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89" r:id="rId24"/>
    <p:sldId id="280" r:id="rId25"/>
    <p:sldId id="282" r:id="rId26"/>
    <p:sldId id="284" r:id="rId27"/>
    <p:sldId id="285" r:id="rId28"/>
    <p:sldId id="286" r:id="rId29"/>
    <p:sldId id="287" r:id="rId30"/>
    <p:sldId id="288" r:id="rId31"/>
    <p:sldId id="290" r:id="rId32"/>
    <p:sldId id="291" r:id="rId33"/>
    <p:sldId id="292" r:id="rId34"/>
    <p:sldId id="293" r:id="rId35"/>
    <p:sldId id="300" r:id="rId36"/>
    <p:sldId id="301" r:id="rId37"/>
    <p:sldId id="283" r:id="rId38"/>
    <p:sldId id="294" r:id="rId39"/>
    <p:sldId id="295" r:id="rId40"/>
    <p:sldId id="296" r:id="rId41"/>
    <p:sldId id="297" r:id="rId42"/>
    <p:sldId id="298" r:id="rId43"/>
    <p:sldId id="299" r:id="rId44"/>
    <p:sldId id="28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CCC"/>
    <a:srgbClr val="F2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CF523-063F-49A0-A8CA-149A794F4A1B}" type="datetimeFigureOut">
              <a:rPr lang="zh-CN" altLang="en-US" smtClean="0"/>
              <a:t>2016/11/2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12FDF-4259-4FEA-B893-9BFE4ED08AB4}" type="slidenum">
              <a:rPr lang="zh-CN" altLang="en-US" smtClean="0"/>
              <a:t>‹#›</a:t>
            </a:fld>
            <a:endParaRPr lang="zh-CN" altLang="en-US"/>
          </a:p>
        </p:txBody>
      </p:sp>
    </p:spTree>
    <p:extLst>
      <p:ext uri="{BB962C8B-B14F-4D97-AF65-F5344CB8AC3E}">
        <p14:creationId xmlns:p14="http://schemas.microsoft.com/office/powerpoint/2010/main" val="52591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F12FDF-4259-4FEA-B893-9BFE4ED08AB4}" type="slidenum">
              <a:rPr lang="zh-CN" altLang="en-US" smtClean="0"/>
              <a:t>1</a:t>
            </a:fld>
            <a:endParaRPr lang="zh-CN" altLang="en-US"/>
          </a:p>
        </p:txBody>
      </p:sp>
    </p:spTree>
    <p:extLst>
      <p:ext uri="{BB962C8B-B14F-4D97-AF65-F5344CB8AC3E}">
        <p14:creationId xmlns:p14="http://schemas.microsoft.com/office/powerpoint/2010/main" val="223945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285670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413740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371733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326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81123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3786058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244708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3672274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334756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148884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324778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405962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271469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9215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295327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137889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E161194-6C5C-4659-857C-28FC7C5E389B}" type="datetimeFigureOut">
              <a:rPr lang="zh-CN" altLang="en-US" smtClean="0"/>
              <a:t>2016/11/2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94340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161194-6C5C-4659-857C-28FC7C5E389B}" type="datetimeFigureOut">
              <a:rPr lang="zh-CN" altLang="en-US" smtClean="0"/>
              <a:t>2016/11/2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146FB8-88D1-4836-82BF-C649E8D79B28}" type="slidenum">
              <a:rPr lang="zh-CN" altLang="en-US" smtClean="0"/>
              <a:t>‹#›</a:t>
            </a:fld>
            <a:endParaRPr lang="zh-CN" altLang="en-US"/>
          </a:p>
        </p:txBody>
      </p:sp>
    </p:spTree>
    <p:extLst>
      <p:ext uri="{BB962C8B-B14F-4D97-AF65-F5344CB8AC3E}">
        <p14:creationId xmlns:p14="http://schemas.microsoft.com/office/powerpoint/2010/main" val="254977309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数据库相关培训</a:t>
            </a:r>
            <a:endParaRPr lang="zh-CN" altLang="en-US" dirty="0"/>
          </a:p>
        </p:txBody>
      </p:sp>
      <p:sp>
        <p:nvSpPr>
          <p:cNvPr id="3" name="副标题 2"/>
          <p:cNvSpPr>
            <a:spLocks noGrp="1"/>
          </p:cNvSpPr>
          <p:nvPr>
            <p:ph type="subTitle" idx="1"/>
          </p:nvPr>
        </p:nvSpPr>
        <p:spPr/>
        <p:txBody>
          <a:bodyPr>
            <a:normAutofit/>
          </a:bodyPr>
          <a:lstStyle/>
          <a:p>
            <a:r>
              <a:rPr lang="en-US" altLang="zh-CN" sz="4000" b="1" dirty="0" smtClean="0"/>
              <a:t>SQL</a:t>
            </a:r>
            <a:r>
              <a:rPr lang="zh-CN" altLang="en-US" sz="4000" b="1" dirty="0" smtClean="0"/>
              <a:t>优化原则</a:t>
            </a:r>
            <a:endParaRPr lang="zh-CN" altLang="en-US" sz="4000" b="1" dirty="0"/>
          </a:p>
        </p:txBody>
      </p:sp>
    </p:spTree>
    <p:extLst>
      <p:ext uri="{BB962C8B-B14F-4D97-AF65-F5344CB8AC3E}">
        <p14:creationId xmlns:p14="http://schemas.microsoft.com/office/powerpoint/2010/main" val="414646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第三范式</a:t>
            </a:r>
            <a:r>
              <a:rPr lang="en-US" altLang="zh-CN" dirty="0"/>
              <a:t>3NF-</a:t>
            </a:r>
            <a:r>
              <a:rPr lang="en-US" altLang="zh-CN" dirty="0" smtClean="0"/>
              <a:t>--</a:t>
            </a:r>
            <a:r>
              <a:rPr lang="zh-CN" altLang="en-US" dirty="0" smtClean="0"/>
              <a:t>分析</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t>再</a:t>
            </a:r>
            <a:r>
              <a:rPr lang="zh-CN" altLang="zh-CN" dirty="0"/>
              <a:t>看看上面</a:t>
            </a:r>
            <a:r>
              <a:rPr lang="zh-CN" altLang="zh-CN" dirty="0" smtClean="0"/>
              <a:t>的</a:t>
            </a:r>
            <a:r>
              <a:rPr lang="zh-CN" altLang="en-US" dirty="0" smtClean="0"/>
              <a:t>学生课程信息</a:t>
            </a:r>
            <a:r>
              <a:rPr lang="zh-CN" altLang="zh-CN" dirty="0" smtClean="0"/>
              <a:t>表</a:t>
            </a:r>
            <a:endParaRPr lang="zh-CN" altLang="zh-CN" dirty="0"/>
          </a:p>
          <a:p>
            <a:pPr marL="0" indent="0">
              <a:buNone/>
            </a:pPr>
            <a:endParaRPr lang="en-US" altLang="zh-CN" dirty="0" smtClean="0"/>
          </a:p>
          <a:p>
            <a:pPr marL="0" indent="0">
              <a:buNone/>
            </a:pPr>
            <a:r>
              <a:rPr lang="zh-CN" altLang="zh-CN" dirty="0"/>
              <a:t>其中</a:t>
            </a:r>
            <a:r>
              <a:rPr lang="zh-CN" altLang="zh-CN" dirty="0" smtClean="0"/>
              <a:t>，</a:t>
            </a:r>
            <a:r>
              <a:rPr lang="en-US" altLang="zh-CN" dirty="0"/>
              <a:t>ID</a:t>
            </a:r>
            <a:r>
              <a:rPr lang="zh-CN" altLang="zh-CN" dirty="0" smtClean="0"/>
              <a:t>是</a:t>
            </a:r>
            <a:r>
              <a:rPr lang="zh-CN" altLang="zh-CN" dirty="0"/>
              <a:t>主键，则属性存在对非主属性的依赖。</a:t>
            </a:r>
            <a:r>
              <a:rPr lang="zh-CN" altLang="zh-CN" dirty="0" smtClean="0"/>
              <a:t>即</a:t>
            </a:r>
            <a:r>
              <a:rPr lang="zh-CN" altLang="en-US" dirty="0" smtClean="0"/>
              <a:t>：</a:t>
            </a:r>
            <a:endParaRPr lang="en-US" altLang="zh-CN" dirty="0" smtClean="0"/>
          </a:p>
          <a:p>
            <a:pPr marL="0" indent="0">
              <a:buNone/>
            </a:pPr>
            <a:r>
              <a:rPr lang="zh-CN" altLang="zh-CN" dirty="0">
                <a:solidFill>
                  <a:srgbClr val="FFFF00"/>
                </a:solidFill>
              </a:rPr>
              <a:t>学号</a:t>
            </a:r>
            <a:r>
              <a:rPr lang="en-US" altLang="zh-CN" dirty="0">
                <a:solidFill>
                  <a:srgbClr val="FFFF00"/>
                </a:solidFill>
              </a:rPr>
              <a:t>---&gt;</a:t>
            </a:r>
            <a:r>
              <a:rPr lang="zh-CN" altLang="zh-CN" dirty="0" smtClean="0">
                <a:solidFill>
                  <a:srgbClr val="FFFF00"/>
                </a:solidFill>
              </a:rPr>
              <a:t>姓名</a:t>
            </a:r>
            <a:r>
              <a:rPr lang="zh-CN" altLang="en-US" dirty="0" smtClean="0">
                <a:solidFill>
                  <a:srgbClr val="FFFF00"/>
                </a:solidFill>
              </a:rPr>
              <a:t>、性别</a:t>
            </a:r>
            <a:endParaRPr lang="en-US" altLang="zh-CN" dirty="0">
              <a:solidFill>
                <a:srgbClr val="FFFF00"/>
              </a:solidFill>
            </a:endParaRPr>
          </a:p>
          <a:p>
            <a:pPr marL="0" indent="0">
              <a:buNone/>
            </a:pPr>
            <a:r>
              <a:rPr lang="zh-CN" altLang="zh-CN" dirty="0">
                <a:solidFill>
                  <a:srgbClr val="FFFF00"/>
                </a:solidFill>
              </a:rPr>
              <a:t>课程名称</a:t>
            </a:r>
            <a:r>
              <a:rPr lang="en-US" altLang="zh-CN" dirty="0" smtClean="0">
                <a:solidFill>
                  <a:srgbClr val="FFFF00"/>
                </a:solidFill>
              </a:rPr>
              <a:t>---&gt;</a:t>
            </a:r>
            <a:r>
              <a:rPr lang="zh-CN" altLang="en-US" dirty="0" smtClean="0">
                <a:solidFill>
                  <a:srgbClr val="FFFF00"/>
                </a:solidFill>
              </a:rPr>
              <a:t>学分</a:t>
            </a:r>
            <a:endParaRPr lang="en-US" altLang="zh-CN" dirty="0">
              <a:solidFill>
                <a:srgbClr val="FFFF00"/>
              </a:solidFill>
            </a:endParaRPr>
          </a:p>
          <a:p>
            <a:pPr marL="0" indent="0">
              <a:buNone/>
            </a:pPr>
            <a:r>
              <a:rPr lang="zh-CN" altLang="en-US" dirty="0" smtClean="0">
                <a:solidFill>
                  <a:srgbClr val="FFFF00"/>
                </a:solidFill>
              </a:rPr>
              <a:t>学号</a:t>
            </a:r>
            <a:r>
              <a:rPr lang="en-US" altLang="zh-CN" dirty="0" smtClean="0">
                <a:solidFill>
                  <a:srgbClr val="FFFF00"/>
                </a:solidFill>
              </a:rPr>
              <a:t>+</a:t>
            </a:r>
            <a:r>
              <a:rPr lang="zh-CN" altLang="zh-CN" dirty="0" smtClean="0">
                <a:solidFill>
                  <a:srgbClr val="FFFF00"/>
                </a:solidFill>
              </a:rPr>
              <a:t>课程</a:t>
            </a:r>
            <a:r>
              <a:rPr lang="zh-CN" altLang="zh-CN" dirty="0">
                <a:solidFill>
                  <a:srgbClr val="FFFF00"/>
                </a:solidFill>
              </a:rPr>
              <a:t>名称</a:t>
            </a:r>
            <a:r>
              <a:rPr lang="en-US" altLang="zh-CN" dirty="0">
                <a:solidFill>
                  <a:srgbClr val="FFFF00"/>
                </a:solidFill>
              </a:rPr>
              <a:t>---&gt;</a:t>
            </a:r>
            <a:r>
              <a:rPr lang="zh-CN" altLang="en-US" dirty="0" smtClean="0">
                <a:solidFill>
                  <a:srgbClr val="FFFF00"/>
                </a:solidFill>
              </a:rPr>
              <a:t>学课成绩</a:t>
            </a:r>
            <a:endParaRPr lang="en-US" altLang="zh-CN" dirty="0" smtClean="0">
              <a:solidFill>
                <a:srgbClr val="FFFF00"/>
              </a:solidFill>
            </a:endParaRPr>
          </a:p>
          <a:p>
            <a:pPr marL="0" indent="0">
              <a:buNone/>
            </a:pPr>
            <a:endParaRPr lang="en-US" altLang="zh-CN" dirty="0">
              <a:solidFill>
                <a:srgbClr val="FFFF00"/>
              </a:solidFill>
            </a:endParaRPr>
          </a:p>
          <a:p>
            <a:pPr marL="0" indent="0">
              <a:buNone/>
            </a:pPr>
            <a:r>
              <a:rPr lang="en-US" altLang="zh-CN" dirty="0"/>
              <a:t>	</a:t>
            </a:r>
            <a:r>
              <a:rPr lang="zh-CN" altLang="zh-CN" sz="2400" dirty="0">
                <a:solidFill>
                  <a:srgbClr val="FFFF00"/>
                </a:solidFill>
              </a:rPr>
              <a:t>不符合第三范式，也会产生于第二范式同样的问题。我们数据库设计的基本原则，是要近可能的符合第三范式。</a:t>
            </a:r>
          </a:p>
          <a:p>
            <a:pPr marL="0" indent="0">
              <a:buNone/>
            </a:pPr>
            <a:endParaRPr lang="en-US" altLang="zh-CN"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54549354"/>
              </p:ext>
            </p:extLst>
          </p:nvPr>
        </p:nvGraphicFramePr>
        <p:xfrm>
          <a:off x="1226457" y="2526694"/>
          <a:ext cx="8128001" cy="37084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r>
                        <a:rPr lang="en-US" altLang="zh-CN" dirty="0" smtClean="0">
                          <a:solidFill>
                            <a:srgbClr val="FFFF00"/>
                          </a:solidFill>
                        </a:rPr>
                        <a:t>ID</a:t>
                      </a:r>
                      <a:endParaRPr lang="zh-CN" altLang="en-US" dirty="0">
                        <a:solidFill>
                          <a:srgbClr val="FFFF00"/>
                        </a:solidFill>
                      </a:endParaRPr>
                    </a:p>
                  </a:txBody>
                  <a:tcPr>
                    <a:solidFill>
                      <a:schemeClr val="bg2">
                        <a:lumMod val="60000"/>
                        <a:lumOff val="40000"/>
                      </a:schemeClr>
                    </a:solidFill>
                  </a:tcPr>
                </a:tc>
                <a:tc>
                  <a:txBody>
                    <a:bodyPr/>
                    <a:lstStyle/>
                    <a:p>
                      <a:r>
                        <a:rPr lang="zh-CN" altLang="en-US" dirty="0" smtClean="0">
                          <a:solidFill>
                            <a:schemeClr val="tx1"/>
                          </a:solidFill>
                        </a:rPr>
                        <a:t>学号</a:t>
                      </a:r>
                      <a:endParaRPr lang="zh-CN" altLang="en-US" dirty="0">
                        <a:solidFill>
                          <a:schemeClr val="tx1"/>
                        </a:solidFill>
                      </a:endParaRPr>
                    </a:p>
                  </a:txBody>
                  <a:tcPr>
                    <a:solidFill>
                      <a:schemeClr val="bg2">
                        <a:lumMod val="60000"/>
                        <a:lumOff val="40000"/>
                      </a:schemeClr>
                    </a:solidFill>
                  </a:tcPr>
                </a:tc>
                <a:tc>
                  <a:txBody>
                    <a:bodyPr/>
                    <a:lstStyle/>
                    <a:p>
                      <a:r>
                        <a:rPr lang="zh-CN" altLang="en-US" dirty="0" smtClean="0"/>
                        <a:t>姓名</a:t>
                      </a:r>
                      <a:endParaRPr lang="zh-CN" altLang="en-US" dirty="0"/>
                    </a:p>
                  </a:txBody>
                  <a:tcPr>
                    <a:solidFill>
                      <a:schemeClr val="bg2">
                        <a:lumMod val="60000"/>
                        <a:lumOff val="40000"/>
                      </a:schemeClr>
                    </a:solidFill>
                  </a:tcPr>
                </a:tc>
                <a:tc>
                  <a:txBody>
                    <a:bodyPr/>
                    <a:lstStyle/>
                    <a:p>
                      <a:r>
                        <a:rPr lang="zh-CN" altLang="en-US" dirty="0" smtClean="0"/>
                        <a:t>性别</a:t>
                      </a:r>
                      <a:endParaRPr lang="zh-CN" altLang="en-US" dirty="0"/>
                    </a:p>
                  </a:txBody>
                  <a:tcPr>
                    <a:solidFill>
                      <a:schemeClr val="bg2">
                        <a:lumMod val="60000"/>
                        <a:lumOff val="40000"/>
                      </a:schemeClr>
                    </a:solidFill>
                  </a:tcPr>
                </a:tc>
                <a:tc>
                  <a:txBody>
                    <a:bodyPr/>
                    <a:lstStyle/>
                    <a:p>
                      <a:r>
                        <a:rPr lang="zh-CN" altLang="en-US" dirty="0" smtClean="0">
                          <a:solidFill>
                            <a:schemeClr val="tx1"/>
                          </a:solidFill>
                        </a:rPr>
                        <a:t>课程名称</a:t>
                      </a:r>
                      <a:endParaRPr lang="zh-CN" altLang="en-US" dirty="0">
                        <a:solidFill>
                          <a:schemeClr val="tx1"/>
                        </a:solidFill>
                      </a:endParaRPr>
                    </a:p>
                  </a:txBody>
                  <a:tcPr>
                    <a:solidFill>
                      <a:schemeClr val="bg2">
                        <a:lumMod val="60000"/>
                        <a:lumOff val="40000"/>
                      </a:schemeClr>
                    </a:solidFill>
                  </a:tcPr>
                </a:tc>
                <a:tc>
                  <a:txBody>
                    <a:bodyPr/>
                    <a:lstStyle/>
                    <a:p>
                      <a:r>
                        <a:rPr lang="zh-CN" altLang="en-US" dirty="0" smtClean="0"/>
                        <a:t>学分</a:t>
                      </a:r>
                      <a:endParaRPr lang="zh-CN" altLang="en-US" dirty="0"/>
                    </a:p>
                  </a:txBody>
                  <a:tcPr>
                    <a:solidFill>
                      <a:schemeClr val="bg2">
                        <a:lumMod val="60000"/>
                        <a:lumOff val="40000"/>
                      </a:schemeClr>
                    </a:solidFill>
                  </a:tcPr>
                </a:tc>
                <a:tc>
                  <a:txBody>
                    <a:bodyPr/>
                    <a:lstStyle/>
                    <a:p>
                      <a:r>
                        <a:rPr lang="zh-CN" altLang="en-US" dirty="0" smtClean="0"/>
                        <a:t>学科成绩</a:t>
                      </a:r>
                      <a:endParaRPr lang="zh-CN" altLang="en-US" dirty="0"/>
                    </a:p>
                  </a:txBody>
                  <a:tcPr>
                    <a:solidFill>
                      <a:schemeClr val="bg2">
                        <a:lumMod val="60000"/>
                        <a:lumOff val="40000"/>
                      </a:schemeClr>
                    </a:solidFill>
                  </a:tcPr>
                </a:tc>
              </a:tr>
            </a:tbl>
          </a:graphicData>
        </a:graphic>
      </p:graphicFrame>
    </p:spTree>
    <p:extLst>
      <p:ext uri="{BB962C8B-B14F-4D97-AF65-F5344CB8AC3E}">
        <p14:creationId xmlns:p14="http://schemas.microsoft.com/office/powerpoint/2010/main" val="13971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第三范式</a:t>
            </a:r>
            <a:r>
              <a:rPr lang="en-US" altLang="zh-CN" dirty="0"/>
              <a:t>3NF---</a:t>
            </a:r>
            <a:r>
              <a:rPr lang="zh-CN" altLang="en-US" dirty="0"/>
              <a:t>分析</a:t>
            </a:r>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如上</a:t>
            </a:r>
            <a:r>
              <a:rPr lang="zh-CN" altLang="zh-CN" dirty="0"/>
              <a:t>的表分解为如下</a:t>
            </a:r>
            <a:r>
              <a:rPr lang="en-US" altLang="zh-CN" dirty="0"/>
              <a:t>3</a:t>
            </a:r>
            <a:r>
              <a:rPr lang="zh-CN" altLang="zh-CN" dirty="0"/>
              <a:t>张表，即可满足第三范式的</a:t>
            </a:r>
            <a:r>
              <a:rPr lang="zh-CN" altLang="zh-CN" dirty="0" smtClean="0"/>
              <a:t>要求</a:t>
            </a:r>
            <a:endParaRPr lang="en-US" altLang="zh-CN" dirty="0" smtClean="0"/>
          </a:p>
          <a:p>
            <a:pPr marL="0" indent="0">
              <a:buNone/>
            </a:pPr>
            <a:r>
              <a:rPr lang="zh-CN" altLang="en-US" dirty="0" smtClean="0"/>
              <a:t>学生基本信息表</a:t>
            </a:r>
            <a:endParaRPr lang="en-US" altLang="zh-CN" dirty="0" smtClean="0"/>
          </a:p>
          <a:p>
            <a:pPr marL="0" indent="0">
              <a:buNone/>
            </a:pPr>
            <a:endParaRPr lang="en-US" altLang="zh-CN" dirty="0"/>
          </a:p>
          <a:p>
            <a:pPr marL="0" indent="0">
              <a:buNone/>
            </a:pPr>
            <a:r>
              <a:rPr lang="zh-CN" altLang="en-US" dirty="0" smtClean="0"/>
              <a:t>课程信息表</a:t>
            </a:r>
            <a:endParaRPr lang="en-US" altLang="zh-CN" dirty="0" smtClean="0"/>
          </a:p>
          <a:p>
            <a:pPr marL="0" indent="0">
              <a:buNone/>
            </a:pPr>
            <a:endParaRPr lang="en-US" altLang="zh-CN" dirty="0"/>
          </a:p>
          <a:p>
            <a:pPr marL="0" indent="0">
              <a:buNone/>
            </a:pPr>
            <a:r>
              <a:rPr lang="zh-CN" altLang="en-US" dirty="0" smtClean="0"/>
              <a:t>成绩表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1098459"/>
              </p:ext>
            </p:extLst>
          </p:nvPr>
        </p:nvGraphicFramePr>
        <p:xfrm>
          <a:off x="1209038" y="2850362"/>
          <a:ext cx="3483429" cy="365760"/>
        </p:xfrm>
        <a:graphic>
          <a:graphicData uri="http://schemas.openxmlformats.org/drawingml/2006/table">
            <a:tbl>
              <a:tblPr firstRow="1" bandRow="1">
                <a:tableStyleId>{5C22544A-7EE6-4342-B048-85BDC9FD1C3A}</a:tableStyleId>
              </a:tblPr>
              <a:tblGrid>
                <a:gridCol w="1161143"/>
                <a:gridCol w="1161143"/>
                <a:gridCol w="1161143"/>
              </a:tblGrid>
              <a:tr h="0">
                <a:tc>
                  <a:txBody>
                    <a:bodyPr/>
                    <a:lstStyle/>
                    <a:p>
                      <a:r>
                        <a:rPr lang="zh-CN" altLang="en-US" dirty="0" smtClean="0">
                          <a:solidFill>
                            <a:schemeClr val="tx1"/>
                          </a:solidFill>
                        </a:rPr>
                        <a:t>学号</a:t>
                      </a:r>
                      <a:endParaRPr lang="zh-CN" altLang="en-US" dirty="0">
                        <a:solidFill>
                          <a:schemeClr val="tx1"/>
                        </a:solidFill>
                      </a:endParaRPr>
                    </a:p>
                  </a:txBody>
                  <a:tcPr>
                    <a:solidFill>
                      <a:schemeClr val="bg2">
                        <a:lumMod val="60000"/>
                        <a:lumOff val="40000"/>
                      </a:schemeClr>
                    </a:solidFill>
                  </a:tcPr>
                </a:tc>
                <a:tc>
                  <a:txBody>
                    <a:bodyPr/>
                    <a:lstStyle/>
                    <a:p>
                      <a:r>
                        <a:rPr lang="zh-CN" altLang="en-US" dirty="0" smtClean="0"/>
                        <a:t>姓名</a:t>
                      </a:r>
                      <a:endParaRPr lang="zh-CN" altLang="en-US" dirty="0"/>
                    </a:p>
                  </a:txBody>
                  <a:tcPr>
                    <a:solidFill>
                      <a:schemeClr val="bg2">
                        <a:lumMod val="60000"/>
                        <a:lumOff val="40000"/>
                      </a:schemeClr>
                    </a:solidFill>
                  </a:tcPr>
                </a:tc>
                <a:tc>
                  <a:txBody>
                    <a:bodyPr/>
                    <a:lstStyle/>
                    <a:p>
                      <a:r>
                        <a:rPr lang="zh-CN" altLang="en-US" dirty="0" smtClean="0"/>
                        <a:t>性别</a:t>
                      </a:r>
                      <a:endParaRPr lang="zh-CN" altLang="en-US" dirty="0"/>
                    </a:p>
                  </a:txBody>
                  <a:tcPr>
                    <a:solidFill>
                      <a:schemeClr val="bg2">
                        <a:lumMod val="60000"/>
                        <a:lumOff val="40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120721598"/>
              </p:ext>
            </p:extLst>
          </p:nvPr>
        </p:nvGraphicFramePr>
        <p:xfrm>
          <a:off x="1191623" y="3780729"/>
          <a:ext cx="2322286" cy="370840"/>
        </p:xfrm>
        <a:graphic>
          <a:graphicData uri="http://schemas.openxmlformats.org/drawingml/2006/table">
            <a:tbl>
              <a:tblPr firstRow="1" bandRow="1">
                <a:tableStyleId>{5C22544A-7EE6-4342-B048-85BDC9FD1C3A}</a:tableStyleId>
              </a:tblPr>
              <a:tblGrid>
                <a:gridCol w="1161143"/>
                <a:gridCol w="1161143"/>
              </a:tblGrid>
              <a:tr h="370840">
                <a:tc>
                  <a:txBody>
                    <a:bodyPr/>
                    <a:lstStyle/>
                    <a:p>
                      <a:r>
                        <a:rPr lang="zh-CN" altLang="en-US" dirty="0" smtClean="0">
                          <a:solidFill>
                            <a:schemeClr val="tx1"/>
                          </a:solidFill>
                        </a:rPr>
                        <a:t>课程名称</a:t>
                      </a:r>
                      <a:endParaRPr lang="zh-CN" altLang="en-US" dirty="0">
                        <a:solidFill>
                          <a:schemeClr val="tx1"/>
                        </a:solidFill>
                      </a:endParaRPr>
                    </a:p>
                  </a:txBody>
                  <a:tcPr>
                    <a:solidFill>
                      <a:schemeClr val="bg2">
                        <a:lumMod val="60000"/>
                        <a:lumOff val="40000"/>
                      </a:schemeClr>
                    </a:solidFill>
                  </a:tcPr>
                </a:tc>
                <a:tc>
                  <a:txBody>
                    <a:bodyPr/>
                    <a:lstStyle/>
                    <a:p>
                      <a:r>
                        <a:rPr lang="zh-CN" altLang="en-US" dirty="0" smtClean="0"/>
                        <a:t>学分</a:t>
                      </a:r>
                      <a:endParaRPr lang="zh-CN" altLang="en-US" dirty="0"/>
                    </a:p>
                  </a:txBody>
                  <a:tcPr>
                    <a:solidFill>
                      <a:schemeClr val="bg2">
                        <a:lumMod val="60000"/>
                        <a:lumOff val="40000"/>
                      </a:schemeClr>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026215500"/>
              </p:ext>
            </p:extLst>
          </p:nvPr>
        </p:nvGraphicFramePr>
        <p:xfrm>
          <a:off x="1217751" y="4686419"/>
          <a:ext cx="3483429" cy="370840"/>
        </p:xfrm>
        <a:graphic>
          <a:graphicData uri="http://schemas.openxmlformats.org/drawingml/2006/table">
            <a:tbl>
              <a:tblPr firstRow="1" bandRow="1">
                <a:tableStyleId>{5C22544A-7EE6-4342-B048-85BDC9FD1C3A}</a:tableStyleId>
              </a:tblPr>
              <a:tblGrid>
                <a:gridCol w="1161143"/>
                <a:gridCol w="1161143"/>
                <a:gridCol w="1161143"/>
              </a:tblGrid>
              <a:tr h="370840">
                <a:tc>
                  <a:txBody>
                    <a:bodyPr/>
                    <a:lstStyle/>
                    <a:p>
                      <a:r>
                        <a:rPr lang="zh-CN" altLang="en-US" dirty="0" smtClean="0">
                          <a:solidFill>
                            <a:schemeClr val="tx1"/>
                          </a:solidFill>
                        </a:rPr>
                        <a:t>学号</a:t>
                      </a:r>
                      <a:endParaRPr lang="zh-CN" altLang="en-US" dirty="0">
                        <a:solidFill>
                          <a:schemeClr val="tx1"/>
                        </a:solidFill>
                      </a:endParaRPr>
                    </a:p>
                  </a:txBody>
                  <a:tcPr>
                    <a:solidFill>
                      <a:schemeClr val="bg2">
                        <a:lumMod val="60000"/>
                        <a:lumOff val="40000"/>
                      </a:schemeClr>
                    </a:solidFill>
                  </a:tcPr>
                </a:tc>
                <a:tc>
                  <a:txBody>
                    <a:bodyPr/>
                    <a:lstStyle/>
                    <a:p>
                      <a:r>
                        <a:rPr lang="zh-CN" altLang="en-US" dirty="0" smtClean="0">
                          <a:solidFill>
                            <a:schemeClr val="tx1"/>
                          </a:solidFill>
                        </a:rPr>
                        <a:t>课程名称</a:t>
                      </a:r>
                      <a:endParaRPr lang="zh-CN" altLang="en-US" dirty="0">
                        <a:solidFill>
                          <a:schemeClr val="tx1"/>
                        </a:solidFill>
                      </a:endParaRPr>
                    </a:p>
                  </a:txBody>
                  <a:tcPr>
                    <a:solidFill>
                      <a:schemeClr val="bg2">
                        <a:lumMod val="60000"/>
                        <a:lumOff val="40000"/>
                      </a:schemeClr>
                    </a:solidFill>
                  </a:tcPr>
                </a:tc>
                <a:tc>
                  <a:txBody>
                    <a:bodyPr/>
                    <a:lstStyle/>
                    <a:p>
                      <a:r>
                        <a:rPr lang="zh-CN" altLang="en-US" dirty="0" smtClean="0"/>
                        <a:t>学分</a:t>
                      </a:r>
                      <a:endParaRPr lang="zh-CN" altLang="en-US" dirty="0"/>
                    </a:p>
                  </a:txBody>
                  <a:tcPr>
                    <a:solidFill>
                      <a:schemeClr val="bg2">
                        <a:lumMod val="60000"/>
                        <a:lumOff val="40000"/>
                      </a:schemeClr>
                    </a:solidFill>
                  </a:tcPr>
                </a:tc>
              </a:tr>
            </a:tbl>
          </a:graphicData>
        </a:graphic>
      </p:graphicFrame>
    </p:spTree>
    <p:extLst>
      <p:ext uri="{BB962C8B-B14F-4D97-AF65-F5344CB8AC3E}">
        <p14:creationId xmlns:p14="http://schemas.microsoft.com/office/powerpoint/2010/main" val="150325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第三范式</a:t>
            </a:r>
            <a:r>
              <a:rPr lang="en-US" altLang="zh-CN" dirty="0"/>
              <a:t>3NF---</a:t>
            </a:r>
            <a:r>
              <a:rPr lang="zh-CN" altLang="en-US" dirty="0"/>
              <a:t>分析</a:t>
            </a:r>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a:t>有时由于某些特殊的原因，我们不使用某些敏感的信息作为主键，如上面的学号，而适用没有特殊含义的</a:t>
            </a:r>
            <a:r>
              <a:rPr lang="en-US" altLang="zh-CN" dirty="0"/>
              <a:t>id</a:t>
            </a:r>
            <a:r>
              <a:rPr lang="zh-CN" altLang="zh-CN" dirty="0"/>
              <a:t>作为主键。这时可能不符合第三范式，如</a:t>
            </a:r>
            <a:r>
              <a:rPr lang="zh-CN" altLang="zh-CN" dirty="0" smtClean="0"/>
              <a:t>：</a:t>
            </a:r>
            <a:endParaRPr lang="en-US" altLang="zh-CN" dirty="0" smtClean="0"/>
          </a:p>
          <a:p>
            <a:pPr marL="0" indent="0">
              <a:buNone/>
            </a:pPr>
            <a:r>
              <a:rPr lang="zh-CN" altLang="en-US" dirty="0" smtClean="0"/>
              <a:t>学生基本信息表</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zh-CN" dirty="0" smtClean="0"/>
              <a:t>主</a:t>
            </a:r>
            <a:r>
              <a:rPr lang="zh-CN" altLang="zh-CN" dirty="0"/>
              <a:t>键是</a:t>
            </a:r>
            <a:r>
              <a:rPr lang="en-US" altLang="zh-CN" dirty="0"/>
              <a:t>ID</a:t>
            </a:r>
            <a:r>
              <a:rPr lang="zh-CN" altLang="zh-CN" dirty="0"/>
              <a:t>，理论上如果学号是唯一的，则存在属性姓名，性别对非主属性学号的依赖，不符合第三范式。但这种情况应当认为学号是</a:t>
            </a:r>
            <a:r>
              <a:rPr lang="zh-CN" altLang="zh-CN" dirty="0">
                <a:solidFill>
                  <a:srgbClr val="FFFF00"/>
                </a:solidFill>
              </a:rPr>
              <a:t>隐式主键</a:t>
            </a:r>
            <a:r>
              <a:rPr lang="zh-CN" altLang="zh-CN" dirty="0"/>
              <a:t>，或设定为</a:t>
            </a:r>
            <a:r>
              <a:rPr lang="zh-CN" altLang="zh-CN" dirty="0" smtClean="0"/>
              <a:t>唯一</a:t>
            </a:r>
            <a:r>
              <a:rPr lang="zh-CN" altLang="en-US" dirty="0" smtClean="0"/>
              <a:t>值</a:t>
            </a:r>
            <a:r>
              <a:rPr lang="zh-CN" altLang="zh-CN" dirty="0" smtClean="0"/>
              <a:t>，</a:t>
            </a:r>
            <a:r>
              <a:rPr lang="zh-CN" altLang="zh-CN" dirty="0"/>
              <a:t>但与其他表的关联都使用</a:t>
            </a:r>
            <a:r>
              <a:rPr lang="en-US" altLang="zh-CN" dirty="0"/>
              <a:t>ID</a:t>
            </a:r>
            <a:r>
              <a:rPr lang="zh-CN" altLang="zh-CN" dirty="0" smtClean="0"/>
              <a:t>。</a:t>
            </a:r>
            <a:r>
              <a:rPr lang="zh-CN" altLang="en-US" dirty="0" smtClean="0"/>
              <a:t>这是我们认为这实际是符合</a:t>
            </a:r>
            <a:r>
              <a:rPr lang="en-US" altLang="zh-CN" dirty="0" smtClean="0"/>
              <a:t>3NF</a:t>
            </a:r>
            <a:r>
              <a:rPr lang="zh-CN" altLang="en-US" dirty="0" smtClean="0"/>
              <a:t>的。</a:t>
            </a:r>
            <a:endParaRPr lang="en-US" altLang="zh-CN" dirty="0" smtClean="0"/>
          </a:p>
          <a:p>
            <a:pPr marL="0" indent="0">
              <a:buNone/>
            </a:pPr>
            <a:r>
              <a:rPr lang="zh-CN" altLang="en-US" dirty="0"/>
              <a:t>如</a:t>
            </a:r>
            <a:r>
              <a:rPr lang="zh-CN" altLang="zh-CN" dirty="0" smtClean="0"/>
              <a:t>学生</a:t>
            </a:r>
            <a:r>
              <a:rPr lang="zh-CN" altLang="zh-CN" dirty="0"/>
              <a:t>成绩表应为</a:t>
            </a:r>
            <a:endParaRPr lang="en-US" altLang="zh-CN" dirty="0" smtClean="0"/>
          </a:p>
          <a:p>
            <a:pPr marL="0" indent="0">
              <a:buNone/>
            </a:pPr>
            <a:endParaRPr lang="en-US" altLang="zh-CN" dirty="0" smtClean="0"/>
          </a:p>
          <a:p>
            <a:pPr marL="0" indent="0">
              <a:buNone/>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3456663027"/>
              </p:ext>
            </p:extLst>
          </p:nvPr>
        </p:nvGraphicFramePr>
        <p:xfrm>
          <a:off x="1200329" y="3198705"/>
          <a:ext cx="3483428" cy="365760"/>
        </p:xfrm>
        <a:graphic>
          <a:graphicData uri="http://schemas.openxmlformats.org/drawingml/2006/table">
            <a:tbl>
              <a:tblPr firstRow="1" bandRow="1">
                <a:tableStyleId>{5C22544A-7EE6-4342-B048-85BDC9FD1C3A}</a:tableStyleId>
              </a:tblPr>
              <a:tblGrid>
                <a:gridCol w="870857"/>
                <a:gridCol w="870857"/>
                <a:gridCol w="870857"/>
                <a:gridCol w="870857"/>
              </a:tblGrid>
              <a:tr h="0">
                <a:tc>
                  <a:txBody>
                    <a:bodyPr/>
                    <a:lstStyle/>
                    <a:p>
                      <a:r>
                        <a:rPr lang="en-US" altLang="zh-CN" dirty="0" smtClean="0">
                          <a:solidFill>
                            <a:srgbClr val="FFFF00"/>
                          </a:solidFill>
                        </a:rPr>
                        <a:t>ID</a:t>
                      </a:r>
                      <a:endParaRPr lang="zh-CN" altLang="en-US" dirty="0">
                        <a:solidFill>
                          <a:srgbClr val="FFFF00"/>
                        </a:solidFill>
                      </a:endParaRPr>
                    </a:p>
                  </a:txBody>
                  <a:tcPr>
                    <a:solidFill>
                      <a:schemeClr val="bg2">
                        <a:lumMod val="60000"/>
                        <a:lumOff val="40000"/>
                      </a:schemeClr>
                    </a:solidFill>
                  </a:tcPr>
                </a:tc>
                <a:tc>
                  <a:txBody>
                    <a:bodyPr/>
                    <a:lstStyle/>
                    <a:p>
                      <a:r>
                        <a:rPr lang="zh-CN" altLang="en-US" dirty="0" smtClean="0">
                          <a:solidFill>
                            <a:schemeClr val="accent5">
                              <a:lumMod val="75000"/>
                            </a:schemeClr>
                          </a:solidFill>
                        </a:rPr>
                        <a:t>学号</a:t>
                      </a:r>
                      <a:endParaRPr lang="zh-CN" altLang="en-US" dirty="0">
                        <a:solidFill>
                          <a:schemeClr val="accent5">
                            <a:lumMod val="75000"/>
                          </a:schemeClr>
                        </a:solidFill>
                      </a:endParaRPr>
                    </a:p>
                  </a:txBody>
                  <a:tcPr>
                    <a:solidFill>
                      <a:schemeClr val="bg2">
                        <a:lumMod val="60000"/>
                        <a:lumOff val="40000"/>
                      </a:schemeClr>
                    </a:solidFill>
                  </a:tcPr>
                </a:tc>
                <a:tc>
                  <a:txBody>
                    <a:bodyPr/>
                    <a:lstStyle/>
                    <a:p>
                      <a:r>
                        <a:rPr lang="zh-CN" altLang="en-US" dirty="0" smtClean="0"/>
                        <a:t>姓名</a:t>
                      </a:r>
                      <a:endParaRPr lang="zh-CN" altLang="en-US" dirty="0"/>
                    </a:p>
                  </a:txBody>
                  <a:tcPr>
                    <a:solidFill>
                      <a:schemeClr val="bg2">
                        <a:lumMod val="60000"/>
                        <a:lumOff val="40000"/>
                      </a:schemeClr>
                    </a:solidFill>
                  </a:tcPr>
                </a:tc>
                <a:tc>
                  <a:txBody>
                    <a:bodyPr/>
                    <a:lstStyle/>
                    <a:p>
                      <a:r>
                        <a:rPr lang="zh-CN" altLang="en-US" dirty="0" smtClean="0"/>
                        <a:t>性别</a:t>
                      </a:r>
                      <a:endParaRPr lang="zh-CN" altLang="en-US" dirty="0"/>
                    </a:p>
                  </a:txBody>
                  <a:tcPr>
                    <a:solidFill>
                      <a:schemeClr val="bg2">
                        <a:lumMod val="60000"/>
                        <a:lumOff val="40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65066815"/>
              </p:ext>
            </p:extLst>
          </p:nvPr>
        </p:nvGraphicFramePr>
        <p:xfrm>
          <a:off x="1191625" y="5670488"/>
          <a:ext cx="3483429" cy="370840"/>
        </p:xfrm>
        <a:graphic>
          <a:graphicData uri="http://schemas.openxmlformats.org/drawingml/2006/table">
            <a:tbl>
              <a:tblPr firstRow="1" bandRow="1">
                <a:tableStyleId>{5C22544A-7EE6-4342-B048-85BDC9FD1C3A}</a:tableStyleId>
              </a:tblPr>
              <a:tblGrid>
                <a:gridCol w="1161143"/>
                <a:gridCol w="1161143"/>
                <a:gridCol w="1161143"/>
              </a:tblGrid>
              <a:tr h="370840">
                <a:tc>
                  <a:txBody>
                    <a:bodyPr/>
                    <a:lstStyle/>
                    <a:p>
                      <a:r>
                        <a:rPr lang="en-US" altLang="zh-CN" dirty="0" smtClean="0">
                          <a:solidFill>
                            <a:srgbClr val="FFFF00"/>
                          </a:solidFill>
                        </a:rPr>
                        <a:t>ID</a:t>
                      </a:r>
                      <a:endParaRPr lang="zh-CN" altLang="en-US" dirty="0">
                        <a:solidFill>
                          <a:srgbClr val="FFFF00"/>
                        </a:solidFill>
                      </a:endParaRPr>
                    </a:p>
                  </a:txBody>
                  <a:tcPr>
                    <a:solidFill>
                      <a:schemeClr val="bg2">
                        <a:lumMod val="60000"/>
                        <a:lumOff val="40000"/>
                      </a:schemeClr>
                    </a:solidFill>
                  </a:tcPr>
                </a:tc>
                <a:tc>
                  <a:txBody>
                    <a:bodyPr/>
                    <a:lstStyle/>
                    <a:p>
                      <a:r>
                        <a:rPr lang="zh-CN" altLang="en-US" dirty="0" smtClean="0">
                          <a:solidFill>
                            <a:schemeClr val="tx1"/>
                          </a:solidFill>
                        </a:rPr>
                        <a:t>课程名称</a:t>
                      </a:r>
                      <a:endParaRPr lang="zh-CN" altLang="en-US" dirty="0">
                        <a:solidFill>
                          <a:schemeClr val="tx1"/>
                        </a:solidFill>
                      </a:endParaRPr>
                    </a:p>
                  </a:txBody>
                  <a:tcPr>
                    <a:solidFill>
                      <a:schemeClr val="bg2">
                        <a:lumMod val="60000"/>
                        <a:lumOff val="40000"/>
                      </a:schemeClr>
                    </a:solidFill>
                  </a:tcPr>
                </a:tc>
                <a:tc>
                  <a:txBody>
                    <a:bodyPr/>
                    <a:lstStyle/>
                    <a:p>
                      <a:r>
                        <a:rPr lang="zh-CN" altLang="en-US" dirty="0" smtClean="0"/>
                        <a:t>学分</a:t>
                      </a:r>
                      <a:endParaRPr lang="zh-CN" altLang="en-US" dirty="0"/>
                    </a:p>
                  </a:txBody>
                  <a:tcPr>
                    <a:solidFill>
                      <a:schemeClr val="bg2">
                        <a:lumMod val="60000"/>
                        <a:lumOff val="40000"/>
                      </a:schemeClr>
                    </a:solidFill>
                  </a:tcPr>
                </a:tc>
              </a:tr>
            </a:tbl>
          </a:graphicData>
        </a:graphic>
      </p:graphicFrame>
    </p:spTree>
    <p:extLst>
      <p:ext uri="{BB962C8B-B14F-4D97-AF65-F5344CB8AC3E}">
        <p14:creationId xmlns:p14="http://schemas.microsoft.com/office/powerpoint/2010/main" val="240761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第三范式</a:t>
            </a:r>
            <a:r>
              <a:rPr lang="en-US" altLang="zh-CN" dirty="0"/>
              <a:t>3NF---</a:t>
            </a:r>
            <a:r>
              <a:rPr lang="zh-CN" altLang="en-US" dirty="0"/>
              <a:t>分析</a:t>
            </a:r>
          </a:p>
        </p:txBody>
      </p:sp>
      <p:sp>
        <p:nvSpPr>
          <p:cNvPr id="3" name="内容占位符 2"/>
          <p:cNvSpPr>
            <a:spLocks noGrp="1"/>
          </p:cNvSpPr>
          <p:nvPr>
            <p:ph idx="1"/>
          </p:nvPr>
        </p:nvSpPr>
        <p:spPr>
          <a:xfrm>
            <a:off x="1103312" y="1471750"/>
            <a:ext cx="8946541" cy="4776650"/>
          </a:xfrm>
        </p:spPr>
        <p:txBody>
          <a:bodyPr>
            <a:normAutofit/>
          </a:bodyPr>
          <a:lstStyle/>
          <a:p>
            <a:pPr marL="0" indent="0">
              <a:buNone/>
            </a:pPr>
            <a:r>
              <a:rPr lang="zh-CN" altLang="zh-CN" dirty="0" smtClean="0"/>
              <a:t>字典</a:t>
            </a:r>
            <a:r>
              <a:rPr lang="zh-CN" altLang="zh-CN" dirty="0"/>
              <a:t>表 </a:t>
            </a:r>
            <a:r>
              <a:rPr lang="en-US" altLang="zh-CN" dirty="0" err="1" smtClean="0"/>
              <a:t>ts_category_dictionary</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ID</a:t>
            </a:r>
            <a:r>
              <a:rPr lang="zh-CN" altLang="en-US" dirty="0" smtClean="0"/>
              <a:t>是主键，符合</a:t>
            </a:r>
            <a:r>
              <a:rPr lang="en-US" altLang="zh-CN" dirty="0" smtClean="0"/>
              <a:t>2NF</a:t>
            </a:r>
            <a:endParaRPr lang="en-US" altLang="zh-CN" dirty="0"/>
          </a:p>
          <a:p>
            <a:pPr marL="0" indent="0">
              <a:buNone/>
            </a:pPr>
            <a:r>
              <a:rPr lang="zh-CN" altLang="en-US" dirty="0" smtClean="0"/>
              <a:t>存在属性</a:t>
            </a:r>
            <a:r>
              <a:rPr lang="en-US" altLang="zh-CN" kern="0" dirty="0" err="1" smtClean="0"/>
              <a:t>DataDescribe</a:t>
            </a:r>
            <a:r>
              <a:rPr lang="zh-CN" altLang="en-US" kern="0" dirty="0" smtClean="0"/>
              <a:t>对非主属性</a:t>
            </a:r>
            <a:r>
              <a:rPr lang="en-US" altLang="zh-CN" kern="0" dirty="0" err="1" smtClean="0"/>
              <a:t>DataType</a:t>
            </a:r>
            <a:r>
              <a:rPr lang="zh-CN" altLang="en-US" sz="1800" kern="100" dirty="0" smtClean="0">
                <a:latin typeface="Times New Roman" panose="02020603050405020304" pitchFamily="18" charset="0"/>
              </a:rPr>
              <a:t>的依赖，不符合</a:t>
            </a:r>
            <a:r>
              <a:rPr lang="en-US" altLang="zh-CN" sz="1800" kern="100" dirty="0" smtClean="0">
                <a:latin typeface="Times New Roman" panose="02020603050405020304" pitchFamily="18" charset="0"/>
              </a:rPr>
              <a:t>3NF</a:t>
            </a:r>
            <a:endParaRPr lang="en-US" altLang="zh-CN" dirty="0" smtClean="0"/>
          </a:p>
          <a:p>
            <a:pPr marL="0" indent="0">
              <a:buNone/>
            </a:pP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07236003"/>
              </p:ext>
            </p:extLst>
          </p:nvPr>
        </p:nvGraphicFramePr>
        <p:xfrm>
          <a:off x="1802676" y="1985079"/>
          <a:ext cx="7236821" cy="3059430"/>
        </p:xfrm>
        <a:graphic>
          <a:graphicData uri="http://schemas.openxmlformats.org/drawingml/2006/table">
            <a:tbl>
              <a:tblPr firstRow="1" firstCol="1" bandRow="1">
                <a:tableStyleId>{5C22544A-7EE6-4342-B048-85BDC9FD1C3A}</a:tableStyleId>
              </a:tblPr>
              <a:tblGrid>
                <a:gridCol w="392204"/>
                <a:gridCol w="1534160"/>
                <a:gridCol w="1095510"/>
                <a:gridCol w="853440"/>
                <a:gridCol w="895850"/>
                <a:gridCol w="941658"/>
                <a:gridCol w="801189"/>
                <a:gridCol w="722810"/>
              </a:tblGrid>
              <a:tr h="209550">
                <a:tc>
                  <a:txBody>
                    <a:bodyPr/>
                    <a:lstStyle/>
                    <a:p>
                      <a:pPr algn="l">
                        <a:spcAft>
                          <a:spcPts val="0"/>
                        </a:spcAft>
                      </a:pPr>
                      <a:r>
                        <a:rPr lang="en-US" sz="1100" kern="0" dirty="0">
                          <a:effectLst/>
                        </a:rPr>
                        <a:t>ID</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dirty="0" err="1">
                          <a:effectLst/>
                        </a:rPr>
                        <a:t>DataType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dirty="0" err="1">
                          <a:effectLst/>
                        </a:rPr>
                        <a:t>DataDescribe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DataCode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DataName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DataOrder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Remark</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Endle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09550">
                <a:tc>
                  <a:txBody>
                    <a:bodyPr/>
                    <a:lstStyle/>
                    <a:p>
                      <a:pPr algn="r">
                        <a:spcAft>
                          <a:spcPts val="0"/>
                        </a:spcAft>
                      </a:pPr>
                      <a:r>
                        <a:rPr lang="en-US" sz="1100" kern="0">
                          <a:effectLst/>
                        </a:rPr>
                        <a:t>56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Application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应用类型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Resource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资源库</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r>
              <a:tr h="209550">
                <a:tc>
                  <a:txBody>
                    <a:bodyPr/>
                    <a:lstStyle/>
                    <a:p>
                      <a:pPr algn="r">
                        <a:spcAft>
                          <a:spcPts val="0"/>
                        </a:spcAft>
                      </a:pPr>
                      <a:r>
                        <a:rPr lang="en-US" sz="1100" kern="0">
                          <a:effectLst/>
                        </a:rPr>
                        <a:t>57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ElementaryEDU</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dirty="0">
                          <a:effectLst/>
                        </a:rPr>
                        <a:t>基础教育</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Publisher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出版社</a:t>
                      </a:r>
                      <a:r>
                        <a:rPr lang="en-US" sz="1100" kern="0">
                          <a:effectLst/>
                        </a:rPr>
                        <a:t>/</a:t>
                      </a:r>
                      <a:r>
                        <a:rPr lang="zh-CN" sz="1100" kern="0">
                          <a:effectLst/>
                        </a:rPr>
                        <a:t>教材性质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r>
              <a:tr h="209550">
                <a:tc>
                  <a:txBody>
                    <a:bodyPr/>
                    <a:lstStyle/>
                    <a:p>
                      <a:pPr algn="r">
                        <a:spcAft>
                          <a:spcPts val="0"/>
                        </a:spcAft>
                      </a:pPr>
                      <a:r>
                        <a:rPr lang="en-US" sz="1100" kern="0">
                          <a:effectLst/>
                        </a:rPr>
                        <a:t>58</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ElementaryEDU</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基础教育</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r>
              <a:tr h="209550">
                <a:tc>
                  <a:txBody>
                    <a:bodyPr/>
                    <a:lstStyle/>
                    <a:p>
                      <a:pPr algn="r">
                        <a:spcAft>
                          <a:spcPts val="0"/>
                        </a:spcAft>
                      </a:pPr>
                      <a:r>
                        <a:rPr lang="en-US" sz="1100" kern="0">
                          <a:effectLst/>
                        </a:rPr>
                        <a:t>59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ElementaryEDU</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基础教育</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Subject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学科</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r>
              <a:tr h="209550">
                <a:tc>
                  <a:txBody>
                    <a:bodyPr/>
                    <a:lstStyle/>
                    <a:p>
                      <a:pPr algn="r">
                        <a:spcAft>
                          <a:spcPts val="0"/>
                        </a:spcAft>
                      </a:pPr>
                      <a:r>
                        <a:rPr lang="en-US" sz="1100" kern="0">
                          <a:effectLst/>
                        </a:rPr>
                        <a:t>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ElementaryEDU</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基础教育</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Fascicle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分册</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r>
              <a:tr h="209550">
                <a:tc>
                  <a:txBody>
                    <a:bodyPr/>
                    <a:lstStyle/>
                    <a:p>
                      <a:pPr algn="r">
                        <a:spcAft>
                          <a:spcPts val="0"/>
                        </a:spcAft>
                      </a:pPr>
                      <a:r>
                        <a:rPr lang="en-US" sz="1100" kern="0">
                          <a:effectLst/>
                        </a:rPr>
                        <a:t>61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ElementaryEDU</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基础教育</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Chapters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章节</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r>
              <a:tr h="209550">
                <a:tc>
                  <a:txBody>
                    <a:bodyPr/>
                    <a:lstStyle/>
                    <a:p>
                      <a:pPr algn="r">
                        <a:spcAft>
                          <a:spcPts val="0"/>
                        </a:spcAft>
                      </a:pPr>
                      <a:r>
                        <a:rPr lang="en-US" sz="1100" kern="0">
                          <a:effectLst/>
                        </a:rPr>
                        <a:t>62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ElementaryEDU</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基础教育</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Format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格式</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r>
              <a:tr h="209550">
                <a:tc>
                  <a:txBody>
                    <a:bodyPr/>
                    <a:lstStyle/>
                    <a:p>
                      <a:pPr algn="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一年级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r">
                        <a:spcAft>
                          <a:spcPts val="0"/>
                        </a:spcAft>
                      </a:pPr>
                      <a:r>
                        <a:rPr lang="en-US" sz="1100" kern="0">
                          <a:effectLst/>
                        </a:rPr>
                        <a:t>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09550">
                <a:tc>
                  <a:txBody>
                    <a:bodyPr/>
                    <a:lstStyle/>
                    <a:p>
                      <a:pPr algn="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二年级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r">
                        <a:spcAft>
                          <a:spcPts val="0"/>
                        </a:spcAft>
                      </a:pPr>
                      <a:r>
                        <a:rPr lang="en-US" sz="1100" kern="0">
                          <a:effectLst/>
                        </a:rPr>
                        <a:t>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09550">
                <a:tc>
                  <a:txBody>
                    <a:bodyPr/>
                    <a:lstStyle/>
                    <a:p>
                      <a:pPr algn="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三年级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r">
                        <a:spcAft>
                          <a:spcPts val="0"/>
                        </a:spcAft>
                      </a:pPr>
                      <a:r>
                        <a:rPr lang="en-US" sz="1100" kern="0">
                          <a:effectLst/>
                        </a:rPr>
                        <a:t>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09550">
                <a:tc>
                  <a:txBody>
                    <a:bodyPr/>
                    <a:lstStyle/>
                    <a:p>
                      <a:pPr algn="r">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四年级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r">
                        <a:spcAft>
                          <a:spcPts val="0"/>
                        </a:spcAft>
                      </a:pPr>
                      <a:r>
                        <a:rPr lang="en-US" sz="1100" kern="0">
                          <a:effectLst/>
                        </a:rPr>
                        <a:t>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09550">
                <a:tc>
                  <a:txBody>
                    <a:bodyPr/>
                    <a:lstStyle/>
                    <a:p>
                      <a:pPr algn="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五年级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r">
                        <a:spcAft>
                          <a:spcPts val="0"/>
                        </a:spcAft>
                      </a:pPr>
                      <a:r>
                        <a:rPr lang="en-US" sz="1100" kern="0">
                          <a:effectLst/>
                        </a:rPr>
                        <a:t>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09550">
                <a:tc>
                  <a:txBody>
                    <a:bodyPr/>
                    <a:lstStyle/>
                    <a:p>
                      <a:pPr algn="r">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100" kern="0">
                          <a:effectLst/>
                        </a:rPr>
                        <a:t>Grade6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六年级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endParaRPr lang="zh-CN" sz="1000">
                        <a:effectLst/>
                        <a:latin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363563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第三范式</a:t>
            </a:r>
            <a:r>
              <a:rPr lang="en-US" altLang="zh-CN" dirty="0"/>
              <a:t>3NF-</a:t>
            </a:r>
            <a:r>
              <a:rPr lang="en-US" altLang="zh-CN" dirty="0" smtClean="0"/>
              <a:t>--</a:t>
            </a:r>
            <a:r>
              <a:rPr lang="zh-CN" altLang="en-US" dirty="0" smtClean="0"/>
              <a:t>空间换效率</a:t>
            </a:r>
            <a:endParaRPr lang="zh-CN" altLang="en-US" dirty="0"/>
          </a:p>
        </p:txBody>
      </p:sp>
      <p:sp>
        <p:nvSpPr>
          <p:cNvPr id="3" name="内容占位符 2"/>
          <p:cNvSpPr>
            <a:spLocks noGrp="1"/>
          </p:cNvSpPr>
          <p:nvPr>
            <p:ph idx="1"/>
          </p:nvPr>
        </p:nvSpPr>
        <p:spPr>
          <a:xfrm>
            <a:off x="1104293" y="1338815"/>
            <a:ext cx="8946541" cy="5035859"/>
          </a:xfrm>
        </p:spPr>
        <p:txBody>
          <a:bodyPr/>
          <a:lstStyle/>
          <a:p>
            <a:pPr marL="0" indent="0">
              <a:buNone/>
            </a:pPr>
            <a:r>
              <a:rPr lang="en-US" altLang="zh-CN" dirty="0" smtClean="0"/>
              <a:t>	</a:t>
            </a:r>
            <a:r>
              <a:rPr lang="zh-CN" altLang="zh-CN" dirty="0" smtClean="0"/>
              <a:t>基本</a:t>
            </a:r>
            <a:r>
              <a:rPr lang="zh-CN" altLang="zh-CN" dirty="0"/>
              <a:t>表及其字段之间的关系</a:t>
            </a:r>
            <a:r>
              <a:rPr lang="en-US" altLang="zh-CN" dirty="0"/>
              <a:t>, </a:t>
            </a:r>
            <a:r>
              <a:rPr lang="zh-CN" altLang="zh-CN" dirty="0"/>
              <a:t>应尽量满足第三范式。但是，满足第三范式的数据库设计，往往不是最好的设计。为了提高数据库的运行效率，常常需要降低范式标准：适当增加冗余，达到以空间换时间的目的</a:t>
            </a:r>
            <a:r>
              <a:rPr lang="zh-CN" altLang="zh-CN" dirty="0" smtClean="0"/>
              <a:t>。</a:t>
            </a:r>
            <a:endParaRPr lang="en-US" altLang="zh-CN" dirty="0" smtClean="0"/>
          </a:p>
          <a:p>
            <a:pPr marL="0" indent="0">
              <a:buNone/>
            </a:pPr>
            <a:r>
              <a:rPr lang="zh-CN" altLang="en-US" dirty="0" smtClean="0"/>
              <a:t>学校采购设备表</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其中</a:t>
            </a:r>
            <a:r>
              <a:rPr lang="zh-CN" altLang="en-US" dirty="0">
                <a:solidFill>
                  <a:srgbClr val="FFFF00"/>
                </a:solidFill>
              </a:rPr>
              <a:t>单价</a:t>
            </a:r>
            <a:r>
              <a:rPr lang="en-US" altLang="zh-CN" dirty="0" smtClean="0">
                <a:solidFill>
                  <a:srgbClr val="FFFF00"/>
                </a:solidFill>
              </a:rPr>
              <a:t>+</a:t>
            </a:r>
            <a:r>
              <a:rPr lang="zh-CN" altLang="en-US" dirty="0">
                <a:solidFill>
                  <a:srgbClr val="FFFF00"/>
                </a:solidFill>
              </a:rPr>
              <a:t>数量</a:t>
            </a:r>
            <a:r>
              <a:rPr lang="en-US" altLang="zh-CN" dirty="0" smtClean="0">
                <a:solidFill>
                  <a:srgbClr val="FFFF00"/>
                </a:solidFill>
              </a:rPr>
              <a:t>---&gt;</a:t>
            </a:r>
            <a:r>
              <a:rPr lang="zh-CN" altLang="en-US" dirty="0" smtClean="0">
                <a:solidFill>
                  <a:srgbClr val="FFFF00"/>
                </a:solidFill>
              </a:rPr>
              <a:t>金额，表明不符合</a:t>
            </a:r>
            <a:r>
              <a:rPr lang="en-US" altLang="zh-CN" dirty="0" smtClean="0">
                <a:solidFill>
                  <a:srgbClr val="FFFF00"/>
                </a:solidFill>
              </a:rPr>
              <a:t>3NF</a:t>
            </a:r>
          </a:p>
          <a:p>
            <a:pPr marL="0" indent="0">
              <a:buNone/>
            </a:pPr>
            <a:r>
              <a:rPr lang="zh-CN" altLang="zh-CN" dirty="0"/>
              <a:t>但是，增加</a:t>
            </a:r>
            <a:r>
              <a:rPr lang="en-US" altLang="zh-CN" dirty="0"/>
              <a:t>“</a:t>
            </a:r>
            <a:r>
              <a:rPr lang="zh-CN" altLang="zh-CN" dirty="0"/>
              <a:t>金额</a:t>
            </a:r>
            <a:r>
              <a:rPr lang="en-US" altLang="zh-CN" dirty="0"/>
              <a:t>”</a:t>
            </a:r>
            <a:r>
              <a:rPr lang="zh-CN" altLang="zh-CN" dirty="0"/>
              <a:t>这个冗余字段，可以提高查询统计的速度，这就是以空间换时间的作法</a:t>
            </a:r>
            <a:r>
              <a:rPr lang="zh-CN" altLang="zh-CN" dirty="0" smtClean="0"/>
              <a:t>。</a:t>
            </a:r>
            <a:endParaRPr lang="en-US" altLang="zh-CN" dirty="0" smtClean="0"/>
          </a:p>
          <a:p>
            <a:pPr marL="0" indent="0">
              <a:buNone/>
            </a:pPr>
            <a:r>
              <a:rPr lang="zh-CN" altLang="en-US" dirty="0" smtClean="0"/>
              <a:t>数据列有</a:t>
            </a:r>
            <a:r>
              <a:rPr lang="en-US" altLang="zh-CN" dirty="0" smtClean="0"/>
              <a:t>2</a:t>
            </a:r>
            <a:r>
              <a:rPr lang="zh-CN" altLang="en-US" dirty="0" smtClean="0"/>
              <a:t>中类型，</a:t>
            </a:r>
            <a:r>
              <a:rPr lang="zh-CN" altLang="en-US" sz="2800" dirty="0" smtClean="0">
                <a:solidFill>
                  <a:srgbClr val="FFFF00"/>
                </a:solidFill>
              </a:rPr>
              <a:t>数据列和计算列</a:t>
            </a:r>
            <a:r>
              <a:rPr lang="zh-CN" altLang="en-US" dirty="0" smtClean="0"/>
              <a:t>。</a:t>
            </a:r>
            <a:endParaRPr lang="en-US" altLang="zh-CN" dirty="0" smtClean="0"/>
          </a:p>
          <a:p>
            <a:pPr marL="0" indent="0">
              <a:buNone/>
            </a:pPr>
            <a:r>
              <a:rPr lang="zh-CN" altLang="en-US" dirty="0" smtClean="0"/>
              <a:t>以上表中，金额属于计算列，属于合理冗余字段</a:t>
            </a:r>
            <a:endParaRPr lang="en-US" altLang="zh-CN" dirty="0" smtClean="0"/>
          </a:p>
          <a:p>
            <a:pPr marL="0" indent="0">
              <a:buNone/>
            </a:pPr>
            <a:r>
              <a:rPr lang="zh-CN" altLang="en-US" dirty="0" smtClean="0"/>
              <a:t>单价，数量是数据列，要尽量符合范式的要求。</a:t>
            </a:r>
            <a:endParaRPr lang="en-US" altLang="zh-CN" dirty="0"/>
          </a:p>
          <a:p>
            <a:pPr marL="0" indent="0">
              <a:buNone/>
            </a:pPr>
            <a:endParaRPr lang="en-US" altLang="zh-CN" dirty="0" smtClean="0"/>
          </a:p>
          <a:p>
            <a:pPr marL="0" indent="0">
              <a:buNone/>
            </a:pPr>
            <a:endParaRPr lang="en-US" altLang="zh-CN" dirty="0">
              <a:solidFill>
                <a:srgbClr val="FFFF00"/>
              </a:solidFill>
            </a:endParaRPr>
          </a:p>
          <a:p>
            <a:pPr marL="0" indent="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9992010"/>
              </p:ext>
            </p:extLst>
          </p:nvPr>
        </p:nvGraphicFramePr>
        <p:xfrm>
          <a:off x="1222104" y="2835848"/>
          <a:ext cx="8128002" cy="7416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zh-CN" altLang="en-US" dirty="0" smtClean="0"/>
                        <a:t>学校</a:t>
                      </a:r>
                      <a:endParaRPr lang="zh-CN" altLang="en-US" dirty="0"/>
                    </a:p>
                  </a:txBody>
                  <a:tcPr/>
                </a:tc>
                <a:tc>
                  <a:txBody>
                    <a:bodyPr/>
                    <a:lstStyle/>
                    <a:p>
                      <a:r>
                        <a:rPr lang="zh-CN" altLang="en-US" dirty="0" smtClean="0"/>
                        <a:t>设备名称</a:t>
                      </a:r>
                      <a:endParaRPr lang="zh-CN" altLang="en-US" dirty="0"/>
                    </a:p>
                  </a:txBody>
                  <a:tcPr/>
                </a:tc>
                <a:tc>
                  <a:txBody>
                    <a:bodyPr/>
                    <a:lstStyle/>
                    <a:p>
                      <a:r>
                        <a:rPr lang="zh-CN" altLang="en-US" dirty="0" smtClean="0"/>
                        <a:t>型号</a:t>
                      </a:r>
                      <a:endParaRPr lang="zh-CN" altLang="en-US" dirty="0"/>
                    </a:p>
                  </a:txBody>
                  <a:tcPr/>
                </a:tc>
                <a:tc>
                  <a:txBody>
                    <a:bodyPr/>
                    <a:lstStyle/>
                    <a:p>
                      <a:r>
                        <a:rPr lang="zh-CN" altLang="en-US" dirty="0" smtClean="0"/>
                        <a:t>单价</a:t>
                      </a:r>
                      <a:endParaRPr lang="zh-CN" altLang="en-US" dirty="0"/>
                    </a:p>
                  </a:txBody>
                  <a:tcPr/>
                </a:tc>
                <a:tc>
                  <a:txBody>
                    <a:bodyPr/>
                    <a:lstStyle/>
                    <a:p>
                      <a:r>
                        <a:rPr lang="zh-CN" altLang="en-US" dirty="0" smtClean="0"/>
                        <a:t>数量</a:t>
                      </a:r>
                      <a:endParaRPr lang="zh-CN" altLang="en-US" dirty="0"/>
                    </a:p>
                  </a:txBody>
                  <a:tcPr/>
                </a:tc>
                <a:tc>
                  <a:txBody>
                    <a:bodyPr/>
                    <a:lstStyle/>
                    <a:p>
                      <a:r>
                        <a:rPr lang="zh-CN" altLang="en-US" dirty="0" smtClean="0"/>
                        <a:t>金额</a:t>
                      </a:r>
                      <a:endParaRPr lang="zh-CN" altLang="en-US" dirty="0"/>
                    </a:p>
                  </a:txBody>
                  <a:tcPr/>
                </a:tc>
              </a:tr>
              <a:tr h="370840">
                <a:tc>
                  <a:txBody>
                    <a:bodyPr/>
                    <a:lstStyle/>
                    <a:p>
                      <a:r>
                        <a:rPr lang="zh-CN" altLang="en-US" dirty="0" smtClean="0"/>
                        <a:t>烟台二中</a:t>
                      </a:r>
                      <a:endParaRPr lang="zh-CN" altLang="en-US" dirty="0"/>
                    </a:p>
                  </a:txBody>
                  <a:tcPr/>
                </a:tc>
                <a:tc>
                  <a:txBody>
                    <a:bodyPr/>
                    <a:lstStyle/>
                    <a:p>
                      <a:r>
                        <a:rPr lang="zh-CN" altLang="en-US" dirty="0" smtClean="0"/>
                        <a:t>学生卡</a:t>
                      </a:r>
                      <a:endParaRPr lang="zh-CN" altLang="en-US" dirty="0"/>
                    </a:p>
                  </a:txBody>
                  <a:tcPr/>
                </a:tc>
                <a:tc>
                  <a:txBody>
                    <a:bodyPr/>
                    <a:lstStyle/>
                    <a:p>
                      <a:r>
                        <a:rPr lang="en-US" altLang="zh-CN" dirty="0" smtClean="0"/>
                        <a:t>K12-v1</a:t>
                      </a:r>
                      <a:endParaRPr lang="zh-CN" altLang="en-US" dirty="0"/>
                    </a:p>
                  </a:txBody>
                  <a:tcPr/>
                </a:tc>
                <a:tc>
                  <a:txBody>
                    <a:bodyPr/>
                    <a:lstStyle/>
                    <a:p>
                      <a:r>
                        <a:rPr lang="en-US" altLang="zh-CN" dirty="0" smtClean="0"/>
                        <a:t>50</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5000</a:t>
                      </a:r>
                      <a:endParaRPr lang="zh-CN" altLang="en-US" dirty="0"/>
                    </a:p>
                  </a:txBody>
                  <a:tcPr/>
                </a:tc>
              </a:tr>
            </a:tbl>
          </a:graphicData>
        </a:graphic>
      </p:graphicFrame>
    </p:spTree>
    <p:extLst>
      <p:ext uri="{BB962C8B-B14F-4D97-AF65-F5344CB8AC3E}">
        <p14:creationId xmlns:p14="http://schemas.microsoft.com/office/powerpoint/2010/main" val="43939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第三范式</a:t>
            </a:r>
            <a:r>
              <a:rPr lang="en-US" altLang="zh-CN" dirty="0"/>
              <a:t>3NF-</a:t>
            </a:r>
            <a:r>
              <a:rPr lang="en-US" altLang="zh-CN" dirty="0" smtClean="0"/>
              <a:t>--</a:t>
            </a:r>
            <a:r>
              <a:rPr lang="zh-CN" altLang="en-US" dirty="0" smtClean="0"/>
              <a:t>空间换效率</a:t>
            </a:r>
            <a:endParaRPr lang="zh-CN" altLang="en-US" dirty="0"/>
          </a:p>
        </p:txBody>
      </p:sp>
      <p:sp>
        <p:nvSpPr>
          <p:cNvPr id="3" name="内容占位符 2"/>
          <p:cNvSpPr>
            <a:spLocks noGrp="1"/>
          </p:cNvSpPr>
          <p:nvPr>
            <p:ph idx="1"/>
          </p:nvPr>
        </p:nvSpPr>
        <p:spPr>
          <a:xfrm>
            <a:off x="1104293" y="1338815"/>
            <a:ext cx="8946541" cy="5035859"/>
          </a:xfrm>
        </p:spPr>
        <p:txBody>
          <a:bodyPr>
            <a:normAutofit lnSpcReduction="10000"/>
          </a:bodyPr>
          <a:lstStyle/>
          <a:p>
            <a:pPr marL="0" indent="0">
              <a:buNone/>
            </a:pPr>
            <a:r>
              <a:rPr lang="en-US" altLang="zh-CN" dirty="0" smtClean="0"/>
              <a:t>	</a:t>
            </a:r>
            <a:r>
              <a:rPr lang="zh-CN" altLang="zh-CN" b="1" dirty="0" smtClean="0">
                <a:solidFill>
                  <a:srgbClr val="FFFF00"/>
                </a:solidFill>
              </a:rPr>
              <a:t>涉及</a:t>
            </a:r>
            <a:r>
              <a:rPr lang="zh-CN" altLang="zh-CN" b="1" dirty="0">
                <a:solidFill>
                  <a:srgbClr val="FFFF00"/>
                </a:solidFill>
              </a:rPr>
              <a:t>到跨系统的连接数据</a:t>
            </a:r>
            <a:r>
              <a:rPr lang="en-US" altLang="zh-CN" dirty="0"/>
              <a:t>,</a:t>
            </a:r>
            <a:r>
              <a:rPr lang="zh-CN" altLang="zh-CN" dirty="0"/>
              <a:t>并且是很少变化的数据</a:t>
            </a:r>
            <a:r>
              <a:rPr lang="en-US" altLang="zh-CN" dirty="0"/>
              <a:t>,</a:t>
            </a:r>
            <a:r>
              <a:rPr lang="zh-CN" altLang="zh-CN" dirty="0"/>
              <a:t>可以涉及冗余</a:t>
            </a:r>
            <a:r>
              <a:rPr lang="en-US" altLang="zh-CN" dirty="0"/>
              <a:t>,</a:t>
            </a:r>
            <a:r>
              <a:rPr lang="zh-CN" altLang="zh-CN" dirty="0"/>
              <a:t>以提高查询速度</a:t>
            </a:r>
            <a:r>
              <a:rPr lang="en-US" altLang="zh-CN" dirty="0"/>
              <a:t>.</a:t>
            </a:r>
            <a:endParaRPr lang="zh-CN" altLang="zh-CN" dirty="0"/>
          </a:p>
          <a:p>
            <a:pPr marL="0" indent="0">
              <a:buNone/>
            </a:pPr>
            <a:r>
              <a:rPr lang="en-US" altLang="zh-CN" dirty="0" smtClean="0"/>
              <a:t>	</a:t>
            </a:r>
            <a:r>
              <a:rPr lang="zh-CN" altLang="zh-CN" dirty="0" smtClean="0"/>
              <a:t>例如</a:t>
            </a:r>
            <a:r>
              <a:rPr lang="zh-CN" altLang="zh-CN" dirty="0"/>
              <a:t>在社区中会用到老师信息</a:t>
            </a:r>
            <a:r>
              <a:rPr lang="en-US" altLang="zh-CN" dirty="0"/>
              <a:t>,</a:t>
            </a:r>
            <a:r>
              <a:rPr lang="zh-CN" altLang="zh-CN" dirty="0"/>
              <a:t>而老师信息存储在</a:t>
            </a:r>
            <a:r>
              <a:rPr lang="en-US" altLang="zh-CN" dirty="0" err="1"/>
              <a:t>ucenter</a:t>
            </a:r>
            <a:r>
              <a:rPr lang="zh-CN" altLang="zh-CN" dirty="0"/>
              <a:t>中</a:t>
            </a:r>
            <a:r>
              <a:rPr lang="en-US" altLang="zh-CN" dirty="0"/>
              <a:t>.</a:t>
            </a:r>
            <a:r>
              <a:rPr lang="zh-CN" altLang="zh-CN" dirty="0"/>
              <a:t>社区中比如有一张老师任课表</a:t>
            </a:r>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一般要将老师的名称显示出来。但老师的名称存在在另外一个系统中，无法进行表的连接操作。</a:t>
            </a:r>
            <a:endParaRPr lang="en-US" altLang="zh-CN" dirty="0" smtClean="0"/>
          </a:p>
          <a:p>
            <a:pPr marL="0" indent="0">
              <a:buNone/>
            </a:pPr>
            <a:r>
              <a:rPr lang="en-US" altLang="zh-CN" dirty="0" smtClean="0"/>
              <a:t>	</a:t>
            </a:r>
            <a:r>
              <a:rPr lang="zh-CN" altLang="en-US" dirty="0" smtClean="0"/>
              <a:t>这是可以在表中增加</a:t>
            </a:r>
            <a:r>
              <a:rPr lang="en-US" altLang="zh-CN" dirty="0" err="1" smtClean="0"/>
              <a:t>teacherName</a:t>
            </a:r>
            <a:r>
              <a:rPr lang="zh-CN" altLang="en-US" dirty="0" smtClean="0"/>
              <a:t>字段，</a:t>
            </a:r>
            <a:r>
              <a:rPr lang="zh-CN" altLang="zh-CN" dirty="0"/>
              <a:t>在设置数据时将老师的名称写入</a:t>
            </a:r>
            <a:r>
              <a:rPr lang="en-US" altLang="zh-CN" dirty="0" smtClean="0"/>
              <a:t>.</a:t>
            </a:r>
            <a:r>
              <a:rPr lang="zh-CN" altLang="en-US" dirty="0" smtClean="0"/>
              <a:t>这样</a:t>
            </a:r>
            <a:r>
              <a:rPr lang="zh-CN" altLang="zh-CN" dirty="0" smtClean="0"/>
              <a:t>在</a:t>
            </a:r>
            <a:r>
              <a:rPr lang="zh-CN" altLang="zh-CN" dirty="0"/>
              <a:t>查询时就不用频繁与外系统交互</a:t>
            </a:r>
            <a:r>
              <a:rPr lang="zh-CN" altLang="zh-CN" dirty="0" smtClean="0"/>
              <a:t>了</a:t>
            </a:r>
            <a:r>
              <a:rPr lang="zh-CN" altLang="en-US" dirty="0" smtClean="0"/>
              <a:t>。</a:t>
            </a:r>
            <a:endParaRPr lang="en-US" altLang="zh-CN" dirty="0" smtClean="0"/>
          </a:p>
          <a:p>
            <a:pPr marL="0" indent="0">
              <a:buNone/>
            </a:pPr>
            <a:r>
              <a:rPr lang="en-US" altLang="zh-CN" dirty="0"/>
              <a:t>	</a:t>
            </a:r>
            <a:endParaRPr lang="en-US" altLang="zh-CN" dirty="0" smtClean="0"/>
          </a:p>
          <a:p>
            <a:pPr marL="0" indent="0">
              <a:buNone/>
            </a:pPr>
            <a:endParaRPr lang="en-US" altLang="zh-CN" dirty="0" smtClean="0"/>
          </a:p>
          <a:p>
            <a:pPr marL="0" indent="0">
              <a:buNone/>
            </a:pPr>
            <a:r>
              <a:rPr lang="en-US" altLang="zh-CN" dirty="0" smtClean="0"/>
              <a:t>	</a:t>
            </a:r>
            <a:r>
              <a:rPr lang="zh-CN" altLang="en-US" sz="2400" dirty="0" smtClean="0">
                <a:solidFill>
                  <a:srgbClr val="FFFF00"/>
                </a:solidFill>
              </a:rPr>
              <a:t>如果没有这个字段，该如何显示老师名称？代价是怎样的？</a:t>
            </a:r>
            <a:endParaRPr lang="en-US" altLang="zh-CN" sz="2400" dirty="0" smtClean="0">
              <a:solidFill>
                <a:srgbClr val="FFFF00"/>
              </a:solidFill>
            </a:endParaRPr>
          </a:p>
          <a:p>
            <a:pPr marL="0" indent="0">
              <a:buNone/>
            </a:pPr>
            <a:endParaRPr lang="en-US" altLang="zh-CN" dirty="0">
              <a:solidFill>
                <a:srgbClr val="FFFF00"/>
              </a:solidFill>
            </a:endParaRPr>
          </a:p>
          <a:p>
            <a:pPr marL="0" indent="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74073682"/>
              </p:ext>
            </p:extLst>
          </p:nvPr>
        </p:nvGraphicFramePr>
        <p:xfrm>
          <a:off x="1222104" y="2739345"/>
          <a:ext cx="4064001" cy="741680"/>
        </p:xfrm>
        <a:graphic>
          <a:graphicData uri="http://schemas.openxmlformats.org/drawingml/2006/table">
            <a:tbl>
              <a:tblPr firstRow="1" bandRow="1">
                <a:tableStyleId>{5C22544A-7EE6-4342-B048-85BDC9FD1C3A}</a:tableStyleId>
              </a:tblPr>
              <a:tblGrid>
                <a:gridCol w="1354667"/>
                <a:gridCol w="1354667"/>
                <a:gridCol w="1354667"/>
              </a:tblGrid>
              <a:tr h="370840">
                <a:tc>
                  <a:txBody>
                    <a:bodyPr/>
                    <a:lstStyle/>
                    <a:p>
                      <a:r>
                        <a:rPr lang="en-US" altLang="zh-CN" sz="1800" b="1" kern="1200" dirty="0" err="1" smtClean="0">
                          <a:solidFill>
                            <a:schemeClr val="lt1"/>
                          </a:solidFill>
                          <a:effectLst/>
                          <a:latin typeface="+mn-lt"/>
                          <a:ea typeface="+mn-ea"/>
                          <a:cs typeface="+mn-cs"/>
                        </a:rPr>
                        <a:t>TeacherID</a:t>
                      </a:r>
                      <a:endParaRPr lang="zh-CN" altLang="en-US" dirty="0"/>
                    </a:p>
                  </a:txBody>
                  <a:tcPr/>
                </a:tc>
                <a:tc>
                  <a:txBody>
                    <a:bodyPr/>
                    <a:lstStyle/>
                    <a:p>
                      <a:r>
                        <a:rPr lang="en-US" altLang="zh-CN" sz="1800" b="1" kern="1200" dirty="0" err="1" smtClean="0">
                          <a:solidFill>
                            <a:schemeClr val="lt1"/>
                          </a:solidFill>
                          <a:effectLst/>
                          <a:latin typeface="+mn-lt"/>
                          <a:ea typeface="+mn-ea"/>
                          <a:cs typeface="+mn-cs"/>
                        </a:rPr>
                        <a:t>classID</a:t>
                      </a:r>
                      <a:endParaRPr lang="zh-CN" altLang="en-US" dirty="0"/>
                    </a:p>
                  </a:txBody>
                  <a:tcPr/>
                </a:tc>
                <a:tc>
                  <a:txBody>
                    <a:bodyPr/>
                    <a:lstStyle/>
                    <a:p>
                      <a:r>
                        <a:rPr lang="en-US" altLang="zh-CN" sz="1800" b="1" kern="1200" dirty="0" err="1" smtClean="0">
                          <a:solidFill>
                            <a:schemeClr val="lt1"/>
                          </a:solidFill>
                          <a:effectLst/>
                          <a:latin typeface="+mn-lt"/>
                          <a:ea typeface="+mn-ea"/>
                          <a:cs typeface="+mn-cs"/>
                        </a:rPr>
                        <a:t>courseID</a:t>
                      </a:r>
                      <a:endParaRPr lang="zh-CN" altLang="en-US" dirty="0"/>
                    </a:p>
                  </a:txBody>
                  <a:tcPr/>
                </a:tc>
              </a:tr>
              <a:tr h="370840">
                <a:tc>
                  <a:txBody>
                    <a:bodyPr/>
                    <a:lstStyle/>
                    <a:p>
                      <a:r>
                        <a:rPr lang="en-US" altLang="zh-CN" dirty="0" smtClean="0"/>
                        <a:t>1001</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001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383878807"/>
              </p:ext>
            </p:extLst>
          </p:nvPr>
        </p:nvGraphicFramePr>
        <p:xfrm>
          <a:off x="1191624" y="4800373"/>
          <a:ext cx="6576422" cy="736600"/>
        </p:xfrm>
        <a:graphic>
          <a:graphicData uri="http://schemas.openxmlformats.org/drawingml/2006/table">
            <a:tbl>
              <a:tblPr firstRow="1" bandRow="1">
                <a:tableStyleId>{5C22544A-7EE6-4342-B048-85BDC9FD1C3A}</a:tableStyleId>
              </a:tblPr>
              <a:tblGrid>
                <a:gridCol w="2231939"/>
                <a:gridCol w="1879957"/>
                <a:gridCol w="1216643"/>
                <a:gridCol w="1247883"/>
              </a:tblGrid>
              <a:tr h="0">
                <a:tc>
                  <a:txBody>
                    <a:bodyPr/>
                    <a:lstStyle/>
                    <a:p>
                      <a:r>
                        <a:rPr lang="en-US" altLang="zh-CN" sz="1800" b="1" kern="1200" dirty="0" err="1" smtClean="0">
                          <a:solidFill>
                            <a:schemeClr val="lt1"/>
                          </a:solidFill>
                          <a:effectLst/>
                          <a:latin typeface="+mn-lt"/>
                          <a:ea typeface="+mn-ea"/>
                          <a:cs typeface="+mn-cs"/>
                        </a:rPr>
                        <a:t>TeacherID</a:t>
                      </a:r>
                      <a:endParaRPr lang="zh-CN" altLang="en-US" dirty="0"/>
                    </a:p>
                  </a:txBody>
                  <a:tcPr/>
                </a:tc>
                <a:tc>
                  <a:txBody>
                    <a:bodyPr/>
                    <a:lstStyle/>
                    <a:p>
                      <a:r>
                        <a:rPr lang="en-US" altLang="zh-CN" dirty="0" err="1" smtClean="0"/>
                        <a:t>teacherName</a:t>
                      </a:r>
                      <a:endParaRPr lang="zh-CN" altLang="en-US" dirty="0"/>
                    </a:p>
                  </a:txBody>
                  <a:tcPr/>
                </a:tc>
                <a:tc>
                  <a:txBody>
                    <a:bodyPr/>
                    <a:lstStyle/>
                    <a:p>
                      <a:r>
                        <a:rPr lang="en-US" altLang="zh-CN" sz="1800" b="1" kern="1200" dirty="0" err="1" smtClean="0">
                          <a:solidFill>
                            <a:schemeClr val="lt1"/>
                          </a:solidFill>
                          <a:effectLst/>
                          <a:latin typeface="+mn-lt"/>
                          <a:ea typeface="+mn-ea"/>
                          <a:cs typeface="+mn-cs"/>
                        </a:rPr>
                        <a:t>classID</a:t>
                      </a:r>
                      <a:endParaRPr lang="zh-CN" altLang="en-US" dirty="0"/>
                    </a:p>
                  </a:txBody>
                  <a:tcPr/>
                </a:tc>
                <a:tc>
                  <a:txBody>
                    <a:bodyPr/>
                    <a:lstStyle/>
                    <a:p>
                      <a:r>
                        <a:rPr lang="en-US" altLang="zh-CN" sz="1800" b="1" kern="1200" dirty="0" err="1" smtClean="0">
                          <a:solidFill>
                            <a:schemeClr val="lt1"/>
                          </a:solidFill>
                          <a:effectLst/>
                          <a:latin typeface="+mn-lt"/>
                          <a:ea typeface="+mn-ea"/>
                          <a:cs typeface="+mn-cs"/>
                        </a:rPr>
                        <a:t>courseID</a:t>
                      </a:r>
                      <a:endParaRPr lang="zh-CN" altLang="en-US" dirty="0"/>
                    </a:p>
                  </a:txBody>
                  <a:tcPr/>
                </a:tc>
              </a:tr>
              <a:tr h="370840">
                <a:tc>
                  <a:txBody>
                    <a:bodyPr/>
                    <a:lstStyle/>
                    <a:p>
                      <a:r>
                        <a:rPr lang="en-US" altLang="zh-CN" dirty="0" smtClean="0"/>
                        <a:t>1001</a:t>
                      </a:r>
                      <a:endParaRPr lang="zh-CN" altLang="en-US" dirty="0"/>
                    </a:p>
                  </a:txBody>
                  <a:tcPr/>
                </a:tc>
                <a:tc>
                  <a:txBody>
                    <a:bodyPr/>
                    <a:lstStyle/>
                    <a:p>
                      <a:r>
                        <a:rPr lang="zh-CN" altLang="en-US" dirty="0" smtClean="0"/>
                        <a:t>张杰</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001</a:t>
                      </a:r>
                      <a:endParaRPr lang="zh-CN" altLang="en-US" dirty="0"/>
                    </a:p>
                  </a:txBody>
                  <a:tcPr/>
                </a:tc>
              </a:tr>
            </a:tbl>
          </a:graphicData>
        </a:graphic>
      </p:graphicFrame>
    </p:spTree>
    <p:extLst>
      <p:ext uri="{BB962C8B-B14F-4D97-AF65-F5344CB8AC3E}">
        <p14:creationId xmlns:p14="http://schemas.microsoft.com/office/powerpoint/2010/main" val="41882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表的连接</a:t>
            </a:r>
            <a:r>
              <a:rPr lang="en-US" altLang="zh-CN" dirty="0" smtClean="0"/>
              <a:t>---</a:t>
            </a:r>
            <a:r>
              <a:rPr lang="zh-CN" altLang="en-US" dirty="0" smtClean="0"/>
              <a:t>内连接</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内</a:t>
            </a:r>
            <a:r>
              <a:rPr lang="zh-CN" altLang="zh-CN" dirty="0"/>
              <a:t>连接查询操作列出与连接条件匹配的数据行，它使用比较运算符比较被连接列的列值。内连接分三种</a:t>
            </a:r>
            <a:r>
              <a:rPr lang="zh-CN" altLang="zh-CN" dirty="0" smtClean="0"/>
              <a:t>：</a:t>
            </a:r>
            <a:endParaRPr lang="en-US" altLang="zh-CN" dirty="0" smtClean="0"/>
          </a:p>
          <a:p>
            <a:r>
              <a:rPr lang="en-US" altLang="zh-CN" b="1" dirty="0">
                <a:solidFill>
                  <a:srgbClr val="FFFF00"/>
                </a:solidFill>
              </a:rPr>
              <a:t>1</a:t>
            </a:r>
            <a:r>
              <a:rPr lang="zh-CN" altLang="zh-CN" b="1" dirty="0">
                <a:solidFill>
                  <a:srgbClr val="FFFF00"/>
                </a:solidFill>
              </a:rPr>
              <a:t>、等值连接</a:t>
            </a:r>
            <a:r>
              <a:rPr lang="zh-CN" altLang="zh-CN" dirty="0"/>
              <a:t>：在连接条件中使用等于号</a:t>
            </a:r>
            <a:r>
              <a:rPr lang="en-US" altLang="zh-CN" dirty="0"/>
              <a:t>(=)</a:t>
            </a:r>
            <a:r>
              <a:rPr lang="zh-CN" altLang="zh-CN" dirty="0"/>
              <a:t>运算符比较被连接列的列值，其查询结果中列出被连接表中的所有列，包括其中的重复列。</a:t>
            </a:r>
          </a:p>
          <a:p>
            <a:r>
              <a:rPr lang="en-US" altLang="zh-CN" b="1" dirty="0">
                <a:solidFill>
                  <a:srgbClr val="FFFF00"/>
                </a:solidFill>
              </a:rPr>
              <a:t>2</a:t>
            </a:r>
            <a:r>
              <a:rPr lang="zh-CN" altLang="zh-CN" b="1" dirty="0">
                <a:solidFill>
                  <a:srgbClr val="FFFF00"/>
                </a:solidFill>
              </a:rPr>
              <a:t>、不等连接：</a:t>
            </a:r>
            <a:r>
              <a:rPr lang="zh-CN" altLang="zh-CN" dirty="0"/>
              <a:t>在连接条件使用除等于运算符以外的其它比较运算符比较被连接的列的列值。这些运算符包括</a:t>
            </a:r>
            <a:r>
              <a:rPr lang="en-US" altLang="zh-CN" dirty="0"/>
              <a:t>&gt;</a:t>
            </a:r>
            <a:r>
              <a:rPr lang="zh-CN" altLang="zh-CN" dirty="0"/>
              <a:t>、</a:t>
            </a:r>
            <a:r>
              <a:rPr lang="en-US" altLang="zh-CN" dirty="0"/>
              <a:t>&gt;=</a:t>
            </a:r>
            <a:r>
              <a:rPr lang="zh-CN" altLang="zh-CN" dirty="0"/>
              <a:t>、</a:t>
            </a:r>
            <a:r>
              <a:rPr lang="en-US" altLang="zh-CN" dirty="0"/>
              <a:t>&lt;=</a:t>
            </a:r>
            <a:r>
              <a:rPr lang="zh-CN" altLang="zh-CN" dirty="0"/>
              <a:t>、</a:t>
            </a:r>
            <a:r>
              <a:rPr lang="en-US" altLang="zh-CN" dirty="0"/>
              <a:t>&lt;</a:t>
            </a:r>
            <a:r>
              <a:rPr lang="zh-CN" altLang="zh-CN" dirty="0"/>
              <a:t>、</a:t>
            </a:r>
            <a:r>
              <a:rPr lang="en-US" altLang="zh-CN" dirty="0"/>
              <a:t>!&gt;</a:t>
            </a:r>
            <a:r>
              <a:rPr lang="zh-CN" altLang="zh-CN" dirty="0"/>
              <a:t>、</a:t>
            </a:r>
            <a:r>
              <a:rPr lang="en-US" altLang="zh-CN" dirty="0"/>
              <a:t>!&lt;</a:t>
            </a:r>
            <a:r>
              <a:rPr lang="zh-CN" altLang="zh-CN" dirty="0"/>
              <a:t>、</a:t>
            </a:r>
            <a:r>
              <a:rPr lang="en-US" altLang="zh-CN" dirty="0"/>
              <a:t>!=</a:t>
            </a:r>
            <a:r>
              <a:rPr lang="zh-CN" altLang="zh-CN" dirty="0"/>
              <a:t>和</a:t>
            </a:r>
            <a:r>
              <a:rPr lang="en-US" altLang="zh-CN" dirty="0"/>
              <a:t>&lt;&gt;</a:t>
            </a:r>
            <a:r>
              <a:rPr lang="zh-CN" altLang="zh-CN" dirty="0"/>
              <a:t>。</a:t>
            </a:r>
          </a:p>
          <a:p>
            <a:r>
              <a:rPr lang="en-US" altLang="zh-CN" b="1" dirty="0">
                <a:solidFill>
                  <a:srgbClr val="FFFF00"/>
                </a:solidFill>
              </a:rPr>
              <a:t>3</a:t>
            </a:r>
            <a:r>
              <a:rPr lang="zh-CN" altLang="zh-CN" b="1" dirty="0">
                <a:solidFill>
                  <a:srgbClr val="FFFF00"/>
                </a:solidFill>
              </a:rPr>
              <a:t>、自然连接：</a:t>
            </a:r>
            <a:r>
              <a:rPr lang="zh-CN" altLang="zh-CN" dirty="0"/>
              <a:t>在连接条件中使用等于</a:t>
            </a:r>
            <a:r>
              <a:rPr lang="en-US" altLang="zh-CN" dirty="0"/>
              <a:t>(=)</a:t>
            </a:r>
            <a:r>
              <a:rPr lang="zh-CN" altLang="zh-CN" dirty="0"/>
              <a:t>运算符比较被连接列的列值，但它使用选择列表指出查询结果集合中所包括的列，并删除连接表中的重复列</a:t>
            </a:r>
            <a:r>
              <a:rPr lang="zh-CN" altLang="zh-CN" dirty="0" smtClean="0"/>
              <a:t>。</a:t>
            </a:r>
            <a:endParaRPr lang="en-US" altLang="zh-CN" dirty="0" smtClean="0"/>
          </a:p>
          <a:p>
            <a:endParaRPr lang="en-US" altLang="zh-CN" dirty="0"/>
          </a:p>
          <a:p>
            <a:pPr marL="0" indent="0">
              <a:buNone/>
            </a:pPr>
            <a:r>
              <a:rPr lang="zh-CN" altLang="en-US" sz="3600" b="1" dirty="0">
                <a:solidFill>
                  <a:srgbClr val="FFFF00"/>
                </a:solidFill>
              </a:rPr>
              <a:t>内</a:t>
            </a:r>
            <a:r>
              <a:rPr lang="zh-CN" altLang="en-US" sz="3600" b="1" dirty="0" smtClean="0">
                <a:solidFill>
                  <a:srgbClr val="FFFF00"/>
                </a:solidFill>
              </a:rPr>
              <a:t>连接是条件匹配数据</a:t>
            </a:r>
            <a:endParaRPr lang="zh-CN" altLang="zh-CN" sz="3600" b="1" dirty="0">
              <a:solidFill>
                <a:srgbClr val="FFFF00"/>
              </a:solidFill>
            </a:endParaRPr>
          </a:p>
          <a:p>
            <a:pPr marL="0" indent="0">
              <a:buNone/>
            </a:pPr>
            <a:endParaRPr lang="zh-CN" altLang="zh-CN" dirty="0"/>
          </a:p>
          <a:p>
            <a:endParaRPr lang="zh-CN" altLang="en-US" dirty="0"/>
          </a:p>
        </p:txBody>
      </p:sp>
    </p:spTree>
    <p:extLst>
      <p:ext uri="{BB962C8B-B14F-4D97-AF65-F5344CB8AC3E}">
        <p14:creationId xmlns:p14="http://schemas.microsoft.com/office/powerpoint/2010/main" val="128471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表的连接</a:t>
            </a:r>
            <a:r>
              <a:rPr lang="en-US" altLang="zh-CN" dirty="0" smtClean="0"/>
              <a:t>---</a:t>
            </a:r>
            <a:r>
              <a:rPr lang="zh-CN" altLang="en-US" dirty="0" smtClean="0"/>
              <a:t>外连接</a:t>
            </a:r>
            <a:endParaRPr lang="zh-CN" altLang="en-US" dirty="0"/>
          </a:p>
        </p:txBody>
      </p:sp>
      <p:sp>
        <p:nvSpPr>
          <p:cNvPr id="3" name="内容占位符 2"/>
          <p:cNvSpPr>
            <a:spLocks noGrp="1"/>
          </p:cNvSpPr>
          <p:nvPr>
            <p:ph idx="1"/>
          </p:nvPr>
        </p:nvSpPr>
        <p:spPr/>
        <p:txBody>
          <a:bodyPr>
            <a:normAutofit lnSpcReduction="10000"/>
          </a:bodyPr>
          <a:lstStyle/>
          <a:p>
            <a:r>
              <a:rPr lang="zh-CN" altLang="zh-CN" b="1" dirty="0">
                <a:solidFill>
                  <a:srgbClr val="FFFF00"/>
                </a:solidFill>
              </a:rPr>
              <a:t>左</a:t>
            </a:r>
            <a:r>
              <a:rPr lang="zh-CN" altLang="zh-CN" b="1" dirty="0" smtClean="0">
                <a:solidFill>
                  <a:srgbClr val="FFFF00"/>
                </a:solidFill>
              </a:rPr>
              <a:t>连接</a:t>
            </a:r>
            <a:r>
              <a:rPr lang="zh-CN" altLang="en-US" b="1" dirty="0" smtClean="0">
                <a:solidFill>
                  <a:srgbClr val="FFFF00"/>
                </a:solidFill>
              </a:rPr>
              <a:t>：</a:t>
            </a:r>
            <a:r>
              <a:rPr lang="zh-CN" altLang="zh-CN" dirty="0" smtClean="0"/>
              <a:t>以</a:t>
            </a:r>
            <a:r>
              <a:rPr lang="zh-CN" altLang="zh-CN" dirty="0"/>
              <a:t>左表为基准进行查询</a:t>
            </a:r>
            <a:r>
              <a:rPr lang="en-US" altLang="zh-CN" dirty="0"/>
              <a:t>,</a:t>
            </a:r>
            <a:r>
              <a:rPr lang="zh-CN" altLang="zh-CN" dirty="0"/>
              <a:t>左表数据会全部显示出来</a:t>
            </a:r>
            <a:r>
              <a:rPr lang="en-US" altLang="zh-CN" dirty="0"/>
              <a:t>,</a:t>
            </a:r>
            <a:r>
              <a:rPr lang="zh-CN" altLang="zh-CN" dirty="0"/>
              <a:t>右表如果和左表匹配的数据则显示相应字段的数据</a:t>
            </a:r>
            <a:r>
              <a:rPr lang="en-US" altLang="zh-CN" dirty="0"/>
              <a:t>,</a:t>
            </a:r>
            <a:r>
              <a:rPr lang="zh-CN" altLang="zh-CN" dirty="0"/>
              <a:t>如果不匹配</a:t>
            </a:r>
            <a:r>
              <a:rPr lang="en-US" altLang="zh-CN" dirty="0"/>
              <a:t>,</a:t>
            </a:r>
            <a:r>
              <a:rPr lang="zh-CN" altLang="zh-CN" dirty="0"/>
              <a:t>则显示为</a:t>
            </a:r>
            <a:r>
              <a:rPr lang="en-US" altLang="zh-CN" dirty="0" smtClean="0"/>
              <a:t>NULL</a:t>
            </a:r>
            <a:r>
              <a:rPr lang="zh-CN" altLang="en-US" dirty="0" smtClean="0"/>
              <a:t>。</a:t>
            </a:r>
            <a:endParaRPr lang="en-US" altLang="zh-CN" dirty="0" smtClean="0"/>
          </a:p>
          <a:p>
            <a:endParaRPr lang="en-US" altLang="zh-CN" dirty="0" smtClean="0"/>
          </a:p>
          <a:p>
            <a:r>
              <a:rPr lang="zh-CN" altLang="zh-CN" b="1" dirty="0">
                <a:solidFill>
                  <a:srgbClr val="FFFF00"/>
                </a:solidFill>
              </a:rPr>
              <a:t>右</a:t>
            </a:r>
            <a:r>
              <a:rPr lang="zh-CN" altLang="zh-CN" b="1" dirty="0" smtClean="0">
                <a:solidFill>
                  <a:srgbClr val="FFFF00"/>
                </a:solidFill>
              </a:rPr>
              <a:t>连接</a:t>
            </a:r>
            <a:r>
              <a:rPr lang="zh-CN" altLang="en-US" b="1" dirty="0" smtClean="0">
                <a:solidFill>
                  <a:srgbClr val="FFFF00"/>
                </a:solidFill>
              </a:rPr>
              <a:t>：</a:t>
            </a:r>
            <a:r>
              <a:rPr lang="zh-CN" altLang="en-US" dirty="0" smtClean="0"/>
              <a:t>与左连接</a:t>
            </a:r>
            <a:r>
              <a:rPr lang="zh-CN" altLang="zh-CN" dirty="0" smtClean="0"/>
              <a:t>刚好</a:t>
            </a:r>
            <a:r>
              <a:rPr lang="zh-CN" altLang="zh-CN" dirty="0"/>
              <a:t>相反</a:t>
            </a:r>
            <a:r>
              <a:rPr lang="zh-CN" altLang="zh-CN" dirty="0" smtClean="0"/>
              <a:t>。</a:t>
            </a:r>
            <a:endParaRPr lang="en-US" altLang="zh-CN" dirty="0" smtClean="0"/>
          </a:p>
          <a:p>
            <a:endParaRPr lang="en-US" altLang="zh-CN" dirty="0" smtClean="0"/>
          </a:p>
          <a:p>
            <a:r>
              <a:rPr lang="zh-CN" altLang="zh-CN" b="1" dirty="0">
                <a:solidFill>
                  <a:srgbClr val="FFFF00"/>
                </a:solidFill>
              </a:rPr>
              <a:t>全连接</a:t>
            </a:r>
            <a:r>
              <a:rPr lang="zh-CN" altLang="zh-CN" dirty="0"/>
              <a:t>就是先以左表进行左外连接，然后以右表进行右外连接。</a:t>
            </a:r>
          </a:p>
          <a:p>
            <a:endParaRPr lang="en-US" altLang="zh-CN" dirty="0" smtClean="0"/>
          </a:p>
          <a:p>
            <a:r>
              <a:rPr lang="zh-CN" altLang="en-US" b="1" dirty="0" smtClean="0">
                <a:solidFill>
                  <a:srgbClr val="FFFF00"/>
                </a:solidFill>
              </a:rPr>
              <a:t>交叉连接：</a:t>
            </a:r>
            <a:r>
              <a:rPr lang="zh-CN" altLang="en-US" dirty="0" smtClean="0"/>
              <a:t>笛卡尔积。</a:t>
            </a:r>
            <a:endParaRPr lang="en-US" altLang="zh-CN" dirty="0" smtClean="0"/>
          </a:p>
          <a:p>
            <a:endParaRPr lang="en-US" altLang="zh-CN" dirty="0"/>
          </a:p>
          <a:p>
            <a:pPr marL="0" indent="0">
              <a:buNone/>
            </a:pPr>
            <a:r>
              <a:rPr lang="zh-CN" altLang="en-US" sz="3600" b="1" dirty="0" smtClean="0">
                <a:solidFill>
                  <a:srgbClr val="FFFF00"/>
                </a:solidFill>
              </a:rPr>
              <a:t>外连接</a:t>
            </a:r>
            <a:r>
              <a:rPr lang="zh-CN" altLang="en-US" sz="3600" b="1" dirty="0">
                <a:solidFill>
                  <a:srgbClr val="FFFF00"/>
                </a:solidFill>
              </a:rPr>
              <a:t>是条件</a:t>
            </a:r>
            <a:r>
              <a:rPr lang="zh-CN" altLang="en-US" sz="3600" b="1" dirty="0" smtClean="0">
                <a:solidFill>
                  <a:srgbClr val="FFFF00"/>
                </a:solidFill>
              </a:rPr>
              <a:t>匹配</a:t>
            </a:r>
            <a:r>
              <a:rPr lang="zh-CN" altLang="en-US" sz="3600" b="1" dirty="0">
                <a:solidFill>
                  <a:srgbClr val="FFFF00"/>
                </a:solidFill>
              </a:rPr>
              <a:t>数据</a:t>
            </a:r>
            <a:r>
              <a:rPr lang="en-US" altLang="zh-CN" sz="3600" b="1" dirty="0" smtClean="0">
                <a:solidFill>
                  <a:srgbClr val="FFFF00"/>
                </a:solidFill>
              </a:rPr>
              <a:t>+</a:t>
            </a:r>
            <a:r>
              <a:rPr lang="zh-CN" altLang="en-US" sz="3600" b="1" dirty="0" smtClean="0">
                <a:solidFill>
                  <a:srgbClr val="FFFF00"/>
                </a:solidFill>
              </a:rPr>
              <a:t>基准表额外数据</a:t>
            </a:r>
            <a:endParaRPr lang="zh-CN" altLang="zh-CN" sz="3600" b="1" dirty="0">
              <a:solidFill>
                <a:srgbClr val="FFFF00"/>
              </a:solidFill>
            </a:endParaRPr>
          </a:p>
          <a:p>
            <a:endParaRPr lang="zh-CN" altLang="en-US" dirty="0"/>
          </a:p>
        </p:txBody>
      </p:sp>
    </p:spTree>
    <p:extLst>
      <p:ext uri="{BB962C8B-B14F-4D97-AF65-F5344CB8AC3E}">
        <p14:creationId xmlns:p14="http://schemas.microsoft.com/office/powerpoint/2010/main" val="242835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793720644"/>
              </p:ext>
            </p:extLst>
          </p:nvPr>
        </p:nvGraphicFramePr>
        <p:xfrm>
          <a:off x="646111" y="990192"/>
          <a:ext cx="2519452" cy="2225040"/>
        </p:xfrm>
        <a:graphic>
          <a:graphicData uri="http://schemas.openxmlformats.org/drawingml/2006/table">
            <a:tbl>
              <a:tblPr firstRow="1" bandRow="1">
                <a:tableStyleId>{5C22544A-7EE6-4342-B048-85BDC9FD1C3A}</a:tableStyleId>
              </a:tblPr>
              <a:tblGrid>
                <a:gridCol w="647110"/>
                <a:gridCol w="888274"/>
                <a:gridCol w="984068"/>
              </a:tblGrid>
              <a:tr h="370840">
                <a:tc>
                  <a:txBody>
                    <a:bodyPr/>
                    <a:lstStyle/>
                    <a:p>
                      <a:r>
                        <a:rPr lang="en-US" altLang="zh-CN" dirty="0" smtClean="0"/>
                        <a:t>key</a:t>
                      </a:r>
                      <a:endParaRPr lang="zh-CN" altLang="en-US" dirty="0"/>
                    </a:p>
                  </a:txBody>
                  <a:tcPr/>
                </a:tc>
                <a:tc>
                  <a:txBody>
                    <a:bodyPr/>
                    <a:lstStyle/>
                    <a:p>
                      <a:r>
                        <a:rPr lang="en-US" altLang="zh-CN" dirty="0" smtClean="0"/>
                        <a:t>val1</a:t>
                      </a:r>
                      <a:endParaRPr lang="zh-CN" altLang="en-US" dirty="0"/>
                    </a:p>
                  </a:txBody>
                  <a:tcPr/>
                </a:tc>
                <a:tc>
                  <a:txBody>
                    <a:bodyPr/>
                    <a:lstStyle/>
                    <a:p>
                      <a:r>
                        <a:rPr lang="en-US" altLang="zh-CN" dirty="0" smtClean="0"/>
                        <a:t>val2</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a1</a:t>
                      </a:r>
                      <a:endParaRPr lang="zh-CN" altLang="en-US" dirty="0"/>
                    </a:p>
                  </a:txBody>
                  <a:tcPr/>
                </a:tc>
                <a:tc>
                  <a:txBody>
                    <a:bodyPr/>
                    <a:lstStyle/>
                    <a:p>
                      <a:r>
                        <a:rPr lang="en-US" altLang="zh-CN" dirty="0" smtClean="0"/>
                        <a:t>a2</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b1</a:t>
                      </a:r>
                    </a:p>
                  </a:txBody>
                  <a:tcPr/>
                </a:tc>
                <a:tc>
                  <a:txBody>
                    <a:bodyPr/>
                    <a:lstStyle/>
                    <a:p>
                      <a:r>
                        <a:rPr lang="en-US" altLang="zh-CN" dirty="0" smtClean="0"/>
                        <a:t>b2</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c1</a:t>
                      </a:r>
                      <a:endParaRPr lang="zh-CN" altLang="en-US" dirty="0"/>
                    </a:p>
                  </a:txBody>
                  <a:tcPr/>
                </a:tc>
                <a:tc>
                  <a:txBody>
                    <a:bodyPr/>
                    <a:lstStyle/>
                    <a:p>
                      <a:r>
                        <a:rPr lang="en-US" altLang="zh-CN" dirty="0" smtClean="0"/>
                        <a:t>c2</a:t>
                      </a:r>
                      <a:endParaRPr lang="zh-CN" altLang="en-US" dirty="0"/>
                    </a:p>
                  </a:txBody>
                  <a:tcPr/>
                </a:tc>
              </a:tr>
              <a:tr h="370840">
                <a:tc>
                  <a:txBody>
                    <a:bodyPr/>
                    <a:lstStyle/>
                    <a:p>
                      <a:r>
                        <a:rPr lang="en-US" altLang="zh-CN" dirty="0" smtClean="0"/>
                        <a:t>D</a:t>
                      </a:r>
                      <a:endParaRPr lang="zh-CN" altLang="en-US" dirty="0"/>
                    </a:p>
                  </a:txBody>
                  <a:tcPr>
                    <a:solidFill>
                      <a:schemeClr val="bg2">
                        <a:lumMod val="60000"/>
                        <a:lumOff val="40000"/>
                      </a:schemeClr>
                    </a:solidFill>
                  </a:tcPr>
                </a:tc>
                <a:tc>
                  <a:txBody>
                    <a:bodyPr/>
                    <a:lstStyle/>
                    <a:p>
                      <a:r>
                        <a:rPr lang="en-US" altLang="zh-CN" dirty="0" smtClean="0"/>
                        <a:t>d1</a:t>
                      </a:r>
                      <a:endParaRPr lang="zh-CN" altLang="en-US" dirty="0"/>
                    </a:p>
                  </a:txBody>
                  <a:tcPr>
                    <a:solidFill>
                      <a:schemeClr val="bg2">
                        <a:lumMod val="60000"/>
                        <a:lumOff val="40000"/>
                      </a:schemeClr>
                    </a:solidFill>
                  </a:tcPr>
                </a:tc>
                <a:tc>
                  <a:txBody>
                    <a:bodyPr/>
                    <a:lstStyle/>
                    <a:p>
                      <a:r>
                        <a:rPr lang="en-US" altLang="zh-CN" dirty="0" smtClean="0"/>
                        <a:t>d2</a:t>
                      </a:r>
                      <a:endParaRPr lang="zh-CN" altLang="en-US" dirty="0"/>
                    </a:p>
                  </a:txBody>
                  <a:tcPr>
                    <a:solidFill>
                      <a:schemeClr val="bg2">
                        <a:lumMod val="60000"/>
                        <a:lumOff val="40000"/>
                      </a:schemeClr>
                    </a:solidFill>
                  </a:tcPr>
                </a:tc>
              </a:tr>
              <a:tr h="370840">
                <a:tc>
                  <a:txBody>
                    <a:bodyPr/>
                    <a:lstStyle/>
                    <a:p>
                      <a:r>
                        <a:rPr lang="en-US" altLang="zh-CN" dirty="0" smtClean="0"/>
                        <a:t>E</a:t>
                      </a:r>
                      <a:endParaRPr lang="zh-CN" altLang="en-US" dirty="0"/>
                    </a:p>
                  </a:txBody>
                  <a:tcPr>
                    <a:solidFill>
                      <a:schemeClr val="bg2">
                        <a:lumMod val="60000"/>
                        <a:lumOff val="40000"/>
                      </a:schemeClr>
                    </a:solidFill>
                  </a:tcPr>
                </a:tc>
                <a:tc>
                  <a:txBody>
                    <a:bodyPr/>
                    <a:lstStyle/>
                    <a:p>
                      <a:r>
                        <a:rPr lang="en-US" altLang="zh-CN" dirty="0" smtClean="0"/>
                        <a:t>e1</a:t>
                      </a:r>
                      <a:endParaRPr lang="zh-CN" altLang="en-US" dirty="0"/>
                    </a:p>
                  </a:txBody>
                  <a:tcPr>
                    <a:solidFill>
                      <a:schemeClr val="bg2">
                        <a:lumMod val="60000"/>
                        <a:lumOff val="40000"/>
                      </a:schemeClr>
                    </a:solidFill>
                  </a:tcPr>
                </a:tc>
                <a:tc>
                  <a:txBody>
                    <a:bodyPr/>
                    <a:lstStyle/>
                    <a:p>
                      <a:r>
                        <a:rPr lang="en-US" altLang="zh-CN" dirty="0" smtClean="0"/>
                        <a:t>e2</a:t>
                      </a:r>
                      <a:endParaRPr lang="zh-CN" altLang="en-US" dirty="0"/>
                    </a:p>
                  </a:txBody>
                  <a:tcPr>
                    <a:solidFill>
                      <a:schemeClr val="bg2">
                        <a:lumMod val="60000"/>
                        <a:lumOff val="40000"/>
                      </a:schemeClr>
                    </a:solidFill>
                  </a:tcPr>
                </a:tc>
              </a:tr>
            </a:tbl>
          </a:graphicData>
        </a:graphic>
      </p:graphicFrame>
      <p:graphicFrame>
        <p:nvGraphicFramePr>
          <p:cNvPr id="5" name="内容占位符 3"/>
          <p:cNvGraphicFramePr>
            <a:graphicFrameLocks noGrp="1"/>
          </p:cNvGraphicFramePr>
          <p:nvPr>
            <p:ph idx="1"/>
            <p:extLst>
              <p:ext uri="{D42A27DB-BD31-4B8C-83A1-F6EECF244321}">
                <p14:modId xmlns:p14="http://schemas.microsoft.com/office/powerpoint/2010/main" val="2830554713"/>
              </p:ext>
            </p:extLst>
          </p:nvPr>
        </p:nvGraphicFramePr>
        <p:xfrm>
          <a:off x="4020689" y="972775"/>
          <a:ext cx="2519452" cy="1483360"/>
        </p:xfrm>
        <a:graphic>
          <a:graphicData uri="http://schemas.openxmlformats.org/drawingml/2006/table">
            <a:tbl>
              <a:tblPr firstRow="1" bandRow="1">
                <a:tableStyleId>{5C22544A-7EE6-4342-B048-85BDC9FD1C3A}</a:tableStyleId>
              </a:tblPr>
              <a:tblGrid>
                <a:gridCol w="647110"/>
                <a:gridCol w="888274"/>
                <a:gridCol w="984068"/>
              </a:tblGrid>
              <a:tr h="370840">
                <a:tc>
                  <a:txBody>
                    <a:bodyPr/>
                    <a:lstStyle/>
                    <a:p>
                      <a:r>
                        <a:rPr lang="en-US" altLang="zh-CN" dirty="0" smtClean="0"/>
                        <a:t>key</a:t>
                      </a:r>
                      <a:endParaRPr lang="zh-CN" altLang="en-US" dirty="0"/>
                    </a:p>
                  </a:txBody>
                  <a:tcPr/>
                </a:tc>
                <a:tc>
                  <a:txBody>
                    <a:bodyPr/>
                    <a:lstStyle/>
                    <a:p>
                      <a:r>
                        <a:rPr lang="en-US" altLang="zh-CN" dirty="0" smtClean="0"/>
                        <a:t>val3</a:t>
                      </a:r>
                      <a:endParaRPr lang="zh-CN" altLang="en-US" dirty="0"/>
                    </a:p>
                  </a:txBody>
                  <a:tcPr/>
                </a:tc>
                <a:tc>
                  <a:txBody>
                    <a:bodyPr/>
                    <a:lstStyle/>
                    <a:p>
                      <a:r>
                        <a:rPr lang="en-US" altLang="zh-CN" dirty="0" smtClean="0"/>
                        <a:t>val4</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a3</a:t>
                      </a:r>
                      <a:endParaRPr lang="zh-CN" altLang="en-US" dirty="0"/>
                    </a:p>
                  </a:txBody>
                  <a:tcPr/>
                </a:tc>
                <a:tc>
                  <a:txBody>
                    <a:bodyPr/>
                    <a:lstStyle/>
                    <a:p>
                      <a:r>
                        <a:rPr lang="en-US" altLang="zh-CN" dirty="0" smtClean="0"/>
                        <a:t>a4</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b3</a:t>
                      </a:r>
                      <a:endParaRPr lang="zh-CN" altLang="en-US" dirty="0"/>
                    </a:p>
                  </a:txBody>
                  <a:tcPr/>
                </a:tc>
                <a:tc>
                  <a:txBody>
                    <a:bodyPr/>
                    <a:lstStyle/>
                    <a:p>
                      <a:r>
                        <a:rPr lang="en-US" altLang="zh-CN" dirty="0" smtClean="0"/>
                        <a:t>b4</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c3</a:t>
                      </a:r>
                      <a:endParaRPr lang="zh-CN" altLang="en-US" dirty="0"/>
                    </a:p>
                  </a:txBody>
                  <a:tcPr/>
                </a:tc>
                <a:tc>
                  <a:txBody>
                    <a:bodyPr/>
                    <a:lstStyle/>
                    <a:p>
                      <a:r>
                        <a:rPr lang="en-US" altLang="zh-CN" smtClean="0"/>
                        <a:t>c4</a:t>
                      </a:r>
                      <a:endParaRPr lang="zh-CN" altLang="en-US" dirty="0"/>
                    </a:p>
                  </a:txBody>
                  <a:tcPr/>
                </a:tc>
              </a:tr>
            </a:tbl>
          </a:graphicData>
        </a:graphic>
      </p:graphicFrame>
      <p:graphicFrame>
        <p:nvGraphicFramePr>
          <p:cNvPr id="6" name="内容占位符 3"/>
          <p:cNvGraphicFramePr>
            <a:graphicFrameLocks noGrp="1"/>
          </p:cNvGraphicFramePr>
          <p:nvPr>
            <p:ph idx="1"/>
            <p:extLst>
              <p:ext uri="{D42A27DB-BD31-4B8C-83A1-F6EECF244321}">
                <p14:modId xmlns:p14="http://schemas.microsoft.com/office/powerpoint/2010/main" val="2046284010"/>
              </p:ext>
            </p:extLst>
          </p:nvPr>
        </p:nvGraphicFramePr>
        <p:xfrm>
          <a:off x="7739244" y="946648"/>
          <a:ext cx="3442562" cy="2225040"/>
        </p:xfrm>
        <a:graphic>
          <a:graphicData uri="http://schemas.openxmlformats.org/drawingml/2006/table">
            <a:tbl>
              <a:tblPr firstRow="1" bandRow="1">
                <a:tableStyleId>{5C22544A-7EE6-4342-B048-85BDC9FD1C3A}</a:tableStyleId>
              </a:tblPr>
              <a:tblGrid>
                <a:gridCol w="603568"/>
                <a:gridCol w="705394"/>
                <a:gridCol w="696685"/>
                <a:gridCol w="757646"/>
                <a:gridCol w="679269"/>
              </a:tblGrid>
              <a:tr h="370840">
                <a:tc>
                  <a:txBody>
                    <a:bodyPr/>
                    <a:lstStyle/>
                    <a:p>
                      <a:r>
                        <a:rPr lang="en-US" altLang="zh-CN" dirty="0" smtClean="0"/>
                        <a:t>key</a:t>
                      </a:r>
                      <a:endParaRPr lang="zh-CN" altLang="en-US" dirty="0"/>
                    </a:p>
                  </a:txBody>
                  <a:tcPr/>
                </a:tc>
                <a:tc>
                  <a:txBody>
                    <a:bodyPr/>
                    <a:lstStyle/>
                    <a:p>
                      <a:r>
                        <a:rPr lang="en-US" altLang="zh-CN" dirty="0" smtClean="0"/>
                        <a:t>val1</a:t>
                      </a:r>
                      <a:endParaRPr lang="zh-CN" altLang="en-US" dirty="0"/>
                    </a:p>
                  </a:txBody>
                  <a:tcPr/>
                </a:tc>
                <a:tc>
                  <a:txBody>
                    <a:bodyPr/>
                    <a:lstStyle/>
                    <a:p>
                      <a:r>
                        <a:rPr lang="en-US" altLang="zh-CN" dirty="0" smtClean="0"/>
                        <a:t>val2</a:t>
                      </a:r>
                      <a:endParaRPr lang="zh-CN" altLang="en-US" dirty="0"/>
                    </a:p>
                  </a:txBody>
                  <a:tcPr/>
                </a:tc>
                <a:tc>
                  <a:txBody>
                    <a:bodyPr/>
                    <a:lstStyle/>
                    <a:p>
                      <a:r>
                        <a:rPr lang="en-US" altLang="zh-CN" dirty="0" smtClean="0"/>
                        <a:t>val3</a:t>
                      </a:r>
                      <a:endParaRPr lang="zh-CN" altLang="en-US" dirty="0"/>
                    </a:p>
                  </a:txBody>
                  <a:tcPr/>
                </a:tc>
                <a:tc>
                  <a:txBody>
                    <a:bodyPr/>
                    <a:lstStyle/>
                    <a:p>
                      <a:r>
                        <a:rPr lang="en-US" altLang="zh-CN" dirty="0" smtClean="0"/>
                        <a:t>val4</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a1</a:t>
                      </a:r>
                      <a:endParaRPr lang="zh-CN" altLang="en-US" dirty="0"/>
                    </a:p>
                  </a:txBody>
                  <a:tcPr/>
                </a:tc>
                <a:tc>
                  <a:txBody>
                    <a:bodyPr/>
                    <a:lstStyle/>
                    <a:p>
                      <a:r>
                        <a:rPr lang="en-US" altLang="zh-CN" dirty="0" smtClean="0"/>
                        <a:t>a2</a:t>
                      </a:r>
                      <a:endParaRPr lang="zh-CN" altLang="en-US" dirty="0"/>
                    </a:p>
                  </a:txBody>
                  <a:tcPr/>
                </a:tc>
                <a:tc>
                  <a:txBody>
                    <a:bodyPr/>
                    <a:lstStyle/>
                    <a:p>
                      <a:r>
                        <a:rPr lang="en-US" altLang="zh-CN" dirty="0" smtClean="0"/>
                        <a:t>a3</a:t>
                      </a:r>
                      <a:endParaRPr lang="zh-CN" altLang="en-US" dirty="0"/>
                    </a:p>
                  </a:txBody>
                  <a:tcPr/>
                </a:tc>
                <a:tc>
                  <a:txBody>
                    <a:bodyPr/>
                    <a:lstStyle/>
                    <a:p>
                      <a:r>
                        <a:rPr lang="en-US" altLang="zh-CN" dirty="0" smtClean="0"/>
                        <a:t>a4</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b1</a:t>
                      </a:r>
                    </a:p>
                  </a:txBody>
                  <a:tcPr/>
                </a:tc>
                <a:tc>
                  <a:txBody>
                    <a:bodyPr/>
                    <a:lstStyle/>
                    <a:p>
                      <a:r>
                        <a:rPr lang="en-US" altLang="zh-CN" dirty="0" smtClean="0"/>
                        <a:t>b2</a:t>
                      </a:r>
                      <a:endParaRPr lang="zh-CN" altLang="en-US" dirty="0"/>
                    </a:p>
                  </a:txBody>
                  <a:tcPr/>
                </a:tc>
                <a:tc>
                  <a:txBody>
                    <a:bodyPr/>
                    <a:lstStyle/>
                    <a:p>
                      <a:r>
                        <a:rPr lang="en-US" altLang="zh-CN" dirty="0" smtClean="0"/>
                        <a:t>b3</a:t>
                      </a:r>
                      <a:endParaRPr lang="zh-CN" altLang="en-US" dirty="0"/>
                    </a:p>
                  </a:txBody>
                  <a:tcPr/>
                </a:tc>
                <a:tc>
                  <a:txBody>
                    <a:bodyPr/>
                    <a:lstStyle/>
                    <a:p>
                      <a:r>
                        <a:rPr lang="en-US" altLang="zh-CN" dirty="0" smtClean="0"/>
                        <a:t>b4</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c1</a:t>
                      </a:r>
                      <a:endParaRPr lang="zh-CN" altLang="en-US" dirty="0"/>
                    </a:p>
                  </a:txBody>
                  <a:tcPr/>
                </a:tc>
                <a:tc>
                  <a:txBody>
                    <a:bodyPr/>
                    <a:lstStyle/>
                    <a:p>
                      <a:r>
                        <a:rPr lang="en-US" altLang="zh-CN" dirty="0" smtClean="0"/>
                        <a:t>c2</a:t>
                      </a:r>
                      <a:endParaRPr lang="zh-CN" altLang="en-US" dirty="0"/>
                    </a:p>
                  </a:txBody>
                  <a:tcPr/>
                </a:tc>
                <a:tc>
                  <a:txBody>
                    <a:bodyPr/>
                    <a:lstStyle/>
                    <a:p>
                      <a:r>
                        <a:rPr lang="en-US" altLang="zh-CN" dirty="0" smtClean="0"/>
                        <a:t>c3</a:t>
                      </a:r>
                      <a:endParaRPr lang="zh-CN" altLang="en-US" dirty="0"/>
                    </a:p>
                  </a:txBody>
                  <a:tcPr/>
                </a:tc>
                <a:tc>
                  <a:txBody>
                    <a:bodyPr/>
                    <a:lstStyle/>
                    <a:p>
                      <a:r>
                        <a:rPr lang="en-US" altLang="zh-CN" dirty="0" smtClean="0"/>
                        <a:t>c4</a:t>
                      </a:r>
                      <a:endParaRPr lang="zh-CN" altLang="en-US" dirty="0"/>
                    </a:p>
                  </a:txBody>
                  <a:tcPr/>
                </a:tc>
              </a:tr>
              <a:tr h="370840">
                <a:tc>
                  <a:txBody>
                    <a:bodyPr/>
                    <a:lstStyle/>
                    <a:p>
                      <a:r>
                        <a:rPr lang="en-US" altLang="zh-CN" dirty="0" smtClean="0"/>
                        <a:t>D</a:t>
                      </a:r>
                      <a:endParaRPr lang="zh-CN" altLang="en-US" dirty="0"/>
                    </a:p>
                  </a:txBody>
                  <a:tcPr>
                    <a:solidFill>
                      <a:schemeClr val="bg2">
                        <a:lumMod val="60000"/>
                        <a:lumOff val="40000"/>
                      </a:schemeClr>
                    </a:solidFill>
                  </a:tcPr>
                </a:tc>
                <a:tc>
                  <a:txBody>
                    <a:bodyPr/>
                    <a:lstStyle/>
                    <a:p>
                      <a:r>
                        <a:rPr lang="en-US" altLang="zh-CN" dirty="0" smtClean="0"/>
                        <a:t>d1</a:t>
                      </a:r>
                      <a:endParaRPr lang="zh-CN" altLang="en-US" dirty="0"/>
                    </a:p>
                  </a:txBody>
                  <a:tcPr>
                    <a:solidFill>
                      <a:schemeClr val="bg2">
                        <a:lumMod val="60000"/>
                        <a:lumOff val="40000"/>
                      </a:schemeClr>
                    </a:solidFill>
                  </a:tcPr>
                </a:tc>
                <a:tc>
                  <a:txBody>
                    <a:bodyPr/>
                    <a:lstStyle/>
                    <a:p>
                      <a:r>
                        <a:rPr lang="en-US" altLang="zh-CN" dirty="0" smtClean="0"/>
                        <a:t>d2</a:t>
                      </a:r>
                      <a:endParaRPr lang="zh-CN" altLang="en-US" dirty="0"/>
                    </a:p>
                  </a:txBody>
                  <a:tcPr>
                    <a:solidFill>
                      <a:schemeClr val="bg2">
                        <a:lumMod val="60000"/>
                        <a:lumOff val="40000"/>
                      </a:schemeClr>
                    </a:solidFill>
                  </a:tcPr>
                </a:tc>
                <a:tc>
                  <a:txBody>
                    <a:bodyPr/>
                    <a:lstStyle/>
                    <a:p>
                      <a:r>
                        <a:rPr lang="en-US" altLang="zh-CN" dirty="0" smtClean="0"/>
                        <a:t>Null</a:t>
                      </a:r>
                      <a:endParaRPr lang="zh-CN" altLang="en-US" dirty="0"/>
                    </a:p>
                  </a:txBody>
                  <a:tcPr>
                    <a:solidFill>
                      <a:schemeClr val="bg2">
                        <a:lumMod val="60000"/>
                        <a:lumOff val="40000"/>
                      </a:schemeClr>
                    </a:solidFill>
                  </a:tcPr>
                </a:tc>
                <a:tc>
                  <a:txBody>
                    <a:bodyPr/>
                    <a:lstStyle/>
                    <a:p>
                      <a:r>
                        <a:rPr lang="en-US" altLang="zh-CN" dirty="0" smtClean="0"/>
                        <a:t>Null</a:t>
                      </a:r>
                      <a:endParaRPr lang="zh-CN" altLang="en-US" dirty="0"/>
                    </a:p>
                  </a:txBody>
                  <a:tcPr>
                    <a:solidFill>
                      <a:schemeClr val="bg2">
                        <a:lumMod val="60000"/>
                        <a:lumOff val="40000"/>
                      </a:schemeClr>
                    </a:solidFill>
                  </a:tcPr>
                </a:tc>
              </a:tr>
              <a:tr h="370840">
                <a:tc>
                  <a:txBody>
                    <a:bodyPr/>
                    <a:lstStyle/>
                    <a:p>
                      <a:r>
                        <a:rPr lang="en-US" altLang="zh-CN" dirty="0" smtClean="0"/>
                        <a:t>E</a:t>
                      </a:r>
                      <a:endParaRPr lang="zh-CN" altLang="en-US" dirty="0"/>
                    </a:p>
                  </a:txBody>
                  <a:tcPr>
                    <a:solidFill>
                      <a:schemeClr val="bg2">
                        <a:lumMod val="60000"/>
                        <a:lumOff val="40000"/>
                      </a:schemeClr>
                    </a:solidFill>
                  </a:tcPr>
                </a:tc>
                <a:tc>
                  <a:txBody>
                    <a:bodyPr/>
                    <a:lstStyle/>
                    <a:p>
                      <a:r>
                        <a:rPr lang="en-US" altLang="zh-CN" dirty="0" smtClean="0"/>
                        <a:t>e1</a:t>
                      </a:r>
                      <a:endParaRPr lang="zh-CN" altLang="en-US" dirty="0"/>
                    </a:p>
                  </a:txBody>
                  <a:tcPr>
                    <a:solidFill>
                      <a:schemeClr val="bg2">
                        <a:lumMod val="60000"/>
                        <a:lumOff val="40000"/>
                      </a:schemeClr>
                    </a:solidFill>
                  </a:tcPr>
                </a:tc>
                <a:tc>
                  <a:txBody>
                    <a:bodyPr/>
                    <a:lstStyle/>
                    <a:p>
                      <a:r>
                        <a:rPr lang="en-US" altLang="zh-CN" dirty="0" smtClean="0"/>
                        <a:t>e2</a:t>
                      </a:r>
                      <a:endParaRPr lang="zh-CN" altLang="en-US" dirty="0"/>
                    </a:p>
                  </a:txBody>
                  <a:tcPr>
                    <a:solidFill>
                      <a:schemeClr val="bg2">
                        <a:lumMod val="60000"/>
                        <a:lumOff val="40000"/>
                      </a:schemeClr>
                    </a:solidFill>
                  </a:tcPr>
                </a:tc>
                <a:tc>
                  <a:txBody>
                    <a:bodyPr/>
                    <a:lstStyle/>
                    <a:p>
                      <a:r>
                        <a:rPr lang="en-US" altLang="zh-CN" dirty="0" smtClean="0"/>
                        <a:t>Null</a:t>
                      </a:r>
                      <a:endParaRPr lang="zh-CN" altLang="en-US" dirty="0"/>
                    </a:p>
                  </a:txBody>
                  <a:tcPr>
                    <a:solidFill>
                      <a:schemeClr val="bg2">
                        <a:lumMod val="60000"/>
                        <a:lumOff val="40000"/>
                      </a:schemeClr>
                    </a:solidFill>
                  </a:tcPr>
                </a:tc>
                <a:tc>
                  <a:txBody>
                    <a:bodyPr/>
                    <a:lstStyle/>
                    <a:p>
                      <a:r>
                        <a:rPr lang="en-US" altLang="zh-CN" dirty="0" smtClean="0"/>
                        <a:t>Null</a:t>
                      </a:r>
                      <a:endParaRPr lang="zh-CN" altLang="en-US" dirty="0"/>
                    </a:p>
                  </a:txBody>
                  <a:tcPr>
                    <a:solidFill>
                      <a:schemeClr val="bg2">
                        <a:lumMod val="60000"/>
                        <a:lumOff val="40000"/>
                      </a:schemeClr>
                    </a:solidFill>
                  </a:tcPr>
                </a:tc>
              </a:tr>
            </a:tbl>
          </a:graphicData>
        </a:graphic>
      </p:graphicFrame>
      <p:sp>
        <p:nvSpPr>
          <p:cNvPr id="9" name="燕尾形箭头 8"/>
          <p:cNvSpPr/>
          <p:nvPr/>
        </p:nvSpPr>
        <p:spPr>
          <a:xfrm>
            <a:off x="6618515" y="1602377"/>
            <a:ext cx="1114697"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79269" y="87086"/>
            <a:ext cx="6026332" cy="72281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4800" b="1" dirty="0" smtClean="0"/>
              <a:t>Left join</a:t>
            </a:r>
            <a:endParaRPr lang="zh-CN" altLang="en-US" sz="4800" b="1" dirty="0"/>
          </a:p>
        </p:txBody>
      </p:sp>
      <p:graphicFrame>
        <p:nvGraphicFramePr>
          <p:cNvPr id="11" name="内容占位符 3"/>
          <p:cNvGraphicFramePr>
            <a:graphicFrameLocks/>
          </p:cNvGraphicFramePr>
          <p:nvPr>
            <p:extLst>
              <p:ext uri="{D42A27DB-BD31-4B8C-83A1-F6EECF244321}">
                <p14:modId xmlns:p14="http://schemas.microsoft.com/office/powerpoint/2010/main" val="4257684428"/>
              </p:ext>
            </p:extLst>
          </p:nvPr>
        </p:nvGraphicFramePr>
        <p:xfrm>
          <a:off x="532899" y="4456204"/>
          <a:ext cx="2519452" cy="2225040"/>
        </p:xfrm>
        <a:graphic>
          <a:graphicData uri="http://schemas.openxmlformats.org/drawingml/2006/table">
            <a:tbl>
              <a:tblPr firstRow="1" bandRow="1">
                <a:tableStyleId>{5C22544A-7EE6-4342-B048-85BDC9FD1C3A}</a:tableStyleId>
              </a:tblPr>
              <a:tblGrid>
                <a:gridCol w="647110"/>
                <a:gridCol w="888274"/>
                <a:gridCol w="984068"/>
              </a:tblGrid>
              <a:tr h="370840">
                <a:tc>
                  <a:txBody>
                    <a:bodyPr/>
                    <a:lstStyle/>
                    <a:p>
                      <a:r>
                        <a:rPr lang="en-US" altLang="zh-CN" dirty="0" smtClean="0"/>
                        <a:t>key</a:t>
                      </a:r>
                      <a:endParaRPr lang="zh-CN" altLang="en-US" dirty="0"/>
                    </a:p>
                  </a:txBody>
                  <a:tcPr/>
                </a:tc>
                <a:tc>
                  <a:txBody>
                    <a:bodyPr/>
                    <a:lstStyle/>
                    <a:p>
                      <a:r>
                        <a:rPr lang="en-US" altLang="zh-CN" dirty="0" smtClean="0"/>
                        <a:t>val1</a:t>
                      </a:r>
                      <a:endParaRPr lang="zh-CN" altLang="en-US" dirty="0"/>
                    </a:p>
                  </a:txBody>
                  <a:tcPr/>
                </a:tc>
                <a:tc>
                  <a:txBody>
                    <a:bodyPr/>
                    <a:lstStyle/>
                    <a:p>
                      <a:r>
                        <a:rPr lang="en-US" altLang="zh-CN" dirty="0" smtClean="0"/>
                        <a:t>val2</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a1</a:t>
                      </a:r>
                      <a:endParaRPr lang="zh-CN" altLang="en-US" dirty="0"/>
                    </a:p>
                  </a:txBody>
                  <a:tcPr/>
                </a:tc>
                <a:tc>
                  <a:txBody>
                    <a:bodyPr/>
                    <a:lstStyle/>
                    <a:p>
                      <a:r>
                        <a:rPr lang="en-US" altLang="zh-CN" dirty="0" smtClean="0"/>
                        <a:t>a2</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b1</a:t>
                      </a:r>
                    </a:p>
                  </a:txBody>
                  <a:tcPr/>
                </a:tc>
                <a:tc>
                  <a:txBody>
                    <a:bodyPr/>
                    <a:lstStyle/>
                    <a:p>
                      <a:r>
                        <a:rPr lang="en-US" altLang="zh-CN" dirty="0" smtClean="0"/>
                        <a:t>b2</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c1</a:t>
                      </a:r>
                      <a:endParaRPr lang="zh-CN" altLang="en-US" dirty="0"/>
                    </a:p>
                  </a:txBody>
                  <a:tcPr/>
                </a:tc>
                <a:tc>
                  <a:txBody>
                    <a:bodyPr/>
                    <a:lstStyle/>
                    <a:p>
                      <a:r>
                        <a:rPr lang="en-US" altLang="zh-CN" dirty="0" smtClean="0"/>
                        <a:t>c2</a:t>
                      </a:r>
                      <a:endParaRPr lang="zh-CN" altLang="en-US" dirty="0"/>
                    </a:p>
                  </a:txBody>
                  <a:tcPr/>
                </a:tc>
              </a:tr>
              <a:tr h="370840">
                <a:tc>
                  <a:txBody>
                    <a:bodyPr/>
                    <a:lstStyle/>
                    <a:p>
                      <a:r>
                        <a:rPr lang="en-US" altLang="zh-CN" dirty="0" smtClean="0"/>
                        <a:t>D</a:t>
                      </a:r>
                      <a:endParaRPr lang="zh-CN" altLang="en-US" dirty="0"/>
                    </a:p>
                  </a:txBody>
                  <a:tcPr>
                    <a:solidFill>
                      <a:srgbClr val="F2E7E7"/>
                    </a:solidFill>
                  </a:tcPr>
                </a:tc>
                <a:tc>
                  <a:txBody>
                    <a:bodyPr/>
                    <a:lstStyle/>
                    <a:p>
                      <a:r>
                        <a:rPr lang="en-US" altLang="zh-CN" dirty="0" smtClean="0"/>
                        <a:t>d1</a:t>
                      </a:r>
                      <a:endParaRPr lang="zh-CN" altLang="en-US" dirty="0"/>
                    </a:p>
                  </a:txBody>
                  <a:tcPr>
                    <a:solidFill>
                      <a:srgbClr val="F2E7E7"/>
                    </a:solidFill>
                  </a:tcPr>
                </a:tc>
                <a:tc>
                  <a:txBody>
                    <a:bodyPr/>
                    <a:lstStyle/>
                    <a:p>
                      <a:r>
                        <a:rPr lang="en-US" altLang="zh-CN" dirty="0" smtClean="0"/>
                        <a:t>d2</a:t>
                      </a:r>
                      <a:endParaRPr lang="zh-CN" altLang="en-US" dirty="0"/>
                    </a:p>
                  </a:txBody>
                  <a:tcPr>
                    <a:solidFill>
                      <a:srgbClr val="F2E7E7"/>
                    </a:solidFill>
                  </a:tcPr>
                </a:tc>
              </a:tr>
              <a:tr h="370840">
                <a:tc>
                  <a:txBody>
                    <a:bodyPr/>
                    <a:lstStyle/>
                    <a:p>
                      <a:r>
                        <a:rPr lang="en-US" altLang="zh-CN" sz="1800" kern="1200" dirty="0" smtClean="0">
                          <a:solidFill>
                            <a:schemeClr val="dk1"/>
                          </a:solidFill>
                          <a:latin typeface="+mn-lt"/>
                          <a:ea typeface="+mn-ea"/>
                          <a:cs typeface="+mn-cs"/>
                        </a:rPr>
                        <a:t>E</a:t>
                      </a:r>
                      <a:endParaRPr lang="zh-CN" altLang="en-US" sz="1800" kern="1200" dirty="0">
                        <a:solidFill>
                          <a:schemeClr val="dk1"/>
                        </a:solidFill>
                        <a:latin typeface="+mn-lt"/>
                        <a:ea typeface="+mn-ea"/>
                        <a:cs typeface="+mn-cs"/>
                      </a:endParaRPr>
                    </a:p>
                  </a:txBody>
                  <a:tcPr>
                    <a:solidFill>
                      <a:srgbClr val="E4CCCC"/>
                    </a:solidFill>
                  </a:tcPr>
                </a:tc>
                <a:tc>
                  <a:txBody>
                    <a:bodyPr/>
                    <a:lstStyle/>
                    <a:p>
                      <a:r>
                        <a:rPr lang="en-US" altLang="zh-CN" sz="1800" kern="1200" dirty="0" smtClean="0">
                          <a:solidFill>
                            <a:schemeClr val="dk1"/>
                          </a:solidFill>
                          <a:latin typeface="+mn-lt"/>
                          <a:ea typeface="+mn-ea"/>
                          <a:cs typeface="+mn-cs"/>
                        </a:rPr>
                        <a:t>e1</a:t>
                      </a:r>
                      <a:endParaRPr lang="zh-CN" altLang="en-US" sz="1800" kern="1200" dirty="0">
                        <a:solidFill>
                          <a:schemeClr val="dk1"/>
                        </a:solidFill>
                        <a:latin typeface="+mn-lt"/>
                        <a:ea typeface="+mn-ea"/>
                        <a:cs typeface="+mn-cs"/>
                      </a:endParaRPr>
                    </a:p>
                  </a:txBody>
                  <a:tcPr>
                    <a:solidFill>
                      <a:srgbClr val="E4CCCC"/>
                    </a:solidFill>
                  </a:tcPr>
                </a:tc>
                <a:tc>
                  <a:txBody>
                    <a:bodyPr/>
                    <a:lstStyle/>
                    <a:p>
                      <a:r>
                        <a:rPr lang="en-US" altLang="zh-CN" sz="1800" kern="1200" dirty="0" smtClean="0">
                          <a:solidFill>
                            <a:schemeClr val="dk1"/>
                          </a:solidFill>
                          <a:latin typeface="+mn-lt"/>
                          <a:ea typeface="+mn-ea"/>
                          <a:cs typeface="+mn-cs"/>
                        </a:rPr>
                        <a:t>e2</a:t>
                      </a:r>
                      <a:endParaRPr lang="zh-CN" altLang="en-US" sz="1800" kern="1200" dirty="0">
                        <a:solidFill>
                          <a:schemeClr val="dk1"/>
                        </a:solidFill>
                        <a:latin typeface="+mn-lt"/>
                        <a:ea typeface="+mn-ea"/>
                        <a:cs typeface="+mn-cs"/>
                      </a:endParaRPr>
                    </a:p>
                  </a:txBody>
                  <a:tcPr>
                    <a:solidFill>
                      <a:srgbClr val="E4CCCC"/>
                    </a:solidFill>
                  </a:tcPr>
                </a:tc>
              </a:tr>
            </a:tbl>
          </a:graphicData>
        </a:graphic>
      </p:graphicFrame>
      <p:graphicFrame>
        <p:nvGraphicFramePr>
          <p:cNvPr id="12" name="内容占位符 3"/>
          <p:cNvGraphicFramePr>
            <a:graphicFrameLocks/>
          </p:cNvGraphicFramePr>
          <p:nvPr>
            <p:extLst>
              <p:ext uri="{D42A27DB-BD31-4B8C-83A1-F6EECF244321}">
                <p14:modId xmlns:p14="http://schemas.microsoft.com/office/powerpoint/2010/main" val="150132229"/>
              </p:ext>
            </p:extLst>
          </p:nvPr>
        </p:nvGraphicFramePr>
        <p:xfrm>
          <a:off x="3907477" y="4438787"/>
          <a:ext cx="2519452" cy="1483360"/>
        </p:xfrm>
        <a:graphic>
          <a:graphicData uri="http://schemas.openxmlformats.org/drawingml/2006/table">
            <a:tbl>
              <a:tblPr firstRow="1" bandRow="1">
                <a:tableStyleId>{5C22544A-7EE6-4342-B048-85BDC9FD1C3A}</a:tableStyleId>
              </a:tblPr>
              <a:tblGrid>
                <a:gridCol w="647110"/>
                <a:gridCol w="888274"/>
                <a:gridCol w="984068"/>
              </a:tblGrid>
              <a:tr h="370840">
                <a:tc>
                  <a:txBody>
                    <a:bodyPr/>
                    <a:lstStyle/>
                    <a:p>
                      <a:r>
                        <a:rPr lang="en-US" altLang="zh-CN" dirty="0" smtClean="0"/>
                        <a:t>key</a:t>
                      </a:r>
                      <a:endParaRPr lang="zh-CN" altLang="en-US" dirty="0"/>
                    </a:p>
                  </a:txBody>
                  <a:tcPr/>
                </a:tc>
                <a:tc>
                  <a:txBody>
                    <a:bodyPr/>
                    <a:lstStyle/>
                    <a:p>
                      <a:r>
                        <a:rPr lang="en-US" altLang="zh-CN" dirty="0" smtClean="0"/>
                        <a:t>val3</a:t>
                      </a:r>
                      <a:endParaRPr lang="zh-CN" altLang="en-US" dirty="0"/>
                    </a:p>
                  </a:txBody>
                  <a:tcPr/>
                </a:tc>
                <a:tc>
                  <a:txBody>
                    <a:bodyPr/>
                    <a:lstStyle/>
                    <a:p>
                      <a:r>
                        <a:rPr lang="en-US" altLang="zh-CN" dirty="0" smtClean="0"/>
                        <a:t>val4</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a3</a:t>
                      </a:r>
                      <a:endParaRPr lang="zh-CN" altLang="en-US" dirty="0"/>
                    </a:p>
                  </a:txBody>
                  <a:tcPr/>
                </a:tc>
                <a:tc>
                  <a:txBody>
                    <a:bodyPr/>
                    <a:lstStyle/>
                    <a:p>
                      <a:r>
                        <a:rPr lang="en-US" altLang="zh-CN" dirty="0" smtClean="0"/>
                        <a:t>a4</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b3</a:t>
                      </a:r>
                      <a:endParaRPr lang="zh-CN" altLang="en-US" dirty="0"/>
                    </a:p>
                  </a:txBody>
                  <a:tcPr/>
                </a:tc>
                <a:tc>
                  <a:txBody>
                    <a:bodyPr/>
                    <a:lstStyle/>
                    <a:p>
                      <a:r>
                        <a:rPr lang="en-US" altLang="zh-CN" dirty="0" smtClean="0"/>
                        <a:t>b4</a:t>
                      </a:r>
                      <a:endParaRPr lang="zh-CN" altLang="en-US" dirty="0"/>
                    </a:p>
                  </a:txBody>
                  <a:tcPr/>
                </a:tc>
              </a:tr>
              <a:tr h="370840">
                <a:tc>
                  <a:txBody>
                    <a:bodyPr/>
                    <a:lstStyle/>
                    <a:p>
                      <a:r>
                        <a:rPr lang="en-US" altLang="zh-CN" dirty="0" smtClean="0"/>
                        <a:t>F</a:t>
                      </a:r>
                      <a:endParaRPr lang="zh-CN" altLang="en-US" dirty="0"/>
                    </a:p>
                  </a:txBody>
                  <a:tcPr>
                    <a:solidFill>
                      <a:schemeClr val="bg2">
                        <a:lumMod val="60000"/>
                        <a:lumOff val="40000"/>
                      </a:schemeClr>
                    </a:solidFill>
                  </a:tcPr>
                </a:tc>
                <a:tc>
                  <a:txBody>
                    <a:bodyPr/>
                    <a:lstStyle/>
                    <a:p>
                      <a:r>
                        <a:rPr lang="en-US" altLang="zh-CN" dirty="0" smtClean="0"/>
                        <a:t>f3</a:t>
                      </a:r>
                      <a:endParaRPr lang="zh-CN" altLang="en-US" dirty="0"/>
                    </a:p>
                  </a:txBody>
                  <a:tcPr>
                    <a:solidFill>
                      <a:schemeClr val="bg2">
                        <a:lumMod val="60000"/>
                        <a:lumOff val="40000"/>
                      </a:schemeClr>
                    </a:solidFill>
                  </a:tcPr>
                </a:tc>
                <a:tc>
                  <a:txBody>
                    <a:bodyPr/>
                    <a:lstStyle/>
                    <a:p>
                      <a:r>
                        <a:rPr lang="en-US" altLang="zh-CN" dirty="0" smtClean="0"/>
                        <a:t>f4</a:t>
                      </a:r>
                      <a:endParaRPr lang="zh-CN" altLang="en-US" dirty="0"/>
                    </a:p>
                  </a:txBody>
                  <a:tcPr>
                    <a:solidFill>
                      <a:schemeClr val="bg2">
                        <a:lumMod val="60000"/>
                        <a:lumOff val="40000"/>
                      </a:schemeClr>
                    </a:solidFill>
                  </a:tcPr>
                </a:tc>
              </a:tr>
            </a:tbl>
          </a:graphicData>
        </a:graphic>
      </p:graphicFrame>
      <p:graphicFrame>
        <p:nvGraphicFramePr>
          <p:cNvPr id="13" name="内容占位符 3"/>
          <p:cNvGraphicFramePr>
            <a:graphicFrameLocks/>
          </p:cNvGraphicFramePr>
          <p:nvPr>
            <p:extLst>
              <p:ext uri="{D42A27DB-BD31-4B8C-83A1-F6EECF244321}">
                <p14:modId xmlns:p14="http://schemas.microsoft.com/office/powerpoint/2010/main" val="602050527"/>
              </p:ext>
            </p:extLst>
          </p:nvPr>
        </p:nvGraphicFramePr>
        <p:xfrm>
          <a:off x="7626032" y="4412660"/>
          <a:ext cx="3442562" cy="1483360"/>
        </p:xfrm>
        <a:graphic>
          <a:graphicData uri="http://schemas.openxmlformats.org/drawingml/2006/table">
            <a:tbl>
              <a:tblPr firstRow="1" bandRow="1">
                <a:tableStyleId>{5C22544A-7EE6-4342-B048-85BDC9FD1C3A}</a:tableStyleId>
              </a:tblPr>
              <a:tblGrid>
                <a:gridCol w="603568"/>
                <a:gridCol w="705394"/>
                <a:gridCol w="696685"/>
                <a:gridCol w="757646"/>
                <a:gridCol w="679269"/>
              </a:tblGrid>
              <a:tr h="370840">
                <a:tc>
                  <a:txBody>
                    <a:bodyPr/>
                    <a:lstStyle/>
                    <a:p>
                      <a:r>
                        <a:rPr lang="en-US" altLang="zh-CN" dirty="0" smtClean="0"/>
                        <a:t>key</a:t>
                      </a:r>
                      <a:endParaRPr lang="zh-CN" altLang="en-US" dirty="0"/>
                    </a:p>
                  </a:txBody>
                  <a:tcPr/>
                </a:tc>
                <a:tc>
                  <a:txBody>
                    <a:bodyPr/>
                    <a:lstStyle/>
                    <a:p>
                      <a:r>
                        <a:rPr lang="en-US" altLang="zh-CN" dirty="0" smtClean="0"/>
                        <a:t>val1</a:t>
                      </a:r>
                      <a:endParaRPr lang="zh-CN" altLang="en-US" dirty="0"/>
                    </a:p>
                  </a:txBody>
                  <a:tcPr/>
                </a:tc>
                <a:tc>
                  <a:txBody>
                    <a:bodyPr/>
                    <a:lstStyle/>
                    <a:p>
                      <a:r>
                        <a:rPr lang="en-US" altLang="zh-CN" dirty="0" smtClean="0"/>
                        <a:t>val2</a:t>
                      </a:r>
                      <a:endParaRPr lang="zh-CN" altLang="en-US" dirty="0"/>
                    </a:p>
                  </a:txBody>
                  <a:tcPr/>
                </a:tc>
                <a:tc>
                  <a:txBody>
                    <a:bodyPr/>
                    <a:lstStyle/>
                    <a:p>
                      <a:r>
                        <a:rPr lang="en-US" altLang="zh-CN" dirty="0" smtClean="0"/>
                        <a:t>val3</a:t>
                      </a:r>
                      <a:endParaRPr lang="zh-CN" altLang="en-US" dirty="0"/>
                    </a:p>
                  </a:txBody>
                  <a:tcPr/>
                </a:tc>
                <a:tc>
                  <a:txBody>
                    <a:bodyPr/>
                    <a:lstStyle/>
                    <a:p>
                      <a:r>
                        <a:rPr lang="en-US" altLang="zh-CN" dirty="0" smtClean="0"/>
                        <a:t>val4</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a1</a:t>
                      </a:r>
                      <a:endParaRPr lang="zh-CN" altLang="en-US" dirty="0"/>
                    </a:p>
                  </a:txBody>
                  <a:tcPr/>
                </a:tc>
                <a:tc>
                  <a:txBody>
                    <a:bodyPr/>
                    <a:lstStyle/>
                    <a:p>
                      <a:r>
                        <a:rPr lang="en-US" altLang="zh-CN" dirty="0" smtClean="0"/>
                        <a:t>a2</a:t>
                      </a:r>
                      <a:endParaRPr lang="zh-CN" altLang="en-US" dirty="0"/>
                    </a:p>
                  </a:txBody>
                  <a:tcPr/>
                </a:tc>
                <a:tc>
                  <a:txBody>
                    <a:bodyPr/>
                    <a:lstStyle/>
                    <a:p>
                      <a:r>
                        <a:rPr lang="en-US" altLang="zh-CN" dirty="0" smtClean="0"/>
                        <a:t>a3</a:t>
                      </a:r>
                      <a:endParaRPr lang="zh-CN" altLang="en-US" dirty="0"/>
                    </a:p>
                  </a:txBody>
                  <a:tcPr/>
                </a:tc>
                <a:tc>
                  <a:txBody>
                    <a:bodyPr/>
                    <a:lstStyle/>
                    <a:p>
                      <a:r>
                        <a:rPr lang="en-US" altLang="zh-CN" dirty="0" smtClean="0"/>
                        <a:t>a4</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b1</a:t>
                      </a:r>
                    </a:p>
                  </a:txBody>
                  <a:tcPr/>
                </a:tc>
                <a:tc>
                  <a:txBody>
                    <a:bodyPr/>
                    <a:lstStyle/>
                    <a:p>
                      <a:r>
                        <a:rPr lang="en-US" altLang="zh-CN" dirty="0" smtClean="0"/>
                        <a:t>b2</a:t>
                      </a:r>
                      <a:endParaRPr lang="zh-CN" altLang="en-US" dirty="0"/>
                    </a:p>
                  </a:txBody>
                  <a:tcPr/>
                </a:tc>
                <a:tc>
                  <a:txBody>
                    <a:bodyPr/>
                    <a:lstStyle/>
                    <a:p>
                      <a:r>
                        <a:rPr lang="en-US" altLang="zh-CN" dirty="0" smtClean="0"/>
                        <a:t>b3</a:t>
                      </a:r>
                      <a:endParaRPr lang="zh-CN" altLang="en-US" dirty="0"/>
                    </a:p>
                  </a:txBody>
                  <a:tcPr/>
                </a:tc>
                <a:tc>
                  <a:txBody>
                    <a:bodyPr/>
                    <a:lstStyle/>
                    <a:p>
                      <a:r>
                        <a:rPr lang="en-US" altLang="zh-CN" dirty="0" smtClean="0"/>
                        <a:t>b4</a:t>
                      </a:r>
                      <a:endParaRPr lang="zh-CN" altLang="en-US" dirty="0"/>
                    </a:p>
                  </a:txBody>
                  <a:tcPr/>
                </a:tc>
              </a:tr>
              <a:tr h="370840">
                <a:tc>
                  <a:txBody>
                    <a:bodyPr/>
                    <a:lstStyle/>
                    <a:p>
                      <a:r>
                        <a:rPr lang="en-US" altLang="zh-CN" dirty="0" smtClean="0"/>
                        <a:t>F</a:t>
                      </a:r>
                      <a:endParaRPr lang="zh-CN" altLang="en-US" dirty="0"/>
                    </a:p>
                  </a:txBody>
                  <a:tcPr>
                    <a:solidFill>
                      <a:schemeClr val="bg2">
                        <a:lumMod val="60000"/>
                        <a:lumOff val="40000"/>
                      </a:schemeClr>
                    </a:solidFill>
                  </a:tcPr>
                </a:tc>
                <a:tc>
                  <a:txBody>
                    <a:bodyPr/>
                    <a:lstStyle/>
                    <a:p>
                      <a:r>
                        <a:rPr lang="en-US" altLang="zh-CN" dirty="0" smtClean="0"/>
                        <a:t>Null</a:t>
                      </a:r>
                      <a:endParaRPr lang="zh-CN" altLang="en-US" dirty="0"/>
                    </a:p>
                  </a:txBody>
                  <a:tcPr>
                    <a:solidFill>
                      <a:schemeClr val="bg2">
                        <a:lumMod val="60000"/>
                        <a:lumOff val="40000"/>
                      </a:schemeClr>
                    </a:solidFill>
                  </a:tcPr>
                </a:tc>
                <a:tc>
                  <a:txBody>
                    <a:bodyPr/>
                    <a:lstStyle/>
                    <a:p>
                      <a:r>
                        <a:rPr lang="en-US" altLang="zh-CN" dirty="0" smtClean="0"/>
                        <a:t>Null</a:t>
                      </a:r>
                      <a:endParaRPr lang="zh-CN" altLang="en-US" dirty="0"/>
                    </a:p>
                  </a:txBody>
                  <a:tcPr>
                    <a:solidFill>
                      <a:schemeClr val="bg2">
                        <a:lumMod val="60000"/>
                        <a:lumOff val="40000"/>
                      </a:schemeClr>
                    </a:solidFill>
                  </a:tcPr>
                </a:tc>
                <a:tc>
                  <a:txBody>
                    <a:bodyPr/>
                    <a:lstStyle/>
                    <a:p>
                      <a:r>
                        <a:rPr lang="en-US" altLang="zh-CN" dirty="0" smtClean="0"/>
                        <a:t>f3</a:t>
                      </a:r>
                      <a:endParaRPr lang="zh-CN" altLang="en-US" dirty="0"/>
                    </a:p>
                  </a:txBody>
                  <a:tcPr>
                    <a:solidFill>
                      <a:schemeClr val="bg2">
                        <a:lumMod val="60000"/>
                        <a:lumOff val="40000"/>
                      </a:schemeClr>
                    </a:solidFill>
                  </a:tcPr>
                </a:tc>
                <a:tc>
                  <a:txBody>
                    <a:bodyPr/>
                    <a:lstStyle/>
                    <a:p>
                      <a:r>
                        <a:rPr lang="en-US" altLang="zh-CN" dirty="0" smtClean="0"/>
                        <a:t>f4</a:t>
                      </a:r>
                      <a:endParaRPr lang="zh-CN" altLang="en-US" dirty="0"/>
                    </a:p>
                  </a:txBody>
                  <a:tcPr>
                    <a:solidFill>
                      <a:schemeClr val="bg2">
                        <a:lumMod val="60000"/>
                        <a:lumOff val="40000"/>
                      </a:schemeClr>
                    </a:solidFill>
                  </a:tcPr>
                </a:tc>
              </a:tr>
            </a:tbl>
          </a:graphicData>
        </a:graphic>
      </p:graphicFrame>
      <p:sp>
        <p:nvSpPr>
          <p:cNvPr id="14" name="燕尾形箭头 13"/>
          <p:cNvSpPr/>
          <p:nvPr/>
        </p:nvSpPr>
        <p:spPr>
          <a:xfrm>
            <a:off x="6505303" y="5068389"/>
            <a:ext cx="1114697"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566057" y="3553098"/>
            <a:ext cx="6026332" cy="72281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4800" b="1" dirty="0" smtClean="0"/>
              <a:t>right join</a:t>
            </a:r>
            <a:endParaRPr lang="zh-CN" altLang="en-US" sz="4800" b="1" dirty="0"/>
          </a:p>
        </p:txBody>
      </p:sp>
    </p:spTree>
    <p:extLst>
      <p:ext uri="{BB962C8B-B14F-4D97-AF65-F5344CB8AC3E}">
        <p14:creationId xmlns:p14="http://schemas.microsoft.com/office/powerpoint/2010/main" val="158887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什么时候使用外</a:t>
            </a:r>
            <a:r>
              <a:rPr lang="zh-CN" altLang="zh-CN" dirty="0" smtClean="0"/>
              <a:t>连接</a:t>
            </a:r>
            <a:r>
              <a:rPr lang="zh-CN" altLang="en-US" dirty="0"/>
              <a:t>？</a:t>
            </a:r>
          </a:p>
        </p:txBody>
      </p:sp>
      <p:sp>
        <p:nvSpPr>
          <p:cNvPr id="3" name="内容占位符 2"/>
          <p:cNvSpPr>
            <a:spLocks noGrp="1"/>
          </p:cNvSpPr>
          <p:nvPr>
            <p:ph idx="1"/>
          </p:nvPr>
        </p:nvSpPr>
        <p:spPr/>
        <p:txBody>
          <a:bodyPr/>
          <a:lstStyle/>
          <a:p>
            <a:pPr marL="0" indent="0">
              <a:buNone/>
            </a:pPr>
            <a:r>
              <a:rPr lang="en-US" altLang="zh-CN" dirty="0"/>
              <a:t>	</a:t>
            </a:r>
            <a:r>
              <a:rPr lang="zh-CN" altLang="zh-CN" sz="2800" b="1" dirty="0" smtClean="0">
                <a:solidFill>
                  <a:srgbClr val="FFFF00"/>
                </a:solidFill>
              </a:rPr>
              <a:t>使用</a:t>
            </a:r>
            <a:r>
              <a:rPr lang="zh-CN" altLang="zh-CN" sz="2800" b="1" dirty="0">
                <a:solidFill>
                  <a:srgbClr val="FFFF00"/>
                </a:solidFill>
              </a:rPr>
              <a:t>外连接一定是某种业务需求。</a:t>
            </a:r>
          </a:p>
          <a:p>
            <a:pPr marL="0" indent="0">
              <a:buNone/>
            </a:pPr>
            <a:r>
              <a:rPr lang="en-US" altLang="zh-CN" dirty="0" smtClean="0"/>
              <a:t>	</a:t>
            </a:r>
            <a:r>
              <a:rPr lang="zh-CN" altLang="zh-CN" dirty="0" smtClean="0"/>
              <a:t>如</a:t>
            </a:r>
            <a:r>
              <a:rPr lang="zh-CN" altLang="zh-CN" dirty="0"/>
              <a:t>：查询学生的成绩表，需要连接学生基本信息表，以及学生成绩表。但学生某门课没有成绩的情况一定存在。这时需要使用学生基本信息左连接学生成绩表，即没有成绩的学生同样是查询关注的重点</a:t>
            </a:r>
            <a:r>
              <a:rPr lang="zh-CN" altLang="zh-CN" dirty="0" smtClean="0"/>
              <a:t>。</a:t>
            </a:r>
            <a:endParaRPr lang="en-US" altLang="zh-CN" dirty="0" smtClean="0"/>
          </a:p>
          <a:p>
            <a:pPr marL="0" indent="0">
              <a:buNone/>
            </a:pPr>
            <a:endParaRPr lang="en-US" altLang="zh-CN" dirty="0"/>
          </a:p>
          <a:p>
            <a:pPr marL="0" indent="0">
              <a:buNone/>
            </a:pPr>
            <a:r>
              <a:rPr lang="en-US" altLang="zh-CN" sz="2800" b="1" dirty="0">
                <a:solidFill>
                  <a:srgbClr val="FFFF00"/>
                </a:solidFill>
              </a:rPr>
              <a:t>	</a:t>
            </a:r>
            <a:r>
              <a:rPr lang="en-US" altLang="zh-CN" sz="2800" b="1" dirty="0" smtClean="0">
                <a:solidFill>
                  <a:srgbClr val="FFFF00"/>
                </a:solidFill>
              </a:rPr>
              <a:t>	</a:t>
            </a:r>
            <a:r>
              <a:rPr lang="zh-CN" altLang="zh-CN" sz="2800" b="1" dirty="0" smtClean="0">
                <a:solidFill>
                  <a:srgbClr val="FFFF00"/>
                </a:solidFill>
              </a:rPr>
              <a:t>使用</a:t>
            </a:r>
            <a:r>
              <a:rPr lang="zh-CN" altLang="zh-CN" sz="2800" b="1" dirty="0">
                <a:solidFill>
                  <a:srgbClr val="FFFF00"/>
                </a:solidFill>
              </a:rPr>
              <a:t>外</a:t>
            </a:r>
            <a:r>
              <a:rPr lang="zh-CN" altLang="zh-CN" sz="2800" b="1" dirty="0" smtClean="0">
                <a:solidFill>
                  <a:srgbClr val="FFFF00"/>
                </a:solidFill>
              </a:rPr>
              <a:t>连接</a:t>
            </a:r>
            <a:r>
              <a:rPr lang="zh-CN" altLang="en-US" sz="2800" b="1" dirty="0" smtClean="0">
                <a:solidFill>
                  <a:srgbClr val="FFFF00"/>
                </a:solidFill>
              </a:rPr>
              <a:t>提高运行效率，替代</a:t>
            </a:r>
            <a:r>
              <a:rPr lang="en-US" altLang="zh-CN" sz="2800" b="1" dirty="0" smtClean="0">
                <a:solidFill>
                  <a:srgbClr val="FFFF00"/>
                </a:solidFill>
              </a:rPr>
              <a:t>IN</a:t>
            </a:r>
            <a:r>
              <a:rPr lang="zh-CN" altLang="en-US" sz="2800" b="1" dirty="0" smtClean="0">
                <a:solidFill>
                  <a:srgbClr val="FFFF00"/>
                </a:solidFill>
              </a:rPr>
              <a:t>，</a:t>
            </a:r>
            <a:r>
              <a:rPr lang="en-US" altLang="zh-CN" sz="2800" b="1" dirty="0" smtClean="0">
                <a:solidFill>
                  <a:srgbClr val="FFFF00"/>
                </a:solidFill>
              </a:rPr>
              <a:t>&lt;&gt;</a:t>
            </a:r>
            <a:r>
              <a:rPr lang="zh-CN" altLang="en-US" sz="2800" b="1" dirty="0" smtClean="0">
                <a:solidFill>
                  <a:srgbClr val="FFFF00"/>
                </a:solidFill>
              </a:rPr>
              <a:t>等低效率操作。</a:t>
            </a:r>
            <a:endParaRPr lang="zh-CN" altLang="zh-CN" sz="2800" b="1" dirty="0">
              <a:solidFill>
                <a:srgbClr val="FFFF00"/>
              </a:solidFill>
            </a:endParaRPr>
          </a:p>
          <a:p>
            <a:pPr marL="0" indent="0">
              <a:buNone/>
            </a:pPr>
            <a:r>
              <a:rPr lang="en-US" altLang="zh-CN" dirty="0" smtClean="0"/>
              <a:t>	</a:t>
            </a:r>
            <a:r>
              <a:rPr lang="zh-CN" altLang="en-US" dirty="0" smtClean="0"/>
              <a:t>由于</a:t>
            </a:r>
            <a:r>
              <a:rPr lang="en-US" altLang="zh-CN" dirty="0" smtClean="0"/>
              <a:t>in</a:t>
            </a:r>
            <a:r>
              <a:rPr lang="zh-CN" altLang="en-US" dirty="0" smtClean="0"/>
              <a:t>，</a:t>
            </a:r>
            <a:r>
              <a:rPr lang="en-US" altLang="zh-CN" dirty="0" smtClean="0"/>
              <a:t>&lt;&gt;</a:t>
            </a:r>
            <a:r>
              <a:rPr lang="zh-CN" altLang="en-US" dirty="0" smtClean="0"/>
              <a:t>等操作不适用索引，所以效率是十分低下的。这时可以利用外连接替代这些操作，可以大幅提高查询效率。</a:t>
            </a:r>
            <a:endParaRPr lang="en-US" altLang="zh-CN" dirty="0" smtClean="0"/>
          </a:p>
          <a:p>
            <a:pPr marL="0" indent="0">
              <a:buNone/>
            </a:pPr>
            <a:endParaRPr lang="zh-CN" altLang="en-US" dirty="0"/>
          </a:p>
        </p:txBody>
      </p:sp>
    </p:spTree>
    <p:extLst>
      <p:ext uri="{BB962C8B-B14F-4D97-AF65-F5344CB8AC3E}">
        <p14:creationId xmlns:p14="http://schemas.microsoft.com/office/powerpoint/2010/main" val="418459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r>
              <a:rPr lang="en-US" altLang="zh-CN" dirty="0" smtClean="0"/>
              <a:t>3</a:t>
            </a:r>
            <a:r>
              <a:rPr lang="zh-CN" altLang="en-US" dirty="0" smtClean="0"/>
              <a:t>范式</a:t>
            </a:r>
            <a:endParaRPr lang="zh-CN" altLang="en-US" dirty="0"/>
          </a:p>
        </p:txBody>
      </p:sp>
      <p:sp>
        <p:nvSpPr>
          <p:cNvPr id="3" name="内容占位符 2"/>
          <p:cNvSpPr>
            <a:spLocks noGrp="1"/>
          </p:cNvSpPr>
          <p:nvPr>
            <p:ph idx="1"/>
          </p:nvPr>
        </p:nvSpPr>
        <p:spPr/>
        <p:txBody>
          <a:bodyPr/>
          <a:lstStyle/>
          <a:p>
            <a:r>
              <a:rPr lang="zh-CN" altLang="zh-CN" dirty="0"/>
              <a:t>构造数据库必须遵循一定的规则。在关系数据库中，这种规则就是</a:t>
            </a:r>
            <a:r>
              <a:rPr lang="zh-CN" altLang="zh-CN" dirty="0" smtClean="0"/>
              <a:t>范式</a:t>
            </a:r>
            <a:r>
              <a:rPr lang="en-US" altLang="zh-CN" dirty="0" smtClean="0"/>
              <a:t>---</a:t>
            </a:r>
            <a:r>
              <a:rPr lang="en-US" altLang="zh-CN" sz="2400" dirty="0" smtClean="0">
                <a:solidFill>
                  <a:srgbClr val="FFFF00"/>
                </a:solidFill>
              </a:rPr>
              <a:t>Normal</a:t>
            </a:r>
            <a:r>
              <a:rPr lang="en-US" altLang="zh-CN" sz="2400" dirty="0">
                <a:solidFill>
                  <a:srgbClr val="FFFF00"/>
                </a:solidFill>
              </a:rPr>
              <a:t> </a:t>
            </a:r>
            <a:r>
              <a:rPr lang="en-US" altLang="zh-CN" sz="2400" dirty="0" smtClean="0">
                <a:solidFill>
                  <a:srgbClr val="FFFF00"/>
                </a:solidFill>
              </a:rPr>
              <a:t>Form</a:t>
            </a:r>
            <a:r>
              <a:rPr lang="zh-CN" altLang="en-US" sz="2400" dirty="0" smtClean="0">
                <a:solidFill>
                  <a:srgbClr val="FFFF00"/>
                </a:solidFill>
              </a:rPr>
              <a:t>，缩写</a:t>
            </a:r>
            <a:r>
              <a:rPr lang="en-US" altLang="zh-CN" sz="2400" dirty="0" smtClean="0">
                <a:solidFill>
                  <a:srgbClr val="FFFF00"/>
                </a:solidFill>
              </a:rPr>
              <a:t>NF</a:t>
            </a:r>
          </a:p>
          <a:p>
            <a:endParaRPr lang="en-US" altLang="zh-CN" dirty="0" smtClean="0"/>
          </a:p>
          <a:p>
            <a:r>
              <a:rPr lang="zh-CN" altLang="zh-CN" dirty="0" smtClean="0"/>
              <a:t>范式</a:t>
            </a:r>
            <a:r>
              <a:rPr lang="zh-CN" altLang="zh-CN" dirty="0"/>
              <a:t>是符合某一种级别的关系模式的集合。关系数据库中的关系必须满足一定的要求，即满足不同的范式。目前关系数据库有六种</a:t>
            </a:r>
            <a:r>
              <a:rPr lang="zh-CN" altLang="zh-CN" dirty="0" smtClean="0"/>
              <a:t>范式</a:t>
            </a:r>
            <a:r>
              <a:rPr lang="zh-CN" altLang="en-US" dirty="0" smtClean="0"/>
              <a:t>（</a:t>
            </a:r>
            <a:r>
              <a:rPr lang="en-US" altLang="zh-CN" dirty="0" smtClean="0"/>
              <a:t>1-6NF</a:t>
            </a:r>
            <a:r>
              <a:rPr lang="zh-CN" altLang="en-US" dirty="0" smtClean="0"/>
              <a:t>）。</a:t>
            </a:r>
            <a:endParaRPr lang="en-US" altLang="zh-CN" dirty="0" smtClean="0"/>
          </a:p>
          <a:p>
            <a:endParaRPr lang="en-US" altLang="zh-CN" dirty="0"/>
          </a:p>
          <a:p>
            <a:r>
              <a:rPr lang="zh-CN" altLang="zh-CN" sz="2800" dirty="0"/>
              <a:t>一般说来，数据库只需满足第三范式（</a:t>
            </a:r>
            <a:r>
              <a:rPr lang="en-US" altLang="zh-CN" sz="2800" dirty="0"/>
              <a:t>3NF</a:t>
            </a:r>
            <a:r>
              <a:rPr lang="zh-CN" altLang="zh-CN" sz="2800" dirty="0"/>
              <a:t>）就行了。</a:t>
            </a:r>
            <a:endParaRPr lang="zh-CN" altLang="en-US" sz="2800" dirty="0"/>
          </a:p>
        </p:txBody>
      </p:sp>
    </p:spTree>
    <p:extLst>
      <p:ext uri="{BB962C8B-B14F-4D97-AF65-F5344CB8AC3E}">
        <p14:creationId xmlns:p14="http://schemas.microsoft.com/office/powerpoint/2010/main" val="407098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索引的建立原则</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、表的主键、外键必须有</a:t>
            </a:r>
            <a:r>
              <a:rPr lang="zh-CN" altLang="en-US" dirty="0" smtClean="0"/>
              <a:t>索引（现在的数据库，主键都自动建立索引）；</a:t>
            </a:r>
            <a:endParaRPr lang="zh-CN" altLang="en-US" dirty="0"/>
          </a:p>
          <a:p>
            <a:r>
              <a:rPr lang="en-US" altLang="zh-CN" dirty="0"/>
              <a:t>2</a:t>
            </a:r>
            <a:r>
              <a:rPr lang="zh-CN" altLang="en-US" dirty="0"/>
              <a:t>、数据量超过</a:t>
            </a:r>
            <a:r>
              <a:rPr lang="en-US" altLang="zh-CN" dirty="0"/>
              <a:t>300</a:t>
            </a:r>
            <a:r>
              <a:rPr lang="zh-CN" altLang="en-US" dirty="0"/>
              <a:t>的表应该有索引；</a:t>
            </a:r>
          </a:p>
          <a:p>
            <a:r>
              <a:rPr lang="en-US" altLang="zh-CN" dirty="0"/>
              <a:t>3</a:t>
            </a:r>
            <a:r>
              <a:rPr lang="zh-CN" altLang="en-US" dirty="0"/>
              <a:t>、经常与其他表进行连接的表，在连接字段上应该建立索引；</a:t>
            </a:r>
          </a:p>
          <a:p>
            <a:r>
              <a:rPr lang="en-US" altLang="zh-CN" dirty="0"/>
              <a:t>4</a:t>
            </a:r>
            <a:r>
              <a:rPr lang="zh-CN" altLang="en-US" dirty="0"/>
              <a:t>、经常出现在</a:t>
            </a:r>
            <a:r>
              <a:rPr lang="en-US" altLang="zh-CN" dirty="0"/>
              <a:t>Where</a:t>
            </a:r>
            <a:r>
              <a:rPr lang="zh-CN" altLang="en-US" dirty="0"/>
              <a:t>子句中的字段，特别是大表的字段，应该建立索引；</a:t>
            </a:r>
          </a:p>
          <a:p>
            <a:r>
              <a:rPr lang="en-US" altLang="zh-CN" dirty="0"/>
              <a:t>5</a:t>
            </a:r>
            <a:r>
              <a:rPr lang="zh-CN" altLang="en-US" dirty="0"/>
              <a:t>、索引应该建在选择性高的字段上；</a:t>
            </a:r>
          </a:p>
          <a:p>
            <a:r>
              <a:rPr lang="en-US" altLang="zh-CN" dirty="0"/>
              <a:t>6</a:t>
            </a:r>
            <a:r>
              <a:rPr lang="zh-CN" altLang="en-US" dirty="0"/>
              <a:t>、索引应该建在小字段上，对于大的文本字段甚至超长字段，不要建索引；</a:t>
            </a:r>
          </a:p>
          <a:p>
            <a:r>
              <a:rPr lang="en-US" altLang="zh-CN" dirty="0"/>
              <a:t>7</a:t>
            </a:r>
            <a:r>
              <a:rPr lang="zh-CN" altLang="en-US" dirty="0"/>
              <a:t>、复合索引的建立需要进行仔细分析；尽量考虑用单字段索引代替：</a:t>
            </a:r>
          </a:p>
          <a:p>
            <a:r>
              <a:rPr lang="en-US" altLang="zh-CN" dirty="0"/>
              <a:t>8</a:t>
            </a:r>
            <a:r>
              <a:rPr lang="zh-CN" altLang="en-US" dirty="0"/>
              <a:t>、频繁进行数据操作的表，不要建立太多的索引；</a:t>
            </a:r>
          </a:p>
          <a:p>
            <a:r>
              <a:rPr lang="en-US" altLang="zh-CN" dirty="0"/>
              <a:t>9</a:t>
            </a:r>
            <a:r>
              <a:rPr lang="zh-CN" altLang="en-US" dirty="0"/>
              <a:t>、删除无用的索引，避免对执行计划造成负面影响；</a:t>
            </a:r>
          </a:p>
        </p:txBody>
      </p:sp>
    </p:spTree>
    <p:extLst>
      <p:ext uri="{BB962C8B-B14F-4D97-AF65-F5344CB8AC3E}">
        <p14:creationId xmlns:p14="http://schemas.microsoft.com/office/powerpoint/2010/main" val="402236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索引的建立原则</a:t>
            </a:r>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以上</a:t>
            </a:r>
            <a:r>
              <a:rPr lang="zh-CN" altLang="en-US" dirty="0"/>
              <a:t>是一些普遍的建立索引时的判断依据。一言以蔽之，索引的建立必须慎重，对每个索引的必要性都应该经过仔细分析，要有建立的依据。因为太多的索引与不充分、不正确的索引对性能都毫无益处：在表上建立的每个索引都会增加存储开销，索引对于插入、删除、更新操作也会增加处理上的开销。另外，过多的复合索引，在有单字段索引的情况下，一般都是没有存在价值的；相反，还会降低数据增加删除时的性能，特别是对频繁更新的表来说，负面影响更大。</a:t>
            </a:r>
          </a:p>
        </p:txBody>
      </p:sp>
    </p:spTree>
    <p:extLst>
      <p:ext uri="{BB962C8B-B14F-4D97-AF65-F5344CB8AC3E}">
        <p14:creationId xmlns:p14="http://schemas.microsoft.com/office/powerpoint/2010/main" val="2666878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用实例说话</a:t>
            </a:r>
            <a:endParaRPr lang="zh-CN" altLang="en-US" dirty="0"/>
          </a:p>
        </p:txBody>
      </p:sp>
      <p:sp>
        <p:nvSpPr>
          <p:cNvPr id="3" name="内容占位符 2"/>
          <p:cNvSpPr>
            <a:spLocks noGrp="1"/>
          </p:cNvSpPr>
          <p:nvPr>
            <p:ph idx="1"/>
          </p:nvPr>
        </p:nvSpPr>
        <p:spPr>
          <a:xfrm>
            <a:off x="1104293" y="1260438"/>
            <a:ext cx="8946541" cy="5349368"/>
          </a:xfrm>
        </p:spPr>
        <p:txBody>
          <a:bodyPr/>
          <a:lstStyle/>
          <a:p>
            <a:pPr marL="0" indent="0">
              <a:buNone/>
            </a:pPr>
            <a:r>
              <a:rPr lang="zh-CN" altLang="en-US" dirty="0" smtClean="0"/>
              <a:t>验证索引的作用时，</a:t>
            </a:r>
            <a:endParaRPr lang="en-US" altLang="zh-CN" dirty="0" smtClean="0"/>
          </a:p>
          <a:p>
            <a:pPr marL="0" indent="0">
              <a:buNone/>
            </a:pPr>
            <a:r>
              <a:rPr lang="zh-CN" altLang="en-US" dirty="0" smtClean="0"/>
              <a:t>我们使用</a:t>
            </a:r>
            <a:r>
              <a:rPr lang="zh-CN" altLang="en-US" dirty="0"/>
              <a:t>以下</a:t>
            </a:r>
            <a:r>
              <a:rPr lang="zh-CN" altLang="en-US" dirty="0" smtClean="0"/>
              <a:t>的表来验证索引起到的作用。</a:t>
            </a:r>
            <a:endParaRPr lang="en-US" altLang="zh-CN" dirty="0" smtClean="0"/>
          </a:p>
          <a:p>
            <a:pPr marL="0" indent="0">
              <a:buNone/>
            </a:pPr>
            <a:r>
              <a:rPr lang="zh-CN" altLang="en-US" dirty="0" smtClean="0"/>
              <a:t>使用到的表：</a:t>
            </a:r>
            <a:endParaRPr lang="en-US" altLang="zh-CN" dirty="0" smtClean="0"/>
          </a:p>
          <a:p>
            <a:pPr marL="0" indent="0">
              <a:buNone/>
            </a:pPr>
            <a:r>
              <a:rPr lang="en-US" altLang="zh-CN" dirty="0" smtClean="0"/>
              <a:t>1</a:t>
            </a:r>
            <a:r>
              <a:rPr lang="zh-CN" altLang="en-US" dirty="0" smtClean="0"/>
              <a:t>：学生信息表</a:t>
            </a:r>
            <a:r>
              <a:rPr lang="en-US" altLang="zh-CN" dirty="0" smtClean="0"/>
              <a:t>A 19873</a:t>
            </a:r>
            <a:r>
              <a:rPr lang="zh-CN" altLang="en-US" dirty="0" smtClean="0"/>
              <a:t>条记录，</a:t>
            </a:r>
            <a:r>
              <a:rPr lang="en-US" altLang="zh-CN" dirty="0" err="1" smtClean="0"/>
              <a:t>bjbm</a:t>
            </a:r>
            <a:r>
              <a:rPr lang="zh-CN" altLang="en-US" dirty="0" smtClean="0"/>
              <a:t>和</a:t>
            </a:r>
            <a:r>
              <a:rPr lang="en-US" altLang="zh-CN" dirty="0" err="1" smtClean="0"/>
              <a:t>bm</a:t>
            </a:r>
            <a:r>
              <a:rPr lang="zh-CN" altLang="en-US" dirty="0" smtClean="0"/>
              <a:t>中有一些垃圾数据。</a:t>
            </a:r>
            <a:endParaRPr lang="en-US" altLang="zh-CN" dirty="0" smtClean="0"/>
          </a:p>
          <a:p>
            <a:pPr marL="0" indent="0">
              <a:buNone/>
            </a:pPr>
            <a:r>
              <a:rPr lang="en-US" altLang="zh-CN" dirty="0" smtClean="0"/>
              <a:t>2</a:t>
            </a:r>
            <a:r>
              <a:rPr lang="zh-CN" altLang="en-US" dirty="0" smtClean="0"/>
              <a:t>：</a:t>
            </a:r>
            <a:r>
              <a:rPr lang="zh-CN" altLang="en-US" dirty="0"/>
              <a:t>学生信息</a:t>
            </a:r>
            <a:r>
              <a:rPr lang="zh-CN" altLang="en-US" dirty="0" smtClean="0"/>
              <a:t>表</a:t>
            </a:r>
            <a:r>
              <a:rPr lang="en-US" altLang="zh-CN" dirty="0" smtClean="0"/>
              <a:t>B 19321</a:t>
            </a:r>
            <a:r>
              <a:rPr lang="zh-CN" altLang="en-US" dirty="0" smtClean="0"/>
              <a:t>条记录，</a:t>
            </a:r>
            <a:r>
              <a:rPr lang="en-US" altLang="zh-CN" dirty="0" err="1" smtClean="0"/>
              <a:t>bjbm</a:t>
            </a:r>
            <a:r>
              <a:rPr lang="zh-CN" altLang="en-US" dirty="0" smtClean="0"/>
              <a:t>和</a:t>
            </a:r>
            <a:r>
              <a:rPr lang="en-US" altLang="zh-CN" dirty="0" err="1" smtClean="0"/>
              <a:t>bm</a:t>
            </a:r>
            <a:r>
              <a:rPr lang="zh-CN" altLang="en-US" dirty="0" smtClean="0"/>
              <a:t>完全参照班级信息表</a:t>
            </a:r>
            <a:endParaRPr lang="en-US" altLang="zh-CN" dirty="0" smtClean="0"/>
          </a:p>
          <a:p>
            <a:pPr marL="0" indent="0">
              <a:buNone/>
            </a:pPr>
            <a:r>
              <a:rPr lang="en-US" altLang="zh-CN" dirty="0" smtClean="0"/>
              <a:t>3</a:t>
            </a:r>
            <a:r>
              <a:rPr lang="zh-CN" altLang="en-US" dirty="0" smtClean="0"/>
              <a:t>：学生信息表</a:t>
            </a:r>
            <a:r>
              <a:rPr lang="en-US" altLang="zh-CN" dirty="0" smtClean="0"/>
              <a:t>C 19325</a:t>
            </a:r>
            <a:r>
              <a:rPr lang="zh-CN" altLang="en-US" dirty="0" smtClean="0"/>
              <a:t>条记录，包含一些</a:t>
            </a:r>
            <a:r>
              <a:rPr lang="en-US" altLang="zh-CN" dirty="0" err="1" smtClean="0"/>
              <a:t>bibm</a:t>
            </a:r>
            <a:r>
              <a:rPr lang="zh-CN" altLang="en-US" dirty="0" smtClean="0"/>
              <a:t>，</a:t>
            </a:r>
            <a:r>
              <a:rPr lang="en-US" altLang="zh-CN" dirty="0" err="1" smtClean="0"/>
              <a:t>bm</a:t>
            </a:r>
            <a:r>
              <a:rPr lang="zh-CN" altLang="en-US" dirty="0" smtClean="0"/>
              <a:t>为空的记录。</a:t>
            </a:r>
            <a:endParaRPr lang="en-US" altLang="zh-CN" dirty="0" smtClean="0"/>
          </a:p>
          <a:p>
            <a:pPr marL="0" indent="0">
              <a:buNone/>
            </a:pPr>
            <a:r>
              <a:rPr lang="en-US" altLang="zh-CN" dirty="0" smtClean="0"/>
              <a:t>4</a:t>
            </a:r>
            <a:r>
              <a:rPr lang="zh-CN" altLang="en-US" dirty="0" smtClean="0"/>
              <a:t>：班级信息表  </a:t>
            </a:r>
            <a:r>
              <a:rPr lang="en-US" altLang="zh-CN" dirty="0" smtClean="0"/>
              <a:t>1235</a:t>
            </a:r>
            <a:r>
              <a:rPr lang="zh-CN" altLang="en-US" dirty="0" smtClean="0"/>
              <a:t>条记录，</a:t>
            </a:r>
            <a:r>
              <a:rPr lang="en-US" altLang="zh-CN" dirty="0" err="1" smtClean="0"/>
              <a:t>bjbm</a:t>
            </a:r>
            <a:r>
              <a:rPr lang="zh-CN" altLang="en-US" dirty="0" smtClean="0"/>
              <a:t>和</a:t>
            </a:r>
            <a:r>
              <a:rPr lang="en-US" altLang="zh-CN" dirty="0" err="1" smtClean="0"/>
              <a:t>bm</a:t>
            </a:r>
            <a:r>
              <a:rPr lang="zh-CN" altLang="en-US" dirty="0" smtClean="0"/>
              <a:t>都不重复。</a:t>
            </a:r>
            <a:endParaRPr lang="en-US" altLang="zh-CN" dirty="0" smtClean="0"/>
          </a:p>
          <a:p>
            <a:pPr marL="0" indent="0">
              <a:buNone/>
            </a:pPr>
            <a:endParaRPr lang="en-US" altLang="zh-CN" dirty="0"/>
          </a:p>
          <a:p>
            <a:pPr marL="0" indent="0">
              <a:buNone/>
            </a:pPr>
            <a:r>
              <a:rPr lang="en-US" altLang="zh-CN" dirty="0"/>
              <a:t>	</a:t>
            </a:r>
            <a:r>
              <a:rPr lang="zh-CN" altLang="en-US" dirty="0" smtClean="0"/>
              <a:t>操作主要是将学生</a:t>
            </a:r>
            <a:r>
              <a:rPr lang="zh-CN" altLang="en-US" dirty="0"/>
              <a:t>信息表</a:t>
            </a:r>
            <a:r>
              <a:rPr lang="zh-CN" altLang="en-US" dirty="0" smtClean="0"/>
              <a:t>中和班级信息表进行连接，主要逻辑是根据班级</a:t>
            </a:r>
            <a:r>
              <a:rPr lang="zh-CN" altLang="en-US" dirty="0"/>
              <a:t>编码</a:t>
            </a:r>
            <a:r>
              <a:rPr lang="en-US" altLang="zh-CN" dirty="0" err="1"/>
              <a:t>bjbm</a:t>
            </a:r>
            <a:r>
              <a:rPr lang="zh-CN" altLang="en-US" dirty="0" smtClean="0"/>
              <a:t>，班名</a:t>
            </a:r>
            <a:r>
              <a:rPr lang="en-US" altLang="zh-CN" dirty="0" err="1" smtClean="0"/>
              <a:t>bm</a:t>
            </a:r>
            <a:r>
              <a:rPr lang="zh-CN" altLang="en-US" dirty="0" smtClean="0"/>
              <a:t>，连接</a:t>
            </a:r>
            <a:r>
              <a:rPr lang="zh-CN" altLang="en-US" dirty="0"/>
              <a:t>班级信息表中的班号</a:t>
            </a:r>
            <a:r>
              <a:rPr lang="en-US" altLang="zh-CN" dirty="0" err="1" smtClean="0"/>
              <a:t>bh</a:t>
            </a:r>
            <a:r>
              <a:rPr lang="zh-CN" altLang="en-US" dirty="0" smtClean="0"/>
              <a:t>，</a:t>
            </a:r>
            <a:r>
              <a:rPr lang="en-US" altLang="zh-CN" dirty="0" err="1" smtClean="0"/>
              <a:t>bm</a:t>
            </a:r>
            <a:r>
              <a:rPr lang="zh-CN" altLang="en-US" dirty="0" smtClean="0"/>
              <a:t>，</a:t>
            </a:r>
            <a:r>
              <a:rPr lang="zh-CN" altLang="en-US" dirty="0"/>
              <a:t>显示出</a:t>
            </a:r>
            <a:r>
              <a:rPr lang="zh-CN" altLang="en-US" dirty="0" smtClean="0"/>
              <a:t>班级的其他属性信息。</a:t>
            </a:r>
            <a:endParaRPr lang="en-US" altLang="zh-CN" dirty="0" smtClean="0"/>
          </a:p>
          <a:p>
            <a:pPr marL="0" indent="0">
              <a:buNone/>
            </a:pPr>
            <a:endParaRPr lang="en-US" altLang="zh-CN" dirty="0"/>
          </a:p>
          <a:p>
            <a:pPr marL="0" indent="0">
              <a:buNone/>
            </a:pPr>
            <a:endParaRPr lang="en-US" altLang="zh-CN" dirty="0"/>
          </a:p>
          <a:p>
            <a:pPr marL="0" indent="0">
              <a:buNone/>
            </a:pPr>
            <a:endParaRPr lang="en-US" altLang="zh-CN" dirty="0" smtClean="0"/>
          </a:p>
        </p:txBody>
      </p:sp>
    </p:spTree>
    <p:extLst>
      <p:ext uri="{BB962C8B-B14F-4D97-AF65-F5344CB8AC3E}">
        <p14:creationId xmlns:p14="http://schemas.microsoft.com/office/powerpoint/2010/main" val="4251273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用实例说话</a:t>
            </a:r>
            <a:endParaRPr lang="zh-CN" altLang="en-US" dirty="0"/>
          </a:p>
        </p:txBody>
      </p:sp>
      <p:sp>
        <p:nvSpPr>
          <p:cNvPr id="3" name="内容占位符 2"/>
          <p:cNvSpPr>
            <a:spLocks noGrp="1"/>
          </p:cNvSpPr>
          <p:nvPr>
            <p:ph idx="1"/>
          </p:nvPr>
        </p:nvSpPr>
        <p:spPr>
          <a:xfrm>
            <a:off x="1104293" y="1260438"/>
            <a:ext cx="8946541" cy="5349368"/>
          </a:xfrm>
        </p:spPr>
        <p:txBody>
          <a:bodyPr/>
          <a:lstStyle/>
          <a:p>
            <a:pPr marL="0" indent="0">
              <a:buNone/>
            </a:pPr>
            <a:r>
              <a:rPr lang="zh-CN" altLang="en-US" dirty="0" smtClean="0"/>
              <a:t>我们使用一下的表来验证索引起到的作用。</a:t>
            </a:r>
            <a:endParaRPr lang="en-US" altLang="zh-CN" dirty="0" smtClean="0"/>
          </a:p>
          <a:p>
            <a:pPr marL="0" indent="0">
              <a:buNone/>
            </a:pPr>
            <a:r>
              <a:rPr lang="en-US" altLang="zh-CN" dirty="0" smtClean="0"/>
              <a:t>	</a:t>
            </a:r>
            <a:r>
              <a:rPr lang="zh-CN" altLang="en-US" dirty="0" smtClean="0"/>
              <a:t>根据学生信息表中的班级编码</a:t>
            </a:r>
            <a:r>
              <a:rPr lang="en-US" altLang="zh-CN" dirty="0" err="1" smtClean="0"/>
              <a:t>bjbm</a:t>
            </a:r>
            <a:r>
              <a:rPr lang="zh-CN" altLang="en-US" dirty="0" smtClean="0"/>
              <a:t>，连接班级信息表中的</a:t>
            </a:r>
            <a:r>
              <a:rPr lang="zh-CN" altLang="en-US" dirty="0"/>
              <a:t>班</a:t>
            </a:r>
            <a:r>
              <a:rPr lang="zh-CN" altLang="en-US" dirty="0" smtClean="0"/>
              <a:t>号</a:t>
            </a:r>
            <a:r>
              <a:rPr lang="en-US" altLang="zh-CN" dirty="0" err="1" smtClean="0"/>
              <a:t>bh</a:t>
            </a:r>
            <a:r>
              <a:rPr lang="zh-CN" altLang="en-US" dirty="0" smtClean="0"/>
              <a:t>，显示出班级名称</a:t>
            </a:r>
            <a:endParaRPr lang="en-US" altLang="zh-CN" dirty="0" smtClean="0"/>
          </a:p>
          <a:p>
            <a:pPr marL="0" indent="0">
              <a:buNone/>
            </a:pPr>
            <a:r>
              <a:rPr lang="zh-CN" altLang="en-US" dirty="0" smtClean="0"/>
              <a:t>测试用例</a:t>
            </a:r>
            <a:r>
              <a:rPr lang="en-US" altLang="zh-CN" dirty="0" smtClean="0"/>
              <a:t>1</a:t>
            </a:r>
            <a:r>
              <a:rPr lang="zh-CN" altLang="en-US" dirty="0" smtClean="0"/>
              <a:t>：无索引</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sz="1600" dirty="0"/>
              <a:t>select  </a:t>
            </a:r>
            <a:r>
              <a:rPr lang="en-US" altLang="zh-CN" sz="1600" dirty="0" err="1"/>
              <a:t>stu.xm,c.bm,c.bh</a:t>
            </a:r>
            <a:r>
              <a:rPr lang="en-US" altLang="zh-CN" sz="1600" dirty="0"/>
              <a:t> </a:t>
            </a:r>
            <a:endParaRPr lang="en-US" altLang="zh-CN" sz="1600" dirty="0" smtClean="0"/>
          </a:p>
          <a:p>
            <a:pPr marL="0" indent="0">
              <a:buNone/>
            </a:pPr>
            <a:r>
              <a:rPr lang="en-US" altLang="zh-CN" sz="1600" dirty="0" smtClean="0"/>
              <a:t>from </a:t>
            </a:r>
            <a:r>
              <a:rPr lang="en-US" altLang="zh-CN" sz="1600" dirty="0" err="1"/>
              <a:t>uc_studentinfo_A</a:t>
            </a:r>
            <a:r>
              <a:rPr lang="en-US" altLang="zh-CN" sz="1600" dirty="0"/>
              <a:t> </a:t>
            </a:r>
            <a:r>
              <a:rPr lang="en-US" altLang="zh-CN" sz="1600" dirty="0" err="1"/>
              <a:t>stu,uc_classinfo</a:t>
            </a:r>
            <a:r>
              <a:rPr lang="en-US" altLang="zh-CN" sz="1600" dirty="0"/>
              <a:t> c </a:t>
            </a:r>
            <a:endParaRPr lang="en-US" altLang="zh-CN" sz="1600" dirty="0" smtClean="0"/>
          </a:p>
          <a:p>
            <a:pPr marL="0" indent="0">
              <a:buNone/>
            </a:pPr>
            <a:r>
              <a:rPr lang="en-US" altLang="zh-CN" sz="1800" b="1" dirty="0" smtClean="0">
                <a:solidFill>
                  <a:srgbClr val="FFFF00"/>
                </a:solidFill>
              </a:rPr>
              <a:t>where stu.bjbm=c.bh</a:t>
            </a:r>
          </a:p>
          <a:p>
            <a:pPr marL="0" indent="0">
              <a:buNone/>
            </a:pPr>
            <a:r>
              <a:rPr lang="zh-CN" altLang="en-US" b="1" dirty="0" smtClean="0">
                <a:solidFill>
                  <a:srgbClr val="FFFF00"/>
                </a:solidFill>
              </a:rPr>
              <a:t>查询结果：匹配记录</a:t>
            </a:r>
            <a:r>
              <a:rPr lang="en-US" altLang="zh-CN" b="1" dirty="0" smtClean="0">
                <a:solidFill>
                  <a:srgbClr val="FFFF00"/>
                </a:solidFill>
              </a:rPr>
              <a:t>16289</a:t>
            </a:r>
            <a:r>
              <a:rPr lang="zh-CN" altLang="en-US" b="1" dirty="0" smtClean="0">
                <a:solidFill>
                  <a:srgbClr val="FFFF00"/>
                </a:solidFill>
              </a:rPr>
              <a:t>条，耗时</a:t>
            </a:r>
            <a:r>
              <a:rPr lang="en-US" altLang="zh-CN" b="1" dirty="0" smtClean="0">
                <a:solidFill>
                  <a:srgbClr val="FFFF00"/>
                </a:solidFill>
              </a:rPr>
              <a:t>2.4</a:t>
            </a:r>
            <a:r>
              <a:rPr lang="zh-CN" altLang="en-US" b="1" dirty="0" smtClean="0">
                <a:solidFill>
                  <a:srgbClr val="FFFF00"/>
                </a:solidFill>
              </a:rPr>
              <a:t>秒</a:t>
            </a:r>
            <a:endParaRPr lang="zh-CN" altLang="en-US" b="1" dirty="0">
              <a:solidFill>
                <a:srgbClr val="FFFF00"/>
              </a:solidFill>
            </a:endParaRPr>
          </a:p>
        </p:txBody>
      </p:sp>
      <p:graphicFrame>
        <p:nvGraphicFramePr>
          <p:cNvPr id="4" name="表格 3"/>
          <p:cNvGraphicFramePr>
            <a:graphicFrameLocks noGrp="1"/>
          </p:cNvGraphicFramePr>
          <p:nvPr/>
        </p:nvGraphicFramePr>
        <p:xfrm>
          <a:off x="1207815" y="2858162"/>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uc_studentinfo_A</a:t>
                      </a:r>
                      <a:r>
                        <a:rPr lang="en-US" altLang="zh-CN" dirty="0" smtClean="0"/>
                        <a:t> </a:t>
                      </a:r>
                      <a:endParaRPr lang="zh-CN" altLang="en-US" dirty="0"/>
                    </a:p>
                  </a:txBody>
                  <a:tcPr/>
                </a:tc>
                <a:tc>
                  <a:txBody>
                    <a:bodyPr/>
                    <a:lstStyle/>
                    <a:p>
                      <a:r>
                        <a:rPr lang="en-US" altLang="zh-CN" dirty="0" smtClean="0"/>
                        <a:t>19873</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38088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用实例说话</a:t>
            </a:r>
            <a:endParaRPr lang="zh-CN" altLang="en-US" dirty="0"/>
          </a:p>
        </p:txBody>
      </p:sp>
      <p:sp>
        <p:nvSpPr>
          <p:cNvPr id="3" name="内容占位符 2"/>
          <p:cNvSpPr>
            <a:spLocks noGrp="1"/>
          </p:cNvSpPr>
          <p:nvPr>
            <p:ph idx="1"/>
          </p:nvPr>
        </p:nvSpPr>
        <p:spPr>
          <a:xfrm>
            <a:off x="1104293" y="1260438"/>
            <a:ext cx="8946541" cy="5349368"/>
          </a:xfrm>
        </p:spPr>
        <p:txBody>
          <a:bodyPr/>
          <a:lstStyle/>
          <a:p>
            <a:pPr marL="0" indent="0">
              <a:buNone/>
            </a:pPr>
            <a:r>
              <a:rPr lang="zh-CN" altLang="en-US" dirty="0" smtClean="0"/>
              <a:t>测试实例</a:t>
            </a:r>
            <a:r>
              <a:rPr lang="en-US" altLang="zh-CN" dirty="0" smtClean="0"/>
              <a:t>2</a:t>
            </a:r>
            <a:r>
              <a:rPr lang="zh-CN" altLang="en-US" dirty="0" smtClean="0"/>
              <a:t>：大表加索引</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sz="1600" dirty="0"/>
              <a:t>select  </a:t>
            </a:r>
            <a:r>
              <a:rPr lang="en-US" altLang="zh-CN" sz="1600" dirty="0" err="1"/>
              <a:t>stu.xm,c.bm,c.bh</a:t>
            </a:r>
            <a:r>
              <a:rPr lang="en-US" altLang="zh-CN" sz="1600" dirty="0"/>
              <a:t> </a:t>
            </a:r>
            <a:endParaRPr lang="en-US" altLang="zh-CN" sz="1600" dirty="0" smtClean="0"/>
          </a:p>
          <a:p>
            <a:pPr marL="0" indent="0">
              <a:buNone/>
            </a:pPr>
            <a:r>
              <a:rPr lang="en-US" altLang="zh-CN" sz="1600" dirty="0" smtClean="0"/>
              <a:t>from </a:t>
            </a:r>
            <a:r>
              <a:rPr lang="en-US" altLang="zh-CN" sz="1600" dirty="0" err="1"/>
              <a:t>uc_studentinfo_A</a:t>
            </a:r>
            <a:r>
              <a:rPr lang="en-US" altLang="zh-CN" sz="1600" dirty="0"/>
              <a:t> </a:t>
            </a:r>
            <a:r>
              <a:rPr lang="en-US" altLang="zh-CN" sz="1600" dirty="0" err="1"/>
              <a:t>stu,uc_classinfo</a:t>
            </a:r>
            <a:r>
              <a:rPr lang="en-US" altLang="zh-CN" sz="1600" dirty="0"/>
              <a:t> c </a:t>
            </a:r>
            <a:endParaRPr lang="en-US" altLang="zh-CN" sz="1600" dirty="0" smtClean="0"/>
          </a:p>
          <a:p>
            <a:pPr marL="0" indent="0">
              <a:buNone/>
            </a:pPr>
            <a:r>
              <a:rPr lang="en-US" altLang="zh-CN" sz="1600" dirty="0" smtClean="0"/>
              <a:t>where </a:t>
            </a:r>
            <a:r>
              <a:rPr lang="en-US" altLang="zh-CN" sz="1600" b="1" dirty="0" smtClean="0">
                <a:solidFill>
                  <a:srgbClr val="FFFF00"/>
                </a:solidFill>
              </a:rPr>
              <a:t>stu.bjbm=c.bh</a:t>
            </a:r>
          </a:p>
          <a:p>
            <a:pPr marL="0" indent="0">
              <a:buNone/>
            </a:pPr>
            <a:r>
              <a:rPr lang="zh-CN" altLang="en-US" b="1" dirty="0" smtClean="0">
                <a:solidFill>
                  <a:srgbClr val="FFFF00"/>
                </a:solidFill>
              </a:rPr>
              <a:t>查询结果：匹配记录</a:t>
            </a:r>
            <a:r>
              <a:rPr lang="en-US" altLang="zh-CN" b="1" dirty="0" smtClean="0">
                <a:solidFill>
                  <a:srgbClr val="FFFF00"/>
                </a:solidFill>
              </a:rPr>
              <a:t>16289</a:t>
            </a:r>
            <a:r>
              <a:rPr lang="zh-CN" altLang="en-US" b="1" dirty="0" smtClean="0">
                <a:solidFill>
                  <a:srgbClr val="FFFF00"/>
                </a:solidFill>
              </a:rPr>
              <a:t>多条，耗时</a:t>
            </a:r>
            <a:r>
              <a:rPr lang="en-US" altLang="zh-CN" b="1" dirty="0" smtClean="0">
                <a:solidFill>
                  <a:srgbClr val="FFFF00"/>
                </a:solidFill>
              </a:rPr>
              <a:t>0.118</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为查询字段建立索引后，查询效率显著提升！</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900696649"/>
              </p:ext>
            </p:extLst>
          </p:nvPr>
        </p:nvGraphicFramePr>
        <p:xfrm>
          <a:off x="1216523" y="1708631"/>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uc_studentinfo_A</a:t>
                      </a:r>
                      <a:r>
                        <a:rPr lang="en-US" altLang="zh-CN" dirty="0" smtClean="0"/>
                        <a:t> </a:t>
                      </a:r>
                      <a:endParaRPr lang="zh-CN" altLang="en-US" dirty="0"/>
                    </a:p>
                  </a:txBody>
                  <a:tcPr/>
                </a:tc>
                <a:tc>
                  <a:txBody>
                    <a:bodyPr/>
                    <a:lstStyle/>
                    <a:p>
                      <a:r>
                        <a:rPr lang="en-US" altLang="zh-CN" dirty="0" smtClean="0"/>
                        <a:t>19873</a:t>
                      </a:r>
                      <a:r>
                        <a:rPr lang="zh-CN" altLang="en-US" dirty="0" smtClean="0"/>
                        <a:t>条</a:t>
                      </a:r>
                      <a:endParaRPr lang="zh-CN" altLang="en-US" dirty="0"/>
                    </a:p>
                  </a:txBody>
                  <a:tcPr/>
                </a:tc>
                <a:tc>
                  <a:txBody>
                    <a:bodyPr/>
                    <a:lstStyle/>
                    <a:p>
                      <a:r>
                        <a:rPr lang="en-US" altLang="zh-CN" dirty="0" err="1" smtClean="0"/>
                        <a:t>bjbm</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738882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用实例说话</a:t>
            </a:r>
            <a:endParaRPr lang="zh-CN" altLang="en-US" dirty="0"/>
          </a:p>
        </p:txBody>
      </p:sp>
      <p:sp>
        <p:nvSpPr>
          <p:cNvPr id="3" name="内容占位符 2"/>
          <p:cNvSpPr>
            <a:spLocks noGrp="1"/>
          </p:cNvSpPr>
          <p:nvPr>
            <p:ph idx="1"/>
          </p:nvPr>
        </p:nvSpPr>
        <p:spPr>
          <a:xfrm>
            <a:off x="1104293" y="1260438"/>
            <a:ext cx="8946541" cy="5349368"/>
          </a:xfrm>
        </p:spPr>
        <p:txBody>
          <a:bodyPr/>
          <a:lstStyle/>
          <a:p>
            <a:pPr marL="0" indent="0">
              <a:buNone/>
            </a:pPr>
            <a:r>
              <a:rPr lang="zh-CN" altLang="en-US" dirty="0" smtClean="0"/>
              <a:t>测试实例</a:t>
            </a:r>
            <a:r>
              <a:rPr lang="en-US" altLang="zh-CN" dirty="0" smtClean="0"/>
              <a:t>3 </a:t>
            </a:r>
            <a:r>
              <a:rPr lang="zh-CN" altLang="en-US" dirty="0" smtClean="0"/>
              <a:t>小表加索引</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sz="1600" dirty="0"/>
              <a:t>select  </a:t>
            </a:r>
            <a:r>
              <a:rPr lang="en-US" altLang="zh-CN" sz="1600" dirty="0" err="1"/>
              <a:t>stu.xm,c.bm,c.bh</a:t>
            </a:r>
            <a:r>
              <a:rPr lang="en-US" altLang="zh-CN" sz="1600" dirty="0"/>
              <a:t> </a:t>
            </a:r>
            <a:endParaRPr lang="en-US" altLang="zh-CN" sz="1600" dirty="0" smtClean="0"/>
          </a:p>
          <a:p>
            <a:pPr marL="0" indent="0">
              <a:buNone/>
            </a:pPr>
            <a:r>
              <a:rPr lang="en-US" altLang="zh-CN" sz="1600" dirty="0" smtClean="0"/>
              <a:t>from </a:t>
            </a:r>
            <a:r>
              <a:rPr lang="en-US" altLang="zh-CN" sz="1600" dirty="0" err="1"/>
              <a:t>uc_studentinfo_A</a:t>
            </a:r>
            <a:r>
              <a:rPr lang="en-US" altLang="zh-CN" sz="1600" dirty="0"/>
              <a:t> </a:t>
            </a:r>
            <a:r>
              <a:rPr lang="en-US" altLang="zh-CN" sz="1600" dirty="0" err="1"/>
              <a:t>stu,uc_classinfo</a:t>
            </a:r>
            <a:r>
              <a:rPr lang="en-US" altLang="zh-CN" sz="1600" dirty="0"/>
              <a:t> c </a:t>
            </a:r>
            <a:endParaRPr lang="en-US" altLang="zh-CN" sz="1600" dirty="0" smtClean="0"/>
          </a:p>
          <a:p>
            <a:pPr marL="0" indent="0">
              <a:buNone/>
            </a:pPr>
            <a:r>
              <a:rPr lang="en-US" altLang="zh-CN" sz="1600" dirty="0" smtClean="0"/>
              <a:t>where </a:t>
            </a:r>
            <a:r>
              <a:rPr lang="en-US" altLang="zh-CN" sz="1600" b="1" dirty="0" smtClean="0">
                <a:solidFill>
                  <a:srgbClr val="FFFF00"/>
                </a:solidFill>
              </a:rPr>
              <a:t>stu.bjbm=c.bh</a:t>
            </a:r>
          </a:p>
          <a:p>
            <a:pPr marL="0" indent="0">
              <a:buNone/>
            </a:pPr>
            <a:r>
              <a:rPr lang="zh-CN" altLang="en-US" b="1" dirty="0" smtClean="0">
                <a:solidFill>
                  <a:srgbClr val="FFFF00"/>
                </a:solidFill>
              </a:rPr>
              <a:t>查询结果：匹配记录</a:t>
            </a:r>
            <a:r>
              <a:rPr lang="en-US" altLang="zh-CN" b="1" dirty="0" smtClean="0">
                <a:solidFill>
                  <a:srgbClr val="FFFF00"/>
                </a:solidFill>
              </a:rPr>
              <a:t>16289</a:t>
            </a:r>
            <a:r>
              <a:rPr lang="zh-CN" altLang="en-US" b="1" dirty="0" smtClean="0">
                <a:solidFill>
                  <a:srgbClr val="FFFF00"/>
                </a:solidFill>
              </a:rPr>
              <a:t>条，耗时</a:t>
            </a:r>
            <a:r>
              <a:rPr lang="en-US" altLang="zh-CN" b="1" dirty="0" smtClean="0">
                <a:solidFill>
                  <a:srgbClr val="FFFF00"/>
                </a:solidFill>
              </a:rPr>
              <a:t>0.215</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为记录多的表建立索引，查询效率更高！</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657826519"/>
              </p:ext>
            </p:extLst>
          </p:nvPr>
        </p:nvGraphicFramePr>
        <p:xfrm>
          <a:off x="1216523" y="1708631"/>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uc_studentinfo_A</a:t>
                      </a:r>
                      <a:r>
                        <a:rPr lang="en-US" altLang="zh-CN" dirty="0" smtClean="0"/>
                        <a:t> </a:t>
                      </a:r>
                      <a:endParaRPr lang="zh-CN" altLang="en-US" dirty="0"/>
                    </a:p>
                  </a:txBody>
                  <a:tcPr/>
                </a:tc>
                <a:tc>
                  <a:txBody>
                    <a:bodyPr/>
                    <a:lstStyle/>
                    <a:p>
                      <a:r>
                        <a:rPr lang="en-US" altLang="zh-CN" dirty="0" smtClean="0"/>
                        <a:t>19873</a:t>
                      </a:r>
                      <a:r>
                        <a:rPr lang="zh-CN" altLang="en-US" dirty="0" smtClean="0"/>
                        <a:t>条</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无索引</a:t>
                      </a:r>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en-US" altLang="zh-CN" dirty="0" err="1" smtClean="0"/>
                        <a:t>bh</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127131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用实例说话</a:t>
            </a:r>
            <a:endParaRPr lang="zh-CN" altLang="en-US" dirty="0"/>
          </a:p>
        </p:txBody>
      </p:sp>
      <p:sp>
        <p:nvSpPr>
          <p:cNvPr id="3" name="内容占位符 2"/>
          <p:cNvSpPr>
            <a:spLocks noGrp="1"/>
          </p:cNvSpPr>
          <p:nvPr>
            <p:ph idx="1"/>
          </p:nvPr>
        </p:nvSpPr>
        <p:spPr>
          <a:xfrm>
            <a:off x="1104293" y="1260438"/>
            <a:ext cx="8946541" cy="5349368"/>
          </a:xfrm>
        </p:spPr>
        <p:txBody>
          <a:bodyPr>
            <a:normAutofit lnSpcReduction="10000"/>
          </a:bodyPr>
          <a:lstStyle/>
          <a:p>
            <a:pPr marL="0" indent="0">
              <a:buNone/>
            </a:pPr>
            <a:r>
              <a:rPr lang="zh-CN" altLang="en-US" dirty="0" smtClean="0"/>
              <a:t>测试实例</a:t>
            </a:r>
            <a:r>
              <a:rPr lang="en-US" altLang="zh-CN" dirty="0" smtClean="0"/>
              <a:t>4 </a:t>
            </a:r>
            <a:r>
              <a:rPr lang="zh-CN" altLang="en-US" dirty="0" smtClean="0"/>
              <a:t>两个表都加索引</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sz="1600" dirty="0"/>
              <a:t>select  </a:t>
            </a:r>
            <a:r>
              <a:rPr lang="en-US" altLang="zh-CN" sz="1600" dirty="0" err="1"/>
              <a:t>stu.xm,c.bm,c.bh</a:t>
            </a:r>
            <a:r>
              <a:rPr lang="en-US" altLang="zh-CN" sz="1600" dirty="0"/>
              <a:t> </a:t>
            </a:r>
            <a:endParaRPr lang="en-US" altLang="zh-CN" sz="1600" dirty="0" smtClean="0"/>
          </a:p>
          <a:p>
            <a:pPr marL="0" indent="0">
              <a:buNone/>
            </a:pPr>
            <a:r>
              <a:rPr lang="en-US" altLang="zh-CN" sz="1600" dirty="0" smtClean="0"/>
              <a:t>from </a:t>
            </a:r>
            <a:r>
              <a:rPr lang="en-US" altLang="zh-CN" sz="1600" dirty="0" err="1" smtClean="0"/>
              <a:t>uc_studentinfo_A</a:t>
            </a:r>
            <a:r>
              <a:rPr lang="en-US" altLang="zh-CN" sz="1600" dirty="0" smtClean="0"/>
              <a:t> </a:t>
            </a:r>
            <a:r>
              <a:rPr lang="en-US" altLang="zh-CN" sz="1600" dirty="0" err="1"/>
              <a:t>stu,uc_classinfo</a:t>
            </a:r>
            <a:r>
              <a:rPr lang="en-US" altLang="zh-CN" sz="1600" dirty="0"/>
              <a:t> c </a:t>
            </a:r>
            <a:endParaRPr lang="en-US" altLang="zh-CN" sz="1600" dirty="0" smtClean="0"/>
          </a:p>
          <a:p>
            <a:pPr marL="0" indent="0">
              <a:buNone/>
            </a:pPr>
            <a:r>
              <a:rPr lang="en-US" altLang="zh-CN" sz="1800" b="1" dirty="0" smtClean="0">
                <a:solidFill>
                  <a:srgbClr val="FFFF00"/>
                </a:solidFill>
              </a:rPr>
              <a:t>where</a:t>
            </a:r>
            <a:r>
              <a:rPr lang="en-US" altLang="zh-CN" sz="1800" b="1" dirty="0" smtClean="0"/>
              <a:t> </a:t>
            </a:r>
            <a:r>
              <a:rPr lang="en-US" altLang="zh-CN" sz="1800" b="1" dirty="0" smtClean="0">
                <a:solidFill>
                  <a:srgbClr val="FFFF00"/>
                </a:solidFill>
              </a:rPr>
              <a:t>stu.bjbm=c.bh</a:t>
            </a:r>
          </a:p>
          <a:p>
            <a:pPr marL="0" indent="0">
              <a:buNone/>
            </a:pPr>
            <a:r>
              <a:rPr lang="zh-CN" altLang="en-US" b="1" dirty="0" smtClean="0">
                <a:solidFill>
                  <a:srgbClr val="FFFF00"/>
                </a:solidFill>
              </a:rPr>
              <a:t>查询结果：匹配记录</a:t>
            </a:r>
            <a:r>
              <a:rPr lang="en-US" altLang="zh-CN" b="1" dirty="0" smtClean="0">
                <a:solidFill>
                  <a:srgbClr val="FFFF00"/>
                </a:solidFill>
              </a:rPr>
              <a:t>16289</a:t>
            </a:r>
            <a:r>
              <a:rPr lang="zh-CN" altLang="en-US" b="1" dirty="0" smtClean="0">
                <a:solidFill>
                  <a:srgbClr val="FFFF00"/>
                </a:solidFill>
              </a:rPr>
              <a:t>条，耗时</a:t>
            </a:r>
            <a:r>
              <a:rPr lang="en-US" altLang="zh-CN" b="1" dirty="0" smtClean="0">
                <a:solidFill>
                  <a:srgbClr val="FFFF00"/>
                </a:solidFill>
              </a:rPr>
              <a:t>0.113</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索引并非越多越好。当已具备有效索引时，更多的索引不但不会提高查询效率，反而影响表的更新操作！</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692262210"/>
              </p:ext>
            </p:extLst>
          </p:nvPr>
        </p:nvGraphicFramePr>
        <p:xfrm>
          <a:off x="1216523" y="1708631"/>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uc_studentinfo_A</a:t>
                      </a:r>
                      <a:endParaRPr lang="zh-CN" altLang="en-US" dirty="0"/>
                    </a:p>
                  </a:txBody>
                  <a:tcPr/>
                </a:tc>
                <a:tc>
                  <a:txBody>
                    <a:bodyPr/>
                    <a:lstStyle/>
                    <a:p>
                      <a:r>
                        <a:rPr lang="en-US" altLang="zh-CN" dirty="0" smtClean="0"/>
                        <a:t>19873</a:t>
                      </a:r>
                      <a:r>
                        <a:rPr lang="zh-CN" altLang="en-US" dirty="0" smtClean="0"/>
                        <a:t>条</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bjbm</a:t>
                      </a:r>
                      <a:endParaRPr lang="zh-CN" altLang="en-US" dirty="0" smtClean="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en-US" altLang="zh-CN" dirty="0" err="1" smtClean="0"/>
                        <a:t>bh</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267906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用实例说话</a:t>
            </a:r>
            <a:endParaRPr lang="zh-CN" altLang="en-US" dirty="0"/>
          </a:p>
        </p:txBody>
      </p:sp>
      <p:sp>
        <p:nvSpPr>
          <p:cNvPr id="3" name="内容占位符 2"/>
          <p:cNvSpPr>
            <a:spLocks noGrp="1"/>
          </p:cNvSpPr>
          <p:nvPr>
            <p:ph idx="1"/>
          </p:nvPr>
        </p:nvSpPr>
        <p:spPr>
          <a:xfrm>
            <a:off x="1104293" y="1260438"/>
            <a:ext cx="8946541" cy="5349368"/>
          </a:xfrm>
        </p:spPr>
        <p:txBody>
          <a:bodyPr>
            <a:normAutofit/>
          </a:bodyPr>
          <a:lstStyle/>
          <a:p>
            <a:pPr marL="0" indent="0">
              <a:buNone/>
            </a:pPr>
            <a:r>
              <a:rPr lang="zh-CN" altLang="en-US" dirty="0" smtClean="0"/>
              <a:t>测试实例</a:t>
            </a:r>
            <a:r>
              <a:rPr lang="en-US" altLang="zh-CN" dirty="0" smtClean="0"/>
              <a:t>5 </a:t>
            </a:r>
            <a:r>
              <a:rPr lang="zh-CN" altLang="en-US" dirty="0" smtClean="0"/>
              <a:t>使用</a:t>
            </a:r>
            <a:r>
              <a:rPr lang="en-US" altLang="zh-CN" dirty="0" smtClean="0"/>
              <a:t>select </a:t>
            </a:r>
            <a:r>
              <a:rPr lang="zh-CN" altLang="en-US" dirty="0" smtClean="0"/>
              <a:t>*</a:t>
            </a:r>
            <a:r>
              <a:rPr lang="zh-CN" altLang="en-US" dirty="0"/>
              <a:t>操作</a:t>
            </a:r>
            <a:r>
              <a:rPr lang="zh-CN" altLang="en-US" dirty="0" smtClean="0"/>
              <a:t>，不指定具体列</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sz="1600" dirty="0"/>
              <a:t>select  </a:t>
            </a:r>
            <a:r>
              <a:rPr lang="zh-CN" altLang="en-US" sz="1600" dirty="0" smtClean="0"/>
              <a:t>*</a:t>
            </a:r>
            <a:endParaRPr lang="en-US" altLang="zh-CN" sz="1600" dirty="0" smtClean="0"/>
          </a:p>
          <a:p>
            <a:pPr marL="0" indent="0">
              <a:buNone/>
            </a:pPr>
            <a:r>
              <a:rPr lang="en-US" altLang="zh-CN" sz="1600" dirty="0" smtClean="0"/>
              <a:t>from </a:t>
            </a:r>
            <a:r>
              <a:rPr lang="en-US" altLang="zh-CN" sz="1600" dirty="0" err="1"/>
              <a:t>uc_studentinfo_A</a:t>
            </a:r>
            <a:r>
              <a:rPr lang="en-US" altLang="zh-CN" sz="1600" dirty="0"/>
              <a:t> </a:t>
            </a:r>
            <a:r>
              <a:rPr lang="en-US" altLang="zh-CN" sz="1600" dirty="0" err="1"/>
              <a:t>stu,uc_classinfo</a:t>
            </a:r>
            <a:r>
              <a:rPr lang="en-US" altLang="zh-CN" sz="1600" dirty="0"/>
              <a:t> c </a:t>
            </a:r>
            <a:endParaRPr lang="en-US" altLang="zh-CN" sz="1600" dirty="0" smtClean="0"/>
          </a:p>
          <a:p>
            <a:pPr marL="0" indent="0">
              <a:buNone/>
            </a:pPr>
            <a:r>
              <a:rPr lang="en-US" altLang="zh-CN" sz="1800" b="1" dirty="0" smtClean="0">
                <a:solidFill>
                  <a:srgbClr val="FFFF00"/>
                </a:solidFill>
              </a:rPr>
              <a:t>where</a:t>
            </a:r>
            <a:r>
              <a:rPr lang="en-US" altLang="zh-CN" sz="1800" b="1" dirty="0" smtClean="0"/>
              <a:t> </a:t>
            </a:r>
            <a:r>
              <a:rPr lang="en-US" altLang="zh-CN" sz="1800" b="1" dirty="0" smtClean="0">
                <a:solidFill>
                  <a:srgbClr val="FFFF00"/>
                </a:solidFill>
              </a:rPr>
              <a:t>stu.bjbm=c.bh</a:t>
            </a:r>
          </a:p>
          <a:p>
            <a:pPr marL="0" indent="0">
              <a:buNone/>
            </a:pPr>
            <a:r>
              <a:rPr lang="zh-CN" altLang="en-US" b="1" dirty="0" smtClean="0">
                <a:solidFill>
                  <a:srgbClr val="FFFF00"/>
                </a:solidFill>
              </a:rPr>
              <a:t>查询结果：匹配记录</a:t>
            </a:r>
            <a:r>
              <a:rPr lang="en-US" altLang="zh-CN" b="1" dirty="0" smtClean="0">
                <a:solidFill>
                  <a:srgbClr val="FFFF00"/>
                </a:solidFill>
              </a:rPr>
              <a:t>16289</a:t>
            </a:r>
            <a:r>
              <a:rPr lang="zh-CN" altLang="en-US" b="1" dirty="0" smtClean="0">
                <a:solidFill>
                  <a:srgbClr val="FFFF00"/>
                </a:solidFill>
              </a:rPr>
              <a:t>条，耗时</a:t>
            </a:r>
            <a:r>
              <a:rPr lang="en-US" altLang="zh-CN" b="1" dirty="0" smtClean="0">
                <a:solidFill>
                  <a:srgbClr val="FFFF00"/>
                </a:solidFill>
              </a:rPr>
              <a:t>11.817</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*操作会极大影响查询速度！尽可能精确定义需要的字段。</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421702643"/>
              </p:ext>
            </p:extLst>
          </p:nvPr>
        </p:nvGraphicFramePr>
        <p:xfrm>
          <a:off x="1216523" y="1708631"/>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uc_studentinfo_A</a:t>
                      </a:r>
                      <a:r>
                        <a:rPr lang="en-US" altLang="zh-CN" dirty="0" smtClean="0"/>
                        <a:t> </a:t>
                      </a:r>
                      <a:endParaRPr lang="zh-CN" altLang="en-US" dirty="0"/>
                    </a:p>
                  </a:txBody>
                  <a:tcPr/>
                </a:tc>
                <a:tc>
                  <a:txBody>
                    <a:bodyPr/>
                    <a:lstStyle/>
                    <a:p>
                      <a:r>
                        <a:rPr lang="en-US" altLang="zh-CN" dirty="0" smtClean="0"/>
                        <a:t>19873</a:t>
                      </a:r>
                      <a:r>
                        <a:rPr lang="zh-CN" altLang="en-US" dirty="0" smtClean="0"/>
                        <a:t>条</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无索引</a:t>
                      </a:r>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4024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谨慎使用外连接</a:t>
            </a:r>
            <a:endParaRPr lang="zh-CN" altLang="en-US" dirty="0"/>
          </a:p>
        </p:txBody>
      </p:sp>
      <p:sp>
        <p:nvSpPr>
          <p:cNvPr id="3" name="内容占位符 2"/>
          <p:cNvSpPr>
            <a:spLocks noGrp="1"/>
          </p:cNvSpPr>
          <p:nvPr>
            <p:ph idx="1"/>
          </p:nvPr>
        </p:nvSpPr>
        <p:spPr>
          <a:xfrm>
            <a:off x="1104293" y="1251752"/>
            <a:ext cx="8946541" cy="5473464"/>
          </a:xfrm>
        </p:spPr>
        <p:txBody>
          <a:bodyPr>
            <a:normAutofit lnSpcReduction="10000"/>
          </a:bodyPr>
          <a:lstStyle/>
          <a:p>
            <a:pPr marL="0" indent="0">
              <a:buNone/>
            </a:pPr>
            <a:r>
              <a:rPr lang="zh-CN" altLang="en-US" dirty="0" smtClean="0"/>
              <a:t>测试实例</a:t>
            </a:r>
            <a:r>
              <a:rPr lang="en-US" altLang="zh-CN" dirty="0" smtClean="0"/>
              <a:t>6 </a:t>
            </a:r>
            <a:r>
              <a:rPr lang="zh-CN" altLang="en-US" dirty="0" smtClean="0"/>
              <a:t>使用左连接查询数据</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sz="1600" dirty="0" smtClean="0"/>
          </a:p>
          <a:p>
            <a:pPr marL="0" indent="0">
              <a:buNone/>
            </a:pPr>
            <a:r>
              <a:rPr lang="en-US" altLang="zh-CN" sz="1600" dirty="0"/>
              <a:t>select  </a:t>
            </a:r>
            <a:r>
              <a:rPr lang="en-US" altLang="zh-CN" sz="1600" dirty="0" err="1"/>
              <a:t>stu.xm,stu.bjbm,c.bm,c.bh</a:t>
            </a:r>
            <a:r>
              <a:rPr lang="en-US" altLang="zh-CN" sz="1600" dirty="0"/>
              <a:t>  from </a:t>
            </a:r>
            <a:r>
              <a:rPr lang="en-US" altLang="zh-CN" sz="1600" dirty="0" err="1"/>
              <a:t>uc_studentinfo_B</a:t>
            </a:r>
            <a:r>
              <a:rPr lang="en-US" altLang="zh-CN" sz="1600" dirty="0"/>
              <a:t> </a:t>
            </a:r>
            <a:r>
              <a:rPr lang="en-US" altLang="zh-CN" sz="1600" dirty="0" err="1"/>
              <a:t>stu</a:t>
            </a:r>
            <a:endParaRPr lang="en-US" altLang="zh-CN" sz="1600" dirty="0"/>
          </a:p>
          <a:p>
            <a:pPr marL="0" indent="0">
              <a:buNone/>
            </a:pPr>
            <a:r>
              <a:rPr lang="en-US" altLang="zh-CN" sz="1600" dirty="0"/>
              <a:t>left join </a:t>
            </a:r>
            <a:r>
              <a:rPr lang="en-US" altLang="zh-CN" sz="1600" dirty="0" err="1"/>
              <a:t>uc_classinfo</a:t>
            </a:r>
            <a:r>
              <a:rPr lang="en-US" altLang="zh-CN" sz="1600" dirty="0"/>
              <a:t> c </a:t>
            </a:r>
          </a:p>
          <a:p>
            <a:pPr marL="0" indent="0">
              <a:buNone/>
            </a:pPr>
            <a:r>
              <a:rPr lang="en-US" altLang="zh-CN" sz="1800" b="1" dirty="0">
                <a:solidFill>
                  <a:srgbClr val="FFFF00"/>
                </a:solidFill>
              </a:rPr>
              <a:t>on </a:t>
            </a:r>
            <a:r>
              <a:rPr lang="en-US" altLang="zh-CN" sz="1800" b="1" dirty="0" smtClean="0">
                <a:solidFill>
                  <a:srgbClr val="FFFF00"/>
                </a:solidFill>
              </a:rPr>
              <a:t>stu.bm=c.bm</a:t>
            </a:r>
          </a:p>
          <a:p>
            <a:pPr marL="0" indent="0">
              <a:buNone/>
            </a:pPr>
            <a:r>
              <a:rPr lang="zh-CN" altLang="en-US" b="1" dirty="0" smtClean="0">
                <a:solidFill>
                  <a:srgbClr val="FFFF00"/>
                </a:solidFill>
              </a:rPr>
              <a:t>查询结果：匹配记录</a:t>
            </a:r>
            <a:r>
              <a:rPr lang="en-US" altLang="zh-CN" b="1" dirty="0" smtClean="0">
                <a:solidFill>
                  <a:srgbClr val="FFFF00"/>
                </a:solidFill>
              </a:rPr>
              <a:t>19321</a:t>
            </a:r>
            <a:r>
              <a:rPr lang="zh-CN" altLang="en-US" b="1" dirty="0" smtClean="0">
                <a:solidFill>
                  <a:srgbClr val="FFFF00"/>
                </a:solidFill>
              </a:rPr>
              <a:t>条，耗时</a:t>
            </a:r>
            <a:r>
              <a:rPr lang="en-US" altLang="zh-CN" b="1" dirty="0" smtClean="0">
                <a:solidFill>
                  <a:srgbClr val="FFFF00"/>
                </a:solidFill>
              </a:rPr>
              <a:t>63.993</a:t>
            </a:r>
            <a:r>
              <a:rPr lang="zh-CN" altLang="en-US" b="1" dirty="0" smtClean="0">
                <a:solidFill>
                  <a:srgbClr val="FFFF00"/>
                </a:solidFill>
              </a:rPr>
              <a:t>秒。</a:t>
            </a:r>
            <a:endParaRPr lang="en-US" altLang="zh-CN" b="1" dirty="0" smtClean="0">
              <a:solidFill>
                <a:srgbClr val="FFFF00"/>
              </a:solidFill>
            </a:endParaRPr>
          </a:p>
          <a:p>
            <a:pPr marL="0" indent="0">
              <a:buNone/>
            </a:pPr>
            <a:r>
              <a:rPr lang="zh-CN" altLang="en-US" b="1" dirty="0" smtClean="0">
                <a:solidFill>
                  <a:srgbClr val="FFFF00"/>
                </a:solidFill>
              </a:rPr>
              <a:t>而使用内连接，取得相同的结果，仅需</a:t>
            </a:r>
            <a:r>
              <a:rPr lang="en-US" altLang="zh-CN" b="1" dirty="0" smtClean="0">
                <a:solidFill>
                  <a:srgbClr val="FFFF00"/>
                </a:solidFill>
              </a:rPr>
              <a:t>2.325</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外连接操作，在没有索引的情况下，查询效率非常低下！</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516364612"/>
              </p:ext>
            </p:extLst>
          </p:nvPr>
        </p:nvGraphicFramePr>
        <p:xfrm>
          <a:off x="1216523" y="1708631"/>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uc_studentinfo_B</a:t>
                      </a:r>
                      <a:endParaRPr lang="zh-CN" altLang="en-US" dirty="0"/>
                    </a:p>
                  </a:txBody>
                  <a:tcPr/>
                </a:tc>
                <a:tc>
                  <a:txBody>
                    <a:bodyPr/>
                    <a:lstStyle/>
                    <a:p>
                      <a:r>
                        <a:rPr lang="en-US" altLang="zh-CN" dirty="0" smtClean="0"/>
                        <a:t>19321</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586028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谨慎使用外连接</a:t>
            </a:r>
            <a:endParaRPr lang="zh-CN" altLang="en-US" dirty="0"/>
          </a:p>
        </p:txBody>
      </p:sp>
      <p:sp>
        <p:nvSpPr>
          <p:cNvPr id="3" name="内容占位符 2"/>
          <p:cNvSpPr>
            <a:spLocks noGrp="1"/>
          </p:cNvSpPr>
          <p:nvPr>
            <p:ph idx="1"/>
          </p:nvPr>
        </p:nvSpPr>
        <p:spPr>
          <a:xfrm>
            <a:off x="1104293" y="1260438"/>
            <a:ext cx="8946541" cy="5349368"/>
          </a:xfrm>
        </p:spPr>
        <p:txBody>
          <a:bodyPr>
            <a:normAutofit/>
          </a:bodyPr>
          <a:lstStyle/>
          <a:p>
            <a:pPr marL="0" indent="0">
              <a:buNone/>
            </a:pPr>
            <a:r>
              <a:rPr lang="zh-CN" altLang="en-US" dirty="0" smtClean="0"/>
              <a:t>测试实例</a:t>
            </a:r>
            <a:r>
              <a:rPr lang="en-US" altLang="zh-CN" dirty="0"/>
              <a:t>7</a:t>
            </a:r>
            <a:r>
              <a:rPr lang="en-US" altLang="zh-CN" dirty="0" smtClean="0"/>
              <a:t> </a:t>
            </a:r>
            <a:r>
              <a:rPr lang="zh-CN" altLang="en-US" dirty="0" smtClean="0"/>
              <a:t>使用左连接查询数据</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sz="1600" dirty="0" smtClean="0"/>
          </a:p>
          <a:p>
            <a:pPr marL="0" indent="0">
              <a:buNone/>
            </a:pPr>
            <a:r>
              <a:rPr lang="en-US" altLang="zh-CN" sz="1600" dirty="0"/>
              <a:t>select  </a:t>
            </a:r>
            <a:r>
              <a:rPr lang="en-US" altLang="zh-CN" sz="1600" dirty="0" err="1"/>
              <a:t>stu.xm,stu.bjbm,c.bm,c.bh</a:t>
            </a:r>
            <a:r>
              <a:rPr lang="en-US" altLang="zh-CN" sz="1600" dirty="0"/>
              <a:t>  from </a:t>
            </a:r>
            <a:r>
              <a:rPr lang="en-US" altLang="zh-CN" sz="1600" dirty="0" err="1"/>
              <a:t>uc_studentinfo_B</a:t>
            </a:r>
            <a:r>
              <a:rPr lang="en-US" altLang="zh-CN" sz="1600" dirty="0"/>
              <a:t> </a:t>
            </a:r>
            <a:r>
              <a:rPr lang="en-US" altLang="zh-CN" sz="1600" dirty="0" err="1"/>
              <a:t>stu</a:t>
            </a:r>
            <a:endParaRPr lang="en-US" altLang="zh-CN" sz="1600" dirty="0"/>
          </a:p>
          <a:p>
            <a:pPr marL="0" indent="0">
              <a:buNone/>
            </a:pPr>
            <a:r>
              <a:rPr lang="en-US" altLang="zh-CN" sz="1600" dirty="0"/>
              <a:t>left join </a:t>
            </a:r>
            <a:r>
              <a:rPr lang="en-US" altLang="zh-CN" sz="1600" dirty="0" err="1"/>
              <a:t>uc_classinfo</a:t>
            </a:r>
            <a:r>
              <a:rPr lang="en-US" altLang="zh-CN" sz="1600" dirty="0"/>
              <a:t> c </a:t>
            </a:r>
          </a:p>
          <a:p>
            <a:pPr marL="0" indent="0">
              <a:buNone/>
            </a:pPr>
            <a:r>
              <a:rPr lang="en-US" altLang="zh-CN" sz="1800" b="1" dirty="0">
                <a:solidFill>
                  <a:srgbClr val="FFFF00"/>
                </a:solidFill>
              </a:rPr>
              <a:t>on </a:t>
            </a:r>
            <a:r>
              <a:rPr lang="en-US" altLang="zh-CN" sz="1800" b="1" dirty="0" smtClean="0">
                <a:solidFill>
                  <a:srgbClr val="FFFF00"/>
                </a:solidFill>
              </a:rPr>
              <a:t>stu.bm=c.bm</a:t>
            </a:r>
          </a:p>
          <a:p>
            <a:pPr marL="0" indent="0">
              <a:buNone/>
            </a:pPr>
            <a:r>
              <a:rPr lang="zh-CN" altLang="en-US" b="1" dirty="0" smtClean="0">
                <a:solidFill>
                  <a:srgbClr val="FFFF00"/>
                </a:solidFill>
              </a:rPr>
              <a:t>查询结果：匹配记录</a:t>
            </a:r>
            <a:r>
              <a:rPr lang="en-US" altLang="zh-CN" b="1" dirty="0" smtClean="0">
                <a:solidFill>
                  <a:srgbClr val="FFFF00"/>
                </a:solidFill>
              </a:rPr>
              <a:t>19321</a:t>
            </a:r>
            <a:r>
              <a:rPr lang="zh-CN" altLang="en-US" b="1" dirty="0" smtClean="0">
                <a:solidFill>
                  <a:srgbClr val="FFFF00"/>
                </a:solidFill>
              </a:rPr>
              <a:t>条，耗时</a:t>
            </a:r>
            <a:r>
              <a:rPr lang="en-US" altLang="zh-CN" b="1" dirty="0" smtClean="0">
                <a:solidFill>
                  <a:srgbClr val="FFFF00"/>
                </a:solidFill>
              </a:rPr>
              <a:t>61.003</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外连接操作，即使连接的某个字段上存在索引，查询效率依然非常低下！（为什么？）</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91468476"/>
              </p:ext>
            </p:extLst>
          </p:nvPr>
        </p:nvGraphicFramePr>
        <p:xfrm>
          <a:off x="1216523" y="1708631"/>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uc_studentinfo_B</a:t>
                      </a:r>
                      <a:endParaRPr lang="zh-CN" altLang="en-US" dirty="0"/>
                    </a:p>
                  </a:txBody>
                  <a:tcPr/>
                </a:tc>
                <a:tc>
                  <a:txBody>
                    <a:bodyPr/>
                    <a:lstStyle/>
                    <a:p>
                      <a:r>
                        <a:rPr lang="en-US" altLang="zh-CN" dirty="0" smtClean="0"/>
                        <a:t>19325</a:t>
                      </a:r>
                      <a:r>
                        <a:rPr lang="zh-CN" altLang="en-US" dirty="0" smtClean="0"/>
                        <a:t>条</a:t>
                      </a:r>
                      <a:endParaRPr lang="zh-CN" altLang="en-US" dirty="0"/>
                    </a:p>
                  </a:txBody>
                  <a:tcPr/>
                </a:tc>
                <a:tc>
                  <a:txBody>
                    <a:bodyPr/>
                    <a:lstStyle/>
                    <a:p>
                      <a:r>
                        <a:rPr lang="en-US" altLang="zh-CN" dirty="0" err="1" smtClean="0"/>
                        <a:t>bm</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471549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第一范式</a:t>
            </a:r>
            <a:r>
              <a:rPr lang="en-US" altLang="zh-CN" dirty="0" smtClean="0"/>
              <a:t>1NF---</a:t>
            </a:r>
            <a:r>
              <a:rPr lang="zh-CN" altLang="zh-CN" dirty="0"/>
              <a:t>无重复的列</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所谓</a:t>
            </a:r>
            <a:r>
              <a:rPr lang="zh-CN" altLang="zh-CN" dirty="0"/>
              <a:t>第一范式（</a:t>
            </a:r>
            <a:r>
              <a:rPr lang="en-US" altLang="zh-CN" dirty="0"/>
              <a:t>1NF</a:t>
            </a:r>
            <a:r>
              <a:rPr lang="zh-CN" altLang="zh-CN" dirty="0"/>
              <a:t>）是指数据库表的每一列都是不可分割的基本数据项，同一列中不能有多个值，即实体中的某个属性不能有多个值或者不能有重复的属性。如果出现重复的属性，就可能需要定义一个新的实体，新的实体由重复的属性构成，新实体与原实体之间为一对多关系。在第一范式（</a:t>
            </a:r>
            <a:r>
              <a:rPr lang="en-US" altLang="zh-CN" dirty="0"/>
              <a:t>1NF</a:t>
            </a:r>
            <a:r>
              <a:rPr lang="zh-CN" altLang="zh-CN" dirty="0"/>
              <a:t>）中表的每一行只包含一个实例的信息</a:t>
            </a:r>
            <a:r>
              <a:rPr lang="zh-CN" altLang="zh-CN" dirty="0" smtClean="0"/>
              <a:t>。</a:t>
            </a:r>
            <a:endParaRPr lang="en-US" altLang="zh-CN" dirty="0" smtClean="0"/>
          </a:p>
          <a:p>
            <a:pPr marL="0" indent="0">
              <a:buNone/>
            </a:pPr>
            <a:r>
              <a:rPr lang="en-US" altLang="zh-CN" dirty="0" smtClean="0"/>
              <a:t>	</a:t>
            </a:r>
            <a:r>
              <a:rPr lang="en-US" altLang="zh-CN" sz="3200" b="1" dirty="0" smtClean="0">
                <a:solidFill>
                  <a:srgbClr val="FFFF00"/>
                </a:solidFill>
              </a:rPr>
              <a:t>	</a:t>
            </a:r>
            <a:r>
              <a:rPr lang="zh-CN" altLang="en-US" sz="3200" b="1" dirty="0" smtClean="0">
                <a:solidFill>
                  <a:srgbClr val="FFFF00"/>
                </a:solidFill>
              </a:rPr>
              <a:t>简而言之，第一范式就是无重复的列，同时列</a:t>
            </a:r>
            <a:r>
              <a:rPr lang="zh-CN" altLang="en-US" sz="3200" b="1" dirty="0">
                <a:solidFill>
                  <a:srgbClr val="FFFF00"/>
                </a:solidFill>
              </a:rPr>
              <a:t>不能够再分成其他几列。</a:t>
            </a:r>
            <a:endParaRPr lang="en-US" altLang="zh-CN" sz="3200" b="1" dirty="0">
              <a:solidFill>
                <a:srgbClr val="FFFF00"/>
              </a:solidFill>
            </a:endParaRPr>
          </a:p>
          <a:p>
            <a:pPr marL="0" indent="0">
              <a:buNone/>
            </a:pPr>
            <a:endParaRPr lang="zh-CN" altLang="en-US" dirty="0"/>
          </a:p>
        </p:txBody>
      </p:sp>
    </p:spTree>
    <p:extLst>
      <p:ext uri="{BB962C8B-B14F-4D97-AF65-F5344CB8AC3E}">
        <p14:creationId xmlns:p14="http://schemas.microsoft.com/office/powerpoint/2010/main" val="233722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谨慎使用外连接</a:t>
            </a:r>
            <a:endParaRPr lang="zh-CN" altLang="en-US" dirty="0"/>
          </a:p>
        </p:txBody>
      </p:sp>
      <p:sp>
        <p:nvSpPr>
          <p:cNvPr id="3" name="内容占位符 2"/>
          <p:cNvSpPr>
            <a:spLocks noGrp="1"/>
          </p:cNvSpPr>
          <p:nvPr>
            <p:ph idx="1"/>
          </p:nvPr>
        </p:nvSpPr>
        <p:spPr>
          <a:xfrm>
            <a:off x="1104293" y="1260438"/>
            <a:ext cx="8946541" cy="5349368"/>
          </a:xfrm>
        </p:spPr>
        <p:txBody>
          <a:bodyPr>
            <a:normAutofit/>
          </a:bodyPr>
          <a:lstStyle/>
          <a:p>
            <a:pPr marL="0" indent="0">
              <a:buNone/>
            </a:pPr>
            <a:r>
              <a:rPr lang="zh-CN" altLang="en-US" dirty="0" smtClean="0"/>
              <a:t>测试实例</a:t>
            </a:r>
            <a:r>
              <a:rPr lang="en-US" altLang="zh-CN" dirty="0"/>
              <a:t>8</a:t>
            </a:r>
            <a:r>
              <a:rPr lang="en-US" altLang="zh-CN" dirty="0" smtClean="0"/>
              <a:t> </a:t>
            </a:r>
            <a:r>
              <a:rPr lang="zh-CN" altLang="en-US" dirty="0" smtClean="0"/>
              <a:t>使用左连接查询数据</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sz="1600" dirty="0" smtClean="0"/>
          </a:p>
          <a:p>
            <a:pPr marL="0" indent="0">
              <a:buNone/>
            </a:pPr>
            <a:r>
              <a:rPr lang="en-US" altLang="zh-CN" sz="1600" dirty="0"/>
              <a:t>select  </a:t>
            </a:r>
            <a:r>
              <a:rPr lang="en-US" altLang="zh-CN" sz="1600" dirty="0" err="1"/>
              <a:t>stu.xm,stu.bjbm,c.bm,c.bh</a:t>
            </a:r>
            <a:r>
              <a:rPr lang="en-US" altLang="zh-CN" sz="1600" dirty="0"/>
              <a:t>  from </a:t>
            </a:r>
            <a:r>
              <a:rPr lang="en-US" altLang="zh-CN" sz="1600" dirty="0" err="1"/>
              <a:t>uc_studentinfo_B</a:t>
            </a:r>
            <a:r>
              <a:rPr lang="en-US" altLang="zh-CN" sz="1600" dirty="0"/>
              <a:t> </a:t>
            </a:r>
            <a:r>
              <a:rPr lang="en-US" altLang="zh-CN" sz="1600" dirty="0" err="1"/>
              <a:t>stu</a:t>
            </a:r>
            <a:endParaRPr lang="en-US" altLang="zh-CN" sz="1600" dirty="0"/>
          </a:p>
          <a:p>
            <a:pPr marL="0" indent="0">
              <a:buNone/>
            </a:pPr>
            <a:r>
              <a:rPr lang="en-US" altLang="zh-CN" sz="1600" dirty="0"/>
              <a:t>left join </a:t>
            </a:r>
            <a:r>
              <a:rPr lang="en-US" altLang="zh-CN" sz="1600" dirty="0" err="1"/>
              <a:t>uc_classinfo</a:t>
            </a:r>
            <a:r>
              <a:rPr lang="en-US" altLang="zh-CN" sz="1600" dirty="0"/>
              <a:t> c </a:t>
            </a:r>
          </a:p>
          <a:p>
            <a:pPr marL="0" indent="0">
              <a:buNone/>
            </a:pPr>
            <a:r>
              <a:rPr lang="en-US" altLang="zh-CN" sz="1800" b="1" dirty="0">
                <a:solidFill>
                  <a:srgbClr val="FFFF00"/>
                </a:solidFill>
              </a:rPr>
              <a:t>on </a:t>
            </a:r>
            <a:r>
              <a:rPr lang="en-US" altLang="zh-CN" sz="1800" b="1" dirty="0" smtClean="0">
                <a:solidFill>
                  <a:srgbClr val="FFFF00"/>
                </a:solidFill>
              </a:rPr>
              <a:t>stu.bm=c.bm</a:t>
            </a:r>
          </a:p>
          <a:p>
            <a:pPr marL="0" indent="0">
              <a:buNone/>
            </a:pPr>
            <a:r>
              <a:rPr lang="zh-CN" altLang="en-US" b="1" dirty="0" smtClean="0">
                <a:solidFill>
                  <a:srgbClr val="FFFF00"/>
                </a:solidFill>
              </a:rPr>
              <a:t>查询结果：匹配记录</a:t>
            </a:r>
            <a:r>
              <a:rPr lang="en-US" altLang="zh-CN" b="1" dirty="0" smtClean="0">
                <a:solidFill>
                  <a:srgbClr val="FFFF00"/>
                </a:solidFill>
              </a:rPr>
              <a:t>19321</a:t>
            </a:r>
            <a:r>
              <a:rPr lang="zh-CN" altLang="en-US" b="1" dirty="0" smtClean="0">
                <a:solidFill>
                  <a:srgbClr val="FFFF00"/>
                </a:solidFill>
              </a:rPr>
              <a:t>条，耗时</a:t>
            </a:r>
            <a:r>
              <a:rPr lang="en-US" altLang="zh-CN" b="1" dirty="0" smtClean="0">
                <a:solidFill>
                  <a:srgbClr val="FFFF00"/>
                </a:solidFill>
              </a:rPr>
              <a:t>0.251</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外连接操作，需要在连接字段上都建立索引，才能显著提高查询速度。</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4031481432"/>
              </p:ext>
            </p:extLst>
          </p:nvPr>
        </p:nvGraphicFramePr>
        <p:xfrm>
          <a:off x="1216523" y="1708631"/>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uc_studentinfo_B</a:t>
                      </a:r>
                      <a:endParaRPr lang="zh-CN" altLang="en-US" dirty="0"/>
                    </a:p>
                  </a:txBody>
                  <a:tcPr/>
                </a:tc>
                <a:tc>
                  <a:txBody>
                    <a:bodyPr/>
                    <a:lstStyle/>
                    <a:p>
                      <a:r>
                        <a:rPr lang="en-US" altLang="zh-CN" dirty="0" smtClean="0"/>
                        <a:t>19321</a:t>
                      </a:r>
                      <a:r>
                        <a:rPr lang="zh-CN" altLang="en-US" dirty="0" smtClean="0"/>
                        <a:t>条</a:t>
                      </a:r>
                      <a:endParaRPr lang="zh-CN" altLang="en-US" dirty="0"/>
                    </a:p>
                  </a:txBody>
                  <a:tcPr/>
                </a:tc>
                <a:tc>
                  <a:txBody>
                    <a:bodyPr/>
                    <a:lstStyle/>
                    <a:p>
                      <a:r>
                        <a:rPr lang="en-US" altLang="zh-CN" dirty="0" err="1" smtClean="0"/>
                        <a:t>bm</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en-US" altLang="zh-CN" dirty="0" err="1" smtClean="0"/>
                        <a:t>bm</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4756090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谨慎使用外连接</a:t>
            </a:r>
            <a:endParaRPr lang="zh-CN" altLang="en-US" dirty="0"/>
          </a:p>
        </p:txBody>
      </p:sp>
      <p:sp>
        <p:nvSpPr>
          <p:cNvPr id="3" name="内容占位符 2"/>
          <p:cNvSpPr>
            <a:spLocks noGrp="1"/>
          </p:cNvSpPr>
          <p:nvPr>
            <p:ph idx="1"/>
          </p:nvPr>
        </p:nvSpPr>
        <p:spPr>
          <a:xfrm>
            <a:off x="1104293" y="1260437"/>
            <a:ext cx="8946541" cy="5406693"/>
          </a:xfrm>
        </p:spPr>
        <p:txBody>
          <a:bodyPr>
            <a:normAutofit fontScale="77500" lnSpcReduction="20000"/>
          </a:bodyPr>
          <a:lstStyle/>
          <a:p>
            <a:pPr marL="0" indent="0">
              <a:buNone/>
            </a:pPr>
            <a:r>
              <a:rPr lang="zh-CN" altLang="en-US" dirty="0" smtClean="0"/>
              <a:t>测试实例</a:t>
            </a:r>
            <a:r>
              <a:rPr lang="en-US" altLang="zh-CN" dirty="0"/>
              <a:t>9</a:t>
            </a:r>
            <a:r>
              <a:rPr lang="en-US" altLang="zh-CN" dirty="0" smtClean="0"/>
              <a:t> </a:t>
            </a:r>
            <a:r>
              <a:rPr lang="zh-CN" altLang="en-US" dirty="0" smtClean="0"/>
              <a:t>使用恰当的方式，替代左连接查询数据</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sz="1600" dirty="0" smtClean="0"/>
          </a:p>
          <a:p>
            <a:pPr marL="0" indent="0">
              <a:buNone/>
            </a:pPr>
            <a:endParaRPr lang="en-US" altLang="zh-CN" sz="1600" dirty="0" smtClean="0"/>
          </a:p>
          <a:p>
            <a:pPr marL="0" indent="0">
              <a:buNone/>
            </a:pPr>
            <a:r>
              <a:rPr lang="en-US" altLang="zh-CN" sz="1600" dirty="0" smtClean="0"/>
              <a:t>select </a:t>
            </a:r>
            <a:r>
              <a:rPr lang="en-US" altLang="zh-CN" sz="1600" dirty="0" err="1"/>
              <a:t>stu.xm,c.bm,c.bh</a:t>
            </a:r>
            <a:r>
              <a:rPr lang="en-US" altLang="zh-CN" sz="1600" dirty="0"/>
              <a:t>  </a:t>
            </a:r>
          </a:p>
          <a:p>
            <a:pPr marL="0" indent="0">
              <a:buNone/>
            </a:pPr>
            <a:r>
              <a:rPr lang="en-US" altLang="zh-CN" sz="1600" dirty="0"/>
              <a:t>from </a:t>
            </a:r>
            <a:r>
              <a:rPr lang="en-US" altLang="zh-CN" sz="1600" dirty="0" err="1"/>
              <a:t>uc_studentinfo_C</a:t>
            </a:r>
            <a:r>
              <a:rPr lang="en-US" altLang="zh-CN" sz="1600" dirty="0"/>
              <a:t> </a:t>
            </a:r>
            <a:r>
              <a:rPr lang="en-US" altLang="zh-CN" sz="1600" dirty="0" err="1"/>
              <a:t>stu,uc_classinfo</a:t>
            </a:r>
            <a:r>
              <a:rPr lang="en-US" altLang="zh-CN" sz="1600" dirty="0"/>
              <a:t> c </a:t>
            </a:r>
          </a:p>
          <a:p>
            <a:pPr marL="0" indent="0">
              <a:buNone/>
            </a:pPr>
            <a:r>
              <a:rPr lang="en-US" altLang="zh-CN" sz="1600" dirty="0"/>
              <a:t>where stu.bm=c.bm</a:t>
            </a:r>
          </a:p>
          <a:p>
            <a:pPr marL="0" indent="0">
              <a:buNone/>
            </a:pPr>
            <a:r>
              <a:rPr lang="en-US" altLang="zh-CN" sz="2100" b="1" dirty="0">
                <a:solidFill>
                  <a:srgbClr val="FFFF00"/>
                </a:solidFill>
              </a:rPr>
              <a:t>union ALL</a:t>
            </a:r>
          </a:p>
          <a:p>
            <a:pPr marL="0" indent="0">
              <a:buNone/>
            </a:pPr>
            <a:r>
              <a:rPr lang="en-US" altLang="zh-CN" sz="1600" dirty="0"/>
              <a:t>select </a:t>
            </a:r>
            <a:r>
              <a:rPr lang="en-US" altLang="zh-CN" sz="1600" dirty="0" err="1"/>
              <a:t>stu.xm,stu.bm,stu.bjbm</a:t>
            </a:r>
            <a:endParaRPr lang="en-US" altLang="zh-CN" sz="1600" dirty="0"/>
          </a:p>
          <a:p>
            <a:pPr marL="0" indent="0">
              <a:buNone/>
            </a:pPr>
            <a:r>
              <a:rPr lang="en-US" altLang="zh-CN" sz="1600" dirty="0"/>
              <a:t>from </a:t>
            </a:r>
            <a:r>
              <a:rPr lang="en-US" altLang="zh-CN" sz="1600" dirty="0" err="1"/>
              <a:t>uc_studentinfo_C</a:t>
            </a:r>
            <a:r>
              <a:rPr lang="en-US" altLang="zh-CN" sz="1600" dirty="0"/>
              <a:t> </a:t>
            </a:r>
            <a:r>
              <a:rPr lang="en-US" altLang="zh-CN" sz="1600" dirty="0" err="1"/>
              <a:t>stu</a:t>
            </a:r>
            <a:endParaRPr lang="en-US" altLang="zh-CN" sz="1600" dirty="0"/>
          </a:p>
          <a:p>
            <a:pPr marL="0" indent="0">
              <a:buNone/>
            </a:pPr>
            <a:r>
              <a:rPr lang="en-US" altLang="zh-CN" sz="1600" dirty="0"/>
              <a:t>where </a:t>
            </a:r>
            <a:r>
              <a:rPr lang="en-US" altLang="zh-CN" sz="1600" dirty="0" err="1"/>
              <a:t>stu.bjbm</a:t>
            </a:r>
            <a:r>
              <a:rPr lang="en-US" altLang="zh-CN" sz="1600" dirty="0"/>
              <a:t> is null and stu.bm=''</a:t>
            </a:r>
            <a:endParaRPr lang="en-US" altLang="zh-CN" sz="1600" dirty="0" smtClean="0"/>
          </a:p>
          <a:p>
            <a:pPr marL="0" indent="0">
              <a:buNone/>
            </a:pPr>
            <a:r>
              <a:rPr lang="zh-CN" altLang="en-US" b="1" dirty="0" smtClean="0">
                <a:solidFill>
                  <a:srgbClr val="FFFF00"/>
                </a:solidFill>
              </a:rPr>
              <a:t>查询结果：匹配记录</a:t>
            </a:r>
            <a:r>
              <a:rPr lang="en-US" altLang="zh-CN" b="1" dirty="0" smtClean="0">
                <a:solidFill>
                  <a:srgbClr val="FFFF00"/>
                </a:solidFill>
              </a:rPr>
              <a:t>19325</a:t>
            </a:r>
            <a:r>
              <a:rPr lang="zh-CN" altLang="en-US" b="1" dirty="0" smtClean="0">
                <a:solidFill>
                  <a:srgbClr val="FFFF00"/>
                </a:solidFill>
              </a:rPr>
              <a:t>条，耗时</a:t>
            </a:r>
            <a:r>
              <a:rPr lang="en-US" altLang="zh-CN" b="1" dirty="0" smtClean="0">
                <a:solidFill>
                  <a:srgbClr val="FFFF00"/>
                </a:solidFill>
              </a:rPr>
              <a:t>0.260</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使用</a:t>
            </a:r>
            <a:r>
              <a:rPr lang="en-US" altLang="zh-CN" sz="3200" b="1" dirty="0" smtClean="0">
                <a:solidFill>
                  <a:srgbClr val="FFFF00"/>
                </a:solidFill>
              </a:rPr>
              <a:t>Union all</a:t>
            </a:r>
            <a:r>
              <a:rPr lang="zh-CN" altLang="en-US" sz="3200" b="1" dirty="0" smtClean="0">
                <a:solidFill>
                  <a:srgbClr val="FFFF00"/>
                </a:solidFill>
              </a:rPr>
              <a:t>语句，代替左连接，可以达到较好的查询速度。</a:t>
            </a:r>
            <a:endParaRPr lang="en-US" altLang="zh-CN" sz="3200" b="1" dirty="0" smtClean="0">
              <a:solidFill>
                <a:srgbClr val="FFFF00"/>
              </a:solidFill>
            </a:endParaRPr>
          </a:p>
          <a:p>
            <a:pPr marL="0" indent="0">
              <a:buNone/>
            </a:pPr>
            <a:r>
              <a:rPr lang="en-US" altLang="zh-CN" sz="3200" b="1" dirty="0">
                <a:solidFill>
                  <a:srgbClr val="FFFF00"/>
                </a:solidFill>
              </a:rPr>
              <a:t>Union </a:t>
            </a:r>
            <a:r>
              <a:rPr lang="en-US" altLang="zh-CN" sz="3200" b="1" dirty="0" smtClean="0">
                <a:solidFill>
                  <a:srgbClr val="FFFF00"/>
                </a:solidFill>
              </a:rPr>
              <a:t>all </a:t>
            </a:r>
            <a:r>
              <a:rPr lang="zh-CN" altLang="en-US" sz="3200" b="1" dirty="0" smtClean="0">
                <a:solidFill>
                  <a:srgbClr val="FFFF00"/>
                </a:solidFill>
              </a:rPr>
              <a:t>和</a:t>
            </a:r>
            <a:r>
              <a:rPr lang="en-US" altLang="zh-CN" sz="3200" b="1" dirty="0" smtClean="0">
                <a:solidFill>
                  <a:srgbClr val="FFFF00"/>
                </a:solidFill>
              </a:rPr>
              <a:t>Union</a:t>
            </a:r>
            <a:r>
              <a:rPr lang="zh-CN" altLang="en-US" sz="3200" b="1" dirty="0" smtClean="0">
                <a:solidFill>
                  <a:srgbClr val="FFFF00"/>
                </a:solidFill>
              </a:rPr>
              <a:t>的区别？</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552092710"/>
              </p:ext>
            </p:extLst>
          </p:nvPr>
        </p:nvGraphicFramePr>
        <p:xfrm>
          <a:off x="1199106" y="1543168"/>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uc_studentinfo_C</a:t>
                      </a:r>
                      <a:endParaRPr lang="zh-CN" altLang="en-US" dirty="0"/>
                    </a:p>
                  </a:txBody>
                  <a:tcPr/>
                </a:tc>
                <a:tc>
                  <a:txBody>
                    <a:bodyPr/>
                    <a:lstStyle/>
                    <a:p>
                      <a:r>
                        <a:rPr lang="en-US" altLang="zh-CN" dirty="0" smtClean="0"/>
                        <a:t>19325</a:t>
                      </a:r>
                      <a:r>
                        <a:rPr lang="zh-CN" altLang="en-US" dirty="0" smtClean="0"/>
                        <a:t>条</a:t>
                      </a:r>
                      <a:endParaRPr lang="zh-CN" altLang="en-US" dirty="0"/>
                    </a:p>
                  </a:txBody>
                  <a:tcPr/>
                </a:tc>
                <a:tc>
                  <a:txBody>
                    <a:bodyPr/>
                    <a:lstStyle/>
                    <a:p>
                      <a:r>
                        <a:rPr lang="en-US" altLang="zh-CN" dirty="0" err="1" smtClean="0"/>
                        <a:t>bm</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742889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谨慎使用</a:t>
            </a:r>
            <a:r>
              <a:rPr lang="en-US" altLang="zh-CN" dirty="0" smtClean="0"/>
              <a:t>IN</a:t>
            </a:r>
            <a:r>
              <a:rPr lang="zh-CN" altLang="en-US" dirty="0" smtClean="0"/>
              <a:t>语句</a:t>
            </a:r>
            <a:endParaRPr lang="zh-CN" altLang="en-US" dirty="0"/>
          </a:p>
        </p:txBody>
      </p:sp>
      <p:sp>
        <p:nvSpPr>
          <p:cNvPr id="3" name="内容占位符 2"/>
          <p:cNvSpPr>
            <a:spLocks noGrp="1"/>
          </p:cNvSpPr>
          <p:nvPr>
            <p:ph idx="1"/>
          </p:nvPr>
        </p:nvSpPr>
        <p:spPr>
          <a:xfrm>
            <a:off x="1104293" y="1260438"/>
            <a:ext cx="8946541" cy="5349368"/>
          </a:xfrm>
        </p:spPr>
        <p:txBody>
          <a:bodyPr>
            <a:normAutofit lnSpcReduction="10000"/>
          </a:bodyPr>
          <a:lstStyle/>
          <a:p>
            <a:pPr marL="0" indent="0">
              <a:buNone/>
            </a:pPr>
            <a:r>
              <a:rPr lang="zh-CN" altLang="en-US" dirty="0" smtClean="0"/>
              <a:t>测试实例</a:t>
            </a:r>
            <a:r>
              <a:rPr lang="en-US" altLang="zh-CN" dirty="0" smtClean="0"/>
              <a:t>10 </a:t>
            </a:r>
            <a:r>
              <a:rPr lang="zh-CN" altLang="en-US" dirty="0" smtClean="0"/>
              <a:t>无索引情况下，使用</a:t>
            </a:r>
            <a:r>
              <a:rPr lang="en-US" altLang="zh-CN" dirty="0" smtClean="0"/>
              <a:t>IN</a:t>
            </a:r>
            <a:r>
              <a:rPr lang="zh-CN" altLang="en-US" dirty="0" smtClean="0"/>
              <a:t>语句</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sz="1600" dirty="0" smtClean="0"/>
          </a:p>
          <a:p>
            <a:pPr marL="0" indent="0">
              <a:buNone/>
            </a:pPr>
            <a:r>
              <a:rPr lang="zh-CN" altLang="en-US" sz="1600" dirty="0" smtClean="0"/>
              <a:t>在学生记录中，查询</a:t>
            </a:r>
            <a:r>
              <a:rPr lang="en-US" altLang="zh-CN" sz="1600" dirty="0" smtClean="0"/>
              <a:t>2012</a:t>
            </a:r>
            <a:r>
              <a:rPr lang="zh-CN" altLang="en-US" sz="1600" dirty="0" smtClean="0"/>
              <a:t>年</a:t>
            </a:r>
            <a:r>
              <a:rPr lang="en-US" altLang="zh-CN" sz="1600" dirty="0" smtClean="0"/>
              <a:t>9</a:t>
            </a:r>
            <a:r>
              <a:rPr lang="zh-CN" altLang="en-US" sz="1600" dirty="0" smtClean="0"/>
              <a:t>月以后入学的学生记录。入学时间是班级的建班年月</a:t>
            </a:r>
            <a:r>
              <a:rPr lang="en-US" altLang="zh-CN" sz="1600" dirty="0" err="1" smtClean="0"/>
              <a:t>jbny</a:t>
            </a:r>
            <a:endParaRPr lang="en-US" altLang="zh-CN" sz="1600" dirty="0" smtClean="0"/>
          </a:p>
          <a:p>
            <a:pPr marL="0" indent="0">
              <a:buNone/>
            </a:pPr>
            <a:r>
              <a:rPr lang="en-US" altLang="zh-CN" sz="1600" dirty="0" smtClean="0"/>
              <a:t>select </a:t>
            </a:r>
            <a:r>
              <a:rPr lang="en-US" altLang="zh-CN" sz="1600" dirty="0" err="1"/>
              <a:t>stu.xm</a:t>
            </a:r>
            <a:r>
              <a:rPr lang="en-US" altLang="zh-CN" sz="1600" dirty="0"/>
              <a:t> ,stu.bm from </a:t>
            </a:r>
            <a:r>
              <a:rPr lang="en-US" altLang="zh-CN" sz="1600" dirty="0" err="1"/>
              <a:t>uc_studentinfo_C</a:t>
            </a:r>
            <a:r>
              <a:rPr lang="en-US" altLang="zh-CN" sz="1600" dirty="0"/>
              <a:t> </a:t>
            </a:r>
            <a:r>
              <a:rPr lang="en-US" altLang="zh-CN" sz="1600" dirty="0" err="1"/>
              <a:t>stu</a:t>
            </a:r>
            <a:r>
              <a:rPr lang="en-US" altLang="zh-CN" sz="1600" dirty="0"/>
              <a:t> </a:t>
            </a:r>
          </a:p>
          <a:p>
            <a:pPr marL="0" indent="0">
              <a:buNone/>
            </a:pPr>
            <a:r>
              <a:rPr lang="en-US" altLang="zh-CN" sz="1600" dirty="0"/>
              <a:t>where stu.bm in (select cls.bm from </a:t>
            </a:r>
            <a:r>
              <a:rPr lang="en-US" altLang="zh-CN" sz="1600" dirty="0" err="1"/>
              <a:t>uc_classinfo</a:t>
            </a:r>
            <a:r>
              <a:rPr lang="en-US" altLang="zh-CN" sz="1600" dirty="0"/>
              <a:t> </a:t>
            </a:r>
            <a:r>
              <a:rPr lang="en-US" altLang="zh-CN" sz="1600" dirty="0" err="1"/>
              <a:t>cls</a:t>
            </a:r>
            <a:r>
              <a:rPr lang="en-US" altLang="zh-CN" sz="1600" dirty="0"/>
              <a:t> where </a:t>
            </a:r>
            <a:r>
              <a:rPr lang="en-US" altLang="zh-CN" sz="1600" dirty="0" err="1"/>
              <a:t>cls.jbny</a:t>
            </a:r>
            <a:r>
              <a:rPr lang="en-US" altLang="zh-CN" sz="1600" dirty="0"/>
              <a:t>&gt;'201209</a:t>
            </a:r>
            <a:r>
              <a:rPr lang="en-US" altLang="zh-CN" sz="1600" dirty="0" smtClean="0"/>
              <a:t>')</a:t>
            </a:r>
          </a:p>
          <a:p>
            <a:pPr marL="0" indent="0">
              <a:buNone/>
            </a:pPr>
            <a:r>
              <a:rPr lang="zh-CN" altLang="en-US" b="1" dirty="0" smtClean="0">
                <a:solidFill>
                  <a:srgbClr val="FFFF00"/>
                </a:solidFill>
              </a:rPr>
              <a:t>查询结果：匹配记录</a:t>
            </a:r>
            <a:r>
              <a:rPr lang="en-US" altLang="zh-CN" b="1" dirty="0" smtClean="0">
                <a:solidFill>
                  <a:srgbClr val="FFFF00"/>
                </a:solidFill>
              </a:rPr>
              <a:t>3858</a:t>
            </a:r>
            <a:r>
              <a:rPr lang="zh-CN" altLang="en-US" b="1" dirty="0" smtClean="0">
                <a:solidFill>
                  <a:srgbClr val="FFFF00"/>
                </a:solidFill>
              </a:rPr>
              <a:t>条，耗时</a:t>
            </a:r>
            <a:r>
              <a:rPr lang="en-US" altLang="zh-CN" b="1" dirty="0" smtClean="0">
                <a:solidFill>
                  <a:srgbClr val="FFFF00"/>
                </a:solidFill>
              </a:rPr>
              <a:t>65.937</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使用</a:t>
            </a:r>
            <a:r>
              <a:rPr lang="en-US" altLang="zh-CN" sz="3200" b="1" dirty="0" smtClean="0">
                <a:solidFill>
                  <a:srgbClr val="FFFF00"/>
                </a:solidFill>
              </a:rPr>
              <a:t>IN</a:t>
            </a:r>
            <a:r>
              <a:rPr lang="zh-CN" altLang="en-US" sz="3200" b="1" dirty="0" smtClean="0">
                <a:solidFill>
                  <a:srgbClr val="FFFF00"/>
                </a:solidFill>
              </a:rPr>
              <a:t>语句，在没有索引的情况下，查询效率非常低下。如果在程序中拼接</a:t>
            </a:r>
            <a:r>
              <a:rPr lang="en-US" altLang="zh-CN" sz="3200" b="1" dirty="0" smtClean="0">
                <a:solidFill>
                  <a:srgbClr val="FFFF00"/>
                </a:solidFill>
              </a:rPr>
              <a:t>IN</a:t>
            </a:r>
            <a:r>
              <a:rPr lang="zh-CN" altLang="en-US" sz="3200" b="1" dirty="0" smtClean="0">
                <a:solidFill>
                  <a:srgbClr val="FFFF00"/>
                </a:solidFill>
              </a:rPr>
              <a:t>语句，还可能造成溢出。</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926849263"/>
              </p:ext>
            </p:extLst>
          </p:nvPr>
        </p:nvGraphicFramePr>
        <p:xfrm>
          <a:off x="1225232" y="1708631"/>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uc_studentinfo_C</a:t>
                      </a:r>
                      <a:endParaRPr lang="zh-CN" altLang="en-US" dirty="0"/>
                    </a:p>
                  </a:txBody>
                  <a:tcPr/>
                </a:tc>
                <a:tc>
                  <a:txBody>
                    <a:bodyPr/>
                    <a:lstStyle/>
                    <a:p>
                      <a:r>
                        <a:rPr lang="en-US" altLang="zh-CN" dirty="0" smtClean="0"/>
                        <a:t>19325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6071421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谨慎使用</a:t>
            </a:r>
            <a:r>
              <a:rPr lang="en-US" altLang="zh-CN" dirty="0" smtClean="0"/>
              <a:t>IN</a:t>
            </a:r>
            <a:r>
              <a:rPr lang="zh-CN" altLang="en-US" dirty="0" smtClean="0"/>
              <a:t>语句</a:t>
            </a:r>
            <a:endParaRPr lang="zh-CN" altLang="en-US" dirty="0"/>
          </a:p>
        </p:txBody>
      </p:sp>
      <p:sp>
        <p:nvSpPr>
          <p:cNvPr id="3" name="内容占位符 2"/>
          <p:cNvSpPr>
            <a:spLocks noGrp="1"/>
          </p:cNvSpPr>
          <p:nvPr>
            <p:ph idx="1"/>
          </p:nvPr>
        </p:nvSpPr>
        <p:spPr>
          <a:xfrm>
            <a:off x="1104293" y="1260438"/>
            <a:ext cx="8946541" cy="5349368"/>
          </a:xfrm>
        </p:spPr>
        <p:txBody>
          <a:bodyPr>
            <a:normAutofit fontScale="70000" lnSpcReduction="20000"/>
          </a:bodyPr>
          <a:lstStyle/>
          <a:p>
            <a:pPr marL="0" indent="0">
              <a:buNone/>
            </a:pPr>
            <a:r>
              <a:rPr lang="zh-CN" altLang="en-US" dirty="0" smtClean="0"/>
              <a:t>测试实例</a:t>
            </a:r>
            <a:r>
              <a:rPr lang="en-US" altLang="zh-CN" dirty="0" smtClean="0"/>
              <a:t>11 </a:t>
            </a:r>
            <a:r>
              <a:rPr lang="zh-CN" altLang="en-US" dirty="0" smtClean="0"/>
              <a:t>使用恰当的方式，替代内连接或外连接替代</a:t>
            </a:r>
            <a:r>
              <a:rPr lang="en-US" altLang="zh-CN" dirty="0" smtClean="0"/>
              <a:t>IN</a:t>
            </a:r>
            <a:r>
              <a:rPr lang="zh-CN" altLang="en-US" dirty="0" smtClean="0"/>
              <a:t>语句</a:t>
            </a:r>
            <a:endParaRPr lang="en-US" altLang="zh-CN" dirty="0" smtClean="0"/>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sz="1600" dirty="0" smtClean="0"/>
          </a:p>
          <a:p>
            <a:pPr marL="0" indent="0">
              <a:buNone/>
            </a:pPr>
            <a:r>
              <a:rPr lang="en-US" altLang="zh-CN" sz="1600" dirty="0"/>
              <a:t>select </a:t>
            </a:r>
            <a:r>
              <a:rPr lang="en-US" altLang="zh-CN" sz="1600" dirty="0" err="1"/>
              <a:t>stu.xm</a:t>
            </a:r>
            <a:r>
              <a:rPr lang="en-US" altLang="zh-CN" sz="1600" dirty="0"/>
              <a:t> ,stu.bm from </a:t>
            </a:r>
            <a:r>
              <a:rPr lang="en-US" altLang="zh-CN" sz="1600" dirty="0" err="1"/>
              <a:t>uc_studentinfo_C</a:t>
            </a:r>
            <a:r>
              <a:rPr lang="en-US" altLang="zh-CN" sz="1600" dirty="0"/>
              <a:t> </a:t>
            </a:r>
            <a:r>
              <a:rPr lang="en-US" altLang="zh-CN" sz="1600" dirty="0" err="1"/>
              <a:t>stu</a:t>
            </a:r>
            <a:r>
              <a:rPr lang="en-US" altLang="zh-CN" sz="1600" dirty="0"/>
              <a:t> </a:t>
            </a:r>
          </a:p>
          <a:p>
            <a:pPr marL="0" indent="0">
              <a:buNone/>
            </a:pPr>
            <a:r>
              <a:rPr lang="en-US" altLang="zh-CN" b="1" dirty="0">
                <a:solidFill>
                  <a:srgbClr val="FFFF00"/>
                </a:solidFill>
              </a:rPr>
              <a:t>INNER JOIN </a:t>
            </a:r>
            <a:r>
              <a:rPr lang="en-US" altLang="zh-CN" sz="1600" dirty="0"/>
              <a:t>(select cls.bm from </a:t>
            </a:r>
            <a:r>
              <a:rPr lang="en-US" altLang="zh-CN" sz="1600" dirty="0" err="1"/>
              <a:t>uc_classinfo</a:t>
            </a:r>
            <a:r>
              <a:rPr lang="en-US" altLang="zh-CN" sz="1600" dirty="0"/>
              <a:t> </a:t>
            </a:r>
            <a:r>
              <a:rPr lang="en-US" altLang="zh-CN" sz="1600" dirty="0" err="1"/>
              <a:t>cls</a:t>
            </a:r>
            <a:r>
              <a:rPr lang="en-US" altLang="zh-CN" sz="1600" dirty="0"/>
              <a:t> where </a:t>
            </a:r>
            <a:r>
              <a:rPr lang="en-US" altLang="zh-CN" sz="1600" dirty="0" err="1"/>
              <a:t>cls.jbny</a:t>
            </a:r>
            <a:r>
              <a:rPr lang="en-US" altLang="zh-CN" sz="1600" dirty="0"/>
              <a:t>&gt;'201209') </a:t>
            </a:r>
            <a:r>
              <a:rPr lang="en-US" altLang="zh-CN" sz="1600" dirty="0" err="1"/>
              <a:t>ttb</a:t>
            </a:r>
            <a:endParaRPr lang="en-US" altLang="zh-CN" sz="1600" dirty="0"/>
          </a:p>
          <a:p>
            <a:pPr marL="0" indent="0">
              <a:buNone/>
            </a:pPr>
            <a:r>
              <a:rPr lang="en-US" altLang="zh-CN" sz="1600" dirty="0"/>
              <a:t>on stu.bm =</a:t>
            </a:r>
            <a:r>
              <a:rPr lang="en-US" altLang="zh-CN" sz="1600" dirty="0" smtClean="0"/>
              <a:t>ttb.bm</a:t>
            </a:r>
          </a:p>
          <a:p>
            <a:pPr marL="0" indent="0">
              <a:buNone/>
            </a:pPr>
            <a:r>
              <a:rPr lang="zh-CN" altLang="en-US" sz="1600" dirty="0" smtClean="0"/>
              <a:t>或</a:t>
            </a:r>
            <a:endParaRPr lang="en-US" altLang="zh-CN" sz="1600" dirty="0" smtClean="0"/>
          </a:p>
          <a:p>
            <a:pPr marL="0" indent="0">
              <a:buNone/>
            </a:pPr>
            <a:r>
              <a:rPr lang="en-US" altLang="zh-CN" sz="1600" dirty="0"/>
              <a:t>select </a:t>
            </a:r>
            <a:r>
              <a:rPr lang="en-US" altLang="zh-CN" sz="1600" dirty="0" err="1"/>
              <a:t>stu.xm</a:t>
            </a:r>
            <a:r>
              <a:rPr lang="en-US" altLang="zh-CN" sz="1600" dirty="0"/>
              <a:t> ,stu.bm from </a:t>
            </a:r>
            <a:r>
              <a:rPr lang="en-US" altLang="zh-CN" sz="1600" dirty="0" err="1"/>
              <a:t>uc_studentinfo_C</a:t>
            </a:r>
            <a:r>
              <a:rPr lang="en-US" altLang="zh-CN" sz="1600" dirty="0"/>
              <a:t> </a:t>
            </a:r>
            <a:r>
              <a:rPr lang="en-US" altLang="zh-CN" sz="1600" dirty="0" err="1"/>
              <a:t>stu</a:t>
            </a:r>
            <a:r>
              <a:rPr lang="en-US" altLang="zh-CN" sz="1600" dirty="0"/>
              <a:t> ,</a:t>
            </a:r>
          </a:p>
          <a:p>
            <a:pPr marL="0" indent="0">
              <a:buNone/>
            </a:pPr>
            <a:r>
              <a:rPr lang="en-US" altLang="zh-CN" sz="1700" b="1" dirty="0">
                <a:solidFill>
                  <a:srgbClr val="FFFF00"/>
                </a:solidFill>
              </a:rPr>
              <a:t>(select cls.bm from </a:t>
            </a:r>
            <a:r>
              <a:rPr lang="en-US" altLang="zh-CN" sz="1700" b="1" dirty="0" err="1">
                <a:solidFill>
                  <a:srgbClr val="FFFF00"/>
                </a:solidFill>
              </a:rPr>
              <a:t>uc_classinfo</a:t>
            </a:r>
            <a:r>
              <a:rPr lang="en-US" altLang="zh-CN" sz="1700" b="1" dirty="0">
                <a:solidFill>
                  <a:srgbClr val="FFFF00"/>
                </a:solidFill>
              </a:rPr>
              <a:t> </a:t>
            </a:r>
            <a:r>
              <a:rPr lang="en-US" altLang="zh-CN" sz="1700" b="1" dirty="0" err="1">
                <a:solidFill>
                  <a:srgbClr val="FFFF00"/>
                </a:solidFill>
              </a:rPr>
              <a:t>cls</a:t>
            </a:r>
            <a:r>
              <a:rPr lang="en-US" altLang="zh-CN" sz="1700" b="1" dirty="0">
                <a:solidFill>
                  <a:srgbClr val="FFFF00"/>
                </a:solidFill>
              </a:rPr>
              <a:t> where </a:t>
            </a:r>
            <a:r>
              <a:rPr lang="en-US" altLang="zh-CN" sz="1700" b="1" dirty="0" err="1">
                <a:solidFill>
                  <a:srgbClr val="FFFF00"/>
                </a:solidFill>
              </a:rPr>
              <a:t>cls.jbny</a:t>
            </a:r>
            <a:r>
              <a:rPr lang="en-US" altLang="zh-CN" sz="1700" b="1" dirty="0">
                <a:solidFill>
                  <a:srgbClr val="FFFF00"/>
                </a:solidFill>
              </a:rPr>
              <a:t>&gt;'201209') </a:t>
            </a:r>
            <a:r>
              <a:rPr lang="en-US" altLang="zh-CN" sz="1700" b="1" dirty="0" err="1">
                <a:solidFill>
                  <a:srgbClr val="FFFF00"/>
                </a:solidFill>
              </a:rPr>
              <a:t>ttb</a:t>
            </a:r>
            <a:endParaRPr lang="en-US" altLang="zh-CN" sz="1700" b="1" dirty="0">
              <a:solidFill>
                <a:srgbClr val="FFFF00"/>
              </a:solidFill>
            </a:endParaRPr>
          </a:p>
          <a:p>
            <a:pPr marL="0" indent="0">
              <a:buNone/>
            </a:pPr>
            <a:r>
              <a:rPr lang="en-US" altLang="zh-CN" sz="1600" dirty="0"/>
              <a:t>where stu.bm =ttb.bm</a:t>
            </a:r>
          </a:p>
          <a:p>
            <a:pPr marL="0" indent="0">
              <a:buNone/>
            </a:pPr>
            <a:r>
              <a:rPr lang="zh-CN" altLang="en-US" b="1" dirty="0" smtClean="0">
                <a:solidFill>
                  <a:srgbClr val="FFFF00"/>
                </a:solidFill>
              </a:rPr>
              <a:t>查询结果：匹配记录</a:t>
            </a:r>
            <a:r>
              <a:rPr lang="en-US" altLang="zh-CN" b="1" dirty="0" smtClean="0">
                <a:solidFill>
                  <a:srgbClr val="FFFF00"/>
                </a:solidFill>
              </a:rPr>
              <a:t>3858</a:t>
            </a:r>
            <a:r>
              <a:rPr lang="zh-CN" altLang="en-US" b="1" dirty="0" smtClean="0">
                <a:solidFill>
                  <a:srgbClr val="FFFF00"/>
                </a:solidFill>
              </a:rPr>
              <a:t>条，耗时</a:t>
            </a:r>
            <a:r>
              <a:rPr lang="en-US" altLang="zh-CN" b="1" dirty="0" smtClean="0">
                <a:solidFill>
                  <a:srgbClr val="FFFF00"/>
                </a:solidFill>
              </a:rPr>
              <a:t>0.217</a:t>
            </a:r>
            <a:r>
              <a:rPr lang="zh-CN" altLang="en-US" b="1" dirty="0" smtClean="0">
                <a:solidFill>
                  <a:srgbClr val="FFFF00"/>
                </a:solidFill>
              </a:rPr>
              <a:t>秒。即使使用左连接的方式，耗时也仅为</a:t>
            </a:r>
            <a:r>
              <a:rPr lang="en-US" altLang="zh-CN" b="1" dirty="0" smtClean="0">
                <a:solidFill>
                  <a:srgbClr val="FFFF00"/>
                </a:solidFill>
              </a:rPr>
              <a:t>0.231</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r>
              <a:rPr lang="zh-CN" altLang="en-US" sz="3200" b="1" dirty="0" smtClean="0">
                <a:solidFill>
                  <a:srgbClr val="FFFF00"/>
                </a:solidFill>
              </a:rPr>
              <a:t>使用内连接或外连接代替</a:t>
            </a:r>
            <a:r>
              <a:rPr lang="en-US" altLang="zh-CN" sz="3200" b="1" dirty="0" smtClean="0">
                <a:solidFill>
                  <a:srgbClr val="FFFF00"/>
                </a:solidFill>
              </a:rPr>
              <a:t>IN</a:t>
            </a:r>
            <a:r>
              <a:rPr lang="zh-CN" altLang="en-US" sz="3200" b="1" dirty="0" smtClean="0">
                <a:solidFill>
                  <a:srgbClr val="FFFF00"/>
                </a:solidFill>
              </a:rPr>
              <a:t>语句，即使在没有索引的情况下，查询效率也非常高。</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66376403"/>
              </p:ext>
            </p:extLst>
          </p:nvPr>
        </p:nvGraphicFramePr>
        <p:xfrm>
          <a:off x="1216524" y="1621545"/>
          <a:ext cx="8128000" cy="148336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uc_studentinfo_C</a:t>
                      </a:r>
                      <a:endParaRPr lang="zh-CN" altLang="en-US" dirty="0"/>
                    </a:p>
                  </a:txBody>
                  <a:tcPr/>
                </a:tc>
                <a:tc>
                  <a:txBody>
                    <a:bodyPr/>
                    <a:lstStyle/>
                    <a:p>
                      <a:r>
                        <a:rPr lang="en-US" altLang="zh-CN" dirty="0" smtClean="0"/>
                        <a:t>19325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60083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谨慎使用</a:t>
            </a:r>
            <a:r>
              <a:rPr lang="en-US" altLang="zh-CN" dirty="0" smtClean="0"/>
              <a:t>IN</a:t>
            </a:r>
            <a:r>
              <a:rPr lang="zh-CN" altLang="en-US" dirty="0" smtClean="0"/>
              <a:t>语句</a:t>
            </a:r>
            <a:endParaRPr lang="zh-CN" altLang="en-US" dirty="0"/>
          </a:p>
        </p:txBody>
      </p:sp>
      <p:sp>
        <p:nvSpPr>
          <p:cNvPr id="3" name="内容占位符 2"/>
          <p:cNvSpPr>
            <a:spLocks noGrp="1"/>
          </p:cNvSpPr>
          <p:nvPr>
            <p:ph idx="1"/>
          </p:nvPr>
        </p:nvSpPr>
        <p:spPr>
          <a:xfrm>
            <a:off x="1104293" y="1260438"/>
            <a:ext cx="8946541" cy="5349368"/>
          </a:xfrm>
        </p:spPr>
        <p:txBody>
          <a:bodyPr>
            <a:normAutofit fontScale="77500" lnSpcReduction="20000"/>
          </a:bodyPr>
          <a:lstStyle/>
          <a:p>
            <a:pPr marL="0" indent="0">
              <a:buNone/>
            </a:pPr>
            <a:r>
              <a:rPr lang="zh-CN" altLang="en-US" dirty="0" smtClean="0"/>
              <a:t>测试实例</a:t>
            </a:r>
            <a:r>
              <a:rPr lang="en-US" altLang="zh-CN" dirty="0" smtClean="0"/>
              <a:t>12 </a:t>
            </a:r>
            <a:r>
              <a:rPr lang="zh-CN" altLang="en-US" dirty="0" smtClean="0"/>
              <a:t>有部分字段索引的情况下，使用</a:t>
            </a:r>
            <a:r>
              <a:rPr lang="en-US" altLang="zh-CN" dirty="0" smtClean="0"/>
              <a:t>IN</a:t>
            </a:r>
            <a:r>
              <a:rPr lang="zh-CN" altLang="en-US" dirty="0" smtClean="0"/>
              <a:t>语句</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sz="1600" dirty="0" smtClean="0"/>
              <a:t>select </a:t>
            </a:r>
            <a:r>
              <a:rPr lang="en-US" altLang="zh-CN" sz="1600" dirty="0" err="1"/>
              <a:t>stu.xm</a:t>
            </a:r>
            <a:r>
              <a:rPr lang="en-US" altLang="zh-CN" sz="1600" dirty="0"/>
              <a:t> ,stu.bm from </a:t>
            </a:r>
            <a:r>
              <a:rPr lang="en-US" altLang="zh-CN" sz="1600" dirty="0" err="1"/>
              <a:t>uc_studentinfo_C</a:t>
            </a:r>
            <a:r>
              <a:rPr lang="en-US" altLang="zh-CN" sz="1600" dirty="0"/>
              <a:t> </a:t>
            </a:r>
            <a:r>
              <a:rPr lang="en-US" altLang="zh-CN" sz="1600" dirty="0" err="1"/>
              <a:t>stu</a:t>
            </a:r>
            <a:r>
              <a:rPr lang="en-US" altLang="zh-CN" sz="1600" dirty="0"/>
              <a:t> </a:t>
            </a:r>
          </a:p>
          <a:p>
            <a:pPr marL="0" indent="0">
              <a:buNone/>
            </a:pPr>
            <a:r>
              <a:rPr lang="en-US" altLang="zh-CN" sz="1600" dirty="0"/>
              <a:t>where stu.bm in (select cls.bm from </a:t>
            </a:r>
            <a:r>
              <a:rPr lang="en-US" altLang="zh-CN" sz="1600" dirty="0" err="1"/>
              <a:t>uc_classinfo</a:t>
            </a:r>
            <a:r>
              <a:rPr lang="en-US" altLang="zh-CN" sz="1600" dirty="0"/>
              <a:t> </a:t>
            </a:r>
            <a:r>
              <a:rPr lang="en-US" altLang="zh-CN" sz="1600" dirty="0" err="1"/>
              <a:t>cls</a:t>
            </a:r>
            <a:r>
              <a:rPr lang="en-US" altLang="zh-CN" sz="1600" dirty="0"/>
              <a:t> where </a:t>
            </a:r>
            <a:r>
              <a:rPr lang="en-US" altLang="zh-CN" sz="1600" dirty="0" err="1"/>
              <a:t>cls.jbny</a:t>
            </a:r>
            <a:r>
              <a:rPr lang="en-US" altLang="zh-CN" sz="1600" dirty="0"/>
              <a:t>&gt;'201209</a:t>
            </a:r>
            <a:r>
              <a:rPr lang="en-US" altLang="zh-CN" sz="1600" dirty="0" smtClean="0"/>
              <a:t>')</a:t>
            </a:r>
          </a:p>
          <a:p>
            <a:pPr marL="0" indent="0">
              <a:buNone/>
            </a:pPr>
            <a:r>
              <a:rPr lang="zh-CN" altLang="en-US" b="1" dirty="0" smtClean="0">
                <a:solidFill>
                  <a:srgbClr val="FFFF00"/>
                </a:solidFill>
              </a:rPr>
              <a:t>查询结果：匹配记录</a:t>
            </a:r>
            <a:r>
              <a:rPr lang="en-US" altLang="zh-CN" b="1" dirty="0" smtClean="0">
                <a:solidFill>
                  <a:srgbClr val="FFFF00"/>
                </a:solidFill>
              </a:rPr>
              <a:t>3858</a:t>
            </a:r>
            <a:r>
              <a:rPr lang="zh-CN" altLang="en-US" b="1" dirty="0" smtClean="0">
                <a:solidFill>
                  <a:srgbClr val="FFFF00"/>
                </a:solidFill>
              </a:rPr>
              <a:t>条，耗时</a:t>
            </a:r>
            <a:r>
              <a:rPr lang="en-US" altLang="zh-CN" b="1" dirty="0" smtClean="0">
                <a:solidFill>
                  <a:srgbClr val="FFFF00"/>
                </a:solidFill>
              </a:rPr>
              <a:t>65.937</a:t>
            </a:r>
            <a:r>
              <a:rPr lang="zh-CN" altLang="en-US" b="1" dirty="0" smtClean="0">
                <a:solidFill>
                  <a:srgbClr val="FFFF00"/>
                </a:solidFill>
              </a:rPr>
              <a:t>秒。</a:t>
            </a: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endParaRPr lang="en-US" altLang="zh-CN" b="1" dirty="0" smtClean="0">
              <a:solidFill>
                <a:srgbClr val="FFFF00"/>
              </a:solidFill>
            </a:endParaRPr>
          </a:p>
          <a:p>
            <a:pPr marL="0" indent="0">
              <a:buNone/>
            </a:pPr>
            <a:endParaRPr lang="en-US" altLang="zh-CN" b="1" dirty="0">
              <a:solidFill>
                <a:srgbClr val="FFFF00"/>
              </a:solidFill>
            </a:endParaRPr>
          </a:p>
          <a:p>
            <a:pPr marL="0" indent="0">
              <a:buNone/>
            </a:pPr>
            <a:endParaRPr lang="en-US" altLang="zh-CN" b="1" dirty="0" smtClean="0">
              <a:solidFill>
                <a:srgbClr val="FFFF00"/>
              </a:solidFill>
            </a:endParaRPr>
          </a:p>
          <a:p>
            <a:pPr marL="0" indent="0">
              <a:buNone/>
            </a:pPr>
            <a:r>
              <a:rPr lang="zh-CN" altLang="en-US" b="1" dirty="0">
                <a:solidFill>
                  <a:srgbClr val="FFFF00"/>
                </a:solidFill>
              </a:rPr>
              <a:t>查询结果：匹配记录</a:t>
            </a:r>
            <a:r>
              <a:rPr lang="en-US" altLang="zh-CN" b="1" dirty="0">
                <a:solidFill>
                  <a:srgbClr val="FFFF00"/>
                </a:solidFill>
              </a:rPr>
              <a:t>3858</a:t>
            </a:r>
            <a:r>
              <a:rPr lang="zh-CN" altLang="en-US" b="1" dirty="0">
                <a:solidFill>
                  <a:srgbClr val="FFFF00"/>
                </a:solidFill>
              </a:rPr>
              <a:t>条，</a:t>
            </a:r>
            <a:r>
              <a:rPr lang="zh-CN" altLang="en-US" b="1" dirty="0" smtClean="0">
                <a:solidFill>
                  <a:srgbClr val="FFFF00"/>
                </a:solidFill>
              </a:rPr>
              <a:t>耗时秒</a:t>
            </a:r>
            <a:r>
              <a:rPr lang="zh-CN" altLang="en-US" b="1" dirty="0">
                <a:solidFill>
                  <a:srgbClr val="FFFF00"/>
                </a:solidFill>
              </a:rPr>
              <a:t>。</a:t>
            </a:r>
            <a:endParaRPr lang="en-US" altLang="zh-CN" b="1" dirty="0">
              <a:solidFill>
                <a:srgbClr val="FFFF00"/>
              </a:solidFill>
            </a:endParaRPr>
          </a:p>
          <a:p>
            <a:pPr marL="0" indent="0">
              <a:buNone/>
            </a:pPr>
            <a:r>
              <a:rPr lang="en-US" altLang="zh-CN" b="1" dirty="0">
                <a:solidFill>
                  <a:srgbClr val="FFFF00"/>
                </a:solidFill>
              </a:rPr>
              <a:t>0.256</a:t>
            </a:r>
          </a:p>
          <a:p>
            <a:pPr marL="0" indent="0">
              <a:buNone/>
            </a:pPr>
            <a:r>
              <a:rPr lang="zh-CN" altLang="en-US" sz="3200" b="1" dirty="0" smtClean="0">
                <a:solidFill>
                  <a:srgbClr val="FFFF00"/>
                </a:solidFill>
              </a:rPr>
              <a:t>使用</a:t>
            </a:r>
            <a:r>
              <a:rPr lang="en-US" altLang="zh-CN" sz="3200" b="1" dirty="0" smtClean="0">
                <a:solidFill>
                  <a:srgbClr val="FFFF00"/>
                </a:solidFill>
              </a:rPr>
              <a:t>IN</a:t>
            </a:r>
            <a:r>
              <a:rPr lang="zh-CN" altLang="en-US" sz="3200" b="1" dirty="0" smtClean="0">
                <a:solidFill>
                  <a:srgbClr val="FFFF00"/>
                </a:solidFill>
              </a:rPr>
              <a:t>语句，添加索引可以极大提高查询效率，但索引的设置必须恰当，否则可能无效。</a:t>
            </a:r>
            <a:endParaRPr lang="zh-CN" altLang="en-US" sz="32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75030256"/>
              </p:ext>
            </p:extLst>
          </p:nvPr>
        </p:nvGraphicFramePr>
        <p:xfrm>
          <a:off x="1225232" y="1708631"/>
          <a:ext cx="8128000" cy="111252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uc_studentinfo_C</a:t>
                      </a:r>
                      <a:endParaRPr lang="zh-CN" altLang="en-US" dirty="0"/>
                    </a:p>
                  </a:txBody>
                  <a:tcPr/>
                </a:tc>
                <a:tc>
                  <a:txBody>
                    <a:bodyPr/>
                    <a:lstStyle/>
                    <a:p>
                      <a:r>
                        <a:rPr lang="en-US" altLang="zh-CN" dirty="0" smtClean="0"/>
                        <a:t>19325</a:t>
                      </a:r>
                      <a:r>
                        <a:rPr lang="zh-CN" altLang="en-US" dirty="0" smtClean="0"/>
                        <a:t>条</a:t>
                      </a:r>
                      <a:endParaRPr lang="zh-CN" altLang="en-US" dirty="0"/>
                    </a:p>
                  </a:txBody>
                  <a:tcPr/>
                </a:tc>
                <a:tc>
                  <a:txBody>
                    <a:bodyPr/>
                    <a:lstStyle/>
                    <a:p>
                      <a:r>
                        <a:rPr lang="en-US" altLang="zh-CN" dirty="0" err="1" smtClean="0"/>
                        <a:t>bm</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1408028"/>
              </p:ext>
            </p:extLst>
          </p:nvPr>
        </p:nvGraphicFramePr>
        <p:xfrm>
          <a:off x="1198936" y="3758358"/>
          <a:ext cx="8128000" cy="1112520"/>
        </p:xfrm>
        <a:graphic>
          <a:graphicData uri="http://schemas.openxmlformats.org/drawingml/2006/table">
            <a:tbl>
              <a:tblPr firstRow="1" bandRow="1">
                <a:tableStyleId>{5C22544A-7EE6-4342-B048-85BDC9FD1C3A}</a:tableStyleId>
              </a:tblPr>
              <a:tblGrid>
                <a:gridCol w="2032000"/>
                <a:gridCol w="2351088"/>
                <a:gridCol w="1712912"/>
                <a:gridCol w="2032000"/>
              </a:tblGrid>
              <a:tr h="370840">
                <a:tc>
                  <a:txBody>
                    <a:bodyPr/>
                    <a:lstStyle/>
                    <a:p>
                      <a:r>
                        <a:rPr lang="zh-CN" altLang="en-US" dirty="0" smtClean="0"/>
                        <a:t>表名</a:t>
                      </a:r>
                      <a:endParaRPr lang="zh-CN" altLang="en-US" dirty="0"/>
                    </a:p>
                  </a:txBody>
                  <a:tcPr/>
                </a:tc>
                <a:tc>
                  <a:txBody>
                    <a:bodyPr/>
                    <a:lstStyle/>
                    <a:p>
                      <a:r>
                        <a:rPr lang="zh-CN" altLang="en-US" dirty="0" smtClean="0"/>
                        <a:t>标示</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索引</a:t>
                      </a:r>
                      <a:endParaRPr lang="zh-CN" altLang="en-US" dirty="0"/>
                    </a:p>
                  </a:txBody>
                  <a:tcPr/>
                </a:tc>
              </a:tr>
              <a:tr h="370840">
                <a:tc>
                  <a:txBody>
                    <a:bodyPr/>
                    <a:lstStyle/>
                    <a:p>
                      <a:r>
                        <a:rPr lang="zh-CN" altLang="en-US" dirty="0" smtClean="0"/>
                        <a:t>学生信息表</a:t>
                      </a:r>
                      <a:endParaRPr lang="zh-CN" altLang="en-US" dirty="0"/>
                    </a:p>
                  </a:txBody>
                  <a:tcPr/>
                </a:tc>
                <a:tc>
                  <a:txBody>
                    <a:bodyPr/>
                    <a:lstStyle/>
                    <a:p>
                      <a:r>
                        <a:rPr lang="en-US" altLang="zh-CN" dirty="0" err="1" smtClean="0"/>
                        <a:t>uc_studentinfo_C</a:t>
                      </a:r>
                      <a:endParaRPr lang="zh-CN" altLang="en-US" dirty="0"/>
                    </a:p>
                  </a:txBody>
                  <a:tcPr/>
                </a:tc>
                <a:tc>
                  <a:txBody>
                    <a:bodyPr/>
                    <a:lstStyle/>
                    <a:p>
                      <a:r>
                        <a:rPr lang="en-US" altLang="zh-CN" dirty="0" smtClean="0"/>
                        <a:t>19325</a:t>
                      </a:r>
                      <a:r>
                        <a:rPr lang="zh-CN" altLang="en-US" dirty="0" smtClean="0"/>
                        <a:t>条</a:t>
                      </a:r>
                      <a:endParaRPr lang="zh-CN" altLang="en-US" dirty="0"/>
                    </a:p>
                  </a:txBody>
                  <a:tcPr/>
                </a:tc>
                <a:tc>
                  <a:txBody>
                    <a:bodyPr/>
                    <a:lstStyle/>
                    <a:p>
                      <a:r>
                        <a:rPr lang="zh-CN" altLang="en-US" dirty="0" smtClean="0"/>
                        <a:t>无索引</a:t>
                      </a:r>
                      <a:endParaRPr lang="zh-CN" altLang="en-US" dirty="0"/>
                    </a:p>
                  </a:txBody>
                  <a:tcPr/>
                </a:tc>
              </a:tr>
              <a:tr h="370840">
                <a:tc>
                  <a:txBody>
                    <a:bodyPr/>
                    <a:lstStyle/>
                    <a:p>
                      <a:r>
                        <a:rPr lang="zh-CN" altLang="en-US" dirty="0" smtClean="0"/>
                        <a:t>班级信息表</a:t>
                      </a:r>
                      <a:endParaRPr lang="zh-CN" altLang="en-US" dirty="0"/>
                    </a:p>
                  </a:txBody>
                  <a:tcPr/>
                </a:tc>
                <a:tc>
                  <a:txBody>
                    <a:bodyPr/>
                    <a:lstStyle/>
                    <a:p>
                      <a:r>
                        <a:rPr lang="en-US" altLang="zh-CN" dirty="0" err="1" smtClean="0"/>
                        <a:t>uc_classinfo</a:t>
                      </a:r>
                      <a:endParaRPr lang="zh-CN" altLang="en-US" dirty="0"/>
                    </a:p>
                  </a:txBody>
                  <a:tcPr/>
                </a:tc>
                <a:tc>
                  <a:txBody>
                    <a:bodyPr/>
                    <a:lstStyle/>
                    <a:p>
                      <a:r>
                        <a:rPr lang="en-US" altLang="zh-CN" dirty="0" smtClean="0"/>
                        <a:t>1235</a:t>
                      </a:r>
                      <a:r>
                        <a:rPr lang="zh-CN" altLang="en-US" dirty="0" smtClean="0"/>
                        <a:t>条</a:t>
                      </a:r>
                      <a:endParaRPr lang="zh-CN" altLang="en-US" dirty="0"/>
                    </a:p>
                  </a:txBody>
                  <a:tcPr/>
                </a:tc>
                <a:tc>
                  <a:txBody>
                    <a:bodyPr/>
                    <a:lstStyle/>
                    <a:p>
                      <a:r>
                        <a:rPr lang="en-US" altLang="zh-CN" dirty="0" err="1" smtClean="0"/>
                        <a:t>bm</a:t>
                      </a:r>
                      <a:endParaRPr lang="zh-CN" altLang="en-US" dirty="0"/>
                    </a:p>
                  </a:txBody>
                  <a:tcPr/>
                </a:tc>
              </a:tr>
            </a:tbl>
          </a:graphicData>
        </a:graphic>
      </p:graphicFrame>
    </p:spTree>
    <p:extLst>
      <p:ext uri="{BB962C8B-B14F-4D97-AF65-F5344CB8AC3E}">
        <p14:creationId xmlns:p14="http://schemas.microsoft.com/office/powerpoint/2010/main" val="40683795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验证索引对查询效率的提升</a:t>
            </a:r>
            <a:endParaRPr lang="zh-CN" altLang="en-US" dirty="0"/>
          </a:p>
        </p:txBody>
      </p:sp>
      <p:sp>
        <p:nvSpPr>
          <p:cNvPr id="3" name="内容占位符 2"/>
          <p:cNvSpPr>
            <a:spLocks noGrp="1"/>
          </p:cNvSpPr>
          <p:nvPr>
            <p:ph idx="1"/>
          </p:nvPr>
        </p:nvSpPr>
        <p:spPr>
          <a:xfrm>
            <a:off x="1104293" y="1260438"/>
            <a:ext cx="8946541" cy="5349368"/>
          </a:xfrm>
        </p:spPr>
        <p:txBody>
          <a:bodyPr>
            <a:normAutofit fontScale="85000" lnSpcReduction="20000"/>
          </a:bodyPr>
          <a:lstStyle/>
          <a:p>
            <a:pPr marL="0" indent="0">
              <a:buNone/>
            </a:pPr>
            <a:r>
              <a:rPr lang="en-US" altLang="zh-CN" dirty="0" smtClean="0"/>
              <a:t>	</a:t>
            </a:r>
            <a:r>
              <a:rPr lang="zh-CN" altLang="en-US" dirty="0" smtClean="0"/>
              <a:t>经常听到有的同事说，</a:t>
            </a:r>
            <a:r>
              <a:rPr lang="zh-CN" altLang="en-US" sz="2600" dirty="0" smtClean="0">
                <a:solidFill>
                  <a:srgbClr val="FFFF00"/>
                </a:solidFill>
              </a:rPr>
              <a:t>“这样的话，如果表的记录数量很多的时候，会严重影响查询效率”。</a:t>
            </a:r>
            <a:endParaRPr lang="en-US" altLang="zh-CN" sz="2600" dirty="0" smtClean="0">
              <a:solidFill>
                <a:srgbClr val="FFFF00"/>
              </a:solidFill>
            </a:endParaRPr>
          </a:p>
          <a:p>
            <a:pPr marL="0" indent="0">
              <a:buNone/>
            </a:pPr>
            <a:r>
              <a:rPr lang="en-US" altLang="zh-CN" dirty="0" smtClean="0"/>
              <a:t>	</a:t>
            </a:r>
            <a:r>
              <a:rPr lang="zh-CN" altLang="en-US" dirty="0" smtClean="0"/>
              <a:t>这句话对不对？</a:t>
            </a:r>
            <a:endParaRPr lang="en-US" altLang="zh-CN" dirty="0"/>
          </a:p>
          <a:p>
            <a:pPr marL="0" indent="0">
              <a:buNone/>
            </a:pPr>
            <a:r>
              <a:rPr lang="en-US" altLang="zh-CN" dirty="0" smtClean="0"/>
              <a:t>	</a:t>
            </a:r>
            <a:r>
              <a:rPr lang="zh-CN" altLang="en-US" dirty="0" smtClean="0"/>
              <a:t>现在有学生信息表</a:t>
            </a:r>
            <a:r>
              <a:rPr lang="en-US" altLang="zh-CN" dirty="0" smtClean="0"/>
              <a:t>d,</a:t>
            </a:r>
            <a:r>
              <a:rPr lang="zh-CN" altLang="en-US" dirty="0" smtClean="0"/>
              <a:t>包含约万条记录，我们验证一下，当每次给它增加</a:t>
            </a:r>
            <a:r>
              <a:rPr lang="en-US" altLang="zh-CN" dirty="0" smtClean="0"/>
              <a:t>2</a:t>
            </a:r>
            <a:r>
              <a:rPr lang="zh-CN" altLang="en-US" dirty="0" smtClean="0"/>
              <a:t>万条记录后，查询速度有什么影响。</a:t>
            </a:r>
            <a:r>
              <a:rPr lang="en-US" altLang="zh-CN" dirty="0"/>
              <a:t>2</a:t>
            </a:r>
            <a:endParaRPr lang="en-US" altLang="zh-CN" dirty="0" smtClean="0"/>
          </a:p>
          <a:p>
            <a:pPr marL="0" indent="0">
              <a:buNone/>
            </a:pPr>
            <a:r>
              <a:rPr lang="zh-CN" altLang="en-US" dirty="0" smtClean="0"/>
              <a:t>（插入语句</a:t>
            </a:r>
            <a:r>
              <a:rPr lang="en-US" altLang="zh-CN" dirty="0" smtClean="0"/>
              <a:t>insert </a:t>
            </a:r>
            <a:r>
              <a:rPr lang="en-US" altLang="zh-CN" dirty="0"/>
              <a:t>into </a:t>
            </a:r>
            <a:r>
              <a:rPr lang="en-US" altLang="zh-CN" dirty="0" err="1"/>
              <a:t>uc_studentinfo_d</a:t>
            </a:r>
            <a:r>
              <a:rPr lang="en-US" altLang="zh-CN" dirty="0"/>
              <a:t> select * from </a:t>
            </a:r>
            <a:r>
              <a:rPr lang="en-US" altLang="zh-CN" dirty="0" err="1"/>
              <a:t>uc_studentinfo_e</a:t>
            </a:r>
            <a:r>
              <a:rPr lang="zh-CN" altLang="en-US" dirty="0" smtClean="0"/>
              <a:t>）</a:t>
            </a:r>
            <a:endParaRPr lang="en-US" altLang="zh-CN" dirty="0" smtClean="0"/>
          </a:p>
          <a:p>
            <a:pPr marL="0" indent="0">
              <a:buNone/>
            </a:pPr>
            <a:r>
              <a:rPr lang="en-US" altLang="zh-CN" dirty="0" smtClean="0"/>
              <a:t>1.</a:t>
            </a:r>
            <a:r>
              <a:rPr lang="zh-CN" altLang="en-US" dirty="0" smtClean="0"/>
              <a:t>连接查询</a:t>
            </a:r>
            <a:endParaRPr lang="en-US" altLang="zh-CN" dirty="0" smtClean="0"/>
          </a:p>
          <a:p>
            <a:pPr marL="0" indent="0">
              <a:buNone/>
            </a:pPr>
            <a:r>
              <a:rPr lang="en-US" altLang="zh-CN" dirty="0" smtClean="0"/>
              <a:t>select  </a:t>
            </a:r>
            <a:r>
              <a:rPr lang="en-US" altLang="zh-CN" dirty="0" err="1"/>
              <a:t>stu.xm,c.bm,c.bh</a:t>
            </a:r>
            <a:r>
              <a:rPr lang="en-US" altLang="zh-CN" dirty="0"/>
              <a:t> </a:t>
            </a:r>
          </a:p>
          <a:p>
            <a:pPr marL="0" indent="0">
              <a:buNone/>
            </a:pPr>
            <a:r>
              <a:rPr lang="en-US" altLang="zh-CN" dirty="0"/>
              <a:t>from </a:t>
            </a:r>
            <a:r>
              <a:rPr lang="en-US" altLang="zh-CN" dirty="0" err="1"/>
              <a:t>uc_studentinfo_d</a:t>
            </a:r>
            <a:r>
              <a:rPr lang="en-US" altLang="zh-CN" dirty="0"/>
              <a:t> </a:t>
            </a:r>
            <a:r>
              <a:rPr lang="en-US" altLang="zh-CN" dirty="0" err="1"/>
              <a:t>stu,uc_classinfo</a:t>
            </a:r>
            <a:r>
              <a:rPr lang="en-US" altLang="zh-CN" dirty="0"/>
              <a:t> c </a:t>
            </a:r>
          </a:p>
          <a:p>
            <a:pPr marL="0" indent="0">
              <a:buNone/>
            </a:pPr>
            <a:r>
              <a:rPr lang="en-US" altLang="zh-CN" dirty="0"/>
              <a:t>where </a:t>
            </a:r>
            <a:r>
              <a:rPr lang="en-US" altLang="zh-CN" dirty="0" smtClean="0"/>
              <a:t>stu.bm=c.bm</a:t>
            </a:r>
          </a:p>
          <a:p>
            <a:pPr marL="0" indent="0">
              <a:buNone/>
            </a:pPr>
            <a:endParaRPr lang="en-US" altLang="zh-CN" dirty="0"/>
          </a:p>
          <a:p>
            <a:pPr marL="0" indent="0">
              <a:buNone/>
            </a:pPr>
            <a:r>
              <a:rPr lang="en-US" altLang="zh-CN" dirty="0" smtClean="0"/>
              <a:t>2.</a:t>
            </a:r>
            <a:r>
              <a:rPr lang="zh-CN" altLang="en-US" dirty="0" smtClean="0"/>
              <a:t>按照关键字搜索</a:t>
            </a:r>
            <a:endParaRPr lang="en-US" altLang="zh-CN" dirty="0"/>
          </a:p>
          <a:p>
            <a:pPr marL="0" indent="0">
              <a:buNone/>
            </a:pPr>
            <a:r>
              <a:rPr lang="en-US" altLang="zh-CN" dirty="0"/>
              <a:t>select * from </a:t>
            </a:r>
            <a:r>
              <a:rPr lang="en-US" altLang="zh-CN" dirty="0" err="1"/>
              <a:t>uc_studentinfo_d</a:t>
            </a:r>
            <a:r>
              <a:rPr lang="en-US" altLang="zh-CN" dirty="0"/>
              <a:t> where </a:t>
            </a:r>
            <a:r>
              <a:rPr lang="en-US" altLang="zh-CN" dirty="0" err="1"/>
              <a:t>bm</a:t>
            </a:r>
            <a:r>
              <a:rPr lang="en-US" altLang="zh-CN" dirty="0"/>
              <a:t>='</a:t>
            </a:r>
            <a:r>
              <a:rPr lang="zh-CN" altLang="en-US" dirty="0"/>
              <a:t>桥隧</a:t>
            </a:r>
            <a:r>
              <a:rPr lang="en-US" altLang="zh-CN" dirty="0"/>
              <a:t>132'</a:t>
            </a:r>
            <a:endParaRPr lang="en-US" altLang="zh-CN" dirty="0" smtClean="0"/>
          </a:p>
          <a:p>
            <a:pPr marL="0" indent="0">
              <a:buNone/>
            </a:pPr>
            <a:endParaRPr lang="en-US" altLang="zh-CN" b="1" dirty="0">
              <a:solidFill>
                <a:srgbClr val="FFFF00"/>
              </a:solidFill>
            </a:endParaRPr>
          </a:p>
          <a:p>
            <a:pPr marL="0" indent="0">
              <a:buNone/>
            </a:pPr>
            <a:r>
              <a:rPr lang="en-US" altLang="zh-CN" sz="3200" b="1" dirty="0" smtClean="0">
                <a:solidFill>
                  <a:srgbClr val="FFFF00"/>
                </a:solidFill>
              </a:rPr>
              <a:t>	</a:t>
            </a:r>
            <a:r>
              <a:rPr lang="zh-CN" altLang="en-US" sz="3200" b="1" dirty="0" smtClean="0">
                <a:solidFill>
                  <a:srgbClr val="FFFF00"/>
                </a:solidFill>
              </a:rPr>
              <a:t>使用有效和正确的索引，即使数据急剧膨胀，对查询效率的影响也是非常有限的！</a:t>
            </a:r>
            <a:endParaRPr lang="zh-CN" altLang="en-US" sz="3200" b="1" dirty="0">
              <a:solidFill>
                <a:srgbClr val="FFFF00"/>
              </a:solidFill>
            </a:endParaRPr>
          </a:p>
        </p:txBody>
      </p:sp>
    </p:spTree>
    <p:extLst>
      <p:ext uri="{BB962C8B-B14F-4D97-AF65-F5344CB8AC3E}">
        <p14:creationId xmlns:p14="http://schemas.microsoft.com/office/powerpoint/2010/main" val="13905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验证索引对查询效率的提升</a:t>
            </a:r>
            <a:endParaRPr lang="zh-CN" altLang="en-US" dirty="0"/>
          </a:p>
        </p:txBody>
      </p:sp>
      <p:sp>
        <p:nvSpPr>
          <p:cNvPr id="3" name="内容占位符 2"/>
          <p:cNvSpPr>
            <a:spLocks noGrp="1"/>
          </p:cNvSpPr>
          <p:nvPr>
            <p:ph idx="1"/>
          </p:nvPr>
        </p:nvSpPr>
        <p:spPr>
          <a:xfrm>
            <a:off x="1104293" y="1260438"/>
            <a:ext cx="8946541" cy="5349368"/>
          </a:xfrm>
        </p:spPr>
        <p:txBody>
          <a:bodyPr>
            <a:normAutofit/>
          </a:bodyPr>
          <a:lstStyle/>
          <a:p>
            <a:pPr marL="0" indent="0">
              <a:buNone/>
            </a:pPr>
            <a:r>
              <a:rPr lang="en-US" altLang="zh-CN" dirty="0" smtClean="0"/>
              <a:t>	</a:t>
            </a:r>
            <a:r>
              <a:rPr lang="zh-CN" altLang="en-US" dirty="0" smtClean="0"/>
              <a:t>对于连接操作，每增加</a:t>
            </a:r>
            <a:r>
              <a:rPr lang="en-US" altLang="zh-CN" dirty="0" smtClean="0"/>
              <a:t>2</a:t>
            </a:r>
            <a:r>
              <a:rPr lang="zh-CN" altLang="en-US" dirty="0" smtClean="0"/>
              <a:t>万条记录，查询时间增加不到</a:t>
            </a:r>
            <a:r>
              <a:rPr lang="en-US" altLang="zh-CN" dirty="0" smtClean="0"/>
              <a:t>0.1</a:t>
            </a:r>
            <a:r>
              <a:rPr lang="zh-CN" altLang="en-US" dirty="0" smtClean="0"/>
              <a:t>秒。</a:t>
            </a:r>
            <a:endParaRPr lang="en-US" altLang="zh-CN" dirty="0" smtClean="0"/>
          </a:p>
          <a:p>
            <a:pPr marL="0" indent="0">
              <a:buNone/>
            </a:pPr>
            <a:r>
              <a:rPr lang="en-US" altLang="zh-CN" dirty="0"/>
              <a:t>	</a:t>
            </a:r>
            <a:r>
              <a:rPr lang="zh-CN" altLang="en-US" dirty="0" smtClean="0"/>
              <a:t>对于关键字查询，</a:t>
            </a:r>
            <a:r>
              <a:rPr lang="zh-CN" altLang="en-US" dirty="0"/>
              <a:t>每增加</a:t>
            </a:r>
            <a:r>
              <a:rPr lang="en-US" altLang="zh-CN" dirty="0"/>
              <a:t>2</a:t>
            </a:r>
            <a:r>
              <a:rPr lang="zh-CN" altLang="en-US" dirty="0"/>
              <a:t>万条记录，查询</a:t>
            </a:r>
            <a:r>
              <a:rPr lang="zh-CN" altLang="en-US" dirty="0" smtClean="0"/>
              <a:t>时间几乎没有变化。</a:t>
            </a:r>
            <a:endParaRPr lang="en-US" altLang="zh-CN" dirty="0"/>
          </a:p>
          <a:p>
            <a:pPr marL="0" indent="0">
              <a:buNone/>
            </a:pPr>
            <a:endParaRPr lang="en-US" altLang="zh-CN" dirty="0" smtClean="0"/>
          </a:p>
          <a:p>
            <a:pPr marL="0" indent="0">
              <a:buNone/>
            </a:pPr>
            <a:r>
              <a:rPr lang="en-US" altLang="zh-CN" dirty="0" smtClean="0"/>
              <a:t>	</a:t>
            </a:r>
            <a:r>
              <a:rPr lang="zh-CN" altLang="en-US" dirty="0" smtClean="0"/>
              <a:t>当记录数量大幅增加时，对于连接操作，查询时间的增长使线性的。而对于关键字的查询，查询时间没有显著变化。</a:t>
            </a:r>
            <a:endParaRPr lang="en-US" altLang="zh-CN" dirty="0" smtClean="0"/>
          </a:p>
          <a:p>
            <a:pPr marL="0" indent="0">
              <a:buNone/>
            </a:pPr>
            <a:endParaRPr lang="en-US" altLang="zh-CN" b="1" dirty="0">
              <a:solidFill>
                <a:srgbClr val="FFFF00"/>
              </a:solidFill>
            </a:endParaRPr>
          </a:p>
          <a:p>
            <a:pPr marL="0" indent="0">
              <a:buNone/>
            </a:pPr>
            <a:r>
              <a:rPr lang="en-US" altLang="zh-CN" sz="3200" b="1" dirty="0" smtClean="0">
                <a:solidFill>
                  <a:srgbClr val="FFFF00"/>
                </a:solidFill>
              </a:rPr>
              <a:t>	</a:t>
            </a:r>
            <a:r>
              <a:rPr lang="zh-CN" altLang="en-US" sz="3200" b="1" dirty="0" smtClean="0">
                <a:solidFill>
                  <a:srgbClr val="FFFF00"/>
                </a:solidFill>
              </a:rPr>
              <a:t>使用有效和正确的索引，即使数据急剧膨胀，对查询效率的影响也是非常有限的！</a:t>
            </a:r>
            <a:endParaRPr lang="zh-CN" altLang="en-US" sz="3200" b="1" dirty="0">
              <a:solidFill>
                <a:srgbClr val="FFFF00"/>
              </a:solidFill>
            </a:endParaRPr>
          </a:p>
        </p:txBody>
      </p:sp>
    </p:spTree>
    <p:extLst>
      <p:ext uri="{BB962C8B-B14F-4D97-AF65-F5344CB8AC3E}">
        <p14:creationId xmlns:p14="http://schemas.microsoft.com/office/powerpoint/2010/main" val="208231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使用联合</a:t>
            </a:r>
            <a:r>
              <a:rPr lang="en-US" altLang="zh-CN" dirty="0" smtClean="0"/>
              <a:t>Union</a:t>
            </a:r>
            <a:r>
              <a:rPr lang="zh-CN" altLang="en-US" dirty="0" smtClean="0"/>
              <a:t>减少查询步骤</a:t>
            </a:r>
            <a:endParaRPr lang="zh-CN" altLang="en-US" dirty="0"/>
          </a:p>
        </p:txBody>
      </p:sp>
      <p:sp>
        <p:nvSpPr>
          <p:cNvPr id="3" name="内容占位符 2"/>
          <p:cNvSpPr>
            <a:spLocks noGrp="1"/>
          </p:cNvSpPr>
          <p:nvPr>
            <p:ph idx="1"/>
          </p:nvPr>
        </p:nvSpPr>
        <p:spPr>
          <a:xfrm>
            <a:off x="1104293" y="1356232"/>
            <a:ext cx="8946541" cy="5288408"/>
          </a:xfrm>
        </p:spPr>
        <p:txBody>
          <a:bodyPr>
            <a:normAutofit/>
          </a:bodyPr>
          <a:lstStyle/>
          <a:p>
            <a:pPr marL="0" indent="0">
              <a:buNone/>
            </a:pPr>
            <a:r>
              <a:rPr lang="en-US" altLang="zh-CN" dirty="0" smtClean="0"/>
              <a:t>	</a:t>
            </a:r>
            <a:r>
              <a:rPr lang="zh-CN" altLang="en-US" dirty="0" smtClean="0"/>
              <a:t>如果我们要做一个综合查询，输入名称，就可以查询到包括老师和学生在内的所以匹配记录，该怎么做？</a:t>
            </a:r>
            <a:endParaRPr lang="en-US" altLang="zh-CN" dirty="0" smtClean="0"/>
          </a:p>
          <a:p>
            <a:pPr marL="0" indent="0">
              <a:buNone/>
            </a:pPr>
            <a:r>
              <a:rPr lang="en-US" altLang="zh-CN" dirty="0" smtClean="0"/>
              <a:t>	</a:t>
            </a:r>
            <a:r>
              <a:rPr lang="zh-CN" altLang="en-US" sz="2400" b="1" dirty="0" smtClean="0">
                <a:solidFill>
                  <a:srgbClr val="FFFF00"/>
                </a:solidFill>
              </a:rPr>
              <a:t>将老师表和学生表联合起来。</a:t>
            </a:r>
            <a:endParaRPr lang="en-US" altLang="zh-CN" sz="2400" b="1" dirty="0" smtClean="0">
              <a:solidFill>
                <a:srgbClr val="FFFF00"/>
              </a:solidFill>
            </a:endParaRPr>
          </a:p>
          <a:p>
            <a:pPr marL="0" indent="0">
              <a:buNone/>
            </a:pPr>
            <a:r>
              <a:rPr lang="zh-CN" altLang="en-US" dirty="0" smtClean="0"/>
              <a:t>注意：</a:t>
            </a:r>
            <a:endParaRPr lang="en-US" altLang="zh-CN" dirty="0" smtClean="0"/>
          </a:p>
          <a:p>
            <a:pPr marL="0" indent="0">
              <a:buNone/>
            </a:pPr>
            <a:r>
              <a:rPr lang="en-US" altLang="zh-CN" dirty="0" smtClean="0"/>
              <a:t>1.</a:t>
            </a:r>
            <a:r>
              <a:rPr lang="zh-CN" altLang="en-US" dirty="0" smtClean="0"/>
              <a:t>选择的列数必须相等。</a:t>
            </a:r>
            <a:endParaRPr lang="en-US" altLang="zh-CN" dirty="0" smtClean="0"/>
          </a:p>
          <a:p>
            <a:pPr marL="0" indent="0">
              <a:buNone/>
            </a:pPr>
            <a:r>
              <a:rPr lang="en-US" altLang="zh-CN" dirty="0" smtClean="0"/>
              <a:t>2.</a:t>
            </a:r>
            <a:r>
              <a:rPr lang="zh-CN" altLang="en-US" dirty="0" smtClean="0"/>
              <a:t>选择的列尽量含义接近。</a:t>
            </a:r>
            <a:endParaRPr lang="en-US" altLang="zh-CN" dirty="0" smtClean="0"/>
          </a:p>
          <a:p>
            <a:pPr marL="0" indent="0">
              <a:buNone/>
            </a:pPr>
            <a:r>
              <a:rPr lang="en-US" altLang="zh-CN" dirty="0" smtClean="0"/>
              <a:t>3.</a:t>
            </a:r>
            <a:r>
              <a:rPr lang="zh-CN" altLang="en-US" dirty="0" smtClean="0"/>
              <a:t>可以添加数据库中不存在的列，标示不同表中的数据。</a:t>
            </a:r>
            <a:endParaRPr lang="en-US" altLang="zh-CN" dirty="0" smtClean="0"/>
          </a:p>
          <a:p>
            <a:pPr marL="0" indent="0">
              <a:buNone/>
            </a:pPr>
            <a:r>
              <a:rPr lang="en-US" altLang="zh-CN" dirty="0" smtClean="0"/>
              <a:t>4.</a:t>
            </a:r>
            <a:r>
              <a:rPr lang="zh-CN" altLang="en-US" dirty="0" smtClean="0"/>
              <a:t>如果不需要去掉重复的记录，则尽量使用</a:t>
            </a:r>
            <a:r>
              <a:rPr lang="en-US" altLang="zh-CN" sz="2800" b="1" dirty="0" smtClean="0">
                <a:solidFill>
                  <a:srgbClr val="FFFF00"/>
                </a:solidFill>
              </a:rPr>
              <a:t>Union All</a:t>
            </a:r>
            <a:r>
              <a:rPr lang="zh-CN" altLang="en-US" dirty="0" smtClean="0"/>
              <a:t>语句。</a:t>
            </a:r>
            <a:endParaRPr lang="en-US" altLang="zh-CN" dirty="0" smtClean="0"/>
          </a:p>
          <a:p>
            <a:pPr marL="0" indent="0">
              <a:buNone/>
            </a:pPr>
            <a:endParaRPr lang="en-US" altLang="zh-CN" dirty="0" smtClean="0"/>
          </a:p>
          <a:p>
            <a:pPr marL="0" indent="0">
              <a:buNone/>
            </a:pPr>
            <a:r>
              <a:rPr lang="en-US" altLang="zh-CN" sz="1600" b="1" dirty="0"/>
              <a:t>select  </a:t>
            </a:r>
            <a:r>
              <a:rPr lang="en-US" altLang="zh-CN" sz="1600" b="1" dirty="0" err="1"/>
              <a:t>stu.xm,stu.bm,stu.bjbm</a:t>
            </a:r>
            <a:r>
              <a:rPr lang="en-US" altLang="zh-CN" sz="1600" b="1" dirty="0"/>
              <a:t>,'</a:t>
            </a:r>
            <a:r>
              <a:rPr lang="zh-CN" altLang="en-US" sz="1600" b="1" dirty="0"/>
              <a:t>学生</a:t>
            </a:r>
            <a:r>
              <a:rPr lang="en-US" altLang="zh-CN" sz="1600" b="1" dirty="0"/>
              <a:t>' sf  from </a:t>
            </a:r>
            <a:r>
              <a:rPr lang="en-US" altLang="zh-CN" sz="1600" b="1" dirty="0" err="1"/>
              <a:t>uc_studentinfo_C</a:t>
            </a:r>
            <a:r>
              <a:rPr lang="en-US" altLang="zh-CN" sz="1600" b="1" dirty="0"/>
              <a:t> </a:t>
            </a:r>
            <a:r>
              <a:rPr lang="en-US" altLang="zh-CN" sz="1600" b="1" dirty="0" err="1"/>
              <a:t>stu</a:t>
            </a:r>
            <a:endParaRPr lang="en-US" altLang="zh-CN" sz="1600" b="1" dirty="0"/>
          </a:p>
          <a:p>
            <a:pPr marL="0" indent="0">
              <a:buNone/>
            </a:pPr>
            <a:r>
              <a:rPr lang="en-US" altLang="zh-CN" sz="1600" b="1" dirty="0">
                <a:solidFill>
                  <a:srgbClr val="FFFF00"/>
                </a:solidFill>
              </a:rPr>
              <a:t>union all</a:t>
            </a:r>
          </a:p>
          <a:p>
            <a:pPr marL="0" indent="0">
              <a:buNone/>
            </a:pPr>
            <a:r>
              <a:rPr lang="en-US" altLang="zh-CN" sz="1600" b="1" dirty="0"/>
              <a:t>select </a:t>
            </a:r>
            <a:r>
              <a:rPr lang="en-US" altLang="zh-CN" sz="1600" b="1" dirty="0" err="1"/>
              <a:t>tea.xm,tea.bmmc</a:t>
            </a:r>
            <a:r>
              <a:rPr lang="en-US" altLang="zh-CN" sz="1600" b="1" dirty="0"/>
              <a:t>, </a:t>
            </a:r>
            <a:r>
              <a:rPr lang="en-US" altLang="zh-CN" sz="1600" b="1" dirty="0" err="1"/>
              <a:t>tea.bmbm</a:t>
            </a:r>
            <a:r>
              <a:rPr lang="en-US" altLang="zh-CN" sz="1600" b="1" dirty="0"/>
              <a:t>,'</a:t>
            </a:r>
            <a:r>
              <a:rPr lang="zh-CN" altLang="en-US" sz="1600" b="1" dirty="0"/>
              <a:t>老师</a:t>
            </a:r>
            <a:r>
              <a:rPr lang="en-US" altLang="zh-CN" sz="1600" b="1" dirty="0"/>
              <a:t>' from </a:t>
            </a:r>
            <a:r>
              <a:rPr lang="en-US" altLang="zh-CN" sz="1600" b="1" dirty="0" err="1"/>
              <a:t>uc_teacherinfo</a:t>
            </a:r>
            <a:r>
              <a:rPr lang="en-US" altLang="zh-CN" sz="1600" b="1" dirty="0"/>
              <a:t> tea</a:t>
            </a:r>
            <a:endParaRPr lang="en-US" altLang="zh-CN" sz="1600" b="1" dirty="0" smtClean="0"/>
          </a:p>
          <a:p>
            <a:pPr marL="0" indent="0">
              <a:buNone/>
            </a:pPr>
            <a:endParaRPr lang="zh-CN" altLang="en-US" dirty="0"/>
          </a:p>
        </p:txBody>
      </p:sp>
    </p:spTree>
    <p:extLst>
      <p:ext uri="{BB962C8B-B14F-4D97-AF65-F5344CB8AC3E}">
        <p14:creationId xmlns:p14="http://schemas.microsoft.com/office/powerpoint/2010/main" val="2212517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语句使用及优化总体原则</a:t>
            </a:r>
            <a:endParaRPr lang="zh-CN" altLang="en-US" dirty="0"/>
          </a:p>
        </p:txBody>
      </p:sp>
      <p:sp>
        <p:nvSpPr>
          <p:cNvPr id="4" name="内容占位符 3"/>
          <p:cNvSpPr>
            <a:spLocks noGrp="1"/>
          </p:cNvSpPr>
          <p:nvPr>
            <p:ph idx="1"/>
          </p:nvPr>
        </p:nvSpPr>
        <p:spPr/>
        <p:txBody>
          <a:bodyPr/>
          <a:lstStyle/>
          <a:p>
            <a:r>
              <a:rPr lang="zh-CN" altLang="en-US" dirty="0" smtClean="0"/>
              <a:t>尽量不采用</a:t>
            </a:r>
            <a:r>
              <a:rPr lang="en-US" altLang="zh-CN" dirty="0" smtClean="0"/>
              <a:t>IN</a:t>
            </a:r>
            <a:r>
              <a:rPr lang="zh-CN" altLang="en-US" dirty="0" smtClean="0"/>
              <a:t>操作符</a:t>
            </a:r>
            <a:endParaRPr lang="en-US" altLang="zh-CN" dirty="0" smtClean="0"/>
          </a:p>
          <a:p>
            <a:pPr marL="0" indent="0">
              <a:buNone/>
            </a:pPr>
            <a:r>
              <a:rPr lang="en-US" altLang="zh-CN" dirty="0" smtClean="0"/>
              <a:t>	</a:t>
            </a:r>
            <a:r>
              <a:rPr lang="zh-CN" altLang="en-US" dirty="0" smtClean="0"/>
              <a:t>用</a:t>
            </a:r>
            <a:r>
              <a:rPr lang="en-US" altLang="zh-CN" dirty="0"/>
              <a:t>IN</a:t>
            </a:r>
            <a:r>
              <a:rPr lang="zh-CN" altLang="en-US" dirty="0"/>
              <a:t>写出来的</a:t>
            </a:r>
            <a:r>
              <a:rPr lang="en-US" altLang="zh-CN" dirty="0"/>
              <a:t>SQL</a:t>
            </a:r>
            <a:r>
              <a:rPr lang="zh-CN" altLang="en-US" dirty="0"/>
              <a:t>的优点是比较容易写及清晰</a:t>
            </a:r>
            <a:r>
              <a:rPr lang="zh-CN" altLang="en-US" dirty="0" smtClean="0"/>
              <a:t>易懂，</a:t>
            </a:r>
            <a:r>
              <a:rPr lang="zh-CN" altLang="en-US" dirty="0"/>
              <a:t>但是用</a:t>
            </a:r>
            <a:r>
              <a:rPr lang="en-US" altLang="zh-CN" dirty="0"/>
              <a:t>IN</a:t>
            </a:r>
            <a:r>
              <a:rPr lang="zh-CN" altLang="en-US" dirty="0"/>
              <a:t>的</a:t>
            </a:r>
            <a:r>
              <a:rPr lang="en-US" altLang="zh-CN" dirty="0"/>
              <a:t>SQL</a:t>
            </a:r>
            <a:r>
              <a:rPr lang="zh-CN" altLang="en-US" dirty="0"/>
              <a:t>性能总是比较低</a:t>
            </a:r>
            <a:r>
              <a:rPr lang="zh-CN" altLang="en-US" dirty="0" smtClean="0"/>
              <a:t>的，并且是可以使用其他方法替代的。</a:t>
            </a:r>
            <a:endParaRPr lang="en-US" altLang="zh-CN" dirty="0" smtClean="0"/>
          </a:p>
          <a:p>
            <a:pPr marL="0" indent="0">
              <a:buNone/>
            </a:pPr>
            <a:r>
              <a:rPr lang="en-US" altLang="zh-CN" dirty="0"/>
              <a:t>	</a:t>
            </a:r>
            <a:r>
              <a:rPr lang="zh-CN" altLang="en-US" dirty="0" smtClean="0"/>
              <a:t>推荐方案：使用内外连接，嵌套等方式替代</a:t>
            </a:r>
            <a:endParaRPr lang="en-US" altLang="zh-CN" dirty="0" smtClean="0"/>
          </a:p>
          <a:p>
            <a:pPr marL="0" indent="0">
              <a:buNone/>
            </a:pPr>
            <a:endParaRPr lang="en-US" altLang="zh-CN" dirty="0"/>
          </a:p>
          <a:p>
            <a:pPr marL="0" indent="0">
              <a:buNone/>
            </a:pPr>
            <a:endParaRPr lang="en-US" altLang="zh-CN" dirty="0" smtClean="0"/>
          </a:p>
          <a:p>
            <a:r>
              <a:rPr lang="zh-CN" altLang="en-US" dirty="0"/>
              <a:t>强列推荐不</a:t>
            </a:r>
            <a:r>
              <a:rPr lang="zh-CN" altLang="en-US" dirty="0" smtClean="0"/>
              <a:t>使用</a:t>
            </a:r>
            <a:r>
              <a:rPr lang="en-US" altLang="zh-CN" dirty="0"/>
              <a:t>NOT IN</a:t>
            </a:r>
            <a:r>
              <a:rPr lang="zh-CN" altLang="en-US" dirty="0" smtClean="0"/>
              <a:t>操作符</a:t>
            </a:r>
            <a:endParaRPr lang="en-US" altLang="zh-CN" dirty="0" smtClean="0"/>
          </a:p>
          <a:p>
            <a:pPr marL="457200" lvl="1" indent="0">
              <a:buNone/>
            </a:pPr>
            <a:r>
              <a:rPr lang="en-US" altLang="zh-CN" dirty="0"/>
              <a:t>NOT IN</a:t>
            </a:r>
            <a:r>
              <a:rPr lang="zh-CN" altLang="en-US" dirty="0" smtClean="0"/>
              <a:t>操作</a:t>
            </a:r>
            <a:r>
              <a:rPr lang="zh-CN" altLang="en-US" dirty="0"/>
              <a:t>是强列推荐不使用的，因为它不能应用表的索引</a:t>
            </a:r>
            <a:r>
              <a:rPr lang="zh-CN" altLang="en-US" dirty="0" smtClean="0"/>
              <a:t>。</a:t>
            </a:r>
            <a:endParaRPr lang="en-US" altLang="zh-CN" dirty="0" smtClean="0"/>
          </a:p>
          <a:p>
            <a:pPr marL="457200" lvl="1" indent="0">
              <a:buNone/>
            </a:pPr>
            <a:r>
              <a:rPr lang="zh-CN" altLang="en-US" dirty="0" smtClean="0"/>
              <a:t>推荐</a:t>
            </a:r>
            <a:r>
              <a:rPr lang="zh-CN" altLang="en-US" dirty="0"/>
              <a:t>方案</a:t>
            </a:r>
            <a:r>
              <a:rPr lang="zh-CN" altLang="en-US" dirty="0" smtClean="0"/>
              <a:t>：外</a:t>
            </a:r>
            <a:r>
              <a:rPr lang="zh-CN" altLang="en-US" dirty="0"/>
              <a:t>连接</a:t>
            </a:r>
            <a:r>
              <a:rPr lang="en-US" altLang="zh-CN" dirty="0"/>
              <a:t>+</a:t>
            </a:r>
            <a:r>
              <a:rPr lang="zh-CN" altLang="en-US" dirty="0"/>
              <a:t>判断为</a:t>
            </a:r>
            <a:r>
              <a:rPr lang="zh-CN" altLang="en-US" dirty="0" smtClean="0"/>
              <a:t>空方案</a:t>
            </a:r>
            <a:r>
              <a:rPr lang="zh-CN" altLang="en-US" dirty="0"/>
              <a:t>代替。</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8232365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语句使用及优化总体原则</a:t>
            </a:r>
            <a:endParaRPr lang="zh-CN" altLang="en-US" dirty="0"/>
          </a:p>
        </p:txBody>
      </p:sp>
      <p:sp>
        <p:nvSpPr>
          <p:cNvPr id="4" name="内容占位符 3"/>
          <p:cNvSpPr>
            <a:spLocks noGrp="1"/>
          </p:cNvSpPr>
          <p:nvPr>
            <p:ph idx="1"/>
          </p:nvPr>
        </p:nvSpPr>
        <p:spPr/>
        <p:txBody>
          <a:bodyPr/>
          <a:lstStyle/>
          <a:p>
            <a:r>
              <a:rPr lang="zh-CN" altLang="en-US" dirty="0" smtClean="0"/>
              <a:t>尽量不采用</a:t>
            </a:r>
            <a:r>
              <a:rPr lang="en-US" altLang="zh-CN" dirty="0"/>
              <a:t>&lt;&gt; </a:t>
            </a:r>
            <a:r>
              <a:rPr lang="zh-CN" altLang="en-US" dirty="0"/>
              <a:t>操作符（不等于</a:t>
            </a:r>
            <a:r>
              <a:rPr lang="zh-CN" altLang="en-US" dirty="0" smtClean="0"/>
              <a:t>）</a:t>
            </a:r>
            <a:endParaRPr lang="en-US" altLang="zh-CN" dirty="0"/>
          </a:p>
          <a:p>
            <a:pPr marL="0" indent="0">
              <a:buNone/>
            </a:pPr>
            <a:r>
              <a:rPr lang="en-US" altLang="zh-CN" dirty="0" smtClean="0"/>
              <a:t>	</a:t>
            </a:r>
            <a:r>
              <a:rPr lang="zh-CN" altLang="zh-CN" dirty="0" smtClean="0"/>
              <a:t>不</a:t>
            </a:r>
            <a:r>
              <a:rPr lang="zh-CN" altLang="zh-CN" dirty="0"/>
              <a:t>等于操作符是永远不会用到索引的，因此对它的处理只会产生全表</a:t>
            </a:r>
            <a:r>
              <a:rPr lang="zh-CN" altLang="zh-CN" dirty="0" smtClean="0"/>
              <a:t>扫描</a:t>
            </a:r>
            <a:r>
              <a:rPr lang="en-US" altLang="zh-CN" dirty="0"/>
              <a:t>	</a:t>
            </a:r>
            <a:r>
              <a:rPr lang="zh-CN" altLang="zh-CN" dirty="0" smtClean="0"/>
              <a:t>推荐</a:t>
            </a:r>
            <a:r>
              <a:rPr lang="zh-CN" altLang="zh-CN" dirty="0"/>
              <a:t>方案：用其它相同功能的操作运算代替</a:t>
            </a:r>
            <a:r>
              <a:rPr lang="zh-CN" altLang="zh-CN" dirty="0" smtClean="0"/>
              <a:t>，</a:t>
            </a:r>
            <a:endParaRPr lang="en-US" altLang="zh-CN" dirty="0" smtClean="0"/>
          </a:p>
          <a:p>
            <a:pPr marL="0" indent="0">
              <a:buNone/>
            </a:pPr>
            <a:r>
              <a:rPr lang="en-US" altLang="zh-CN" dirty="0" smtClean="0"/>
              <a:t>	</a:t>
            </a:r>
            <a:r>
              <a:rPr lang="zh-CN" altLang="zh-CN" dirty="0" smtClean="0"/>
              <a:t>如a</a:t>
            </a:r>
            <a:r>
              <a:rPr lang="zh-CN" altLang="zh-CN" dirty="0"/>
              <a:t>&lt;&gt;0 改为 a&gt;0 or a&lt;</a:t>
            </a:r>
            <a:r>
              <a:rPr lang="zh-CN" altLang="zh-CN" dirty="0" smtClean="0"/>
              <a:t>0</a:t>
            </a:r>
            <a:r>
              <a:rPr lang="en-US" altLang="zh-CN" dirty="0" smtClean="0"/>
              <a:t> </a:t>
            </a:r>
            <a:r>
              <a:rPr lang="zh-CN" altLang="en-US" dirty="0" smtClean="0"/>
              <a:t>；</a:t>
            </a:r>
            <a:r>
              <a:rPr lang="zh-CN" altLang="zh-CN" dirty="0" smtClean="0"/>
              <a:t>a</a:t>
            </a:r>
            <a:r>
              <a:rPr lang="zh-CN" altLang="zh-CN" dirty="0"/>
              <a:t>&lt;&gt;’’ 改为 a&gt;’’ </a:t>
            </a:r>
          </a:p>
          <a:p>
            <a:pPr marL="0" indent="0">
              <a:buNone/>
            </a:pPr>
            <a:endParaRPr lang="en-US" altLang="zh-CN" dirty="0" smtClean="0"/>
          </a:p>
          <a:p>
            <a:r>
              <a:rPr lang="en-US" altLang="zh-CN" dirty="0"/>
              <a:t>IS NULL </a:t>
            </a:r>
            <a:r>
              <a:rPr lang="zh-CN" altLang="en-US" dirty="0"/>
              <a:t>或</a:t>
            </a:r>
            <a:r>
              <a:rPr lang="en-US" altLang="zh-CN" dirty="0"/>
              <a:t>IS NOT NULL</a:t>
            </a:r>
            <a:r>
              <a:rPr lang="zh-CN" altLang="en-US" dirty="0"/>
              <a:t>操作（判断字段是否为空</a:t>
            </a:r>
            <a:r>
              <a:rPr lang="zh-CN" altLang="en-US" dirty="0" smtClean="0"/>
              <a:t>）</a:t>
            </a:r>
            <a:endParaRPr lang="en-US" altLang="zh-CN" dirty="0" smtClean="0"/>
          </a:p>
          <a:p>
            <a:pPr marL="0" indent="0">
              <a:buNone/>
            </a:pPr>
            <a:r>
              <a:rPr lang="en-US" altLang="zh-CN" dirty="0" smtClean="0"/>
              <a:t>	</a:t>
            </a:r>
            <a:r>
              <a:rPr lang="zh-CN" altLang="en-US" dirty="0" smtClean="0"/>
              <a:t>判断</a:t>
            </a:r>
            <a:r>
              <a:rPr lang="zh-CN" altLang="en-US" dirty="0"/>
              <a:t>字段是否为空一般是不会应用索引的，因为</a:t>
            </a:r>
            <a:r>
              <a:rPr lang="en-US" altLang="zh-CN" dirty="0"/>
              <a:t>B</a:t>
            </a:r>
            <a:r>
              <a:rPr lang="zh-CN" altLang="en-US" dirty="0"/>
              <a:t>树索引是不索引空值</a:t>
            </a:r>
            <a:r>
              <a:rPr lang="zh-CN" altLang="en-US" dirty="0" smtClean="0"/>
              <a:t>的。</a:t>
            </a:r>
            <a:endParaRPr lang="en-US" altLang="zh-CN" dirty="0" smtClean="0"/>
          </a:p>
          <a:p>
            <a:pPr marL="457200" lvl="1" indent="0">
              <a:buNone/>
            </a:pPr>
            <a:r>
              <a:rPr lang="zh-CN" altLang="en-US" sz="2000" dirty="0"/>
              <a:t>推荐方案：用其它相同功能的操作运算代替</a:t>
            </a:r>
            <a:r>
              <a:rPr lang="zh-CN" altLang="en-US" sz="2000" dirty="0" smtClean="0"/>
              <a:t>，</a:t>
            </a:r>
            <a:endParaRPr lang="en-US" altLang="zh-CN" sz="2000" dirty="0" smtClean="0"/>
          </a:p>
          <a:p>
            <a:pPr marL="457200" lvl="1" indent="0">
              <a:buNone/>
            </a:pPr>
            <a:r>
              <a:rPr lang="zh-CN" altLang="en-US" sz="2000" dirty="0" smtClean="0"/>
              <a:t>如</a:t>
            </a:r>
            <a:r>
              <a:rPr lang="en-US" altLang="zh-CN" sz="2000" dirty="0"/>
              <a:t>a is not null </a:t>
            </a:r>
            <a:r>
              <a:rPr lang="zh-CN" altLang="en-US" sz="2000" dirty="0"/>
              <a:t>改为 </a:t>
            </a:r>
            <a:r>
              <a:rPr lang="en-US" altLang="zh-CN" sz="2000" dirty="0"/>
              <a:t>a&gt;0 </a:t>
            </a:r>
            <a:r>
              <a:rPr lang="zh-CN" altLang="en-US" sz="2000" dirty="0"/>
              <a:t>或</a:t>
            </a:r>
            <a:r>
              <a:rPr lang="en-US" altLang="zh-CN" sz="2000" dirty="0"/>
              <a:t>a&gt;’’</a:t>
            </a:r>
            <a:r>
              <a:rPr lang="zh-CN" altLang="en-US" sz="2000" dirty="0"/>
              <a:t>等。</a:t>
            </a:r>
            <a:endParaRPr lang="en-US" altLang="zh-CN" sz="2000" dirty="0"/>
          </a:p>
          <a:p>
            <a:pPr marL="457200" lvl="1" indent="0">
              <a:buNone/>
            </a:pPr>
            <a:r>
              <a:rPr lang="zh-CN" altLang="en-US" sz="2000" dirty="0"/>
              <a:t>不允许字段为空，而用一个缺省值代替空值。</a:t>
            </a:r>
          </a:p>
        </p:txBody>
      </p:sp>
    </p:spTree>
    <p:extLst>
      <p:ext uri="{BB962C8B-B14F-4D97-AF65-F5344CB8AC3E}">
        <p14:creationId xmlns:p14="http://schemas.microsoft.com/office/powerpoint/2010/main" val="2888240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第一范式</a:t>
            </a:r>
            <a:r>
              <a:rPr lang="en-US" altLang="zh-CN" dirty="0" smtClean="0"/>
              <a:t>1NF---</a:t>
            </a:r>
            <a:r>
              <a:rPr lang="zh-CN" altLang="en-US" dirty="0" smtClean="0"/>
              <a:t>分析</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联系人表如下：</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如果</a:t>
            </a:r>
            <a:r>
              <a:rPr lang="zh-CN" altLang="en-US" dirty="0"/>
              <a:t>在实际场景中，一个联系人有家庭电话和公司电话，那么这种表结构设计就没有</a:t>
            </a:r>
            <a:r>
              <a:rPr lang="zh-CN" altLang="en-US" dirty="0" smtClean="0"/>
              <a:t>达到</a:t>
            </a:r>
            <a:r>
              <a:rPr lang="en-US" altLang="zh-CN" dirty="0" smtClean="0"/>
              <a:t>1NF</a:t>
            </a:r>
            <a:r>
              <a:rPr lang="zh-CN" altLang="en-US" dirty="0" smtClean="0"/>
              <a:t>。要符合</a:t>
            </a:r>
            <a:r>
              <a:rPr lang="en-US" altLang="zh-CN" dirty="0" smtClean="0"/>
              <a:t>1NF</a:t>
            </a:r>
            <a:r>
              <a:rPr lang="en-US" altLang="zh-CN" dirty="0"/>
              <a:t> </a:t>
            </a:r>
            <a:r>
              <a:rPr lang="zh-CN" altLang="en-US" dirty="0" smtClean="0"/>
              <a:t>我们</a:t>
            </a:r>
            <a:r>
              <a:rPr lang="zh-CN" altLang="en-US" dirty="0"/>
              <a:t>只需把列（电话）</a:t>
            </a:r>
            <a:r>
              <a:rPr lang="zh-CN" altLang="en-US" dirty="0" smtClean="0"/>
              <a:t>拆分。</a:t>
            </a:r>
            <a:r>
              <a:rPr lang="zh-CN" altLang="en-US" dirty="0"/>
              <a:t/>
            </a:r>
            <a:br>
              <a:rPr lang="zh-CN" altLang="en-US" dirty="0"/>
            </a:b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	</a:t>
            </a:r>
            <a:r>
              <a:rPr lang="zh-CN" altLang="zh-CN" sz="2400" dirty="0" smtClean="0">
                <a:solidFill>
                  <a:srgbClr val="FFFF00"/>
                </a:solidFill>
              </a:rPr>
              <a:t>在</a:t>
            </a:r>
            <a:r>
              <a:rPr lang="zh-CN" altLang="zh-CN" sz="2400" dirty="0">
                <a:solidFill>
                  <a:srgbClr val="FFFF00"/>
                </a:solidFill>
              </a:rPr>
              <a:t>任何一个关系数据库中，第一范式（</a:t>
            </a:r>
            <a:r>
              <a:rPr lang="en-US" altLang="zh-CN" sz="2400" dirty="0">
                <a:solidFill>
                  <a:srgbClr val="FFFF00"/>
                </a:solidFill>
              </a:rPr>
              <a:t>1NF</a:t>
            </a:r>
            <a:r>
              <a:rPr lang="zh-CN" altLang="zh-CN" sz="2400" dirty="0">
                <a:solidFill>
                  <a:srgbClr val="FFFF00"/>
                </a:solidFill>
              </a:rPr>
              <a:t>）是对关系模式的基本要求，不满足第一范式（</a:t>
            </a:r>
            <a:r>
              <a:rPr lang="en-US" altLang="zh-CN" sz="2400" dirty="0">
                <a:solidFill>
                  <a:srgbClr val="FFFF00"/>
                </a:solidFill>
              </a:rPr>
              <a:t>1NF</a:t>
            </a:r>
            <a:r>
              <a:rPr lang="zh-CN" altLang="zh-CN" sz="2400" dirty="0">
                <a:solidFill>
                  <a:srgbClr val="FFFF00"/>
                </a:solidFill>
              </a:rPr>
              <a:t>）的数据库就不是关系数据库。</a:t>
            </a:r>
            <a:endParaRPr lang="en-US" altLang="zh-CN" sz="2400" dirty="0">
              <a:solidFill>
                <a:srgbClr val="FFFF00"/>
              </a:solidFill>
            </a:endParaRPr>
          </a:p>
          <a:p>
            <a:pPr marL="0" indent="0">
              <a:buNone/>
            </a:pPr>
            <a:endParaRPr lang="en-US" altLang="zh-CN" dirty="0"/>
          </a:p>
          <a:p>
            <a:pPr marL="0" indent="0">
              <a:buNone/>
            </a:pPr>
            <a:endParaRPr lang="en-US" altLang="zh-CN" dirty="0" smtClean="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10914031"/>
              </p:ext>
            </p:extLst>
          </p:nvPr>
        </p:nvGraphicFramePr>
        <p:xfrm>
          <a:off x="1283063" y="2618135"/>
          <a:ext cx="8127999" cy="3708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dirty="0" smtClean="0">
                          <a:solidFill>
                            <a:schemeClr val="bg1"/>
                          </a:solidFill>
                        </a:rPr>
                        <a:t>姓名</a:t>
                      </a:r>
                      <a:endParaRPr lang="zh-CN" altLang="en-US" dirty="0">
                        <a:solidFill>
                          <a:schemeClr val="bg1"/>
                        </a:solidFill>
                      </a:endParaRPr>
                    </a:p>
                  </a:txBody>
                  <a:tcPr>
                    <a:solidFill>
                      <a:schemeClr val="bg2">
                        <a:lumMod val="60000"/>
                        <a:lumOff val="40000"/>
                      </a:schemeClr>
                    </a:solidFill>
                  </a:tcPr>
                </a:tc>
                <a:tc>
                  <a:txBody>
                    <a:bodyPr/>
                    <a:lstStyle/>
                    <a:p>
                      <a:r>
                        <a:rPr lang="zh-CN" altLang="en-US" dirty="0" smtClean="0">
                          <a:solidFill>
                            <a:schemeClr val="bg1"/>
                          </a:solidFill>
                        </a:rPr>
                        <a:t>性别</a:t>
                      </a:r>
                      <a:endParaRPr lang="zh-CN" altLang="en-US" dirty="0">
                        <a:solidFill>
                          <a:schemeClr val="bg1"/>
                        </a:solidFill>
                      </a:endParaRPr>
                    </a:p>
                  </a:txBody>
                  <a:tcPr>
                    <a:solidFill>
                      <a:schemeClr val="bg2">
                        <a:lumMod val="60000"/>
                        <a:lumOff val="40000"/>
                      </a:schemeClr>
                    </a:solidFill>
                  </a:tcPr>
                </a:tc>
                <a:tc>
                  <a:txBody>
                    <a:bodyPr/>
                    <a:lstStyle/>
                    <a:p>
                      <a:r>
                        <a:rPr lang="zh-CN" altLang="en-US" dirty="0" smtClean="0">
                          <a:solidFill>
                            <a:schemeClr val="bg1"/>
                          </a:solidFill>
                        </a:rPr>
                        <a:t>电话</a:t>
                      </a:r>
                      <a:endParaRPr lang="zh-CN" altLang="en-US" dirty="0">
                        <a:solidFill>
                          <a:schemeClr val="bg1"/>
                        </a:solidFill>
                      </a:endParaRPr>
                    </a:p>
                  </a:txBody>
                  <a:tcPr>
                    <a:solidFill>
                      <a:schemeClr val="bg2">
                        <a:lumMod val="60000"/>
                        <a:lumOff val="40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597711365"/>
              </p:ext>
            </p:extLst>
          </p:nvPr>
        </p:nvGraphicFramePr>
        <p:xfrm>
          <a:off x="1256937" y="4420809"/>
          <a:ext cx="8128000" cy="3708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zh-CN" altLang="en-US" dirty="0" smtClean="0">
                          <a:solidFill>
                            <a:schemeClr val="bg1"/>
                          </a:solidFill>
                        </a:rPr>
                        <a:t>姓名</a:t>
                      </a:r>
                      <a:endParaRPr lang="zh-CN" altLang="en-US" dirty="0">
                        <a:solidFill>
                          <a:schemeClr val="bg1"/>
                        </a:solidFill>
                      </a:endParaRPr>
                    </a:p>
                  </a:txBody>
                  <a:tcPr>
                    <a:solidFill>
                      <a:schemeClr val="bg2">
                        <a:lumMod val="60000"/>
                        <a:lumOff val="40000"/>
                      </a:schemeClr>
                    </a:solidFill>
                  </a:tcPr>
                </a:tc>
                <a:tc>
                  <a:txBody>
                    <a:bodyPr/>
                    <a:lstStyle/>
                    <a:p>
                      <a:r>
                        <a:rPr lang="zh-CN" altLang="en-US" dirty="0" smtClean="0">
                          <a:solidFill>
                            <a:schemeClr val="bg1"/>
                          </a:solidFill>
                        </a:rPr>
                        <a:t>性别</a:t>
                      </a:r>
                      <a:endParaRPr lang="zh-CN" altLang="en-US" dirty="0">
                        <a:solidFill>
                          <a:schemeClr val="bg1"/>
                        </a:solidFill>
                      </a:endParaRPr>
                    </a:p>
                  </a:txBody>
                  <a:tcPr>
                    <a:solidFill>
                      <a:schemeClr val="bg2">
                        <a:lumMod val="60000"/>
                        <a:lumOff val="40000"/>
                      </a:schemeClr>
                    </a:solidFill>
                  </a:tcPr>
                </a:tc>
                <a:tc>
                  <a:txBody>
                    <a:bodyPr/>
                    <a:lstStyle/>
                    <a:p>
                      <a:r>
                        <a:rPr lang="zh-CN" altLang="en-US" dirty="0" smtClean="0">
                          <a:solidFill>
                            <a:schemeClr val="bg1"/>
                          </a:solidFill>
                        </a:rPr>
                        <a:t>家庭电话</a:t>
                      </a:r>
                      <a:endParaRPr lang="zh-CN" altLang="en-US" dirty="0">
                        <a:solidFill>
                          <a:schemeClr val="bg1"/>
                        </a:solidFill>
                      </a:endParaRPr>
                    </a:p>
                  </a:txBody>
                  <a:tcPr>
                    <a:solidFill>
                      <a:schemeClr val="bg2">
                        <a:lumMod val="60000"/>
                        <a:lumOff val="40000"/>
                      </a:schemeClr>
                    </a:solidFill>
                  </a:tcPr>
                </a:tc>
                <a:tc>
                  <a:txBody>
                    <a:bodyPr/>
                    <a:lstStyle/>
                    <a:p>
                      <a:r>
                        <a:rPr lang="zh-CN" altLang="en-US" dirty="0" smtClean="0">
                          <a:solidFill>
                            <a:schemeClr val="bg1"/>
                          </a:solidFill>
                        </a:rPr>
                        <a:t>公司电话</a:t>
                      </a:r>
                      <a:endParaRPr lang="zh-CN" altLang="en-US" dirty="0">
                        <a:solidFill>
                          <a:schemeClr val="bg1"/>
                        </a:solidFill>
                      </a:endParaRPr>
                    </a:p>
                  </a:txBody>
                  <a:tcPr>
                    <a:solidFill>
                      <a:schemeClr val="bg2">
                        <a:lumMod val="60000"/>
                        <a:lumOff val="40000"/>
                      </a:schemeClr>
                    </a:solidFill>
                  </a:tcPr>
                </a:tc>
              </a:tr>
            </a:tbl>
          </a:graphicData>
        </a:graphic>
      </p:graphicFrame>
    </p:spTree>
    <p:extLst>
      <p:ext uri="{BB962C8B-B14F-4D97-AF65-F5344CB8AC3E}">
        <p14:creationId xmlns:p14="http://schemas.microsoft.com/office/powerpoint/2010/main" val="16376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语句使用及优化总体原则</a:t>
            </a:r>
            <a:endParaRPr lang="zh-CN" altLang="en-US" dirty="0"/>
          </a:p>
        </p:txBody>
      </p:sp>
      <p:sp>
        <p:nvSpPr>
          <p:cNvPr id="4" name="内容占位符 3"/>
          <p:cNvSpPr>
            <a:spLocks noGrp="1"/>
          </p:cNvSpPr>
          <p:nvPr>
            <p:ph idx="1"/>
          </p:nvPr>
        </p:nvSpPr>
        <p:spPr/>
        <p:txBody>
          <a:bodyPr>
            <a:normAutofit lnSpcReduction="10000"/>
          </a:bodyPr>
          <a:lstStyle/>
          <a:p>
            <a:r>
              <a:rPr lang="en-US" altLang="zh-CN" dirty="0"/>
              <a:t>LIKE</a:t>
            </a:r>
            <a:r>
              <a:rPr lang="zh-CN" altLang="en-US" dirty="0" smtClean="0"/>
              <a:t>操作符</a:t>
            </a:r>
            <a:endParaRPr lang="en-US" altLang="zh-CN" dirty="0" smtClean="0"/>
          </a:p>
          <a:p>
            <a:pPr marL="0" indent="0">
              <a:buNone/>
            </a:pPr>
            <a:r>
              <a:rPr lang="en-US" altLang="zh-CN" dirty="0" smtClean="0"/>
              <a:t>	</a:t>
            </a:r>
            <a:r>
              <a:rPr lang="zh-CN" altLang="en-US" dirty="0"/>
              <a:t> </a:t>
            </a:r>
            <a:r>
              <a:rPr lang="en-US" altLang="zh-CN" dirty="0"/>
              <a:t>LIKE</a:t>
            </a:r>
            <a:r>
              <a:rPr lang="zh-CN" altLang="en-US" dirty="0"/>
              <a:t>操作符可以应用通配符查询，里面的通配符组合可能达到几乎是任意的查询，但是如果用得不好则会产生性能上的问题，如</a:t>
            </a:r>
            <a:r>
              <a:rPr lang="en-US" altLang="zh-CN" dirty="0"/>
              <a:t>LIKE ‘%5400%’ </a:t>
            </a:r>
            <a:r>
              <a:rPr lang="zh-CN" altLang="en-US" dirty="0"/>
              <a:t>这种查询不会引用索引，而</a:t>
            </a:r>
            <a:r>
              <a:rPr lang="en-US" altLang="zh-CN" dirty="0"/>
              <a:t>LIKE ‘X5400%’</a:t>
            </a:r>
            <a:r>
              <a:rPr lang="zh-CN" altLang="en-US" dirty="0"/>
              <a:t>则会引用范围索引。</a:t>
            </a:r>
            <a:r>
              <a:rPr lang="zh-CN" altLang="zh-CN" dirty="0" smtClean="0"/>
              <a:t> </a:t>
            </a:r>
            <a:endParaRPr lang="en-US" altLang="zh-CN" dirty="0" smtClean="0"/>
          </a:p>
          <a:p>
            <a:pPr marL="0" lvl="1" indent="0">
              <a:buNone/>
            </a:pPr>
            <a:r>
              <a:rPr lang="en-US" altLang="zh-CN" sz="2000" dirty="0" smtClean="0"/>
              <a:t>	</a:t>
            </a:r>
            <a:r>
              <a:rPr lang="zh-CN" altLang="en-US" sz="2000" dirty="0" smtClean="0"/>
              <a:t>推荐</a:t>
            </a:r>
            <a:r>
              <a:rPr lang="zh-CN" altLang="en-US" sz="2000" dirty="0"/>
              <a:t>方案</a:t>
            </a:r>
            <a:r>
              <a:rPr lang="zh-CN" altLang="en-US" sz="2000" dirty="0" smtClean="0"/>
              <a:t>：使用</a:t>
            </a:r>
            <a:r>
              <a:rPr lang="en-US" altLang="zh-CN" sz="2000" dirty="0" smtClean="0"/>
              <a:t>LIKE</a:t>
            </a:r>
            <a:r>
              <a:rPr lang="zh-CN" altLang="en-US" sz="2000" dirty="0" smtClean="0"/>
              <a:t>是，尽量只在变量一遍加通配符</a:t>
            </a:r>
            <a:r>
              <a:rPr lang="en-US" altLang="zh-CN" sz="2000" dirty="0" smtClean="0"/>
              <a:t>%</a:t>
            </a:r>
            <a:r>
              <a:rPr lang="zh-CN" altLang="en-US" sz="2000" dirty="0" smtClean="0"/>
              <a:t>，这样可以使用索引。</a:t>
            </a:r>
            <a:endParaRPr lang="zh-CN" altLang="zh-CN" dirty="0"/>
          </a:p>
          <a:p>
            <a:pPr marL="0" indent="0">
              <a:buNone/>
            </a:pPr>
            <a:endParaRPr lang="en-US" altLang="zh-CN" dirty="0" smtClean="0"/>
          </a:p>
          <a:p>
            <a:r>
              <a:rPr lang="en-US" altLang="zh-CN" dirty="0"/>
              <a:t>UNION</a:t>
            </a:r>
            <a:r>
              <a:rPr lang="zh-CN" altLang="en-US" dirty="0" smtClean="0"/>
              <a:t>操作符</a:t>
            </a:r>
            <a:endParaRPr lang="en-US" altLang="zh-CN" dirty="0" smtClean="0"/>
          </a:p>
          <a:p>
            <a:pPr marL="0" indent="0">
              <a:buNone/>
            </a:pPr>
            <a:r>
              <a:rPr lang="en-US" altLang="zh-CN" dirty="0" smtClean="0"/>
              <a:t>	</a:t>
            </a:r>
            <a:r>
              <a:rPr lang="en-US" altLang="zh-CN" dirty="0"/>
              <a:t>UNION</a:t>
            </a:r>
            <a:r>
              <a:rPr lang="zh-CN" altLang="en-US" dirty="0"/>
              <a:t>在进行表链接后会筛选掉重复的记录，所以在表链接后会对所产生的结果集进行排序运算，删除重复的记录再返回结果</a:t>
            </a:r>
            <a:r>
              <a:rPr lang="zh-CN" altLang="en-US" dirty="0" smtClean="0"/>
              <a:t>。</a:t>
            </a:r>
            <a:endParaRPr lang="en-US" altLang="zh-CN" dirty="0" smtClean="0"/>
          </a:p>
          <a:p>
            <a:pPr marL="0" indent="0">
              <a:buNone/>
            </a:pPr>
            <a:r>
              <a:rPr lang="en-US" altLang="zh-CN" dirty="0" smtClean="0"/>
              <a:t>	</a:t>
            </a:r>
            <a:r>
              <a:rPr lang="zh-CN" altLang="en-US" dirty="0" smtClean="0"/>
              <a:t>推荐</a:t>
            </a:r>
            <a:r>
              <a:rPr lang="zh-CN" altLang="en-US" dirty="0"/>
              <a:t>方案</a:t>
            </a:r>
            <a:r>
              <a:rPr lang="zh-CN" altLang="en-US" dirty="0" smtClean="0"/>
              <a:t>：</a:t>
            </a:r>
            <a:r>
              <a:rPr lang="zh-CN" altLang="en-US" dirty="0"/>
              <a:t>采用</a:t>
            </a:r>
            <a:r>
              <a:rPr lang="en-US" altLang="zh-CN" dirty="0"/>
              <a:t>UNION ALL</a:t>
            </a:r>
            <a:r>
              <a:rPr lang="zh-CN" altLang="en-US" dirty="0"/>
              <a:t>操作符替代</a:t>
            </a:r>
            <a:r>
              <a:rPr lang="en-US" altLang="zh-CN" dirty="0"/>
              <a:t>UNION</a:t>
            </a:r>
            <a:r>
              <a:rPr lang="zh-CN" altLang="en-US" dirty="0"/>
              <a:t>，因为</a:t>
            </a:r>
            <a:r>
              <a:rPr lang="en-US" altLang="zh-CN" dirty="0"/>
              <a:t>UNION ALL</a:t>
            </a:r>
            <a:r>
              <a:rPr lang="zh-CN" altLang="en-US" dirty="0"/>
              <a:t>操作只是简单的将两个结果合并后就返回。</a:t>
            </a:r>
            <a:endParaRPr lang="zh-CN" altLang="en-US" sz="2000" dirty="0"/>
          </a:p>
        </p:txBody>
      </p:sp>
    </p:spTree>
    <p:extLst>
      <p:ext uri="{BB962C8B-B14F-4D97-AF65-F5344CB8AC3E}">
        <p14:creationId xmlns:p14="http://schemas.microsoft.com/office/powerpoint/2010/main" val="1298375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语句使用及优化总体原则</a:t>
            </a:r>
            <a:endParaRPr lang="zh-CN" altLang="en-US" dirty="0"/>
          </a:p>
        </p:txBody>
      </p:sp>
      <p:sp>
        <p:nvSpPr>
          <p:cNvPr id="4" name="内容占位符 3"/>
          <p:cNvSpPr>
            <a:spLocks noGrp="1"/>
          </p:cNvSpPr>
          <p:nvPr>
            <p:ph idx="1"/>
          </p:nvPr>
        </p:nvSpPr>
        <p:spPr/>
        <p:txBody>
          <a:bodyPr>
            <a:normAutofit/>
          </a:bodyPr>
          <a:lstStyle/>
          <a:p>
            <a:r>
              <a:rPr lang="en-US" altLang="zh-CN" dirty="0" smtClean="0"/>
              <a:t>WHERE</a:t>
            </a:r>
            <a:r>
              <a:rPr lang="zh-CN" altLang="en-US" dirty="0"/>
              <a:t>后面的条件顺序影响</a:t>
            </a:r>
            <a:endParaRPr lang="en-US" altLang="zh-CN" dirty="0" smtClean="0"/>
          </a:p>
          <a:p>
            <a:pPr marL="0" indent="0">
              <a:buNone/>
            </a:pPr>
            <a:r>
              <a:rPr lang="en-US" altLang="zh-CN" dirty="0" smtClean="0"/>
              <a:t>	</a:t>
            </a:r>
            <a:r>
              <a:rPr lang="zh-CN" altLang="en-US" dirty="0"/>
              <a:t> </a:t>
            </a:r>
            <a:r>
              <a:rPr lang="en-US" altLang="zh-CN" dirty="0"/>
              <a:t>WHERE</a:t>
            </a:r>
            <a:r>
              <a:rPr lang="zh-CN" altLang="en-US" dirty="0"/>
              <a:t>子句后面的条件顺序对大数据量表的查询会产生直接的</a:t>
            </a:r>
            <a:r>
              <a:rPr lang="zh-CN" altLang="en-US" dirty="0" smtClean="0"/>
              <a:t>影响。</a:t>
            </a:r>
            <a:endParaRPr lang="en-US" altLang="zh-CN" dirty="0"/>
          </a:p>
          <a:p>
            <a:pPr marL="0" indent="0">
              <a:buNone/>
            </a:pPr>
            <a:r>
              <a:rPr lang="en-US" altLang="zh-CN" sz="2000" dirty="0" smtClean="0"/>
              <a:t>	</a:t>
            </a:r>
            <a:r>
              <a:rPr lang="zh-CN" altLang="en-US" sz="2000" dirty="0" smtClean="0"/>
              <a:t>推荐</a:t>
            </a:r>
            <a:r>
              <a:rPr lang="zh-CN" altLang="en-US" sz="2000" dirty="0"/>
              <a:t>方案</a:t>
            </a:r>
            <a:r>
              <a:rPr lang="zh-CN" altLang="en-US" sz="2000" dirty="0" smtClean="0"/>
              <a:t>：一般数据库会</a:t>
            </a:r>
            <a:r>
              <a:rPr lang="zh-CN" altLang="en-US" dirty="0" smtClean="0"/>
              <a:t>自下而上</a:t>
            </a:r>
            <a:r>
              <a:rPr lang="zh-CN" altLang="en-US" dirty="0"/>
              <a:t>的顺序解析</a:t>
            </a:r>
            <a:r>
              <a:rPr lang="en-US" altLang="zh-CN" dirty="0"/>
              <a:t>WHERE</a:t>
            </a:r>
            <a:r>
              <a:rPr lang="zh-CN" altLang="en-US" dirty="0"/>
              <a:t>子句</a:t>
            </a:r>
            <a:r>
              <a:rPr lang="en-US" altLang="zh-CN" dirty="0"/>
              <a:t>,</a:t>
            </a:r>
            <a:r>
              <a:rPr lang="zh-CN" altLang="en-US" dirty="0"/>
              <a:t>根据这个原理</a:t>
            </a:r>
            <a:r>
              <a:rPr lang="en-US" altLang="zh-CN" dirty="0"/>
              <a:t>,</a:t>
            </a:r>
            <a:r>
              <a:rPr lang="zh-CN" altLang="en-US" dirty="0"/>
              <a:t>表之间的连接必须写在其他</a:t>
            </a:r>
            <a:r>
              <a:rPr lang="en-US" altLang="zh-CN" dirty="0"/>
              <a:t>WHERE</a:t>
            </a:r>
            <a:r>
              <a:rPr lang="zh-CN" altLang="en-US" dirty="0"/>
              <a:t>条件之前</a:t>
            </a:r>
            <a:r>
              <a:rPr lang="en-US" altLang="zh-CN" dirty="0"/>
              <a:t>, </a:t>
            </a:r>
            <a:r>
              <a:rPr lang="zh-CN" altLang="en-US" dirty="0"/>
              <a:t>那些可以过滤掉最大数量记录的条件必须写在</a:t>
            </a:r>
            <a:r>
              <a:rPr lang="en-US" altLang="zh-CN" dirty="0"/>
              <a:t>WHERE</a:t>
            </a:r>
            <a:r>
              <a:rPr lang="zh-CN" altLang="en-US" dirty="0"/>
              <a:t>子句的</a:t>
            </a:r>
            <a:r>
              <a:rPr lang="zh-CN" altLang="en-US" dirty="0" smtClean="0"/>
              <a:t>末尾。</a:t>
            </a:r>
            <a:endParaRPr lang="zh-CN" altLang="zh-CN" dirty="0"/>
          </a:p>
          <a:p>
            <a:pPr marL="0" indent="0">
              <a:buNone/>
            </a:pPr>
            <a:endParaRPr lang="en-US" altLang="zh-CN" dirty="0" smtClean="0"/>
          </a:p>
          <a:p>
            <a:r>
              <a:rPr lang="en-US" altLang="zh-CN" dirty="0"/>
              <a:t>Order by</a:t>
            </a:r>
            <a:r>
              <a:rPr lang="zh-CN" altLang="en-US" dirty="0" smtClean="0"/>
              <a:t>语句</a:t>
            </a:r>
            <a:endParaRPr lang="en-US" altLang="zh-CN" dirty="0" smtClean="0"/>
          </a:p>
          <a:p>
            <a:pPr marL="0" indent="0">
              <a:buNone/>
            </a:pPr>
            <a:r>
              <a:rPr lang="en-US" altLang="zh-CN" dirty="0" smtClean="0"/>
              <a:t>	</a:t>
            </a:r>
            <a:r>
              <a:rPr lang="zh-CN" altLang="en-US" dirty="0"/>
              <a:t>任何在</a:t>
            </a:r>
            <a:r>
              <a:rPr lang="en-US" altLang="zh-CN" dirty="0"/>
              <a:t>Order by</a:t>
            </a:r>
            <a:r>
              <a:rPr lang="zh-CN" altLang="en-US" dirty="0"/>
              <a:t>语句的非索引项或者有计算表达式都将降低查询</a:t>
            </a:r>
            <a:r>
              <a:rPr lang="zh-CN" altLang="en-US" dirty="0" smtClean="0"/>
              <a:t>速度</a:t>
            </a:r>
            <a:endParaRPr lang="en-US" altLang="zh-CN" dirty="0" smtClean="0"/>
          </a:p>
          <a:p>
            <a:pPr marL="0" indent="0">
              <a:buNone/>
            </a:pPr>
            <a:r>
              <a:rPr lang="en-US" altLang="zh-CN" dirty="0" smtClean="0"/>
              <a:t>	</a:t>
            </a:r>
            <a:r>
              <a:rPr lang="zh-CN" altLang="en-US" dirty="0" smtClean="0"/>
              <a:t>推荐</a:t>
            </a:r>
            <a:r>
              <a:rPr lang="zh-CN" altLang="en-US" dirty="0"/>
              <a:t>方案</a:t>
            </a:r>
            <a:r>
              <a:rPr lang="zh-CN" altLang="en-US" dirty="0" smtClean="0"/>
              <a:t>：尽量对</a:t>
            </a:r>
            <a:r>
              <a:rPr lang="en-US" altLang="zh-CN" dirty="0"/>
              <a:t>Order by</a:t>
            </a:r>
            <a:r>
              <a:rPr lang="zh-CN" altLang="en-US" dirty="0" smtClean="0"/>
              <a:t>所</a:t>
            </a:r>
            <a:r>
              <a:rPr lang="zh-CN" altLang="en-US" dirty="0"/>
              <a:t>使用的列建立另外一个索引，同时应绝对避免在</a:t>
            </a:r>
            <a:r>
              <a:rPr lang="en-US" altLang="zh-CN" dirty="0"/>
              <a:t>order by</a:t>
            </a:r>
            <a:r>
              <a:rPr lang="zh-CN" altLang="en-US" dirty="0"/>
              <a:t>子句中使用表达式</a:t>
            </a:r>
            <a:r>
              <a:rPr lang="zh-CN" altLang="en-US" dirty="0" smtClean="0"/>
              <a:t>。</a:t>
            </a:r>
            <a:endParaRPr lang="zh-CN" altLang="en-US" sz="2000" dirty="0"/>
          </a:p>
        </p:txBody>
      </p:sp>
    </p:spTree>
    <p:extLst>
      <p:ext uri="{BB962C8B-B14F-4D97-AF65-F5344CB8AC3E}">
        <p14:creationId xmlns:p14="http://schemas.microsoft.com/office/powerpoint/2010/main" val="14979356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语句使用及优化总体原则</a:t>
            </a:r>
            <a:endParaRPr lang="zh-CN" altLang="en-US" dirty="0"/>
          </a:p>
        </p:txBody>
      </p:sp>
      <p:sp>
        <p:nvSpPr>
          <p:cNvPr id="4" name="内容占位符 3"/>
          <p:cNvSpPr>
            <a:spLocks noGrp="1"/>
          </p:cNvSpPr>
          <p:nvPr>
            <p:ph idx="1"/>
          </p:nvPr>
        </p:nvSpPr>
        <p:spPr/>
        <p:txBody>
          <a:bodyPr>
            <a:normAutofit/>
          </a:bodyPr>
          <a:lstStyle/>
          <a:p>
            <a:r>
              <a:rPr lang="zh-CN" altLang="en-US" dirty="0"/>
              <a:t>避免使用 </a:t>
            </a:r>
            <a:r>
              <a:rPr lang="en-US" altLang="zh-CN" dirty="0" smtClean="0"/>
              <a:t>SELECT</a:t>
            </a:r>
            <a:r>
              <a:rPr lang="zh-CN" altLang="en-US" dirty="0" smtClean="0"/>
              <a:t>  *</a:t>
            </a:r>
            <a:endParaRPr lang="en-US" altLang="zh-CN" dirty="0" smtClean="0"/>
          </a:p>
          <a:p>
            <a:pPr marL="0" indent="0">
              <a:buNone/>
            </a:pPr>
            <a:r>
              <a:rPr lang="en-US" altLang="zh-CN" dirty="0"/>
              <a:t>	</a:t>
            </a:r>
            <a:r>
              <a:rPr lang="en-US" altLang="zh-CN" dirty="0" smtClean="0"/>
              <a:t>SELECT</a:t>
            </a:r>
            <a:r>
              <a:rPr lang="zh-CN" altLang="en-US" dirty="0"/>
              <a:t>子句中避免使用 ‘ * ‘ </a:t>
            </a:r>
            <a:r>
              <a:rPr lang="en-US" altLang="zh-CN" dirty="0" smtClean="0"/>
              <a:t>,</a:t>
            </a:r>
            <a:r>
              <a:rPr lang="zh-CN" altLang="en-US" dirty="0" smtClean="0"/>
              <a:t>因为在</a:t>
            </a:r>
            <a:r>
              <a:rPr lang="zh-CN" altLang="en-US" dirty="0"/>
              <a:t>解析的过程中</a:t>
            </a:r>
            <a:r>
              <a:rPr lang="en-US" altLang="zh-CN" dirty="0"/>
              <a:t>, </a:t>
            </a:r>
            <a:r>
              <a:rPr lang="zh-CN" altLang="en-US" dirty="0"/>
              <a:t>会将</a:t>
            </a:r>
            <a:r>
              <a:rPr lang="en-US" altLang="zh-CN" dirty="0"/>
              <a:t>'*' </a:t>
            </a:r>
            <a:r>
              <a:rPr lang="zh-CN" altLang="en-US" dirty="0"/>
              <a:t>依次转换成所有的列名</a:t>
            </a:r>
            <a:r>
              <a:rPr lang="en-US" altLang="zh-CN" dirty="0"/>
              <a:t>, </a:t>
            </a:r>
            <a:r>
              <a:rPr lang="zh-CN" altLang="en-US" dirty="0"/>
              <a:t>这个工作是通过查询数据字典完成的</a:t>
            </a:r>
            <a:r>
              <a:rPr lang="en-US" altLang="zh-CN" dirty="0"/>
              <a:t>, </a:t>
            </a:r>
            <a:r>
              <a:rPr lang="zh-CN" altLang="en-US" dirty="0"/>
              <a:t>这意味着将耗费更多的时间</a:t>
            </a:r>
            <a:r>
              <a:rPr lang="zh-CN" altLang="en-US" dirty="0" smtClean="0"/>
              <a:t>。</a:t>
            </a:r>
            <a:endParaRPr lang="en-US" altLang="zh-CN" dirty="0"/>
          </a:p>
          <a:p>
            <a:pPr marL="0" indent="0">
              <a:buNone/>
            </a:pPr>
            <a:r>
              <a:rPr lang="en-US" altLang="zh-CN" sz="2000" dirty="0" smtClean="0"/>
              <a:t>	</a:t>
            </a:r>
            <a:endParaRPr lang="en-US" altLang="zh-CN" dirty="0" smtClean="0"/>
          </a:p>
          <a:p>
            <a:r>
              <a:rPr lang="zh-CN" altLang="en-US" dirty="0"/>
              <a:t>避免不合理的索引</a:t>
            </a:r>
            <a:r>
              <a:rPr lang="zh-CN" altLang="en-US" dirty="0" smtClean="0"/>
              <a:t>设计</a:t>
            </a:r>
            <a:endParaRPr lang="en-US" altLang="zh-CN" dirty="0" smtClean="0"/>
          </a:p>
          <a:p>
            <a:pPr marL="0" indent="0">
              <a:buNone/>
            </a:pPr>
            <a:r>
              <a:rPr lang="en-US" altLang="zh-CN" dirty="0" smtClean="0"/>
              <a:t>	</a:t>
            </a:r>
            <a:r>
              <a:rPr lang="zh-CN" altLang="en-US" dirty="0"/>
              <a:t>合理索引设计，可以尽量使每个</a:t>
            </a:r>
            <a:r>
              <a:rPr lang="en-US" altLang="zh-CN" dirty="0"/>
              <a:t>SQL</a:t>
            </a:r>
            <a:r>
              <a:rPr lang="zh-CN" altLang="en-US" dirty="0"/>
              <a:t>都可以利用索引。</a:t>
            </a:r>
            <a:r>
              <a:rPr lang="en-US" altLang="zh-CN" dirty="0"/>
              <a:t>in</a:t>
            </a:r>
            <a:r>
              <a:rPr lang="zh-CN" altLang="en-US" dirty="0"/>
              <a:t>、</a:t>
            </a:r>
            <a:r>
              <a:rPr lang="en-US" altLang="zh-CN" dirty="0"/>
              <a:t>or</a:t>
            </a:r>
            <a:r>
              <a:rPr lang="zh-CN" altLang="en-US" dirty="0"/>
              <a:t>子句常会使用工作表，使索引失效；如果不产生大量重复值，可以考虑把子句拆开；拆开的子句中应该包含索引</a:t>
            </a:r>
            <a:r>
              <a:rPr lang="zh-CN" altLang="en-US" dirty="0" smtClean="0"/>
              <a:t>。避免</a:t>
            </a:r>
            <a:r>
              <a:rPr lang="zh-CN" altLang="en-US" dirty="0"/>
              <a:t>在索引列上使用</a:t>
            </a:r>
            <a:r>
              <a:rPr lang="en-US" altLang="zh-CN" dirty="0"/>
              <a:t>NOT</a:t>
            </a:r>
            <a:r>
              <a:rPr lang="zh-CN" altLang="en-US" dirty="0"/>
              <a:t>。</a:t>
            </a:r>
            <a:endParaRPr lang="zh-CN" altLang="en-US" sz="2000" dirty="0"/>
          </a:p>
        </p:txBody>
      </p:sp>
    </p:spTree>
    <p:extLst>
      <p:ext uri="{BB962C8B-B14F-4D97-AF65-F5344CB8AC3E}">
        <p14:creationId xmlns:p14="http://schemas.microsoft.com/office/powerpoint/2010/main" val="2830577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语句使用及优化总体原则</a:t>
            </a:r>
            <a:endParaRPr lang="zh-CN" altLang="en-US" dirty="0"/>
          </a:p>
        </p:txBody>
      </p:sp>
      <p:sp>
        <p:nvSpPr>
          <p:cNvPr id="4" name="内容占位符 3"/>
          <p:cNvSpPr>
            <a:spLocks noGrp="1"/>
          </p:cNvSpPr>
          <p:nvPr>
            <p:ph idx="1"/>
          </p:nvPr>
        </p:nvSpPr>
        <p:spPr/>
        <p:txBody>
          <a:bodyPr>
            <a:normAutofit/>
          </a:bodyPr>
          <a:lstStyle/>
          <a:p>
            <a:r>
              <a:rPr lang="zh-CN" altLang="en-US" dirty="0"/>
              <a:t>通过内部函数提高</a:t>
            </a:r>
            <a:r>
              <a:rPr lang="en-US" altLang="zh-CN" dirty="0"/>
              <a:t>SQL</a:t>
            </a:r>
            <a:r>
              <a:rPr lang="zh-CN" altLang="en-US" dirty="0" smtClean="0"/>
              <a:t>效率</a:t>
            </a:r>
            <a:endParaRPr lang="en-US" altLang="zh-CN" dirty="0" smtClean="0"/>
          </a:p>
          <a:p>
            <a:pPr marL="0" indent="0">
              <a:buNone/>
            </a:pPr>
            <a:r>
              <a:rPr lang="en-US" altLang="zh-CN" dirty="0"/>
              <a:t>	</a:t>
            </a:r>
            <a:r>
              <a:rPr lang="zh-CN" altLang="en-US" dirty="0"/>
              <a:t>能够掌握运用内部函数解决问题的方法，在实际工作中是非常有意义</a:t>
            </a:r>
            <a:r>
              <a:rPr lang="zh-CN" altLang="en-US" dirty="0" smtClean="0"/>
              <a:t>的，但要避免复杂的</a:t>
            </a:r>
            <a:r>
              <a:rPr lang="en-US" altLang="zh-CN" dirty="0" smtClean="0"/>
              <a:t>SQL</a:t>
            </a:r>
            <a:r>
              <a:rPr lang="zh-CN" altLang="en-US" dirty="0" smtClean="0"/>
              <a:t>。要避免在索引列上使用函数，因为会使索引失效。</a:t>
            </a:r>
            <a:endParaRPr lang="en-US" altLang="zh-CN" dirty="0"/>
          </a:p>
          <a:p>
            <a:pPr marL="0" indent="0">
              <a:buNone/>
            </a:pPr>
            <a:r>
              <a:rPr lang="en-US" altLang="zh-CN" sz="2000" dirty="0" smtClean="0"/>
              <a:t>	</a:t>
            </a:r>
            <a:endParaRPr lang="en-US" altLang="zh-CN" dirty="0" smtClean="0"/>
          </a:p>
          <a:p>
            <a:r>
              <a:rPr lang="zh-CN" altLang="en-US" dirty="0" smtClean="0"/>
              <a:t>避免将</a:t>
            </a:r>
            <a:r>
              <a:rPr lang="en-US" altLang="zh-CN" dirty="0" smtClean="0"/>
              <a:t>NULL</a:t>
            </a:r>
            <a:r>
              <a:rPr lang="zh-CN" altLang="en-US" dirty="0" smtClean="0"/>
              <a:t>设置为默认值</a:t>
            </a:r>
            <a:endParaRPr lang="en-US" altLang="zh-CN" dirty="0" smtClean="0"/>
          </a:p>
          <a:p>
            <a:pPr marL="0" indent="0">
              <a:buNone/>
            </a:pPr>
            <a:r>
              <a:rPr lang="en-US" altLang="zh-CN" dirty="0" smtClean="0"/>
              <a:t>	</a:t>
            </a:r>
            <a:r>
              <a:rPr lang="zh-CN" altLang="en-US" dirty="0"/>
              <a:t>尽量把所有的列设置为</a:t>
            </a:r>
            <a:r>
              <a:rPr lang="en-US" altLang="zh-CN" dirty="0"/>
              <a:t>NOT NULL</a:t>
            </a:r>
            <a:r>
              <a:rPr lang="zh-CN" altLang="en-US" dirty="0" smtClean="0"/>
              <a:t>，可以为它设定默认值。如果</a:t>
            </a:r>
            <a:r>
              <a:rPr lang="zh-CN" altLang="en-US" dirty="0"/>
              <a:t>你要保存</a:t>
            </a:r>
            <a:r>
              <a:rPr lang="en-US" altLang="zh-CN" dirty="0"/>
              <a:t>NULL</a:t>
            </a:r>
            <a:r>
              <a:rPr lang="zh-CN" altLang="en-US" dirty="0"/>
              <a:t>，手动去设置它，而不是把它设为默认</a:t>
            </a:r>
            <a:r>
              <a:rPr lang="zh-CN" altLang="en-US" dirty="0" smtClean="0"/>
              <a:t>值。</a:t>
            </a:r>
            <a:endParaRPr lang="zh-CN" altLang="en-US" sz="2000" dirty="0"/>
          </a:p>
        </p:txBody>
      </p:sp>
    </p:spTree>
    <p:extLst>
      <p:ext uri="{BB962C8B-B14F-4D97-AF65-F5344CB8AC3E}">
        <p14:creationId xmlns:p14="http://schemas.microsoft.com/office/powerpoint/2010/main" val="11011924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8000" dirty="0" smtClean="0"/>
              <a:t>问题？</a:t>
            </a:r>
            <a:endParaRPr lang="zh-CN" altLang="en-US" sz="8000" dirty="0"/>
          </a:p>
        </p:txBody>
      </p:sp>
      <p:sp>
        <p:nvSpPr>
          <p:cNvPr id="3" name="内容占位符 2"/>
          <p:cNvSpPr>
            <a:spLocks noGrp="1"/>
          </p:cNvSpPr>
          <p:nvPr>
            <p:ph idx="1"/>
          </p:nvPr>
        </p:nvSpPr>
        <p:spPr/>
        <p:txBody>
          <a:bodyPr>
            <a:noAutofit/>
          </a:bodyPr>
          <a:lstStyle/>
          <a:p>
            <a:pPr marL="0" indent="0">
              <a:buNone/>
            </a:pPr>
            <a:r>
              <a:rPr lang="zh-CN" altLang="en-US" sz="11500" dirty="0" smtClean="0"/>
              <a:t>谢谢大家！</a:t>
            </a:r>
            <a:endParaRPr lang="zh-CN" altLang="en-US" sz="11500" dirty="0"/>
          </a:p>
        </p:txBody>
      </p:sp>
    </p:spTree>
    <p:extLst>
      <p:ext uri="{BB962C8B-B14F-4D97-AF65-F5344CB8AC3E}">
        <p14:creationId xmlns:p14="http://schemas.microsoft.com/office/powerpoint/2010/main" val="2848772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第二范式</a:t>
            </a:r>
            <a:r>
              <a:rPr lang="en-US" altLang="zh-CN" dirty="0" smtClean="0"/>
              <a:t>2NF---</a:t>
            </a:r>
            <a:r>
              <a:rPr lang="zh-CN" altLang="zh-CN" dirty="0"/>
              <a:t>属性完全依赖于主</a:t>
            </a:r>
            <a:r>
              <a:rPr lang="zh-CN" altLang="zh-CN" dirty="0" smtClean="0"/>
              <a:t>键</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 第二范式（</a:t>
            </a:r>
            <a:r>
              <a:rPr lang="en-US" altLang="zh-CN" dirty="0"/>
              <a:t>2NF</a:t>
            </a:r>
            <a:r>
              <a:rPr lang="zh-CN" altLang="zh-CN" dirty="0"/>
              <a:t>）是在第一范式（</a:t>
            </a:r>
            <a:r>
              <a:rPr lang="en-US" altLang="zh-CN" dirty="0"/>
              <a:t>1NF</a:t>
            </a:r>
            <a:r>
              <a:rPr lang="zh-CN" altLang="zh-CN" dirty="0"/>
              <a:t>）的基础上建立起来的，即满足第二范式（</a:t>
            </a:r>
            <a:r>
              <a:rPr lang="en-US" altLang="zh-CN" dirty="0"/>
              <a:t>2NF</a:t>
            </a:r>
            <a:r>
              <a:rPr lang="zh-CN" altLang="zh-CN" dirty="0"/>
              <a:t>）必须先满足第一范式（</a:t>
            </a:r>
            <a:r>
              <a:rPr lang="en-US" altLang="zh-CN" dirty="0"/>
              <a:t>1NF</a:t>
            </a:r>
            <a:r>
              <a:rPr lang="zh-CN" altLang="zh-CN" dirty="0"/>
              <a:t>）。第二范式（</a:t>
            </a:r>
            <a:r>
              <a:rPr lang="en-US" altLang="zh-CN" dirty="0"/>
              <a:t>2NF</a:t>
            </a:r>
            <a:r>
              <a:rPr lang="zh-CN" altLang="zh-CN" dirty="0"/>
              <a:t>）要求数据库表中的每个实例或行必须可以被惟一地区分。为实现区分通常需要为表加上一个列，以存储各个实例的惟一标识。这个惟一属性列被称为主关键字或主键、主码。</a:t>
            </a:r>
            <a:r>
              <a:rPr lang="en-US" altLang="zh-CN" dirty="0"/>
              <a:t> </a:t>
            </a:r>
            <a:endParaRPr lang="zh-CN" altLang="zh-CN" dirty="0"/>
          </a:p>
          <a:p>
            <a:r>
              <a:rPr lang="en-US" altLang="zh-CN" dirty="0"/>
              <a:t> </a:t>
            </a:r>
            <a:r>
              <a:rPr lang="zh-CN" altLang="zh-CN" dirty="0" smtClean="0"/>
              <a:t>第二</a:t>
            </a:r>
            <a:r>
              <a:rPr lang="zh-CN" altLang="zh-CN" dirty="0"/>
              <a:t>范式（</a:t>
            </a:r>
            <a:r>
              <a:rPr lang="en-US" altLang="zh-CN" dirty="0"/>
              <a:t>2NF</a:t>
            </a:r>
            <a:r>
              <a:rPr lang="zh-CN" altLang="zh-CN" dirty="0"/>
              <a:t>）要求实体的属性完全依赖于主关键字。所谓完全依赖是指不能存在仅依赖主关键字一部分的属性，如果存在，那么这个属性和主关键字的这一部分应该分离出来形成一个新的实体，新实体与原实体之间是一对多的关系。为实现区分通常需要为表加上一个列，以存储各个实例的惟一标识</a:t>
            </a:r>
            <a:r>
              <a:rPr lang="zh-CN" altLang="zh-CN" dirty="0" smtClean="0"/>
              <a:t>。</a:t>
            </a:r>
            <a:endParaRPr lang="en-US" altLang="zh-CN" dirty="0" smtClean="0"/>
          </a:p>
          <a:p>
            <a:pPr marL="0" indent="0">
              <a:buNone/>
            </a:pPr>
            <a:r>
              <a:rPr lang="en-US" altLang="zh-CN" b="1" dirty="0"/>
              <a:t>	</a:t>
            </a:r>
            <a:r>
              <a:rPr lang="zh-CN" altLang="zh-CN" sz="2800" b="1" dirty="0" smtClean="0">
                <a:solidFill>
                  <a:srgbClr val="FFFF00"/>
                </a:solidFill>
              </a:rPr>
              <a:t>简而言之</a:t>
            </a:r>
            <a:r>
              <a:rPr lang="zh-CN" altLang="zh-CN" sz="2800" b="1" dirty="0">
                <a:solidFill>
                  <a:srgbClr val="FFFF00"/>
                </a:solidFill>
              </a:rPr>
              <a:t>，第二范式就是属性完全依赖于主</a:t>
            </a:r>
            <a:r>
              <a:rPr lang="zh-CN" altLang="zh-CN" sz="2800" b="1" dirty="0" smtClean="0">
                <a:solidFill>
                  <a:srgbClr val="FFFF00"/>
                </a:solidFill>
              </a:rPr>
              <a:t>键</a:t>
            </a:r>
            <a:r>
              <a:rPr lang="zh-CN" altLang="en-US" sz="2800" b="1" dirty="0">
                <a:solidFill>
                  <a:srgbClr val="FFFF00"/>
                </a:solidFill>
              </a:rPr>
              <a:t>，</a:t>
            </a:r>
            <a:r>
              <a:rPr lang="zh-CN" altLang="zh-CN" sz="2800" b="1" dirty="0" smtClean="0">
                <a:solidFill>
                  <a:srgbClr val="FFFF00"/>
                </a:solidFill>
              </a:rPr>
              <a:t>或</a:t>
            </a:r>
            <a:r>
              <a:rPr lang="zh-CN" altLang="zh-CN" sz="2800" b="1" dirty="0">
                <a:solidFill>
                  <a:srgbClr val="FFFF00"/>
                </a:solidFill>
              </a:rPr>
              <a:t>称为不存在属性对于主键的部分</a:t>
            </a:r>
            <a:r>
              <a:rPr lang="zh-CN" altLang="zh-CN" sz="2800" b="1" dirty="0" smtClean="0">
                <a:solidFill>
                  <a:srgbClr val="FFFF00"/>
                </a:solidFill>
              </a:rPr>
              <a:t>依赖</a:t>
            </a:r>
            <a:r>
              <a:rPr lang="zh-CN" altLang="en-US" sz="2800" b="1" dirty="0">
                <a:solidFill>
                  <a:srgbClr val="FFFF00"/>
                </a:solidFill>
              </a:rPr>
              <a:t>。</a:t>
            </a:r>
            <a:endParaRPr lang="zh-CN" altLang="zh-CN" sz="2800" dirty="0">
              <a:solidFill>
                <a:srgbClr val="FFFF00"/>
              </a:solidFill>
            </a:endParaRPr>
          </a:p>
          <a:p>
            <a:pPr marL="0" indent="0">
              <a:buNone/>
            </a:pPr>
            <a:endParaRPr lang="zh-CN" altLang="zh-CN" dirty="0"/>
          </a:p>
          <a:p>
            <a:endParaRPr lang="zh-CN" altLang="en-US" dirty="0"/>
          </a:p>
        </p:txBody>
      </p:sp>
    </p:spTree>
    <p:extLst>
      <p:ext uri="{BB962C8B-B14F-4D97-AF65-F5344CB8AC3E}">
        <p14:creationId xmlns:p14="http://schemas.microsoft.com/office/powerpoint/2010/main" val="384897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第二范式</a:t>
            </a:r>
            <a:r>
              <a:rPr lang="en-US" altLang="zh-CN" dirty="0"/>
              <a:t>2NF-</a:t>
            </a:r>
            <a:r>
              <a:rPr lang="en-US" altLang="zh-CN" dirty="0" smtClean="0"/>
              <a:t>--</a:t>
            </a:r>
            <a:r>
              <a:rPr lang="zh-CN" altLang="en-US" dirty="0" smtClean="0"/>
              <a:t>分析</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学生课程表信息如下：</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a:t>其</a:t>
            </a:r>
            <a:r>
              <a:rPr lang="zh-CN" altLang="en-US" dirty="0" smtClean="0"/>
              <a:t>中学号，课程名称是主键。 </a:t>
            </a:r>
            <a:r>
              <a:rPr lang="zh-CN" altLang="en-US" sz="2800" dirty="0" smtClean="0">
                <a:solidFill>
                  <a:srgbClr val="FFFF00"/>
                </a:solidFill>
              </a:rPr>
              <a:t>是否符合第二范式？</a:t>
            </a:r>
            <a:endParaRPr lang="en-US" altLang="zh-CN" sz="2800" dirty="0" smtClean="0">
              <a:solidFill>
                <a:srgbClr val="FFFF00"/>
              </a:solidFill>
            </a:endParaRPr>
          </a:p>
          <a:p>
            <a:pPr marL="0" indent="0">
              <a:buNone/>
            </a:pPr>
            <a:r>
              <a:rPr lang="zh-CN" altLang="en-US" dirty="0" smtClean="0"/>
              <a:t>不符合！</a:t>
            </a:r>
            <a:r>
              <a:rPr lang="zh-CN" altLang="zh-CN" dirty="0" smtClean="0"/>
              <a:t>因为</a:t>
            </a:r>
            <a:r>
              <a:rPr lang="zh-CN" altLang="zh-CN" dirty="0"/>
              <a:t>存在属性对主键的部分依</a:t>
            </a:r>
            <a:r>
              <a:rPr lang="en-US" altLang="zh-CN" dirty="0" smtClean="0"/>
              <a:t>,</a:t>
            </a:r>
            <a:r>
              <a:rPr lang="zh-CN" altLang="zh-CN" dirty="0" smtClean="0"/>
              <a:t>即</a:t>
            </a:r>
            <a:r>
              <a:rPr lang="zh-CN" altLang="en-US" dirty="0" smtClean="0"/>
              <a:t>：</a:t>
            </a:r>
            <a:endParaRPr lang="en-US" altLang="zh-CN" dirty="0" smtClean="0"/>
          </a:p>
          <a:p>
            <a:pPr marL="0" indent="0">
              <a:buNone/>
            </a:pPr>
            <a:r>
              <a:rPr lang="zh-CN" altLang="zh-CN" sz="2400" dirty="0" smtClean="0">
                <a:solidFill>
                  <a:srgbClr val="FFFF00"/>
                </a:solidFill>
              </a:rPr>
              <a:t>学号</a:t>
            </a:r>
            <a:r>
              <a:rPr lang="en-US" altLang="zh-CN" sz="2400" dirty="0" smtClean="0">
                <a:solidFill>
                  <a:srgbClr val="FFFF00"/>
                </a:solidFill>
              </a:rPr>
              <a:t>---&gt;</a:t>
            </a:r>
            <a:r>
              <a:rPr lang="zh-CN" altLang="zh-CN" sz="2400" dirty="0" smtClean="0">
                <a:solidFill>
                  <a:srgbClr val="FFFF00"/>
                </a:solidFill>
              </a:rPr>
              <a:t>姓名</a:t>
            </a:r>
            <a:endParaRPr lang="en-US" altLang="zh-CN" sz="2400" dirty="0" smtClean="0">
              <a:solidFill>
                <a:srgbClr val="FFFF00"/>
              </a:solidFill>
            </a:endParaRPr>
          </a:p>
          <a:p>
            <a:pPr marL="0" indent="0">
              <a:buNone/>
            </a:pPr>
            <a:r>
              <a:rPr lang="zh-CN" altLang="zh-CN" sz="2400" dirty="0" smtClean="0">
                <a:solidFill>
                  <a:srgbClr val="FFFF00"/>
                </a:solidFill>
              </a:rPr>
              <a:t>课程名称</a:t>
            </a:r>
            <a:r>
              <a:rPr lang="en-US" altLang="zh-CN" sz="2400" dirty="0" smtClean="0">
                <a:solidFill>
                  <a:srgbClr val="FFFF00"/>
                </a:solidFill>
              </a:rPr>
              <a:t>---&gt;</a:t>
            </a:r>
            <a:r>
              <a:rPr lang="zh-CN" altLang="zh-CN" sz="2400" dirty="0" smtClean="0">
                <a:solidFill>
                  <a:srgbClr val="FFFF00"/>
                </a:solidFill>
              </a:rPr>
              <a:t>学分</a:t>
            </a:r>
            <a:endParaRPr lang="zh-CN" altLang="en-US" sz="2400"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26724272"/>
              </p:ext>
            </p:extLst>
          </p:nvPr>
        </p:nvGraphicFramePr>
        <p:xfrm>
          <a:off x="1204686" y="2644260"/>
          <a:ext cx="8128002" cy="3708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zh-CN" altLang="en-US" dirty="0" smtClean="0">
                          <a:solidFill>
                            <a:srgbClr val="FFFF00"/>
                          </a:solidFill>
                        </a:rPr>
                        <a:t>学号</a:t>
                      </a:r>
                      <a:endParaRPr lang="zh-CN" altLang="en-US" dirty="0">
                        <a:solidFill>
                          <a:srgbClr val="FFFF00"/>
                        </a:solidFill>
                      </a:endParaRPr>
                    </a:p>
                  </a:txBody>
                  <a:tcPr>
                    <a:solidFill>
                      <a:schemeClr val="bg2">
                        <a:lumMod val="60000"/>
                        <a:lumOff val="40000"/>
                      </a:schemeClr>
                    </a:solidFill>
                  </a:tcPr>
                </a:tc>
                <a:tc>
                  <a:txBody>
                    <a:bodyPr/>
                    <a:lstStyle/>
                    <a:p>
                      <a:r>
                        <a:rPr lang="zh-CN" altLang="en-US" dirty="0" smtClean="0"/>
                        <a:t>姓名</a:t>
                      </a:r>
                      <a:endParaRPr lang="zh-CN" altLang="en-US" dirty="0"/>
                    </a:p>
                  </a:txBody>
                  <a:tcPr>
                    <a:solidFill>
                      <a:schemeClr val="bg2">
                        <a:lumMod val="60000"/>
                        <a:lumOff val="40000"/>
                      </a:schemeClr>
                    </a:solidFill>
                  </a:tcPr>
                </a:tc>
                <a:tc>
                  <a:txBody>
                    <a:bodyPr/>
                    <a:lstStyle/>
                    <a:p>
                      <a:r>
                        <a:rPr lang="zh-CN" altLang="en-US" dirty="0" smtClean="0"/>
                        <a:t>性别</a:t>
                      </a:r>
                      <a:endParaRPr lang="zh-CN" altLang="en-US" dirty="0"/>
                    </a:p>
                  </a:txBody>
                  <a:tcPr>
                    <a:solidFill>
                      <a:schemeClr val="bg2">
                        <a:lumMod val="60000"/>
                        <a:lumOff val="40000"/>
                      </a:schemeClr>
                    </a:solidFill>
                  </a:tcPr>
                </a:tc>
                <a:tc>
                  <a:txBody>
                    <a:bodyPr/>
                    <a:lstStyle/>
                    <a:p>
                      <a:r>
                        <a:rPr lang="zh-CN" altLang="en-US" dirty="0" smtClean="0">
                          <a:solidFill>
                            <a:srgbClr val="FFFF00"/>
                          </a:solidFill>
                        </a:rPr>
                        <a:t>课程名称</a:t>
                      </a:r>
                      <a:endParaRPr lang="zh-CN" altLang="en-US" dirty="0">
                        <a:solidFill>
                          <a:srgbClr val="FFFF00"/>
                        </a:solidFill>
                      </a:endParaRPr>
                    </a:p>
                  </a:txBody>
                  <a:tcPr>
                    <a:solidFill>
                      <a:schemeClr val="bg2">
                        <a:lumMod val="60000"/>
                        <a:lumOff val="40000"/>
                      </a:schemeClr>
                    </a:solidFill>
                  </a:tcPr>
                </a:tc>
                <a:tc>
                  <a:txBody>
                    <a:bodyPr/>
                    <a:lstStyle/>
                    <a:p>
                      <a:r>
                        <a:rPr lang="zh-CN" altLang="en-US" dirty="0" smtClean="0"/>
                        <a:t>学分</a:t>
                      </a:r>
                      <a:endParaRPr lang="zh-CN" altLang="en-US" dirty="0"/>
                    </a:p>
                  </a:txBody>
                  <a:tcPr>
                    <a:solidFill>
                      <a:schemeClr val="bg2">
                        <a:lumMod val="60000"/>
                        <a:lumOff val="40000"/>
                      </a:schemeClr>
                    </a:solidFill>
                  </a:tcPr>
                </a:tc>
                <a:tc>
                  <a:txBody>
                    <a:bodyPr/>
                    <a:lstStyle/>
                    <a:p>
                      <a:r>
                        <a:rPr lang="zh-CN" altLang="en-US" dirty="0" smtClean="0"/>
                        <a:t>学科成绩</a:t>
                      </a:r>
                      <a:endParaRPr lang="zh-CN" altLang="en-US" dirty="0"/>
                    </a:p>
                  </a:txBody>
                  <a:tcPr>
                    <a:solidFill>
                      <a:schemeClr val="bg2">
                        <a:lumMod val="60000"/>
                        <a:lumOff val="40000"/>
                      </a:schemeClr>
                    </a:solidFill>
                  </a:tcPr>
                </a:tc>
              </a:tr>
            </a:tbl>
          </a:graphicData>
        </a:graphic>
      </p:graphicFrame>
    </p:spTree>
    <p:extLst>
      <p:ext uri="{BB962C8B-B14F-4D97-AF65-F5344CB8AC3E}">
        <p14:creationId xmlns:p14="http://schemas.microsoft.com/office/powerpoint/2010/main" val="17501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第二范式</a:t>
            </a:r>
            <a:r>
              <a:rPr lang="en-US" altLang="zh-CN" dirty="0"/>
              <a:t>2NF---</a:t>
            </a:r>
            <a:r>
              <a:rPr lang="zh-CN" altLang="en-US" dirty="0"/>
              <a:t>分析</a:t>
            </a:r>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	</a:t>
            </a:r>
            <a:r>
              <a:rPr lang="zh-CN" altLang="zh-CN" dirty="0" smtClean="0"/>
              <a:t>不</a:t>
            </a:r>
            <a:r>
              <a:rPr lang="zh-CN" altLang="zh-CN" dirty="0"/>
              <a:t>满足第二范式</a:t>
            </a:r>
            <a:r>
              <a:rPr lang="en-US" altLang="zh-CN" dirty="0"/>
              <a:t>,</a:t>
            </a:r>
            <a:r>
              <a:rPr lang="zh-CN" altLang="zh-CN" dirty="0"/>
              <a:t>会产生如下问题</a:t>
            </a:r>
            <a:r>
              <a:rPr lang="en-US" altLang="zh-CN" dirty="0"/>
              <a:t> </a:t>
            </a:r>
            <a:endParaRPr lang="en-US" altLang="zh-CN" dirty="0" smtClean="0"/>
          </a:p>
          <a:p>
            <a:pPr marL="0" indent="0">
              <a:buNone/>
            </a:pPr>
            <a:endParaRPr lang="zh-CN" altLang="zh-CN" dirty="0"/>
          </a:p>
          <a:p>
            <a:pPr lvl="0"/>
            <a:r>
              <a:rPr lang="zh-CN" altLang="zh-CN" b="1" dirty="0">
                <a:solidFill>
                  <a:srgbClr val="FFFF00"/>
                </a:solidFill>
              </a:rPr>
              <a:t>数据冗余： </a:t>
            </a:r>
            <a:endParaRPr lang="en-US" altLang="zh-CN" b="1" dirty="0" smtClean="0">
              <a:solidFill>
                <a:srgbClr val="FFFF00"/>
              </a:solidFill>
            </a:endParaRPr>
          </a:p>
          <a:p>
            <a:pPr marL="0" lvl="0" indent="0">
              <a:buNone/>
            </a:pPr>
            <a:r>
              <a:rPr lang="en-US" altLang="zh-CN" dirty="0"/>
              <a:t>	</a:t>
            </a:r>
            <a:r>
              <a:rPr lang="zh-CN" altLang="zh-CN" dirty="0" smtClean="0"/>
              <a:t>同</a:t>
            </a:r>
            <a:r>
              <a:rPr lang="zh-CN" altLang="zh-CN" dirty="0"/>
              <a:t>一门课程由</a:t>
            </a:r>
            <a:r>
              <a:rPr lang="en-US" altLang="zh-CN" dirty="0"/>
              <a:t>n</a:t>
            </a:r>
            <a:r>
              <a:rPr lang="zh-CN" altLang="zh-CN" dirty="0"/>
              <a:t>个学生选修，</a:t>
            </a:r>
            <a:r>
              <a:rPr lang="en-US" altLang="zh-CN" dirty="0"/>
              <a:t>"</a:t>
            </a:r>
            <a:r>
              <a:rPr lang="zh-CN" altLang="zh-CN" dirty="0"/>
              <a:t>学分</a:t>
            </a:r>
            <a:r>
              <a:rPr lang="en-US" altLang="zh-CN" dirty="0"/>
              <a:t>"</a:t>
            </a:r>
            <a:r>
              <a:rPr lang="zh-CN" altLang="zh-CN" dirty="0"/>
              <a:t>就重复</a:t>
            </a:r>
            <a:r>
              <a:rPr lang="en-US" altLang="zh-CN" dirty="0"/>
              <a:t>n-1</a:t>
            </a:r>
            <a:r>
              <a:rPr lang="zh-CN" altLang="zh-CN" dirty="0"/>
              <a:t>次；同一个学生选修了</a:t>
            </a:r>
            <a:r>
              <a:rPr lang="en-US" altLang="zh-CN" dirty="0"/>
              <a:t>m</a:t>
            </a:r>
            <a:r>
              <a:rPr lang="zh-CN" altLang="zh-CN" dirty="0"/>
              <a:t>门课程，</a:t>
            </a:r>
            <a:r>
              <a:rPr lang="zh-CN" altLang="zh-CN" dirty="0" smtClean="0"/>
              <a:t>姓名和</a:t>
            </a:r>
            <a:r>
              <a:rPr lang="zh-CN" altLang="zh-CN" dirty="0"/>
              <a:t>年龄就重复了</a:t>
            </a:r>
            <a:r>
              <a:rPr lang="en-US" altLang="zh-CN" dirty="0"/>
              <a:t>m-1</a:t>
            </a:r>
            <a:r>
              <a:rPr lang="zh-CN" altLang="zh-CN" dirty="0" smtClean="0"/>
              <a:t>次</a:t>
            </a:r>
            <a:r>
              <a:rPr lang="en-US" altLang="zh-CN" dirty="0" smtClean="0"/>
              <a:t>.</a:t>
            </a:r>
          </a:p>
          <a:p>
            <a:pPr marL="0" lvl="0" indent="0">
              <a:buNone/>
            </a:pPr>
            <a:endParaRPr lang="en-US" altLang="zh-CN" dirty="0" smtClean="0"/>
          </a:p>
          <a:p>
            <a:pPr lvl="0"/>
            <a:r>
              <a:rPr lang="zh-CN" altLang="zh-CN" b="1" dirty="0">
                <a:solidFill>
                  <a:srgbClr val="FFFF00"/>
                </a:solidFill>
              </a:rPr>
              <a:t>更新异常：</a:t>
            </a:r>
            <a:r>
              <a:rPr lang="en-US" altLang="zh-CN" b="1" dirty="0">
                <a:solidFill>
                  <a:srgbClr val="FFFF00"/>
                </a:solidFill>
              </a:rPr>
              <a:t> </a:t>
            </a:r>
            <a:endParaRPr lang="zh-CN" altLang="zh-CN" b="1" dirty="0">
              <a:solidFill>
                <a:srgbClr val="FFFF00"/>
              </a:solidFill>
            </a:endParaRPr>
          </a:p>
          <a:p>
            <a:pPr marL="0" indent="0">
              <a:buNone/>
            </a:pPr>
            <a:r>
              <a:rPr lang="en-US" altLang="zh-CN" dirty="0"/>
              <a:t>	</a:t>
            </a:r>
            <a:r>
              <a:rPr lang="en-US" altLang="zh-CN" dirty="0" smtClean="0"/>
              <a:t>1</a:t>
            </a:r>
            <a:r>
              <a:rPr lang="en-US" altLang="zh-CN" dirty="0"/>
              <a:t>)</a:t>
            </a:r>
            <a:r>
              <a:rPr lang="zh-CN" altLang="zh-CN" dirty="0"/>
              <a:t>若调整了某门课程的学分，数据表中所有行的</a:t>
            </a:r>
            <a:r>
              <a:rPr lang="en-US" altLang="zh-CN" dirty="0"/>
              <a:t>"</a:t>
            </a:r>
            <a:r>
              <a:rPr lang="zh-CN" altLang="zh-CN" dirty="0"/>
              <a:t>学分</a:t>
            </a:r>
            <a:r>
              <a:rPr lang="en-US" altLang="zh-CN" dirty="0"/>
              <a:t>"</a:t>
            </a:r>
            <a:r>
              <a:rPr lang="zh-CN" altLang="zh-CN" dirty="0"/>
              <a:t>值都要更新，否则会出现同一门课程学分不同的情况。</a:t>
            </a:r>
            <a:r>
              <a:rPr lang="en-US" altLang="zh-CN" dirty="0"/>
              <a:t> </a:t>
            </a:r>
            <a:endParaRPr lang="zh-CN" altLang="zh-CN" dirty="0"/>
          </a:p>
          <a:p>
            <a:pPr marL="0" indent="0">
              <a:buNone/>
            </a:pPr>
            <a:r>
              <a:rPr lang="en-US" altLang="zh-CN" dirty="0"/>
              <a:t>	</a:t>
            </a:r>
            <a:r>
              <a:rPr lang="en-US" altLang="zh-CN" dirty="0" smtClean="0"/>
              <a:t>2</a:t>
            </a:r>
            <a:r>
              <a:rPr lang="en-US" altLang="zh-CN" dirty="0"/>
              <a:t>)</a:t>
            </a:r>
            <a:r>
              <a:rPr lang="zh-CN" altLang="zh-CN" dirty="0"/>
              <a:t>假设要开设一门新的课程，暂时还没有人选修。这样，由于还没有</a:t>
            </a:r>
            <a:r>
              <a:rPr lang="en-US" altLang="zh-CN" dirty="0"/>
              <a:t>"</a:t>
            </a:r>
            <a:r>
              <a:rPr lang="zh-CN" altLang="zh-CN" dirty="0"/>
              <a:t>学号</a:t>
            </a:r>
            <a:r>
              <a:rPr lang="en-US" altLang="zh-CN" dirty="0"/>
              <a:t>"</a:t>
            </a:r>
            <a:r>
              <a:rPr lang="zh-CN" altLang="zh-CN" dirty="0"/>
              <a:t>关键字，课程名称和学分也无法记录入数据库。</a:t>
            </a:r>
            <a:endParaRPr lang="zh-CN" altLang="en-US" dirty="0"/>
          </a:p>
        </p:txBody>
      </p:sp>
    </p:spTree>
    <p:extLst>
      <p:ext uri="{BB962C8B-B14F-4D97-AF65-F5344CB8AC3E}">
        <p14:creationId xmlns:p14="http://schemas.microsoft.com/office/powerpoint/2010/main" val="326718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第二范式</a:t>
            </a:r>
            <a:r>
              <a:rPr lang="en-US" altLang="zh-CN" dirty="0"/>
              <a:t>2NF---</a:t>
            </a:r>
            <a:r>
              <a:rPr lang="zh-CN" altLang="en-US" dirty="0"/>
              <a:t>分析</a:t>
            </a:r>
          </a:p>
        </p:txBody>
      </p:sp>
      <p:sp>
        <p:nvSpPr>
          <p:cNvPr id="3" name="内容占位符 2"/>
          <p:cNvSpPr>
            <a:spLocks noGrp="1"/>
          </p:cNvSpPr>
          <p:nvPr>
            <p:ph idx="1"/>
          </p:nvPr>
        </p:nvSpPr>
        <p:spPr/>
        <p:txBody>
          <a:bodyPr/>
          <a:lstStyle/>
          <a:p>
            <a:pPr lvl="0"/>
            <a:r>
              <a:rPr lang="zh-CN" altLang="zh-CN" b="1" dirty="0">
                <a:solidFill>
                  <a:srgbClr val="FFFF00"/>
                </a:solidFill>
              </a:rPr>
              <a:t>删除异常 ： </a:t>
            </a:r>
          </a:p>
          <a:p>
            <a:pPr marL="0" indent="0">
              <a:buNone/>
            </a:pPr>
            <a:r>
              <a:rPr lang="en-US" altLang="zh-CN" dirty="0"/>
              <a:t>	</a:t>
            </a:r>
            <a:r>
              <a:rPr lang="zh-CN" altLang="zh-CN" dirty="0" smtClean="0"/>
              <a:t>假设</a:t>
            </a:r>
            <a:r>
              <a:rPr lang="zh-CN" altLang="zh-CN" dirty="0"/>
              <a:t>一批学生已经完成课程的选修，这些选修记录就应该从数据库表中删除。但是，与此同时，课程名称和学分信息也被删除了。很显然，这也会导致插入</a:t>
            </a:r>
            <a:r>
              <a:rPr lang="zh-CN" altLang="zh-CN" dirty="0" smtClean="0"/>
              <a:t>异常</a:t>
            </a:r>
            <a:r>
              <a:rPr lang="en-US" altLang="zh-CN" dirty="0" smtClean="0"/>
              <a:t>.</a:t>
            </a:r>
          </a:p>
          <a:p>
            <a:pPr marL="0" indent="0">
              <a:buNone/>
            </a:pPr>
            <a:endParaRPr lang="en-US" altLang="zh-CN" dirty="0"/>
          </a:p>
          <a:p>
            <a:pPr marL="0" indent="0">
              <a:buNone/>
            </a:pPr>
            <a:r>
              <a:rPr lang="zh-CN" altLang="zh-CN" b="1" dirty="0"/>
              <a:t>如果我们定义一个自增长的列为主键</a:t>
            </a:r>
            <a:r>
              <a:rPr lang="en-US" altLang="zh-CN" b="1" dirty="0"/>
              <a:t>,</a:t>
            </a:r>
            <a:r>
              <a:rPr lang="zh-CN" altLang="zh-CN" b="1" dirty="0"/>
              <a:t>那么它一定符合第二范式</a:t>
            </a:r>
            <a:r>
              <a:rPr lang="en-US" altLang="zh-CN" b="1" dirty="0" smtClean="0"/>
              <a:t>.</a:t>
            </a:r>
          </a:p>
          <a:p>
            <a:pPr marL="0" indent="0">
              <a:buNone/>
            </a:pPr>
            <a:endParaRPr lang="en-US" altLang="zh-CN" b="1" dirty="0" smtClean="0"/>
          </a:p>
          <a:p>
            <a:pPr marL="0" indent="0">
              <a:buNone/>
            </a:pPr>
            <a:endParaRPr lang="zh-CN" altLang="zh-CN" dirty="0"/>
          </a:p>
          <a:p>
            <a:pPr marL="0" indent="0">
              <a:buNone/>
            </a:pPr>
            <a:r>
              <a:rPr lang="zh-CN" altLang="zh-CN" sz="2400" b="1" dirty="0">
                <a:solidFill>
                  <a:srgbClr val="FFFF00"/>
                </a:solidFill>
              </a:rPr>
              <a:t>但这时是不是没有问题了</a:t>
            </a:r>
            <a:r>
              <a:rPr lang="zh-CN" altLang="zh-CN" sz="2400" b="1" dirty="0" smtClean="0">
                <a:solidFill>
                  <a:srgbClr val="FFFF00"/>
                </a:solidFill>
              </a:rPr>
              <a:t>呢</a:t>
            </a:r>
            <a:r>
              <a:rPr lang="zh-CN" altLang="en-US" sz="2400" b="1" dirty="0" smtClean="0">
                <a:solidFill>
                  <a:srgbClr val="FFFF00"/>
                </a:solidFill>
              </a:rPr>
              <a:t>？</a:t>
            </a:r>
            <a:endParaRPr lang="en-US" altLang="zh-CN" sz="2400" b="1" dirty="0" smtClean="0">
              <a:solidFill>
                <a:srgbClr val="FFFF00"/>
              </a:solidFill>
            </a:endParaRPr>
          </a:p>
          <a:p>
            <a:pPr marL="0" indent="0">
              <a:buNone/>
            </a:pPr>
            <a:r>
              <a:rPr lang="zh-CN" altLang="en-US" sz="2400" b="1" dirty="0" smtClean="0">
                <a:solidFill>
                  <a:srgbClr val="FFFF00"/>
                </a:solidFill>
              </a:rPr>
              <a:t>无意义的自动增长列有什么弊端？</a:t>
            </a:r>
            <a:endParaRPr lang="zh-CN" altLang="en-US" sz="2400" b="1" dirty="0">
              <a:solidFill>
                <a:srgbClr val="FFFF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403722815"/>
              </p:ext>
            </p:extLst>
          </p:nvPr>
        </p:nvGraphicFramePr>
        <p:xfrm>
          <a:off x="1191623" y="4416454"/>
          <a:ext cx="8128001" cy="37084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r>
                        <a:rPr lang="en-US" altLang="zh-CN" dirty="0" smtClean="0">
                          <a:solidFill>
                            <a:srgbClr val="FFFF00"/>
                          </a:solidFill>
                        </a:rPr>
                        <a:t>ID</a:t>
                      </a:r>
                      <a:endParaRPr lang="zh-CN" altLang="en-US" dirty="0">
                        <a:solidFill>
                          <a:srgbClr val="FFFF00"/>
                        </a:solidFill>
                      </a:endParaRPr>
                    </a:p>
                  </a:txBody>
                  <a:tcPr>
                    <a:solidFill>
                      <a:schemeClr val="bg2">
                        <a:lumMod val="60000"/>
                        <a:lumOff val="40000"/>
                      </a:schemeClr>
                    </a:solidFill>
                  </a:tcPr>
                </a:tc>
                <a:tc>
                  <a:txBody>
                    <a:bodyPr/>
                    <a:lstStyle/>
                    <a:p>
                      <a:r>
                        <a:rPr lang="zh-CN" altLang="en-US" dirty="0" smtClean="0">
                          <a:solidFill>
                            <a:schemeClr val="tx1"/>
                          </a:solidFill>
                        </a:rPr>
                        <a:t>学号</a:t>
                      </a:r>
                      <a:endParaRPr lang="zh-CN" altLang="en-US" dirty="0">
                        <a:solidFill>
                          <a:schemeClr val="tx1"/>
                        </a:solidFill>
                      </a:endParaRPr>
                    </a:p>
                  </a:txBody>
                  <a:tcPr>
                    <a:solidFill>
                      <a:schemeClr val="bg2">
                        <a:lumMod val="60000"/>
                        <a:lumOff val="40000"/>
                      </a:schemeClr>
                    </a:solidFill>
                  </a:tcPr>
                </a:tc>
                <a:tc>
                  <a:txBody>
                    <a:bodyPr/>
                    <a:lstStyle/>
                    <a:p>
                      <a:r>
                        <a:rPr lang="zh-CN" altLang="en-US" dirty="0" smtClean="0"/>
                        <a:t>姓名</a:t>
                      </a:r>
                      <a:endParaRPr lang="zh-CN" altLang="en-US" dirty="0"/>
                    </a:p>
                  </a:txBody>
                  <a:tcPr>
                    <a:solidFill>
                      <a:schemeClr val="bg2">
                        <a:lumMod val="60000"/>
                        <a:lumOff val="40000"/>
                      </a:schemeClr>
                    </a:solidFill>
                  </a:tcPr>
                </a:tc>
                <a:tc>
                  <a:txBody>
                    <a:bodyPr/>
                    <a:lstStyle/>
                    <a:p>
                      <a:r>
                        <a:rPr lang="zh-CN" altLang="en-US" dirty="0" smtClean="0"/>
                        <a:t>性别</a:t>
                      </a:r>
                      <a:endParaRPr lang="zh-CN" altLang="en-US" dirty="0"/>
                    </a:p>
                  </a:txBody>
                  <a:tcPr>
                    <a:solidFill>
                      <a:schemeClr val="bg2">
                        <a:lumMod val="60000"/>
                        <a:lumOff val="40000"/>
                      </a:schemeClr>
                    </a:solidFill>
                  </a:tcPr>
                </a:tc>
                <a:tc>
                  <a:txBody>
                    <a:bodyPr/>
                    <a:lstStyle/>
                    <a:p>
                      <a:r>
                        <a:rPr lang="zh-CN" altLang="en-US" dirty="0" smtClean="0">
                          <a:solidFill>
                            <a:schemeClr val="tx1"/>
                          </a:solidFill>
                        </a:rPr>
                        <a:t>课程名称</a:t>
                      </a:r>
                      <a:endParaRPr lang="zh-CN" altLang="en-US" dirty="0">
                        <a:solidFill>
                          <a:schemeClr val="tx1"/>
                        </a:solidFill>
                      </a:endParaRPr>
                    </a:p>
                  </a:txBody>
                  <a:tcPr>
                    <a:solidFill>
                      <a:schemeClr val="bg2">
                        <a:lumMod val="60000"/>
                        <a:lumOff val="40000"/>
                      </a:schemeClr>
                    </a:solidFill>
                  </a:tcPr>
                </a:tc>
                <a:tc>
                  <a:txBody>
                    <a:bodyPr/>
                    <a:lstStyle/>
                    <a:p>
                      <a:r>
                        <a:rPr lang="zh-CN" altLang="en-US" dirty="0" smtClean="0"/>
                        <a:t>学分</a:t>
                      </a:r>
                      <a:endParaRPr lang="zh-CN" altLang="en-US" dirty="0"/>
                    </a:p>
                  </a:txBody>
                  <a:tcPr>
                    <a:solidFill>
                      <a:schemeClr val="bg2">
                        <a:lumMod val="60000"/>
                        <a:lumOff val="40000"/>
                      </a:schemeClr>
                    </a:solidFill>
                  </a:tcPr>
                </a:tc>
                <a:tc>
                  <a:txBody>
                    <a:bodyPr/>
                    <a:lstStyle/>
                    <a:p>
                      <a:r>
                        <a:rPr lang="zh-CN" altLang="en-US" dirty="0" smtClean="0"/>
                        <a:t>学科成绩</a:t>
                      </a:r>
                      <a:endParaRPr lang="zh-CN" altLang="en-US" dirty="0"/>
                    </a:p>
                  </a:txBody>
                  <a:tcPr>
                    <a:solidFill>
                      <a:schemeClr val="bg2">
                        <a:lumMod val="60000"/>
                        <a:lumOff val="40000"/>
                      </a:schemeClr>
                    </a:solidFill>
                  </a:tcPr>
                </a:tc>
              </a:tr>
            </a:tbl>
          </a:graphicData>
        </a:graphic>
      </p:graphicFrame>
    </p:spTree>
    <p:extLst>
      <p:ext uri="{BB962C8B-B14F-4D97-AF65-F5344CB8AC3E}">
        <p14:creationId xmlns:p14="http://schemas.microsoft.com/office/powerpoint/2010/main" val="197336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第三范式</a:t>
            </a:r>
            <a:r>
              <a:rPr lang="en-US" altLang="zh-CN" dirty="0" smtClean="0"/>
              <a:t>3NF---</a:t>
            </a:r>
            <a:r>
              <a:rPr lang="zh-CN" altLang="zh-CN" dirty="0"/>
              <a:t>属性不依赖于其它非主属性</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满足</a:t>
            </a:r>
            <a:r>
              <a:rPr lang="zh-CN" altLang="zh-CN" dirty="0"/>
              <a:t>第三范式（</a:t>
            </a:r>
            <a:r>
              <a:rPr lang="en-US" altLang="zh-CN" dirty="0"/>
              <a:t>3NF</a:t>
            </a:r>
            <a:r>
              <a:rPr lang="zh-CN" altLang="zh-CN" dirty="0"/>
              <a:t>）必须先满足第二范式（</a:t>
            </a:r>
            <a:r>
              <a:rPr lang="en-US" altLang="zh-CN" dirty="0"/>
              <a:t>2NF</a:t>
            </a:r>
            <a:r>
              <a:rPr lang="zh-CN" altLang="zh-CN" dirty="0"/>
              <a:t>）。第三范式（</a:t>
            </a:r>
            <a:r>
              <a:rPr lang="en-US" altLang="zh-CN" dirty="0"/>
              <a:t>3NF</a:t>
            </a:r>
            <a:r>
              <a:rPr lang="zh-CN" altLang="zh-CN" dirty="0"/>
              <a:t>）要求一个数据库表中不包含已在其它表中已包含的非主关键字信息</a:t>
            </a:r>
            <a:r>
              <a:rPr lang="zh-CN" altLang="zh-CN" dirty="0" smtClean="0"/>
              <a:t>。</a:t>
            </a:r>
            <a:endParaRPr lang="en-US" altLang="zh-CN" dirty="0" smtClean="0"/>
          </a:p>
          <a:p>
            <a:pPr marL="0" indent="0">
              <a:buNone/>
            </a:pPr>
            <a:endParaRPr lang="en-US" altLang="zh-CN" dirty="0"/>
          </a:p>
          <a:p>
            <a:pPr marL="0" indent="0">
              <a:buNone/>
            </a:pPr>
            <a:r>
              <a:rPr lang="zh-CN" altLang="zh-CN" sz="2800" b="1" dirty="0">
                <a:solidFill>
                  <a:srgbClr val="FFFF00"/>
                </a:solidFill>
              </a:rPr>
              <a:t>简而言之，第三范式就是属性不依赖于其它非主属性。</a:t>
            </a:r>
            <a:endParaRPr lang="zh-CN" altLang="en-US" sz="2800" dirty="0">
              <a:solidFill>
                <a:srgbClr val="FFFF00"/>
              </a:solidFill>
            </a:endParaRPr>
          </a:p>
        </p:txBody>
      </p:sp>
    </p:spTree>
    <p:extLst>
      <p:ext uri="{BB962C8B-B14F-4D97-AF65-F5344CB8AC3E}">
        <p14:creationId xmlns:p14="http://schemas.microsoft.com/office/powerpoint/2010/main" val="153294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1255</TotalTime>
  <Words>2238</Words>
  <Application>Microsoft Office PowerPoint</Application>
  <PresentationFormat>宽屏</PresentationFormat>
  <Paragraphs>828</Paragraphs>
  <Slides>44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宋体</vt:lpstr>
      <vt:lpstr>Arial</vt:lpstr>
      <vt:lpstr>Calibri</vt:lpstr>
      <vt:lpstr>Century Gothic</vt:lpstr>
      <vt:lpstr>Times New Roman</vt:lpstr>
      <vt:lpstr>Wingdings 3</vt:lpstr>
      <vt:lpstr>离子</vt:lpstr>
      <vt:lpstr>数据库相关培训</vt:lpstr>
      <vt:lpstr>数据库3范式</vt:lpstr>
      <vt:lpstr>第一范式1NF---无重复的列</vt:lpstr>
      <vt:lpstr>第一范式1NF---分析</vt:lpstr>
      <vt:lpstr>第二范式2NF---属性完全依赖于主键</vt:lpstr>
      <vt:lpstr>第二范式2NF---分析</vt:lpstr>
      <vt:lpstr>第二范式2NF---分析</vt:lpstr>
      <vt:lpstr>第二范式2NF---分析</vt:lpstr>
      <vt:lpstr>第三范式3NF---属性不依赖于其它非主属性</vt:lpstr>
      <vt:lpstr>第三范式3NF---分析</vt:lpstr>
      <vt:lpstr>第三范式3NF---分析</vt:lpstr>
      <vt:lpstr>第三范式3NF---分析</vt:lpstr>
      <vt:lpstr>第三范式3NF---分析</vt:lpstr>
      <vt:lpstr>第三范式3NF---空间换效率</vt:lpstr>
      <vt:lpstr>第三范式3NF---空间换效率</vt:lpstr>
      <vt:lpstr>表的连接---内连接</vt:lpstr>
      <vt:lpstr>表的连接---外连接</vt:lpstr>
      <vt:lpstr>PowerPoint 演示文稿</vt:lpstr>
      <vt:lpstr>什么时候使用外连接？</vt:lpstr>
      <vt:lpstr>索引的建立原则</vt:lpstr>
      <vt:lpstr>索引的建立原则</vt:lpstr>
      <vt:lpstr>用实例说话</vt:lpstr>
      <vt:lpstr>用实例说话</vt:lpstr>
      <vt:lpstr>用实例说话</vt:lpstr>
      <vt:lpstr>用实例说话</vt:lpstr>
      <vt:lpstr>用实例说话</vt:lpstr>
      <vt:lpstr>用实例说话</vt:lpstr>
      <vt:lpstr>谨慎使用外连接</vt:lpstr>
      <vt:lpstr>谨慎使用外连接</vt:lpstr>
      <vt:lpstr>谨慎使用外连接</vt:lpstr>
      <vt:lpstr>谨慎使用外连接</vt:lpstr>
      <vt:lpstr>谨慎使用IN语句</vt:lpstr>
      <vt:lpstr>谨慎使用IN语句</vt:lpstr>
      <vt:lpstr>谨慎使用IN语句</vt:lpstr>
      <vt:lpstr>验证索引对查询效率的提升</vt:lpstr>
      <vt:lpstr>验证索引对查询效率的提升</vt:lpstr>
      <vt:lpstr>使用联合Union减少查询步骤</vt:lpstr>
      <vt:lpstr>SQL语句使用及优化总体原则</vt:lpstr>
      <vt:lpstr>SQL语句使用及优化总体原则</vt:lpstr>
      <vt:lpstr>SQL语句使用及优化总体原则</vt:lpstr>
      <vt:lpstr>SQL语句使用及优化总体原则</vt:lpstr>
      <vt:lpstr>SQL语句使用及优化总体原则</vt:lpstr>
      <vt:lpstr>SQL语句使用及优化总体原则</vt:lpstr>
      <vt:lpstr>问题？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数据库相关培训</dc:title>
  <dc:creator>renk</dc:creator>
  <cp:lastModifiedBy>任凯</cp:lastModifiedBy>
  <cp:revision>94</cp:revision>
  <dcterms:created xsi:type="dcterms:W3CDTF">2014-05-05T06:10:47Z</dcterms:created>
  <dcterms:modified xsi:type="dcterms:W3CDTF">2016-11-02T10:00:38Z</dcterms:modified>
</cp:coreProperties>
</file>