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38" r:id="rId4"/>
  </p:sldMasterIdLst>
  <p:notesMasterIdLst>
    <p:notesMasterId r:id="rId33"/>
  </p:notesMasterIdLst>
  <p:handoutMasterIdLst>
    <p:handoutMasterId r:id="rId34"/>
  </p:handoutMasterIdLst>
  <p:sldIdLst>
    <p:sldId id="264" r:id="rId5"/>
    <p:sldId id="265" r:id="rId6"/>
    <p:sldId id="300" r:id="rId7"/>
    <p:sldId id="272" r:id="rId8"/>
    <p:sldId id="302" r:id="rId9"/>
    <p:sldId id="301" r:id="rId10"/>
    <p:sldId id="274" r:id="rId11"/>
    <p:sldId id="276" r:id="rId12"/>
    <p:sldId id="303" r:id="rId13"/>
    <p:sldId id="304" r:id="rId14"/>
    <p:sldId id="277" r:id="rId15"/>
    <p:sldId id="278" r:id="rId16"/>
    <p:sldId id="280" r:id="rId17"/>
    <p:sldId id="305" r:id="rId18"/>
    <p:sldId id="282" r:id="rId19"/>
    <p:sldId id="307" r:id="rId20"/>
    <p:sldId id="289" r:id="rId21"/>
    <p:sldId id="290" r:id="rId22"/>
    <p:sldId id="292" r:id="rId23"/>
    <p:sldId id="294" r:id="rId24"/>
    <p:sldId id="308" r:id="rId25"/>
    <p:sldId id="298" r:id="rId26"/>
    <p:sldId id="299" r:id="rId27"/>
    <p:sldId id="295" r:id="rId28"/>
    <p:sldId id="297"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49AA0C-45DD-43EA-8A4E-8E96E642AF0C}" v="356" dt="2020-10-21T11:08:11.1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21/10/2020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21/10/2020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868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1387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9603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544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7628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9367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2490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4689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29C8FEFA-D413-4929-BA87-6E311E557235}"/>
              </a:ext>
            </a:extLst>
          </p:cNvPr>
          <p:cNvSpPr>
            <a:spLocks noGrp="1"/>
          </p:cNvSpPr>
          <p:nvPr>
            <p:ph type="pic" sz="quarter" idx="10"/>
          </p:nvPr>
        </p:nvSpPr>
        <p:spPr>
          <a:xfrm>
            <a:off x="3295650" y="1143000"/>
            <a:ext cx="5410200" cy="4924425"/>
          </a:xfrm>
          <a:custGeom>
            <a:avLst/>
            <a:gdLst>
              <a:gd name="connsiteX0" fmla="*/ 1743075 w 3486150"/>
              <a:gd name="connsiteY0" fmla="*/ 0 h 3467100"/>
              <a:gd name="connsiteX1" fmla="*/ 3486150 w 3486150"/>
              <a:gd name="connsiteY1" fmla="*/ 1733550 h 3467100"/>
              <a:gd name="connsiteX2" fmla="*/ 1743075 w 3486150"/>
              <a:gd name="connsiteY2" fmla="*/ 3467100 h 3467100"/>
              <a:gd name="connsiteX3" fmla="*/ 0 w 3486150"/>
              <a:gd name="connsiteY3" fmla="*/ 1733550 h 3467100"/>
            </a:gdLst>
            <a:ahLst/>
            <a:cxnLst>
              <a:cxn ang="0">
                <a:pos x="connsiteX0" y="connsiteY0"/>
              </a:cxn>
              <a:cxn ang="0">
                <a:pos x="connsiteX1" y="connsiteY1"/>
              </a:cxn>
              <a:cxn ang="0">
                <a:pos x="connsiteX2" y="connsiteY2"/>
              </a:cxn>
              <a:cxn ang="0">
                <a:pos x="connsiteX3" y="connsiteY3"/>
              </a:cxn>
            </a:cxnLst>
            <a:rect l="l" t="t" r="r" b="b"/>
            <a:pathLst>
              <a:path w="3486150" h="3467100">
                <a:moveTo>
                  <a:pt x="1743075" y="0"/>
                </a:moveTo>
                <a:lnTo>
                  <a:pt x="3486150" y="1733550"/>
                </a:lnTo>
                <a:lnTo>
                  <a:pt x="1743075" y="3467100"/>
                </a:lnTo>
                <a:lnTo>
                  <a:pt x="0" y="1733550"/>
                </a:lnTo>
                <a:close/>
              </a:path>
            </a:pathLst>
          </a:custGeom>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2935215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903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4530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153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8279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8341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741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3117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21/10/2020</a:t>
            </a:fld>
            <a:endParaRPr lang="en-US" dirty="0"/>
          </a:p>
        </p:txBody>
      </p:sp>
    </p:spTree>
    <p:extLst>
      <p:ext uri="{BB962C8B-B14F-4D97-AF65-F5344CB8AC3E}">
        <p14:creationId xmlns:p14="http://schemas.microsoft.com/office/powerpoint/2010/main" val="2316566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21/10/2020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414337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7.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ieeexplore.ieee.org/xpl/conhome/9055958/proceed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5054C4D-E760-4C35-8C20-D55C902514DB}"/>
              </a:ext>
            </a:extLst>
          </p:cNvPr>
          <p:cNvSpPr/>
          <p:nvPr/>
        </p:nvSpPr>
        <p:spPr>
          <a:xfrm>
            <a:off x="1320845" y="2350575"/>
            <a:ext cx="6764305" cy="2369880"/>
          </a:xfrm>
          <a:prstGeom prst="rect">
            <a:avLst/>
          </a:prstGeom>
        </p:spPr>
        <p:txBody>
          <a:bodyPr wrap="square">
            <a:spAutoFit/>
          </a:bodyPr>
          <a:lstStyle/>
          <a:p>
            <a:endParaRPr lang="en-US" sz="2000" b="1" dirty="0">
              <a:solidFill>
                <a:schemeClr val="accent1"/>
              </a:solidFill>
              <a:latin typeface="Lato" panose="020F0502020204030203" pitchFamily="34" charset="0"/>
              <a:ea typeface="Lato" panose="020F0502020204030203" pitchFamily="34" charset="0"/>
              <a:cs typeface="Lato" panose="020F0502020204030203" pitchFamily="34" charset="0"/>
            </a:endParaRPr>
          </a:p>
          <a:p>
            <a:r>
              <a:rPr lang="en-US" sz="2000" b="1" dirty="0">
                <a:solidFill>
                  <a:schemeClr val="accent1"/>
                </a:solidFill>
                <a:latin typeface="Lato" panose="020F0502020204030203" pitchFamily="34" charset="0"/>
                <a:ea typeface="Lato" panose="020F0502020204030203" pitchFamily="34" charset="0"/>
                <a:cs typeface="Lato" panose="020F0502020204030203" pitchFamily="34" charset="0"/>
              </a:rPr>
              <a:t>Presented By :</a:t>
            </a:r>
            <a:endParaRPr lang="en-US" sz="2000" dirty="0">
              <a:solidFill>
                <a:schemeClr val="accent1"/>
              </a:solidFill>
              <a:latin typeface="Lato" panose="020F0502020204030203" pitchFamily="34" charset="0"/>
              <a:ea typeface="Lato" panose="020F0502020204030203" pitchFamily="34" charset="0"/>
              <a:cs typeface="Lato" panose="020F0502020204030203" pitchFamily="34" charset="0"/>
            </a:endParaRPr>
          </a:p>
          <a:p>
            <a:r>
              <a:rPr lang="en-US" dirty="0">
                <a:solidFill>
                  <a:prstClr val="black"/>
                </a:solidFill>
                <a:latin typeface="Lato" panose="020F0502020204030203" pitchFamily="34" charset="0"/>
                <a:ea typeface="Lato" panose="020F0502020204030203" pitchFamily="34" charset="0"/>
                <a:cs typeface="Lato" panose="020F0502020204030203" pitchFamily="34" charset="0"/>
              </a:rPr>
              <a:t>   	GHULAM QADIR  				(B17-MECIE-33)</a:t>
            </a:r>
          </a:p>
          <a:p>
            <a:endParaRPr lang="en-US" dirty="0">
              <a:solidFill>
                <a:prstClr val="black"/>
              </a:solidFill>
              <a:latin typeface="Lato" panose="020F0502020204030203" pitchFamily="34" charset="0"/>
              <a:ea typeface="Lato" panose="020F0502020204030203" pitchFamily="34" charset="0"/>
              <a:cs typeface="Lato" panose="020F0502020204030203" pitchFamily="34" charset="0"/>
            </a:endParaRPr>
          </a:p>
          <a:p>
            <a:r>
              <a:rPr lang="en-US" dirty="0">
                <a:solidFill>
                  <a:prstClr val="black"/>
                </a:solidFill>
                <a:latin typeface="Lato" panose="020F0502020204030203" pitchFamily="34" charset="0"/>
                <a:ea typeface="Lato" panose="020F0502020204030203" pitchFamily="34" charset="0"/>
                <a:cs typeface="Lato" panose="020F0502020204030203" pitchFamily="34" charset="0"/>
              </a:rPr>
              <a:t>	Dr. </a:t>
            </a:r>
            <a:r>
              <a:rPr lang="en-US" cap="all" dirty="0">
                <a:solidFill>
                  <a:prstClr val="black"/>
                </a:solidFill>
                <a:latin typeface="Lato" panose="020F0502020204030203" pitchFamily="34" charset="0"/>
                <a:ea typeface="Lato" panose="020F0502020204030203" pitchFamily="34" charset="0"/>
                <a:cs typeface="Lato" panose="020F0502020204030203" pitchFamily="34" charset="0"/>
              </a:rPr>
              <a:t>Irfan Ali Bhacho 		</a:t>
            </a:r>
            <a:r>
              <a:rPr lang="en-US" dirty="0">
                <a:solidFill>
                  <a:prstClr val="black"/>
                </a:solidFill>
                <a:latin typeface="Lato" panose="020F0502020204030203" pitchFamily="34" charset="0"/>
                <a:ea typeface="Lato" panose="020F0502020204030203" pitchFamily="34" charset="0"/>
                <a:cs typeface="Lato" panose="020F0502020204030203" pitchFamily="34" charset="0"/>
              </a:rPr>
              <a:t>(SUPERVISOR)</a:t>
            </a:r>
          </a:p>
          <a:p>
            <a:endParaRPr lang="en-US" dirty="0">
              <a:solidFill>
                <a:prstClr val="black"/>
              </a:solidFill>
              <a:latin typeface="Lato" panose="020F0502020204030203" pitchFamily="34" charset="0"/>
              <a:ea typeface="Lato" panose="020F0502020204030203" pitchFamily="34" charset="0"/>
              <a:cs typeface="Lato" panose="020F0502020204030203" pitchFamily="34" charset="0"/>
            </a:endParaRPr>
          </a:p>
          <a:p>
            <a:r>
              <a:rPr lang="en-US" dirty="0">
                <a:solidFill>
                  <a:prstClr val="black"/>
                </a:solidFill>
                <a:latin typeface="Lato" panose="020F0502020204030203" pitchFamily="34" charset="0"/>
                <a:ea typeface="Lato" panose="020F0502020204030203" pitchFamily="34" charset="0"/>
                <a:cs typeface="Lato" panose="020F0502020204030203" pitchFamily="34" charset="0"/>
              </a:rPr>
              <a:t>	Dr. </a:t>
            </a:r>
            <a:r>
              <a:rPr lang="en-US" cap="all" dirty="0">
                <a:solidFill>
                  <a:prstClr val="black"/>
                </a:solidFill>
                <a:latin typeface="Lato" panose="020F0502020204030203" pitchFamily="34" charset="0"/>
                <a:ea typeface="Lato" panose="020F0502020204030203" pitchFamily="34" charset="0"/>
                <a:cs typeface="Lato" panose="020F0502020204030203" pitchFamily="34" charset="0"/>
              </a:rPr>
              <a:t>Naeem Ahmed </a:t>
            </a:r>
            <a:r>
              <a:rPr lang="en-US" cap="all" dirty="0" err="1">
                <a:solidFill>
                  <a:prstClr val="black"/>
                </a:solidFill>
                <a:latin typeface="Lato" panose="020F0502020204030203" pitchFamily="34" charset="0"/>
                <a:ea typeface="Lato" panose="020F0502020204030203" pitchFamily="34" charset="0"/>
                <a:cs typeface="Lato" panose="020F0502020204030203" pitchFamily="34" charset="0"/>
              </a:rPr>
              <a:t>Mahoto</a:t>
            </a:r>
            <a:r>
              <a:rPr lang="en-US" cap="all" dirty="0">
                <a:solidFill>
                  <a:prstClr val="black"/>
                </a:solidFill>
                <a:latin typeface="Lato" panose="020F0502020204030203" pitchFamily="34" charset="0"/>
                <a:ea typeface="Lato" panose="020F0502020204030203" pitchFamily="34" charset="0"/>
                <a:cs typeface="Lato" panose="020F0502020204030203" pitchFamily="34" charset="0"/>
              </a:rPr>
              <a:t>	</a:t>
            </a:r>
            <a:r>
              <a:rPr lang="en-US" dirty="0">
                <a:solidFill>
                  <a:prstClr val="black"/>
                </a:solidFill>
                <a:latin typeface="Lato" panose="020F0502020204030203" pitchFamily="34" charset="0"/>
                <a:ea typeface="Lato" panose="020F0502020204030203" pitchFamily="34" charset="0"/>
                <a:cs typeface="Lato" panose="020F0502020204030203" pitchFamily="34" charset="0"/>
              </a:rPr>
              <a:t>(Co-SUPERVISOR)</a:t>
            </a:r>
          </a:p>
          <a:p>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14" name="Rectangle 13">
            <a:extLst>
              <a:ext uri="{FF2B5EF4-FFF2-40B4-BE49-F238E27FC236}">
                <a16:creationId xmlns:a16="http://schemas.microsoft.com/office/drawing/2014/main" id="{1D4D603C-5433-47EE-9D6A-79407FF98CCB}"/>
              </a:ext>
            </a:extLst>
          </p:cNvPr>
          <p:cNvSpPr/>
          <p:nvPr/>
        </p:nvSpPr>
        <p:spPr>
          <a:xfrm>
            <a:off x="1185846" y="1444038"/>
            <a:ext cx="5527355" cy="707886"/>
          </a:xfrm>
          <a:prstGeom prst="rect">
            <a:avLst/>
          </a:prstGeom>
        </p:spPr>
        <p:txBody>
          <a:bodyPr wrap="square">
            <a:spAutoFit/>
          </a:bodyPr>
          <a:lstStyle/>
          <a:p>
            <a:pPr algn="ctr"/>
            <a:r>
              <a:rPr lang="en-US" sz="2000" b="1" dirty="0">
                <a:latin typeface="Lato" panose="020F0502020204030203" pitchFamily="34" charset="0"/>
                <a:ea typeface="Lato" panose="020F0502020204030203" pitchFamily="34" charset="0"/>
                <a:cs typeface="Lato" panose="020F0502020204030203" pitchFamily="34" charset="0"/>
              </a:rPr>
              <a:t>Predicting the  Energy Efficiency Of Thermal Power Plant</a:t>
            </a:r>
          </a:p>
        </p:txBody>
      </p:sp>
      <p:sp>
        <p:nvSpPr>
          <p:cNvPr id="39" name="Rectangle 38">
            <a:extLst>
              <a:ext uri="{FF2B5EF4-FFF2-40B4-BE49-F238E27FC236}">
                <a16:creationId xmlns:a16="http://schemas.microsoft.com/office/drawing/2014/main" id="{7C2782FC-6444-4E23-B808-9405D685A859}"/>
              </a:ext>
            </a:extLst>
          </p:cNvPr>
          <p:cNvSpPr/>
          <p:nvPr/>
        </p:nvSpPr>
        <p:spPr>
          <a:xfrm>
            <a:off x="2930947" y="5571297"/>
            <a:ext cx="2053648" cy="369332"/>
          </a:xfrm>
          <a:prstGeom prst="rect">
            <a:avLst/>
          </a:prstGeom>
        </p:spPr>
        <p:txBody>
          <a:bodyPr wrap="square">
            <a:spAutoFit/>
          </a:bodyPr>
          <a:lstStyle/>
          <a:p>
            <a:r>
              <a:rPr lang="en-US" sz="900" b="1" dirty="0">
                <a:solidFill>
                  <a:srgbClr val="7030A0"/>
                </a:solidFill>
                <a:latin typeface="Lato" panose="020F0502020204030203" pitchFamily="34" charset="0"/>
                <a:ea typeface="Lato" panose="020F0502020204030203" pitchFamily="34" charset="0"/>
                <a:cs typeface="Lato" panose="020F0502020204030203" pitchFamily="34" charset="0"/>
              </a:rPr>
              <a:t>Institute of Information &amp; Communication Technology Jamshoro</a:t>
            </a:r>
            <a:endParaRPr lang="en-US" sz="900" dirty="0">
              <a:solidFill>
                <a:srgbClr val="7030A0"/>
              </a:solidFill>
            </a:endParaRPr>
          </a:p>
        </p:txBody>
      </p:sp>
      <p:sp>
        <p:nvSpPr>
          <p:cNvPr id="40" name="Rectangle 39">
            <a:extLst>
              <a:ext uri="{FF2B5EF4-FFF2-40B4-BE49-F238E27FC236}">
                <a16:creationId xmlns:a16="http://schemas.microsoft.com/office/drawing/2014/main" id="{A94BE75D-E54B-4730-BD5D-AC3D2F7472DF}"/>
              </a:ext>
            </a:extLst>
          </p:cNvPr>
          <p:cNvSpPr/>
          <p:nvPr/>
        </p:nvSpPr>
        <p:spPr>
          <a:xfrm>
            <a:off x="1406939" y="5571297"/>
            <a:ext cx="1232286" cy="646331"/>
          </a:xfrm>
          <a:prstGeom prst="rect">
            <a:avLst/>
          </a:prstGeom>
        </p:spPr>
        <p:txBody>
          <a:bodyPr wrap="square">
            <a:spAutoFit/>
          </a:bodyPr>
          <a:lstStyle/>
          <a:p>
            <a:r>
              <a:rPr lang="en-US" sz="900" b="1" dirty="0">
                <a:solidFill>
                  <a:srgbClr val="7030A0"/>
                </a:solidFill>
                <a:latin typeface="Lato" panose="020F0502020204030203" pitchFamily="34" charset="0"/>
                <a:ea typeface="Lato" panose="020F0502020204030203" pitchFamily="34" charset="0"/>
                <a:cs typeface="Lato" panose="020F0502020204030203" pitchFamily="34" charset="0"/>
              </a:rPr>
              <a:t>Mehran University of Engineering and Technology, Jamshoro</a:t>
            </a:r>
            <a:endParaRPr lang="en-US" sz="900" dirty="0">
              <a:solidFill>
                <a:srgbClr val="7030A0"/>
              </a:solidFill>
            </a:endParaRPr>
          </a:p>
        </p:txBody>
      </p:sp>
      <p:pic>
        <p:nvPicPr>
          <p:cNvPr id="61" name="Picture Placeholder 60">
            <a:extLst>
              <a:ext uri="{FF2B5EF4-FFF2-40B4-BE49-F238E27FC236}">
                <a16:creationId xmlns:a16="http://schemas.microsoft.com/office/drawing/2014/main" id="{87C81777-C8A9-40A9-BC8C-E51A09B3DB09}"/>
              </a:ext>
            </a:extLst>
          </p:cNvPr>
          <p:cNvPicPr>
            <a:picLocks noGrp="1" noChangeAspect="1"/>
          </p:cNvPicPr>
          <p:nvPr>
            <p:ph type="pic" sz="quarter" idx="10"/>
          </p:nvPr>
        </p:nvPicPr>
        <p:blipFill>
          <a:blip r:embed="rId2" cstate="print">
            <a:extLst>
              <a:ext uri="{BEBA8EAE-BF5A-486C-A8C5-ECC9F3942E4B}">
                <a14:imgProps xmlns:a14="http://schemas.microsoft.com/office/drawing/2010/main">
                  <a14:imgLayer r:embed="rId3">
                    <a14:imgEffect>
                      <a14:brightnessContrast bright="18000" contrast="29000"/>
                    </a14:imgEffect>
                  </a14:imgLayer>
                </a14:imgProps>
              </a:ext>
              <a:ext uri="{28A0092B-C50C-407E-A947-70E740481C1C}">
                <a14:useLocalDpi xmlns:a14="http://schemas.microsoft.com/office/drawing/2010/main" val="0"/>
              </a:ext>
            </a:extLst>
          </a:blip>
          <a:stretch>
            <a:fillRect/>
          </a:stretch>
        </p:blipFill>
        <p:spPr>
          <a:xfrm>
            <a:off x="8085150" y="1477241"/>
            <a:ext cx="3379287" cy="3379287"/>
          </a:xfrm>
          <a:prstGeom prst="rect">
            <a:avLst/>
          </a:prstGeom>
          <a:ln>
            <a:noFill/>
          </a:ln>
          <a:effectLst>
            <a:outerShdw blurRad="292100" dist="139700" dir="2700000" algn="tl" rotWithShape="0">
              <a:srgbClr val="333333">
                <a:alpha val="65000"/>
              </a:srgbClr>
            </a:outerShdw>
          </a:effectLst>
        </p:spPr>
      </p:pic>
      <p:sp>
        <p:nvSpPr>
          <p:cNvPr id="68" name="Oval 67">
            <a:extLst>
              <a:ext uri="{FF2B5EF4-FFF2-40B4-BE49-F238E27FC236}">
                <a16:creationId xmlns:a16="http://schemas.microsoft.com/office/drawing/2014/main" id="{754EBDAE-B01C-482E-B25B-D049B4BFD2DA}"/>
              </a:ext>
            </a:extLst>
          </p:cNvPr>
          <p:cNvSpPr/>
          <p:nvPr/>
        </p:nvSpPr>
        <p:spPr>
          <a:xfrm>
            <a:off x="1339829" y="4557570"/>
            <a:ext cx="866158" cy="919859"/>
          </a:xfrm>
          <a:prstGeom prst="ellipse">
            <a:avLst/>
          </a:prstGeom>
          <a:solidFill>
            <a:srgbClr val="019589"/>
          </a:solidFill>
          <a:ln>
            <a:solidFill>
              <a:srgbClr val="019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06A28AC-98A9-4C5D-82E3-1C4475987F1F}"/>
              </a:ext>
            </a:extLst>
          </p:cNvPr>
          <p:cNvSpPr/>
          <p:nvPr/>
        </p:nvSpPr>
        <p:spPr>
          <a:xfrm>
            <a:off x="3044503" y="4557570"/>
            <a:ext cx="885223" cy="919859"/>
          </a:xfrm>
          <a:prstGeom prst="ellipse">
            <a:avLst/>
          </a:prstGeom>
          <a:solidFill>
            <a:srgbClr val="006571"/>
          </a:solidFill>
          <a:ln>
            <a:solidFill>
              <a:srgbClr val="0065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799" y="4624637"/>
            <a:ext cx="793188" cy="757278"/>
          </a:xfrm>
          <a:prstGeom prst="ellipse">
            <a:avLst/>
          </a:prstGeom>
          <a:ln>
            <a:noFill/>
          </a:ln>
          <a:effectLst>
            <a:softEdge rad="112500"/>
          </a:effectLst>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6470" y="4624637"/>
            <a:ext cx="833256" cy="736911"/>
          </a:xfrm>
          <a:prstGeom prst="ellipse">
            <a:avLst/>
          </a:prstGeom>
          <a:ln>
            <a:noFill/>
          </a:ln>
          <a:effectLst>
            <a:softEdge rad="112500"/>
          </a:effectLst>
        </p:spPr>
      </p:pic>
      <p:sp>
        <p:nvSpPr>
          <p:cNvPr id="12" name="TextBox 11">
            <a:extLst>
              <a:ext uri="{FF2B5EF4-FFF2-40B4-BE49-F238E27FC236}">
                <a16:creationId xmlns:a16="http://schemas.microsoft.com/office/drawing/2014/main" id="{B1B746FD-866F-4714-94E6-5AD0C7C3AC68}"/>
              </a:ext>
            </a:extLst>
          </p:cNvPr>
          <p:cNvSpPr txBox="1"/>
          <p:nvPr/>
        </p:nvSpPr>
        <p:spPr>
          <a:xfrm>
            <a:off x="7947" y="-212032"/>
            <a:ext cx="10698763" cy="632161"/>
          </a:xfrm>
          <a:prstGeom prst="rect">
            <a:avLst/>
          </a:prstGeom>
          <a:noFill/>
          <a:ln>
            <a:noFill/>
            <a:bevel/>
          </a:ln>
        </p:spPr>
        <p:txBody>
          <a:bodyPr wrap="none" rtlCol="0">
            <a:spAutoFit/>
          </a:bodyPr>
          <a:lstStyle/>
          <a:p>
            <a:pPr defTabSz="914400">
              <a:lnSpc>
                <a:spcPts val="5000"/>
              </a:lnSpc>
              <a:spcBef>
                <a:spcPct val="0"/>
              </a:spcBef>
            </a:pPr>
            <a:r>
              <a:rPr lang="en-US" sz="2000" b="1" dirty="0">
                <a:solidFill>
                  <a:schemeClr val="tx1">
                    <a:lumMod val="85000"/>
                    <a:lumOff val="15000"/>
                  </a:schemeClr>
                </a:solidFill>
                <a:latin typeface="+mj-lt"/>
                <a:ea typeface="+mj-ea"/>
                <a:cs typeface="+mj-cs"/>
              </a:rPr>
              <a:t>Final Seminar : Batch # 17 , Master of Engineering ( Computer Information Engineering )</a:t>
            </a:r>
          </a:p>
        </p:txBody>
      </p:sp>
      <p:sp>
        <p:nvSpPr>
          <p:cNvPr id="15" name="TextBox 14">
            <a:extLst>
              <a:ext uri="{FF2B5EF4-FFF2-40B4-BE49-F238E27FC236}">
                <a16:creationId xmlns:a16="http://schemas.microsoft.com/office/drawing/2014/main" id="{B1D5E3DD-92F7-4D6A-938C-7AB33B2DEE49}"/>
              </a:ext>
            </a:extLst>
          </p:cNvPr>
          <p:cNvSpPr txBox="1"/>
          <p:nvPr/>
        </p:nvSpPr>
        <p:spPr>
          <a:xfrm>
            <a:off x="11730334" y="-14070"/>
            <a:ext cx="461665" cy="6872069"/>
          </a:xfrm>
          <a:prstGeom prst="rect">
            <a:avLst/>
          </a:prstGeom>
          <a:solidFill>
            <a:schemeClr val="accent1"/>
          </a:solidFill>
          <a:ln>
            <a:solidFill>
              <a:schemeClr val="tx1"/>
            </a:solidFill>
          </a:ln>
        </p:spPr>
        <p:txBody>
          <a:bodyPr vert="vert" wrap="square" rtlCol="0">
            <a:spAutoFit/>
          </a:bodyPr>
          <a:lstStyle/>
          <a:p>
            <a:r>
              <a:rPr lang="en-US" dirty="0"/>
              <a:t>Institute of Information and Communication Technologies (IICT) </a:t>
            </a:r>
          </a:p>
        </p:txBody>
      </p:sp>
    </p:spTree>
    <p:extLst>
      <p:ext uri="{BB962C8B-B14F-4D97-AF65-F5344CB8AC3E}">
        <p14:creationId xmlns:p14="http://schemas.microsoft.com/office/powerpoint/2010/main" val="242128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1800" fill="hold"/>
                                        <p:tgtEl>
                                          <p:spTgt spid="68"/>
                                        </p:tgtEl>
                                        <p:attrNameLst>
                                          <p:attrName>ppt_w</p:attrName>
                                        </p:attrNameLst>
                                      </p:cBhvr>
                                      <p:tavLst>
                                        <p:tav tm="0">
                                          <p:val>
                                            <p:fltVal val="0"/>
                                          </p:val>
                                        </p:tav>
                                        <p:tav tm="100000">
                                          <p:val>
                                            <p:strVal val="#ppt_w"/>
                                          </p:val>
                                        </p:tav>
                                      </p:tavLst>
                                    </p:anim>
                                    <p:anim calcmode="lin" valueType="num">
                                      <p:cBhvr>
                                        <p:cTn id="8" dur="1800" fill="hold"/>
                                        <p:tgtEl>
                                          <p:spTgt spid="68"/>
                                        </p:tgtEl>
                                        <p:attrNameLst>
                                          <p:attrName>ppt_h</p:attrName>
                                        </p:attrNameLst>
                                      </p:cBhvr>
                                      <p:tavLst>
                                        <p:tav tm="0">
                                          <p:val>
                                            <p:fltVal val="0"/>
                                          </p:val>
                                        </p:tav>
                                        <p:tav tm="100000">
                                          <p:val>
                                            <p:strVal val="#ppt_h"/>
                                          </p:val>
                                        </p:tav>
                                      </p:tavLst>
                                    </p:anim>
                                    <p:anim calcmode="lin" valueType="num">
                                      <p:cBhvr>
                                        <p:cTn id="9" dur="1800" fill="hold"/>
                                        <p:tgtEl>
                                          <p:spTgt spid="68"/>
                                        </p:tgtEl>
                                        <p:attrNameLst>
                                          <p:attrName>style.rotation</p:attrName>
                                        </p:attrNameLst>
                                      </p:cBhvr>
                                      <p:tavLst>
                                        <p:tav tm="0">
                                          <p:val>
                                            <p:fltVal val="90"/>
                                          </p:val>
                                        </p:tav>
                                        <p:tav tm="100000">
                                          <p:val>
                                            <p:fltVal val="0"/>
                                          </p:val>
                                        </p:tav>
                                      </p:tavLst>
                                    </p:anim>
                                    <p:animEffect transition="in" filter="fade">
                                      <p:cBhvr>
                                        <p:cTn id="10" dur="1800"/>
                                        <p:tgtEl>
                                          <p:spTgt spid="6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p:cTn id="13" dur="1300" fill="hold"/>
                                        <p:tgtEl>
                                          <p:spTgt spid="69"/>
                                        </p:tgtEl>
                                        <p:attrNameLst>
                                          <p:attrName>ppt_w</p:attrName>
                                        </p:attrNameLst>
                                      </p:cBhvr>
                                      <p:tavLst>
                                        <p:tav tm="0">
                                          <p:val>
                                            <p:fltVal val="0"/>
                                          </p:val>
                                        </p:tav>
                                        <p:tav tm="100000">
                                          <p:val>
                                            <p:strVal val="#ppt_w"/>
                                          </p:val>
                                        </p:tav>
                                      </p:tavLst>
                                    </p:anim>
                                    <p:anim calcmode="lin" valueType="num">
                                      <p:cBhvr>
                                        <p:cTn id="14" dur="1300" fill="hold"/>
                                        <p:tgtEl>
                                          <p:spTgt spid="69"/>
                                        </p:tgtEl>
                                        <p:attrNameLst>
                                          <p:attrName>ppt_h</p:attrName>
                                        </p:attrNameLst>
                                      </p:cBhvr>
                                      <p:tavLst>
                                        <p:tav tm="0">
                                          <p:val>
                                            <p:fltVal val="0"/>
                                          </p:val>
                                        </p:tav>
                                        <p:tav tm="100000">
                                          <p:val>
                                            <p:strVal val="#ppt_h"/>
                                          </p:val>
                                        </p:tav>
                                      </p:tavLst>
                                    </p:anim>
                                    <p:anim calcmode="lin" valueType="num">
                                      <p:cBhvr>
                                        <p:cTn id="15" dur="1300" fill="hold"/>
                                        <p:tgtEl>
                                          <p:spTgt spid="69"/>
                                        </p:tgtEl>
                                        <p:attrNameLst>
                                          <p:attrName>style.rotation</p:attrName>
                                        </p:attrNameLst>
                                      </p:cBhvr>
                                      <p:tavLst>
                                        <p:tav tm="0">
                                          <p:val>
                                            <p:fltVal val="90"/>
                                          </p:val>
                                        </p:tav>
                                        <p:tav tm="100000">
                                          <p:val>
                                            <p:fltVal val="0"/>
                                          </p:val>
                                        </p:tav>
                                      </p:tavLst>
                                    </p:anim>
                                    <p:animEffect transition="in" filter="fade">
                                      <p:cBhvr>
                                        <p:cTn id="16" dur="1300"/>
                                        <p:tgtEl>
                                          <p:spTgt spid="6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8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7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700"/>
                                        <p:tgtEl>
                                          <p:spTgt spid="13"/>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par>
                                <p:cTn id="31" presetID="45"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2750"/>
                                        <p:tgtEl>
                                          <p:spTgt spid="61"/>
                                        </p:tgtEl>
                                      </p:cBhvr>
                                    </p:animEffect>
                                    <p:anim calcmode="lin" valueType="num">
                                      <p:cBhvr>
                                        <p:cTn id="34" dur="2750" fill="hold"/>
                                        <p:tgtEl>
                                          <p:spTgt spid="61"/>
                                        </p:tgtEl>
                                        <p:attrNameLst>
                                          <p:attrName>ppt_w</p:attrName>
                                        </p:attrNameLst>
                                      </p:cBhvr>
                                      <p:tavLst>
                                        <p:tav tm="0" fmla="#ppt_w*sin(2.5*pi*$)">
                                          <p:val>
                                            <p:fltVal val="0"/>
                                          </p:val>
                                        </p:tav>
                                        <p:tav tm="100000">
                                          <p:val>
                                            <p:fltVal val="1"/>
                                          </p:val>
                                        </p:tav>
                                      </p:tavLst>
                                    </p:anim>
                                    <p:anim calcmode="lin" valueType="num">
                                      <p:cBhvr>
                                        <p:cTn id="35" dur="2750" fill="hold"/>
                                        <p:tgtEl>
                                          <p:spTgt spid="61"/>
                                        </p:tgtEl>
                                        <p:attrNameLst>
                                          <p:attrName>ppt_h</p:attrName>
                                        </p:attrNameLst>
                                      </p:cBhvr>
                                      <p:tavLst>
                                        <p:tav tm="0">
                                          <p:val>
                                            <p:strVal val="#ppt_h"/>
                                          </p:val>
                                        </p:tav>
                                        <p:tav tm="100000">
                                          <p:val>
                                            <p:strVal val="#ppt_h"/>
                                          </p:val>
                                        </p:tav>
                                      </p:tavLst>
                                    </p:anim>
                                  </p:childTnLst>
                                </p:cTn>
                              </p:par>
                              <p:par>
                                <p:cTn id="36" presetID="14" presetClass="entr" presetSubtype="10"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randombar(horizontal)">
                                      <p:cBhvr>
                                        <p:cTn id="38" dur="500"/>
                                        <p:tgtEl>
                                          <p:spTgt spid="2"/>
                                        </p:tgtEl>
                                      </p:cBhvr>
                                    </p:animEffect>
                                  </p:childTnLst>
                                </p:cTn>
                              </p:par>
                              <p:par>
                                <p:cTn id="39" presetID="14" presetClass="entr" presetSubtype="1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randombar(horizontal)">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9" grpId="0"/>
      <p:bldP spid="40" grpId="0"/>
      <p:bldP spid="68" grpId="0" animBg="1"/>
      <p:bldP spid="6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7EE31-8732-474B-AB4C-F79621A867E9}"/>
              </a:ext>
            </a:extLst>
          </p:cNvPr>
          <p:cNvSpPr>
            <a:spLocks noGrp="1"/>
          </p:cNvSpPr>
          <p:nvPr>
            <p:ph type="title"/>
          </p:nvPr>
        </p:nvSpPr>
        <p:spPr/>
        <p:txBody>
          <a:bodyPr/>
          <a:lstStyle/>
          <a:p>
            <a:r>
              <a:rPr lang="en-US" dirty="0">
                <a:ea typeface="+mj-lt"/>
                <a:cs typeface="+mj-lt"/>
              </a:rPr>
              <a:t>05. Aims &amp; Objectives </a:t>
            </a:r>
            <a:endParaRPr lang="en-US" dirty="0"/>
          </a:p>
        </p:txBody>
      </p:sp>
      <p:sp>
        <p:nvSpPr>
          <p:cNvPr id="4" name="Text Placeholder 2">
            <a:extLst>
              <a:ext uri="{FF2B5EF4-FFF2-40B4-BE49-F238E27FC236}">
                <a16:creationId xmlns:a16="http://schemas.microsoft.com/office/drawing/2014/main" id="{93503921-8DC0-4403-9EB6-396B27177DC1}"/>
              </a:ext>
            </a:extLst>
          </p:cNvPr>
          <p:cNvSpPr>
            <a:spLocks noGrp="1"/>
          </p:cNvSpPr>
          <p:nvPr>
            <p:ph idx="1"/>
          </p:nvPr>
        </p:nvSpPr>
        <p:spPr>
          <a:xfrm>
            <a:off x="677863" y="1816036"/>
            <a:ext cx="8596312" cy="4432364"/>
          </a:xfrm>
        </p:spPr>
        <p:txBody>
          <a:bodyPr>
            <a:normAutofit/>
          </a:bodyPr>
          <a:lstStyle/>
          <a:p>
            <a:pPr marL="228600" indent="-228600">
              <a:buFont typeface="Arial" panose="020B0604020202020204" pitchFamily="34" charset="0"/>
              <a:buChar char="•"/>
            </a:pPr>
            <a:r>
              <a:rPr lang="en-US" sz="2000" b="1" dirty="0"/>
              <a:t>Aim:</a:t>
            </a:r>
            <a:r>
              <a:rPr lang="en-US" sz="2000" dirty="0"/>
              <a:t>   </a:t>
            </a:r>
          </a:p>
          <a:p>
            <a:pPr marL="685800" lvl="1" indent="-228600">
              <a:buFont typeface="Arial" panose="020B0604020202020204" pitchFamily="34" charset="0"/>
              <a:buChar char="•"/>
            </a:pPr>
            <a:r>
              <a:rPr lang="en-US" sz="1800" dirty="0"/>
              <a:t>Determination of Efficiency &amp; Its parameters of Thermal Power Plant.</a:t>
            </a:r>
          </a:p>
          <a:p>
            <a:pPr marL="228600" indent="-228600">
              <a:buFont typeface="Arial" panose="020B0604020202020204" pitchFamily="34" charset="0"/>
              <a:buChar char="•"/>
            </a:pPr>
            <a:r>
              <a:rPr lang="en-US" sz="2000" b="1" dirty="0"/>
              <a:t>Objectives</a:t>
            </a:r>
            <a:r>
              <a:rPr lang="en-US" sz="2000" dirty="0"/>
              <a:t>   </a:t>
            </a:r>
          </a:p>
          <a:p>
            <a:pPr marL="685800" lvl="1" indent="-228600">
              <a:buFont typeface="Arial" panose="020B0604020202020204" pitchFamily="34" charset="0"/>
              <a:buChar char="•"/>
            </a:pPr>
            <a:r>
              <a:rPr lang="en-US" sz="1800" dirty="0"/>
              <a:t>To Collect data (Main Resource).    </a:t>
            </a:r>
          </a:p>
          <a:p>
            <a:pPr marL="685800" lvl="1" indent="-228600">
              <a:buFont typeface="Arial" panose="020B0604020202020204" pitchFamily="34" charset="0"/>
              <a:buChar char="•"/>
            </a:pPr>
            <a:r>
              <a:rPr lang="en-US" sz="1800" dirty="0"/>
              <a:t>To Format Data as per our need and Pre-processing             </a:t>
            </a:r>
            <a:endParaRPr lang="en-US" sz="1800" i="1" dirty="0"/>
          </a:p>
          <a:p>
            <a:pPr marL="685800" lvl="1" indent="-228600">
              <a:buFont typeface="Arial" panose="020B0604020202020204" pitchFamily="34" charset="0"/>
              <a:buChar char="•"/>
            </a:pPr>
            <a:r>
              <a:rPr lang="en-US" sz="1800" dirty="0"/>
              <a:t>To Explore various predicting techniques.</a:t>
            </a:r>
          </a:p>
          <a:p>
            <a:pPr marL="685800" lvl="1" indent="-228600">
              <a:buFont typeface="Arial" panose="020B0604020202020204" pitchFamily="34" charset="0"/>
              <a:buChar char="•"/>
            </a:pPr>
            <a:r>
              <a:rPr lang="en-US" sz="1800" dirty="0"/>
              <a:t>To Evaluate the method.</a:t>
            </a:r>
          </a:p>
          <a:p>
            <a:pPr marL="685800" lvl="1" indent="-228600">
              <a:buFont typeface="Arial" panose="020B0604020202020204" pitchFamily="34" charset="0"/>
              <a:buChar char="•"/>
            </a:pPr>
            <a:r>
              <a:rPr lang="en-US" sz="1800" dirty="0"/>
              <a:t>To Analyze the outcome.</a:t>
            </a:r>
          </a:p>
          <a:p>
            <a:pPr marL="685800" lvl="1" indent="-228600">
              <a:buFont typeface="Arial" panose="020B0604020202020204" pitchFamily="34" charset="0"/>
              <a:buChar char="•"/>
            </a:pPr>
            <a:r>
              <a:rPr lang="en-US" sz="1800" dirty="0"/>
              <a:t>To Recommend Energy Efficiency Parameters.</a:t>
            </a:r>
          </a:p>
          <a:p>
            <a:pPr lvl="1"/>
            <a:endParaRPr lang="en-US" sz="1800" dirty="0"/>
          </a:p>
          <a:p>
            <a:pPr marL="685800" lvl="1" indent="-228600">
              <a:buFont typeface="Arial" panose="020B0604020202020204" pitchFamily="34" charset="0"/>
              <a:buChar char="•"/>
            </a:pPr>
            <a:endParaRPr lang="en-US" sz="1800" dirty="0"/>
          </a:p>
          <a:p>
            <a:endParaRPr lang="en-US" dirty="0"/>
          </a:p>
        </p:txBody>
      </p:sp>
      <p:grpSp>
        <p:nvGrpSpPr>
          <p:cNvPr id="5" name="Group 4">
            <a:extLst>
              <a:ext uri="{FF2B5EF4-FFF2-40B4-BE49-F238E27FC236}">
                <a16:creationId xmlns:a16="http://schemas.microsoft.com/office/drawing/2014/main" id="{613F1D34-5B33-4D30-B865-65B7AC89655D}"/>
              </a:ext>
            </a:extLst>
          </p:cNvPr>
          <p:cNvGrpSpPr/>
          <p:nvPr/>
        </p:nvGrpSpPr>
        <p:grpSpPr>
          <a:xfrm>
            <a:off x="6822538" y="3115734"/>
            <a:ext cx="2292440" cy="2926291"/>
            <a:chOff x="9581881" y="3538126"/>
            <a:chExt cx="2292440" cy="2502822"/>
          </a:xfrm>
        </p:grpSpPr>
        <p:sp>
          <p:nvSpPr>
            <p:cNvPr id="6" name="Rectangle 5">
              <a:extLst>
                <a:ext uri="{FF2B5EF4-FFF2-40B4-BE49-F238E27FC236}">
                  <a16:creationId xmlns:a16="http://schemas.microsoft.com/office/drawing/2014/main" id="{D031D547-C59B-4E5C-8EDC-3F6E9C54915F}"/>
                </a:ext>
              </a:extLst>
            </p:cNvPr>
            <p:cNvSpPr/>
            <p:nvPr/>
          </p:nvSpPr>
          <p:spPr>
            <a:xfrm>
              <a:off x="9581882" y="3538126"/>
              <a:ext cx="2292439" cy="450761"/>
            </a:xfrm>
            <a:prstGeom prst="rect">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Resource Discovery</a:t>
              </a:r>
            </a:p>
          </p:txBody>
        </p:sp>
        <p:sp>
          <p:nvSpPr>
            <p:cNvPr id="7" name="Rectangle 6">
              <a:extLst>
                <a:ext uri="{FF2B5EF4-FFF2-40B4-BE49-F238E27FC236}">
                  <a16:creationId xmlns:a16="http://schemas.microsoft.com/office/drawing/2014/main" id="{A4B25291-775D-465F-913A-9C41C337CD80}"/>
                </a:ext>
              </a:extLst>
            </p:cNvPr>
            <p:cNvSpPr/>
            <p:nvPr/>
          </p:nvSpPr>
          <p:spPr>
            <a:xfrm>
              <a:off x="9581882" y="4233289"/>
              <a:ext cx="2292439" cy="450761"/>
            </a:xfrm>
            <a:prstGeom prst="rect">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Data pre-processing</a:t>
              </a:r>
            </a:p>
          </p:txBody>
        </p:sp>
        <p:sp>
          <p:nvSpPr>
            <p:cNvPr id="8" name="Rectangle 7">
              <a:extLst>
                <a:ext uri="{FF2B5EF4-FFF2-40B4-BE49-F238E27FC236}">
                  <a16:creationId xmlns:a16="http://schemas.microsoft.com/office/drawing/2014/main" id="{CD5D5475-5873-4652-AB60-B8851BB5775C}"/>
                </a:ext>
              </a:extLst>
            </p:cNvPr>
            <p:cNvSpPr/>
            <p:nvPr/>
          </p:nvSpPr>
          <p:spPr>
            <a:xfrm>
              <a:off x="9581882" y="4921867"/>
              <a:ext cx="2292439" cy="450761"/>
            </a:xfrm>
            <a:prstGeom prst="rect">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Knowledge Discovery</a:t>
              </a:r>
            </a:p>
          </p:txBody>
        </p:sp>
        <p:sp>
          <p:nvSpPr>
            <p:cNvPr id="9" name="Rectangle 8">
              <a:extLst>
                <a:ext uri="{FF2B5EF4-FFF2-40B4-BE49-F238E27FC236}">
                  <a16:creationId xmlns:a16="http://schemas.microsoft.com/office/drawing/2014/main" id="{253D78DF-2480-4DFB-92DF-E4B6B34881D9}"/>
                </a:ext>
              </a:extLst>
            </p:cNvPr>
            <p:cNvSpPr/>
            <p:nvPr/>
          </p:nvSpPr>
          <p:spPr>
            <a:xfrm>
              <a:off x="9581881" y="5590187"/>
              <a:ext cx="2292440" cy="450761"/>
            </a:xfrm>
            <a:prstGeom prst="rect">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Efficiency Analysis</a:t>
              </a:r>
            </a:p>
          </p:txBody>
        </p:sp>
        <p:sp>
          <p:nvSpPr>
            <p:cNvPr id="10" name="Down Arrow 9">
              <a:extLst>
                <a:ext uri="{FF2B5EF4-FFF2-40B4-BE49-F238E27FC236}">
                  <a16:creationId xmlns:a16="http://schemas.microsoft.com/office/drawing/2014/main" id="{1E5D1A8E-66CF-4BC2-BB2E-E51D9EAF75D8}"/>
                </a:ext>
              </a:extLst>
            </p:cNvPr>
            <p:cNvSpPr/>
            <p:nvPr/>
          </p:nvSpPr>
          <p:spPr>
            <a:xfrm>
              <a:off x="10382482" y="3995178"/>
              <a:ext cx="515155" cy="244699"/>
            </a:xfrm>
            <a:prstGeom prst="downArrow">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205D42B5-0396-4965-AF7F-EBC3A02F8ED8}"/>
                </a:ext>
              </a:extLst>
            </p:cNvPr>
            <p:cNvSpPr/>
            <p:nvPr/>
          </p:nvSpPr>
          <p:spPr>
            <a:xfrm>
              <a:off x="10382482" y="4687049"/>
              <a:ext cx="515155" cy="244699"/>
            </a:xfrm>
            <a:prstGeom prst="downArrow">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B620C24B-75E2-4C4F-A598-AFCFAC07DAFA}"/>
                </a:ext>
              </a:extLst>
            </p:cNvPr>
            <p:cNvSpPr/>
            <p:nvPr/>
          </p:nvSpPr>
          <p:spPr>
            <a:xfrm>
              <a:off x="10382482" y="5348518"/>
              <a:ext cx="515155" cy="244699"/>
            </a:xfrm>
            <a:prstGeom prst="downArrow">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1889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06. Methodology (1/6)</a:t>
            </a:r>
          </a:p>
        </p:txBody>
      </p:sp>
      <p:sp>
        <p:nvSpPr>
          <p:cNvPr id="3" name="Content Placeholder 2"/>
          <p:cNvSpPr>
            <a:spLocks noGrp="1"/>
          </p:cNvSpPr>
          <p:nvPr>
            <p:ph idx="1"/>
          </p:nvPr>
        </p:nvSpPr>
        <p:spPr>
          <a:xfrm>
            <a:off x="677334" y="1922053"/>
            <a:ext cx="8596668" cy="4478747"/>
          </a:xfrm>
        </p:spPr>
        <p:txBody>
          <a:bodyPr/>
          <a:lstStyle/>
          <a:p>
            <a:pPr algn="just"/>
            <a:r>
              <a:rPr lang="en-US" dirty="0"/>
              <a:t>The basic scenario of our proposed approach for prediction is given in Fig. 1 that is used for forecasting the efficiency of plant.</a:t>
            </a:r>
          </a:p>
          <a:p>
            <a:r>
              <a:rPr lang="en-US" dirty="0"/>
              <a:t>Data is divided into training dataset and testing dataset. </a:t>
            </a:r>
          </a:p>
          <a:p>
            <a:r>
              <a:rPr lang="en-US" dirty="0"/>
              <a:t>Aim: To predict efficiency of plant  </a:t>
            </a:r>
          </a:p>
          <a:p>
            <a:endParaRPr lang="en-US" dirty="0"/>
          </a:p>
          <a:p>
            <a:endParaRPr lang="en-US" dirty="0"/>
          </a:p>
          <a:p>
            <a:endParaRPr lang="en-US" dirty="0"/>
          </a:p>
          <a:p>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76222" y="3670133"/>
            <a:ext cx="8297780" cy="2460458"/>
          </a:xfrm>
          <a:prstGeom prst="rect">
            <a:avLst/>
          </a:prstGeom>
          <a:noFill/>
          <a:ln>
            <a:noFill/>
          </a:ln>
        </p:spPr>
      </p:pic>
    </p:spTree>
    <p:extLst>
      <p:ext uri="{BB962C8B-B14F-4D97-AF65-F5344CB8AC3E}">
        <p14:creationId xmlns:p14="http://schemas.microsoft.com/office/powerpoint/2010/main" val="1959272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06. Methodology (2/6)</a:t>
            </a:r>
          </a:p>
        </p:txBody>
      </p:sp>
      <p:sp>
        <p:nvSpPr>
          <p:cNvPr id="3" name="Content Placeholder 2"/>
          <p:cNvSpPr>
            <a:spLocks noGrp="1"/>
          </p:cNvSpPr>
          <p:nvPr>
            <p:ph idx="1"/>
          </p:nvPr>
        </p:nvSpPr>
        <p:spPr>
          <a:xfrm>
            <a:off x="677334" y="1998361"/>
            <a:ext cx="8596668" cy="3880773"/>
          </a:xfrm>
        </p:spPr>
        <p:txBody>
          <a:bodyPr>
            <a:normAutofit/>
          </a:bodyPr>
          <a:lstStyle/>
          <a:p>
            <a:pPr algn="just"/>
            <a:r>
              <a:rPr lang="en-US" dirty="0"/>
              <a:t>Objectives: </a:t>
            </a:r>
          </a:p>
          <a:p>
            <a:pPr lvl="1" algn="just"/>
            <a:r>
              <a:rPr lang="en-US" dirty="0"/>
              <a:t>The methods consist of instances data preprocessing, </a:t>
            </a:r>
          </a:p>
          <a:p>
            <a:pPr lvl="1" algn="just"/>
            <a:r>
              <a:rPr lang="en-US" dirty="0"/>
              <a:t>building model and predictions. </a:t>
            </a:r>
          </a:p>
          <a:p>
            <a:pPr lvl="1" algn="just"/>
            <a:r>
              <a:rPr lang="en-US" dirty="0"/>
              <a:t>So, we are concerned with the data for our research for a mathematical modeling  through algorithms ,</a:t>
            </a:r>
          </a:p>
          <a:p>
            <a:pPr lvl="1" algn="just"/>
            <a:r>
              <a:rPr lang="en-US" dirty="0"/>
              <a:t>performance evaluation of algorithms &amp; Suggestion of best fit model.</a:t>
            </a:r>
          </a:p>
          <a:p>
            <a:pPr lvl="1" algn="just"/>
            <a:r>
              <a:rPr lang="en-US" dirty="0"/>
              <a:t> Principle component Analysis (PCA).</a:t>
            </a:r>
          </a:p>
          <a:p>
            <a:pPr algn="just"/>
            <a:r>
              <a:rPr lang="en-US" dirty="0"/>
              <a:t>In order to achieve our goal , the dataset is prepared by repeating of sub steps load data, count observations, data smoothing technique.</a:t>
            </a:r>
          </a:p>
          <a:p>
            <a:pPr algn="just"/>
            <a:r>
              <a:rPr lang="en-US" dirty="0"/>
              <a:t>The Refined data is supposed to be completed as training data and free from outliers is feed to the predictive algorithms for learning &amp; model building.  </a:t>
            </a:r>
          </a:p>
          <a:p>
            <a:pPr algn="just"/>
            <a:endParaRPr lang="en-US" dirty="0"/>
          </a:p>
          <a:p>
            <a:pPr algn="just"/>
            <a:endParaRPr lang="en-US" dirty="0"/>
          </a:p>
          <a:p>
            <a:pPr lvl="1" algn="just"/>
            <a:endParaRPr lang="en-US" dirty="0"/>
          </a:p>
        </p:txBody>
      </p:sp>
    </p:spTree>
    <p:extLst>
      <p:ext uri="{BB962C8B-B14F-4D97-AF65-F5344CB8AC3E}">
        <p14:creationId xmlns:p14="http://schemas.microsoft.com/office/powerpoint/2010/main" val="3754559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95BF-7D27-4465-9C8D-4ADFDA656C82}"/>
              </a:ext>
            </a:extLst>
          </p:cNvPr>
          <p:cNvSpPr>
            <a:spLocks noGrp="1"/>
          </p:cNvSpPr>
          <p:nvPr>
            <p:ph type="title"/>
          </p:nvPr>
        </p:nvSpPr>
        <p:spPr/>
        <p:txBody>
          <a:bodyPr/>
          <a:lstStyle/>
          <a:p>
            <a:r>
              <a:rPr lang="en-US" dirty="0"/>
              <a:t>06. Methodology (3/6)</a:t>
            </a:r>
          </a:p>
        </p:txBody>
      </p:sp>
      <p:sp>
        <p:nvSpPr>
          <p:cNvPr id="3" name="Content Placeholder 2">
            <a:extLst>
              <a:ext uri="{FF2B5EF4-FFF2-40B4-BE49-F238E27FC236}">
                <a16:creationId xmlns:a16="http://schemas.microsoft.com/office/drawing/2014/main" id="{06D9F220-3212-412A-83E4-3564AA3A8ABE}"/>
              </a:ext>
            </a:extLst>
          </p:cNvPr>
          <p:cNvSpPr>
            <a:spLocks noGrp="1"/>
          </p:cNvSpPr>
          <p:nvPr>
            <p:ph idx="1"/>
          </p:nvPr>
        </p:nvSpPr>
        <p:spPr>
          <a:xfrm>
            <a:off x="677334" y="1983613"/>
            <a:ext cx="8596668" cy="4299200"/>
          </a:xfrm>
        </p:spPr>
        <p:txBody>
          <a:bodyPr>
            <a:normAutofit fontScale="92500" lnSpcReduction="20000"/>
          </a:bodyPr>
          <a:lstStyle/>
          <a:p>
            <a:pPr algn="just"/>
            <a:r>
              <a:rPr lang="en-US" dirty="0"/>
              <a:t>The trained model is tested on testing data &amp; result is compared with manual data in which highest accuracy of model is checked as per steps given below:</a:t>
            </a:r>
          </a:p>
          <a:p>
            <a:pPr algn="just"/>
            <a:r>
              <a:rPr lang="en-US" b="1" i="1" dirty="0">
                <a:effectLst>
                  <a:outerShdw sx="0" sy="0">
                    <a:srgbClr val="000000"/>
                  </a:outerShdw>
                </a:effectLst>
              </a:rPr>
              <a:t>Data preprocessing :</a:t>
            </a:r>
            <a:endParaRPr lang="en-US" dirty="0"/>
          </a:p>
          <a:p>
            <a:pPr lvl="1" algn="just"/>
            <a:r>
              <a:rPr lang="en-US" dirty="0"/>
              <a:t>We used four years of dataset of Jamshoro thermal power plant. (Available in Next Slide)</a:t>
            </a:r>
          </a:p>
          <a:p>
            <a:pPr lvl="1" algn="just"/>
            <a:r>
              <a:rPr lang="en-US" dirty="0"/>
              <a:t>The data set were having a lot of errors, null values, invalid data and outliers</a:t>
            </a:r>
          </a:p>
          <a:p>
            <a:pPr algn="just"/>
            <a:r>
              <a:rPr lang="en-US" b="1" i="1" dirty="0">
                <a:effectLst>
                  <a:outerShdw sx="0" sy="0">
                    <a:srgbClr val="000000"/>
                  </a:outerShdw>
                </a:effectLst>
              </a:rPr>
              <a:t>Load Data:</a:t>
            </a:r>
          </a:p>
          <a:p>
            <a:pPr lvl="1" algn="just"/>
            <a:r>
              <a:rPr lang="en-US" dirty="0"/>
              <a:t>When data properly prepared , it was transformed into comma separated value format as the need of machine learning algorithms for applying remaining preprocessing techniques over data. </a:t>
            </a:r>
          </a:p>
          <a:p>
            <a:pPr lvl="1" algn="just"/>
            <a:r>
              <a:rPr lang="en-US" dirty="0"/>
              <a:t>In our case we load this comma separated values(CSV) data file  for machine learning algorithms for predictions</a:t>
            </a:r>
          </a:p>
          <a:p>
            <a:pPr algn="just"/>
            <a:r>
              <a:rPr lang="en-US" b="1" i="1" dirty="0"/>
              <a:t>Count observations :</a:t>
            </a:r>
          </a:p>
          <a:p>
            <a:pPr lvl="1" algn="just"/>
            <a:r>
              <a:rPr lang="en-US" dirty="0"/>
              <a:t>The Powerhouse Dataset have 30 important data items and related four years observations, a large dataset which has been properly verified by data mining techniques.</a:t>
            </a:r>
          </a:p>
          <a:p>
            <a:pPr lvl="1" algn="just"/>
            <a:endParaRPr lang="en-US" dirty="0"/>
          </a:p>
          <a:p>
            <a:pPr lvl="1" algn="just"/>
            <a:endParaRPr lang="en-US" dirty="0"/>
          </a:p>
        </p:txBody>
      </p:sp>
    </p:spTree>
    <p:extLst>
      <p:ext uri="{BB962C8B-B14F-4D97-AF65-F5344CB8AC3E}">
        <p14:creationId xmlns:p14="http://schemas.microsoft.com/office/powerpoint/2010/main" val="41664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E4CFEBA-C75B-4A70-9996-1D6156A5C460}"/>
              </a:ext>
            </a:extLst>
          </p:cNvPr>
          <p:cNvPicPr>
            <a:picLocks noChangeAspect="1"/>
          </p:cNvPicPr>
          <p:nvPr/>
        </p:nvPicPr>
        <p:blipFill>
          <a:blip r:embed="rId2"/>
          <a:stretch>
            <a:fillRect/>
          </a:stretch>
        </p:blipFill>
        <p:spPr>
          <a:xfrm>
            <a:off x="0" y="-16998"/>
            <a:ext cx="12192000" cy="6874998"/>
          </a:xfrm>
          <a:prstGeom prst="rect">
            <a:avLst/>
          </a:prstGeom>
        </p:spPr>
      </p:pic>
      <p:sp>
        <p:nvSpPr>
          <p:cNvPr id="4" name="Rectangle 3">
            <a:extLst>
              <a:ext uri="{FF2B5EF4-FFF2-40B4-BE49-F238E27FC236}">
                <a16:creationId xmlns:a16="http://schemas.microsoft.com/office/drawing/2014/main" id="{9D7DE037-A843-4CEC-972F-0C22BD727A32}"/>
              </a:ext>
            </a:extLst>
          </p:cNvPr>
          <p:cNvSpPr/>
          <p:nvPr/>
        </p:nvSpPr>
        <p:spPr>
          <a:xfrm>
            <a:off x="1023649" y="1562605"/>
            <a:ext cx="2590966" cy="553998"/>
          </a:xfrm>
          <a:prstGeom prst="rect">
            <a:avLst/>
          </a:prstGeom>
          <a:noFill/>
        </p:spPr>
        <p:txBody>
          <a:bodyPr wrap="none" lIns="91440" tIns="45720" rIns="91440" bIns="45720">
            <a:spAutoFit/>
          </a:bodyPr>
          <a:lstStyle/>
          <a:p>
            <a:pPr algn="ctr"/>
            <a:r>
              <a:rPr lang="en-US" sz="3000" b="0" cap="none" spc="0" dirty="0">
                <a:ln w="0"/>
                <a:solidFill>
                  <a:srgbClr val="7030A0"/>
                </a:solidFill>
                <a:effectLst>
                  <a:reflection blurRad="6350" stA="53000" endA="300" endPos="35500" dir="5400000" sy="-90000" algn="bl" rotWithShape="0"/>
                </a:effectLst>
              </a:rPr>
              <a:t>Missing Values</a:t>
            </a:r>
          </a:p>
        </p:txBody>
      </p:sp>
      <p:cxnSp>
        <p:nvCxnSpPr>
          <p:cNvPr id="9" name="Straight Arrow Connector 8">
            <a:extLst>
              <a:ext uri="{FF2B5EF4-FFF2-40B4-BE49-F238E27FC236}">
                <a16:creationId xmlns:a16="http://schemas.microsoft.com/office/drawing/2014/main" id="{DCCE5B48-B0EE-4748-9AF1-0A302A0662E1}"/>
              </a:ext>
            </a:extLst>
          </p:cNvPr>
          <p:cNvCxnSpPr>
            <a:cxnSpLocks/>
          </p:cNvCxnSpPr>
          <p:nvPr/>
        </p:nvCxnSpPr>
        <p:spPr>
          <a:xfrm>
            <a:off x="1351722" y="1934817"/>
            <a:ext cx="967410" cy="28065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82C6925-4FEE-4DFD-96AB-1CDBF2F7FA9B}"/>
              </a:ext>
            </a:extLst>
          </p:cNvPr>
          <p:cNvCxnSpPr>
            <a:cxnSpLocks/>
          </p:cNvCxnSpPr>
          <p:nvPr/>
        </p:nvCxnSpPr>
        <p:spPr>
          <a:xfrm>
            <a:off x="3294946" y="1893620"/>
            <a:ext cx="4124656" cy="284777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0CC9B9E-431A-48D1-BDF4-28A5FAAE07DE}"/>
              </a:ext>
            </a:extLst>
          </p:cNvPr>
          <p:cNvCxnSpPr>
            <a:cxnSpLocks/>
          </p:cNvCxnSpPr>
          <p:nvPr/>
        </p:nvCxnSpPr>
        <p:spPr>
          <a:xfrm>
            <a:off x="2678719" y="2046020"/>
            <a:ext cx="4740883" cy="442104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E289642-E84B-4FE5-9796-54C603E9F2FA}"/>
              </a:ext>
            </a:extLst>
          </p:cNvPr>
          <p:cNvSpPr/>
          <p:nvPr/>
        </p:nvSpPr>
        <p:spPr>
          <a:xfrm>
            <a:off x="9346038" y="18729"/>
            <a:ext cx="1544012" cy="553998"/>
          </a:xfrm>
          <a:prstGeom prst="rect">
            <a:avLst/>
          </a:prstGeom>
          <a:noFill/>
        </p:spPr>
        <p:txBody>
          <a:bodyPr wrap="none" lIns="91440" tIns="45720" rIns="91440" bIns="45720">
            <a:spAutoFit/>
          </a:bodyPr>
          <a:lstStyle/>
          <a:p>
            <a:pPr algn="ctr"/>
            <a:r>
              <a:rPr lang="en-US" sz="3000" dirty="0">
                <a:ln w="0"/>
                <a:solidFill>
                  <a:srgbClr val="FF0000"/>
                </a:solidFill>
                <a:effectLst>
                  <a:reflection blurRad="6350" stA="53000" endA="300" endPos="35500" dir="5400000" sy="-90000" algn="bl" rotWithShape="0"/>
                </a:effectLst>
              </a:rPr>
              <a:t>Outliers</a:t>
            </a:r>
            <a:endParaRPr lang="en-US" sz="3000" b="0" cap="none" spc="0" dirty="0">
              <a:ln w="0"/>
              <a:solidFill>
                <a:srgbClr val="FF0000"/>
              </a:solidFill>
              <a:effectLst>
                <a:reflection blurRad="6350" stA="53000" endA="300" endPos="35500" dir="5400000" sy="-90000" algn="bl" rotWithShape="0"/>
              </a:effectLst>
            </a:endParaRPr>
          </a:p>
        </p:txBody>
      </p:sp>
      <p:cxnSp>
        <p:nvCxnSpPr>
          <p:cNvPr id="18" name="Straight Arrow Connector 17">
            <a:extLst>
              <a:ext uri="{FF2B5EF4-FFF2-40B4-BE49-F238E27FC236}">
                <a16:creationId xmlns:a16="http://schemas.microsoft.com/office/drawing/2014/main" id="{96004B85-BB99-477B-8196-03BC5453D6BF}"/>
              </a:ext>
            </a:extLst>
          </p:cNvPr>
          <p:cNvCxnSpPr>
            <a:cxnSpLocks/>
          </p:cNvCxnSpPr>
          <p:nvPr/>
        </p:nvCxnSpPr>
        <p:spPr>
          <a:xfrm flipH="1">
            <a:off x="6268278" y="390939"/>
            <a:ext cx="3077760" cy="5102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AF1772A-D88A-42B3-86F6-C8B01D338CBF}"/>
              </a:ext>
            </a:extLst>
          </p:cNvPr>
          <p:cNvCxnSpPr>
            <a:cxnSpLocks/>
          </p:cNvCxnSpPr>
          <p:nvPr/>
        </p:nvCxnSpPr>
        <p:spPr>
          <a:xfrm flipH="1">
            <a:off x="6096000" y="543339"/>
            <a:ext cx="3402438" cy="245165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244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FAE6-EB7B-48EA-8579-644617C0BC07}"/>
              </a:ext>
            </a:extLst>
          </p:cNvPr>
          <p:cNvSpPr>
            <a:spLocks noGrp="1"/>
          </p:cNvSpPr>
          <p:nvPr>
            <p:ph type="title"/>
          </p:nvPr>
        </p:nvSpPr>
        <p:spPr/>
        <p:txBody>
          <a:bodyPr/>
          <a:lstStyle/>
          <a:p>
            <a:r>
              <a:rPr lang="en-US" dirty="0"/>
              <a:t>06. Methodology (4/6)</a:t>
            </a:r>
          </a:p>
        </p:txBody>
      </p:sp>
      <p:sp>
        <p:nvSpPr>
          <p:cNvPr id="3" name="Content Placeholder 2">
            <a:extLst>
              <a:ext uri="{FF2B5EF4-FFF2-40B4-BE49-F238E27FC236}">
                <a16:creationId xmlns:a16="http://schemas.microsoft.com/office/drawing/2014/main" id="{0E04959B-8DE2-40CA-A6A8-45D6EA0E0657}"/>
              </a:ext>
            </a:extLst>
          </p:cNvPr>
          <p:cNvSpPr>
            <a:spLocks noGrp="1"/>
          </p:cNvSpPr>
          <p:nvPr>
            <p:ph idx="1"/>
          </p:nvPr>
        </p:nvSpPr>
        <p:spPr>
          <a:xfrm>
            <a:off x="677334" y="1939369"/>
            <a:ext cx="8596668" cy="3880773"/>
          </a:xfrm>
        </p:spPr>
        <p:txBody>
          <a:bodyPr>
            <a:normAutofit/>
          </a:bodyPr>
          <a:lstStyle/>
          <a:p>
            <a:pPr algn="just"/>
            <a:r>
              <a:rPr lang="en-US" i="1" dirty="0"/>
              <a:t>Data Smoothing:</a:t>
            </a:r>
          </a:p>
          <a:p>
            <a:pPr lvl="1" algn="just"/>
            <a:r>
              <a:rPr lang="en-US" dirty="0"/>
              <a:t>Data outlier deceive the training process of algorithms in which accuracy of model is compromised [9]</a:t>
            </a:r>
          </a:p>
          <a:p>
            <a:pPr lvl="1" algn="just"/>
            <a:r>
              <a:rPr lang="en-US" dirty="0"/>
              <a:t>The outliers are datapoint lie outside of the overall pattern of distribution and prominent to catch through statistical measure such as mean , variance and correlation methods. </a:t>
            </a:r>
          </a:p>
          <a:p>
            <a:pPr lvl="1" algn="just"/>
            <a:r>
              <a:rPr lang="en-US" dirty="0"/>
              <a:t>Outlier occurs in dataset due to human or mechanical error or by replacing missing value in the form of extreme high and low values in dataset.</a:t>
            </a:r>
          </a:p>
          <a:p>
            <a:pPr algn="just"/>
            <a:r>
              <a:rPr lang="en-US" dirty="0"/>
              <a:t>Building model :</a:t>
            </a:r>
          </a:p>
          <a:p>
            <a:pPr lvl="1" algn="just"/>
            <a:r>
              <a:rPr lang="en-US" dirty="0"/>
              <a:t>In order to train our predicting model we have implemented Linear Regression approach ,  KNN , Dimensional reduction algorithms </a:t>
            </a:r>
            <a:r>
              <a:rPr lang="en-US" dirty="0" err="1"/>
              <a:t>i.e</a:t>
            </a:r>
            <a:r>
              <a:rPr lang="en-US" dirty="0"/>
              <a:t> Random forest &amp; Principal component analysis.     </a:t>
            </a:r>
          </a:p>
          <a:p>
            <a:pPr lvl="1" algn="just"/>
            <a:endParaRPr lang="en-US" dirty="0"/>
          </a:p>
          <a:p>
            <a:pPr lvl="1" algn="just"/>
            <a:endParaRPr lang="en-US" dirty="0"/>
          </a:p>
        </p:txBody>
      </p:sp>
    </p:spTree>
    <p:extLst>
      <p:ext uri="{BB962C8B-B14F-4D97-AF65-F5344CB8AC3E}">
        <p14:creationId xmlns:p14="http://schemas.microsoft.com/office/powerpoint/2010/main" val="224197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74D0-B2E6-4B9A-BA4A-AB137525908A}"/>
              </a:ext>
            </a:extLst>
          </p:cNvPr>
          <p:cNvSpPr>
            <a:spLocks noGrp="1"/>
          </p:cNvSpPr>
          <p:nvPr>
            <p:ph type="title"/>
          </p:nvPr>
        </p:nvSpPr>
        <p:spPr/>
        <p:txBody>
          <a:bodyPr/>
          <a:lstStyle/>
          <a:p>
            <a:r>
              <a:rPr lang="en-US" dirty="0"/>
              <a:t>06. Methodology (5/6)</a:t>
            </a:r>
            <a:br>
              <a:rPr lang="en-US" dirty="0"/>
            </a:br>
            <a:endParaRPr lang="en-US" dirty="0"/>
          </a:p>
        </p:txBody>
      </p:sp>
      <p:sp>
        <p:nvSpPr>
          <p:cNvPr id="3" name="Content Placeholder 2">
            <a:extLst>
              <a:ext uri="{FF2B5EF4-FFF2-40B4-BE49-F238E27FC236}">
                <a16:creationId xmlns:a16="http://schemas.microsoft.com/office/drawing/2014/main" id="{8929538C-F614-4687-B628-737F27CC5F6E}"/>
              </a:ext>
            </a:extLst>
          </p:cNvPr>
          <p:cNvSpPr>
            <a:spLocks noGrp="1"/>
          </p:cNvSpPr>
          <p:nvPr>
            <p:ph idx="1"/>
          </p:nvPr>
        </p:nvSpPr>
        <p:spPr>
          <a:xfrm>
            <a:off x="677334" y="1895549"/>
            <a:ext cx="8596668" cy="4677529"/>
          </a:xfrm>
        </p:spPr>
        <p:txBody>
          <a:bodyPr>
            <a:normAutofit lnSpcReduction="10000"/>
          </a:bodyPr>
          <a:lstStyle/>
          <a:p>
            <a:r>
              <a:rPr lang="en-US" sz="2400" dirty="0"/>
              <a:t>Learning Models Used In our Research Work</a:t>
            </a:r>
          </a:p>
          <a:p>
            <a:pPr lvl="1"/>
            <a:r>
              <a:rPr lang="en-US" sz="1800" dirty="0"/>
              <a:t>1).  	Linear regression model 		(Appendix-A)</a:t>
            </a:r>
          </a:p>
          <a:p>
            <a:pPr marL="457200" lvl="1" indent="0">
              <a:buNone/>
            </a:pPr>
            <a:r>
              <a:rPr lang="en-US" sz="1800" dirty="0"/>
              <a:t>		</a:t>
            </a:r>
            <a:r>
              <a:rPr lang="en-US" sz="1600" dirty="0"/>
              <a:t>The Purpose of Linear Regression is to predict the value of dependent 			variable(Outcome) over one or more independent variable (Features)  </a:t>
            </a:r>
          </a:p>
          <a:p>
            <a:pPr lvl="1"/>
            <a:r>
              <a:rPr lang="en-US" sz="1800" dirty="0"/>
              <a:t>2).	K N </a:t>
            </a:r>
            <a:r>
              <a:rPr lang="en-US" sz="1800" dirty="0" err="1"/>
              <a:t>N</a:t>
            </a:r>
            <a:r>
              <a:rPr lang="en-US" sz="1800" dirty="0"/>
              <a:t> ( K nearest neighbors) 	(Appendix-B)</a:t>
            </a:r>
          </a:p>
          <a:p>
            <a:pPr marL="1371600" lvl="3" indent="0">
              <a:buNone/>
            </a:pPr>
            <a:r>
              <a:rPr lang="en-US" sz="1600" dirty="0"/>
              <a:t>KNN is simple &amp; Easy to use Supervise Machine Learning Algorithm used to solve for both Classification and regression Problems. </a:t>
            </a:r>
          </a:p>
          <a:p>
            <a:pPr lvl="1"/>
            <a:r>
              <a:rPr lang="en-US" sz="1800" dirty="0"/>
              <a:t>3.a) 	Random forest				(Appendix-C)</a:t>
            </a:r>
          </a:p>
          <a:p>
            <a:pPr marL="1371600" lvl="3" indent="0">
              <a:buNone/>
            </a:pPr>
            <a:r>
              <a:rPr lang="en-US" sz="1600" dirty="0"/>
              <a:t>Random Forest Searches the best features among a random subset of features . It is fast , gives better performance and do not overfit </a:t>
            </a:r>
          </a:p>
          <a:p>
            <a:pPr lvl="1"/>
            <a:r>
              <a:rPr lang="en-US" sz="1800" dirty="0"/>
              <a:t>3.b)	Principal component analysis	(Appendix-C)</a:t>
            </a:r>
          </a:p>
          <a:p>
            <a:pPr marL="1371600" lvl="3" indent="0">
              <a:buNone/>
            </a:pPr>
            <a:r>
              <a:rPr lang="en-US" sz="1600" dirty="0"/>
              <a:t>In a large pool of data . It reduces number of variables and Extract Important one and reduce high dimension of data which simplifies complexity. </a:t>
            </a:r>
          </a:p>
          <a:p>
            <a:pPr lvl="1"/>
            <a:endParaRPr lang="en-US" sz="1800" dirty="0"/>
          </a:p>
          <a:p>
            <a:pPr lvl="1"/>
            <a:endParaRPr lang="en-US" dirty="0"/>
          </a:p>
          <a:p>
            <a:pPr lvl="1"/>
            <a:endParaRPr lang="en-US" dirty="0"/>
          </a:p>
        </p:txBody>
      </p:sp>
    </p:spTree>
    <p:extLst>
      <p:ext uri="{BB962C8B-B14F-4D97-AF65-F5344CB8AC3E}">
        <p14:creationId xmlns:p14="http://schemas.microsoft.com/office/powerpoint/2010/main" val="2666685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2D71-4A47-4E59-BDC3-28AC0DA8E3B6}"/>
              </a:ext>
            </a:extLst>
          </p:cNvPr>
          <p:cNvSpPr>
            <a:spLocks noGrp="1"/>
          </p:cNvSpPr>
          <p:nvPr>
            <p:ph type="title"/>
          </p:nvPr>
        </p:nvSpPr>
        <p:spPr/>
        <p:txBody>
          <a:bodyPr/>
          <a:lstStyle/>
          <a:p>
            <a:r>
              <a:rPr lang="en-US" dirty="0"/>
              <a:t>06. Methodology (6/6)</a:t>
            </a:r>
          </a:p>
        </p:txBody>
      </p:sp>
      <p:sp>
        <p:nvSpPr>
          <p:cNvPr id="3" name="Content Placeholder 2">
            <a:extLst>
              <a:ext uri="{FF2B5EF4-FFF2-40B4-BE49-F238E27FC236}">
                <a16:creationId xmlns:a16="http://schemas.microsoft.com/office/drawing/2014/main" id="{6B3723A4-7FF8-4BF2-80E0-EDAC4817637F}"/>
              </a:ext>
            </a:extLst>
          </p:cNvPr>
          <p:cNvSpPr>
            <a:spLocks noGrp="1"/>
          </p:cNvSpPr>
          <p:nvPr>
            <p:ph idx="1"/>
          </p:nvPr>
        </p:nvSpPr>
        <p:spPr/>
        <p:txBody>
          <a:bodyPr/>
          <a:lstStyle/>
          <a:p>
            <a:pPr algn="just"/>
            <a:r>
              <a:rPr lang="en-US" sz="2000" i="1" dirty="0"/>
              <a:t>Predictions :</a:t>
            </a:r>
          </a:p>
          <a:p>
            <a:pPr lvl="1" algn="just"/>
            <a:r>
              <a:rPr lang="en-US" sz="1800" dirty="0"/>
              <a:t>We applied training data on each of above prediction models for training and learning. </a:t>
            </a:r>
          </a:p>
          <a:p>
            <a:pPr lvl="1" algn="just"/>
            <a:r>
              <a:rPr lang="en-US" sz="1800" dirty="0"/>
              <a:t>After training phase , we apply testing data for prediction purpose.</a:t>
            </a:r>
          </a:p>
          <a:p>
            <a:pPr lvl="1" algn="just"/>
            <a:r>
              <a:rPr lang="en-US" sz="1800" dirty="0"/>
              <a:t> Test Score is obtained by computing RMSE, MAE and R2, which is the performance measure of prediction models.</a:t>
            </a:r>
          </a:p>
          <a:p>
            <a:pPr lvl="1" algn="just"/>
            <a:r>
              <a:rPr lang="en-US" sz="1800" dirty="0"/>
              <a:t> We used Random Sampling by splitting 5 Random samples on 75% training data. The performance measure of each model is shown in table II. Of experimental results in next Slide.</a:t>
            </a:r>
          </a:p>
          <a:p>
            <a:pPr lvl="1" algn="just"/>
            <a:endParaRPr lang="en-US" i="1" dirty="0"/>
          </a:p>
        </p:txBody>
      </p:sp>
    </p:spTree>
    <p:extLst>
      <p:ext uri="{BB962C8B-B14F-4D97-AF65-F5344CB8AC3E}">
        <p14:creationId xmlns:p14="http://schemas.microsoft.com/office/powerpoint/2010/main" val="1983295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BCBF-8B22-41F6-8A1C-790F533482E5}"/>
              </a:ext>
            </a:extLst>
          </p:cNvPr>
          <p:cNvSpPr>
            <a:spLocks noGrp="1"/>
          </p:cNvSpPr>
          <p:nvPr>
            <p:ph type="title"/>
          </p:nvPr>
        </p:nvSpPr>
        <p:spPr/>
        <p:txBody>
          <a:bodyPr/>
          <a:lstStyle/>
          <a:p>
            <a:r>
              <a:rPr lang="en-US" dirty="0"/>
              <a:t>07. Experimental results (1/4)</a:t>
            </a:r>
          </a:p>
        </p:txBody>
      </p:sp>
      <p:sp>
        <p:nvSpPr>
          <p:cNvPr id="3" name="Content Placeholder 2">
            <a:extLst>
              <a:ext uri="{FF2B5EF4-FFF2-40B4-BE49-F238E27FC236}">
                <a16:creationId xmlns:a16="http://schemas.microsoft.com/office/drawing/2014/main" id="{B20672C2-8935-47D0-AC0B-857174E72364}"/>
              </a:ext>
            </a:extLst>
          </p:cNvPr>
          <p:cNvSpPr>
            <a:spLocks noGrp="1"/>
          </p:cNvSpPr>
          <p:nvPr>
            <p:ph idx="1"/>
          </p:nvPr>
        </p:nvSpPr>
        <p:spPr>
          <a:xfrm>
            <a:off x="677334" y="1718149"/>
            <a:ext cx="8596668" cy="3880773"/>
          </a:xfrm>
        </p:spPr>
        <p:txBody>
          <a:bodyPr/>
          <a:lstStyle/>
          <a:p>
            <a:pPr algn="just"/>
            <a:r>
              <a:rPr lang="en-US" dirty="0"/>
              <a:t>Linear regression model is reaching 94% accuracy  in Random Samples and achieving 96% accuracy in cross validation as shown in Table </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13C631A2-769F-4B26-8324-63560C335CF6}"/>
              </a:ext>
            </a:extLst>
          </p:cNvPr>
          <p:cNvPicPr/>
          <p:nvPr/>
        </p:nvPicPr>
        <p:blipFill>
          <a:blip r:embed="rId2"/>
          <a:stretch>
            <a:fillRect/>
          </a:stretch>
        </p:blipFill>
        <p:spPr>
          <a:xfrm>
            <a:off x="944217" y="2470374"/>
            <a:ext cx="8583241" cy="1889428"/>
          </a:xfrm>
          <a:prstGeom prst="rect">
            <a:avLst/>
          </a:prstGeom>
        </p:spPr>
      </p:pic>
      <p:pic>
        <p:nvPicPr>
          <p:cNvPr id="5" name="Content Placeholder 3">
            <a:extLst>
              <a:ext uri="{FF2B5EF4-FFF2-40B4-BE49-F238E27FC236}">
                <a16:creationId xmlns:a16="http://schemas.microsoft.com/office/drawing/2014/main" id="{FDE47A24-052E-4C2D-A6F0-3FA4490D7FDB}"/>
              </a:ext>
            </a:extLst>
          </p:cNvPr>
          <p:cNvPicPr>
            <a:picLocks/>
          </p:cNvPicPr>
          <p:nvPr/>
        </p:nvPicPr>
        <p:blipFill>
          <a:blip r:embed="rId3"/>
          <a:stretch>
            <a:fillRect/>
          </a:stretch>
        </p:blipFill>
        <p:spPr>
          <a:xfrm>
            <a:off x="944217" y="4359802"/>
            <a:ext cx="8583241" cy="2269878"/>
          </a:xfrm>
          <a:prstGeom prst="rect">
            <a:avLst/>
          </a:prstGeom>
        </p:spPr>
      </p:pic>
    </p:spTree>
    <p:extLst>
      <p:ext uri="{BB962C8B-B14F-4D97-AF65-F5344CB8AC3E}">
        <p14:creationId xmlns:p14="http://schemas.microsoft.com/office/powerpoint/2010/main" val="901968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C9BE-566B-43B3-9C54-D2295DBEC397}"/>
              </a:ext>
            </a:extLst>
          </p:cNvPr>
          <p:cNvSpPr>
            <a:spLocks noGrp="1"/>
          </p:cNvSpPr>
          <p:nvPr>
            <p:ph type="title"/>
          </p:nvPr>
        </p:nvSpPr>
        <p:spPr/>
        <p:txBody>
          <a:bodyPr/>
          <a:lstStyle/>
          <a:p>
            <a:r>
              <a:rPr lang="en-US" dirty="0"/>
              <a:t>07. Experimental results (2/4)</a:t>
            </a:r>
          </a:p>
        </p:txBody>
      </p:sp>
      <p:pic>
        <p:nvPicPr>
          <p:cNvPr id="4" name="Content Placeholder 3">
            <a:extLst>
              <a:ext uri="{FF2B5EF4-FFF2-40B4-BE49-F238E27FC236}">
                <a16:creationId xmlns:a16="http://schemas.microsoft.com/office/drawing/2014/main" id="{FAA1BB78-8E21-4355-81CA-08053B460FF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85801" y="1739288"/>
            <a:ext cx="4343399" cy="4219063"/>
          </a:xfrm>
          <a:prstGeom prst="rect">
            <a:avLst/>
          </a:prstGeom>
        </p:spPr>
      </p:pic>
      <p:sp>
        <p:nvSpPr>
          <p:cNvPr id="5" name="TextBox 4">
            <a:extLst>
              <a:ext uri="{FF2B5EF4-FFF2-40B4-BE49-F238E27FC236}">
                <a16:creationId xmlns:a16="http://schemas.microsoft.com/office/drawing/2014/main" id="{BEC85E15-836F-415D-A8A1-353550281D99}"/>
              </a:ext>
            </a:extLst>
          </p:cNvPr>
          <p:cNvSpPr txBox="1"/>
          <p:nvPr/>
        </p:nvSpPr>
        <p:spPr>
          <a:xfrm>
            <a:off x="1150943" y="6088827"/>
            <a:ext cx="3413114" cy="369332"/>
          </a:xfrm>
          <a:prstGeom prst="rect">
            <a:avLst/>
          </a:prstGeom>
          <a:noFill/>
        </p:spPr>
        <p:txBody>
          <a:bodyPr wrap="none" rtlCol="0">
            <a:spAutoFit/>
          </a:bodyPr>
          <a:lstStyle/>
          <a:p>
            <a:r>
              <a:rPr lang="en-US" dirty="0"/>
              <a:t>Gross efficiency on temporal data </a:t>
            </a:r>
          </a:p>
        </p:txBody>
      </p:sp>
      <p:pic>
        <p:nvPicPr>
          <p:cNvPr id="6" name="Picture 5">
            <a:extLst>
              <a:ext uri="{FF2B5EF4-FFF2-40B4-BE49-F238E27FC236}">
                <a16:creationId xmlns:a16="http://schemas.microsoft.com/office/drawing/2014/main" id="{70AE8FE4-34F6-4AD0-8C1B-6E6CE8D70C49}"/>
              </a:ext>
            </a:extLst>
          </p:cNvPr>
          <p:cNvPicPr/>
          <p:nvPr/>
        </p:nvPicPr>
        <p:blipFill>
          <a:blip r:embed="rId3"/>
          <a:stretch>
            <a:fillRect/>
          </a:stretch>
        </p:blipFill>
        <p:spPr>
          <a:xfrm>
            <a:off x="5088192" y="2066243"/>
            <a:ext cx="4343401" cy="3877364"/>
          </a:xfrm>
          <a:prstGeom prst="rect">
            <a:avLst/>
          </a:prstGeom>
        </p:spPr>
      </p:pic>
      <p:sp>
        <p:nvSpPr>
          <p:cNvPr id="7" name="TextBox 6">
            <a:extLst>
              <a:ext uri="{FF2B5EF4-FFF2-40B4-BE49-F238E27FC236}">
                <a16:creationId xmlns:a16="http://schemas.microsoft.com/office/drawing/2014/main" id="{BEC85E15-836F-415D-A8A1-353550281D99}"/>
              </a:ext>
            </a:extLst>
          </p:cNvPr>
          <p:cNvSpPr txBox="1"/>
          <p:nvPr/>
        </p:nvSpPr>
        <p:spPr>
          <a:xfrm>
            <a:off x="5550866" y="6093740"/>
            <a:ext cx="3613874" cy="646331"/>
          </a:xfrm>
          <a:prstGeom prst="rect">
            <a:avLst/>
          </a:prstGeom>
          <a:noFill/>
        </p:spPr>
        <p:txBody>
          <a:bodyPr wrap="none" rtlCol="0">
            <a:spAutoFit/>
          </a:bodyPr>
          <a:lstStyle/>
          <a:p>
            <a:r>
              <a:rPr lang="en-US" dirty="0"/>
              <a:t>Prediction of Gross efficiency on </a:t>
            </a:r>
          </a:p>
          <a:p>
            <a:pPr algn="ctr"/>
            <a:r>
              <a:rPr lang="en-US" dirty="0"/>
              <a:t>Linear Regression </a:t>
            </a:r>
          </a:p>
        </p:txBody>
      </p:sp>
      <p:sp>
        <p:nvSpPr>
          <p:cNvPr id="9" name="TextBox 8">
            <a:extLst>
              <a:ext uri="{FF2B5EF4-FFF2-40B4-BE49-F238E27FC236}">
                <a16:creationId xmlns:a16="http://schemas.microsoft.com/office/drawing/2014/main" id="{5C5684C9-9079-40B4-AC70-B2A70DADF824}"/>
              </a:ext>
            </a:extLst>
          </p:cNvPr>
          <p:cNvSpPr txBox="1"/>
          <p:nvPr/>
        </p:nvSpPr>
        <p:spPr>
          <a:xfrm>
            <a:off x="3074505" y="4742935"/>
            <a:ext cx="583095" cy="369332"/>
          </a:xfrm>
          <a:prstGeom prst="rect">
            <a:avLst/>
          </a:prstGeom>
          <a:solidFill>
            <a:schemeClr val="bg1"/>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A6508CA2-A319-4CE5-B4B5-D572CB9486B7}"/>
              </a:ext>
            </a:extLst>
          </p:cNvPr>
          <p:cNvSpPr txBox="1"/>
          <p:nvPr/>
        </p:nvSpPr>
        <p:spPr>
          <a:xfrm>
            <a:off x="7357803" y="4933296"/>
            <a:ext cx="583095"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683137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rot="5400000">
            <a:off x="2664650" y="2414951"/>
            <a:ext cx="4027112" cy="1314451"/>
            <a:chOff x="4397829" y="-191942"/>
            <a:chExt cx="12181662" cy="6365717"/>
          </a:xfrm>
          <a:gradFill flip="none" rotWithShape="1">
            <a:gsLst>
              <a:gs pos="87000">
                <a:srgbClr val="B8222D"/>
              </a:gs>
              <a:gs pos="0">
                <a:srgbClr val="CB395C"/>
              </a:gs>
            </a:gsLst>
            <a:lin ang="0" scaled="1"/>
            <a:tileRect/>
          </a:gradFill>
        </p:grpSpPr>
        <p:sp>
          <p:nvSpPr>
            <p:cNvPr id="11" name="Rectangle: Rounded Corners 10"/>
            <p:cNvSpPr/>
            <p:nvPr/>
          </p:nvSpPr>
          <p:spPr>
            <a:xfrm>
              <a:off x="4397829" y="4193315"/>
              <a:ext cx="721878" cy="194623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p:cNvSpPr/>
            <p:nvPr/>
          </p:nvSpPr>
          <p:spPr>
            <a:xfrm>
              <a:off x="5862452" y="3604744"/>
              <a:ext cx="721878" cy="256903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p:cNvSpPr/>
            <p:nvPr/>
          </p:nvSpPr>
          <p:spPr>
            <a:xfrm>
              <a:off x="7336845" y="3019376"/>
              <a:ext cx="721881" cy="313992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p:cNvSpPr/>
            <p:nvPr/>
          </p:nvSpPr>
          <p:spPr>
            <a:xfrm>
              <a:off x="8906162" y="2305015"/>
              <a:ext cx="721881" cy="382759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p:cNvSpPr/>
            <p:nvPr/>
          </p:nvSpPr>
          <p:spPr>
            <a:xfrm>
              <a:off x="10338037" y="1791919"/>
              <a:ext cx="721887" cy="435956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Rounded Corners 77">
              <a:extLst>
                <a:ext uri="{FF2B5EF4-FFF2-40B4-BE49-F238E27FC236}">
                  <a16:creationId xmlns:a16="http://schemas.microsoft.com/office/drawing/2014/main" id="{78C075A5-4B97-454A-9F9D-A0C8C5BAE21F}"/>
                </a:ext>
              </a:extLst>
            </p:cNvPr>
            <p:cNvSpPr/>
            <p:nvPr/>
          </p:nvSpPr>
          <p:spPr>
            <a:xfrm>
              <a:off x="11744997" y="1257173"/>
              <a:ext cx="699638" cy="486773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Rectangle: Rounded Corners 78">
              <a:extLst>
                <a:ext uri="{FF2B5EF4-FFF2-40B4-BE49-F238E27FC236}">
                  <a16:creationId xmlns:a16="http://schemas.microsoft.com/office/drawing/2014/main" id="{76BBA20C-9D8B-490D-8B31-7DE130D6AFF7}"/>
                </a:ext>
              </a:extLst>
            </p:cNvPr>
            <p:cNvSpPr/>
            <p:nvPr/>
          </p:nvSpPr>
          <p:spPr>
            <a:xfrm>
              <a:off x="13145875" y="681995"/>
              <a:ext cx="721881" cy="547185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ectangle: Rounded Corners 79">
              <a:extLst>
                <a:ext uri="{FF2B5EF4-FFF2-40B4-BE49-F238E27FC236}">
                  <a16:creationId xmlns:a16="http://schemas.microsoft.com/office/drawing/2014/main" id="{D624F07C-C0E8-4754-9990-B5C71BFCBD60}"/>
                </a:ext>
              </a:extLst>
            </p:cNvPr>
            <p:cNvSpPr/>
            <p:nvPr/>
          </p:nvSpPr>
          <p:spPr>
            <a:xfrm>
              <a:off x="14355455" y="215590"/>
              <a:ext cx="721883" cy="590932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Rectangle: Rounded Corners 80">
              <a:extLst>
                <a:ext uri="{FF2B5EF4-FFF2-40B4-BE49-F238E27FC236}">
                  <a16:creationId xmlns:a16="http://schemas.microsoft.com/office/drawing/2014/main" id="{06BAFF2C-D4A6-4EBF-BF7C-C0AD577B897B}"/>
                </a:ext>
              </a:extLst>
            </p:cNvPr>
            <p:cNvSpPr/>
            <p:nvPr/>
          </p:nvSpPr>
          <p:spPr>
            <a:xfrm>
              <a:off x="15857610" y="-191942"/>
              <a:ext cx="721881" cy="633149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9" name="Rectangle 38"/>
          <p:cNvSpPr/>
          <p:nvPr/>
        </p:nvSpPr>
        <p:spPr>
          <a:xfrm rot="5400000">
            <a:off x="1554436" y="2947583"/>
            <a:ext cx="4478710" cy="1176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3597538" y="1007107"/>
            <a:ext cx="387155" cy="238644"/>
          </a:xfrm>
          <a:prstGeom prst="ellipse">
            <a:avLst/>
          </a:prstGeom>
          <a:gradFill flip="none" rotWithShape="1">
            <a:gsLst>
              <a:gs pos="100000">
                <a:schemeClr val="bg1">
                  <a:lumMod val="75000"/>
                </a:schemeClr>
              </a:gs>
              <a:gs pos="0">
                <a:schemeClr val="bg2"/>
              </a:gs>
            </a:gsLst>
            <a:path path="circle">
              <a:fillToRect l="50000" t="50000" r="50000" b="50000"/>
            </a:path>
            <a:tileRect/>
          </a:gradFill>
          <a:ln w="38100">
            <a:solidFill>
              <a:schemeClr val="bg1"/>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Connector 22"/>
          <p:cNvCxnSpPr>
            <a:cxnSpLocks/>
          </p:cNvCxnSpPr>
          <p:nvPr/>
        </p:nvCxnSpPr>
        <p:spPr>
          <a:xfrm>
            <a:off x="4590355" y="1306776"/>
            <a:ext cx="1576857" cy="2952"/>
          </a:xfrm>
          <a:prstGeom prst="line">
            <a:avLst/>
          </a:prstGeom>
          <a:ln>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3667410" y="575531"/>
            <a:ext cx="288864" cy="191524"/>
          </a:xfrm>
          <a:prstGeom prst="ellipse">
            <a:avLst/>
          </a:prstGeom>
          <a:solidFill>
            <a:schemeClr val="bg1"/>
          </a:solidFill>
          <a:ln w="19050">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p:cNvSpPr/>
          <p:nvPr/>
        </p:nvSpPr>
        <p:spPr>
          <a:xfrm>
            <a:off x="3627348" y="5276598"/>
            <a:ext cx="288864" cy="191524"/>
          </a:xfrm>
          <a:prstGeom prst="ellipse">
            <a:avLst/>
          </a:prstGeom>
          <a:solidFill>
            <a:schemeClr val="bg1"/>
          </a:solidFill>
          <a:ln w="19050">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Graphic 52" descr="Lightbulb"/>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3469" y="1000791"/>
            <a:ext cx="263520" cy="263520"/>
          </a:xfrm>
          <a:prstGeom prst="rect">
            <a:avLst/>
          </a:prstGeom>
        </p:spPr>
      </p:pic>
      <p:sp>
        <p:nvSpPr>
          <p:cNvPr id="57" name="TextBox 56"/>
          <p:cNvSpPr txBox="1"/>
          <p:nvPr/>
        </p:nvSpPr>
        <p:spPr>
          <a:xfrm>
            <a:off x="4331471" y="1450794"/>
            <a:ext cx="3443738" cy="400110"/>
          </a:xfrm>
          <a:prstGeom prst="rect">
            <a:avLst/>
          </a:prstGeom>
          <a:noFill/>
        </p:spPr>
        <p:txBody>
          <a:bodyPr wrap="square" rtlCol="0">
            <a:spAutoFit/>
          </a:bodyPr>
          <a:lstStyle/>
          <a:p>
            <a:r>
              <a:rPr lang="en-IN" sz="2000" b="1" dirty="0">
                <a:solidFill>
                  <a:schemeClr val="tx1">
                    <a:lumMod val="75000"/>
                    <a:lumOff val="25000"/>
                  </a:schemeClr>
                </a:solidFill>
                <a:latin typeface="Times New Roman" panose="02020603050405020304" pitchFamily="18" charset="0"/>
                <a:ea typeface="Open Sans Extrabold" panose="020B0906030804020204" pitchFamily="34" charset="0"/>
                <a:cs typeface="Times New Roman" panose="02020603050405020304" pitchFamily="18" charset="0"/>
              </a:rPr>
              <a:t>    02. Literature Review </a:t>
            </a:r>
          </a:p>
        </p:txBody>
      </p:sp>
      <p:sp>
        <p:nvSpPr>
          <p:cNvPr id="67" name="TextBox 66"/>
          <p:cNvSpPr txBox="1"/>
          <p:nvPr/>
        </p:nvSpPr>
        <p:spPr>
          <a:xfrm>
            <a:off x="1062055" y="2714024"/>
            <a:ext cx="2233117" cy="584775"/>
          </a:xfrm>
          <a:prstGeom prst="rect">
            <a:avLst/>
          </a:prstGeom>
          <a:noFill/>
        </p:spPr>
        <p:txBody>
          <a:bodyPr wrap="square" rtlCol="0">
            <a:spAutoFit/>
          </a:bodyPr>
          <a:lstStyle/>
          <a:p>
            <a:r>
              <a:rPr lang="en-IN" sz="3200" spc="300" dirty="0">
                <a:solidFill>
                  <a:schemeClr val="bg1">
                    <a:lumMod val="6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Contents</a:t>
            </a:r>
          </a:p>
        </p:txBody>
      </p:sp>
      <p:cxnSp>
        <p:nvCxnSpPr>
          <p:cNvPr id="43" name="Straight Connector 42"/>
          <p:cNvCxnSpPr>
            <a:cxnSpLocks/>
          </p:cNvCxnSpPr>
          <p:nvPr/>
        </p:nvCxnSpPr>
        <p:spPr>
          <a:xfrm>
            <a:off x="4641176" y="1798404"/>
            <a:ext cx="2499227" cy="17695"/>
          </a:xfrm>
          <a:prstGeom prst="line">
            <a:avLst/>
          </a:prstGeom>
          <a:ln>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54511" y="2851399"/>
            <a:ext cx="2720698" cy="400110"/>
          </a:xfrm>
          <a:prstGeom prst="rect">
            <a:avLst/>
          </a:prstGeom>
          <a:noFill/>
        </p:spPr>
        <p:txBody>
          <a:bodyPr wrap="square" rtlCol="0">
            <a:spAutoFit/>
          </a:bodyPr>
          <a:lstStyle/>
          <a:p>
            <a:r>
              <a:rPr lang="en-IN" sz="2000" b="1" dirty="0">
                <a:solidFill>
                  <a:schemeClr val="tx1">
                    <a:lumMod val="75000"/>
                    <a:lumOff val="25000"/>
                  </a:schemeClr>
                </a:solidFill>
                <a:latin typeface="Times New Roman" panose="02020603050405020304" pitchFamily="18" charset="0"/>
                <a:ea typeface="Open Sans Extrabold" panose="020B0906030804020204" pitchFamily="34" charset="0"/>
                <a:cs typeface="Times New Roman" panose="02020603050405020304" pitchFamily="18" charset="0"/>
              </a:rPr>
              <a:t>05. Aims &amp; Objectives </a:t>
            </a:r>
          </a:p>
        </p:txBody>
      </p:sp>
      <p:sp>
        <p:nvSpPr>
          <p:cNvPr id="48" name="Oval 47"/>
          <p:cNvSpPr/>
          <p:nvPr/>
        </p:nvSpPr>
        <p:spPr>
          <a:xfrm>
            <a:off x="3590287" y="1514487"/>
            <a:ext cx="387155" cy="238644"/>
          </a:xfrm>
          <a:prstGeom prst="ellipse">
            <a:avLst/>
          </a:prstGeom>
          <a:gradFill flip="none" rotWithShape="1">
            <a:gsLst>
              <a:gs pos="100000">
                <a:schemeClr val="bg1">
                  <a:lumMod val="75000"/>
                </a:schemeClr>
              </a:gs>
              <a:gs pos="0">
                <a:schemeClr val="bg2"/>
              </a:gs>
            </a:gsLst>
            <a:path path="circle">
              <a:fillToRect l="50000" t="50000" r="50000" b="50000"/>
            </a:path>
            <a:tileRect/>
          </a:gradFill>
          <a:ln w="38100">
            <a:solidFill>
              <a:schemeClr val="bg1"/>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a:off x="3575860" y="1994558"/>
            <a:ext cx="387155" cy="238644"/>
          </a:xfrm>
          <a:prstGeom prst="ellipse">
            <a:avLst/>
          </a:prstGeom>
          <a:gradFill flip="none" rotWithShape="1">
            <a:gsLst>
              <a:gs pos="100000">
                <a:schemeClr val="bg1">
                  <a:lumMod val="75000"/>
                </a:schemeClr>
              </a:gs>
              <a:gs pos="0">
                <a:schemeClr val="bg2"/>
              </a:gs>
            </a:gsLst>
            <a:path path="circle">
              <a:fillToRect l="50000" t="50000" r="50000" b="50000"/>
            </a:path>
            <a:tileRect/>
          </a:gradFill>
          <a:ln w="38100">
            <a:solidFill>
              <a:schemeClr val="bg1"/>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p:cNvSpPr/>
          <p:nvPr/>
        </p:nvSpPr>
        <p:spPr>
          <a:xfrm>
            <a:off x="3581818" y="2504661"/>
            <a:ext cx="387155" cy="238644"/>
          </a:xfrm>
          <a:prstGeom prst="ellipse">
            <a:avLst/>
          </a:prstGeom>
          <a:gradFill flip="none" rotWithShape="1">
            <a:gsLst>
              <a:gs pos="100000">
                <a:schemeClr val="bg1">
                  <a:lumMod val="75000"/>
                </a:schemeClr>
              </a:gs>
              <a:gs pos="0">
                <a:schemeClr val="bg2"/>
              </a:gs>
            </a:gsLst>
            <a:path path="circle">
              <a:fillToRect l="50000" t="50000" r="50000" b="50000"/>
            </a:path>
            <a:tileRect/>
          </a:gradFill>
          <a:ln w="38100">
            <a:solidFill>
              <a:schemeClr val="bg1"/>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p:cNvSpPr/>
          <p:nvPr/>
        </p:nvSpPr>
        <p:spPr>
          <a:xfrm>
            <a:off x="3597539" y="3009318"/>
            <a:ext cx="387155" cy="238644"/>
          </a:xfrm>
          <a:prstGeom prst="ellipse">
            <a:avLst/>
          </a:prstGeom>
          <a:gradFill flip="none" rotWithShape="1">
            <a:gsLst>
              <a:gs pos="100000">
                <a:schemeClr val="bg1">
                  <a:lumMod val="75000"/>
                </a:schemeClr>
              </a:gs>
              <a:gs pos="0">
                <a:schemeClr val="bg2"/>
              </a:gs>
            </a:gsLst>
            <a:path path="circle">
              <a:fillToRect l="50000" t="50000" r="50000" b="50000"/>
            </a:path>
            <a:tileRect/>
          </a:gradFill>
          <a:ln w="38100">
            <a:solidFill>
              <a:schemeClr val="bg1"/>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0" name="Graphic 50" descr="Hierarchy"/>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5647" y="1974929"/>
            <a:ext cx="227045" cy="227045"/>
          </a:xfrm>
          <a:prstGeom prst="rect">
            <a:avLst/>
          </a:prstGeom>
        </p:spPr>
      </p:pic>
      <p:sp>
        <p:nvSpPr>
          <p:cNvPr id="71" name="TextBox 70"/>
          <p:cNvSpPr txBox="1"/>
          <p:nvPr/>
        </p:nvSpPr>
        <p:spPr>
          <a:xfrm>
            <a:off x="4856716" y="2408410"/>
            <a:ext cx="4380771" cy="400110"/>
          </a:xfrm>
          <a:prstGeom prst="rect">
            <a:avLst/>
          </a:prstGeom>
          <a:noFill/>
        </p:spPr>
        <p:txBody>
          <a:bodyPr wrap="square" rtlCol="0">
            <a:spAutoFit/>
          </a:bodyPr>
          <a:lstStyle/>
          <a:p>
            <a:r>
              <a:rPr lang="en-IN" sz="2000" b="1" dirty="0">
                <a:solidFill>
                  <a:schemeClr val="tx1">
                    <a:lumMod val="75000"/>
                    <a:lumOff val="25000"/>
                  </a:schemeClr>
                </a:solidFill>
                <a:latin typeface="Times New Roman" panose="02020603050405020304" pitchFamily="18" charset="0"/>
                <a:ea typeface="Open Sans Extrabold" panose="020B0906030804020204" pitchFamily="34" charset="0"/>
                <a:cs typeface="Times New Roman" panose="02020603050405020304" pitchFamily="18" charset="0"/>
              </a:rPr>
              <a:t>04. Problem Statement</a:t>
            </a:r>
          </a:p>
        </p:txBody>
      </p:sp>
      <p:cxnSp>
        <p:nvCxnSpPr>
          <p:cNvPr id="72" name="Straight Connector 71"/>
          <p:cNvCxnSpPr>
            <a:cxnSpLocks/>
          </p:cNvCxnSpPr>
          <p:nvPr/>
        </p:nvCxnSpPr>
        <p:spPr>
          <a:xfrm>
            <a:off x="4795585" y="2278617"/>
            <a:ext cx="2841798" cy="3244"/>
          </a:xfrm>
          <a:prstGeom prst="line">
            <a:avLst/>
          </a:prstGeom>
          <a:ln>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118623" y="3350914"/>
            <a:ext cx="4380771" cy="400110"/>
          </a:xfrm>
          <a:prstGeom prst="rect">
            <a:avLst/>
          </a:prstGeom>
          <a:noFill/>
        </p:spPr>
        <p:txBody>
          <a:bodyPr wrap="square" rtlCol="0">
            <a:spAutoFit/>
          </a:bodyPr>
          <a:lstStyle/>
          <a:p>
            <a:r>
              <a:rPr lang="en-IN" sz="2000" b="1" dirty="0">
                <a:solidFill>
                  <a:schemeClr val="tx1">
                    <a:lumMod val="75000"/>
                    <a:lumOff val="25000"/>
                  </a:schemeClr>
                </a:solidFill>
                <a:latin typeface="Times New Roman" panose="02020603050405020304" pitchFamily="18" charset="0"/>
                <a:ea typeface="Open Sans Extrabold" panose="020B0906030804020204" pitchFamily="34" charset="0"/>
                <a:cs typeface="Times New Roman" panose="02020603050405020304" pitchFamily="18" charset="0"/>
              </a:rPr>
              <a:t>06. Methodology</a:t>
            </a:r>
          </a:p>
        </p:txBody>
      </p:sp>
      <p:cxnSp>
        <p:nvCxnSpPr>
          <p:cNvPr id="74" name="Straight Connector 73"/>
          <p:cNvCxnSpPr>
            <a:cxnSpLocks/>
          </p:cNvCxnSpPr>
          <p:nvPr/>
        </p:nvCxnSpPr>
        <p:spPr>
          <a:xfrm>
            <a:off x="5036205" y="3247962"/>
            <a:ext cx="3802831" cy="0"/>
          </a:xfrm>
          <a:prstGeom prst="line">
            <a:avLst/>
          </a:prstGeom>
          <a:ln>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pic>
        <p:nvPicPr>
          <p:cNvPr id="76" name="Graphic 46" descr="Magnifying glass"/>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83253" y="1512179"/>
            <a:ext cx="250887" cy="250887"/>
          </a:xfrm>
          <a:prstGeom prst="rect">
            <a:avLst/>
          </a:prstGeom>
        </p:spPr>
      </p:pic>
      <p:cxnSp>
        <p:nvCxnSpPr>
          <p:cNvPr id="45" name="Straight Connector 44"/>
          <p:cNvCxnSpPr>
            <a:cxnSpLocks/>
          </p:cNvCxnSpPr>
          <p:nvPr/>
        </p:nvCxnSpPr>
        <p:spPr>
          <a:xfrm>
            <a:off x="4955438" y="2779151"/>
            <a:ext cx="3235181" cy="0"/>
          </a:xfrm>
          <a:prstGeom prst="line">
            <a:avLst/>
          </a:prstGeom>
          <a:ln>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648852" y="1879469"/>
            <a:ext cx="3802831" cy="400110"/>
          </a:xfrm>
          <a:prstGeom prst="rect">
            <a:avLst/>
          </a:prstGeom>
          <a:noFill/>
        </p:spPr>
        <p:txBody>
          <a:bodyPr wrap="square" rtlCol="0">
            <a:spAutoFit/>
          </a:bodyPr>
          <a:lstStyle/>
          <a:p>
            <a:r>
              <a:rPr lang="en-IN" sz="2000" b="1" dirty="0">
                <a:solidFill>
                  <a:schemeClr val="tx1">
                    <a:lumMod val="75000"/>
                    <a:lumOff val="25000"/>
                  </a:schemeClr>
                </a:solidFill>
                <a:latin typeface="Times New Roman" panose="02020603050405020304" pitchFamily="18" charset="0"/>
                <a:ea typeface="Open Sans Extrabold" panose="020B0906030804020204" pitchFamily="34" charset="0"/>
                <a:cs typeface="Times New Roman" panose="02020603050405020304" pitchFamily="18" charset="0"/>
              </a:rPr>
              <a:t>03. Background Information</a:t>
            </a:r>
          </a:p>
        </p:txBody>
      </p:sp>
      <p:sp>
        <p:nvSpPr>
          <p:cNvPr id="49" name="Oval 48">
            <a:extLst>
              <a:ext uri="{FF2B5EF4-FFF2-40B4-BE49-F238E27FC236}">
                <a16:creationId xmlns:a16="http://schemas.microsoft.com/office/drawing/2014/main" id="{30CA7C19-C342-49C4-88F3-693F92649BB7}"/>
              </a:ext>
            </a:extLst>
          </p:cNvPr>
          <p:cNvSpPr/>
          <p:nvPr/>
        </p:nvSpPr>
        <p:spPr>
          <a:xfrm>
            <a:off x="3587035" y="3480151"/>
            <a:ext cx="387155" cy="238644"/>
          </a:xfrm>
          <a:prstGeom prst="ellipse">
            <a:avLst/>
          </a:prstGeom>
          <a:gradFill flip="none" rotWithShape="1">
            <a:gsLst>
              <a:gs pos="100000">
                <a:schemeClr val="bg1">
                  <a:lumMod val="75000"/>
                </a:schemeClr>
              </a:gs>
              <a:gs pos="0">
                <a:schemeClr val="bg2"/>
              </a:gs>
            </a:gsLst>
            <a:path path="circle">
              <a:fillToRect l="50000" t="50000" r="50000" b="50000"/>
            </a:path>
            <a:tileRect/>
          </a:gradFill>
          <a:ln w="38100">
            <a:solidFill>
              <a:schemeClr val="bg1"/>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E7CC073E-75D5-4134-AEB9-F97155CFF038}"/>
              </a:ext>
            </a:extLst>
          </p:cNvPr>
          <p:cNvSpPr/>
          <p:nvPr/>
        </p:nvSpPr>
        <p:spPr>
          <a:xfrm>
            <a:off x="3597538" y="3950615"/>
            <a:ext cx="387155" cy="238644"/>
          </a:xfrm>
          <a:prstGeom prst="ellipse">
            <a:avLst/>
          </a:prstGeom>
          <a:gradFill flip="none" rotWithShape="1">
            <a:gsLst>
              <a:gs pos="100000">
                <a:schemeClr val="bg1">
                  <a:lumMod val="75000"/>
                </a:schemeClr>
              </a:gs>
              <a:gs pos="0">
                <a:schemeClr val="bg2"/>
              </a:gs>
            </a:gsLst>
            <a:path path="circle">
              <a:fillToRect l="50000" t="50000" r="50000" b="50000"/>
            </a:path>
            <a:tileRect/>
          </a:gradFill>
          <a:ln w="38100">
            <a:solidFill>
              <a:schemeClr val="bg1"/>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0BDF8C91-58D0-4F41-BA88-B52F6D0EA125}"/>
              </a:ext>
            </a:extLst>
          </p:cNvPr>
          <p:cNvSpPr/>
          <p:nvPr/>
        </p:nvSpPr>
        <p:spPr>
          <a:xfrm>
            <a:off x="3597538" y="4333827"/>
            <a:ext cx="387155" cy="238644"/>
          </a:xfrm>
          <a:prstGeom prst="ellipse">
            <a:avLst/>
          </a:prstGeom>
          <a:gradFill flip="none" rotWithShape="1">
            <a:gsLst>
              <a:gs pos="100000">
                <a:schemeClr val="bg1">
                  <a:lumMod val="75000"/>
                </a:schemeClr>
              </a:gs>
              <a:gs pos="0">
                <a:schemeClr val="bg2"/>
              </a:gs>
            </a:gsLst>
            <a:path path="circle">
              <a:fillToRect l="50000" t="50000" r="50000" b="50000"/>
            </a:path>
            <a:tileRect/>
          </a:gradFill>
          <a:ln w="38100">
            <a:solidFill>
              <a:schemeClr val="bg1"/>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id="{4911E5C8-00DD-4C57-ACCA-395736634DC3}"/>
              </a:ext>
            </a:extLst>
          </p:cNvPr>
          <p:cNvSpPr/>
          <p:nvPr/>
        </p:nvSpPr>
        <p:spPr>
          <a:xfrm>
            <a:off x="3597538" y="4809303"/>
            <a:ext cx="387155" cy="238644"/>
          </a:xfrm>
          <a:prstGeom prst="ellipse">
            <a:avLst/>
          </a:prstGeom>
          <a:gradFill flip="none" rotWithShape="1">
            <a:gsLst>
              <a:gs pos="100000">
                <a:schemeClr val="bg1">
                  <a:lumMod val="75000"/>
                </a:schemeClr>
              </a:gs>
              <a:gs pos="0">
                <a:schemeClr val="bg2"/>
              </a:gs>
            </a:gsLst>
            <a:path path="circle">
              <a:fillToRect l="50000" t="50000" r="50000" b="50000"/>
            </a:path>
            <a:tileRect/>
          </a:gradFill>
          <a:ln w="38100">
            <a:solidFill>
              <a:schemeClr val="bg1"/>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TextBox 54">
            <a:extLst>
              <a:ext uri="{FF2B5EF4-FFF2-40B4-BE49-F238E27FC236}">
                <a16:creationId xmlns:a16="http://schemas.microsoft.com/office/drawing/2014/main" id="{E8025A3D-0A57-4F35-AD03-3E5AE2019836}"/>
              </a:ext>
            </a:extLst>
          </p:cNvPr>
          <p:cNvSpPr txBox="1"/>
          <p:nvPr/>
        </p:nvSpPr>
        <p:spPr>
          <a:xfrm>
            <a:off x="5270375" y="3758820"/>
            <a:ext cx="3069005" cy="400110"/>
          </a:xfrm>
          <a:prstGeom prst="rect">
            <a:avLst/>
          </a:prstGeom>
          <a:noFill/>
        </p:spPr>
        <p:txBody>
          <a:bodyPr wrap="square" rtlCol="0">
            <a:spAutoFit/>
          </a:bodyPr>
          <a:lstStyle/>
          <a:p>
            <a:r>
              <a:rPr lang="en-IN" sz="2000" b="1" dirty="0">
                <a:solidFill>
                  <a:schemeClr val="tx1">
                    <a:lumMod val="75000"/>
                    <a:lumOff val="25000"/>
                  </a:schemeClr>
                </a:solidFill>
                <a:latin typeface="Times New Roman" panose="02020603050405020304" pitchFamily="18" charset="0"/>
                <a:ea typeface="Open Sans Extrabold" panose="020B0906030804020204" pitchFamily="34" charset="0"/>
                <a:cs typeface="Times New Roman" panose="02020603050405020304" pitchFamily="18" charset="0"/>
              </a:rPr>
              <a:t>07. Experimental Results</a:t>
            </a:r>
          </a:p>
        </p:txBody>
      </p:sp>
      <p:cxnSp>
        <p:nvCxnSpPr>
          <p:cNvPr id="61" name="Straight Connector 60">
            <a:extLst>
              <a:ext uri="{FF2B5EF4-FFF2-40B4-BE49-F238E27FC236}">
                <a16:creationId xmlns:a16="http://schemas.microsoft.com/office/drawing/2014/main" id="{5B9864BA-3511-4B11-B86A-57B00E4FCBF0}"/>
              </a:ext>
            </a:extLst>
          </p:cNvPr>
          <p:cNvCxnSpPr>
            <a:cxnSpLocks/>
          </p:cNvCxnSpPr>
          <p:nvPr/>
        </p:nvCxnSpPr>
        <p:spPr>
          <a:xfrm flipV="1">
            <a:off x="5199614" y="3679250"/>
            <a:ext cx="4188082" cy="76852"/>
          </a:xfrm>
          <a:prstGeom prst="line">
            <a:avLst/>
          </a:prstGeom>
          <a:ln>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BBAAEB29-6169-4CD5-AF7A-917982A45186}"/>
              </a:ext>
            </a:extLst>
          </p:cNvPr>
          <p:cNvSpPr txBox="1"/>
          <p:nvPr/>
        </p:nvSpPr>
        <p:spPr>
          <a:xfrm>
            <a:off x="5318035" y="4232580"/>
            <a:ext cx="2601178" cy="400110"/>
          </a:xfrm>
          <a:prstGeom prst="rect">
            <a:avLst/>
          </a:prstGeom>
          <a:noFill/>
        </p:spPr>
        <p:txBody>
          <a:bodyPr wrap="square" rtlCol="0">
            <a:spAutoFit/>
          </a:bodyPr>
          <a:lstStyle/>
          <a:p>
            <a:r>
              <a:rPr lang="en-IN" sz="2000" b="1" dirty="0">
                <a:solidFill>
                  <a:schemeClr val="tx1">
                    <a:lumMod val="75000"/>
                    <a:lumOff val="25000"/>
                  </a:schemeClr>
                </a:solidFill>
                <a:latin typeface="Times New Roman" panose="02020603050405020304" pitchFamily="18" charset="0"/>
                <a:ea typeface="Open Sans Extrabold" panose="020B0906030804020204" pitchFamily="34" charset="0"/>
                <a:cs typeface="Times New Roman" panose="02020603050405020304" pitchFamily="18" charset="0"/>
              </a:rPr>
              <a:t>08. Conclusion</a:t>
            </a:r>
          </a:p>
        </p:txBody>
      </p:sp>
      <p:cxnSp>
        <p:nvCxnSpPr>
          <p:cNvPr id="63" name="Straight Connector 62">
            <a:extLst>
              <a:ext uri="{FF2B5EF4-FFF2-40B4-BE49-F238E27FC236}">
                <a16:creationId xmlns:a16="http://schemas.microsoft.com/office/drawing/2014/main" id="{8800155C-7CDE-4010-83D7-DF26010E3826}"/>
              </a:ext>
            </a:extLst>
          </p:cNvPr>
          <p:cNvCxnSpPr>
            <a:cxnSpLocks/>
          </p:cNvCxnSpPr>
          <p:nvPr/>
        </p:nvCxnSpPr>
        <p:spPr>
          <a:xfrm flipV="1">
            <a:off x="5378783" y="4072524"/>
            <a:ext cx="4487728" cy="112991"/>
          </a:xfrm>
          <a:prstGeom prst="line">
            <a:avLst/>
          </a:prstGeom>
          <a:ln>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0662B7D-3D1D-462C-B453-3EB5FA20AC9A}"/>
              </a:ext>
            </a:extLst>
          </p:cNvPr>
          <p:cNvCxnSpPr>
            <a:cxnSpLocks/>
          </p:cNvCxnSpPr>
          <p:nvPr/>
        </p:nvCxnSpPr>
        <p:spPr>
          <a:xfrm flipV="1">
            <a:off x="5378783" y="4501248"/>
            <a:ext cx="4845643" cy="123061"/>
          </a:xfrm>
          <a:prstGeom prst="line">
            <a:avLst/>
          </a:prstGeom>
          <a:ln>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0730A63-9C10-4559-A63E-A965A2AF0033}"/>
              </a:ext>
            </a:extLst>
          </p:cNvPr>
          <p:cNvSpPr txBox="1"/>
          <p:nvPr/>
        </p:nvSpPr>
        <p:spPr>
          <a:xfrm>
            <a:off x="5557199" y="4724063"/>
            <a:ext cx="2601178" cy="400110"/>
          </a:xfrm>
          <a:prstGeom prst="rect">
            <a:avLst/>
          </a:prstGeom>
          <a:noFill/>
        </p:spPr>
        <p:txBody>
          <a:bodyPr wrap="square" rtlCol="0">
            <a:spAutoFit/>
          </a:bodyPr>
          <a:lstStyle/>
          <a:p>
            <a:r>
              <a:rPr lang="en-IN" sz="2000" b="1" dirty="0">
                <a:solidFill>
                  <a:schemeClr val="tx1">
                    <a:lumMod val="75000"/>
                    <a:lumOff val="25000"/>
                  </a:schemeClr>
                </a:solidFill>
                <a:latin typeface="Times New Roman" panose="02020603050405020304" pitchFamily="18" charset="0"/>
                <a:ea typeface="Open Sans Extrabold" panose="020B0906030804020204" pitchFamily="34" charset="0"/>
                <a:cs typeface="Times New Roman" panose="02020603050405020304" pitchFamily="18" charset="0"/>
              </a:rPr>
              <a:t>09. References</a:t>
            </a:r>
          </a:p>
        </p:txBody>
      </p:sp>
      <p:cxnSp>
        <p:nvCxnSpPr>
          <p:cNvPr id="68" name="Straight Connector 67">
            <a:extLst>
              <a:ext uri="{FF2B5EF4-FFF2-40B4-BE49-F238E27FC236}">
                <a16:creationId xmlns:a16="http://schemas.microsoft.com/office/drawing/2014/main" id="{84A96A9E-E498-4D99-8B48-1B58A8B07DE5}"/>
              </a:ext>
            </a:extLst>
          </p:cNvPr>
          <p:cNvCxnSpPr>
            <a:cxnSpLocks/>
          </p:cNvCxnSpPr>
          <p:nvPr/>
        </p:nvCxnSpPr>
        <p:spPr>
          <a:xfrm flipV="1">
            <a:off x="5510856" y="5015682"/>
            <a:ext cx="5256487" cy="100837"/>
          </a:xfrm>
          <a:prstGeom prst="line">
            <a:avLst/>
          </a:prstGeom>
          <a:ln>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pic>
        <p:nvPicPr>
          <p:cNvPr id="77" name="Graphic 48" descr="Flip Calenda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72903" y="2506940"/>
            <a:ext cx="234086" cy="234086"/>
          </a:xfrm>
          <a:prstGeom prst="rect">
            <a:avLst/>
          </a:prstGeom>
        </p:spPr>
      </p:pic>
      <p:pic>
        <p:nvPicPr>
          <p:cNvPr id="75" name="Graphic 44" descr="Database"/>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75254" y="3500541"/>
            <a:ext cx="211443" cy="211443"/>
          </a:xfrm>
          <a:prstGeom prst="rect">
            <a:avLst/>
          </a:prstGeom>
        </p:spPr>
      </p:pic>
      <p:pic>
        <p:nvPicPr>
          <p:cNvPr id="83" name="Graphic 48" descr="Flip Calendar">
            <a:extLst>
              <a:ext uri="{FF2B5EF4-FFF2-40B4-BE49-F238E27FC236}">
                <a16:creationId xmlns:a16="http://schemas.microsoft.com/office/drawing/2014/main" id="{7E2F8E07-421B-405A-8B97-9FC67EF88BA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82126" y="3938944"/>
            <a:ext cx="234086" cy="234086"/>
          </a:xfrm>
          <a:prstGeom prst="rect">
            <a:avLst/>
          </a:prstGeom>
        </p:spPr>
      </p:pic>
      <p:pic>
        <p:nvPicPr>
          <p:cNvPr id="84" name="Graphic 48" descr="Flip Calendar">
            <a:extLst>
              <a:ext uri="{FF2B5EF4-FFF2-40B4-BE49-F238E27FC236}">
                <a16:creationId xmlns:a16="http://schemas.microsoft.com/office/drawing/2014/main" id="{DFD72B94-56F2-431A-99FC-15C18C5B480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07760" y="4322493"/>
            <a:ext cx="234086" cy="234086"/>
          </a:xfrm>
          <a:prstGeom prst="rect">
            <a:avLst/>
          </a:prstGeom>
        </p:spPr>
      </p:pic>
      <p:pic>
        <p:nvPicPr>
          <p:cNvPr id="85" name="Graphic 46" descr="Magnifying glass">
            <a:extLst>
              <a:ext uri="{FF2B5EF4-FFF2-40B4-BE49-F238E27FC236}">
                <a16:creationId xmlns:a16="http://schemas.microsoft.com/office/drawing/2014/main" id="{3BDD92E2-7241-4F4E-9C46-E239DDC4987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90959" y="4815213"/>
            <a:ext cx="250887" cy="250887"/>
          </a:xfrm>
          <a:prstGeom prst="rect">
            <a:avLst/>
          </a:prstGeom>
        </p:spPr>
      </p:pic>
      <p:pic>
        <p:nvPicPr>
          <p:cNvPr id="86" name="Graphic 50" descr="Hierarchy">
            <a:extLst>
              <a:ext uri="{FF2B5EF4-FFF2-40B4-BE49-F238E27FC236}">
                <a16:creationId xmlns:a16="http://schemas.microsoft.com/office/drawing/2014/main" id="{F77A165B-FFC3-47AA-AF92-6A40DAA51F3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2879" y="3003456"/>
            <a:ext cx="227045" cy="227045"/>
          </a:xfrm>
          <a:prstGeom prst="rect">
            <a:avLst/>
          </a:prstGeom>
        </p:spPr>
      </p:pic>
      <p:sp>
        <p:nvSpPr>
          <p:cNvPr id="56" name="Freeform: Shape 6">
            <a:extLst>
              <a:ext uri="{FF2B5EF4-FFF2-40B4-BE49-F238E27FC236}">
                <a16:creationId xmlns:a16="http://schemas.microsoft.com/office/drawing/2014/main" id="{09558D9A-A9CB-4D06-90E6-48EED2DBCC96}"/>
              </a:ext>
            </a:extLst>
          </p:cNvPr>
          <p:cNvSpPr/>
          <p:nvPr/>
        </p:nvSpPr>
        <p:spPr>
          <a:xfrm>
            <a:off x="0" y="-425544"/>
            <a:ext cx="6771114" cy="6858000"/>
          </a:xfrm>
          <a:custGeom>
            <a:avLst/>
            <a:gdLst>
              <a:gd name="connsiteX0" fmla="*/ 0 w 6930572"/>
              <a:gd name="connsiteY0" fmla="*/ 0 h 6858000"/>
              <a:gd name="connsiteX1" fmla="*/ 4575603 w 6930572"/>
              <a:gd name="connsiteY1" fmla="*/ 0 h 6858000"/>
              <a:gd name="connsiteX2" fmla="*/ 6930572 w 6930572"/>
              <a:gd name="connsiteY2" fmla="*/ 3429000 h 6858000"/>
              <a:gd name="connsiteX3" fmla="*/ 4575603 w 6930572"/>
              <a:gd name="connsiteY3" fmla="*/ 6858000 h 6858000"/>
              <a:gd name="connsiteX4" fmla="*/ 0 w 693057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0572" h="6858000">
                <a:moveTo>
                  <a:pt x="0" y="0"/>
                </a:moveTo>
                <a:lnTo>
                  <a:pt x="4575603" y="0"/>
                </a:lnTo>
                <a:lnTo>
                  <a:pt x="6930572" y="3429000"/>
                </a:lnTo>
                <a:lnTo>
                  <a:pt x="4575603" y="6858000"/>
                </a:lnTo>
                <a:lnTo>
                  <a:pt x="0" y="6858000"/>
                </a:lnTo>
                <a:close/>
              </a:path>
            </a:pathLst>
          </a:custGeom>
          <a:solidFill>
            <a:schemeClr val="accent6">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2" name="TextBox 81"/>
          <p:cNvSpPr txBox="1"/>
          <p:nvPr/>
        </p:nvSpPr>
        <p:spPr>
          <a:xfrm>
            <a:off x="4272002" y="945277"/>
            <a:ext cx="1906525" cy="400110"/>
          </a:xfrm>
          <a:prstGeom prst="rect">
            <a:avLst/>
          </a:prstGeom>
          <a:noFill/>
        </p:spPr>
        <p:txBody>
          <a:bodyPr wrap="square" rtlCol="0">
            <a:spAutoFit/>
          </a:bodyPr>
          <a:lstStyle/>
          <a:p>
            <a:r>
              <a:rPr lang="en-IN" sz="2000" b="1" dirty="0">
                <a:solidFill>
                  <a:schemeClr val="tx1">
                    <a:lumMod val="75000"/>
                    <a:lumOff val="25000"/>
                  </a:schemeClr>
                </a:solidFill>
                <a:latin typeface="Times New Roman" panose="02020603050405020304" pitchFamily="18" charset="0"/>
                <a:ea typeface="Open Sans Extrabold" panose="020B0906030804020204" pitchFamily="34" charset="0"/>
                <a:cs typeface="Times New Roman" panose="02020603050405020304" pitchFamily="18" charset="0"/>
              </a:rPr>
              <a:t>  01. Title</a:t>
            </a:r>
          </a:p>
        </p:txBody>
      </p:sp>
    </p:spTree>
    <p:extLst>
      <p:ext uri="{BB962C8B-B14F-4D97-AF65-F5344CB8AC3E}">
        <p14:creationId xmlns:p14="http://schemas.microsoft.com/office/powerpoint/2010/main" val="340363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 calcmode="lin" valueType="num">
                                      <p:cBhvr>
                                        <p:cTn id="9" dur="1000" fill="hold"/>
                                        <p:tgtEl>
                                          <p:spTgt spid="53"/>
                                        </p:tgtEl>
                                        <p:attrNameLst>
                                          <p:attrName>style.rotation</p:attrName>
                                        </p:attrNameLst>
                                      </p:cBhvr>
                                      <p:tavLst>
                                        <p:tav tm="0">
                                          <p:val>
                                            <p:fltVal val="90"/>
                                          </p:val>
                                        </p:tav>
                                        <p:tav tm="100000">
                                          <p:val>
                                            <p:fltVal val="0"/>
                                          </p:val>
                                        </p:tav>
                                      </p:tavLst>
                                    </p:anim>
                                    <p:animEffect transition="in" filter="fade">
                                      <p:cBhvr>
                                        <p:cTn id="10" dur="1000"/>
                                        <p:tgtEl>
                                          <p:spTgt spid="53"/>
                                        </p:tgtEl>
                                      </p:cBhvr>
                                    </p:animEffect>
                                  </p:childTnLst>
                                </p:cTn>
                              </p:par>
                              <p:par>
                                <p:cTn id="11" presetID="31" presetClass="entr" presetSubtype="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p:cTn id="13" dur="1000" fill="hold"/>
                                        <p:tgtEl>
                                          <p:spTgt spid="70"/>
                                        </p:tgtEl>
                                        <p:attrNameLst>
                                          <p:attrName>ppt_w</p:attrName>
                                        </p:attrNameLst>
                                      </p:cBhvr>
                                      <p:tavLst>
                                        <p:tav tm="0">
                                          <p:val>
                                            <p:fltVal val="0"/>
                                          </p:val>
                                        </p:tav>
                                        <p:tav tm="100000">
                                          <p:val>
                                            <p:strVal val="#ppt_w"/>
                                          </p:val>
                                        </p:tav>
                                      </p:tavLst>
                                    </p:anim>
                                    <p:anim calcmode="lin" valueType="num">
                                      <p:cBhvr>
                                        <p:cTn id="14" dur="1000" fill="hold"/>
                                        <p:tgtEl>
                                          <p:spTgt spid="70"/>
                                        </p:tgtEl>
                                        <p:attrNameLst>
                                          <p:attrName>ppt_h</p:attrName>
                                        </p:attrNameLst>
                                      </p:cBhvr>
                                      <p:tavLst>
                                        <p:tav tm="0">
                                          <p:val>
                                            <p:fltVal val="0"/>
                                          </p:val>
                                        </p:tav>
                                        <p:tav tm="100000">
                                          <p:val>
                                            <p:strVal val="#ppt_h"/>
                                          </p:val>
                                        </p:tav>
                                      </p:tavLst>
                                    </p:anim>
                                    <p:anim calcmode="lin" valueType="num">
                                      <p:cBhvr>
                                        <p:cTn id="15" dur="1000" fill="hold"/>
                                        <p:tgtEl>
                                          <p:spTgt spid="70"/>
                                        </p:tgtEl>
                                        <p:attrNameLst>
                                          <p:attrName>style.rotation</p:attrName>
                                        </p:attrNameLst>
                                      </p:cBhvr>
                                      <p:tavLst>
                                        <p:tav tm="0">
                                          <p:val>
                                            <p:fltVal val="90"/>
                                          </p:val>
                                        </p:tav>
                                        <p:tav tm="100000">
                                          <p:val>
                                            <p:fltVal val="0"/>
                                          </p:val>
                                        </p:tav>
                                      </p:tavLst>
                                    </p:anim>
                                    <p:animEffect transition="in" filter="fade">
                                      <p:cBhvr>
                                        <p:cTn id="16" dur="1000"/>
                                        <p:tgtEl>
                                          <p:spTgt spid="70"/>
                                        </p:tgtEl>
                                      </p:cBhvr>
                                    </p:animEffect>
                                  </p:childTnLst>
                                </p:cTn>
                              </p:par>
                              <p:par>
                                <p:cTn id="17" presetID="31" presetClass="entr" presetSubtype="0" fill="hold" nodeType="withEffect">
                                  <p:stCondLst>
                                    <p:cond delay="0"/>
                                  </p:stCondLst>
                                  <p:childTnLst>
                                    <p:set>
                                      <p:cBhvr>
                                        <p:cTn id="18" dur="1" fill="hold">
                                          <p:stCondLst>
                                            <p:cond delay="0"/>
                                          </p:stCondLst>
                                        </p:cTn>
                                        <p:tgtEl>
                                          <p:spTgt spid="77"/>
                                        </p:tgtEl>
                                        <p:attrNameLst>
                                          <p:attrName>style.visibility</p:attrName>
                                        </p:attrNameLst>
                                      </p:cBhvr>
                                      <p:to>
                                        <p:strVal val="visible"/>
                                      </p:to>
                                    </p:set>
                                    <p:anim calcmode="lin" valueType="num">
                                      <p:cBhvr>
                                        <p:cTn id="19" dur="1000" fill="hold"/>
                                        <p:tgtEl>
                                          <p:spTgt spid="77"/>
                                        </p:tgtEl>
                                        <p:attrNameLst>
                                          <p:attrName>ppt_w</p:attrName>
                                        </p:attrNameLst>
                                      </p:cBhvr>
                                      <p:tavLst>
                                        <p:tav tm="0">
                                          <p:val>
                                            <p:fltVal val="0"/>
                                          </p:val>
                                        </p:tav>
                                        <p:tav tm="100000">
                                          <p:val>
                                            <p:strVal val="#ppt_w"/>
                                          </p:val>
                                        </p:tav>
                                      </p:tavLst>
                                    </p:anim>
                                    <p:anim calcmode="lin" valueType="num">
                                      <p:cBhvr>
                                        <p:cTn id="20" dur="1000" fill="hold"/>
                                        <p:tgtEl>
                                          <p:spTgt spid="77"/>
                                        </p:tgtEl>
                                        <p:attrNameLst>
                                          <p:attrName>ppt_h</p:attrName>
                                        </p:attrNameLst>
                                      </p:cBhvr>
                                      <p:tavLst>
                                        <p:tav tm="0">
                                          <p:val>
                                            <p:fltVal val="0"/>
                                          </p:val>
                                        </p:tav>
                                        <p:tav tm="100000">
                                          <p:val>
                                            <p:strVal val="#ppt_h"/>
                                          </p:val>
                                        </p:tav>
                                      </p:tavLst>
                                    </p:anim>
                                    <p:anim calcmode="lin" valueType="num">
                                      <p:cBhvr>
                                        <p:cTn id="21" dur="1000" fill="hold"/>
                                        <p:tgtEl>
                                          <p:spTgt spid="77"/>
                                        </p:tgtEl>
                                        <p:attrNameLst>
                                          <p:attrName>style.rotation</p:attrName>
                                        </p:attrNameLst>
                                      </p:cBhvr>
                                      <p:tavLst>
                                        <p:tav tm="0">
                                          <p:val>
                                            <p:fltVal val="90"/>
                                          </p:val>
                                        </p:tav>
                                        <p:tav tm="100000">
                                          <p:val>
                                            <p:fltVal val="0"/>
                                          </p:val>
                                        </p:tav>
                                      </p:tavLst>
                                    </p:anim>
                                    <p:animEffect transition="in" filter="fade">
                                      <p:cBhvr>
                                        <p:cTn id="22" dur="1000"/>
                                        <p:tgtEl>
                                          <p:spTgt spid="77"/>
                                        </p:tgtEl>
                                      </p:cBhvr>
                                    </p:animEffect>
                                  </p:childTnLst>
                                </p:cTn>
                              </p:par>
                              <p:par>
                                <p:cTn id="23" presetID="3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anim calcmode="lin" valueType="num">
                                      <p:cBhvr>
                                        <p:cTn id="25" dur="1000" fill="hold"/>
                                        <p:tgtEl>
                                          <p:spTgt spid="75"/>
                                        </p:tgtEl>
                                        <p:attrNameLst>
                                          <p:attrName>ppt_w</p:attrName>
                                        </p:attrNameLst>
                                      </p:cBhvr>
                                      <p:tavLst>
                                        <p:tav tm="0">
                                          <p:val>
                                            <p:fltVal val="0"/>
                                          </p:val>
                                        </p:tav>
                                        <p:tav tm="100000">
                                          <p:val>
                                            <p:strVal val="#ppt_w"/>
                                          </p:val>
                                        </p:tav>
                                      </p:tavLst>
                                    </p:anim>
                                    <p:anim calcmode="lin" valueType="num">
                                      <p:cBhvr>
                                        <p:cTn id="26" dur="1000" fill="hold"/>
                                        <p:tgtEl>
                                          <p:spTgt spid="75"/>
                                        </p:tgtEl>
                                        <p:attrNameLst>
                                          <p:attrName>ppt_h</p:attrName>
                                        </p:attrNameLst>
                                      </p:cBhvr>
                                      <p:tavLst>
                                        <p:tav tm="0">
                                          <p:val>
                                            <p:fltVal val="0"/>
                                          </p:val>
                                        </p:tav>
                                        <p:tav tm="100000">
                                          <p:val>
                                            <p:strVal val="#ppt_h"/>
                                          </p:val>
                                        </p:tav>
                                      </p:tavLst>
                                    </p:anim>
                                    <p:anim calcmode="lin" valueType="num">
                                      <p:cBhvr>
                                        <p:cTn id="27" dur="1000" fill="hold"/>
                                        <p:tgtEl>
                                          <p:spTgt spid="75"/>
                                        </p:tgtEl>
                                        <p:attrNameLst>
                                          <p:attrName>style.rotation</p:attrName>
                                        </p:attrNameLst>
                                      </p:cBhvr>
                                      <p:tavLst>
                                        <p:tav tm="0">
                                          <p:val>
                                            <p:fltVal val="90"/>
                                          </p:val>
                                        </p:tav>
                                        <p:tav tm="100000">
                                          <p:val>
                                            <p:fltVal val="0"/>
                                          </p:val>
                                        </p:tav>
                                      </p:tavLst>
                                    </p:anim>
                                    <p:animEffect transition="in" filter="fade">
                                      <p:cBhvr>
                                        <p:cTn id="28" dur="1000"/>
                                        <p:tgtEl>
                                          <p:spTgt spid="75"/>
                                        </p:tgtEl>
                                      </p:cBhvr>
                                    </p:animEffect>
                                  </p:childTnLst>
                                </p:cTn>
                              </p:par>
                              <p:par>
                                <p:cTn id="29" presetID="31" presetClass="entr" presetSubtype="0" fill="hold" nodeType="withEffect">
                                  <p:stCondLst>
                                    <p:cond delay="0"/>
                                  </p:stCondLst>
                                  <p:childTnLst>
                                    <p:set>
                                      <p:cBhvr>
                                        <p:cTn id="30" dur="1" fill="hold">
                                          <p:stCondLst>
                                            <p:cond delay="0"/>
                                          </p:stCondLst>
                                        </p:cTn>
                                        <p:tgtEl>
                                          <p:spTgt spid="76"/>
                                        </p:tgtEl>
                                        <p:attrNameLst>
                                          <p:attrName>style.visibility</p:attrName>
                                        </p:attrNameLst>
                                      </p:cBhvr>
                                      <p:to>
                                        <p:strVal val="visible"/>
                                      </p:to>
                                    </p:set>
                                    <p:anim calcmode="lin" valueType="num">
                                      <p:cBhvr>
                                        <p:cTn id="31" dur="1000" fill="hold"/>
                                        <p:tgtEl>
                                          <p:spTgt spid="76"/>
                                        </p:tgtEl>
                                        <p:attrNameLst>
                                          <p:attrName>ppt_w</p:attrName>
                                        </p:attrNameLst>
                                      </p:cBhvr>
                                      <p:tavLst>
                                        <p:tav tm="0">
                                          <p:val>
                                            <p:fltVal val="0"/>
                                          </p:val>
                                        </p:tav>
                                        <p:tav tm="100000">
                                          <p:val>
                                            <p:strVal val="#ppt_w"/>
                                          </p:val>
                                        </p:tav>
                                      </p:tavLst>
                                    </p:anim>
                                    <p:anim calcmode="lin" valueType="num">
                                      <p:cBhvr>
                                        <p:cTn id="32" dur="1000" fill="hold"/>
                                        <p:tgtEl>
                                          <p:spTgt spid="76"/>
                                        </p:tgtEl>
                                        <p:attrNameLst>
                                          <p:attrName>ppt_h</p:attrName>
                                        </p:attrNameLst>
                                      </p:cBhvr>
                                      <p:tavLst>
                                        <p:tav tm="0">
                                          <p:val>
                                            <p:fltVal val="0"/>
                                          </p:val>
                                        </p:tav>
                                        <p:tav tm="100000">
                                          <p:val>
                                            <p:strVal val="#ppt_h"/>
                                          </p:val>
                                        </p:tav>
                                      </p:tavLst>
                                    </p:anim>
                                    <p:anim calcmode="lin" valueType="num">
                                      <p:cBhvr>
                                        <p:cTn id="33" dur="1000" fill="hold"/>
                                        <p:tgtEl>
                                          <p:spTgt spid="76"/>
                                        </p:tgtEl>
                                        <p:attrNameLst>
                                          <p:attrName>style.rotation</p:attrName>
                                        </p:attrNameLst>
                                      </p:cBhvr>
                                      <p:tavLst>
                                        <p:tav tm="0">
                                          <p:val>
                                            <p:fltVal val="90"/>
                                          </p:val>
                                        </p:tav>
                                        <p:tav tm="100000">
                                          <p:val>
                                            <p:fltVal val="0"/>
                                          </p:val>
                                        </p:tav>
                                      </p:tavLst>
                                    </p:anim>
                                    <p:animEffect transition="in" filter="fade">
                                      <p:cBhvr>
                                        <p:cTn id="34" dur="1000"/>
                                        <p:tgtEl>
                                          <p:spTgt spid="76"/>
                                        </p:tgtEl>
                                      </p:cBhvr>
                                    </p:animEffect>
                                  </p:childTnLst>
                                </p:cTn>
                              </p:par>
                              <p:par>
                                <p:cTn id="35" presetID="2" presetClass="entr" presetSubtype="4"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additive="base">
                                        <p:cTn id="37" dur="750" fill="hold"/>
                                        <p:tgtEl>
                                          <p:spTgt spid="57"/>
                                        </p:tgtEl>
                                        <p:attrNameLst>
                                          <p:attrName>ppt_x</p:attrName>
                                        </p:attrNameLst>
                                      </p:cBhvr>
                                      <p:tavLst>
                                        <p:tav tm="0">
                                          <p:val>
                                            <p:strVal val="#ppt_x"/>
                                          </p:val>
                                        </p:tav>
                                        <p:tav tm="100000">
                                          <p:val>
                                            <p:strVal val="#ppt_x"/>
                                          </p:val>
                                        </p:tav>
                                      </p:tavLst>
                                    </p:anim>
                                    <p:anim calcmode="lin" valueType="num">
                                      <p:cBhvr additive="base">
                                        <p:cTn id="38" dur="750" fill="hold"/>
                                        <p:tgtEl>
                                          <p:spTgt spid="5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additive="base">
                                        <p:cTn id="41" dur="750" fill="hold"/>
                                        <p:tgtEl>
                                          <p:spTgt spid="44"/>
                                        </p:tgtEl>
                                        <p:attrNameLst>
                                          <p:attrName>ppt_x</p:attrName>
                                        </p:attrNameLst>
                                      </p:cBhvr>
                                      <p:tavLst>
                                        <p:tav tm="0">
                                          <p:val>
                                            <p:strVal val="#ppt_x"/>
                                          </p:val>
                                        </p:tav>
                                        <p:tav tm="100000">
                                          <p:val>
                                            <p:strVal val="#ppt_x"/>
                                          </p:val>
                                        </p:tav>
                                      </p:tavLst>
                                    </p:anim>
                                    <p:anim calcmode="lin" valueType="num">
                                      <p:cBhvr additive="base">
                                        <p:cTn id="42" dur="750" fill="hold"/>
                                        <p:tgtEl>
                                          <p:spTgt spid="4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anim calcmode="lin" valueType="num">
                                      <p:cBhvr additive="base">
                                        <p:cTn id="45" dur="750" fill="hold"/>
                                        <p:tgtEl>
                                          <p:spTgt spid="71"/>
                                        </p:tgtEl>
                                        <p:attrNameLst>
                                          <p:attrName>ppt_x</p:attrName>
                                        </p:attrNameLst>
                                      </p:cBhvr>
                                      <p:tavLst>
                                        <p:tav tm="0">
                                          <p:val>
                                            <p:strVal val="#ppt_x"/>
                                          </p:val>
                                        </p:tav>
                                        <p:tav tm="100000">
                                          <p:val>
                                            <p:strVal val="#ppt_x"/>
                                          </p:val>
                                        </p:tav>
                                      </p:tavLst>
                                    </p:anim>
                                    <p:anim calcmode="lin" valueType="num">
                                      <p:cBhvr additive="base">
                                        <p:cTn id="46" dur="750" fill="hold"/>
                                        <p:tgtEl>
                                          <p:spTgt spid="7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anim calcmode="lin" valueType="num">
                                      <p:cBhvr additive="base">
                                        <p:cTn id="49" dur="750" fill="hold"/>
                                        <p:tgtEl>
                                          <p:spTgt spid="73"/>
                                        </p:tgtEl>
                                        <p:attrNameLst>
                                          <p:attrName>ppt_x</p:attrName>
                                        </p:attrNameLst>
                                      </p:cBhvr>
                                      <p:tavLst>
                                        <p:tav tm="0">
                                          <p:val>
                                            <p:strVal val="#ppt_x"/>
                                          </p:val>
                                        </p:tav>
                                        <p:tav tm="100000">
                                          <p:val>
                                            <p:strVal val="#ppt_x"/>
                                          </p:val>
                                        </p:tav>
                                      </p:tavLst>
                                    </p:anim>
                                    <p:anim calcmode="lin" valueType="num">
                                      <p:cBhvr additive="base">
                                        <p:cTn id="50" dur="750" fill="hold"/>
                                        <p:tgtEl>
                                          <p:spTgt spid="73"/>
                                        </p:tgtEl>
                                        <p:attrNameLst>
                                          <p:attrName>ppt_y</p:attrName>
                                        </p:attrNameLst>
                                      </p:cBhvr>
                                      <p:tavLst>
                                        <p:tav tm="0">
                                          <p:val>
                                            <p:strVal val="1+#ppt_h/2"/>
                                          </p:val>
                                        </p:tav>
                                        <p:tav tm="100000">
                                          <p:val>
                                            <p:strVal val="#ppt_y"/>
                                          </p:val>
                                        </p:tav>
                                      </p:tavLst>
                                    </p:anim>
                                  </p:childTnLst>
                                </p:cTn>
                              </p:par>
                              <p:par>
                                <p:cTn id="51" presetID="53" presetClass="entr" presetSubtype="16"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ppt_w</p:attrName>
                                        </p:attrNameLst>
                                      </p:cBhvr>
                                      <p:tavLst>
                                        <p:tav tm="0">
                                          <p:val>
                                            <p:fltVal val="0"/>
                                          </p:val>
                                        </p:tav>
                                        <p:tav tm="100000">
                                          <p:val>
                                            <p:strVal val="#ppt_w"/>
                                          </p:val>
                                        </p:tav>
                                      </p:tavLst>
                                    </p:anim>
                                    <p:anim calcmode="lin" valueType="num">
                                      <p:cBhvr>
                                        <p:cTn id="54" dur="500" fill="hold"/>
                                        <p:tgtEl>
                                          <p:spTgt spid="23"/>
                                        </p:tgtEl>
                                        <p:attrNameLst>
                                          <p:attrName>ppt_h</p:attrName>
                                        </p:attrNameLst>
                                      </p:cBhvr>
                                      <p:tavLst>
                                        <p:tav tm="0">
                                          <p:val>
                                            <p:fltVal val="0"/>
                                          </p:val>
                                        </p:tav>
                                        <p:tav tm="100000">
                                          <p:val>
                                            <p:strVal val="#ppt_h"/>
                                          </p:val>
                                        </p:tav>
                                      </p:tavLst>
                                    </p:anim>
                                    <p:animEffect transition="in" filter="fade">
                                      <p:cBhvr>
                                        <p:cTn id="55" dur="500"/>
                                        <p:tgtEl>
                                          <p:spTgt spid="23"/>
                                        </p:tgtEl>
                                      </p:cBhvr>
                                    </p:animEffect>
                                  </p:childTnLst>
                                </p:cTn>
                              </p:par>
                              <p:par>
                                <p:cTn id="56" presetID="53" presetClass="entr" presetSubtype="16" fill="hold" nodeType="with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p:cTn id="58" dur="500" fill="hold"/>
                                        <p:tgtEl>
                                          <p:spTgt spid="43"/>
                                        </p:tgtEl>
                                        <p:attrNameLst>
                                          <p:attrName>ppt_w</p:attrName>
                                        </p:attrNameLst>
                                      </p:cBhvr>
                                      <p:tavLst>
                                        <p:tav tm="0">
                                          <p:val>
                                            <p:fltVal val="0"/>
                                          </p:val>
                                        </p:tav>
                                        <p:tav tm="100000">
                                          <p:val>
                                            <p:strVal val="#ppt_w"/>
                                          </p:val>
                                        </p:tav>
                                      </p:tavLst>
                                    </p:anim>
                                    <p:anim calcmode="lin" valueType="num">
                                      <p:cBhvr>
                                        <p:cTn id="59" dur="500" fill="hold"/>
                                        <p:tgtEl>
                                          <p:spTgt spid="43"/>
                                        </p:tgtEl>
                                        <p:attrNameLst>
                                          <p:attrName>ppt_h</p:attrName>
                                        </p:attrNameLst>
                                      </p:cBhvr>
                                      <p:tavLst>
                                        <p:tav tm="0">
                                          <p:val>
                                            <p:fltVal val="0"/>
                                          </p:val>
                                        </p:tav>
                                        <p:tav tm="100000">
                                          <p:val>
                                            <p:strVal val="#ppt_h"/>
                                          </p:val>
                                        </p:tav>
                                      </p:tavLst>
                                    </p:anim>
                                    <p:animEffect transition="in" filter="fade">
                                      <p:cBhvr>
                                        <p:cTn id="60" dur="500"/>
                                        <p:tgtEl>
                                          <p:spTgt spid="43"/>
                                        </p:tgtEl>
                                      </p:cBhvr>
                                    </p:animEffect>
                                  </p:childTnLst>
                                </p:cTn>
                              </p:par>
                              <p:par>
                                <p:cTn id="61" presetID="53" presetClass="entr" presetSubtype="16"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p:cTn id="63" dur="500" fill="hold"/>
                                        <p:tgtEl>
                                          <p:spTgt spid="72"/>
                                        </p:tgtEl>
                                        <p:attrNameLst>
                                          <p:attrName>ppt_w</p:attrName>
                                        </p:attrNameLst>
                                      </p:cBhvr>
                                      <p:tavLst>
                                        <p:tav tm="0">
                                          <p:val>
                                            <p:fltVal val="0"/>
                                          </p:val>
                                        </p:tav>
                                        <p:tav tm="100000">
                                          <p:val>
                                            <p:strVal val="#ppt_w"/>
                                          </p:val>
                                        </p:tav>
                                      </p:tavLst>
                                    </p:anim>
                                    <p:anim calcmode="lin" valueType="num">
                                      <p:cBhvr>
                                        <p:cTn id="64" dur="500" fill="hold"/>
                                        <p:tgtEl>
                                          <p:spTgt spid="72"/>
                                        </p:tgtEl>
                                        <p:attrNameLst>
                                          <p:attrName>ppt_h</p:attrName>
                                        </p:attrNameLst>
                                      </p:cBhvr>
                                      <p:tavLst>
                                        <p:tav tm="0">
                                          <p:val>
                                            <p:fltVal val="0"/>
                                          </p:val>
                                        </p:tav>
                                        <p:tav tm="100000">
                                          <p:val>
                                            <p:strVal val="#ppt_h"/>
                                          </p:val>
                                        </p:tav>
                                      </p:tavLst>
                                    </p:anim>
                                    <p:animEffect transition="in" filter="fade">
                                      <p:cBhvr>
                                        <p:cTn id="65" dur="500"/>
                                        <p:tgtEl>
                                          <p:spTgt spid="72"/>
                                        </p:tgtEl>
                                      </p:cBhvr>
                                    </p:animEffect>
                                  </p:childTnLst>
                                </p:cTn>
                              </p:par>
                              <p:par>
                                <p:cTn id="66" presetID="53" presetClass="entr" presetSubtype="16" fill="hold" nodeType="withEffect">
                                  <p:stCondLst>
                                    <p:cond delay="0"/>
                                  </p:stCondLst>
                                  <p:childTnLst>
                                    <p:set>
                                      <p:cBhvr>
                                        <p:cTn id="67" dur="1" fill="hold">
                                          <p:stCondLst>
                                            <p:cond delay="0"/>
                                          </p:stCondLst>
                                        </p:cTn>
                                        <p:tgtEl>
                                          <p:spTgt spid="74"/>
                                        </p:tgtEl>
                                        <p:attrNameLst>
                                          <p:attrName>style.visibility</p:attrName>
                                        </p:attrNameLst>
                                      </p:cBhvr>
                                      <p:to>
                                        <p:strVal val="visible"/>
                                      </p:to>
                                    </p:set>
                                    <p:anim calcmode="lin" valueType="num">
                                      <p:cBhvr>
                                        <p:cTn id="68" dur="500" fill="hold"/>
                                        <p:tgtEl>
                                          <p:spTgt spid="74"/>
                                        </p:tgtEl>
                                        <p:attrNameLst>
                                          <p:attrName>ppt_w</p:attrName>
                                        </p:attrNameLst>
                                      </p:cBhvr>
                                      <p:tavLst>
                                        <p:tav tm="0">
                                          <p:val>
                                            <p:fltVal val="0"/>
                                          </p:val>
                                        </p:tav>
                                        <p:tav tm="100000">
                                          <p:val>
                                            <p:strVal val="#ppt_w"/>
                                          </p:val>
                                        </p:tav>
                                      </p:tavLst>
                                    </p:anim>
                                    <p:anim calcmode="lin" valueType="num">
                                      <p:cBhvr>
                                        <p:cTn id="69" dur="500" fill="hold"/>
                                        <p:tgtEl>
                                          <p:spTgt spid="74"/>
                                        </p:tgtEl>
                                        <p:attrNameLst>
                                          <p:attrName>ppt_h</p:attrName>
                                        </p:attrNameLst>
                                      </p:cBhvr>
                                      <p:tavLst>
                                        <p:tav tm="0">
                                          <p:val>
                                            <p:fltVal val="0"/>
                                          </p:val>
                                        </p:tav>
                                        <p:tav tm="100000">
                                          <p:val>
                                            <p:strVal val="#ppt_h"/>
                                          </p:val>
                                        </p:tav>
                                      </p:tavLst>
                                    </p:anim>
                                    <p:animEffect transition="in" filter="fade">
                                      <p:cBhvr>
                                        <p:cTn id="70" dur="500"/>
                                        <p:tgtEl>
                                          <p:spTgt spid="74"/>
                                        </p:tgtEl>
                                      </p:cBhvr>
                                    </p:animEffect>
                                  </p:childTnLst>
                                </p:cTn>
                              </p:par>
                              <p:par>
                                <p:cTn id="71" presetID="52"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animScale>
                                      <p:cBhvr>
                                        <p:cTn id="73" dur="1000" decel="50000" fill="hold">
                                          <p:stCondLst>
                                            <p:cond delay="0"/>
                                          </p:stCondLst>
                                        </p:cTn>
                                        <p:tgtEl>
                                          <p:spTgt spid="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1000" decel="50000" fill="hold">
                                          <p:stCondLst>
                                            <p:cond delay="0"/>
                                          </p:stCondLst>
                                        </p:cTn>
                                        <p:tgtEl>
                                          <p:spTgt spid="54"/>
                                        </p:tgtEl>
                                        <p:attrNameLst>
                                          <p:attrName>ppt_x</p:attrName>
                                          <p:attrName>ppt_y</p:attrName>
                                        </p:attrNameLst>
                                      </p:cBhvr>
                                    </p:animMotion>
                                    <p:animEffect transition="in" filter="fade">
                                      <p:cBhvr>
                                        <p:cTn id="75" dur="1000"/>
                                        <p:tgtEl>
                                          <p:spTgt spid="54"/>
                                        </p:tgtEl>
                                      </p:cBhvr>
                                    </p:animEffect>
                                  </p:childTnLst>
                                </p:cTn>
                              </p:par>
                              <p:par>
                                <p:cTn id="76" presetID="53" presetClass="entr" presetSubtype="16" fill="hold" nodeType="withEffect">
                                  <p:stCondLst>
                                    <p:cond delay="0"/>
                                  </p:stCondLst>
                                  <p:childTnLst>
                                    <p:set>
                                      <p:cBhvr>
                                        <p:cTn id="77" dur="1" fill="hold">
                                          <p:stCondLst>
                                            <p:cond delay="0"/>
                                          </p:stCondLst>
                                        </p:cTn>
                                        <p:tgtEl>
                                          <p:spTgt spid="45"/>
                                        </p:tgtEl>
                                        <p:attrNameLst>
                                          <p:attrName>style.visibility</p:attrName>
                                        </p:attrNameLst>
                                      </p:cBhvr>
                                      <p:to>
                                        <p:strVal val="visible"/>
                                      </p:to>
                                    </p:set>
                                    <p:anim calcmode="lin" valueType="num">
                                      <p:cBhvr>
                                        <p:cTn id="78" dur="500" fill="hold"/>
                                        <p:tgtEl>
                                          <p:spTgt spid="45"/>
                                        </p:tgtEl>
                                        <p:attrNameLst>
                                          <p:attrName>ppt_w</p:attrName>
                                        </p:attrNameLst>
                                      </p:cBhvr>
                                      <p:tavLst>
                                        <p:tav tm="0">
                                          <p:val>
                                            <p:fltVal val="0"/>
                                          </p:val>
                                        </p:tav>
                                        <p:tav tm="100000">
                                          <p:val>
                                            <p:strVal val="#ppt_w"/>
                                          </p:val>
                                        </p:tav>
                                      </p:tavLst>
                                    </p:anim>
                                    <p:anim calcmode="lin" valueType="num">
                                      <p:cBhvr>
                                        <p:cTn id="79" dur="500" fill="hold"/>
                                        <p:tgtEl>
                                          <p:spTgt spid="45"/>
                                        </p:tgtEl>
                                        <p:attrNameLst>
                                          <p:attrName>ppt_h</p:attrName>
                                        </p:attrNameLst>
                                      </p:cBhvr>
                                      <p:tavLst>
                                        <p:tav tm="0">
                                          <p:val>
                                            <p:fltVal val="0"/>
                                          </p:val>
                                        </p:tav>
                                        <p:tav tm="100000">
                                          <p:val>
                                            <p:strVal val="#ppt_h"/>
                                          </p:val>
                                        </p:tav>
                                      </p:tavLst>
                                    </p:anim>
                                    <p:animEffect transition="in" filter="fade">
                                      <p:cBhvr>
                                        <p:cTn id="80" dur="500"/>
                                        <p:tgtEl>
                                          <p:spTgt spid="45"/>
                                        </p:tgtEl>
                                      </p:cBhvr>
                                    </p:animEffect>
                                  </p:childTnLst>
                                </p:cTn>
                              </p:par>
                              <p:par>
                                <p:cTn id="81" presetID="2" presetClass="entr" presetSubtype="4"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750" fill="hold"/>
                                        <p:tgtEl>
                                          <p:spTgt spid="47"/>
                                        </p:tgtEl>
                                        <p:attrNameLst>
                                          <p:attrName>ppt_x</p:attrName>
                                        </p:attrNameLst>
                                      </p:cBhvr>
                                      <p:tavLst>
                                        <p:tav tm="0">
                                          <p:val>
                                            <p:strVal val="#ppt_x"/>
                                          </p:val>
                                        </p:tav>
                                        <p:tav tm="100000">
                                          <p:val>
                                            <p:strVal val="#ppt_x"/>
                                          </p:val>
                                        </p:tav>
                                      </p:tavLst>
                                    </p:anim>
                                    <p:anim calcmode="lin" valueType="num">
                                      <p:cBhvr additive="base">
                                        <p:cTn id="84" dur="750" fill="hold"/>
                                        <p:tgtEl>
                                          <p:spTgt spid="4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 calcmode="lin" valueType="num">
                                      <p:cBhvr additive="base">
                                        <p:cTn id="87" dur="750" fill="hold"/>
                                        <p:tgtEl>
                                          <p:spTgt spid="55"/>
                                        </p:tgtEl>
                                        <p:attrNameLst>
                                          <p:attrName>ppt_x</p:attrName>
                                        </p:attrNameLst>
                                      </p:cBhvr>
                                      <p:tavLst>
                                        <p:tav tm="0">
                                          <p:val>
                                            <p:strVal val="#ppt_x"/>
                                          </p:val>
                                        </p:tav>
                                        <p:tav tm="100000">
                                          <p:val>
                                            <p:strVal val="#ppt_x"/>
                                          </p:val>
                                        </p:tav>
                                      </p:tavLst>
                                    </p:anim>
                                    <p:anim calcmode="lin" valueType="num">
                                      <p:cBhvr additive="base">
                                        <p:cTn id="88" dur="750" fill="hold"/>
                                        <p:tgtEl>
                                          <p:spTgt spid="55"/>
                                        </p:tgtEl>
                                        <p:attrNameLst>
                                          <p:attrName>ppt_y</p:attrName>
                                        </p:attrNameLst>
                                      </p:cBhvr>
                                      <p:tavLst>
                                        <p:tav tm="0">
                                          <p:val>
                                            <p:strVal val="1+#ppt_h/2"/>
                                          </p:val>
                                        </p:tav>
                                        <p:tav tm="100000">
                                          <p:val>
                                            <p:strVal val="#ppt_y"/>
                                          </p:val>
                                        </p:tav>
                                      </p:tavLst>
                                    </p:anim>
                                  </p:childTnLst>
                                </p:cTn>
                              </p:par>
                              <p:par>
                                <p:cTn id="89" presetID="53" presetClass="entr" presetSubtype="16" fill="hold" nodeType="withEffect">
                                  <p:stCondLst>
                                    <p:cond delay="0"/>
                                  </p:stCondLst>
                                  <p:childTnLst>
                                    <p:set>
                                      <p:cBhvr>
                                        <p:cTn id="90" dur="1" fill="hold">
                                          <p:stCondLst>
                                            <p:cond delay="0"/>
                                          </p:stCondLst>
                                        </p:cTn>
                                        <p:tgtEl>
                                          <p:spTgt spid="61"/>
                                        </p:tgtEl>
                                        <p:attrNameLst>
                                          <p:attrName>style.visibility</p:attrName>
                                        </p:attrNameLst>
                                      </p:cBhvr>
                                      <p:to>
                                        <p:strVal val="visible"/>
                                      </p:to>
                                    </p:set>
                                    <p:anim calcmode="lin" valueType="num">
                                      <p:cBhvr>
                                        <p:cTn id="91" dur="500" fill="hold"/>
                                        <p:tgtEl>
                                          <p:spTgt spid="61"/>
                                        </p:tgtEl>
                                        <p:attrNameLst>
                                          <p:attrName>ppt_w</p:attrName>
                                        </p:attrNameLst>
                                      </p:cBhvr>
                                      <p:tavLst>
                                        <p:tav tm="0">
                                          <p:val>
                                            <p:fltVal val="0"/>
                                          </p:val>
                                        </p:tav>
                                        <p:tav tm="100000">
                                          <p:val>
                                            <p:strVal val="#ppt_w"/>
                                          </p:val>
                                        </p:tav>
                                      </p:tavLst>
                                    </p:anim>
                                    <p:anim calcmode="lin" valueType="num">
                                      <p:cBhvr>
                                        <p:cTn id="92" dur="500" fill="hold"/>
                                        <p:tgtEl>
                                          <p:spTgt spid="61"/>
                                        </p:tgtEl>
                                        <p:attrNameLst>
                                          <p:attrName>ppt_h</p:attrName>
                                        </p:attrNameLst>
                                      </p:cBhvr>
                                      <p:tavLst>
                                        <p:tav tm="0">
                                          <p:val>
                                            <p:fltVal val="0"/>
                                          </p:val>
                                        </p:tav>
                                        <p:tav tm="100000">
                                          <p:val>
                                            <p:strVal val="#ppt_h"/>
                                          </p:val>
                                        </p:tav>
                                      </p:tavLst>
                                    </p:anim>
                                    <p:animEffect transition="in" filter="fade">
                                      <p:cBhvr>
                                        <p:cTn id="93" dur="500"/>
                                        <p:tgtEl>
                                          <p:spTgt spid="61"/>
                                        </p:tgtEl>
                                      </p:cBhvr>
                                    </p:animEffect>
                                  </p:childTnLst>
                                </p:cTn>
                              </p:par>
                              <p:par>
                                <p:cTn id="94" presetID="2" presetClass="entr" presetSubtype="4" fill="hold" grpId="0" nodeType="withEffect">
                                  <p:stCondLst>
                                    <p:cond delay="0"/>
                                  </p:stCondLst>
                                  <p:childTnLst>
                                    <p:set>
                                      <p:cBhvr>
                                        <p:cTn id="95" dur="1" fill="hold">
                                          <p:stCondLst>
                                            <p:cond delay="0"/>
                                          </p:stCondLst>
                                        </p:cTn>
                                        <p:tgtEl>
                                          <p:spTgt spid="62"/>
                                        </p:tgtEl>
                                        <p:attrNameLst>
                                          <p:attrName>style.visibility</p:attrName>
                                        </p:attrNameLst>
                                      </p:cBhvr>
                                      <p:to>
                                        <p:strVal val="visible"/>
                                      </p:to>
                                    </p:set>
                                    <p:anim calcmode="lin" valueType="num">
                                      <p:cBhvr additive="base">
                                        <p:cTn id="96" dur="750" fill="hold"/>
                                        <p:tgtEl>
                                          <p:spTgt spid="62"/>
                                        </p:tgtEl>
                                        <p:attrNameLst>
                                          <p:attrName>ppt_x</p:attrName>
                                        </p:attrNameLst>
                                      </p:cBhvr>
                                      <p:tavLst>
                                        <p:tav tm="0">
                                          <p:val>
                                            <p:strVal val="#ppt_x"/>
                                          </p:val>
                                        </p:tav>
                                        <p:tav tm="100000">
                                          <p:val>
                                            <p:strVal val="#ppt_x"/>
                                          </p:val>
                                        </p:tav>
                                      </p:tavLst>
                                    </p:anim>
                                    <p:anim calcmode="lin" valueType="num">
                                      <p:cBhvr additive="base">
                                        <p:cTn id="97" dur="750" fill="hold"/>
                                        <p:tgtEl>
                                          <p:spTgt spid="62"/>
                                        </p:tgtEl>
                                        <p:attrNameLst>
                                          <p:attrName>ppt_y</p:attrName>
                                        </p:attrNameLst>
                                      </p:cBhvr>
                                      <p:tavLst>
                                        <p:tav tm="0">
                                          <p:val>
                                            <p:strVal val="1+#ppt_h/2"/>
                                          </p:val>
                                        </p:tav>
                                        <p:tav tm="100000">
                                          <p:val>
                                            <p:strVal val="#ppt_y"/>
                                          </p:val>
                                        </p:tav>
                                      </p:tavLst>
                                    </p:anim>
                                  </p:childTnLst>
                                </p:cTn>
                              </p:par>
                              <p:par>
                                <p:cTn id="98" presetID="53" presetClass="entr" presetSubtype="16" fill="hold" nodeType="withEffect">
                                  <p:stCondLst>
                                    <p:cond delay="0"/>
                                  </p:stCondLst>
                                  <p:childTnLst>
                                    <p:set>
                                      <p:cBhvr>
                                        <p:cTn id="99" dur="1" fill="hold">
                                          <p:stCondLst>
                                            <p:cond delay="0"/>
                                          </p:stCondLst>
                                        </p:cTn>
                                        <p:tgtEl>
                                          <p:spTgt spid="63"/>
                                        </p:tgtEl>
                                        <p:attrNameLst>
                                          <p:attrName>style.visibility</p:attrName>
                                        </p:attrNameLst>
                                      </p:cBhvr>
                                      <p:to>
                                        <p:strVal val="visible"/>
                                      </p:to>
                                    </p:set>
                                    <p:anim calcmode="lin" valueType="num">
                                      <p:cBhvr>
                                        <p:cTn id="100" dur="500" fill="hold"/>
                                        <p:tgtEl>
                                          <p:spTgt spid="63"/>
                                        </p:tgtEl>
                                        <p:attrNameLst>
                                          <p:attrName>ppt_w</p:attrName>
                                        </p:attrNameLst>
                                      </p:cBhvr>
                                      <p:tavLst>
                                        <p:tav tm="0">
                                          <p:val>
                                            <p:fltVal val="0"/>
                                          </p:val>
                                        </p:tav>
                                        <p:tav tm="100000">
                                          <p:val>
                                            <p:strVal val="#ppt_w"/>
                                          </p:val>
                                        </p:tav>
                                      </p:tavLst>
                                    </p:anim>
                                    <p:anim calcmode="lin" valueType="num">
                                      <p:cBhvr>
                                        <p:cTn id="101" dur="500" fill="hold"/>
                                        <p:tgtEl>
                                          <p:spTgt spid="63"/>
                                        </p:tgtEl>
                                        <p:attrNameLst>
                                          <p:attrName>ppt_h</p:attrName>
                                        </p:attrNameLst>
                                      </p:cBhvr>
                                      <p:tavLst>
                                        <p:tav tm="0">
                                          <p:val>
                                            <p:fltVal val="0"/>
                                          </p:val>
                                        </p:tav>
                                        <p:tav tm="100000">
                                          <p:val>
                                            <p:strVal val="#ppt_h"/>
                                          </p:val>
                                        </p:tav>
                                      </p:tavLst>
                                    </p:anim>
                                    <p:animEffect transition="in" filter="fade">
                                      <p:cBhvr>
                                        <p:cTn id="102" dur="500"/>
                                        <p:tgtEl>
                                          <p:spTgt spid="63"/>
                                        </p:tgtEl>
                                      </p:cBhvr>
                                    </p:animEffect>
                                  </p:childTnLst>
                                </p:cTn>
                              </p:par>
                              <p:par>
                                <p:cTn id="103" presetID="53" presetClass="entr" presetSubtype="16" fill="hold" nodeType="withEffect">
                                  <p:stCondLst>
                                    <p:cond delay="0"/>
                                  </p:stCondLst>
                                  <p:childTnLst>
                                    <p:set>
                                      <p:cBhvr>
                                        <p:cTn id="104" dur="1" fill="hold">
                                          <p:stCondLst>
                                            <p:cond delay="0"/>
                                          </p:stCondLst>
                                        </p:cTn>
                                        <p:tgtEl>
                                          <p:spTgt spid="65"/>
                                        </p:tgtEl>
                                        <p:attrNameLst>
                                          <p:attrName>style.visibility</p:attrName>
                                        </p:attrNameLst>
                                      </p:cBhvr>
                                      <p:to>
                                        <p:strVal val="visible"/>
                                      </p:to>
                                    </p:set>
                                    <p:anim calcmode="lin" valueType="num">
                                      <p:cBhvr>
                                        <p:cTn id="105" dur="500" fill="hold"/>
                                        <p:tgtEl>
                                          <p:spTgt spid="65"/>
                                        </p:tgtEl>
                                        <p:attrNameLst>
                                          <p:attrName>ppt_w</p:attrName>
                                        </p:attrNameLst>
                                      </p:cBhvr>
                                      <p:tavLst>
                                        <p:tav tm="0">
                                          <p:val>
                                            <p:fltVal val="0"/>
                                          </p:val>
                                        </p:tav>
                                        <p:tav tm="100000">
                                          <p:val>
                                            <p:strVal val="#ppt_w"/>
                                          </p:val>
                                        </p:tav>
                                      </p:tavLst>
                                    </p:anim>
                                    <p:anim calcmode="lin" valueType="num">
                                      <p:cBhvr>
                                        <p:cTn id="106" dur="500" fill="hold"/>
                                        <p:tgtEl>
                                          <p:spTgt spid="65"/>
                                        </p:tgtEl>
                                        <p:attrNameLst>
                                          <p:attrName>ppt_h</p:attrName>
                                        </p:attrNameLst>
                                      </p:cBhvr>
                                      <p:tavLst>
                                        <p:tav tm="0">
                                          <p:val>
                                            <p:fltVal val="0"/>
                                          </p:val>
                                        </p:tav>
                                        <p:tav tm="100000">
                                          <p:val>
                                            <p:strVal val="#ppt_h"/>
                                          </p:val>
                                        </p:tav>
                                      </p:tavLst>
                                    </p:anim>
                                    <p:animEffect transition="in" filter="fade">
                                      <p:cBhvr>
                                        <p:cTn id="107" dur="500"/>
                                        <p:tgtEl>
                                          <p:spTgt spid="65"/>
                                        </p:tgtEl>
                                      </p:cBhvr>
                                    </p:animEffect>
                                  </p:childTnLst>
                                </p:cTn>
                              </p:par>
                              <p:par>
                                <p:cTn id="108" presetID="2" presetClass="entr" presetSubtype="4" fill="hold" grpId="0" nodeType="withEffect">
                                  <p:stCondLst>
                                    <p:cond delay="0"/>
                                  </p:stCondLst>
                                  <p:childTnLst>
                                    <p:set>
                                      <p:cBhvr>
                                        <p:cTn id="109" dur="1" fill="hold">
                                          <p:stCondLst>
                                            <p:cond delay="0"/>
                                          </p:stCondLst>
                                        </p:cTn>
                                        <p:tgtEl>
                                          <p:spTgt spid="66"/>
                                        </p:tgtEl>
                                        <p:attrNameLst>
                                          <p:attrName>style.visibility</p:attrName>
                                        </p:attrNameLst>
                                      </p:cBhvr>
                                      <p:to>
                                        <p:strVal val="visible"/>
                                      </p:to>
                                    </p:set>
                                    <p:anim calcmode="lin" valueType="num">
                                      <p:cBhvr additive="base">
                                        <p:cTn id="110" dur="750" fill="hold"/>
                                        <p:tgtEl>
                                          <p:spTgt spid="66"/>
                                        </p:tgtEl>
                                        <p:attrNameLst>
                                          <p:attrName>ppt_x</p:attrName>
                                        </p:attrNameLst>
                                      </p:cBhvr>
                                      <p:tavLst>
                                        <p:tav tm="0">
                                          <p:val>
                                            <p:strVal val="#ppt_x"/>
                                          </p:val>
                                        </p:tav>
                                        <p:tav tm="100000">
                                          <p:val>
                                            <p:strVal val="#ppt_x"/>
                                          </p:val>
                                        </p:tav>
                                      </p:tavLst>
                                    </p:anim>
                                    <p:anim calcmode="lin" valueType="num">
                                      <p:cBhvr additive="base">
                                        <p:cTn id="111" dur="750" fill="hold"/>
                                        <p:tgtEl>
                                          <p:spTgt spid="66"/>
                                        </p:tgtEl>
                                        <p:attrNameLst>
                                          <p:attrName>ppt_y</p:attrName>
                                        </p:attrNameLst>
                                      </p:cBhvr>
                                      <p:tavLst>
                                        <p:tav tm="0">
                                          <p:val>
                                            <p:strVal val="1+#ppt_h/2"/>
                                          </p:val>
                                        </p:tav>
                                        <p:tav tm="100000">
                                          <p:val>
                                            <p:strVal val="#ppt_y"/>
                                          </p:val>
                                        </p:tav>
                                      </p:tavLst>
                                    </p:anim>
                                  </p:childTnLst>
                                </p:cTn>
                              </p:par>
                              <p:par>
                                <p:cTn id="112" presetID="53" presetClass="entr" presetSubtype="16" fill="hold" nodeType="withEffect">
                                  <p:stCondLst>
                                    <p:cond delay="0"/>
                                  </p:stCondLst>
                                  <p:childTnLst>
                                    <p:set>
                                      <p:cBhvr>
                                        <p:cTn id="113" dur="1" fill="hold">
                                          <p:stCondLst>
                                            <p:cond delay="0"/>
                                          </p:stCondLst>
                                        </p:cTn>
                                        <p:tgtEl>
                                          <p:spTgt spid="68"/>
                                        </p:tgtEl>
                                        <p:attrNameLst>
                                          <p:attrName>style.visibility</p:attrName>
                                        </p:attrNameLst>
                                      </p:cBhvr>
                                      <p:to>
                                        <p:strVal val="visible"/>
                                      </p:to>
                                    </p:set>
                                    <p:anim calcmode="lin" valueType="num">
                                      <p:cBhvr>
                                        <p:cTn id="114" dur="500" fill="hold"/>
                                        <p:tgtEl>
                                          <p:spTgt spid="68"/>
                                        </p:tgtEl>
                                        <p:attrNameLst>
                                          <p:attrName>ppt_w</p:attrName>
                                        </p:attrNameLst>
                                      </p:cBhvr>
                                      <p:tavLst>
                                        <p:tav tm="0">
                                          <p:val>
                                            <p:fltVal val="0"/>
                                          </p:val>
                                        </p:tav>
                                        <p:tav tm="100000">
                                          <p:val>
                                            <p:strVal val="#ppt_w"/>
                                          </p:val>
                                        </p:tav>
                                      </p:tavLst>
                                    </p:anim>
                                    <p:anim calcmode="lin" valueType="num">
                                      <p:cBhvr>
                                        <p:cTn id="115" dur="500" fill="hold"/>
                                        <p:tgtEl>
                                          <p:spTgt spid="68"/>
                                        </p:tgtEl>
                                        <p:attrNameLst>
                                          <p:attrName>ppt_h</p:attrName>
                                        </p:attrNameLst>
                                      </p:cBhvr>
                                      <p:tavLst>
                                        <p:tav tm="0">
                                          <p:val>
                                            <p:fltVal val="0"/>
                                          </p:val>
                                        </p:tav>
                                        <p:tav tm="100000">
                                          <p:val>
                                            <p:strVal val="#ppt_h"/>
                                          </p:val>
                                        </p:tav>
                                      </p:tavLst>
                                    </p:anim>
                                    <p:animEffect transition="in" filter="fade">
                                      <p:cBhvr>
                                        <p:cTn id="116" dur="500"/>
                                        <p:tgtEl>
                                          <p:spTgt spid="68"/>
                                        </p:tgtEl>
                                      </p:cBhvr>
                                    </p:animEffect>
                                  </p:childTnLst>
                                </p:cTn>
                              </p:par>
                              <p:par>
                                <p:cTn id="117" presetID="31" presetClass="entr" presetSubtype="0" fill="hold" nodeType="withEffect">
                                  <p:stCondLst>
                                    <p:cond delay="0"/>
                                  </p:stCondLst>
                                  <p:childTnLst>
                                    <p:set>
                                      <p:cBhvr>
                                        <p:cTn id="118" dur="1" fill="hold">
                                          <p:stCondLst>
                                            <p:cond delay="0"/>
                                          </p:stCondLst>
                                        </p:cTn>
                                        <p:tgtEl>
                                          <p:spTgt spid="83"/>
                                        </p:tgtEl>
                                        <p:attrNameLst>
                                          <p:attrName>style.visibility</p:attrName>
                                        </p:attrNameLst>
                                      </p:cBhvr>
                                      <p:to>
                                        <p:strVal val="visible"/>
                                      </p:to>
                                    </p:set>
                                    <p:anim calcmode="lin" valueType="num">
                                      <p:cBhvr>
                                        <p:cTn id="119" dur="1000" fill="hold"/>
                                        <p:tgtEl>
                                          <p:spTgt spid="83"/>
                                        </p:tgtEl>
                                        <p:attrNameLst>
                                          <p:attrName>ppt_w</p:attrName>
                                        </p:attrNameLst>
                                      </p:cBhvr>
                                      <p:tavLst>
                                        <p:tav tm="0">
                                          <p:val>
                                            <p:fltVal val="0"/>
                                          </p:val>
                                        </p:tav>
                                        <p:tav tm="100000">
                                          <p:val>
                                            <p:strVal val="#ppt_w"/>
                                          </p:val>
                                        </p:tav>
                                      </p:tavLst>
                                    </p:anim>
                                    <p:anim calcmode="lin" valueType="num">
                                      <p:cBhvr>
                                        <p:cTn id="120" dur="1000" fill="hold"/>
                                        <p:tgtEl>
                                          <p:spTgt spid="83"/>
                                        </p:tgtEl>
                                        <p:attrNameLst>
                                          <p:attrName>ppt_h</p:attrName>
                                        </p:attrNameLst>
                                      </p:cBhvr>
                                      <p:tavLst>
                                        <p:tav tm="0">
                                          <p:val>
                                            <p:fltVal val="0"/>
                                          </p:val>
                                        </p:tav>
                                        <p:tav tm="100000">
                                          <p:val>
                                            <p:strVal val="#ppt_h"/>
                                          </p:val>
                                        </p:tav>
                                      </p:tavLst>
                                    </p:anim>
                                    <p:anim calcmode="lin" valueType="num">
                                      <p:cBhvr>
                                        <p:cTn id="121" dur="1000" fill="hold"/>
                                        <p:tgtEl>
                                          <p:spTgt spid="83"/>
                                        </p:tgtEl>
                                        <p:attrNameLst>
                                          <p:attrName>style.rotation</p:attrName>
                                        </p:attrNameLst>
                                      </p:cBhvr>
                                      <p:tavLst>
                                        <p:tav tm="0">
                                          <p:val>
                                            <p:fltVal val="90"/>
                                          </p:val>
                                        </p:tav>
                                        <p:tav tm="100000">
                                          <p:val>
                                            <p:fltVal val="0"/>
                                          </p:val>
                                        </p:tav>
                                      </p:tavLst>
                                    </p:anim>
                                    <p:animEffect transition="in" filter="fade">
                                      <p:cBhvr>
                                        <p:cTn id="122" dur="1000"/>
                                        <p:tgtEl>
                                          <p:spTgt spid="83"/>
                                        </p:tgtEl>
                                      </p:cBhvr>
                                    </p:animEffect>
                                  </p:childTnLst>
                                </p:cTn>
                              </p:par>
                              <p:par>
                                <p:cTn id="123" presetID="31" presetClass="entr" presetSubtype="0" fill="hold" nodeType="withEffect">
                                  <p:stCondLst>
                                    <p:cond delay="0"/>
                                  </p:stCondLst>
                                  <p:childTnLst>
                                    <p:set>
                                      <p:cBhvr>
                                        <p:cTn id="124" dur="1" fill="hold">
                                          <p:stCondLst>
                                            <p:cond delay="0"/>
                                          </p:stCondLst>
                                        </p:cTn>
                                        <p:tgtEl>
                                          <p:spTgt spid="84"/>
                                        </p:tgtEl>
                                        <p:attrNameLst>
                                          <p:attrName>style.visibility</p:attrName>
                                        </p:attrNameLst>
                                      </p:cBhvr>
                                      <p:to>
                                        <p:strVal val="visible"/>
                                      </p:to>
                                    </p:set>
                                    <p:anim calcmode="lin" valueType="num">
                                      <p:cBhvr>
                                        <p:cTn id="125" dur="1000" fill="hold"/>
                                        <p:tgtEl>
                                          <p:spTgt spid="84"/>
                                        </p:tgtEl>
                                        <p:attrNameLst>
                                          <p:attrName>ppt_w</p:attrName>
                                        </p:attrNameLst>
                                      </p:cBhvr>
                                      <p:tavLst>
                                        <p:tav tm="0">
                                          <p:val>
                                            <p:fltVal val="0"/>
                                          </p:val>
                                        </p:tav>
                                        <p:tav tm="100000">
                                          <p:val>
                                            <p:strVal val="#ppt_w"/>
                                          </p:val>
                                        </p:tav>
                                      </p:tavLst>
                                    </p:anim>
                                    <p:anim calcmode="lin" valueType="num">
                                      <p:cBhvr>
                                        <p:cTn id="126" dur="1000" fill="hold"/>
                                        <p:tgtEl>
                                          <p:spTgt spid="84"/>
                                        </p:tgtEl>
                                        <p:attrNameLst>
                                          <p:attrName>ppt_h</p:attrName>
                                        </p:attrNameLst>
                                      </p:cBhvr>
                                      <p:tavLst>
                                        <p:tav tm="0">
                                          <p:val>
                                            <p:fltVal val="0"/>
                                          </p:val>
                                        </p:tav>
                                        <p:tav tm="100000">
                                          <p:val>
                                            <p:strVal val="#ppt_h"/>
                                          </p:val>
                                        </p:tav>
                                      </p:tavLst>
                                    </p:anim>
                                    <p:anim calcmode="lin" valueType="num">
                                      <p:cBhvr>
                                        <p:cTn id="127" dur="1000" fill="hold"/>
                                        <p:tgtEl>
                                          <p:spTgt spid="84"/>
                                        </p:tgtEl>
                                        <p:attrNameLst>
                                          <p:attrName>style.rotation</p:attrName>
                                        </p:attrNameLst>
                                      </p:cBhvr>
                                      <p:tavLst>
                                        <p:tav tm="0">
                                          <p:val>
                                            <p:fltVal val="90"/>
                                          </p:val>
                                        </p:tav>
                                        <p:tav tm="100000">
                                          <p:val>
                                            <p:fltVal val="0"/>
                                          </p:val>
                                        </p:tav>
                                      </p:tavLst>
                                    </p:anim>
                                    <p:animEffect transition="in" filter="fade">
                                      <p:cBhvr>
                                        <p:cTn id="128" dur="1000"/>
                                        <p:tgtEl>
                                          <p:spTgt spid="84"/>
                                        </p:tgtEl>
                                      </p:cBhvr>
                                    </p:animEffect>
                                  </p:childTnLst>
                                </p:cTn>
                              </p:par>
                              <p:par>
                                <p:cTn id="129" presetID="31" presetClass="entr" presetSubtype="0" fill="hold" nodeType="withEffect">
                                  <p:stCondLst>
                                    <p:cond delay="0"/>
                                  </p:stCondLst>
                                  <p:childTnLst>
                                    <p:set>
                                      <p:cBhvr>
                                        <p:cTn id="130" dur="1" fill="hold">
                                          <p:stCondLst>
                                            <p:cond delay="0"/>
                                          </p:stCondLst>
                                        </p:cTn>
                                        <p:tgtEl>
                                          <p:spTgt spid="85"/>
                                        </p:tgtEl>
                                        <p:attrNameLst>
                                          <p:attrName>style.visibility</p:attrName>
                                        </p:attrNameLst>
                                      </p:cBhvr>
                                      <p:to>
                                        <p:strVal val="visible"/>
                                      </p:to>
                                    </p:set>
                                    <p:anim calcmode="lin" valueType="num">
                                      <p:cBhvr>
                                        <p:cTn id="131" dur="1000" fill="hold"/>
                                        <p:tgtEl>
                                          <p:spTgt spid="85"/>
                                        </p:tgtEl>
                                        <p:attrNameLst>
                                          <p:attrName>ppt_w</p:attrName>
                                        </p:attrNameLst>
                                      </p:cBhvr>
                                      <p:tavLst>
                                        <p:tav tm="0">
                                          <p:val>
                                            <p:fltVal val="0"/>
                                          </p:val>
                                        </p:tav>
                                        <p:tav tm="100000">
                                          <p:val>
                                            <p:strVal val="#ppt_w"/>
                                          </p:val>
                                        </p:tav>
                                      </p:tavLst>
                                    </p:anim>
                                    <p:anim calcmode="lin" valueType="num">
                                      <p:cBhvr>
                                        <p:cTn id="132" dur="1000" fill="hold"/>
                                        <p:tgtEl>
                                          <p:spTgt spid="85"/>
                                        </p:tgtEl>
                                        <p:attrNameLst>
                                          <p:attrName>ppt_h</p:attrName>
                                        </p:attrNameLst>
                                      </p:cBhvr>
                                      <p:tavLst>
                                        <p:tav tm="0">
                                          <p:val>
                                            <p:fltVal val="0"/>
                                          </p:val>
                                        </p:tav>
                                        <p:tav tm="100000">
                                          <p:val>
                                            <p:strVal val="#ppt_h"/>
                                          </p:val>
                                        </p:tav>
                                      </p:tavLst>
                                    </p:anim>
                                    <p:anim calcmode="lin" valueType="num">
                                      <p:cBhvr>
                                        <p:cTn id="133" dur="1000" fill="hold"/>
                                        <p:tgtEl>
                                          <p:spTgt spid="85"/>
                                        </p:tgtEl>
                                        <p:attrNameLst>
                                          <p:attrName>style.rotation</p:attrName>
                                        </p:attrNameLst>
                                      </p:cBhvr>
                                      <p:tavLst>
                                        <p:tav tm="0">
                                          <p:val>
                                            <p:fltVal val="90"/>
                                          </p:val>
                                        </p:tav>
                                        <p:tav tm="100000">
                                          <p:val>
                                            <p:fltVal val="0"/>
                                          </p:val>
                                        </p:tav>
                                      </p:tavLst>
                                    </p:anim>
                                    <p:animEffect transition="in" filter="fade">
                                      <p:cBhvr>
                                        <p:cTn id="134" dur="1000"/>
                                        <p:tgtEl>
                                          <p:spTgt spid="85"/>
                                        </p:tgtEl>
                                      </p:cBhvr>
                                    </p:animEffect>
                                  </p:childTnLst>
                                </p:cTn>
                              </p:par>
                              <p:par>
                                <p:cTn id="135" presetID="31" presetClass="entr" presetSubtype="0" fill="hold" nodeType="withEffect">
                                  <p:stCondLst>
                                    <p:cond delay="0"/>
                                  </p:stCondLst>
                                  <p:childTnLst>
                                    <p:set>
                                      <p:cBhvr>
                                        <p:cTn id="136" dur="1" fill="hold">
                                          <p:stCondLst>
                                            <p:cond delay="0"/>
                                          </p:stCondLst>
                                        </p:cTn>
                                        <p:tgtEl>
                                          <p:spTgt spid="86"/>
                                        </p:tgtEl>
                                        <p:attrNameLst>
                                          <p:attrName>style.visibility</p:attrName>
                                        </p:attrNameLst>
                                      </p:cBhvr>
                                      <p:to>
                                        <p:strVal val="visible"/>
                                      </p:to>
                                    </p:set>
                                    <p:anim calcmode="lin" valueType="num">
                                      <p:cBhvr>
                                        <p:cTn id="137" dur="1000" fill="hold"/>
                                        <p:tgtEl>
                                          <p:spTgt spid="86"/>
                                        </p:tgtEl>
                                        <p:attrNameLst>
                                          <p:attrName>ppt_w</p:attrName>
                                        </p:attrNameLst>
                                      </p:cBhvr>
                                      <p:tavLst>
                                        <p:tav tm="0">
                                          <p:val>
                                            <p:fltVal val="0"/>
                                          </p:val>
                                        </p:tav>
                                        <p:tav tm="100000">
                                          <p:val>
                                            <p:strVal val="#ppt_w"/>
                                          </p:val>
                                        </p:tav>
                                      </p:tavLst>
                                    </p:anim>
                                    <p:anim calcmode="lin" valueType="num">
                                      <p:cBhvr>
                                        <p:cTn id="138" dur="1000" fill="hold"/>
                                        <p:tgtEl>
                                          <p:spTgt spid="86"/>
                                        </p:tgtEl>
                                        <p:attrNameLst>
                                          <p:attrName>ppt_h</p:attrName>
                                        </p:attrNameLst>
                                      </p:cBhvr>
                                      <p:tavLst>
                                        <p:tav tm="0">
                                          <p:val>
                                            <p:fltVal val="0"/>
                                          </p:val>
                                        </p:tav>
                                        <p:tav tm="100000">
                                          <p:val>
                                            <p:strVal val="#ppt_h"/>
                                          </p:val>
                                        </p:tav>
                                      </p:tavLst>
                                    </p:anim>
                                    <p:anim calcmode="lin" valueType="num">
                                      <p:cBhvr>
                                        <p:cTn id="139" dur="1000" fill="hold"/>
                                        <p:tgtEl>
                                          <p:spTgt spid="86"/>
                                        </p:tgtEl>
                                        <p:attrNameLst>
                                          <p:attrName>style.rotation</p:attrName>
                                        </p:attrNameLst>
                                      </p:cBhvr>
                                      <p:tavLst>
                                        <p:tav tm="0">
                                          <p:val>
                                            <p:fltVal val="90"/>
                                          </p:val>
                                        </p:tav>
                                        <p:tav tm="100000">
                                          <p:val>
                                            <p:fltVal val="0"/>
                                          </p:val>
                                        </p:tav>
                                      </p:tavLst>
                                    </p:anim>
                                    <p:animEffect transition="in" filter="fade">
                                      <p:cBhvr>
                                        <p:cTn id="140" dur="1000"/>
                                        <p:tgtEl>
                                          <p:spTgt spid="86"/>
                                        </p:tgtEl>
                                      </p:cBhvr>
                                    </p:animEffect>
                                  </p:childTnLst>
                                </p:cTn>
                              </p:par>
                              <p:par>
                                <p:cTn id="141" presetID="2" presetClass="entr" presetSubtype="4" fill="hold" grpId="0" nodeType="withEffect">
                                  <p:stCondLst>
                                    <p:cond delay="0"/>
                                  </p:stCondLst>
                                  <p:childTnLst>
                                    <p:set>
                                      <p:cBhvr>
                                        <p:cTn id="142" dur="1" fill="hold">
                                          <p:stCondLst>
                                            <p:cond delay="0"/>
                                          </p:stCondLst>
                                        </p:cTn>
                                        <p:tgtEl>
                                          <p:spTgt spid="82"/>
                                        </p:tgtEl>
                                        <p:attrNameLst>
                                          <p:attrName>style.visibility</p:attrName>
                                        </p:attrNameLst>
                                      </p:cBhvr>
                                      <p:to>
                                        <p:strVal val="visible"/>
                                      </p:to>
                                    </p:set>
                                    <p:anim calcmode="lin" valueType="num">
                                      <p:cBhvr additive="base">
                                        <p:cTn id="143" dur="750" fill="hold"/>
                                        <p:tgtEl>
                                          <p:spTgt spid="82"/>
                                        </p:tgtEl>
                                        <p:attrNameLst>
                                          <p:attrName>ppt_x</p:attrName>
                                        </p:attrNameLst>
                                      </p:cBhvr>
                                      <p:tavLst>
                                        <p:tav tm="0">
                                          <p:val>
                                            <p:strVal val="#ppt_x"/>
                                          </p:val>
                                        </p:tav>
                                        <p:tav tm="100000">
                                          <p:val>
                                            <p:strVal val="#ppt_x"/>
                                          </p:val>
                                        </p:tav>
                                      </p:tavLst>
                                    </p:anim>
                                    <p:anim calcmode="lin" valueType="num">
                                      <p:cBhvr additive="base">
                                        <p:cTn id="144" dur="75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44" grpId="0"/>
      <p:bldP spid="71" grpId="0"/>
      <p:bldP spid="73" grpId="0"/>
      <p:bldP spid="47" grpId="0"/>
      <p:bldP spid="55" grpId="0"/>
      <p:bldP spid="62" grpId="0"/>
      <p:bldP spid="66" grpId="0"/>
      <p:bldP spid="8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C9BE-566B-43B3-9C54-D2295DBEC397}"/>
              </a:ext>
            </a:extLst>
          </p:cNvPr>
          <p:cNvSpPr>
            <a:spLocks noGrp="1"/>
          </p:cNvSpPr>
          <p:nvPr>
            <p:ph type="title"/>
          </p:nvPr>
        </p:nvSpPr>
        <p:spPr/>
        <p:txBody>
          <a:bodyPr/>
          <a:lstStyle/>
          <a:p>
            <a:r>
              <a:rPr lang="en-US" dirty="0"/>
              <a:t>07. Experimental results (3/4)</a:t>
            </a:r>
          </a:p>
        </p:txBody>
      </p:sp>
      <p:pic>
        <p:nvPicPr>
          <p:cNvPr id="9" name="Content Placeholder 8">
            <a:extLst>
              <a:ext uri="{FF2B5EF4-FFF2-40B4-BE49-F238E27FC236}">
                <a16:creationId xmlns:a16="http://schemas.microsoft.com/office/drawing/2014/main" id="{5424B5E0-EBB6-4F05-B472-073BDE9BEC3D}"/>
              </a:ext>
            </a:extLst>
          </p:cNvPr>
          <p:cNvPicPr>
            <a:picLocks noGrp="1"/>
          </p:cNvPicPr>
          <p:nvPr>
            <p:ph idx="1"/>
          </p:nvPr>
        </p:nvPicPr>
        <p:blipFill>
          <a:blip r:embed="rId2"/>
          <a:stretch>
            <a:fillRect/>
          </a:stretch>
        </p:blipFill>
        <p:spPr>
          <a:xfrm>
            <a:off x="5235676" y="2047044"/>
            <a:ext cx="4461729" cy="3342522"/>
          </a:xfrm>
          <a:prstGeom prst="rect">
            <a:avLst/>
          </a:prstGeom>
        </p:spPr>
      </p:pic>
      <p:sp>
        <p:nvSpPr>
          <p:cNvPr id="5" name="TextBox 4">
            <a:extLst>
              <a:ext uri="{FF2B5EF4-FFF2-40B4-BE49-F238E27FC236}">
                <a16:creationId xmlns:a16="http://schemas.microsoft.com/office/drawing/2014/main" id="{BEC85E15-836F-415D-A8A1-353550281D99}"/>
              </a:ext>
            </a:extLst>
          </p:cNvPr>
          <p:cNvSpPr txBox="1"/>
          <p:nvPr/>
        </p:nvSpPr>
        <p:spPr>
          <a:xfrm>
            <a:off x="980760" y="5527037"/>
            <a:ext cx="4520789" cy="646331"/>
          </a:xfrm>
          <a:prstGeom prst="rect">
            <a:avLst/>
          </a:prstGeom>
          <a:noFill/>
        </p:spPr>
        <p:txBody>
          <a:bodyPr wrap="none" rtlCol="0">
            <a:spAutoFit/>
          </a:bodyPr>
          <a:lstStyle/>
          <a:p>
            <a:pPr algn="ctr"/>
            <a:r>
              <a:rPr lang="en-US" dirty="0"/>
              <a:t>Prediction  of Gross efficiency on Random</a:t>
            </a:r>
          </a:p>
          <a:p>
            <a:r>
              <a:rPr lang="en-US" dirty="0"/>
              <a:t>Forests model</a:t>
            </a:r>
          </a:p>
        </p:txBody>
      </p:sp>
      <p:pic>
        <p:nvPicPr>
          <p:cNvPr id="8" name="Picture 7">
            <a:extLst>
              <a:ext uri="{FF2B5EF4-FFF2-40B4-BE49-F238E27FC236}">
                <a16:creationId xmlns:a16="http://schemas.microsoft.com/office/drawing/2014/main" id="{BA1B53D6-4B2A-4FE7-B41E-97590BA33608}"/>
              </a:ext>
            </a:extLst>
          </p:cNvPr>
          <p:cNvPicPr/>
          <p:nvPr/>
        </p:nvPicPr>
        <p:blipFill>
          <a:blip r:embed="rId3"/>
          <a:stretch>
            <a:fillRect/>
          </a:stretch>
        </p:blipFill>
        <p:spPr>
          <a:xfrm>
            <a:off x="612054" y="2078377"/>
            <a:ext cx="4490888" cy="3311189"/>
          </a:xfrm>
          <a:prstGeom prst="rect">
            <a:avLst/>
          </a:prstGeom>
        </p:spPr>
      </p:pic>
      <p:sp>
        <p:nvSpPr>
          <p:cNvPr id="10" name="TextBox 9">
            <a:extLst>
              <a:ext uri="{FF2B5EF4-FFF2-40B4-BE49-F238E27FC236}">
                <a16:creationId xmlns:a16="http://schemas.microsoft.com/office/drawing/2014/main" id="{1049D3AF-5F63-49F4-A126-36C06C098D64}"/>
              </a:ext>
            </a:extLst>
          </p:cNvPr>
          <p:cNvSpPr txBox="1"/>
          <p:nvPr/>
        </p:nvSpPr>
        <p:spPr>
          <a:xfrm>
            <a:off x="6072695" y="5525209"/>
            <a:ext cx="3624710" cy="646331"/>
          </a:xfrm>
          <a:prstGeom prst="rect">
            <a:avLst/>
          </a:prstGeom>
          <a:noFill/>
        </p:spPr>
        <p:txBody>
          <a:bodyPr wrap="none" rtlCol="0">
            <a:spAutoFit/>
          </a:bodyPr>
          <a:lstStyle/>
          <a:p>
            <a:r>
              <a:rPr lang="en-US" dirty="0"/>
              <a:t>Prediction  of Gross efficiency on</a:t>
            </a:r>
          </a:p>
          <a:p>
            <a:pPr algn="ctr"/>
            <a:r>
              <a:rPr lang="en-US" dirty="0"/>
              <a:t>KNN model</a:t>
            </a:r>
          </a:p>
        </p:txBody>
      </p:sp>
      <p:sp>
        <p:nvSpPr>
          <p:cNvPr id="7" name="TextBox 6">
            <a:extLst>
              <a:ext uri="{FF2B5EF4-FFF2-40B4-BE49-F238E27FC236}">
                <a16:creationId xmlns:a16="http://schemas.microsoft.com/office/drawing/2014/main" id="{D4AC4C2F-CB06-4C26-AD86-7B8D5F19CBBD}"/>
              </a:ext>
            </a:extLst>
          </p:cNvPr>
          <p:cNvSpPr txBox="1"/>
          <p:nvPr/>
        </p:nvSpPr>
        <p:spPr>
          <a:xfrm>
            <a:off x="2899703" y="4750416"/>
            <a:ext cx="504680" cy="31395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909418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DB40-AC43-4DC0-92AC-77ABD86F92CB}"/>
              </a:ext>
            </a:extLst>
          </p:cNvPr>
          <p:cNvSpPr>
            <a:spLocks noGrp="1"/>
          </p:cNvSpPr>
          <p:nvPr>
            <p:ph type="title"/>
          </p:nvPr>
        </p:nvSpPr>
        <p:spPr/>
        <p:txBody>
          <a:bodyPr/>
          <a:lstStyle/>
          <a:p>
            <a:r>
              <a:rPr lang="en-US" dirty="0"/>
              <a:t>07. Experimental results (4/4)</a:t>
            </a:r>
          </a:p>
        </p:txBody>
      </p:sp>
      <p:pic>
        <p:nvPicPr>
          <p:cNvPr id="5" name="Content Placeholder 4" descr="Chart, line chart&#10;&#10;Description automatically generated">
            <a:extLst>
              <a:ext uri="{FF2B5EF4-FFF2-40B4-BE49-F238E27FC236}">
                <a16:creationId xmlns:a16="http://schemas.microsoft.com/office/drawing/2014/main" id="{3418E905-9426-41AF-8841-2E00F7B38E96}"/>
              </a:ext>
            </a:extLst>
          </p:cNvPr>
          <p:cNvPicPr>
            <a:picLocks noGrp="1" noChangeAspect="1"/>
          </p:cNvPicPr>
          <p:nvPr>
            <p:ph idx="1"/>
          </p:nvPr>
        </p:nvPicPr>
        <p:blipFill>
          <a:blip r:embed="rId2"/>
          <a:stretch>
            <a:fillRect/>
          </a:stretch>
        </p:blipFill>
        <p:spPr>
          <a:xfrm>
            <a:off x="2381585" y="2160588"/>
            <a:ext cx="5188868" cy="3881437"/>
          </a:xfrm>
        </p:spPr>
      </p:pic>
    </p:spTree>
    <p:extLst>
      <p:ext uri="{BB962C8B-B14F-4D97-AF65-F5344CB8AC3E}">
        <p14:creationId xmlns:p14="http://schemas.microsoft.com/office/powerpoint/2010/main" val="3345373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08. Conclusion (1/2)</a:t>
            </a:r>
          </a:p>
        </p:txBody>
      </p:sp>
      <p:sp>
        <p:nvSpPr>
          <p:cNvPr id="3" name="Content Placeholder 2"/>
          <p:cNvSpPr>
            <a:spLocks noGrp="1"/>
          </p:cNvSpPr>
          <p:nvPr>
            <p:ph idx="1"/>
          </p:nvPr>
        </p:nvSpPr>
        <p:spPr>
          <a:xfrm>
            <a:off x="677334" y="1836133"/>
            <a:ext cx="8596668" cy="3880773"/>
          </a:xfrm>
        </p:spPr>
        <p:txBody>
          <a:bodyPr/>
          <a:lstStyle/>
          <a:p>
            <a:pPr algn="just"/>
            <a:r>
              <a:rPr lang="en-US" dirty="0"/>
              <a:t>This paper presents the method of predicting Energy Efficiency of thermal Power Plant. The Plant’s Temporal Data supplied to algorithms for model building , In our Case we used linear Regression , K Nearest Neighbor (KNN), Random Forests and PCA. The Linear Regression Model was a best fit model for prediction of efficiency of power plant. The maximum accuracy achieved by the model was 96%</a:t>
            </a:r>
          </a:p>
          <a:p>
            <a:pPr algn="just"/>
            <a:r>
              <a:rPr lang="en-US" dirty="0"/>
              <a:t>The Insight of our research is that efficiency has improved as per attaining the value of optimum Gross Generation. The proposed model for future prediction in our test case is linear regression model which has achieved expected results as compared to the measured available data.      </a:t>
            </a:r>
          </a:p>
          <a:p>
            <a:pPr marL="0" indent="0">
              <a:buNone/>
            </a:pPr>
            <a:endParaRPr lang="en-US" dirty="0"/>
          </a:p>
        </p:txBody>
      </p:sp>
    </p:spTree>
    <p:extLst>
      <p:ext uri="{BB962C8B-B14F-4D97-AF65-F5344CB8AC3E}">
        <p14:creationId xmlns:p14="http://schemas.microsoft.com/office/powerpoint/2010/main" val="3556182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08. Conclusion (2/2)</a:t>
            </a:r>
          </a:p>
        </p:txBody>
      </p:sp>
      <p:sp>
        <p:nvSpPr>
          <p:cNvPr id="3" name="Content Placeholder 2"/>
          <p:cNvSpPr>
            <a:spLocks noGrp="1"/>
          </p:cNvSpPr>
          <p:nvPr>
            <p:ph idx="1"/>
          </p:nvPr>
        </p:nvSpPr>
        <p:spPr>
          <a:xfrm>
            <a:off x="677334" y="1836133"/>
            <a:ext cx="8596668" cy="3880773"/>
          </a:xfrm>
        </p:spPr>
        <p:txBody>
          <a:bodyPr>
            <a:normAutofit/>
          </a:bodyPr>
          <a:lstStyle/>
          <a:p>
            <a:pPr algn="just"/>
            <a:endParaRPr lang="de-DE" dirty="0"/>
          </a:p>
          <a:p>
            <a:pPr algn="just"/>
            <a:r>
              <a:rPr lang="de-DE" dirty="0"/>
              <a:t>G. Qadir, D. I. Bhacho and D. N. A. Mahoto, "Predicting the Energy Efficiency of Thermal Power Plant," 2020 3rd International Conference on Computing, Mathematics and Engineering Technologies (iCoMET), Sukkur, Pakistan, 2020, pp. 1-6, doi: 10.1109/iCoMET48670.2020.9073874.</a:t>
            </a:r>
          </a:p>
          <a:p>
            <a:pPr algn="just"/>
            <a:endParaRPr lang="de-DE" dirty="0"/>
          </a:p>
          <a:p>
            <a:pPr algn="just"/>
            <a:r>
              <a:rPr lang="de-DE" dirty="0"/>
              <a:t>Published in : </a:t>
            </a:r>
            <a:r>
              <a:rPr lang="en-US" dirty="0">
                <a:hlinkClick r:id="rId2"/>
              </a:rPr>
              <a:t>2020 3rd International Conference on Computing, Mathematics and Engineering Technologies (</a:t>
            </a:r>
            <a:r>
              <a:rPr lang="en-US" dirty="0" err="1">
                <a:hlinkClick r:id="rId2"/>
              </a:rPr>
              <a:t>iCoMET</a:t>
            </a:r>
            <a:r>
              <a:rPr lang="en-US" dirty="0">
                <a:hlinkClick r:id="rId2"/>
              </a:rPr>
              <a:t>)</a:t>
            </a:r>
            <a:endParaRPr lang="en-US" dirty="0"/>
          </a:p>
          <a:p>
            <a:pPr algn="just"/>
            <a:r>
              <a:rPr lang="en-US" dirty="0"/>
              <a:t>Publisher : IEEE</a:t>
            </a:r>
          </a:p>
          <a:p>
            <a:pPr algn="just"/>
            <a:r>
              <a:rPr lang="en-US" dirty="0"/>
              <a:t>Date of Publication : 29-30 Jan. 2020</a:t>
            </a:r>
          </a:p>
          <a:p>
            <a:pPr marL="0" indent="0">
              <a:buNone/>
            </a:pPr>
            <a:endParaRPr lang="en-US" dirty="0"/>
          </a:p>
        </p:txBody>
      </p:sp>
      <p:sp>
        <p:nvSpPr>
          <p:cNvPr id="4" name="Rectangle 3">
            <a:extLst>
              <a:ext uri="{FF2B5EF4-FFF2-40B4-BE49-F238E27FC236}">
                <a16:creationId xmlns:a16="http://schemas.microsoft.com/office/drawing/2014/main" id="{868964B0-E160-4BAD-8D1D-26E5B3DF15CD}"/>
              </a:ext>
            </a:extLst>
          </p:cNvPr>
          <p:cNvSpPr/>
          <p:nvPr/>
        </p:nvSpPr>
        <p:spPr>
          <a:xfrm>
            <a:off x="3067132" y="1430086"/>
            <a:ext cx="3817071"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Publication</a:t>
            </a:r>
          </a:p>
        </p:txBody>
      </p:sp>
    </p:spTree>
    <p:extLst>
      <p:ext uri="{BB962C8B-B14F-4D97-AF65-F5344CB8AC3E}">
        <p14:creationId xmlns:p14="http://schemas.microsoft.com/office/powerpoint/2010/main" val="3763477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7EF9-68AE-4423-B2F0-C0EDFAB55EB2}"/>
              </a:ext>
            </a:extLst>
          </p:cNvPr>
          <p:cNvSpPr>
            <a:spLocks noGrp="1"/>
          </p:cNvSpPr>
          <p:nvPr>
            <p:ph type="title"/>
          </p:nvPr>
        </p:nvSpPr>
        <p:spPr/>
        <p:txBody>
          <a:bodyPr/>
          <a:lstStyle/>
          <a:p>
            <a:r>
              <a:rPr lang="en-US" dirty="0"/>
              <a:t>9. References (1/2)</a:t>
            </a:r>
          </a:p>
        </p:txBody>
      </p:sp>
      <p:sp>
        <p:nvSpPr>
          <p:cNvPr id="3" name="Content Placeholder 2">
            <a:extLst>
              <a:ext uri="{FF2B5EF4-FFF2-40B4-BE49-F238E27FC236}">
                <a16:creationId xmlns:a16="http://schemas.microsoft.com/office/drawing/2014/main" id="{E8EDB6EB-5B96-44C5-BBE6-7EDD2815068D}"/>
              </a:ext>
            </a:extLst>
          </p:cNvPr>
          <p:cNvSpPr>
            <a:spLocks noGrp="1"/>
          </p:cNvSpPr>
          <p:nvPr>
            <p:ph idx="1"/>
          </p:nvPr>
        </p:nvSpPr>
        <p:spPr>
          <a:xfrm>
            <a:off x="677333" y="1260936"/>
            <a:ext cx="9027105" cy="4830148"/>
          </a:xfrm>
        </p:spPr>
        <p:txBody>
          <a:bodyPr>
            <a:normAutofit fontScale="77500" lnSpcReduction="20000"/>
          </a:bodyPr>
          <a:lstStyle/>
          <a:p>
            <a:pPr algn="just"/>
            <a:r>
              <a:rPr lang="en-US" dirty="0"/>
              <a:t>[1]. Li, Ling-Ling, et al. "Renewable energy prediction: A novel short-term prediction model of photovoltaic output power." </a:t>
            </a:r>
            <a:r>
              <a:rPr lang="en-US" i="1" dirty="0"/>
              <a:t>Journal of Cleaner Production</a:t>
            </a:r>
            <a:r>
              <a:rPr lang="en-US" dirty="0"/>
              <a:t> 228 (2019): 359-375.</a:t>
            </a:r>
          </a:p>
          <a:p>
            <a:pPr algn="just"/>
            <a:r>
              <a:rPr lang="en-US" dirty="0"/>
              <a:t>[2]. Shang, </a:t>
            </a:r>
            <a:r>
              <a:rPr lang="en-US" dirty="0" err="1"/>
              <a:t>Chuanfu</a:t>
            </a:r>
            <a:r>
              <a:rPr lang="en-US" dirty="0"/>
              <a:t>, and </a:t>
            </a:r>
            <a:r>
              <a:rPr lang="en-US" dirty="0" err="1"/>
              <a:t>Pengcheng</a:t>
            </a:r>
            <a:r>
              <a:rPr lang="en-US" dirty="0"/>
              <a:t> Wei. "Enhanced support vector regression based forecast engine to predict solar power output." </a:t>
            </a:r>
            <a:r>
              <a:rPr lang="en-US" i="1" dirty="0"/>
              <a:t>Renewable energy</a:t>
            </a:r>
            <a:r>
              <a:rPr lang="en-US" dirty="0"/>
              <a:t> 127 (2018): 269-283.</a:t>
            </a:r>
          </a:p>
          <a:p>
            <a:pPr algn="just"/>
            <a:r>
              <a:rPr lang="en-US" dirty="0"/>
              <a:t>[3]. Zhao, Weibo, and </a:t>
            </a:r>
            <a:r>
              <a:rPr lang="en-US" dirty="0" err="1"/>
              <a:t>Dongxiao</a:t>
            </a:r>
            <a:r>
              <a:rPr lang="en-US" dirty="0"/>
              <a:t> </a:t>
            </a:r>
            <a:r>
              <a:rPr lang="en-US" dirty="0" err="1"/>
              <a:t>Niu</a:t>
            </a:r>
            <a:r>
              <a:rPr lang="en-US" dirty="0"/>
              <a:t>. "Prediction of CO2 emission in China’s power generation industry with gauss optimized cuckoo search algorithm and wavelet neural network based on STIRPAT model with ridge regression." </a:t>
            </a:r>
            <a:r>
              <a:rPr lang="en-US" i="1" dirty="0"/>
              <a:t>Sustainability</a:t>
            </a:r>
            <a:r>
              <a:rPr lang="en-US" dirty="0"/>
              <a:t> 9.12 (2017): 2377.</a:t>
            </a:r>
          </a:p>
          <a:p>
            <a:pPr algn="just"/>
            <a:r>
              <a:rPr lang="en-US" dirty="0"/>
              <a:t>[4]. Li, </a:t>
            </a:r>
            <a:r>
              <a:rPr lang="en-US" dirty="0" err="1"/>
              <a:t>Yanting</a:t>
            </a:r>
            <a:r>
              <a:rPr lang="en-US" dirty="0"/>
              <a:t>, Yan </a:t>
            </a:r>
            <a:r>
              <a:rPr lang="en-US" dirty="0" err="1"/>
              <a:t>Su</a:t>
            </a:r>
            <a:r>
              <a:rPr lang="en-US" dirty="0"/>
              <a:t>, and </a:t>
            </a:r>
            <a:r>
              <a:rPr lang="en-US" dirty="0" err="1"/>
              <a:t>Lianjie</a:t>
            </a:r>
            <a:r>
              <a:rPr lang="en-US" dirty="0"/>
              <a:t> Shu. "An ARMAX model for forecasting the power output of a grid connected photovoltaic system." Renewable Energy 66 (2014): 78-89.</a:t>
            </a:r>
          </a:p>
          <a:p>
            <a:pPr lvl="0" algn="just"/>
            <a:r>
              <a:rPr lang="en-US" dirty="0"/>
              <a:t>[5]. Han, </a:t>
            </a:r>
            <a:r>
              <a:rPr lang="en-US" dirty="0" err="1"/>
              <a:t>Yongming</a:t>
            </a:r>
            <a:r>
              <a:rPr lang="en-US" dirty="0"/>
              <a:t>, et al. "Energy efficiency analysis based on DEA integrated ISM: A case study for Chinese ethylene industries." Engineering Applications of Artificial Intelligence 45 (2015): 80-89.</a:t>
            </a:r>
          </a:p>
          <a:p>
            <a:pPr lvl="0" algn="just"/>
            <a:r>
              <a:rPr lang="en-US" dirty="0"/>
              <a:t>[6]. </a:t>
            </a:r>
            <a:r>
              <a:rPr lang="en-US" dirty="0" err="1"/>
              <a:t>Kljajić</a:t>
            </a:r>
            <a:r>
              <a:rPr lang="en-US" dirty="0"/>
              <a:t>, Miroslav, </a:t>
            </a:r>
            <a:r>
              <a:rPr lang="en-US" dirty="0" err="1"/>
              <a:t>Dušan</a:t>
            </a:r>
            <a:r>
              <a:rPr lang="en-US" dirty="0"/>
              <a:t> </a:t>
            </a:r>
            <a:r>
              <a:rPr lang="en-US" dirty="0" err="1"/>
              <a:t>Gvozdenac</a:t>
            </a:r>
            <a:r>
              <a:rPr lang="en-US" dirty="0"/>
              <a:t>, and </a:t>
            </a:r>
            <a:r>
              <a:rPr lang="en-US" dirty="0" err="1"/>
              <a:t>Srdjan</a:t>
            </a:r>
            <a:r>
              <a:rPr lang="en-US" dirty="0"/>
              <a:t> </a:t>
            </a:r>
            <a:r>
              <a:rPr lang="en-US" dirty="0" err="1"/>
              <a:t>Vukmirović</a:t>
            </a:r>
            <a:r>
              <a:rPr lang="en-US" dirty="0"/>
              <a:t>. "Use of Neural Networks for modeling and predicting boiler's operating performance." Energy 45.1 (2012): 304-311.</a:t>
            </a:r>
          </a:p>
          <a:p>
            <a:pPr algn="just"/>
            <a:r>
              <a:rPr lang="en-US" dirty="0"/>
              <a:t>[7]. Tso, Geoffrey KF, and Kelvin KW </a:t>
            </a:r>
            <a:r>
              <a:rPr lang="en-US" dirty="0" err="1"/>
              <a:t>Yau</a:t>
            </a:r>
            <a:r>
              <a:rPr lang="en-US" dirty="0"/>
              <a:t>. "Predicting electricity energy consumption: A comparison of regression analysis, decision tree and neural networks." Energy 32.9 (2007): 1761-1768.</a:t>
            </a:r>
          </a:p>
          <a:p>
            <a:pPr algn="just"/>
            <a:r>
              <a:rPr lang="en-US" dirty="0"/>
              <a:t>[8]. Liu, </a:t>
            </a:r>
            <a:r>
              <a:rPr lang="en-US" dirty="0" err="1"/>
              <a:t>Ziqiao</a:t>
            </a:r>
            <a:r>
              <a:rPr lang="en-US" dirty="0"/>
              <a:t>, et al. "Wind power plant prediction by using neural networks." 2012 IEEE energy conversion congress and exposition (ECCE). IEEE, 2012.</a:t>
            </a:r>
          </a:p>
          <a:p>
            <a:pPr algn="just"/>
            <a:r>
              <a:rPr lang="en-US" dirty="0"/>
              <a:t>[9]. </a:t>
            </a:r>
            <a:r>
              <a:rPr lang="en-US" dirty="0" err="1"/>
              <a:t>Guo</a:t>
            </a:r>
            <a:r>
              <a:rPr lang="en-US" dirty="0"/>
              <a:t>, Ying, et al. "Intelligent outlier detection for HVAC system fault detection." 10th International Conference on Healthy Buildings, Brisbane, Australia. 2012.</a:t>
            </a:r>
          </a:p>
          <a:p>
            <a:pPr algn="just"/>
            <a:r>
              <a:rPr lang="en-US" dirty="0"/>
              <a:t>[10]. Obermeyer, </a:t>
            </a:r>
            <a:r>
              <a:rPr lang="en-US" dirty="0" err="1"/>
              <a:t>Ziad</a:t>
            </a:r>
            <a:r>
              <a:rPr lang="en-US" dirty="0"/>
              <a:t>, and Ezekiel J. Emanuel. "Predicting the future—big data, machine learning, and clinical medicine." </a:t>
            </a:r>
            <a:r>
              <a:rPr lang="en-US" i="1" dirty="0"/>
              <a:t>The New England journal of medicine</a:t>
            </a:r>
            <a:r>
              <a:rPr lang="en-US" dirty="0"/>
              <a:t> 375.13 (2016): 1216.</a:t>
            </a:r>
          </a:p>
        </p:txBody>
      </p:sp>
    </p:spTree>
    <p:extLst>
      <p:ext uri="{BB962C8B-B14F-4D97-AF65-F5344CB8AC3E}">
        <p14:creationId xmlns:p14="http://schemas.microsoft.com/office/powerpoint/2010/main" val="3497469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7EF9-68AE-4423-B2F0-C0EDFAB55EB2}"/>
              </a:ext>
            </a:extLst>
          </p:cNvPr>
          <p:cNvSpPr>
            <a:spLocks noGrp="1"/>
          </p:cNvSpPr>
          <p:nvPr>
            <p:ph type="title"/>
          </p:nvPr>
        </p:nvSpPr>
        <p:spPr/>
        <p:txBody>
          <a:bodyPr/>
          <a:lstStyle/>
          <a:p>
            <a:r>
              <a:rPr lang="en-US" dirty="0"/>
              <a:t>9. References (2/2)</a:t>
            </a:r>
          </a:p>
        </p:txBody>
      </p:sp>
      <p:sp>
        <p:nvSpPr>
          <p:cNvPr id="3" name="Content Placeholder 2">
            <a:extLst>
              <a:ext uri="{FF2B5EF4-FFF2-40B4-BE49-F238E27FC236}">
                <a16:creationId xmlns:a16="http://schemas.microsoft.com/office/drawing/2014/main" id="{E8EDB6EB-5B96-44C5-BBE6-7EDD2815068D}"/>
              </a:ext>
            </a:extLst>
          </p:cNvPr>
          <p:cNvSpPr>
            <a:spLocks noGrp="1"/>
          </p:cNvSpPr>
          <p:nvPr>
            <p:ph idx="1"/>
          </p:nvPr>
        </p:nvSpPr>
        <p:spPr>
          <a:xfrm>
            <a:off x="677333" y="1349425"/>
            <a:ext cx="9100847" cy="4889143"/>
          </a:xfrm>
        </p:spPr>
        <p:txBody>
          <a:bodyPr>
            <a:noAutofit/>
          </a:bodyPr>
          <a:lstStyle/>
          <a:p>
            <a:pPr lvl="0" algn="just"/>
            <a:r>
              <a:rPr lang="en-US" sz="1450" dirty="0"/>
              <a:t>[11]. </a:t>
            </a:r>
            <a:r>
              <a:rPr lang="en-US" sz="1450" dirty="0" err="1"/>
              <a:t>Erfani</a:t>
            </a:r>
            <a:r>
              <a:rPr lang="en-US" sz="1450" dirty="0"/>
              <a:t>, Sarah M., et al. "High-dimensional and large-scale anomaly detection using a linear one-class SVM with deep learning." </a:t>
            </a:r>
            <a:r>
              <a:rPr lang="en-US" sz="1450" i="1" dirty="0"/>
              <a:t>Pattern Recognition</a:t>
            </a:r>
            <a:r>
              <a:rPr lang="en-US" sz="1450" dirty="0"/>
              <a:t> 58 (2016): 121-134.</a:t>
            </a:r>
          </a:p>
          <a:p>
            <a:pPr lvl="0" algn="just"/>
            <a:r>
              <a:rPr lang="en-US" sz="1450" dirty="0"/>
              <a:t>[12]. Cunningham, John P., and </a:t>
            </a:r>
            <a:r>
              <a:rPr lang="en-US" sz="1450" dirty="0" err="1"/>
              <a:t>Zoubin</a:t>
            </a:r>
            <a:r>
              <a:rPr lang="en-US" sz="1450" dirty="0"/>
              <a:t> </a:t>
            </a:r>
            <a:r>
              <a:rPr lang="en-US" sz="1450" dirty="0" err="1"/>
              <a:t>Ghahramani</a:t>
            </a:r>
            <a:r>
              <a:rPr lang="en-US" sz="1450" dirty="0"/>
              <a:t>. "Linear dimensionality reduction: Survey, insights, and generalizations." </a:t>
            </a:r>
            <a:r>
              <a:rPr lang="en-US" sz="1450" i="1" dirty="0"/>
              <a:t>The Journal of Machine Learning Research </a:t>
            </a:r>
            <a:r>
              <a:rPr lang="en-US" sz="1450" dirty="0"/>
              <a:t>16.1 (2015): 2859-2900</a:t>
            </a:r>
          </a:p>
          <a:p>
            <a:pPr lvl="0" algn="just"/>
            <a:r>
              <a:rPr lang="en-US" sz="1450" dirty="0"/>
              <a:t>[13]. Jones, Zachary , and Fridolin Linder. “ Exploratory Data Analysis using Forest tree.”  </a:t>
            </a:r>
            <a:r>
              <a:rPr lang="en-US" sz="1450" i="1" dirty="0"/>
              <a:t>Prepared for 73</a:t>
            </a:r>
            <a:r>
              <a:rPr lang="en-US" sz="1450" i="1" baseline="30000" dirty="0"/>
              <a:t>rd</a:t>
            </a:r>
            <a:r>
              <a:rPr lang="en-US" sz="1450" i="1" dirty="0"/>
              <a:t> annual MPSA conference .2015.</a:t>
            </a:r>
          </a:p>
          <a:p>
            <a:pPr lvl="0" algn="just"/>
            <a:r>
              <a:rPr lang="en-US" sz="1450" dirty="0"/>
              <a:t>[14]. Isaac, Ebenezer, K. S. </a:t>
            </a:r>
            <a:r>
              <a:rPr lang="en-US" sz="1450" dirty="0" err="1"/>
              <a:t>Easwarakumar</a:t>
            </a:r>
            <a:r>
              <a:rPr lang="en-US" sz="1450" dirty="0"/>
              <a:t>, and Joseph Isaac. "Urban </a:t>
            </a:r>
            <a:r>
              <a:rPr lang="en-US" sz="1450" dirty="0" err="1"/>
              <a:t>landcover</a:t>
            </a:r>
            <a:r>
              <a:rPr lang="en-US" sz="1450" dirty="0"/>
              <a:t> classification from multispectral image data using optimized </a:t>
            </a:r>
            <a:r>
              <a:rPr lang="en-US" sz="1450" dirty="0" err="1"/>
              <a:t>AdaBoosted</a:t>
            </a:r>
            <a:r>
              <a:rPr lang="en-US" sz="1450" dirty="0"/>
              <a:t> random forests." </a:t>
            </a:r>
            <a:r>
              <a:rPr lang="en-US" sz="1450" i="1" dirty="0"/>
              <a:t>Remote sensing letters</a:t>
            </a:r>
            <a:r>
              <a:rPr lang="en-US" sz="1450" dirty="0"/>
              <a:t> 8.4 (2017): 350-359.</a:t>
            </a:r>
          </a:p>
          <a:p>
            <a:pPr lvl="0" algn="just"/>
            <a:r>
              <a:rPr lang="en-US" sz="1450" dirty="0"/>
              <a:t>[15]. </a:t>
            </a:r>
            <a:r>
              <a:rPr lang="en-US" sz="1450" dirty="0" err="1"/>
              <a:t>Lahouar</a:t>
            </a:r>
            <a:r>
              <a:rPr lang="en-US" sz="1450" dirty="0"/>
              <a:t>, Ali, and J. Ben </a:t>
            </a:r>
            <a:r>
              <a:rPr lang="en-US" sz="1450" dirty="0" err="1"/>
              <a:t>Hadj</a:t>
            </a:r>
            <a:r>
              <a:rPr lang="en-US" sz="1450" dirty="0"/>
              <a:t> </a:t>
            </a:r>
            <a:r>
              <a:rPr lang="en-US" sz="1450" dirty="0" err="1"/>
              <a:t>Slama</a:t>
            </a:r>
            <a:r>
              <a:rPr lang="en-US" sz="1450" dirty="0"/>
              <a:t>. "Day-ahead load forecast using random forest and expert input selection." Energy Conversion and Management 103 (2015): 1040-1051.</a:t>
            </a:r>
          </a:p>
          <a:p>
            <a:pPr lvl="0" algn="just"/>
            <a:r>
              <a:rPr lang="en-US" sz="1450" dirty="0"/>
              <a:t>[16] Chen, </a:t>
            </a:r>
            <a:r>
              <a:rPr lang="en-US" sz="1450" dirty="0" err="1"/>
              <a:t>Jianguo</a:t>
            </a:r>
            <a:r>
              <a:rPr lang="en-US" sz="1450" dirty="0"/>
              <a:t>, et al. "A parallel random forest algorithm for big data in a spark cloud computing environment." IEEE Transactions on Parallel and Distributed Systems 28.4 (2016): 919-933.</a:t>
            </a:r>
          </a:p>
          <a:p>
            <a:pPr lvl="0" algn="just"/>
            <a:r>
              <a:rPr lang="en-US" sz="1450" dirty="0"/>
              <a:t>[17] .</a:t>
            </a:r>
            <a:r>
              <a:rPr lang="en-US" sz="1450" dirty="0" err="1"/>
              <a:t>Harrou</a:t>
            </a:r>
            <a:r>
              <a:rPr lang="en-US" sz="1450" dirty="0"/>
              <a:t>, </a:t>
            </a:r>
            <a:r>
              <a:rPr lang="en-US" sz="1450" dirty="0" err="1"/>
              <a:t>Fouzi</a:t>
            </a:r>
            <a:r>
              <a:rPr lang="en-US" sz="1450" dirty="0"/>
              <a:t>, et al. "Improved principal component analysis for anomaly detection: Application to an emergency department." Computers &amp; Industrial Engineering 88 (2015): 63-77</a:t>
            </a:r>
          </a:p>
          <a:p>
            <a:pPr lvl="0" algn="just"/>
            <a:r>
              <a:rPr lang="en-US" sz="1450" dirty="0"/>
              <a:t>[18]. </a:t>
            </a:r>
            <a:r>
              <a:rPr lang="en-US" sz="1450" dirty="0" err="1"/>
              <a:t>Jolliffe</a:t>
            </a:r>
            <a:r>
              <a:rPr lang="en-US" sz="1450" dirty="0"/>
              <a:t>, Ian T., and Jorge </a:t>
            </a:r>
            <a:r>
              <a:rPr lang="en-US" sz="1450" dirty="0" err="1"/>
              <a:t>Cadima</a:t>
            </a:r>
            <a:r>
              <a:rPr lang="en-US" sz="1450" dirty="0"/>
              <a:t>. "Principal component analysis: a review and recent developments." Philosophical Transactions of the Royal Society A: Mathematical, Physical and Engineering Sciences 374.2065 (2016): 20150202. </a:t>
            </a:r>
          </a:p>
        </p:txBody>
      </p:sp>
    </p:spTree>
    <p:extLst>
      <p:ext uri="{BB962C8B-B14F-4D97-AF65-F5344CB8AC3E}">
        <p14:creationId xmlns:p14="http://schemas.microsoft.com/office/powerpoint/2010/main" val="1965625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A882-8EAD-43EB-AB9F-2063A54C9462}"/>
              </a:ext>
            </a:extLst>
          </p:cNvPr>
          <p:cNvSpPr>
            <a:spLocks noGrp="1"/>
          </p:cNvSpPr>
          <p:nvPr>
            <p:ph type="title"/>
          </p:nvPr>
        </p:nvSpPr>
        <p:spPr/>
        <p:txBody>
          <a:bodyPr/>
          <a:lstStyle/>
          <a:p>
            <a:r>
              <a:rPr lang="en-US" dirty="0"/>
              <a:t>Appendix-A</a:t>
            </a:r>
          </a:p>
        </p:txBody>
      </p:sp>
      <p:sp>
        <p:nvSpPr>
          <p:cNvPr id="3" name="Content Placeholder 2">
            <a:extLst>
              <a:ext uri="{FF2B5EF4-FFF2-40B4-BE49-F238E27FC236}">
                <a16:creationId xmlns:a16="http://schemas.microsoft.com/office/drawing/2014/main" id="{E00B0F76-A363-4E36-8B87-56F186362654}"/>
              </a:ext>
            </a:extLst>
          </p:cNvPr>
          <p:cNvSpPr>
            <a:spLocks noGrp="1"/>
          </p:cNvSpPr>
          <p:nvPr>
            <p:ph idx="1"/>
          </p:nvPr>
        </p:nvSpPr>
        <p:spPr>
          <a:xfrm>
            <a:off x="677334" y="1998361"/>
            <a:ext cx="8596668" cy="3880773"/>
          </a:xfrm>
        </p:spPr>
        <p:txBody>
          <a:bodyPr/>
          <a:lstStyle/>
          <a:p>
            <a:pPr marL="0" indent="0" algn="just">
              <a:buNone/>
            </a:pPr>
            <a:r>
              <a:rPr lang="en-US" dirty="0"/>
              <a:t>1).  Linear regression model</a:t>
            </a:r>
          </a:p>
          <a:p>
            <a:pPr lvl="1" algn="just"/>
            <a:r>
              <a:rPr lang="en-US" dirty="0"/>
              <a:t>This approach of building model  estimate the level of correlation between input and output parameters of dataset [11]. </a:t>
            </a:r>
          </a:p>
          <a:p>
            <a:pPr lvl="1" algn="just"/>
            <a:r>
              <a:rPr lang="en-US" dirty="0"/>
              <a:t>The linear algorithm map the data points to the find the best fit line to model the data.</a:t>
            </a:r>
          </a:p>
          <a:p>
            <a:pPr lvl="1" algn="just"/>
            <a:r>
              <a:rPr lang="en-US" dirty="0"/>
              <a:t> Mathematical representation of a  straight line is </a:t>
            </a:r>
            <a:r>
              <a:rPr lang="en-US" dirty="0">
                <a:solidFill>
                  <a:srgbClr val="FF0000"/>
                </a:solidFill>
              </a:rPr>
              <a:t>y = a+ bx  </a:t>
            </a:r>
            <a:r>
              <a:rPr lang="en-US" dirty="0"/>
              <a:t>,</a:t>
            </a:r>
          </a:p>
          <a:p>
            <a:pPr lvl="1" algn="just"/>
            <a:r>
              <a:rPr lang="en-US" dirty="0"/>
              <a:t>where y is dependent variable and x is independent variable , </a:t>
            </a:r>
          </a:p>
          <a:p>
            <a:pPr lvl="1" algn="just"/>
            <a:r>
              <a:rPr lang="en-US" dirty="0"/>
              <a:t>b is the slope of straight line or gradient where a is the constant or a biased term y-intercept. </a:t>
            </a:r>
          </a:p>
        </p:txBody>
      </p:sp>
    </p:spTree>
    <p:extLst>
      <p:ext uri="{BB962C8B-B14F-4D97-AF65-F5344CB8AC3E}">
        <p14:creationId xmlns:p14="http://schemas.microsoft.com/office/powerpoint/2010/main" val="1869513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459B-3E31-46CA-B812-2539DA377157}"/>
              </a:ext>
            </a:extLst>
          </p:cNvPr>
          <p:cNvSpPr>
            <a:spLocks noGrp="1"/>
          </p:cNvSpPr>
          <p:nvPr>
            <p:ph type="title"/>
          </p:nvPr>
        </p:nvSpPr>
        <p:spPr/>
        <p:txBody>
          <a:bodyPr/>
          <a:lstStyle/>
          <a:p>
            <a:r>
              <a:rPr lang="en-US" dirty="0"/>
              <a:t>Appendix-B</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F4C691-020C-4566-B8B4-CBEA77B5A62F}"/>
                  </a:ext>
                </a:extLst>
              </p:cNvPr>
              <p:cNvSpPr>
                <a:spLocks noGrp="1"/>
              </p:cNvSpPr>
              <p:nvPr>
                <p:ph idx="1"/>
              </p:nvPr>
            </p:nvSpPr>
            <p:spPr>
              <a:xfrm>
                <a:off x="677334" y="1983613"/>
                <a:ext cx="8596668" cy="3880773"/>
              </a:xfrm>
            </p:spPr>
            <p:txBody>
              <a:bodyPr>
                <a:normAutofit/>
              </a:bodyPr>
              <a:lstStyle/>
              <a:p>
                <a:pPr marL="0" indent="0" algn="just">
                  <a:buNone/>
                </a:pPr>
                <a:r>
                  <a:rPr lang="en-US" dirty="0"/>
                  <a:t>2) K N </a:t>
                </a:r>
                <a:r>
                  <a:rPr lang="en-US" dirty="0" err="1"/>
                  <a:t>N</a:t>
                </a:r>
                <a:r>
                  <a:rPr lang="en-US" dirty="0"/>
                  <a:t> ( K nearest neighbors) </a:t>
                </a:r>
              </a:p>
              <a:p>
                <a:pPr algn="just"/>
                <a:r>
                  <a:rPr lang="en-US" dirty="0" err="1"/>
                  <a:t>Knn</a:t>
                </a:r>
                <a:r>
                  <a:rPr lang="en-US" dirty="0"/>
                  <a:t> is a machine learning algorithm used for both classification and regression.</a:t>
                </a:r>
              </a:p>
              <a:p>
                <a:pPr algn="just"/>
                <a:r>
                  <a:rPr lang="en-US" dirty="0"/>
                  <a:t>It uses similarity feature of its neighbor and predict unknown datapoint with characteristic of the algorithm and form cluster and a new datapoint is derived in that cluster. </a:t>
                </a:r>
              </a:p>
              <a:p>
                <a:pPr algn="just"/>
                <a:r>
                  <a:rPr lang="en-US" dirty="0"/>
                  <a:t>It uses the distance functions like Euclidean </a:t>
                </a:r>
                <a14:m>
                  <m:oMath xmlns:m="http://schemas.openxmlformats.org/officeDocument/2006/math">
                    <m:rad>
                      <m:radPr>
                        <m:degHide m:val="on"/>
                        <m:ctrlPr>
                          <a:rPr lang="en-US" i="1" smtClean="0">
                            <a:latin typeface="Cambria Math" panose="02040503050406030204" pitchFamily="18" charset="0"/>
                          </a:rPr>
                        </m:ctrlPr>
                      </m:radPr>
                      <m:deg/>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𝑘</m:t>
                            </m:r>
                          </m:sup>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𝑥𝑖</m:t>
                                </m:r>
                                <m:r>
                                  <a:rPr lang="en-US" b="0" i="1" smtClean="0">
                                    <a:latin typeface="Cambria Math" panose="02040503050406030204" pitchFamily="18" charset="0"/>
                                  </a:rPr>
                                  <m:t>−</m:t>
                                </m:r>
                                <m:r>
                                  <a:rPr lang="en-US" b="0" i="1" smtClean="0">
                                    <a:latin typeface="Cambria Math" panose="02040503050406030204" pitchFamily="18" charset="0"/>
                                  </a:rPr>
                                  <m:t>𝑦𝑖</m:t>
                                </m:r>
                                <m:r>
                                  <a:rPr lang="en-US" b="0" i="1" smtClean="0">
                                    <a:latin typeface="Cambria Math" panose="02040503050406030204" pitchFamily="18" charset="0"/>
                                  </a:rPr>
                                  <m:t>)</m:t>
                                </m:r>
                              </m:e>
                              <m:sup>
                                <m:r>
                                  <a:rPr lang="en-US" b="0" i="1" smtClean="0">
                                    <a:latin typeface="Cambria Math" panose="02040503050406030204" pitchFamily="18" charset="0"/>
                                  </a:rPr>
                                  <m:t>2</m:t>
                                </m:r>
                              </m:sup>
                            </m:sSup>
                          </m:e>
                        </m:nary>
                      </m:e>
                    </m:rad>
                  </m:oMath>
                </a14:m>
                <a:r>
                  <a:rPr lang="en-US" dirty="0"/>
                  <a:t>  to each of the training data. K is a critical factor , the value of new data point is the average of its K neighbors. </a:t>
                </a:r>
              </a:p>
            </p:txBody>
          </p:sp>
        </mc:Choice>
        <mc:Fallback xmlns="">
          <p:sp>
            <p:nvSpPr>
              <p:cNvPr id="3" name="Content Placeholder 2">
                <a:extLst>
                  <a:ext uri="{FF2B5EF4-FFF2-40B4-BE49-F238E27FC236}">
                    <a16:creationId xmlns:a16="http://schemas.microsoft.com/office/drawing/2014/main" xmlns:a14="http://schemas.microsoft.com/office/drawing/2010/main" xmlns="" id="{93F4C691-020C-4566-B8B4-CBEA77B5A62F}"/>
                  </a:ext>
                </a:extLst>
              </p:cNvPr>
              <p:cNvSpPr>
                <a:spLocks noGrp="1" noRot="1" noChangeAspect="1" noMove="1" noResize="1" noEditPoints="1" noAdjustHandles="1" noChangeArrowheads="1" noChangeShapeType="1" noTextEdit="1"/>
              </p:cNvSpPr>
              <p:nvPr>
                <p:ph idx="1"/>
              </p:nvPr>
            </p:nvSpPr>
            <p:spPr>
              <a:xfrm>
                <a:off x="677334" y="1983613"/>
                <a:ext cx="8596668" cy="3880773"/>
              </a:xfrm>
              <a:blipFill rotWithShape="0">
                <a:blip r:embed="rId2"/>
                <a:stretch>
                  <a:fillRect l="-567" t="-942" r="-638"/>
                </a:stretch>
              </a:blipFill>
            </p:spPr>
            <p:txBody>
              <a:bodyPr/>
              <a:lstStyle/>
              <a:p>
                <a:r>
                  <a:rPr lang="en-US">
                    <a:noFill/>
                  </a:rPr>
                  <a:t> </a:t>
                </a:r>
              </a:p>
            </p:txBody>
          </p:sp>
        </mc:Fallback>
      </mc:AlternateContent>
    </p:spTree>
    <p:extLst>
      <p:ext uri="{BB962C8B-B14F-4D97-AF65-F5344CB8AC3E}">
        <p14:creationId xmlns:p14="http://schemas.microsoft.com/office/powerpoint/2010/main" val="2733021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64AF-8D37-4A6D-AB71-0CBCA4BF55E4}"/>
              </a:ext>
            </a:extLst>
          </p:cNvPr>
          <p:cNvSpPr>
            <a:spLocks noGrp="1"/>
          </p:cNvSpPr>
          <p:nvPr>
            <p:ph type="title"/>
          </p:nvPr>
        </p:nvSpPr>
        <p:spPr/>
        <p:txBody>
          <a:bodyPr/>
          <a:lstStyle/>
          <a:p>
            <a:r>
              <a:rPr lang="en-US" dirty="0"/>
              <a:t>Appendix-C</a:t>
            </a:r>
          </a:p>
        </p:txBody>
      </p:sp>
      <p:sp>
        <p:nvSpPr>
          <p:cNvPr id="3" name="Content Placeholder 2">
            <a:extLst>
              <a:ext uri="{FF2B5EF4-FFF2-40B4-BE49-F238E27FC236}">
                <a16:creationId xmlns:a16="http://schemas.microsoft.com/office/drawing/2014/main" id="{755E188B-8790-46AD-B655-811113E99356}"/>
              </a:ext>
            </a:extLst>
          </p:cNvPr>
          <p:cNvSpPr>
            <a:spLocks noGrp="1"/>
          </p:cNvSpPr>
          <p:nvPr>
            <p:ph idx="1"/>
          </p:nvPr>
        </p:nvSpPr>
        <p:spPr>
          <a:xfrm>
            <a:off x="677334" y="2013109"/>
            <a:ext cx="8596668" cy="3880773"/>
          </a:xfrm>
        </p:spPr>
        <p:txBody>
          <a:bodyPr>
            <a:normAutofit fontScale="92500"/>
          </a:bodyPr>
          <a:lstStyle/>
          <a:p>
            <a:pPr marL="0" indent="0" algn="just">
              <a:buNone/>
            </a:pPr>
            <a:r>
              <a:rPr lang="en-US" dirty="0"/>
              <a:t>3.a) Random forest)</a:t>
            </a:r>
          </a:p>
          <a:p>
            <a:pPr algn="just"/>
            <a:r>
              <a:rPr lang="en-US" dirty="0"/>
              <a:t>Random forest build forests of multiple decision trees and combine together for stable and accurate prediction tasks , the training phase uses bagging method which decrease the variance in predictions [13]. </a:t>
            </a:r>
          </a:p>
          <a:p>
            <a:pPr algn="just"/>
            <a:r>
              <a:rPr lang="en-US" dirty="0"/>
              <a:t>It is easy to use algorithm and produce accurate outcome most of the time. Random forest is used for either purpose i.e. classification and regression tasks [14].</a:t>
            </a:r>
          </a:p>
          <a:p>
            <a:pPr marL="0" indent="0" algn="just">
              <a:buNone/>
            </a:pPr>
            <a:r>
              <a:rPr lang="en-US" dirty="0"/>
              <a:t>3.b) Principal component analysis )</a:t>
            </a:r>
          </a:p>
          <a:p>
            <a:pPr algn="just"/>
            <a:r>
              <a:rPr lang="en-US" dirty="0"/>
              <a:t>PCA is using the method of variance , covariance structure of set or variables through linear combination for dimension reduction[17]</a:t>
            </a:r>
          </a:p>
          <a:p>
            <a:pPr algn="just"/>
            <a:r>
              <a:rPr lang="en-US" dirty="0"/>
              <a:t> Highlight components which have major role in producing prediction outcome of algorithm. PCA increase interpretability along with minimum information loss [18]. </a:t>
            </a:r>
          </a:p>
          <a:p>
            <a:pPr algn="just"/>
            <a:endParaRPr lang="en-US" dirty="0"/>
          </a:p>
        </p:txBody>
      </p:sp>
    </p:spTree>
    <p:extLst>
      <p:ext uri="{BB962C8B-B14F-4D97-AF65-F5344CB8AC3E}">
        <p14:creationId xmlns:p14="http://schemas.microsoft.com/office/powerpoint/2010/main" val="242023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all" dirty="0"/>
              <a:t>01. TITLE</a:t>
            </a:r>
          </a:p>
        </p:txBody>
      </p:sp>
      <p:sp>
        <p:nvSpPr>
          <p:cNvPr id="3" name="Content Placeholder 2"/>
          <p:cNvSpPr>
            <a:spLocks noGrp="1"/>
          </p:cNvSpPr>
          <p:nvPr>
            <p:ph idx="1"/>
          </p:nvPr>
        </p:nvSpPr>
        <p:spPr/>
        <p:txBody>
          <a:bodyPr>
            <a:normAutofit/>
          </a:bodyPr>
          <a:lstStyle/>
          <a:p>
            <a:pPr marL="0" indent="0" algn="just">
              <a:buNone/>
            </a:pPr>
            <a:r>
              <a:rPr lang="en-US" b="1" dirty="0">
                <a:latin typeface="Lato" panose="020F0502020204030203" pitchFamily="34" charset="0"/>
                <a:ea typeface="Lato" panose="020F0502020204030203" pitchFamily="34" charset="0"/>
                <a:cs typeface="Lato" panose="020F0502020204030203" pitchFamily="34" charset="0"/>
              </a:rPr>
              <a:t>		</a:t>
            </a:r>
          </a:p>
          <a:p>
            <a:pPr marL="0" indent="0" algn="just">
              <a:buNone/>
            </a:pPr>
            <a:endParaRPr lang="en-US" b="1" dirty="0">
              <a:latin typeface="Lato" panose="020F0502020204030203" pitchFamily="34" charset="0"/>
              <a:ea typeface="Lato" panose="020F0502020204030203" pitchFamily="34" charset="0"/>
              <a:cs typeface="Lato" panose="020F0502020204030203" pitchFamily="34" charset="0"/>
            </a:endParaRPr>
          </a:p>
          <a:p>
            <a:pPr marL="0" indent="0" algn="just">
              <a:buNone/>
            </a:pPr>
            <a:endParaRPr lang="en-US" b="1" dirty="0">
              <a:latin typeface="Lato" panose="020F0502020204030203" pitchFamily="34" charset="0"/>
              <a:ea typeface="Lato" panose="020F0502020204030203" pitchFamily="34" charset="0"/>
              <a:cs typeface="Lato" panose="020F0502020204030203" pitchFamily="34" charset="0"/>
            </a:endParaRPr>
          </a:p>
          <a:p>
            <a:pPr marL="0" indent="0" algn="ctr">
              <a:buNone/>
            </a:pPr>
            <a:r>
              <a:rPr lang="en-US" b="1" dirty="0">
                <a:latin typeface="Lato" panose="020F0502020204030203" pitchFamily="34" charset="0"/>
                <a:ea typeface="Lato" panose="020F0502020204030203" pitchFamily="34" charset="0"/>
                <a:cs typeface="Lato" panose="020F0502020204030203" pitchFamily="34" charset="0"/>
              </a:rPr>
              <a:t>		</a:t>
            </a:r>
            <a:r>
              <a:rPr lang="en-US" sz="2400" b="1" dirty="0">
                <a:latin typeface="Lato" panose="020F0502020204030203" pitchFamily="34" charset="0"/>
                <a:ea typeface="Lato" panose="020F0502020204030203" pitchFamily="34" charset="0"/>
                <a:cs typeface="Lato" panose="020F0502020204030203" pitchFamily="34" charset="0"/>
              </a:rPr>
              <a:t>Predicting the  Energy Efficiency Of Thermal Power Plant</a:t>
            </a:r>
          </a:p>
          <a:p>
            <a:pPr algn="just"/>
            <a:endParaRPr lang="en-US" dirty="0"/>
          </a:p>
        </p:txBody>
      </p:sp>
    </p:spTree>
    <p:extLst>
      <p:ext uri="{BB962C8B-B14F-4D97-AF65-F5344CB8AC3E}">
        <p14:creationId xmlns:p14="http://schemas.microsoft.com/office/powerpoint/2010/main" val="115678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02. Literature Review (1/3)</a:t>
            </a:r>
          </a:p>
        </p:txBody>
      </p:sp>
      <p:sp>
        <p:nvSpPr>
          <p:cNvPr id="3" name="Content Placeholder 2"/>
          <p:cNvSpPr>
            <a:spLocks noGrp="1"/>
          </p:cNvSpPr>
          <p:nvPr>
            <p:ph idx="1"/>
          </p:nvPr>
        </p:nvSpPr>
        <p:spPr>
          <a:xfrm>
            <a:off x="677334" y="2160589"/>
            <a:ext cx="8596668" cy="2428711"/>
          </a:xfrm>
        </p:spPr>
        <p:txBody>
          <a:bodyPr>
            <a:normAutofit/>
          </a:bodyPr>
          <a:lstStyle/>
          <a:p>
            <a:pPr algn="just"/>
            <a:r>
              <a:rPr lang="en-US" dirty="0"/>
              <a:t>Our Research deals with machine learning’s predictive modeling for analyzing powerhouse input and output parameters to abstract pattern of optimum load with highest efficiency of power plant.</a:t>
            </a:r>
          </a:p>
          <a:p>
            <a:pPr algn="just"/>
            <a:r>
              <a:rPr lang="en-US" dirty="0"/>
              <a:t> In so far some of machine learning technique have been seen in past in many industries such as power houses for prediction of important parameters which is given as under: </a:t>
            </a:r>
          </a:p>
        </p:txBody>
      </p:sp>
      <p:graphicFrame>
        <p:nvGraphicFramePr>
          <p:cNvPr id="10" name="Table 10">
            <a:extLst>
              <a:ext uri="{FF2B5EF4-FFF2-40B4-BE49-F238E27FC236}">
                <a16:creationId xmlns:a16="http://schemas.microsoft.com/office/drawing/2014/main" id="{4E0F3DEB-AB43-4394-B77A-63CB019D6412}"/>
              </a:ext>
            </a:extLst>
          </p:cNvPr>
          <p:cNvGraphicFramePr>
            <a:graphicFrameLocks noGrp="1"/>
          </p:cNvGraphicFramePr>
          <p:nvPr>
            <p:extLst>
              <p:ext uri="{D42A27DB-BD31-4B8C-83A1-F6EECF244321}">
                <p14:modId xmlns:p14="http://schemas.microsoft.com/office/powerpoint/2010/main" val="2267346060"/>
              </p:ext>
            </p:extLst>
          </p:nvPr>
        </p:nvGraphicFramePr>
        <p:xfrm>
          <a:off x="1146002" y="4244749"/>
          <a:ext cx="8128000" cy="1925320"/>
        </p:xfrm>
        <a:graphic>
          <a:graphicData uri="http://schemas.openxmlformats.org/drawingml/2006/table">
            <a:tbl>
              <a:tblPr firstRow="1" bandRow="1">
                <a:tableStyleId>{5C22544A-7EE6-4342-B048-85BDC9FD1C3A}</a:tableStyleId>
              </a:tblPr>
              <a:tblGrid>
                <a:gridCol w="961094">
                  <a:extLst>
                    <a:ext uri="{9D8B030D-6E8A-4147-A177-3AD203B41FA5}">
                      <a16:colId xmlns:a16="http://schemas.microsoft.com/office/drawing/2014/main" val="1507122464"/>
                    </a:ext>
                  </a:extLst>
                </a:gridCol>
                <a:gridCol w="7166906">
                  <a:extLst>
                    <a:ext uri="{9D8B030D-6E8A-4147-A177-3AD203B41FA5}">
                      <a16:colId xmlns:a16="http://schemas.microsoft.com/office/drawing/2014/main" val="1413005060"/>
                    </a:ext>
                  </a:extLst>
                </a:gridCol>
              </a:tblGrid>
              <a:tr h="370840">
                <a:tc>
                  <a:txBody>
                    <a:bodyPr/>
                    <a:lstStyle/>
                    <a:p>
                      <a:pPr algn="ctr"/>
                      <a:r>
                        <a:rPr lang="en-US" dirty="0"/>
                        <a:t>Paper. No</a:t>
                      </a:r>
                    </a:p>
                  </a:txBody>
                  <a:tcPr/>
                </a:tc>
                <a:tc>
                  <a:txBody>
                    <a:bodyPr/>
                    <a:lstStyle/>
                    <a:p>
                      <a:pPr algn="ctr"/>
                      <a:r>
                        <a:rPr lang="en-US" dirty="0"/>
                        <a:t>Method Description</a:t>
                      </a:r>
                    </a:p>
                  </a:txBody>
                  <a:tcPr/>
                </a:tc>
                <a:extLst>
                  <a:ext uri="{0D108BD9-81ED-4DB2-BD59-A6C34878D82A}">
                    <a16:rowId xmlns:a16="http://schemas.microsoft.com/office/drawing/2014/main" val="1225981288"/>
                  </a:ext>
                </a:extLst>
              </a:tr>
              <a:tr h="370840">
                <a:tc>
                  <a:txBody>
                    <a:bodyPr/>
                    <a:lstStyle/>
                    <a:p>
                      <a:r>
                        <a:rPr lang="en-US" dirty="0"/>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Renewable Energy Prediction : A Novel Short-Term Prediction Model of Photovoltaic output Power . A Support Vector Machine (SVM) is used in this renewable Energy Prediction.</a:t>
                      </a:r>
                    </a:p>
                  </a:txBody>
                  <a:tcPr/>
                </a:tc>
                <a:extLst>
                  <a:ext uri="{0D108BD9-81ED-4DB2-BD59-A6C34878D82A}">
                    <a16:rowId xmlns:a16="http://schemas.microsoft.com/office/drawing/2014/main" val="539183782"/>
                  </a:ext>
                </a:extLst>
              </a:tr>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52522494"/>
                  </a:ext>
                </a:extLst>
              </a:tr>
            </a:tbl>
          </a:graphicData>
        </a:graphic>
      </p:graphicFrame>
    </p:spTree>
    <p:extLst>
      <p:ext uri="{BB962C8B-B14F-4D97-AF65-F5344CB8AC3E}">
        <p14:creationId xmlns:p14="http://schemas.microsoft.com/office/powerpoint/2010/main" val="418502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02. Literature Review (2/3)</a:t>
            </a:r>
          </a:p>
        </p:txBody>
      </p:sp>
      <p:graphicFrame>
        <p:nvGraphicFramePr>
          <p:cNvPr id="10" name="Table 10">
            <a:extLst>
              <a:ext uri="{FF2B5EF4-FFF2-40B4-BE49-F238E27FC236}">
                <a16:creationId xmlns:a16="http://schemas.microsoft.com/office/drawing/2014/main" id="{4E0F3DEB-AB43-4394-B77A-63CB019D6412}"/>
              </a:ext>
            </a:extLst>
          </p:cNvPr>
          <p:cNvGraphicFramePr>
            <a:graphicFrameLocks noGrp="1"/>
          </p:cNvGraphicFramePr>
          <p:nvPr>
            <p:extLst>
              <p:ext uri="{D42A27DB-BD31-4B8C-83A1-F6EECF244321}">
                <p14:modId xmlns:p14="http://schemas.microsoft.com/office/powerpoint/2010/main" val="2436128316"/>
              </p:ext>
            </p:extLst>
          </p:nvPr>
        </p:nvGraphicFramePr>
        <p:xfrm>
          <a:off x="1146002" y="2164159"/>
          <a:ext cx="8128000" cy="3973085"/>
        </p:xfrm>
        <a:graphic>
          <a:graphicData uri="http://schemas.openxmlformats.org/drawingml/2006/table">
            <a:tbl>
              <a:tblPr firstRow="1" bandRow="1">
                <a:tableStyleId>{5C22544A-7EE6-4342-B048-85BDC9FD1C3A}</a:tableStyleId>
              </a:tblPr>
              <a:tblGrid>
                <a:gridCol w="961094">
                  <a:extLst>
                    <a:ext uri="{9D8B030D-6E8A-4147-A177-3AD203B41FA5}">
                      <a16:colId xmlns:a16="http://schemas.microsoft.com/office/drawing/2014/main" val="1507122464"/>
                    </a:ext>
                  </a:extLst>
                </a:gridCol>
                <a:gridCol w="7166906">
                  <a:extLst>
                    <a:ext uri="{9D8B030D-6E8A-4147-A177-3AD203B41FA5}">
                      <a16:colId xmlns:a16="http://schemas.microsoft.com/office/drawing/2014/main" val="1413005060"/>
                    </a:ext>
                  </a:extLst>
                </a:gridCol>
              </a:tblGrid>
              <a:tr h="485675">
                <a:tc>
                  <a:txBody>
                    <a:bodyPr/>
                    <a:lstStyle/>
                    <a:p>
                      <a:pPr algn="ctr"/>
                      <a:r>
                        <a:rPr lang="en-US" dirty="0"/>
                        <a:t>Paper. No</a:t>
                      </a:r>
                    </a:p>
                  </a:txBody>
                  <a:tcPr/>
                </a:tc>
                <a:tc>
                  <a:txBody>
                    <a:bodyPr/>
                    <a:lstStyle/>
                    <a:p>
                      <a:pPr algn="ctr"/>
                      <a:r>
                        <a:rPr lang="en-US" dirty="0"/>
                        <a:t>Method Description</a:t>
                      </a:r>
                    </a:p>
                  </a:txBody>
                  <a:tcPr/>
                </a:tc>
                <a:extLst>
                  <a:ext uri="{0D108BD9-81ED-4DB2-BD59-A6C34878D82A}">
                    <a16:rowId xmlns:a16="http://schemas.microsoft.com/office/drawing/2014/main" val="1225981288"/>
                  </a:ext>
                </a:extLst>
              </a:tr>
              <a:tr h="1422709">
                <a:tc>
                  <a:txBody>
                    <a:bodyPr/>
                    <a:lstStyle/>
                    <a:p>
                      <a:r>
                        <a:rPr lang="en-US" dirty="0"/>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Enhance Support Vector Regression based forecast Engine to predict Solar Power Output , In this Research Improved Support Vector Regression  (ISVR) Model is used for prediction Purpose.</a:t>
                      </a:r>
                    </a:p>
                  </a:txBody>
                  <a:tcPr/>
                </a:tc>
                <a:extLst>
                  <a:ext uri="{0D108BD9-81ED-4DB2-BD59-A6C34878D82A}">
                    <a16:rowId xmlns:a16="http://schemas.microsoft.com/office/drawing/2014/main" val="539183782"/>
                  </a:ext>
                </a:extLst>
              </a:tr>
              <a:tr h="995896">
                <a:tc>
                  <a:txBody>
                    <a:bodyPr/>
                    <a:lstStyle/>
                    <a:p>
                      <a:r>
                        <a:rPr lang="en-US"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Wavelet Neural Network Based Model with Ridge Regression is used in China’s Power Generation industry for Prediction Drive.  </a:t>
                      </a:r>
                    </a:p>
                  </a:txBody>
                  <a:tcPr/>
                </a:tc>
                <a:extLst>
                  <a:ext uri="{0D108BD9-81ED-4DB2-BD59-A6C34878D82A}">
                    <a16:rowId xmlns:a16="http://schemas.microsoft.com/office/drawing/2014/main" val="452522494"/>
                  </a:ext>
                </a:extLst>
              </a:tr>
              <a:tr h="576988">
                <a:tc>
                  <a:txBody>
                    <a:bodyPr/>
                    <a:lstStyle/>
                    <a:p>
                      <a:r>
                        <a:rPr lang="en-US"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Statistical model ARMAX for forecasting power output from a photovoltaic system is used. The ARMAX used exogenous inputs for forecasting power output. </a:t>
                      </a:r>
                    </a:p>
                  </a:txBody>
                  <a:tcPr/>
                </a:tc>
                <a:extLst>
                  <a:ext uri="{0D108BD9-81ED-4DB2-BD59-A6C34878D82A}">
                    <a16:rowId xmlns:a16="http://schemas.microsoft.com/office/drawing/2014/main" val="2470688834"/>
                  </a:ext>
                </a:extLst>
              </a:tr>
            </a:tbl>
          </a:graphicData>
        </a:graphic>
      </p:graphicFrame>
    </p:spTree>
    <p:extLst>
      <p:ext uri="{BB962C8B-B14F-4D97-AF65-F5344CB8AC3E}">
        <p14:creationId xmlns:p14="http://schemas.microsoft.com/office/powerpoint/2010/main" val="2556386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02. Literature Review (3/3)</a:t>
            </a:r>
          </a:p>
        </p:txBody>
      </p:sp>
      <p:graphicFrame>
        <p:nvGraphicFramePr>
          <p:cNvPr id="10" name="Table 10">
            <a:extLst>
              <a:ext uri="{FF2B5EF4-FFF2-40B4-BE49-F238E27FC236}">
                <a16:creationId xmlns:a16="http://schemas.microsoft.com/office/drawing/2014/main" id="{4E0F3DEB-AB43-4394-B77A-63CB019D6412}"/>
              </a:ext>
            </a:extLst>
          </p:cNvPr>
          <p:cNvGraphicFramePr>
            <a:graphicFrameLocks noGrp="1"/>
          </p:cNvGraphicFramePr>
          <p:nvPr>
            <p:extLst>
              <p:ext uri="{D42A27DB-BD31-4B8C-83A1-F6EECF244321}">
                <p14:modId xmlns:p14="http://schemas.microsoft.com/office/powerpoint/2010/main" val="1285795189"/>
              </p:ext>
            </p:extLst>
          </p:nvPr>
        </p:nvGraphicFramePr>
        <p:xfrm>
          <a:off x="1146002" y="2201299"/>
          <a:ext cx="8128000" cy="4013890"/>
        </p:xfrm>
        <a:graphic>
          <a:graphicData uri="http://schemas.openxmlformats.org/drawingml/2006/table">
            <a:tbl>
              <a:tblPr firstRow="1" bandRow="1">
                <a:tableStyleId>{5C22544A-7EE6-4342-B048-85BDC9FD1C3A}</a:tableStyleId>
              </a:tblPr>
              <a:tblGrid>
                <a:gridCol w="961094">
                  <a:extLst>
                    <a:ext uri="{9D8B030D-6E8A-4147-A177-3AD203B41FA5}">
                      <a16:colId xmlns:a16="http://schemas.microsoft.com/office/drawing/2014/main" val="1507122464"/>
                    </a:ext>
                  </a:extLst>
                </a:gridCol>
                <a:gridCol w="7166906">
                  <a:extLst>
                    <a:ext uri="{9D8B030D-6E8A-4147-A177-3AD203B41FA5}">
                      <a16:colId xmlns:a16="http://schemas.microsoft.com/office/drawing/2014/main" val="1413005060"/>
                    </a:ext>
                  </a:extLst>
                </a:gridCol>
              </a:tblGrid>
              <a:tr h="441377">
                <a:tc>
                  <a:txBody>
                    <a:bodyPr/>
                    <a:lstStyle/>
                    <a:p>
                      <a:pPr algn="ctr"/>
                      <a:r>
                        <a:rPr lang="en-US" dirty="0"/>
                        <a:t>Paper. No</a:t>
                      </a:r>
                    </a:p>
                  </a:txBody>
                  <a:tcPr/>
                </a:tc>
                <a:tc>
                  <a:txBody>
                    <a:bodyPr/>
                    <a:lstStyle/>
                    <a:p>
                      <a:pPr algn="ctr"/>
                      <a:r>
                        <a:rPr lang="en-US" dirty="0"/>
                        <a:t>Method</a:t>
                      </a:r>
                    </a:p>
                  </a:txBody>
                  <a:tcPr/>
                </a:tc>
                <a:extLst>
                  <a:ext uri="{0D108BD9-81ED-4DB2-BD59-A6C34878D82A}">
                    <a16:rowId xmlns:a16="http://schemas.microsoft.com/office/drawing/2014/main" val="1225981288"/>
                  </a:ext>
                </a:extLst>
              </a:tr>
              <a:tr h="761828">
                <a:tc>
                  <a:txBody>
                    <a:bodyPr/>
                    <a:lstStyle/>
                    <a:p>
                      <a:r>
                        <a:rPr lang="en-US" dirty="0"/>
                        <a:t>[5]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DEA Integrated ISM approach is applied in energy efficiency analysis of Chinese ethylene industry in the petrochemical field .</a:t>
                      </a:r>
                    </a:p>
                  </a:txBody>
                  <a:tcPr/>
                </a:tc>
                <a:extLst>
                  <a:ext uri="{0D108BD9-81ED-4DB2-BD59-A6C34878D82A}">
                    <a16:rowId xmlns:a16="http://schemas.microsoft.com/office/drawing/2014/main" val="539183782"/>
                  </a:ext>
                </a:extLst>
              </a:tr>
              <a:tr h="761828">
                <a:tc>
                  <a:txBody>
                    <a:bodyPr/>
                    <a:lstStyle/>
                    <a:p>
                      <a:r>
                        <a:rPr lang="en-US" dirty="0"/>
                        <a:t>[6]</a:t>
                      </a:r>
                    </a:p>
                  </a:txBody>
                  <a:tcPr/>
                </a:tc>
                <a:tc>
                  <a:txBody>
                    <a:bodyPr/>
                    <a:lstStyle/>
                    <a:p>
                      <a:pPr algn="just"/>
                      <a:r>
                        <a:rPr lang="en-US" dirty="0"/>
                        <a:t>The Convolution Neural Networks approach is used for predicting the boiler’s operating performance. </a:t>
                      </a:r>
                    </a:p>
                  </a:txBody>
                  <a:tcPr/>
                </a:tc>
                <a:extLst>
                  <a:ext uri="{0D108BD9-81ED-4DB2-BD59-A6C34878D82A}">
                    <a16:rowId xmlns:a16="http://schemas.microsoft.com/office/drawing/2014/main" val="452522494"/>
                  </a:ext>
                </a:extLst>
              </a:tr>
              <a:tr h="761828">
                <a:tc>
                  <a:txBody>
                    <a:bodyPr/>
                    <a:lstStyle/>
                    <a:p>
                      <a:r>
                        <a:rPr lang="en-US" dirty="0"/>
                        <a:t>[7]</a:t>
                      </a:r>
                    </a:p>
                  </a:txBody>
                  <a:tcPr/>
                </a:tc>
                <a:tc>
                  <a:txBody>
                    <a:bodyPr/>
                    <a:lstStyle/>
                    <a:p>
                      <a:pPr marL="0" marR="0" lvl="0" indent="0" algn="l" rtl="0" eaLnBrk="1" fontAlgn="auto" latinLnBrk="0" hangingPunct="1">
                        <a:lnSpc>
                          <a:spcPct val="100000"/>
                        </a:lnSpc>
                        <a:spcBef>
                          <a:spcPts val="0"/>
                        </a:spcBef>
                        <a:spcAft>
                          <a:spcPts val="0"/>
                        </a:spcAft>
                        <a:buFontTx/>
                        <a:buNone/>
                      </a:pPr>
                      <a:r>
                        <a:rPr lang="en-US" dirty="0"/>
                        <a:t>A comparative analysis of three modeling techniques for prediction of electricity energy consumption was presented. </a:t>
                      </a:r>
                    </a:p>
                  </a:txBody>
                  <a:tcPr/>
                </a:tc>
                <a:extLst>
                  <a:ext uri="{0D108BD9-81ED-4DB2-BD59-A6C34878D82A}">
                    <a16:rowId xmlns:a16="http://schemas.microsoft.com/office/drawing/2014/main" val="3936109090"/>
                  </a:ext>
                </a:extLst>
              </a:tr>
              <a:tr h="1088326">
                <a:tc>
                  <a:txBody>
                    <a:bodyPr/>
                    <a:lstStyle/>
                    <a:p>
                      <a:r>
                        <a:rPr lang="en-US" dirty="0"/>
                        <a:t>[8]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Neural Network Method for power prediction of wind power plant has been used. Neural Network was trained on historical data of wind speed</a:t>
                      </a:r>
                    </a:p>
                  </a:txBody>
                  <a:tcPr/>
                </a:tc>
                <a:extLst>
                  <a:ext uri="{0D108BD9-81ED-4DB2-BD59-A6C34878D82A}">
                    <a16:rowId xmlns:a16="http://schemas.microsoft.com/office/drawing/2014/main" val="3486687242"/>
                  </a:ext>
                </a:extLst>
              </a:tr>
            </a:tbl>
          </a:graphicData>
        </a:graphic>
      </p:graphicFrame>
    </p:spTree>
    <p:extLst>
      <p:ext uri="{BB962C8B-B14F-4D97-AF65-F5344CB8AC3E}">
        <p14:creationId xmlns:p14="http://schemas.microsoft.com/office/powerpoint/2010/main" val="3181163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03. Background information (1/2)</a:t>
            </a:r>
          </a:p>
        </p:txBody>
      </p:sp>
      <p:sp>
        <p:nvSpPr>
          <p:cNvPr id="3" name="Content Placeholder 2"/>
          <p:cNvSpPr>
            <a:spLocks noGrp="1"/>
          </p:cNvSpPr>
          <p:nvPr>
            <p:ph idx="1"/>
          </p:nvPr>
        </p:nvSpPr>
        <p:spPr>
          <a:xfrm>
            <a:off x="677334" y="1452672"/>
            <a:ext cx="8596668" cy="715342"/>
          </a:xfrm>
        </p:spPr>
        <p:txBody>
          <a:bodyPr>
            <a:normAutofit fontScale="70000" lnSpcReduction="20000"/>
          </a:bodyPr>
          <a:lstStyle/>
          <a:p>
            <a:r>
              <a:rPr lang="en-US" dirty="0"/>
              <a:t>Jamshoro Power plant have four power generating units with total rated capacity 880 Mega Watt (MW).</a:t>
            </a:r>
          </a:p>
          <a:p>
            <a:pPr algn="just"/>
            <a:r>
              <a:rPr lang="en-US" dirty="0"/>
              <a:t>Right Side Shows Process of Power Generation , left side snap shows 4 power Generating Units. </a:t>
            </a:r>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285059"/>
            <a:ext cx="5050743" cy="4016268"/>
          </a:xfrm>
          <a:prstGeom prst="rect">
            <a:avLst/>
          </a:prstGeom>
        </p:spPr>
      </p:pic>
      <p:pic>
        <p:nvPicPr>
          <p:cNvPr id="5" name="Picture 4"/>
          <p:cNvPicPr>
            <a:picLocks noChangeAspect="1"/>
          </p:cNvPicPr>
          <p:nvPr/>
        </p:nvPicPr>
        <p:blipFill>
          <a:blip r:embed="rId3"/>
          <a:stretch>
            <a:fillRect/>
          </a:stretch>
        </p:blipFill>
        <p:spPr>
          <a:xfrm>
            <a:off x="5980916" y="2285059"/>
            <a:ext cx="3900504" cy="4016268"/>
          </a:xfrm>
          <a:prstGeom prst="rect">
            <a:avLst/>
          </a:prstGeom>
        </p:spPr>
      </p:pic>
    </p:spTree>
    <p:extLst>
      <p:ext uri="{BB962C8B-B14F-4D97-AF65-F5344CB8AC3E}">
        <p14:creationId xmlns:p14="http://schemas.microsoft.com/office/powerpoint/2010/main" val="328090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03. Background information (2/2)</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p:txBody>
      </p:sp>
      <p:graphicFrame>
        <p:nvGraphicFramePr>
          <p:cNvPr id="4" name="Table 3"/>
          <p:cNvGraphicFramePr>
            <a:graphicFrameLocks noGrp="1"/>
          </p:cNvGraphicFramePr>
          <p:nvPr/>
        </p:nvGraphicFramePr>
        <p:xfrm>
          <a:off x="871047" y="4755579"/>
          <a:ext cx="8325920" cy="1674242"/>
        </p:xfrm>
        <a:graphic>
          <a:graphicData uri="http://schemas.openxmlformats.org/drawingml/2006/table">
            <a:tbl>
              <a:tblPr firstRow="1" bandRow="1">
                <a:tableStyleId>{69CF1AB2-1976-4502-BF36-3FF5EA218861}</a:tableStyleId>
              </a:tblPr>
              <a:tblGrid>
                <a:gridCol w="2085467">
                  <a:extLst>
                    <a:ext uri="{9D8B030D-6E8A-4147-A177-3AD203B41FA5}">
                      <a16:colId xmlns:a16="http://schemas.microsoft.com/office/drawing/2014/main" val="20000"/>
                    </a:ext>
                  </a:extLst>
                </a:gridCol>
                <a:gridCol w="1352876">
                  <a:extLst>
                    <a:ext uri="{9D8B030D-6E8A-4147-A177-3AD203B41FA5}">
                      <a16:colId xmlns:a16="http://schemas.microsoft.com/office/drawing/2014/main" val="20001"/>
                    </a:ext>
                  </a:extLst>
                </a:gridCol>
                <a:gridCol w="1984842">
                  <a:extLst>
                    <a:ext uri="{9D8B030D-6E8A-4147-A177-3AD203B41FA5}">
                      <a16:colId xmlns:a16="http://schemas.microsoft.com/office/drawing/2014/main" val="20002"/>
                    </a:ext>
                  </a:extLst>
                </a:gridCol>
                <a:gridCol w="1984842">
                  <a:extLst>
                    <a:ext uri="{9D8B030D-6E8A-4147-A177-3AD203B41FA5}">
                      <a16:colId xmlns:a16="http://schemas.microsoft.com/office/drawing/2014/main" val="20003"/>
                    </a:ext>
                  </a:extLst>
                </a:gridCol>
                <a:gridCol w="917893">
                  <a:extLst>
                    <a:ext uri="{9D8B030D-6E8A-4147-A177-3AD203B41FA5}">
                      <a16:colId xmlns:a16="http://schemas.microsoft.com/office/drawing/2014/main" val="20004"/>
                    </a:ext>
                  </a:extLst>
                </a:gridCol>
              </a:tblGrid>
              <a:tr h="377301">
                <a:tc rowSpan="2">
                  <a:txBody>
                    <a:bodyPr/>
                    <a:lstStyle/>
                    <a:p>
                      <a:pPr algn="ctr"/>
                      <a:r>
                        <a:rPr lang="en-US" dirty="0"/>
                        <a:t>Gross Generation</a:t>
                      </a:r>
                    </a:p>
                    <a:p>
                      <a:pPr algn="ctr"/>
                      <a:endParaRPr lang="en-US" dirty="0"/>
                    </a:p>
                    <a:p>
                      <a:pPr algn="ctr"/>
                      <a:r>
                        <a:rPr lang="en-US" dirty="0"/>
                        <a:t>(KWH)</a:t>
                      </a:r>
                      <a:endParaRPr lang="en-US" b="0" dirty="0"/>
                    </a:p>
                  </a:txBody>
                  <a:tcPr/>
                </a:tc>
                <a:tc gridSpan="3">
                  <a:txBody>
                    <a:bodyPr/>
                    <a:lstStyle/>
                    <a:p>
                      <a:pPr algn="ctr"/>
                      <a:r>
                        <a:rPr lang="en-US" dirty="0"/>
                        <a:t>Auxiliary consumption </a:t>
                      </a:r>
                      <a:endParaRPr lang="en-US" b="0" dirty="0"/>
                    </a:p>
                  </a:txBody>
                  <a:tcPr/>
                </a:tc>
                <a:tc hMerge="1">
                  <a:txBody>
                    <a:bodyPr/>
                    <a:lstStyle/>
                    <a:p>
                      <a:endParaRPr lang="en-US" dirty="0"/>
                    </a:p>
                  </a:txBody>
                  <a:tcPr/>
                </a:tc>
                <a:tc hMerge="1">
                  <a:txBody>
                    <a:bodyPr/>
                    <a:lstStyle/>
                    <a:p>
                      <a:endParaRPr lang="en-US" dirty="0"/>
                    </a:p>
                  </a:txBody>
                  <a:tcPr/>
                </a:tc>
                <a:tc rowSpan="2">
                  <a:txBody>
                    <a:bodyPr/>
                    <a:lstStyle/>
                    <a:p>
                      <a:pPr algn="ctr"/>
                      <a:r>
                        <a:rPr lang="en-US" dirty="0"/>
                        <a:t>NEO</a:t>
                      </a:r>
                    </a:p>
                    <a:p>
                      <a:pPr algn="ctr"/>
                      <a:endParaRPr lang="en-US" dirty="0"/>
                    </a:p>
                    <a:p>
                      <a:pPr algn="ctr"/>
                      <a:r>
                        <a:rPr lang="en-US" dirty="0"/>
                        <a:t>(KWH)</a:t>
                      </a:r>
                      <a:endParaRPr lang="en-US" b="0" dirty="0"/>
                    </a:p>
                  </a:txBody>
                  <a:tcPr/>
                </a:tc>
                <a:extLst>
                  <a:ext uri="{0D108BD9-81ED-4DB2-BD59-A6C34878D82A}">
                    <a16:rowId xmlns:a16="http://schemas.microsoft.com/office/drawing/2014/main" val="10000"/>
                  </a:ext>
                </a:extLst>
              </a:tr>
              <a:tr h="382541">
                <a:tc vMerge="1">
                  <a:txBody>
                    <a:bodyPr/>
                    <a:lstStyle/>
                    <a:p>
                      <a:endParaRPr lang="en-US" dirty="0"/>
                    </a:p>
                  </a:txBody>
                  <a:tcPr/>
                </a:tc>
                <a:tc>
                  <a:txBody>
                    <a:bodyPr/>
                    <a:lstStyle/>
                    <a:p>
                      <a:pPr algn="ctr"/>
                      <a:r>
                        <a:rPr lang="en-US" dirty="0"/>
                        <a:t>Own System</a:t>
                      </a:r>
                    </a:p>
                    <a:p>
                      <a:pPr algn="ctr"/>
                      <a:r>
                        <a:rPr lang="en-US" dirty="0"/>
                        <a:t>(KWH)</a:t>
                      </a:r>
                      <a:endParaRPr lang="en-US" b="0" dirty="0"/>
                    </a:p>
                  </a:txBody>
                  <a:tcPr/>
                </a:tc>
                <a:tc>
                  <a:txBody>
                    <a:bodyPr/>
                    <a:lstStyle/>
                    <a:p>
                      <a:pPr algn="ctr"/>
                      <a:r>
                        <a:rPr lang="en-US" dirty="0"/>
                        <a:t>Imported 220/132 KV</a:t>
                      </a:r>
                      <a:r>
                        <a:rPr lang="en-US" baseline="0" dirty="0"/>
                        <a:t> Grid (KWH)</a:t>
                      </a:r>
                      <a:endParaRPr lang="en-US" b="0" dirty="0"/>
                    </a:p>
                  </a:txBody>
                  <a:tcPr/>
                </a:tc>
                <a:tc>
                  <a:txBody>
                    <a:bodyPr/>
                    <a:lstStyle/>
                    <a:p>
                      <a:pPr algn="ctr"/>
                      <a:r>
                        <a:rPr lang="en-US" dirty="0"/>
                        <a:t>Total Aux</a:t>
                      </a:r>
                    </a:p>
                    <a:p>
                      <a:pPr algn="ctr"/>
                      <a:r>
                        <a:rPr lang="en-US" dirty="0"/>
                        <a:t>(KWH)</a:t>
                      </a:r>
                      <a:endParaRPr lang="en-US" b="0" dirty="0"/>
                    </a:p>
                  </a:txBody>
                  <a:tcPr/>
                </a:tc>
                <a:tc vMerge="1">
                  <a:txBody>
                    <a:bodyPr/>
                    <a:lstStyle/>
                    <a:p>
                      <a:endParaRPr lang="en-US" dirty="0"/>
                    </a:p>
                  </a:txBody>
                  <a:tcPr/>
                </a:tc>
                <a:extLst>
                  <a:ext uri="{0D108BD9-81ED-4DB2-BD59-A6C34878D82A}">
                    <a16:rowId xmlns:a16="http://schemas.microsoft.com/office/drawing/2014/main" val="10001"/>
                  </a:ext>
                </a:extLst>
              </a:tr>
              <a:tr h="382541">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 = B+C</a:t>
                      </a:r>
                    </a:p>
                  </a:txBody>
                  <a:tcPr/>
                </a:tc>
                <a:tc>
                  <a:txBody>
                    <a:bodyPr/>
                    <a:lstStyle/>
                    <a:p>
                      <a:pPr algn="ctr"/>
                      <a:r>
                        <a:rPr lang="en-US" dirty="0"/>
                        <a:t>E=A-D</a:t>
                      </a:r>
                    </a:p>
                  </a:txBody>
                  <a:tcPr/>
                </a:tc>
                <a:extLst>
                  <a:ext uri="{0D108BD9-81ED-4DB2-BD59-A6C34878D82A}">
                    <a16:rowId xmlns:a16="http://schemas.microsoft.com/office/drawing/2014/main" val="10002"/>
                  </a:ext>
                </a:extLst>
              </a:tr>
            </a:tbl>
          </a:graphicData>
        </a:graphic>
      </p:graphicFrame>
      <p:sp>
        <p:nvSpPr>
          <p:cNvPr id="5" name="Content Placeholder 2"/>
          <p:cNvSpPr txBox="1">
            <a:spLocks/>
          </p:cNvSpPr>
          <p:nvPr/>
        </p:nvSpPr>
        <p:spPr>
          <a:xfrm>
            <a:off x="677334" y="1565658"/>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dirty="0"/>
              <a:t>Accumulated Gross Generation of all four Units depends upon either Gas or RFO and Produce Generation in KWH.</a:t>
            </a:r>
          </a:p>
          <a:p>
            <a:pPr algn="just"/>
            <a:r>
              <a:rPr lang="en-US" dirty="0"/>
              <a:t>Auxiliary Consumption is the amount of Electricity in KWH required to start the offline Power Unit; it serves as backup power for primary power source at the plant. Arranged from Own System or Imported from Grid of NTDC.</a:t>
            </a:r>
          </a:p>
          <a:p>
            <a:pPr algn="just"/>
            <a:r>
              <a:rPr lang="en-US" dirty="0"/>
              <a:t>Net Electric Output (NEO) is obtained by subtracting auxiliary load from Gross Generation of plant. Net electric output (NEO) depend upon 3 input parameters. I.e. Consumption of RFO oil, the consumption of Natural Gas, Consumption of Quality Water in form of steam to run the turbine for power generation.</a:t>
            </a:r>
          </a:p>
        </p:txBody>
      </p:sp>
    </p:spTree>
    <p:extLst>
      <p:ext uri="{BB962C8B-B14F-4D97-AF65-F5344CB8AC3E}">
        <p14:creationId xmlns:p14="http://schemas.microsoft.com/office/powerpoint/2010/main" val="2230093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893B-E8CD-4242-ADB4-59013BA62D45}"/>
              </a:ext>
            </a:extLst>
          </p:cNvPr>
          <p:cNvSpPr>
            <a:spLocks noGrp="1"/>
          </p:cNvSpPr>
          <p:nvPr>
            <p:ph type="title"/>
          </p:nvPr>
        </p:nvSpPr>
        <p:spPr/>
        <p:txBody>
          <a:bodyPr/>
          <a:lstStyle/>
          <a:p>
            <a:r>
              <a:rPr lang="en-US" dirty="0">
                <a:ea typeface="+mj-lt"/>
                <a:cs typeface="+mj-lt"/>
              </a:rPr>
              <a:t>04. Problem Statement </a:t>
            </a:r>
            <a:endParaRPr lang="en-US" dirty="0"/>
          </a:p>
        </p:txBody>
      </p:sp>
      <p:sp>
        <p:nvSpPr>
          <p:cNvPr id="3" name="Content Placeholder 2">
            <a:extLst>
              <a:ext uri="{FF2B5EF4-FFF2-40B4-BE49-F238E27FC236}">
                <a16:creationId xmlns:a16="http://schemas.microsoft.com/office/drawing/2014/main" id="{93DECB9E-BC04-4806-BA6B-86CDE231EB83}"/>
              </a:ext>
            </a:extLst>
          </p:cNvPr>
          <p:cNvSpPr>
            <a:spLocks noGrp="1"/>
          </p:cNvSpPr>
          <p:nvPr>
            <p:ph idx="1"/>
          </p:nvPr>
        </p:nvSpPr>
        <p:spPr>
          <a:xfrm>
            <a:off x="677333" y="1577491"/>
            <a:ext cx="8718457" cy="4558266"/>
          </a:xfrm>
        </p:spPr>
        <p:txBody>
          <a:bodyPr>
            <a:noAutofit/>
          </a:bodyPr>
          <a:lstStyle/>
          <a:p>
            <a:pPr algn="just"/>
            <a:r>
              <a:rPr lang="en-US" dirty="0"/>
              <a:t>At present data is collected Manually from powerhouse generators (Power Generating Units Features),Weight bridge system(RFO Features), Installed Gas Meters (Gas Features) &amp; TIMS Systems for computation of efficiency for previous months.</a:t>
            </a:r>
          </a:p>
          <a:p>
            <a:pPr algn="just"/>
            <a:r>
              <a:rPr lang="en-US" dirty="0"/>
              <a:t>Different Sources of Data needs to be integrated at one point as per our required format is a painstaking for model building. </a:t>
            </a:r>
          </a:p>
          <a:p>
            <a:pPr algn="just"/>
            <a:r>
              <a:rPr lang="en-US" dirty="0"/>
              <a:t>As this process is manual So it contains typo mistake , null values, human error, outliers and other problems with data which may effect performance of Model. </a:t>
            </a:r>
          </a:p>
          <a:p>
            <a:pPr algn="just"/>
            <a:r>
              <a:rPr lang="en-US" dirty="0"/>
              <a:t>Based on available resources , There is dire need to predict the efficiency for upcoming months.</a:t>
            </a:r>
          </a:p>
          <a:p>
            <a:pPr algn="just"/>
            <a:r>
              <a:rPr lang="en-US" dirty="0"/>
              <a:t>Management may take decision in advance. Pre-planned generation can be proposed for devising Energy Policy to meet the national Demand. </a:t>
            </a:r>
          </a:p>
        </p:txBody>
      </p:sp>
    </p:spTree>
    <p:extLst>
      <p:ext uri="{BB962C8B-B14F-4D97-AF65-F5344CB8AC3E}">
        <p14:creationId xmlns:p14="http://schemas.microsoft.com/office/powerpoint/2010/main" val="26385945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2804</Words>
  <Application>Microsoft Office PowerPoint</Application>
  <PresentationFormat>Widescreen</PresentationFormat>
  <Paragraphs>218</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Cambria Math</vt:lpstr>
      <vt:lpstr>Lato</vt:lpstr>
      <vt:lpstr>Open Sans Extrabold</vt:lpstr>
      <vt:lpstr>Times New Roman</vt:lpstr>
      <vt:lpstr>Trebuchet MS</vt:lpstr>
      <vt:lpstr>Wingdings 3</vt:lpstr>
      <vt:lpstr>Facet</vt:lpstr>
      <vt:lpstr>PowerPoint Presentation</vt:lpstr>
      <vt:lpstr>PowerPoint Presentation</vt:lpstr>
      <vt:lpstr>01. TITLE</vt:lpstr>
      <vt:lpstr>02. Literature Review (1/3)</vt:lpstr>
      <vt:lpstr>02. Literature Review (2/3)</vt:lpstr>
      <vt:lpstr>02. Literature Review (3/3)</vt:lpstr>
      <vt:lpstr>03. Background information (1/2)</vt:lpstr>
      <vt:lpstr>03. Background information (2/2)</vt:lpstr>
      <vt:lpstr>04. Problem Statement </vt:lpstr>
      <vt:lpstr>05. Aims &amp; Objectives </vt:lpstr>
      <vt:lpstr>06. Methodology (1/6)</vt:lpstr>
      <vt:lpstr>06. Methodology (2/6)</vt:lpstr>
      <vt:lpstr>06. Methodology (3/6)</vt:lpstr>
      <vt:lpstr>PowerPoint Presentation</vt:lpstr>
      <vt:lpstr>06. Methodology (4/6)</vt:lpstr>
      <vt:lpstr>06. Methodology (5/6) </vt:lpstr>
      <vt:lpstr>06. Methodology (6/6)</vt:lpstr>
      <vt:lpstr>07. Experimental results (1/4)</vt:lpstr>
      <vt:lpstr>07. Experimental results (2/4)</vt:lpstr>
      <vt:lpstr>07. Experimental results (3/4)</vt:lpstr>
      <vt:lpstr>07. Experimental results (4/4)</vt:lpstr>
      <vt:lpstr>08. Conclusion (1/2)</vt:lpstr>
      <vt:lpstr>08. Conclusion (2/2)</vt:lpstr>
      <vt:lpstr>9. References (1/2)</vt:lpstr>
      <vt:lpstr>9. References (2/2)</vt:lpstr>
      <vt:lpstr>Appendix-A</vt:lpstr>
      <vt:lpstr>Appendix-B</vt:lpstr>
      <vt:lpstr>Appendix-C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cp:revision>
  <dcterms:created xsi:type="dcterms:W3CDTF">2020-01-25T18:50:33Z</dcterms:created>
  <dcterms:modified xsi:type="dcterms:W3CDTF">2020-10-21T11:08:36Z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