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399" r:id="rId2"/>
    <p:sldId id="277" r:id="rId3"/>
    <p:sldId id="400" r:id="rId4"/>
    <p:sldId id="355" r:id="rId5"/>
    <p:sldId id="401" r:id="rId6"/>
    <p:sldId id="395" r:id="rId7"/>
    <p:sldId id="394" r:id="rId8"/>
    <p:sldId id="381" r:id="rId9"/>
    <p:sldId id="383" r:id="rId10"/>
    <p:sldId id="389" r:id="rId11"/>
    <p:sldId id="402" r:id="rId12"/>
    <p:sldId id="403" r:id="rId13"/>
    <p:sldId id="404" r:id="rId14"/>
    <p:sldId id="406" r:id="rId15"/>
    <p:sldId id="405" r:id="rId16"/>
    <p:sldId id="368" r:id="rId17"/>
    <p:sldId id="274" r:id="rId18"/>
  </p:sldIdLst>
  <p:sldSz cx="12192000" cy="6858000"/>
  <p:notesSz cx="6858000" cy="9144000"/>
  <p:embeddedFontLs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panni" initials="zp" lastIdx="1" clrIdx="0">
    <p:extLst>
      <p:ext uri="{19B8F6BF-5375-455C-9EA6-DF929625EA0E}">
        <p15:presenceInfo xmlns:p15="http://schemas.microsoft.com/office/powerpoint/2012/main" userId="064b89cb9c9a7038" providerId="Windows Live"/>
      </p:ext>
    </p:extLst>
  </p:cmAuthor>
  <p:cmAuthor id="2" name="michael" initials="m" lastIdx="1" clrIdx="1">
    <p:extLst>
      <p:ext uri="{19B8F6BF-5375-455C-9EA6-DF929625EA0E}">
        <p15:presenceInfo xmlns:p15="http://schemas.microsoft.com/office/powerpoint/2012/main" userId="mic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885"/>
    <a:srgbClr val="FFFFFF"/>
    <a:srgbClr val="F2F2F2"/>
    <a:srgbClr val="C00000"/>
    <a:srgbClr val="C55A11"/>
    <a:srgbClr val="C5E0B4"/>
    <a:srgbClr val="EDEDED"/>
    <a:srgbClr val="D9D9D9"/>
    <a:srgbClr val="222A35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71" autoAdjust="0"/>
    <p:restoredTop sz="86195" autoAdjust="0"/>
  </p:normalViewPr>
  <p:slideViewPr>
    <p:cSldViewPr snapToGrid="0" showGuides="1">
      <p:cViewPr varScale="1">
        <p:scale>
          <a:sx n="102" d="100"/>
          <a:sy n="102" d="100"/>
        </p:scale>
        <p:origin x="208" y="31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42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24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813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23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07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71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以上就是今天的答辩内容，感谢各位老师同学们的聆听。谢谢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87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45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607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05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本模型使用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CSNER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中文数据集进行实验验证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CSNER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从中国知网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收集的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领域数据，一共有四种实体类型，并且每个实体类型都有特定实体以及指代实体，具体的数据统计如表所示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标注了共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9248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个实体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数据集的标准标注格式如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右侧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，每个字与标签中间以空格分割，句子之间以空行分开，微博数据集标签中会标明特定实体或指代实体类型。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4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对实验结果进行判定时，主要基于三个方面进行评判：准确对实体边界进行划分、实体类型分类正确、以及标注实体内部位置顺序正确。只有同时满足上述三个标准，才可认为该标签结果预测正确。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实验采用国内外评测会议公认的评价指标：准确率，召回率，以及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13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2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A839-15EA-43D3-83D2-A2127E60BE8E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CCC6-2930-4E09-B9A0-B2B9C0B165E0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29B0-D182-40FD-9610-AC28FD5FF454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BA8D-AADF-404B-90D0-B679730A9242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7C22-9B3D-4F2B-AFC8-8F5B4AF3F130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24C9E-D8D7-48EF-A44C-83521E1E8BDC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F907-CB6F-4AA4-850A-4CEECF0FBB58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5DB9F-F5F2-4BFA-9CD0-EA43E36C0805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8082-42F7-45A3-95CA-EE9DAD477904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2B27-81CB-4115-B709-86FE094B3DE6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4352-B50E-43D3-9527-F781EE602E72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A446-3BA3-4066-AA5C-7719D359CBBA}" type="datetime1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64212" y="449044"/>
            <a:ext cx="11385755" cy="5958349"/>
          </a:xfrm>
          <a:prstGeom prst="roundRect">
            <a:avLst>
              <a:gd name="adj" fmla="val 1568"/>
            </a:avLst>
          </a:prstGeom>
          <a:pattFill prst="pct5">
            <a:fgClr>
              <a:srgbClr val="FFFFFF"/>
            </a:fgClr>
            <a:bgClr>
              <a:schemeClr val="bg1"/>
            </a:bgClr>
          </a:patt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927968" y="2131374"/>
            <a:ext cx="83441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Simplify the Usage of Lexicon in Chinese NER</a:t>
            </a:r>
            <a:endParaRPr lang="zh-CN" altLang="en-US" sz="4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1518834" y="3891657"/>
            <a:ext cx="8896027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935" y="519431"/>
            <a:ext cx="1660929" cy="13401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349832-8106-45E9-99BB-BDDD5828848A}"/>
              </a:ext>
            </a:extLst>
          </p:cNvPr>
          <p:cNvSpPr txBox="1"/>
          <p:nvPr/>
        </p:nvSpPr>
        <p:spPr>
          <a:xfrm>
            <a:off x="1888045" y="5648812"/>
            <a:ext cx="833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2020.09.28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84471" y="4045734"/>
            <a:ext cx="7945235" cy="173664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Minlong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Peng,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Ruotian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Ma, Qi Zhang,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Xuanjing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</a:p>
          <a:p>
            <a:pPr algn="ctr"/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</a:p>
          <a:p>
            <a:pPr algn="ctr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ACL2020</a:t>
            </a:r>
          </a:p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0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86"/>
    </mc:Choice>
    <mc:Fallback xmlns="">
      <p:transition advTm="9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663" y="457203"/>
            <a:ext cx="5666667" cy="6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666" y="681381"/>
            <a:ext cx="5466667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666" y="773325"/>
            <a:ext cx="5866667" cy="5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464" y="639594"/>
            <a:ext cx="6886475" cy="57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074" y="1740343"/>
            <a:ext cx="6639884" cy="326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7" y="502915"/>
            <a:ext cx="7056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693" y="1689691"/>
            <a:ext cx="9407242" cy="38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5580AB5-6AB7-473C-8DF5-65DC508C63C1}"/>
              </a:ext>
            </a:extLst>
          </p:cNvPr>
          <p:cNvSpPr/>
          <p:nvPr/>
        </p:nvSpPr>
        <p:spPr>
          <a:xfrm>
            <a:off x="1036479" y="1655457"/>
            <a:ext cx="1164784" cy="480175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4648" y="502915"/>
            <a:ext cx="345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Summary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图片 111">
            <a:extLst>
              <a:ext uri="{FF2B5EF4-FFF2-40B4-BE49-F238E27FC236}">
                <a16:creationId xmlns:a16="http://schemas.microsoft.com/office/drawing/2014/main" id="{32F52356-19D1-41C1-BF87-BF2FC834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5FE2EC-CAB9-462B-B140-F32C831BC1A8}"/>
              </a:ext>
            </a:extLst>
          </p:cNvPr>
          <p:cNvSpPr txBox="1"/>
          <p:nvPr/>
        </p:nvSpPr>
        <p:spPr>
          <a:xfrm>
            <a:off x="975801" y="4303130"/>
            <a:ext cx="7567392" cy="923330"/>
          </a:xfrm>
          <a:prstGeom prst="rect">
            <a:avLst/>
          </a:prstGeom>
          <a:noFill/>
          <a:ln>
            <a:solidFill>
              <a:srgbClr val="1C4885"/>
            </a:solidFill>
          </a:ln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1.Avoid designing complicated model architecture.</a:t>
            </a:r>
          </a:p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2.Transferable to different sequence-labeling architecture.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3.Can be easily incorporated with pre-trained models.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ABC8E-C21F-4FEF-BC87-423A2A306F08}"/>
              </a:ext>
            </a:extLst>
          </p:cNvPr>
          <p:cNvSpPr txBox="1"/>
          <p:nvPr/>
        </p:nvSpPr>
        <p:spPr>
          <a:xfrm>
            <a:off x="1036479" y="1693635"/>
            <a:ext cx="95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ABC8E-C21F-4FEF-BC87-423A2A306F08}"/>
              </a:ext>
            </a:extLst>
          </p:cNvPr>
          <p:cNvSpPr txBox="1"/>
          <p:nvPr/>
        </p:nvSpPr>
        <p:spPr>
          <a:xfrm>
            <a:off x="729338" y="2987798"/>
            <a:ext cx="428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实体类型与实体边界</a:t>
            </a:r>
          </a:p>
        </p:txBody>
      </p:sp>
      <p:sp>
        <p:nvSpPr>
          <p:cNvPr id="16" name="矩形: 圆角 2">
            <a:extLst>
              <a:ext uri="{FF2B5EF4-FFF2-40B4-BE49-F238E27FC236}">
                <a16:creationId xmlns:a16="http://schemas.microsoft.com/office/drawing/2014/main" id="{65580AB5-6AB7-473C-8DF5-65DC508C63C1}"/>
              </a:ext>
            </a:extLst>
          </p:cNvPr>
          <p:cNvSpPr/>
          <p:nvPr/>
        </p:nvSpPr>
        <p:spPr>
          <a:xfrm>
            <a:off x="975801" y="3679947"/>
            <a:ext cx="1757774" cy="480175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5FE2EC-CAB9-462B-B140-F32C831BC1A8}"/>
              </a:ext>
            </a:extLst>
          </p:cNvPr>
          <p:cNvSpPr txBox="1"/>
          <p:nvPr/>
        </p:nvSpPr>
        <p:spPr>
          <a:xfrm>
            <a:off x="1036479" y="2458449"/>
            <a:ext cx="8800540" cy="923330"/>
          </a:xfrm>
          <a:prstGeom prst="rect">
            <a:avLst/>
          </a:prstGeom>
          <a:noFill/>
          <a:ln>
            <a:solidFill>
              <a:srgbClr val="1C4885"/>
            </a:solidFill>
          </a:ln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Incorporate lexicon information into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character representation layer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4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029"/>
    </mc:Choice>
    <mc:Fallback xmlns="">
      <p:transition advTm="480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3122" y="405580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10856" y="4164338"/>
            <a:ext cx="4570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Hans" sz="60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60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hank you</a:t>
            </a:r>
            <a:endParaRPr lang="zh-CN" altLang="en-US" sz="6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311" y="544369"/>
            <a:ext cx="962748" cy="8953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61B68AA-9F5D-844E-AFAC-AE6BE8DAB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96" y="867401"/>
            <a:ext cx="3255203" cy="32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373"/>
    </mc:Choice>
    <mc:Fallback xmlns="">
      <p:transition advTm="45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0204" y="508621"/>
            <a:ext cx="3172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0EA5F4F-26A7-4EB6-B839-78D55772E7A0}"/>
              </a:ext>
            </a:extLst>
          </p:cNvPr>
          <p:cNvSpPr/>
          <p:nvPr/>
        </p:nvSpPr>
        <p:spPr>
          <a:xfrm>
            <a:off x="764880" y="1377229"/>
            <a:ext cx="10649352" cy="1199660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Named Entity Recognition (NER) aims to recognize mentions of rigid designators from text belonging to predefined semantic types such as person, location, organization etc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/>
          <a:srcRect l="1553" t="3538" r="5815"/>
          <a:stretch/>
        </p:blipFill>
        <p:spPr>
          <a:xfrm>
            <a:off x="671227" y="2864671"/>
            <a:ext cx="7789867" cy="339916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002848" y="339343"/>
            <a:ext cx="7795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Survey on Deep Learning for</a:t>
            </a:r>
          </a:p>
          <a:p>
            <a:pPr algn="ctr"/>
            <a:r>
              <a:rPr lang="en-US" altLang="zh-CN" sz="28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 Entity Recognition</a:t>
            </a:r>
            <a:endParaRPr lang="zh-CN" altLang="en-US" sz="28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28">
            <a:extLst>
              <a:ext uri="{FF2B5EF4-FFF2-40B4-BE49-F238E27FC236}">
                <a16:creationId xmlns:a16="http://schemas.microsoft.com/office/drawing/2014/main" id="{B8371603-5D68-4283-8F6A-D0C9AF4F43B3}"/>
              </a:ext>
            </a:extLst>
          </p:cNvPr>
          <p:cNvSpPr/>
          <p:nvPr/>
        </p:nvSpPr>
        <p:spPr>
          <a:xfrm>
            <a:off x="8565331" y="2762225"/>
            <a:ext cx="2848901" cy="3667770"/>
          </a:xfrm>
          <a:prstGeom prst="roundRect">
            <a:avLst/>
          </a:prstGeom>
          <a:solidFill>
            <a:schemeClr val="bg2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EC2D2B-D241-475D-AC86-FB679374198E}"/>
              </a:ext>
            </a:extLst>
          </p:cNvPr>
          <p:cNvSpPr/>
          <p:nvPr/>
        </p:nvSpPr>
        <p:spPr>
          <a:xfrm>
            <a:off x="8796759" y="3020992"/>
            <a:ext cx="2444049" cy="431660"/>
          </a:xfrm>
          <a:prstGeom prst="rect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Relation extraction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A49C52-E6FA-4B7B-A9DA-52E487AEFC58}"/>
              </a:ext>
            </a:extLst>
          </p:cNvPr>
          <p:cNvSpPr/>
          <p:nvPr/>
        </p:nvSpPr>
        <p:spPr>
          <a:xfrm>
            <a:off x="8796759" y="3711419"/>
            <a:ext cx="2438590" cy="446089"/>
          </a:xfrm>
          <a:prstGeom prst="rect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 retrieval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540FE0-0C7D-4BEF-BAB8-81C508240700}"/>
              </a:ext>
            </a:extLst>
          </p:cNvPr>
          <p:cNvSpPr/>
          <p:nvPr/>
        </p:nvSpPr>
        <p:spPr>
          <a:xfrm>
            <a:off x="8796759" y="4378933"/>
            <a:ext cx="2438589" cy="446089"/>
          </a:xfrm>
          <a:prstGeom prst="rect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translation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4E3E64F-E0B1-4F2A-8ED0-1B2C9B247ECD}"/>
              </a:ext>
            </a:extLst>
          </p:cNvPr>
          <p:cNvSpPr/>
          <p:nvPr/>
        </p:nvSpPr>
        <p:spPr>
          <a:xfrm>
            <a:off x="8796759" y="5063992"/>
            <a:ext cx="2438589" cy="446089"/>
          </a:xfrm>
          <a:prstGeom prst="rect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 answering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CB2776C-8E04-471C-A170-E609309C0DDC}"/>
              </a:ext>
            </a:extLst>
          </p:cNvPr>
          <p:cNvSpPr/>
          <p:nvPr/>
        </p:nvSpPr>
        <p:spPr>
          <a:xfrm>
            <a:off x="8796759" y="5749051"/>
            <a:ext cx="2438589" cy="446089"/>
          </a:xfrm>
          <a:prstGeom prst="rect">
            <a:avLst/>
          </a:prstGeom>
          <a:solidFill>
            <a:srgbClr val="1C4885"/>
          </a:solidFill>
          <a:ln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Recommender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2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51"/>
    </mc:Choice>
    <mc:Fallback xmlns="">
      <p:transition advTm="43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895238" cy="42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07811" y="4788529"/>
            <a:ext cx="1794226" cy="437252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 Layer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8326865" y="4879130"/>
            <a:ext cx="477836" cy="256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3EB2E3-0A31-496F-9C04-6EC602FD6DEA}"/>
              </a:ext>
            </a:extLst>
          </p:cNvPr>
          <p:cNvSpPr txBox="1"/>
          <p:nvPr/>
        </p:nvSpPr>
        <p:spPr>
          <a:xfrm>
            <a:off x="9177926" y="4762462"/>
            <a:ext cx="2838521" cy="646331"/>
          </a:xfrm>
          <a:prstGeom prst="rect">
            <a:avLst/>
          </a:prstGeom>
          <a:noFill/>
          <a:ln w="28575">
            <a:solidFill>
              <a:srgbClr val="1C488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Character-level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Word-level</a:t>
            </a:r>
          </a:p>
        </p:txBody>
      </p:sp>
      <p:sp>
        <p:nvSpPr>
          <p:cNvPr id="8" name="矩形 7"/>
          <p:cNvSpPr/>
          <p:nvPr/>
        </p:nvSpPr>
        <p:spPr>
          <a:xfrm>
            <a:off x="6307811" y="2939993"/>
            <a:ext cx="1794224" cy="437252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Layer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7810" y="3864261"/>
            <a:ext cx="1794225" cy="437252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Sequence Modeling Layer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6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278" y="487959"/>
            <a:ext cx="922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Intention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EEE5C2E-8F4F-48A6-848F-02C500E6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A87536-ECBB-4BD5-A0C8-12D49AB9E8C6}"/>
              </a:ext>
            </a:extLst>
          </p:cNvPr>
          <p:cNvSpPr/>
          <p:nvPr/>
        </p:nvSpPr>
        <p:spPr>
          <a:xfrm>
            <a:off x="1713915" y="1561453"/>
            <a:ext cx="1974682" cy="417712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Disadvantage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7C8A96-CC11-48B8-AD37-842C154BABB7}"/>
              </a:ext>
            </a:extLst>
          </p:cNvPr>
          <p:cNvSpPr txBox="1"/>
          <p:nvPr/>
        </p:nvSpPr>
        <p:spPr>
          <a:xfrm>
            <a:off x="1357455" y="2248962"/>
            <a:ext cx="959241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still has missing information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is inefficient and not suitable for actual scenarios and production environments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is difficult to migrate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150528F-9530-4364-85F9-937BBC10A25A}"/>
              </a:ext>
            </a:extLst>
          </p:cNvPr>
          <p:cNvSpPr/>
          <p:nvPr/>
        </p:nvSpPr>
        <p:spPr>
          <a:xfrm>
            <a:off x="1727201" y="4107798"/>
            <a:ext cx="1850694" cy="417712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Approach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50019891-41E8-496B-A875-26AD8FE3ACFD}"/>
              </a:ext>
            </a:extLst>
          </p:cNvPr>
          <p:cNvSpPr>
            <a:spLocks noEditPoints="1"/>
          </p:cNvSpPr>
          <p:nvPr/>
        </p:nvSpPr>
        <p:spPr bwMode="auto">
          <a:xfrm>
            <a:off x="769583" y="1491107"/>
            <a:ext cx="638936" cy="488058"/>
          </a:xfrm>
          <a:custGeom>
            <a:avLst/>
            <a:gdLst>
              <a:gd name="T0" fmla="*/ 552224 w 77"/>
              <a:gd name="T1" fmla="*/ 140131 h 59"/>
              <a:gd name="T2" fmla="*/ 40162 w 77"/>
              <a:gd name="T3" fmla="*/ 180168 h 59"/>
              <a:gd name="T4" fmla="*/ 652628 w 77"/>
              <a:gd name="T5" fmla="*/ 550513 h 59"/>
              <a:gd name="T6" fmla="*/ 672709 w 77"/>
              <a:gd name="T7" fmla="*/ 340317 h 59"/>
              <a:gd name="T8" fmla="*/ 682749 w 77"/>
              <a:gd name="T9" fmla="*/ 320298 h 59"/>
              <a:gd name="T10" fmla="*/ 682749 w 77"/>
              <a:gd name="T11" fmla="*/ 310289 h 59"/>
              <a:gd name="T12" fmla="*/ 682749 w 77"/>
              <a:gd name="T13" fmla="*/ 590550 h 59"/>
              <a:gd name="T14" fmla="*/ 20081 w 77"/>
              <a:gd name="T15" fmla="*/ 590550 h 59"/>
              <a:gd name="T16" fmla="*/ 0 w 77"/>
              <a:gd name="T17" fmla="*/ 570531 h 59"/>
              <a:gd name="T18" fmla="*/ 0 w 77"/>
              <a:gd name="T19" fmla="*/ 140131 h 59"/>
              <a:gd name="T20" fmla="*/ 100404 w 77"/>
              <a:gd name="T21" fmla="*/ 380354 h 59"/>
              <a:gd name="T22" fmla="*/ 291172 w 77"/>
              <a:gd name="T23" fmla="*/ 410382 h 59"/>
              <a:gd name="T24" fmla="*/ 100404 w 77"/>
              <a:gd name="T25" fmla="*/ 380354 h 59"/>
              <a:gd name="T26" fmla="*/ 100404 w 77"/>
              <a:gd name="T27" fmla="*/ 330308 h 59"/>
              <a:gd name="T28" fmla="*/ 431738 w 77"/>
              <a:gd name="T29" fmla="*/ 300280 h 59"/>
              <a:gd name="T30" fmla="*/ 100404 w 77"/>
              <a:gd name="T31" fmla="*/ 220205 h 59"/>
              <a:gd name="T32" fmla="*/ 431738 w 77"/>
              <a:gd name="T33" fmla="*/ 250233 h 59"/>
              <a:gd name="T34" fmla="*/ 100404 w 77"/>
              <a:gd name="T35" fmla="*/ 220205 h 59"/>
              <a:gd name="T36" fmla="*/ 712870 w 77"/>
              <a:gd name="T37" fmla="*/ 90084 h 59"/>
              <a:gd name="T38" fmla="*/ 672709 w 77"/>
              <a:gd name="T39" fmla="*/ 250233 h 59"/>
              <a:gd name="T40" fmla="*/ 702830 w 77"/>
              <a:gd name="T41" fmla="*/ 240224 h 59"/>
              <a:gd name="T42" fmla="*/ 763073 w 77"/>
              <a:gd name="T43" fmla="*/ 100093 h 59"/>
              <a:gd name="T44" fmla="*/ 753032 w 77"/>
              <a:gd name="T45" fmla="*/ 80075 h 59"/>
              <a:gd name="T46" fmla="*/ 612466 w 77"/>
              <a:gd name="T47" fmla="*/ 90084 h 59"/>
              <a:gd name="T48" fmla="*/ 652628 w 77"/>
              <a:gd name="T49" fmla="*/ 290270 h 59"/>
              <a:gd name="T50" fmla="*/ 522102 w 77"/>
              <a:gd name="T51" fmla="*/ 400373 h 59"/>
              <a:gd name="T52" fmla="*/ 502021 w 77"/>
              <a:gd name="T53" fmla="*/ 490457 h 59"/>
              <a:gd name="T54" fmla="*/ 532143 w 77"/>
              <a:gd name="T55" fmla="*/ 450419 h 59"/>
              <a:gd name="T56" fmla="*/ 542183 w 77"/>
              <a:gd name="T57" fmla="*/ 430401 h 59"/>
              <a:gd name="T58" fmla="*/ 542183 w 77"/>
              <a:gd name="T59" fmla="*/ 460429 h 59"/>
              <a:gd name="T60" fmla="*/ 532143 w 77"/>
              <a:gd name="T61" fmla="*/ 500466 h 59"/>
              <a:gd name="T62" fmla="*/ 592385 w 77"/>
              <a:gd name="T63" fmla="*/ 420392 h 59"/>
              <a:gd name="T64" fmla="*/ 642587 w 77"/>
              <a:gd name="T65" fmla="*/ 300280 h 59"/>
              <a:gd name="T66" fmla="*/ 512062 w 77"/>
              <a:gd name="T67" fmla="*/ 380354 h 59"/>
              <a:gd name="T68" fmla="*/ 642587 w 77"/>
              <a:gd name="T69" fmla="*/ 300280 h 59"/>
              <a:gd name="T70" fmla="*/ 240970 w 77"/>
              <a:gd name="T71" fmla="*/ 520485 h 59"/>
              <a:gd name="T72" fmla="*/ 291172 w 77"/>
              <a:gd name="T73" fmla="*/ 480447 h 59"/>
              <a:gd name="T74" fmla="*/ 301213 w 77"/>
              <a:gd name="T75" fmla="*/ 520485 h 59"/>
              <a:gd name="T76" fmla="*/ 371496 w 77"/>
              <a:gd name="T77" fmla="*/ 500466 h 59"/>
              <a:gd name="T78" fmla="*/ 401617 w 77"/>
              <a:gd name="T79" fmla="*/ 510475 h 59"/>
              <a:gd name="T80" fmla="*/ 401617 w 77"/>
              <a:gd name="T81" fmla="*/ 510475 h 59"/>
              <a:gd name="T82" fmla="*/ 401617 w 77"/>
              <a:gd name="T83" fmla="*/ 540503 h 59"/>
              <a:gd name="T84" fmla="*/ 461860 w 77"/>
              <a:gd name="T85" fmla="*/ 550513 h 59"/>
              <a:gd name="T86" fmla="*/ 431738 w 77"/>
              <a:gd name="T87" fmla="*/ 520485 h 59"/>
              <a:gd name="T88" fmla="*/ 431738 w 77"/>
              <a:gd name="T89" fmla="*/ 520485 h 59"/>
              <a:gd name="T90" fmla="*/ 421698 w 77"/>
              <a:gd name="T91" fmla="*/ 480447 h 59"/>
              <a:gd name="T92" fmla="*/ 391577 w 77"/>
              <a:gd name="T93" fmla="*/ 490457 h 59"/>
              <a:gd name="T94" fmla="*/ 311253 w 77"/>
              <a:gd name="T95" fmla="*/ 490457 h 59"/>
              <a:gd name="T96" fmla="*/ 230930 w 77"/>
              <a:gd name="T97" fmla="*/ 500466 h 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7" h="59">
                <a:moveTo>
                  <a:pt x="2" y="14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6"/>
                  <a:pt x="54" y="17"/>
                  <a:pt x="5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55"/>
                  <a:pt x="4" y="55"/>
                  <a:pt x="4" y="55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0"/>
                  <a:pt x="65" y="40"/>
                  <a:pt x="65" y="40"/>
                </a:cubicBezTo>
                <a:cubicBezTo>
                  <a:pt x="65" y="38"/>
                  <a:pt x="66" y="36"/>
                  <a:pt x="67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4"/>
                  <a:pt x="2" y="14"/>
                  <a:pt x="2" y="14"/>
                </a:cubicBezTo>
                <a:close/>
                <a:moveTo>
                  <a:pt x="10" y="38"/>
                </a:moveTo>
                <a:cubicBezTo>
                  <a:pt x="10" y="41"/>
                  <a:pt x="10" y="41"/>
                  <a:pt x="10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8"/>
                  <a:pt x="29" y="38"/>
                  <a:pt x="29" y="38"/>
                </a:cubicBezTo>
                <a:cubicBezTo>
                  <a:pt x="10" y="38"/>
                  <a:pt x="10" y="38"/>
                  <a:pt x="10" y="38"/>
                </a:cubicBezTo>
                <a:close/>
                <a:moveTo>
                  <a:pt x="10" y="30"/>
                </a:moveTo>
                <a:cubicBezTo>
                  <a:pt x="10" y="33"/>
                  <a:pt x="10" y="33"/>
                  <a:pt x="10" y="33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30"/>
                  <a:pt x="43" y="30"/>
                  <a:pt x="43" y="30"/>
                </a:cubicBezTo>
                <a:cubicBezTo>
                  <a:pt x="10" y="30"/>
                  <a:pt x="10" y="30"/>
                  <a:pt x="10" y="30"/>
                </a:cubicBezTo>
                <a:close/>
                <a:moveTo>
                  <a:pt x="10" y="22"/>
                </a:moveTo>
                <a:cubicBezTo>
                  <a:pt x="10" y="25"/>
                  <a:pt x="10" y="25"/>
                  <a:pt x="10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2"/>
                  <a:pt x="43" y="22"/>
                  <a:pt x="43" y="22"/>
                </a:cubicBezTo>
                <a:cubicBezTo>
                  <a:pt x="10" y="22"/>
                  <a:pt x="10" y="22"/>
                  <a:pt x="10" y="22"/>
                </a:cubicBezTo>
                <a:close/>
                <a:moveTo>
                  <a:pt x="70" y="12"/>
                </a:moveTo>
                <a:cubicBezTo>
                  <a:pt x="71" y="11"/>
                  <a:pt x="71" y="10"/>
                  <a:pt x="71" y="9"/>
                </a:cubicBezTo>
                <a:cubicBezTo>
                  <a:pt x="74" y="10"/>
                  <a:pt x="74" y="10"/>
                  <a:pt x="74" y="10"/>
                </a:cubicBezTo>
                <a:cubicBezTo>
                  <a:pt x="72" y="13"/>
                  <a:pt x="67" y="24"/>
                  <a:pt x="67" y="25"/>
                </a:cubicBezTo>
                <a:cubicBezTo>
                  <a:pt x="68" y="27"/>
                  <a:pt x="69" y="27"/>
                  <a:pt x="69" y="27"/>
                </a:cubicBezTo>
                <a:cubicBezTo>
                  <a:pt x="70" y="24"/>
                  <a:pt x="70" y="24"/>
                  <a:pt x="70" y="24"/>
                </a:cubicBezTo>
                <a:cubicBezTo>
                  <a:pt x="70" y="24"/>
                  <a:pt x="69" y="24"/>
                  <a:pt x="69" y="24"/>
                </a:cubicBezTo>
                <a:cubicBezTo>
                  <a:pt x="69" y="24"/>
                  <a:pt x="76" y="10"/>
                  <a:pt x="76" y="10"/>
                </a:cubicBezTo>
                <a:cubicBezTo>
                  <a:pt x="77" y="9"/>
                  <a:pt x="77" y="9"/>
                  <a:pt x="77" y="9"/>
                </a:cubicBezTo>
                <a:cubicBezTo>
                  <a:pt x="75" y="8"/>
                  <a:pt x="75" y="8"/>
                  <a:pt x="75" y="8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0"/>
                  <a:pt x="65" y="0"/>
                  <a:pt x="61" y="9"/>
                </a:cubicBezTo>
                <a:cubicBezTo>
                  <a:pt x="59" y="15"/>
                  <a:pt x="57" y="20"/>
                  <a:pt x="55" y="25"/>
                </a:cubicBezTo>
                <a:cubicBezTo>
                  <a:pt x="65" y="29"/>
                  <a:pt x="65" y="29"/>
                  <a:pt x="65" y="29"/>
                </a:cubicBezTo>
                <a:cubicBezTo>
                  <a:pt x="67" y="23"/>
                  <a:pt x="69" y="18"/>
                  <a:pt x="70" y="12"/>
                </a:cubicBezTo>
                <a:close/>
                <a:moveTo>
                  <a:pt x="52" y="40"/>
                </a:moveTo>
                <a:cubicBezTo>
                  <a:pt x="49" y="42"/>
                  <a:pt x="49" y="42"/>
                  <a:pt x="49" y="42"/>
                </a:cubicBezTo>
                <a:cubicBezTo>
                  <a:pt x="50" y="49"/>
                  <a:pt x="50" y="49"/>
                  <a:pt x="50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3" y="45"/>
                  <a:pt x="53" y="45"/>
                  <a:pt x="53" y="45"/>
                </a:cubicBezTo>
                <a:cubicBezTo>
                  <a:pt x="52" y="45"/>
                  <a:pt x="52" y="44"/>
                  <a:pt x="52" y="44"/>
                </a:cubicBezTo>
                <a:cubicBezTo>
                  <a:pt x="53" y="43"/>
                  <a:pt x="54" y="42"/>
                  <a:pt x="54" y="43"/>
                </a:cubicBezTo>
                <a:cubicBezTo>
                  <a:pt x="55" y="43"/>
                  <a:pt x="55" y="44"/>
                  <a:pt x="55" y="45"/>
                </a:cubicBezTo>
                <a:cubicBezTo>
                  <a:pt x="55" y="45"/>
                  <a:pt x="54" y="46"/>
                  <a:pt x="54" y="46"/>
                </a:cubicBezTo>
                <a:cubicBezTo>
                  <a:pt x="52" y="50"/>
                  <a:pt x="52" y="50"/>
                  <a:pt x="5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2"/>
                  <a:pt x="59" y="42"/>
                  <a:pt x="59" y="42"/>
                </a:cubicBezTo>
                <a:cubicBezTo>
                  <a:pt x="52" y="40"/>
                  <a:pt x="52" y="40"/>
                  <a:pt x="52" y="40"/>
                </a:cubicBezTo>
                <a:close/>
                <a:moveTo>
                  <a:pt x="64" y="30"/>
                </a:moveTo>
                <a:cubicBezTo>
                  <a:pt x="55" y="27"/>
                  <a:pt x="55" y="27"/>
                  <a:pt x="55" y="27"/>
                </a:cubicBezTo>
                <a:cubicBezTo>
                  <a:pt x="54" y="31"/>
                  <a:pt x="53" y="34"/>
                  <a:pt x="51" y="38"/>
                </a:cubicBezTo>
                <a:cubicBezTo>
                  <a:pt x="54" y="39"/>
                  <a:pt x="57" y="40"/>
                  <a:pt x="59" y="41"/>
                </a:cubicBezTo>
                <a:cubicBezTo>
                  <a:pt x="61" y="38"/>
                  <a:pt x="63" y="34"/>
                  <a:pt x="64" y="30"/>
                </a:cubicBezTo>
                <a:close/>
                <a:moveTo>
                  <a:pt x="23" y="50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30" y="46"/>
                  <a:pt x="30" y="47"/>
                </a:cubicBezTo>
                <a:cubicBezTo>
                  <a:pt x="30" y="47"/>
                  <a:pt x="30" y="47"/>
                  <a:pt x="29" y="48"/>
                </a:cubicBezTo>
                <a:cubicBezTo>
                  <a:pt x="28" y="49"/>
                  <a:pt x="28" y="49"/>
                  <a:pt x="28" y="50"/>
                </a:cubicBezTo>
                <a:cubicBezTo>
                  <a:pt x="28" y="51"/>
                  <a:pt x="28" y="52"/>
                  <a:pt x="30" y="52"/>
                </a:cubicBezTo>
                <a:cubicBezTo>
                  <a:pt x="32" y="52"/>
                  <a:pt x="33" y="51"/>
                  <a:pt x="34" y="51"/>
                </a:cubicBezTo>
                <a:cubicBezTo>
                  <a:pt x="35" y="51"/>
                  <a:pt x="36" y="50"/>
                  <a:pt x="37" y="50"/>
                </a:cubicBezTo>
                <a:cubicBezTo>
                  <a:pt x="37" y="51"/>
                  <a:pt x="37" y="51"/>
                  <a:pt x="38" y="51"/>
                </a:cubicBezTo>
                <a:cubicBezTo>
                  <a:pt x="38" y="51"/>
                  <a:pt x="39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0" y="52"/>
                  <a:pt x="40" y="53"/>
                  <a:pt x="40" y="54"/>
                </a:cubicBezTo>
                <a:cubicBezTo>
                  <a:pt x="40" y="55"/>
                  <a:pt x="41" y="55"/>
                  <a:pt x="42" y="55"/>
                </a:cubicBezTo>
                <a:cubicBezTo>
                  <a:pt x="43" y="54"/>
                  <a:pt x="46" y="55"/>
                  <a:pt x="46" y="55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4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2"/>
                  <a:pt x="43" y="52"/>
                  <a:pt x="43" y="52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49"/>
                  <a:pt x="43" y="48"/>
                  <a:pt x="42" y="48"/>
                </a:cubicBezTo>
                <a:cubicBezTo>
                  <a:pt x="41" y="48"/>
                  <a:pt x="40" y="48"/>
                  <a:pt x="39" y="49"/>
                </a:cubicBezTo>
                <a:cubicBezTo>
                  <a:pt x="39" y="49"/>
                  <a:pt x="39" y="49"/>
                  <a:pt x="39" y="49"/>
                </a:cubicBezTo>
                <a:cubicBezTo>
                  <a:pt x="37" y="47"/>
                  <a:pt x="35" y="48"/>
                  <a:pt x="33" y="49"/>
                </a:cubicBezTo>
                <a:cubicBezTo>
                  <a:pt x="33" y="49"/>
                  <a:pt x="32" y="49"/>
                  <a:pt x="31" y="49"/>
                </a:cubicBezTo>
                <a:cubicBezTo>
                  <a:pt x="32" y="48"/>
                  <a:pt x="33" y="48"/>
                  <a:pt x="33" y="47"/>
                </a:cubicBezTo>
                <a:cubicBezTo>
                  <a:pt x="33" y="42"/>
                  <a:pt x="23" y="50"/>
                  <a:pt x="23" y="5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E8D971-44D1-4E9F-B16F-F691CB0E1DE7}"/>
              </a:ext>
            </a:extLst>
          </p:cNvPr>
          <p:cNvSpPr txBox="1"/>
          <p:nvPr/>
        </p:nvSpPr>
        <p:spPr>
          <a:xfrm>
            <a:off x="1364977" y="4795307"/>
            <a:ext cx="95924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SoftLexicon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101">
            <a:extLst>
              <a:ext uri="{FF2B5EF4-FFF2-40B4-BE49-F238E27FC236}">
                <a16:creationId xmlns:a16="http://schemas.microsoft.com/office/drawing/2014/main" id="{B13697A0-46BF-4C20-94A2-FEE89290D53A}"/>
              </a:ext>
            </a:extLst>
          </p:cNvPr>
          <p:cNvSpPr>
            <a:spLocks/>
          </p:cNvSpPr>
          <p:nvPr/>
        </p:nvSpPr>
        <p:spPr bwMode="auto">
          <a:xfrm>
            <a:off x="810927" y="4007026"/>
            <a:ext cx="498554" cy="619256"/>
          </a:xfrm>
          <a:custGeom>
            <a:avLst/>
            <a:gdLst>
              <a:gd name="T0" fmla="*/ 0 w 59"/>
              <a:gd name="T1" fmla="*/ 215552 h 73"/>
              <a:gd name="T2" fmla="*/ 490780 w 59"/>
              <a:gd name="T3" fmla="*/ 0 h 73"/>
              <a:gd name="T4" fmla="*/ 603250 w 59"/>
              <a:gd name="T5" fmla="*/ 256610 h 73"/>
              <a:gd name="T6" fmla="*/ 184042 w 59"/>
              <a:gd name="T7" fmla="*/ 431104 h 73"/>
              <a:gd name="T8" fmla="*/ 306737 w 59"/>
              <a:gd name="T9" fmla="*/ 718507 h 73"/>
              <a:gd name="T10" fmla="*/ 235165 w 59"/>
              <a:gd name="T11" fmla="*/ 749300 h 73"/>
              <a:gd name="T12" fmla="*/ 0 w 59"/>
              <a:gd name="T13" fmla="*/ 215552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" h="73">
                <a:moveTo>
                  <a:pt x="0" y="21"/>
                </a:moveTo>
                <a:cubicBezTo>
                  <a:pt x="2" y="10"/>
                  <a:pt x="42" y="13"/>
                  <a:pt x="48" y="0"/>
                </a:cubicBezTo>
                <a:cubicBezTo>
                  <a:pt x="52" y="8"/>
                  <a:pt x="55" y="16"/>
                  <a:pt x="59" y="25"/>
                </a:cubicBezTo>
                <a:cubicBezTo>
                  <a:pt x="47" y="40"/>
                  <a:pt x="29" y="33"/>
                  <a:pt x="18" y="42"/>
                </a:cubicBezTo>
                <a:cubicBezTo>
                  <a:pt x="30" y="70"/>
                  <a:pt x="30" y="70"/>
                  <a:pt x="30" y="70"/>
                </a:cubicBezTo>
                <a:cubicBezTo>
                  <a:pt x="23" y="73"/>
                  <a:pt x="23" y="73"/>
                  <a:pt x="23" y="7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3"/>
    </mc:Choice>
    <mc:Fallback xmlns="">
      <p:transition advTm="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97" y="2311219"/>
            <a:ext cx="8722729" cy="36690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00" y="5980303"/>
            <a:ext cx="4009524" cy="466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C8A96-CC11-48B8-AD37-842C154BABB7}"/>
              </a:ext>
            </a:extLst>
          </p:cNvPr>
          <p:cNvSpPr txBox="1"/>
          <p:nvPr/>
        </p:nvSpPr>
        <p:spPr>
          <a:xfrm>
            <a:off x="1461153" y="458663"/>
            <a:ext cx="959241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still has missing information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is inefficient and not suitable for actual scenarios and production environments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Lattice-LSTM is difficult to migrate</a:t>
            </a:r>
          </a:p>
        </p:txBody>
      </p:sp>
    </p:spTree>
    <p:extLst>
      <p:ext uri="{BB962C8B-B14F-4D97-AF65-F5344CB8AC3E}">
        <p14:creationId xmlns:p14="http://schemas.microsoft.com/office/powerpoint/2010/main" val="29365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05" y="1376619"/>
            <a:ext cx="8476190" cy="41047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7390" y="5481381"/>
            <a:ext cx="232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</a:t>
            </a:r>
            <a:r>
              <a:rPr lang="pt-B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{B, M, E, S,}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71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6414" y="479156"/>
            <a:ext cx="290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Model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28" y="773325"/>
            <a:ext cx="6349743" cy="57475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/>
          <a:srcRect t="220" r="19494" b="1"/>
          <a:stretch/>
        </p:blipFill>
        <p:spPr>
          <a:xfrm>
            <a:off x="7355635" y="773325"/>
            <a:ext cx="4608048" cy="21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492"/>
    </mc:Choice>
    <mc:Fallback xmlns="">
      <p:transition advTm="634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278" y="487959"/>
            <a:ext cx="301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EEE5C2E-8F4F-48A6-848F-02C500E6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sp>
        <p:nvSpPr>
          <p:cNvPr id="34" name="database-gross-rustic-lines-symbol_16496">
            <a:extLst>
              <a:ext uri="{FF2B5EF4-FFF2-40B4-BE49-F238E27FC236}">
                <a16:creationId xmlns:a16="http://schemas.microsoft.com/office/drawing/2014/main" id="{528BFEAD-CC82-4542-965A-AB75311FAD5E}"/>
              </a:ext>
            </a:extLst>
          </p:cNvPr>
          <p:cNvSpPr>
            <a:spLocks noChangeAspect="1"/>
          </p:cNvSpPr>
          <p:nvPr/>
        </p:nvSpPr>
        <p:spPr bwMode="auto">
          <a:xfrm>
            <a:off x="622000" y="1211381"/>
            <a:ext cx="438555" cy="523220"/>
          </a:xfrm>
          <a:custGeom>
            <a:avLst/>
            <a:gdLst>
              <a:gd name="T0" fmla="*/ 3702 w 3783"/>
              <a:gd name="T1" fmla="*/ 2611 h 4033"/>
              <a:gd name="T2" fmla="*/ 3688 w 3783"/>
              <a:gd name="T3" fmla="*/ 760 h 4033"/>
              <a:gd name="T4" fmla="*/ 3672 w 3783"/>
              <a:gd name="T5" fmla="*/ 683 h 4033"/>
              <a:gd name="T6" fmla="*/ 3490 w 3783"/>
              <a:gd name="T7" fmla="*/ 297 h 4033"/>
              <a:gd name="T8" fmla="*/ 3340 w 3783"/>
              <a:gd name="T9" fmla="*/ 244 h 4033"/>
              <a:gd name="T10" fmla="*/ 466 w 3783"/>
              <a:gd name="T11" fmla="*/ 429 h 4033"/>
              <a:gd name="T12" fmla="*/ 43 w 3783"/>
              <a:gd name="T13" fmla="*/ 934 h 4033"/>
              <a:gd name="T14" fmla="*/ 7 w 3783"/>
              <a:gd name="T15" fmla="*/ 1042 h 4033"/>
              <a:gd name="T16" fmla="*/ 153 w 3783"/>
              <a:gd name="T17" fmla="*/ 3362 h 4033"/>
              <a:gd name="T18" fmla="*/ 177 w 3783"/>
              <a:gd name="T19" fmla="*/ 3452 h 4033"/>
              <a:gd name="T20" fmla="*/ 260 w 3783"/>
              <a:gd name="T21" fmla="*/ 3537 h 4033"/>
              <a:gd name="T22" fmla="*/ 3317 w 3783"/>
              <a:gd name="T23" fmla="*/ 3644 h 4033"/>
              <a:gd name="T24" fmla="*/ 3681 w 3783"/>
              <a:gd name="T25" fmla="*/ 3454 h 4033"/>
              <a:gd name="T26" fmla="*/ 3704 w 3783"/>
              <a:gd name="T27" fmla="*/ 2696 h 4033"/>
              <a:gd name="T28" fmla="*/ 3702 w 3783"/>
              <a:gd name="T29" fmla="*/ 2611 h 4033"/>
              <a:gd name="T30" fmla="*/ 449 w 3783"/>
              <a:gd name="T31" fmla="*/ 897 h 4033"/>
              <a:gd name="T32" fmla="*/ 1270 w 3783"/>
              <a:gd name="T33" fmla="*/ 588 h 4033"/>
              <a:gd name="T34" fmla="*/ 3273 w 3783"/>
              <a:gd name="T35" fmla="*/ 605 h 4033"/>
              <a:gd name="T36" fmla="*/ 2513 w 3783"/>
              <a:gd name="T37" fmla="*/ 1154 h 4033"/>
              <a:gd name="T38" fmla="*/ 962 w 3783"/>
              <a:gd name="T39" fmla="*/ 1115 h 4033"/>
              <a:gd name="T40" fmla="*/ 449 w 3783"/>
              <a:gd name="T41" fmla="*/ 897 h 4033"/>
              <a:gd name="T42" fmla="*/ 375 w 3783"/>
              <a:gd name="T43" fmla="*/ 1368 h 4033"/>
              <a:gd name="T44" fmla="*/ 723 w 3783"/>
              <a:gd name="T45" fmla="*/ 1444 h 4033"/>
              <a:gd name="T46" fmla="*/ 2944 w 3783"/>
              <a:gd name="T47" fmla="*/ 1435 h 4033"/>
              <a:gd name="T48" fmla="*/ 3328 w 3783"/>
              <a:gd name="T49" fmla="*/ 1249 h 4033"/>
              <a:gd name="T50" fmla="*/ 3331 w 3783"/>
              <a:gd name="T51" fmla="*/ 1655 h 4033"/>
              <a:gd name="T52" fmla="*/ 396 w 3783"/>
              <a:gd name="T53" fmla="*/ 1725 h 4033"/>
              <a:gd name="T54" fmla="*/ 375 w 3783"/>
              <a:gd name="T55" fmla="*/ 1368 h 4033"/>
              <a:gd name="T56" fmla="*/ 429 w 3783"/>
              <a:gd name="T57" fmla="*/ 2118 h 4033"/>
              <a:gd name="T58" fmla="*/ 3335 w 3783"/>
              <a:gd name="T59" fmla="*/ 2074 h 4033"/>
              <a:gd name="T60" fmla="*/ 3336 w 3783"/>
              <a:gd name="T61" fmla="*/ 2178 h 4033"/>
              <a:gd name="T62" fmla="*/ 3339 w 3783"/>
              <a:gd name="T63" fmla="*/ 2522 h 4033"/>
              <a:gd name="T64" fmla="*/ 464 w 3783"/>
              <a:gd name="T65" fmla="*/ 2508 h 4033"/>
              <a:gd name="T66" fmla="*/ 429 w 3783"/>
              <a:gd name="T67" fmla="*/ 2118 h 4033"/>
              <a:gd name="T68" fmla="*/ 3221 w 3783"/>
              <a:gd name="T69" fmla="*/ 3294 h 4033"/>
              <a:gd name="T70" fmla="*/ 512 w 3783"/>
              <a:gd name="T71" fmla="*/ 3254 h 4033"/>
              <a:gd name="T72" fmla="*/ 496 w 3783"/>
              <a:gd name="T73" fmla="*/ 2919 h 4033"/>
              <a:gd name="T74" fmla="*/ 3342 w 3783"/>
              <a:gd name="T75" fmla="*/ 2911 h 4033"/>
              <a:gd name="T76" fmla="*/ 3343 w 3783"/>
              <a:gd name="T77" fmla="*/ 3220 h 4033"/>
              <a:gd name="T78" fmla="*/ 3387 w 3783"/>
              <a:gd name="T79" fmla="*/ 3243 h 4033"/>
              <a:gd name="T80" fmla="*/ 3221 w 3783"/>
              <a:gd name="T81" fmla="*/ 3294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83" h="4033">
                <a:moveTo>
                  <a:pt x="3702" y="2611"/>
                </a:moveTo>
                <a:cubicBezTo>
                  <a:pt x="3698" y="1994"/>
                  <a:pt x="3688" y="1377"/>
                  <a:pt x="3688" y="760"/>
                </a:cubicBezTo>
                <a:cubicBezTo>
                  <a:pt x="3688" y="731"/>
                  <a:pt x="3682" y="705"/>
                  <a:pt x="3672" y="683"/>
                </a:cubicBezTo>
                <a:cubicBezTo>
                  <a:pt x="3666" y="560"/>
                  <a:pt x="3611" y="429"/>
                  <a:pt x="3490" y="297"/>
                </a:cubicBezTo>
                <a:cubicBezTo>
                  <a:pt x="3444" y="247"/>
                  <a:pt x="3390" y="234"/>
                  <a:pt x="3340" y="244"/>
                </a:cubicBezTo>
                <a:cubicBezTo>
                  <a:pt x="2430" y="233"/>
                  <a:pt x="1311" y="0"/>
                  <a:pt x="466" y="429"/>
                </a:cubicBezTo>
                <a:cubicBezTo>
                  <a:pt x="278" y="524"/>
                  <a:pt x="70" y="713"/>
                  <a:pt x="43" y="934"/>
                </a:cubicBezTo>
                <a:cubicBezTo>
                  <a:pt x="21" y="962"/>
                  <a:pt x="8" y="997"/>
                  <a:pt x="7" y="1042"/>
                </a:cubicBezTo>
                <a:cubicBezTo>
                  <a:pt x="0" y="1819"/>
                  <a:pt x="143" y="2586"/>
                  <a:pt x="153" y="3362"/>
                </a:cubicBezTo>
                <a:cubicBezTo>
                  <a:pt x="153" y="3398"/>
                  <a:pt x="162" y="3427"/>
                  <a:pt x="177" y="3452"/>
                </a:cubicBezTo>
                <a:cubicBezTo>
                  <a:pt x="190" y="3486"/>
                  <a:pt x="216" y="3516"/>
                  <a:pt x="260" y="3537"/>
                </a:cubicBezTo>
                <a:cubicBezTo>
                  <a:pt x="1245" y="3995"/>
                  <a:pt x="2303" y="4033"/>
                  <a:pt x="3317" y="3644"/>
                </a:cubicBezTo>
                <a:cubicBezTo>
                  <a:pt x="3435" y="3598"/>
                  <a:pt x="3610" y="3575"/>
                  <a:pt x="3681" y="3454"/>
                </a:cubicBezTo>
                <a:cubicBezTo>
                  <a:pt x="3783" y="3280"/>
                  <a:pt x="3708" y="2901"/>
                  <a:pt x="3704" y="2696"/>
                </a:cubicBezTo>
                <a:cubicBezTo>
                  <a:pt x="3711" y="2668"/>
                  <a:pt x="3710" y="2639"/>
                  <a:pt x="3702" y="2611"/>
                </a:cubicBezTo>
                <a:close/>
                <a:moveTo>
                  <a:pt x="449" y="897"/>
                </a:moveTo>
                <a:cubicBezTo>
                  <a:pt x="637" y="662"/>
                  <a:pt x="995" y="623"/>
                  <a:pt x="1270" y="588"/>
                </a:cubicBezTo>
                <a:cubicBezTo>
                  <a:pt x="1932" y="505"/>
                  <a:pt x="2608" y="593"/>
                  <a:pt x="3273" y="605"/>
                </a:cubicBezTo>
                <a:cubicBezTo>
                  <a:pt x="3488" y="935"/>
                  <a:pt x="2752" y="1124"/>
                  <a:pt x="2513" y="1154"/>
                </a:cubicBezTo>
                <a:cubicBezTo>
                  <a:pt x="2003" y="1218"/>
                  <a:pt x="1471" y="1176"/>
                  <a:pt x="962" y="1115"/>
                </a:cubicBezTo>
                <a:cubicBezTo>
                  <a:pt x="850" y="1102"/>
                  <a:pt x="304" y="1076"/>
                  <a:pt x="449" y="897"/>
                </a:cubicBezTo>
                <a:close/>
                <a:moveTo>
                  <a:pt x="375" y="1368"/>
                </a:moveTo>
                <a:cubicBezTo>
                  <a:pt x="492" y="1407"/>
                  <a:pt x="618" y="1427"/>
                  <a:pt x="723" y="1444"/>
                </a:cubicBezTo>
                <a:cubicBezTo>
                  <a:pt x="1419" y="1559"/>
                  <a:pt x="2259" y="1650"/>
                  <a:pt x="2944" y="1435"/>
                </a:cubicBezTo>
                <a:cubicBezTo>
                  <a:pt x="3080" y="1393"/>
                  <a:pt x="3213" y="1329"/>
                  <a:pt x="3328" y="1249"/>
                </a:cubicBezTo>
                <a:cubicBezTo>
                  <a:pt x="3328" y="1384"/>
                  <a:pt x="3329" y="1519"/>
                  <a:pt x="3331" y="1655"/>
                </a:cubicBezTo>
                <a:cubicBezTo>
                  <a:pt x="2441" y="2229"/>
                  <a:pt x="1351" y="2058"/>
                  <a:pt x="396" y="1725"/>
                </a:cubicBezTo>
                <a:cubicBezTo>
                  <a:pt x="387" y="1606"/>
                  <a:pt x="380" y="1487"/>
                  <a:pt x="375" y="1368"/>
                </a:cubicBezTo>
                <a:close/>
                <a:moveTo>
                  <a:pt x="429" y="2118"/>
                </a:moveTo>
                <a:cubicBezTo>
                  <a:pt x="1376" y="2428"/>
                  <a:pt x="2442" y="2554"/>
                  <a:pt x="3335" y="2074"/>
                </a:cubicBezTo>
                <a:cubicBezTo>
                  <a:pt x="3335" y="2109"/>
                  <a:pt x="3335" y="2143"/>
                  <a:pt x="3336" y="2178"/>
                </a:cubicBezTo>
                <a:cubicBezTo>
                  <a:pt x="3337" y="2293"/>
                  <a:pt x="3338" y="2408"/>
                  <a:pt x="3339" y="2522"/>
                </a:cubicBezTo>
                <a:cubicBezTo>
                  <a:pt x="2446" y="2916"/>
                  <a:pt x="1346" y="2947"/>
                  <a:pt x="464" y="2508"/>
                </a:cubicBezTo>
                <a:cubicBezTo>
                  <a:pt x="453" y="2378"/>
                  <a:pt x="441" y="2248"/>
                  <a:pt x="429" y="2118"/>
                </a:cubicBezTo>
                <a:close/>
                <a:moveTo>
                  <a:pt x="3221" y="3294"/>
                </a:moveTo>
                <a:cubicBezTo>
                  <a:pt x="2323" y="3635"/>
                  <a:pt x="1392" y="3641"/>
                  <a:pt x="512" y="3254"/>
                </a:cubicBezTo>
                <a:cubicBezTo>
                  <a:pt x="509" y="3142"/>
                  <a:pt x="503" y="3031"/>
                  <a:pt x="496" y="2919"/>
                </a:cubicBezTo>
                <a:cubicBezTo>
                  <a:pt x="1394" y="3291"/>
                  <a:pt x="2439" y="3261"/>
                  <a:pt x="3342" y="2911"/>
                </a:cubicBezTo>
                <a:cubicBezTo>
                  <a:pt x="3342" y="3014"/>
                  <a:pt x="3343" y="3117"/>
                  <a:pt x="3343" y="3220"/>
                </a:cubicBezTo>
                <a:cubicBezTo>
                  <a:pt x="3358" y="3228"/>
                  <a:pt x="3373" y="3235"/>
                  <a:pt x="3387" y="3243"/>
                </a:cubicBezTo>
                <a:cubicBezTo>
                  <a:pt x="3329" y="3246"/>
                  <a:pt x="3273" y="3263"/>
                  <a:pt x="3221" y="3294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A87536-ECBB-4BD5-A0C8-12D49AB9E8C6}"/>
              </a:ext>
            </a:extLst>
          </p:cNvPr>
          <p:cNvSpPr/>
          <p:nvPr/>
        </p:nvSpPr>
        <p:spPr>
          <a:xfrm>
            <a:off x="1179320" y="1264135"/>
            <a:ext cx="1698634" cy="417712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65" y="1987557"/>
            <a:ext cx="7606407" cy="40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00"/>
    </mc:Choice>
    <mc:Fallback xmlns="">
      <p:transition advTm="657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41278" y="487959"/>
            <a:ext cx="922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EEE5C2E-8F4F-48A6-848F-02C500E69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935" y="191897"/>
            <a:ext cx="962748" cy="89539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A87536-ECBB-4BD5-A0C8-12D49AB9E8C6}"/>
              </a:ext>
            </a:extLst>
          </p:cNvPr>
          <p:cNvSpPr/>
          <p:nvPr/>
        </p:nvSpPr>
        <p:spPr>
          <a:xfrm>
            <a:off x="1465942" y="1535313"/>
            <a:ext cx="2393135" cy="417712"/>
          </a:xfrm>
          <a:prstGeom prst="round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speed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hree-lines-menu_17565">
            <a:extLst>
              <a:ext uri="{FF2B5EF4-FFF2-40B4-BE49-F238E27FC236}">
                <a16:creationId xmlns:a16="http://schemas.microsoft.com/office/drawing/2014/main" id="{1C006AA6-BF3D-4D14-A033-FC9A129F4D6D}"/>
              </a:ext>
            </a:extLst>
          </p:cNvPr>
          <p:cNvSpPr>
            <a:spLocks noChangeAspect="1"/>
          </p:cNvSpPr>
          <p:nvPr/>
        </p:nvSpPr>
        <p:spPr bwMode="auto">
          <a:xfrm>
            <a:off x="872072" y="1535313"/>
            <a:ext cx="362572" cy="432568"/>
          </a:xfrm>
          <a:custGeom>
            <a:avLst/>
            <a:gdLst>
              <a:gd name="connsiteX0" fmla="*/ 65438 w 603122"/>
              <a:gd name="connsiteY0" fmla="*/ 476273 h 602276"/>
              <a:gd name="connsiteX1" fmla="*/ 65438 w 603122"/>
              <a:gd name="connsiteY1" fmla="*/ 555070 h 602276"/>
              <a:gd name="connsiteX2" fmla="*/ 144328 w 603122"/>
              <a:gd name="connsiteY2" fmla="*/ 555070 h 602276"/>
              <a:gd name="connsiteX3" fmla="*/ 144328 w 603122"/>
              <a:gd name="connsiteY3" fmla="*/ 476273 h 602276"/>
              <a:gd name="connsiteX4" fmla="*/ 77253 w 603122"/>
              <a:gd name="connsiteY4" fmla="*/ 447949 h 602276"/>
              <a:gd name="connsiteX5" fmla="*/ 525869 w 603122"/>
              <a:gd name="connsiteY5" fmla="*/ 447949 h 602276"/>
              <a:gd name="connsiteX6" fmla="*/ 603122 w 603122"/>
              <a:gd name="connsiteY6" fmla="*/ 525113 h 602276"/>
              <a:gd name="connsiteX7" fmla="*/ 525869 w 603122"/>
              <a:gd name="connsiteY7" fmla="*/ 602276 h 602276"/>
              <a:gd name="connsiteX8" fmla="*/ 77253 w 603122"/>
              <a:gd name="connsiteY8" fmla="*/ 602276 h 602276"/>
              <a:gd name="connsiteX9" fmla="*/ 0 w 603122"/>
              <a:gd name="connsiteY9" fmla="*/ 525113 h 602276"/>
              <a:gd name="connsiteX10" fmla="*/ 77253 w 603122"/>
              <a:gd name="connsiteY10" fmla="*/ 447949 h 602276"/>
              <a:gd name="connsiteX11" fmla="*/ 65438 w 603122"/>
              <a:gd name="connsiteY11" fmla="*/ 261740 h 602276"/>
              <a:gd name="connsiteX12" fmla="*/ 65438 w 603122"/>
              <a:gd name="connsiteY12" fmla="*/ 340538 h 602276"/>
              <a:gd name="connsiteX13" fmla="*/ 144328 w 603122"/>
              <a:gd name="connsiteY13" fmla="*/ 340538 h 602276"/>
              <a:gd name="connsiteX14" fmla="*/ 144328 w 603122"/>
              <a:gd name="connsiteY14" fmla="*/ 261740 h 602276"/>
              <a:gd name="connsiteX15" fmla="*/ 77253 w 603122"/>
              <a:gd name="connsiteY15" fmla="*/ 223975 h 602276"/>
              <a:gd name="connsiteX16" fmla="*/ 525869 w 603122"/>
              <a:gd name="connsiteY16" fmla="*/ 223975 h 602276"/>
              <a:gd name="connsiteX17" fmla="*/ 603122 w 603122"/>
              <a:gd name="connsiteY17" fmla="*/ 301139 h 602276"/>
              <a:gd name="connsiteX18" fmla="*/ 525869 w 603122"/>
              <a:gd name="connsiteY18" fmla="*/ 378302 h 602276"/>
              <a:gd name="connsiteX19" fmla="*/ 77253 w 603122"/>
              <a:gd name="connsiteY19" fmla="*/ 378302 h 602276"/>
              <a:gd name="connsiteX20" fmla="*/ 0 w 603122"/>
              <a:gd name="connsiteY20" fmla="*/ 301139 h 602276"/>
              <a:gd name="connsiteX21" fmla="*/ 77253 w 603122"/>
              <a:gd name="connsiteY21" fmla="*/ 223975 h 602276"/>
              <a:gd name="connsiteX22" fmla="*/ 65438 w 603122"/>
              <a:gd name="connsiteY22" fmla="*/ 37747 h 602276"/>
              <a:gd name="connsiteX23" fmla="*/ 65438 w 603122"/>
              <a:gd name="connsiteY23" fmla="*/ 116508 h 602276"/>
              <a:gd name="connsiteX24" fmla="*/ 144328 w 603122"/>
              <a:gd name="connsiteY24" fmla="*/ 116508 h 602276"/>
              <a:gd name="connsiteX25" fmla="*/ 144328 w 603122"/>
              <a:gd name="connsiteY25" fmla="*/ 37747 h 602276"/>
              <a:gd name="connsiteX26" fmla="*/ 77253 w 603122"/>
              <a:gd name="connsiteY26" fmla="*/ 0 h 602276"/>
              <a:gd name="connsiteX27" fmla="*/ 525869 w 603122"/>
              <a:gd name="connsiteY27" fmla="*/ 0 h 602276"/>
              <a:gd name="connsiteX28" fmla="*/ 603122 w 603122"/>
              <a:gd name="connsiteY28" fmla="*/ 77128 h 602276"/>
              <a:gd name="connsiteX29" fmla="*/ 525869 w 603122"/>
              <a:gd name="connsiteY29" fmla="*/ 154256 h 602276"/>
              <a:gd name="connsiteX30" fmla="*/ 77253 w 603122"/>
              <a:gd name="connsiteY30" fmla="*/ 154256 h 602276"/>
              <a:gd name="connsiteX31" fmla="*/ 0 w 603122"/>
              <a:gd name="connsiteY31" fmla="*/ 77128 h 602276"/>
              <a:gd name="connsiteX32" fmla="*/ 77253 w 603122"/>
              <a:gd name="connsiteY32" fmla="*/ 0 h 6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3122" h="602276">
                <a:moveTo>
                  <a:pt x="65438" y="476273"/>
                </a:moveTo>
                <a:lnTo>
                  <a:pt x="65438" y="555070"/>
                </a:lnTo>
                <a:lnTo>
                  <a:pt x="144328" y="555070"/>
                </a:lnTo>
                <a:lnTo>
                  <a:pt x="144328" y="476273"/>
                </a:lnTo>
                <a:close/>
                <a:moveTo>
                  <a:pt x="77253" y="447949"/>
                </a:moveTo>
                <a:lnTo>
                  <a:pt x="525869" y="447949"/>
                </a:lnTo>
                <a:cubicBezTo>
                  <a:pt x="568585" y="447949"/>
                  <a:pt x="603122" y="482627"/>
                  <a:pt x="603122" y="525113"/>
                </a:cubicBezTo>
                <a:cubicBezTo>
                  <a:pt x="603122" y="567598"/>
                  <a:pt x="568585" y="602276"/>
                  <a:pt x="525869" y="602276"/>
                </a:cubicBezTo>
                <a:lnTo>
                  <a:pt x="77253" y="602276"/>
                </a:lnTo>
                <a:cubicBezTo>
                  <a:pt x="34719" y="602276"/>
                  <a:pt x="0" y="567598"/>
                  <a:pt x="0" y="525113"/>
                </a:cubicBezTo>
                <a:cubicBezTo>
                  <a:pt x="0" y="482627"/>
                  <a:pt x="34719" y="447949"/>
                  <a:pt x="77253" y="447949"/>
                </a:cubicBezTo>
                <a:close/>
                <a:moveTo>
                  <a:pt x="65438" y="261740"/>
                </a:moveTo>
                <a:lnTo>
                  <a:pt x="65438" y="340538"/>
                </a:lnTo>
                <a:lnTo>
                  <a:pt x="144328" y="340538"/>
                </a:lnTo>
                <a:lnTo>
                  <a:pt x="144328" y="261740"/>
                </a:lnTo>
                <a:close/>
                <a:moveTo>
                  <a:pt x="77253" y="223975"/>
                </a:moveTo>
                <a:lnTo>
                  <a:pt x="525869" y="223975"/>
                </a:lnTo>
                <a:cubicBezTo>
                  <a:pt x="568585" y="223975"/>
                  <a:pt x="603122" y="258653"/>
                  <a:pt x="603122" y="301139"/>
                </a:cubicBezTo>
                <a:cubicBezTo>
                  <a:pt x="603122" y="343624"/>
                  <a:pt x="568585" y="378302"/>
                  <a:pt x="525869" y="378302"/>
                </a:cubicBezTo>
                <a:lnTo>
                  <a:pt x="77253" y="378302"/>
                </a:lnTo>
                <a:cubicBezTo>
                  <a:pt x="34719" y="378302"/>
                  <a:pt x="0" y="343624"/>
                  <a:pt x="0" y="301139"/>
                </a:cubicBezTo>
                <a:cubicBezTo>
                  <a:pt x="0" y="258653"/>
                  <a:pt x="34719" y="223975"/>
                  <a:pt x="77253" y="223975"/>
                </a:cubicBezTo>
                <a:close/>
                <a:moveTo>
                  <a:pt x="65438" y="37747"/>
                </a:moveTo>
                <a:lnTo>
                  <a:pt x="65438" y="116508"/>
                </a:lnTo>
                <a:lnTo>
                  <a:pt x="144328" y="116508"/>
                </a:lnTo>
                <a:lnTo>
                  <a:pt x="144328" y="37747"/>
                </a:lnTo>
                <a:close/>
                <a:moveTo>
                  <a:pt x="77253" y="0"/>
                </a:moveTo>
                <a:lnTo>
                  <a:pt x="525869" y="0"/>
                </a:lnTo>
                <a:cubicBezTo>
                  <a:pt x="568585" y="0"/>
                  <a:pt x="603122" y="34662"/>
                  <a:pt x="603122" y="77128"/>
                </a:cubicBezTo>
                <a:cubicBezTo>
                  <a:pt x="603122" y="119594"/>
                  <a:pt x="568585" y="154256"/>
                  <a:pt x="525869" y="154256"/>
                </a:cubicBezTo>
                <a:lnTo>
                  <a:pt x="77253" y="154256"/>
                </a:lnTo>
                <a:cubicBezTo>
                  <a:pt x="34719" y="154256"/>
                  <a:pt x="0" y="119594"/>
                  <a:pt x="0" y="77128"/>
                </a:cubicBezTo>
                <a:cubicBezTo>
                  <a:pt x="0" y="34662"/>
                  <a:pt x="34719" y="0"/>
                  <a:pt x="77253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7A8560-0684-4BBA-9D91-B1739DD0476C}"/>
              </a:ext>
            </a:extLst>
          </p:cNvPr>
          <p:cNvSpPr/>
          <p:nvPr/>
        </p:nvSpPr>
        <p:spPr>
          <a:xfrm>
            <a:off x="9486823" y="2720717"/>
            <a:ext cx="2476860" cy="1856232"/>
          </a:xfrm>
          <a:prstGeom prst="rect">
            <a:avLst/>
          </a:prstGeom>
          <a:noFill/>
          <a:ln w="381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Inference speed (average sentences per second,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larger the better)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30" y="1967881"/>
            <a:ext cx="8552381" cy="33619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661" y="2113704"/>
            <a:ext cx="6961905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474"/>
    </mc:Choice>
    <mc:Fallback xmlns="">
      <p:transition advTm="27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45376</TotalTime>
  <Words>416</Words>
  <Application>Microsoft Macintosh PowerPoint</Application>
  <PresentationFormat>宽屏</PresentationFormat>
  <Paragraphs>78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Calibri</vt:lpstr>
      <vt:lpstr>微软雅黑</vt:lpstr>
      <vt:lpstr>Arial</vt:lpstr>
      <vt:lpstr>Wingdings</vt:lpstr>
      <vt:lpstr>等线 Light</vt:lpstr>
      <vt:lpstr>Times New Roman</vt:lpstr>
      <vt:lpstr>Office 主题​​</vt:lpstr>
      <vt:lpstr>PowerPoint 演示文稿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www.110pic.com</dc:title>
  <dc:subject>www.110pic.com</dc:subject>
  <dc:creator>www.110pic.com</dc:creator>
  <cp:lastModifiedBy>Microsoft Office User</cp:lastModifiedBy>
  <cp:revision>1238</cp:revision>
  <dcterms:created xsi:type="dcterms:W3CDTF">2018-05-07T15:01:33Z</dcterms:created>
  <dcterms:modified xsi:type="dcterms:W3CDTF">2020-09-28T06:47:01Z</dcterms:modified>
  <cp:category>www.110pic.com</cp:category>
</cp:coreProperties>
</file>