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306" r:id="rId2"/>
    <p:sldId id="294" r:id="rId3"/>
    <p:sldId id="297" r:id="rId4"/>
    <p:sldId id="299" r:id="rId5"/>
    <p:sldId id="300" r:id="rId6"/>
    <p:sldId id="301" r:id="rId7"/>
    <p:sldId id="298" r:id="rId8"/>
    <p:sldId id="302" r:id="rId9"/>
    <p:sldId id="304" r:id="rId10"/>
    <p:sldId id="295" r:id="rId11"/>
    <p:sldId id="277" r:id="rId12"/>
    <p:sldId id="278" r:id="rId13"/>
    <p:sldId id="305" r:id="rId14"/>
    <p:sldId id="291" r:id="rId15"/>
    <p:sldId id="279" r:id="rId16"/>
    <p:sldId id="283" r:id="rId17"/>
    <p:sldId id="292" r:id="rId18"/>
    <p:sldId id="284" r:id="rId19"/>
    <p:sldId id="286" r:id="rId20"/>
    <p:sldId id="281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1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92" autoAdjust="0"/>
  </p:normalViewPr>
  <p:slideViewPr>
    <p:cSldViewPr>
      <p:cViewPr>
        <p:scale>
          <a:sx n="80" d="100"/>
          <a:sy n="80" d="100"/>
        </p:scale>
        <p:origin x="1284" y="2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E4440-77CA-4046-948D-DF607844A2B1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10674-4AC1-4F96-975B-5DBA09A8E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83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E28E2-CC4F-4D41-9ADA-2755B555F739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482C7-5186-43F9-BFC6-AD9C894BD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605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482C7-5186-43F9-BFC6-AD9C894BDC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457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482C7-5186-43F9-BFC6-AD9C894BDC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052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实体类型不统一：即相同实体在不同句子中的类型不一致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482C7-5186-43F9-BFC6-AD9C894BDC7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879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482C7-5186-43F9-BFC6-AD9C894BDC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58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482C7-5186-43F9-BFC6-AD9C894BDC7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686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注意力机制计算方法：两个表示之间的一个线性变换，</a:t>
            </a:r>
            <a:r>
              <a:rPr lang="en-US" altLang="zh-CN" dirty="0"/>
              <a:t>u</a:t>
            </a:r>
            <a:r>
              <a:rPr lang="zh-CN" altLang="en-US" dirty="0"/>
              <a:t>是两个词语之间类别相似性，</a:t>
            </a:r>
            <a:r>
              <a:rPr lang="en-US" altLang="zh-CN" dirty="0"/>
              <a:t>s</a:t>
            </a:r>
            <a:r>
              <a:rPr lang="zh-CN" altLang="en-US" dirty="0"/>
              <a:t>是两个词之间的语义相似性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482C7-5186-43F9-BFC6-AD9C894BDC7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712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数据集：两个数据集的内容都是新闻，其中</a:t>
            </a:r>
            <a:r>
              <a:rPr lang="en-US" altLang="zh-CN" dirty="0" err="1"/>
              <a:t>coll</a:t>
            </a:r>
            <a:r>
              <a:rPr lang="zh-CN" altLang="en-US" dirty="0"/>
              <a:t>有四种实体类型，</a:t>
            </a:r>
            <a:r>
              <a:rPr lang="en-US" altLang="zh-CN" dirty="0" err="1"/>
              <a:t>ontonotes</a:t>
            </a:r>
            <a:r>
              <a:rPr lang="zh-CN" altLang="en-US" dirty="0"/>
              <a:t>有</a:t>
            </a:r>
            <a:r>
              <a:rPr lang="en-US" altLang="zh-CN" dirty="0"/>
              <a:t>18</a:t>
            </a:r>
            <a:r>
              <a:rPr lang="zh-CN" altLang="en-US" dirty="0"/>
              <a:t>种实体类型。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482C7-5186-43F9-BFC6-AD9C894BDC7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849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（句子级别）</a:t>
            </a:r>
            <a:r>
              <a:rPr lang="en-US" altLang="zh-CN" sz="1200" dirty="0" err="1"/>
              <a:t>Parall</a:t>
            </a:r>
            <a:r>
              <a:rPr lang="en-US" altLang="zh-CN" sz="1200" dirty="0"/>
              <a:t> RNN :</a:t>
            </a:r>
            <a:r>
              <a:rPr lang="zh-CN" altLang="en-US" sz="1200" dirty="0"/>
              <a:t>对于同一个输入使用多个更小的</a:t>
            </a:r>
            <a:r>
              <a:rPr lang="en-US" altLang="zh-CN" sz="1200" dirty="0"/>
              <a:t>LSTM</a:t>
            </a:r>
            <a:r>
              <a:rPr lang="zh-CN" altLang="en-US" sz="1200" dirty="0"/>
              <a:t>进行编码，并通过正则化项控制小</a:t>
            </a:r>
            <a:r>
              <a:rPr lang="en-US" altLang="zh-CN" sz="1200" dirty="0"/>
              <a:t>LSTM</a:t>
            </a:r>
            <a:r>
              <a:rPr lang="zh-CN" altLang="en-US" sz="1200" dirty="0"/>
              <a:t>之间的关系。目的是为了减少模型参数。</a:t>
            </a:r>
            <a:endParaRPr lang="en-US" altLang="zh-CN" sz="1200" dirty="0"/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1200" dirty="0"/>
              <a:t>HSCRFs</a:t>
            </a:r>
            <a:r>
              <a:rPr lang="zh-CN" altLang="en-US" sz="1200" dirty="0"/>
              <a:t>：结合了片段标注任务和</a:t>
            </a:r>
            <a:r>
              <a:rPr lang="en-US" altLang="zh-CN" sz="1200" dirty="0"/>
              <a:t>NER</a:t>
            </a:r>
            <a:r>
              <a:rPr lang="zh-CN" altLang="en-US" sz="1200" dirty="0"/>
              <a:t>任务。（几个词语形成一个短语）</a:t>
            </a:r>
            <a:endParaRPr lang="en-US" altLang="zh-CN" sz="1200" dirty="0"/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zh-CN" altLang="en-US" sz="1200" dirty="0"/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1200" dirty="0"/>
              <a:t>（篇章级别）</a:t>
            </a:r>
            <a:r>
              <a:rPr lang="en-US" altLang="zh-CN" sz="1200" dirty="0" err="1"/>
              <a:t>Att+BiLSTM+CRF</a:t>
            </a:r>
            <a:r>
              <a:rPr lang="zh-CN" altLang="en-US" sz="1200" dirty="0"/>
              <a:t>：在所有词上面进行注意力计算得到词语的全局表示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err="1"/>
              <a:t>GlobalAttention</a:t>
            </a:r>
            <a:r>
              <a:rPr lang="en-US" altLang="zh-CN" sz="1200" dirty="0"/>
              <a:t>:</a:t>
            </a:r>
            <a:r>
              <a:rPr lang="zh-CN" altLang="en-US" sz="1200" dirty="0"/>
              <a:t>对同一词语出现的所有位置进行自注意力计算，将计算得到的注意力与原词语表示输入到一个门控机制中，得到表示，再与原表示拼接得到篇章级别的表示。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/>
              <a:t>IDCNN </a:t>
            </a:r>
            <a:r>
              <a:rPr lang="zh-CN" altLang="en-US" sz="1200" dirty="0"/>
              <a:t>：用空洞卷积替代</a:t>
            </a:r>
            <a:r>
              <a:rPr lang="en-US" altLang="zh-CN" sz="1200" dirty="0"/>
              <a:t>Bi-LSTM</a:t>
            </a:r>
            <a:r>
              <a:rPr lang="zh-CN" altLang="en-US" sz="1200" dirty="0"/>
              <a:t>。以达到更快的速度。</a:t>
            </a:r>
            <a:endParaRPr lang="en-US" altLang="zh-CN" sz="1200" dirty="0"/>
          </a:p>
          <a:p>
            <a:endParaRPr lang="en-US" altLang="zh-CN" dirty="0"/>
          </a:p>
          <a:p>
            <a:r>
              <a:rPr lang="en-US" altLang="zh-CN" dirty="0"/>
              <a:t>SENT</a:t>
            </a:r>
            <a:r>
              <a:rPr lang="zh-CN" altLang="en-US" dirty="0"/>
              <a:t>：与</a:t>
            </a:r>
            <a:r>
              <a:rPr lang="en-US" altLang="zh-CN" dirty="0" err="1"/>
              <a:t>lstm+cnn+crf</a:t>
            </a:r>
            <a:r>
              <a:rPr lang="zh-CN" altLang="en-US" dirty="0"/>
              <a:t>模型一样，只是输入不同，</a:t>
            </a:r>
            <a:r>
              <a:rPr lang="en-US" altLang="zh-CN" dirty="0"/>
              <a:t>sent</a:t>
            </a:r>
            <a:r>
              <a:rPr lang="zh-CN" altLang="en-US" dirty="0"/>
              <a:t>输入的是一个篇章，而它输入的句子之间是可以乱序的，可以不呈篇章结构。</a:t>
            </a:r>
            <a:endParaRPr lang="en-US" altLang="zh-CN" dirty="0"/>
          </a:p>
          <a:p>
            <a:r>
              <a:rPr lang="en-US" altLang="zh-CN" dirty="0"/>
              <a:t>MEID-SEM:</a:t>
            </a:r>
            <a:r>
              <a:rPr lang="zh-CN" altLang="en-US" dirty="0"/>
              <a:t>没有要词语间的语义注意力产生的特征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MEID-ME:</a:t>
            </a:r>
            <a:r>
              <a:rPr lang="zh-CN" altLang="en-US" dirty="0"/>
              <a:t>没有要分类任务，和</a:t>
            </a:r>
            <a:r>
              <a:rPr lang="en-US" altLang="zh-CN" dirty="0" err="1"/>
              <a:t>GlobalAtt</a:t>
            </a:r>
            <a:r>
              <a:rPr lang="zh-CN" altLang="en-US" dirty="0"/>
              <a:t>使用门机制得到全局特征的方法不一样</a:t>
            </a:r>
            <a:endParaRPr lang="en-US" altLang="zh-CN" dirty="0"/>
          </a:p>
          <a:p>
            <a:r>
              <a:rPr lang="en-US" altLang="zh-CN" dirty="0"/>
              <a:t>MEID:</a:t>
            </a:r>
            <a:r>
              <a:rPr lang="zh-CN" altLang="en-US" dirty="0"/>
              <a:t>全都用了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482C7-5186-43F9-BFC6-AD9C894BDC7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147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482C7-5186-43F9-BFC6-AD9C894BDC7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383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482C7-5186-43F9-BFC6-AD9C894BDC7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940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482C7-5186-43F9-BFC6-AD9C894BDC7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48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482C7-5186-43F9-BFC6-AD9C894BDC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108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482C7-5186-43F9-BFC6-AD9C894BDC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929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482C7-5186-43F9-BFC6-AD9C894BDC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54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482C7-5186-43F9-BFC6-AD9C894BDC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062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是为每个任务数据集选择的数据个数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482C7-5186-43F9-BFC6-AD9C894BDC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806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482C7-5186-43F9-BFC6-AD9C894BDC7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763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482C7-5186-43F9-BFC6-AD9C894BDC7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830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482C7-5186-43F9-BFC6-AD9C894BDC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352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86A09BD-EC48-4BC7-881F-AA9003FAD53B}"/>
              </a:ext>
            </a:extLst>
          </p:cNvPr>
          <p:cNvSpPr txBox="1"/>
          <p:nvPr/>
        </p:nvSpPr>
        <p:spPr>
          <a:xfrm>
            <a:off x="323528" y="620688"/>
            <a:ext cx="820891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Washington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Stop Pretraining: Adapt Language Models to Domains and Tasks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https://www.aclweb.org/anthology/2020.acl-main.740.pdf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、（人大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窦志成）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Multi-token Entities in Document-level Named Entity Recognition</a:t>
            </a:r>
          </a:p>
          <a:p>
            <a:pPr>
              <a:lnSpc>
                <a:spcPct val="150000"/>
              </a:lnSpc>
            </a:pP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https://aaai.org/ojs/index.php/AAAI/article/view/6304/6160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33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>
            <a:spLocks noGrp="1"/>
          </p:cNvSpPr>
          <p:nvPr>
            <p:ph type="title"/>
          </p:nvPr>
        </p:nvSpPr>
        <p:spPr>
          <a:xfrm>
            <a:off x="251520" y="2905496"/>
            <a:ext cx="8229600" cy="158611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                                                                     </a:t>
            </a:r>
            <a:br>
              <a:rPr lang="en-US" altLang="zh-CN" dirty="0"/>
            </a:br>
            <a:r>
              <a:rPr lang="en-US" altLang="zh-CN" dirty="0"/>
              <a:t> Leveraging Multi-token Entities in Document-level Named Entity Recognition</a:t>
            </a:r>
            <a:r>
              <a:rPr lang="zh-CN" altLang="en-US" dirty="0"/>
              <a:t>（</a:t>
            </a:r>
            <a:r>
              <a:rPr lang="en-US" altLang="zh-CN" dirty="0"/>
              <a:t>AAAI2020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BC5BD5-A2E0-4EFF-9FBD-872159CC7ADB}"/>
              </a:ext>
            </a:extLst>
          </p:cNvPr>
          <p:cNvSpPr txBox="1"/>
          <p:nvPr/>
        </p:nvSpPr>
        <p:spPr>
          <a:xfrm>
            <a:off x="7596336" y="623731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2020-08-12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405790-8D3E-433D-ACF0-2921D80EA9DE}"/>
              </a:ext>
            </a:extLst>
          </p:cNvPr>
          <p:cNvSpPr txBox="1"/>
          <p:nvPr/>
        </p:nvSpPr>
        <p:spPr>
          <a:xfrm>
            <a:off x="7740352" y="58458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尹红</a:t>
            </a:r>
          </a:p>
        </p:txBody>
      </p:sp>
    </p:spTree>
    <p:extLst>
      <p:ext uri="{BB962C8B-B14F-4D97-AF65-F5344CB8AC3E}">
        <p14:creationId xmlns:p14="http://schemas.microsoft.com/office/powerpoint/2010/main" val="23596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4" name="页脚占位符 5"/>
          <p:cNvSpPr>
            <a:spLocks noGrp="1"/>
          </p:cNvSpPr>
          <p:nvPr/>
        </p:nvSpPr>
        <p:spPr>
          <a:xfrm>
            <a:off x="457200" y="6455544"/>
            <a:ext cx="2145744" cy="3154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 cap="all" spc="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cap="none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http://cins.swpu.edu.cn</a:t>
            </a:r>
            <a:endParaRPr lang="zh-CN" altLang="en-US" sz="1200" cap="none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/>
        </p:nvSpPr>
        <p:spPr>
          <a:xfrm>
            <a:off x="7721352" y="6455544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184F73-D865-45B2-BC30-152886DFB26A}"/>
              </a:ext>
            </a:extLst>
          </p:cNvPr>
          <p:cNvSpPr txBox="1"/>
          <p:nvPr/>
        </p:nvSpPr>
        <p:spPr>
          <a:xfrm>
            <a:off x="611560" y="1628800"/>
            <a:ext cx="7109792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222222"/>
                </a:solidFill>
                <a:latin typeface="Arial Unicode MS" panose="020B0604020202020204"/>
                <a:ea typeface="inherit"/>
              </a:rPr>
              <a:t>背景</a:t>
            </a:r>
            <a:r>
              <a:rPr lang="en-US" altLang="zh-CN" sz="2800" dirty="0">
                <a:solidFill>
                  <a:srgbClr val="222222"/>
                </a:solidFill>
                <a:latin typeface="Arial Unicode MS" panose="020B0604020202020204"/>
                <a:ea typeface="inherit"/>
              </a:rPr>
              <a:t>&amp;</a:t>
            </a:r>
            <a:r>
              <a:rPr lang="zh-CN" altLang="en-US" sz="2800" dirty="0">
                <a:solidFill>
                  <a:srgbClr val="222222"/>
                </a:solidFill>
                <a:latin typeface="Arial Unicode MS" panose="020B0604020202020204"/>
                <a:ea typeface="inherit"/>
              </a:rPr>
              <a:t>动机</a:t>
            </a:r>
            <a:endParaRPr lang="en-US" altLang="zh-CN" sz="2800" dirty="0">
              <a:solidFill>
                <a:srgbClr val="222222"/>
              </a:solidFill>
              <a:latin typeface="Arial Unicode MS" panose="020B0604020202020204"/>
              <a:ea typeface="inheri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222222"/>
                </a:solidFill>
              </a:rPr>
              <a:t>模型</a:t>
            </a:r>
            <a:endParaRPr lang="en-US" altLang="zh-CN" sz="2800" dirty="0">
              <a:solidFill>
                <a:srgbClr val="22222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222222"/>
                </a:solidFill>
              </a:rPr>
              <a:t>实验分析</a:t>
            </a:r>
            <a:endParaRPr lang="en-US" altLang="zh-CN" sz="28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179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5" name="灯片编号占位符 3"/>
          <p:cNvSpPr>
            <a:spLocks noGrp="1"/>
          </p:cNvSpPr>
          <p:nvPr/>
        </p:nvSpPr>
        <p:spPr>
          <a:xfrm>
            <a:off x="7721352" y="6455544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1CC7B5-8BBD-4FAC-A74C-B32CC3F6122D}"/>
              </a:ext>
            </a:extLst>
          </p:cNvPr>
          <p:cNvSpPr txBox="1"/>
          <p:nvPr/>
        </p:nvSpPr>
        <p:spPr>
          <a:xfrm>
            <a:off x="457200" y="1406599"/>
            <a:ext cx="8568952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句子级别的实体识别存在的问题：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实体缺乏丰富的上下文语义信息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实体类型不统一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047C0A-5CCF-4DFA-B80E-A74C57669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958989"/>
            <a:ext cx="6408712" cy="192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86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动机</a:t>
            </a:r>
            <a:r>
              <a:rPr lang="en-US" altLang="zh-CN" dirty="0"/>
              <a:t>&amp;</a:t>
            </a:r>
            <a:r>
              <a:rPr lang="zh-CN" altLang="en-US" dirty="0"/>
              <a:t>方法</a:t>
            </a:r>
            <a:r>
              <a:rPr lang="en-US" altLang="zh-CN" dirty="0"/>
              <a:t>——</a:t>
            </a:r>
            <a:r>
              <a:rPr lang="zh-CN" altLang="en-US" dirty="0"/>
              <a:t>篇章级别</a:t>
            </a:r>
          </a:p>
        </p:txBody>
      </p:sp>
      <p:sp>
        <p:nvSpPr>
          <p:cNvPr id="5" name="灯片编号占位符 3"/>
          <p:cNvSpPr>
            <a:spLocks noGrp="1"/>
          </p:cNvSpPr>
          <p:nvPr/>
        </p:nvSpPr>
        <p:spPr>
          <a:xfrm>
            <a:off x="7721352" y="6455544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1CC7B5-8BBD-4FAC-A74C-B32CC3F6122D}"/>
              </a:ext>
            </a:extLst>
          </p:cNvPr>
          <p:cNvSpPr txBox="1"/>
          <p:nvPr/>
        </p:nvSpPr>
        <p:spPr>
          <a:xfrm>
            <a:off x="310272" y="1381367"/>
            <a:ext cx="8006144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动机：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多词实体拥有更充分的上下文信息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单词实体的类型更依赖于多词实体的类型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辅助任务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鉴别词语是否属于多词实体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机制得到词语的全局特征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620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模型（</a:t>
            </a:r>
            <a:r>
              <a:rPr lang="en-US" altLang="zh-CN" dirty="0"/>
              <a:t>MEID</a:t>
            </a:r>
            <a:r>
              <a:rPr lang="zh-CN" altLang="en-US" dirty="0"/>
              <a:t>）</a:t>
            </a:r>
          </a:p>
        </p:txBody>
      </p:sp>
      <p:sp>
        <p:nvSpPr>
          <p:cNvPr id="5" name="灯片编号占位符 3"/>
          <p:cNvSpPr>
            <a:spLocks noGrp="1"/>
          </p:cNvSpPr>
          <p:nvPr/>
        </p:nvSpPr>
        <p:spPr>
          <a:xfrm>
            <a:off x="7721352" y="6455544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7A01F1-40F8-4481-9826-01701BCCC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514376"/>
            <a:ext cx="5768249" cy="49411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6AE1EB4-252B-47F2-86B6-2CEF07C79234}"/>
              </a:ext>
            </a:extLst>
          </p:cNvPr>
          <p:cNvSpPr txBox="1"/>
          <p:nvPr/>
        </p:nvSpPr>
        <p:spPr>
          <a:xfrm>
            <a:off x="6534169" y="1844824"/>
            <a:ext cx="2345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单词属于多词实体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NSUB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：单词实体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其它</a:t>
            </a:r>
          </a:p>
        </p:txBody>
      </p:sp>
    </p:spTree>
    <p:extLst>
      <p:ext uri="{BB962C8B-B14F-4D97-AF65-F5344CB8AC3E}">
        <p14:creationId xmlns:p14="http://schemas.microsoft.com/office/powerpoint/2010/main" val="253466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模型</a:t>
            </a:r>
            <a:r>
              <a:rPr lang="en-US" altLang="zh-CN" dirty="0"/>
              <a:t>——</a:t>
            </a:r>
            <a:r>
              <a:rPr lang="zh-CN" altLang="en-US" dirty="0"/>
              <a:t>全局特征</a:t>
            </a:r>
          </a:p>
        </p:txBody>
      </p:sp>
      <p:sp>
        <p:nvSpPr>
          <p:cNvPr id="5" name="灯片编号占位符 3"/>
          <p:cNvSpPr>
            <a:spLocks noGrp="1"/>
          </p:cNvSpPr>
          <p:nvPr/>
        </p:nvSpPr>
        <p:spPr>
          <a:xfrm>
            <a:off x="7721352" y="6455544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9F8673-F98E-4AF0-8B30-56A1852E2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34523"/>
            <a:ext cx="7086930" cy="474459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85C38F5-FA4A-4ACD-9899-1ED6FDD5F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08" y="5810719"/>
            <a:ext cx="3314870" cy="94619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96DD3FC-F736-4DD1-BC9A-14C417286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80" y="5810719"/>
            <a:ext cx="4534133" cy="8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7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实验结果分析</a:t>
            </a:r>
            <a:r>
              <a:rPr lang="en-US" altLang="zh-CN" dirty="0"/>
              <a:t>——</a:t>
            </a:r>
            <a:r>
              <a:rPr lang="zh-CN" altLang="en-US" dirty="0"/>
              <a:t>数据集</a:t>
            </a:r>
          </a:p>
        </p:txBody>
      </p:sp>
      <p:sp>
        <p:nvSpPr>
          <p:cNvPr id="5" name="灯片编号占位符 3"/>
          <p:cNvSpPr>
            <a:spLocks noGrp="1"/>
          </p:cNvSpPr>
          <p:nvPr/>
        </p:nvSpPr>
        <p:spPr>
          <a:xfrm>
            <a:off x="7721352" y="6455544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4B75C8-657F-4DA4-A47C-D276929D0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7890"/>
            <a:ext cx="9144000" cy="350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66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实验结果分析</a:t>
            </a:r>
            <a:r>
              <a:rPr lang="en-US" altLang="zh-CN" dirty="0"/>
              <a:t>——</a:t>
            </a:r>
            <a:r>
              <a:rPr lang="zh-CN" altLang="en-US" dirty="0"/>
              <a:t>对比</a:t>
            </a:r>
          </a:p>
        </p:txBody>
      </p:sp>
      <p:sp>
        <p:nvSpPr>
          <p:cNvPr id="5" name="灯片编号占位符 3"/>
          <p:cNvSpPr>
            <a:spLocks noGrp="1"/>
          </p:cNvSpPr>
          <p:nvPr/>
        </p:nvSpPr>
        <p:spPr>
          <a:xfrm>
            <a:off x="7721352" y="6455544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69C0A2-0546-43D7-A9C3-951A35764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24" y="1504811"/>
            <a:ext cx="7446155" cy="44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2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实验结果分析</a:t>
            </a:r>
            <a:r>
              <a:rPr lang="en-US" altLang="zh-CN" dirty="0"/>
              <a:t>——</a:t>
            </a:r>
            <a:r>
              <a:rPr lang="zh-CN" altLang="en-US" dirty="0"/>
              <a:t>预训练词向量对比</a:t>
            </a:r>
          </a:p>
        </p:txBody>
      </p:sp>
      <p:sp>
        <p:nvSpPr>
          <p:cNvPr id="5" name="灯片编号占位符 3"/>
          <p:cNvSpPr>
            <a:spLocks noGrp="1"/>
          </p:cNvSpPr>
          <p:nvPr/>
        </p:nvSpPr>
        <p:spPr>
          <a:xfrm>
            <a:off x="7721352" y="6455544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197C1D-BBDD-48BA-9CE9-D2E8A84DD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42" y="1524000"/>
            <a:ext cx="8574915" cy="293081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9B646F0-DE21-41DF-B94A-92FF5615A875}"/>
              </a:ext>
            </a:extLst>
          </p:cNvPr>
          <p:cNvSpPr txBox="1"/>
          <p:nvPr/>
        </p:nvSpPr>
        <p:spPr>
          <a:xfrm>
            <a:off x="491155" y="4498611"/>
            <a:ext cx="6480720" cy="167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Glove: Glove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词向量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Bert-base: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预训练词向量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Flair: glove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词向量与上下文字向量进行拼接</a:t>
            </a:r>
          </a:p>
        </p:txBody>
      </p:sp>
    </p:spTree>
    <p:extLst>
      <p:ext uri="{BB962C8B-B14F-4D97-AF65-F5344CB8AC3E}">
        <p14:creationId xmlns:p14="http://schemas.microsoft.com/office/powerpoint/2010/main" val="413316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疑问</a:t>
            </a:r>
          </a:p>
        </p:txBody>
      </p:sp>
      <p:sp>
        <p:nvSpPr>
          <p:cNvPr id="5" name="灯片编号占位符 3"/>
          <p:cNvSpPr>
            <a:spLocks noGrp="1"/>
          </p:cNvSpPr>
          <p:nvPr/>
        </p:nvSpPr>
        <p:spPr>
          <a:xfrm>
            <a:off x="7721352" y="6455544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6BE1E6-F43E-4531-BEBF-6EDF047C52B3}"/>
              </a:ext>
            </a:extLst>
          </p:cNvPr>
          <p:cNvSpPr txBox="1"/>
          <p:nvPr/>
        </p:nvSpPr>
        <p:spPr>
          <a:xfrm>
            <a:off x="683568" y="1524000"/>
            <a:ext cx="7344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该模型默认认为一个单词仅在一个句子中出现一次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通过线性变换计算得到的注意力，从哪里体现出了该注意力计算方法更加的关注了多词实体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0069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>
            <a:spLocks noGrp="1"/>
          </p:cNvSpPr>
          <p:nvPr>
            <p:ph type="title"/>
          </p:nvPr>
        </p:nvSpPr>
        <p:spPr>
          <a:xfrm>
            <a:off x="251520" y="2905496"/>
            <a:ext cx="8229600" cy="158611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                                                                     </a:t>
            </a:r>
            <a:br>
              <a:rPr lang="en-US" altLang="zh-CN" dirty="0"/>
            </a:br>
            <a:r>
              <a:rPr lang="en-US" altLang="zh-CN" dirty="0"/>
              <a:t> Don’t Stop Pretraining: Adapt Language Models to Domains and Tasks</a:t>
            </a:r>
            <a:r>
              <a:rPr lang="zh-CN" altLang="en-US" dirty="0"/>
              <a:t>（</a:t>
            </a:r>
            <a:r>
              <a:rPr lang="en-US" altLang="zh-CN" dirty="0"/>
              <a:t>ACL2020</a:t>
            </a:r>
            <a:r>
              <a:rPr lang="zh-CN" altLang="en-US" dirty="0"/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8F57C2-F562-4F52-A6E3-E55A4C97D2FA}"/>
              </a:ext>
            </a:extLst>
          </p:cNvPr>
          <p:cNvSpPr txBox="1"/>
          <p:nvPr/>
        </p:nvSpPr>
        <p:spPr>
          <a:xfrm>
            <a:off x="7596336" y="623731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2020-08-12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0052AE-C09C-4764-8845-A3E0176A265C}"/>
              </a:ext>
            </a:extLst>
          </p:cNvPr>
          <p:cNvSpPr txBox="1"/>
          <p:nvPr/>
        </p:nvSpPr>
        <p:spPr>
          <a:xfrm>
            <a:off x="7834789" y="58334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尹红</a:t>
            </a:r>
          </a:p>
        </p:txBody>
      </p:sp>
    </p:spTree>
    <p:extLst>
      <p:ext uri="{BB962C8B-B14F-4D97-AF65-F5344CB8AC3E}">
        <p14:creationId xmlns:p14="http://schemas.microsoft.com/office/powerpoint/2010/main" val="4226812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>
            <a:spLocks noGrp="1"/>
          </p:cNvSpPr>
          <p:nvPr>
            <p:ph type="title"/>
          </p:nvPr>
        </p:nvSpPr>
        <p:spPr>
          <a:xfrm>
            <a:off x="323528" y="2635944"/>
            <a:ext cx="8229600" cy="1586112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                                                                     </a:t>
            </a:r>
            <a:br>
              <a:rPr lang="en-US" altLang="zh-CN" dirty="0"/>
            </a:br>
            <a:r>
              <a:rPr lang="en-US" altLang="zh-CN" dirty="0"/>
              <a:t>THANKS!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596336" y="623731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2020-08-12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1B4914-B6E9-4362-8B57-460EEFEA3165}"/>
              </a:ext>
            </a:extLst>
          </p:cNvPr>
          <p:cNvSpPr txBox="1"/>
          <p:nvPr/>
        </p:nvSpPr>
        <p:spPr>
          <a:xfrm>
            <a:off x="7740352" y="58458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尹红</a:t>
            </a:r>
          </a:p>
        </p:txBody>
      </p:sp>
    </p:spTree>
    <p:extLst>
      <p:ext uri="{BB962C8B-B14F-4D97-AF65-F5344CB8AC3E}">
        <p14:creationId xmlns:p14="http://schemas.microsoft.com/office/powerpoint/2010/main" val="250833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预训练语言模型的两个问题</a:t>
            </a:r>
          </a:p>
        </p:txBody>
      </p:sp>
      <p:sp>
        <p:nvSpPr>
          <p:cNvPr id="5" name="灯片编号占位符 3"/>
          <p:cNvSpPr>
            <a:spLocks noGrp="1"/>
          </p:cNvSpPr>
          <p:nvPr/>
        </p:nvSpPr>
        <p:spPr>
          <a:xfrm>
            <a:off x="7721352" y="6455544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184F73-D865-45B2-BC30-152886DFB26A}"/>
              </a:ext>
            </a:extLst>
          </p:cNvPr>
          <p:cNvSpPr txBox="1"/>
          <p:nvPr/>
        </p:nvSpPr>
        <p:spPr>
          <a:xfrm>
            <a:off x="611560" y="1524000"/>
            <a:ext cx="6696744" cy="2064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再次训练的性能提升与源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目标领域的接近程度的关系</a:t>
            </a:r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再次训练的性能提升与下游任务数据量的关系</a:t>
            </a:r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222222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DE9282-A52B-40E9-92E8-1192F6342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822479"/>
            <a:ext cx="5372376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5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验证方法</a:t>
            </a:r>
          </a:p>
        </p:txBody>
      </p:sp>
      <p:sp>
        <p:nvSpPr>
          <p:cNvPr id="5" name="灯片编号占位符 3"/>
          <p:cNvSpPr>
            <a:spLocks noGrp="1"/>
          </p:cNvSpPr>
          <p:nvPr/>
        </p:nvSpPr>
        <p:spPr>
          <a:xfrm>
            <a:off x="7721352" y="6455544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07EFE6-7264-47C6-9801-49BAE0ED6BD2}"/>
              </a:ext>
            </a:extLst>
          </p:cNvPr>
          <p:cNvSpPr txBox="1"/>
          <p:nvPr/>
        </p:nvSpPr>
        <p:spPr>
          <a:xfrm>
            <a:off x="179512" y="1196752"/>
            <a:ext cx="885698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领域自适应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验证领域的接近度对再训练的影响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模型为基础，充分利用任务的领域数据再次进行预训练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任务自适应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验证下游任务数据量对再训练的影响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0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模型为基础，利用与具体任务相关无标注数据再次进行预训练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C70E0B5-06D2-4743-BC1F-27B850CA5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72" y="4365104"/>
            <a:ext cx="7920880" cy="219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70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领域自适应</a:t>
            </a:r>
            <a:r>
              <a:rPr lang="en-US" altLang="zh-CN" dirty="0"/>
              <a:t>(DAPT)——</a:t>
            </a:r>
            <a:r>
              <a:rPr lang="zh-CN" altLang="en-US" dirty="0"/>
              <a:t>对比分析</a:t>
            </a:r>
          </a:p>
        </p:txBody>
      </p:sp>
      <p:sp>
        <p:nvSpPr>
          <p:cNvPr id="5" name="灯片编号占位符 3"/>
          <p:cNvSpPr>
            <a:spLocks noGrp="1"/>
          </p:cNvSpPr>
          <p:nvPr/>
        </p:nvSpPr>
        <p:spPr>
          <a:xfrm>
            <a:off x="7721352" y="6455544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BF45AE-7C71-4EB2-B192-1EC6B318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524000"/>
            <a:ext cx="5721644" cy="400070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752FB07-F432-4DE3-9005-CEA704A86CD0}"/>
              </a:ext>
            </a:extLst>
          </p:cNvPr>
          <p:cNvSpPr/>
          <p:nvPr/>
        </p:nvSpPr>
        <p:spPr>
          <a:xfrm>
            <a:off x="3599892" y="3017664"/>
            <a:ext cx="1944216" cy="64807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F986A0-F698-42D0-86B9-EEA7A2C4BC94}"/>
              </a:ext>
            </a:extLst>
          </p:cNvPr>
          <p:cNvSpPr/>
          <p:nvPr/>
        </p:nvSpPr>
        <p:spPr>
          <a:xfrm>
            <a:off x="3635896" y="2186608"/>
            <a:ext cx="1944216" cy="32799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4308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任务自适应</a:t>
            </a:r>
          </a:p>
        </p:txBody>
      </p:sp>
      <p:sp>
        <p:nvSpPr>
          <p:cNvPr id="5" name="灯片编号占位符 3"/>
          <p:cNvSpPr>
            <a:spLocks noGrp="1"/>
          </p:cNvSpPr>
          <p:nvPr/>
        </p:nvSpPr>
        <p:spPr>
          <a:xfrm>
            <a:off x="7721352" y="6455544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39CAED-7D58-4382-AEDC-C6286160FBAF}"/>
              </a:ext>
            </a:extLst>
          </p:cNvPr>
          <p:cNvSpPr txBox="1"/>
          <p:nvPr/>
        </p:nvSpPr>
        <p:spPr>
          <a:xfrm>
            <a:off x="539552" y="1484784"/>
            <a:ext cx="756084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特定任务提供的无标注语料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TAPT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任务相关的无标注数据的增强方式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非低资源情况下：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语料库中的其它更多未标注语料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Curated TAPT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低资源情况下：通过将任务数据与大型其它近似领域的数据投影到同一空间中，通过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近邻的方法获取未标注数据，从而完成训练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000" dirty="0">
                <a:solidFill>
                  <a:srgbClr val="22222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NN-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TAPT</a:t>
            </a:r>
            <a:endParaRPr lang="en-US" altLang="zh-CN" sz="2000" dirty="0">
              <a:solidFill>
                <a:srgbClr val="22222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17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任务自适应</a:t>
            </a:r>
          </a:p>
        </p:txBody>
      </p:sp>
      <p:sp>
        <p:nvSpPr>
          <p:cNvPr id="5" name="灯片编号占位符 3"/>
          <p:cNvSpPr>
            <a:spLocks noGrp="1"/>
          </p:cNvSpPr>
          <p:nvPr/>
        </p:nvSpPr>
        <p:spPr>
          <a:xfrm>
            <a:off x="7721352" y="6455544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C49CD0-9662-427B-A1ED-3AADBD5FF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547610"/>
            <a:ext cx="5904656" cy="442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9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综合对比分析</a:t>
            </a:r>
          </a:p>
        </p:txBody>
      </p:sp>
      <p:sp>
        <p:nvSpPr>
          <p:cNvPr id="5" name="灯片编号占位符 3"/>
          <p:cNvSpPr>
            <a:spLocks noGrp="1"/>
          </p:cNvSpPr>
          <p:nvPr/>
        </p:nvSpPr>
        <p:spPr>
          <a:xfrm>
            <a:off x="7721352" y="6455544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1FCE8F9-45D8-4408-A8BF-07AB4404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20" y="1628800"/>
            <a:ext cx="6927819" cy="36004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89F96F3-5BD4-4CAF-99CF-AB8B90D4FF77}"/>
              </a:ext>
            </a:extLst>
          </p:cNvPr>
          <p:cNvSpPr/>
          <p:nvPr/>
        </p:nvSpPr>
        <p:spPr>
          <a:xfrm>
            <a:off x="6012160" y="2852936"/>
            <a:ext cx="1080120" cy="34348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2595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5" name="灯片编号占位符 3"/>
          <p:cNvSpPr>
            <a:spLocks noGrp="1"/>
          </p:cNvSpPr>
          <p:nvPr/>
        </p:nvSpPr>
        <p:spPr>
          <a:xfrm>
            <a:off x="7721352" y="6455544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50103D-CEFD-4EED-BA35-4EF113A4B023}"/>
              </a:ext>
            </a:extLst>
          </p:cNvPr>
          <p:cNvSpPr txBox="1"/>
          <p:nvPr/>
        </p:nvSpPr>
        <p:spPr>
          <a:xfrm>
            <a:off x="611560" y="1700808"/>
            <a:ext cx="763284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在与源领域不相关的目标领域上再次进行预训练时，任务的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值提升较大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个任务上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值均低于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DAPT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值均优于单独使用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TAPT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Curated-TAPT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NN-TAPT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值均优于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12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自定义 2">
      <a:majorFont>
        <a:latin typeface="Cambria"/>
        <a:ea typeface="黑体"/>
        <a:cs typeface=""/>
      </a:majorFont>
      <a:minorFont>
        <a:latin typeface="Calibri"/>
        <a:ea typeface="黑体"/>
        <a:cs typeface="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2786</TotalTime>
  <Words>888</Words>
  <Application>Microsoft Office PowerPoint</Application>
  <PresentationFormat>全屏显示(4:3)</PresentationFormat>
  <Paragraphs>122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 Unicode MS</vt:lpstr>
      <vt:lpstr>微软雅黑</vt:lpstr>
      <vt:lpstr>Arial</vt:lpstr>
      <vt:lpstr>Calibri</vt:lpstr>
      <vt:lpstr>Cambria</vt:lpstr>
      <vt:lpstr>Times New Roman</vt:lpstr>
      <vt:lpstr>Wingdings</vt:lpstr>
      <vt:lpstr>透明</vt:lpstr>
      <vt:lpstr>PowerPoint 演示文稿</vt:lpstr>
      <vt:lpstr>                                                                       Don’t Stop Pretraining: Adapt Language Models to Domains and Tasks（ACL2020）</vt:lpstr>
      <vt:lpstr>预训练语言模型的两个问题</vt:lpstr>
      <vt:lpstr>验证方法</vt:lpstr>
      <vt:lpstr>领域自适应(DAPT)——对比分析</vt:lpstr>
      <vt:lpstr>任务自适应</vt:lpstr>
      <vt:lpstr>任务自适应</vt:lpstr>
      <vt:lpstr>综合对比分析</vt:lpstr>
      <vt:lpstr>总结</vt:lpstr>
      <vt:lpstr>                                                                       Leveraging Multi-token Entities in Document-level Named Entity Recognition（AAAI2020）</vt:lpstr>
      <vt:lpstr>大纲</vt:lpstr>
      <vt:lpstr>背景</vt:lpstr>
      <vt:lpstr>动机&amp;方法——篇章级别</vt:lpstr>
      <vt:lpstr>模型（MEID）</vt:lpstr>
      <vt:lpstr>模型——全局特征</vt:lpstr>
      <vt:lpstr>实验结果分析——数据集</vt:lpstr>
      <vt:lpstr>实验结果分析——对比</vt:lpstr>
      <vt:lpstr>实验结果分析——预训练词向量对比</vt:lpstr>
      <vt:lpstr>疑问</vt:lpstr>
      <vt:lpstr>                                                                     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推荐算法的应用</dc:title>
  <dc:creator>Admin</dc:creator>
  <cp:lastModifiedBy>尹 九</cp:lastModifiedBy>
  <cp:revision>115</cp:revision>
  <dcterms:created xsi:type="dcterms:W3CDTF">2015-10-23T03:30:22Z</dcterms:created>
  <dcterms:modified xsi:type="dcterms:W3CDTF">2020-08-12T04:23:03Z</dcterms:modified>
</cp:coreProperties>
</file>