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5" r:id="rId5"/>
    <p:sldId id="293" r:id="rId6"/>
    <p:sldId id="294" r:id="rId7"/>
    <p:sldId id="296" r:id="rId8"/>
    <p:sldId id="301" r:id="rId9"/>
    <p:sldId id="297" r:id="rId10"/>
    <p:sldId id="300" r:id="rId11"/>
    <p:sldId id="310" r:id="rId12"/>
    <p:sldId id="314" r:id="rId13"/>
    <p:sldId id="298" r:id="rId14"/>
    <p:sldId id="302" r:id="rId15"/>
    <p:sldId id="303" r:id="rId16"/>
    <p:sldId id="307" r:id="rId17"/>
    <p:sldId id="309" r:id="rId18"/>
    <p:sldId id="308" r:id="rId19"/>
    <p:sldId id="315" r:id="rId20"/>
    <p:sldId id="306" r:id="rId21"/>
    <p:sldId id="316" r:id="rId22"/>
    <p:sldId id="305" r:id="rId23"/>
    <p:sldId id="304" r:id="rId24"/>
    <p:sldId id="311" r:id="rId25"/>
    <p:sldId id="312" r:id="rId26"/>
    <p:sldId id="313" r:id="rId27"/>
    <p:sldId id="318" r:id="rId2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46383" y="424591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46383" y="4245866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598" y="897598"/>
                </a:moveTo>
                <a:lnTo>
                  <a:pt x="0" y="897598"/>
                </a:lnTo>
                <a:lnTo>
                  <a:pt x="0" y="149602"/>
                </a:lnTo>
                <a:lnTo>
                  <a:pt x="11387" y="92352"/>
                </a:lnTo>
                <a:lnTo>
                  <a:pt x="43817" y="43817"/>
                </a:lnTo>
                <a:lnTo>
                  <a:pt x="92352" y="11387"/>
                </a:lnTo>
                <a:lnTo>
                  <a:pt x="149602" y="0"/>
                </a:lnTo>
                <a:lnTo>
                  <a:pt x="897598" y="0"/>
                </a:lnTo>
                <a:lnTo>
                  <a:pt x="897598" y="897598"/>
                </a:lnTo>
                <a:close/>
              </a:path>
            </a:pathLst>
          </a:custGeom>
          <a:solidFill>
            <a:srgbClr val="FFFFFF">
              <a:alpha val="68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742" y="1413037"/>
            <a:ext cx="8000514" cy="130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52780"/>
          </a:xfrm>
          <a:custGeom>
            <a:avLst/>
            <a:gdLst/>
            <a:ahLst/>
            <a:cxnLst/>
            <a:rect l="l" t="t" r="r" b="b"/>
            <a:pathLst>
              <a:path w="9144000" h="652780">
                <a:moveTo>
                  <a:pt x="0" y="652199"/>
                </a:moveTo>
                <a:lnTo>
                  <a:pt x="9143999" y="652199"/>
                </a:lnTo>
                <a:lnTo>
                  <a:pt x="9143999" y="0"/>
                </a:lnTo>
                <a:lnTo>
                  <a:pt x="0" y="0"/>
                </a:lnTo>
                <a:lnTo>
                  <a:pt x="0" y="6521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2200"/>
            <a:ext cx="9144000" cy="4491355"/>
          </a:xfrm>
          <a:custGeom>
            <a:avLst/>
            <a:gdLst/>
            <a:ahLst/>
            <a:cxnLst/>
            <a:rect l="l" t="t" r="r" b="b"/>
            <a:pathLst>
              <a:path w="9144000" h="4491355">
                <a:moveTo>
                  <a:pt x="0" y="4491299"/>
                </a:moveTo>
                <a:lnTo>
                  <a:pt x="9143999" y="4491299"/>
                </a:lnTo>
                <a:lnTo>
                  <a:pt x="9143999" y="0"/>
                </a:lnTo>
                <a:lnTo>
                  <a:pt x="0" y="0"/>
                </a:lnTo>
                <a:lnTo>
                  <a:pt x="0" y="44912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926" y="779898"/>
            <a:ext cx="8158147" cy="1694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742" y="1413037"/>
            <a:ext cx="7861934" cy="1031692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93345" algn="ctr">
              <a:lnSpc>
                <a:spcPts val="3820"/>
              </a:lnSpc>
              <a:spcBef>
                <a:spcPts val="244"/>
              </a:spcBef>
            </a:pPr>
            <a:r>
              <a:rPr lang="en-US" sz="3200" b="1" spc="25" dirty="0">
                <a:solidFill>
                  <a:srgbClr val="FFFFFF"/>
                </a:solidFill>
                <a:latin typeface="Arial Unicode MS"/>
                <a:cs typeface="Arial Unicode MS"/>
              </a:rPr>
              <a:t>BERT: The milestones of NLP</a:t>
            </a:r>
          </a:p>
          <a:p>
            <a:pPr marL="12700" marR="5080" indent="93345" algn="ctr">
              <a:lnSpc>
                <a:spcPts val="3820"/>
              </a:lnSpc>
              <a:spcBef>
                <a:spcPts val="244"/>
              </a:spcBef>
            </a:pPr>
            <a:r>
              <a:rPr lang="en-US" sz="3200" spc="25" dirty="0">
                <a:solidFill>
                  <a:srgbClr val="FFFFFF"/>
                </a:solidFill>
                <a:latin typeface="Arial Unicode MS"/>
                <a:cs typeface="Arial Unicode MS"/>
              </a:rPr>
              <a:t>&amp; Some applications in Summarization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599" y="3475949"/>
            <a:ext cx="2129790" cy="2768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pc="10" dirty="0" err="1">
                <a:solidFill>
                  <a:srgbClr val="FFFFFF"/>
                </a:solidFill>
                <a:latin typeface="Arial Unicode MS"/>
                <a:cs typeface="Arial Unicode MS"/>
              </a:rPr>
              <a:t>Yufeng</a:t>
            </a:r>
            <a:r>
              <a:rPr lang="en-US" spc="1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lang="en-US" spc="10" dirty="0" err="1">
                <a:solidFill>
                  <a:srgbClr val="FFFFFF"/>
                </a:solidFill>
                <a:latin typeface="Arial Unicode MS"/>
                <a:cs typeface="Arial Unicode MS"/>
              </a:rPr>
              <a:t>Lv</a:t>
            </a:r>
            <a:endParaRPr lang="en-US" spc="10" dirty="0">
              <a:solidFill>
                <a:srgbClr val="FFFFFF"/>
              </a:solidFill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Self-Attention Calculate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1676400" y="666750"/>
            <a:ext cx="5105400" cy="447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1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Compare with Normal Attention</a:t>
            </a:r>
            <a:endParaRPr lang="zh-CN" altLang="en-US" dirty="0"/>
          </a:p>
        </p:txBody>
      </p:sp>
      <p:sp>
        <p:nvSpPr>
          <p:cNvPr id="5" name="object 9"/>
          <p:cNvSpPr>
            <a:spLocks noChangeAspect="1"/>
          </p:cNvSpPr>
          <p:nvPr/>
        </p:nvSpPr>
        <p:spPr>
          <a:xfrm>
            <a:off x="4419599" y="1504950"/>
            <a:ext cx="4301751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28600" y="971550"/>
            <a:ext cx="7794625" cy="141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FF0000"/>
                </a:solidFill>
                <a:latin typeface="Arial Unicode MS"/>
                <a:cs typeface="Arial Unicode MS"/>
              </a:rPr>
              <a:t>Q</a:t>
            </a: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 is decoder’s hidden state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FF0000"/>
                </a:solidFill>
                <a:latin typeface="Arial Unicode MS"/>
                <a:cs typeface="Arial Unicode MS"/>
              </a:rPr>
              <a:t>K</a:t>
            </a: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 is encoder’s output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FF0000"/>
                </a:solidFill>
                <a:latin typeface="Arial Unicode MS"/>
                <a:cs typeface="Arial Unicode MS"/>
              </a:rPr>
              <a:t>V</a:t>
            </a: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 is encoder’s output</a:t>
            </a:r>
          </a:p>
        </p:txBody>
      </p:sp>
    </p:spTree>
    <p:extLst>
      <p:ext uri="{BB962C8B-B14F-4D97-AF65-F5344CB8AC3E}">
        <p14:creationId xmlns:p14="http://schemas.microsoft.com/office/powerpoint/2010/main" val="87379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Multi-Heads</a:t>
            </a:r>
            <a:endParaRPr lang="zh-CN" altLang="en-US" dirty="0"/>
          </a:p>
        </p:txBody>
      </p:sp>
      <p:sp>
        <p:nvSpPr>
          <p:cNvPr id="5" name="object 9"/>
          <p:cNvSpPr>
            <a:spLocks noChangeAspect="1"/>
          </p:cNvSpPr>
          <p:nvPr/>
        </p:nvSpPr>
        <p:spPr>
          <a:xfrm>
            <a:off x="555649" y="742950"/>
            <a:ext cx="8032700" cy="428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3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1524000" y="779898"/>
            <a:ext cx="5807013" cy="412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641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1070386" y="1809750"/>
            <a:ext cx="7003226" cy="200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220092" y="955858"/>
            <a:ext cx="7794625" cy="438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One layer Encoder and Decoder</a:t>
            </a:r>
          </a:p>
        </p:txBody>
      </p:sp>
    </p:spTree>
    <p:extLst>
      <p:ext uri="{BB962C8B-B14F-4D97-AF65-F5344CB8AC3E}">
        <p14:creationId xmlns:p14="http://schemas.microsoft.com/office/powerpoint/2010/main" val="50026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object 9"/>
          <p:cNvSpPr>
            <a:spLocks noChangeAspect="1"/>
          </p:cNvSpPr>
          <p:nvPr/>
        </p:nvSpPr>
        <p:spPr>
          <a:xfrm>
            <a:off x="381000" y="1530184"/>
            <a:ext cx="8382001" cy="242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8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984885"/>
          </a:xfrm>
        </p:spPr>
        <p:txBody>
          <a:bodyPr/>
          <a:lstStyle/>
          <a:p>
            <a:r>
              <a:rPr lang="en-US" altLang="zh-CN" dirty="0"/>
              <a:t>Contextual Word Embedding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9027" y="887073"/>
            <a:ext cx="8291079" cy="1760877"/>
            <a:chOff x="359994" y="713201"/>
            <a:chExt cx="3888104" cy="892631"/>
          </a:xfrm>
        </p:grpSpPr>
        <p:sp>
          <p:nvSpPr>
            <p:cNvPr id="4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1921" y="2949327"/>
            <a:ext cx="8291079" cy="1760877"/>
            <a:chOff x="359994" y="713201"/>
            <a:chExt cx="3888104" cy="892631"/>
          </a:xfrm>
        </p:grpSpPr>
        <p:sp>
          <p:nvSpPr>
            <p:cNvPr id="8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685800" y="970110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Problems</a:t>
            </a:r>
            <a:endParaRPr lang="zh-CN" altLang="en-US" kern="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85800" y="3022937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Solutions</a:t>
            </a:r>
            <a:endParaRPr lang="zh-CN" altLang="en-US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717253" y="1678613"/>
            <a:ext cx="7794625" cy="94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Word Embedding without context information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Lack of supervised data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685800" y="3706755"/>
            <a:ext cx="7794625" cy="94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Unsupervised learning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Contextual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36441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cbu01.alicdn.com/img/ibank/2017/162/236/4534632261_1955097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742"/>
            <a:ext cx="8747434" cy="51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4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984885"/>
          </a:xfrm>
        </p:spPr>
        <p:txBody>
          <a:bodyPr/>
          <a:lstStyle/>
          <a:p>
            <a:r>
              <a:rPr lang="en-US" altLang="zh-CN" dirty="0" err="1"/>
              <a:t>ELMo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1257299" y="895350"/>
            <a:ext cx="6629400" cy="391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26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 err="1"/>
              <a:t>ELMo’s</a:t>
            </a:r>
            <a:r>
              <a:rPr lang="en-US" altLang="zh-CN" dirty="0"/>
              <a:t> Problem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9027" y="887073"/>
            <a:ext cx="8291079" cy="1760877"/>
            <a:chOff x="359994" y="713201"/>
            <a:chExt cx="3888104" cy="892631"/>
          </a:xfrm>
        </p:grpSpPr>
        <p:sp>
          <p:nvSpPr>
            <p:cNvPr id="4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1921" y="2949327"/>
            <a:ext cx="8291079" cy="1760877"/>
            <a:chOff x="359994" y="713201"/>
            <a:chExt cx="3888104" cy="892631"/>
          </a:xfrm>
        </p:grpSpPr>
        <p:sp>
          <p:nvSpPr>
            <p:cNvPr id="8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685800" y="970110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Problems</a:t>
            </a:r>
            <a:endParaRPr lang="zh-CN" altLang="en-US" kern="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85800" y="3022937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Solutions</a:t>
            </a:r>
            <a:endParaRPr lang="zh-CN" altLang="en-US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717253" y="1678613"/>
            <a:ext cx="7794625" cy="438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Not suitable for a specific task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685800" y="3706755"/>
            <a:ext cx="7794625" cy="94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Fine-tuning depends on the task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Use Transformer replace RNN/LSTM</a:t>
            </a:r>
          </a:p>
        </p:txBody>
      </p:sp>
    </p:spTree>
    <p:extLst>
      <p:ext uri="{BB962C8B-B14F-4D97-AF65-F5344CB8AC3E}">
        <p14:creationId xmlns:p14="http://schemas.microsoft.com/office/powerpoint/2010/main" val="2561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457200" y="722740"/>
            <a:ext cx="7794625" cy="438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Map the word into “semantic” space as a point</a:t>
            </a: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1905000" y="1373132"/>
            <a:ext cx="4440606" cy="3217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11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984885"/>
          </a:xfrm>
        </p:spPr>
        <p:txBody>
          <a:bodyPr/>
          <a:lstStyle/>
          <a:p>
            <a:r>
              <a:rPr lang="en-US" altLang="zh-CN" dirty="0" err="1"/>
              <a:t>OpenAI</a:t>
            </a:r>
            <a:r>
              <a:rPr lang="en-US" altLang="zh-CN" dirty="0"/>
              <a:t> GPT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1600200" y="1200150"/>
            <a:ext cx="5307888" cy="382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73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GPT’s Problem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9027" y="887073"/>
            <a:ext cx="8291079" cy="1760877"/>
            <a:chOff x="359994" y="713201"/>
            <a:chExt cx="3888104" cy="892631"/>
          </a:xfrm>
        </p:grpSpPr>
        <p:sp>
          <p:nvSpPr>
            <p:cNvPr id="4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1921" y="2949327"/>
            <a:ext cx="8291079" cy="1760877"/>
            <a:chOff x="359994" y="713201"/>
            <a:chExt cx="3888104" cy="892631"/>
          </a:xfrm>
        </p:grpSpPr>
        <p:sp>
          <p:nvSpPr>
            <p:cNvPr id="8" name="object 9"/>
            <p:cNvSpPr/>
            <p:nvPr/>
          </p:nvSpPr>
          <p:spPr>
            <a:xfrm>
              <a:off x="359994" y="713201"/>
              <a:ext cx="3888104" cy="892175"/>
            </a:xfrm>
            <a:custGeom>
              <a:avLst/>
              <a:gdLst/>
              <a:ahLst/>
              <a:cxnLst/>
              <a:rect l="l" t="t" r="r" b="b"/>
              <a:pathLst>
                <a:path w="3888104" h="892175">
                  <a:moveTo>
                    <a:pt x="385205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856154"/>
                  </a:lnTo>
                  <a:lnTo>
                    <a:pt x="2829" y="870167"/>
                  </a:lnTo>
                  <a:lnTo>
                    <a:pt x="10544" y="881610"/>
                  </a:lnTo>
                  <a:lnTo>
                    <a:pt x="21987" y="889325"/>
                  </a:lnTo>
                  <a:lnTo>
                    <a:pt x="36000" y="892154"/>
                  </a:lnTo>
                  <a:lnTo>
                    <a:pt x="3852051" y="892154"/>
                  </a:lnTo>
                  <a:lnTo>
                    <a:pt x="3866064" y="889325"/>
                  </a:lnTo>
                  <a:lnTo>
                    <a:pt x="3877507" y="881610"/>
                  </a:lnTo>
                  <a:lnTo>
                    <a:pt x="3885222" y="870167"/>
                  </a:lnTo>
                  <a:lnTo>
                    <a:pt x="3888051" y="856154"/>
                  </a:lnTo>
                  <a:lnTo>
                    <a:pt x="3888051" y="36000"/>
                  </a:lnTo>
                  <a:lnTo>
                    <a:pt x="3885222" y="21987"/>
                  </a:lnTo>
                  <a:lnTo>
                    <a:pt x="3877507" y="10544"/>
                  </a:lnTo>
                  <a:lnTo>
                    <a:pt x="3866064" y="2829"/>
                  </a:lnTo>
                  <a:lnTo>
                    <a:pt x="3852051" y="0"/>
                  </a:lnTo>
                  <a:close/>
                </a:path>
              </a:pathLst>
            </a:custGeom>
            <a:solidFill>
              <a:srgbClr val="209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59994" y="1067987"/>
              <a:ext cx="3888104" cy="537845"/>
            </a:xfrm>
            <a:custGeom>
              <a:avLst/>
              <a:gdLst/>
              <a:ahLst/>
              <a:cxnLst/>
              <a:rect l="l" t="t" r="r" b="b"/>
              <a:pathLst>
                <a:path w="3888104" h="537844">
                  <a:moveTo>
                    <a:pt x="3888051" y="0"/>
                  </a:moveTo>
                  <a:lnTo>
                    <a:pt x="0" y="0"/>
                  </a:lnTo>
                  <a:lnTo>
                    <a:pt x="0" y="501368"/>
                  </a:lnTo>
                  <a:lnTo>
                    <a:pt x="2829" y="515381"/>
                  </a:lnTo>
                  <a:lnTo>
                    <a:pt x="10544" y="526824"/>
                  </a:lnTo>
                  <a:lnTo>
                    <a:pt x="21987" y="534539"/>
                  </a:lnTo>
                  <a:lnTo>
                    <a:pt x="36000" y="537368"/>
                  </a:lnTo>
                  <a:lnTo>
                    <a:pt x="3852051" y="537368"/>
                  </a:lnTo>
                  <a:lnTo>
                    <a:pt x="3866064" y="534539"/>
                  </a:lnTo>
                  <a:lnTo>
                    <a:pt x="3877507" y="526824"/>
                  </a:lnTo>
                  <a:lnTo>
                    <a:pt x="3885222" y="515381"/>
                  </a:lnTo>
                  <a:lnTo>
                    <a:pt x="3888051" y="501368"/>
                  </a:lnTo>
                  <a:lnTo>
                    <a:pt x="388805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685800" y="970110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Problems</a:t>
            </a:r>
            <a:endParaRPr lang="zh-CN" altLang="en-US" kern="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85800" y="3022937"/>
            <a:ext cx="89025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Unicode MS"/>
                <a:ea typeface="+mj-ea"/>
                <a:cs typeface="Arial Unicode MS"/>
              </a:defRPr>
            </a:lvl1pPr>
          </a:lstStyle>
          <a:p>
            <a:r>
              <a:rPr lang="en-US" altLang="zh-CN" kern="0" dirty="0"/>
              <a:t>Solutions</a:t>
            </a:r>
            <a:endParaRPr lang="zh-CN" altLang="en-US" kern="0" dirty="0"/>
          </a:p>
        </p:txBody>
      </p:sp>
      <p:sp>
        <p:nvSpPr>
          <p:cNvPr id="13" name="object 3"/>
          <p:cNvSpPr txBox="1"/>
          <p:nvPr/>
        </p:nvSpPr>
        <p:spPr>
          <a:xfrm>
            <a:off x="717253" y="1678613"/>
            <a:ext cx="7794625" cy="94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Unidirectional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Pre-training and Fine-tuning not matched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685800" y="3706755"/>
            <a:ext cx="7794625" cy="911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Masked LM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NSP 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179950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Masked LM</a:t>
            </a:r>
            <a:endParaRPr lang="zh-CN" altLang="en-US" dirty="0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506430" y="2190750"/>
            <a:ext cx="8097154" cy="250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06430" y="1047750"/>
            <a:ext cx="7794625" cy="898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Random </a:t>
            </a:r>
            <a:r>
              <a:rPr lang="en-US" altLang="zh-CN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mask 15% words, and use BERT to predict </a:t>
            </a:r>
            <a:endParaRPr lang="en-US" sz="2600" spc="25" dirty="0">
              <a:solidFill>
                <a:srgbClr val="434343"/>
              </a:solidFill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3125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984885"/>
          </a:xfrm>
        </p:spPr>
        <p:txBody>
          <a:bodyPr/>
          <a:lstStyle/>
          <a:p>
            <a:r>
              <a:rPr lang="en-US" altLang="zh-CN" dirty="0"/>
              <a:t>Fine-Tuning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object 9"/>
          <p:cNvSpPr>
            <a:spLocks noChangeAspect="1"/>
          </p:cNvSpPr>
          <p:nvPr/>
        </p:nvSpPr>
        <p:spPr>
          <a:xfrm>
            <a:off x="2120721" y="857797"/>
            <a:ext cx="4164306" cy="3733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>
            <a:spLocks noChangeAspect="1"/>
          </p:cNvSpPr>
          <p:nvPr/>
        </p:nvSpPr>
        <p:spPr>
          <a:xfrm>
            <a:off x="2120721" y="852475"/>
            <a:ext cx="4179509" cy="373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>
            <a:spLocks noChangeAspect="1"/>
          </p:cNvSpPr>
          <p:nvPr/>
        </p:nvSpPr>
        <p:spPr>
          <a:xfrm>
            <a:off x="2074562" y="852475"/>
            <a:ext cx="4175077" cy="3618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2074562" y="1000094"/>
            <a:ext cx="4177888" cy="36380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1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Simple Fine-Tuning for Summarization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2" y="742521"/>
            <a:ext cx="7977474" cy="43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0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Hierarchical Document Representations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66750"/>
            <a:ext cx="6813700" cy="43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8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Two-stage refined method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" y="1123950"/>
            <a:ext cx="9048973" cy="35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9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412" y="666750"/>
            <a:ext cx="8916887" cy="4708981"/>
          </a:xfrm>
        </p:spPr>
        <p:txBody>
          <a:bodyPr/>
          <a:lstStyle/>
          <a:p>
            <a:r>
              <a:rPr lang="en-US" altLang="zh-CN" sz="1700" dirty="0"/>
              <a:t>1. </a:t>
            </a:r>
            <a:r>
              <a:rPr lang="en-US" altLang="zh-CN" sz="1700" dirty="0" err="1"/>
              <a:t>Vaswani</a:t>
            </a:r>
            <a:r>
              <a:rPr lang="en-US" altLang="zh-CN" sz="1700" dirty="0"/>
              <a:t> A, </a:t>
            </a:r>
            <a:r>
              <a:rPr lang="en-US" altLang="zh-CN" sz="1700" dirty="0" err="1"/>
              <a:t>Shazeer</a:t>
            </a:r>
            <a:r>
              <a:rPr lang="en-US" altLang="zh-CN" sz="1700" dirty="0"/>
              <a:t> N, </a:t>
            </a:r>
            <a:r>
              <a:rPr lang="en-US" altLang="zh-CN" sz="1700" dirty="0" err="1"/>
              <a:t>Parmar</a:t>
            </a:r>
            <a:r>
              <a:rPr lang="en-US" altLang="zh-CN" sz="1700" dirty="0"/>
              <a:t> N, et al. Attention Is All You Need. arXiv:170603762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June 2017. http://arxiv.org/abs/1706.03762. Accessed April 23, 2019.</a:t>
            </a:r>
          </a:p>
          <a:p>
            <a:r>
              <a:rPr lang="en-US" altLang="zh-CN" sz="1700" dirty="0"/>
              <a:t>2. Devlin J, Chang M-W, Lee K, </a:t>
            </a:r>
            <a:r>
              <a:rPr lang="en-US" altLang="zh-CN" sz="1700" dirty="0" err="1"/>
              <a:t>Toutanova</a:t>
            </a:r>
            <a:r>
              <a:rPr lang="en-US" altLang="zh-CN" sz="1700" dirty="0"/>
              <a:t> K. BERT: Pre-training of Deep Bidirectional Transformers for Language Understanding. arXiv:181004805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October 2018. http://arxiv.org/abs/1810.04805. Accessed April 23, 2019.</a:t>
            </a:r>
          </a:p>
          <a:p>
            <a:r>
              <a:rPr lang="en-US" altLang="zh-CN" sz="1700" dirty="0"/>
              <a:t>3. Peters ME, Neumann M, </a:t>
            </a:r>
            <a:r>
              <a:rPr lang="en-US" altLang="zh-CN" sz="1700" dirty="0" err="1"/>
              <a:t>Iyyer</a:t>
            </a:r>
            <a:r>
              <a:rPr lang="en-US" altLang="zh-CN" sz="1700" dirty="0"/>
              <a:t> M, et al. Deep contextualized word representations. arXiv:180205365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February 2018. http://arxiv.org/abs/1802.05365. Accessed April 23, 2019.</a:t>
            </a:r>
          </a:p>
          <a:p>
            <a:r>
              <a:rPr lang="en-US" altLang="zh-CN" sz="1700" dirty="0"/>
              <a:t>4. Liu Y. Fine-tune BERT for Extractive Summarization. arXiv:190310318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March 2019. http://arxiv.org/abs/1903.10318. Accessed April 8, 2019.</a:t>
            </a:r>
          </a:p>
          <a:p>
            <a:r>
              <a:rPr lang="en-US" altLang="zh-CN" sz="1700" dirty="0"/>
              <a:t>5. Chang M-W, </a:t>
            </a:r>
            <a:r>
              <a:rPr lang="en-US" altLang="zh-CN" sz="1700" dirty="0" err="1"/>
              <a:t>Toutanova</a:t>
            </a:r>
            <a:r>
              <a:rPr lang="en-US" altLang="zh-CN" sz="1700" dirty="0"/>
              <a:t> K, Lee K, Devlin J. Language Model Pre-training for Hierarchical Document Representations. arXiv:190109128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January 2019. http://arxiv.org/abs/1901.09128. Accessed April 8, 2019.</a:t>
            </a:r>
          </a:p>
          <a:p>
            <a:r>
              <a:rPr lang="en-US" altLang="zh-CN" sz="1700" dirty="0"/>
              <a:t>6. Radford A, Wu J, Child R, Luan D, </a:t>
            </a:r>
            <a:r>
              <a:rPr lang="en-US" altLang="zh-CN" sz="1700" dirty="0" err="1"/>
              <a:t>Amodei</a:t>
            </a:r>
            <a:r>
              <a:rPr lang="en-US" altLang="zh-CN" sz="1700" dirty="0"/>
              <a:t> D, </a:t>
            </a:r>
            <a:r>
              <a:rPr lang="en-US" altLang="zh-CN" sz="1700" dirty="0" err="1"/>
              <a:t>Sutskever</a:t>
            </a:r>
            <a:r>
              <a:rPr lang="en-US" altLang="zh-CN" sz="1700" dirty="0"/>
              <a:t> I. Language Models are Unsupervised Multitask Learners. :24.</a:t>
            </a:r>
          </a:p>
          <a:p>
            <a:r>
              <a:rPr lang="en-US" altLang="zh-CN" sz="1700" dirty="0"/>
              <a:t>8. Zhang H, Gong Y, Yan Y, et al. </a:t>
            </a:r>
            <a:r>
              <a:rPr lang="en-US" altLang="zh-CN" sz="1700" dirty="0" err="1"/>
              <a:t>Pretraining</a:t>
            </a:r>
            <a:r>
              <a:rPr lang="en-US" altLang="zh-CN" sz="1700" dirty="0"/>
              <a:t>-Based Natural Language Generation for Text Summarization. arXiv:190209243 [</a:t>
            </a:r>
            <a:r>
              <a:rPr lang="en-US" altLang="zh-CN" sz="1700" dirty="0" err="1"/>
              <a:t>cs</a:t>
            </a:r>
            <a:r>
              <a:rPr lang="en-US" altLang="zh-CN" sz="1700" dirty="0"/>
              <a:t>]. February 2019. http://arxiv.org/abs/1902.09243. Accessed April 8, 2019.</a:t>
            </a: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6914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984885"/>
          </a:xfrm>
        </p:spPr>
        <p:txBody>
          <a:bodyPr/>
          <a:lstStyle/>
          <a:p>
            <a:r>
              <a:rPr lang="en-US" altLang="zh-CN" dirty="0"/>
              <a:t>Word Embedding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object 8"/>
          <p:cNvSpPr/>
          <p:nvPr/>
        </p:nvSpPr>
        <p:spPr>
          <a:xfrm>
            <a:off x="502363" y="1428750"/>
            <a:ext cx="8139272" cy="2864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0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5" name="object 9"/>
          <p:cNvSpPr>
            <a:spLocks noChangeAspect="1"/>
          </p:cNvSpPr>
          <p:nvPr/>
        </p:nvSpPr>
        <p:spPr>
          <a:xfrm>
            <a:off x="1422545" y="2038350"/>
            <a:ext cx="6298908" cy="23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457200" y="722740"/>
            <a:ext cx="7794625" cy="94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Semantics are context sensitive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dirty="0">
                <a:latin typeface="Arial Unicode MS"/>
                <a:cs typeface="Arial Unicode MS"/>
              </a:rPr>
              <a:t>Avoids gradient disappearance through gate</a:t>
            </a:r>
            <a:endParaRPr sz="26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1784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Seq2Seq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9600" y="2571751"/>
            <a:ext cx="9712800" cy="1981199"/>
            <a:chOff x="762000" y="1809750"/>
            <a:chExt cx="9712800" cy="1981199"/>
          </a:xfrm>
        </p:grpSpPr>
        <p:sp>
          <p:nvSpPr>
            <p:cNvPr id="5" name="object 8"/>
            <p:cNvSpPr/>
            <p:nvPr/>
          </p:nvSpPr>
          <p:spPr>
            <a:xfrm>
              <a:off x="762000" y="1809750"/>
              <a:ext cx="7882206" cy="1981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8"/>
            <p:cNvSpPr/>
            <p:nvPr/>
          </p:nvSpPr>
          <p:spPr>
            <a:xfrm>
              <a:off x="2590800" y="1809750"/>
              <a:ext cx="7884000" cy="1981199"/>
            </a:xfrm>
            <a:prstGeom prst="rect">
              <a:avLst/>
            </a:prstGeom>
            <a:blipFill>
              <a:blip r:embed="rId3" cstate="print"/>
              <a:srcRect/>
              <a:stretch>
                <a:fillRect l="-23288" r="23288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3"/>
          <p:cNvSpPr txBox="1"/>
          <p:nvPr/>
        </p:nvSpPr>
        <p:spPr>
          <a:xfrm>
            <a:off x="220092" y="955858"/>
            <a:ext cx="7794625" cy="1406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Composed of two RNNs</a:t>
            </a:r>
          </a:p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Can be used in Machine translation, summarization, Q&amp;A and dialogue systems</a:t>
            </a:r>
            <a:endParaRPr sz="26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176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Seq2Seq</a:t>
            </a:r>
            <a:endParaRPr lang="zh-CN" altLang="en-US" dirty="0"/>
          </a:p>
        </p:txBody>
      </p:sp>
      <p:sp>
        <p:nvSpPr>
          <p:cNvPr id="5" name="object 9"/>
          <p:cNvSpPr>
            <a:spLocks noChangeAspect="1"/>
          </p:cNvSpPr>
          <p:nvPr/>
        </p:nvSpPr>
        <p:spPr>
          <a:xfrm>
            <a:off x="538144" y="1733550"/>
            <a:ext cx="8067710" cy="249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20092" y="955858"/>
            <a:ext cx="7794625" cy="438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Fixed length context vector</a:t>
            </a:r>
          </a:p>
        </p:txBody>
      </p:sp>
    </p:spTree>
    <p:extLst>
      <p:ext uri="{BB962C8B-B14F-4D97-AF65-F5344CB8AC3E}">
        <p14:creationId xmlns:p14="http://schemas.microsoft.com/office/powerpoint/2010/main" val="29138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2057401" y="1571652"/>
            <a:ext cx="3886200" cy="3426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220092" y="955858"/>
            <a:ext cx="7794625" cy="438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5080" indent="-42735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lang="en-US" sz="2600" spc="25" dirty="0">
                <a:solidFill>
                  <a:srgbClr val="434343"/>
                </a:solidFill>
                <a:latin typeface="Arial Unicode MS"/>
                <a:cs typeface="Arial Unicode MS"/>
              </a:rPr>
              <a:t>Pay attention to related word</a:t>
            </a:r>
          </a:p>
        </p:txBody>
      </p:sp>
    </p:spTree>
    <p:extLst>
      <p:ext uri="{BB962C8B-B14F-4D97-AF65-F5344CB8AC3E}">
        <p14:creationId xmlns:p14="http://schemas.microsoft.com/office/powerpoint/2010/main" val="45392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4" name="object 8"/>
          <p:cNvSpPr txBox="1"/>
          <p:nvPr/>
        </p:nvSpPr>
        <p:spPr>
          <a:xfrm>
            <a:off x="478446" y="742950"/>
            <a:ext cx="8187106" cy="3571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2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animal</a:t>
            </a:r>
            <a:r>
              <a:rPr sz="2800" spc="-4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didn’t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cross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3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B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street</a:t>
            </a:r>
            <a:r>
              <a:rPr sz="2800" spc="-40" dirty="0">
                <a:solidFill>
                  <a:srgbClr val="FFB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1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because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3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sz="2800" spc="-4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was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1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</a:t>
            </a:r>
            <a:r>
              <a:rPr sz="2800" spc="-3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tired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B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animal</a:t>
            </a:r>
            <a:r>
              <a:rPr sz="2800" spc="-40" dirty="0">
                <a:solidFill>
                  <a:srgbClr val="FFBFB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didn’t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cross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3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street</a:t>
            </a:r>
            <a:r>
              <a:rPr sz="2800" spc="-4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1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because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3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</a:t>
            </a:r>
            <a:r>
              <a:rPr sz="2800" spc="-4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was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1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</a:t>
            </a:r>
            <a:r>
              <a:rPr sz="2800" spc="-3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narrow</a:t>
            </a:r>
            <a:r>
              <a:rPr sz="2800" spc="-5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69545" indent="-138430">
              <a:lnSpc>
                <a:spcPct val="100000"/>
              </a:lnSpc>
              <a:buClr>
                <a:srgbClr val="1876D2"/>
              </a:buClr>
              <a:buSzPct val="110000"/>
              <a:buFont typeface="Euclid"/>
              <a:buChar char="•"/>
              <a:tabLst>
                <a:tab pos="170180" algn="l"/>
              </a:tabLst>
            </a:pPr>
            <a:r>
              <a:rPr sz="2800" spc="-2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animal</a:t>
            </a:r>
            <a:r>
              <a:rPr sz="2800" spc="-4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didn’t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cross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street</a:t>
            </a:r>
            <a:r>
              <a:rPr sz="2800" spc="-4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1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because</a:t>
            </a:r>
            <a:r>
              <a:rPr sz="2800" spc="-4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it?</a:t>
            </a:r>
            <a:endParaRPr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69545" indent="-138430">
              <a:lnSpc>
                <a:spcPct val="100000"/>
              </a:lnSpc>
              <a:spcBef>
                <a:spcPts val="355"/>
              </a:spcBef>
              <a:buClr>
                <a:srgbClr val="1876D2"/>
              </a:buClr>
              <a:buFont typeface="Euclid"/>
              <a:buChar char="•"/>
              <a:tabLst>
                <a:tab pos="170180" algn="l"/>
              </a:tabLst>
            </a:pPr>
            <a:r>
              <a:rPr sz="2800" spc="-1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it? 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was </a:t>
            </a:r>
            <a:r>
              <a:rPr sz="2800" spc="1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too</a:t>
            </a:r>
            <a:r>
              <a:rPr sz="2800" spc="-2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tired</a:t>
            </a:r>
            <a:r>
              <a:rPr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76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00" y="18743"/>
            <a:ext cx="8902599" cy="492443"/>
          </a:xfrm>
        </p:spPr>
        <p:txBody>
          <a:bodyPr/>
          <a:lstStyle/>
          <a:p>
            <a:r>
              <a:rPr lang="en-US" altLang="zh-CN" dirty="0"/>
              <a:t>Self-Attention</a:t>
            </a:r>
            <a:endParaRPr lang="zh-CN" altLang="en-US" dirty="0"/>
          </a:p>
        </p:txBody>
      </p:sp>
      <p:sp>
        <p:nvSpPr>
          <p:cNvPr id="4" name="object 9"/>
          <p:cNvSpPr>
            <a:spLocks noChangeAspect="1"/>
          </p:cNvSpPr>
          <p:nvPr/>
        </p:nvSpPr>
        <p:spPr>
          <a:xfrm>
            <a:off x="2644546" y="971550"/>
            <a:ext cx="3854906" cy="3765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39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521</Words>
  <Application>Microsoft Office PowerPoint</Application>
  <PresentationFormat>全屏显示(16:9)</PresentationFormat>
  <Paragraphs>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Euclid</vt:lpstr>
      <vt:lpstr>Office Theme</vt:lpstr>
      <vt:lpstr>PowerPoint 演示文稿</vt:lpstr>
      <vt:lpstr>Word Embedding</vt:lpstr>
      <vt:lpstr>Word Embedding </vt:lpstr>
      <vt:lpstr>LSTM</vt:lpstr>
      <vt:lpstr>Seq2Seq</vt:lpstr>
      <vt:lpstr>Seq2Seq</vt:lpstr>
      <vt:lpstr>Attention</vt:lpstr>
      <vt:lpstr>Problem</vt:lpstr>
      <vt:lpstr>Self-Attention</vt:lpstr>
      <vt:lpstr>Self-Attention Calculate</vt:lpstr>
      <vt:lpstr>Compare with Normal Attention</vt:lpstr>
      <vt:lpstr>Multi-Heads</vt:lpstr>
      <vt:lpstr>Transformer</vt:lpstr>
      <vt:lpstr>Transformer</vt:lpstr>
      <vt:lpstr>Position Embedding</vt:lpstr>
      <vt:lpstr>Contextual Word Embedding </vt:lpstr>
      <vt:lpstr>PowerPoint 演示文稿</vt:lpstr>
      <vt:lpstr>ELMo </vt:lpstr>
      <vt:lpstr>ELMo’s Problem</vt:lpstr>
      <vt:lpstr>OpenAI GPT </vt:lpstr>
      <vt:lpstr>GPT’s Problem</vt:lpstr>
      <vt:lpstr>Masked LM</vt:lpstr>
      <vt:lpstr>Fine-Tuning </vt:lpstr>
      <vt:lpstr>Simple Fine-Tuning for Summarization</vt:lpstr>
      <vt:lpstr>Hierarchical Document Representations</vt:lpstr>
      <vt:lpstr>Two-stage refined method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吕 昱峰</cp:lastModifiedBy>
  <cp:revision>29</cp:revision>
  <dcterms:created xsi:type="dcterms:W3CDTF">2019-04-21T08:52:09Z</dcterms:created>
  <dcterms:modified xsi:type="dcterms:W3CDTF">2019-08-07T13:21:38Z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