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57" r:id="rId8"/>
    <p:sldId id="262" r:id="rId9"/>
    <p:sldId id="269" r:id="rId10"/>
    <p:sldId id="265" r:id="rId11"/>
    <p:sldId id="266" r:id="rId12"/>
    <p:sldId id="267" r:id="rId13"/>
    <p:sldId id="268" r:id="rId14"/>
    <p:sldId id="27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5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0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0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8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6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9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7F9E-0246-44B3-869E-82BD26AE50C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A0E8-D7BB-4289-8158-EE11481ED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6655" y="5337320"/>
            <a:ext cx="2623528" cy="519025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Zhongxuan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Xue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2869" y="2321620"/>
            <a:ext cx="9387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Classification via Multi-Level Attention CNNs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1854" y="3737159"/>
            <a:ext cx="339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ACL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975" y="479869"/>
            <a:ext cx="8429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Max-Pooling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Secondary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0975" y="1281105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975" y="2778470"/>
            <a:ext cx="3233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Pooling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9" y="3518151"/>
            <a:ext cx="1952381" cy="5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8" y="4435396"/>
            <a:ext cx="2723809" cy="6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18" y="5524069"/>
            <a:ext cx="2409524" cy="5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2" y="2083824"/>
            <a:ext cx="2638095" cy="4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94384" y="33645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pertinent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the R*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class embedding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3736731" y="3780056"/>
            <a:ext cx="115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55930" y="4523130"/>
                <a:ext cx="3585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pooling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930" y="4523130"/>
                <a:ext cx="3585533" cy="461665"/>
              </a:xfrm>
              <a:prstGeom prst="rect">
                <a:avLst/>
              </a:prstGeom>
              <a:blipFill>
                <a:blip r:embed="rId6"/>
                <a:stretch>
                  <a:fillRect l="-272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3807069" y="4753963"/>
            <a:ext cx="1148861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807069" y="5730545"/>
            <a:ext cx="1148861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55930" y="5477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highlight </a:t>
            </a:r>
            <a:r>
              <a:rPr lang="en-US" altLang="zh-CN" dirty="0" smtClean="0">
                <a:latin typeface="Arial" panose="020B0604020202020204" pitchFamily="34" charset="0"/>
              </a:rPr>
              <a:t>important </a:t>
            </a:r>
            <a:r>
              <a:rPr lang="en-US" altLang="zh-CN" dirty="0">
                <a:latin typeface="Arial" panose="020B0604020202020204" pitchFamily="34" charset="0"/>
              </a:rPr>
              <a:t>individual phrase-level components, and </a:t>
            </a:r>
            <a:r>
              <a:rPr lang="en-US" altLang="zh-CN" dirty="0" smtClean="0">
                <a:latin typeface="Arial" panose="020B0604020202020204" pitchFamily="34" charset="0"/>
              </a:rPr>
              <a:t>select </a:t>
            </a:r>
            <a:r>
              <a:rPr lang="en-US" altLang="zh-CN" dirty="0">
                <a:latin typeface="Arial" panose="020B0604020202020204" pitchFamily="34" charset="0"/>
              </a:rPr>
              <a:t>the most salient one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480" y="1050671"/>
            <a:ext cx="5013173" cy="18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112" y="543664"/>
            <a:ext cx="3823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Objective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1280"/>
            <a:ext cx="2619048" cy="7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5" y="4035029"/>
            <a:ext cx="4000000" cy="14476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6112" y="1326561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distance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112" y="3366432"/>
            <a:ext cx="2458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32" y="4135358"/>
            <a:ext cx="3203010" cy="9114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32" y="968110"/>
            <a:ext cx="5936903" cy="224108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316248" y="3928426"/>
            <a:ext cx="87923" cy="20693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2681653" y="3925728"/>
            <a:ext cx="87923" cy="20963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268" y="477006"/>
            <a:ext cx="213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84" y="556137"/>
            <a:ext cx="4200000" cy="6057143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209192" y="5943600"/>
            <a:ext cx="3534508" cy="52753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24" y="1895265"/>
            <a:ext cx="4878392" cy="30548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8268" y="477006"/>
            <a:ext cx="213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2654" y="2068747"/>
            <a:ext cx="2137973" cy="816868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673" y="2519422"/>
            <a:ext cx="2690847" cy="683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673" y="2957198"/>
            <a:ext cx="2016371" cy="68665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890846" y="2483658"/>
            <a:ext cx="850963" cy="18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90846" y="2904451"/>
            <a:ext cx="850963" cy="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5917944" y="3252463"/>
            <a:ext cx="748729" cy="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41809" y="369633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input attention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41809" y="4065663"/>
            <a:ext cx="501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input attention and pooling attention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741809" y="4434995"/>
            <a:ext cx="501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input attention , pooling attention and distance function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endCxn id="19" idx="1"/>
          </p:cNvCxnSpPr>
          <p:nvPr/>
        </p:nvCxnSpPr>
        <p:spPr>
          <a:xfrm flipV="1">
            <a:off x="5767754" y="3880997"/>
            <a:ext cx="974055" cy="13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0" idx="1"/>
          </p:cNvCxnSpPr>
          <p:nvPr/>
        </p:nvCxnSpPr>
        <p:spPr>
          <a:xfrm flipV="1">
            <a:off x="5732585" y="4250329"/>
            <a:ext cx="1009224" cy="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4" idx="1"/>
          </p:cNvCxnSpPr>
          <p:nvPr/>
        </p:nvCxnSpPr>
        <p:spPr>
          <a:xfrm>
            <a:off x="5767754" y="4646134"/>
            <a:ext cx="974055" cy="11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7761" y="264693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end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16891" y="4461082"/>
            <a:ext cx="2201244" cy="11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Zhongxuan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2020/9/14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4269" y="1395690"/>
            <a:ext cx="255270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Cause-Effect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Component-Whole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Content-Container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Entity-Destination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Entity-Origin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Instrument-Agency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Member-Collection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Message-Topic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Product-Producer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8268" y="477006"/>
            <a:ext cx="1182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16" y="196664"/>
            <a:ext cx="6556130" cy="101273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relation extraction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552607"/>
            <a:ext cx="10009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identifying the semantic relation holding between two nominal entities in text. 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3697272"/>
            <a:ext cx="8114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:“Fizzy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[drinks]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meat cause heart disease and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[diabetes]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098" y="4584046"/>
            <a:ext cx="2646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Cause-Effect(e1,e2)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0770" y="3415622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31443" y="3415622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895561" y="4158937"/>
            <a:ext cx="102592" cy="425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320" y="1474794"/>
            <a:ext cx="5003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Hand-built Patterns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（基于规则的模式匹配）</a:t>
            </a:r>
            <a:endParaRPr lang="zh-CN" altLang="en-US" sz="20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320" y="2712143"/>
            <a:ext cx="4876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Method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监督学习的方法）</a:t>
            </a:r>
            <a:endParaRPr lang="zh-CN" altLang="en-US" sz="20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9320" y="4103042"/>
            <a:ext cx="4788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&amp;&amp; unsupervised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（半监督和无监督学习方法）</a:t>
            </a:r>
            <a:endParaRPr lang="zh-CN" altLang="en-US" sz="20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0893" y="3465142"/>
            <a:ext cx="4411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Seed-­based or bootstrapping approach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（基于种子的启发式算法）</a:t>
            </a:r>
            <a:endParaRPr lang="zh-CN" altLang="en-US" sz="20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4101" y="6313681"/>
            <a:ext cx="636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http://www.fanyeong.com/2018/08/11/relation-extration-overview/</a:t>
            </a:r>
            <a:endParaRPr lang="zh-CN" altLang="en-US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90893" y="4810928"/>
            <a:ext cx="4262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Distant Supervision</a:t>
            </a:r>
            <a:r>
              <a:rPr lang="zh-CN" altLang="en-US" sz="2000" i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（远程监督学习）</a:t>
            </a:r>
            <a:endParaRPr lang="zh-CN" altLang="en-US" sz="20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5844263" y="3364737"/>
            <a:ext cx="540328" cy="199505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3371" y="448380"/>
            <a:ext cx="3780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methods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0893" y="848766"/>
            <a:ext cx="33425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44444"/>
                </a:solidFill>
                <a:latin typeface="Consolas" panose="020B0609020204030204" pitchFamily="49" charset="0"/>
              </a:rPr>
              <a:t>IS-A:</a:t>
            </a:r>
          </a:p>
          <a:p>
            <a:r>
              <a:rPr lang="en-US" altLang="zh-CN" i="1" dirty="0"/>
              <a:t>“Y such as X ((, X)* (, </a:t>
            </a:r>
            <a:r>
              <a:rPr lang="en-US" altLang="zh-CN" i="1" dirty="0" err="1"/>
              <a:t>and|or</a:t>
            </a:r>
            <a:r>
              <a:rPr lang="en-US" altLang="zh-CN" i="1" dirty="0"/>
              <a:t>) X)”!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“such Y as X”!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“X or other Y”!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“X and other Y”!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“Y including X”!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“Y, especially X”!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50704" y="5162195"/>
            <a:ext cx="4491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444444"/>
                </a:solidFill>
                <a:latin typeface="Open Sans"/>
              </a:rPr>
              <a:t>If two entities participate in a relation, all sentences that mention these two entities express that relation.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4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9127" y="1251372"/>
            <a:ext cx="9295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multitude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expressing the same kind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relationship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390" y="3678932"/>
            <a:ext cx="9445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architectures(CNN / RNN)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identify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cues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many of them still require 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dependency parser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3901" y="2465152"/>
            <a:ext cx="946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feature-and kernel-based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a full-fledged NLP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8257" y="5349718"/>
            <a:ext cx="3617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Attention CNN</a:t>
            </a:r>
            <a:endParaRPr lang="zh-CN" altLang="en-US" sz="2400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5946928" y="1713037"/>
            <a:ext cx="1" cy="752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5946926" y="2926817"/>
            <a:ext cx="2" cy="752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>
            <a:off x="5946926" y="4509929"/>
            <a:ext cx="0" cy="839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5113" y="499257"/>
            <a:ext cx="3390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inspiration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7523" y="909604"/>
            <a:ext cx="10328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entity-specific and relation-specific)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pair-wise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margin-based objective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state-of-the-art results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F1 score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88.0% 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SemiEval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7523" y="3182815"/>
            <a:ext cx="3900854" cy="36927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2646485" y="3552092"/>
            <a:ext cx="1465" cy="5627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06669" y="4220308"/>
            <a:ext cx="4132385" cy="187276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58361" y="4484077"/>
            <a:ext cx="297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19 types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 × 9 + 1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r>
              <a:rPr lang="en-US" altLang="zh-CN" sz="2400" dirty="0" smtClean="0"/>
              <a:t>Train data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8000</a:t>
            </a:r>
          </a:p>
          <a:p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2717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747238" y="42203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1036"/>
              </p:ext>
            </p:extLst>
          </p:nvPr>
        </p:nvGraphicFramePr>
        <p:xfrm>
          <a:off x="5930530" y="4484077"/>
          <a:ext cx="5729415" cy="14325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084307427"/>
                    </a:ext>
                  </a:extLst>
                </a:gridCol>
                <a:gridCol w="5521135">
                  <a:extLst>
                    <a:ext uri="{9D8B030D-6E8A-4147-A177-3AD203B41FA5}">
                      <a16:colId xmlns:a16="http://schemas.microsoft.com/office/drawing/2014/main" val="406259182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b="0" dirty="0">
                          <a:solidFill>
                            <a:srgbClr val="F9915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&lt;e1&gt;</a:t>
                      </a:r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microphone</a:t>
                      </a:r>
                      <a:r>
                        <a:rPr lang="en-US" b="0" dirty="0">
                          <a:solidFill>
                            <a:srgbClr val="F9915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&lt;/e1&gt;</a:t>
                      </a:r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converts sound into an electrical </a:t>
                      </a:r>
                      <a:r>
                        <a:rPr lang="en-US" b="0" dirty="0">
                          <a:solidFill>
                            <a:srgbClr val="F9915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&lt;e2&gt;</a:t>
                      </a:r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</a:t>
                      </a:r>
                      <a:r>
                        <a:rPr lang="en-US" b="0" dirty="0">
                          <a:solidFill>
                            <a:srgbClr val="F9915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&lt;/e2</a:t>
                      </a:r>
                      <a:r>
                        <a:rPr lang="en-US" b="0" dirty="0" smtClean="0">
                          <a:solidFill>
                            <a:srgbClr val="F9915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4393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Cause-Effect(e1,e2)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32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Comment: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9546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06669" y="386384"/>
            <a:ext cx="3038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277667"/>
            <a:ext cx="11332352" cy="57092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34709" y="277667"/>
            <a:ext cx="4009291" cy="51290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70531" y="2031024"/>
            <a:ext cx="2409092" cy="29805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57300" y="495006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Primary Attention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6731" y="4580736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Secondary  Attention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60" y="5986932"/>
            <a:ext cx="520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relevance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words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38957" y="6033098"/>
            <a:ext cx="3929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convolved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relation classification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59741" y="123066"/>
            <a:ext cx="5386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classification architecture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9" y="936298"/>
            <a:ext cx="9016651" cy="5699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913" y="272340"/>
            <a:ext cx="1202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overview of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Convolutional Neural Networks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4976" y="196395"/>
            <a:ext cx="348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Representation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274" y="1155652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(w1,w2,...,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451" y="1979331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embedding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0" y="2816422"/>
            <a:ext cx="3173430" cy="39526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99711" y="2794461"/>
            <a:ext cx="540052" cy="4284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248103" y="2794460"/>
            <a:ext cx="650393" cy="4284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06836" y="2794460"/>
            <a:ext cx="671337" cy="4284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1865718" y="3222907"/>
            <a:ext cx="4019" cy="262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9690" y="3584920"/>
            <a:ext cx="2841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 skip-gram 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4932" y="25189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distances of word “and”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e1“drinks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e2“diabetes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−1 and 6.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9877" y="3400253"/>
            <a:ext cx="5277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(Relation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via Convolutional Deep Neural Network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16200000">
            <a:off x="2845114" y="2818639"/>
            <a:ext cx="216131" cy="113354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5" idx="1"/>
          </p:cNvCxnSpPr>
          <p:nvPr/>
        </p:nvCxnSpPr>
        <p:spPr>
          <a:xfrm rot="16200000" flipH="1">
            <a:off x="3798952" y="2647706"/>
            <a:ext cx="261386" cy="1952931"/>
          </a:xfrm>
          <a:prstGeom prst="bentConnector4">
            <a:avLst>
              <a:gd name="adj1" fmla="val 87457"/>
              <a:gd name="adj2" fmla="val 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63422" y="1482764"/>
            <a:ext cx="7491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Fizzy [drinks]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meat cause heart disease and [diabetes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左中括号 34"/>
          <p:cNvSpPr/>
          <p:nvPr/>
        </p:nvSpPr>
        <p:spPr>
          <a:xfrm rot="5400000">
            <a:off x="6648993" y="1038599"/>
            <a:ext cx="184667" cy="698269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563915" y="892250"/>
            <a:ext cx="4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左中括号 36"/>
          <p:cNvSpPr/>
          <p:nvPr/>
        </p:nvSpPr>
        <p:spPr>
          <a:xfrm rot="5400000">
            <a:off x="9015350" y="-518652"/>
            <a:ext cx="184666" cy="3812771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05450" y="889698"/>
            <a:ext cx="4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0" y="4585016"/>
            <a:ext cx="4396652" cy="699733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974343" y="4704049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39" idx="3"/>
            <a:endCxn id="42" idx="1"/>
          </p:cNvCxnSpPr>
          <p:nvPr/>
        </p:nvCxnSpPr>
        <p:spPr>
          <a:xfrm flipV="1">
            <a:off x="5096822" y="4934882"/>
            <a:ext cx="877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4555" y="5354553"/>
            <a:ext cx="7375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k:a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centered around 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1813" y="6053120"/>
                <a:ext cx="713566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𝐹𝑖𝑧𝑧𝑦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𝑑𝑟𝑖𝑛𝑘𝑠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3" y="6053120"/>
                <a:ext cx="7135664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535" y="5329581"/>
            <a:ext cx="3951208" cy="12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/>
      <p:bldP spid="13" grpId="0"/>
      <p:bldP spid="14" grpId="0"/>
      <p:bldP spid="15" grpId="0" animBg="1"/>
      <p:bldP spid="19" grpId="0"/>
      <p:bldP spid="35" grpId="0" animBg="1"/>
      <p:bldP spid="36" grpId="0"/>
      <p:bldP spid="37" grpId="0" animBg="1"/>
      <p:bldP spid="38" grpId="0"/>
      <p:bldP spid="42" grpId="0"/>
      <p:bldP spid="4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194" y="310581"/>
            <a:ext cx="443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Attention Mechanism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004" y="1301233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matrices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392274" y="1381640"/>
                <a:ext cx="179376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=1,2 )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74" y="1381640"/>
                <a:ext cx="1793761" cy="381258"/>
              </a:xfrm>
              <a:prstGeom prst="rect">
                <a:avLst/>
              </a:prstGeom>
              <a:blipFill>
                <a:blip r:embed="rId2"/>
                <a:stretch>
                  <a:fillRect l="-3401" t="-3226" r="-5442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3004" y="1979844"/>
                <a:ext cx="2204899" cy="57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4" y="1979844"/>
                <a:ext cx="2204899" cy="578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84425" y="2023445"/>
                <a:ext cx="468660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inner product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25" y="2023445"/>
                <a:ext cx="4686604" cy="491417"/>
              </a:xfrm>
              <a:prstGeom prst="rect">
                <a:avLst/>
              </a:prstGeom>
              <a:blipFill>
                <a:blip r:embed="rId4"/>
                <a:stretch>
                  <a:fillRect l="-2081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>
            <a:off x="2847903" y="2269154"/>
            <a:ext cx="936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4" y="3064720"/>
            <a:ext cx="2342857" cy="9333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84425" y="3300553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the relative degree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j-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>
            <a:off x="2847903" y="3531385"/>
            <a:ext cx="936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22" y="4326951"/>
            <a:ext cx="2822732" cy="10784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639" y="4418516"/>
            <a:ext cx="3609084" cy="91659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818" y="4326951"/>
            <a:ext cx="2691583" cy="916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43004" y="5589182"/>
                <a:ext cx="2610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4" y="5589182"/>
                <a:ext cx="261015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392274" y="5589182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input of CNN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 flipV="1">
            <a:off x="3514753" y="5820015"/>
            <a:ext cx="8775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6276" y="81624"/>
            <a:ext cx="6655724" cy="16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503</Words>
  <Application>Microsoft Office PowerPoint</Application>
  <PresentationFormat>宽屏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</vt:lpstr>
      <vt:lpstr>等线</vt:lpstr>
      <vt:lpstr>等线 Light</vt:lpstr>
      <vt:lpstr>宋体</vt:lpstr>
      <vt:lpstr>Arial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Summary of relation extraction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1701</dc:creator>
  <cp:lastModifiedBy>1701</cp:lastModifiedBy>
  <cp:revision>46</cp:revision>
  <dcterms:created xsi:type="dcterms:W3CDTF">2020-09-11T08:48:19Z</dcterms:created>
  <dcterms:modified xsi:type="dcterms:W3CDTF">2020-09-14T06:55:14Z</dcterms:modified>
</cp:coreProperties>
</file>