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9" r:id="rId20"/>
    <p:sldId id="277" r:id="rId21"/>
    <p:sldId id="278" r:id="rId22"/>
    <p:sldId id="280" r:id="rId23"/>
    <p:sldId id="273" r:id="rId24"/>
    <p:sldId id="281" r:id="rId25"/>
    <p:sldId id="274" r:id="rId26"/>
    <p:sldId id="26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EBBBA-9FEA-184B-AB7F-1DBF4A24FDFA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8B73D-CDD2-4D4A-9CB3-53F80A30EF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14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8B73D-CDD2-4D4A-9CB3-53F80A30EF1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88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8B73D-CDD2-4D4A-9CB3-53F80A30EF1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960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8B73D-CDD2-4D4A-9CB3-53F80A30EF1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36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A1B40-3D51-EF46-A474-69214CFE6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ED7958-8EC9-7A47-B2EB-592E3AA04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D2A5B-0F57-0F46-B7CF-8C6CCC0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35B-3C5A-8A48-B11B-D4C6903AC0F0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A7533-F1A3-8745-93E8-2E2C3E18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C6271-1796-0D4D-A0C3-1B5A15E1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6B11-F1BC-6840-88DB-6996D8BE8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985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D008E-FF64-9042-AE98-2F762C40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7EA2AF-9096-FA4A-ADD9-E631D0B03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E136A-67D5-E141-BF96-2FD9C4CA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35B-3C5A-8A48-B11B-D4C6903AC0F0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F76CA-1DF1-164E-95FF-52ECEF7E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DC7CD-6A40-9149-86BD-970B9ACF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6B11-F1BC-6840-88DB-6996D8BE8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506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17FA56-C5BA-9D4C-BBA5-38272B5AD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97D70-1132-744A-AE1A-34EDAAB58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2EFCB-49D0-AF42-B609-AAE004F6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35B-3C5A-8A48-B11B-D4C6903AC0F0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96717-52E0-174A-A794-5586E96F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25269-1A97-5A40-A165-BDACF5D4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6B11-F1BC-6840-88DB-6996D8BE8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363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62997-3F79-1242-8C8C-34357B40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85141-74F2-F543-9141-6EF3D2FBF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47A5D-4B24-0349-B1BC-39EFF376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35B-3C5A-8A48-B11B-D4C6903AC0F0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61C59-311F-8C45-BBE4-9D25FF7E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40B8B-B31C-E640-B6B0-53F0E088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6B11-F1BC-6840-88DB-6996D8BE8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705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0D306-9172-D340-B102-40D98FEF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52C0A3-6CB6-1842-9DA7-A63EB99C3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6F0E-7845-4945-8D58-BA378875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35B-3C5A-8A48-B11B-D4C6903AC0F0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ED4E9-077A-FA4E-A00B-F7388B98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75C69-DE96-364D-B009-DA4A3678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6B11-F1BC-6840-88DB-6996D8BE8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03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CC1E0-CCBC-AD4F-9D30-9F4A542F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71401-6097-7C41-B333-D72C00ECC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6D0413-6149-0F41-8910-7EC019D37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50B24-FCD4-464C-BE3A-7906B206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35B-3C5A-8A48-B11B-D4C6903AC0F0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39FCE6-C044-514A-BEA6-57C6B316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96C4C6-1151-7A46-B56F-56EAE997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6B11-F1BC-6840-88DB-6996D8BE8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83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298FA-745C-564A-AFD5-84CA1844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66203-976F-1640-8258-7E1EDDC8A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D1AA41-2351-494F-8DA0-7F714AE3D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27BB79-2873-B44C-9332-1A2471211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2C5259-A7E3-9248-9FC4-BF767E42E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480E8C-4BFC-EC46-97A1-8AB38638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35B-3C5A-8A48-B11B-D4C6903AC0F0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E34C0F-6FAB-0048-86F6-2042073C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1F986A-AF34-DA46-9A0D-0469E67E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6B11-F1BC-6840-88DB-6996D8BE8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250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43D37-6F5E-1E41-97CD-E8E03F23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53E427-F146-DD42-B934-6D460FBE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35B-3C5A-8A48-B11B-D4C6903AC0F0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4F2E10-77CD-2D4B-89A9-451699B9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64C249-EACE-C542-9E0D-76A5449E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6B11-F1BC-6840-88DB-6996D8BE8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02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2B498E-DE49-8746-A073-5A7AB799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35B-3C5A-8A48-B11B-D4C6903AC0F0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F3A56B-799C-E344-AD19-5C9F1739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973C83-88A9-C64F-9501-7D36CAE2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6B11-F1BC-6840-88DB-6996D8BE8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16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3A048-67D2-624F-83F7-DDBB12CD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D7B52-DE5A-FD4D-B0A0-A34640F0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48E299-CA68-D247-8AAA-4B73413F5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69E728-6A57-EC4A-85F8-05AA6802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35B-3C5A-8A48-B11B-D4C6903AC0F0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3C697D-4675-0145-B2ED-38770109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6428CB-63BB-324A-865F-1ECF1A81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6B11-F1BC-6840-88DB-6996D8BE8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50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AD24B-F6A1-0C4C-BCE1-CB776577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245D5F-7B17-C342-A9CD-EB0EDA063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9204F9-A209-CE4F-A569-3AFCBB84C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C755B-3DF9-504E-AF9C-8B56D134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35B-3C5A-8A48-B11B-D4C6903AC0F0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1FBE26-F28D-964B-80D9-1F593E11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2A275-9477-5F44-9595-1B68A779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6B11-F1BC-6840-88DB-6996D8BE8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730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3977BE-224A-6246-BEE2-61AACD0A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1EBD1-1096-0240-A64F-57DBE092A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3B68C-75A4-3D4F-B6E4-69ACD5806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035B-3C5A-8A48-B11B-D4C6903AC0F0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DFFF0-EBFE-2F43-8AFA-05E5FB9A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918ED-AB49-374D-8331-EAB13E2B3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66B11-F1BC-6840-88DB-6996D8BE8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65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hyamupa/xling-e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web.org/antholog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E2A1C-0346-2A4F-BCED-0A3FE23D9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How to read NLP papers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B003E5-A7F9-A647-A710-07118F743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CQU CS 1701</a:t>
            </a:r>
          </a:p>
          <a:p>
            <a:r>
              <a:rPr kumimoji="1" lang="en-US" altLang="zh-CN" dirty="0"/>
              <a:t>NLP Group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30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67908-F182-524C-8604-983D6BB5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Select the better paper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AAD2F-C5C9-A847-9288-8F943837B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How could you treat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 paper as a good paper?</a:t>
            </a:r>
          </a:p>
          <a:p>
            <a:r>
              <a:rPr kumimoji="1" lang="en-US" altLang="zh-CN" dirty="0"/>
              <a:t>Conferences</a:t>
            </a:r>
          </a:p>
          <a:p>
            <a:r>
              <a:rPr kumimoji="1" lang="en-US" altLang="zh-CN" dirty="0"/>
              <a:t>Relation</a:t>
            </a:r>
          </a:p>
          <a:p>
            <a:r>
              <a:rPr kumimoji="1" lang="en-US" altLang="zh-CN" dirty="0"/>
              <a:t>Citation</a:t>
            </a:r>
          </a:p>
          <a:p>
            <a:r>
              <a:rPr kumimoji="1" lang="en-US" altLang="zh-CN" dirty="0"/>
              <a:t>Influence</a:t>
            </a:r>
          </a:p>
          <a:p>
            <a:r>
              <a:rPr kumimoji="1" lang="en-US" altLang="zh-CN" dirty="0"/>
              <a:t>Code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99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53E1B-3C95-524E-A153-6AA514DF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Conferences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01759-8A58-A042-95BF-15B6FB962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3097" cy="4351338"/>
          </a:xfrm>
        </p:spPr>
        <p:txBody>
          <a:bodyPr/>
          <a:lstStyle/>
          <a:p>
            <a:r>
              <a:rPr kumimoji="1" lang="en-US" altLang="zh-CN" dirty="0"/>
              <a:t>ACL</a:t>
            </a:r>
          </a:p>
          <a:p>
            <a:r>
              <a:rPr kumimoji="1" lang="en-US" altLang="zh-CN" dirty="0"/>
              <a:t>COLING</a:t>
            </a:r>
          </a:p>
          <a:p>
            <a:r>
              <a:rPr kumimoji="1" lang="en-US" altLang="zh-CN" dirty="0"/>
              <a:t>EMNLP</a:t>
            </a:r>
          </a:p>
          <a:p>
            <a:r>
              <a:rPr kumimoji="1" lang="en-US" altLang="zh-CN" dirty="0"/>
              <a:t>NAACL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F3AC68A-8CD6-2149-B9B1-F7F95D64FB25}"/>
              </a:ext>
            </a:extLst>
          </p:cNvPr>
          <p:cNvSpPr txBox="1">
            <a:spLocks/>
          </p:cNvSpPr>
          <p:nvPr/>
        </p:nvSpPr>
        <p:spPr>
          <a:xfrm>
            <a:off x="4627608" y="1825625"/>
            <a:ext cx="33630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AAAI</a:t>
            </a:r>
          </a:p>
          <a:p>
            <a:r>
              <a:rPr kumimoji="1" lang="en-US" altLang="zh-CN" dirty="0"/>
              <a:t>IJCAI</a:t>
            </a:r>
          </a:p>
          <a:p>
            <a:r>
              <a:rPr kumimoji="1" lang="en-US" altLang="zh-CN" dirty="0"/>
              <a:t>NIPS</a:t>
            </a:r>
          </a:p>
          <a:p>
            <a:r>
              <a:rPr lang="en" altLang="zh-CN" dirty="0"/>
              <a:t>ICLR2019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B7CA5CB-E29D-DE45-81F3-C231A770317B}"/>
              </a:ext>
            </a:extLst>
          </p:cNvPr>
          <p:cNvSpPr txBox="1">
            <a:spLocks/>
          </p:cNvSpPr>
          <p:nvPr/>
        </p:nvSpPr>
        <p:spPr>
          <a:xfrm>
            <a:off x="8206946" y="1825625"/>
            <a:ext cx="33630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NLPCC</a:t>
            </a:r>
          </a:p>
          <a:p>
            <a:r>
              <a:rPr kumimoji="1" lang="en-US" altLang="zh-CN" dirty="0"/>
              <a:t>CCKS</a:t>
            </a:r>
          </a:p>
          <a:p>
            <a:r>
              <a:rPr kumimoji="1" lang="en-US" altLang="zh-CN" dirty="0"/>
              <a:t>CCIR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1F5EC7-21D1-1949-A60B-769841431D73}"/>
              </a:ext>
            </a:extLst>
          </p:cNvPr>
          <p:cNvSpPr/>
          <p:nvPr/>
        </p:nvSpPr>
        <p:spPr>
          <a:xfrm>
            <a:off x="838200" y="4955059"/>
            <a:ext cx="1447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NLP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49AFDE-E716-E644-ACD5-F0F580522813}"/>
              </a:ext>
            </a:extLst>
          </p:cNvPr>
          <p:cNvSpPr/>
          <p:nvPr/>
        </p:nvSpPr>
        <p:spPr>
          <a:xfrm>
            <a:off x="4627608" y="4955059"/>
            <a:ext cx="1447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AAC943-22EF-F849-AA6A-F29EDC048648}"/>
              </a:ext>
            </a:extLst>
          </p:cNvPr>
          <p:cNvSpPr/>
          <p:nvPr/>
        </p:nvSpPr>
        <p:spPr>
          <a:xfrm>
            <a:off x="8206946" y="4955059"/>
            <a:ext cx="1447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Chinese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NLP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26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E99A9-26EF-354B-B3AD-04E5986A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5B73D-8416-614E-AA20-9297780F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most closely related paper</a:t>
            </a:r>
          </a:p>
          <a:p>
            <a:pPr marL="0" indent="0">
              <a:buNone/>
            </a:pPr>
            <a:r>
              <a:rPr kumimoji="1" lang="en-US" altLang="zh-CN" dirty="0"/>
              <a:t>Example</a:t>
            </a:r>
            <a:r>
              <a:rPr kumimoji="1" lang="zh-CN" altLang="en-US" dirty="0"/>
              <a:t>：</a:t>
            </a:r>
            <a:r>
              <a:rPr kumimoji="1" lang="en-US" altLang="zh-CN" dirty="0"/>
              <a:t>UGC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PGC</a:t>
            </a:r>
            <a:r>
              <a:rPr kumimoji="1" lang="zh-CN" altLang="en-US" dirty="0"/>
              <a:t> </a:t>
            </a:r>
            <a:r>
              <a:rPr kumimoji="1" lang="en-US" altLang="zh-CN" dirty="0"/>
              <a:t>fusion</a:t>
            </a:r>
          </a:p>
          <a:p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Generation</a:t>
            </a:r>
          </a:p>
          <a:p>
            <a:pPr lvl="1"/>
            <a:r>
              <a:rPr kumimoji="1" lang="en-US" altLang="zh-CN" dirty="0"/>
              <a:t>Q&amp;A</a:t>
            </a:r>
          </a:p>
          <a:p>
            <a:pPr lvl="1"/>
            <a:r>
              <a:rPr kumimoji="1" lang="en-US" altLang="zh-CN" dirty="0"/>
              <a:t>Essay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writing</a:t>
            </a:r>
          </a:p>
          <a:p>
            <a:pPr lvl="1"/>
            <a:r>
              <a:rPr kumimoji="1" lang="en-US" altLang="zh-CN" dirty="0"/>
              <a:t>NMT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Summarization</a:t>
            </a:r>
          </a:p>
        </p:txBody>
      </p:sp>
    </p:spTree>
    <p:extLst>
      <p:ext uri="{BB962C8B-B14F-4D97-AF65-F5344CB8AC3E}">
        <p14:creationId xmlns:p14="http://schemas.microsoft.com/office/powerpoint/2010/main" val="223975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C4F94-99E6-9742-9154-F5CB476C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Citation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B4991-87C6-F24C-AE70-3B0E0A95C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CBAD34-D7F1-3A4D-9EA0-0FA4882AC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32700" cy="2349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06D574-E538-274A-B913-CB14EDB16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03" y="3852862"/>
            <a:ext cx="7658100" cy="26289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9E51C576-C84A-D546-B919-032A996209CC}"/>
              </a:ext>
            </a:extLst>
          </p:cNvPr>
          <p:cNvSpPr/>
          <p:nvPr/>
        </p:nvSpPr>
        <p:spPr>
          <a:xfrm>
            <a:off x="2829698" y="3515186"/>
            <a:ext cx="481913" cy="4054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1F522FA-5B1A-BA4C-BC3B-404282DBCA52}"/>
              </a:ext>
            </a:extLst>
          </p:cNvPr>
          <p:cNvSpPr/>
          <p:nvPr/>
        </p:nvSpPr>
        <p:spPr>
          <a:xfrm>
            <a:off x="2796743" y="5928879"/>
            <a:ext cx="481913" cy="4054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225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723AE-4047-864A-8160-B021E128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Influence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19515-D96D-684F-9EA9-CC7E46D0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F708CF-C9A4-3E45-9903-74FC7C4F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634" y="0"/>
            <a:ext cx="6899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C8A30-06F0-6E47-9BB5-49CAECA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5B146-83B1-5E4E-8A6A-16D1BCB29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0648AD-6792-9B43-BE3A-C627F88AC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61" y="1825625"/>
            <a:ext cx="5981700" cy="2336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ADD665-0933-B04D-9432-B18DBB222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940" y="2728006"/>
            <a:ext cx="7636222" cy="35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75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967B5-2B8F-0A48-8F58-C47AA597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reading order you should follow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2F9C8-F4B4-7C48-980A-1D62AA1F7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Abstract</a:t>
            </a:r>
          </a:p>
          <a:p>
            <a:r>
              <a:rPr kumimoji="1" lang="en-US" altLang="zh-CN" dirty="0"/>
              <a:t>Abstract + Introduction(the second half)</a:t>
            </a:r>
          </a:p>
          <a:p>
            <a:r>
              <a:rPr kumimoji="1" lang="en-US" altLang="zh-CN" dirty="0"/>
              <a:t>Experiment + Conclusion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Proposal</a:t>
            </a:r>
          </a:p>
          <a:p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Do not just watch the title!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57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B94D6-DD76-4B4F-AC6D-F2B4B738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Abstract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E0765-E9E7-994D-A4AF-B683C17A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Subarea</a:t>
            </a:r>
          </a:p>
          <a:p>
            <a:r>
              <a:rPr kumimoji="1" lang="en-US" altLang="zh-CN" dirty="0"/>
              <a:t>Problems</a:t>
            </a:r>
          </a:p>
          <a:p>
            <a:r>
              <a:rPr kumimoji="1" lang="en-US" altLang="zh-CN" dirty="0"/>
              <a:t>Proposal(</a:t>
            </a:r>
            <a:r>
              <a:rPr kumimoji="1" lang="en-US" altLang="zh-CN" dirty="0" err="1"/>
              <a:t>mothods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Datasets</a:t>
            </a:r>
          </a:p>
          <a:p>
            <a:r>
              <a:rPr kumimoji="1" lang="en-US" altLang="zh-CN" dirty="0"/>
              <a:t>Performance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61B9A3-1E1D-9540-AFD2-BC28938D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339" y="0"/>
            <a:ext cx="5263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32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ACC8E-3F06-5E4F-859F-534D6275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Abstract + Introduction(the second half)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0E925-416D-C746-8AD9-01664062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if the abstract can not give enough information</a:t>
            </a:r>
          </a:p>
        </p:txBody>
      </p:sp>
    </p:spTree>
    <p:extLst>
      <p:ext uri="{BB962C8B-B14F-4D97-AF65-F5344CB8AC3E}">
        <p14:creationId xmlns:p14="http://schemas.microsoft.com/office/powerpoint/2010/main" val="321759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51F588A-C429-2E43-88A7-C1B2FB46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3641558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EAA998-EE9A-1243-8556-5EBE2699F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758" y="115172"/>
            <a:ext cx="4225073" cy="38861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67E0C2-9671-2D46-BB09-61BDE8EC5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492" y="3956351"/>
            <a:ext cx="5414308" cy="301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0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5560E-012C-6B48-9A05-D62DA186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7ABF1-52B6-0D43-903E-2A0ADD7E3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Search papers and group them</a:t>
            </a:r>
          </a:p>
          <a:p>
            <a:r>
              <a:rPr kumimoji="1" lang="en-US" altLang="zh-CN" dirty="0"/>
              <a:t>Select the better paper</a:t>
            </a:r>
          </a:p>
          <a:p>
            <a:r>
              <a:rPr kumimoji="1" lang="en-US" altLang="zh-CN" dirty="0"/>
              <a:t>The reading order you should follow</a:t>
            </a:r>
          </a:p>
          <a:p>
            <a:r>
              <a:rPr kumimoji="1" lang="en-US" altLang="zh-CN" dirty="0"/>
              <a:t>Write down the notes</a:t>
            </a:r>
          </a:p>
          <a:p>
            <a:r>
              <a:rPr kumimoji="1" lang="en-US" altLang="zh-CN" dirty="0"/>
              <a:t>Make a presentation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51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180E4-6849-3145-B7E9-9C163759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 + 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2B075-3AE8-CD46-97BA-4A54A7D22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Take care of the result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0CB84C-509C-9448-8A92-3D6E94C98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81" y="2210594"/>
            <a:ext cx="5664200" cy="3581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CA6F55-5ABE-FB49-A26B-CE80B4B8F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541" y="1690687"/>
            <a:ext cx="558645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91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51B5B-2997-1C48-8EBB-074DE9E6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Proposal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0BDB8-0358-4143-857A-F3C524DEC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Intensive reading</a:t>
            </a:r>
          </a:p>
          <a:p>
            <a:r>
              <a:rPr kumimoji="1" lang="en-US" altLang="zh-CN" dirty="0"/>
              <a:t>Focus on the parts below:</a:t>
            </a:r>
          </a:p>
          <a:p>
            <a:pPr lvl="1"/>
            <a:r>
              <a:rPr kumimoji="1" lang="en-US" altLang="zh-CN" dirty="0"/>
              <a:t>The most creative part</a:t>
            </a:r>
          </a:p>
          <a:p>
            <a:pPr lvl="1"/>
            <a:r>
              <a:rPr kumimoji="1" lang="en-US" altLang="zh-CN" dirty="0"/>
              <a:t>Figures(overview and detail)</a:t>
            </a:r>
          </a:p>
          <a:p>
            <a:pPr lvl="1"/>
            <a:r>
              <a:rPr kumimoji="1" lang="en-US" altLang="zh-CN" dirty="0"/>
              <a:t>Equations(How and Why)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523976-7BD2-9B4C-96FA-BE37FA01B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379" y="2618602"/>
            <a:ext cx="5486400" cy="723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86E1DB-47D1-564C-9E43-C18F68AAC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524" y="3260750"/>
            <a:ext cx="3482546" cy="30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39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9341A-97C0-6D4A-A3FC-CD213E26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Do not just watch the title!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33E5F-7CDF-4E42-8A44-D9464B3D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Bottom-Up Abstractive Summarization(Two-stage)</a:t>
            </a:r>
          </a:p>
          <a:p>
            <a:r>
              <a:rPr lang="en" altLang="zh-CN" dirty="0"/>
              <a:t>Attention Is All You Need(Transformer)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851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5A441-FE24-B140-816C-19F0F50D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down the notes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598F0-0BB1-1849-93FF-B4A6AEBC3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3486" cy="4351338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From(Conferences/Journals/</a:t>
            </a:r>
            <a:r>
              <a:rPr kumimoji="1" lang="en" altLang="zh-CN" dirty="0" err="1"/>
              <a:t>ArXiv</a:t>
            </a:r>
            <a:r>
              <a:rPr kumimoji="1" lang="en" altLang="zh-CN" dirty="0"/>
              <a:t>)</a:t>
            </a:r>
          </a:p>
          <a:p>
            <a:r>
              <a:rPr kumimoji="1" lang="en" altLang="zh-CN" dirty="0"/>
              <a:t>Institution </a:t>
            </a:r>
          </a:p>
          <a:p>
            <a:r>
              <a:rPr kumimoji="1" lang="en" altLang="zh-CN" dirty="0"/>
              <a:t>Paper </a:t>
            </a:r>
          </a:p>
          <a:p>
            <a:r>
              <a:rPr kumimoji="1" lang="en" altLang="zh-CN" dirty="0"/>
              <a:t>Topic</a:t>
            </a:r>
          </a:p>
          <a:p>
            <a:r>
              <a:rPr kumimoji="1" lang="en" altLang="zh-CN" dirty="0"/>
              <a:t>Aim</a:t>
            </a:r>
          </a:p>
          <a:p>
            <a:r>
              <a:rPr kumimoji="1" lang="en" altLang="zh-CN" dirty="0"/>
              <a:t>Problem to solve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C28DB9-F2D6-2C43-B3ED-196032205C67}"/>
              </a:ext>
            </a:extLst>
          </p:cNvPr>
          <p:cNvSpPr txBox="1">
            <a:spLocks/>
          </p:cNvSpPr>
          <p:nvPr/>
        </p:nvSpPr>
        <p:spPr>
          <a:xfrm>
            <a:off x="5945660" y="1825625"/>
            <a:ext cx="46234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zh-CN" dirty="0"/>
              <a:t>Solutions</a:t>
            </a:r>
          </a:p>
          <a:p>
            <a:r>
              <a:rPr kumimoji="1" lang="en" altLang="zh-CN" dirty="0"/>
              <a:t>Strengths</a:t>
            </a:r>
          </a:p>
          <a:p>
            <a:r>
              <a:rPr kumimoji="1" lang="en" altLang="zh-CN" dirty="0"/>
              <a:t>Limitations</a:t>
            </a:r>
          </a:p>
          <a:p>
            <a:r>
              <a:rPr kumimoji="1" lang="en" altLang="zh-CN" dirty="0"/>
              <a:t>Datasets </a:t>
            </a:r>
          </a:p>
          <a:p>
            <a:r>
              <a:rPr kumimoji="1" lang="en" altLang="zh-CN" dirty="0"/>
              <a:t>Evaluation scores</a:t>
            </a:r>
          </a:p>
          <a:p>
            <a:r>
              <a:rPr kumimoji="1" lang="en" altLang="zh-CN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8362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C17E3-5ED0-4A4A-A7B0-0D139C31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1FD1B-4EAB-4F4E-BE1F-DD55791A8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D96C82-1AFB-1845-AD7C-26B207923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762"/>
            <a:ext cx="12192000" cy="65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21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25DF8-F0E2-1047-83E0-79F22CAE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Make a presentation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C67F7-A0D3-A642-A2B2-82AE9CBDF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Grasp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every opportunity you can seize !!!</a:t>
            </a:r>
          </a:p>
          <a:p>
            <a:r>
              <a:rPr kumimoji="1" lang="en-US" altLang="zh-CN" dirty="0"/>
              <a:t>Group meetings</a:t>
            </a:r>
          </a:p>
          <a:p>
            <a:r>
              <a:rPr kumimoji="1" lang="en-US" altLang="zh-CN" dirty="0"/>
              <a:t>Class presentations</a:t>
            </a:r>
          </a:p>
          <a:p>
            <a:r>
              <a:rPr kumimoji="1" lang="en-US" altLang="zh-CN" dirty="0"/>
              <a:t>Other conferences of projects</a:t>
            </a:r>
          </a:p>
          <a:p>
            <a:r>
              <a:rPr kumimoji="1" lang="en-US" altLang="zh-CN" dirty="0"/>
              <a:t>Submit papers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115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E2A1C-0346-2A4F-BCED-0A3FE23D9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How to run opensource code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B003E5-A7F9-A647-A710-07118F743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6184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99588-C37E-F54E-B19F-0F089182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A000F-4F0F-F44B-B672-2C0803B6B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 significant thing——codes</a:t>
            </a:r>
          </a:p>
          <a:p>
            <a:r>
              <a:rPr kumimoji="1" lang="en-US" altLang="zh-CN" dirty="0"/>
              <a:t>README.MD</a:t>
            </a:r>
          </a:p>
          <a:p>
            <a:r>
              <a:rPr kumimoji="1" lang="en-US" altLang="zh-CN" dirty="0"/>
              <a:t>Issues</a:t>
            </a:r>
          </a:p>
          <a:p>
            <a:r>
              <a:rPr kumimoji="1" lang="en-US" altLang="zh-CN" dirty="0"/>
              <a:t>Author's  email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104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FD687-F6E6-464C-82D6-F0731B5B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 significant thing——codes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A4DA7-75B7-CD45-AB03-573C0A03B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Depends on the quality of paper and the integrity of authors.</a:t>
            </a:r>
          </a:p>
          <a:p>
            <a:r>
              <a:rPr kumimoji="1" lang="en-US" altLang="zh-CN" dirty="0" err="1">
                <a:solidFill>
                  <a:schemeClr val="accent1"/>
                </a:solidFill>
              </a:rPr>
              <a:t>Github</a:t>
            </a:r>
            <a:r>
              <a:rPr kumimoji="1" lang="en-US" altLang="zh-CN" dirty="0"/>
              <a:t> is the most popular way to open source their work(some times they only release them on their web portal)</a:t>
            </a:r>
          </a:p>
          <a:p>
            <a:r>
              <a:rPr kumimoji="1" lang="en-US" altLang="zh-CN" dirty="0"/>
              <a:t>Know how to fork repositories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639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D4D53-B82F-4849-944E-18595F50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REAM.MD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23546-3639-5947-B7AE-9370E961F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Markdown file type</a:t>
            </a:r>
          </a:p>
          <a:p>
            <a:r>
              <a:rPr kumimoji="1" lang="en-US" altLang="zh-CN" dirty="0"/>
              <a:t>Requirements</a:t>
            </a:r>
          </a:p>
          <a:p>
            <a:r>
              <a:rPr kumimoji="1" lang="en-US" altLang="zh-CN" dirty="0"/>
              <a:t>Preprocessing</a:t>
            </a:r>
          </a:p>
          <a:p>
            <a:r>
              <a:rPr kumimoji="1" lang="en-US" altLang="zh-CN" dirty="0"/>
              <a:t>Training</a:t>
            </a:r>
          </a:p>
          <a:p>
            <a:r>
              <a:rPr kumimoji="1" lang="en-US" altLang="zh-CN" dirty="0"/>
              <a:t>Evaluation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Different work environment(</a:t>
            </a:r>
            <a:r>
              <a:rPr kumimoji="1" lang="en-US" altLang="zh-CN" dirty="0" err="1">
                <a:solidFill>
                  <a:srgbClr val="FF0000"/>
                </a:solidFill>
              </a:rPr>
              <a:t>linux</a:t>
            </a:r>
            <a:r>
              <a:rPr kumimoji="1" lang="en-US" altLang="zh-CN" dirty="0">
                <a:solidFill>
                  <a:srgbClr val="FF0000"/>
                </a:solidFill>
              </a:rPr>
              <a:t>/windows)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14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23236-E0AD-AD4F-B13B-BA59F456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Search papers and group them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BDA7B-EA6B-CA4F-A4AA-66C33082F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By conferences</a:t>
            </a:r>
          </a:p>
          <a:p>
            <a:r>
              <a:rPr kumimoji="1" lang="en-US" altLang="zh-CN" dirty="0"/>
              <a:t>By preprint or not</a:t>
            </a:r>
          </a:p>
          <a:p>
            <a:r>
              <a:rPr kumimoji="1" lang="en-US" altLang="zh-CN" dirty="0"/>
              <a:t>By problems</a:t>
            </a:r>
          </a:p>
          <a:p>
            <a:r>
              <a:rPr kumimoji="1" lang="en-US" altLang="zh-CN" dirty="0"/>
              <a:t>By methods(models)</a:t>
            </a:r>
          </a:p>
          <a:p>
            <a:r>
              <a:rPr kumimoji="1" lang="en-US" altLang="zh-CN" dirty="0"/>
              <a:t>By dataset(text type)</a:t>
            </a:r>
          </a:p>
          <a:p>
            <a:r>
              <a:rPr kumimoji="1" lang="en-US" altLang="zh-CN" dirty="0"/>
              <a:t>By optimize methods(depends on your own idea)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041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EE9C7-1ABB-6041-89F2-5DD7A28B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Markdown file 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11F7E-BD90-EB4B-967A-188700C45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252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0916A-60E7-974E-AEC5-1CEFAF1A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Requirements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80F6A-0D69-C742-8975-4F88E267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26AAE7-D373-B942-A268-440A41575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1581944"/>
            <a:ext cx="119761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66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EF6D2-2F54-3343-A2BB-B3EB0349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Preprocessing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AD09F-6B8C-154F-A779-1390CBF29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F9E635-2398-274C-AFAC-DA69255FE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58" y="1825625"/>
            <a:ext cx="113411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2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558EC-D6BF-3A44-B2A6-2458DA60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Training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6212F-6772-1540-B239-31D8F388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BDA148-B190-404F-8157-2D91A697C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9408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94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5BE96-08FA-2544-877E-C00BA3CB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F464B-5183-3F47-9D2E-2D3F041B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76CC71-5D08-5D42-8E22-AB7C3D50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533650"/>
            <a:ext cx="10134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03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B6F71-79E4-E441-A0C6-E7C36AEB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Issues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AB635-7881-8B4F-857C-B2FDA5D11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58EBA8-4B05-454F-B74B-4893D703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385" y="196850"/>
            <a:ext cx="73279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18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D78BC-6BE4-784E-BC00-434F19B4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Author's email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AD24A-10B2-654D-83BD-1FD17E6A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Paper mentioned</a:t>
            </a:r>
          </a:p>
          <a:p>
            <a:r>
              <a:rPr kumimoji="1" lang="en-US" altLang="zh-CN" dirty="0" err="1"/>
              <a:t>Github</a:t>
            </a:r>
            <a:r>
              <a:rPr kumimoji="1" lang="en-US" altLang="zh-CN" dirty="0"/>
              <a:t> shown</a:t>
            </a:r>
          </a:p>
          <a:p>
            <a:r>
              <a:rPr kumimoji="1" lang="en-US" altLang="zh-CN" dirty="0"/>
              <a:t>Web portal shown</a:t>
            </a:r>
          </a:p>
          <a:p>
            <a:r>
              <a:rPr kumimoji="1" lang="en-US" altLang="zh-CN" dirty="0"/>
              <a:t>Friends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17222C-35B7-D747-9601-0AD1B98F0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10972800" cy="1892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13E656-4D11-D944-B05B-F2B9DC36D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835025"/>
            <a:ext cx="42164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2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ED008-62EE-1049-97B3-6BD31CE2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Different work environment(</a:t>
            </a:r>
            <a:r>
              <a:rPr kumimoji="1" lang="en-US" altLang="zh-CN" dirty="0" err="1">
                <a:solidFill>
                  <a:srgbClr val="FF0000"/>
                </a:solidFill>
              </a:rPr>
              <a:t>linux</a:t>
            </a:r>
            <a:r>
              <a:rPr kumimoji="1" lang="en-US" altLang="zh-CN" dirty="0">
                <a:solidFill>
                  <a:srgbClr val="FF0000"/>
                </a:solidFill>
              </a:rPr>
              <a:t>/windows)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09AE5E3-B4E6-8344-B671-6B5B94114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01950"/>
            <a:ext cx="8826500" cy="1054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8DC506-8862-A645-93FA-DFC4E5A9C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97" y="4227513"/>
            <a:ext cx="8610600" cy="1371600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E271A45-1877-924B-B742-A6A56346AB3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Environment variables</a:t>
            </a:r>
          </a:p>
          <a:p>
            <a:r>
              <a:rPr kumimoji="1" lang="en-US" altLang="zh-CN" dirty="0"/>
              <a:t>Shell/BAT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scripts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D99AF4-3ED3-8449-A0B8-900E93C9AAB4}"/>
              </a:ext>
            </a:extLst>
          </p:cNvPr>
          <p:cNvSpPr/>
          <p:nvPr/>
        </p:nvSpPr>
        <p:spPr>
          <a:xfrm>
            <a:off x="838335" y="5870576"/>
            <a:ext cx="3972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hlinkClick r:id="rId4"/>
              </a:rPr>
              <a:t>https://github.com/shyamupa/xling-el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49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C917E-D213-8D41-B7B4-F7593DD6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87F6D-3E4C-3843-AFFB-EF0F8407E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Open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.</a:t>
            </a:r>
            <a:r>
              <a:rPr kumimoji="1" lang="en-US" altLang="zh-CN" dirty="0" err="1">
                <a:solidFill>
                  <a:srgbClr val="FF0000"/>
                </a:solidFill>
              </a:rPr>
              <a:t>sh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file and find the </a:t>
            </a:r>
            <a:r>
              <a:rPr kumimoji="1" lang="en-US" altLang="zh-CN" dirty="0">
                <a:solidFill>
                  <a:schemeClr val="accent1"/>
                </a:solidFill>
              </a:rPr>
              <a:t>python calling command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DF0C4A-A5C7-BB48-803E-D733A2715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6844"/>
            <a:ext cx="59055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4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E17E9-33DB-914E-B823-642ABD09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By conferences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707FE9E-614A-E144-B1CB-A8148238C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7832"/>
            <a:ext cx="5041900" cy="3733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52A3F24-E915-E343-9E39-735A72CB7FD3}"/>
              </a:ext>
            </a:extLst>
          </p:cNvPr>
          <p:cNvSpPr/>
          <p:nvPr/>
        </p:nvSpPr>
        <p:spPr>
          <a:xfrm>
            <a:off x="1508323" y="5718776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hlinkClick r:id="rId3"/>
              </a:rPr>
              <a:t>https://www.aclweb.org/anthology/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E4C203-E115-C444-9953-CCE159E05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022" y="2529016"/>
            <a:ext cx="39878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9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5E1F6-3EAF-2D47-A547-11277C8D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By preprint or not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CE06CB2-AAF5-EB45-99B4-B52F7D425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4316" y="1690688"/>
            <a:ext cx="5860760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1ADDE98-EFA9-A446-BD2A-2019ADF690B2}"/>
              </a:ext>
            </a:extLst>
          </p:cNvPr>
          <p:cNvSpPr/>
          <p:nvPr/>
        </p:nvSpPr>
        <p:spPr>
          <a:xfrm>
            <a:off x="838200" y="6042025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hlinkClick r:id="rId3"/>
              </a:rPr>
              <a:t>https://arxiv.org/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D37B45-BF60-6640-BB2E-34B80471A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45095"/>
            <a:ext cx="4516896" cy="384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1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449B3-4F2C-AD4E-AEEF-EE435822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By problems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7F4BD-F88D-FC41-89C7-2EC6EC22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Summarization as example:</a:t>
            </a:r>
          </a:p>
          <a:p>
            <a:pPr lvl="1"/>
            <a:r>
              <a:rPr kumimoji="1" lang="en-US" altLang="zh-CN" dirty="0"/>
              <a:t>Abstractive</a:t>
            </a:r>
          </a:p>
          <a:p>
            <a:pPr lvl="1"/>
            <a:r>
              <a:rPr kumimoji="1" lang="en-US" altLang="zh-CN" dirty="0"/>
              <a:t>Extractive</a:t>
            </a:r>
          </a:p>
          <a:p>
            <a:pPr lvl="1"/>
            <a:r>
              <a:rPr kumimoji="1" lang="en-US" altLang="zh-CN" dirty="0"/>
              <a:t>Unsupervised</a:t>
            </a:r>
          </a:p>
          <a:p>
            <a:pPr lvl="1"/>
            <a:r>
              <a:rPr kumimoji="1" lang="en-US" altLang="zh-CN" dirty="0"/>
              <a:t>Graph based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2A4E0D-2581-E344-B93A-ACFC6ADE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508" y="1825625"/>
            <a:ext cx="2844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5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15913-082E-D74A-8446-021BC822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By methods(models)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7750A-D97B-BE48-AD44-6F2C19CD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</a:p>
          <a:p>
            <a:r>
              <a:rPr kumimoji="1" lang="en-US" altLang="zh-CN" dirty="0"/>
              <a:t>RNN</a:t>
            </a:r>
          </a:p>
          <a:p>
            <a:r>
              <a:rPr kumimoji="1" lang="en-US" altLang="zh-CN" dirty="0"/>
              <a:t>GNN</a:t>
            </a:r>
          </a:p>
          <a:p>
            <a:r>
              <a:rPr kumimoji="1" lang="en-US" altLang="zh-CN" dirty="0"/>
              <a:t>Transformer</a:t>
            </a:r>
          </a:p>
          <a:p>
            <a:r>
              <a:rPr kumimoji="1" lang="en-US" altLang="zh-CN" dirty="0"/>
              <a:t>Attention</a:t>
            </a:r>
          </a:p>
          <a:p>
            <a:r>
              <a:rPr kumimoji="1" lang="en-US" altLang="zh-CN" dirty="0"/>
              <a:t>Reinforcement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7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CCEA0-DE84-F248-80DC-4DEE4CCD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By dataset(text type)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4B925-2351-EA4B-BBC2-0C72E694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2589" cy="4351338"/>
          </a:xfrm>
        </p:spPr>
        <p:txBody>
          <a:bodyPr/>
          <a:lstStyle/>
          <a:p>
            <a:r>
              <a:rPr kumimoji="1" lang="en-US" altLang="zh-CN" dirty="0"/>
              <a:t>DUC</a:t>
            </a:r>
          </a:p>
          <a:p>
            <a:r>
              <a:rPr kumimoji="1" lang="en-US" altLang="zh-CN" dirty="0"/>
              <a:t>LCSTS</a:t>
            </a:r>
          </a:p>
          <a:p>
            <a:r>
              <a:rPr kumimoji="1" lang="en-US" altLang="zh-CN" dirty="0"/>
              <a:t>CNN/Daily Mail</a:t>
            </a:r>
          </a:p>
          <a:p>
            <a:endParaRPr kumimoji="1"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516EE44-D982-124B-B06F-EBFA4EEA7528}"/>
              </a:ext>
            </a:extLst>
          </p:cNvPr>
          <p:cNvSpPr txBox="1">
            <a:spLocks/>
          </p:cNvSpPr>
          <p:nvPr/>
        </p:nvSpPr>
        <p:spPr>
          <a:xfrm>
            <a:off x="6096000" y="183480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News</a:t>
            </a:r>
          </a:p>
          <a:p>
            <a:r>
              <a:rPr kumimoji="1" lang="en-US" altLang="zh-CN" dirty="0"/>
              <a:t>Science /Academic papers</a:t>
            </a:r>
          </a:p>
          <a:p>
            <a:r>
              <a:rPr kumimoji="1" lang="en-US" altLang="zh-CN" dirty="0"/>
              <a:t>Patent</a:t>
            </a:r>
          </a:p>
          <a:p>
            <a:r>
              <a:rPr kumimoji="1" lang="en-US" altLang="zh-CN" dirty="0"/>
              <a:t>Health record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48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478AC-5E7C-A64F-8401-535C55D8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By optimize methods(depends on your own idea)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5346F-F67D-4C4F-ACFE-3DF44709A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Fine-tuning</a:t>
            </a:r>
          </a:p>
          <a:p>
            <a:r>
              <a:rPr kumimoji="1" lang="en-US" altLang="zh-CN" dirty="0"/>
              <a:t>Deliberation</a:t>
            </a:r>
          </a:p>
          <a:p>
            <a:r>
              <a:rPr kumimoji="1" lang="en-US" altLang="zh-CN" dirty="0"/>
              <a:t>Dual-learning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A4542F-07C3-A846-B801-B8C875C0A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825643" cy="27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5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493</Words>
  <Application>Microsoft Macintosh PowerPoint</Application>
  <PresentationFormat>宽屏</PresentationFormat>
  <Paragraphs>159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等线</vt:lpstr>
      <vt:lpstr>等线 Light</vt:lpstr>
      <vt:lpstr>Arial</vt:lpstr>
      <vt:lpstr>Office 主题​​</vt:lpstr>
      <vt:lpstr>How to read NLP papers</vt:lpstr>
      <vt:lpstr>PowerPoint 演示文稿</vt:lpstr>
      <vt:lpstr>Search papers and group them</vt:lpstr>
      <vt:lpstr>By conferences</vt:lpstr>
      <vt:lpstr>By preprint or not</vt:lpstr>
      <vt:lpstr>By problems</vt:lpstr>
      <vt:lpstr>By methods(models)</vt:lpstr>
      <vt:lpstr>By dataset(text type)</vt:lpstr>
      <vt:lpstr>By optimize methods(depends on your own idea)</vt:lpstr>
      <vt:lpstr>Select the better paper</vt:lpstr>
      <vt:lpstr>Conferences</vt:lpstr>
      <vt:lpstr>Relation</vt:lpstr>
      <vt:lpstr>Citation</vt:lpstr>
      <vt:lpstr>Influence</vt:lpstr>
      <vt:lpstr>Code</vt:lpstr>
      <vt:lpstr>The reading order you should follow</vt:lpstr>
      <vt:lpstr>Abstract</vt:lpstr>
      <vt:lpstr>Abstract + Introduction(the second half)</vt:lpstr>
      <vt:lpstr>PowerPoint 演示文稿</vt:lpstr>
      <vt:lpstr>Experiment + Conclusion</vt:lpstr>
      <vt:lpstr>Proposal</vt:lpstr>
      <vt:lpstr>Do not just watch the title!</vt:lpstr>
      <vt:lpstr>Write down the notes</vt:lpstr>
      <vt:lpstr>PowerPoint 演示文稿</vt:lpstr>
      <vt:lpstr>Make a presentation</vt:lpstr>
      <vt:lpstr>How to run opensource code</vt:lpstr>
      <vt:lpstr>PowerPoint 演示文稿</vt:lpstr>
      <vt:lpstr>The most significant thing——codes</vt:lpstr>
      <vt:lpstr>REAM.MD</vt:lpstr>
      <vt:lpstr>Markdown file type</vt:lpstr>
      <vt:lpstr>Requirements</vt:lpstr>
      <vt:lpstr>Preprocessing</vt:lpstr>
      <vt:lpstr>Training</vt:lpstr>
      <vt:lpstr>Evaluation</vt:lpstr>
      <vt:lpstr>Issues</vt:lpstr>
      <vt:lpstr>Author's email</vt:lpstr>
      <vt:lpstr>Different work environment(linux/windows)</vt:lpstr>
      <vt:lpstr>Hard 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read NLP papers</dc:title>
  <dc:creator>吕 昱峰</dc:creator>
  <cp:lastModifiedBy>吕 昱峰</cp:lastModifiedBy>
  <cp:revision>49</cp:revision>
  <dcterms:created xsi:type="dcterms:W3CDTF">2019-08-07T01:56:51Z</dcterms:created>
  <dcterms:modified xsi:type="dcterms:W3CDTF">2019-08-07T03:46:33Z</dcterms:modified>
</cp:coreProperties>
</file>