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83" r:id="rId4"/>
    <p:sldId id="28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1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3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4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5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4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9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7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63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7749-F555-4D8B-B852-8C3CAE22B3E2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86E9-9274-48FB-9D4F-97AAFDCD9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2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b="1" dirty="0"/>
              <a:t>变化</a:t>
            </a:r>
            <a:r>
              <a:rPr lang="zh-CN" altLang="zh-CN" b="1" dirty="0" smtClean="0"/>
              <a:t>检测</a:t>
            </a:r>
            <a:r>
              <a:rPr lang="zh-CN" altLang="en-US" b="1" dirty="0" smtClean="0"/>
              <a:t>精度评价基础</a:t>
            </a:r>
            <a:endParaRPr lang="en-US" altLang="zh-CN" b="1" dirty="0" smtClean="0"/>
          </a:p>
          <a:p>
            <a:pPr marL="0" indent="0">
              <a:buClr>
                <a:srgbClr val="FF0000"/>
              </a:buClr>
              <a:buNone/>
            </a:pPr>
            <a:r>
              <a:rPr lang="zh-CN" altLang="en-US" sz="2400" dirty="0" smtClean="0"/>
              <a:t>     </a:t>
            </a:r>
            <a:r>
              <a:rPr lang="zh-CN" altLang="en-US" sz="2400" b="1" dirty="0" smtClean="0"/>
              <a:t>混淆</a:t>
            </a:r>
            <a:r>
              <a:rPr lang="zh-CN" altLang="en-US" sz="2400" b="1" dirty="0"/>
              <a:t>矩阵</a:t>
            </a:r>
            <a:endParaRPr lang="en-US" altLang="zh-CN" sz="2400" b="1" dirty="0" smtClean="0"/>
          </a:p>
          <a:p>
            <a:pPr marL="0" indent="0">
              <a:spcBef>
                <a:spcPts val="1800"/>
              </a:spcBef>
              <a:buClr>
                <a:srgbClr val="FF0000"/>
              </a:buClr>
              <a:buNone/>
            </a:pPr>
            <a:r>
              <a:rPr lang="zh-CN" altLang="en-US" sz="1600" dirty="0" smtClean="0"/>
              <a:t>                                                                 表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变化检测混淆矩阵</a:t>
            </a:r>
            <a:endParaRPr lang="en-US" altLang="zh-CN" sz="1600" dirty="0" smtClean="0"/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2000" dirty="0" smtClean="0"/>
              <a:t>        其中：</a:t>
            </a:r>
            <a:r>
              <a:rPr lang="en-US" altLang="zh-CN" sz="2000" dirty="0" smtClean="0"/>
              <a:t>N11</a:t>
            </a:r>
            <a:r>
              <a:rPr lang="zh-CN" altLang="en-US" sz="2000" dirty="0" smtClean="0"/>
              <a:t>为检测出变化，且实际发生了变化的像元；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N21</a:t>
            </a:r>
            <a:r>
              <a:rPr lang="zh-CN" altLang="en-US" sz="2000" dirty="0" smtClean="0"/>
              <a:t>为没有检测出变化，但实际发生了变化的像元；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N12</a:t>
            </a:r>
            <a:r>
              <a:rPr lang="zh-CN" altLang="en-US" sz="2000" dirty="0" smtClean="0"/>
              <a:t>为实际没有发生变化，但被检测为变化的像元；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 smtClean="0"/>
              <a:t>                      N22</a:t>
            </a:r>
            <a:r>
              <a:rPr lang="zh-CN" altLang="en-US" sz="2000" dirty="0" smtClean="0"/>
              <a:t>为检测出未变化，且实际未变化的像元；</a:t>
            </a:r>
            <a:endParaRPr lang="zh-CN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168" y="2191834"/>
            <a:ext cx="502566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0465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b="1" dirty="0"/>
              <a:t>变化</a:t>
            </a:r>
            <a:r>
              <a:rPr lang="zh-CN" altLang="zh-CN" b="1" dirty="0" smtClean="0"/>
              <a:t>检测</a:t>
            </a:r>
            <a:r>
              <a:rPr lang="zh-CN" altLang="en-US" b="1" dirty="0" smtClean="0"/>
              <a:t>精度评价指标</a:t>
            </a:r>
            <a:endParaRPr lang="en-US" altLang="zh-CN" b="1" dirty="0" smtClean="0"/>
          </a:p>
          <a:p>
            <a:pPr marL="0" indent="0">
              <a:spcBef>
                <a:spcPts val="1200"/>
              </a:spcBef>
              <a:buClr>
                <a:srgbClr val="FF0000"/>
              </a:buClr>
              <a:buNone/>
            </a:pPr>
            <a:r>
              <a:rPr lang="zh-CN" altLang="en-US" sz="1600" dirty="0" smtClean="0"/>
              <a:t>                                                           表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变化检测混淆矩阵</a:t>
            </a:r>
            <a:endParaRPr lang="en-US" altLang="zh-CN" sz="1600" dirty="0" smtClean="0"/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1.  </a:t>
            </a:r>
            <a:r>
              <a:rPr lang="zh-CN" altLang="en-US" sz="2000" dirty="0" smtClean="0"/>
              <a:t>漏检率：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2.  </a:t>
            </a:r>
            <a:r>
              <a:rPr lang="zh-CN" altLang="en-US" sz="2000" dirty="0" smtClean="0"/>
              <a:t>虚警率：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3.  </a:t>
            </a:r>
            <a:r>
              <a:rPr lang="zh-CN" altLang="en-US" sz="2000" dirty="0" smtClean="0"/>
              <a:t>总分类精度：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4.  Kappa</a:t>
            </a:r>
            <a:r>
              <a:rPr lang="zh-CN" altLang="en-US" sz="2000" dirty="0" smtClean="0"/>
              <a:t>系数：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50623"/>
            <a:ext cx="4411482" cy="1264159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50521"/>
              </p:ext>
            </p:extLst>
          </p:nvPr>
        </p:nvGraphicFramePr>
        <p:xfrm>
          <a:off x="3929063" y="3143250"/>
          <a:ext cx="1500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4" imgW="1371600" imgH="469800" progId="Equation.DSMT4">
                  <p:embed/>
                </p:oleObj>
              </mc:Choice>
              <mc:Fallback>
                <p:oleObj name="Equation" r:id="rId4" imgW="1371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9063" y="3143250"/>
                        <a:ext cx="1500187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908538"/>
              </p:ext>
            </p:extLst>
          </p:nvPr>
        </p:nvGraphicFramePr>
        <p:xfrm>
          <a:off x="3895725" y="4056063"/>
          <a:ext cx="15255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6" imgW="1396800" imgH="469800" progId="Equation.DSMT4">
                  <p:embed/>
                </p:oleObj>
              </mc:Choice>
              <mc:Fallback>
                <p:oleObj name="Equation" r:id="rId6" imgW="1396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95725" y="4056063"/>
                        <a:ext cx="152558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74064"/>
              </p:ext>
            </p:extLst>
          </p:nvPr>
        </p:nvGraphicFramePr>
        <p:xfrm>
          <a:off x="3671888" y="5072063"/>
          <a:ext cx="19700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8" imgW="1803240" imgH="469800" progId="Equation.DSMT4">
                  <p:embed/>
                </p:oleObj>
              </mc:Choice>
              <mc:Fallback>
                <p:oleObj name="Equation" r:id="rId8" imgW="18032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71888" y="5072063"/>
                        <a:ext cx="1970087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45394"/>
              </p:ext>
            </p:extLst>
          </p:nvPr>
        </p:nvGraphicFramePr>
        <p:xfrm>
          <a:off x="3070176" y="5880592"/>
          <a:ext cx="36496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10" imgW="3340080" imgH="507960" progId="Equation.DSMT4">
                  <p:embed/>
                </p:oleObj>
              </mc:Choice>
              <mc:Fallback>
                <p:oleObj name="Equation" r:id="rId10" imgW="3340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0176" y="5880592"/>
                        <a:ext cx="3649662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8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0465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b="1" dirty="0"/>
              <a:t>变化</a:t>
            </a:r>
            <a:r>
              <a:rPr lang="zh-CN" altLang="zh-CN" b="1" dirty="0" smtClean="0"/>
              <a:t>检测</a:t>
            </a:r>
            <a:r>
              <a:rPr lang="zh-CN" altLang="en-US" b="1" dirty="0" smtClean="0"/>
              <a:t>精度评价指标</a:t>
            </a:r>
            <a:endParaRPr lang="en-US" altLang="zh-CN" b="1" dirty="0" smtClean="0"/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b="1" dirty="0" smtClean="0"/>
              <a:t>   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65" y="1360694"/>
            <a:ext cx="2447805" cy="24482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340768"/>
            <a:ext cx="2464869" cy="24582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544" y="1340768"/>
            <a:ext cx="2464868" cy="24582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75656" y="3832631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参考变化图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11960" y="383263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检测结果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83486" y="3799003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检测结果</a:t>
            </a:r>
          </a:p>
        </p:txBody>
      </p:sp>
      <p:sp>
        <p:nvSpPr>
          <p:cNvPr id="15" name="矩形 14"/>
          <p:cNvSpPr/>
          <p:nvPr/>
        </p:nvSpPr>
        <p:spPr>
          <a:xfrm>
            <a:off x="4283968" y="1412776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25433" y="1556792"/>
            <a:ext cx="504056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83568" y="4431766"/>
            <a:ext cx="59441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红色框：漏检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黄色框：虚警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实际检测结果：漏检和虚警并存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93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04867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b="1" dirty="0"/>
              <a:t>变化</a:t>
            </a:r>
            <a:r>
              <a:rPr lang="zh-CN" altLang="zh-CN" b="1" dirty="0" smtClean="0"/>
              <a:t>检测</a:t>
            </a:r>
            <a:r>
              <a:rPr lang="zh-CN" altLang="en-US" b="1" dirty="0" smtClean="0"/>
              <a:t>精度评价指标</a:t>
            </a:r>
            <a:endParaRPr lang="en-US" altLang="zh-CN" b="1" dirty="0" smtClean="0"/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b="1" dirty="0" smtClean="0"/>
              <a:t>   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305163" y="2998297"/>
            <a:ext cx="111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参考变化图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5523" y="2982908"/>
            <a:ext cx="123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检测结果①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79224" y="3003907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检测结果②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1560" y="4832073"/>
            <a:ext cx="59441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漏检率：漏检率越低，变化检测结果越好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虚警</a:t>
            </a:r>
            <a:r>
              <a:rPr lang="zh-CN" altLang="en-US" dirty="0" smtClean="0"/>
              <a:t>率：虚警率越低，变化检测结果越好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总</a:t>
            </a:r>
            <a:r>
              <a:rPr lang="zh-CN" altLang="en-US" dirty="0" smtClean="0"/>
              <a:t>分类精度：总分类精度越高，变化检测结果越好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Kappa</a:t>
            </a:r>
            <a:r>
              <a:rPr lang="zh-CN" altLang="en-US" dirty="0" smtClean="0"/>
              <a:t>系数：</a:t>
            </a:r>
            <a:r>
              <a:rPr lang="en-US" altLang="zh-CN" dirty="0" smtClean="0"/>
              <a:t>Kappa</a:t>
            </a:r>
            <a:r>
              <a:rPr lang="zh-CN" altLang="en-US" dirty="0" smtClean="0"/>
              <a:t>系数越高，变化检测结果越好</a:t>
            </a:r>
            <a:endParaRPr lang="en-US" altLang="zh-CN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13" y="914974"/>
            <a:ext cx="2084370" cy="207875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191" y="919433"/>
            <a:ext cx="2073904" cy="20743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840" y="909913"/>
            <a:ext cx="2083820" cy="20838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031" y="3452156"/>
            <a:ext cx="4323681" cy="13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225</Words>
  <Application>Microsoft Office PowerPoint</Application>
  <PresentationFormat>全屏显示(4:3)</PresentationFormat>
  <Paragraphs>37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Wingdings</vt:lpstr>
      <vt:lpstr>Office Theme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测绘工程实验  ─土地利用与覆盖变化遥感信息提取</dc:title>
  <dc:creator>lxj_swjtu</dc:creator>
  <cp:lastModifiedBy>孙 苗苗</cp:lastModifiedBy>
  <cp:revision>82</cp:revision>
  <dcterms:created xsi:type="dcterms:W3CDTF">2014-05-11T11:58:10Z</dcterms:created>
  <dcterms:modified xsi:type="dcterms:W3CDTF">2020-12-12T11:48:04Z</dcterms:modified>
</cp:coreProperties>
</file>