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howGuides="1">
      <p:cViewPr>
        <p:scale>
          <a:sx n="91" d="100"/>
          <a:sy n="91" d="100"/>
        </p:scale>
        <p:origin x="176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Multi-colour batteries">
            <a:extLst>
              <a:ext uri="{FF2B5EF4-FFF2-40B4-BE49-F238E27FC236}">
                <a16:creationId xmlns:a16="http://schemas.microsoft.com/office/drawing/2014/main" id="{4B839A99-14D3-267F-4EF2-25EB054E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9D37D-6F55-B253-CE1D-5B882E02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DK" sz="6100" dirty="0"/>
              <a:t>Battery arbitrage in power markets</a:t>
            </a:r>
          </a:p>
        </p:txBody>
      </p:sp>
    </p:spTree>
    <p:extLst>
      <p:ext uri="{BB962C8B-B14F-4D97-AF65-F5344CB8AC3E}">
        <p14:creationId xmlns:p14="http://schemas.microsoft.com/office/powerpoint/2010/main" val="72672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B2004-396F-4F8B-290D-A2BC4F7D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DK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784D-4EB6-0B34-6F6B-EB2F6800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DK" sz="1800" dirty="0"/>
              <a:t>Increasing volatility in power prices from renewable expansion.</a:t>
            </a:r>
          </a:p>
          <a:p>
            <a:pPr>
              <a:buFontTx/>
              <a:buChar char="-"/>
            </a:pPr>
            <a:r>
              <a:rPr lang="en-DK" sz="1800" dirty="0"/>
              <a:t>Increases arbitrage possibilities for batteries. </a:t>
            </a:r>
          </a:p>
          <a:p>
            <a:pPr>
              <a:buFontTx/>
              <a:buChar char="-"/>
            </a:pPr>
            <a:r>
              <a:rPr lang="en-DK" sz="1800" dirty="0"/>
              <a:t>Technological advancement in battery parameters, e.g. improved chage efficiency.</a:t>
            </a:r>
          </a:p>
          <a:p>
            <a:pPr>
              <a:buFontTx/>
              <a:buChar char="-"/>
            </a:pPr>
            <a:r>
              <a:rPr lang="en-DK" sz="1800" dirty="0"/>
              <a:t>Fall in battery prices.</a:t>
            </a:r>
          </a:p>
          <a:p>
            <a:pPr>
              <a:buFontTx/>
              <a:buChar char="-"/>
            </a:pPr>
            <a:r>
              <a:rPr lang="en-DK" sz="1800" dirty="0"/>
              <a:t>… but lag in large scale batter investments?</a:t>
            </a:r>
          </a:p>
        </p:txBody>
      </p:sp>
      <p:pic>
        <p:nvPicPr>
          <p:cNvPr id="5" name="Picture 4" descr="A graph showing the price of electricity&#10;&#10;Description automatically generated">
            <a:extLst>
              <a:ext uri="{FF2B5EF4-FFF2-40B4-BE49-F238E27FC236}">
                <a16:creationId xmlns:a16="http://schemas.microsoft.com/office/drawing/2014/main" id="{23C99DEB-7B50-F0FE-444E-B75E8832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1945111"/>
            <a:ext cx="4681506" cy="29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C43CD-0DE9-36F2-C710-979F4D41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5481322" cy="900332"/>
          </a:xfrm>
        </p:spPr>
        <p:txBody>
          <a:bodyPr anchor="t">
            <a:normAutofit/>
          </a:bodyPr>
          <a:lstStyle/>
          <a:p>
            <a:r>
              <a:rPr lang="en-DK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246-DC31-D637-8BE7-21590C8F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436" y="1448972"/>
            <a:ext cx="7333128" cy="40117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“What innovations are necessary to make battery-storage arbitrage profitable?”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420726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18DE-B123-B565-ECBA-AA28AFD6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917F2-44A2-0DF7-EE4D-EE1A95592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715532"/>
                <a:ext cx="5483353" cy="4593828"/>
              </a:xfrm>
            </p:spPr>
            <p:txBody>
              <a:bodyPr/>
              <a:lstStyle/>
              <a:p>
                <a:r>
                  <a:rPr lang="en-DK" dirty="0"/>
                  <a:t>An operator chooses to charge/discharge a battery to maximize expected future profits over an ifinite horizon:</a:t>
                </a:r>
              </a:p>
              <a:p>
                <a:r>
                  <a:rPr lang="en-DK" dirty="0"/>
                  <a:t>State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(battery storage),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(power price)</a:t>
                </a:r>
              </a:p>
              <a:p>
                <a:r>
                  <a:rPr lang="en-DK" dirty="0"/>
                  <a:t>Action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(charge/discharge)</a:t>
                </a:r>
              </a:p>
              <a:p>
                <a:r>
                  <a:rPr lang="en-DK" dirty="0"/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(efficiency),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(storage loss),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da-D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(storage capacity),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(charge capacity) </a:t>
                </a:r>
              </a:p>
              <a:p>
                <a:endParaRPr lang="en-DK" dirty="0"/>
              </a:p>
              <a:p>
                <a:endParaRPr lang="en-DK" dirty="0"/>
              </a:p>
              <a:p>
                <a:endParaRPr lang="en-DK" dirty="0"/>
              </a:p>
              <a:p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917F2-44A2-0DF7-EE4D-EE1A95592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715532"/>
                <a:ext cx="5483353" cy="4593828"/>
              </a:xfrm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A9FB-A2F8-5FBD-7A17-D6B317492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648312"/>
                <a:ext cx="5483353" cy="4593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DK" dirty="0"/>
                  <a:t>Bellman equation</a:t>
                </a:r>
              </a:p>
              <a:p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a-DK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𝐸𝑉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a-DK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DK" dirty="0"/>
              </a:p>
              <a:p>
                <a:pPr marL="0" indent="0">
                  <a:buNone/>
                </a:pPr>
                <a:r>
                  <a:rPr lang="en-DK" dirty="0"/>
                  <a:t>Constraints</a:t>
                </a:r>
              </a:p>
              <a:p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DK" dirty="0"/>
              </a:p>
              <a:p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-</m:t>
                    </m:r>
                    <m:acc>
                      <m:accPr>
                        <m:chr m:val="̅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a-DK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D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DK" dirty="0"/>
              </a:p>
              <a:p>
                <a:endParaRPr lang="en-DK" dirty="0"/>
              </a:p>
              <a:p>
                <a:endParaRPr lang="en-DK" dirty="0"/>
              </a:p>
              <a:p>
                <a:pPr marL="0" indent="0">
                  <a:buNone/>
                </a:pPr>
                <a:r>
                  <a:rPr lang="en-DK" dirty="0"/>
                  <a:t>(… + other whistles and bells, e.g. variable costs)</a:t>
                </a:r>
              </a:p>
              <a:p>
                <a:endParaRPr lang="en-DK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A9FB-A2F8-5FBD-7A17-D6B31749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48312"/>
                <a:ext cx="5483353" cy="4593828"/>
              </a:xfrm>
              <a:prstGeom prst="rect">
                <a:avLst/>
              </a:prstGeom>
              <a:blipFill>
                <a:blip r:embed="rId3"/>
                <a:stretch>
                  <a:fillRect l="-1155" t="-27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0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4565A-70CC-DED8-6385-D0B9BE51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DK"/>
              <a:t>Answering the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1783-82D9-B7B8-BA3D-63BA2695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en-DK" sz="1800" dirty="0"/>
              <a:t>We formulate markow transition probabilities of prices based on historical data.</a:t>
            </a:r>
          </a:p>
          <a:p>
            <a:r>
              <a:rPr lang="en-DK" sz="1800" dirty="0"/>
              <a:t>To asses the profitability, we simulate the battery with new data for prices. </a:t>
            </a:r>
          </a:p>
          <a:p>
            <a:r>
              <a:rPr lang="en-DK" sz="1800" dirty="0"/>
              <a:t>We asses the profit for different parameter values (fictional plot).</a:t>
            </a:r>
          </a:p>
        </p:txBody>
      </p:sp>
      <p:pic>
        <p:nvPicPr>
          <p:cNvPr id="6" name="Picture 5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C6013831-FAB6-CAE1-4565-E9B7D4A2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75"/>
          <a:stretch/>
        </p:blipFill>
        <p:spPr>
          <a:xfrm>
            <a:off x="7091395" y="1469126"/>
            <a:ext cx="4681506" cy="39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8F14-76D7-0C4C-0EE4-E86011F7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99BA-4326-F4DC-FA67-30885834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Smaller problems</a:t>
            </a:r>
          </a:p>
          <a:p>
            <a:pPr>
              <a:buFontTx/>
              <a:buChar char="-"/>
            </a:pPr>
            <a:r>
              <a:rPr lang="da-DK" dirty="0" err="1"/>
              <a:t>Expectations</a:t>
            </a:r>
            <a:r>
              <a:rPr lang="da-DK" dirty="0"/>
              <a:t> of the operator: </a:t>
            </a:r>
            <a:r>
              <a:rPr lang="da-DK" dirty="0" err="1"/>
              <a:t>perfect</a:t>
            </a:r>
            <a:r>
              <a:rPr lang="da-DK" dirty="0"/>
              <a:t> </a:t>
            </a:r>
            <a:r>
              <a:rPr lang="da-DK" dirty="0" err="1"/>
              <a:t>foresight</a:t>
            </a:r>
            <a:r>
              <a:rPr lang="da-DK" dirty="0"/>
              <a:t> or </a:t>
            </a:r>
            <a:r>
              <a:rPr lang="da-DK" dirty="0" err="1"/>
              <a:t>what</a:t>
            </a:r>
            <a:r>
              <a:rPr lang="da-DK" dirty="0"/>
              <a:t>?</a:t>
            </a:r>
          </a:p>
          <a:p>
            <a:pPr>
              <a:buFontTx/>
              <a:buChar char="-"/>
            </a:pPr>
            <a:r>
              <a:rPr lang="da-DK" dirty="0" err="1"/>
              <a:t>Realistic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specifications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model </a:t>
            </a:r>
            <a:r>
              <a:rPr lang="da-DK" dirty="0" err="1"/>
              <a:t>complexity</a:t>
            </a:r>
            <a:r>
              <a:rPr lang="da-DK" dirty="0"/>
              <a:t>.</a:t>
            </a:r>
          </a:p>
          <a:p>
            <a:pPr>
              <a:buFontTx/>
              <a:buChar char="-"/>
            </a:pPr>
            <a:endParaRPr lang="en-DK" dirty="0"/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Bigger problems:</a:t>
            </a:r>
          </a:p>
          <a:p>
            <a:pPr>
              <a:buFontTx/>
              <a:buChar char="-"/>
            </a:pPr>
            <a:r>
              <a:rPr lang="en-DK" dirty="0"/>
              <a:t>Does “inner” solutions exist in charging behavior? </a:t>
            </a:r>
          </a:p>
          <a:p>
            <a:pPr>
              <a:buFontTx/>
              <a:buChar char="-"/>
            </a:pPr>
            <a:r>
              <a:rPr lang="en-DK" dirty="0"/>
              <a:t>Can we do EGM (problems: Utility function is linear and not differentiable)?</a:t>
            </a:r>
          </a:p>
        </p:txBody>
      </p:sp>
    </p:spTree>
    <p:extLst>
      <p:ext uri="{BB962C8B-B14F-4D97-AF65-F5344CB8AC3E}">
        <p14:creationId xmlns:p14="http://schemas.microsoft.com/office/powerpoint/2010/main" val="33749590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Neue Haas Grotesk Text Pro</vt:lpstr>
      <vt:lpstr>VanillaVTI</vt:lpstr>
      <vt:lpstr>Battery arbitrage in power markets</vt:lpstr>
      <vt:lpstr>Motivation</vt:lpstr>
      <vt:lpstr>Research Question</vt:lpstr>
      <vt:lpstr>Model</vt:lpstr>
      <vt:lpstr>Answering the Research Question</vt:lpstr>
      <vt:lpstr>Problems?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 Justus Bock</dc:creator>
  <cp:lastModifiedBy>Theodor Justus Bock</cp:lastModifiedBy>
  <cp:revision>2</cp:revision>
  <dcterms:created xsi:type="dcterms:W3CDTF">2025-04-27T13:49:26Z</dcterms:created>
  <dcterms:modified xsi:type="dcterms:W3CDTF">2025-04-27T15:24:53Z</dcterms:modified>
</cp:coreProperties>
</file>