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共享充电 </a:t>
            </a:r>
            <a:r>
              <a:rPr lang="en-US" altLang="zh-CN" dirty="0" smtClean="0"/>
              <a:t>X10</a:t>
            </a:r>
            <a:r>
              <a:rPr lang="zh-CN" altLang="en-US" dirty="0" smtClean="0"/>
              <a:t>嵌入式软件功能介绍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8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保险丝</a:t>
            </a:r>
            <a:r>
              <a:rPr lang="zh-CN" altLang="en-US" dirty="0" smtClean="0"/>
              <a:t>疑似</a:t>
            </a:r>
            <a:r>
              <a:rPr lang="zh-CN" altLang="en-US" dirty="0"/>
              <a:t>烧断</a:t>
            </a:r>
            <a:r>
              <a:rPr lang="zh-CN" altLang="en-US" dirty="0" smtClean="0"/>
              <a:t>检测</a:t>
            </a:r>
            <a:r>
              <a:rPr lang="zh-CN" altLang="en-US" dirty="0"/>
              <a:t>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、插座每次充电开启后，功率都小于</a:t>
            </a:r>
            <a:r>
              <a:rPr lang="en-US" altLang="zh-CN" dirty="0" smtClean="0"/>
              <a:t>7w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、连续计数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次，则上报保险丝烧断告警给后台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、如果任意一次开启功率大于</a:t>
            </a:r>
            <a:r>
              <a:rPr lang="en-US" altLang="zh-CN" dirty="0" smtClean="0"/>
              <a:t>7w</a:t>
            </a:r>
            <a:r>
              <a:rPr lang="zh-CN" altLang="en-US" dirty="0" smtClean="0"/>
              <a:t>，则清零烧断次数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、如果计数已经大于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次，后面每次开启功率都小于</a:t>
            </a:r>
            <a:r>
              <a:rPr lang="en-US" altLang="zh-CN" dirty="0" smtClean="0"/>
              <a:t>7w</a:t>
            </a:r>
            <a:r>
              <a:rPr lang="zh-CN" altLang="en-US" dirty="0" smtClean="0"/>
              <a:t>，每次都再上报一次告警给后台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9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订单恢复机制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、断电恢复，之前充电的订单可以恢复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、网络断开，不影响正在充电的订单，网络恢复后，继续上报充电中数据和已结束的订单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、远程固件</a:t>
            </a:r>
            <a:r>
              <a:rPr lang="en-US" altLang="zh-CN" sz="2400" dirty="0" smtClean="0"/>
              <a:t>OTA</a:t>
            </a:r>
            <a:r>
              <a:rPr lang="zh-CN" altLang="en-US" sz="2400" dirty="0" smtClean="0"/>
              <a:t>升级，成功或失败后，订单都可以恢复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、系统异常重启，订单可以恢复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X10</a:t>
            </a:r>
            <a:r>
              <a:rPr lang="zh-CN" altLang="en-US" sz="2400" dirty="0" smtClean="0"/>
              <a:t>停电</a:t>
            </a:r>
            <a:r>
              <a:rPr lang="zh-CN" altLang="en-US" sz="2400" dirty="0"/>
              <a:t>时间计入订单时长，来电了只要还在订单时间内就可以续充，到时间了结束。如果来电了已经超过订单时长了，就直接结束了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196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维护操作</a:t>
            </a:r>
            <a:r>
              <a:rPr lang="zh-CN" altLang="en-US" dirty="0"/>
              <a:t>说明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、本机操作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、阿里云日志查询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、语音提示错误码列表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4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本机操作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待机界面，</a:t>
            </a:r>
            <a:r>
              <a:rPr lang="zh-CN" altLang="en-US" sz="2400" dirty="0"/>
              <a:t>按键输入 </a:t>
            </a:r>
            <a:r>
              <a:rPr lang="en-US" altLang="zh-CN" sz="2400" dirty="0"/>
              <a:t>2018 + </a:t>
            </a:r>
            <a:r>
              <a:rPr lang="zh-CN" altLang="en-US" sz="2400" dirty="0"/>
              <a:t>确认 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、直接查看信号值，和本机固件版本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、输入</a:t>
            </a:r>
            <a:r>
              <a:rPr lang="en-US" altLang="zh-CN" sz="2400" dirty="0" smtClean="0"/>
              <a:t>1 + </a:t>
            </a:r>
            <a:r>
              <a:rPr lang="zh-CN" altLang="en-US" sz="2400" dirty="0" smtClean="0"/>
              <a:t>确认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桩号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确认，修改桩号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、输入</a:t>
            </a:r>
            <a:r>
              <a:rPr lang="en-US" altLang="zh-CN" sz="2400" dirty="0" smtClean="0"/>
              <a:t>2 </a:t>
            </a:r>
            <a:r>
              <a:rPr lang="en-US" altLang="zh-CN" sz="2400" dirty="0"/>
              <a:t>+ </a:t>
            </a:r>
            <a:r>
              <a:rPr lang="zh-CN" altLang="en-US" sz="2400" dirty="0"/>
              <a:t>确认 </a:t>
            </a:r>
            <a:r>
              <a:rPr lang="en-US" altLang="zh-CN" sz="2400" dirty="0" smtClean="0"/>
              <a:t>+ </a:t>
            </a:r>
            <a:r>
              <a:rPr lang="en-US" altLang="zh-CN" sz="2400" dirty="0" err="1" smtClean="0"/>
              <a:t>deviceid</a:t>
            </a:r>
            <a:r>
              <a:rPr lang="zh-CN" altLang="en-US" sz="2400" dirty="0" smtClean="0"/>
              <a:t>（识别码）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确认，修改</a:t>
            </a:r>
            <a:r>
              <a:rPr lang="en-US" altLang="zh-CN" sz="2400" dirty="0" err="1" smtClean="0"/>
              <a:t>deviceid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、输入</a:t>
            </a:r>
            <a:r>
              <a:rPr lang="en-US" altLang="zh-CN" sz="2400" dirty="0" smtClean="0"/>
              <a:t>3 </a:t>
            </a:r>
            <a:r>
              <a:rPr lang="en-US" altLang="zh-CN" sz="2400" dirty="0"/>
              <a:t>+ </a:t>
            </a:r>
            <a:r>
              <a:rPr lang="zh-CN" altLang="en-US" sz="2400" dirty="0"/>
              <a:t>确认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插座编号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确认，打开单路插座继电器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输入</a:t>
            </a:r>
            <a:r>
              <a:rPr lang="en-US" altLang="zh-CN" sz="2400" dirty="0"/>
              <a:t>3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确认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13 + </a:t>
            </a:r>
            <a:r>
              <a:rPr lang="zh-CN" altLang="en-US" sz="2400" dirty="0"/>
              <a:t>确认，</a:t>
            </a:r>
            <a:r>
              <a:rPr lang="zh-CN" altLang="en-US" sz="2400" dirty="0" smtClean="0"/>
              <a:t>打开全部插座继电器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输入</a:t>
            </a:r>
            <a:r>
              <a:rPr lang="en-US" altLang="zh-CN" sz="2400" dirty="0"/>
              <a:t>3 + </a:t>
            </a:r>
            <a:r>
              <a:rPr lang="zh-CN" altLang="en-US" sz="2400" dirty="0"/>
              <a:t>确认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14 </a:t>
            </a:r>
            <a:r>
              <a:rPr lang="en-US" altLang="zh-CN" sz="2400" dirty="0"/>
              <a:t>+ </a:t>
            </a:r>
            <a:r>
              <a:rPr lang="zh-CN" altLang="en-US" sz="2400" dirty="0"/>
              <a:t>确认</a:t>
            </a:r>
            <a:r>
              <a:rPr lang="zh-CN" altLang="en-US" sz="2400" dirty="0" smtClean="0"/>
              <a:t>，轮流循环打开插座继电器</a:t>
            </a:r>
            <a:endParaRPr lang="en-US" altLang="zh-CN" sz="2400" dirty="0" smtClean="0"/>
          </a:p>
          <a:p>
            <a:r>
              <a:rPr lang="en-US" altLang="zh-CN" sz="2400" dirty="0"/>
              <a:t>7</a:t>
            </a:r>
            <a:r>
              <a:rPr lang="zh-CN" altLang="en-US" sz="2400" dirty="0" smtClean="0"/>
              <a:t>、输入</a:t>
            </a:r>
            <a:r>
              <a:rPr lang="en-US" altLang="zh-CN" sz="2400" dirty="0" smtClean="0"/>
              <a:t>4 +</a:t>
            </a:r>
            <a:r>
              <a:rPr lang="zh-CN" altLang="en-US" sz="2400" dirty="0" smtClean="0"/>
              <a:t>确认，轮播全部语音</a:t>
            </a:r>
            <a:endParaRPr lang="en-US" altLang="zh-CN" sz="2400" dirty="0" smtClean="0"/>
          </a:p>
          <a:p>
            <a:r>
              <a:rPr lang="en-US" altLang="zh-CN" sz="2400" dirty="0"/>
              <a:t>8</a:t>
            </a:r>
            <a:r>
              <a:rPr lang="zh-CN" altLang="en-US" sz="2400" dirty="0" smtClean="0"/>
              <a:t>、输入</a:t>
            </a:r>
            <a:r>
              <a:rPr lang="en-US" altLang="zh-CN" sz="2400" dirty="0" smtClean="0"/>
              <a:t>5 + </a:t>
            </a:r>
            <a:r>
              <a:rPr lang="zh-CN" altLang="en-US" sz="2400" dirty="0" smtClean="0"/>
              <a:t>确认，断码屏内容全显</a:t>
            </a:r>
            <a:endParaRPr lang="en-US" altLang="zh-CN" sz="24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373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阿里云日志查询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、根据订单号查询结束充电订单信息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、根据计费模版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和桩号查询最近计费信息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516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4044" y="1412776"/>
            <a:ext cx="110775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19944" y="413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根据订单号查询结束充电订单信息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332" y="5570390"/>
            <a:ext cx="507684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prstClr val="black"/>
                </a:solidFill>
              </a:rPr>
              <a:t>1</a:t>
            </a:r>
            <a:r>
              <a:rPr lang="zh-CN" altLang="en-US" sz="1100" dirty="0" smtClean="0">
                <a:solidFill>
                  <a:prstClr val="black"/>
                </a:solidFill>
              </a:rPr>
              <a:t>、订单号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en-US" altLang="zh-CN" sz="1100" dirty="0" smtClean="0">
                <a:solidFill>
                  <a:prstClr val="black"/>
                </a:solidFill>
              </a:rPr>
              <a:t>2</a:t>
            </a:r>
            <a:r>
              <a:rPr lang="zh-CN" altLang="en-US" sz="1100" dirty="0" smtClean="0">
                <a:solidFill>
                  <a:prstClr val="black"/>
                </a:solidFill>
              </a:rPr>
              <a:t>、关键字   </a:t>
            </a:r>
            <a:r>
              <a:rPr lang="en-US" altLang="zh-CN" sz="1100" dirty="0" err="1" smtClean="0">
                <a:solidFill>
                  <a:prstClr val="black"/>
                </a:solidFill>
              </a:rPr>
              <a:t>ChargingStartNotification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en-US" altLang="zh-CN" sz="1100" dirty="0" smtClean="0">
                <a:solidFill>
                  <a:prstClr val="black"/>
                </a:solidFill>
              </a:rPr>
              <a:t>3</a:t>
            </a:r>
            <a:r>
              <a:rPr lang="zh-CN" altLang="en-US" sz="1100" dirty="0">
                <a:solidFill>
                  <a:prstClr val="black"/>
                </a:solidFill>
              </a:rPr>
              <a:t>、</a:t>
            </a:r>
            <a:r>
              <a:rPr lang="zh-CN" altLang="en-US" sz="1100" dirty="0" smtClean="0">
                <a:solidFill>
                  <a:prstClr val="black"/>
                </a:solidFill>
              </a:rPr>
              <a:t>订单计费模版</a:t>
            </a:r>
            <a:r>
              <a:rPr lang="en-US" altLang="zh-CN" sz="1100" dirty="0" smtClean="0">
                <a:solidFill>
                  <a:prstClr val="black"/>
                </a:solidFill>
              </a:rPr>
              <a:t>id</a:t>
            </a:r>
          </a:p>
          <a:p>
            <a:r>
              <a:rPr lang="en-US" altLang="zh-CN" sz="1100" dirty="0" smtClean="0">
                <a:solidFill>
                  <a:prstClr val="black"/>
                </a:solidFill>
              </a:rPr>
              <a:t>4</a:t>
            </a:r>
            <a:r>
              <a:rPr lang="zh-CN" altLang="en-US" sz="1100" dirty="0" smtClean="0">
                <a:solidFill>
                  <a:prstClr val="black"/>
                </a:solidFill>
              </a:rPr>
              <a:t>、充电功率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6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根据桩</a:t>
            </a:r>
            <a:r>
              <a:rPr lang="zh-CN" altLang="en-US" dirty="0"/>
              <a:t>号</a:t>
            </a:r>
            <a:r>
              <a:rPr lang="zh-CN" altLang="en-US" dirty="0" smtClean="0"/>
              <a:t>查询其计费模版信息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95916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03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/>
              <a:t>语音提示错误码</a:t>
            </a:r>
            <a:r>
              <a:rPr lang="zh-CN" altLang="en-US" dirty="0" smtClean="0"/>
              <a:t>列表（一）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62250" y="1657350"/>
          <a:ext cx="3619500" cy="3543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/>
                <a:gridCol w="2984500"/>
              </a:tblGrid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模块重启失败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ATE</a:t>
                      </a:r>
                      <a:r>
                        <a:rPr lang="zh-CN" altLang="en-US" sz="1100" u="none" strike="noStrike">
                          <a:effectLst/>
                        </a:rPr>
                        <a:t>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ATI</a:t>
                      </a:r>
                      <a:r>
                        <a:rPr lang="zh-CN" altLang="en-US" sz="1100" u="none" strike="noStrike">
                          <a:effectLst/>
                        </a:rPr>
                        <a:t>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信号强度查询失败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检测不到</a:t>
                      </a:r>
                      <a:r>
                        <a:rPr lang="en-US" altLang="zh-CN" sz="1100" u="none" strike="noStrike">
                          <a:effectLst/>
                        </a:rPr>
                        <a:t>sim</a:t>
                      </a:r>
                      <a:r>
                        <a:rPr lang="zh-CN" altLang="en-US" sz="1100" u="none" strike="noStrike">
                          <a:effectLst/>
                        </a:rPr>
                        <a:t>卡，未插</a:t>
                      </a:r>
                      <a:r>
                        <a:rPr lang="en-US" altLang="zh-CN" sz="1100" u="none" strike="noStrike">
                          <a:effectLst/>
                        </a:rPr>
                        <a:t>sim</a:t>
                      </a:r>
                      <a:r>
                        <a:rPr lang="zh-CN" altLang="en-US" sz="1100" u="none" strike="noStrike">
                          <a:effectLst/>
                        </a:rPr>
                        <a:t>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ICCID</a:t>
                      </a:r>
                      <a:r>
                        <a:rPr lang="zh-CN" altLang="en-US" sz="1100" u="none" strike="noStrike">
                          <a:effectLst/>
                        </a:rPr>
                        <a:t>读取失败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打开模块睡眠功能失败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设置自动接收</a:t>
                      </a:r>
                      <a:r>
                        <a:rPr lang="en-US" altLang="zh-CN" sz="1100" u="none" strike="noStrike">
                          <a:effectLst/>
                        </a:rPr>
                        <a:t>GPRS</a:t>
                      </a:r>
                      <a:r>
                        <a:rPr lang="zh-CN" altLang="en-US" sz="1100" u="none" strike="noStrike">
                          <a:effectLst/>
                        </a:rPr>
                        <a:t>数据失败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检查</a:t>
                      </a:r>
                      <a:r>
                        <a:rPr lang="en-US" altLang="zh-CN" sz="1100" u="none" strike="noStrike">
                          <a:effectLst/>
                        </a:rPr>
                        <a:t>GSM</a:t>
                      </a:r>
                      <a:r>
                        <a:rPr lang="zh-CN" altLang="en-US" sz="1100" u="none" strike="noStrike">
                          <a:effectLst/>
                        </a:rPr>
                        <a:t>网络注册状态失败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设置</a:t>
                      </a:r>
                      <a:r>
                        <a:rPr lang="en-US" altLang="zh-CN" sz="1100" u="none" strike="noStrike">
                          <a:effectLst/>
                        </a:rPr>
                        <a:t>MT</a:t>
                      </a:r>
                      <a:r>
                        <a:rPr lang="zh-CN" altLang="en-US" sz="1100" u="none" strike="noStrike">
                          <a:effectLst/>
                        </a:rPr>
                        <a:t>附着</a:t>
                      </a:r>
                      <a:r>
                        <a:rPr lang="en-US" altLang="zh-CN" sz="1100" u="none" strike="noStrike">
                          <a:effectLst/>
                        </a:rPr>
                        <a:t>GPRS</a:t>
                      </a:r>
                      <a:r>
                        <a:rPr lang="zh-CN" altLang="en-US" sz="1100" u="none" strike="noStrike">
                          <a:effectLst/>
                        </a:rPr>
                        <a:t>业务失败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检查</a:t>
                      </a:r>
                      <a:r>
                        <a:rPr lang="en-US" altLang="zh-CN" sz="1100" u="none" strike="noStrike">
                          <a:effectLst/>
                        </a:rPr>
                        <a:t>MS</a:t>
                      </a:r>
                      <a:r>
                        <a:rPr lang="zh-CN" altLang="en-US" sz="1100" u="none" strike="noStrike">
                          <a:effectLst/>
                        </a:rPr>
                        <a:t>是否附着</a:t>
                      </a:r>
                      <a:r>
                        <a:rPr lang="en-US" altLang="zh-CN" sz="1100" u="none" strike="noStrike">
                          <a:effectLst/>
                        </a:rPr>
                        <a:t>GPRS</a:t>
                      </a:r>
                      <a:r>
                        <a:rPr lang="zh-CN" altLang="en-US" sz="1100" u="none" strike="noStrike">
                          <a:effectLst/>
                        </a:rPr>
                        <a:t>业务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关闭链路失败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设置多路连接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CSTT </a:t>
                      </a:r>
                      <a:r>
                        <a:rPr lang="zh-CN" altLang="en-US" sz="1100" u="none" strike="noStrike">
                          <a:effectLst/>
                        </a:rPr>
                        <a:t>设置</a:t>
                      </a:r>
                      <a:r>
                        <a:rPr lang="en-US" sz="1100" u="none" strike="noStrike">
                          <a:effectLst/>
                        </a:rPr>
                        <a:t>apn</a:t>
                      </a:r>
                      <a:r>
                        <a:rPr lang="zh-CN" altLang="en-US" sz="1100" u="none" strike="noStrike">
                          <a:effectLst/>
                        </a:rPr>
                        <a:t>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check_ack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建立无线链路</a:t>
                      </a:r>
                      <a:r>
                        <a:rPr lang="en-US" altLang="zh-CN" sz="1100" u="none" strike="noStrike">
                          <a:effectLst/>
                        </a:rPr>
                        <a:t>,</a:t>
                      </a:r>
                      <a:r>
                        <a:rPr lang="zh-CN" altLang="en-US" sz="1100" u="none" strike="noStrike">
                          <a:effectLst/>
                        </a:rPr>
                        <a:t>激活移动场景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check_ack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ipopen</a:t>
                      </a:r>
                      <a:r>
                        <a:rPr lang="zh-CN" altLang="en-US" sz="1100" u="none" strike="noStrike">
                          <a:effectLst/>
                        </a:rPr>
                        <a:t>建链失败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ipopen</a:t>
                      </a:r>
                      <a:r>
                        <a:rPr lang="zh-CN" altLang="en-US" sz="1100" u="none" strike="noStrike" dirty="0">
                          <a:effectLst/>
                        </a:rPr>
                        <a:t>建链失败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94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语音提示错误码</a:t>
            </a:r>
            <a:r>
              <a:rPr lang="zh-CN" altLang="en-US" dirty="0" smtClean="0"/>
              <a:t>列表（二）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762250" y="2012950"/>
          <a:ext cx="3619500" cy="283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/>
                <a:gridCol w="2984500"/>
              </a:tblGrid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按键板通信故障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id2</a:t>
                      </a:r>
                      <a:r>
                        <a:rPr lang="zh-CN" altLang="en-US" sz="1100" u="none" strike="noStrike">
                          <a:effectLst/>
                        </a:rPr>
                        <a:t>获取失败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获取</a:t>
                      </a:r>
                      <a:r>
                        <a:rPr lang="en-US" altLang="zh-CN" sz="1100" u="none" strike="noStrike">
                          <a:effectLst/>
                        </a:rPr>
                        <a:t>id2</a:t>
                      </a:r>
                      <a:r>
                        <a:rPr lang="zh-CN" altLang="en-US" sz="1100" u="none" strike="noStrike">
                          <a:effectLst/>
                        </a:rPr>
                        <a:t>时间戳认证码失败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从网络模块解密密钥失败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收到后台密匙请求更新通知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id2</a:t>
                      </a:r>
                      <a:r>
                        <a:rPr lang="zh-CN" altLang="en-US" sz="1100" u="none" strike="noStrike">
                          <a:effectLst/>
                        </a:rPr>
                        <a:t>报文解密失败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等待</a:t>
                      </a:r>
                      <a:r>
                        <a:rPr lang="en-US" altLang="zh-CN" sz="1100" u="none" strike="noStrike">
                          <a:effectLst/>
                        </a:rPr>
                        <a:t>&gt;</a:t>
                      </a:r>
                      <a:r>
                        <a:rPr lang="zh-CN" altLang="en-US" sz="1100" u="none" strike="noStrike">
                          <a:effectLst/>
                        </a:rPr>
                        <a:t>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多次发送失败，重启模块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获取文件失败，升级失败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文件大小为</a:t>
                      </a:r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，升级失败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ftpget</a:t>
                      </a:r>
                      <a:r>
                        <a:rPr lang="zh-CN" altLang="en-US" sz="1100" u="none" strike="noStrike">
                          <a:effectLst/>
                        </a:rPr>
                        <a:t>失败，升级失败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文件校验失败，升级失败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文件大小错误，升级失败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固件个数异常，升级失败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固件头错误，升级失败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42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语音提示错误码列表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762250" y="1657350"/>
          <a:ext cx="3619500" cy="3543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/>
                <a:gridCol w="2984500"/>
              </a:tblGrid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注册失败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登录失败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参数错误，开启失败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枪头状态错误，开启失败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没有计费模版，开启失败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校准错误，开启失败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参数错误，停机失败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参数错误，停机应答失败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无法识别的命令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桩号错误，丢包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桩类型错误，丢包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心跳接收失败，重启模块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枪头状态异常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整桩功率过大，无法开启充电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设置</a:t>
                      </a:r>
                      <a:r>
                        <a:rPr lang="en-US" altLang="zh-CN" sz="1100" u="none" strike="noStrike">
                          <a:effectLst/>
                        </a:rPr>
                        <a:t>2.4G</a:t>
                      </a:r>
                      <a:r>
                        <a:rPr lang="zh-CN" altLang="en-US" sz="1100" u="none" strike="noStrike">
                          <a:effectLst/>
                        </a:rPr>
                        <a:t>网关</a:t>
                      </a:r>
                      <a:r>
                        <a:rPr lang="en-US" altLang="zh-CN" sz="1100" u="none" strike="noStrike">
                          <a:effectLst/>
                        </a:rPr>
                        <a:t>mac</a:t>
                      </a:r>
                      <a:r>
                        <a:rPr lang="zh-CN" altLang="en-US" sz="1100" u="none" strike="noStrike">
                          <a:effectLst/>
                        </a:rPr>
                        <a:t>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设置蓝牙名称失败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蓝牙消息发送失败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设备未登录，不能启动充电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拉远固件升级超时失败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拉远固件升级校验失败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x10</a:t>
            </a:r>
            <a:r>
              <a:rPr lang="zh-CN" altLang="en-US" dirty="0" smtClean="0"/>
              <a:t>硬件规格简介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x10</a:t>
            </a:r>
            <a:r>
              <a:rPr lang="zh-CN" altLang="en-US" dirty="0" smtClean="0"/>
              <a:t>嵌入式软件功能简介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、操作说明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836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语音提示错误码列表</a:t>
            </a:r>
            <a:r>
              <a:rPr lang="zh-CN" altLang="en-US" dirty="0" smtClean="0"/>
              <a:t>（四）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762250" y="2189163"/>
          <a:ext cx="3619500" cy="2480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/>
                <a:gridCol w="2984500"/>
              </a:tblGrid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功率段定位失败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发送停止充电通知失败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加载鉴权密匙失败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分功率计费模版段数错误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计费模版价格或时长为</a:t>
                      </a:r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计费模版模式错误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成功</a:t>
                      </a:r>
                      <a:r>
                        <a:rPr lang="en-US" altLang="zh-CN" sz="1100" u="none" strike="noStrike">
                          <a:effectLst/>
                        </a:rPr>
                        <a:t>801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固件下载并升级成功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成功</a:t>
                      </a:r>
                      <a:r>
                        <a:rPr lang="en-US" altLang="zh-CN" sz="1100" u="none" strike="noStrike">
                          <a:effectLst/>
                        </a:rPr>
                        <a:t>802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注册成功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成功</a:t>
                      </a:r>
                      <a:r>
                        <a:rPr lang="en-US" altLang="zh-CN" sz="1100" u="none" strike="noStrike">
                          <a:effectLst/>
                        </a:rPr>
                        <a:t>803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拉远升级成功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成功</a:t>
                      </a:r>
                      <a:r>
                        <a:rPr lang="en-US" altLang="zh-CN" sz="1100" u="none" strike="noStrike">
                          <a:effectLst/>
                        </a:rPr>
                        <a:t>804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固件无需升级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成功</a:t>
                      </a:r>
                      <a:r>
                        <a:rPr lang="en-US" altLang="zh-CN" sz="1100" u="none" strike="noStrike">
                          <a:effectLst/>
                        </a:rPr>
                        <a:t>805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蓝牙升级成功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29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X10</a:t>
            </a:r>
            <a:r>
              <a:rPr lang="zh-CN" altLang="en-US" dirty="0" smtClean="0"/>
              <a:t>硬件规格简介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采用</a:t>
            </a:r>
            <a:r>
              <a:rPr lang="en-US" altLang="zh-CN" sz="2000" dirty="0" smtClean="0"/>
              <a:t>2g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gprs</a:t>
            </a:r>
            <a:r>
              <a:rPr lang="zh-CN" altLang="en-US" sz="2000" dirty="0" smtClean="0"/>
              <a:t>模块联网，只支持移动</a:t>
            </a:r>
            <a:r>
              <a:rPr lang="en-US" altLang="zh-CN" sz="2000" dirty="0" smtClean="0"/>
              <a:t>2g</a:t>
            </a:r>
            <a:r>
              <a:rPr lang="zh-CN" altLang="en-US" sz="2000" dirty="0" smtClean="0"/>
              <a:t>数据网络，</a:t>
            </a:r>
            <a:endParaRPr lang="en-US" altLang="zh-CN" sz="2000" dirty="0" smtClean="0"/>
          </a:p>
          <a:p>
            <a:r>
              <a:rPr lang="zh-CN" altLang="en-US" sz="2000" dirty="0" smtClean="0"/>
              <a:t>带有蓝牙模块，可通过手机蓝牙连接，开启充电，或进行蓝牙</a:t>
            </a:r>
            <a:r>
              <a:rPr lang="en-US" altLang="zh-CN" sz="2000" dirty="0" smtClean="0"/>
              <a:t>OTA</a:t>
            </a:r>
            <a:r>
              <a:rPr lang="zh-CN" altLang="en-US" sz="2000" dirty="0" smtClean="0"/>
              <a:t>固件升级（</a:t>
            </a:r>
            <a:r>
              <a:rPr lang="en-US" altLang="zh-CN" sz="2000" dirty="0" smtClean="0"/>
              <a:t>X10 20.4</a:t>
            </a:r>
            <a:r>
              <a:rPr lang="zh-CN" altLang="en-US" sz="2000" dirty="0" smtClean="0"/>
              <a:t>以上版本支持），现场维护等操作</a:t>
            </a:r>
            <a:endParaRPr lang="en-US" altLang="zh-CN" sz="2000" dirty="0" smtClean="0"/>
          </a:p>
          <a:p>
            <a:r>
              <a:rPr lang="zh-CN" altLang="en-US" sz="2000" dirty="0" smtClean="0"/>
              <a:t>带有读卡模块，可刷鉴权卡充电，但需要桩网络正常</a:t>
            </a:r>
            <a:endParaRPr lang="en-US" altLang="zh-CN" sz="2000" dirty="0" smtClean="0"/>
          </a:p>
          <a:p>
            <a:r>
              <a:rPr lang="en-US" altLang="zh-CN" sz="2000" dirty="0" smtClean="0"/>
              <a:t>12</a:t>
            </a:r>
            <a:r>
              <a:rPr lang="zh-CN" altLang="en-US" sz="2000" dirty="0" smtClean="0"/>
              <a:t>路端口交流充电，每路充电电流最大</a:t>
            </a:r>
            <a:r>
              <a:rPr lang="en-US" altLang="zh-CN" sz="2000" dirty="0" smtClean="0"/>
              <a:t>5A</a:t>
            </a:r>
            <a:r>
              <a:rPr lang="zh-CN" altLang="en-US" sz="2000" dirty="0" smtClean="0"/>
              <a:t>，整桩最大功率限制</a:t>
            </a:r>
            <a:r>
              <a:rPr lang="en-US" altLang="zh-CN" sz="2000" dirty="0" smtClean="0"/>
              <a:t>8700w</a:t>
            </a:r>
          </a:p>
          <a:p>
            <a:r>
              <a:rPr lang="zh-CN" altLang="en-US" sz="2000" dirty="0"/>
              <a:t>每</a:t>
            </a:r>
            <a:r>
              <a:rPr lang="zh-CN" altLang="en-US" sz="2000" dirty="0" smtClean="0"/>
              <a:t>路充电端口安装有陶瓷保险丝，可以防止充电口短路或充电电流过大烧坏电路板</a:t>
            </a:r>
            <a:endParaRPr lang="en-US" altLang="zh-CN" sz="2000" dirty="0" smtClean="0"/>
          </a:p>
          <a:p>
            <a:r>
              <a:rPr lang="en-US" altLang="zh-CN" sz="2000" dirty="0" smtClean="0"/>
              <a:t>LCD</a:t>
            </a:r>
            <a:r>
              <a:rPr lang="zh-CN" altLang="en-US" sz="2000" dirty="0" smtClean="0"/>
              <a:t>段码显示屏，包含数码数字和固定图案及内容显示</a:t>
            </a:r>
            <a:endParaRPr lang="en-US" altLang="zh-CN" sz="2000" dirty="0" smtClean="0"/>
          </a:p>
          <a:p>
            <a:r>
              <a:rPr lang="zh-CN" altLang="en-US" sz="2000" dirty="0" smtClean="0"/>
              <a:t>触摸按键模块，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，返回，确认，可支持刷卡输入插座编号、金额等操作</a:t>
            </a:r>
            <a:endParaRPr lang="en-US" altLang="zh-CN" sz="2000" dirty="0" smtClean="0"/>
          </a:p>
          <a:p>
            <a:r>
              <a:rPr lang="zh-CN" altLang="en-US" sz="2000" dirty="0" smtClean="0"/>
              <a:t>定制语音芯片，配合用户刷卡和扫码充电时进行语音提示，方便操作</a:t>
            </a:r>
            <a:endParaRPr lang="en-US" altLang="zh-CN" sz="2000" dirty="0" smtClean="0"/>
          </a:p>
          <a:p>
            <a:r>
              <a:rPr lang="zh-CN" altLang="en-US" sz="2000" dirty="0"/>
              <a:t>带</a:t>
            </a:r>
            <a:r>
              <a:rPr lang="en-US" altLang="zh-CN" sz="2000" dirty="0" smtClean="0"/>
              <a:t>485</a:t>
            </a:r>
            <a:r>
              <a:rPr lang="zh-CN" altLang="en-US" sz="2000" dirty="0" smtClean="0"/>
              <a:t>接口，在没网络的时候可以通过</a:t>
            </a:r>
            <a:r>
              <a:rPr lang="en-US" altLang="zh-CN" sz="2000" dirty="0" smtClean="0"/>
              <a:t>485 </a:t>
            </a:r>
            <a:r>
              <a:rPr lang="zh-CN" altLang="en-US" sz="2000" dirty="0" smtClean="0"/>
              <a:t>双绞线和</a:t>
            </a:r>
            <a:r>
              <a:rPr lang="en-US" altLang="zh-CN" sz="2000" dirty="0" smtClean="0"/>
              <a:t>R8</a:t>
            </a:r>
            <a:r>
              <a:rPr lang="zh-CN" altLang="en-US" sz="2000" dirty="0" smtClean="0"/>
              <a:t>对接，通过有网络的</a:t>
            </a:r>
            <a:r>
              <a:rPr lang="en-US" altLang="zh-CN" sz="2000" dirty="0" smtClean="0"/>
              <a:t>R8</a:t>
            </a:r>
            <a:r>
              <a:rPr lang="zh-CN" altLang="en-US" sz="2000" dirty="0" smtClean="0"/>
              <a:t>上网</a:t>
            </a:r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个计量芯片，每个计量芯片对应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路充电口，计量电压、电流、功率，由软件计算电量。</a:t>
            </a:r>
            <a:endParaRPr lang="en-US" altLang="zh-CN" sz="20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875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x10</a:t>
            </a:r>
            <a:r>
              <a:rPr lang="zh-CN" altLang="en-US" dirty="0"/>
              <a:t>嵌入式软件功能简介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、充满</a:t>
            </a:r>
            <a:r>
              <a:rPr lang="zh-CN" altLang="en-US" dirty="0"/>
              <a:t>自停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拔插座停止充电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充电中疑似拔插座检测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、充电功率检测功能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、保险丝疑似断开检测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、订单恢复机制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8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92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充满自停功能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187624" y="1916832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71600" y="4485636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5576" y="1412776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充电功率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2101514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300w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3284120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30w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850050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black"/>
              </a:solidFill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0w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187622" y="3158970"/>
            <a:ext cx="19318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10800000">
            <a:off x="3119495" y="2276872"/>
            <a:ext cx="3468727" cy="176419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28" name="直接连接符 27"/>
          <p:cNvCxnSpPr>
            <a:stCxn id="22" idx="0"/>
          </p:cNvCxnSpPr>
          <p:nvPr/>
        </p:nvCxnSpPr>
        <p:spPr>
          <a:xfrm>
            <a:off x="4853859" y="4041068"/>
            <a:ext cx="7262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197146" y="3552167"/>
            <a:ext cx="2078710" cy="16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46706" y="3573016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035084" y="2425550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008300" y="3925936"/>
            <a:ext cx="11357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充电时间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4078256" y="3636029"/>
            <a:ext cx="0" cy="43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5580112" y="3608156"/>
            <a:ext cx="0" cy="43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078256" y="3932192"/>
            <a:ext cx="14984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231464" y="5229200"/>
            <a:ext cx="46085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prstClr val="black"/>
                </a:solidFill>
              </a:rPr>
              <a:t>                                               红色线条  充电功率曲线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zh-CN" altLang="en-US" sz="1100" dirty="0" smtClean="0">
                <a:solidFill>
                  <a:prstClr val="black"/>
                </a:solidFill>
              </a:rPr>
              <a:t>判断充满逻辑：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en-US" altLang="zh-CN" sz="1100" dirty="0" smtClean="0">
                <a:solidFill>
                  <a:prstClr val="black"/>
                </a:solidFill>
              </a:rPr>
              <a:t>1</a:t>
            </a:r>
            <a:r>
              <a:rPr lang="zh-CN" altLang="en-US" sz="1100" dirty="0" smtClean="0">
                <a:solidFill>
                  <a:prstClr val="black"/>
                </a:solidFill>
              </a:rPr>
              <a:t>、实时功率小于</a:t>
            </a:r>
            <a:r>
              <a:rPr lang="en-US" altLang="zh-CN" sz="1100" dirty="0" smtClean="0">
                <a:solidFill>
                  <a:prstClr val="black"/>
                </a:solidFill>
              </a:rPr>
              <a:t>30w</a:t>
            </a:r>
          </a:p>
          <a:p>
            <a:r>
              <a:rPr lang="en-US" altLang="zh-CN" sz="1100" dirty="0" smtClean="0">
                <a:solidFill>
                  <a:prstClr val="black"/>
                </a:solidFill>
              </a:rPr>
              <a:t>2</a:t>
            </a:r>
            <a:r>
              <a:rPr lang="zh-CN" altLang="en-US" sz="1100" dirty="0" smtClean="0">
                <a:solidFill>
                  <a:prstClr val="black"/>
                </a:solidFill>
              </a:rPr>
              <a:t>、在</a:t>
            </a:r>
            <a:r>
              <a:rPr lang="en-US" altLang="zh-CN" sz="1100" dirty="0" smtClean="0">
                <a:solidFill>
                  <a:prstClr val="black"/>
                </a:solidFill>
              </a:rPr>
              <a:t>45</a:t>
            </a:r>
            <a:r>
              <a:rPr lang="zh-CN" altLang="en-US" sz="1100" dirty="0" smtClean="0">
                <a:solidFill>
                  <a:prstClr val="black"/>
                </a:solidFill>
              </a:rPr>
              <a:t>分钟之内，功率变化小于</a:t>
            </a:r>
            <a:r>
              <a:rPr lang="en-US" altLang="zh-CN" sz="1100" dirty="0" smtClean="0">
                <a:solidFill>
                  <a:prstClr val="black"/>
                </a:solidFill>
              </a:rPr>
              <a:t>3w</a:t>
            </a:r>
            <a:r>
              <a:rPr lang="zh-CN" altLang="en-US" sz="1100" dirty="0" smtClean="0">
                <a:solidFill>
                  <a:prstClr val="black"/>
                </a:solidFill>
              </a:rPr>
              <a:t>，充电停止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12658" y="3645024"/>
            <a:ext cx="864096" cy="42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45</a:t>
            </a:r>
            <a:r>
              <a:rPr lang="zh-CN" altLang="en-US" sz="1200" dirty="0" smtClean="0">
                <a:solidFill>
                  <a:prstClr val="black"/>
                </a:solidFill>
              </a:rPr>
              <a:t>分钟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207458" y="3932192"/>
            <a:ext cx="28707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1179098" y="4041068"/>
            <a:ext cx="346491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标注 59"/>
          <p:cNvSpPr/>
          <p:nvPr/>
        </p:nvSpPr>
        <p:spPr>
          <a:xfrm>
            <a:off x="1315146" y="4105956"/>
            <a:ext cx="1842710" cy="288032"/>
          </a:xfrm>
          <a:prstGeom prst="wedgeRectCallout">
            <a:avLst>
              <a:gd name="adj1" fmla="val -40185"/>
              <a:gd name="adj2" fmla="val -95274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功率变化小于</a:t>
            </a:r>
            <a:r>
              <a:rPr lang="en-US" altLang="zh-CN" sz="1100" dirty="0" smtClean="0">
                <a:solidFill>
                  <a:prstClr val="black"/>
                </a:solidFill>
              </a:rPr>
              <a:t>3w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3788296" y="2577950"/>
            <a:ext cx="2016224" cy="427386"/>
          </a:xfrm>
          <a:prstGeom prst="wedgeRectCallout">
            <a:avLst>
              <a:gd name="adj1" fmla="val -73451"/>
              <a:gd name="adj2" fmla="val 17369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进入</a:t>
            </a:r>
            <a:r>
              <a:rPr lang="zh-CN" altLang="en-US" sz="1100" smtClean="0">
                <a:solidFill>
                  <a:prstClr val="black"/>
                </a:solidFill>
              </a:rPr>
              <a:t>判满阶段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3428256" y="5373216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4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拔插座停止充电功能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971600" y="4485636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55576" y="1412776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充电功率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5984" y="2595368"/>
            <a:ext cx="11857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15956" y="4122628"/>
            <a:ext cx="7519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043610" y="4021736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35084" y="2425550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179098" y="1874498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11760" y="2595368"/>
            <a:ext cx="883608" cy="1510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3528" y="2101514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300w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1888" y="3697700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1.5w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225984" y="4005064"/>
            <a:ext cx="2078710" cy="16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231464" y="5229200"/>
            <a:ext cx="507684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prstClr val="black"/>
                </a:solidFill>
              </a:rPr>
              <a:t>                                               红色线条  充电功率曲线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zh-CN" altLang="en-US" sz="1100" dirty="0">
                <a:solidFill>
                  <a:prstClr val="black"/>
                </a:solidFill>
              </a:rPr>
              <a:t>拔</a:t>
            </a:r>
            <a:r>
              <a:rPr lang="zh-CN" altLang="en-US" sz="1100" dirty="0" smtClean="0">
                <a:solidFill>
                  <a:prstClr val="black"/>
                </a:solidFill>
              </a:rPr>
              <a:t>枪停止充电判断逻辑：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en-US" altLang="zh-CN" sz="1100" dirty="0" smtClean="0">
                <a:solidFill>
                  <a:prstClr val="black"/>
                </a:solidFill>
              </a:rPr>
              <a:t>1</a:t>
            </a:r>
            <a:r>
              <a:rPr lang="zh-CN" altLang="en-US" sz="1100" dirty="0" smtClean="0">
                <a:solidFill>
                  <a:prstClr val="black"/>
                </a:solidFill>
              </a:rPr>
              <a:t>、功率持续小于</a:t>
            </a:r>
            <a:r>
              <a:rPr lang="en-US" altLang="zh-CN" sz="1100" dirty="0" smtClean="0">
                <a:solidFill>
                  <a:prstClr val="black"/>
                </a:solidFill>
              </a:rPr>
              <a:t>1.5w</a:t>
            </a:r>
            <a:r>
              <a:rPr lang="zh-CN" altLang="en-US" sz="1100" dirty="0" smtClean="0">
                <a:solidFill>
                  <a:prstClr val="black"/>
                </a:solidFill>
              </a:rPr>
              <a:t>，超过</a:t>
            </a:r>
            <a:r>
              <a:rPr lang="en-US" altLang="zh-CN" sz="1100" dirty="0" smtClean="0">
                <a:solidFill>
                  <a:prstClr val="black"/>
                </a:solidFill>
              </a:rPr>
              <a:t>4</a:t>
            </a:r>
            <a:r>
              <a:rPr lang="zh-CN" altLang="en-US" sz="1100" dirty="0" smtClean="0">
                <a:solidFill>
                  <a:prstClr val="black"/>
                </a:solidFill>
              </a:rPr>
              <a:t>分钟，停止充电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3428256" y="5445224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008300" y="3925936"/>
            <a:ext cx="11357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充电时间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3292992" y="3673044"/>
            <a:ext cx="0" cy="43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067944" y="3740690"/>
            <a:ext cx="0" cy="43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95368" y="3922668"/>
            <a:ext cx="772576" cy="3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59902" y="3628251"/>
            <a:ext cx="864096" cy="42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4</a:t>
            </a:r>
            <a:r>
              <a:rPr lang="zh-CN" altLang="en-US" sz="1200" dirty="0" smtClean="0">
                <a:solidFill>
                  <a:prstClr val="black"/>
                </a:solidFill>
              </a:rPr>
              <a:t>分钟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9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充电中疑似拔插座检测功能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971600" y="4485636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55576" y="1412776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充电功率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5984" y="2595368"/>
            <a:ext cx="19318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347864" y="4114292"/>
            <a:ext cx="584640" cy="8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055759" y="4105956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035084" y="2425550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7856" y="2456028"/>
            <a:ext cx="0" cy="2304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95368" y="2236632"/>
            <a:ext cx="8526" cy="24842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标注 17"/>
          <p:cNvSpPr/>
          <p:nvPr/>
        </p:nvSpPr>
        <p:spPr>
          <a:xfrm>
            <a:off x="3011149" y="4720906"/>
            <a:ext cx="1842710" cy="288032"/>
          </a:xfrm>
          <a:prstGeom prst="wedgeRectCallout">
            <a:avLst>
              <a:gd name="adj1" fmla="val -40185"/>
              <a:gd name="adj2" fmla="val -95274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时间间隔小于</a:t>
            </a:r>
            <a:r>
              <a:rPr lang="en-US" altLang="zh-CN" sz="1100" dirty="0" smtClean="0">
                <a:solidFill>
                  <a:prstClr val="black"/>
                </a:solidFill>
              </a:rPr>
              <a:t>2</a:t>
            </a:r>
            <a:r>
              <a:rPr lang="zh-CN" altLang="en-US" sz="1100" dirty="0" smtClean="0">
                <a:solidFill>
                  <a:prstClr val="black"/>
                </a:solidFill>
              </a:rPr>
              <a:t>秒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3819393" y="3142789"/>
            <a:ext cx="2016224" cy="427386"/>
          </a:xfrm>
          <a:prstGeom prst="wedgeRectCallout">
            <a:avLst>
              <a:gd name="adj1" fmla="val -73451"/>
              <a:gd name="adj2" fmla="val 17369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判断插座被拔出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79098" y="1874498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157856" y="2595368"/>
            <a:ext cx="137512" cy="1510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3528" y="2101514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300w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1888" y="3798592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20w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225984" y="4105956"/>
            <a:ext cx="2078710" cy="16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197146" y="3552167"/>
            <a:ext cx="2078710" cy="16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08300" y="3925936"/>
            <a:ext cx="11357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充电时间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31464" y="5229200"/>
            <a:ext cx="507684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prstClr val="black"/>
                </a:solidFill>
              </a:rPr>
              <a:t>                                               红色线条  充电功率曲线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zh-CN" altLang="en-US" sz="1100" dirty="0" smtClean="0">
                <a:solidFill>
                  <a:prstClr val="black"/>
                </a:solidFill>
              </a:rPr>
              <a:t>拔插座判断逻辑：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en-US" altLang="zh-CN" sz="1100" dirty="0" smtClean="0">
                <a:solidFill>
                  <a:prstClr val="black"/>
                </a:solidFill>
              </a:rPr>
              <a:t>1</a:t>
            </a:r>
            <a:r>
              <a:rPr lang="zh-CN" altLang="en-US" sz="1100" dirty="0" smtClean="0">
                <a:solidFill>
                  <a:prstClr val="black"/>
                </a:solidFill>
              </a:rPr>
              <a:t>、在正常充电过程中，功率大于</a:t>
            </a:r>
            <a:r>
              <a:rPr lang="en-US" altLang="zh-CN" sz="1100" dirty="0" smtClean="0">
                <a:solidFill>
                  <a:prstClr val="black"/>
                </a:solidFill>
              </a:rPr>
              <a:t>30w</a:t>
            </a:r>
          </a:p>
          <a:p>
            <a:r>
              <a:rPr lang="en-US" altLang="zh-CN" sz="1100" dirty="0" smtClean="0">
                <a:solidFill>
                  <a:prstClr val="black"/>
                </a:solidFill>
              </a:rPr>
              <a:t>2</a:t>
            </a:r>
            <a:r>
              <a:rPr lang="zh-CN" altLang="en-US" sz="1100" dirty="0" smtClean="0">
                <a:solidFill>
                  <a:prstClr val="black"/>
                </a:solidFill>
              </a:rPr>
              <a:t>、突然</a:t>
            </a:r>
            <a:r>
              <a:rPr lang="en-US" altLang="zh-CN" sz="1100" dirty="0" smtClean="0">
                <a:solidFill>
                  <a:prstClr val="black"/>
                </a:solidFill>
              </a:rPr>
              <a:t>2</a:t>
            </a:r>
            <a:r>
              <a:rPr lang="zh-CN" altLang="en-US" sz="1100" dirty="0" smtClean="0">
                <a:solidFill>
                  <a:prstClr val="black"/>
                </a:solidFill>
              </a:rPr>
              <a:t>秒之内，功率骤减至小于</a:t>
            </a:r>
            <a:r>
              <a:rPr lang="en-US" altLang="zh-CN" sz="1100" dirty="0" smtClean="0">
                <a:solidFill>
                  <a:prstClr val="black"/>
                </a:solidFill>
              </a:rPr>
              <a:t>20w</a:t>
            </a:r>
            <a:r>
              <a:rPr lang="zh-CN" altLang="en-US" sz="1100" dirty="0" smtClean="0">
                <a:solidFill>
                  <a:prstClr val="black"/>
                </a:solidFill>
              </a:rPr>
              <a:t>，认为插座被拔出，但不马上停止充电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3428256" y="5373216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7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充电功率检测</a:t>
            </a:r>
            <a:r>
              <a:rPr lang="zh-CN" altLang="en-US" dirty="0" smtClean="0"/>
              <a:t>功能（一）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179098" y="1874498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971600" y="4485636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5576" y="1412776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充电功率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8300" y="3925936"/>
            <a:ext cx="11357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充电时间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03648" y="2595368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 rot="10800000">
            <a:off x="3860635" y="1713270"/>
            <a:ext cx="3468727" cy="176419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2101514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300w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1979712" y="1658257"/>
            <a:ext cx="2016224" cy="427386"/>
          </a:xfrm>
          <a:prstGeom prst="wedgeRectCallout">
            <a:avLst>
              <a:gd name="adj1" fmla="val -73451"/>
              <a:gd name="adj2" fmla="val 17369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充电功率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1464" y="5229200"/>
            <a:ext cx="507684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prstClr val="black"/>
                </a:solidFill>
              </a:rPr>
              <a:t>                                               红色线条  充电功率曲线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zh-CN" altLang="en-US" sz="1100" dirty="0">
                <a:solidFill>
                  <a:prstClr val="black"/>
                </a:solidFill>
              </a:rPr>
              <a:t>功率</a:t>
            </a:r>
            <a:r>
              <a:rPr lang="en-US" altLang="zh-CN" sz="1100" dirty="0" smtClean="0">
                <a:solidFill>
                  <a:prstClr val="black"/>
                </a:solidFill>
              </a:rPr>
              <a:t>2</a:t>
            </a:r>
            <a:r>
              <a:rPr lang="zh-CN" altLang="en-US" sz="1100" dirty="0" smtClean="0">
                <a:solidFill>
                  <a:prstClr val="black"/>
                </a:solidFill>
              </a:rPr>
              <a:t>分钟之内稳定，充电最大功率作为充电功率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428256" y="5517232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187624" y="2595368"/>
            <a:ext cx="216024" cy="1890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75656" y="2566455"/>
            <a:ext cx="0" cy="20866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187624" y="4574008"/>
            <a:ext cx="2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71600" y="4653136"/>
            <a:ext cx="864096" cy="42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 smtClean="0">
                <a:solidFill>
                  <a:prstClr val="black"/>
                </a:solidFill>
              </a:rPr>
              <a:t>分钟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6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充电功率检测</a:t>
            </a:r>
            <a:r>
              <a:rPr lang="zh-CN" altLang="en-US" dirty="0" smtClean="0"/>
              <a:t>功能（二）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232966" y="1605288"/>
            <a:ext cx="0" cy="3562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025468" y="4826826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6759" y="1067559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充电功率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8300" y="3925936"/>
            <a:ext cx="11357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充电时间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225078" y="3338142"/>
            <a:ext cx="1816614" cy="3661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9428" y="1753751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300w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1665333" y="2553047"/>
            <a:ext cx="936104" cy="427386"/>
          </a:xfrm>
          <a:prstGeom prst="wedgeRectCallout">
            <a:avLst>
              <a:gd name="adj1" fmla="val -27324"/>
              <a:gd name="adj2" fmla="val 19151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第一次确定充电功率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042377" y="3338142"/>
            <a:ext cx="1007427" cy="1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89564" y="3381251"/>
            <a:ext cx="0" cy="17867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1492" y="4623388"/>
            <a:ext cx="648072" cy="3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0918" y="3266924"/>
            <a:ext cx="864096" cy="42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10w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2609986" y="2339354"/>
            <a:ext cx="936104" cy="427386"/>
          </a:xfrm>
          <a:prstGeom prst="wedgeRectCallout">
            <a:avLst>
              <a:gd name="adj1" fmla="val -22802"/>
              <a:gd name="adj2" fmla="val 19151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第二次确定充电功率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049804" y="2780220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049804" y="2780221"/>
            <a:ext cx="0" cy="559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121127" y="2220492"/>
            <a:ext cx="0" cy="559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095810" y="2215687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标注 28"/>
          <p:cNvSpPr/>
          <p:nvPr/>
        </p:nvSpPr>
        <p:spPr>
          <a:xfrm>
            <a:off x="3842341" y="1751970"/>
            <a:ext cx="936104" cy="427386"/>
          </a:xfrm>
          <a:prstGeom prst="wedgeRectCallout">
            <a:avLst>
              <a:gd name="adj1" fmla="val -22802"/>
              <a:gd name="adj2" fmla="val 19151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第三次确定充电功率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5417956" y="1177902"/>
            <a:ext cx="936104" cy="427386"/>
          </a:xfrm>
          <a:prstGeom prst="wedgeRectCallout">
            <a:avLst>
              <a:gd name="adj1" fmla="val -22802"/>
              <a:gd name="adj2" fmla="val 19151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</a:rPr>
              <a:t>第四次确定充电功率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897676" y="3257124"/>
            <a:ext cx="0" cy="4926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913889" y="3626174"/>
            <a:ext cx="9837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73734" y="3521202"/>
            <a:ext cx="864096" cy="42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 smtClean="0">
                <a:solidFill>
                  <a:prstClr val="black"/>
                </a:solidFill>
              </a:rPr>
              <a:t>分钟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931271" y="3325693"/>
            <a:ext cx="1935832" cy="124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12" idx="4"/>
          </p:cNvCxnSpPr>
          <p:nvPr/>
        </p:nvCxnSpPr>
        <p:spPr>
          <a:xfrm flipV="1">
            <a:off x="809444" y="3585265"/>
            <a:ext cx="1068160" cy="142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025468" y="3338143"/>
            <a:ext cx="0" cy="2471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285880" y="4318634"/>
            <a:ext cx="864096" cy="42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15</a:t>
            </a:r>
            <a:r>
              <a:rPr lang="zh-CN" altLang="en-US" sz="1200" dirty="0" smtClean="0">
                <a:solidFill>
                  <a:prstClr val="black"/>
                </a:solidFill>
              </a:rPr>
              <a:t>分钟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85332" y="5570390"/>
            <a:ext cx="507684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prstClr val="black"/>
                </a:solidFill>
              </a:rPr>
              <a:t>                                               红色线条  充电功率曲线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zh-CN" altLang="en-US" sz="1100" dirty="0" smtClean="0">
                <a:solidFill>
                  <a:prstClr val="black"/>
                </a:solidFill>
              </a:rPr>
              <a:t>功率不稳定的时候，最长</a:t>
            </a:r>
            <a:r>
              <a:rPr lang="en-US" altLang="zh-CN" sz="1100" dirty="0" smtClean="0">
                <a:solidFill>
                  <a:prstClr val="black"/>
                </a:solidFill>
              </a:rPr>
              <a:t>15</a:t>
            </a:r>
            <a:r>
              <a:rPr lang="zh-CN" altLang="en-US" sz="1100" dirty="0" smtClean="0">
                <a:solidFill>
                  <a:prstClr val="black"/>
                </a:solidFill>
              </a:rPr>
              <a:t>分钟确定一次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zh-CN" altLang="en-US" sz="1100" dirty="0" smtClean="0">
                <a:solidFill>
                  <a:prstClr val="black"/>
                </a:solidFill>
              </a:rPr>
              <a:t>后面</a:t>
            </a:r>
            <a:r>
              <a:rPr lang="en-US" altLang="zh-CN" sz="1100" dirty="0" smtClean="0">
                <a:solidFill>
                  <a:prstClr val="black"/>
                </a:solidFill>
              </a:rPr>
              <a:t>2</a:t>
            </a:r>
            <a:r>
              <a:rPr lang="zh-CN" altLang="en-US" sz="1100" dirty="0" smtClean="0">
                <a:solidFill>
                  <a:prstClr val="black"/>
                </a:solidFill>
              </a:rPr>
              <a:t>分钟上升超过</a:t>
            </a:r>
            <a:r>
              <a:rPr lang="en-US" altLang="zh-CN" sz="1100" dirty="0" smtClean="0">
                <a:solidFill>
                  <a:prstClr val="black"/>
                </a:solidFill>
              </a:rPr>
              <a:t>10w</a:t>
            </a:r>
            <a:r>
              <a:rPr lang="zh-CN" altLang="en-US" sz="1100" dirty="0" smtClean="0">
                <a:solidFill>
                  <a:prstClr val="black"/>
                </a:solidFill>
              </a:rPr>
              <a:t>调节一次</a:t>
            </a:r>
            <a:endParaRPr lang="en-US" altLang="zh-CN" sz="1100" dirty="0" smtClean="0">
              <a:solidFill>
                <a:prstClr val="black"/>
              </a:solidFill>
            </a:endParaRPr>
          </a:p>
          <a:p>
            <a:r>
              <a:rPr lang="zh-CN" altLang="en-US" sz="1100" dirty="0" smtClean="0">
                <a:solidFill>
                  <a:prstClr val="black"/>
                </a:solidFill>
              </a:rPr>
              <a:t>最大调节</a:t>
            </a:r>
            <a:r>
              <a:rPr lang="en-US" altLang="zh-CN" sz="1100" dirty="0" smtClean="0">
                <a:solidFill>
                  <a:prstClr val="black"/>
                </a:solidFill>
              </a:rPr>
              <a:t>100</a:t>
            </a:r>
            <a:r>
              <a:rPr lang="zh-CN" altLang="en-US" sz="1100" dirty="0" smtClean="0">
                <a:solidFill>
                  <a:prstClr val="black"/>
                </a:solidFill>
              </a:rPr>
              <a:t>次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3482124" y="5714406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1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1358</Words>
  <Application>Microsoft Office PowerPoint</Application>
  <PresentationFormat>全屏显示(4:3)</PresentationFormat>
  <Paragraphs>256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共享充电 X10嵌入式软件功能介绍</vt:lpstr>
      <vt:lpstr>目录</vt:lpstr>
      <vt:lpstr>X10硬件规格简介 </vt:lpstr>
      <vt:lpstr>x10嵌入式软件功能简介 </vt:lpstr>
      <vt:lpstr>充满自停功能</vt:lpstr>
      <vt:lpstr>拔插座停止充电功能 </vt:lpstr>
      <vt:lpstr>充电中疑似拔插座检测功能 </vt:lpstr>
      <vt:lpstr>充电功率检测功能（一） </vt:lpstr>
      <vt:lpstr>充电功率检测功能（二） </vt:lpstr>
      <vt:lpstr>保险丝疑似烧断检测功能 </vt:lpstr>
      <vt:lpstr>订单恢复机制 </vt:lpstr>
      <vt:lpstr>维护操作说明 </vt:lpstr>
      <vt:lpstr>本机操作 </vt:lpstr>
      <vt:lpstr>阿里云日志查询</vt:lpstr>
      <vt:lpstr>PowerPoint 演示文稿</vt:lpstr>
      <vt:lpstr>根据桩号查询其计费模版信息 </vt:lpstr>
      <vt:lpstr>语音提示错误码列表（一）</vt:lpstr>
      <vt:lpstr>语音提示错误码列表（二）</vt:lpstr>
      <vt:lpstr>语音提示错误码列表（三）</vt:lpstr>
      <vt:lpstr>语音提示错误码列表（四）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X10培训</dc:title>
  <dc:creator>Administrator</dc:creator>
  <cp:lastModifiedBy>AutoBVT</cp:lastModifiedBy>
  <cp:revision>67</cp:revision>
  <dcterms:created xsi:type="dcterms:W3CDTF">2018-05-10T06:18:13Z</dcterms:created>
  <dcterms:modified xsi:type="dcterms:W3CDTF">2018-05-11T10:58:52Z</dcterms:modified>
</cp:coreProperties>
</file>