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4"/>
  </p:notesMasterIdLst>
  <p:sldIdLst>
    <p:sldId id="343" r:id="rId2"/>
    <p:sldId id="258" r:id="rId3"/>
    <p:sldId id="388" r:id="rId4"/>
    <p:sldId id="414" r:id="rId5"/>
    <p:sldId id="415" r:id="rId6"/>
    <p:sldId id="416" r:id="rId7"/>
    <p:sldId id="413" r:id="rId8"/>
    <p:sldId id="408" r:id="rId9"/>
    <p:sldId id="410" r:id="rId10"/>
    <p:sldId id="409" r:id="rId11"/>
    <p:sldId id="389" r:id="rId12"/>
    <p:sldId id="390" r:id="rId13"/>
    <p:sldId id="391" r:id="rId14"/>
    <p:sldId id="392" r:id="rId15"/>
    <p:sldId id="393" r:id="rId16"/>
    <p:sldId id="394"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11" r:id="rId30"/>
    <p:sldId id="412" r:id="rId31"/>
    <p:sldId id="407"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11" userDrawn="1">
          <p15:clr>
            <a:srgbClr val="A4A3A4"/>
          </p15:clr>
        </p15:guide>
        <p15:guide id="2" pos="37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g shu" initials="xs" lastIdx="2" clrIdx="0">
    <p:extLst>
      <p:ext uri="{19B8F6BF-5375-455C-9EA6-DF929625EA0E}">
        <p15:presenceInfo xmlns:p15="http://schemas.microsoft.com/office/powerpoint/2012/main" userId="41ce850edd0f0a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4495E"/>
    <a:srgbClr val="92D050"/>
    <a:srgbClr val="ED7D31"/>
    <a:srgbClr val="FFC000"/>
    <a:srgbClr val="5B9BD5"/>
    <a:srgbClr val="FE6600"/>
    <a:srgbClr val="FF6600"/>
    <a:srgbClr val="4472C4"/>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530" autoAdjust="0"/>
  </p:normalViewPr>
  <p:slideViewPr>
    <p:cSldViewPr snapToGrid="0" showGuides="1">
      <p:cViewPr varScale="1">
        <p:scale>
          <a:sx n="89" d="100"/>
          <a:sy n="89" d="100"/>
        </p:scale>
        <p:origin x="466" y="62"/>
      </p:cViewPr>
      <p:guideLst>
        <p:guide orient="horz" pos="1911"/>
        <p:guide pos="3795"/>
      </p:guideLst>
    </p:cSldViewPr>
  </p:slideViewPr>
  <p:outlineViewPr>
    <p:cViewPr>
      <p:scale>
        <a:sx n="33" d="100"/>
        <a:sy n="33" d="100"/>
      </p:scale>
      <p:origin x="0" y="-42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D4BA7-0E60-41DA-B8B3-E0C2E47EAEA1}" type="datetimeFigureOut">
              <a:rPr lang="en-US" smtClean="0"/>
              <a:t>8/15/2018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BFF03-6706-42EB-9DF9-78E8846C29C1}"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t>1</a:t>
            </a:fld>
            <a:endParaRPr lang="zh-CN" altLang="en-US"/>
          </a:p>
        </p:txBody>
      </p:sp>
    </p:spTree>
    <p:extLst>
      <p:ext uri="{BB962C8B-B14F-4D97-AF65-F5344CB8AC3E}">
        <p14:creationId xmlns:p14="http://schemas.microsoft.com/office/powerpoint/2010/main" val="219820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13</a:t>
            </a:fld>
            <a:endParaRPr lang="en-US"/>
          </a:p>
        </p:txBody>
      </p:sp>
    </p:spTree>
    <p:extLst>
      <p:ext uri="{BB962C8B-B14F-4D97-AF65-F5344CB8AC3E}">
        <p14:creationId xmlns:p14="http://schemas.microsoft.com/office/powerpoint/2010/main" val="1952141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14</a:t>
            </a:fld>
            <a:endParaRPr lang="en-US"/>
          </a:p>
        </p:txBody>
      </p:sp>
    </p:spTree>
    <p:extLst>
      <p:ext uri="{BB962C8B-B14F-4D97-AF65-F5344CB8AC3E}">
        <p14:creationId xmlns:p14="http://schemas.microsoft.com/office/powerpoint/2010/main" val="2602190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15</a:t>
            </a:fld>
            <a:endParaRPr lang="en-US"/>
          </a:p>
        </p:txBody>
      </p:sp>
    </p:spTree>
    <p:extLst>
      <p:ext uri="{BB962C8B-B14F-4D97-AF65-F5344CB8AC3E}">
        <p14:creationId xmlns:p14="http://schemas.microsoft.com/office/powerpoint/2010/main" val="3664512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16</a:t>
            </a:fld>
            <a:endParaRPr lang="en-US"/>
          </a:p>
        </p:txBody>
      </p:sp>
    </p:spTree>
    <p:extLst>
      <p:ext uri="{BB962C8B-B14F-4D97-AF65-F5344CB8AC3E}">
        <p14:creationId xmlns:p14="http://schemas.microsoft.com/office/powerpoint/2010/main" val="2980202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17</a:t>
            </a:fld>
            <a:endParaRPr lang="en-US"/>
          </a:p>
        </p:txBody>
      </p:sp>
    </p:spTree>
    <p:extLst>
      <p:ext uri="{BB962C8B-B14F-4D97-AF65-F5344CB8AC3E}">
        <p14:creationId xmlns:p14="http://schemas.microsoft.com/office/powerpoint/2010/main" val="1362492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18</a:t>
            </a:fld>
            <a:endParaRPr lang="en-US"/>
          </a:p>
        </p:txBody>
      </p:sp>
    </p:spTree>
    <p:extLst>
      <p:ext uri="{BB962C8B-B14F-4D97-AF65-F5344CB8AC3E}">
        <p14:creationId xmlns:p14="http://schemas.microsoft.com/office/powerpoint/2010/main" val="1448831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19</a:t>
            </a:fld>
            <a:endParaRPr lang="en-US"/>
          </a:p>
        </p:txBody>
      </p:sp>
    </p:spTree>
    <p:extLst>
      <p:ext uri="{BB962C8B-B14F-4D97-AF65-F5344CB8AC3E}">
        <p14:creationId xmlns:p14="http://schemas.microsoft.com/office/powerpoint/2010/main" val="1919526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20</a:t>
            </a:fld>
            <a:endParaRPr lang="en-US"/>
          </a:p>
        </p:txBody>
      </p:sp>
    </p:spTree>
    <p:extLst>
      <p:ext uri="{BB962C8B-B14F-4D97-AF65-F5344CB8AC3E}">
        <p14:creationId xmlns:p14="http://schemas.microsoft.com/office/powerpoint/2010/main" val="3769051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21</a:t>
            </a:fld>
            <a:endParaRPr lang="en-US"/>
          </a:p>
        </p:txBody>
      </p:sp>
    </p:spTree>
    <p:extLst>
      <p:ext uri="{BB962C8B-B14F-4D97-AF65-F5344CB8AC3E}">
        <p14:creationId xmlns:p14="http://schemas.microsoft.com/office/powerpoint/2010/main" val="4094475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22</a:t>
            </a:fld>
            <a:endParaRPr lang="en-US"/>
          </a:p>
        </p:txBody>
      </p:sp>
    </p:spTree>
    <p:extLst>
      <p:ext uri="{BB962C8B-B14F-4D97-AF65-F5344CB8AC3E}">
        <p14:creationId xmlns:p14="http://schemas.microsoft.com/office/powerpoint/2010/main" val="226746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73BCBFC2-BDCD-4962-859D-27BFD1F43AEB}" type="slidenum">
              <a:rPr lang="en-US" smtClean="0"/>
              <a:t>2</a:t>
            </a:fld>
            <a:endParaRPr lang="en-US"/>
          </a:p>
        </p:txBody>
      </p:sp>
    </p:spTree>
    <p:extLst>
      <p:ext uri="{BB962C8B-B14F-4D97-AF65-F5344CB8AC3E}">
        <p14:creationId xmlns:p14="http://schemas.microsoft.com/office/powerpoint/2010/main" val="846930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23</a:t>
            </a:fld>
            <a:endParaRPr lang="en-US"/>
          </a:p>
        </p:txBody>
      </p:sp>
    </p:spTree>
    <p:extLst>
      <p:ext uri="{BB962C8B-B14F-4D97-AF65-F5344CB8AC3E}">
        <p14:creationId xmlns:p14="http://schemas.microsoft.com/office/powerpoint/2010/main" val="3437662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24</a:t>
            </a:fld>
            <a:endParaRPr lang="en-US"/>
          </a:p>
        </p:txBody>
      </p:sp>
    </p:spTree>
    <p:extLst>
      <p:ext uri="{BB962C8B-B14F-4D97-AF65-F5344CB8AC3E}">
        <p14:creationId xmlns:p14="http://schemas.microsoft.com/office/powerpoint/2010/main" val="2155256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25</a:t>
            </a:fld>
            <a:endParaRPr lang="en-US"/>
          </a:p>
        </p:txBody>
      </p:sp>
    </p:spTree>
    <p:extLst>
      <p:ext uri="{BB962C8B-B14F-4D97-AF65-F5344CB8AC3E}">
        <p14:creationId xmlns:p14="http://schemas.microsoft.com/office/powerpoint/2010/main" val="1276421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26</a:t>
            </a:fld>
            <a:endParaRPr lang="en-US"/>
          </a:p>
        </p:txBody>
      </p:sp>
    </p:spTree>
    <p:extLst>
      <p:ext uri="{BB962C8B-B14F-4D97-AF65-F5344CB8AC3E}">
        <p14:creationId xmlns:p14="http://schemas.microsoft.com/office/powerpoint/2010/main" val="3992319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27</a:t>
            </a:fld>
            <a:endParaRPr lang="en-US"/>
          </a:p>
        </p:txBody>
      </p:sp>
    </p:spTree>
    <p:extLst>
      <p:ext uri="{BB962C8B-B14F-4D97-AF65-F5344CB8AC3E}">
        <p14:creationId xmlns:p14="http://schemas.microsoft.com/office/powerpoint/2010/main" val="2507457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28</a:t>
            </a:fld>
            <a:endParaRPr lang="en-US"/>
          </a:p>
        </p:txBody>
      </p:sp>
    </p:spTree>
    <p:extLst>
      <p:ext uri="{BB962C8B-B14F-4D97-AF65-F5344CB8AC3E}">
        <p14:creationId xmlns:p14="http://schemas.microsoft.com/office/powerpoint/2010/main" val="642184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29</a:t>
            </a:fld>
            <a:endParaRPr lang="en-US"/>
          </a:p>
        </p:txBody>
      </p:sp>
    </p:spTree>
    <p:extLst>
      <p:ext uri="{BB962C8B-B14F-4D97-AF65-F5344CB8AC3E}">
        <p14:creationId xmlns:p14="http://schemas.microsoft.com/office/powerpoint/2010/main" val="3331245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30</a:t>
            </a:fld>
            <a:endParaRPr lang="en-US"/>
          </a:p>
        </p:txBody>
      </p:sp>
    </p:spTree>
    <p:extLst>
      <p:ext uri="{BB962C8B-B14F-4D97-AF65-F5344CB8AC3E}">
        <p14:creationId xmlns:p14="http://schemas.microsoft.com/office/powerpoint/2010/main" val="2823221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31</a:t>
            </a:fld>
            <a:endParaRPr lang="en-US"/>
          </a:p>
        </p:txBody>
      </p:sp>
    </p:spTree>
    <p:extLst>
      <p:ext uri="{BB962C8B-B14F-4D97-AF65-F5344CB8AC3E}">
        <p14:creationId xmlns:p14="http://schemas.microsoft.com/office/powerpoint/2010/main" val="3157684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80F2B726-D630-4D0B-B933-8A9DD1058213}" type="slidenum">
              <a:rPr lang="en-US" smtClean="0"/>
              <a:t>32</a:t>
            </a:fld>
            <a:endParaRPr lang="en-US"/>
          </a:p>
        </p:txBody>
      </p:sp>
    </p:spTree>
    <p:extLst>
      <p:ext uri="{BB962C8B-B14F-4D97-AF65-F5344CB8AC3E}">
        <p14:creationId xmlns:p14="http://schemas.microsoft.com/office/powerpoint/2010/main" val="861021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3</a:t>
            </a:fld>
            <a:endParaRPr lang="en-US"/>
          </a:p>
        </p:txBody>
      </p:sp>
    </p:spTree>
    <p:extLst>
      <p:ext uri="{BB962C8B-B14F-4D97-AF65-F5344CB8AC3E}">
        <p14:creationId xmlns:p14="http://schemas.microsoft.com/office/powerpoint/2010/main" val="653366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4</a:t>
            </a:fld>
            <a:endParaRPr lang="en-US"/>
          </a:p>
        </p:txBody>
      </p:sp>
    </p:spTree>
    <p:extLst>
      <p:ext uri="{BB962C8B-B14F-4D97-AF65-F5344CB8AC3E}">
        <p14:creationId xmlns:p14="http://schemas.microsoft.com/office/powerpoint/2010/main" val="942554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5</a:t>
            </a:fld>
            <a:endParaRPr lang="en-US"/>
          </a:p>
        </p:txBody>
      </p:sp>
    </p:spTree>
    <p:extLst>
      <p:ext uri="{BB962C8B-B14F-4D97-AF65-F5344CB8AC3E}">
        <p14:creationId xmlns:p14="http://schemas.microsoft.com/office/powerpoint/2010/main" val="183728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6</a:t>
            </a:fld>
            <a:endParaRPr lang="en-US"/>
          </a:p>
        </p:txBody>
      </p:sp>
    </p:spTree>
    <p:extLst>
      <p:ext uri="{BB962C8B-B14F-4D97-AF65-F5344CB8AC3E}">
        <p14:creationId xmlns:p14="http://schemas.microsoft.com/office/powerpoint/2010/main" val="1421762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7</a:t>
            </a:fld>
            <a:endParaRPr lang="en-US"/>
          </a:p>
        </p:txBody>
      </p:sp>
    </p:spTree>
    <p:extLst>
      <p:ext uri="{BB962C8B-B14F-4D97-AF65-F5344CB8AC3E}">
        <p14:creationId xmlns:p14="http://schemas.microsoft.com/office/powerpoint/2010/main" val="717575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11</a:t>
            </a:fld>
            <a:endParaRPr lang="en-US"/>
          </a:p>
        </p:txBody>
      </p:sp>
    </p:spTree>
    <p:extLst>
      <p:ext uri="{BB962C8B-B14F-4D97-AF65-F5344CB8AC3E}">
        <p14:creationId xmlns:p14="http://schemas.microsoft.com/office/powerpoint/2010/main" val="528764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5BFF03-6706-42EB-9DF9-78E8846C29C1}" type="slidenum">
              <a:rPr lang="en-US" smtClean="0"/>
              <a:t>12</a:t>
            </a:fld>
            <a:endParaRPr lang="en-US"/>
          </a:p>
        </p:txBody>
      </p:sp>
    </p:spTree>
    <p:extLst>
      <p:ext uri="{BB962C8B-B14F-4D97-AF65-F5344CB8AC3E}">
        <p14:creationId xmlns:p14="http://schemas.microsoft.com/office/powerpoint/2010/main" val="25027048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2_标题幻灯片">
    <p:spTree>
      <p:nvGrpSpPr>
        <p:cNvPr id="1" name=""/>
        <p:cNvGrpSpPr/>
        <p:nvPr/>
      </p:nvGrpSpPr>
      <p:grpSpPr>
        <a:xfrm>
          <a:off x="0" y="0"/>
          <a:ext cx="0" cy="0"/>
          <a:chOff x="0" y="0"/>
          <a:chExt cx="0" cy="0"/>
        </a:xfrm>
      </p:grpSpPr>
      <p:sp>
        <p:nvSpPr>
          <p:cNvPr id="15" name="矩形 14"/>
          <p:cNvSpPr/>
          <p:nvPr userDrawn="1"/>
        </p:nvSpPr>
        <p:spPr>
          <a:xfrm>
            <a:off x="-25477" y="655114"/>
            <a:ext cx="12192000" cy="3205833"/>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0" y="2066331"/>
            <a:ext cx="12192000" cy="639763"/>
          </a:xfrm>
        </p:spPr>
        <p:txBody>
          <a:bodyPr anchor="b">
            <a:normAutofit/>
          </a:bodyPr>
          <a:lstStyle>
            <a:lvl1pPr algn="ctr">
              <a:defRPr sz="2400" b="0">
                <a:solidFill>
                  <a:srgbClr val="0000FF"/>
                </a:solidFill>
                <a:latin typeface="黑体" pitchFamily="49" charset="-122"/>
                <a:ea typeface="黑体" pitchFamily="49"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2916913"/>
            <a:ext cx="9144000" cy="741362"/>
          </a:xfrm>
        </p:spPr>
        <p:txBody>
          <a:bodyPr>
            <a:normAutofit/>
          </a:bodyPr>
          <a:lstStyle>
            <a:lvl1pPr marL="0" indent="0" algn="ctr">
              <a:buNone/>
              <a:defRPr sz="3000" b="1">
                <a:solidFill>
                  <a:srgbClr val="0000FF"/>
                </a:solidFill>
                <a:latin typeface="隶书" pitchFamily="49" charset="-122"/>
                <a:ea typeface="隶书" pitchFamily="49"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lvl1pPr>
          </a:lstStyle>
          <a:p>
            <a:fld id="{16ABBD2F-C2A4-4D03-BD85-E869E66C98C9}" type="datetime1">
              <a:rPr lang="en-US" smtClean="0"/>
              <a:t>8/15/2018</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a:xfrm>
            <a:off x="9163051" y="6356353"/>
            <a:ext cx="2743200" cy="365125"/>
          </a:xfrm>
        </p:spPr>
        <p:txBody>
          <a:bodyPr/>
          <a:lstStyle>
            <a:lvl1pPr>
              <a:defRPr sz="1050">
                <a:solidFill>
                  <a:schemeClr val="tx1"/>
                </a:solidFill>
                <a:latin typeface="楷体" pitchFamily="49" charset="-122"/>
                <a:ea typeface="楷体" pitchFamily="49" charset="-122"/>
              </a:defRPr>
            </a:lvl1pPr>
          </a:lstStyle>
          <a:p>
            <a:fld id="{4C43EDA1-B606-42F6-A509-9ECC7078DA4E}" type="slidenum">
              <a:rPr lang="en-US" smtClean="0"/>
              <a:t>‹#›</a:t>
            </a:fld>
            <a:endParaRPr lang="en-US"/>
          </a:p>
        </p:txBody>
      </p:sp>
      <p:pic>
        <p:nvPicPr>
          <p:cNvPr id="8193" name="图片 1"/>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234" y="6351"/>
            <a:ext cx="2341401" cy="64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1"/>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10704512" y="0"/>
            <a:ext cx="1487488" cy="65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userDrawn="1"/>
        </p:nvSpPr>
        <p:spPr>
          <a:xfrm>
            <a:off x="-25477" y="3887532"/>
            <a:ext cx="12192000" cy="117399"/>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28574" y="4031514"/>
            <a:ext cx="12192000" cy="117399"/>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65765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bg>
      <p:bgPr>
        <a:gradFill>
          <a:gsLst>
            <a:gs pos="0">
              <a:schemeClr val="bg1">
                <a:lumMod val="95000"/>
              </a:schemeClr>
            </a:gs>
            <a:gs pos="50000">
              <a:schemeClr val="bg1"/>
            </a:gs>
            <a:gs pos="100000">
              <a:schemeClr val="bg1">
                <a:lumMod val="95000"/>
              </a:schemeClr>
            </a:gs>
          </a:gsLst>
          <a:lin ang="0" scaled="0"/>
        </a:gradFill>
        <a:effectLst/>
      </p:bgPr>
    </p:bg>
    <p:spTree>
      <p:nvGrpSpPr>
        <p:cNvPr id="1" name=""/>
        <p:cNvGrpSpPr/>
        <p:nvPr/>
      </p:nvGrpSpPr>
      <p:grpSpPr>
        <a:xfrm>
          <a:off x="0" y="0"/>
          <a:ext cx="0" cy="0"/>
          <a:chOff x="0" y="0"/>
          <a:chExt cx="0" cy="0"/>
        </a:xfrm>
      </p:grpSpPr>
      <p:sp>
        <p:nvSpPr>
          <p:cNvPr id="54" name="矩形 53"/>
          <p:cNvSpPr/>
          <p:nvPr userDrawn="1"/>
        </p:nvSpPr>
        <p:spPr>
          <a:xfrm>
            <a:off x="23093" y="0"/>
            <a:ext cx="8809893" cy="6748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idx="1"/>
          </p:nvPr>
        </p:nvSpPr>
        <p:spPr>
          <a:xfrm>
            <a:off x="759177" y="1254960"/>
            <a:ext cx="10515600" cy="4351338"/>
          </a:xfrm>
        </p:spPr>
        <p:txBody>
          <a:bodyPr>
            <a:normAutofit/>
          </a:bodyPr>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2000">
                <a:latin typeface="微软雅黑" panose="020B0503020204020204" pitchFamily="34" charset="-122"/>
                <a:ea typeface="微软雅黑" panose="020B0503020204020204" pitchFamily="34" charset="-122"/>
              </a:defRPr>
            </a:lvl3pPr>
            <a:lvl4pPr>
              <a:lnSpc>
                <a:spcPct val="150000"/>
              </a:lnSpc>
              <a:defRPr sz="2000">
                <a:latin typeface="微软雅黑" panose="020B0503020204020204" pitchFamily="34" charset="-122"/>
                <a:ea typeface="微软雅黑" panose="020B0503020204020204" pitchFamily="34" charset="-122"/>
              </a:defRPr>
            </a:lvl4pPr>
            <a:lvl5pPr>
              <a:lnSpc>
                <a:spcPct val="150000"/>
              </a:lnSpc>
              <a:defRPr sz="20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5" name="标题 13"/>
          <p:cNvSpPr>
            <a:spLocks noGrp="1"/>
          </p:cNvSpPr>
          <p:nvPr>
            <p:ph type="title"/>
          </p:nvPr>
        </p:nvSpPr>
        <p:spPr>
          <a:xfrm>
            <a:off x="1001609" y="60118"/>
            <a:ext cx="7831377" cy="523442"/>
          </a:xfrm>
        </p:spPr>
        <p:txBody>
          <a:bodyPr>
            <a:normAutofit/>
          </a:bodyPr>
          <a:lstStyle>
            <a:lvl1pPr>
              <a:defRPr sz="2400" b="1">
                <a:solidFill>
                  <a:schemeClr val="bg1"/>
                </a:solidFill>
                <a:latin typeface="微软雅黑" pitchFamily="34" charset="-122"/>
                <a:ea typeface="微软雅黑" pitchFamily="34" charset="-122"/>
              </a:defRPr>
            </a:lvl1pPr>
          </a:lstStyle>
          <a:p>
            <a:r>
              <a:rPr lang="zh-CN" altLang="en-US" dirty="0"/>
              <a:t>单击此处编辑母版标题样式</a:t>
            </a:r>
            <a:endParaRPr lang="en-US" dirty="0"/>
          </a:p>
        </p:txBody>
      </p:sp>
      <p:pic>
        <p:nvPicPr>
          <p:cNvPr id="6" name="图片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80800" y="34377"/>
            <a:ext cx="660399" cy="660399"/>
          </a:xfrm>
          <a:prstGeom prst="rect">
            <a:avLst/>
          </a:prstGeom>
        </p:spPr>
      </p:pic>
      <p:grpSp>
        <p:nvGrpSpPr>
          <p:cNvPr id="76" name="组合 75"/>
          <p:cNvGrpSpPr/>
          <p:nvPr userDrawn="1"/>
        </p:nvGrpSpPr>
        <p:grpSpPr>
          <a:xfrm>
            <a:off x="70718" y="6203106"/>
            <a:ext cx="475058" cy="504477"/>
            <a:chOff x="23093" y="6326931"/>
            <a:chExt cx="475058" cy="504477"/>
          </a:xfrm>
        </p:grpSpPr>
        <p:sp>
          <p:nvSpPr>
            <p:cNvPr id="21" name="椭圆 20"/>
            <p:cNvSpPr/>
            <p:nvPr userDrawn="1"/>
          </p:nvSpPr>
          <p:spPr>
            <a:xfrm>
              <a:off x="23093" y="6356350"/>
              <a:ext cx="475058" cy="475058"/>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flipV="1">
              <a:off x="300234" y="6326931"/>
              <a:ext cx="138595" cy="138595"/>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userDrawn="1"/>
        </p:nvSpPr>
        <p:spPr>
          <a:xfrm>
            <a:off x="0" y="0"/>
            <a:ext cx="864096" cy="6748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KSO_Shape"/>
          <p:cNvSpPr>
            <a:spLocks/>
          </p:cNvSpPr>
          <p:nvPr userDrawn="1"/>
        </p:nvSpPr>
        <p:spPr bwMode="auto">
          <a:xfrm>
            <a:off x="160606" y="117179"/>
            <a:ext cx="542883" cy="461329"/>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68" name="等腰三角形 67"/>
          <p:cNvSpPr/>
          <p:nvPr userDrawn="1"/>
        </p:nvSpPr>
        <p:spPr>
          <a:xfrm rot="16200000">
            <a:off x="11138147" y="6627500"/>
            <a:ext cx="144016" cy="124152"/>
          </a:xfrm>
          <a:prstGeom prst="triangle">
            <a:avLst/>
          </a:prstGeom>
          <a:solidFill>
            <a:srgbClr val="34495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9" name="等腰三角形 68"/>
          <p:cNvSpPr/>
          <p:nvPr userDrawn="1"/>
        </p:nvSpPr>
        <p:spPr>
          <a:xfrm rot="5400000">
            <a:off x="11776287" y="6634544"/>
            <a:ext cx="144016" cy="124152"/>
          </a:xfrm>
          <a:prstGeom prst="triangle">
            <a:avLst/>
          </a:prstGeom>
          <a:solidFill>
            <a:srgbClr val="34495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9" name="灯片编号占位符 16"/>
          <p:cNvSpPr>
            <a:spLocks noGrp="1"/>
          </p:cNvSpPr>
          <p:nvPr>
            <p:ph type="sldNum" sz="quarter" idx="12"/>
          </p:nvPr>
        </p:nvSpPr>
        <p:spPr>
          <a:xfrm>
            <a:off x="10850115" y="6504532"/>
            <a:ext cx="1345060" cy="365125"/>
          </a:xfrm>
        </p:spPr>
        <p:txBody>
          <a:bodyPr/>
          <a:lstStyle>
            <a:lvl1pPr algn="ctr">
              <a:defRPr sz="1400" b="1">
                <a:solidFill>
                  <a:srgbClr val="34495E"/>
                </a:solidFill>
                <a:latin typeface="微软雅黑" panose="020B0503020204020204" pitchFamily="34" charset="-122"/>
                <a:ea typeface="微软雅黑" panose="020B0503020204020204" pitchFamily="34" charset="-122"/>
              </a:defRPr>
            </a:lvl1pPr>
          </a:lstStyle>
          <a:p>
            <a:fld id="{4C43EDA1-B606-42F6-A509-9ECC7078DA4E}" type="slidenum">
              <a:rPr lang="en-US" smtClean="0"/>
              <a:pPr/>
              <a:t>‹#›</a:t>
            </a:fld>
            <a:endParaRPr lang="en-US"/>
          </a:p>
        </p:txBody>
      </p:sp>
    </p:spTree>
    <p:extLst>
      <p:ext uri="{BB962C8B-B14F-4D97-AF65-F5344CB8AC3E}">
        <p14:creationId xmlns:p14="http://schemas.microsoft.com/office/powerpoint/2010/main" val="98999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bg>
      <p:bgPr>
        <a:gradFill>
          <a:gsLst>
            <a:gs pos="0">
              <a:schemeClr val="bg1">
                <a:lumMod val="95000"/>
              </a:schemeClr>
            </a:gs>
            <a:gs pos="50000">
              <a:schemeClr val="bg1"/>
            </a:gs>
            <a:gs pos="100000">
              <a:schemeClr val="bg1">
                <a:lumMod val="95000"/>
              </a:schemeClr>
            </a:gs>
          </a:gsLst>
          <a:lin ang="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177" y="1254960"/>
            <a:ext cx="10515600" cy="4351338"/>
          </a:xfrm>
        </p:spPr>
        <p:txBody>
          <a:bodyPr/>
          <a:lstStyle>
            <a:lvl1pPr>
              <a:defRPr sz="1500">
                <a:latin typeface="楷体" pitchFamily="49" charset="-122"/>
                <a:ea typeface="楷体" pitchFamily="49" charset="-122"/>
              </a:defRPr>
            </a:lvl1pPr>
            <a:lvl2pPr>
              <a:defRPr sz="1350">
                <a:latin typeface="楷体" pitchFamily="49" charset="-122"/>
                <a:ea typeface="楷体" pitchFamily="49" charset="-122"/>
              </a:defRPr>
            </a:lvl2pPr>
            <a:lvl3pPr>
              <a:defRPr sz="1350">
                <a:latin typeface="楷体" pitchFamily="49" charset="-122"/>
                <a:ea typeface="楷体" pitchFamily="49" charset="-122"/>
              </a:defRPr>
            </a:lvl3pPr>
            <a:lvl4pPr>
              <a:defRPr sz="1350">
                <a:latin typeface="楷体" pitchFamily="49" charset="-122"/>
                <a:ea typeface="楷体" pitchFamily="49" charset="-122"/>
              </a:defRPr>
            </a:lvl4pPr>
            <a:lvl5pPr>
              <a:defRPr sz="1350">
                <a:latin typeface="楷体" pitchFamily="49" charset="-122"/>
                <a:ea typeface="楷体"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5" name="标题 13"/>
          <p:cNvSpPr>
            <a:spLocks noGrp="1"/>
          </p:cNvSpPr>
          <p:nvPr>
            <p:ph type="title"/>
          </p:nvPr>
        </p:nvSpPr>
        <p:spPr>
          <a:xfrm>
            <a:off x="822461" y="60118"/>
            <a:ext cx="8010525" cy="523442"/>
          </a:xfrm>
        </p:spPr>
        <p:txBody>
          <a:bodyPr>
            <a:normAutofit/>
          </a:bodyPr>
          <a:lstStyle>
            <a:lvl1pPr>
              <a:defRPr sz="2400" b="1">
                <a:solidFill>
                  <a:schemeClr val="bg1"/>
                </a:solidFill>
                <a:latin typeface="微软雅黑" pitchFamily="34" charset="-122"/>
                <a:ea typeface="微软雅黑" pitchFamily="34" charset="-122"/>
              </a:defRPr>
            </a:lvl1pPr>
          </a:lstStyle>
          <a:p>
            <a:r>
              <a:rPr lang="zh-CN" altLang="en-US" dirty="0"/>
              <a:t>单击此处编辑母版标题样式</a:t>
            </a:r>
            <a:endParaRPr lang="en-US" dirty="0"/>
          </a:p>
        </p:txBody>
      </p:sp>
      <p:sp>
        <p:nvSpPr>
          <p:cNvPr id="55" name="矩形 54"/>
          <p:cNvSpPr/>
          <p:nvPr userDrawn="1"/>
        </p:nvSpPr>
        <p:spPr>
          <a:xfrm>
            <a:off x="0" y="0"/>
            <a:ext cx="864096" cy="6748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KSO_Shape"/>
          <p:cNvSpPr>
            <a:spLocks/>
          </p:cNvSpPr>
          <p:nvPr userDrawn="1"/>
        </p:nvSpPr>
        <p:spPr bwMode="auto">
          <a:xfrm>
            <a:off x="160606" y="117179"/>
            <a:ext cx="542883" cy="461329"/>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68" name="等腰三角形 67"/>
          <p:cNvSpPr/>
          <p:nvPr userDrawn="1"/>
        </p:nvSpPr>
        <p:spPr>
          <a:xfrm rot="16200000">
            <a:off x="11138147" y="6627500"/>
            <a:ext cx="144016" cy="124152"/>
          </a:xfrm>
          <a:prstGeom prst="triangle">
            <a:avLst/>
          </a:prstGeom>
          <a:solidFill>
            <a:srgbClr val="34495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9" name="等腰三角形 68"/>
          <p:cNvSpPr/>
          <p:nvPr userDrawn="1"/>
        </p:nvSpPr>
        <p:spPr>
          <a:xfrm rot="5400000">
            <a:off x="11776287" y="6634544"/>
            <a:ext cx="144016" cy="124152"/>
          </a:xfrm>
          <a:prstGeom prst="triangle">
            <a:avLst/>
          </a:prstGeom>
          <a:solidFill>
            <a:srgbClr val="34495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9" name="灯片编号占位符 16"/>
          <p:cNvSpPr>
            <a:spLocks noGrp="1"/>
          </p:cNvSpPr>
          <p:nvPr>
            <p:ph type="sldNum" sz="quarter" idx="12"/>
          </p:nvPr>
        </p:nvSpPr>
        <p:spPr>
          <a:xfrm>
            <a:off x="8923907" y="6504532"/>
            <a:ext cx="2743200" cy="365125"/>
          </a:xfrm>
        </p:spPr>
        <p:txBody>
          <a:bodyPr/>
          <a:lstStyle>
            <a:lvl1pPr>
              <a:defRPr sz="1400" b="1">
                <a:solidFill>
                  <a:srgbClr val="34495E"/>
                </a:solidFill>
                <a:latin typeface="微软雅黑" panose="020B0503020204020204" pitchFamily="34" charset="-122"/>
                <a:ea typeface="微软雅黑" panose="020B0503020204020204" pitchFamily="34" charset="-122"/>
              </a:defRPr>
            </a:lvl1pPr>
          </a:lstStyle>
          <a:p>
            <a:fld id="{4C43EDA1-B606-42F6-A509-9ECC7078DA4E}" type="slidenum">
              <a:rPr lang="en-US" smtClean="0"/>
              <a:pPr/>
              <a:t>‹#›</a:t>
            </a:fld>
            <a:endParaRPr lang="en-US"/>
          </a:p>
        </p:txBody>
      </p:sp>
      <p:grpSp>
        <p:nvGrpSpPr>
          <p:cNvPr id="16" name="组合 15"/>
          <p:cNvGrpSpPr/>
          <p:nvPr userDrawn="1"/>
        </p:nvGrpSpPr>
        <p:grpSpPr>
          <a:xfrm>
            <a:off x="70718" y="6203106"/>
            <a:ext cx="475058" cy="504477"/>
            <a:chOff x="23093" y="6326931"/>
            <a:chExt cx="475058" cy="504477"/>
          </a:xfrm>
        </p:grpSpPr>
        <p:sp>
          <p:nvSpPr>
            <p:cNvPr id="17" name="椭圆 16"/>
            <p:cNvSpPr/>
            <p:nvPr userDrawn="1"/>
          </p:nvSpPr>
          <p:spPr>
            <a:xfrm>
              <a:off x="23093" y="6356350"/>
              <a:ext cx="475058" cy="475058"/>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flipV="1">
              <a:off x="300234" y="6326931"/>
              <a:ext cx="138595" cy="138595"/>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80800" y="34377"/>
            <a:ext cx="660399" cy="660399"/>
          </a:xfrm>
          <a:prstGeom prst="rect">
            <a:avLst/>
          </a:prstGeom>
        </p:spPr>
      </p:pic>
    </p:spTree>
    <p:extLst>
      <p:ext uri="{BB962C8B-B14F-4D97-AF65-F5344CB8AC3E}">
        <p14:creationId xmlns:p14="http://schemas.microsoft.com/office/powerpoint/2010/main" val="20546104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177" y="1254960"/>
            <a:ext cx="10515600" cy="4351338"/>
          </a:xfrm>
        </p:spPr>
        <p:txBody>
          <a:bodyPr/>
          <a:lstStyle>
            <a:lvl1pPr>
              <a:defRPr sz="1500">
                <a:latin typeface="楷体" pitchFamily="49" charset="-122"/>
                <a:ea typeface="楷体" pitchFamily="49" charset="-122"/>
              </a:defRPr>
            </a:lvl1pPr>
            <a:lvl2pPr>
              <a:defRPr sz="1350">
                <a:latin typeface="楷体" pitchFamily="49" charset="-122"/>
                <a:ea typeface="楷体" pitchFamily="49" charset="-122"/>
              </a:defRPr>
            </a:lvl2pPr>
            <a:lvl3pPr>
              <a:defRPr sz="1350">
                <a:latin typeface="楷体" pitchFamily="49" charset="-122"/>
                <a:ea typeface="楷体" pitchFamily="49" charset="-122"/>
              </a:defRPr>
            </a:lvl3pPr>
            <a:lvl4pPr>
              <a:defRPr sz="1350">
                <a:latin typeface="楷体" pitchFamily="49" charset="-122"/>
                <a:ea typeface="楷体" pitchFamily="49" charset="-122"/>
              </a:defRPr>
            </a:lvl4pPr>
            <a:lvl5pPr>
              <a:defRPr sz="1350">
                <a:latin typeface="楷体" pitchFamily="49" charset="-122"/>
                <a:ea typeface="楷体"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14"/>
          <p:cNvSpPr>
            <a:spLocks noGrp="1"/>
          </p:cNvSpPr>
          <p:nvPr>
            <p:ph type="dt" sz="half" idx="10"/>
          </p:nvPr>
        </p:nvSpPr>
        <p:spPr/>
        <p:txBody>
          <a:bodyPr/>
          <a:lstStyle>
            <a:lvl1pPr>
              <a:defRPr/>
            </a:lvl1pPr>
          </a:lstStyle>
          <a:p>
            <a:fld id="{1B61C332-15B0-4910-8A77-494D02B197B7}" type="datetime1">
              <a:rPr lang="en-US" smtClean="0"/>
              <a:t>8/15/2018</a:t>
            </a:fld>
            <a:endParaRPr lang="en-US"/>
          </a:p>
        </p:txBody>
      </p:sp>
      <p:sp>
        <p:nvSpPr>
          <p:cNvPr id="8" name="页脚占位符 15"/>
          <p:cNvSpPr>
            <a:spLocks noGrp="1"/>
          </p:cNvSpPr>
          <p:nvPr>
            <p:ph type="ftr" sz="quarter" idx="11"/>
          </p:nvPr>
        </p:nvSpPr>
        <p:spPr/>
        <p:txBody>
          <a:bodyPr/>
          <a:lstStyle>
            <a:lvl1pPr>
              <a:defRPr/>
            </a:lvl1pPr>
          </a:lstStyle>
          <a:p>
            <a:endParaRPr lang="en-US"/>
          </a:p>
        </p:txBody>
      </p:sp>
      <p:sp>
        <p:nvSpPr>
          <p:cNvPr id="9" name="灯片编号占位符 16"/>
          <p:cNvSpPr>
            <a:spLocks noGrp="1"/>
          </p:cNvSpPr>
          <p:nvPr>
            <p:ph type="sldNum" sz="quarter" idx="12"/>
          </p:nvPr>
        </p:nvSpPr>
        <p:spPr>
          <a:xfrm>
            <a:off x="8915400" y="6356353"/>
            <a:ext cx="2743200" cy="365125"/>
          </a:xfrm>
        </p:spPr>
        <p:txBody>
          <a:bodyPr/>
          <a:lstStyle>
            <a:lvl1pPr>
              <a:defRPr/>
            </a:lvl1pPr>
          </a:lstStyle>
          <a:p>
            <a:fld id="{4C43EDA1-B606-42F6-A509-9ECC7078DA4E}" type="slidenum">
              <a:rPr lang="en-US" smtClean="0"/>
              <a:t>‹#›</a:t>
            </a:fld>
            <a:endParaRPr lang="en-US"/>
          </a:p>
        </p:txBody>
      </p:sp>
      <p:pic>
        <p:nvPicPr>
          <p:cNvPr id="11" name="图片 10"/>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1370364" y="22049"/>
            <a:ext cx="821635" cy="66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7"/>
          <p:cNvPicPr>
            <a:picLocks noChangeAspect="1"/>
          </p:cNvPicPr>
          <p:nvPr userDrawn="1"/>
        </p:nvPicPr>
        <p:blipFill>
          <a:blip r:embed="rId3" cstate="screen">
            <a:extLst>
              <a:ext uri="{28A0092B-C50C-407E-A947-70E740481C1C}">
                <a14:useLocalDpi xmlns:a14="http://schemas.microsoft.com/office/drawing/2010/main"/>
              </a:ext>
            </a:extLst>
          </a:blip>
          <a:srcRect r="1552" b="42395"/>
          <a:stretch>
            <a:fillRect/>
          </a:stretch>
        </p:blipFill>
        <p:spPr bwMode="auto">
          <a:xfrm>
            <a:off x="0" y="655115"/>
            <a:ext cx="12192000" cy="9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3"/>
          <p:cNvSpPr>
            <a:spLocks noGrp="1"/>
          </p:cNvSpPr>
          <p:nvPr>
            <p:ph type="title"/>
          </p:nvPr>
        </p:nvSpPr>
        <p:spPr>
          <a:xfrm>
            <a:off x="0" y="5311"/>
            <a:ext cx="9144000" cy="678909"/>
          </a:xfrm>
        </p:spPr>
        <p:txBody>
          <a:bodyPr>
            <a:normAutofit/>
          </a:bodyPr>
          <a:lstStyle>
            <a:lvl1pPr>
              <a:defRPr sz="2400" b="1">
                <a:solidFill>
                  <a:srgbClr val="002060"/>
                </a:solidFill>
                <a:latin typeface="微软雅黑" pitchFamily="34" charset="-122"/>
                <a:ea typeface="微软雅黑" pitchFamily="34" charset="-122"/>
              </a:defRPr>
            </a:lvl1pPr>
          </a:lstStyle>
          <a:p>
            <a:r>
              <a:rPr lang="zh-CN" altLang="en-US" dirty="0"/>
              <a:t>单击此处编辑母版标题样式</a:t>
            </a:r>
            <a:endParaRPr lang="en-US" dirty="0"/>
          </a:p>
        </p:txBody>
      </p:sp>
      <p:pic>
        <p:nvPicPr>
          <p:cNvPr id="17" name="图片 11"/>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794" y="6202885"/>
            <a:ext cx="1487488" cy="65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5324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2"/>
          <p:cNvSpPr>
            <a:spLocks noGrp="1"/>
          </p:cNvSpPr>
          <p:nvPr>
            <p:ph idx="10"/>
          </p:nvPr>
        </p:nvSpPr>
        <p:spPr>
          <a:xfrm>
            <a:off x="759177" y="1254960"/>
            <a:ext cx="10515600" cy="4351338"/>
          </a:xfrm>
        </p:spPr>
        <p:txBody>
          <a:bodyPr/>
          <a:lstStyle>
            <a:lvl1pPr>
              <a:defRPr sz="1500">
                <a:latin typeface="楷体" pitchFamily="49" charset="-122"/>
                <a:ea typeface="楷体" pitchFamily="49" charset="-122"/>
              </a:defRPr>
            </a:lvl1pPr>
            <a:lvl2pPr>
              <a:defRPr sz="1350">
                <a:latin typeface="楷体" pitchFamily="49" charset="-122"/>
                <a:ea typeface="楷体" pitchFamily="49" charset="-122"/>
              </a:defRPr>
            </a:lvl2pPr>
            <a:lvl3pPr>
              <a:defRPr sz="1350">
                <a:latin typeface="楷体" pitchFamily="49" charset="-122"/>
                <a:ea typeface="楷体" pitchFamily="49" charset="-122"/>
              </a:defRPr>
            </a:lvl3pPr>
            <a:lvl4pPr>
              <a:defRPr sz="1350">
                <a:latin typeface="楷体" pitchFamily="49" charset="-122"/>
                <a:ea typeface="楷体" pitchFamily="49" charset="-122"/>
              </a:defRPr>
            </a:lvl4pPr>
            <a:lvl5pPr>
              <a:defRPr sz="1350">
                <a:latin typeface="楷体" pitchFamily="49" charset="-122"/>
                <a:ea typeface="楷体"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14"/>
          <p:cNvSpPr>
            <a:spLocks noGrp="1"/>
          </p:cNvSpPr>
          <p:nvPr>
            <p:ph type="dt" sz="half" idx="11"/>
          </p:nvPr>
        </p:nvSpPr>
        <p:spPr>
          <a:xfrm>
            <a:off x="838200" y="6356350"/>
            <a:ext cx="2743200" cy="365125"/>
          </a:xfrm>
          <a:prstGeom prst="rect">
            <a:avLst/>
          </a:prstGeom>
        </p:spPr>
        <p:txBody>
          <a:bodyPr/>
          <a:lstStyle>
            <a:lvl1pPr>
              <a:defRPr/>
            </a:lvl1pPr>
          </a:lstStyle>
          <a:p>
            <a:fld id="{1B61C332-15B0-4910-8A77-494D02B197B7}" type="datetime1">
              <a:rPr lang="en-US" smtClean="0"/>
              <a:t>8/15/2018</a:t>
            </a:fld>
            <a:endParaRPr lang="en-US"/>
          </a:p>
        </p:txBody>
      </p:sp>
      <p:sp>
        <p:nvSpPr>
          <p:cNvPr id="6" name="页脚占位符 15"/>
          <p:cNvSpPr>
            <a:spLocks noGrp="1"/>
          </p:cNvSpPr>
          <p:nvPr>
            <p:ph type="ftr" sz="quarter" idx="12"/>
          </p:nvPr>
        </p:nvSpPr>
        <p:spPr>
          <a:xfrm>
            <a:off x="4038600" y="6356350"/>
            <a:ext cx="4114800" cy="365125"/>
          </a:xfrm>
          <a:prstGeom prst="rect">
            <a:avLst/>
          </a:prstGeom>
        </p:spPr>
        <p:txBody>
          <a:bodyPr/>
          <a:lstStyle>
            <a:lvl1pPr>
              <a:defRPr/>
            </a:lvl1pPr>
          </a:lstStyle>
          <a:p>
            <a:endParaRPr lang="en-US"/>
          </a:p>
        </p:txBody>
      </p:sp>
      <p:sp>
        <p:nvSpPr>
          <p:cNvPr id="7" name="灯片编号占位符 16"/>
          <p:cNvSpPr>
            <a:spLocks noGrp="1"/>
          </p:cNvSpPr>
          <p:nvPr>
            <p:ph type="sldNum" sz="quarter" idx="13"/>
          </p:nvPr>
        </p:nvSpPr>
        <p:spPr>
          <a:xfrm>
            <a:off x="8915400" y="6356353"/>
            <a:ext cx="2743200" cy="365125"/>
          </a:xfrm>
          <a:prstGeom prst="rect">
            <a:avLst/>
          </a:prstGeom>
        </p:spPr>
        <p:txBody>
          <a:bodyPr/>
          <a:lstStyle>
            <a:lvl1pPr>
              <a:defRPr/>
            </a:lvl1pPr>
          </a:lstStyle>
          <a:p>
            <a:fld id="{4C43EDA1-B606-42F6-A509-9ECC7078DA4E}" type="slidenum">
              <a:rPr lang="en-US" smtClean="0"/>
              <a:t>‹#›</a:t>
            </a:fld>
            <a:endParaRPr lang="en-US"/>
          </a:p>
        </p:txBody>
      </p:sp>
      <p:pic>
        <p:nvPicPr>
          <p:cNvPr id="8" name="图片 7"/>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1370364" y="22049"/>
            <a:ext cx="821635" cy="66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3"/>
          <p:cNvSpPr txBox="1">
            <a:spLocks/>
          </p:cNvSpPr>
          <p:nvPr userDrawn="1"/>
        </p:nvSpPr>
        <p:spPr bwMode="auto">
          <a:xfrm>
            <a:off x="1061822" y="52608"/>
            <a:ext cx="8010525" cy="67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normAutofit/>
          </a:bodyPr>
          <a:lstStyle>
            <a:lvl1pPr algn="l" rtl="0" eaLnBrk="0" fontAlgn="base" hangingPunct="0">
              <a:spcBef>
                <a:spcPct val="0"/>
              </a:spcBef>
              <a:spcAft>
                <a:spcPct val="0"/>
              </a:spcAft>
              <a:defRPr sz="2400" b="1">
                <a:solidFill>
                  <a:srgbClr val="002060"/>
                </a:solidFill>
                <a:latin typeface="微软雅黑" pitchFamily="34" charset="-122"/>
                <a:ea typeface="微软雅黑" pitchFamily="34" charset="-122"/>
                <a:cs typeface="+mj-cs"/>
              </a:defRPr>
            </a:lvl1pPr>
            <a:lvl2pPr algn="l" rtl="0" eaLnBrk="0" fontAlgn="base" hangingPunct="0">
              <a:spcBef>
                <a:spcPct val="0"/>
              </a:spcBef>
              <a:spcAft>
                <a:spcPct val="0"/>
              </a:spcAft>
              <a:defRPr sz="2400">
                <a:solidFill>
                  <a:schemeClr val="tx2"/>
                </a:solidFill>
                <a:latin typeface="Arial" pitchFamily="34" charset="0"/>
                <a:ea typeface="微软雅黑" pitchFamily="34" charset="-122"/>
              </a:defRPr>
            </a:lvl2pPr>
            <a:lvl3pPr algn="l" rtl="0" eaLnBrk="0" fontAlgn="base" hangingPunct="0">
              <a:spcBef>
                <a:spcPct val="0"/>
              </a:spcBef>
              <a:spcAft>
                <a:spcPct val="0"/>
              </a:spcAft>
              <a:defRPr sz="2400">
                <a:solidFill>
                  <a:schemeClr val="tx2"/>
                </a:solidFill>
                <a:latin typeface="Arial" pitchFamily="34" charset="0"/>
                <a:ea typeface="微软雅黑" pitchFamily="34" charset="-122"/>
              </a:defRPr>
            </a:lvl3pPr>
            <a:lvl4pPr algn="l" rtl="0" eaLnBrk="0" fontAlgn="base" hangingPunct="0">
              <a:spcBef>
                <a:spcPct val="0"/>
              </a:spcBef>
              <a:spcAft>
                <a:spcPct val="0"/>
              </a:spcAft>
              <a:defRPr sz="2400">
                <a:solidFill>
                  <a:schemeClr val="tx2"/>
                </a:solidFill>
                <a:latin typeface="Arial" pitchFamily="34" charset="0"/>
                <a:ea typeface="微软雅黑" pitchFamily="34" charset="-122"/>
              </a:defRPr>
            </a:lvl4pPr>
            <a:lvl5pPr algn="l" rtl="0" eaLnBrk="0" fontAlgn="base" hangingPunct="0">
              <a:spcBef>
                <a:spcPct val="0"/>
              </a:spcBef>
              <a:spcAft>
                <a:spcPct val="0"/>
              </a:spcAft>
              <a:defRPr sz="2400">
                <a:solidFill>
                  <a:schemeClr val="tx2"/>
                </a:solidFill>
                <a:latin typeface="Arial" pitchFamily="34" charset="0"/>
                <a:ea typeface="微软雅黑" pitchFamily="34" charset="-122"/>
              </a:defRPr>
            </a:lvl5pPr>
            <a:lvl6pPr marL="457067" algn="l" rtl="0" eaLnBrk="0" fontAlgn="base" hangingPunct="0">
              <a:spcBef>
                <a:spcPct val="0"/>
              </a:spcBef>
              <a:spcAft>
                <a:spcPct val="0"/>
              </a:spcAft>
              <a:defRPr sz="2400">
                <a:solidFill>
                  <a:schemeClr val="tx2"/>
                </a:solidFill>
                <a:latin typeface="Arial" pitchFamily="34" charset="0"/>
                <a:ea typeface="微软雅黑" pitchFamily="34" charset="-122"/>
              </a:defRPr>
            </a:lvl6pPr>
            <a:lvl7pPr marL="914133" algn="l" rtl="0" eaLnBrk="0" fontAlgn="base" hangingPunct="0">
              <a:spcBef>
                <a:spcPct val="0"/>
              </a:spcBef>
              <a:spcAft>
                <a:spcPct val="0"/>
              </a:spcAft>
              <a:defRPr sz="2400">
                <a:solidFill>
                  <a:schemeClr val="tx2"/>
                </a:solidFill>
                <a:latin typeface="Arial" pitchFamily="34" charset="0"/>
                <a:ea typeface="微软雅黑" pitchFamily="34" charset="-122"/>
              </a:defRPr>
            </a:lvl7pPr>
            <a:lvl8pPr marL="1371200" algn="l" rtl="0" eaLnBrk="0" fontAlgn="base" hangingPunct="0">
              <a:spcBef>
                <a:spcPct val="0"/>
              </a:spcBef>
              <a:spcAft>
                <a:spcPct val="0"/>
              </a:spcAft>
              <a:defRPr sz="2400">
                <a:solidFill>
                  <a:schemeClr val="tx2"/>
                </a:solidFill>
                <a:latin typeface="Arial" pitchFamily="34" charset="0"/>
                <a:ea typeface="微软雅黑" pitchFamily="34" charset="-122"/>
              </a:defRPr>
            </a:lvl8pPr>
            <a:lvl9pPr marL="1828266" algn="l" rtl="0" eaLnBrk="0" fontAlgn="base" hangingPunct="0">
              <a:spcBef>
                <a:spcPct val="0"/>
              </a:spcBef>
              <a:spcAft>
                <a:spcPct val="0"/>
              </a:spcAft>
              <a:defRPr sz="2400">
                <a:solidFill>
                  <a:schemeClr val="tx2"/>
                </a:solidFill>
                <a:latin typeface="Arial" pitchFamily="34" charset="0"/>
                <a:ea typeface="微软雅黑" pitchFamily="34" charset="-122"/>
              </a:defRPr>
            </a:lvl9pPr>
          </a:lstStyle>
          <a:p>
            <a:r>
              <a:rPr lang="zh-CN" altLang="en-US" kern="0" dirty="0" smtClean="0"/>
              <a:t>单击此处编辑母版标题样式</a:t>
            </a:r>
            <a:endParaRPr lang="en-US" kern="0" dirty="0"/>
          </a:p>
        </p:txBody>
      </p:sp>
      <p:sp>
        <p:nvSpPr>
          <p:cNvPr id="10" name="Line 8"/>
          <p:cNvSpPr>
            <a:spLocks noChangeShapeType="1"/>
          </p:cNvSpPr>
          <p:nvPr userDrawn="1"/>
        </p:nvSpPr>
        <p:spPr bwMode="auto">
          <a:xfrm>
            <a:off x="0" y="6151563"/>
            <a:ext cx="12192000" cy="0"/>
          </a:xfrm>
          <a:prstGeom prst="line">
            <a:avLst/>
          </a:prstGeom>
          <a:noFill/>
          <a:ln w="63500">
            <a:solidFill>
              <a:srgbClr val="5D0F07"/>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1" name="图片 11"/>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794" y="6202885"/>
            <a:ext cx="1487488" cy="65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userDrawn="1"/>
        </p:nvSpPr>
        <p:spPr>
          <a:xfrm>
            <a:off x="240754" y="152400"/>
            <a:ext cx="479326" cy="47932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439022" y="322550"/>
            <a:ext cx="386432" cy="386432"/>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66CCFF"/>
                  </a:gs>
                  <a:gs pos="52000">
                    <a:schemeClr val="bg1"/>
                  </a:gs>
                  <a:gs pos="100000">
                    <a:srgbClr val="0070C0"/>
                  </a:gs>
                </a:gsLst>
                <a:lin ang="0" scaled="1"/>
              </a:gradFill>
            </a:endParaRPr>
          </a:p>
        </p:txBody>
      </p:sp>
      <p:cxnSp>
        <p:nvCxnSpPr>
          <p:cNvPr id="14" name="直接连接符 13"/>
          <p:cNvCxnSpPr/>
          <p:nvPr userDrawn="1"/>
        </p:nvCxnSpPr>
        <p:spPr>
          <a:xfrm>
            <a:off x="897462" y="684734"/>
            <a:ext cx="112945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54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标题和内容">
    <p:bg>
      <p:bgPr>
        <a:gradFill>
          <a:gsLst>
            <a:gs pos="0">
              <a:schemeClr val="bg1">
                <a:lumMod val="95000"/>
              </a:schemeClr>
            </a:gs>
            <a:gs pos="50000">
              <a:schemeClr val="bg1"/>
            </a:gs>
            <a:gs pos="100000">
              <a:schemeClr val="bg1">
                <a:lumMod val="95000"/>
              </a:schemeClr>
            </a:gs>
          </a:gsLst>
          <a:lin ang="0" scaled="0"/>
        </a:gradFill>
        <a:effectLst/>
      </p:bgPr>
    </p:bg>
    <p:spTree>
      <p:nvGrpSpPr>
        <p:cNvPr id="1" name=""/>
        <p:cNvGrpSpPr/>
        <p:nvPr/>
      </p:nvGrpSpPr>
      <p:grpSpPr>
        <a:xfrm>
          <a:off x="0" y="0"/>
          <a:ext cx="0" cy="0"/>
          <a:chOff x="0" y="0"/>
          <a:chExt cx="0" cy="0"/>
        </a:xfrm>
      </p:grpSpPr>
      <p:sp>
        <p:nvSpPr>
          <p:cNvPr id="54" name="矩形 53"/>
          <p:cNvSpPr/>
          <p:nvPr userDrawn="1"/>
        </p:nvSpPr>
        <p:spPr>
          <a:xfrm>
            <a:off x="23093" y="0"/>
            <a:ext cx="8809893" cy="6748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idx="1"/>
          </p:nvPr>
        </p:nvSpPr>
        <p:spPr>
          <a:xfrm>
            <a:off x="759177" y="1254960"/>
            <a:ext cx="10515600" cy="4351338"/>
          </a:xfrm>
        </p:spPr>
        <p:txBody>
          <a:bodyPr>
            <a:normAutofit/>
          </a:bodyPr>
          <a:lstStyle>
            <a:lvl1pPr>
              <a:lnSpc>
                <a:spcPct val="150000"/>
              </a:lnSpc>
              <a:defRPr sz="2000">
                <a:latin typeface="微软雅黑" panose="020B0503020204020204" pitchFamily="34" charset="-122"/>
                <a:ea typeface="微软雅黑" panose="020B0503020204020204" pitchFamily="34" charset="-122"/>
              </a:defRPr>
            </a:lvl1pPr>
            <a:lvl2pPr>
              <a:lnSpc>
                <a:spcPct val="150000"/>
              </a:lnSpc>
              <a:defRPr sz="18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800">
                <a:latin typeface="微软雅黑" panose="020B0503020204020204" pitchFamily="34" charset="-122"/>
                <a:ea typeface="微软雅黑" panose="020B0503020204020204" pitchFamily="34" charset="-122"/>
              </a:defRPr>
            </a:lvl4pPr>
            <a:lvl5pPr>
              <a:lnSpc>
                <a:spcPct val="150000"/>
              </a:lnSpc>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5" name="标题 13"/>
          <p:cNvSpPr>
            <a:spLocks noGrp="1"/>
          </p:cNvSpPr>
          <p:nvPr>
            <p:ph type="title"/>
          </p:nvPr>
        </p:nvSpPr>
        <p:spPr>
          <a:xfrm>
            <a:off x="1001609" y="60118"/>
            <a:ext cx="7831377" cy="523442"/>
          </a:xfrm>
        </p:spPr>
        <p:txBody>
          <a:bodyPr>
            <a:normAutofit/>
          </a:bodyPr>
          <a:lstStyle>
            <a:lvl1pPr>
              <a:defRPr sz="2400" b="1">
                <a:solidFill>
                  <a:schemeClr val="bg1"/>
                </a:solidFill>
                <a:latin typeface="微软雅黑" pitchFamily="34" charset="-122"/>
                <a:ea typeface="微软雅黑" pitchFamily="34" charset="-122"/>
              </a:defRPr>
            </a:lvl1pPr>
          </a:lstStyle>
          <a:p>
            <a:r>
              <a:rPr lang="zh-CN" altLang="en-US" dirty="0"/>
              <a:t>单击此处编辑母版标题样式</a:t>
            </a:r>
            <a:endParaRPr lang="en-US" dirty="0"/>
          </a:p>
        </p:txBody>
      </p:sp>
      <p:pic>
        <p:nvPicPr>
          <p:cNvPr id="6" name="图片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80800" y="34377"/>
            <a:ext cx="660399" cy="660399"/>
          </a:xfrm>
          <a:prstGeom prst="rect">
            <a:avLst/>
          </a:prstGeom>
        </p:spPr>
      </p:pic>
      <p:grpSp>
        <p:nvGrpSpPr>
          <p:cNvPr id="76" name="组合 75"/>
          <p:cNvGrpSpPr/>
          <p:nvPr userDrawn="1"/>
        </p:nvGrpSpPr>
        <p:grpSpPr>
          <a:xfrm>
            <a:off x="70718" y="6203106"/>
            <a:ext cx="475058" cy="504477"/>
            <a:chOff x="23093" y="6326931"/>
            <a:chExt cx="475058" cy="504477"/>
          </a:xfrm>
        </p:grpSpPr>
        <p:sp>
          <p:nvSpPr>
            <p:cNvPr id="21" name="椭圆 20"/>
            <p:cNvSpPr/>
            <p:nvPr userDrawn="1"/>
          </p:nvSpPr>
          <p:spPr>
            <a:xfrm>
              <a:off x="23093" y="6356350"/>
              <a:ext cx="475058" cy="475058"/>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flipV="1">
              <a:off x="300234" y="6326931"/>
              <a:ext cx="138595" cy="138595"/>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userDrawn="1"/>
        </p:nvSpPr>
        <p:spPr>
          <a:xfrm>
            <a:off x="0" y="0"/>
            <a:ext cx="864096" cy="6748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KSO_Shape"/>
          <p:cNvSpPr>
            <a:spLocks/>
          </p:cNvSpPr>
          <p:nvPr userDrawn="1"/>
        </p:nvSpPr>
        <p:spPr bwMode="auto">
          <a:xfrm>
            <a:off x="160606" y="117179"/>
            <a:ext cx="542883" cy="461329"/>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66" name="矩形 65"/>
          <p:cNvSpPr/>
          <p:nvPr userDrawn="1"/>
        </p:nvSpPr>
        <p:spPr>
          <a:xfrm>
            <a:off x="625770" y="6542632"/>
            <a:ext cx="10224345" cy="315368"/>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7" name="矩形 66"/>
          <p:cNvSpPr/>
          <p:nvPr userDrawn="1"/>
        </p:nvSpPr>
        <p:spPr>
          <a:xfrm>
            <a:off x="10850115" y="6542632"/>
            <a:ext cx="1345060" cy="315368"/>
          </a:xfrm>
          <a:prstGeom prst="rect">
            <a:avLst/>
          </a:prstGeom>
          <a:solidFill>
            <a:srgbClr val="4BACC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8" name="等腰三角形 67"/>
          <p:cNvSpPr/>
          <p:nvPr userDrawn="1"/>
        </p:nvSpPr>
        <p:spPr>
          <a:xfrm rot="16200000">
            <a:off x="11138147" y="6627500"/>
            <a:ext cx="144016" cy="124152"/>
          </a:xfrm>
          <a:prstGeom prst="triangle">
            <a:avLst/>
          </a:prstGeom>
          <a:solidFill>
            <a:srgbClr val="34495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9" name="等腰三角形 68"/>
          <p:cNvSpPr/>
          <p:nvPr userDrawn="1"/>
        </p:nvSpPr>
        <p:spPr>
          <a:xfrm rot="5400000">
            <a:off x="11776287" y="6634544"/>
            <a:ext cx="144016" cy="124152"/>
          </a:xfrm>
          <a:prstGeom prst="triangle">
            <a:avLst/>
          </a:prstGeom>
          <a:solidFill>
            <a:srgbClr val="34495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9" name="灯片编号占位符 16"/>
          <p:cNvSpPr>
            <a:spLocks noGrp="1"/>
          </p:cNvSpPr>
          <p:nvPr>
            <p:ph type="sldNum" sz="quarter" idx="12"/>
          </p:nvPr>
        </p:nvSpPr>
        <p:spPr>
          <a:xfrm>
            <a:off x="10850115" y="6504532"/>
            <a:ext cx="1345060" cy="365125"/>
          </a:xfrm>
        </p:spPr>
        <p:txBody>
          <a:bodyPr/>
          <a:lstStyle>
            <a:lvl1pPr algn="ctr">
              <a:defRPr sz="1400" b="1">
                <a:solidFill>
                  <a:srgbClr val="34495E"/>
                </a:solidFill>
                <a:latin typeface="微软雅黑" panose="020B0503020204020204" pitchFamily="34" charset="-122"/>
                <a:ea typeface="微软雅黑" panose="020B0503020204020204" pitchFamily="34" charset="-122"/>
              </a:defRPr>
            </a:lvl1pPr>
          </a:lstStyle>
          <a:p>
            <a:fld id="{4C43EDA1-B606-42F6-A509-9ECC7078DA4E}" type="slidenum">
              <a:rPr lang="en-US" smtClean="0"/>
              <a:pPr/>
              <a:t>‹#›</a:t>
            </a:fld>
            <a:endParaRPr lang="en-US"/>
          </a:p>
        </p:txBody>
      </p:sp>
      <p:sp>
        <p:nvSpPr>
          <p:cNvPr id="73" name="文本占位符 72"/>
          <p:cNvSpPr>
            <a:spLocks noGrp="1"/>
          </p:cNvSpPr>
          <p:nvPr>
            <p:ph type="body" sz="quarter" idx="13"/>
          </p:nvPr>
        </p:nvSpPr>
        <p:spPr>
          <a:xfrm>
            <a:off x="1059296" y="6547917"/>
            <a:ext cx="4808104" cy="315912"/>
          </a:xfrm>
        </p:spPr>
        <p:txBody>
          <a:bodyPr>
            <a:noAutofit/>
          </a:bodyPr>
          <a:lstStyle>
            <a:lvl1pPr marL="0" indent="0">
              <a:buNone/>
              <a:defRPr sz="1600" b="1">
                <a:solidFill>
                  <a:schemeClr val="bg1"/>
                </a:solidFill>
                <a:latin typeface="微软雅黑" panose="020B0503020204020204" pitchFamily="34" charset="-122"/>
                <a:ea typeface="微软雅黑" panose="020B0503020204020204" pitchFamily="34" charset="-122"/>
              </a:defRPr>
            </a:lvl1pPr>
            <a:lvl2pPr>
              <a:defRPr sz="1600" b="1">
                <a:solidFill>
                  <a:schemeClr val="bg1"/>
                </a:solidFill>
                <a:latin typeface="微软雅黑" panose="020B0503020204020204" pitchFamily="34" charset="-122"/>
                <a:ea typeface="微软雅黑" panose="020B0503020204020204" pitchFamily="34" charset="-122"/>
              </a:defRPr>
            </a:lvl2pPr>
            <a:lvl3pPr>
              <a:defRPr sz="1600" b="1">
                <a:solidFill>
                  <a:schemeClr val="bg1"/>
                </a:solidFill>
                <a:latin typeface="微软雅黑" panose="020B0503020204020204" pitchFamily="34" charset="-122"/>
                <a:ea typeface="微软雅黑" panose="020B0503020204020204" pitchFamily="34" charset="-122"/>
              </a:defRPr>
            </a:lvl3pPr>
            <a:lvl4pPr>
              <a:defRPr sz="1600" b="1">
                <a:solidFill>
                  <a:schemeClr val="bg1"/>
                </a:solidFill>
                <a:latin typeface="微软雅黑" panose="020B0503020204020204" pitchFamily="34" charset="-122"/>
                <a:ea typeface="微软雅黑" panose="020B0503020204020204" pitchFamily="34" charset="-122"/>
              </a:defRPr>
            </a:lvl4pPr>
            <a:lvl5pPr>
              <a:defRPr sz="1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5639471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bg>
      <p:bgPr>
        <a:gradFill>
          <a:gsLst>
            <a:gs pos="0">
              <a:schemeClr val="bg1">
                <a:lumMod val="95000"/>
              </a:schemeClr>
            </a:gs>
            <a:gs pos="50000">
              <a:schemeClr val="bg1"/>
            </a:gs>
            <a:gs pos="100000">
              <a:schemeClr val="bg1">
                <a:lumMod val="95000"/>
              </a:schemeClr>
            </a:gs>
          </a:gsLst>
          <a:lin ang="0" scaled="0"/>
        </a:gradFill>
        <a:effectLst/>
      </p:bgPr>
    </p:bg>
    <p:spTree>
      <p:nvGrpSpPr>
        <p:cNvPr id="1" name=""/>
        <p:cNvGrpSpPr/>
        <p:nvPr/>
      </p:nvGrpSpPr>
      <p:grpSpPr>
        <a:xfrm>
          <a:off x="0" y="0"/>
          <a:ext cx="0" cy="0"/>
          <a:chOff x="0" y="0"/>
          <a:chExt cx="0" cy="0"/>
        </a:xfrm>
      </p:grpSpPr>
      <p:sp>
        <p:nvSpPr>
          <p:cNvPr id="54" name="矩形 53"/>
          <p:cNvSpPr/>
          <p:nvPr userDrawn="1"/>
        </p:nvSpPr>
        <p:spPr>
          <a:xfrm>
            <a:off x="23093" y="0"/>
            <a:ext cx="8809893" cy="6748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idx="1"/>
          </p:nvPr>
        </p:nvSpPr>
        <p:spPr>
          <a:xfrm>
            <a:off x="759177" y="1254960"/>
            <a:ext cx="10515600" cy="4351338"/>
          </a:xfrm>
        </p:spPr>
        <p:txBody>
          <a:bodyPr>
            <a:normAutofit/>
          </a:bodyPr>
          <a:lstStyle>
            <a:lvl1pPr>
              <a:lnSpc>
                <a:spcPct val="150000"/>
              </a:lnSpc>
              <a:defRPr sz="2000">
                <a:latin typeface="微软雅黑" panose="020B0503020204020204" pitchFamily="34" charset="-122"/>
                <a:ea typeface="微软雅黑" panose="020B0503020204020204" pitchFamily="34" charset="-122"/>
              </a:defRPr>
            </a:lvl1pPr>
            <a:lvl2pPr>
              <a:lnSpc>
                <a:spcPct val="150000"/>
              </a:lnSpc>
              <a:defRPr sz="18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800">
                <a:latin typeface="微软雅黑" panose="020B0503020204020204" pitchFamily="34" charset="-122"/>
                <a:ea typeface="微软雅黑" panose="020B0503020204020204" pitchFamily="34" charset="-122"/>
              </a:defRPr>
            </a:lvl4pPr>
            <a:lvl5pPr>
              <a:lnSpc>
                <a:spcPct val="150000"/>
              </a:lnSpc>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5" name="标题 13"/>
          <p:cNvSpPr>
            <a:spLocks noGrp="1"/>
          </p:cNvSpPr>
          <p:nvPr>
            <p:ph type="title"/>
          </p:nvPr>
        </p:nvSpPr>
        <p:spPr>
          <a:xfrm>
            <a:off x="1001609" y="60118"/>
            <a:ext cx="7831377" cy="523442"/>
          </a:xfrm>
        </p:spPr>
        <p:txBody>
          <a:bodyPr>
            <a:normAutofit/>
          </a:bodyPr>
          <a:lstStyle>
            <a:lvl1pPr>
              <a:defRPr sz="2400" b="1">
                <a:solidFill>
                  <a:schemeClr val="bg1"/>
                </a:solidFill>
                <a:latin typeface="微软雅黑" pitchFamily="34" charset="-122"/>
                <a:ea typeface="微软雅黑" pitchFamily="34" charset="-122"/>
              </a:defRPr>
            </a:lvl1pPr>
          </a:lstStyle>
          <a:p>
            <a:r>
              <a:rPr lang="zh-CN" altLang="en-US" dirty="0"/>
              <a:t>单击此处编辑母版标题样式</a:t>
            </a:r>
            <a:endParaRPr lang="en-US" dirty="0"/>
          </a:p>
        </p:txBody>
      </p:sp>
      <p:pic>
        <p:nvPicPr>
          <p:cNvPr id="6" name="图片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80800" y="34377"/>
            <a:ext cx="660399" cy="660399"/>
          </a:xfrm>
          <a:prstGeom prst="rect">
            <a:avLst/>
          </a:prstGeom>
        </p:spPr>
      </p:pic>
      <p:grpSp>
        <p:nvGrpSpPr>
          <p:cNvPr id="76" name="组合 75"/>
          <p:cNvGrpSpPr/>
          <p:nvPr userDrawn="1"/>
        </p:nvGrpSpPr>
        <p:grpSpPr>
          <a:xfrm>
            <a:off x="70718" y="6203106"/>
            <a:ext cx="475058" cy="504477"/>
            <a:chOff x="23093" y="6326931"/>
            <a:chExt cx="475058" cy="504477"/>
          </a:xfrm>
        </p:grpSpPr>
        <p:sp>
          <p:nvSpPr>
            <p:cNvPr id="21" name="椭圆 20"/>
            <p:cNvSpPr/>
            <p:nvPr userDrawn="1"/>
          </p:nvSpPr>
          <p:spPr>
            <a:xfrm>
              <a:off x="23093" y="6356350"/>
              <a:ext cx="475058" cy="475058"/>
            </a:xfrm>
            <a:prstGeom prst="ellipse">
              <a:avLst/>
            </a:prstGeom>
            <a:solidFill>
              <a:srgbClr val="AB0019"/>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flipV="1">
              <a:off x="300234" y="6326931"/>
              <a:ext cx="138595" cy="138595"/>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userDrawn="1"/>
        </p:nvSpPr>
        <p:spPr>
          <a:xfrm>
            <a:off x="0" y="0"/>
            <a:ext cx="864096" cy="6748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KSO_Shape"/>
          <p:cNvSpPr>
            <a:spLocks/>
          </p:cNvSpPr>
          <p:nvPr userDrawn="1"/>
        </p:nvSpPr>
        <p:spPr bwMode="auto">
          <a:xfrm>
            <a:off x="160606" y="117179"/>
            <a:ext cx="542883" cy="461329"/>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65D7FF"/>
              </a:solidFill>
              <a:ea typeface="宋体" panose="02010600030101010101" pitchFamily="2" charset="-122"/>
            </a:endParaRPr>
          </a:p>
        </p:txBody>
      </p:sp>
      <p:sp>
        <p:nvSpPr>
          <p:cNvPr id="66" name="矩形 65"/>
          <p:cNvSpPr/>
          <p:nvPr userDrawn="1"/>
        </p:nvSpPr>
        <p:spPr>
          <a:xfrm>
            <a:off x="625770" y="6542632"/>
            <a:ext cx="10224345" cy="315368"/>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7" name="矩形 66"/>
          <p:cNvSpPr/>
          <p:nvPr userDrawn="1"/>
        </p:nvSpPr>
        <p:spPr>
          <a:xfrm>
            <a:off x="10850115" y="6542632"/>
            <a:ext cx="1345060" cy="315368"/>
          </a:xfrm>
          <a:prstGeom prst="rect">
            <a:avLst/>
          </a:prstGeom>
          <a:solidFill>
            <a:srgbClr val="4BACC6">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8" name="等腰三角形 67"/>
          <p:cNvSpPr/>
          <p:nvPr userDrawn="1"/>
        </p:nvSpPr>
        <p:spPr>
          <a:xfrm rot="16200000">
            <a:off x="11138147" y="6627500"/>
            <a:ext cx="144016" cy="124152"/>
          </a:xfrm>
          <a:prstGeom prst="triangle">
            <a:avLst/>
          </a:prstGeom>
          <a:solidFill>
            <a:srgbClr val="34495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69" name="等腰三角形 68"/>
          <p:cNvSpPr/>
          <p:nvPr userDrawn="1"/>
        </p:nvSpPr>
        <p:spPr>
          <a:xfrm rot="5400000">
            <a:off x="11776287" y="6634544"/>
            <a:ext cx="144016" cy="124152"/>
          </a:xfrm>
          <a:prstGeom prst="triangle">
            <a:avLst/>
          </a:prstGeom>
          <a:solidFill>
            <a:srgbClr val="34495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9" name="灯片编号占位符 16"/>
          <p:cNvSpPr>
            <a:spLocks noGrp="1"/>
          </p:cNvSpPr>
          <p:nvPr>
            <p:ph type="sldNum" sz="quarter" idx="12"/>
          </p:nvPr>
        </p:nvSpPr>
        <p:spPr>
          <a:xfrm>
            <a:off x="10850115" y="6504532"/>
            <a:ext cx="1345060" cy="365125"/>
          </a:xfrm>
        </p:spPr>
        <p:txBody>
          <a:bodyPr/>
          <a:lstStyle>
            <a:lvl1pPr algn="ctr">
              <a:defRPr sz="1400" b="1">
                <a:solidFill>
                  <a:srgbClr val="34495E"/>
                </a:solidFill>
                <a:latin typeface="微软雅黑" panose="020B0503020204020204" pitchFamily="34" charset="-122"/>
                <a:ea typeface="微软雅黑" panose="020B0503020204020204" pitchFamily="34" charset="-122"/>
              </a:defRPr>
            </a:lvl1pPr>
          </a:lstStyle>
          <a:p>
            <a:fld id="{4C43EDA1-B606-42F6-A509-9ECC7078DA4E}" type="slidenum">
              <a:rPr lang="en-US" smtClean="0"/>
              <a:pPr/>
              <a:t>‹#›</a:t>
            </a:fld>
            <a:endParaRPr lang="en-US"/>
          </a:p>
        </p:txBody>
      </p:sp>
      <p:sp>
        <p:nvSpPr>
          <p:cNvPr id="73" name="文本占位符 72"/>
          <p:cNvSpPr>
            <a:spLocks noGrp="1"/>
          </p:cNvSpPr>
          <p:nvPr>
            <p:ph type="body" sz="quarter" idx="13"/>
          </p:nvPr>
        </p:nvSpPr>
        <p:spPr>
          <a:xfrm>
            <a:off x="1059296" y="6547917"/>
            <a:ext cx="4808104" cy="315912"/>
          </a:xfrm>
        </p:spPr>
        <p:txBody>
          <a:bodyPr>
            <a:noAutofit/>
          </a:bodyPr>
          <a:lstStyle>
            <a:lvl1pPr marL="0" indent="0">
              <a:buNone/>
              <a:defRPr sz="1600" b="1">
                <a:solidFill>
                  <a:schemeClr val="bg1"/>
                </a:solidFill>
                <a:latin typeface="微软雅黑" panose="020B0503020204020204" pitchFamily="34" charset="-122"/>
                <a:ea typeface="微软雅黑" panose="020B0503020204020204" pitchFamily="34" charset="-122"/>
              </a:defRPr>
            </a:lvl1pPr>
            <a:lvl2pPr>
              <a:defRPr sz="1600" b="1">
                <a:solidFill>
                  <a:schemeClr val="bg1"/>
                </a:solidFill>
                <a:latin typeface="微软雅黑" panose="020B0503020204020204" pitchFamily="34" charset="-122"/>
                <a:ea typeface="微软雅黑" panose="020B0503020204020204" pitchFamily="34" charset="-122"/>
              </a:defRPr>
            </a:lvl2pPr>
            <a:lvl3pPr>
              <a:defRPr sz="1600" b="1">
                <a:solidFill>
                  <a:schemeClr val="bg1"/>
                </a:solidFill>
                <a:latin typeface="微软雅黑" panose="020B0503020204020204" pitchFamily="34" charset="-122"/>
                <a:ea typeface="微软雅黑" panose="020B0503020204020204" pitchFamily="34" charset="-122"/>
              </a:defRPr>
            </a:lvl3pPr>
            <a:lvl4pPr>
              <a:defRPr sz="1600" b="1">
                <a:solidFill>
                  <a:schemeClr val="bg1"/>
                </a:solidFill>
                <a:latin typeface="微软雅黑" panose="020B0503020204020204" pitchFamily="34" charset="-122"/>
                <a:ea typeface="微软雅黑" panose="020B0503020204020204" pitchFamily="34" charset="-122"/>
              </a:defRPr>
            </a:lvl4pPr>
            <a:lvl5pPr>
              <a:defRPr sz="1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9250915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99E10-6603-4F7D-A20F-C53A2B717139}" type="datetime1">
              <a:rPr lang="en-US" smtClean="0"/>
              <a:t>8/15/2018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3EDA1-B606-42F6-A509-9ECC7078DA4E}" type="slidenum">
              <a:rPr lang="en-US" smtClean="0"/>
              <a:t>‹#›</a:t>
            </a:fld>
            <a:endParaRPr lang="en-US"/>
          </a:p>
        </p:txBody>
      </p:sp>
    </p:spTree>
    <p:extLst>
      <p:ext uri="{BB962C8B-B14F-4D97-AF65-F5344CB8AC3E}">
        <p14:creationId xmlns:p14="http://schemas.microsoft.com/office/powerpoint/2010/main" val="251736072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88" r:id="rId3"/>
    <p:sldLayoutId id="2147483671" r:id="rId4"/>
    <p:sldLayoutId id="2147483687" r:id="rId5"/>
    <p:sldLayoutId id="2147483689" r:id="rId6"/>
    <p:sldLayoutId id="214748369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0.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11" Type="http://schemas.openxmlformats.org/officeDocument/2006/relationships/image" Target="../media/image30.emf"/><Relationship Id="rId5" Type="http://schemas.openxmlformats.org/officeDocument/2006/relationships/image" Target="../media/image27.wmf"/><Relationship Id="rId10" Type="http://schemas.openxmlformats.org/officeDocument/2006/relationships/image" Target="../media/image30.png"/><Relationship Id="rId4" Type="http://schemas.openxmlformats.org/officeDocument/2006/relationships/oleObject" Target="../embeddings/oleObject17.bin"/><Relationship Id="rId9" Type="http://schemas.openxmlformats.org/officeDocument/2006/relationships/image" Target="../media/image29.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5.wmf"/><Relationship Id="rId3" Type="http://schemas.openxmlformats.org/officeDocument/2006/relationships/notesSlide" Target="../notesSlides/notesSlide11.xml"/><Relationship Id="rId7" Type="http://schemas.openxmlformats.org/officeDocument/2006/relationships/image" Target="../media/image32.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1.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3.wmf"/><Relationship Id="rId14" Type="http://schemas.openxmlformats.org/officeDocument/2006/relationships/oleObject" Target="../embeddings/oleObject2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26.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8.bin"/><Relationship Id="rId5" Type="http://schemas.openxmlformats.org/officeDocument/2006/relationships/image" Target="../media/image37.w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45.wmf"/><Relationship Id="rId3" Type="http://schemas.openxmlformats.org/officeDocument/2006/relationships/notesSlide" Target="../notesSlides/notesSlide21.xml"/><Relationship Id="rId7" Type="http://schemas.openxmlformats.org/officeDocument/2006/relationships/image" Target="../media/image42.wmf"/><Relationship Id="rId12"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0.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3.wmf"/><Relationship Id="rId14" Type="http://schemas.openxmlformats.org/officeDocument/2006/relationships/oleObject" Target="../embeddings/oleObject3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9.emf"/><Relationship Id="rId4" Type="http://schemas.openxmlformats.org/officeDocument/2006/relationships/image" Target="../media/image48.emf"/></Relationships>
</file>

<file path=ppt/slides/_rels/slide27.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notesSlide" Target="../notesSlides/notesSlide24.xml"/><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6.bin"/><Relationship Id="rId5" Type="http://schemas.openxmlformats.org/officeDocument/2006/relationships/image" Target="../media/image50.wmf"/><Relationship Id="rId4" Type="http://schemas.openxmlformats.org/officeDocument/2006/relationships/oleObject" Target="../embeddings/oleObject35.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25.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8.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55.wmf"/></Relationships>
</file>

<file path=ppt/slides/_rels/slide29.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wmf"/><Relationship Id="rId3" Type="http://schemas.openxmlformats.org/officeDocument/2006/relationships/notesSlide" Target="../notesSlides/notesSlide4.xml"/><Relationship Id="rId7" Type="http://schemas.openxmlformats.org/officeDocument/2006/relationships/image" Target="../media/image8.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0.wmf"/><Relationship Id="rId3" Type="http://schemas.openxmlformats.org/officeDocument/2006/relationships/notesSlide" Target="../notesSlides/notesSlide6.xml"/><Relationship Id="rId7" Type="http://schemas.openxmlformats.org/officeDocument/2006/relationships/image" Target="../media/image17.wmf"/><Relationship Id="rId12" Type="http://schemas.openxmlformats.org/officeDocument/2006/relationships/oleObject" Target="../embeddings/oleObject14.bin"/><Relationship Id="rId17" Type="http://schemas.openxmlformats.org/officeDocument/2006/relationships/image" Target="../media/image22.wmf"/><Relationship Id="rId2" Type="http://schemas.openxmlformats.org/officeDocument/2006/relationships/slideLayout" Target="../slideLayouts/slideLayout2.xml"/><Relationship Id="rId16" Type="http://schemas.openxmlformats.org/officeDocument/2006/relationships/oleObject" Target="../embeddings/oleObject16.bin"/><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8.wmf"/><Relationship Id="rId14"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H="1">
            <a:off x="0" y="2635526"/>
            <a:ext cx="12192000" cy="923330"/>
          </a:xfrm>
          <a:prstGeom prst="rect">
            <a:avLst/>
          </a:prstGeom>
          <a:effectLst>
            <a:glow rad="63500">
              <a:schemeClr val="accent4">
                <a:satMod val="175000"/>
                <a:alpha val="40000"/>
              </a:schemeClr>
            </a:glow>
            <a:outerShdw blurRad="50800" dist="38100" dir="2700000" algn="tl" rotWithShape="0">
              <a:prstClr val="black">
                <a:alpha val="40000"/>
              </a:prstClr>
            </a:outerShdw>
            <a:reflection blurRad="6350" stA="50000" endA="300" endPos="55500" dist="50800" dir="5400000" sy="-100000" algn="bl" rotWithShape="0"/>
          </a:effectLst>
        </p:spPr>
        <p:txBody>
          <a:bodyPr wrap="square">
            <a:spAutoFit/>
          </a:bodyPr>
          <a:lstStyle/>
          <a:p>
            <a:pPr algn="ctr">
              <a:lnSpc>
                <a:spcPct val="150000"/>
              </a:lnSpc>
            </a:pPr>
            <a:r>
              <a:rPr lang="en-US" altLang="zh-CN" sz="3600" b="1" dirty="0" smtClean="0">
                <a:solidFill>
                  <a:schemeClr val="bg1"/>
                </a:solidFill>
                <a:latin typeface="微软雅黑" pitchFamily="34" charset="-122"/>
                <a:ea typeface="微软雅黑" pitchFamily="34" charset="-122"/>
              </a:rPr>
              <a:t>X10</a:t>
            </a:r>
            <a:r>
              <a:rPr lang="zh-CN" altLang="en-US" sz="3600" b="1" dirty="0" smtClean="0">
                <a:solidFill>
                  <a:schemeClr val="bg1"/>
                </a:solidFill>
                <a:latin typeface="微软雅黑" pitchFamily="34" charset="-122"/>
                <a:ea typeface="微软雅黑" pitchFamily="34" charset="-122"/>
              </a:rPr>
              <a:t>计量干扰问题方案总结</a:t>
            </a:r>
            <a:endParaRPr lang="zh-CN" altLang="en-US" sz="3600" b="1" dirty="0">
              <a:solidFill>
                <a:schemeClr val="bg1"/>
              </a:solidFill>
              <a:latin typeface="微软雅黑" pitchFamily="34" charset="-122"/>
              <a:ea typeface="微软雅黑" pitchFamily="34" charset="-122"/>
            </a:endParaRPr>
          </a:p>
        </p:txBody>
      </p:sp>
      <p:sp>
        <p:nvSpPr>
          <p:cNvPr id="5" name="矩形 4"/>
          <p:cNvSpPr/>
          <p:nvPr/>
        </p:nvSpPr>
        <p:spPr>
          <a:xfrm>
            <a:off x="3048000" y="4211093"/>
            <a:ext cx="6096000" cy="2562240"/>
          </a:xfrm>
          <a:prstGeom prst="rect">
            <a:avLst/>
          </a:prstGeom>
        </p:spPr>
        <p:txBody>
          <a:bodyPr>
            <a:spAutoFit/>
          </a:bodyPr>
          <a:lstStyle/>
          <a:p>
            <a:pPr algn="ctr">
              <a:lnSpc>
                <a:spcPct val="130000"/>
              </a:lnSpc>
              <a:spcAft>
                <a:spcPts val="600"/>
              </a:spcAft>
            </a:pPr>
            <a:r>
              <a:rPr lang="zh-CN" altLang="en-US" dirty="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rPr>
              <a:t>陈  峥 </a:t>
            </a:r>
            <a:endParaRPr lang="en-US" altLang="zh-CN" dirty="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endParaRPr>
          </a:p>
          <a:p>
            <a:pPr algn="ctr">
              <a:lnSpc>
                <a:spcPct val="130000"/>
              </a:lnSpc>
              <a:spcAft>
                <a:spcPts val="600"/>
              </a:spcAft>
            </a:pPr>
            <a:r>
              <a:rPr lang="zh-CN" altLang="en-US" dirty="0" smtClean="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rPr>
              <a:t>昆明理工大学</a:t>
            </a:r>
            <a:endParaRPr lang="en-US" altLang="zh-CN" dirty="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endParaRPr>
          </a:p>
          <a:p>
            <a:pPr algn="ctr">
              <a:lnSpc>
                <a:spcPct val="130000"/>
              </a:lnSpc>
              <a:spcAft>
                <a:spcPts val="600"/>
              </a:spcAft>
            </a:pPr>
            <a:r>
              <a:rPr lang="zh-CN" altLang="en-US" dirty="0" smtClean="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rPr>
              <a:t>教授</a:t>
            </a:r>
            <a:r>
              <a:rPr lang="zh-CN" altLang="en-US" dirty="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rPr>
              <a:t>，博士，博士生导师，</a:t>
            </a:r>
            <a:r>
              <a:rPr lang="en-US" altLang="zh-CN" dirty="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rPr>
              <a:t>IEEE </a:t>
            </a:r>
            <a:r>
              <a:rPr lang="zh-CN" altLang="en-US" dirty="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rPr>
              <a:t>高级会员</a:t>
            </a:r>
            <a:endParaRPr lang="en-US" altLang="zh-CN" dirty="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endParaRPr>
          </a:p>
          <a:p>
            <a:pPr algn="ctr">
              <a:lnSpc>
                <a:spcPct val="130000"/>
              </a:lnSpc>
            </a:pPr>
            <a:r>
              <a:rPr lang="en-US" altLang="zh-CN" dirty="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rPr>
              <a:t>botaoc@qq.com, botaoc@gmail.com</a:t>
            </a:r>
          </a:p>
          <a:p>
            <a:pPr algn="ctr">
              <a:lnSpc>
                <a:spcPct val="130000"/>
              </a:lnSpc>
            </a:pPr>
            <a:r>
              <a:rPr lang="zh-CN" altLang="en-US" dirty="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rPr>
              <a:t>电话：</a:t>
            </a:r>
            <a:r>
              <a:rPr lang="en-US" altLang="zh-CN" dirty="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rPr>
              <a:t>18669083001</a:t>
            </a:r>
          </a:p>
          <a:p>
            <a:pPr algn="ctr"/>
            <a:endParaRPr lang="en-US" altLang="zh-CN" sz="1050" dirty="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endParaRPr>
          </a:p>
          <a:p>
            <a:pPr algn="ctr"/>
            <a:r>
              <a:rPr lang="en-US" altLang="zh-CN" dirty="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rPr>
              <a:t>2018</a:t>
            </a:r>
            <a:r>
              <a:rPr lang="zh-CN" altLang="en-US" dirty="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rPr>
              <a:t>年</a:t>
            </a:r>
            <a:r>
              <a:rPr lang="en-US" altLang="zh-CN" dirty="0" smtClean="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rPr>
              <a:t>08</a:t>
            </a:r>
            <a:r>
              <a:rPr lang="zh-CN" altLang="en-US" dirty="0" smtClean="0">
                <a:solidFill>
                  <a:srgbClr val="0000FF"/>
                </a:solidFill>
                <a:latin typeface="Arial" panose="020B0604020202020204" pitchFamily="34" charset="0"/>
                <a:ea typeface="黑体" panose="02010609060101010101" pitchFamily="49" charset="-122"/>
                <a:cs typeface="Arial" panose="020B0604020202020204" pitchFamily="34" charset="0"/>
                <a:sym typeface="隶书" panose="02010509060101010101" pitchFamily="49" charset="-122"/>
              </a:rPr>
              <a:t>月</a:t>
            </a:r>
            <a:endParaRPr lang="en-US" altLang="zh-CN" sz="1100" dirty="0">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061889484"/>
      </p:ext>
    </p:extLst>
  </p:cSld>
  <p:clrMapOvr>
    <a:masterClrMapping/>
  </p:clrMapOvr>
  <mc:AlternateContent xmlns:mc="http://schemas.openxmlformats.org/markup-compatibility/2006" xmlns:p14="http://schemas.microsoft.com/office/powerpoint/2010/main">
    <mc:Choice Requires="p14">
      <p:transition spd="slow" p14:dur="2000" advTm="3729"/>
    </mc:Choice>
    <mc:Fallback xmlns="">
      <p:transition spd="slow" advTm="372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电路图</a:t>
            </a:r>
            <a:endParaRPr lang="en-US" dirty="0"/>
          </a:p>
        </p:txBody>
      </p:sp>
      <p:sp>
        <p:nvSpPr>
          <p:cNvPr id="4" name="灯片编号占位符 3"/>
          <p:cNvSpPr>
            <a:spLocks noGrp="1"/>
          </p:cNvSpPr>
          <p:nvPr>
            <p:ph type="sldNum" sz="quarter" idx="12"/>
          </p:nvPr>
        </p:nvSpPr>
        <p:spPr/>
        <p:txBody>
          <a:bodyPr/>
          <a:lstStyle/>
          <a:p>
            <a:fld id="{4C43EDA1-B606-42F6-A509-9ECC7078DA4E}" type="slidenum">
              <a:rPr lang="en-US" smtClean="0"/>
              <a:pPr/>
              <a:t>10</a:t>
            </a:fld>
            <a:endParaRPr lang="en-US"/>
          </a:p>
        </p:txBody>
      </p:sp>
      <p:pic>
        <p:nvPicPr>
          <p:cNvPr id="5" name="图片 4"/>
          <p:cNvPicPr>
            <a:picLocks noChangeAspect="1"/>
          </p:cNvPicPr>
          <p:nvPr/>
        </p:nvPicPr>
        <p:blipFill>
          <a:blip r:embed="rId2"/>
          <a:stretch>
            <a:fillRect/>
          </a:stretch>
        </p:blipFill>
        <p:spPr>
          <a:xfrm>
            <a:off x="1372670" y="862013"/>
            <a:ext cx="9842224" cy="5311297"/>
          </a:xfrm>
          <a:prstGeom prst="rect">
            <a:avLst/>
          </a:prstGeom>
        </p:spPr>
      </p:pic>
      <p:sp>
        <p:nvSpPr>
          <p:cNvPr id="6" name="文本框 5"/>
          <p:cNvSpPr txBox="1"/>
          <p:nvPr/>
        </p:nvSpPr>
        <p:spPr>
          <a:xfrm>
            <a:off x="4463110" y="6273225"/>
            <a:ext cx="3480440" cy="584775"/>
          </a:xfrm>
          <a:prstGeom prst="rect">
            <a:avLst/>
          </a:prstGeom>
          <a:noFill/>
        </p:spPr>
        <p:txBody>
          <a:bodyPr wrap="none" rtlCol="0">
            <a:spAutoFit/>
          </a:bodyPr>
          <a:lstStyle/>
          <a:p>
            <a:r>
              <a:rPr lang="zh-CN" altLang="en-US" sz="3200" b="1" dirty="0" smtClean="0">
                <a:solidFill>
                  <a:srgbClr val="0000FF"/>
                </a:solidFill>
              </a:rPr>
              <a:t>无芯片内部结构图</a:t>
            </a:r>
            <a:endParaRPr lang="en-US" sz="3200" b="1" dirty="0">
              <a:solidFill>
                <a:srgbClr val="0000FF"/>
              </a:solidFill>
            </a:endParaRPr>
          </a:p>
        </p:txBody>
      </p:sp>
      <p:sp>
        <p:nvSpPr>
          <p:cNvPr id="7" name="文本框 6"/>
          <p:cNvSpPr txBox="1"/>
          <p:nvPr/>
        </p:nvSpPr>
        <p:spPr>
          <a:xfrm>
            <a:off x="60705" y="3723860"/>
            <a:ext cx="1311965" cy="1200329"/>
          </a:xfrm>
          <a:prstGeom prst="rect">
            <a:avLst/>
          </a:prstGeom>
          <a:noFill/>
        </p:spPr>
        <p:txBody>
          <a:bodyPr wrap="square" rtlCol="0">
            <a:spAutoFit/>
          </a:bodyPr>
          <a:lstStyle/>
          <a:p>
            <a:pPr algn="just"/>
            <a:r>
              <a:rPr lang="en-US" dirty="0" err="1" smtClean="0">
                <a:solidFill>
                  <a:srgbClr val="0000FF"/>
                </a:solidFill>
              </a:rPr>
              <a:t>V</a:t>
            </a:r>
            <a:r>
              <a:rPr lang="en-US" altLang="zh-CN" dirty="0" err="1" smtClean="0">
                <a:solidFill>
                  <a:srgbClr val="0000FF"/>
                </a:solidFill>
              </a:rPr>
              <a:t>refo</a:t>
            </a:r>
            <a:r>
              <a:rPr lang="zh-CN" altLang="en-US" dirty="0" smtClean="0">
                <a:solidFill>
                  <a:srgbClr val="0000FF"/>
                </a:solidFill>
              </a:rPr>
              <a:t>的电压在</a:t>
            </a:r>
            <a:r>
              <a:rPr lang="en-US" altLang="zh-CN" dirty="0" smtClean="0">
                <a:solidFill>
                  <a:srgbClr val="0000FF"/>
                </a:solidFill>
              </a:rPr>
              <a:t>2.5V</a:t>
            </a:r>
            <a:r>
              <a:rPr lang="zh-CN" altLang="en-US" dirty="0" smtClean="0">
                <a:solidFill>
                  <a:srgbClr val="0000FF"/>
                </a:solidFill>
              </a:rPr>
              <a:t>波动，地出了问题。</a:t>
            </a:r>
            <a:endParaRPr lang="en-US" dirty="0">
              <a:solidFill>
                <a:srgbClr val="0000FF"/>
              </a:solidFill>
            </a:endParaRPr>
          </a:p>
        </p:txBody>
      </p:sp>
    </p:spTree>
    <p:extLst>
      <p:ext uri="{BB962C8B-B14F-4D97-AF65-F5344CB8AC3E}">
        <p14:creationId xmlns:p14="http://schemas.microsoft.com/office/powerpoint/2010/main" val="4166539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目前遇到的问题</a:t>
            </a:r>
          </a:p>
        </p:txBody>
      </p:sp>
      <p:sp>
        <p:nvSpPr>
          <p:cNvPr id="4" name="灯片编号占位符 3"/>
          <p:cNvSpPr>
            <a:spLocks noGrp="1"/>
          </p:cNvSpPr>
          <p:nvPr>
            <p:ph type="sldNum" sz="quarter" idx="12"/>
          </p:nvPr>
        </p:nvSpPr>
        <p:spPr/>
        <p:txBody>
          <a:bodyPr/>
          <a:lstStyle/>
          <a:p>
            <a:fld id="{4C43EDA1-B606-42F6-A509-9ECC7078DA4E}" type="slidenum">
              <a:rPr lang="en-US" smtClean="0"/>
              <a:pPr/>
              <a:t>11</a:t>
            </a:fld>
            <a:endParaRPr lang="en-US" dirty="0"/>
          </a:p>
        </p:txBody>
      </p:sp>
      <p:sp>
        <p:nvSpPr>
          <p:cNvPr id="8" name="TextBox 7"/>
          <p:cNvSpPr txBox="1"/>
          <p:nvPr/>
        </p:nvSpPr>
        <p:spPr>
          <a:xfrm>
            <a:off x="354227" y="963827"/>
            <a:ext cx="1107996"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问题重现</a:t>
            </a:r>
            <a:endParaRPr lang="en-US" b="1" dirty="0">
              <a:latin typeface="微软雅黑" panose="020B0503020204020204" pitchFamily="34" charset="-122"/>
              <a:ea typeface="微软雅黑" panose="020B0503020204020204" pitchFamily="34" charset="-122"/>
            </a:endParaRPr>
          </a:p>
        </p:txBody>
      </p:sp>
      <p:sp>
        <p:nvSpPr>
          <p:cNvPr id="3" name="TextBox 2"/>
          <p:cNvSpPr txBox="1"/>
          <p:nvPr/>
        </p:nvSpPr>
        <p:spPr>
          <a:xfrm>
            <a:off x="2384724" y="4664331"/>
            <a:ext cx="7540450" cy="923330"/>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以第一路接入固定功率为例，当接入的负载变多时，</a:t>
            </a:r>
            <a:r>
              <a:rPr lang="zh-CN" altLang="en-US" dirty="0">
                <a:solidFill>
                  <a:srgbClr val="0000FF"/>
                </a:solidFill>
                <a:latin typeface="微软雅黑" panose="020B0503020204020204" pitchFamily="34" charset="-122"/>
                <a:ea typeface="微软雅黑" panose="020B0503020204020204" pitchFamily="34" charset="-122"/>
              </a:rPr>
              <a:t>相比只接入第一路负载</a:t>
            </a:r>
            <a:r>
              <a:rPr lang="zh-CN" altLang="en-US" dirty="0" smtClean="0">
                <a:solidFill>
                  <a:srgbClr val="0000FF"/>
                </a:solidFill>
                <a:latin typeface="微软雅黑" panose="020B0503020204020204" pitchFamily="34" charset="-122"/>
                <a:ea typeface="微软雅黑" panose="020B0503020204020204" pitchFamily="34" charset="-122"/>
              </a:rPr>
              <a:t>时的第一路电流测量值，第一路的测量电流逐渐减小。</a:t>
            </a:r>
            <a:endParaRPr lang="en-US" dirty="0">
              <a:solidFill>
                <a:srgbClr val="0000FF"/>
              </a:solidFill>
              <a:latin typeface="微软雅黑" panose="020B0503020204020204" pitchFamily="34" charset="-122"/>
              <a:ea typeface="微软雅黑" panose="020B0503020204020204" pitchFamily="34"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590769027"/>
              </p:ext>
            </p:extLst>
          </p:nvPr>
        </p:nvGraphicFramePr>
        <p:xfrm>
          <a:off x="241542" y="1584030"/>
          <a:ext cx="11826814" cy="2835568"/>
        </p:xfrm>
        <a:graphic>
          <a:graphicData uri="http://schemas.openxmlformats.org/drawingml/2006/table">
            <a:tbl>
              <a:tblPr>
                <a:tableStyleId>{5C22544A-7EE6-4342-B048-85BDC9FD1C3A}</a:tableStyleId>
              </a:tblPr>
              <a:tblGrid>
                <a:gridCol w="1283598">
                  <a:extLst>
                    <a:ext uri="{9D8B030D-6E8A-4147-A177-3AD203B41FA5}">
                      <a16:colId xmlns:a16="http://schemas.microsoft.com/office/drawing/2014/main" xmlns="" val="20000"/>
                    </a:ext>
                  </a:extLst>
                </a:gridCol>
                <a:gridCol w="832646">
                  <a:extLst>
                    <a:ext uri="{9D8B030D-6E8A-4147-A177-3AD203B41FA5}">
                      <a16:colId xmlns:a16="http://schemas.microsoft.com/office/drawing/2014/main" xmlns="" val="20001"/>
                    </a:ext>
                  </a:extLst>
                </a:gridCol>
                <a:gridCol w="906965">
                  <a:extLst>
                    <a:ext uri="{9D8B030D-6E8A-4147-A177-3AD203B41FA5}">
                      <a16:colId xmlns:a16="http://schemas.microsoft.com/office/drawing/2014/main" xmlns="" val="20002"/>
                    </a:ext>
                  </a:extLst>
                </a:gridCol>
                <a:gridCol w="882779">
                  <a:extLst>
                    <a:ext uri="{9D8B030D-6E8A-4147-A177-3AD203B41FA5}">
                      <a16:colId xmlns:a16="http://schemas.microsoft.com/office/drawing/2014/main" xmlns="" val="20003"/>
                    </a:ext>
                  </a:extLst>
                </a:gridCol>
                <a:gridCol w="882779">
                  <a:extLst>
                    <a:ext uri="{9D8B030D-6E8A-4147-A177-3AD203B41FA5}">
                      <a16:colId xmlns:a16="http://schemas.microsoft.com/office/drawing/2014/main" xmlns="" val="20004"/>
                    </a:ext>
                  </a:extLst>
                </a:gridCol>
                <a:gridCol w="894872">
                  <a:extLst>
                    <a:ext uri="{9D8B030D-6E8A-4147-A177-3AD203B41FA5}">
                      <a16:colId xmlns:a16="http://schemas.microsoft.com/office/drawing/2014/main" xmlns="" val="20005"/>
                    </a:ext>
                  </a:extLst>
                </a:gridCol>
                <a:gridCol w="870686">
                  <a:extLst>
                    <a:ext uri="{9D8B030D-6E8A-4147-A177-3AD203B41FA5}">
                      <a16:colId xmlns:a16="http://schemas.microsoft.com/office/drawing/2014/main" xmlns="" val="20006"/>
                    </a:ext>
                  </a:extLst>
                </a:gridCol>
                <a:gridCol w="906965">
                  <a:extLst>
                    <a:ext uri="{9D8B030D-6E8A-4147-A177-3AD203B41FA5}">
                      <a16:colId xmlns:a16="http://schemas.microsoft.com/office/drawing/2014/main" xmlns="" val="20007"/>
                    </a:ext>
                  </a:extLst>
                </a:gridCol>
                <a:gridCol w="882779">
                  <a:extLst>
                    <a:ext uri="{9D8B030D-6E8A-4147-A177-3AD203B41FA5}">
                      <a16:colId xmlns:a16="http://schemas.microsoft.com/office/drawing/2014/main" xmlns="" val="20008"/>
                    </a:ext>
                  </a:extLst>
                </a:gridCol>
                <a:gridCol w="906967">
                  <a:extLst>
                    <a:ext uri="{9D8B030D-6E8A-4147-A177-3AD203B41FA5}">
                      <a16:colId xmlns:a16="http://schemas.microsoft.com/office/drawing/2014/main" xmlns="" val="20009"/>
                    </a:ext>
                  </a:extLst>
                </a:gridCol>
                <a:gridCol w="834406">
                  <a:extLst>
                    <a:ext uri="{9D8B030D-6E8A-4147-A177-3AD203B41FA5}">
                      <a16:colId xmlns:a16="http://schemas.microsoft.com/office/drawing/2014/main" xmlns="" val="20010"/>
                    </a:ext>
                  </a:extLst>
                </a:gridCol>
                <a:gridCol w="919059">
                  <a:extLst>
                    <a:ext uri="{9D8B030D-6E8A-4147-A177-3AD203B41FA5}">
                      <a16:colId xmlns:a16="http://schemas.microsoft.com/office/drawing/2014/main" xmlns="" val="20011"/>
                    </a:ext>
                  </a:extLst>
                </a:gridCol>
                <a:gridCol w="822313">
                  <a:extLst>
                    <a:ext uri="{9D8B030D-6E8A-4147-A177-3AD203B41FA5}">
                      <a16:colId xmlns:a16="http://schemas.microsoft.com/office/drawing/2014/main" xmlns="" val="20012"/>
                    </a:ext>
                  </a:extLst>
                </a:gridCol>
              </a:tblGrid>
              <a:tr h="312226">
                <a:tc>
                  <a:txBody>
                    <a:bodyPr/>
                    <a:lstStyle/>
                    <a:p>
                      <a:pPr algn="ctr" fontAlgn="b"/>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第一路真实值</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微软雅黑" panose="020B0503020204020204" pitchFamily="34" charset="-122"/>
                          <a:ea typeface="微软雅黑" panose="020B0503020204020204" pitchFamily="34" charset="-122"/>
                        </a:rPr>
                        <a:t>1</a:t>
                      </a:r>
                      <a:endParaRPr 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微软雅黑" panose="020B0503020204020204" pitchFamily="34" charset="-122"/>
                          <a:ea typeface="微软雅黑" panose="020B0503020204020204" pitchFamily="34" charset="-122"/>
                        </a:rPr>
                        <a:t>2</a:t>
                      </a:r>
                      <a:endParaRPr 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微软雅黑" panose="020B0503020204020204" pitchFamily="34" charset="-122"/>
                          <a:ea typeface="微软雅黑" panose="020B0503020204020204" pitchFamily="34" charset="-122"/>
                        </a:rPr>
                        <a:t>3</a:t>
                      </a:r>
                      <a:endParaRPr 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微软雅黑" panose="020B0503020204020204" pitchFamily="34" charset="-122"/>
                          <a:ea typeface="微软雅黑" panose="020B0503020204020204" pitchFamily="34" charset="-122"/>
                        </a:rPr>
                        <a:t>4</a:t>
                      </a:r>
                      <a:endParaRPr 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微软雅黑" panose="020B0503020204020204" pitchFamily="34" charset="-122"/>
                          <a:ea typeface="微软雅黑" panose="020B0503020204020204" pitchFamily="34" charset="-122"/>
                        </a:rPr>
                        <a:t>5</a:t>
                      </a:r>
                      <a:endParaRPr 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微软雅黑" panose="020B0503020204020204" pitchFamily="34" charset="-122"/>
                          <a:ea typeface="微软雅黑" panose="020B0503020204020204" pitchFamily="34" charset="-122"/>
                        </a:rPr>
                        <a:t>6</a:t>
                      </a:r>
                      <a:endParaRPr 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微软雅黑" panose="020B0503020204020204" pitchFamily="34" charset="-122"/>
                          <a:ea typeface="微软雅黑" panose="020B0503020204020204" pitchFamily="34" charset="-122"/>
                        </a:rPr>
                        <a:t>7</a:t>
                      </a:r>
                      <a:endParaRPr 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微软雅黑" panose="020B0503020204020204" pitchFamily="34" charset="-122"/>
                          <a:ea typeface="微软雅黑" panose="020B0503020204020204" pitchFamily="34" charset="-122"/>
                        </a:rPr>
                        <a:t>8</a:t>
                      </a:r>
                      <a:endParaRPr 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微软雅黑" panose="020B0503020204020204" pitchFamily="34" charset="-122"/>
                          <a:ea typeface="微软雅黑" panose="020B0503020204020204" pitchFamily="34" charset="-122"/>
                        </a:rPr>
                        <a:t>9</a:t>
                      </a:r>
                      <a:endParaRPr 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微软雅黑" panose="020B0503020204020204" pitchFamily="34" charset="-122"/>
                          <a:ea typeface="微软雅黑" panose="020B0503020204020204" pitchFamily="34" charset="-122"/>
                        </a:rPr>
                        <a:t>10</a:t>
                      </a:r>
                      <a:endParaRPr 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微软雅黑" panose="020B0503020204020204" pitchFamily="34" charset="-122"/>
                          <a:ea typeface="微软雅黑" panose="020B0503020204020204" pitchFamily="34" charset="-122"/>
                        </a:rPr>
                        <a:t>11</a:t>
                      </a:r>
                      <a:endParaRPr 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微软雅黑" panose="020B0503020204020204" pitchFamily="34" charset="-122"/>
                          <a:ea typeface="微软雅黑" panose="020B0503020204020204" pitchFamily="34" charset="-122"/>
                        </a:rPr>
                        <a:t>12</a:t>
                      </a:r>
                      <a:endParaRPr 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0"/>
                  </a:ext>
                </a:extLst>
              </a:tr>
              <a:tr h="420557">
                <a:tc>
                  <a:txBody>
                    <a:bodyPr/>
                    <a:lstStyle/>
                    <a:p>
                      <a:pPr algn="ctr" fontAlgn="b"/>
                      <a:r>
                        <a:rPr lang="en-US" sz="1600" u="none" strike="noStrike" dirty="0">
                          <a:effectLst/>
                          <a:latin typeface="微软雅黑" panose="020B0503020204020204" pitchFamily="34" charset="-122"/>
                          <a:ea typeface="微软雅黑" panose="020B0503020204020204" pitchFamily="34" charset="-122"/>
                        </a:rPr>
                        <a:t>4115</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-4251</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-47</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1"/>
                  </a:ext>
                </a:extLst>
              </a:tr>
              <a:tr h="420557">
                <a:tc>
                  <a:txBody>
                    <a:bodyPr/>
                    <a:lstStyle/>
                    <a:p>
                      <a:pPr algn="ctr" fontAlgn="b"/>
                      <a:r>
                        <a:rPr lang="en-US" sz="1600" u="none" strike="noStrike">
                          <a:effectLst/>
                          <a:latin typeface="微软雅黑" panose="020B0503020204020204" pitchFamily="34" charset="-122"/>
                          <a:ea typeface="微软雅黑" panose="020B0503020204020204" pitchFamily="34" charset="-122"/>
                        </a:rPr>
                        <a:t>4115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-4210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2040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2"/>
                  </a:ext>
                </a:extLst>
              </a:tr>
              <a:tr h="420557">
                <a:tc>
                  <a:txBody>
                    <a:bodyPr/>
                    <a:lstStyle/>
                    <a:p>
                      <a:pPr algn="ctr" fontAlgn="b"/>
                      <a:r>
                        <a:rPr lang="en-US" sz="1600" u="none" strike="noStrike">
                          <a:effectLst/>
                          <a:latin typeface="微软雅黑" panose="020B0503020204020204" pitchFamily="34" charset="-122"/>
                          <a:ea typeface="微软雅黑" panose="020B0503020204020204" pitchFamily="34" charset="-122"/>
                        </a:rPr>
                        <a:t>4115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dirty="0">
                          <a:effectLst/>
                          <a:latin typeface="微软雅黑" panose="020B0503020204020204" pitchFamily="34" charset="-122"/>
                          <a:ea typeface="微软雅黑" panose="020B0503020204020204" pitchFamily="34" charset="-122"/>
                        </a:rPr>
                        <a:t>-4171</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2021</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-1044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3"/>
                  </a:ext>
                </a:extLst>
              </a:tr>
              <a:tr h="420557">
                <a:tc>
                  <a:txBody>
                    <a:bodyPr/>
                    <a:lstStyle/>
                    <a:p>
                      <a:pPr algn="ctr" fontAlgn="b"/>
                      <a:r>
                        <a:rPr lang="en-US" sz="1600" u="none" strike="noStrike">
                          <a:effectLst/>
                          <a:latin typeface="微软雅黑" panose="020B0503020204020204" pitchFamily="34" charset="-122"/>
                          <a:ea typeface="微软雅黑" panose="020B0503020204020204" pitchFamily="34" charset="-122"/>
                        </a:rPr>
                        <a:t>4115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-4049</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1949</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-1010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3989</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4"/>
                  </a:ext>
                </a:extLst>
              </a:tr>
              <a:tr h="420557">
                <a:tc>
                  <a:txBody>
                    <a:bodyPr/>
                    <a:lstStyle/>
                    <a:p>
                      <a:pPr algn="ctr" fontAlgn="b"/>
                      <a:r>
                        <a:rPr lang="en-US" sz="1600" u="none" strike="noStrike">
                          <a:effectLst/>
                          <a:latin typeface="微软雅黑" panose="020B0503020204020204" pitchFamily="34" charset="-122"/>
                          <a:ea typeface="微软雅黑" panose="020B0503020204020204" pitchFamily="34" charset="-122"/>
                        </a:rPr>
                        <a:t>4115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-3995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1918</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-1007</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3945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-1852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5"/>
                  </a:ext>
                </a:extLst>
              </a:tr>
              <a:tr h="420557">
                <a:tc>
                  <a:txBody>
                    <a:bodyPr/>
                    <a:lstStyle/>
                    <a:p>
                      <a:pPr algn="ctr" fontAlgn="b"/>
                      <a:r>
                        <a:rPr lang="en-US" sz="1600" u="none" strike="noStrike">
                          <a:effectLst/>
                          <a:latin typeface="微软雅黑" panose="020B0503020204020204" pitchFamily="34" charset="-122"/>
                          <a:ea typeface="微软雅黑" panose="020B0503020204020204" pitchFamily="34" charset="-122"/>
                        </a:rPr>
                        <a:t>4115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-3971</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1902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-1015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3932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dirty="0">
                          <a:effectLst/>
                          <a:latin typeface="微软雅黑" panose="020B0503020204020204" pitchFamily="34" charset="-122"/>
                          <a:ea typeface="微软雅黑" panose="020B0503020204020204" pitchFamily="34" charset="-122"/>
                        </a:rPr>
                        <a:t>-1835</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1170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dirty="0">
                          <a:effectLst/>
                          <a:latin typeface="微软雅黑" panose="020B0503020204020204" pitchFamily="34" charset="-122"/>
                          <a:ea typeface="微软雅黑" panose="020B0503020204020204" pitchFamily="34" charset="-122"/>
                        </a:rPr>
                        <a:t>3</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6"/>
                  </a:ext>
                </a:extLst>
              </a:tr>
            </a:tbl>
          </a:graphicData>
        </a:graphic>
      </p:graphicFrame>
      <p:cxnSp>
        <p:nvCxnSpPr>
          <p:cNvPr id="9" name="Straight Arrow Connector 8"/>
          <p:cNvCxnSpPr/>
          <p:nvPr/>
        </p:nvCxnSpPr>
        <p:spPr>
          <a:xfrm>
            <a:off x="1630392" y="2035834"/>
            <a:ext cx="0" cy="18374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92417" y="1485559"/>
            <a:ext cx="294160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74666" y="1016752"/>
            <a:ext cx="2397409" cy="458908"/>
          </a:xfrm>
          <a:prstGeom prst="rect">
            <a:avLst/>
          </a:prstGeom>
          <a:noFill/>
        </p:spPr>
        <p:txBody>
          <a:bodyPr wrap="square" rtlCol="0">
            <a:spAutoFit/>
          </a:bodyPr>
          <a:lstStyle/>
          <a:p>
            <a:pPr indent="457200" algn="just">
              <a:lnSpc>
                <a:spcPct val="150000"/>
              </a:lnSpc>
            </a:pPr>
            <a:r>
              <a:rPr lang="zh-CN" altLang="en-US" dirty="0" smtClean="0">
                <a:solidFill>
                  <a:srgbClr val="FF0000"/>
                </a:solidFill>
                <a:latin typeface="微软雅黑" panose="020B0503020204020204" pitchFamily="34" charset="-122"/>
                <a:ea typeface="微软雅黑" panose="020B0503020204020204" pitchFamily="34" charset="-122"/>
              </a:rPr>
              <a:t>接入路数增多</a:t>
            </a:r>
            <a:endParaRPr 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267664" y="2215883"/>
            <a:ext cx="389118" cy="1477328"/>
          </a:xfrm>
          <a:prstGeom prst="rect">
            <a:avLst/>
          </a:prstGeom>
          <a:noFill/>
        </p:spPr>
        <p:txBody>
          <a:bodyPr wrap="square" rtlCol="0">
            <a:spAutoFit/>
          </a:bodyPr>
          <a:lstStyle/>
          <a:p>
            <a:pPr algn="just"/>
            <a:r>
              <a:rPr lang="zh-CN" altLang="en-US" dirty="0" smtClean="0">
                <a:solidFill>
                  <a:srgbClr val="FF0000"/>
                </a:solidFill>
                <a:latin typeface="微软雅黑" panose="020B0503020204020204" pitchFamily="34" charset="-122"/>
                <a:ea typeface="微软雅黑" panose="020B0503020204020204" pitchFamily="34" charset="-122"/>
              </a:rPr>
              <a:t>测量值减小</a:t>
            </a:r>
            <a:endParaRPr 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5917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目前遇到的问题</a:t>
            </a:r>
          </a:p>
        </p:txBody>
      </p:sp>
      <p:sp>
        <p:nvSpPr>
          <p:cNvPr id="4" name="灯片编号占位符 3"/>
          <p:cNvSpPr>
            <a:spLocks noGrp="1"/>
          </p:cNvSpPr>
          <p:nvPr>
            <p:ph type="sldNum" sz="quarter" idx="12"/>
          </p:nvPr>
        </p:nvSpPr>
        <p:spPr/>
        <p:txBody>
          <a:bodyPr/>
          <a:lstStyle/>
          <a:p>
            <a:fld id="{4C43EDA1-B606-42F6-A509-9ECC7078DA4E}" type="slidenum">
              <a:rPr lang="en-US" smtClean="0"/>
              <a:pPr/>
              <a:t>12</a:t>
            </a:fld>
            <a:endParaRPr lang="en-US" dirty="0"/>
          </a:p>
        </p:txBody>
      </p:sp>
      <p:sp>
        <p:nvSpPr>
          <p:cNvPr id="11" name="TextBox 10"/>
          <p:cNvSpPr txBox="1"/>
          <p:nvPr/>
        </p:nvSpPr>
        <p:spPr>
          <a:xfrm>
            <a:off x="1425885" y="1416306"/>
            <a:ext cx="9042089" cy="3000821"/>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该问题目前尚未找到合适的解决办法，主要是因为具体成因的细节尚不明确。这里将已经尝试过的所有解决方法和分析思路进行总结。大致分为五个方向：</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dirty="0" smtClean="0">
                <a:solidFill>
                  <a:srgbClr val="0000FF"/>
                </a:solidFill>
                <a:latin typeface="微软雅黑" panose="020B0503020204020204" pitchFamily="34" charset="-122"/>
                <a:ea typeface="微软雅黑" panose="020B0503020204020204" pitchFamily="34" charset="-122"/>
              </a:rPr>
              <a:t>1</a:t>
            </a:r>
            <a:r>
              <a:rPr lang="zh-CN" altLang="en-US" dirty="0" smtClean="0">
                <a:solidFill>
                  <a:srgbClr val="0000FF"/>
                </a:solidFill>
                <a:latin typeface="微软雅黑" panose="020B0503020204020204" pitchFamily="34" charset="-122"/>
                <a:ea typeface="微软雅黑" panose="020B0503020204020204" pitchFamily="34" charset="-122"/>
              </a:rPr>
              <a:t>、从芯片</a:t>
            </a:r>
            <a:r>
              <a:rPr lang="en-US" altLang="zh-CN" dirty="0" smtClean="0">
                <a:solidFill>
                  <a:srgbClr val="0000FF"/>
                </a:solidFill>
                <a:latin typeface="微软雅黑" panose="020B0503020204020204" pitchFamily="34" charset="-122"/>
                <a:ea typeface="微软雅黑" panose="020B0503020204020204" pitchFamily="34" charset="-122"/>
              </a:rPr>
              <a:t>ADC</a:t>
            </a:r>
            <a:r>
              <a:rPr lang="zh-CN" altLang="en-US" dirty="0" smtClean="0">
                <a:solidFill>
                  <a:srgbClr val="0000FF"/>
                </a:solidFill>
                <a:latin typeface="微软雅黑" panose="020B0503020204020204" pitchFamily="34" charset="-122"/>
                <a:ea typeface="微软雅黑" panose="020B0503020204020204" pitchFamily="34" charset="-122"/>
              </a:rPr>
              <a:t>模拟地</a:t>
            </a:r>
            <a:r>
              <a:rPr lang="en-US" altLang="zh-CN" dirty="0" smtClean="0">
                <a:solidFill>
                  <a:srgbClr val="0000FF"/>
                </a:solidFill>
                <a:latin typeface="微软雅黑" panose="020B0503020204020204" pitchFamily="34" charset="-122"/>
                <a:ea typeface="微软雅黑" panose="020B0503020204020204" pitchFamily="34" charset="-122"/>
              </a:rPr>
              <a:t>AGND</a:t>
            </a:r>
            <a:r>
              <a:rPr lang="zh-CN" altLang="en-US" dirty="0" smtClean="0">
                <a:solidFill>
                  <a:srgbClr val="0000FF"/>
                </a:solidFill>
                <a:latin typeface="微软雅黑" panose="020B0503020204020204" pitchFamily="34" charset="-122"/>
                <a:ea typeface="微软雅黑" panose="020B0503020204020204" pitchFamily="34" charset="-122"/>
              </a:rPr>
              <a:t>变化的角度来考虑误差的成因进而消除误差；</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dirty="0" smtClean="0">
                <a:solidFill>
                  <a:srgbClr val="0000FF"/>
                </a:solidFill>
                <a:latin typeface="微软雅黑" panose="020B0503020204020204" pitchFamily="34" charset="-122"/>
                <a:ea typeface="微软雅黑" panose="020B0503020204020204" pitchFamily="34" charset="-122"/>
              </a:rPr>
              <a:t>2</a:t>
            </a:r>
            <a:r>
              <a:rPr lang="zh-CN" altLang="en-US" dirty="0" smtClean="0">
                <a:solidFill>
                  <a:srgbClr val="0000FF"/>
                </a:solidFill>
                <a:latin typeface="微软雅黑" panose="020B0503020204020204" pitchFamily="34" charset="-122"/>
                <a:ea typeface="微软雅黑" panose="020B0503020204020204" pitchFamily="34" charset="-122"/>
              </a:rPr>
              <a:t>、从接入功率路其自身造成的干扰来考虑；</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dirty="0" smtClean="0">
                <a:solidFill>
                  <a:srgbClr val="0000FF"/>
                </a:solidFill>
                <a:latin typeface="微软雅黑" panose="020B0503020204020204" pitchFamily="34" charset="-122"/>
                <a:ea typeface="微软雅黑" panose="020B0503020204020204" pitchFamily="34" charset="-122"/>
              </a:rPr>
              <a:t>3</a:t>
            </a:r>
            <a:r>
              <a:rPr lang="zh-CN" altLang="en-US" dirty="0" smtClean="0">
                <a:solidFill>
                  <a:srgbClr val="0000FF"/>
                </a:solidFill>
                <a:latin typeface="微软雅黑" panose="020B0503020204020204" pitchFamily="34" charset="-122"/>
                <a:ea typeface="微软雅黑" panose="020B0503020204020204" pitchFamily="34" charset="-122"/>
              </a:rPr>
              <a:t>、使用电压通道的</a:t>
            </a:r>
            <a:r>
              <a:rPr lang="en-US" altLang="zh-CN" dirty="0" smtClean="0">
                <a:solidFill>
                  <a:srgbClr val="0000FF"/>
                </a:solidFill>
                <a:latin typeface="微软雅黑" panose="020B0503020204020204" pitchFamily="34" charset="-122"/>
                <a:ea typeface="微软雅黑" panose="020B0503020204020204" pitchFamily="34" charset="-122"/>
              </a:rPr>
              <a:t>ADC</a:t>
            </a:r>
            <a:r>
              <a:rPr lang="zh-CN" altLang="en-US" dirty="0" smtClean="0">
                <a:solidFill>
                  <a:srgbClr val="0000FF"/>
                </a:solidFill>
                <a:latin typeface="微软雅黑" panose="020B0503020204020204" pitchFamily="34" charset="-122"/>
                <a:ea typeface="微软雅黑" panose="020B0503020204020204" pitchFamily="34" charset="-122"/>
              </a:rPr>
              <a:t>值校准电流；</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dirty="0" smtClean="0">
                <a:solidFill>
                  <a:srgbClr val="0000FF"/>
                </a:solidFill>
                <a:latin typeface="微软雅黑" panose="020B0503020204020204" pitchFamily="34" charset="-122"/>
                <a:ea typeface="微软雅黑" panose="020B0503020204020204" pitchFamily="34" charset="-122"/>
              </a:rPr>
              <a:t>4</a:t>
            </a:r>
            <a:r>
              <a:rPr lang="zh-CN" altLang="en-US" dirty="0" smtClean="0">
                <a:solidFill>
                  <a:srgbClr val="0000FF"/>
                </a:solidFill>
                <a:latin typeface="微软雅黑" panose="020B0503020204020204" pitchFamily="34" charset="-122"/>
                <a:ea typeface="微软雅黑" panose="020B0503020204020204" pitchFamily="34" charset="-122"/>
              </a:rPr>
              <a:t>、通过</a:t>
            </a:r>
            <a:r>
              <a:rPr lang="en-US" altLang="zh-CN" dirty="0" smtClean="0">
                <a:solidFill>
                  <a:srgbClr val="0000FF"/>
                </a:solidFill>
                <a:latin typeface="微软雅黑" panose="020B0503020204020204" pitchFamily="34" charset="-122"/>
                <a:ea typeface="微软雅黑" panose="020B0503020204020204" pitchFamily="34" charset="-122"/>
              </a:rPr>
              <a:t>AI</a:t>
            </a:r>
            <a:r>
              <a:rPr lang="zh-CN" altLang="en-US" dirty="0" smtClean="0">
                <a:solidFill>
                  <a:srgbClr val="0000FF"/>
                </a:solidFill>
                <a:latin typeface="微软雅黑" panose="020B0503020204020204" pitchFamily="34" charset="-122"/>
                <a:ea typeface="微软雅黑" panose="020B0503020204020204" pitchFamily="34" charset="-122"/>
              </a:rPr>
              <a:t>、</a:t>
            </a:r>
            <a:r>
              <a:rPr lang="en-US" altLang="zh-CN" dirty="0" smtClean="0">
                <a:solidFill>
                  <a:srgbClr val="0000FF"/>
                </a:solidFill>
                <a:latin typeface="微软雅黑" panose="020B0503020204020204" pitchFamily="34" charset="-122"/>
                <a:ea typeface="微软雅黑" panose="020B0503020204020204" pitchFamily="34" charset="-122"/>
              </a:rPr>
              <a:t>MAP</a:t>
            </a:r>
            <a:r>
              <a:rPr lang="zh-CN" altLang="en-US" dirty="0" smtClean="0">
                <a:solidFill>
                  <a:srgbClr val="0000FF"/>
                </a:solidFill>
                <a:latin typeface="微软雅黑" panose="020B0503020204020204" pitchFamily="34" charset="-122"/>
                <a:ea typeface="微软雅黑" panose="020B0503020204020204" pitchFamily="34" charset="-122"/>
              </a:rPr>
              <a:t>标定或拟合规则的角度来考虑</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
        <p:nvSpPr>
          <p:cNvPr id="7" name="Left Brace 6"/>
          <p:cNvSpPr/>
          <p:nvPr/>
        </p:nvSpPr>
        <p:spPr>
          <a:xfrm>
            <a:off x="1623061" y="2736342"/>
            <a:ext cx="230124" cy="1181100"/>
          </a:xfrm>
          <a:prstGeom prst="leftBrace">
            <a:avLst>
              <a:gd name="adj1" fmla="val 41247"/>
              <a:gd name="adj2" fmla="val 50516"/>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067856" y="2649305"/>
            <a:ext cx="358029" cy="1477328"/>
          </a:xfrm>
          <a:prstGeom prst="rect">
            <a:avLst/>
          </a:prstGeom>
          <a:noFill/>
        </p:spPr>
        <p:txBody>
          <a:bodyPr wrap="square" rtlCol="0">
            <a:spAutoFit/>
          </a:bodyPr>
          <a:lstStyle/>
          <a:p>
            <a:pPr algn="just"/>
            <a:r>
              <a:rPr lang="zh-CN" altLang="en-US" dirty="0" smtClean="0">
                <a:solidFill>
                  <a:srgbClr val="FF0000"/>
                </a:solidFill>
                <a:latin typeface="微软雅黑" panose="020B0503020204020204" pitchFamily="34" charset="-122"/>
                <a:ea typeface="微软雅黑" panose="020B0503020204020204" pitchFamily="34" charset="-122"/>
              </a:rPr>
              <a:t>原理性方法</a:t>
            </a:r>
            <a:endParaRPr lang="en-US" dirty="0">
              <a:solidFill>
                <a:srgbClr val="FF0000"/>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7560127" y="3249470"/>
            <a:ext cx="358029" cy="1754326"/>
          </a:xfrm>
          <a:prstGeom prst="rect">
            <a:avLst/>
          </a:prstGeom>
          <a:noFill/>
        </p:spPr>
        <p:txBody>
          <a:bodyPr wrap="square" rtlCol="0">
            <a:spAutoFit/>
          </a:bodyPr>
          <a:lstStyle/>
          <a:p>
            <a:pPr algn="just"/>
            <a:r>
              <a:rPr lang="zh-CN" altLang="en-US" dirty="0" smtClean="0">
                <a:solidFill>
                  <a:srgbClr val="FF0000"/>
                </a:solidFill>
                <a:latin typeface="微软雅黑" panose="020B0503020204020204" pitchFamily="34" charset="-122"/>
                <a:ea typeface="微软雅黑" panose="020B0503020204020204" pitchFamily="34" charset="-122"/>
              </a:rPr>
              <a:t>数据驱动方法</a:t>
            </a:r>
            <a:endParaRPr lang="en-US" dirty="0">
              <a:solidFill>
                <a:srgbClr val="FF0000"/>
              </a:solidFill>
              <a:latin typeface="微软雅黑" panose="020B0503020204020204" pitchFamily="34" charset="-122"/>
              <a:ea typeface="微软雅黑" panose="020B0503020204020204" pitchFamily="34" charset="-122"/>
            </a:endParaRPr>
          </a:p>
        </p:txBody>
      </p:sp>
      <p:cxnSp>
        <p:nvCxnSpPr>
          <p:cNvPr id="3" name="Straight Arrow Connector 2"/>
          <p:cNvCxnSpPr/>
          <p:nvPr/>
        </p:nvCxnSpPr>
        <p:spPr>
          <a:xfrm>
            <a:off x="6848475" y="4126633"/>
            <a:ext cx="711652"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55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a:t>
            </a:r>
            <a:r>
              <a:rPr lang="en-US" altLang="zh-CN" dirty="0"/>
              <a:t>ADC</a:t>
            </a:r>
            <a:r>
              <a:rPr lang="zh-CN" altLang="en-US" dirty="0"/>
              <a:t>地电压的变动校准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13</a:t>
            </a:fld>
            <a:endParaRPr lang="en-US" dirty="0"/>
          </a:p>
        </p:txBody>
      </p:sp>
      <p:sp>
        <p:nvSpPr>
          <p:cNvPr id="11" name="TextBox 10"/>
          <p:cNvSpPr txBox="1"/>
          <p:nvPr/>
        </p:nvSpPr>
        <p:spPr>
          <a:xfrm>
            <a:off x="7115881" y="1420044"/>
            <a:ext cx="4387714" cy="4662815"/>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假设计量误差的产生是由于芯片</a:t>
            </a:r>
            <a:r>
              <a:rPr lang="en-US" altLang="zh-CN" dirty="0" smtClean="0">
                <a:solidFill>
                  <a:srgbClr val="0000FF"/>
                </a:solidFill>
                <a:latin typeface="微软雅黑" panose="020B0503020204020204" pitchFamily="34" charset="-122"/>
                <a:ea typeface="微软雅黑" panose="020B0503020204020204" pitchFamily="34" charset="-122"/>
              </a:rPr>
              <a:t>AGND</a:t>
            </a:r>
            <a:r>
              <a:rPr lang="zh-CN" altLang="en-US" dirty="0" smtClean="0">
                <a:solidFill>
                  <a:srgbClr val="0000FF"/>
                </a:solidFill>
                <a:latin typeface="微软雅黑" panose="020B0503020204020204" pitchFamily="34" charset="-122"/>
                <a:ea typeface="微软雅黑" panose="020B0503020204020204" pitchFamily="34" charset="-122"/>
              </a:rPr>
              <a:t>的浮动造成。设浮动值为    。由</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dirty="0" smtClean="0">
              <a:solidFill>
                <a:srgbClr val="0000FF"/>
              </a:solidFill>
              <a:latin typeface="微软雅黑" panose="020B0503020204020204" pitchFamily="34" charset="-122"/>
              <a:ea typeface="微软雅黑" panose="020B0503020204020204" pitchFamily="34" charset="-122"/>
            </a:endParaRPr>
          </a:p>
          <a:p>
            <a:pPr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得到</a:t>
            </a:r>
            <a:endParaRPr lang="en-US" altLang="zh-CN" dirty="0" smtClean="0">
              <a:solidFill>
                <a:srgbClr val="0000FF"/>
              </a:solidFill>
              <a:latin typeface="微软雅黑" panose="020B0503020204020204" pitchFamily="34" charset="-122"/>
              <a:ea typeface="微软雅黑" panose="020B0503020204020204" pitchFamily="34" charset="-122"/>
            </a:endParaRPr>
          </a:p>
          <a:p>
            <a:pPr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由于参考电压对</a:t>
            </a:r>
            <a:r>
              <a:rPr lang="en-US" altLang="zh-CN" dirty="0" smtClean="0">
                <a:solidFill>
                  <a:srgbClr val="0000FF"/>
                </a:solidFill>
                <a:latin typeface="微软雅黑" panose="020B0503020204020204" pitchFamily="34" charset="-122"/>
                <a:ea typeface="微软雅黑" panose="020B0503020204020204" pitchFamily="34" charset="-122"/>
              </a:rPr>
              <a:t>AGND</a:t>
            </a:r>
            <a:r>
              <a:rPr lang="zh-CN" altLang="en-US" dirty="0" smtClean="0">
                <a:solidFill>
                  <a:srgbClr val="0000FF"/>
                </a:solidFill>
                <a:latin typeface="微软雅黑" panose="020B0503020204020204" pitchFamily="34" charset="-122"/>
                <a:ea typeface="微软雅黑" panose="020B0503020204020204" pitchFamily="34" charset="-122"/>
              </a:rPr>
              <a:t>恒为</a:t>
            </a:r>
            <a:r>
              <a:rPr lang="en-US" altLang="zh-CN" dirty="0" smtClean="0">
                <a:solidFill>
                  <a:srgbClr val="0000FF"/>
                </a:solidFill>
                <a:latin typeface="微软雅黑" panose="020B0503020204020204" pitchFamily="34" charset="-122"/>
                <a:ea typeface="微软雅黑" panose="020B0503020204020204" pitchFamily="34" charset="-122"/>
              </a:rPr>
              <a:t>2.5V</a:t>
            </a:r>
            <a:r>
              <a:rPr lang="zh-CN" altLang="en-US" dirty="0" smtClean="0">
                <a:solidFill>
                  <a:srgbClr val="0000FF"/>
                </a:solidFill>
                <a:latin typeface="微软雅黑" panose="020B0503020204020204" pitchFamily="34" charset="-122"/>
                <a:ea typeface="微软雅黑" panose="020B0503020204020204" pitchFamily="34" charset="-122"/>
              </a:rPr>
              <a:t>，因此认为参考电压值不变。则</a:t>
            </a:r>
            <a:r>
              <a:rPr lang="en-US" altLang="zh-CN" dirty="0" smtClean="0">
                <a:solidFill>
                  <a:srgbClr val="0000FF"/>
                </a:solidFill>
                <a:latin typeface="微软雅黑" panose="020B0503020204020204" pitchFamily="34" charset="-122"/>
                <a:ea typeface="微软雅黑" panose="020B0503020204020204" pitchFamily="34" charset="-122"/>
              </a:rPr>
              <a:t>ADC</a:t>
            </a:r>
            <a:r>
              <a:rPr lang="zh-CN" altLang="en-US" dirty="0" smtClean="0">
                <a:solidFill>
                  <a:srgbClr val="0000FF"/>
                </a:solidFill>
                <a:latin typeface="微软雅黑" panose="020B0503020204020204" pitchFamily="34" charset="-122"/>
                <a:ea typeface="微软雅黑" panose="020B0503020204020204" pitchFamily="34" charset="-122"/>
              </a:rPr>
              <a:t>读数为</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其中   为转换系数。</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881566908"/>
              </p:ext>
            </p:extLst>
          </p:nvPr>
        </p:nvGraphicFramePr>
        <p:xfrm>
          <a:off x="10413356" y="1974873"/>
          <a:ext cx="281434" cy="309577"/>
        </p:xfrm>
        <a:graphic>
          <a:graphicData uri="http://schemas.openxmlformats.org/presentationml/2006/ole">
            <mc:AlternateContent xmlns:mc="http://schemas.openxmlformats.org/markup-compatibility/2006">
              <mc:Choice xmlns:v="urn:schemas-microsoft-com:vml" Requires="v">
                <p:oleObj spid="_x0000_s38295" name="Equation" r:id="rId4" imgW="126720" imgH="139680" progId="Equation.DSMT4">
                  <p:embed/>
                </p:oleObj>
              </mc:Choice>
              <mc:Fallback>
                <p:oleObj name="Equation" r:id="rId4" imgW="126720" imgH="139680" progId="Equation.DSMT4">
                  <p:embed/>
                  <p:pic>
                    <p:nvPicPr>
                      <p:cNvPr id="0" name=""/>
                      <p:cNvPicPr/>
                      <p:nvPr/>
                    </p:nvPicPr>
                    <p:blipFill>
                      <a:blip r:embed="rId5"/>
                      <a:stretch>
                        <a:fillRect/>
                      </a:stretch>
                    </p:blipFill>
                    <p:spPr>
                      <a:xfrm>
                        <a:off x="10413356" y="1974873"/>
                        <a:ext cx="281434" cy="30957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287116365"/>
              </p:ext>
            </p:extLst>
          </p:nvPr>
        </p:nvGraphicFramePr>
        <p:xfrm>
          <a:off x="8034607" y="2199444"/>
          <a:ext cx="3117232" cy="1743906"/>
        </p:xfrm>
        <a:graphic>
          <a:graphicData uri="http://schemas.openxmlformats.org/presentationml/2006/ole">
            <mc:AlternateContent xmlns:mc="http://schemas.openxmlformats.org/markup-compatibility/2006">
              <mc:Choice xmlns:v="urn:schemas-microsoft-com:vml" Requires="v">
                <p:oleObj spid="_x0000_s38296" name="Equation" r:id="rId6" imgW="1815840" imgH="1015920" progId="Equation.DSMT4">
                  <p:embed/>
                </p:oleObj>
              </mc:Choice>
              <mc:Fallback>
                <p:oleObj name="Equation" r:id="rId6" imgW="1815840" imgH="1015920" progId="Equation.DSMT4">
                  <p:embed/>
                  <p:pic>
                    <p:nvPicPr>
                      <p:cNvPr id="0" name=""/>
                      <p:cNvPicPr/>
                      <p:nvPr/>
                    </p:nvPicPr>
                    <p:blipFill>
                      <a:blip r:embed="rId7"/>
                      <a:stretch>
                        <a:fillRect/>
                      </a:stretch>
                    </p:blipFill>
                    <p:spPr>
                      <a:xfrm>
                        <a:off x="8034607" y="2199444"/>
                        <a:ext cx="3117232" cy="174390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965737564"/>
              </p:ext>
            </p:extLst>
          </p:nvPr>
        </p:nvGraphicFramePr>
        <p:xfrm>
          <a:off x="7007069" y="4774659"/>
          <a:ext cx="4605338" cy="771525"/>
        </p:xfrm>
        <a:graphic>
          <a:graphicData uri="http://schemas.openxmlformats.org/presentationml/2006/ole">
            <mc:AlternateContent xmlns:mc="http://schemas.openxmlformats.org/markup-compatibility/2006">
              <mc:Choice xmlns:v="urn:schemas-microsoft-com:vml" Requires="v">
                <p:oleObj spid="_x0000_s38297" name="Equation" r:id="rId8" imgW="2654280" imgH="444240" progId="Equation.DSMT4">
                  <p:embed/>
                </p:oleObj>
              </mc:Choice>
              <mc:Fallback>
                <p:oleObj name="Equation" r:id="rId8" imgW="2654280" imgH="444240" progId="Equation.DSMT4">
                  <p:embed/>
                  <p:pic>
                    <p:nvPicPr>
                      <p:cNvPr id="0" name=""/>
                      <p:cNvPicPr/>
                      <p:nvPr/>
                    </p:nvPicPr>
                    <p:blipFill>
                      <a:blip r:embed="rId9"/>
                      <a:stretch>
                        <a:fillRect/>
                      </a:stretch>
                    </p:blipFill>
                    <p:spPr>
                      <a:xfrm>
                        <a:off x="7007069" y="4774659"/>
                        <a:ext cx="4605338" cy="77152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Rectangle 11"/>
              <p:cNvSpPr/>
              <p:nvPr/>
            </p:nvSpPr>
            <p:spPr>
              <a:xfrm>
                <a:off x="8034607" y="5649425"/>
                <a:ext cx="370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0000FF"/>
                          </a:solidFill>
                          <a:latin typeface="Cambria Math" panose="02040503050406030204" pitchFamily="18" charset="0"/>
                        </a:rPr>
                        <m:t>𝑘</m:t>
                      </m:r>
                    </m:oMath>
                  </m:oMathPara>
                </a14:m>
                <a:endParaRPr lang="en-US" dirty="0">
                  <a:solidFill>
                    <a:srgbClr val="0000FF"/>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8034607" y="5649425"/>
                <a:ext cx="370935" cy="369332"/>
              </a:xfrm>
              <a:prstGeom prst="rect">
                <a:avLst/>
              </a:prstGeom>
              <a:blipFill rotWithShape="0">
                <a:blip r:embed="rId10"/>
                <a:stretch>
                  <a:fillRect/>
                </a:stretch>
              </a:blipFill>
            </p:spPr>
            <p:txBody>
              <a:bodyPr/>
              <a:lstStyle/>
              <a:p>
                <a:r>
                  <a:rPr lang="en-US">
                    <a:noFill/>
                  </a:rPr>
                  <a:t> </a:t>
                </a:r>
              </a:p>
            </p:txBody>
          </p:sp>
        </mc:Fallback>
      </mc:AlternateContent>
      <p:pic>
        <p:nvPicPr>
          <p:cNvPr id="13" name="Picture 12"/>
          <p:cNvPicPr>
            <a:picLocks noChangeAspect="1"/>
          </p:cNvPicPr>
          <p:nvPr/>
        </p:nvPicPr>
        <p:blipFill>
          <a:blip r:embed="rId11"/>
          <a:stretch>
            <a:fillRect/>
          </a:stretch>
        </p:blipFill>
        <p:spPr>
          <a:xfrm>
            <a:off x="246430" y="1105719"/>
            <a:ext cx="6517695" cy="5320468"/>
          </a:xfrm>
          <a:prstGeom prst="rect">
            <a:avLst/>
          </a:prstGeom>
        </p:spPr>
      </p:pic>
    </p:spTree>
    <p:extLst>
      <p:ext uri="{BB962C8B-B14F-4D97-AF65-F5344CB8AC3E}">
        <p14:creationId xmlns:p14="http://schemas.microsoft.com/office/powerpoint/2010/main" val="3291736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a:t>
            </a:r>
            <a:r>
              <a:rPr lang="en-US" altLang="zh-CN" dirty="0"/>
              <a:t>ADC</a:t>
            </a:r>
            <a:r>
              <a:rPr lang="zh-CN" altLang="en-US" dirty="0"/>
              <a:t>地电压的变动校准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14</a:t>
            </a:fld>
            <a:endParaRPr lang="en-US" dirty="0"/>
          </a:p>
        </p:txBody>
      </p:sp>
      <p:sp>
        <p:nvSpPr>
          <p:cNvPr id="11" name="TextBox 10"/>
          <p:cNvSpPr txBox="1"/>
          <p:nvPr/>
        </p:nvSpPr>
        <p:spPr>
          <a:xfrm>
            <a:off x="637465" y="1853456"/>
            <a:ext cx="4387714" cy="4247317"/>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根据</a:t>
            </a:r>
            <a:r>
              <a:rPr lang="en-US" altLang="zh-CN" dirty="0" smtClean="0">
                <a:solidFill>
                  <a:srgbClr val="0000FF"/>
                </a:solidFill>
                <a:latin typeface="微软雅黑" panose="020B0503020204020204" pitchFamily="34" charset="-122"/>
                <a:ea typeface="微软雅黑" panose="020B0503020204020204" pitchFamily="34" charset="-122"/>
              </a:rPr>
              <a:t>ADC</a:t>
            </a:r>
            <a:r>
              <a:rPr lang="zh-CN" altLang="en-US" dirty="0" smtClean="0">
                <a:solidFill>
                  <a:srgbClr val="0000FF"/>
                </a:solidFill>
                <a:latin typeface="微软雅黑" panose="020B0503020204020204" pitchFamily="34" charset="-122"/>
                <a:ea typeface="微软雅黑" panose="020B0503020204020204" pitchFamily="34" charset="-122"/>
              </a:rPr>
              <a:t>读数的表达式可知，若地不存在浮动，即读数准确时，</a:t>
            </a:r>
            <a:r>
              <a:rPr lang="en-US" altLang="zh-CN" dirty="0" smtClean="0">
                <a:solidFill>
                  <a:srgbClr val="0000FF"/>
                </a:solidFill>
                <a:latin typeface="微软雅黑" panose="020B0503020204020204" pitchFamily="34" charset="-122"/>
                <a:ea typeface="微软雅黑" panose="020B0503020204020204" pitchFamily="34" charset="-122"/>
              </a:rPr>
              <a:t>ADC</a:t>
            </a:r>
            <a:r>
              <a:rPr lang="zh-CN" altLang="en-US" dirty="0" smtClean="0">
                <a:solidFill>
                  <a:srgbClr val="0000FF"/>
                </a:solidFill>
                <a:latin typeface="微软雅黑" panose="020B0503020204020204" pitchFamily="34" charset="-122"/>
                <a:ea typeface="微软雅黑" panose="020B0503020204020204" pitchFamily="34" charset="-122"/>
              </a:rPr>
              <a:t>的读数为</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所以当地电压存在浮动时的干扰值为</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由于地浮动是由地阻抗造成，为线性影响，因此将</a:t>
            </a:r>
            <a:r>
              <a:rPr lang="en-US" altLang="zh-CN" dirty="0" smtClean="0">
                <a:solidFill>
                  <a:srgbClr val="0000FF"/>
                </a:solidFill>
                <a:latin typeface="微软雅黑" panose="020B0503020204020204" pitchFamily="34" charset="-122"/>
                <a:ea typeface="微软雅黑" panose="020B0503020204020204" pitchFamily="34" charset="-122"/>
              </a:rPr>
              <a:t>x</a:t>
            </a:r>
            <a:r>
              <a:rPr lang="zh-CN" altLang="en-US" dirty="0" smtClean="0">
                <a:solidFill>
                  <a:srgbClr val="0000FF"/>
                </a:solidFill>
                <a:latin typeface="微软雅黑" panose="020B0503020204020204" pitchFamily="34" charset="-122"/>
                <a:ea typeface="微软雅黑" panose="020B0503020204020204" pitchFamily="34" charset="-122"/>
              </a:rPr>
              <a:t>视为接入电流的线性函数即可</a:t>
            </a:r>
            <a:r>
              <a:rPr lang="zh-CN" altLang="en-US" dirty="0">
                <a:solidFill>
                  <a:srgbClr val="0000FF"/>
                </a:solidFill>
                <a:latin typeface="微软雅黑" panose="020B0503020204020204" pitchFamily="34" charset="-122"/>
                <a:ea typeface="微软雅黑" panose="020B0503020204020204" pitchFamily="34" charset="-122"/>
              </a:rPr>
              <a:t>求</a:t>
            </a:r>
            <a:r>
              <a:rPr lang="zh-CN" altLang="en-US" dirty="0" smtClean="0">
                <a:solidFill>
                  <a:srgbClr val="0000FF"/>
                </a:solidFill>
                <a:latin typeface="微软雅黑" panose="020B0503020204020204" pitchFamily="34" charset="-122"/>
                <a:ea typeface="微软雅黑" panose="020B0503020204020204" pitchFamily="34" charset="-122"/>
              </a:rPr>
              <a:t>出干扰值。</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4019339831"/>
              </p:ext>
            </p:extLst>
          </p:nvPr>
        </p:nvGraphicFramePr>
        <p:xfrm>
          <a:off x="577694" y="972373"/>
          <a:ext cx="4605338" cy="771525"/>
        </p:xfrm>
        <a:graphic>
          <a:graphicData uri="http://schemas.openxmlformats.org/presentationml/2006/ole">
            <mc:AlternateContent xmlns:mc="http://schemas.openxmlformats.org/markup-compatibility/2006">
              <mc:Choice xmlns:v="urn:schemas-microsoft-com:vml" Requires="v">
                <p:oleObj spid="_x0000_s39662" name="Equation" r:id="rId4" imgW="2654280" imgH="444240" progId="Equation.DSMT4">
                  <p:embed/>
                </p:oleObj>
              </mc:Choice>
              <mc:Fallback>
                <p:oleObj name="Equation" r:id="rId4" imgW="2654280" imgH="444240" progId="Equation.DSMT4">
                  <p:embed/>
                  <p:pic>
                    <p:nvPicPr>
                      <p:cNvPr id="0" name=""/>
                      <p:cNvPicPr/>
                      <p:nvPr/>
                    </p:nvPicPr>
                    <p:blipFill>
                      <a:blip r:embed="rId5"/>
                      <a:stretch>
                        <a:fillRect/>
                      </a:stretch>
                    </p:blipFill>
                    <p:spPr>
                      <a:xfrm>
                        <a:off x="577694" y="972373"/>
                        <a:ext cx="4605338" cy="7715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283559530"/>
              </p:ext>
            </p:extLst>
          </p:nvPr>
        </p:nvGraphicFramePr>
        <p:xfrm>
          <a:off x="1831975" y="2844800"/>
          <a:ext cx="1873250" cy="684213"/>
        </p:xfrm>
        <a:graphic>
          <a:graphicData uri="http://schemas.openxmlformats.org/presentationml/2006/ole">
            <mc:AlternateContent xmlns:mc="http://schemas.openxmlformats.org/markup-compatibility/2006">
              <mc:Choice xmlns:v="urn:schemas-microsoft-com:vml" Requires="v">
                <p:oleObj spid="_x0000_s39663" name="Equation" r:id="rId6" imgW="1079280" imgH="393480" progId="Equation.DSMT4">
                  <p:embed/>
                </p:oleObj>
              </mc:Choice>
              <mc:Fallback>
                <p:oleObj name="Equation" r:id="rId6" imgW="1079280" imgH="393480" progId="Equation.DSMT4">
                  <p:embed/>
                  <p:pic>
                    <p:nvPicPr>
                      <p:cNvPr id="0" name=""/>
                      <p:cNvPicPr/>
                      <p:nvPr/>
                    </p:nvPicPr>
                    <p:blipFill>
                      <a:blip r:embed="rId7"/>
                      <a:stretch>
                        <a:fillRect/>
                      </a:stretch>
                    </p:blipFill>
                    <p:spPr>
                      <a:xfrm>
                        <a:off x="1831975" y="2844800"/>
                        <a:ext cx="1873250" cy="684213"/>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708598857"/>
              </p:ext>
            </p:extLst>
          </p:nvPr>
        </p:nvGraphicFramePr>
        <p:xfrm>
          <a:off x="1645444" y="3963988"/>
          <a:ext cx="2246312" cy="750887"/>
        </p:xfrm>
        <a:graphic>
          <a:graphicData uri="http://schemas.openxmlformats.org/presentationml/2006/ole">
            <mc:AlternateContent xmlns:mc="http://schemas.openxmlformats.org/markup-compatibility/2006">
              <mc:Choice xmlns:v="urn:schemas-microsoft-com:vml" Requires="v">
                <p:oleObj spid="_x0000_s39664" name="Equation" r:id="rId8" imgW="1295280" imgH="431640" progId="Equation.DSMT4">
                  <p:embed/>
                </p:oleObj>
              </mc:Choice>
              <mc:Fallback>
                <p:oleObj name="Equation" r:id="rId8" imgW="1295280" imgH="431640" progId="Equation.DSMT4">
                  <p:embed/>
                  <p:pic>
                    <p:nvPicPr>
                      <p:cNvPr id="0" name=""/>
                      <p:cNvPicPr/>
                      <p:nvPr/>
                    </p:nvPicPr>
                    <p:blipFill>
                      <a:blip r:embed="rId9"/>
                      <a:stretch>
                        <a:fillRect/>
                      </a:stretch>
                    </p:blipFill>
                    <p:spPr>
                      <a:xfrm>
                        <a:off x="1645444" y="3963988"/>
                        <a:ext cx="2246312" cy="750887"/>
                      </a:xfrm>
                      <a:prstGeom prst="rect">
                        <a:avLst/>
                      </a:prstGeom>
                    </p:spPr>
                  </p:pic>
                </p:oleObj>
              </mc:Fallback>
            </mc:AlternateContent>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43012219"/>
              </p:ext>
            </p:extLst>
          </p:nvPr>
        </p:nvGraphicFramePr>
        <p:xfrm>
          <a:off x="5407665" y="4945361"/>
          <a:ext cx="5981696" cy="1311222"/>
        </p:xfrm>
        <a:graphic>
          <a:graphicData uri="http://schemas.openxmlformats.org/drawingml/2006/table">
            <a:tbl>
              <a:tblPr>
                <a:tableStyleId>{5C22544A-7EE6-4342-B048-85BDC9FD1C3A}</a:tableStyleId>
              </a:tblPr>
              <a:tblGrid>
                <a:gridCol w="854528">
                  <a:extLst>
                    <a:ext uri="{9D8B030D-6E8A-4147-A177-3AD203B41FA5}">
                      <a16:colId xmlns:a16="http://schemas.microsoft.com/office/drawing/2014/main" xmlns="" val="20000"/>
                    </a:ext>
                  </a:extLst>
                </a:gridCol>
                <a:gridCol w="854528">
                  <a:extLst>
                    <a:ext uri="{9D8B030D-6E8A-4147-A177-3AD203B41FA5}">
                      <a16:colId xmlns:a16="http://schemas.microsoft.com/office/drawing/2014/main" xmlns="" val="20001"/>
                    </a:ext>
                  </a:extLst>
                </a:gridCol>
                <a:gridCol w="854528">
                  <a:extLst>
                    <a:ext uri="{9D8B030D-6E8A-4147-A177-3AD203B41FA5}">
                      <a16:colId xmlns:a16="http://schemas.microsoft.com/office/drawing/2014/main" xmlns="" val="20002"/>
                    </a:ext>
                  </a:extLst>
                </a:gridCol>
                <a:gridCol w="854528">
                  <a:extLst>
                    <a:ext uri="{9D8B030D-6E8A-4147-A177-3AD203B41FA5}">
                      <a16:colId xmlns:a16="http://schemas.microsoft.com/office/drawing/2014/main" xmlns="" val="20003"/>
                    </a:ext>
                  </a:extLst>
                </a:gridCol>
                <a:gridCol w="854528">
                  <a:extLst>
                    <a:ext uri="{9D8B030D-6E8A-4147-A177-3AD203B41FA5}">
                      <a16:colId xmlns:a16="http://schemas.microsoft.com/office/drawing/2014/main" xmlns="" val="20004"/>
                    </a:ext>
                  </a:extLst>
                </a:gridCol>
                <a:gridCol w="854528">
                  <a:extLst>
                    <a:ext uri="{9D8B030D-6E8A-4147-A177-3AD203B41FA5}">
                      <a16:colId xmlns:a16="http://schemas.microsoft.com/office/drawing/2014/main" xmlns="" val="20005"/>
                    </a:ext>
                  </a:extLst>
                </a:gridCol>
                <a:gridCol w="854528">
                  <a:extLst>
                    <a:ext uri="{9D8B030D-6E8A-4147-A177-3AD203B41FA5}">
                      <a16:colId xmlns:a16="http://schemas.microsoft.com/office/drawing/2014/main" xmlns="" val="20006"/>
                    </a:ext>
                  </a:extLst>
                </a:gridCol>
              </a:tblGrid>
              <a:tr h="655611">
                <a:tc>
                  <a:txBody>
                    <a:bodyPr/>
                    <a:lstStyle/>
                    <a:p>
                      <a:pPr algn="ctr" fontAlgn="b"/>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第</a:t>
                      </a:r>
                      <a:r>
                        <a:rPr lang="en-US" altLang="zh-CN" sz="1600" b="0" i="0" u="none" strike="noStrike" dirty="0" smtClean="0">
                          <a:solidFill>
                            <a:srgbClr val="000000"/>
                          </a:solidFill>
                          <a:effectLst/>
                          <a:latin typeface="微软雅黑" panose="020B0503020204020204" pitchFamily="34" charset="-122"/>
                          <a:ea typeface="微软雅黑" panose="020B0503020204020204" pitchFamily="34" charset="-122"/>
                        </a:rPr>
                        <a:t>6</a:t>
                      </a: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路电流值</a:t>
                      </a:r>
                      <a:r>
                        <a:rPr lang="en-US" altLang="zh-CN" sz="1600" b="0" i="0" u="none" strike="noStrike" dirty="0" smtClean="0">
                          <a:solidFill>
                            <a:srgbClr val="000000"/>
                          </a:solidFill>
                          <a:effectLst/>
                          <a:latin typeface="微软雅黑" panose="020B0503020204020204" pitchFamily="34" charset="-122"/>
                          <a:ea typeface="微软雅黑" panose="020B0503020204020204" pitchFamily="34" charset="-122"/>
                        </a:rPr>
                        <a:t>(mA)</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dirty="0" smtClean="0">
                          <a:effectLst/>
                          <a:latin typeface="微软雅黑" panose="020B0503020204020204" pitchFamily="34" charset="-122"/>
                          <a:ea typeface="微软雅黑" panose="020B0503020204020204" pitchFamily="34" charset="-122"/>
                        </a:rPr>
                        <a:t>4120</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dirty="0" smtClean="0">
                          <a:effectLst/>
                          <a:latin typeface="微软雅黑" panose="020B0503020204020204" pitchFamily="34" charset="-122"/>
                          <a:ea typeface="微软雅黑" panose="020B0503020204020204" pitchFamily="34" charset="-122"/>
                        </a:rPr>
                        <a:t>2735</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2023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dirty="0">
                          <a:effectLst/>
                          <a:latin typeface="微软雅黑" panose="020B0503020204020204" pitchFamily="34" charset="-122"/>
                          <a:ea typeface="微软雅黑" panose="020B0503020204020204" pitchFamily="34" charset="-122"/>
                        </a:rPr>
                        <a:t>1679</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1045</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521</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0"/>
                  </a:ext>
                </a:extLst>
              </a:tr>
              <a:tr h="655611">
                <a:tc>
                  <a:txBody>
                    <a:bodyPr/>
                    <a:lstStyle/>
                    <a:p>
                      <a:pPr algn="ctr" fontAlgn="b"/>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第</a:t>
                      </a:r>
                      <a:r>
                        <a:rPr lang="en-US" altLang="zh-CN" sz="1600" b="0" i="0" u="none" strike="noStrike" dirty="0" smtClean="0">
                          <a:solidFill>
                            <a:srgbClr val="000000"/>
                          </a:solidFill>
                          <a:effectLst/>
                          <a:latin typeface="微软雅黑" panose="020B0503020204020204" pitchFamily="34" charset="-122"/>
                          <a:ea typeface="微软雅黑" panose="020B0503020204020204" pitchFamily="34" charset="-122"/>
                        </a:rPr>
                        <a:t>3</a:t>
                      </a: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路干扰值</a:t>
                      </a:r>
                      <a:r>
                        <a:rPr lang="en-US" altLang="zh-CN" sz="1600" b="0" i="0" u="none" strike="noStrike" dirty="0" smtClean="0">
                          <a:solidFill>
                            <a:srgbClr val="000000"/>
                          </a:solidFill>
                          <a:effectLst/>
                          <a:latin typeface="微软雅黑" panose="020B0503020204020204" pitchFamily="34" charset="-122"/>
                          <a:ea typeface="微软雅黑" panose="020B0503020204020204" pitchFamily="34" charset="-122"/>
                        </a:rPr>
                        <a:t>(mA)</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dirty="0">
                          <a:effectLst/>
                          <a:latin typeface="微软雅黑" panose="020B0503020204020204" pitchFamily="34" charset="-122"/>
                          <a:ea typeface="微软雅黑" panose="020B0503020204020204" pitchFamily="34" charset="-122"/>
                        </a:rPr>
                        <a:t>-</a:t>
                      </a:r>
                      <a:r>
                        <a:rPr lang="en-US" sz="1600" u="none" strike="noStrike" dirty="0" smtClean="0">
                          <a:effectLst/>
                          <a:latin typeface="微软雅黑" panose="020B0503020204020204" pitchFamily="34" charset="-122"/>
                          <a:ea typeface="微软雅黑" panose="020B0503020204020204" pitchFamily="34" charset="-122"/>
                        </a:rPr>
                        <a:t>39</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-26</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-17</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dirty="0">
                          <a:effectLst/>
                          <a:latin typeface="微软雅黑" panose="020B0503020204020204" pitchFamily="34" charset="-122"/>
                          <a:ea typeface="微软雅黑" panose="020B0503020204020204" pitchFamily="34" charset="-122"/>
                        </a:rPr>
                        <a:t>-5</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1"/>
                  </a:ext>
                </a:extLst>
              </a:tr>
            </a:tbl>
          </a:graphicData>
        </a:graphic>
      </p:graphicFrame>
      <p:sp>
        <p:nvSpPr>
          <p:cNvPr id="14" name="TextBox 13"/>
          <p:cNvSpPr txBox="1"/>
          <p:nvPr/>
        </p:nvSpPr>
        <p:spPr>
          <a:xfrm>
            <a:off x="5946911" y="1062881"/>
            <a:ext cx="4903204" cy="3831818"/>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实施过程中发现，按此方法计算的干扰值总是随</a:t>
            </a:r>
            <a:r>
              <a:rPr lang="en-US" altLang="zh-CN" dirty="0" smtClean="0">
                <a:solidFill>
                  <a:srgbClr val="0000FF"/>
                </a:solidFill>
                <a:latin typeface="微软雅黑" panose="020B0503020204020204" pitchFamily="34" charset="-122"/>
                <a:ea typeface="微软雅黑" panose="020B0503020204020204" pitchFamily="34" charset="-122"/>
              </a:rPr>
              <a:t>x</a:t>
            </a:r>
            <a:r>
              <a:rPr lang="zh-CN" altLang="en-US" dirty="0" smtClean="0">
                <a:solidFill>
                  <a:srgbClr val="0000FF"/>
                </a:solidFill>
                <a:latin typeface="微软雅黑" panose="020B0503020204020204" pitchFamily="34" charset="-122"/>
                <a:ea typeface="微软雅黑" panose="020B0503020204020204" pitchFamily="34" charset="-122"/>
              </a:rPr>
              <a:t>的线性变化而呈现非线性（因         表达式即为</a:t>
            </a:r>
            <a:r>
              <a:rPr lang="en-US" altLang="zh-CN" dirty="0" smtClean="0">
                <a:solidFill>
                  <a:srgbClr val="0000FF"/>
                </a:solidFill>
                <a:latin typeface="微软雅黑" panose="020B0503020204020204" pitchFamily="34" charset="-122"/>
                <a:ea typeface="微软雅黑" panose="020B0503020204020204" pitchFamily="34" charset="-122"/>
              </a:rPr>
              <a:t>x</a:t>
            </a:r>
            <a:r>
              <a:rPr lang="zh-CN" altLang="en-US" dirty="0" smtClean="0">
                <a:solidFill>
                  <a:srgbClr val="0000FF"/>
                </a:solidFill>
                <a:latin typeface="微软雅黑" panose="020B0503020204020204" pitchFamily="34" charset="-122"/>
                <a:ea typeface="微软雅黑" panose="020B0503020204020204" pitchFamily="34" charset="-122"/>
              </a:rPr>
              <a:t>的非线性函数），而根据实验数据，实际上当              时纯干扰值随任意路接入的电流值呈线性变化。</a:t>
            </a:r>
            <a:r>
              <a:rPr lang="zh-CN" altLang="en-US" dirty="0">
                <a:solidFill>
                  <a:srgbClr val="0000FF"/>
                </a:solidFill>
                <a:latin typeface="微软雅黑" panose="020B0503020204020204" pitchFamily="34" charset="-122"/>
                <a:ea typeface="微软雅黑" panose="020B0503020204020204" pitchFamily="34" charset="-122"/>
              </a:rPr>
              <a:t>下</a:t>
            </a:r>
            <a:r>
              <a:rPr lang="zh-CN" altLang="en-US" dirty="0" smtClean="0">
                <a:solidFill>
                  <a:srgbClr val="0000FF"/>
                </a:solidFill>
                <a:latin typeface="微软雅黑" panose="020B0503020204020204" pitchFamily="34" charset="-122"/>
                <a:ea typeface="微软雅黑" panose="020B0503020204020204" pitchFamily="34" charset="-122"/>
              </a:rPr>
              <a:t>表为只对第</a:t>
            </a:r>
            <a:r>
              <a:rPr lang="en-US" altLang="zh-CN" dirty="0" smtClean="0">
                <a:solidFill>
                  <a:srgbClr val="0000FF"/>
                </a:solidFill>
                <a:latin typeface="微软雅黑" panose="020B0503020204020204" pitchFamily="34" charset="-122"/>
                <a:ea typeface="微软雅黑" panose="020B0503020204020204" pitchFamily="34" charset="-122"/>
              </a:rPr>
              <a:t>6</a:t>
            </a:r>
            <a:r>
              <a:rPr lang="zh-CN" altLang="en-US" dirty="0" smtClean="0">
                <a:solidFill>
                  <a:srgbClr val="0000FF"/>
                </a:solidFill>
                <a:latin typeface="微软雅黑" panose="020B0503020204020204" pitchFamily="34" charset="-122"/>
                <a:ea typeface="微软雅黑" panose="020B0503020204020204" pitchFamily="34" charset="-122"/>
              </a:rPr>
              <a:t>路接入不同电流时在第</a:t>
            </a:r>
            <a:r>
              <a:rPr lang="en-US" altLang="zh-CN" dirty="0" smtClean="0">
                <a:solidFill>
                  <a:srgbClr val="0000FF"/>
                </a:solidFill>
                <a:latin typeface="微软雅黑" panose="020B0503020204020204" pitchFamily="34" charset="-122"/>
                <a:ea typeface="微软雅黑" panose="020B0503020204020204" pitchFamily="34" charset="-122"/>
              </a:rPr>
              <a:t>3</a:t>
            </a:r>
            <a:r>
              <a:rPr lang="zh-CN" altLang="en-US" dirty="0" smtClean="0">
                <a:solidFill>
                  <a:srgbClr val="0000FF"/>
                </a:solidFill>
                <a:latin typeface="微软雅黑" panose="020B0503020204020204" pitchFamily="34" charset="-122"/>
                <a:ea typeface="微软雅黑" panose="020B0503020204020204" pitchFamily="34" charset="-122"/>
              </a:rPr>
              <a:t>路上产生的纯干扰值，此时第</a:t>
            </a:r>
            <a:r>
              <a:rPr lang="en-US" altLang="zh-CN" dirty="0" smtClean="0">
                <a:solidFill>
                  <a:srgbClr val="0000FF"/>
                </a:solidFill>
                <a:latin typeface="微软雅黑" panose="020B0503020204020204" pitchFamily="34" charset="-122"/>
                <a:ea typeface="微软雅黑" panose="020B0503020204020204" pitchFamily="34" charset="-122"/>
              </a:rPr>
              <a:t>3</a:t>
            </a:r>
            <a:r>
              <a:rPr lang="zh-CN" altLang="en-US" dirty="0" smtClean="0">
                <a:solidFill>
                  <a:srgbClr val="0000FF"/>
                </a:solidFill>
                <a:latin typeface="微软雅黑" panose="020B0503020204020204" pitchFamily="34" charset="-122"/>
                <a:ea typeface="微软雅黑" panose="020B0503020204020204" pitchFamily="34" charset="-122"/>
              </a:rPr>
              <a:t>路</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因此，对于此方法的结论为：</a:t>
            </a:r>
            <a:r>
              <a:rPr lang="zh-CN" altLang="en-US" b="1" dirty="0" smtClean="0">
                <a:solidFill>
                  <a:srgbClr val="0000FF"/>
                </a:solidFill>
                <a:latin typeface="微软雅黑" panose="020B0503020204020204" pitchFamily="34" charset="-122"/>
                <a:ea typeface="微软雅黑" panose="020B0503020204020204" pitchFamily="34" charset="-122"/>
              </a:rPr>
              <a:t>实际干扰原因并非推导的情况或者干扰形式上更复杂。</a:t>
            </a:r>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888490734"/>
              </p:ext>
            </p:extLst>
          </p:nvPr>
        </p:nvGraphicFramePr>
        <p:xfrm>
          <a:off x="9918700" y="1568241"/>
          <a:ext cx="526970" cy="351313"/>
        </p:xfrm>
        <a:graphic>
          <a:graphicData uri="http://schemas.openxmlformats.org/presentationml/2006/ole">
            <mc:AlternateContent xmlns:mc="http://schemas.openxmlformats.org/markup-compatibility/2006">
              <mc:Choice xmlns:v="urn:schemas-microsoft-com:vml" Requires="v">
                <p:oleObj spid="_x0000_s39665" name="Equation" r:id="rId10" imgW="342720" imgH="228600" progId="Equation.DSMT4">
                  <p:embed/>
                </p:oleObj>
              </mc:Choice>
              <mc:Fallback>
                <p:oleObj name="Equation" r:id="rId10" imgW="342720" imgH="228600" progId="Equation.DSMT4">
                  <p:embed/>
                  <p:pic>
                    <p:nvPicPr>
                      <p:cNvPr id="0" name=""/>
                      <p:cNvPicPr/>
                      <p:nvPr/>
                    </p:nvPicPr>
                    <p:blipFill>
                      <a:blip r:embed="rId11"/>
                      <a:stretch>
                        <a:fillRect/>
                      </a:stretch>
                    </p:blipFill>
                    <p:spPr>
                      <a:xfrm>
                        <a:off x="9918700" y="1568241"/>
                        <a:ext cx="526970" cy="351313"/>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615513725"/>
              </p:ext>
            </p:extLst>
          </p:nvPr>
        </p:nvGraphicFramePr>
        <p:xfrm>
          <a:off x="7042297" y="2439879"/>
          <a:ext cx="895350" cy="323850"/>
        </p:xfrm>
        <a:graphic>
          <a:graphicData uri="http://schemas.openxmlformats.org/presentationml/2006/ole">
            <mc:AlternateContent xmlns:mc="http://schemas.openxmlformats.org/markup-compatibility/2006">
              <mc:Choice xmlns:v="urn:schemas-microsoft-com:vml" Requires="v">
                <p:oleObj spid="_x0000_s39666" name="Equation" r:id="rId12" imgW="495000" imgH="177480" progId="Equation.DSMT4">
                  <p:embed/>
                </p:oleObj>
              </mc:Choice>
              <mc:Fallback>
                <p:oleObj name="Equation" r:id="rId12" imgW="495000" imgH="177480" progId="Equation.DSMT4">
                  <p:embed/>
                  <p:pic>
                    <p:nvPicPr>
                      <p:cNvPr id="0" name=""/>
                      <p:cNvPicPr/>
                      <p:nvPr/>
                    </p:nvPicPr>
                    <p:blipFill>
                      <a:blip r:embed="rId13"/>
                      <a:stretch>
                        <a:fillRect/>
                      </a:stretch>
                    </p:blipFill>
                    <p:spPr>
                      <a:xfrm>
                        <a:off x="7042297" y="2439879"/>
                        <a:ext cx="895350" cy="32385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343521420"/>
              </p:ext>
            </p:extLst>
          </p:nvPr>
        </p:nvGraphicFramePr>
        <p:xfrm>
          <a:off x="6344287" y="3667289"/>
          <a:ext cx="895350" cy="323850"/>
        </p:xfrm>
        <a:graphic>
          <a:graphicData uri="http://schemas.openxmlformats.org/presentationml/2006/ole">
            <mc:AlternateContent xmlns:mc="http://schemas.openxmlformats.org/markup-compatibility/2006">
              <mc:Choice xmlns:v="urn:schemas-microsoft-com:vml" Requires="v">
                <p:oleObj spid="_x0000_s39667" name="Equation" r:id="rId14" imgW="495000" imgH="177480" progId="Equation.DSMT4">
                  <p:embed/>
                </p:oleObj>
              </mc:Choice>
              <mc:Fallback>
                <p:oleObj name="Equation" r:id="rId14" imgW="495000" imgH="177480" progId="Equation.DSMT4">
                  <p:embed/>
                  <p:pic>
                    <p:nvPicPr>
                      <p:cNvPr id="0" name=""/>
                      <p:cNvPicPr/>
                      <p:nvPr/>
                    </p:nvPicPr>
                    <p:blipFill>
                      <a:blip r:embed="rId15"/>
                      <a:stretch>
                        <a:fillRect/>
                      </a:stretch>
                    </p:blipFill>
                    <p:spPr>
                      <a:xfrm>
                        <a:off x="6344287" y="3667289"/>
                        <a:ext cx="895350" cy="323850"/>
                      </a:xfrm>
                      <a:prstGeom prst="rect">
                        <a:avLst/>
                      </a:prstGeom>
                    </p:spPr>
                  </p:pic>
                </p:oleObj>
              </mc:Fallback>
            </mc:AlternateContent>
          </a:graphicData>
        </a:graphic>
      </p:graphicFrame>
      <p:cxnSp>
        <p:nvCxnSpPr>
          <p:cNvPr id="19" name="Straight Arrow Connector 18"/>
          <p:cNvCxnSpPr/>
          <p:nvPr/>
        </p:nvCxnSpPr>
        <p:spPr>
          <a:xfrm>
            <a:off x="6148392" y="6652697"/>
            <a:ext cx="411117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26232" y="6156458"/>
            <a:ext cx="3959143" cy="507831"/>
          </a:xfrm>
          <a:prstGeom prst="rect">
            <a:avLst/>
          </a:prstGeom>
          <a:noFill/>
        </p:spPr>
        <p:txBody>
          <a:bodyPr wrap="square" rtlCol="0">
            <a:spAutoFit/>
          </a:bodyPr>
          <a:lstStyle/>
          <a:p>
            <a:pPr indent="457200" algn="just">
              <a:lnSpc>
                <a:spcPct val="150000"/>
              </a:lnSpc>
            </a:pPr>
            <a:r>
              <a:rPr lang="zh-CN" altLang="en-US" dirty="0">
                <a:solidFill>
                  <a:srgbClr val="FF0000"/>
                </a:solidFill>
                <a:latin typeface="微软雅黑" panose="020B0503020204020204" pitchFamily="34" charset="-122"/>
                <a:ea typeface="微软雅黑" panose="020B0503020204020204" pitchFamily="34" charset="-122"/>
              </a:rPr>
              <a:t>干扰</a:t>
            </a:r>
            <a:r>
              <a:rPr lang="zh-CN" altLang="en-US" dirty="0" smtClean="0">
                <a:solidFill>
                  <a:srgbClr val="FF0000"/>
                </a:solidFill>
                <a:latin typeface="微软雅黑" panose="020B0503020204020204" pitchFamily="34" charset="-122"/>
                <a:ea typeface="微软雅黑" panose="020B0503020204020204" pitchFamily="34" charset="-122"/>
              </a:rPr>
              <a:t>值基本随接入电流线性变化</a:t>
            </a:r>
            <a:endParaRPr 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476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从自身干扰的角度校准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15</a:t>
            </a:fld>
            <a:endParaRPr lang="en-US" dirty="0"/>
          </a:p>
        </p:txBody>
      </p:sp>
      <p:sp>
        <p:nvSpPr>
          <p:cNvPr id="11" name="TextBox 10"/>
          <p:cNvSpPr txBox="1"/>
          <p:nvPr/>
        </p:nvSpPr>
        <p:spPr>
          <a:xfrm>
            <a:off x="189781" y="805226"/>
            <a:ext cx="11682164" cy="3000821"/>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在之前解决无负载路干扰问题时曾假设单路接入时的电流即为实际电流，因此在系数矩阵中对角元素全部为</a:t>
            </a:r>
            <a:r>
              <a:rPr lang="en-US" altLang="zh-CN" dirty="0" smtClean="0">
                <a:solidFill>
                  <a:srgbClr val="0000FF"/>
                </a:solidFill>
                <a:latin typeface="微软雅黑" panose="020B0503020204020204" pitchFamily="34" charset="-122"/>
                <a:ea typeface="微软雅黑" panose="020B0503020204020204" pitchFamily="34" charset="-122"/>
              </a:rPr>
              <a:t>0</a:t>
            </a:r>
            <a:r>
              <a:rPr lang="zh-CN" altLang="en-US" dirty="0" smtClean="0">
                <a:solidFill>
                  <a:srgbClr val="0000FF"/>
                </a:solidFill>
                <a:latin typeface="微软雅黑" panose="020B0503020204020204" pitchFamily="34" charset="-122"/>
                <a:ea typeface="微软雅黑" panose="020B0503020204020204" pitchFamily="34" charset="-122"/>
              </a:rPr>
              <a:t>。</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在此次反映的问题中发现，事实上按照之前的系数矩阵计算的干扰值</a:t>
            </a:r>
            <a:r>
              <a:rPr lang="zh-CN" altLang="en-US" b="1" dirty="0" smtClean="0">
                <a:solidFill>
                  <a:srgbClr val="0000FF"/>
                </a:solidFill>
                <a:latin typeface="微软雅黑" panose="020B0503020204020204" pitchFamily="34" charset="-122"/>
                <a:ea typeface="微软雅黑" panose="020B0503020204020204" pitchFamily="34" charset="-122"/>
              </a:rPr>
              <a:t>并不能完全补偿接入负载路的干扰</a:t>
            </a:r>
            <a:r>
              <a:rPr lang="zh-CN" altLang="en-US" dirty="0" smtClean="0">
                <a:solidFill>
                  <a:srgbClr val="0000FF"/>
                </a:solidFill>
                <a:latin typeface="微软雅黑" panose="020B0503020204020204" pitchFamily="34" charset="-122"/>
                <a:ea typeface="微软雅黑" panose="020B0503020204020204" pitchFamily="34" charset="-122"/>
              </a:rPr>
              <a:t>，因此我们进一步认为接入负载的一路实际上对其</a:t>
            </a:r>
            <a:r>
              <a:rPr lang="zh-CN" altLang="en-US" b="1" dirty="0" smtClean="0">
                <a:solidFill>
                  <a:srgbClr val="0000FF"/>
                </a:solidFill>
                <a:latin typeface="微软雅黑" panose="020B0503020204020204" pitchFamily="34" charset="-122"/>
                <a:ea typeface="微软雅黑" panose="020B0503020204020204" pitchFamily="34" charset="-122"/>
              </a:rPr>
              <a:t>自身也存在干扰</a:t>
            </a:r>
            <a:r>
              <a:rPr lang="zh-CN" altLang="en-US" dirty="0" smtClean="0">
                <a:solidFill>
                  <a:srgbClr val="0000FF"/>
                </a:solidFill>
                <a:latin typeface="微软雅黑" panose="020B0503020204020204" pitchFamily="34" charset="-122"/>
                <a:ea typeface="微软雅黑" panose="020B0503020204020204" pitchFamily="34" charset="-122"/>
              </a:rPr>
              <a:t>，即矩阵</a:t>
            </a:r>
            <a:r>
              <a:rPr lang="en-US" altLang="zh-CN" dirty="0" smtClean="0">
                <a:solidFill>
                  <a:srgbClr val="0000FF"/>
                </a:solidFill>
                <a:latin typeface="微软雅黑" panose="020B0503020204020204" pitchFamily="34" charset="-122"/>
                <a:ea typeface="微软雅黑" panose="020B0503020204020204" pitchFamily="34" charset="-122"/>
              </a:rPr>
              <a:t>A</a:t>
            </a:r>
            <a:r>
              <a:rPr lang="zh-CN" altLang="en-US" dirty="0" smtClean="0">
                <a:solidFill>
                  <a:srgbClr val="0000FF"/>
                </a:solidFill>
                <a:latin typeface="微软雅黑" panose="020B0503020204020204" pitchFamily="34" charset="-122"/>
                <a:ea typeface="微软雅黑" panose="020B0503020204020204" pitchFamily="34" charset="-122"/>
              </a:rPr>
              <a:t>中对角线元素并非为</a:t>
            </a:r>
            <a:r>
              <a:rPr lang="en-US" altLang="zh-CN" dirty="0" smtClean="0">
                <a:solidFill>
                  <a:srgbClr val="0000FF"/>
                </a:solidFill>
                <a:latin typeface="微软雅黑" panose="020B0503020204020204" pitchFamily="34" charset="-122"/>
                <a:ea typeface="微软雅黑" panose="020B0503020204020204" pitchFamily="34" charset="-122"/>
              </a:rPr>
              <a:t>0</a:t>
            </a:r>
            <a:r>
              <a:rPr lang="zh-CN" altLang="en-US" dirty="0" smtClean="0">
                <a:solidFill>
                  <a:srgbClr val="0000FF"/>
                </a:solidFill>
                <a:latin typeface="微软雅黑" panose="020B0503020204020204" pitchFamily="34" charset="-122"/>
                <a:ea typeface="微软雅黑" panose="020B0503020204020204" pitchFamily="34" charset="-122"/>
              </a:rPr>
              <a:t>。下表以第一路为例：</a:t>
            </a:r>
            <a:endParaRPr lang="en-US" dirty="0">
              <a:solidFill>
                <a:srgbClr val="0000FF"/>
              </a:solidFill>
              <a:latin typeface="微软雅黑" panose="020B0503020204020204" pitchFamily="34" charset="-122"/>
              <a:ea typeface="微软雅黑" panose="020B0503020204020204" pitchFamily="34" charset="-122"/>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251704090"/>
              </p:ext>
            </p:extLst>
          </p:nvPr>
        </p:nvGraphicFramePr>
        <p:xfrm>
          <a:off x="3553082" y="1389811"/>
          <a:ext cx="4955561" cy="1375113"/>
        </p:xfrm>
        <a:graphic>
          <a:graphicData uri="http://schemas.openxmlformats.org/presentationml/2006/ole">
            <mc:AlternateContent xmlns:mc="http://schemas.openxmlformats.org/markup-compatibility/2006">
              <mc:Choice xmlns:v="urn:schemas-microsoft-com:vml" Requires="v">
                <p:oleObj spid="_x0000_s26036" name="Equation" r:id="rId4" imgW="3377880" imgH="939600" progId="Equation.DSMT4">
                  <p:embed/>
                </p:oleObj>
              </mc:Choice>
              <mc:Fallback>
                <p:oleObj name="Equation" r:id="rId4" imgW="3377880" imgH="939600" progId="Equation.DSMT4">
                  <p:embed/>
                  <p:pic>
                    <p:nvPicPr>
                      <p:cNvPr id="0" name=""/>
                      <p:cNvPicPr/>
                      <p:nvPr/>
                    </p:nvPicPr>
                    <p:blipFill>
                      <a:blip r:embed="rId5"/>
                      <a:stretch>
                        <a:fillRect/>
                      </a:stretch>
                    </p:blipFill>
                    <p:spPr>
                      <a:xfrm>
                        <a:off x="3553082" y="1389811"/>
                        <a:ext cx="4955561" cy="1375113"/>
                      </a:xfrm>
                      <a:prstGeom prst="rect">
                        <a:avLst/>
                      </a:prstGeom>
                    </p:spPr>
                  </p:pic>
                </p:oleObj>
              </mc:Fallback>
            </mc:AlternateContent>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934092980"/>
              </p:ext>
            </p:extLst>
          </p:nvPr>
        </p:nvGraphicFramePr>
        <p:xfrm>
          <a:off x="1609722" y="3811617"/>
          <a:ext cx="8898205" cy="2797947"/>
        </p:xfrm>
        <a:graphic>
          <a:graphicData uri="http://schemas.openxmlformats.org/drawingml/2006/table">
            <a:tbl>
              <a:tblPr>
                <a:tableStyleId>{5C22544A-7EE6-4342-B048-85BDC9FD1C3A}</a:tableStyleId>
              </a:tblPr>
              <a:tblGrid>
                <a:gridCol w="531424">
                  <a:extLst>
                    <a:ext uri="{9D8B030D-6E8A-4147-A177-3AD203B41FA5}">
                      <a16:colId xmlns:a16="http://schemas.microsoft.com/office/drawing/2014/main" xmlns="" val="20000"/>
                    </a:ext>
                  </a:extLst>
                </a:gridCol>
                <a:gridCol w="541061">
                  <a:extLst>
                    <a:ext uri="{9D8B030D-6E8A-4147-A177-3AD203B41FA5}">
                      <a16:colId xmlns:a16="http://schemas.microsoft.com/office/drawing/2014/main" xmlns="" val="20001"/>
                    </a:ext>
                  </a:extLst>
                </a:gridCol>
                <a:gridCol w="514000">
                  <a:extLst>
                    <a:ext uri="{9D8B030D-6E8A-4147-A177-3AD203B41FA5}">
                      <a16:colId xmlns:a16="http://schemas.microsoft.com/office/drawing/2014/main" xmlns="" val="20002"/>
                    </a:ext>
                  </a:extLst>
                </a:gridCol>
                <a:gridCol w="566271">
                  <a:extLst>
                    <a:ext uri="{9D8B030D-6E8A-4147-A177-3AD203B41FA5}">
                      <a16:colId xmlns:a16="http://schemas.microsoft.com/office/drawing/2014/main" xmlns="" val="20003"/>
                    </a:ext>
                  </a:extLst>
                </a:gridCol>
                <a:gridCol w="753878">
                  <a:extLst>
                    <a:ext uri="{9D8B030D-6E8A-4147-A177-3AD203B41FA5}">
                      <a16:colId xmlns:a16="http://schemas.microsoft.com/office/drawing/2014/main" xmlns="" val="20004"/>
                    </a:ext>
                  </a:extLst>
                </a:gridCol>
                <a:gridCol w="581327">
                  <a:extLst>
                    <a:ext uri="{9D8B030D-6E8A-4147-A177-3AD203B41FA5}">
                      <a16:colId xmlns:a16="http://schemas.microsoft.com/office/drawing/2014/main" xmlns="" val="20005"/>
                    </a:ext>
                  </a:extLst>
                </a:gridCol>
                <a:gridCol w="581327">
                  <a:extLst>
                    <a:ext uri="{9D8B030D-6E8A-4147-A177-3AD203B41FA5}">
                      <a16:colId xmlns:a16="http://schemas.microsoft.com/office/drawing/2014/main" xmlns="" val="20006"/>
                    </a:ext>
                  </a:extLst>
                </a:gridCol>
                <a:gridCol w="581327">
                  <a:extLst>
                    <a:ext uri="{9D8B030D-6E8A-4147-A177-3AD203B41FA5}">
                      <a16:colId xmlns:a16="http://schemas.microsoft.com/office/drawing/2014/main" xmlns="" val="20007"/>
                    </a:ext>
                  </a:extLst>
                </a:gridCol>
                <a:gridCol w="581327">
                  <a:extLst>
                    <a:ext uri="{9D8B030D-6E8A-4147-A177-3AD203B41FA5}">
                      <a16:colId xmlns:a16="http://schemas.microsoft.com/office/drawing/2014/main" xmlns="" val="20008"/>
                    </a:ext>
                  </a:extLst>
                </a:gridCol>
                <a:gridCol w="581327">
                  <a:extLst>
                    <a:ext uri="{9D8B030D-6E8A-4147-A177-3AD203B41FA5}">
                      <a16:colId xmlns:a16="http://schemas.microsoft.com/office/drawing/2014/main" xmlns="" val="20009"/>
                    </a:ext>
                  </a:extLst>
                </a:gridCol>
                <a:gridCol w="581327">
                  <a:extLst>
                    <a:ext uri="{9D8B030D-6E8A-4147-A177-3AD203B41FA5}">
                      <a16:colId xmlns:a16="http://schemas.microsoft.com/office/drawing/2014/main" xmlns="" val="20010"/>
                    </a:ext>
                  </a:extLst>
                </a:gridCol>
                <a:gridCol w="426794">
                  <a:extLst>
                    <a:ext uri="{9D8B030D-6E8A-4147-A177-3AD203B41FA5}">
                      <a16:colId xmlns:a16="http://schemas.microsoft.com/office/drawing/2014/main" xmlns="" val="20011"/>
                    </a:ext>
                  </a:extLst>
                </a:gridCol>
                <a:gridCol w="557559">
                  <a:extLst>
                    <a:ext uri="{9D8B030D-6E8A-4147-A177-3AD203B41FA5}">
                      <a16:colId xmlns:a16="http://schemas.microsoft.com/office/drawing/2014/main" xmlns="" val="20012"/>
                    </a:ext>
                  </a:extLst>
                </a:gridCol>
                <a:gridCol w="759628">
                  <a:extLst>
                    <a:ext uri="{9D8B030D-6E8A-4147-A177-3AD203B41FA5}">
                      <a16:colId xmlns:a16="http://schemas.microsoft.com/office/drawing/2014/main" xmlns="" val="20013"/>
                    </a:ext>
                  </a:extLst>
                </a:gridCol>
                <a:gridCol w="759628">
                  <a:extLst>
                    <a:ext uri="{9D8B030D-6E8A-4147-A177-3AD203B41FA5}">
                      <a16:colId xmlns:a16="http://schemas.microsoft.com/office/drawing/2014/main" xmlns="" val="20014"/>
                    </a:ext>
                  </a:extLst>
                </a:gridCol>
              </a:tblGrid>
              <a:tr h="392835">
                <a:tc>
                  <a:txBody>
                    <a:bodyPr/>
                    <a:lstStyle/>
                    <a:p>
                      <a:pPr algn="ctr" fontAlgn="b"/>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第一路真实值</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2</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5</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6</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7</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8</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9</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10</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11</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12</a:t>
                      </a:r>
                    </a:p>
                  </a:txBody>
                  <a:tcPr marL="7620" marR="7620" marT="7620" marB="0" anchor="ctr"/>
                </a:tc>
                <a:tc>
                  <a:txBody>
                    <a:bodyPr/>
                    <a:lstStyle/>
                    <a:p>
                      <a:pPr algn="ctr" fontAlgn="b"/>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第一路电流的偏差</a:t>
                      </a:r>
                      <a:endPar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zh-CN" altLang="en-US" sz="1200" b="0" i="0" u="none" strike="noStrike" dirty="0" smtClean="0">
                          <a:solidFill>
                            <a:srgbClr val="000000"/>
                          </a:solidFill>
                          <a:effectLst/>
                          <a:latin typeface="微软雅黑" panose="020B0503020204020204" pitchFamily="34" charset="-122"/>
                          <a:ea typeface="微软雅黑" panose="020B0503020204020204" pitchFamily="34" charset="-122"/>
                        </a:rPr>
                        <a:t>线性补偿后的偏差</a:t>
                      </a:r>
                      <a:endPar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0"/>
                  </a:ext>
                </a:extLst>
              </a:tr>
              <a:tr h="200426">
                <a:tc rowSpan="6">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4115</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solidFill>
                            <a:srgbClr val="FF0000"/>
                          </a:solidFill>
                          <a:effectLst/>
                          <a:latin typeface="微软雅黑" panose="020B0503020204020204" pitchFamily="34" charset="-122"/>
                          <a:ea typeface="微软雅黑" panose="020B0503020204020204" pitchFamily="34" charset="-122"/>
                        </a:rPr>
                        <a:t>-4251</a:t>
                      </a:r>
                      <a:endParaRPr lang="en-US" sz="1200" b="0"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FF0000"/>
                          </a:solidFill>
                          <a:effectLst/>
                          <a:latin typeface="微软雅黑" panose="020B0503020204020204" pitchFamily="34" charset="-122"/>
                          <a:ea typeface="微软雅黑" panose="020B0503020204020204" pitchFamily="34" charset="-122"/>
                        </a:rPr>
                        <a:t>0</a:t>
                      </a:r>
                      <a:endParaRPr lang="en-US" sz="1200" b="0"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zh-CN" altLang="en-US" sz="1200" b="0" i="0" u="none" strike="noStrike" dirty="0" smtClean="0">
                          <a:solidFill>
                            <a:srgbClr val="FF0000"/>
                          </a:solidFill>
                          <a:effectLst/>
                          <a:latin typeface="微软雅黑" panose="020B0503020204020204" pitchFamily="34" charset="-122"/>
                          <a:ea typeface="微软雅黑" panose="020B0503020204020204" pitchFamily="34" charset="-122"/>
                        </a:rPr>
                        <a:t>基准路</a:t>
                      </a:r>
                      <a:endParaRPr lang="en-US" sz="1200" b="0" i="0" u="none" strike="noStrike" dirty="0" smtClean="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1"/>
                  </a:ext>
                </a:extLst>
              </a:tr>
              <a:tr h="200426">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-4210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2040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-5</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41</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11</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2"/>
                  </a:ext>
                </a:extLst>
              </a:tr>
              <a:tr h="200426">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-4171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2021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-1044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2</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80</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55</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3"/>
                  </a:ext>
                </a:extLst>
              </a:tr>
              <a:tr h="200426">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-4049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1949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-1010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3989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2</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202</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183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4"/>
                  </a:ext>
                </a:extLst>
              </a:tr>
              <a:tr h="200426">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-3995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1918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-1007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3945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-1852</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256</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261</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5"/>
                  </a:ext>
                </a:extLst>
              </a:tr>
              <a:tr h="200426">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-3971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1902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-1015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3932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-1835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1170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280</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289</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6"/>
                  </a:ext>
                </a:extLst>
              </a:tr>
              <a:tr h="200426">
                <a:tc gridSpan="14">
                  <a:txBody>
                    <a:bodyPr/>
                    <a:lstStyle/>
                    <a:p>
                      <a:pPr algn="ctr" fontAlgn="b"/>
                      <a:r>
                        <a:rPr lang="zh-CN" altLang="en-US" sz="1200" b="0" i="0" u="none" strike="noStrike" dirty="0" smtClean="0">
                          <a:solidFill>
                            <a:srgbClr val="FF0000"/>
                          </a:solidFill>
                          <a:effectLst/>
                          <a:latin typeface="微软雅黑" panose="020B0503020204020204" pitchFamily="34" charset="-122"/>
                          <a:ea typeface="微软雅黑" panose="020B0503020204020204" pitchFamily="34" charset="-122"/>
                        </a:rPr>
                        <a:t>下表中</a:t>
                      </a:r>
                      <a:r>
                        <a:rPr lang="en-US" altLang="zh-CN" sz="1200" b="0" i="0" u="none" strike="noStrike" dirty="0" smtClean="0">
                          <a:solidFill>
                            <a:srgbClr val="FF0000"/>
                          </a:solidFill>
                          <a:effectLst/>
                          <a:latin typeface="微软雅黑" panose="020B0503020204020204" pitchFamily="34" charset="-122"/>
                          <a:ea typeface="微软雅黑" panose="020B0503020204020204" pitchFamily="34" charset="-122"/>
                        </a:rPr>
                        <a:t>2-6</a:t>
                      </a:r>
                      <a:r>
                        <a:rPr lang="zh-CN" altLang="en-US" sz="1200" b="0" i="0" u="none" strike="noStrike" dirty="0" smtClean="0">
                          <a:solidFill>
                            <a:srgbClr val="FF0000"/>
                          </a:solidFill>
                          <a:effectLst/>
                          <a:latin typeface="微软雅黑" panose="020B0503020204020204" pitchFamily="34" charset="-122"/>
                          <a:ea typeface="微软雅黑" panose="020B0503020204020204" pitchFamily="34" charset="-122"/>
                        </a:rPr>
                        <a:t>路负载与上表相同</a:t>
                      </a:r>
                      <a:endParaRPr lang="en-US" sz="1200" b="0"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tc>
                <a:tc hMerge="1">
                  <a:txBody>
                    <a:bodyPr/>
                    <a:lstStyle/>
                    <a:p>
                      <a:pPr algn="ctr" fontAlgn="b"/>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hMerge="1">
                  <a:txBody>
                    <a:bodyPr/>
                    <a:lstStyle/>
                    <a:p>
                      <a:pPr algn="ctr" fontAlgn="b"/>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hMerge="1">
                  <a:txBody>
                    <a:bodyPr/>
                    <a:lstStyle/>
                    <a:p>
                      <a:pPr algn="ctr" fontAlgn="b"/>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hMerge="1">
                  <a:txBody>
                    <a:bodyPr/>
                    <a:lstStyle/>
                    <a:p>
                      <a:pPr algn="ctr" fontAlgn="b"/>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hMerge="1">
                  <a:txBody>
                    <a:bodyPr/>
                    <a:lstStyle/>
                    <a:p>
                      <a:pPr algn="ctr" fontAlgn="b"/>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hMerge="1">
                  <a:txBody>
                    <a:bodyPr/>
                    <a:lstStyle/>
                    <a:p>
                      <a:pPr algn="ctr" fontAlgn="b"/>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hMerge="1">
                  <a:txBody>
                    <a:bodyPr/>
                    <a:lstStyle/>
                    <a:p>
                      <a:pPr algn="ctr" fontAlgn="b"/>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hMerge="1">
                  <a:txBody>
                    <a:bodyPr/>
                    <a:lstStyle/>
                    <a:p>
                      <a:pPr algn="ctr" fontAlgn="b"/>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hMerge="1">
                  <a:txBody>
                    <a:bodyPr/>
                    <a:lstStyle/>
                    <a:p>
                      <a:pPr algn="ctr" fontAlgn="b"/>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200" b="0"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7"/>
                  </a:ext>
                </a:extLst>
              </a:tr>
              <a:tr h="200426">
                <a:tc rowSpan="5">
                  <a:txBody>
                    <a:bodyPr/>
                    <a:lstStyle/>
                    <a:p>
                      <a:pPr algn="ctr" fontAlgn="b"/>
                      <a:r>
                        <a:rPr lang="en-US" altLang="zh-CN" sz="1200" b="0" i="0" u="none" strike="noStrike" dirty="0" smtClean="0">
                          <a:solidFill>
                            <a:srgbClr val="000000"/>
                          </a:solidFill>
                          <a:effectLst/>
                          <a:latin typeface="微软雅黑" panose="020B0503020204020204" pitchFamily="34" charset="-122"/>
                          <a:ea typeface="微软雅黑" panose="020B0503020204020204" pitchFamily="34" charset="-122"/>
                        </a:rPr>
                        <a:t>0</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30</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1991</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-1038</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4023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-1867</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1172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8"/>
                  </a:ext>
                </a:extLst>
              </a:tr>
              <a:tr h="200426">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2011</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-1034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4046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-1870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9"/>
                  </a:ext>
                </a:extLst>
              </a:tr>
              <a:tr h="200426">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2043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-1037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4088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10"/>
                  </a:ext>
                </a:extLst>
              </a:tr>
              <a:tr h="200426">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2126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-1076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11"/>
                  </a:ext>
                </a:extLst>
              </a:tr>
              <a:tr h="200426">
                <a:tc v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-9</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2144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12"/>
                  </a:ext>
                </a:extLst>
              </a:tr>
            </a:tbl>
          </a:graphicData>
        </a:graphic>
      </p:graphicFrame>
      <p:sp>
        <p:nvSpPr>
          <p:cNvPr id="3" name="Oval 2"/>
          <p:cNvSpPr/>
          <p:nvPr/>
        </p:nvSpPr>
        <p:spPr>
          <a:xfrm>
            <a:off x="2143125" y="5476875"/>
            <a:ext cx="523875" cy="117157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3" idx="5"/>
          </p:cNvCxnSpPr>
          <p:nvPr/>
        </p:nvCxnSpPr>
        <p:spPr>
          <a:xfrm flipV="1">
            <a:off x="2590280" y="5305425"/>
            <a:ext cx="6534670" cy="11714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81619" y="5222959"/>
            <a:ext cx="1114425" cy="507831"/>
          </a:xfrm>
          <a:prstGeom prst="rect">
            <a:avLst/>
          </a:prstGeom>
          <a:noFill/>
        </p:spPr>
        <p:txBody>
          <a:bodyPr wrap="square" rtlCol="0">
            <a:spAutoFit/>
          </a:bodyPr>
          <a:lstStyle/>
          <a:p>
            <a:pPr indent="457200" algn="just">
              <a:lnSpc>
                <a:spcPct val="150000"/>
              </a:lnSpc>
            </a:pPr>
            <a:r>
              <a:rPr lang="zh-CN" altLang="en-US" dirty="0" smtClean="0">
                <a:solidFill>
                  <a:srgbClr val="FF0000"/>
                </a:solidFill>
                <a:latin typeface="微软雅黑" panose="020B0503020204020204" pitchFamily="34" charset="-122"/>
                <a:ea typeface="微软雅黑" panose="020B0503020204020204" pitchFamily="34" charset="-122"/>
              </a:rPr>
              <a:t>补偿</a:t>
            </a:r>
            <a:endParaRPr lang="en-US" dirty="0">
              <a:solidFill>
                <a:srgbClr val="FF0000"/>
              </a:solidFill>
              <a:latin typeface="微软雅黑" panose="020B0503020204020204" pitchFamily="34" charset="-122"/>
              <a:ea typeface="微软雅黑" panose="020B0503020204020204" pitchFamily="34" charset="-122"/>
            </a:endParaRPr>
          </a:p>
        </p:txBody>
      </p:sp>
      <p:cxnSp>
        <p:nvCxnSpPr>
          <p:cNvPr id="13" name="Straight Arrow Connector 12"/>
          <p:cNvCxnSpPr/>
          <p:nvPr/>
        </p:nvCxnSpPr>
        <p:spPr>
          <a:xfrm>
            <a:off x="9549444" y="5305425"/>
            <a:ext cx="33337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867331" y="4355622"/>
            <a:ext cx="523875" cy="117157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526885" y="4382095"/>
            <a:ext cx="1345060" cy="923330"/>
          </a:xfrm>
          <a:prstGeom prst="rect">
            <a:avLst/>
          </a:prstGeom>
          <a:noFill/>
        </p:spPr>
        <p:txBody>
          <a:bodyPr wrap="square" rtlCol="0">
            <a:spAutoFit/>
          </a:bodyPr>
          <a:lstStyle/>
          <a:p>
            <a:pPr algn="just"/>
            <a:r>
              <a:rPr lang="zh-CN" altLang="en-US" dirty="0" smtClean="0">
                <a:solidFill>
                  <a:srgbClr val="FF0000"/>
                </a:solidFill>
                <a:latin typeface="微软雅黑" panose="020B0503020204020204" pitchFamily="34" charset="-122"/>
                <a:ea typeface="微软雅黑" panose="020B0503020204020204" pitchFamily="34" charset="-122"/>
              </a:rPr>
              <a:t>偏差依然增大，未能完全补偿。</a:t>
            </a:r>
            <a:endParaRPr lang="en-US" dirty="0">
              <a:solidFill>
                <a:srgbClr val="FF000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10526885" y="5725120"/>
            <a:ext cx="1345060" cy="923330"/>
          </a:xfrm>
          <a:prstGeom prst="rect">
            <a:avLst/>
          </a:prstGeom>
          <a:noFill/>
        </p:spPr>
        <p:txBody>
          <a:bodyPr wrap="square" rtlCol="0">
            <a:spAutoFit/>
          </a:bodyPr>
          <a:lstStyle/>
          <a:p>
            <a:pPr algn="just"/>
            <a:r>
              <a:rPr lang="zh-CN" altLang="en-US" dirty="0" smtClean="0">
                <a:solidFill>
                  <a:srgbClr val="FF0000"/>
                </a:solidFill>
                <a:latin typeface="微软雅黑" panose="020B0503020204020204" pitchFamily="34" charset="-122"/>
                <a:ea typeface="微软雅黑" panose="020B0503020204020204" pitchFamily="34" charset="-122"/>
              </a:rPr>
              <a:t>受干扰路自身也存在干扰。</a:t>
            </a:r>
            <a:endParaRPr lang="en-US" dirty="0">
              <a:solidFill>
                <a:srgbClr val="FF0000"/>
              </a:solidFill>
              <a:latin typeface="微软雅黑" panose="020B0503020204020204" pitchFamily="34" charset="-122"/>
              <a:ea typeface="微软雅黑" panose="020B0503020204020204" pitchFamily="34" charset="-122"/>
            </a:endParaRPr>
          </a:p>
        </p:txBody>
      </p:sp>
      <p:cxnSp>
        <p:nvCxnSpPr>
          <p:cNvPr id="15" name="Straight Arrow Connector 14"/>
          <p:cNvCxnSpPr>
            <a:stCxn id="19" idx="2"/>
            <a:endCxn id="14" idx="0"/>
          </p:cNvCxnSpPr>
          <p:nvPr/>
        </p:nvCxnSpPr>
        <p:spPr>
          <a:xfrm>
            <a:off x="11199415" y="5305425"/>
            <a:ext cx="0" cy="4196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312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从自身干扰的角度校准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16</a:t>
            </a:fld>
            <a:endParaRPr lang="en-US" dirty="0"/>
          </a:p>
        </p:txBody>
      </p:sp>
      <p:sp>
        <p:nvSpPr>
          <p:cNvPr id="11" name="TextBox 10"/>
          <p:cNvSpPr txBox="1"/>
          <p:nvPr/>
        </p:nvSpPr>
        <p:spPr>
          <a:xfrm>
            <a:off x="628650" y="805226"/>
            <a:ext cx="10744200" cy="1754326"/>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在解决自身干扰之前</a:t>
            </a:r>
            <a:r>
              <a:rPr lang="zh-CN" altLang="en-US" b="1" dirty="0" smtClean="0">
                <a:solidFill>
                  <a:srgbClr val="0000FF"/>
                </a:solidFill>
                <a:latin typeface="微软雅黑" panose="020B0503020204020204" pitchFamily="34" charset="-122"/>
                <a:ea typeface="微软雅黑" panose="020B0503020204020204" pitchFamily="34" charset="-122"/>
              </a:rPr>
              <a:t>首先应排除</a:t>
            </a:r>
            <a:r>
              <a:rPr lang="zh-CN" altLang="en-US" dirty="0" smtClean="0">
                <a:solidFill>
                  <a:srgbClr val="0000FF"/>
                </a:solidFill>
                <a:latin typeface="微软雅黑" panose="020B0503020204020204" pitchFamily="34" charset="-122"/>
                <a:ea typeface="微软雅黑" panose="020B0503020204020204" pitchFamily="34" charset="-122"/>
              </a:rPr>
              <a:t>其他路可能带来的影响。由于设备本身测量存在</a:t>
            </a:r>
            <a:r>
              <a:rPr lang="zh-CN" altLang="en-US" b="1" dirty="0" smtClean="0">
                <a:solidFill>
                  <a:srgbClr val="0000FF"/>
                </a:solidFill>
                <a:latin typeface="微软雅黑" panose="020B0503020204020204" pitchFamily="34" charset="-122"/>
                <a:ea typeface="微软雅黑" panose="020B0503020204020204" pitchFamily="34" charset="-122"/>
              </a:rPr>
              <a:t>测量噪声</a:t>
            </a:r>
            <a:r>
              <a:rPr lang="zh-CN" altLang="en-US" dirty="0" smtClean="0">
                <a:solidFill>
                  <a:srgbClr val="0000FF"/>
                </a:solidFill>
                <a:latin typeface="微软雅黑" panose="020B0503020204020204" pitchFamily="34" charset="-122"/>
                <a:ea typeface="微软雅黑" panose="020B0503020204020204" pitchFamily="34" charset="-122"/>
              </a:rPr>
              <a:t>，因此未接入负载的路测量值并非为</a:t>
            </a:r>
            <a:r>
              <a:rPr lang="en-US" altLang="zh-CN" dirty="0" smtClean="0">
                <a:solidFill>
                  <a:srgbClr val="0000FF"/>
                </a:solidFill>
                <a:latin typeface="微软雅黑" panose="020B0503020204020204" pitchFamily="34" charset="-122"/>
                <a:ea typeface="微软雅黑" panose="020B0503020204020204" pitchFamily="34" charset="-122"/>
              </a:rPr>
              <a:t>0</a:t>
            </a:r>
            <a:r>
              <a:rPr lang="zh-CN" altLang="en-US" dirty="0" smtClean="0">
                <a:solidFill>
                  <a:srgbClr val="0000FF"/>
                </a:solidFill>
                <a:latin typeface="微软雅黑" panose="020B0503020204020204" pitchFamily="34" charset="-122"/>
                <a:ea typeface="微软雅黑" panose="020B0503020204020204" pitchFamily="34" charset="-122"/>
              </a:rPr>
              <a:t>。这样会导致计算系数矩阵时将本身无干扰的路计算进去从而造成误差。本方案中首先考虑去除无干扰路的值。通过接入不同功率的负载进行单路测试，获得无干扰的路数。下表中标红的表示该行接入</a:t>
            </a:r>
            <a:r>
              <a:rPr lang="zh-CN" altLang="en-US" dirty="0">
                <a:solidFill>
                  <a:srgbClr val="0000FF"/>
                </a:solidFill>
                <a:latin typeface="微软雅黑" panose="020B0503020204020204" pitchFamily="34" charset="-122"/>
                <a:ea typeface="微软雅黑" panose="020B0503020204020204" pitchFamily="34" charset="-122"/>
              </a:rPr>
              <a:t>的</a:t>
            </a:r>
            <a:r>
              <a:rPr lang="zh-CN" altLang="en-US" dirty="0" smtClean="0">
                <a:solidFill>
                  <a:srgbClr val="0000FF"/>
                </a:solidFill>
                <a:latin typeface="微软雅黑" panose="020B0503020204020204" pitchFamily="34" charset="-122"/>
                <a:ea typeface="微软雅黑" panose="020B0503020204020204" pitchFamily="34" charset="-122"/>
              </a:rPr>
              <a:t>负载对其无干扰，所显示的值为设备测量噪声，计算系数时取为</a:t>
            </a:r>
            <a:r>
              <a:rPr lang="en-US" altLang="zh-CN" dirty="0" smtClean="0">
                <a:solidFill>
                  <a:srgbClr val="0000FF"/>
                </a:solidFill>
                <a:latin typeface="微软雅黑" panose="020B0503020204020204" pitchFamily="34" charset="-122"/>
                <a:ea typeface="微软雅黑" panose="020B0503020204020204" pitchFamily="34" charset="-122"/>
              </a:rPr>
              <a:t>0</a:t>
            </a:r>
            <a:r>
              <a:rPr lang="zh-CN" altLang="en-US" dirty="0" smtClean="0">
                <a:solidFill>
                  <a:srgbClr val="0000FF"/>
                </a:solidFill>
                <a:latin typeface="微软雅黑" panose="020B0503020204020204" pitchFamily="34" charset="-122"/>
                <a:ea typeface="微软雅黑" panose="020B0503020204020204" pitchFamily="34" charset="-122"/>
              </a:rPr>
              <a:t>。</a:t>
            </a:r>
            <a:endParaRPr lang="en-US" dirty="0">
              <a:solidFill>
                <a:srgbClr val="0000FF"/>
              </a:solidFill>
              <a:latin typeface="微软雅黑" panose="020B0503020204020204" pitchFamily="34" charset="-122"/>
              <a:ea typeface="微软雅黑" panose="020B0503020204020204" pitchFamily="34"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1065008641"/>
              </p:ext>
            </p:extLst>
          </p:nvPr>
        </p:nvGraphicFramePr>
        <p:xfrm>
          <a:off x="2329282" y="2683374"/>
          <a:ext cx="7315200" cy="3679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gridCol w="609600">
                  <a:extLst>
                    <a:ext uri="{9D8B030D-6E8A-4147-A177-3AD203B41FA5}">
                      <a16:colId xmlns:a16="http://schemas.microsoft.com/office/drawing/2014/main" xmlns="" val="20006"/>
                    </a:ext>
                  </a:extLst>
                </a:gridCol>
                <a:gridCol w="609600">
                  <a:extLst>
                    <a:ext uri="{9D8B030D-6E8A-4147-A177-3AD203B41FA5}">
                      <a16:colId xmlns:a16="http://schemas.microsoft.com/office/drawing/2014/main" xmlns="" val="20007"/>
                    </a:ext>
                  </a:extLst>
                </a:gridCol>
                <a:gridCol w="609600">
                  <a:extLst>
                    <a:ext uri="{9D8B030D-6E8A-4147-A177-3AD203B41FA5}">
                      <a16:colId xmlns:a16="http://schemas.microsoft.com/office/drawing/2014/main" xmlns="" val="20008"/>
                    </a:ext>
                  </a:extLst>
                </a:gridCol>
                <a:gridCol w="609600">
                  <a:extLst>
                    <a:ext uri="{9D8B030D-6E8A-4147-A177-3AD203B41FA5}">
                      <a16:colId xmlns:a16="http://schemas.microsoft.com/office/drawing/2014/main" xmlns="" val="20009"/>
                    </a:ext>
                  </a:extLst>
                </a:gridCol>
                <a:gridCol w="609600">
                  <a:extLst>
                    <a:ext uri="{9D8B030D-6E8A-4147-A177-3AD203B41FA5}">
                      <a16:colId xmlns:a16="http://schemas.microsoft.com/office/drawing/2014/main" xmlns="" val="20010"/>
                    </a:ext>
                  </a:extLst>
                </a:gridCol>
                <a:gridCol w="609600">
                  <a:extLst>
                    <a:ext uri="{9D8B030D-6E8A-4147-A177-3AD203B41FA5}">
                      <a16:colId xmlns:a16="http://schemas.microsoft.com/office/drawing/2014/main" xmlns="" val="20011"/>
                    </a:ext>
                  </a:extLst>
                </a:gridCol>
              </a:tblGrid>
              <a:tr h="283025">
                <a:tc>
                  <a:txBody>
                    <a:bodyPr/>
                    <a:lstStyle/>
                    <a:p>
                      <a:pPr algn="ctr" fontAlgn="b"/>
                      <a:r>
                        <a:rPr lang="en-US" sz="1600" b="1" u="none" strike="noStrike" dirty="0">
                          <a:effectLst/>
                        </a:rPr>
                        <a:t>1</a:t>
                      </a:r>
                      <a:endParaRPr lang="en-US"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b="1" u="none" strike="noStrike" dirty="0">
                          <a:effectLst/>
                        </a:rPr>
                        <a:t>2</a:t>
                      </a:r>
                      <a:endParaRPr lang="en-US"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b="1" u="none" strike="noStrike" dirty="0">
                          <a:solidFill>
                            <a:schemeClr val="tx1"/>
                          </a:solidFill>
                          <a:effectLst/>
                        </a:rPr>
                        <a:t>3</a:t>
                      </a:r>
                      <a:endParaRPr lang="en-US" sz="1600" b="1"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b"/>
                      <a:r>
                        <a:rPr lang="en-US" sz="1600" b="1" u="none" strike="noStrike" dirty="0">
                          <a:solidFill>
                            <a:schemeClr val="tx1"/>
                          </a:solidFill>
                          <a:effectLst/>
                        </a:rPr>
                        <a:t>4</a:t>
                      </a:r>
                      <a:endParaRPr lang="en-US" sz="1600" b="1"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b"/>
                      <a:r>
                        <a:rPr lang="en-US" sz="1600" b="1" u="none" strike="noStrike" dirty="0">
                          <a:solidFill>
                            <a:schemeClr val="tx1"/>
                          </a:solidFill>
                          <a:effectLst/>
                        </a:rPr>
                        <a:t>5</a:t>
                      </a:r>
                      <a:endParaRPr lang="en-US" sz="1600" b="1"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b"/>
                      <a:r>
                        <a:rPr lang="en-US" sz="1600" b="1" u="none" strike="noStrike" dirty="0">
                          <a:solidFill>
                            <a:schemeClr val="tx1"/>
                          </a:solidFill>
                          <a:effectLst/>
                        </a:rPr>
                        <a:t>6</a:t>
                      </a:r>
                      <a:endParaRPr lang="en-US" sz="1600" b="1"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b"/>
                      <a:r>
                        <a:rPr lang="en-US" sz="1600" b="1" u="none" strike="noStrike" dirty="0">
                          <a:solidFill>
                            <a:schemeClr val="tx1"/>
                          </a:solidFill>
                          <a:effectLst/>
                        </a:rPr>
                        <a:t>7</a:t>
                      </a:r>
                      <a:endParaRPr lang="en-US" sz="1600" b="1"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b"/>
                      <a:r>
                        <a:rPr lang="en-US" sz="1600" b="1" u="none" strike="noStrike">
                          <a:solidFill>
                            <a:schemeClr val="tx1"/>
                          </a:solidFill>
                          <a:effectLst/>
                        </a:rPr>
                        <a:t>8</a:t>
                      </a:r>
                      <a:endParaRPr lang="en-US" sz="1600" b="1" i="0" u="none" strike="noStrike">
                        <a:solidFill>
                          <a:schemeClr val="tx1"/>
                        </a:solidFill>
                        <a:effectLst/>
                        <a:latin typeface="Calibri" panose="020F0502020204030204" pitchFamily="34" charset="0"/>
                      </a:endParaRPr>
                    </a:p>
                  </a:txBody>
                  <a:tcPr marL="7620" marR="7620" marT="7620" marB="0" anchor="ctr"/>
                </a:tc>
                <a:tc>
                  <a:txBody>
                    <a:bodyPr/>
                    <a:lstStyle/>
                    <a:p>
                      <a:pPr algn="ctr" fontAlgn="b"/>
                      <a:r>
                        <a:rPr lang="en-US" sz="1600" b="1" u="none" strike="noStrike">
                          <a:solidFill>
                            <a:schemeClr val="tx1"/>
                          </a:solidFill>
                          <a:effectLst/>
                        </a:rPr>
                        <a:t>9</a:t>
                      </a:r>
                      <a:endParaRPr lang="en-US" sz="1600" b="1" i="0" u="none" strike="noStrike">
                        <a:solidFill>
                          <a:schemeClr val="tx1"/>
                        </a:solidFill>
                        <a:effectLst/>
                        <a:latin typeface="Calibri" panose="020F0502020204030204" pitchFamily="34" charset="0"/>
                      </a:endParaRPr>
                    </a:p>
                  </a:txBody>
                  <a:tcPr marL="7620" marR="7620" marT="7620" marB="0" anchor="ctr"/>
                </a:tc>
                <a:tc>
                  <a:txBody>
                    <a:bodyPr/>
                    <a:lstStyle/>
                    <a:p>
                      <a:pPr algn="ctr" fontAlgn="b"/>
                      <a:r>
                        <a:rPr lang="en-US" sz="1600" b="1" u="none" strike="noStrike" dirty="0">
                          <a:solidFill>
                            <a:schemeClr val="tx1"/>
                          </a:solidFill>
                          <a:effectLst/>
                        </a:rPr>
                        <a:t>10</a:t>
                      </a:r>
                      <a:endParaRPr lang="en-US" sz="1600" b="1"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b"/>
                      <a:r>
                        <a:rPr lang="en-US" sz="1600" b="1" u="none" strike="noStrike" dirty="0">
                          <a:solidFill>
                            <a:schemeClr val="tx1"/>
                          </a:solidFill>
                          <a:effectLst/>
                        </a:rPr>
                        <a:t>11</a:t>
                      </a:r>
                      <a:endParaRPr lang="en-US" sz="1600" b="1" i="0" u="none" strike="noStrike" dirty="0">
                        <a:solidFill>
                          <a:schemeClr val="tx1"/>
                        </a:solidFill>
                        <a:effectLst/>
                        <a:latin typeface="Calibri" panose="020F0502020204030204" pitchFamily="34" charset="0"/>
                      </a:endParaRPr>
                    </a:p>
                  </a:txBody>
                  <a:tcPr marL="7620" marR="7620" marT="7620" marB="0" anchor="ctr"/>
                </a:tc>
                <a:tc>
                  <a:txBody>
                    <a:bodyPr/>
                    <a:lstStyle/>
                    <a:p>
                      <a:pPr algn="ctr" fontAlgn="b"/>
                      <a:r>
                        <a:rPr lang="en-US" sz="1600" b="1" u="none" strike="noStrike" dirty="0">
                          <a:solidFill>
                            <a:schemeClr val="tx1"/>
                          </a:solidFill>
                          <a:effectLst/>
                        </a:rPr>
                        <a:t>12</a:t>
                      </a:r>
                      <a:endParaRPr lang="en-US" sz="1600" b="1"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0"/>
                  </a:ext>
                </a:extLst>
              </a:tr>
              <a:tr h="283025">
                <a:tc>
                  <a:txBody>
                    <a:bodyPr/>
                    <a:lstStyle/>
                    <a:p>
                      <a:pPr algn="ctr" fontAlgn="b"/>
                      <a:r>
                        <a:rPr lang="en-US" sz="1600" u="none" strike="noStrike" dirty="0">
                          <a:effectLst/>
                        </a:rPr>
                        <a:t>-4152</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-4</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4</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4</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a:t>
                      </a:r>
                      <a:endParaRPr lang="en-US" sz="1600" b="0" i="0" u="none" strike="noStrike" dirty="0">
                        <a:solidFill>
                          <a:srgbClr val="FF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1"/>
                  </a:ext>
                </a:extLst>
              </a:tr>
              <a:tr h="283025">
                <a:tc>
                  <a:txBody>
                    <a:bodyPr/>
                    <a:lstStyle/>
                    <a:p>
                      <a:pPr algn="ctr" fontAlgn="b"/>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4123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4</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-3</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3</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3</a:t>
                      </a:r>
                      <a:endParaRPr lang="en-US" sz="1600" b="0" i="0" u="none" strike="noStrike">
                        <a:solidFill>
                          <a:srgbClr val="FF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2"/>
                  </a:ext>
                </a:extLst>
              </a:tr>
              <a:tr h="283025">
                <a:tc>
                  <a:txBody>
                    <a:bodyPr/>
                    <a:lstStyle/>
                    <a:p>
                      <a:pPr algn="ctr" fontAlgn="b"/>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-4134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3</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2</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3</a:t>
                      </a:r>
                      <a:endParaRPr lang="en-US" sz="1600" b="0" i="0" u="none" strike="noStrike">
                        <a:solidFill>
                          <a:srgbClr val="FF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3"/>
                  </a:ext>
                </a:extLst>
              </a:tr>
              <a:tr h="283025">
                <a:tc>
                  <a:txBody>
                    <a:bodyPr/>
                    <a:lstStyle/>
                    <a:p>
                      <a:pPr algn="ctr" fontAlgn="b"/>
                      <a:r>
                        <a:rPr lang="en-US" sz="1600" u="none" strike="noStrike" dirty="0">
                          <a:effectLst/>
                        </a:rPr>
                        <a:t>23</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4087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-4</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-5</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3</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3</a:t>
                      </a:r>
                      <a:endParaRPr lang="en-US" sz="1600" b="0" i="0" u="none" strike="noStrike">
                        <a:solidFill>
                          <a:srgbClr val="FF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4"/>
                  </a:ext>
                </a:extLst>
              </a:tr>
              <a:tr h="283025">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-4128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-5</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-5</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-2</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3</a:t>
                      </a:r>
                      <a:endParaRPr lang="en-US" sz="1600" b="0" i="0" u="none" strike="noStrike">
                        <a:solidFill>
                          <a:srgbClr val="FF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5"/>
                  </a:ext>
                </a:extLst>
              </a:tr>
              <a:tr h="283025">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3968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-3</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3</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-2</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3</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a:t>
                      </a:r>
                      <a:endParaRPr lang="en-US" sz="1600" b="0" i="0" u="none" strike="noStrike" dirty="0">
                        <a:solidFill>
                          <a:srgbClr val="FF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6"/>
                  </a:ext>
                </a:extLst>
              </a:tr>
              <a:tr h="283025">
                <a:tc>
                  <a:txBody>
                    <a:bodyPr/>
                    <a:lstStyle/>
                    <a:p>
                      <a:pPr algn="ctr" fontAlgn="b"/>
                      <a:r>
                        <a:rPr lang="en-US" sz="1600" u="none" strike="noStrike">
                          <a:effectLst/>
                        </a:rPr>
                        <a:t>16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-4213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4</a:t>
                      </a:r>
                      <a:endParaRPr lang="en-US" sz="1600" b="0" i="0" u="none" strike="noStrike" dirty="0">
                        <a:solidFill>
                          <a:srgbClr val="FF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7"/>
                  </a:ext>
                </a:extLst>
              </a:tr>
              <a:tr h="283025">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4193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-8</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4</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4</a:t>
                      </a:r>
                      <a:endParaRPr lang="en-US" sz="1600" b="0" i="0" u="none" strike="noStrike" dirty="0">
                        <a:solidFill>
                          <a:srgbClr val="FF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8"/>
                  </a:ext>
                </a:extLst>
              </a:tr>
              <a:tr h="283025">
                <a:tc>
                  <a:txBody>
                    <a:bodyPr/>
                    <a:lstStyle/>
                    <a:p>
                      <a:pPr algn="ctr" fontAlgn="b"/>
                      <a:r>
                        <a:rPr lang="en-US" sz="1600" u="none" strike="noStrike">
                          <a:effectLst/>
                        </a:rPr>
                        <a:t>16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-4068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16</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9"/>
                  </a:ext>
                </a:extLst>
              </a:tr>
              <a:tr h="283025">
                <a:tc>
                  <a:txBody>
                    <a:bodyPr/>
                    <a:lstStyle/>
                    <a:p>
                      <a:pPr algn="ctr" fontAlgn="b"/>
                      <a:r>
                        <a:rPr lang="en-US" sz="1600" u="none" strike="noStrike">
                          <a:effectLst/>
                        </a:rPr>
                        <a:t>16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4106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10"/>
                  </a:ext>
                </a:extLst>
              </a:tr>
              <a:tr h="283025">
                <a:tc>
                  <a:txBody>
                    <a:bodyPr/>
                    <a:lstStyle/>
                    <a:p>
                      <a:pPr algn="ctr" fontAlgn="b"/>
                      <a:r>
                        <a:rPr lang="en-US" sz="1600" u="none" strike="noStrike">
                          <a:effectLst/>
                        </a:rPr>
                        <a:t>16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-4215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-23</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11"/>
                  </a:ext>
                </a:extLst>
              </a:tr>
              <a:tr h="283025">
                <a:tc>
                  <a:txBody>
                    <a:bodyPr/>
                    <a:lstStyle/>
                    <a:p>
                      <a:pPr algn="ctr" fontAlgn="b"/>
                      <a:r>
                        <a:rPr lang="en-US" sz="1600" u="none" strike="noStrike">
                          <a:effectLst/>
                        </a:rPr>
                        <a:t>16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12</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-35</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4050</a:t>
                      </a:r>
                      <a:endParaRPr lang="en-US"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656403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从自身干扰的角度校准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17</a:t>
            </a:fld>
            <a:endParaRPr lang="en-US" dirty="0"/>
          </a:p>
        </p:txBody>
      </p:sp>
      <p:sp>
        <p:nvSpPr>
          <p:cNvPr id="11" name="TextBox 10"/>
          <p:cNvSpPr txBox="1"/>
          <p:nvPr/>
        </p:nvSpPr>
        <p:spPr>
          <a:xfrm>
            <a:off x="762210" y="810573"/>
            <a:ext cx="10677944" cy="1338828"/>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按照上述方式将无干扰路置零后，再次用第八页的测量数据按线性干扰滤除的方法进行处理。下列处理后的结果中，上表为未置零的处理结果，下表未置零后的处理结果。观察第一路可以发现，电流值依然随接入功率增加而减小，问题并未得到改善。下一步将考虑自身干扰的因素。</a:t>
            </a:r>
            <a:endParaRPr lang="en-US" dirty="0">
              <a:solidFill>
                <a:srgbClr val="0000FF"/>
              </a:solidFill>
              <a:latin typeface="微软雅黑" panose="020B0503020204020204" pitchFamily="34" charset="-122"/>
              <a:ea typeface="微软雅黑" panose="020B0503020204020204" pitchFamily="34"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2195283390"/>
              </p:ext>
            </p:extLst>
          </p:nvPr>
        </p:nvGraphicFramePr>
        <p:xfrm>
          <a:off x="876720" y="2240970"/>
          <a:ext cx="10448924" cy="2164745"/>
        </p:xfrm>
        <a:graphic>
          <a:graphicData uri="http://schemas.openxmlformats.org/drawingml/2006/table">
            <a:tbl>
              <a:tblPr>
                <a:tableStyleId>{5C22544A-7EE6-4342-B048-85BDC9FD1C3A}</a:tableStyleId>
              </a:tblPr>
              <a:tblGrid>
                <a:gridCol w="847210">
                  <a:extLst>
                    <a:ext uri="{9D8B030D-6E8A-4147-A177-3AD203B41FA5}">
                      <a16:colId xmlns:a16="http://schemas.microsoft.com/office/drawing/2014/main" xmlns="" val="20000"/>
                    </a:ext>
                  </a:extLst>
                </a:gridCol>
                <a:gridCol w="847210">
                  <a:extLst>
                    <a:ext uri="{9D8B030D-6E8A-4147-A177-3AD203B41FA5}">
                      <a16:colId xmlns:a16="http://schemas.microsoft.com/office/drawing/2014/main" xmlns="" val="20001"/>
                    </a:ext>
                  </a:extLst>
                </a:gridCol>
                <a:gridCol w="847210">
                  <a:extLst>
                    <a:ext uri="{9D8B030D-6E8A-4147-A177-3AD203B41FA5}">
                      <a16:colId xmlns:a16="http://schemas.microsoft.com/office/drawing/2014/main" xmlns="" val="20002"/>
                    </a:ext>
                  </a:extLst>
                </a:gridCol>
                <a:gridCol w="1129614">
                  <a:extLst>
                    <a:ext uri="{9D8B030D-6E8A-4147-A177-3AD203B41FA5}">
                      <a16:colId xmlns:a16="http://schemas.microsoft.com/office/drawing/2014/main" xmlns="" val="20003"/>
                    </a:ext>
                  </a:extLst>
                </a:gridCol>
                <a:gridCol w="847210">
                  <a:extLst>
                    <a:ext uri="{9D8B030D-6E8A-4147-A177-3AD203B41FA5}">
                      <a16:colId xmlns:a16="http://schemas.microsoft.com/office/drawing/2014/main" xmlns="" val="20004"/>
                    </a:ext>
                  </a:extLst>
                </a:gridCol>
                <a:gridCol w="847210">
                  <a:extLst>
                    <a:ext uri="{9D8B030D-6E8A-4147-A177-3AD203B41FA5}">
                      <a16:colId xmlns:a16="http://schemas.microsoft.com/office/drawing/2014/main" xmlns="" val="20005"/>
                    </a:ext>
                  </a:extLst>
                </a:gridCol>
                <a:gridCol w="847210">
                  <a:extLst>
                    <a:ext uri="{9D8B030D-6E8A-4147-A177-3AD203B41FA5}">
                      <a16:colId xmlns:a16="http://schemas.microsoft.com/office/drawing/2014/main" xmlns="" val="20006"/>
                    </a:ext>
                  </a:extLst>
                </a:gridCol>
                <a:gridCol w="847210">
                  <a:extLst>
                    <a:ext uri="{9D8B030D-6E8A-4147-A177-3AD203B41FA5}">
                      <a16:colId xmlns:a16="http://schemas.microsoft.com/office/drawing/2014/main" xmlns="" val="20007"/>
                    </a:ext>
                  </a:extLst>
                </a:gridCol>
                <a:gridCol w="847210">
                  <a:extLst>
                    <a:ext uri="{9D8B030D-6E8A-4147-A177-3AD203B41FA5}">
                      <a16:colId xmlns:a16="http://schemas.microsoft.com/office/drawing/2014/main" xmlns="" val="20008"/>
                    </a:ext>
                  </a:extLst>
                </a:gridCol>
                <a:gridCol w="847210">
                  <a:extLst>
                    <a:ext uri="{9D8B030D-6E8A-4147-A177-3AD203B41FA5}">
                      <a16:colId xmlns:a16="http://schemas.microsoft.com/office/drawing/2014/main" xmlns="" val="20009"/>
                    </a:ext>
                  </a:extLst>
                </a:gridCol>
                <a:gridCol w="847210">
                  <a:extLst>
                    <a:ext uri="{9D8B030D-6E8A-4147-A177-3AD203B41FA5}">
                      <a16:colId xmlns:a16="http://schemas.microsoft.com/office/drawing/2014/main" xmlns="" val="20010"/>
                    </a:ext>
                  </a:extLst>
                </a:gridCol>
                <a:gridCol w="847210">
                  <a:extLst>
                    <a:ext uri="{9D8B030D-6E8A-4147-A177-3AD203B41FA5}">
                      <a16:colId xmlns:a16="http://schemas.microsoft.com/office/drawing/2014/main" xmlns="" val="20011"/>
                    </a:ext>
                  </a:extLst>
                </a:gridCol>
              </a:tblGrid>
              <a:tr h="228756">
                <a:tc>
                  <a:txBody>
                    <a:bodyPr/>
                    <a:lstStyle/>
                    <a:p>
                      <a:pPr algn="ctr" fontAlgn="b"/>
                      <a:r>
                        <a:rPr lang="en-US" altLang="zh-CN" sz="1600" b="1" i="0" u="none" strike="noStrike" dirty="0" smtClean="0">
                          <a:solidFill>
                            <a:srgbClr val="000000"/>
                          </a:solidFill>
                          <a:effectLst/>
                          <a:latin typeface="Calibri" panose="020F0502020204030204" pitchFamily="34" charset="0"/>
                        </a:rPr>
                        <a:t>1</a:t>
                      </a:r>
                      <a:endParaRPr lang="en-US"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Calibri" panose="020F0502020204030204" pitchFamily="34" charset="0"/>
                        </a:rPr>
                        <a:t>2</a:t>
                      </a:r>
                      <a:endParaRPr lang="en-US"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Calibri" panose="020F0502020204030204" pitchFamily="34" charset="0"/>
                        </a:rPr>
                        <a:t>3</a:t>
                      </a:r>
                      <a:endParaRPr lang="en-US"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Calibri" panose="020F0502020204030204" pitchFamily="34" charset="0"/>
                        </a:rPr>
                        <a:t>4</a:t>
                      </a:r>
                      <a:endParaRPr lang="en-US"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Calibri" panose="020F0502020204030204" pitchFamily="34" charset="0"/>
                        </a:rPr>
                        <a:t>5</a:t>
                      </a:r>
                      <a:endParaRPr lang="en-US"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Calibri" panose="020F0502020204030204" pitchFamily="34" charset="0"/>
                        </a:rPr>
                        <a:t>6</a:t>
                      </a:r>
                      <a:endParaRPr lang="en-US"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Calibri" panose="020F0502020204030204" pitchFamily="34" charset="0"/>
                        </a:rPr>
                        <a:t>7</a:t>
                      </a:r>
                      <a:endParaRPr lang="en-US"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Calibri" panose="020F0502020204030204" pitchFamily="34" charset="0"/>
                        </a:rPr>
                        <a:t>8</a:t>
                      </a:r>
                      <a:endParaRPr lang="en-US"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Calibri" panose="020F0502020204030204" pitchFamily="34" charset="0"/>
                        </a:rPr>
                        <a:t>9</a:t>
                      </a:r>
                      <a:endParaRPr lang="en-US"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Calibri" panose="020F0502020204030204" pitchFamily="34" charset="0"/>
                        </a:rPr>
                        <a:t>10</a:t>
                      </a:r>
                      <a:endParaRPr lang="en-US"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Calibri" panose="020F0502020204030204" pitchFamily="34" charset="0"/>
                        </a:rPr>
                        <a:t>11</a:t>
                      </a:r>
                      <a:endParaRPr lang="en-US"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600" b="1" i="0" u="none" strike="noStrike" dirty="0" smtClean="0">
                          <a:solidFill>
                            <a:srgbClr val="000000"/>
                          </a:solidFill>
                          <a:effectLst/>
                          <a:latin typeface="Calibri" panose="020F0502020204030204" pitchFamily="34" charset="0"/>
                        </a:rPr>
                        <a:t>12</a:t>
                      </a:r>
                      <a:endParaRPr lang="en-US"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0"/>
                  </a:ext>
                </a:extLst>
              </a:tr>
              <a:tr h="332365">
                <a:tc>
                  <a:txBody>
                    <a:bodyPr/>
                    <a:lstStyle/>
                    <a:p>
                      <a:pPr algn="ctr" fontAlgn="b"/>
                      <a:r>
                        <a:rPr lang="en-US" sz="1600" u="none" strike="noStrike" dirty="0">
                          <a:solidFill>
                            <a:srgbClr val="FF0000"/>
                          </a:solidFill>
                          <a:effectLst/>
                        </a:rPr>
                        <a:t>4251.02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-1.98194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-2.01082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-3.98124753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-2.05566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-3.01808</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-3.01191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4.007207</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-2.97896</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2.995417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1.989253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3.017465</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1"/>
                  </a:ext>
                </a:extLst>
              </a:tr>
              <a:tr h="332365">
                <a:tc>
                  <a:txBody>
                    <a:bodyPr/>
                    <a:lstStyle/>
                    <a:p>
                      <a:pPr algn="ctr" fontAlgn="b"/>
                      <a:r>
                        <a:rPr lang="en-US" sz="1600" u="none" strike="noStrike">
                          <a:solidFill>
                            <a:srgbClr val="FF0000"/>
                          </a:solidFill>
                          <a:effectLst/>
                        </a:rPr>
                        <a:t>4219.14</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2084.67</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-2.02051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-4.97583646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-3.06775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-4.01137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-3.0231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4.001526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-2.98579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3.995427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1.986644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3.015773</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2"/>
                  </a:ext>
                </a:extLst>
              </a:tr>
              <a:tr h="332365">
                <a:tc>
                  <a:txBody>
                    <a:bodyPr/>
                    <a:lstStyle/>
                    <a:p>
                      <a:pPr algn="ctr" fontAlgn="b"/>
                      <a:r>
                        <a:rPr lang="en-US" sz="1600" u="none" strike="noStrike" dirty="0">
                          <a:solidFill>
                            <a:srgbClr val="FF0000"/>
                          </a:solidFill>
                          <a:effectLst/>
                        </a:rPr>
                        <a:t>4175.51</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2070.027</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1043.994</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-4.30939333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-1.52471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-2.9393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-3.01191</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4.007207</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-2.97896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2.995417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1.989253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3.017465</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3"/>
                  </a:ext>
                </a:extLst>
              </a:tr>
              <a:tr h="332365">
                <a:tc>
                  <a:txBody>
                    <a:bodyPr/>
                    <a:lstStyle/>
                    <a:p>
                      <a:pPr algn="ctr" fontAlgn="b"/>
                      <a:r>
                        <a:rPr lang="en-US" sz="1600" u="none" strike="noStrike" dirty="0">
                          <a:solidFill>
                            <a:srgbClr val="FF0000"/>
                          </a:solidFill>
                          <a:effectLst/>
                        </a:rPr>
                        <a:t>4031.049</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2016.761</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1000.198</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3982.973734</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-2.65815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-6.22279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-3.02409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3.002279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-1.97892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2.982896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1.983436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3.013521</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4"/>
                  </a:ext>
                </a:extLst>
              </a:tr>
              <a:tr h="332365">
                <a:tc>
                  <a:txBody>
                    <a:bodyPr/>
                    <a:lstStyle/>
                    <a:p>
                      <a:pPr algn="ctr" fontAlgn="b"/>
                      <a:r>
                        <a:rPr lang="en-US" sz="1600" u="none" strike="noStrike" dirty="0">
                          <a:solidFill>
                            <a:srgbClr val="FF0000"/>
                          </a:solidFill>
                          <a:effectLst/>
                        </a:rPr>
                        <a:t>3969.573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1993.862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1008.577</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3931.285246</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1854.442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-1.81784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-5.07209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-3.97718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-1.97532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2.956404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1.986402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3.013568</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5"/>
                  </a:ext>
                </a:extLst>
              </a:tr>
              <a:tr h="228756">
                <a:tc>
                  <a:txBody>
                    <a:bodyPr/>
                    <a:lstStyle/>
                    <a:p>
                      <a:pPr algn="ctr" fontAlgn="b"/>
                      <a:r>
                        <a:rPr lang="en-US" sz="1600" u="none" strike="noStrike" dirty="0">
                          <a:solidFill>
                            <a:srgbClr val="FF0000"/>
                          </a:solidFill>
                          <a:effectLst/>
                        </a:rPr>
                        <a:t>3940.629</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1983.04</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1028.232</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3913.250273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1847.725</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1156.417</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-5.00497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-3.9431</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-1.93435</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-3.04365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2.002056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3.023722</a:t>
                      </a:r>
                      <a:endParaRPr lang="en-US"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50703974"/>
              </p:ext>
            </p:extLst>
          </p:nvPr>
        </p:nvGraphicFramePr>
        <p:xfrm>
          <a:off x="876721" y="4639705"/>
          <a:ext cx="10448923" cy="1779102"/>
        </p:xfrm>
        <a:graphic>
          <a:graphicData uri="http://schemas.openxmlformats.org/drawingml/2006/table">
            <a:tbl>
              <a:tblPr>
                <a:tableStyleId>{5C22544A-7EE6-4342-B048-85BDC9FD1C3A}</a:tableStyleId>
              </a:tblPr>
              <a:tblGrid>
                <a:gridCol w="847210">
                  <a:extLst>
                    <a:ext uri="{9D8B030D-6E8A-4147-A177-3AD203B41FA5}">
                      <a16:colId xmlns:a16="http://schemas.microsoft.com/office/drawing/2014/main" xmlns="" val="20000"/>
                    </a:ext>
                  </a:extLst>
                </a:gridCol>
                <a:gridCol w="847210">
                  <a:extLst>
                    <a:ext uri="{9D8B030D-6E8A-4147-A177-3AD203B41FA5}">
                      <a16:colId xmlns:a16="http://schemas.microsoft.com/office/drawing/2014/main" xmlns="" val="20001"/>
                    </a:ext>
                  </a:extLst>
                </a:gridCol>
                <a:gridCol w="847210">
                  <a:extLst>
                    <a:ext uri="{9D8B030D-6E8A-4147-A177-3AD203B41FA5}">
                      <a16:colId xmlns:a16="http://schemas.microsoft.com/office/drawing/2014/main" xmlns="" val="20002"/>
                    </a:ext>
                  </a:extLst>
                </a:gridCol>
                <a:gridCol w="1129613">
                  <a:extLst>
                    <a:ext uri="{9D8B030D-6E8A-4147-A177-3AD203B41FA5}">
                      <a16:colId xmlns:a16="http://schemas.microsoft.com/office/drawing/2014/main" xmlns="" val="20003"/>
                    </a:ext>
                  </a:extLst>
                </a:gridCol>
                <a:gridCol w="847210">
                  <a:extLst>
                    <a:ext uri="{9D8B030D-6E8A-4147-A177-3AD203B41FA5}">
                      <a16:colId xmlns:a16="http://schemas.microsoft.com/office/drawing/2014/main" xmlns="" val="20004"/>
                    </a:ext>
                  </a:extLst>
                </a:gridCol>
                <a:gridCol w="847210">
                  <a:extLst>
                    <a:ext uri="{9D8B030D-6E8A-4147-A177-3AD203B41FA5}">
                      <a16:colId xmlns:a16="http://schemas.microsoft.com/office/drawing/2014/main" xmlns="" val="20005"/>
                    </a:ext>
                  </a:extLst>
                </a:gridCol>
                <a:gridCol w="847210">
                  <a:extLst>
                    <a:ext uri="{9D8B030D-6E8A-4147-A177-3AD203B41FA5}">
                      <a16:colId xmlns:a16="http://schemas.microsoft.com/office/drawing/2014/main" xmlns="" val="20006"/>
                    </a:ext>
                  </a:extLst>
                </a:gridCol>
                <a:gridCol w="847210">
                  <a:extLst>
                    <a:ext uri="{9D8B030D-6E8A-4147-A177-3AD203B41FA5}">
                      <a16:colId xmlns:a16="http://schemas.microsoft.com/office/drawing/2014/main" xmlns="" val="20007"/>
                    </a:ext>
                  </a:extLst>
                </a:gridCol>
                <a:gridCol w="847210">
                  <a:extLst>
                    <a:ext uri="{9D8B030D-6E8A-4147-A177-3AD203B41FA5}">
                      <a16:colId xmlns:a16="http://schemas.microsoft.com/office/drawing/2014/main" xmlns="" val="20008"/>
                    </a:ext>
                  </a:extLst>
                </a:gridCol>
                <a:gridCol w="847210">
                  <a:extLst>
                    <a:ext uri="{9D8B030D-6E8A-4147-A177-3AD203B41FA5}">
                      <a16:colId xmlns:a16="http://schemas.microsoft.com/office/drawing/2014/main" xmlns="" val="20009"/>
                    </a:ext>
                  </a:extLst>
                </a:gridCol>
                <a:gridCol w="847210">
                  <a:extLst>
                    <a:ext uri="{9D8B030D-6E8A-4147-A177-3AD203B41FA5}">
                      <a16:colId xmlns:a16="http://schemas.microsoft.com/office/drawing/2014/main" xmlns="" val="20010"/>
                    </a:ext>
                  </a:extLst>
                </a:gridCol>
                <a:gridCol w="847210">
                  <a:extLst>
                    <a:ext uri="{9D8B030D-6E8A-4147-A177-3AD203B41FA5}">
                      <a16:colId xmlns:a16="http://schemas.microsoft.com/office/drawing/2014/main" xmlns="" val="20011"/>
                    </a:ext>
                  </a:extLst>
                </a:gridCol>
              </a:tblGrid>
              <a:tr h="296517">
                <a:tc>
                  <a:txBody>
                    <a:bodyPr/>
                    <a:lstStyle/>
                    <a:p>
                      <a:pPr algn="ctr" fontAlgn="b"/>
                      <a:r>
                        <a:rPr lang="en-US" sz="1600" u="none" strike="noStrike" dirty="0">
                          <a:solidFill>
                            <a:srgbClr val="FF0000"/>
                          </a:solidFill>
                          <a:effectLst/>
                        </a:rPr>
                        <a:t>4250.999</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-1.95928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0.033668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0.102898402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1.069393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-0.95503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-0.93887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-0.07572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0.078542</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-1.099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-0.0424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-0.06796</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0"/>
                  </a:ext>
                </a:extLst>
              </a:tr>
              <a:tr h="296517">
                <a:tc>
                  <a:txBody>
                    <a:bodyPr/>
                    <a:lstStyle/>
                    <a:p>
                      <a:pPr algn="ctr" fontAlgn="b"/>
                      <a:r>
                        <a:rPr lang="en-US" sz="1600" u="none" strike="noStrike">
                          <a:solidFill>
                            <a:srgbClr val="FF0000"/>
                          </a:solidFill>
                          <a:effectLst/>
                        </a:rPr>
                        <a:t>4219.129</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2084.683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1.526573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-1.93804353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1.584021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-0.93593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-1.9711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-2.05253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1.56205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-1.59974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-1.03103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-1.57071</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1"/>
                  </a:ext>
                </a:extLst>
              </a:tr>
              <a:tr h="296517">
                <a:tc>
                  <a:txBody>
                    <a:bodyPr/>
                    <a:lstStyle/>
                    <a:p>
                      <a:pPr algn="ctr" fontAlgn="b"/>
                      <a:r>
                        <a:rPr lang="en-US" sz="1600" u="none" strike="noStrike" dirty="0">
                          <a:solidFill>
                            <a:srgbClr val="FF0000"/>
                          </a:solidFill>
                          <a:effectLst/>
                        </a:rPr>
                        <a:t>4175.506</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2070.034</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1047.504</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-1.30255783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3.090533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0.115218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-1.46035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-2.74869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2.283232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-3.30612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-1.50439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-2.29228</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2"/>
                  </a:ext>
                </a:extLst>
              </a:tr>
              <a:tr h="296517">
                <a:tc>
                  <a:txBody>
                    <a:bodyPr/>
                    <a:lstStyle/>
                    <a:p>
                      <a:pPr algn="ctr" fontAlgn="b"/>
                      <a:r>
                        <a:rPr lang="en-US" sz="1600" u="none" strike="noStrike" dirty="0">
                          <a:solidFill>
                            <a:srgbClr val="FF0000"/>
                          </a:solidFill>
                          <a:effectLst/>
                        </a:rPr>
                        <a:t>4031.03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2016.788</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1003.651</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3985.844881</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5.778549</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1.595317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0.435286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-6.45383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6.021628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-6.03424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-3.33225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-5.06539</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3"/>
                  </a:ext>
                </a:extLst>
              </a:tr>
              <a:tr h="296517">
                <a:tc>
                  <a:txBody>
                    <a:bodyPr/>
                    <a:lstStyle/>
                    <a:p>
                      <a:pPr algn="ctr" fontAlgn="b"/>
                      <a:r>
                        <a:rPr lang="en-US" sz="1600" u="none" strike="noStrike" dirty="0">
                          <a:solidFill>
                            <a:srgbClr val="FF0000"/>
                          </a:solidFill>
                          <a:effectLst/>
                        </a:rPr>
                        <a:t>3969.537</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solidFill>
                            <a:srgbClr val="FF0000"/>
                          </a:solidFill>
                          <a:effectLst/>
                        </a:rPr>
                        <a:t>1993.909</a:t>
                      </a:r>
                      <a:endParaRPr lang="en-US" sz="1600" b="0" i="0" u="none" strike="noStrike">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1012.003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3934.092943</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1862.745</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5.874997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0.604634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-11.1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6.808349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-4.58597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-4.16612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-6.331</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4"/>
                  </a:ext>
                </a:extLst>
              </a:tr>
              <a:tr h="296517">
                <a:tc>
                  <a:txBody>
                    <a:bodyPr/>
                    <a:lstStyle/>
                    <a:p>
                      <a:pPr algn="ctr" fontAlgn="b"/>
                      <a:r>
                        <a:rPr lang="en-US" sz="1600" u="none" strike="noStrike" dirty="0">
                          <a:solidFill>
                            <a:srgbClr val="FF0000"/>
                          </a:solidFill>
                          <a:effectLst/>
                        </a:rPr>
                        <a:t>3940.601</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1983.08</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1031.629</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3916.040109</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1855.989</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solidFill>
                            <a:srgbClr val="FF0000"/>
                          </a:solidFill>
                          <a:effectLst/>
                        </a:rPr>
                        <a:t>1164.076</a:t>
                      </a:r>
                      <a:endParaRPr lang="en-US" sz="1600" b="0" i="0" u="none" strike="noStrike" dirty="0">
                        <a:solidFill>
                          <a:srgbClr val="FF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1.538021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-11.9131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7.396679</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-11.4268</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rPr>
                        <a:t>-4.70696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dirty="0">
                          <a:effectLst/>
                        </a:rPr>
                        <a:t>-7.16767</a:t>
                      </a:r>
                      <a:endParaRPr lang="en-US"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5"/>
                  </a:ext>
                </a:extLst>
              </a:tr>
            </a:tbl>
          </a:graphicData>
        </a:graphic>
      </p:graphicFrame>
      <p:sp>
        <p:nvSpPr>
          <p:cNvPr id="9" name="TextBox 8"/>
          <p:cNvSpPr txBox="1"/>
          <p:nvPr/>
        </p:nvSpPr>
        <p:spPr>
          <a:xfrm>
            <a:off x="404181" y="2861677"/>
            <a:ext cx="358029" cy="923330"/>
          </a:xfrm>
          <a:prstGeom prst="rect">
            <a:avLst/>
          </a:prstGeom>
          <a:noFill/>
        </p:spPr>
        <p:txBody>
          <a:bodyPr wrap="square" rtlCol="0">
            <a:spAutoFit/>
          </a:bodyPr>
          <a:lstStyle/>
          <a:p>
            <a:pPr algn="just"/>
            <a:r>
              <a:rPr lang="zh-CN" altLang="en-US" dirty="0" smtClean="0">
                <a:solidFill>
                  <a:srgbClr val="FF0000"/>
                </a:solidFill>
                <a:latin typeface="微软雅黑" panose="020B0503020204020204" pitchFamily="34" charset="-122"/>
                <a:ea typeface="微软雅黑" panose="020B0503020204020204" pitchFamily="34" charset="-122"/>
              </a:rPr>
              <a:t>未置零</a:t>
            </a:r>
            <a:endParaRPr lang="en-US" dirty="0">
              <a:solidFill>
                <a:srgbClr val="FF000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404181" y="5067591"/>
            <a:ext cx="358029" cy="923330"/>
          </a:xfrm>
          <a:prstGeom prst="rect">
            <a:avLst/>
          </a:prstGeom>
          <a:noFill/>
        </p:spPr>
        <p:txBody>
          <a:bodyPr wrap="square" rtlCol="0">
            <a:spAutoFit/>
          </a:bodyPr>
          <a:lstStyle/>
          <a:p>
            <a:pPr algn="just"/>
            <a:r>
              <a:rPr lang="zh-CN" altLang="en-US" dirty="0" smtClean="0">
                <a:solidFill>
                  <a:srgbClr val="FF0000"/>
                </a:solidFill>
                <a:latin typeface="微软雅黑" panose="020B0503020204020204" pitchFamily="34" charset="-122"/>
                <a:ea typeface="微软雅黑" panose="020B0503020204020204" pitchFamily="34" charset="-122"/>
              </a:rPr>
              <a:t>已置零</a:t>
            </a:r>
            <a:endParaRPr 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8656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从自身干扰的角度校准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18</a:t>
            </a:fld>
            <a:endParaRPr lang="en-US" dirty="0"/>
          </a:p>
        </p:txBody>
      </p:sp>
      <p:sp>
        <p:nvSpPr>
          <p:cNvPr id="11" name="TextBox 10"/>
          <p:cNvSpPr txBox="1"/>
          <p:nvPr/>
        </p:nvSpPr>
        <p:spPr>
          <a:xfrm>
            <a:off x="762210" y="902142"/>
            <a:ext cx="10677944" cy="4247317"/>
          </a:xfrm>
          <a:prstGeom prst="rect">
            <a:avLst/>
          </a:prstGeom>
          <a:noFill/>
        </p:spPr>
        <p:txBody>
          <a:bodyPr wrap="square" rtlCol="0">
            <a:spAutoFit/>
          </a:bodyPr>
          <a:lstStyle/>
          <a:p>
            <a:pPr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情况一：</a:t>
            </a:r>
            <a:endParaRPr lang="en-US"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b="1" dirty="0" smtClean="0">
                <a:solidFill>
                  <a:srgbClr val="0000FF"/>
                </a:solidFill>
                <a:latin typeface="微软雅黑" panose="020B0503020204020204" pitchFamily="34" charset="-122"/>
                <a:ea typeface="微软雅黑" panose="020B0503020204020204" pitchFamily="34" charset="-122"/>
              </a:rPr>
              <a:t>接入负载的路其本身的影响来自于其本身对其他路干扰的总和。</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之前使用的线性干扰滤除方法的系数矩阵</a:t>
            </a:r>
            <a:r>
              <a:rPr lang="en-US" altLang="zh-CN" dirty="0" smtClean="0">
                <a:solidFill>
                  <a:srgbClr val="0000FF"/>
                </a:solidFill>
                <a:latin typeface="微软雅黑" panose="020B0503020204020204" pitchFamily="34" charset="-122"/>
                <a:ea typeface="微软雅黑" panose="020B0503020204020204" pitchFamily="34" charset="-122"/>
              </a:rPr>
              <a:t>A</a:t>
            </a:r>
            <a:r>
              <a:rPr lang="zh-CN" altLang="en-US" dirty="0" smtClean="0">
                <a:solidFill>
                  <a:srgbClr val="0000FF"/>
                </a:solidFill>
                <a:latin typeface="微软雅黑" panose="020B0503020204020204" pitchFamily="34" charset="-122"/>
                <a:ea typeface="微软雅黑" panose="020B0503020204020204" pitchFamily="34" charset="-122"/>
              </a:rPr>
              <a:t>中第</a:t>
            </a:r>
            <a:r>
              <a:rPr lang="en-US" altLang="zh-CN" dirty="0" err="1" smtClean="0">
                <a:solidFill>
                  <a:srgbClr val="0000FF"/>
                </a:solidFill>
                <a:latin typeface="微软雅黑" panose="020B0503020204020204" pitchFamily="34" charset="-122"/>
                <a:ea typeface="微软雅黑" panose="020B0503020204020204" pitchFamily="34" charset="-122"/>
              </a:rPr>
              <a:t>i</a:t>
            </a:r>
            <a:r>
              <a:rPr lang="zh-CN" altLang="en-US" dirty="0" smtClean="0">
                <a:solidFill>
                  <a:srgbClr val="0000FF"/>
                </a:solidFill>
                <a:latin typeface="微软雅黑" panose="020B0503020204020204" pitchFamily="34" charset="-122"/>
                <a:ea typeface="微软雅黑" panose="020B0503020204020204" pitchFamily="34" charset="-122"/>
              </a:rPr>
              <a:t>行除对角</a:t>
            </a:r>
            <a:r>
              <a:rPr lang="zh-CN" altLang="en-US" dirty="0">
                <a:solidFill>
                  <a:srgbClr val="0000FF"/>
                </a:solidFill>
                <a:latin typeface="微软雅黑" panose="020B0503020204020204" pitchFamily="34" charset="-122"/>
                <a:ea typeface="微软雅黑" panose="020B0503020204020204" pitchFamily="34" charset="-122"/>
              </a:rPr>
              <a:t>元素外的系数即</a:t>
            </a:r>
            <a:r>
              <a:rPr lang="zh-CN" altLang="en-US" dirty="0" smtClean="0">
                <a:solidFill>
                  <a:srgbClr val="0000FF"/>
                </a:solidFill>
                <a:latin typeface="微软雅黑" panose="020B0503020204020204" pitchFamily="34" charset="-122"/>
                <a:ea typeface="微软雅黑" panose="020B0503020204020204" pitchFamily="34" charset="-122"/>
              </a:rPr>
              <a:t>为第</a:t>
            </a:r>
            <a:r>
              <a:rPr lang="en-US" altLang="zh-CN" dirty="0" err="1" smtClean="0">
                <a:solidFill>
                  <a:srgbClr val="0000FF"/>
                </a:solidFill>
                <a:latin typeface="微软雅黑" panose="020B0503020204020204" pitchFamily="34" charset="-122"/>
                <a:ea typeface="微软雅黑" panose="020B0503020204020204" pitchFamily="34" charset="-122"/>
              </a:rPr>
              <a:t>i</a:t>
            </a:r>
            <a:r>
              <a:rPr lang="zh-CN" altLang="en-US" dirty="0" smtClean="0">
                <a:solidFill>
                  <a:srgbClr val="0000FF"/>
                </a:solidFill>
                <a:latin typeface="微软雅黑" panose="020B0503020204020204" pitchFamily="34" charset="-122"/>
                <a:ea typeface="微软雅黑" panose="020B0503020204020204" pitchFamily="34" charset="-122"/>
              </a:rPr>
              <a:t>路对其他路的影响系数。因此可得：</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其中</a:t>
            </a:r>
            <a:endParaRPr lang="en-US" dirty="0">
              <a:solidFill>
                <a:srgbClr val="0000FF"/>
              </a:solidFill>
              <a:latin typeface="微软雅黑" panose="020B0503020204020204" pitchFamily="34" charset="-122"/>
              <a:ea typeface="微软雅黑" panose="020B0503020204020204" pitchFamily="34" charset="-122"/>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35001753"/>
              </p:ext>
            </p:extLst>
          </p:nvPr>
        </p:nvGraphicFramePr>
        <p:xfrm>
          <a:off x="4000351" y="2656467"/>
          <a:ext cx="3572024" cy="1869107"/>
        </p:xfrm>
        <a:graphic>
          <a:graphicData uri="http://schemas.openxmlformats.org/presentationml/2006/ole">
            <mc:AlternateContent xmlns:mc="http://schemas.openxmlformats.org/markup-compatibility/2006">
              <mc:Choice xmlns:v="urn:schemas-microsoft-com:vml" Requires="v">
                <p:oleObj spid="_x0000_s27222" name="Equation" r:id="rId4" imgW="1790640" imgH="939600" progId="Equation.DSMT4">
                  <p:embed/>
                </p:oleObj>
              </mc:Choice>
              <mc:Fallback>
                <p:oleObj name="Equation" r:id="rId4" imgW="1790640" imgH="939600" progId="Equation.DSMT4">
                  <p:embed/>
                  <p:pic>
                    <p:nvPicPr>
                      <p:cNvPr id="0" name=""/>
                      <p:cNvPicPr/>
                      <p:nvPr/>
                    </p:nvPicPr>
                    <p:blipFill>
                      <a:blip r:embed="rId5"/>
                      <a:stretch>
                        <a:fillRect/>
                      </a:stretch>
                    </p:blipFill>
                    <p:spPr>
                      <a:xfrm>
                        <a:off x="4000351" y="2656467"/>
                        <a:ext cx="3572024" cy="186910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33379106"/>
              </p:ext>
            </p:extLst>
          </p:nvPr>
        </p:nvGraphicFramePr>
        <p:xfrm>
          <a:off x="1953560" y="5149459"/>
          <a:ext cx="8295244" cy="1206405"/>
        </p:xfrm>
        <a:graphic>
          <a:graphicData uri="http://schemas.openxmlformats.org/presentationml/2006/ole">
            <mc:AlternateContent xmlns:mc="http://schemas.openxmlformats.org/markup-compatibility/2006">
              <mc:Choice xmlns:v="urn:schemas-microsoft-com:vml" Requires="v">
                <p:oleObj spid="_x0000_s27223" name="Equation" r:id="rId6" imgW="3657600" imgH="533160" progId="Equation.DSMT4">
                  <p:embed/>
                </p:oleObj>
              </mc:Choice>
              <mc:Fallback>
                <p:oleObj name="Equation" r:id="rId6" imgW="3657600" imgH="533160" progId="Equation.DSMT4">
                  <p:embed/>
                  <p:pic>
                    <p:nvPicPr>
                      <p:cNvPr id="0" name=""/>
                      <p:cNvPicPr/>
                      <p:nvPr/>
                    </p:nvPicPr>
                    <p:blipFill>
                      <a:blip r:embed="rId7"/>
                      <a:stretch>
                        <a:fillRect/>
                      </a:stretch>
                    </p:blipFill>
                    <p:spPr>
                      <a:xfrm>
                        <a:off x="1953560" y="5149459"/>
                        <a:ext cx="8295244" cy="1206405"/>
                      </a:xfrm>
                      <a:prstGeom prst="rect">
                        <a:avLst/>
                      </a:prstGeom>
                    </p:spPr>
                  </p:pic>
                </p:oleObj>
              </mc:Fallback>
            </mc:AlternateContent>
          </a:graphicData>
        </a:graphic>
      </p:graphicFrame>
    </p:spTree>
    <p:extLst>
      <p:ext uri="{BB962C8B-B14F-4D97-AF65-F5344CB8AC3E}">
        <p14:creationId xmlns:p14="http://schemas.microsoft.com/office/powerpoint/2010/main" val="3475128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从自身干扰的角度校准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19</a:t>
            </a:fld>
            <a:endParaRPr lang="en-US" dirty="0"/>
          </a:p>
        </p:txBody>
      </p:sp>
      <p:sp>
        <p:nvSpPr>
          <p:cNvPr id="11" name="TextBox 10"/>
          <p:cNvSpPr txBox="1"/>
          <p:nvPr/>
        </p:nvSpPr>
        <p:spPr>
          <a:xfrm>
            <a:off x="494794" y="703738"/>
            <a:ext cx="10677944" cy="507831"/>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基于单路测试数据，按照此法</a:t>
            </a:r>
            <a:r>
              <a:rPr lang="zh-CN" altLang="en-US" dirty="0">
                <a:solidFill>
                  <a:srgbClr val="0000FF"/>
                </a:solidFill>
                <a:latin typeface="微软雅黑" panose="020B0503020204020204" pitchFamily="34" charset="-122"/>
                <a:ea typeface="微软雅黑" panose="020B0503020204020204" pitchFamily="34" charset="-122"/>
              </a:rPr>
              <a:t>计算</a:t>
            </a:r>
            <a:r>
              <a:rPr lang="zh-CN" altLang="en-US" dirty="0" smtClean="0">
                <a:solidFill>
                  <a:srgbClr val="0000FF"/>
                </a:solidFill>
                <a:latin typeface="微软雅黑" panose="020B0503020204020204" pitchFamily="34" charset="-122"/>
                <a:ea typeface="微软雅黑" panose="020B0503020204020204" pitchFamily="34" charset="-122"/>
              </a:rPr>
              <a:t>的系数矩阵（注意对角元素不再为</a:t>
            </a:r>
            <a:r>
              <a:rPr lang="en-US" altLang="zh-CN" dirty="0" smtClean="0">
                <a:solidFill>
                  <a:srgbClr val="0000FF"/>
                </a:solidFill>
                <a:latin typeface="微软雅黑" panose="020B0503020204020204" pitchFamily="34" charset="-122"/>
                <a:ea typeface="微软雅黑" panose="020B0503020204020204" pitchFamily="34" charset="-122"/>
              </a:rPr>
              <a:t>0</a:t>
            </a:r>
            <a:r>
              <a:rPr lang="zh-CN" altLang="en-US" dirty="0" smtClean="0">
                <a:solidFill>
                  <a:srgbClr val="0000FF"/>
                </a:solidFill>
                <a:latin typeface="微软雅黑" panose="020B0503020204020204" pitchFamily="34" charset="-122"/>
                <a:ea typeface="微软雅黑" panose="020B0503020204020204" pitchFamily="34" charset="-122"/>
              </a:rPr>
              <a:t>）及处理结果如下：</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700735082"/>
              </p:ext>
            </p:extLst>
          </p:nvPr>
        </p:nvGraphicFramePr>
        <p:xfrm>
          <a:off x="2649483" y="3806920"/>
          <a:ext cx="8588820" cy="1546860"/>
        </p:xfrm>
        <a:graphic>
          <a:graphicData uri="http://schemas.openxmlformats.org/drawingml/2006/table">
            <a:tbl>
              <a:tblPr>
                <a:tableStyleId>{5C22544A-7EE6-4342-B048-85BDC9FD1C3A}</a:tableStyleId>
              </a:tblPr>
              <a:tblGrid>
                <a:gridCol w="715735">
                  <a:extLst>
                    <a:ext uri="{9D8B030D-6E8A-4147-A177-3AD203B41FA5}">
                      <a16:colId xmlns:a16="http://schemas.microsoft.com/office/drawing/2014/main" xmlns="" val="20000"/>
                    </a:ext>
                  </a:extLst>
                </a:gridCol>
                <a:gridCol w="715735">
                  <a:extLst>
                    <a:ext uri="{9D8B030D-6E8A-4147-A177-3AD203B41FA5}">
                      <a16:colId xmlns:a16="http://schemas.microsoft.com/office/drawing/2014/main" xmlns="" val="20001"/>
                    </a:ext>
                  </a:extLst>
                </a:gridCol>
                <a:gridCol w="715735">
                  <a:extLst>
                    <a:ext uri="{9D8B030D-6E8A-4147-A177-3AD203B41FA5}">
                      <a16:colId xmlns:a16="http://schemas.microsoft.com/office/drawing/2014/main" xmlns="" val="20002"/>
                    </a:ext>
                  </a:extLst>
                </a:gridCol>
                <a:gridCol w="715735">
                  <a:extLst>
                    <a:ext uri="{9D8B030D-6E8A-4147-A177-3AD203B41FA5}">
                      <a16:colId xmlns:a16="http://schemas.microsoft.com/office/drawing/2014/main" xmlns="" val="20003"/>
                    </a:ext>
                  </a:extLst>
                </a:gridCol>
                <a:gridCol w="715735">
                  <a:extLst>
                    <a:ext uri="{9D8B030D-6E8A-4147-A177-3AD203B41FA5}">
                      <a16:colId xmlns:a16="http://schemas.microsoft.com/office/drawing/2014/main" xmlns="" val="20004"/>
                    </a:ext>
                  </a:extLst>
                </a:gridCol>
                <a:gridCol w="715735">
                  <a:extLst>
                    <a:ext uri="{9D8B030D-6E8A-4147-A177-3AD203B41FA5}">
                      <a16:colId xmlns:a16="http://schemas.microsoft.com/office/drawing/2014/main" xmlns="" val="20005"/>
                    </a:ext>
                  </a:extLst>
                </a:gridCol>
                <a:gridCol w="715735">
                  <a:extLst>
                    <a:ext uri="{9D8B030D-6E8A-4147-A177-3AD203B41FA5}">
                      <a16:colId xmlns:a16="http://schemas.microsoft.com/office/drawing/2014/main" xmlns="" val="20006"/>
                    </a:ext>
                  </a:extLst>
                </a:gridCol>
                <a:gridCol w="715735">
                  <a:extLst>
                    <a:ext uri="{9D8B030D-6E8A-4147-A177-3AD203B41FA5}">
                      <a16:colId xmlns:a16="http://schemas.microsoft.com/office/drawing/2014/main" xmlns="" val="20007"/>
                    </a:ext>
                  </a:extLst>
                </a:gridCol>
                <a:gridCol w="715735">
                  <a:extLst>
                    <a:ext uri="{9D8B030D-6E8A-4147-A177-3AD203B41FA5}">
                      <a16:colId xmlns:a16="http://schemas.microsoft.com/office/drawing/2014/main" xmlns="" val="20008"/>
                    </a:ext>
                  </a:extLst>
                </a:gridCol>
                <a:gridCol w="715735">
                  <a:extLst>
                    <a:ext uri="{9D8B030D-6E8A-4147-A177-3AD203B41FA5}">
                      <a16:colId xmlns:a16="http://schemas.microsoft.com/office/drawing/2014/main" xmlns="" val="20009"/>
                    </a:ext>
                  </a:extLst>
                </a:gridCol>
                <a:gridCol w="715735">
                  <a:extLst>
                    <a:ext uri="{9D8B030D-6E8A-4147-A177-3AD203B41FA5}">
                      <a16:colId xmlns:a16="http://schemas.microsoft.com/office/drawing/2014/main" xmlns="" val="20010"/>
                    </a:ext>
                  </a:extLst>
                </a:gridCol>
                <a:gridCol w="715735">
                  <a:extLst>
                    <a:ext uri="{9D8B030D-6E8A-4147-A177-3AD203B41FA5}">
                      <a16:colId xmlns:a16="http://schemas.microsoft.com/office/drawing/2014/main" xmlns="" val="20011"/>
                    </a:ext>
                  </a:extLst>
                </a:gridCol>
              </a:tblGrid>
              <a:tr h="182880">
                <a:tc>
                  <a:txBody>
                    <a:bodyPr/>
                    <a:lstStyle/>
                    <a:p>
                      <a:pPr algn="ctr" fontAlgn="b"/>
                      <a:r>
                        <a:rPr lang="en-US" altLang="zh-CN" sz="1400" b="1" i="0" u="none" strike="noStrike" dirty="0" smtClean="0">
                          <a:solidFill>
                            <a:srgbClr val="000000"/>
                          </a:solidFill>
                          <a:effectLst/>
                          <a:latin typeface="Calibri" panose="020F0502020204030204" pitchFamily="34" charset="0"/>
                        </a:rPr>
                        <a:t>1</a:t>
                      </a:r>
                      <a:endParaRPr lang="en-US"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Calibri" panose="020F0502020204030204" pitchFamily="34" charset="0"/>
                        </a:rPr>
                        <a:t>2</a:t>
                      </a:r>
                      <a:endParaRPr lang="en-US"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Calibri" panose="020F0502020204030204" pitchFamily="34" charset="0"/>
                        </a:rPr>
                        <a:t>3</a:t>
                      </a:r>
                      <a:endParaRPr lang="en-US"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Calibri" panose="020F0502020204030204" pitchFamily="34" charset="0"/>
                        </a:rPr>
                        <a:t>4</a:t>
                      </a:r>
                      <a:endParaRPr lang="en-US"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Calibri" panose="020F0502020204030204" pitchFamily="34" charset="0"/>
                        </a:rPr>
                        <a:t>5</a:t>
                      </a:r>
                      <a:endParaRPr lang="en-US"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Calibri" panose="020F0502020204030204" pitchFamily="34" charset="0"/>
                        </a:rPr>
                        <a:t>6</a:t>
                      </a:r>
                      <a:endParaRPr lang="en-US"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Calibri" panose="020F0502020204030204" pitchFamily="34" charset="0"/>
                        </a:rPr>
                        <a:t>7</a:t>
                      </a:r>
                      <a:endParaRPr lang="en-US"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Calibri" panose="020F0502020204030204" pitchFamily="34" charset="0"/>
                        </a:rPr>
                        <a:t>8</a:t>
                      </a:r>
                      <a:endParaRPr lang="en-US"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Calibri" panose="020F0502020204030204" pitchFamily="34" charset="0"/>
                        </a:rPr>
                        <a:t>9</a:t>
                      </a:r>
                      <a:endParaRPr lang="en-US"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Calibri" panose="020F0502020204030204" pitchFamily="34" charset="0"/>
                        </a:rPr>
                        <a:t>10</a:t>
                      </a:r>
                      <a:endParaRPr lang="en-US"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Calibri" panose="020F0502020204030204" pitchFamily="34" charset="0"/>
                        </a:rPr>
                        <a:t>11</a:t>
                      </a:r>
                      <a:endParaRPr lang="en-US" sz="14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Calibri" panose="020F0502020204030204" pitchFamily="34" charset="0"/>
                        </a:rPr>
                        <a:t>12</a:t>
                      </a:r>
                      <a:endParaRPr lang="en-US" sz="14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0"/>
                  </a:ext>
                </a:extLst>
              </a:tr>
              <a:tr h="182880">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4299.672</a:t>
                      </a:r>
                    </a:p>
                  </a:txBody>
                  <a:tcPr marL="7620" marR="7620" marT="7620" marB="0" anchor="ctr"/>
                </a:tc>
                <a:tc>
                  <a:txBody>
                    <a:bodyPr/>
                    <a:lstStyle/>
                    <a:p>
                      <a:pPr algn="ctr" fontAlgn="b"/>
                      <a:r>
                        <a:rPr lang="en-US" sz="1400" u="none" strike="noStrike">
                          <a:effectLst/>
                        </a:rPr>
                        <a:t>-1.44765</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0.05761</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dirty="0">
                          <a:effectLst/>
                        </a:rPr>
                        <a:t>0.149</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1.098682</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-0.94408</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-0.90331</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-0.12313</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0.109702</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-1.10764</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-0.06554</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-0.1018</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1"/>
                  </a:ext>
                </a:extLst>
              </a:tr>
              <a:tr h="182880">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4267.467</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2091.791</a:t>
                      </a:r>
                    </a:p>
                  </a:txBody>
                  <a:tcPr marL="7620" marR="7620" marT="7620" marB="0" anchor="ctr"/>
                </a:tc>
                <a:tc>
                  <a:txBody>
                    <a:bodyPr/>
                    <a:lstStyle/>
                    <a:p>
                      <a:pPr algn="ctr" fontAlgn="b"/>
                      <a:r>
                        <a:rPr lang="en-US" sz="1400" u="none" strike="noStrike">
                          <a:effectLst/>
                        </a:rPr>
                        <a:t>1.558089</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-1.89102</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1.614793</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-0.92161</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-1.92486</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-2.1023</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1.544646</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-1.59545</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-1.04971</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-1.57974</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2"/>
                  </a:ext>
                </a:extLst>
              </a:tr>
              <a:tr h="182880">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4223.335</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2077.1</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1049.564</a:t>
                      </a:r>
                    </a:p>
                  </a:txBody>
                  <a:tcPr marL="7620" marR="7620" marT="7620" marB="0" anchor="ctr"/>
                </a:tc>
                <a:tc>
                  <a:txBody>
                    <a:bodyPr/>
                    <a:lstStyle/>
                    <a:p>
                      <a:pPr algn="ctr" fontAlgn="b"/>
                      <a:r>
                        <a:rPr lang="en-US" sz="1400" u="none" strike="noStrike">
                          <a:effectLst/>
                        </a:rPr>
                        <a:t>-1.26985</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3.116815</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0.157543</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-1.42085</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-2.79829</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2.240813</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-3.2452</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-1.52031</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-2.28836</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3"/>
                  </a:ext>
                </a:extLst>
              </a:tr>
              <a:tr h="182880">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4077.254</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2023.623</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1005.646</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3977.116</a:t>
                      </a:r>
                    </a:p>
                  </a:txBody>
                  <a:tcPr marL="7620" marR="7620" marT="7620" marB="0" anchor="ctr"/>
                </a:tc>
                <a:tc>
                  <a:txBody>
                    <a:bodyPr/>
                    <a:lstStyle/>
                    <a:p>
                      <a:pPr algn="ctr" fontAlgn="b"/>
                      <a:r>
                        <a:rPr lang="en-US" sz="1400" u="none" strike="noStrike">
                          <a:effectLst/>
                        </a:rPr>
                        <a:t>5.77865</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1.646035</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0.443489</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-6.48806</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5.837865</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-5.87273</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-3.32914</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-4.99959</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4"/>
                  </a:ext>
                </a:extLst>
              </a:tr>
              <a:tr h="182880">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4015.102</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2000.611</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1013.947</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3925.523</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1851.568</a:t>
                      </a:r>
                    </a:p>
                  </a:txBody>
                  <a:tcPr marL="7620" marR="7620" marT="7620" marB="0" anchor="ctr"/>
                </a:tc>
                <a:tc>
                  <a:txBody>
                    <a:bodyPr/>
                    <a:lstStyle/>
                    <a:p>
                      <a:pPr algn="ctr" fontAlgn="b"/>
                      <a:r>
                        <a:rPr lang="en-US" sz="1400" u="none" strike="noStrike">
                          <a:effectLst/>
                        </a:rPr>
                        <a:t>6.110796</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0.597694</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dirty="0">
                          <a:solidFill>
                            <a:srgbClr val="0000FF"/>
                          </a:solidFill>
                          <a:effectLst/>
                        </a:rPr>
                        <a:t>-11.1379</a:t>
                      </a:r>
                      <a:endParaRPr lang="en-US" sz="1400" b="0" i="0" u="none" strike="noStrike" dirty="0">
                        <a:solidFill>
                          <a:srgbClr val="0000FF"/>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6.591554</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-4.48055</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-4.15102</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-6.23208</a:t>
                      </a:r>
                      <a:endParaRPr lang="en-US"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5"/>
                  </a:ext>
                </a:extLst>
              </a:tr>
              <a:tr h="182880">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3985.763</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1989.824</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1033.775</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3907.438</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1844.992</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1180.29</a:t>
                      </a:r>
                    </a:p>
                  </a:txBody>
                  <a:tcPr marL="7620" marR="7620" marT="7620" marB="0" anchor="ctr"/>
                </a:tc>
                <a:tc>
                  <a:txBody>
                    <a:bodyPr/>
                    <a:lstStyle/>
                    <a:p>
                      <a:pPr algn="ctr" fontAlgn="b"/>
                      <a:r>
                        <a:rPr lang="en-US" sz="1400" u="none" strike="noStrike">
                          <a:effectLst/>
                        </a:rPr>
                        <a:t>1.527988</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dirty="0">
                          <a:solidFill>
                            <a:srgbClr val="0000FF"/>
                          </a:solidFill>
                          <a:effectLst/>
                        </a:rPr>
                        <a:t>-11.9622</a:t>
                      </a:r>
                      <a:endParaRPr lang="en-US" sz="1400" b="0" i="0" u="none" strike="noStrike" dirty="0">
                        <a:solidFill>
                          <a:srgbClr val="0000FF"/>
                        </a:solidFill>
                        <a:effectLst/>
                        <a:latin typeface="Calibri" panose="020F0502020204030204" pitchFamily="34" charset="0"/>
                      </a:endParaRPr>
                    </a:p>
                  </a:txBody>
                  <a:tcPr marL="7620" marR="7620" marT="7620" marB="0" anchor="ctr"/>
                </a:tc>
                <a:tc>
                  <a:txBody>
                    <a:bodyPr/>
                    <a:lstStyle/>
                    <a:p>
                      <a:pPr algn="ctr" fontAlgn="b"/>
                      <a:r>
                        <a:rPr lang="en-US" sz="1400" u="none" strike="noStrike" dirty="0">
                          <a:effectLst/>
                        </a:rPr>
                        <a:t>7.165127</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dirty="0">
                          <a:effectLst/>
                        </a:rPr>
                        <a:t>-</a:t>
                      </a:r>
                      <a:r>
                        <a:rPr lang="en-US" sz="1400" u="none" strike="noStrike" dirty="0">
                          <a:solidFill>
                            <a:srgbClr val="0000FF"/>
                          </a:solidFill>
                          <a:effectLst/>
                        </a:rPr>
                        <a:t>11.1024</a:t>
                      </a:r>
                      <a:endParaRPr lang="en-US" sz="1400" b="0" i="0" u="none" strike="noStrike" dirty="0">
                        <a:solidFill>
                          <a:srgbClr val="0000FF"/>
                        </a:solidFill>
                        <a:effectLst/>
                        <a:latin typeface="Calibri" panose="020F0502020204030204" pitchFamily="34" charset="0"/>
                      </a:endParaRPr>
                    </a:p>
                  </a:txBody>
                  <a:tcPr marL="7620" marR="7620" marT="7620" marB="0" anchor="ctr"/>
                </a:tc>
                <a:tc>
                  <a:txBody>
                    <a:bodyPr/>
                    <a:lstStyle/>
                    <a:p>
                      <a:pPr algn="ctr" fontAlgn="b"/>
                      <a:r>
                        <a:rPr lang="en-US" sz="1400" u="none" strike="noStrike">
                          <a:effectLst/>
                        </a:rPr>
                        <a:t>-4.69629</a:t>
                      </a:r>
                      <a:endParaRPr lang="en-US"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400" u="none" strike="noStrike" dirty="0">
                          <a:effectLst/>
                        </a:rPr>
                        <a:t>-7.06469</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236092170"/>
              </p:ext>
            </p:extLst>
          </p:nvPr>
        </p:nvGraphicFramePr>
        <p:xfrm>
          <a:off x="1145405" y="1146762"/>
          <a:ext cx="10092898" cy="2544792"/>
        </p:xfrm>
        <a:graphic>
          <a:graphicData uri="http://schemas.openxmlformats.org/drawingml/2006/table">
            <a:tbl>
              <a:tblPr>
                <a:tableStyleId>{5C22544A-7EE6-4342-B048-85BDC9FD1C3A}</a:tableStyleId>
              </a:tblPr>
              <a:tblGrid>
                <a:gridCol w="818343">
                  <a:extLst>
                    <a:ext uri="{9D8B030D-6E8A-4147-A177-3AD203B41FA5}">
                      <a16:colId xmlns:a16="http://schemas.microsoft.com/office/drawing/2014/main" xmlns="" val="20000"/>
                    </a:ext>
                  </a:extLst>
                </a:gridCol>
                <a:gridCol w="818343">
                  <a:extLst>
                    <a:ext uri="{9D8B030D-6E8A-4147-A177-3AD203B41FA5}">
                      <a16:colId xmlns:a16="http://schemas.microsoft.com/office/drawing/2014/main" xmlns="" val="20001"/>
                    </a:ext>
                  </a:extLst>
                </a:gridCol>
                <a:gridCol w="818343">
                  <a:extLst>
                    <a:ext uri="{9D8B030D-6E8A-4147-A177-3AD203B41FA5}">
                      <a16:colId xmlns:a16="http://schemas.microsoft.com/office/drawing/2014/main" xmlns="" val="20002"/>
                    </a:ext>
                  </a:extLst>
                </a:gridCol>
                <a:gridCol w="818343">
                  <a:extLst>
                    <a:ext uri="{9D8B030D-6E8A-4147-A177-3AD203B41FA5}">
                      <a16:colId xmlns:a16="http://schemas.microsoft.com/office/drawing/2014/main" xmlns="" val="20003"/>
                    </a:ext>
                  </a:extLst>
                </a:gridCol>
                <a:gridCol w="818343">
                  <a:extLst>
                    <a:ext uri="{9D8B030D-6E8A-4147-A177-3AD203B41FA5}">
                      <a16:colId xmlns:a16="http://schemas.microsoft.com/office/drawing/2014/main" xmlns="" val="20004"/>
                    </a:ext>
                  </a:extLst>
                </a:gridCol>
                <a:gridCol w="818343">
                  <a:extLst>
                    <a:ext uri="{9D8B030D-6E8A-4147-A177-3AD203B41FA5}">
                      <a16:colId xmlns:a16="http://schemas.microsoft.com/office/drawing/2014/main" xmlns="" val="20005"/>
                    </a:ext>
                  </a:extLst>
                </a:gridCol>
                <a:gridCol w="818343">
                  <a:extLst>
                    <a:ext uri="{9D8B030D-6E8A-4147-A177-3AD203B41FA5}">
                      <a16:colId xmlns:a16="http://schemas.microsoft.com/office/drawing/2014/main" xmlns="" val="20006"/>
                    </a:ext>
                  </a:extLst>
                </a:gridCol>
                <a:gridCol w="818343">
                  <a:extLst>
                    <a:ext uri="{9D8B030D-6E8A-4147-A177-3AD203B41FA5}">
                      <a16:colId xmlns:a16="http://schemas.microsoft.com/office/drawing/2014/main" xmlns="" val="20007"/>
                    </a:ext>
                  </a:extLst>
                </a:gridCol>
                <a:gridCol w="818343">
                  <a:extLst>
                    <a:ext uri="{9D8B030D-6E8A-4147-A177-3AD203B41FA5}">
                      <a16:colId xmlns:a16="http://schemas.microsoft.com/office/drawing/2014/main" xmlns="" val="20008"/>
                    </a:ext>
                  </a:extLst>
                </a:gridCol>
                <a:gridCol w="818343">
                  <a:extLst>
                    <a:ext uri="{9D8B030D-6E8A-4147-A177-3AD203B41FA5}">
                      <a16:colId xmlns:a16="http://schemas.microsoft.com/office/drawing/2014/main" xmlns="" val="20009"/>
                    </a:ext>
                  </a:extLst>
                </a:gridCol>
                <a:gridCol w="874302">
                  <a:extLst>
                    <a:ext uri="{9D8B030D-6E8A-4147-A177-3AD203B41FA5}">
                      <a16:colId xmlns:a16="http://schemas.microsoft.com/office/drawing/2014/main" xmlns="" val="20010"/>
                    </a:ext>
                  </a:extLst>
                </a:gridCol>
                <a:gridCol w="1035166">
                  <a:extLst>
                    <a:ext uri="{9D8B030D-6E8A-4147-A177-3AD203B41FA5}">
                      <a16:colId xmlns:a16="http://schemas.microsoft.com/office/drawing/2014/main" xmlns="" val="20011"/>
                    </a:ext>
                  </a:extLst>
                </a:gridCol>
              </a:tblGrid>
              <a:tr h="212066">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rPr>
                        <a:t>-</a:t>
                      </a:r>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0.0106</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-0.0106</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extLst>
                  <a:ext uri="{0D108BD9-81ED-4DB2-BD59-A6C34878D82A}">
                    <a16:rowId xmlns:a16="http://schemas.microsoft.com/office/drawing/2014/main" xmlns="" val="10000"/>
                  </a:ext>
                </a:extLst>
              </a:tr>
              <a:tr h="212066">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rPr>
                        <a:t>0.004366</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0.004366</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extLst>
                  <a:ext uri="{0D108BD9-81ED-4DB2-BD59-A6C34878D82A}">
                    <a16:rowId xmlns:a16="http://schemas.microsoft.com/office/drawing/2014/main" xmlns="" val="10001"/>
                  </a:ext>
                </a:extLst>
              </a:tr>
              <a:tr h="212066">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-0.00435</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-0.0046</a:t>
                      </a:r>
                    </a:p>
                  </a:txBody>
                  <a:tcPr marL="7620" marR="7620" marT="7620" marB="0" anchor="ctr"/>
                </a:tc>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rPr>
                        <a:t>-</a:t>
                      </a:r>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0.00726</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0.006047</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0.002419</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-0.00677</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extLst>
                  <a:ext uri="{0D108BD9-81ED-4DB2-BD59-A6C34878D82A}">
                    <a16:rowId xmlns:a16="http://schemas.microsoft.com/office/drawing/2014/main" xmlns="" val="10002"/>
                  </a:ext>
                </a:extLst>
              </a:tr>
              <a:tr h="212066">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-0.00563</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-0.00514</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-0.00245</a:t>
                      </a:r>
                    </a:p>
                  </a:txBody>
                  <a:tcPr marL="7620" marR="7620" marT="7620" marB="0" anchor="ctr"/>
                </a:tc>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rPr>
                        <a:t>-</a:t>
                      </a:r>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0.01321</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extLst>
                  <a:ext uri="{0D108BD9-81ED-4DB2-BD59-A6C34878D82A}">
                    <a16:rowId xmlns:a16="http://schemas.microsoft.com/office/drawing/2014/main" xmlns="" val="10003"/>
                  </a:ext>
                </a:extLst>
              </a:tr>
              <a:tr h="212066">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-0.00412</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-0.00484</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0.006056</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0.004118</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0.012355</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0.011143</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extLst>
                  <a:ext uri="{0D108BD9-81ED-4DB2-BD59-A6C34878D82A}">
                    <a16:rowId xmlns:a16="http://schemas.microsoft.com/office/drawing/2014/main" xmlns="" val="10004"/>
                  </a:ext>
                </a:extLst>
              </a:tr>
              <a:tr h="212066">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-0.00428</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-0.00479</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0.010081</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0.004284</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0.008821</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0.014113</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extLst>
                  <a:ext uri="{0D108BD9-81ED-4DB2-BD59-A6C34878D82A}">
                    <a16:rowId xmlns:a16="http://schemas.microsoft.com/office/drawing/2014/main" xmlns="" val="10005"/>
                  </a:ext>
                </a:extLst>
              </a:tr>
              <a:tr h="212066">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-0.0038</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-0.00475</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0.00451</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0.00356</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-0.00356</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0.00451</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0.000949</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0.009969</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-0.00166</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-0.00641</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-0.00142</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extLst>
                  <a:ext uri="{0D108BD9-81ED-4DB2-BD59-A6C34878D82A}">
                    <a16:rowId xmlns:a16="http://schemas.microsoft.com/office/drawing/2014/main" xmlns="" val="10006"/>
                  </a:ext>
                </a:extLst>
              </a:tr>
              <a:tr h="212066">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-0.00405</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-0.00429</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0.004293</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0.0031</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-0.00477</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0.00477</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0.006916</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0.004054</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-0.00191</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a:t>
                      </a:r>
                    </a:p>
                  </a:txBody>
                  <a:tcPr marL="7620" marR="7620" marT="7620" marB="0" anchor="ctr"/>
                </a:tc>
                <a:extLst>
                  <a:ext uri="{0D108BD9-81ED-4DB2-BD59-A6C34878D82A}">
                    <a16:rowId xmlns:a16="http://schemas.microsoft.com/office/drawing/2014/main" xmlns="" val="10007"/>
                  </a:ext>
                </a:extLst>
              </a:tr>
              <a:tr h="212066">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-0.00393</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-0.00492</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0.004425</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0.003687</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-0.00344</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0.004425</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-0.00541</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0.005162</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0.008604</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0.01057</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-0.0059</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0.003933137</a:t>
                      </a:r>
                    </a:p>
                  </a:txBody>
                  <a:tcPr marL="7620" marR="7620" marT="7620" marB="0" anchor="ctr"/>
                </a:tc>
                <a:extLst>
                  <a:ext uri="{0D108BD9-81ED-4DB2-BD59-A6C34878D82A}">
                    <a16:rowId xmlns:a16="http://schemas.microsoft.com/office/drawing/2014/main" xmlns="" val="10008"/>
                  </a:ext>
                </a:extLst>
              </a:tr>
              <a:tr h="212066">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-0.0039</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-0.00438</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0.00414</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0.003166</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-0.00341</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0.004627</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-0.0112</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0.005845</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-0.00682</a:t>
                      </a:r>
                    </a:p>
                  </a:txBody>
                  <a:tcPr marL="7620" marR="7620" marT="7620" marB="0" anchor="ctr"/>
                </a:tc>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rPr>
                        <a:t>-</a:t>
                      </a:r>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0.01291</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-0.00268</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0.001704822</a:t>
                      </a:r>
                    </a:p>
                  </a:txBody>
                  <a:tcPr marL="7620" marR="7620" marT="7620" marB="0" anchor="ctr"/>
                </a:tc>
                <a:extLst>
                  <a:ext uri="{0D108BD9-81ED-4DB2-BD59-A6C34878D82A}">
                    <a16:rowId xmlns:a16="http://schemas.microsoft.com/office/drawing/2014/main" xmlns="" val="10009"/>
                  </a:ext>
                </a:extLst>
              </a:tr>
              <a:tr h="212066">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-0.0038</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-0.00403</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0.003796</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0.002847</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-0.00308</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0.00427</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-0.00403</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0.004033</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0.005219</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0.004033</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0.003796</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-0.0054567</a:t>
                      </a:r>
                    </a:p>
                  </a:txBody>
                  <a:tcPr marL="7620" marR="7620" marT="7620" marB="0" anchor="ctr"/>
                </a:tc>
                <a:extLst>
                  <a:ext uri="{0D108BD9-81ED-4DB2-BD59-A6C34878D82A}">
                    <a16:rowId xmlns:a16="http://schemas.microsoft.com/office/drawing/2014/main" xmlns="" val="10010"/>
                  </a:ext>
                </a:extLst>
              </a:tr>
              <a:tr h="212066">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-0.00395</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-0.00444</a:t>
                      </a:r>
                    </a:p>
                  </a:txBody>
                  <a:tcPr marL="7620" marR="7620" marT="7620" marB="0" anchor="ctr"/>
                </a:tc>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rPr>
                        <a:t>0.003951</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0.002963</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-0.00321</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0.004198</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-0.00469</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0.004198</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0.008642</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0.005432</a:t>
                      </a:r>
                    </a:p>
                  </a:txBody>
                  <a:tcPr marL="7620" marR="7620" marT="7620" marB="0" anchor="ctr"/>
                </a:tc>
                <a:tc>
                  <a:txBody>
                    <a:bodyPr/>
                    <a:lstStyle/>
                    <a:p>
                      <a:pPr algn="ctr" fontAlgn="b"/>
                      <a:r>
                        <a:rPr lang="en-US" sz="1200" b="0" i="0" u="none" strike="noStrike">
                          <a:solidFill>
                            <a:srgbClr val="000000"/>
                          </a:solidFill>
                          <a:effectLst/>
                          <a:latin typeface="微软雅黑" panose="020B0503020204020204" pitchFamily="34" charset="-122"/>
                          <a:ea typeface="微软雅黑" panose="020B0503020204020204" pitchFamily="34" charset="-122"/>
                        </a:rPr>
                        <a:t>-0.00815</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0.004938272</a:t>
                      </a:r>
                    </a:p>
                  </a:txBody>
                  <a:tcPr marL="7620" marR="7620" marT="7620" marB="0" anchor="ctr"/>
                </a:tc>
                <a:extLst>
                  <a:ext uri="{0D108BD9-81ED-4DB2-BD59-A6C34878D82A}">
                    <a16:rowId xmlns:a16="http://schemas.microsoft.com/office/drawing/2014/main" xmlns="" val="100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98186994"/>
              </p:ext>
            </p:extLst>
          </p:nvPr>
        </p:nvGraphicFramePr>
        <p:xfrm>
          <a:off x="2649483" y="5469146"/>
          <a:ext cx="8588822" cy="1143000"/>
        </p:xfrm>
        <a:graphic>
          <a:graphicData uri="http://schemas.openxmlformats.org/drawingml/2006/table">
            <a:tbl>
              <a:tblPr>
                <a:tableStyleId>{5C22544A-7EE6-4342-B048-85BDC9FD1C3A}</a:tableStyleId>
              </a:tblPr>
              <a:tblGrid>
                <a:gridCol w="715860">
                  <a:extLst>
                    <a:ext uri="{9D8B030D-6E8A-4147-A177-3AD203B41FA5}">
                      <a16:colId xmlns:a16="http://schemas.microsoft.com/office/drawing/2014/main" xmlns="" val="20000"/>
                    </a:ext>
                  </a:extLst>
                </a:gridCol>
                <a:gridCol w="687157">
                  <a:extLst>
                    <a:ext uri="{9D8B030D-6E8A-4147-A177-3AD203B41FA5}">
                      <a16:colId xmlns:a16="http://schemas.microsoft.com/office/drawing/2014/main" xmlns="" val="20001"/>
                    </a:ext>
                  </a:extLst>
                </a:gridCol>
                <a:gridCol w="741872">
                  <a:extLst>
                    <a:ext uri="{9D8B030D-6E8A-4147-A177-3AD203B41FA5}">
                      <a16:colId xmlns:a16="http://schemas.microsoft.com/office/drawing/2014/main" xmlns="" val="20002"/>
                    </a:ext>
                  </a:extLst>
                </a:gridCol>
                <a:gridCol w="715992">
                  <a:extLst>
                    <a:ext uri="{9D8B030D-6E8A-4147-A177-3AD203B41FA5}">
                      <a16:colId xmlns:a16="http://schemas.microsoft.com/office/drawing/2014/main" xmlns="" val="20003"/>
                    </a:ext>
                  </a:extLst>
                </a:gridCol>
                <a:gridCol w="724619">
                  <a:extLst>
                    <a:ext uri="{9D8B030D-6E8A-4147-A177-3AD203B41FA5}">
                      <a16:colId xmlns:a16="http://schemas.microsoft.com/office/drawing/2014/main" xmlns="" val="20004"/>
                    </a:ext>
                  </a:extLst>
                </a:gridCol>
                <a:gridCol w="715993">
                  <a:extLst>
                    <a:ext uri="{9D8B030D-6E8A-4147-A177-3AD203B41FA5}">
                      <a16:colId xmlns:a16="http://schemas.microsoft.com/office/drawing/2014/main" xmlns="" val="20005"/>
                    </a:ext>
                  </a:extLst>
                </a:gridCol>
                <a:gridCol w="724619">
                  <a:extLst>
                    <a:ext uri="{9D8B030D-6E8A-4147-A177-3AD203B41FA5}">
                      <a16:colId xmlns:a16="http://schemas.microsoft.com/office/drawing/2014/main" xmlns="" val="20006"/>
                    </a:ext>
                  </a:extLst>
                </a:gridCol>
                <a:gridCol w="698739">
                  <a:extLst>
                    <a:ext uri="{9D8B030D-6E8A-4147-A177-3AD203B41FA5}">
                      <a16:colId xmlns:a16="http://schemas.microsoft.com/office/drawing/2014/main" xmlns="" val="20007"/>
                    </a:ext>
                  </a:extLst>
                </a:gridCol>
                <a:gridCol w="724619">
                  <a:extLst>
                    <a:ext uri="{9D8B030D-6E8A-4147-A177-3AD203B41FA5}">
                      <a16:colId xmlns:a16="http://schemas.microsoft.com/office/drawing/2014/main" xmlns="" val="20008"/>
                    </a:ext>
                  </a:extLst>
                </a:gridCol>
                <a:gridCol w="707366">
                  <a:extLst>
                    <a:ext uri="{9D8B030D-6E8A-4147-A177-3AD203B41FA5}">
                      <a16:colId xmlns:a16="http://schemas.microsoft.com/office/drawing/2014/main" xmlns="" val="20009"/>
                    </a:ext>
                  </a:extLst>
                </a:gridCol>
                <a:gridCol w="732642">
                  <a:extLst>
                    <a:ext uri="{9D8B030D-6E8A-4147-A177-3AD203B41FA5}">
                      <a16:colId xmlns:a16="http://schemas.microsoft.com/office/drawing/2014/main" xmlns="" val="20010"/>
                    </a:ext>
                  </a:extLst>
                </a:gridCol>
                <a:gridCol w="699344">
                  <a:extLst>
                    <a:ext uri="{9D8B030D-6E8A-4147-A177-3AD203B41FA5}">
                      <a16:colId xmlns:a16="http://schemas.microsoft.com/office/drawing/2014/main" xmlns="" val="20011"/>
                    </a:ext>
                  </a:extLst>
                </a:gridCol>
              </a:tblGrid>
              <a:tr h="140934">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-4251</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0"/>
                  </a:ext>
                </a:extLst>
              </a:tr>
              <a:tr h="140934">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-4210</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2040</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-5</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1"/>
                  </a:ext>
                </a:extLst>
              </a:tr>
              <a:tr h="140934">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-4171</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2021</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-1044</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2</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2"/>
                  </a:ext>
                </a:extLst>
              </a:tr>
              <a:tr h="140934">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-4049</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1949</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-1010</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3989</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2</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3"/>
                  </a:ext>
                </a:extLst>
              </a:tr>
              <a:tr h="140934">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-3995</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1918</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-1007</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3945</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-1852</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4"/>
                  </a:ext>
                </a:extLst>
              </a:tr>
              <a:tr h="140934">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-3971</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1902</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-1015</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3932</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-1835</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1170</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5"/>
                  </a:ext>
                </a:extLst>
              </a:tr>
            </a:tbl>
          </a:graphicData>
        </a:graphic>
      </p:graphicFrame>
      <p:sp>
        <p:nvSpPr>
          <p:cNvPr id="8" name="TextBox 7"/>
          <p:cNvSpPr txBox="1"/>
          <p:nvPr/>
        </p:nvSpPr>
        <p:spPr>
          <a:xfrm>
            <a:off x="181155" y="4395684"/>
            <a:ext cx="2406770" cy="584775"/>
          </a:xfrm>
          <a:prstGeom prst="rect">
            <a:avLst/>
          </a:prstGeom>
          <a:noFill/>
        </p:spPr>
        <p:txBody>
          <a:bodyPr wrap="square" rtlCol="0">
            <a:spAutoFit/>
          </a:bodyPr>
          <a:lstStyle/>
          <a:p>
            <a:pPr algn="r"/>
            <a:r>
              <a:rPr lang="zh-CN" altLang="en-US" dirty="0" smtClean="0">
                <a:solidFill>
                  <a:srgbClr val="FF0000"/>
                </a:solidFill>
                <a:latin typeface="微软雅黑" panose="020B0503020204020204" pitchFamily="34" charset="-122"/>
                <a:ea typeface="微软雅黑" panose="020B0503020204020204" pitchFamily="34" charset="-122"/>
              </a:rPr>
              <a:t> 处理后数据</a:t>
            </a:r>
            <a:endParaRPr lang="en-US" altLang="zh-CN" dirty="0" smtClean="0">
              <a:solidFill>
                <a:srgbClr val="FF0000"/>
              </a:solidFill>
              <a:latin typeface="微软雅黑" panose="020B0503020204020204" pitchFamily="34" charset="-122"/>
              <a:ea typeface="微软雅黑" panose="020B0503020204020204" pitchFamily="34" charset="-122"/>
            </a:endParaRPr>
          </a:p>
          <a:p>
            <a:pPr algn="r"/>
            <a:r>
              <a:rPr lang="zh-CN" altLang="en-US" sz="1400" dirty="0" smtClean="0">
                <a:solidFill>
                  <a:srgbClr val="FF0000"/>
                </a:solidFill>
                <a:latin typeface="微软雅黑" panose="020B0503020204020204" pitchFamily="34" charset="-122"/>
                <a:ea typeface="微软雅黑" panose="020B0503020204020204" pitchFamily="34" charset="-122"/>
              </a:rPr>
              <a:t>（原始数据奇数路符号取反）</a:t>
            </a:r>
            <a:endParaRPr lang="en-US" sz="1400" dirty="0">
              <a:solidFill>
                <a:srgbClr val="FF0000"/>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412825" y="5855980"/>
            <a:ext cx="1175100" cy="369332"/>
          </a:xfrm>
          <a:prstGeom prst="rect">
            <a:avLst/>
          </a:prstGeom>
          <a:noFill/>
        </p:spPr>
        <p:txBody>
          <a:bodyPr wrap="square" rtlCol="0">
            <a:spAutoFit/>
          </a:bodyPr>
          <a:lstStyle/>
          <a:p>
            <a:pPr algn="just"/>
            <a:r>
              <a:rPr lang="zh-CN" altLang="en-US" dirty="0" smtClean="0">
                <a:solidFill>
                  <a:srgbClr val="FF0000"/>
                </a:solidFill>
                <a:latin typeface="微软雅黑" panose="020B0503020204020204" pitchFamily="34" charset="-122"/>
                <a:ea typeface="微软雅黑" panose="020B0503020204020204" pitchFamily="34" charset="-122"/>
              </a:rPr>
              <a:t>原始数据</a:t>
            </a:r>
            <a:endParaRPr lang="en-US" dirty="0">
              <a:solidFill>
                <a:srgbClr val="FF000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0" y="2234492"/>
            <a:ext cx="1175100" cy="369332"/>
          </a:xfrm>
          <a:prstGeom prst="rect">
            <a:avLst/>
          </a:prstGeom>
          <a:noFill/>
        </p:spPr>
        <p:txBody>
          <a:bodyPr wrap="square" rtlCol="0">
            <a:spAutoFit/>
          </a:bodyPr>
          <a:lstStyle/>
          <a:p>
            <a:pPr algn="just"/>
            <a:r>
              <a:rPr lang="zh-CN" altLang="en-US" dirty="0" smtClean="0">
                <a:solidFill>
                  <a:srgbClr val="FF0000"/>
                </a:solidFill>
                <a:latin typeface="微软雅黑" panose="020B0503020204020204" pitchFamily="34" charset="-122"/>
                <a:ea typeface="微软雅黑" panose="020B0503020204020204" pitchFamily="34" charset="-122"/>
              </a:rPr>
              <a:t>系数矩阵</a:t>
            </a:r>
            <a:endParaRPr 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1266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239646" y="1477394"/>
            <a:ext cx="2449455" cy="2465153"/>
          </a:xfrm>
          <a:prstGeom prst="ellipse">
            <a:avLst/>
          </a:prstGeom>
          <a:solidFill>
            <a:srgbClr val="C00000">
              <a:alpha val="60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smtClean="0">
              <a:ln>
                <a:noFill/>
              </a:ln>
              <a:solidFill>
                <a:srgbClr val="FF0000"/>
              </a:solidFill>
              <a:effectLst/>
              <a:uLnTx/>
              <a:uFillTx/>
              <a:latin typeface="Arial"/>
              <a:ea typeface="微软雅黑"/>
              <a:cs typeface="+mn-cs"/>
            </a:endParaRPr>
          </a:p>
        </p:txBody>
      </p:sp>
      <p:sp>
        <p:nvSpPr>
          <p:cNvPr id="11" name="椭圆 10"/>
          <p:cNvSpPr/>
          <p:nvPr/>
        </p:nvSpPr>
        <p:spPr>
          <a:xfrm>
            <a:off x="1652625" y="3178574"/>
            <a:ext cx="1853236" cy="1865113"/>
          </a:xfrm>
          <a:prstGeom prst="ellipse">
            <a:avLst/>
          </a:prstGeom>
          <a:solidFill>
            <a:srgbClr val="C00000">
              <a:lumMod val="40000"/>
              <a:lumOff val="60000"/>
              <a:alpha val="70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smtClean="0">
              <a:ln>
                <a:noFill/>
              </a:ln>
              <a:solidFill>
                <a:srgbClr val="FF0000"/>
              </a:solidFill>
              <a:effectLst/>
              <a:uLnTx/>
              <a:uFillTx/>
              <a:latin typeface="Arial"/>
              <a:ea typeface="微软雅黑"/>
              <a:cs typeface="+mn-cs"/>
            </a:endParaRPr>
          </a:p>
        </p:txBody>
      </p:sp>
      <p:grpSp>
        <p:nvGrpSpPr>
          <p:cNvPr id="68" name="组合 67"/>
          <p:cNvGrpSpPr/>
          <p:nvPr/>
        </p:nvGrpSpPr>
        <p:grpSpPr>
          <a:xfrm>
            <a:off x="642739" y="2151641"/>
            <a:ext cx="1824236" cy="1119361"/>
            <a:chOff x="866946" y="1514754"/>
            <a:chExt cx="1824973" cy="1119361"/>
          </a:xfrm>
        </p:grpSpPr>
        <p:sp>
          <p:nvSpPr>
            <p:cNvPr id="12" name="文本框 5"/>
            <p:cNvSpPr txBox="1"/>
            <p:nvPr/>
          </p:nvSpPr>
          <p:spPr>
            <a:xfrm>
              <a:off x="1283671" y="1514754"/>
              <a:ext cx="1340103" cy="715452"/>
            </a:xfrm>
            <a:prstGeom prst="rect">
              <a:avLst/>
            </a:prstGeom>
            <a:noFill/>
          </p:spPr>
          <p:txBody>
            <a:bodyPr wrap="square" rtlCol="0">
              <a:spAutoFit/>
            </a:bodyPr>
            <a:lstStyle/>
            <a:p>
              <a:pPr algn="ctr"/>
              <a:r>
                <a:rPr lang="zh-CN" altLang="en-US" sz="4049" dirty="0">
                  <a:solidFill>
                    <a:schemeClr val="bg1"/>
                  </a:solidFill>
                  <a:latin typeface="微软雅黑" pitchFamily="34" charset="-122"/>
                  <a:ea typeface="微软雅黑" pitchFamily="34" charset="-122"/>
                </a:rPr>
                <a:t>目录</a:t>
              </a:r>
            </a:p>
          </p:txBody>
        </p:sp>
        <p:sp>
          <p:nvSpPr>
            <p:cNvPr id="13" name="矩形 12"/>
            <p:cNvSpPr/>
            <p:nvPr/>
          </p:nvSpPr>
          <p:spPr>
            <a:xfrm>
              <a:off x="866946" y="2334033"/>
              <a:ext cx="1824973" cy="300082"/>
            </a:xfrm>
            <a:prstGeom prst="rect">
              <a:avLst/>
            </a:prstGeom>
          </p:spPr>
          <p:txBody>
            <a:bodyPr wrap="square">
              <a:spAutoFit/>
            </a:bodyPr>
            <a:lstStyle/>
            <a:p>
              <a:pPr algn="dist" fontAlgn="auto">
                <a:spcBef>
                  <a:spcPts val="0"/>
                </a:spcBef>
                <a:spcAft>
                  <a:spcPts val="0"/>
                </a:spcAft>
                <a:defRPr/>
              </a:pPr>
              <a:r>
                <a:rPr lang="en-US" altLang="zh-CN" sz="1350" dirty="0">
                  <a:solidFill>
                    <a:schemeClr val="bg1"/>
                  </a:solidFill>
                </a:rPr>
                <a:t>CONTENTS</a:t>
              </a:r>
              <a:endParaRPr lang="zh-CN" altLang="en-US" sz="1350" dirty="0">
                <a:solidFill>
                  <a:schemeClr val="bg1"/>
                </a:solidFill>
              </a:endParaRPr>
            </a:p>
          </p:txBody>
        </p:sp>
      </p:grpSp>
      <p:grpSp>
        <p:nvGrpSpPr>
          <p:cNvPr id="14" name="组合 13"/>
          <p:cNvGrpSpPr/>
          <p:nvPr/>
        </p:nvGrpSpPr>
        <p:grpSpPr>
          <a:xfrm>
            <a:off x="4328534" y="392510"/>
            <a:ext cx="6484263" cy="681870"/>
            <a:chOff x="4951063" y="1604443"/>
            <a:chExt cx="4472799" cy="909369"/>
          </a:xfrm>
        </p:grpSpPr>
        <p:sp>
          <p:nvSpPr>
            <p:cNvPr id="15" name="圆角矩形 14"/>
            <p:cNvSpPr/>
            <p:nvPr/>
          </p:nvSpPr>
          <p:spPr>
            <a:xfrm>
              <a:off x="4951063" y="1616239"/>
              <a:ext cx="4472799" cy="89757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16" name="矩形 15"/>
            <p:cNvSpPr/>
            <p:nvPr/>
          </p:nvSpPr>
          <p:spPr>
            <a:xfrm>
              <a:off x="5479593" y="1604443"/>
              <a:ext cx="3710363" cy="9093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17" name="等腰三角形 16"/>
            <p:cNvSpPr/>
            <p:nvPr/>
          </p:nvSpPr>
          <p:spPr>
            <a:xfrm rot="5400000">
              <a:off x="5427843" y="1990437"/>
              <a:ext cx="227792" cy="133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18" name="TextBox 3"/>
            <p:cNvSpPr txBox="1"/>
            <p:nvPr/>
          </p:nvSpPr>
          <p:spPr>
            <a:xfrm>
              <a:off x="4960903" y="1698913"/>
              <a:ext cx="459236" cy="779879"/>
            </a:xfrm>
            <a:prstGeom prst="rect">
              <a:avLst/>
            </a:prstGeom>
            <a:noFill/>
          </p:spPr>
          <p:txBody>
            <a:bodyPr wrap="square" rtlCol="0">
              <a:spAutoFit/>
            </a:bodyPr>
            <a:lstStyle/>
            <a:p>
              <a:pPr algn="ctr"/>
              <a:r>
                <a:rPr lang="en-US" altLang="zh-CN" sz="3200" dirty="0">
                  <a:solidFill>
                    <a:schemeClr val="bg1"/>
                  </a:solidFill>
                  <a:latin typeface="Impact" pitchFamily="34" charset="0"/>
                  <a:ea typeface="微软雅黑" pitchFamily="34" charset="-122"/>
                </a:rPr>
                <a:t>1</a:t>
              </a:r>
              <a:endParaRPr lang="zh-CN" altLang="en-US" sz="3200" dirty="0">
                <a:solidFill>
                  <a:schemeClr val="bg1"/>
                </a:solidFill>
                <a:latin typeface="Impact" pitchFamily="34" charset="0"/>
                <a:ea typeface="微软雅黑" pitchFamily="34" charset="-122"/>
              </a:endParaRPr>
            </a:p>
          </p:txBody>
        </p:sp>
        <p:sp>
          <p:nvSpPr>
            <p:cNvPr id="19" name="文本框 33"/>
            <p:cNvSpPr txBox="1"/>
            <p:nvPr/>
          </p:nvSpPr>
          <p:spPr>
            <a:xfrm>
              <a:off x="5608238" y="1749088"/>
              <a:ext cx="3750272" cy="61569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目前遇到的问题</a:t>
              </a:r>
              <a:endParaRPr lang="zh-CN" altLang="en-US" sz="2400" b="1" dirty="0">
                <a:latin typeface="微软雅黑" pitchFamily="34" charset="-122"/>
                <a:ea typeface="微软雅黑" pitchFamily="34" charset="-122"/>
              </a:endParaRPr>
            </a:p>
          </p:txBody>
        </p:sp>
      </p:grpSp>
      <p:grpSp>
        <p:nvGrpSpPr>
          <p:cNvPr id="38" name="组合 37"/>
          <p:cNvGrpSpPr/>
          <p:nvPr/>
        </p:nvGrpSpPr>
        <p:grpSpPr>
          <a:xfrm>
            <a:off x="4328532" y="1299594"/>
            <a:ext cx="6484263" cy="681870"/>
            <a:chOff x="4951063" y="1604443"/>
            <a:chExt cx="4472799" cy="909369"/>
          </a:xfrm>
        </p:grpSpPr>
        <p:sp>
          <p:nvSpPr>
            <p:cNvPr id="39" name="圆角矩形 38"/>
            <p:cNvSpPr/>
            <p:nvPr/>
          </p:nvSpPr>
          <p:spPr>
            <a:xfrm>
              <a:off x="4951063" y="1616239"/>
              <a:ext cx="4472799" cy="89757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40" name="矩形 39"/>
            <p:cNvSpPr/>
            <p:nvPr/>
          </p:nvSpPr>
          <p:spPr>
            <a:xfrm>
              <a:off x="5479593" y="1604443"/>
              <a:ext cx="3710363" cy="9093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41" name="等腰三角形 40"/>
            <p:cNvSpPr/>
            <p:nvPr/>
          </p:nvSpPr>
          <p:spPr>
            <a:xfrm rot="5400000">
              <a:off x="5427843" y="1990437"/>
              <a:ext cx="227792" cy="133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42" name="TextBox 3"/>
            <p:cNvSpPr txBox="1"/>
            <p:nvPr/>
          </p:nvSpPr>
          <p:spPr>
            <a:xfrm>
              <a:off x="4960903" y="1698913"/>
              <a:ext cx="459236" cy="779879"/>
            </a:xfrm>
            <a:prstGeom prst="rect">
              <a:avLst/>
            </a:prstGeom>
            <a:noFill/>
          </p:spPr>
          <p:txBody>
            <a:bodyPr wrap="square" rtlCol="0">
              <a:spAutoFit/>
            </a:bodyPr>
            <a:lstStyle>
              <a:defPPr>
                <a:defRPr lang="en-US"/>
              </a:defPPr>
              <a:lvl1pPr algn="ctr">
                <a:defRPr sz="3200">
                  <a:solidFill>
                    <a:schemeClr val="bg1"/>
                  </a:solidFill>
                  <a:latin typeface="Impact" pitchFamily="34" charset="0"/>
                  <a:ea typeface="微软雅黑" pitchFamily="34" charset="-122"/>
                </a:defRPr>
              </a:lvl1pPr>
            </a:lstStyle>
            <a:p>
              <a:r>
                <a:rPr lang="en-US" altLang="zh-CN" dirty="0"/>
                <a:t>2</a:t>
              </a:r>
              <a:endParaRPr lang="zh-CN" altLang="en-US" dirty="0"/>
            </a:p>
          </p:txBody>
        </p:sp>
        <p:sp>
          <p:nvSpPr>
            <p:cNvPr id="43" name="文本框 33"/>
            <p:cNvSpPr txBox="1"/>
            <p:nvPr/>
          </p:nvSpPr>
          <p:spPr>
            <a:xfrm>
              <a:off x="5608238" y="1749088"/>
              <a:ext cx="3750271" cy="61569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用</a:t>
              </a:r>
              <a:r>
                <a:rPr lang="en-US" altLang="zh-CN" sz="2400" b="1" dirty="0" smtClean="0">
                  <a:latin typeface="微软雅黑" pitchFamily="34" charset="-122"/>
                  <a:ea typeface="微软雅黑" pitchFamily="34" charset="-122"/>
                </a:rPr>
                <a:t>ADC</a:t>
              </a:r>
              <a:r>
                <a:rPr lang="zh-CN" altLang="en-US" sz="2400" b="1" dirty="0" smtClean="0">
                  <a:latin typeface="微软雅黑" pitchFamily="34" charset="-122"/>
                  <a:ea typeface="微软雅黑" pitchFamily="34" charset="-122"/>
                </a:rPr>
                <a:t>地</a:t>
              </a:r>
              <a:r>
                <a:rPr lang="zh-CN" altLang="en-US" sz="2400" b="1" dirty="0">
                  <a:latin typeface="微软雅黑" pitchFamily="34" charset="-122"/>
                  <a:ea typeface="微软雅黑" pitchFamily="34" charset="-122"/>
                </a:rPr>
                <a:t>电压的</a:t>
              </a:r>
              <a:r>
                <a:rPr lang="zh-CN" altLang="en-US" sz="2400" b="1" dirty="0" smtClean="0">
                  <a:latin typeface="微软雅黑" pitchFamily="34" charset="-122"/>
                  <a:ea typeface="微软雅黑" pitchFamily="34" charset="-122"/>
                </a:rPr>
                <a:t>变动校准</a:t>
              </a:r>
              <a:endParaRPr lang="zh-CN" altLang="en-US" sz="2400" b="1" dirty="0">
                <a:latin typeface="微软雅黑" pitchFamily="34" charset="-122"/>
                <a:ea typeface="微软雅黑" pitchFamily="34" charset="-122"/>
              </a:endParaRPr>
            </a:p>
          </p:txBody>
        </p:sp>
      </p:grpSp>
      <p:sp>
        <p:nvSpPr>
          <p:cNvPr id="31" name="灯片编号占位符 3"/>
          <p:cNvSpPr>
            <a:spLocks noGrp="1"/>
          </p:cNvSpPr>
          <p:nvPr>
            <p:ph type="sldNum" sz="quarter" idx="12"/>
          </p:nvPr>
        </p:nvSpPr>
        <p:spPr>
          <a:xfrm>
            <a:off x="10850115" y="6504532"/>
            <a:ext cx="1345060" cy="365125"/>
          </a:xfrm>
        </p:spPr>
        <p:txBody>
          <a:bodyPr/>
          <a:lstStyle/>
          <a:p>
            <a:pPr algn="ctr"/>
            <a:r>
              <a:rPr lang="en-US" dirty="0" smtClean="0"/>
              <a:t>2</a:t>
            </a:r>
            <a:endParaRPr lang="en-US" dirty="0"/>
          </a:p>
        </p:txBody>
      </p:sp>
      <p:grpSp>
        <p:nvGrpSpPr>
          <p:cNvPr id="20" name="组合 37"/>
          <p:cNvGrpSpPr/>
          <p:nvPr/>
        </p:nvGrpSpPr>
        <p:grpSpPr>
          <a:xfrm>
            <a:off x="4328532" y="3140297"/>
            <a:ext cx="6484263" cy="681870"/>
            <a:chOff x="4951063" y="1604443"/>
            <a:chExt cx="4472799" cy="909369"/>
          </a:xfrm>
        </p:grpSpPr>
        <p:sp>
          <p:nvSpPr>
            <p:cNvPr id="21" name="圆角矩形 38"/>
            <p:cNvSpPr/>
            <p:nvPr/>
          </p:nvSpPr>
          <p:spPr>
            <a:xfrm>
              <a:off x="4951063" y="1616239"/>
              <a:ext cx="4472799" cy="89757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22" name="矩形 39"/>
            <p:cNvSpPr/>
            <p:nvPr/>
          </p:nvSpPr>
          <p:spPr>
            <a:xfrm>
              <a:off x="5479593" y="1604443"/>
              <a:ext cx="3710363" cy="9093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23" name="等腰三角形 40"/>
            <p:cNvSpPr/>
            <p:nvPr/>
          </p:nvSpPr>
          <p:spPr>
            <a:xfrm rot="5400000">
              <a:off x="5427843" y="1990437"/>
              <a:ext cx="227792" cy="133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24" name="TextBox 3"/>
            <p:cNvSpPr txBox="1"/>
            <p:nvPr/>
          </p:nvSpPr>
          <p:spPr>
            <a:xfrm>
              <a:off x="4960903" y="1698913"/>
              <a:ext cx="459236" cy="779879"/>
            </a:xfrm>
            <a:prstGeom prst="rect">
              <a:avLst/>
            </a:prstGeom>
            <a:noFill/>
          </p:spPr>
          <p:txBody>
            <a:bodyPr wrap="square" rtlCol="0">
              <a:spAutoFit/>
            </a:bodyPr>
            <a:lstStyle>
              <a:defPPr>
                <a:defRPr lang="en-US"/>
              </a:defPPr>
              <a:lvl1pPr algn="ctr">
                <a:defRPr sz="3200">
                  <a:solidFill>
                    <a:schemeClr val="bg1"/>
                  </a:solidFill>
                  <a:latin typeface="Impact" pitchFamily="34" charset="0"/>
                  <a:ea typeface="微软雅黑" pitchFamily="34" charset="-122"/>
                </a:defRPr>
              </a:lvl1pPr>
            </a:lstStyle>
            <a:p>
              <a:r>
                <a:rPr lang="en-US" altLang="zh-CN" dirty="0"/>
                <a:t>4</a:t>
              </a:r>
              <a:endParaRPr lang="zh-CN" altLang="en-US" dirty="0"/>
            </a:p>
          </p:txBody>
        </p:sp>
        <p:sp>
          <p:nvSpPr>
            <p:cNvPr id="25" name="文本框 33"/>
            <p:cNvSpPr txBox="1"/>
            <p:nvPr/>
          </p:nvSpPr>
          <p:spPr>
            <a:xfrm>
              <a:off x="5608238" y="1749088"/>
              <a:ext cx="3750271" cy="61569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用市电电压校准</a:t>
              </a:r>
              <a:endParaRPr lang="zh-CN" altLang="en-US" sz="2400" b="1" dirty="0">
                <a:latin typeface="微软雅黑" pitchFamily="34" charset="-122"/>
                <a:ea typeface="微软雅黑" pitchFamily="34" charset="-122"/>
              </a:endParaRPr>
            </a:p>
          </p:txBody>
        </p:sp>
      </p:grpSp>
      <p:grpSp>
        <p:nvGrpSpPr>
          <p:cNvPr id="26" name="组合 37"/>
          <p:cNvGrpSpPr/>
          <p:nvPr/>
        </p:nvGrpSpPr>
        <p:grpSpPr>
          <a:xfrm>
            <a:off x="4342795" y="2206678"/>
            <a:ext cx="6484263" cy="681870"/>
            <a:chOff x="4951063" y="1604443"/>
            <a:chExt cx="4472799" cy="909369"/>
          </a:xfrm>
        </p:grpSpPr>
        <p:sp>
          <p:nvSpPr>
            <p:cNvPr id="27" name="圆角矩形 38"/>
            <p:cNvSpPr/>
            <p:nvPr/>
          </p:nvSpPr>
          <p:spPr>
            <a:xfrm>
              <a:off x="4951063" y="1616239"/>
              <a:ext cx="4472799" cy="89757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28" name="矩形 39"/>
            <p:cNvSpPr/>
            <p:nvPr/>
          </p:nvSpPr>
          <p:spPr>
            <a:xfrm>
              <a:off x="5479593" y="1604443"/>
              <a:ext cx="3710363" cy="9093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29" name="等腰三角形 40"/>
            <p:cNvSpPr/>
            <p:nvPr/>
          </p:nvSpPr>
          <p:spPr>
            <a:xfrm rot="5400000">
              <a:off x="5427843" y="1990437"/>
              <a:ext cx="227792" cy="133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30" name="TextBox 3"/>
            <p:cNvSpPr txBox="1"/>
            <p:nvPr/>
          </p:nvSpPr>
          <p:spPr>
            <a:xfrm>
              <a:off x="4960903" y="1698913"/>
              <a:ext cx="459236" cy="779879"/>
            </a:xfrm>
            <a:prstGeom prst="rect">
              <a:avLst/>
            </a:prstGeom>
            <a:noFill/>
          </p:spPr>
          <p:txBody>
            <a:bodyPr wrap="square" rtlCol="0">
              <a:spAutoFit/>
            </a:bodyPr>
            <a:lstStyle>
              <a:defPPr>
                <a:defRPr lang="en-US"/>
              </a:defPPr>
              <a:lvl1pPr algn="ctr">
                <a:defRPr sz="3200">
                  <a:solidFill>
                    <a:schemeClr val="bg1"/>
                  </a:solidFill>
                  <a:latin typeface="Impact" pitchFamily="34" charset="0"/>
                  <a:ea typeface="微软雅黑" pitchFamily="34" charset="-122"/>
                </a:defRPr>
              </a:lvl1pPr>
            </a:lstStyle>
            <a:p>
              <a:r>
                <a:rPr lang="en-US" altLang="zh-CN" dirty="0" smtClean="0"/>
                <a:t>3</a:t>
              </a:r>
              <a:endParaRPr lang="zh-CN" altLang="en-US" dirty="0"/>
            </a:p>
          </p:txBody>
        </p:sp>
        <p:sp>
          <p:nvSpPr>
            <p:cNvPr id="32" name="文本框 33"/>
            <p:cNvSpPr txBox="1"/>
            <p:nvPr/>
          </p:nvSpPr>
          <p:spPr>
            <a:xfrm>
              <a:off x="5608238" y="1749088"/>
              <a:ext cx="3750271" cy="61569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从自身干扰的角度校准</a:t>
              </a:r>
              <a:endParaRPr lang="zh-CN" altLang="en-US" sz="2400" b="1" dirty="0">
                <a:latin typeface="微软雅黑" pitchFamily="34" charset="-122"/>
                <a:ea typeface="微软雅黑" pitchFamily="34" charset="-122"/>
              </a:endParaRPr>
            </a:p>
          </p:txBody>
        </p:sp>
      </p:grpSp>
      <p:grpSp>
        <p:nvGrpSpPr>
          <p:cNvPr id="33" name="组合 37"/>
          <p:cNvGrpSpPr/>
          <p:nvPr/>
        </p:nvGrpSpPr>
        <p:grpSpPr>
          <a:xfrm>
            <a:off x="4328531" y="4075744"/>
            <a:ext cx="6484263" cy="681870"/>
            <a:chOff x="4951063" y="1604443"/>
            <a:chExt cx="4472799" cy="909369"/>
          </a:xfrm>
        </p:grpSpPr>
        <p:sp>
          <p:nvSpPr>
            <p:cNvPr id="34" name="圆角矩形 38"/>
            <p:cNvSpPr/>
            <p:nvPr/>
          </p:nvSpPr>
          <p:spPr>
            <a:xfrm>
              <a:off x="4951063" y="1616239"/>
              <a:ext cx="4472799" cy="89757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35" name="矩形 39"/>
            <p:cNvSpPr/>
            <p:nvPr/>
          </p:nvSpPr>
          <p:spPr>
            <a:xfrm>
              <a:off x="5479593" y="1604443"/>
              <a:ext cx="3710363" cy="9093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36" name="等腰三角形 40"/>
            <p:cNvSpPr/>
            <p:nvPr/>
          </p:nvSpPr>
          <p:spPr>
            <a:xfrm rot="5400000">
              <a:off x="5427843" y="1990437"/>
              <a:ext cx="227792" cy="133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37" name="TextBox 3"/>
            <p:cNvSpPr txBox="1"/>
            <p:nvPr/>
          </p:nvSpPr>
          <p:spPr>
            <a:xfrm>
              <a:off x="4960903" y="1698913"/>
              <a:ext cx="459236" cy="779879"/>
            </a:xfrm>
            <a:prstGeom prst="rect">
              <a:avLst/>
            </a:prstGeom>
            <a:noFill/>
          </p:spPr>
          <p:txBody>
            <a:bodyPr wrap="square" rtlCol="0">
              <a:spAutoFit/>
            </a:bodyPr>
            <a:lstStyle>
              <a:defPPr>
                <a:defRPr lang="en-US"/>
              </a:defPPr>
              <a:lvl1pPr algn="ctr">
                <a:defRPr sz="3200">
                  <a:solidFill>
                    <a:schemeClr val="bg1"/>
                  </a:solidFill>
                  <a:latin typeface="Impact" pitchFamily="34" charset="0"/>
                  <a:ea typeface="微软雅黑" pitchFamily="34" charset="-122"/>
                </a:defRPr>
              </a:lvl1pPr>
            </a:lstStyle>
            <a:p>
              <a:r>
                <a:rPr lang="en-US" altLang="zh-CN" dirty="0"/>
                <a:t>5</a:t>
              </a:r>
              <a:endParaRPr lang="zh-CN" altLang="en-US" dirty="0"/>
            </a:p>
          </p:txBody>
        </p:sp>
        <p:sp>
          <p:nvSpPr>
            <p:cNvPr id="44" name="文本框 33"/>
            <p:cNvSpPr txBox="1"/>
            <p:nvPr/>
          </p:nvSpPr>
          <p:spPr>
            <a:xfrm>
              <a:off x="5608238" y="1749088"/>
              <a:ext cx="3750271" cy="61569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用规则校准</a:t>
              </a:r>
              <a:endParaRPr lang="zh-CN" altLang="en-US" sz="2400" b="1" dirty="0">
                <a:latin typeface="微软雅黑" pitchFamily="34" charset="-122"/>
                <a:ea typeface="微软雅黑" pitchFamily="34" charset="-122"/>
              </a:endParaRPr>
            </a:p>
          </p:txBody>
        </p:sp>
      </p:grpSp>
      <p:grpSp>
        <p:nvGrpSpPr>
          <p:cNvPr id="46" name="组合 37"/>
          <p:cNvGrpSpPr/>
          <p:nvPr/>
        </p:nvGrpSpPr>
        <p:grpSpPr>
          <a:xfrm>
            <a:off x="4328529" y="5006540"/>
            <a:ext cx="6484263" cy="681870"/>
            <a:chOff x="4951063" y="1604443"/>
            <a:chExt cx="4472799" cy="909369"/>
          </a:xfrm>
        </p:grpSpPr>
        <p:sp>
          <p:nvSpPr>
            <p:cNvPr id="47" name="圆角矩形 38"/>
            <p:cNvSpPr/>
            <p:nvPr/>
          </p:nvSpPr>
          <p:spPr>
            <a:xfrm>
              <a:off x="4951063" y="1616239"/>
              <a:ext cx="4472799" cy="89757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48" name="矩形 39"/>
            <p:cNvSpPr/>
            <p:nvPr/>
          </p:nvSpPr>
          <p:spPr>
            <a:xfrm>
              <a:off x="5479593" y="1604443"/>
              <a:ext cx="3710363" cy="9093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49" name="等腰三角形 40"/>
            <p:cNvSpPr/>
            <p:nvPr/>
          </p:nvSpPr>
          <p:spPr>
            <a:xfrm rot="5400000">
              <a:off x="5427843" y="1990437"/>
              <a:ext cx="227792" cy="133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50" name="TextBox 3"/>
            <p:cNvSpPr txBox="1"/>
            <p:nvPr/>
          </p:nvSpPr>
          <p:spPr>
            <a:xfrm>
              <a:off x="4960903" y="1698913"/>
              <a:ext cx="459236" cy="779879"/>
            </a:xfrm>
            <a:prstGeom prst="rect">
              <a:avLst/>
            </a:prstGeom>
            <a:noFill/>
          </p:spPr>
          <p:txBody>
            <a:bodyPr wrap="square" rtlCol="0">
              <a:spAutoFit/>
            </a:bodyPr>
            <a:lstStyle>
              <a:defPPr>
                <a:defRPr lang="en-US"/>
              </a:defPPr>
              <a:lvl1pPr algn="ctr">
                <a:defRPr sz="3200">
                  <a:solidFill>
                    <a:schemeClr val="bg1"/>
                  </a:solidFill>
                  <a:latin typeface="Impact" pitchFamily="34" charset="0"/>
                  <a:ea typeface="微软雅黑" pitchFamily="34" charset="-122"/>
                </a:defRPr>
              </a:lvl1pPr>
            </a:lstStyle>
            <a:p>
              <a:r>
                <a:rPr lang="en-US" altLang="zh-CN" dirty="0" smtClean="0"/>
                <a:t>6</a:t>
              </a:r>
              <a:endParaRPr lang="zh-CN" altLang="en-US" dirty="0"/>
            </a:p>
          </p:txBody>
        </p:sp>
        <p:sp>
          <p:nvSpPr>
            <p:cNvPr id="51" name="文本框 33"/>
            <p:cNvSpPr txBox="1"/>
            <p:nvPr/>
          </p:nvSpPr>
          <p:spPr>
            <a:xfrm>
              <a:off x="5608238" y="1749088"/>
              <a:ext cx="3750271" cy="61569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AI</a:t>
              </a:r>
              <a:r>
                <a:rPr lang="zh-CN" altLang="en-US" sz="2400" b="1" dirty="0" smtClean="0">
                  <a:latin typeface="微软雅黑" pitchFamily="34" charset="-122"/>
                  <a:ea typeface="微软雅黑" pitchFamily="34" charset="-122"/>
                </a:rPr>
                <a:t>思路拓展</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神经网络</a:t>
              </a:r>
              <a:endParaRPr lang="zh-CN" altLang="en-US" sz="2400" b="1" dirty="0">
                <a:latin typeface="微软雅黑" pitchFamily="34" charset="-122"/>
                <a:ea typeface="微软雅黑" pitchFamily="34" charset="-122"/>
              </a:endParaRPr>
            </a:p>
          </p:txBody>
        </p:sp>
      </p:grpSp>
      <p:grpSp>
        <p:nvGrpSpPr>
          <p:cNvPr id="45" name="组合 37"/>
          <p:cNvGrpSpPr/>
          <p:nvPr/>
        </p:nvGrpSpPr>
        <p:grpSpPr>
          <a:xfrm>
            <a:off x="4328529" y="5924148"/>
            <a:ext cx="6484263" cy="681870"/>
            <a:chOff x="4951063" y="1604443"/>
            <a:chExt cx="4472799" cy="909369"/>
          </a:xfrm>
        </p:grpSpPr>
        <p:sp>
          <p:nvSpPr>
            <p:cNvPr id="52" name="圆角矩形 38"/>
            <p:cNvSpPr/>
            <p:nvPr/>
          </p:nvSpPr>
          <p:spPr>
            <a:xfrm>
              <a:off x="4951063" y="1616239"/>
              <a:ext cx="4472799" cy="89757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53" name="矩形 39"/>
            <p:cNvSpPr/>
            <p:nvPr/>
          </p:nvSpPr>
          <p:spPr>
            <a:xfrm>
              <a:off x="5479593" y="1604443"/>
              <a:ext cx="3710363" cy="9093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54" name="等腰三角形 40"/>
            <p:cNvSpPr/>
            <p:nvPr/>
          </p:nvSpPr>
          <p:spPr>
            <a:xfrm rot="5400000">
              <a:off x="5427843" y="1990437"/>
              <a:ext cx="227792" cy="1330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endParaRPr>
            </a:p>
          </p:txBody>
        </p:sp>
        <p:sp>
          <p:nvSpPr>
            <p:cNvPr id="55" name="TextBox 3"/>
            <p:cNvSpPr txBox="1"/>
            <p:nvPr/>
          </p:nvSpPr>
          <p:spPr>
            <a:xfrm>
              <a:off x="4960903" y="1698913"/>
              <a:ext cx="459236" cy="779879"/>
            </a:xfrm>
            <a:prstGeom prst="rect">
              <a:avLst/>
            </a:prstGeom>
            <a:noFill/>
          </p:spPr>
          <p:txBody>
            <a:bodyPr wrap="square" rtlCol="0">
              <a:spAutoFit/>
            </a:bodyPr>
            <a:lstStyle>
              <a:defPPr>
                <a:defRPr lang="en-US"/>
              </a:defPPr>
              <a:lvl1pPr algn="ctr">
                <a:defRPr sz="3200">
                  <a:solidFill>
                    <a:schemeClr val="bg1"/>
                  </a:solidFill>
                  <a:latin typeface="Impact" pitchFamily="34" charset="0"/>
                  <a:ea typeface="微软雅黑" pitchFamily="34" charset="-122"/>
                </a:defRPr>
              </a:lvl1pPr>
            </a:lstStyle>
            <a:p>
              <a:r>
                <a:rPr lang="en-US" altLang="zh-CN" dirty="0"/>
                <a:t>7</a:t>
              </a:r>
              <a:endParaRPr lang="zh-CN" altLang="en-US" dirty="0"/>
            </a:p>
          </p:txBody>
        </p:sp>
        <p:sp>
          <p:nvSpPr>
            <p:cNvPr id="56" name="文本框 33"/>
            <p:cNvSpPr txBox="1"/>
            <p:nvPr/>
          </p:nvSpPr>
          <p:spPr>
            <a:xfrm>
              <a:off x="5608238" y="1749088"/>
              <a:ext cx="3750271" cy="61569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倾向的方法</a:t>
              </a:r>
              <a:endParaRPr lang="zh-CN" altLang="en-US" sz="2400" b="1" dirty="0">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4854"/>
    </mc:Choice>
    <mc:Fallback xmlns="">
      <p:transition spd="slow" advTm="485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从自身干扰的角度校准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20</a:t>
            </a:fld>
            <a:endParaRPr lang="en-US" dirty="0"/>
          </a:p>
        </p:txBody>
      </p:sp>
      <p:sp>
        <p:nvSpPr>
          <p:cNvPr id="11" name="TextBox 10"/>
          <p:cNvSpPr txBox="1"/>
          <p:nvPr/>
        </p:nvSpPr>
        <p:spPr>
          <a:xfrm>
            <a:off x="844701" y="670697"/>
            <a:ext cx="10677944" cy="3000821"/>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从上面的处理结果来看，效果并不理想，因此考虑自身干扰的第二种情况。</a:t>
            </a:r>
            <a:endParaRPr lang="en-US" altLang="zh-CN" dirty="0" smtClean="0">
              <a:solidFill>
                <a:srgbClr val="0000FF"/>
              </a:solidFill>
              <a:latin typeface="微软雅黑" panose="020B0503020204020204" pitchFamily="34" charset="-122"/>
              <a:ea typeface="微软雅黑" panose="020B0503020204020204" pitchFamily="34" charset="-122"/>
            </a:endParaRPr>
          </a:p>
          <a:p>
            <a:pPr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情况二：</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a:solidFill>
                  <a:srgbClr val="0000FF"/>
                </a:solidFill>
                <a:latin typeface="微软雅黑" panose="020B0503020204020204" pitchFamily="34" charset="-122"/>
                <a:ea typeface="微软雅黑" panose="020B0503020204020204" pitchFamily="34" charset="-122"/>
              </a:rPr>
              <a:t>第一</a:t>
            </a:r>
            <a:r>
              <a:rPr lang="zh-CN" altLang="en-US" dirty="0" smtClean="0">
                <a:solidFill>
                  <a:srgbClr val="0000FF"/>
                </a:solidFill>
                <a:latin typeface="微软雅黑" panose="020B0503020204020204" pitchFamily="34" charset="-122"/>
                <a:ea typeface="微软雅黑" panose="020B0503020204020204" pitchFamily="34" charset="-122"/>
              </a:rPr>
              <a:t>种情况对所给问题的解答并不令人满意，并且未接入负载的路出现了绝对值最大为</a:t>
            </a:r>
            <a:r>
              <a:rPr lang="en-US" altLang="zh-CN" dirty="0" smtClean="0">
                <a:solidFill>
                  <a:srgbClr val="0000FF"/>
                </a:solidFill>
                <a:latin typeface="微软雅黑" panose="020B0503020204020204" pitchFamily="34" charset="-122"/>
                <a:ea typeface="微软雅黑" panose="020B0503020204020204" pitchFamily="34" charset="-122"/>
              </a:rPr>
              <a:t>11mA</a:t>
            </a:r>
            <a:r>
              <a:rPr lang="zh-CN" altLang="en-US" dirty="0" smtClean="0">
                <a:solidFill>
                  <a:srgbClr val="0000FF"/>
                </a:solidFill>
                <a:latin typeface="微软雅黑" panose="020B0503020204020204" pitchFamily="34" charset="-122"/>
                <a:ea typeface="微软雅黑" panose="020B0503020204020204" pitchFamily="34" charset="-122"/>
              </a:rPr>
              <a:t>左右的干扰。因此推断可能补偿了不必要的值。进一步考察发现，因为干扰由地电流造成，而地电压的浮动是相对于右侧地总线的，此处</a:t>
            </a:r>
            <a:r>
              <a:rPr lang="zh-CN" altLang="en-US" dirty="0">
                <a:solidFill>
                  <a:srgbClr val="0000FF"/>
                </a:solidFill>
                <a:latin typeface="微软雅黑" panose="020B0503020204020204" pitchFamily="34" charset="-122"/>
                <a:ea typeface="微软雅黑" panose="020B0503020204020204" pitchFamily="34" charset="-122"/>
              </a:rPr>
              <a:t>我们假设自身对自身的干扰只受其右侧（靠近地）路的</a:t>
            </a:r>
            <a:r>
              <a:rPr lang="zh-CN" altLang="en-US" dirty="0" smtClean="0">
                <a:solidFill>
                  <a:srgbClr val="0000FF"/>
                </a:solidFill>
                <a:latin typeface="微软雅黑" panose="020B0503020204020204" pitchFamily="34" charset="-122"/>
                <a:ea typeface="微软雅黑" panose="020B0503020204020204" pitchFamily="34" charset="-122"/>
              </a:rPr>
              <a:t>影响，</a:t>
            </a:r>
            <a:r>
              <a:rPr lang="zh-CN" altLang="en-US" b="1" dirty="0" smtClean="0">
                <a:solidFill>
                  <a:srgbClr val="0000FF"/>
                </a:solidFill>
                <a:latin typeface="微软雅黑" panose="020B0503020204020204" pitchFamily="34" charset="-122"/>
                <a:ea typeface="微软雅黑" panose="020B0503020204020204" pitchFamily="34" charset="-122"/>
              </a:rPr>
              <a:t>因此单路测试中每行只需要对右侧路的系数求和即可</a:t>
            </a:r>
            <a:r>
              <a:rPr lang="zh-CN" altLang="en-US" dirty="0" smtClean="0">
                <a:solidFill>
                  <a:srgbClr val="0000FF"/>
                </a:solidFill>
                <a:latin typeface="微软雅黑" panose="020B0503020204020204" pitchFamily="34" charset="-122"/>
                <a:ea typeface="微软雅黑" panose="020B0503020204020204" pitchFamily="34" charset="-122"/>
              </a:rPr>
              <a:t>。下图为</a:t>
            </a:r>
            <a:r>
              <a:rPr lang="en-US" altLang="zh-CN" dirty="0" smtClean="0">
                <a:solidFill>
                  <a:srgbClr val="0000FF"/>
                </a:solidFill>
                <a:latin typeface="微软雅黑" panose="020B0503020204020204" pitchFamily="34" charset="-122"/>
                <a:ea typeface="微软雅黑" panose="020B0503020204020204" pitchFamily="34" charset="-122"/>
              </a:rPr>
              <a:t>PCB</a:t>
            </a:r>
            <a:r>
              <a:rPr lang="zh-CN" altLang="en-US" dirty="0" smtClean="0">
                <a:solidFill>
                  <a:srgbClr val="0000FF"/>
                </a:solidFill>
                <a:latin typeface="微软雅黑" panose="020B0503020204020204" pitchFamily="34" charset="-122"/>
                <a:ea typeface="微软雅黑" panose="020B0503020204020204" pitchFamily="34" charset="-122"/>
              </a:rPr>
              <a:t>中插座接法示意图，下表中列出了</a:t>
            </a:r>
            <a:r>
              <a:rPr lang="en-US" altLang="zh-CN" dirty="0" smtClean="0">
                <a:solidFill>
                  <a:srgbClr val="0000FF"/>
                </a:solidFill>
                <a:latin typeface="微软雅黑" panose="020B0503020204020204" pitchFamily="34" charset="-122"/>
                <a:ea typeface="微软雅黑" panose="020B0503020204020204" pitchFamily="34" charset="-122"/>
              </a:rPr>
              <a:t>PCB</a:t>
            </a:r>
            <a:r>
              <a:rPr lang="zh-CN" altLang="en-US" dirty="0" smtClean="0">
                <a:solidFill>
                  <a:srgbClr val="0000FF"/>
                </a:solidFill>
                <a:latin typeface="微软雅黑" panose="020B0503020204020204" pitchFamily="34" charset="-122"/>
                <a:ea typeface="微软雅黑" panose="020B0503020204020204" pitchFamily="34" charset="-122"/>
              </a:rPr>
              <a:t>中每一路右侧的路数。</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pic>
        <p:nvPicPr>
          <p:cNvPr id="7" name="Picture 6"/>
          <p:cNvPicPr>
            <a:picLocks noChangeAspect="1"/>
          </p:cNvPicPr>
          <p:nvPr/>
        </p:nvPicPr>
        <p:blipFill>
          <a:blip r:embed="rId3"/>
          <a:stretch>
            <a:fillRect/>
          </a:stretch>
        </p:blipFill>
        <p:spPr>
          <a:xfrm>
            <a:off x="0" y="3861586"/>
            <a:ext cx="5880038" cy="1914690"/>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1216081585"/>
              </p:ext>
            </p:extLst>
          </p:nvPr>
        </p:nvGraphicFramePr>
        <p:xfrm>
          <a:off x="6038489" y="3374907"/>
          <a:ext cx="5865966" cy="3042488"/>
        </p:xfrm>
        <a:graphic>
          <a:graphicData uri="http://schemas.openxmlformats.org/drawingml/2006/table">
            <a:tbl>
              <a:tblPr>
                <a:tableStyleId>{5C22544A-7EE6-4342-B048-85BDC9FD1C3A}</a:tableStyleId>
              </a:tblPr>
              <a:tblGrid>
                <a:gridCol w="584827">
                  <a:extLst>
                    <a:ext uri="{9D8B030D-6E8A-4147-A177-3AD203B41FA5}">
                      <a16:colId xmlns:a16="http://schemas.microsoft.com/office/drawing/2014/main" xmlns="" val="20000"/>
                    </a:ext>
                  </a:extLst>
                </a:gridCol>
                <a:gridCol w="366410">
                  <a:extLst>
                    <a:ext uri="{9D8B030D-6E8A-4147-A177-3AD203B41FA5}">
                      <a16:colId xmlns:a16="http://schemas.microsoft.com/office/drawing/2014/main" xmlns="" val="20001"/>
                    </a:ext>
                  </a:extLst>
                </a:gridCol>
                <a:gridCol w="475619">
                  <a:extLst>
                    <a:ext uri="{9D8B030D-6E8A-4147-A177-3AD203B41FA5}">
                      <a16:colId xmlns:a16="http://schemas.microsoft.com/office/drawing/2014/main" xmlns="" val="20002"/>
                    </a:ext>
                  </a:extLst>
                </a:gridCol>
                <a:gridCol w="475619">
                  <a:extLst>
                    <a:ext uri="{9D8B030D-6E8A-4147-A177-3AD203B41FA5}">
                      <a16:colId xmlns:a16="http://schemas.microsoft.com/office/drawing/2014/main" xmlns="" val="20003"/>
                    </a:ext>
                  </a:extLst>
                </a:gridCol>
                <a:gridCol w="475619">
                  <a:extLst>
                    <a:ext uri="{9D8B030D-6E8A-4147-A177-3AD203B41FA5}">
                      <a16:colId xmlns:a16="http://schemas.microsoft.com/office/drawing/2014/main" xmlns="" val="20004"/>
                    </a:ext>
                  </a:extLst>
                </a:gridCol>
                <a:gridCol w="475619">
                  <a:extLst>
                    <a:ext uri="{9D8B030D-6E8A-4147-A177-3AD203B41FA5}">
                      <a16:colId xmlns:a16="http://schemas.microsoft.com/office/drawing/2014/main" xmlns="" val="20005"/>
                    </a:ext>
                  </a:extLst>
                </a:gridCol>
                <a:gridCol w="475619">
                  <a:extLst>
                    <a:ext uri="{9D8B030D-6E8A-4147-A177-3AD203B41FA5}">
                      <a16:colId xmlns:a16="http://schemas.microsoft.com/office/drawing/2014/main" xmlns="" val="20006"/>
                    </a:ext>
                  </a:extLst>
                </a:gridCol>
                <a:gridCol w="475619">
                  <a:extLst>
                    <a:ext uri="{9D8B030D-6E8A-4147-A177-3AD203B41FA5}">
                      <a16:colId xmlns:a16="http://schemas.microsoft.com/office/drawing/2014/main" xmlns="" val="20007"/>
                    </a:ext>
                  </a:extLst>
                </a:gridCol>
                <a:gridCol w="475619">
                  <a:extLst>
                    <a:ext uri="{9D8B030D-6E8A-4147-A177-3AD203B41FA5}">
                      <a16:colId xmlns:a16="http://schemas.microsoft.com/office/drawing/2014/main" xmlns="" val="20008"/>
                    </a:ext>
                  </a:extLst>
                </a:gridCol>
                <a:gridCol w="475619">
                  <a:extLst>
                    <a:ext uri="{9D8B030D-6E8A-4147-A177-3AD203B41FA5}">
                      <a16:colId xmlns:a16="http://schemas.microsoft.com/office/drawing/2014/main" xmlns="" val="20009"/>
                    </a:ext>
                  </a:extLst>
                </a:gridCol>
                <a:gridCol w="475619">
                  <a:extLst>
                    <a:ext uri="{9D8B030D-6E8A-4147-A177-3AD203B41FA5}">
                      <a16:colId xmlns:a16="http://schemas.microsoft.com/office/drawing/2014/main" xmlns="" val="20010"/>
                    </a:ext>
                  </a:extLst>
                </a:gridCol>
                <a:gridCol w="634158">
                  <a:extLst>
                    <a:ext uri="{9D8B030D-6E8A-4147-A177-3AD203B41FA5}">
                      <a16:colId xmlns:a16="http://schemas.microsoft.com/office/drawing/2014/main" xmlns="" val="20011"/>
                    </a:ext>
                  </a:extLst>
                </a:gridCol>
              </a:tblGrid>
              <a:tr h="319184">
                <a:tc>
                  <a:txBody>
                    <a:bodyPr/>
                    <a:lstStyle/>
                    <a:p>
                      <a:pPr algn="ctr" fontAlgn="b"/>
                      <a:r>
                        <a:rPr lang="zh-CN" altLang="en-US" sz="1400" b="0" i="0" u="none" strike="noStrike" dirty="0" smtClean="0">
                          <a:solidFill>
                            <a:srgbClr val="000000"/>
                          </a:solidFill>
                          <a:effectLst/>
                          <a:latin typeface="微软雅黑" panose="020B0503020204020204" pitchFamily="34" charset="-122"/>
                          <a:ea typeface="微软雅黑" panose="020B0503020204020204" pitchFamily="34" charset="-122"/>
                        </a:rPr>
                        <a:t>插座号</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gridSpan="11">
                  <a:txBody>
                    <a:bodyPr/>
                    <a:lstStyle/>
                    <a:p>
                      <a:pPr algn="ctr" fontAlgn="b"/>
                      <a:r>
                        <a:rPr lang="en-US" sz="1400" b="0" i="0" u="none" strike="noStrike" dirty="0" smtClean="0">
                          <a:solidFill>
                            <a:srgbClr val="000000"/>
                          </a:solidFill>
                          <a:effectLst/>
                          <a:latin typeface="微软雅黑" panose="020B0503020204020204" pitchFamily="34" charset="-122"/>
                          <a:ea typeface="微软雅黑" panose="020B0503020204020204" pitchFamily="34" charset="-122"/>
                        </a:rPr>
                        <a:t> </a:t>
                      </a:r>
                      <a:r>
                        <a:rPr lang="zh-CN" altLang="en-US" sz="1400" b="0" i="0" u="none" strike="noStrike" dirty="0" smtClean="0">
                          <a:solidFill>
                            <a:srgbClr val="000000"/>
                          </a:solidFill>
                          <a:effectLst/>
                          <a:latin typeface="微软雅黑" panose="020B0503020204020204" pitchFamily="34" charset="-122"/>
                          <a:ea typeface="微软雅黑" panose="020B0503020204020204" pitchFamily="34" charset="-122"/>
                        </a:rPr>
                        <a:t>位于其右侧的插座号</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000"/>
                  </a:ext>
                </a:extLst>
              </a:tr>
              <a:tr h="226942">
                <a:tc>
                  <a:txBody>
                    <a:bodyPr/>
                    <a:lstStyle/>
                    <a:p>
                      <a:pPr algn="ctr" fontAlgn="b"/>
                      <a:r>
                        <a:rPr lang="en-US" sz="1400" u="none" strike="noStrike">
                          <a:effectLst/>
                          <a:latin typeface="微软雅黑" panose="020B0503020204020204" pitchFamily="34" charset="-122"/>
                          <a:ea typeface="微软雅黑" panose="020B0503020204020204" pitchFamily="34" charset="-122"/>
                        </a:rPr>
                        <a:t>1</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2</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1"/>
                  </a:ext>
                </a:extLst>
              </a:tr>
              <a:tr h="226942">
                <a:tc>
                  <a:txBody>
                    <a:bodyPr/>
                    <a:lstStyle/>
                    <a:p>
                      <a:pPr algn="ctr" fontAlgn="b"/>
                      <a:r>
                        <a:rPr lang="en-US" sz="1400" u="none" strike="noStrike">
                          <a:effectLst/>
                          <a:latin typeface="微软雅黑" panose="020B0503020204020204" pitchFamily="34" charset="-122"/>
                          <a:ea typeface="微软雅黑" panose="020B0503020204020204" pitchFamily="34" charset="-122"/>
                        </a:rPr>
                        <a:t>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gridSpan="11">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none</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2"/>
                  </a:ext>
                </a:extLst>
              </a:tr>
              <a:tr h="226942">
                <a:tc>
                  <a:txBody>
                    <a:bodyPr/>
                    <a:lstStyle/>
                    <a:p>
                      <a:pPr algn="ctr" fontAlgn="b"/>
                      <a:r>
                        <a:rPr lang="en-US" sz="1400" u="none" strike="noStrike">
                          <a:effectLst/>
                          <a:latin typeface="微软雅黑" panose="020B0503020204020204" pitchFamily="34" charset="-122"/>
                          <a:ea typeface="微软雅黑" panose="020B0503020204020204" pitchFamily="34" charset="-122"/>
                        </a:rPr>
                        <a:t>3</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1</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4</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3"/>
                  </a:ext>
                </a:extLst>
              </a:tr>
              <a:tr h="226942">
                <a:tc>
                  <a:txBody>
                    <a:bodyPr/>
                    <a:lstStyle/>
                    <a:p>
                      <a:pPr algn="ctr" fontAlgn="b"/>
                      <a:r>
                        <a:rPr lang="en-US" sz="1400" u="none" strike="noStrike">
                          <a:effectLst/>
                          <a:latin typeface="微软雅黑" panose="020B0503020204020204" pitchFamily="34" charset="-122"/>
                          <a:ea typeface="微软雅黑" panose="020B0503020204020204" pitchFamily="34" charset="-122"/>
                        </a:rPr>
                        <a:t>4</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1</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4"/>
                  </a:ext>
                </a:extLst>
              </a:tr>
              <a:tr h="226942">
                <a:tc>
                  <a:txBody>
                    <a:bodyPr/>
                    <a:lstStyle/>
                    <a:p>
                      <a:pPr algn="ctr" fontAlgn="b"/>
                      <a:r>
                        <a:rPr lang="en-US" sz="1400" u="none" strike="noStrike">
                          <a:effectLst/>
                          <a:latin typeface="微软雅黑" panose="020B0503020204020204" pitchFamily="34" charset="-122"/>
                          <a:ea typeface="微软雅黑" panose="020B0503020204020204" pitchFamily="34" charset="-122"/>
                        </a:rPr>
                        <a:t>5</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1</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3</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4</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6</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5"/>
                  </a:ext>
                </a:extLst>
              </a:tr>
              <a:tr h="226942">
                <a:tc>
                  <a:txBody>
                    <a:bodyPr/>
                    <a:lstStyle/>
                    <a:p>
                      <a:pPr algn="ctr" fontAlgn="b"/>
                      <a:r>
                        <a:rPr lang="en-US" sz="1400" u="none" strike="noStrike">
                          <a:effectLst/>
                          <a:latin typeface="微软雅黑" panose="020B0503020204020204" pitchFamily="34" charset="-122"/>
                          <a:ea typeface="微软雅黑" panose="020B0503020204020204" pitchFamily="34" charset="-122"/>
                        </a:rPr>
                        <a:t>6</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1</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3</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4</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6"/>
                  </a:ext>
                </a:extLst>
              </a:tr>
              <a:tr h="226942">
                <a:tc>
                  <a:txBody>
                    <a:bodyPr/>
                    <a:lstStyle/>
                    <a:p>
                      <a:pPr algn="ctr" fontAlgn="b"/>
                      <a:r>
                        <a:rPr lang="en-US" sz="1400" u="none" strike="noStrike">
                          <a:effectLst/>
                          <a:latin typeface="微软雅黑" panose="020B0503020204020204" pitchFamily="34" charset="-122"/>
                          <a:ea typeface="微软雅黑" panose="020B0503020204020204" pitchFamily="34" charset="-122"/>
                        </a:rPr>
                        <a:t>7</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1</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3</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4</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5</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6</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8</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7"/>
                  </a:ext>
                </a:extLst>
              </a:tr>
              <a:tr h="226942">
                <a:tc>
                  <a:txBody>
                    <a:bodyPr/>
                    <a:lstStyle/>
                    <a:p>
                      <a:pPr algn="ctr" fontAlgn="b"/>
                      <a:r>
                        <a:rPr lang="en-US" sz="1400" u="none" strike="noStrike">
                          <a:effectLst/>
                          <a:latin typeface="微软雅黑" panose="020B0503020204020204" pitchFamily="34" charset="-122"/>
                          <a:ea typeface="微软雅黑" panose="020B0503020204020204" pitchFamily="34" charset="-122"/>
                        </a:rPr>
                        <a:t>8</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1</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3</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4</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5</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6</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8"/>
                  </a:ext>
                </a:extLst>
              </a:tr>
              <a:tr h="226942">
                <a:tc>
                  <a:txBody>
                    <a:bodyPr/>
                    <a:lstStyle/>
                    <a:p>
                      <a:pPr algn="ctr" fontAlgn="b"/>
                      <a:r>
                        <a:rPr lang="en-US" sz="1400" u="none" strike="noStrike">
                          <a:effectLst/>
                          <a:latin typeface="微软雅黑" panose="020B0503020204020204" pitchFamily="34" charset="-122"/>
                          <a:ea typeface="微软雅黑" panose="020B0503020204020204" pitchFamily="34" charset="-122"/>
                        </a:rPr>
                        <a:t>9</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1</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3</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4</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5</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6</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7</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8</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10</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9"/>
                  </a:ext>
                </a:extLst>
              </a:tr>
              <a:tr h="226942">
                <a:tc>
                  <a:txBody>
                    <a:bodyPr/>
                    <a:lstStyle/>
                    <a:p>
                      <a:pPr algn="ctr" fontAlgn="b"/>
                      <a:r>
                        <a:rPr lang="en-US" sz="1400" u="none" strike="noStrike">
                          <a:effectLst/>
                          <a:latin typeface="微软雅黑" panose="020B0503020204020204" pitchFamily="34" charset="-122"/>
                          <a:ea typeface="微软雅黑" panose="020B0503020204020204" pitchFamily="34" charset="-122"/>
                        </a:rPr>
                        <a:t>10</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1</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3</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4</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5</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6</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7</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8</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10"/>
                  </a:ext>
                </a:extLst>
              </a:tr>
              <a:tr h="226942">
                <a:tc>
                  <a:txBody>
                    <a:bodyPr/>
                    <a:lstStyle/>
                    <a:p>
                      <a:pPr algn="ctr" fontAlgn="b"/>
                      <a:r>
                        <a:rPr lang="en-US" sz="1400" u="none" strike="noStrike">
                          <a:effectLst/>
                          <a:latin typeface="微软雅黑" panose="020B0503020204020204" pitchFamily="34" charset="-122"/>
                          <a:ea typeface="微软雅黑" panose="020B0503020204020204" pitchFamily="34" charset="-122"/>
                        </a:rPr>
                        <a:t>11</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1</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3</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4</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5</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6</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7</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8</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9</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10</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12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11"/>
                  </a:ext>
                </a:extLst>
              </a:tr>
              <a:tr h="226942">
                <a:tc>
                  <a:txBody>
                    <a:bodyPr/>
                    <a:lstStyle/>
                    <a:p>
                      <a:pPr algn="ctr" fontAlgn="b"/>
                      <a:r>
                        <a:rPr lang="en-US" sz="1400" u="none" strike="noStrike">
                          <a:effectLst/>
                          <a:latin typeface="微软雅黑" panose="020B0503020204020204" pitchFamily="34" charset="-122"/>
                          <a:ea typeface="微软雅黑" panose="020B0503020204020204" pitchFamily="34" charset="-122"/>
                        </a:rPr>
                        <a:t>12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1</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2</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3</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4</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5</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6</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7</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8</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9</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u="none" strike="noStrike">
                          <a:effectLst/>
                          <a:latin typeface="微软雅黑" panose="020B0503020204020204" pitchFamily="34" charset="-122"/>
                          <a:ea typeface="微软雅黑" panose="020B0503020204020204" pitchFamily="34" charset="-122"/>
                        </a:rPr>
                        <a:t>10</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535519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从自身干扰的角度校准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21</a:t>
            </a:fld>
            <a:endParaRPr lang="en-US" dirty="0"/>
          </a:p>
        </p:txBody>
      </p:sp>
      <p:sp>
        <p:nvSpPr>
          <p:cNvPr id="11" name="TextBox 10"/>
          <p:cNvSpPr txBox="1"/>
          <p:nvPr/>
        </p:nvSpPr>
        <p:spPr>
          <a:xfrm>
            <a:off x="468915" y="712364"/>
            <a:ext cx="10677944" cy="874407"/>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按照此法计算的系数矩阵为：</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2745273743"/>
              </p:ext>
            </p:extLst>
          </p:nvPr>
        </p:nvGraphicFramePr>
        <p:xfrm>
          <a:off x="2649483" y="3645624"/>
          <a:ext cx="8806395" cy="1694126"/>
        </p:xfrm>
        <a:graphic>
          <a:graphicData uri="http://schemas.openxmlformats.org/drawingml/2006/table">
            <a:tbl>
              <a:tblPr>
                <a:tableStyleId>{5C22544A-7EE6-4342-B048-85BDC9FD1C3A}</a:tableStyleId>
              </a:tblPr>
              <a:tblGrid>
                <a:gridCol w="714032">
                  <a:extLst>
                    <a:ext uri="{9D8B030D-6E8A-4147-A177-3AD203B41FA5}">
                      <a16:colId xmlns:a16="http://schemas.microsoft.com/office/drawing/2014/main" xmlns="" val="20000"/>
                    </a:ext>
                  </a:extLst>
                </a:gridCol>
                <a:gridCol w="714032">
                  <a:extLst>
                    <a:ext uri="{9D8B030D-6E8A-4147-A177-3AD203B41FA5}">
                      <a16:colId xmlns:a16="http://schemas.microsoft.com/office/drawing/2014/main" xmlns="" val="20001"/>
                    </a:ext>
                  </a:extLst>
                </a:gridCol>
                <a:gridCol w="714032">
                  <a:extLst>
                    <a:ext uri="{9D8B030D-6E8A-4147-A177-3AD203B41FA5}">
                      <a16:colId xmlns:a16="http://schemas.microsoft.com/office/drawing/2014/main" xmlns="" val="20002"/>
                    </a:ext>
                  </a:extLst>
                </a:gridCol>
                <a:gridCol w="714032">
                  <a:extLst>
                    <a:ext uri="{9D8B030D-6E8A-4147-A177-3AD203B41FA5}">
                      <a16:colId xmlns:a16="http://schemas.microsoft.com/office/drawing/2014/main" xmlns="" val="20003"/>
                    </a:ext>
                  </a:extLst>
                </a:gridCol>
                <a:gridCol w="714032">
                  <a:extLst>
                    <a:ext uri="{9D8B030D-6E8A-4147-A177-3AD203B41FA5}">
                      <a16:colId xmlns:a16="http://schemas.microsoft.com/office/drawing/2014/main" xmlns="" val="20004"/>
                    </a:ext>
                  </a:extLst>
                </a:gridCol>
                <a:gridCol w="714032">
                  <a:extLst>
                    <a:ext uri="{9D8B030D-6E8A-4147-A177-3AD203B41FA5}">
                      <a16:colId xmlns:a16="http://schemas.microsoft.com/office/drawing/2014/main" xmlns="" val="20005"/>
                    </a:ext>
                  </a:extLst>
                </a:gridCol>
                <a:gridCol w="714032">
                  <a:extLst>
                    <a:ext uri="{9D8B030D-6E8A-4147-A177-3AD203B41FA5}">
                      <a16:colId xmlns:a16="http://schemas.microsoft.com/office/drawing/2014/main" xmlns="" val="20006"/>
                    </a:ext>
                  </a:extLst>
                </a:gridCol>
                <a:gridCol w="714032">
                  <a:extLst>
                    <a:ext uri="{9D8B030D-6E8A-4147-A177-3AD203B41FA5}">
                      <a16:colId xmlns:a16="http://schemas.microsoft.com/office/drawing/2014/main" xmlns="" val="20007"/>
                    </a:ext>
                  </a:extLst>
                </a:gridCol>
                <a:gridCol w="714032">
                  <a:extLst>
                    <a:ext uri="{9D8B030D-6E8A-4147-A177-3AD203B41FA5}">
                      <a16:colId xmlns:a16="http://schemas.microsoft.com/office/drawing/2014/main" xmlns="" val="20008"/>
                    </a:ext>
                  </a:extLst>
                </a:gridCol>
                <a:gridCol w="714032">
                  <a:extLst>
                    <a:ext uri="{9D8B030D-6E8A-4147-A177-3AD203B41FA5}">
                      <a16:colId xmlns:a16="http://schemas.microsoft.com/office/drawing/2014/main" xmlns="" val="20009"/>
                    </a:ext>
                  </a:extLst>
                </a:gridCol>
                <a:gridCol w="714032">
                  <a:extLst>
                    <a:ext uri="{9D8B030D-6E8A-4147-A177-3AD203B41FA5}">
                      <a16:colId xmlns:a16="http://schemas.microsoft.com/office/drawing/2014/main" xmlns="" val="20010"/>
                    </a:ext>
                  </a:extLst>
                </a:gridCol>
                <a:gridCol w="952043">
                  <a:extLst>
                    <a:ext uri="{9D8B030D-6E8A-4147-A177-3AD203B41FA5}">
                      <a16:colId xmlns:a16="http://schemas.microsoft.com/office/drawing/2014/main" xmlns="" val="20011"/>
                    </a:ext>
                  </a:extLst>
                </a:gridCol>
              </a:tblGrid>
              <a:tr h="242018">
                <a:tc>
                  <a:txBody>
                    <a:bodyPr/>
                    <a:lstStyle/>
                    <a:p>
                      <a:pPr algn="ctr" fontAlgn="b"/>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1</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2</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3</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4</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5</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6</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7</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8</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9</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10</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11</a:t>
                      </a:r>
                      <a:endParaRPr 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12</a:t>
                      </a:r>
                    </a:p>
                  </a:txBody>
                  <a:tcPr marL="7620" marR="7620" marT="7620" marB="0" anchor="ctr"/>
                </a:tc>
                <a:extLst>
                  <a:ext uri="{0D108BD9-81ED-4DB2-BD59-A6C34878D82A}">
                    <a16:rowId xmlns:a16="http://schemas.microsoft.com/office/drawing/2014/main" xmlns="" val="10000"/>
                  </a:ext>
                </a:extLst>
              </a:tr>
              <a:tr h="242018">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4296.574</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-1.42053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1.953784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-4.09782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2.050281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-3.05684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2.997164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3.936453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2.978731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3.002469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-1.93885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2.934187846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1"/>
                  </a:ext>
                </a:extLst>
              </a:tr>
              <a:tr h="242018">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4245.926</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2085.042</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1.951206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-5.11174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3.05031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-4.06736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3.008389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3.930421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2.985533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4.007597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-1.93612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2.932484687</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2"/>
                  </a:ext>
                </a:extLst>
              </a:tr>
              <a:tr h="242018">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4211.17</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2070.474</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1046.989</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-4.41924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1.528093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-2.97333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2.997164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3.936453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2.978731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3.002469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-1.93885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2.934187846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3"/>
                  </a:ext>
                </a:extLst>
              </a:tr>
              <a:tr h="242018">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4110.897</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2017.991</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1022.814</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4026.135</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2.59307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-6.12318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2.998775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2.940552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1.989249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3.011085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-1.94461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2.937983823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4"/>
                  </a:ext>
                </a:extLst>
              </a:tr>
              <a:tr h="242018">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4063.654</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1994.998</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1008.572</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3974.143</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1827.021</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-1.54985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5.026226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-4.08639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1.992564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3.010623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-1.94171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2.937987322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5"/>
                  </a:ext>
                </a:extLst>
              </a:tr>
              <a:tr h="242018">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4044.181</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1984.044</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1005.09</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3956.164</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1800.177</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1150.656</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4.958877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-4.0502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1.951755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-3.02014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-1.95806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2.948206277</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766493702"/>
              </p:ext>
            </p:extLst>
          </p:nvPr>
        </p:nvGraphicFramePr>
        <p:xfrm>
          <a:off x="1104182" y="1233577"/>
          <a:ext cx="10351700" cy="2286000"/>
        </p:xfrm>
        <a:graphic>
          <a:graphicData uri="http://schemas.openxmlformats.org/drawingml/2006/table">
            <a:tbl>
              <a:tblPr>
                <a:tableStyleId>{5C22544A-7EE6-4342-B048-85BDC9FD1C3A}</a:tableStyleId>
              </a:tblPr>
              <a:tblGrid>
                <a:gridCol w="839327">
                  <a:extLst>
                    <a:ext uri="{9D8B030D-6E8A-4147-A177-3AD203B41FA5}">
                      <a16:colId xmlns:a16="http://schemas.microsoft.com/office/drawing/2014/main" xmlns="" val="20000"/>
                    </a:ext>
                  </a:extLst>
                </a:gridCol>
                <a:gridCol w="839327">
                  <a:extLst>
                    <a:ext uri="{9D8B030D-6E8A-4147-A177-3AD203B41FA5}">
                      <a16:colId xmlns:a16="http://schemas.microsoft.com/office/drawing/2014/main" xmlns="" val="20001"/>
                    </a:ext>
                  </a:extLst>
                </a:gridCol>
                <a:gridCol w="839327">
                  <a:extLst>
                    <a:ext uri="{9D8B030D-6E8A-4147-A177-3AD203B41FA5}">
                      <a16:colId xmlns:a16="http://schemas.microsoft.com/office/drawing/2014/main" xmlns="" val="20002"/>
                    </a:ext>
                  </a:extLst>
                </a:gridCol>
                <a:gridCol w="839327">
                  <a:extLst>
                    <a:ext uri="{9D8B030D-6E8A-4147-A177-3AD203B41FA5}">
                      <a16:colId xmlns:a16="http://schemas.microsoft.com/office/drawing/2014/main" xmlns="" val="20003"/>
                    </a:ext>
                  </a:extLst>
                </a:gridCol>
                <a:gridCol w="839327">
                  <a:extLst>
                    <a:ext uri="{9D8B030D-6E8A-4147-A177-3AD203B41FA5}">
                      <a16:colId xmlns:a16="http://schemas.microsoft.com/office/drawing/2014/main" xmlns="" val="20004"/>
                    </a:ext>
                  </a:extLst>
                </a:gridCol>
                <a:gridCol w="839327">
                  <a:extLst>
                    <a:ext uri="{9D8B030D-6E8A-4147-A177-3AD203B41FA5}">
                      <a16:colId xmlns:a16="http://schemas.microsoft.com/office/drawing/2014/main" xmlns="" val="20005"/>
                    </a:ext>
                  </a:extLst>
                </a:gridCol>
                <a:gridCol w="839327">
                  <a:extLst>
                    <a:ext uri="{9D8B030D-6E8A-4147-A177-3AD203B41FA5}">
                      <a16:colId xmlns:a16="http://schemas.microsoft.com/office/drawing/2014/main" xmlns="" val="20006"/>
                    </a:ext>
                  </a:extLst>
                </a:gridCol>
                <a:gridCol w="839327">
                  <a:extLst>
                    <a:ext uri="{9D8B030D-6E8A-4147-A177-3AD203B41FA5}">
                      <a16:colId xmlns:a16="http://schemas.microsoft.com/office/drawing/2014/main" xmlns="" val="20007"/>
                    </a:ext>
                  </a:extLst>
                </a:gridCol>
                <a:gridCol w="839327">
                  <a:extLst>
                    <a:ext uri="{9D8B030D-6E8A-4147-A177-3AD203B41FA5}">
                      <a16:colId xmlns:a16="http://schemas.microsoft.com/office/drawing/2014/main" xmlns="" val="20008"/>
                    </a:ext>
                  </a:extLst>
                </a:gridCol>
                <a:gridCol w="839327">
                  <a:extLst>
                    <a:ext uri="{9D8B030D-6E8A-4147-A177-3AD203B41FA5}">
                      <a16:colId xmlns:a16="http://schemas.microsoft.com/office/drawing/2014/main" xmlns="" val="20009"/>
                    </a:ext>
                  </a:extLst>
                </a:gridCol>
                <a:gridCol w="839327">
                  <a:extLst>
                    <a:ext uri="{9D8B030D-6E8A-4147-A177-3AD203B41FA5}">
                      <a16:colId xmlns:a16="http://schemas.microsoft.com/office/drawing/2014/main" xmlns="" val="20010"/>
                    </a:ext>
                  </a:extLst>
                </a:gridCol>
                <a:gridCol w="1119103">
                  <a:extLst>
                    <a:ext uri="{9D8B030D-6E8A-4147-A177-3AD203B41FA5}">
                      <a16:colId xmlns:a16="http://schemas.microsoft.com/office/drawing/2014/main" xmlns="" val="20011"/>
                    </a:ext>
                  </a:extLst>
                </a:gridCol>
              </a:tblGrid>
              <a:tr h="182880">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-0.0106</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-0.0106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0</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0"/>
                  </a:ext>
                </a:extLst>
              </a:tr>
              <a:tr h="182880">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0.004366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0</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1"/>
                  </a:ext>
                </a:extLst>
              </a:tr>
              <a:tr h="182880">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-0.00435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-0.0046</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-0.0029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0.006047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0.002419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-0.00677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2"/>
                  </a:ext>
                </a:extLst>
              </a:tr>
              <a:tr h="182880">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-0.00563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-0.00514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-0.00245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-0.01077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3"/>
                  </a:ext>
                </a:extLst>
              </a:tr>
              <a:tr h="182880">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-0.00412</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-0.00484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0.006056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0.004118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0.012355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0.011143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4"/>
                  </a:ext>
                </a:extLst>
              </a:tr>
              <a:tr h="182880">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-0.00428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-0.00479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0.010081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0.004284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0.008821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0.005292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5"/>
                  </a:ext>
                </a:extLst>
              </a:tr>
              <a:tr h="182880">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-0.00475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0.00451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0.00356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-0.00356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0.00451</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0.010444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0.009969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-0.00166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-0.00641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-0.00142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0</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6"/>
                  </a:ext>
                </a:extLst>
              </a:tr>
              <a:tr h="182880">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-0.00405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-0.00429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0.004293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-0.00477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0.00477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0.006916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-0.00095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-0.00191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7"/>
                  </a:ext>
                </a:extLst>
              </a:tr>
              <a:tr h="182880">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-0.00393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-0.00492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0.004425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0.003687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-0.00344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0.004425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-0.00541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0.005162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0.01057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0.01057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-0.0059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0.003933137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8"/>
                  </a:ext>
                </a:extLst>
              </a:tr>
              <a:tr h="182880">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-0.00438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0.00414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0.003166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-0.00341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0.004627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-0.0112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0.005845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-0.00682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-0.00511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-0.00268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0.001704822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9"/>
                  </a:ext>
                </a:extLst>
              </a:tr>
              <a:tr h="182880">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-0.00403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0.003796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0.002847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-0.00308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0.00427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-0.00403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0.004033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0.005219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0.004033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0.003796</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-0.0054567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10"/>
                  </a:ext>
                </a:extLst>
              </a:tr>
              <a:tr h="182880">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-0.00395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-0.00444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0.003951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0.002963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-0.00321</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0.004198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-0.00469</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0.004198</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0.008642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0.005432</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-0.00815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0.01308642</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1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36492219"/>
              </p:ext>
            </p:extLst>
          </p:nvPr>
        </p:nvGraphicFramePr>
        <p:xfrm>
          <a:off x="2649482" y="5469146"/>
          <a:ext cx="8806395" cy="1143000"/>
        </p:xfrm>
        <a:graphic>
          <a:graphicData uri="http://schemas.openxmlformats.org/drawingml/2006/table">
            <a:tbl>
              <a:tblPr>
                <a:tableStyleId>{5C22544A-7EE6-4342-B048-85BDC9FD1C3A}</a:tableStyleId>
              </a:tblPr>
              <a:tblGrid>
                <a:gridCol w="697567">
                  <a:extLst>
                    <a:ext uri="{9D8B030D-6E8A-4147-A177-3AD203B41FA5}">
                      <a16:colId xmlns:a16="http://schemas.microsoft.com/office/drawing/2014/main" xmlns="" val="20000"/>
                    </a:ext>
                  </a:extLst>
                </a:gridCol>
                <a:gridCol w="724619">
                  <a:extLst>
                    <a:ext uri="{9D8B030D-6E8A-4147-A177-3AD203B41FA5}">
                      <a16:colId xmlns:a16="http://schemas.microsoft.com/office/drawing/2014/main" xmlns="" val="20001"/>
                    </a:ext>
                  </a:extLst>
                </a:gridCol>
                <a:gridCol w="715992">
                  <a:extLst>
                    <a:ext uri="{9D8B030D-6E8A-4147-A177-3AD203B41FA5}">
                      <a16:colId xmlns:a16="http://schemas.microsoft.com/office/drawing/2014/main" xmlns="" val="20002"/>
                    </a:ext>
                  </a:extLst>
                </a:gridCol>
                <a:gridCol w="724619">
                  <a:extLst>
                    <a:ext uri="{9D8B030D-6E8A-4147-A177-3AD203B41FA5}">
                      <a16:colId xmlns:a16="http://schemas.microsoft.com/office/drawing/2014/main" xmlns="" val="20003"/>
                    </a:ext>
                  </a:extLst>
                </a:gridCol>
                <a:gridCol w="698740">
                  <a:extLst>
                    <a:ext uri="{9D8B030D-6E8A-4147-A177-3AD203B41FA5}">
                      <a16:colId xmlns:a16="http://schemas.microsoft.com/office/drawing/2014/main" xmlns="" val="20004"/>
                    </a:ext>
                  </a:extLst>
                </a:gridCol>
                <a:gridCol w="724619">
                  <a:extLst>
                    <a:ext uri="{9D8B030D-6E8A-4147-A177-3AD203B41FA5}">
                      <a16:colId xmlns:a16="http://schemas.microsoft.com/office/drawing/2014/main" xmlns="" val="20005"/>
                    </a:ext>
                  </a:extLst>
                </a:gridCol>
                <a:gridCol w="698739">
                  <a:extLst>
                    <a:ext uri="{9D8B030D-6E8A-4147-A177-3AD203B41FA5}">
                      <a16:colId xmlns:a16="http://schemas.microsoft.com/office/drawing/2014/main" xmlns="" val="20006"/>
                    </a:ext>
                  </a:extLst>
                </a:gridCol>
                <a:gridCol w="724619">
                  <a:extLst>
                    <a:ext uri="{9D8B030D-6E8A-4147-A177-3AD203B41FA5}">
                      <a16:colId xmlns:a16="http://schemas.microsoft.com/office/drawing/2014/main" xmlns="" val="20007"/>
                    </a:ext>
                  </a:extLst>
                </a:gridCol>
                <a:gridCol w="724619">
                  <a:extLst>
                    <a:ext uri="{9D8B030D-6E8A-4147-A177-3AD203B41FA5}">
                      <a16:colId xmlns:a16="http://schemas.microsoft.com/office/drawing/2014/main" xmlns="" val="20008"/>
                    </a:ext>
                  </a:extLst>
                </a:gridCol>
                <a:gridCol w="698740">
                  <a:extLst>
                    <a:ext uri="{9D8B030D-6E8A-4147-A177-3AD203B41FA5}">
                      <a16:colId xmlns:a16="http://schemas.microsoft.com/office/drawing/2014/main" xmlns="" val="20009"/>
                    </a:ext>
                  </a:extLst>
                </a:gridCol>
                <a:gridCol w="733245">
                  <a:extLst>
                    <a:ext uri="{9D8B030D-6E8A-4147-A177-3AD203B41FA5}">
                      <a16:colId xmlns:a16="http://schemas.microsoft.com/office/drawing/2014/main" xmlns="" val="20010"/>
                    </a:ext>
                  </a:extLst>
                </a:gridCol>
                <a:gridCol w="940277">
                  <a:extLst>
                    <a:ext uri="{9D8B030D-6E8A-4147-A177-3AD203B41FA5}">
                      <a16:colId xmlns:a16="http://schemas.microsoft.com/office/drawing/2014/main" xmlns="" val="20011"/>
                    </a:ext>
                  </a:extLst>
                </a:gridCol>
              </a:tblGrid>
              <a:tr h="140934">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-4251</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-47</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0"/>
                  </a:ext>
                </a:extLst>
              </a:tr>
              <a:tr h="140934">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-4210</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2040</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-5</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1"/>
                  </a:ext>
                </a:extLst>
              </a:tr>
              <a:tr h="140934">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-4171</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2021</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-1044</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-4</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-10</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2</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2"/>
                  </a:ext>
                </a:extLst>
              </a:tr>
              <a:tr h="140934">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-4049</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1949</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-1010</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3989</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2</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3"/>
                  </a:ext>
                </a:extLst>
              </a:tr>
              <a:tr h="140934">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-3995</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1918</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-1007</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3945</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-1852</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12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4"/>
                  </a:ext>
                </a:extLst>
              </a:tr>
              <a:tr h="140934">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-3971</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1902</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-1015</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3932</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-1835</a:t>
                      </a:r>
                    </a:p>
                  </a:txBody>
                  <a:tcPr marL="7620" marR="7620" marT="7620" marB="0" anchor="ctr"/>
                </a:tc>
                <a:tc>
                  <a:txBody>
                    <a:bodyPr/>
                    <a:lstStyle/>
                    <a:p>
                      <a:pPr algn="ctr" fontAlgn="b"/>
                      <a:r>
                        <a:rPr lang="en-US" sz="1200" u="none" strike="noStrike" kern="1200" dirty="0">
                          <a:solidFill>
                            <a:srgbClr val="FF0000"/>
                          </a:solidFill>
                          <a:effectLst/>
                          <a:latin typeface="微软雅黑" panose="020B0503020204020204" pitchFamily="34" charset="-122"/>
                          <a:ea typeface="微软雅黑" panose="020B0503020204020204" pitchFamily="34" charset="-122"/>
                          <a:cs typeface="+mn-cs"/>
                        </a:rPr>
                        <a:t>1170</a:t>
                      </a: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-5</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-4</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-3</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a:effectLst/>
                          <a:latin typeface="微软雅黑" panose="020B0503020204020204" pitchFamily="34" charset="-122"/>
                          <a:ea typeface="微软雅黑" panose="020B0503020204020204" pitchFamily="34" charset="-122"/>
                        </a:rPr>
                        <a:t>2</a:t>
                      </a:r>
                      <a:endParaRPr 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3</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5"/>
                  </a:ext>
                </a:extLst>
              </a:tr>
            </a:tbl>
          </a:graphicData>
        </a:graphic>
      </p:graphicFrame>
      <p:sp>
        <p:nvSpPr>
          <p:cNvPr id="10" name="TextBox 9"/>
          <p:cNvSpPr txBox="1"/>
          <p:nvPr/>
        </p:nvSpPr>
        <p:spPr>
          <a:xfrm>
            <a:off x="181155" y="4395684"/>
            <a:ext cx="2406770" cy="584775"/>
          </a:xfrm>
          <a:prstGeom prst="rect">
            <a:avLst/>
          </a:prstGeom>
          <a:noFill/>
        </p:spPr>
        <p:txBody>
          <a:bodyPr wrap="square" rtlCol="0">
            <a:spAutoFit/>
          </a:bodyPr>
          <a:lstStyle/>
          <a:p>
            <a:pPr algn="r"/>
            <a:r>
              <a:rPr lang="zh-CN" altLang="en-US" dirty="0" smtClean="0">
                <a:solidFill>
                  <a:srgbClr val="FF0000"/>
                </a:solidFill>
                <a:latin typeface="微软雅黑" panose="020B0503020204020204" pitchFamily="34" charset="-122"/>
                <a:ea typeface="微软雅黑" panose="020B0503020204020204" pitchFamily="34" charset="-122"/>
              </a:rPr>
              <a:t> 处理后数据</a:t>
            </a:r>
            <a:endParaRPr lang="en-US" altLang="zh-CN" dirty="0" smtClean="0">
              <a:solidFill>
                <a:srgbClr val="FF0000"/>
              </a:solidFill>
              <a:latin typeface="微软雅黑" panose="020B0503020204020204" pitchFamily="34" charset="-122"/>
              <a:ea typeface="微软雅黑" panose="020B0503020204020204" pitchFamily="34" charset="-122"/>
            </a:endParaRPr>
          </a:p>
          <a:p>
            <a:pPr algn="r"/>
            <a:r>
              <a:rPr lang="zh-CN" altLang="en-US" sz="1400" dirty="0" smtClean="0">
                <a:solidFill>
                  <a:srgbClr val="FF0000"/>
                </a:solidFill>
                <a:latin typeface="微软雅黑" panose="020B0503020204020204" pitchFamily="34" charset="-122"/>
                <a:ea typeface="微软雅黑" panose="020B0503020204020204" pitchFamily="34" charset="-122"/>
              </a:rPr>
              <a:t>（原始数据奇数路符号取反）</a:t>
            </a:r>
            <a:endParaRPr lang="en-US" sz="1400"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412825" y="5855980"/>
            <a:ext cx="1175100" cy="369332"/>
          </a:xfrm>
          <a:prstGeom prst="rect">
            <a:avLst/>
          </a:prstGeom>
          <a:noFill/>
        </p:spPr>
        <p:txBody>
          <a:bodyPr wrap="square" rtlCol="0">
            <a:spAutoFit/>
          </a:bodyPr>
          <a:lstStyle/>
          <a:p>
            <a:pPr algn="just"/>
            <a:r>
              <a:rPr lang="zh-CN" altLang="en-US" dirty="0" smtClean="0">
                <a:solidFill>
                  <a:srgbClr val="FF0000"/>
                </a:solidFill>
                <a:latin typeface="微软雅黑" panose="020B0503020204020204" pitchFamily="34" charset="-122"/>
                <a:ea typeface="微软雅黑" panose="020B0503020204020204" pitchFamily="34" charset="-122"/>
              </a:rPr>
              <a:t>原始数据</a:t>
            </a:r>
            <a:endParaRPr lang="en-US" dirty="0">
              <a:solidFill>
                <a:srgbClr val="FF000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0" y="2234492"/>
            <a:ext cx="1175100" cy="369332"/>
          </a:xfrm>
          <a:prstGeom prst="rect">
            <a:avLst/>
          </a:prstGeom>
          <a:noFill/>
        </p:spPr>
        <p:txBody>
          <a:bodyPr wrap="square" rtlCol="0">
            <a:spAutoFit/>
          </a:bodyPr>
          <a:lstStyle/>
          <a:p>
            <a:pPr algn="just"/>
            <a:r>
              <a:rPr lang="zh-CN" altLang="en-US" dirty="0" smtClean="0">
                <a:solidFill>
                  <a:srgbClr val="FF0000"/>
                </a:solidFill>
                <a:latin typeface="微软雅黑" panose="020B0503020204020204" pitchFamily="34" charset="-122"/>
                <a:ea typeface="微软雅黑" panose="020B0503020204020204" pitchFamily="34" charset="-122"/>
              </a:rPr>
              <a:t>系数矩阵</a:t>
            </a:r>
            <a:endParaRPr 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40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用市电电压校准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22</a:t>
            </a:fld>
            <a:endParaRPr lang="en-US" dirty="0"/>
          </a:p>
        </p:txBody>
      </p:sp>
      <p:sp>
        <p:nvSpPr>
          <p:cNvPr id="11" name="TextBox 10"/>
          <p:cNvSpPr txBox="1"/>
          <p:nvPr/>
        </p:nvSpPr>
        <p:spPr>
          <a:xfrm>
            <a:off x="1394098" y="1723452"/>
            <a:ext cx="9123659" cy="2169825"/>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从自身干扰的角度来解决该问题实际上就是修改系数矩阵的对角线元素。而从上面的结果来看，补偿自身干扰可以对电流值的减小进行一定程度的抑制，但是效果一般且不太稳定。从而可以推断，某一路的</a:t>
            </a:r>
            <a:r>
              <a:rPr lang="zh-CN" altLang="en-US" b="1" dirty="0" smtClean="0">
                <a:solidFill>
                  <a:srgbClr val="0000FF"/>
                </a:solidFill>
                <a:latin typeface="微软雅黑" panose="020B0503020204020204" pitchFamily="34" charset="-122"/>
                <a:ea typeface="微软雅黑" panose="020B0503020204020204" pitchFamily="34" charset="-122"/>
              </a:rPr>
              <a:t>实际干扰值并非只由自身干扰以及其他路的线性干扰组成。</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为了避免使用复杂计算修正测量值，另一种方法是</a:t>
            </a:r>
            <a:r>
              <a:rPr lang="zh-CN" altLang="en-US" b="1" dirty="0" smtClean="0">
                <a:solidFill>
                  <a:srgbClr val="0000FF"/>
                </a:solidFill>
                <a:latin typeface="微软雅黑" panose="020B0503020204020204" pitchFamily="34" charset="-122"/>
                <a:ea typeface="微软雅黑" panose="020B0503020204020204" pitchFamily="34" charset="-122"/>
              </a:rPr>
              <a:t>利用确定的标准值来修正测量值</a:t>
            </a:r>
            <a:r>
              <a:rPr lang="zh-CN" altLang="en-US" dirty="0" smtClean="0">
                <a:solidFill>
                  <a:srgbClr val="0000FF"/>
                </a:solidFill>
                <a:latin typeface="微软雅黑" panose="020B0503020204020204" pitchFamily="34" charset="-122"/>
                <a:ea typeface="微软雅黑" panose="020B0503020204020204" pitchFamily="34" charset="-122"/>
              </a:rPr>
              <a:t>。</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488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用市电电压校准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23</a:t>
            </a:fld>
            <a:endParaRPr lang="en-US" dirty="0"/>
          </a:p>
        </p:txBody>
      </p:sp>
      <p:sp>
        <p:nvSpPr>
          <p:cNvPr id="9" name="TextBox 8"/>
          <p:cNvSpPr txBox="1"/>
          <p:nvPr/>
        </p:nvSpPr>
        <p:spPr>
          <a:xfrm>
            <a:off x="1297051" y="712364"/>
            <a:ext cx="9123659" cy="2585323"/>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考虑到通过建立模型求解系数来消除干扰可能因为误差模型建立不准确以及测量值不准确而造成干扰消除不稳定。如果误差是由芯片的</a:t>
            </a:r>
            <a:r>
              <a:rPr lang="en-US" altLang="zh-CN" dirty="0" smtClean="0">
                <a:solidFill>
                  <a:srgbClr val="0000FF"/>
                </a:solidFill>
                <a:latin typeface="微软雅黑" panose="020B0503020204020204" pitchFamily="34" charset="-122"/>
                <a:ea typeface="微软雅黑" panose="020B0503020204020204" pitchFamily="34" charset="-122"/>
              </a:rPr>
              <a:t>AGND</a:t>
            </a:r>
            <a:r>
              <a:rPr lang="zh-CN" altLang="en-US" dirty="0" smtClean="0">
                <a:solidFill>
                  <a:srgbClr val="0000FF"/>
                </a:solidFill>
                <a:latin typeface="微软雅黑" panose="020B0503020204020204" pitchFamily="34" charset="-122"/>
                <a:ea typeface="微软雅黑" panose="020B0503020204020204" pitchFamily="34" charset="-122"/>
              </a:rPr>
              <a:t>浮动引起，可以通过比对标准值来修正误差值。</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由于市电的电压在一定时间段内波动并不大，可以认为该电压基本保持恒定，</a:t>
            </a:r>
            <a:r>
              <a:rPr lang="zh-CN" altLang="en-US" b="1" dirty="0" smtClean="0">
                <a:solidFill>
                  <a:srgbClr val="0000FF"/>
                </a:solidFill>
                <a:latin typeface="微软雅黑" panose="020B0503020204020204" pitchFamily="34" charset="-122"/>
                <a:ea typeface="微软雅黑" panose="020B0503020204020204" pitchFamily="34" charset="-122"/>
              </a:rPr>
              <a:t>本方案采用市电电压作为标准比对电压，以单块芯片采集的电压与电压标准值做比对后即可得出芯片的读数误差。</a:t>
            </a:r>
            <a:endParaRPr lang="en-US" altLang="zh-CN" b="1" dirty="0" smtClean="0">
              <a:solidFill>
                <a:srgbClr val="0000FF"/>
              </a:solidFill>
              <a:latin typeface="微软雅黑" panose="020B0503020204020204" pitchFamily="34" charset="-122"/>
              <a:ea typeface="微软雅黑" panose="020B0503020204020204" pitchFamily="34" charset="-122"/>
            </a:endParaRPr>
          </a:p>
        </p:txBody>
      </p:sp>
      <p:pic>
        <p:nvPicPr>
          <p:cNvPr id="10" name="Picture 9"/>
          <p:cNvPicPr>
            <a:picLocks noChangeAspect="1"/>
          </p:cNvPicPr>
          <p:nvPr/>
        </p:nvPicPr>
        <p:blipFill>
          <a:blip r:embed="rId3"/>
          <a:stretch>
            <a:fillRect/>
          </a:stretch>
        </p:blipFill>
        <p:spPr>
          <a:xfrm>
            <a:off x="4216675" y="3006244"/>
            <a:ext cx="3298549" cy="3820672"/>
          </a:xfrm>
          <a:prstGeom prst="rect">
            <a:avLst/>
          </a:prstGeom>
        </p:spPr>
      </p:pic>
    </p:spTree>
    <p:extLst>
      <p:ext uri="{BB962C8B-B14F-4D97-AF65-F5344CB8AC3E}">
        <p14:creationId xmlns:p14="http://schemas.microsoft.com/office/powerpoint/2010/main" val="974893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用市电电压校准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24</a:t>
            </a:fld>
            <a:endParaRPr lang="en-US" dirty="0"/>
          </a:p>
        </p:txBody>
      </p:sp>
      <p:sp>
        <p:nvSpPr>
          <p:cNvPr id="9" name="TextBox 8"/>
          <p:cNvSpPr txBox="1"/>
          <p:nvPr/>
        </p:nvSpPr>
        <p:spPr>
          <a:xfrm>
            <a:off x="1253976" y="1236072"/>
            <a:ext cx="9123659" cy="5078313"/>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假设市电电压恒为</a:t>
            </a:r>
            <a:r>
              <a:rPr lang="en-US" altLang="zh-CN" dirty="0" err="1" smtClean="0">
                <a:solidFill>
                  <a:srgbClr val="0000FF"/>
                </a:solidFill>
                <a:latin typeface="微软雅黑" panose="020B0503020204020204" pitchFamily="34" charset="-122"/>
                <a:ea typeface="微软雅黑" panose="020B0503020204020204" pitchFamily="34" charset="-122"/>
              </a:rPr>
              <a:t>Vr</a:t>
            </a:r>
            <a:r>
              <a:rPr lang="zh-CN" altLang="en-US" dirty="0" smtClean="0">
                <a:solidFill>
                  <a:srgbClr val="0000FF"/>
                </a:solidFill>
                <a:latin typeface="微软雅黑" panose="020B0503020204020204" pitchFamily="34" charset="-122"/>
                <a:ea typeface="微软雅黑" panose="020B0503020204020204" pitchFamily="34" charset="-122"/>
              </a:rPr>
              <a:t>，当前芯片采集的测量电压为</a:t>
            </a:r>
            <a:r>
              <a:rPr lang="en-US" altLang="zh-CN" dirty="0" smtClean="0">
                <a:solidFill>
                  <a:srgbClr val="0000FF"/>
                </a:solidFill>
                <a:latin typeface="微软雅黑" panose="020B0503020204020204" pitchFamily="34" charset="-122"/>
                <a:ea typeface="微软雅黑" panose="020B0503020204020204" pitchFamily="34" charset="-122"/>
              </a:rPr>
              <a:t>U</a:t>
            </a:r>
            <a:r>
              <a:rPr lang="zh-CN" altLang="en-US" dirty="0" smtClean="0">
                <a:solidFill>
                  <a:srgbClr val="0000FF"/>
                </a:solidFill>
                <a:latin typeface="微软雅黑" panose="020B0503020204020204" pitchFamily="34" charset="-122"/>
                <a:ea typeface="微软雅黑" panose="020B0503020204020204" pitchFamily="34" charset="-122"/>
              </a:rPr>
              <a:t>，此时电压有效值寄存器值为</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而标准电压的寄存器值应为</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故偏差值可算为</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其中    为比例系数。</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由于同一块芯片中电流与电压使用同一个</a:t>
            </a:r>
            <a:r>
              <a:rPr lang="en-US" altLang="zh-CN" dirty="0" smtClean="0">
                <a:solidFill>
                  <a:srgbClr val="0000FF"/>
                </a:solidFill>
                <a:latin typeface="微软雅黑" panose="020B0503020204020204" pitchFamily="34" charset="-122"/>
                <a:ea typeface="微软雅黑" panose="020B0503020204020204" pitchFamily="34" charset="-122"/>
              </a:rPr>
              <a:t>ADC</a:t>
            </a:r>
            <a:r>
              <a:rPr lang="zh-CN" altLang="en-US" dirty="0" smtClean="0">
                <a:solidFill>
                  <a:srgbClr val="0000FF"/>
                </a:solidFill>
                <a:latin typeface="微软雅黑" panose="020B0503020204020204" pitchFamily="34" charset="-122"/>
                <a:ea typeface="微软雅黑" panose="020B0503020204020204" pitchFamily="34" charset="-122"/>
              </a:rPr>
              <a:t>，因此</a:t>
            </a:r>
            <a:r>
              <a:rPr lang="en-US" altLang="zh-CN" dirty="0" smtClean="0">
                <a:solidFill>
                  <a:srgbClr val="0000FF"/>
                </a:solidFill>
                <a:latin typeface="微软雅黑" panose="020B0503020204020204" pitchFamily="34" charset="-122"/>
                <a:ea typeface="微软雅黑" panose="020B0503020204020204" pitchFamily="34" charset="-122"/>
              </a:rPr>
              <a:t>AGND</a:t>
            </a:r>
            <a:r>
              <a:rPr lang="zh-CN" altLang="en-US" dirty="0" smtClean="0">
                <a:solidFill>
                  <a:srgbClr val="0000FF"/>
                </a:solidFill>
                <a:latin typeface="微软雅黑" panose="020B0503020204020204" pitchFamily="34" charset="-122"/>
                <a:ea typeface="微软雅黑" panose="020B0503020204020204" pitchFamily="34" charset="-122"/>
              </a:rPr>
              <a:t>对电流测量的影响与对电压测量的影响具有同一性。设两路电流有效值寄存器中的值分别为                    ，由于同一性可将电流寄存器中的值修正为</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493654937"/>
              </p:ext>
            </p:extLst>
          </p:nvPr>
        </p:nvGraphicFramePr>
        <p:xfrm>
          <a:off x="5172075" y="1654175"/>
          <a:ext cx="1289050" cy="388938"/>
        </p:xfrm>
        <a:graphic>
          <a:graphicData uri="http://schemas.openxmlformats.org/presentationml/2006/ole">
            <mc:AlternateContent xmlns:mc="http://schemas.openxmlformats.org/markup-compatibility/2006">
              <mc:Choice xmlns:v="urn:schemas-microsoft-com:vml" Requires="v">
                <p:oleObj spid="_x0000_s44129" name="Equation" r:id="rId4" imgW="672840" imgH="203040" progId="Equation.DSMT4">
                  <p:embed/>
                </p:oleObj>
              </mc:Choice>
              <mc:Fallback>
                <p:oleObj name="Equation" r:id="rId4" imgW="672840" imgH="203040" progId="Equation.DSMT4">
                  <p:embed/>
                  <p:pic>
                    <p:nvPicPr>
                      <p:cNvPr id="0" name=""/>
                      <p:cNvPicPr/>
                      <p:nvPr/>
                    </p:nvPicPr>
                    <p:blipFill>
                      <a:blip r:embed="rId5"/>
                      <a:stretch>
                        <a:fillRect/>
                      </a:stretch>
                    </p:blipFill>
                    <p:spPr>
                      <a:xfrm>
                        <a:off x="5172075" y="1654175"/>
                        <a:ext cx="1289050" cy="3889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01029608"/>
              </p:ext>
            </p:extLst>
          </p:nvPr>
        </p:nvGraphicFramePr>
        <p:xfrm>
          <a:off x="4891088" y="2551113"/>
          <a:ext cx="1849437" cy="436562"/>
        </p:xfrm>
        <a:graphic>
          <a:graphicData uri="http://schemas.openxmlformats.org/presentationml/2006/ole">
            <mc:AlternateContent xmlns:mc="http://schemas.openxmlformats.org/markup-compatibility/2006">
              <mc:Choice xmlns:v="urn:schemas-microsoft-com:vml" Requires="v">
                <p:oleObj spid="_x0000_s44130" name="Equation" r:id="rId6" imgW="965160" imgH="228600" progId="Equation.DSMT4">
                  <p:embed/>
                </p:oleObj>
              </mc:Choice>
              <mc:Fallback>
                <p:oleObj name="Equation" r:id="rId6" imgW="965160" imgH="228600" progId="Equation.DSMT4">
                  <p:embed/>
                  <p:pic>
                    <p:nvPicPr>
                      <p:cNvPr id="0" name=""/>
                      <p:cNvPicPr/>
                      <p:nvPr/>
                    </p:nvPicPr>
                    <p:blipFill>
                      <a:blip r:embed="rId7"/>
                      <a:stretch>
                        <a:fillRect/>
                      </a:stretch>
                    </p:blipFill>
                    <p:spPr>
                      <a:xfrm>
                        <a:off x="4891088" y="2551113"/>
                        <a:ext cx="1849437" cy="43656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53642846"/>
              </p:ext>
            </p:extLst>
          </p:nvPr>
        </p:nvGraphicFramePr>
        <p:xfrm>
          <a:off x="3638550" y="3416300"/>
          <a:ext cx="4354513" cy="436563"/>
        </p:xfrm>
        <a:graphic>
          <a:graphicData uri="http://schemas.openxmlformats.org/presentationml/2006/ole">
            <mc:AlternateContent xmlns:mc="http://schemas.openxmlformats.org/markup-compatibility/2006">
              <mc:Choice xmlns:v="urn:schemas-microsoft-com:vml" Requires="v">
                <p:oleObj spid="_x0000_s44131" name="Equation" r:id="rId8" imgW="2273040" imgH="228600" progId="Equation.DSMT4">
                  <p:embed/>
                </p:oleObj>
              </mc:Choice>
              <mc:Fallback>
                <p:oleObj name="Equation" r:id="rId8" imgW="2273040" imgH="228600" progId="Equation.DSMT4">
                  <p:embed/>
                  <p:pic>
                    <p:nvPicPr>
                      <p:cNvPr id="0" name=""/>
                      <p:cNvPicPr/>
                      <p:nvPr/>
                    </p:nvPicPr>
                    <p:blipFill>
                      <a:blip r:embed="rId9"/>
                      <a:stretch>
                        <a:fillRect/>
                      </a:stretch>
                    </p:blipFill>
                    <p:spPr>
                      <a:xfrm>
                        <a:off x="3638550" y="3416300"/>
                        <a:ext cx="4354513" cy="436563"/>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016487793"/>
              </p:ext>
            </p:extLst>
          </p:nvPr>
        </p:nvGraphicFramePr>
        <p:xfrm>
          <a:off x="8181975" y="4634013"/>
          <a:ext cx="1467329" cy="464289"/>
        </p:xfrm>
        <a:graphic>
          <a:graphicData uri="http://schemas.openxmlformats.org/presentationml/2006/ole">
            <mc:AlternateContent xmlns:mc="http://schemas.openxmlformats.org/markup-compatibility/2006">
              <mc:Choice xmlns:v="urn:schemas-microsoft-com:vml" Requires="v">
                <p:oleObj spid="_x0000_s44132" name="Equation" r:id="rId10" imgW="723600" imgH="228600" progId="Equation.DSMT4">
                  <p:embed/>
                </p:oleObj>
              </mc:Choice>
              <mc:Fallback>
                <p:oleObj name="Equation" r:id="rId10" imgW="723600" imgH="228600" progId="Equation.DSMT4">
                  <p:embed/>
                  <p:pic>
                    <p:nvPicPr>
                      <p:cNvPr id="0" name=""/>
                      <p:cNvPicPr/>
                      <p:nvPr/>
                    </p:nvPicPr>
                    <p:blipFill>
                      <a:blip r:embed="rId11"/>
                      <a:stretch>
                        <a:fillRect/>
                      </a:stretch>
                    </p:blipFill>
                    <p:spPr>
                      <a:xfrm>
                        <a:off x="8181975" y="4634013"/>
                        <a:ext cx="1467329" cy="46428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38930720"/>
              </p:ext>
            </p:extLst>
          </p:nvPr>
        </p:nvGraphicFramePr>
        <p:xfrm>
          <a:off x="4407717" y="5509593"/>
          <a:ext cx="3010999" cy="994939"/>
        </p:xfrm>
        <a:graphic>
          <a:graphicData uri="http://schemas.openxmlformats.org/presentationml/2006/ole">
            <mc:AlternateContent xmlns:mc="http://schemas.openxmlformats.org/markup-compatibility/2006">
              <mc:Choice xmlns:v="urn:schemas-microsoft-com:vml" Requires="v">
                <p:oleObj spid="_x0000_s44133" name="Equation" r:id="rId12" imgW="1460160" imgH="482400" progId="Equation.DSMT4">
                  <p:embed/>
                </p:oleObj>
              </mc:Choice>
              <mc:Fallback>
                <p:oleObj name="Equation" r:id="rId12" imgW="1460160" imgH="482400" progId="Equation.DSMT4">
                  <p:embed/>
                  <p:pic>
                    <p:nvPicPr>
                      <p:cNvPr id="0" name=""/>
                      <p:cNvPicPr/>
                      <p:nvPr/>
                    </p:nvPicPr>
                    <p:blipFill>
                      <a:blip r:embed="rId13"/>
                      <a:stretch>
                        <a:fillRect/>
                      </a:stretch>
                    </p:blipFill>
                    <p:spPr>
                      <a:xfrm>
                        <a:off x="4407717" y="5509593"/>
                        <a:ext cx="3010999" cy="994939"/>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70506052"/>
              </p:ext>
            </p:extLst>
          </p:nvPr>
        </p:nvGraphicFramePr>
        <p:xfrm>
          <a:off x="2285731" y="3874190"/>
          <a:ext cx="242887" cy="339725"/>
        </p:xfrm>
        <a:graphic>
          <a:graphicData uri="http://schemas.openxmlformats.org/presentationml/2006/ole">
            <mc:AlternateContent xmlns:mc="http://schemas.openxmlformats.org/markup-compatibility/2006">
              <mc:Choice xmlns:v="urn:schemas-microsoft-com:vml" Requires="v">
                <p:oleObj spid="_x0000_s44134" name="Equation" r:id="rId14" imgW="126720" imgH="177480" progId="Equation.DSMT4">
                  <p:embed/>
                </p:oleObj>
              </mc:Choice>
              <mc:Fallback>
                <p:oleObj name="Equation" r:id="rId14" imgW="126720" imgH="177480" progId="Equation.DSMT4">
                  <p:embed/>
                  <p:pic>
                    <p:nvPicPr>
                      <p:cNvPr id="0" name=""/>
                      <p:cNvPicPr/>
                      <p:nvPr/>
                    </p:nvPicPr>
                    <p:blipFill>
                      <a:blip r:embed="rId15"/>
                      <a:stretch>
                        <a:fillRect/>
                      </a:stretch>
                    </p:blipFill>
                    <p:spPr>
                      <a:xfrm>
                        <a:off x="2285731" y="3874190"/>
                        <a:ext cx="242887" cy="339725"/>
                      </a:xfrm>
                      <a:prstGeom prst="rect">
                        <a:avLst/>
                      </a:prstGeom>
                    </p:spPr>
                  </p:pic>
                </p:oleObj>
              </mc:Fallback>
            </mc:AlternateContent>
          </a:graphicData>
        </a:graphic>
      </p:graphicFrame>
    </p:spTree>
    <p:extLst>
      <p:ext uri="{BB962C8B-B14F-4D97-AF65-F5344CB8AC3E}">
        <p14:creationId xmlns:p14="http://schemas.microsoft.com/office/powerpoint/2010/main" val="3709596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用市电电压校准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25</a:t>
            </a:fld>
            <a:endParaRPr lang="en-US" dirty="0"/>
          </a:p>
        </p:txBody>
      </p:sp>
      <p:sp>
        <p:nvSpPr>
          <p:cNvPr id="9" name="TextBox 8"/>
          <p:cNvSpPr txBox="1"/>
          <p:nvPr/>
        </p:nvSpPr>
        <p:spPr>
          <a:xfrm>
            <a:off x="1253919" y="884892"/>
            <a:ext cx="9494594" cy="5909310"/>
          </a:xfrm>
          <a:prstGeom prst="rect">
            <a:avLst/>
          </a:prstGeom>
          <a:noFill/>
        </p:spPr>
        <p:txBody>
          <a:bodyPr wrap="square" rtlCol="0">
            <a:spAutoFit/>
          </a:bodyPr>
          <a:lstStyle/>
          <a:p>
            <a:pPr indent="457200" algn="just">
              <a:lnSpc>
                <a:spcPct val="150000"/>
              </a:lnSpc>
            </a:pPr>
            <a:r>
              <a:rPr lang="zh-CN" altLang="en-US" dirty="0">
                <a:solidFill>
                  <a:srgbClr val="0000FF"/>
                </a:solidFill>
                <a:latin typeface="微软雅黑" panose="020B0503020204020204" pitchFamily="34" charset="-122"/>
                <a:ea typeface="微软雅黑" panose="020B0503020204020204" pitchFamily="34" charset="-122"/>
              </a:rPr>
              <a:t>该</a:t>
            </a:r>
            <a:r>
              <a:rPr lang="zh-CN" altLang="en-US" dirty="0" smtClean="0">
                <a:solidFill>
                  <a:srgbClr val="0000FF"/>
                </a:solidFill>
                <a:latin typeface="微软雅黑" panose="020B0503020204020204" pitchFamily="34" charset="-122"/>
                <a:ea typeface="微软雅黑" panose="020B0503020204020204" pitchFamily="34" charset="-122"/>
              </a:rPr>
              <a:t>方法能够成立的</a:t>
            </a:r>
            <a:r>
              <a:rPr lang="zh-CN" altLang="en-US" b="1" dirty="0" smtClean="0">
                <a:solidFill>
                  <a:srgbClr val="0000FF"/>
                </a:solidFill>
                <a:latin typeface="微软雅黑" panose="020B0503020204020204" pitchFamily="34" charset="-122"/>
                <a:ea typeface="微软雅黑" panose="020B0503020204020204" pitchFamily="34" charset="-122"/>
              </a:rPr>
              <a:t>条件是</a:t>
            </a:r>
            <a:r>
              <a:rPr lang="zh-CN" altLang="en-US" dirty="0" smtClean="0">
                <a:solidFill>
                  <a:srgbClr val="0000FF"/>
                </a:solidFill>
                <a:latin typeface="微软雅黑" panose="020B0503020204020204" pitchFamily="34" charset="-122"/>
                <a:ea typeface="微软雅黑" panose="020B0503020204020204" pitchFamily="34" charset="-122"/>
              </a:rPr>
              <a:t>同一块芯片两路电流的</a:t>
            </a:r>
            <a:r>
              <a:rPr lang="zh-CN" altLang="en-US" b="1" dirty="0" smtClean="0">
                <a:solidFill>
                  <a:srgbClr val="0000FF"/>
                </a:solidFill>
                <a:latin typeface="微软雅黑" panose="020B0503020204020204" pitchFamily="34" charset="-122"/>
                <a:ea typeface="微软雅黑" panose="020B0503020204020204" pitchFamily="34" charset="-122"/>
              </a:rPr>
              <a:t>干扰值（偏差值）应该完全相同（或相差不大），</a:t>
            </a:r>
            <a:r>
              <a:rPr lang="zh-CN" altLang="en-US" dirty="0" smtClean="0">
                <a:solidFill>
                  <a:srgbClr val="0000FF"/>
                </a:solidFill>
                <a:latin typeface="微软雅黑" panose="020B0503020204020204" pitchFamily="34" charset="-122"/>
                <a:ea typeface="微软雅黑" panose="020B0503020204020204" pitchFamily="34" charset="-122"/>
              </a:rPr>
              <a:t>否则将通过电压计算的寄存器值偏差补偿到电流通道后将仍然存在偏差。为验证此方法的可行性，接入</a:t>
            </a:r>
            <a:r>
              <a:rPr lang="zh-CN" altLang="en-US" b="1" dirty="0" smtClean="0">
                <a:solidFill>
                  <a:srgbClr val="0000FF"/>
                </a:solidFill>
                <a:latin typeface="微软雅黑" panose="020B0503020204020204" pitchFamily="34" charset="-122"/>
                <a:ea typeface="微软雅黑" panose="020B0503020204020204" pitchFamily="34" charset="-122"/>
              </a:rPr>
              <a:t>两路负载</a:t>
            </a:r>
            <a:r>
              <a:rPr lang="zh-CN" altLang="en-US" dirty="0" smtClean="0">
                <a:solidFill>
                  <a:srgbClr val="0000FF"/>
                </a:solidFill>
                <a:latin typeface="微软雅黑" panose="020B0503020204020204" pitchFamily="34" charset="-122"/>
                <a:ea typeface="微软雅黑" panose="020B0503020204020204" pitchFamily="34" charset="-122"/>
              </a:rPr>
              <a:t>进行实验。</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由于没有进一步的数据，该方法暂时没有进一步的验证，但是从上表的结果来说，两路分别的电路干扰值并非相同，尤其是当另外接入两路功率后</a:t>
            </a:r>
            <a:r>
              <a:rPr lang="en-US" altLang="zh-CN" dirty="0" smtClean="0">
                <a:solidFill>
                  <a:srgbClr val="0000FF"/>
                </a:solidFill>
                <a:latin typeface="微软雅黑" panose="020B0503020204020204" pitchFamily="34" charset="-122"/>
                <a:ea typeface="微软雅黑" panose="020B0503020204020204" pitchFamily="34" charset="-122"/>
              </a:rPr>
              <a:t>5</a:t>
            </a:r>
            <a:r>
              <a:rPr lang="zh-CN" altLang="en-US" dirty="0" smtClean="0">
                <a:solidFill>
                  <a:srgbClr val="0000FF"/>
                </a:solidFill>
                <a:latin typeface="微软雅黑" panose="020B0503020204020204" pitchFamily="34" charset="-122"/>
                <a:ea typeface="微软雅黑" panose="020B0503020204020204" pitchFamily="34" charset="-122"/>
              </a:rPr>
              <a:t>、</a:t>
            </a:r>
            <a:r>
              <a:rPr lang="en-US" altLang="zh-CN" dirty="0" smtClean="0">
                <a:solidFill>
                  <a:srgbClr val="0000FF"/>
                </a:solidFill>
                <a:latin typeface="微软雅黑" panose="020B0503020204020204" pitchFamily="34" charset="-122"/>
                <a:ea typeface="微软雅黑" panose="020B0503020204020204" pitchFamily="34" charset="-122"/>
              </a:rPr>
              <a:t>6</a:t>
            </a:r>
            <a:r>
              <a:rPr lang="zh-CN" altLang="en-US" dirty="0" smtClean="0">
                <a:solidFill>
                  <a:srgbClr val="0000FF"/>
                </a:solidFill>
                <a:latin typeface="微软雅黑" panose="020B0503020204020204" pitchFamily="34" charset="-122"/>
                <a:ea typeface="微软雅黑" panose="020B0503020204020204" pitchFamily="34" charset="-122"/>
              </a:rPr>
              <a:t>两路的偏差的差值将增加。</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11" name="Table 10"/>
          <p:cNvGraphicFramePr>
            <a:graphicFrameLocks noGrp="1"/>
          </p:cNvGraphicFramePr>
          <p:nvPr>
            <p:extLst>
              <p:ext uri="{D42A27DB-BD31-4B8C-83A1-F6EECF244321}">
                <p14:modId xmlns:p14="http://schemas.microsoft.com/office/powerpoint/2010/main" val="3481730910"/>
              </p:ext>
            </p:extLst>
          </p:nvPr>
        </p:nvGraphicFramePr>
        <p:xfrm>
          <a:off x="1555841" y="2354552"/>
          <a:ext cx="1219200" cy="88392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tblGrid>
              <a:tr h="182880">
                <a:tc>
                  <a:txBody>
                    <a:bodyPr/>
                    <a:lstStyle/>
                    <a:p>
                      <a:pPr algn="ctr" fontAlgn="b"/>
                      <a:r>
                        <a:rPr lang="en-US" altLang="zh-CN" sz="1400" b="1" i="0" u="none" strike="noStrike" dirty="0" smtClean="0">
                          <a:solidFill>
                            <a:srgbClr val="000000"/>
                          </a:solidFill>
                          <a:effectLst/>
                          <a:latin typeface="微软雅黑" panose="020B0503020204020204" pitchFamily="34" charset="-122"/>
                          <a:ea typeface="微软雅黑" panose="020B0503020204020204" pitchFamily="34" charset="-122"/>
                        </a:rPr>
                        <a:t>1</a:t>
                      </a:r>
                      <a:endParaRPr 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微软雅黑" panose="020B0503020204020204" pitchFamily="34" charset="-122"/>
                          <a:ea typeface="微软雅黑" panose="020B0503020204020204" pitchFamily="34" charset="-122"/>
                        </a:rPr>
                        <a:t>2</a:t>
                      </a:r>
                      <a:endParaRPr 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0"/>
                  </a:ext>
                </a:extLst>
              </a:tr>
              <a:tr h="182880">
                <a:tc>
                  <a:txBody>
                    <a:bodyPr/>
                    <a:lstStyle/>
                    <a:p>
                      <a:pPr algn="ctr" fontAlgn="b"/>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3987</a:t>
                      </a:r>
                    </a:p>
                  </a:txBody>
                  <a:tcPr marL="7620" marR="7620" marT="7620" marB="0" anchor="ct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-43</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1"/>
                  </a:ext>
                </a:extLst>
              </a:tr>
              <a:tr h="182880">
                <a:tc>
                  <a:txBody>
                    <a:bodyPr/>
                    <a:lstStyle/>
                    <a:p>
                      <a:pPr algn="ctr" fontAlgn="b"/>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3905</a:t>
                      </a:r>
                    </a:p>
                  </a:txBody>
                  <a:tcPr marL="7620" marR="7620" marT="7620" marB="0" anchor="ctr"/>
                </a:tc>
                <a:tc>
                  <a:txBody>
                    <a:bodyPr/>
                    <a:lstStyle/>
                    <a:p>
                      <a:pPr algn="ctr" fontAlgn="b"/>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3838</a:t>
                      </a:r>
                    </a:p>
                  </a:txBody>
                  <a:tcPr marL="7620" marR="7620" marT="7620" marB="0" anchor="ctr"/>
                </a:tc>
                <a:extLst>
                  <a:ext uri="{0D108BD9-81ED-4DB2-BD59-A6C34878D82A}">
                    <a16:rowId xmlns:a16="http://schemas.microsoft.com/office/drawing/2014/main" xmlns="" val="10002"/>
                  </a:ext>
                </a:extLst>
              </a:tr>
              <a:tr h="182880">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-16</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3973</a:t>
                      </a:r>
                    </a:p>
                  </a:txBody>
                  <a:tcPr marL="7620" marR="7620" marT="7620" marB="0" anchor="ctr"/>
                </a:tc>
                <a:extLst>
                  <a:ext uri="{0D108BD9-81ED-4DB2-BD59-A6C34878D82A}">
                    <a16:rowId xmlns:a16="http://schemas.microsoft.com/office/drawing/2014/main" xmlns=""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95625138"/>
              </p:ext>
            </p:extLst>
          </p:nvPr>
        </p:nvGraphicFramePr>
        <p:xfrm>
          <a:off x="6467147" y="2354552"/>
          <a:ext cx="1219200" cy="88392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tblGrid>
              <a:tr h="182880">
                <a:tc>
                  <a:txBody>
                    <a:bodyPr/>
                    <a:lstStyle/>
                    <a:p>
                      <a:pPr algn="ctr" fontAlgn="b"/>
                      <a:r>
                        <a:rPr lang="en-US" altLang="zh-CN" sz="1400" b="1" i="0" u="none" strike="noStrike" dirty="0" smtClean="0">
                          <a:solidFill>
                            <a:srgbClr val="000000"/>
                          </a:solidFill>
                          <a:effectLst/>
                          <a:latin typeface="微软雅黑" panose="020B0503020204020204" pitchFamily="34" charset="-122"/>
                          <a:ea typeface="微软雅黑" panose="020B0503020204020204" pitchFamily="34" charset="-122"/>
                        </a:rPr>
                        <a:t>5</a:t>
                      </a:r>
                      <a:endParaRPr 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微软雅黑" panose="020B0503020204020204" pitchFamily="34" charset="-122"/>
                          <a:ea typeface="微软雅黑" panose="020B0503020204020204" pitchFamily="34" charset="-122"/>
                        </a:rPr>
                        <a:t>6</a:t>
                      </a:r>
                      <a:endParaRPr 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0"/>
                  </a:ext>
                </a:extLst>
              </a:tr>
              <a:tr h="182880">
                <a:tc>
                  <a:txBody>
                    <a:bodyPr/>
                    <a:lstStyle/>
                    <a:p>
                      <a:pPr algn="ctr" fontAlgn="b"/>
                      <a:r>
                        <a:rPr lang="en-US" sz="1400" b="0" i="0" u="none" strike="noStrike" kern="1200" dirty="0" smtClean="0">
                          <a:solidFill>
                            <a:srgbClr val="FF0000"/>
                          </a:solidFill>
                          <a:effectLst/>
                          <a:latin typeface="微软雅黑" panose="020B0503020204020204" pitchFamily="34" charset="-122"/>
                          <a:ea typeface="微软雅黑" panose="020B0503020204020204" pitchFamily="34" charset="-122"/>
                          <a:cs typeface="+mn-cs"/>
                        </a:rPr>
                        <a:t>4129</a:t>
                      </a:r>
                      <a:endPar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endParaRPr>
                    </a:p>
                  </a:txBody>
                  <a:tcPr marL="7620" marR="7620" marT="7620" marB="0" anchor="ct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45</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1"/>
                  </a:ext>
                </a:extLst>
              </a:tr>
              <a:tr h="182880">
                <a:tc>
                  <a:txBody>
                    <a:bodyPr/>
                    <a:lstStyle/>
                    <a:p>
                      <a:pPr algn="ctr" fontAlgn="b"/>
                      <a:r>
                        <a:rPr lang="en-US" sz="1400" b="0" i="0" u="none" strike="noStrike" kern="1200" dirty="0" smtClean="0">
                          <a:solidFill>
                            <a:srgbClr val="FF0000"/>
                          </a:solidFill>
                          <a:effectLst/>
                          <a:latin typeface="微软雅黑" panose="020B0503020204020204" pitchFamily="34" charset="-122"/>
                          <a:ea typeface="微软雅黑" panose="020B0503020204020204" pitchFamily="34" charset="-122"/>
                          <a:cs typeface="+mn-cs"/>
                        </a:rPr>
                        <a:t>4057</a:t>
                      </a:r>
                      <a:endPar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endParaRPr>
                    </a:p>
                  </a:txBody>
                  <a:tcPr marL="7620" marR="7620" marT="7620" marB="0" anchor="ctr"/>
                </a:tc>
                <a:tc>
                  <a:txBody>
                    <a:bodyPr/>
                    <a:lstStyle/>
                    <a:p>
                      <a:pPr algn="ctr" fontAlgn="b"/>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3813</a:t>
                      </a:r>
                    </a:p>
                  </a:txBody>
                  <a:tcPr marL="7620" marR="7620" marT="7620" marB="0" anchor="ctr"/>
                </a:tc>
                <a:extLst>
                  <a:ext uri="{0D108BD9-81ED-4DB2-BD59-A6C34878D82A}">
                    <a16:rowId xmlns:a16="http://schemas.microsoft.com/office/drawing/2014/main" xmlns="" val="10002"/>
                  </a:ext>
                </a:extLst>
              </a:tr>
              <a:tr h="182880">
                <a:tc>
                  <a:txBody>
                    <a:bodyPr/>
                    <a:lstStyle/>
                    <a:p>
                      <a:pPr algn="ctr" fontAlgn="b"/>
                      <a:r>
                        <a:rPr lang="en-US" sz="1400" u="none" strike="noStrike">
                          <a:effectLst/>
                          <a:latin typeface="微软雅黑" panose="020B0503020204020204" pitchFamily="34" charset="-122"/>
                          <a:ea typeface="微软雅黑" panose="020B0503020204020204" pitchFamily="34" charset="-122"/>
                        </a:rPr>
                        <a:t>-32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3862</a:t>
                      </a:r>
                    </a:p>
                  </a:txBody>
                  <a:tcPr marL="7620" marR="7620" marT="7620" marB="0" anchor="ctr"/>
                </a:tc>
                <a:extLst>
                  <a:ext uri="{0D108BD9-81ED-4DB2-BD59-A6C34878D82A}">
                    <a16:rowId xmlns:a16="http://schemas.microsoft.com/office/drawing/2014/main" xmlns="" val="1000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780126560"/>
              </p:ext>
            </p:extLst>
          </p:nvPr>
        </p:nvGraphicFramePr>
        <p:xfrm>
          <a:off x="4069003" y="2324072"/>
          <a:ext cx="1219200" cy="88392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tblGrid>
              <a:tr h="182880">
                <a:tc>
                  <a:txBody>
                    <a:bodyPr/>
                    <a:lstStyle/>
                    <a:p>
                      <a:pPr algn="ctr" fontAlgn="b"/>
                      <a:r>
                        <a:rPr lang="en-US" altLang="zh-CN" sz="1400" b="1" i="0" u="none" strike="noStrike" dirty="0" smtClean="0">
                          <a:solidFill>
                            <a:srgbClr val="000000"/>
                          </a:solidFill>
                          <a:effectLst/>
                          <a:latin typeface="微软雅黑" panose="020B0503020204020204" pitchFamily="34" charset="-122"/>
                          <a:ea typeface="微软雅黑" panose="020B0503020204020204" pitchFamily="34" charset="-122"/>
                        </a:rPr>
                        <a:t>5</a:t>
                      </a:r>
                      <a:endParaRPr 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微软雅黑" panose="020B0503020204020204" pitchFamily="34" charset="-122"/>
                          <a:ea typeface="微软雅黑" panose="020B0503020204020204" pitchFamily="34" charset="-122"/>
                        </a:rPr>
                        <a:t>6</a:t>
                      </a:r>
                      <a:endParaRPr 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0"/>
                  </a:ext>
                </a:extLst>
              </a:tr>
              <a:tr h="182880">
                <a:tc>
                  <a:txBody>
                    <a:bodyPr/>
                    <a:lstStyle/>
                    <a:p>
                      <a:pPr algn="ctr" fontAlgn="b"/>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2091</a:t>
                      </a:r>
                    </a:p>
                  </a:txBody>
                  <a:tcPr marL="7620" marR="7620" marT="7620" marB="0" anchor="ct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23</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1"/>
                  </a:ext>
                </a:extLst>
              </a:tr>
              <a:tr h="182880">
                <a:tc>
                  <a:txBody>
                    <a:bodyPr/>
                    <a:lstStyle/>
                    <a:p>
                      <a:pPr algn="ctr" fontAlgn="b"/>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2099</a:t>
                      </a:r>
                    </a:p>
                  </a:txBody>
                  <a:tcPr marL="7620" marR="7620" marT="7620" marB="0" anchor="ctr"/>
                </a:tc>
                <a:tc>
                  <a:txBody>
                    <a:bodyPr/>
                    <a:lstStyle/>
                    <a:p>
                      <a:pPr algn="ctr" fontAlgn="b"/>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1004</a:t>
                      </a:r>
                    </a:p>
                  </a:txBody>
                  <a:tcPr marL="7620" marR="7620" marT="7620" marB="0" anchor="ctr"/>
                </a:tc>
                <a:extLst>
                  <a:ext uri="{0D108BD9-81ED-4DB2-BD59-A6C34878D82A}">
                    <a16:rowId xmlns:a16="http://schemas.microsoft.com/office/drawing/2014/main" xmlns="" val="10002"/>
                  </a:ext>
                </a:extLst>
              </a:tr>
              <a:tr h="182880">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-8</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993</a:t>
                      </a:r>
                    </a:p>
                  </a:txBody>
                  <a:tcPr marL="7620" marR="7620" marT="7620" marB="0" anchor="ctr"/>
                </a:tc>
                <a:extLst>
                  <a:ext uri="{0D108BD9-81ED-4DB2-BD59-A6C34878D82A}">
                    <a16:rowId xmlns:a16="http://schemas.microsoft.com/office/drawing/2014/main" xmlns="" val="10003"/>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090843698"/>
              </p:ext>
            </p:extLst>
          </p:nvPr>
        </p:nvGraphicFramePr>
        <p:xfrm>
          <a:off x="8443802" y="2324072"/>
          <a:ext cx="2177196" cy="1104900"/>
        </p:xfrm>
        <a:graphic>
          <a:graphicData uri="http://schemas.openxmlformats.org/drawingml/2006/table">
            <a:tbl>
              <a:tblPr>
                <a:tableStyleId>{5C22544A-7EE6-4342-B048-85BDC9FD1C3A}</a:tableStyleId>
              </a:tblPr>
              <a:tblGrid>
                <a:gridCol w="544299">
                  <a:extLst>
                    <a:ext uri="{9D8B030D-6E8A-4147-A177-3AD203B41FA5}">
                      <a16:colId xmlns:a16="http://schemas.microsoft.com/office/drawing/2014/main" xmlns="" val="20000"/>
                    </a:ext>
                  </a:extLst>
                </a:gridCol>
                <a:gridCol w="544299">
                  <a:extLst>
                    <a:ext uri="{9D8B030D-6E8A-4147-A177-3AD203B41FA5}">
                      <a16:colId xmlns:a16="http://schemas.microsoft.com/office/drawing/2014/main" xmlns="" val="20001"/>
                    </a:ext>
                  </a:extLst>
                </a:gridCol>
                <a:gridCol w="544299">
                  <a:extLst>
                    <a:ext uri="{9D8B030D-6E8A-4147-A177-3AD203B41FA5}">
                      <a16:colId xmlns:a16="http://schemas.microsoft.com/office/drawing/2014/main" xmlns="" val="20002"/>
                    </a:ext>
                  </a:extLst>
                </a:gridCol>
                <a:gridCol w="544299">
                  <a:extLst>
                    <a:ext uri="{9D8B030D-6E8A-4147-A177-3AD203B41FA5}">
                      <a16:colId xmlns:a16="http://schemas.microsoft.com/office/drawing/2014/main" xmlns="" val="20003"/>
                    </a:ext>
                  </a:extLst>
                </a:gridCol>
              </a:tblGrid>
              <a:tr h="182880">
                <a:tc>
                  <a:txBody>
                    <a:bodyPr/>
                    <a:lstStyle/>
                    <a:p>
                      <a:pPr algn="ctr" fontAlgn="b"/>
                      <a:r>
                        <a:rPr lang="en-US" altLang="zh-CN" sz="1400" b="1" i="0" u="none" strike="noStrike" dirty="0" smtClean="0">
                          <a:solidFill>
                            <a:srgbClr val="000000"/>
                          </a:solidFill>
                          <a:effectLst/>
                          <a:latin typeface="微软雅黑" panose="020B0503020204020204" pitchFamily="34" charset="-122"/>
                          <a:ea typeface="微软雅黑" panose="020B0503020204020204" pitchFamily="34" charset="-122"/>
                        </a:rPr>
                        <a:t>5</a:t>
                      </a:r>
                      <a:endParaRPr 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微软雅黑" panose="020B0503020204020204" pitchFamily="34" charset="-122"/>
                          <a:ea typeface="微软雅黑" panose="020B0503020204020204" pitchFamily="34" charset="-122"/>
                        </a:rPr>
                        <a:t>6</a:t>
                      </a:r>
                      <a:endParaRPr 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微软雅黑" panose="020B0503020204020204" pitchFamily="34" charset="-122"/>
                          <a:ea typeface="微软雅黑" panose="020B0503020204020204" pitchFamily="34" charset="-122"/>
                        </a:rPr>
                        <a:t>9</a:t>
                      </a:r>
                      <a:endParaRPr 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400" b="1" i="0" u="none" strike="noStrike" dirty="0" smtClean="0">
                          <a:solidFill>
                            <a:srgbClr val="000000"/>
                          </a:solidFill>
                          <a:effectLst/>
                          <a:latin typeface="微软雅黑" panose="020B0503020204020204" pitchFamily="34" charset="-122"/>
                          <a:ea typeface="微软雅黑" panose="020B0503020204020204" pitchFamily="34" charset="-122"/>
                        </a:rPr>
                        <a:t>10</a:t>
                      </a:r>
                      <a:endParaRPr 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0"/>
                  </a:ext>
                </a:extLst>
              </a:tr>
              <a:tr h="182880">
                <a:tc>
                  <a:txBody>
                    <a:bodyPr/>
                    <a:lstStyle/>
                    <a:p>
                      <a:pPr algn="ctr" fontAlgn="b"/>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2091</a:t>
                      </a:r>
                    </a:p>
                  </a:txBody>
                  <a:tcPr marL="7620" marR="7620" marT="7620" marB="0" anchor="ctr"/>
                </a:tc>
                <a:tc>
                  <a:txBody>
                    <a:bodyPr/>
                    <a:lstStyle/>
                    <a:p>
                      <a:pPr algn="ctr" fontAlgn="b"/>
                      <a:r>
                        <a:rPr lang="en-US" sz="1400" u="none" strike="noStrike" dirty="0">
                          <a:effectLst/>
                          <a:latin typeface="微软雅黑" panose="020B0503020204020204" pitchFamily="34" charset="-122"/>
                          <a:ea typeface="微软雅黑" panose="020B0503020204020204" pitchFamily="34" charset="-122"/>
                        </a:rPr>
                        <a:t>23</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1"/>
                  </a:ext>
                </a:extLst>
              </a:tr>
              <a:tr h="182880">
                <a:tc>
                  <a:txBody>
                    <a:bodyPr/>
                    <a:lstStyle/>
                    <a:p>
                      <a:pPr algn="ctr" fontAlgn="b"/>
                      <a:r>
                        <a:rPr lang="en-US" sz="1400" b="0" i="0" u="none" strike="noStrike" dirty="0">
                          <a:solidFill>
                            <a:srgbClr val="000000"/>
                          </a:solidFill>
                          <a:effectLst/>
                          <a:latin typeface="微软雅黑" panose="020B0503020204020204" pitchFamily="34" charset="-122"/>
                          <a:ea typeface="微软雅黑" panose="020B0503020204020204" pitchFamily="34" charset="-122"/>
                        </a:rPr>
                        <a:t>-</a:t>
                      </a:r>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1963</a:t>
                      </a:r>
                    </a:p>
                  </a:txBody>
                  <a:tcPr marL="7620" marR="7620" marT="7620" marB="0" anchor="ctr"/>
                </a:tc>
                <a:tc>
                  <a:txBody>
                    <a:bodyPr/>
                    <a:lstStyle/>
                    <a:p>
                      <a:pPr algn="ctr" fontAlgn="b"/>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985</a:t>
                      </a:r>
                    </a:p>
                  </a:txBody>
                  <a:tcPr marL="7620" marR="7620" marT="7620" marB="0" anchor="ctr"/>
                </a:tc>
                <a:tc>
                  <a:txBody>
                    <a:bodyPr/>
                    <a:lstStyle/>
                    <a:p>
                      <a:pPr algn="ctr" fontAlgn="b"/>
                      <a:r>
                        <a:rPr lang="en-US" altLang="zh-CN" sz="1400" b="0" i="0" u="none" strike="noStrike" dirty="0" smtClean="0">
                          <a:solidFill>
                            <a:srgbClr val="FF0000"/>
                          </a:solidFill>
                          <a:effectLst/>
                          <a:latin typeface="微软雅黑" panose="020B0503020204020204" pitchFamily="34" charset="-122"/>
                          <a:ea typeface="微软雅黑" panose="020B0503020204020204" pitchFamily="34" charset="-122"/>
                        </a:rPr>
                        <a:t>4000</a:t>
                      </a:r>
                      <a:endParaRPr lang="en-US" sz="1400" b="0"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400" b="0" i="0" u="none" strike="noStrike" kern="1200" dirty="0" smtClean="0">
                          <a:solidFill>
                            <a:srgbClr val="FF0000"/>
                          </a:solidFill>
                          <a:effectLst/>
                          <a:latin typeface="微软雅黑" panose="020B0503020204020204" pitchFamily="34" charset="-122"/>
                          <a:ea typeface="微软雅黑" panose="020B0503020204020204" pitchFamily="34" charset="-122"/>
                          <a:cs typeface="+mn-cs"/>
                        </a:rPr>
                        <a:t>4000</a:t>
                      </a:r>
                      <a:endPar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endParaRPr>
                    </a:p>
                  </a:txBody>
                  <a:tcPr marL="7620" marR="7620" marT="7620" marB="0" anchor="ctr"/>
                </a:tc>
                <a:extLst>
                  <a:ext uri="{0D108BD9-81ED-4DB2-BD59-A6C34878D82A}">
                    <a16:rowId xmlns:a16="http://schemas.microsoft.com/office/drawing/2014/main" xmlns="" val="10002"/>
                  </a:ext>
                </a:extLst>
              </a:tr>
              <a:tr h="182880">
                <a:tc>
                  <a:txBody>
                    <a:bodyPr/>
                    <a:lstStyle/>
                    <a:p>
                      <a:pPr algn="ctr" fontAlgn="b"/>
                      <a:r>
                        <a:rPr lang="en-US" sz="1400" u="none" strike="noStrike">
                          <a:effectLst/>
                          <a:latin typeface="微软雅黑" panose="020B0503020204020204" pitchFamily="34" charset="-122"/>
                          <a:ea typeface="微软雅黑" panose="020B0503020204020204" pitchFamily="34" charset="-122"/>
                        </a:rPr>
                        <a:t>-8</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rPr>
                        <a:t>993</a:t>
                      </a:r>
                    </a:p>
                  </a:txBody>
                  <a:tcPr marL="7620" marR="7620" marT="7620" marB="0" anchor="ctr"/>
                </a:tc>
                <a:tc>
                  <a:txBody>
                    <a:bodyPr/>
                    <a:lstStyle/>
                    <a:p>
                      <a:pPr algn="ctr" fontAlgn="b"/>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extLst>
                  <a:ext uri="{0D108BD9-81ED-4DB2-BD59-A6C34878D82A}">
                    <a16:rowId xmlns:a16="http://schemas.microsoft.com/office/drawing/2014/main" xmlns="" val="10003"/>
                  </a:ext>
                </a:extLst>
              </a:tr>
              <a:tr h="182880">
                <a:tc>
                  <a:txBody>
                    <a:bodyPr/>
                    <a:lstStyle/>
                    <a:p>
                      <a:pPr algn="ctr" fontAlgn="b"/>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30</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400" b="0" i="0" u="none" strike="noStrike" dirty="0" smtClean="0">
                          <a:solidFill>
                            <a:srgbClr val="000000"/>
                          </a:solidFill>
                          <a:effectLst/>
                          <a:latin typeface="微软雅黑" panose="020B0503020204020204" pitchFamily="34" charset="-122"/>
                          <a:ea typeface="微软雅黑" panose="020B0503020204020204" pitchFamily="34" charset="-122"/>
                        </a:rPr>
                        <a:t>34</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altLang="zh-CN" sz="1400" b="0" i="0" u="none" strike="noStrike" kern="1200" dirty="0" smtClean="0">
                          <a:solidFill>
                            <a:srgbClr val="FF0000"/>
                          </a:solidFill>
                          <a:effectLst/>
                          <a:latin typeface="微软雅黑" panose="020B0503020204020204" pitchFamily="34" charset="-122"/>
                          <a:ea typeface="微软雅黑" panose="020B0503020204020204" pitchFamily="34" charset="-122"/>
                          <a:cs typeface="+mn-cs"/>
                        </a:rPr>
                        <a:t>4000</a:t>
                      </a:r>
                      <a:endPar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endParaRPr>
                    </a:p>
                  </a:txBody>
                  <a:tcPr marL="7620" marR="7620" marT="7620" marB="0" anchor="ctr"/>
                </a:tc>
                <a:tc>
                  <a:txBody>
                    <a:bodyPr/>
                    <a:lstStyle/>
                    <a:p>
                      <a:pPr algn="ctr" fontAlgn="b"/>
                      <a:r>
                        <a:rPr lang="en-US" altLang="zh-CN" sz="1400" b="0" i="0" u="none" strike="noStrike" kern="1200" dirty="0" smtClean="0">
                          <a:solidFill>
                            <a:srgbClr val="FF0000"/>
                          </a:solidFill>
                          <a:effectLst/>
                          <a:latin typeface="微软雅黑" panose="020B0503020204020204" pitchFamily="34" charset="-122"/>
                          <a:ea typeface="微软雅黑" panose="020B0503020204020204" pitchFamily="34" charset="-122"/>
                          <a:cs typeface="+mn-cs"/>
                        </a:rPr>
                        <a:t>4000</a:t>
                      </a:r>
                      <a:endParaRPr lang="en-US" sz="1400" b="0" i="0" u="none" strike="noStrike" kern="1200" dirty="0">
                        <a:solidFill>
                          <a:srgbClr val="FF0000"/>
                        </a:solidFill>
                        <a:effectLst/>
                        <a:latin typeface="微软雅黑" panose="020B0503020204020204" pitchFamily="34" charset="-122"/>
                        <a:ea typeface="微软雅黑" panose="020B0503020204020204" pitchFamily="34" charset="-122"/>
                        <a:cs typeface="+mn-cs"/>
                      </a:endParaRPr>
                    </a:p>
                  </a:txBody>
                  <a:tcPr marL="7620" marR="7620" marT="7620" marB="0" anchor="ctr"/>
                </a:tc>
                <a:extLst>
                  <a:ext uri="{0D108BD9-81ED-4DB2-BD59-A6C34878D82A}">
                    <a16:rowId xmlns:a16="http://schemas.microsoft.com/office/drawing/2014/main" xmlns=""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337648224"/>
              </p:ext>
            </p:extLst>
          </p:nvPr>
        </p:nvGraphicFramePr>
        <p:xfrm>
          <a:off x="1032305" y="3928010"/>
          <a:ext cx="2266272" cy="1259840"/>
        </p:xfrm>
        <a:graphic>
          <a:graphicData uri="http://schemas.openxmlformats.org/drawingml/2006/table">
            <a:tbl>
              <a:tblPr firstRow="1" bandRow="1">
                <a:tableStyleId>{5C22544A-7EE6-4342-B048-85BDC9FD1C3A}</a:tableStyleId>
              </a:tblPr>
              <a:tblGrid>
                <a:gridCol w="306296">
                  <a:extLst>
                    <a:ext uri="{9D8B030D-6E8A-4147-A177-3AD203B41FA5}">
                      <a16:colId xmlns:a16="http://schemas.microsoft.com/office/drawing/2014/main" xmlns="" val="20000"/>
                    </a:ext>
                  </a:extLst>
                </a:gridCol>
                <a:gridCol w="575127">
                  <a:extLst>
                    <a:ext uri="{9D8B030D-6E8A-4147-A177-3AD203B41FA5}">
                      <a16:colId xmlns:a16="http://schemas.microsoft.com/office/drawing/2014/main" xmlns="" val="20001"/>
                    </a:ext>
                  </a:extLst>
                </a:gridCol>
                <a:gridCol w="1384849">
                  <a:extLst>
                    <a:ext uri="{9D8B030D-6E8A-4147-A177-3AD203B41FA5}">
                      <a16:colId xmlns:a16="http://schemas.microsoft.com/office/drawing/2014/main" xmlns="" val="20002"/>
                    </a:ext>
                  </a:extLst>
                </a:gridCol>
              </a:tblGrid>
              <a:tr h="370840">
                <a:tc>
                  <a:txBody>
                    <a:bodyPr/>
                    <a:lstStyle/>
                    <a:p>
                      <a:pPr algn="ctr"/>
                      <a:endParaRPr 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smtClean="0">
                          <a:latin typeface="微软雅黑" panose="020B0503020204020204" pitchFamily="34" charset="-122"/>
                          <a:ea typeface="微软雅黑" panose="020B0503020204020204" pitchFamily="34" charset="-122"/>
                        </a:rPr>
                        <a:t>偏差</a:t>
                      </a:r>
                      <a:endParaRPr 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smtClean="0">
                          <a:latin typeface="微软雅黑" panose="020B0503020204020204" pitchFamily="34" charset="-122"/>
                          <a:ea typeface="微软雅黑" panose="020B0503020204020204" pitchFamily="34" charset="-122"/>
                        </a:rPr>
                        <a:t>除去相互干扰后的偏差</a:t>
                      </a:r>
                      <a:endParaRPr 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0"/>
                  </a:ext>
                </a:extLst>
              </a:tr>
              <a:tr h="370840">
                <a:tc>
                  <a:txBody>
                    <a:bodyPr/>
                    <a:lstStyle/>
                    <a:p>
                      <a:pPr algn="ctr"/>
                      <a:r>
                        <a:rPr lang="en-US" altLang="zh-CN" sz="1400" b="1" dirty="0" smtClean="0">
                          <a:latin typeface="微软雅黑" panose="020B0503020204020204" pitchFamily="34" charset="-122"/>
                          <a:ea typeface="微软雅黑" panose="020B0503020204020204" pitchFamily="34" charset="-122"/>
                        </a:rPr>
                        <a:t>1</a:t>
                      </a:r>
                      <a:endParaRPr lang="en-US" sz="14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latin typeface="微软雅黑" panose="020B0503020204020204" pitchFamily="34" charset="-122"/>
                          <a:ea typeface="微软雅黑" panose="020B0503020204020204" pitchFamily="34" charset="-122"/>
                        </a:rPr>
                        <a:t>82</a:t>
                      </a:r>
                      <a:endParaRPr 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latin typeface="微软雅黑" panose="020B0503020204020204" pitchFamily="34" charset="-122"/>
                          <a:ea typeface="微软雅黑" panose="020B0503020204020204" pitchFamily="34" charset="-122"/>
                        </a:rPr>
                        <a:t>98</a:t>
                      </a:r>
                      <a:endParaRPr 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370840">
                <a:tc>
                  <a:txBody>
                    <a:bodyPr/>
                    <a:lstStyle/>
                    <a:p>
                      <a:pPr algn="ctr"/>
                      <a:r>
                        <a:rPr lang="en-US" altLang="zh-CN" sz="1400" b="1" dirty="0" smtClean="0">
                          <a:latin typeface="微软雅黑" panose="020B0503020204020204" pitchFamily="34" charset="-122"/>
                          <a:ea typeface="微软雅黑" panose="020B0503020204020204" pitchFamily="34" charset="-122"/>
                        </a:rPr>
                        <a:t>2</a:t>
                      </a:r>
                      <a:endParaRPr lang="en-US" sz="14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latin typeface="微软雅黑" panose="020B0503020204020204" pitchFamily="34" charset="-122"/>
                          <a:ea typeface="微软雅黑" panose="020B0503020204020204" pitchFamily="34" charset="-122"/>
                        </a:rPr>
                        <a:t>135</a:t>
                      </a:r>
                      <a:endParaRPr 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latin typeface="微软雅黑" panose="020B0503020204020204" pitchFamily="34" charset="-122"/>
                          <a:ea typeface="微软雅黑" panose="020B0503020204020204" pitchFamily="34" charset="-122"/>
                        </a:rPr>
                        <a:t>92</a:t>
                      </a:r>
                      <a:endParaRPr 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09515517"/>
              </p:ext>
            </p:extLst>
          </p:nvPr>
        </p:nvGraphicFramePr>
        <p:xfrm>
          <a:off x="3487958" y="3928010"/>
          <a:ext cx="2266272" cy="1259840"/>
        </p:xfrm>
        <a:graphic>
          <a:graphicData uri="http://schemas.openxmlformats.org/drawingml/2006/table">
            <a:tbl>
              <a:tblPr firstRow="1" bandRow="1">
                <a:tableStyleId>{5C22544A-7EE6-4342-B048-85BDC9FD1C3A}</a:tableStyleId>
              </a:tblPr>
              <a:tblGrid>
                <a:gridCol w="306296">
                  <a:extLst>
                    <a:ext uri="{9D8B030D-6E8A-4147-A177-3AD203B41FA5}">
                      <a16:colId xmlns:a16="http://schemas.microsoft.com/office/drawing/2014/main" xmlns="" val="20000"/>
                    </a:ext>
                  </a:extLst>
                </a:gridCol>
                <a:gridCol w="575127">
                  <a:extLst>
                    <a:ext uri="{9D8B030D-6E8A-4147-A177-3AD203B41FA5}">
                      <a16:colId xmlns:a16="http://schemas.microsoft.com/office/drawing/2014/main" xmlns="" val="20001"/>
                    </a:ext>
                  </a:extLst>
                </a:gridCol>
                <a:gridCol w="1384849">
                  <a:extLst>
                    <a:ext uri="{9D8B030D-6E8A-4147-A177-3AD203B41FA5}">
                      <a16:colId xmlns:a16="http://schemas.microsoft.com/office/drawing/2014/main" xmlns="" val="20002"/>
                    </a:ext>
                  </a:extLst>
                </a:gridCol>
              </a:tblGrid>
              <a:tr h="370840">
                <a:tc>
                  <a:txBody>
                    <a:bodyPr/>
                    <a:lstStyle/>
                    <a:p>
                      <a:pPr algn="ctr"/>
                      <a:endParaRPr 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smtClean="0">
                          <a:latin typeface="微软雅黑" panose="020B0503020204020204" pitchFamily="34" charset="-122"/>
                          <a:ea typeface="微软雅黑" panose="020B0503020204020204" pitchFamily="34" charset="-122"/>
                        </a:rPr>
                        <a:t>偏差</a:t>
                      </a:r>
                      <a:endParaRPr 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smtClean="0">
                          <a:latin typeface="微软雅黑" panose="020B0503020204020204" pitchFamily="34" charset="-122"/>
                          <a:ea typeface="微软雅黑" panose="020B0503020204020204" pitchFamily="34" charset="-122"/>
                        </a:rPr>
                        <a:t>除去相互干扰后的偏差</a:t>
                      </a:r>
                      <a:endParaRPr 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0"/>
                  </a:ext>
                </a:extLst>
              </a:tr>
              <a:tr h="370840">
                <a:tc>
                  <a:txBody>
                    <a:bodyPr/>
                    <a:lstStyle/>
                    <a:p>
                      <a:pPr algn="ctr"/>
                      <a:r>
                        <a:rPr lang="en-US" altLang="zh-CN" sz="1400" b="1" dirty="0" smtClean="0">
                          <a:latin typeface="微软雅黑" panose="020B0503020204020204" pitchFamily="34" charset="-122"/>
                          <a:ea typeface="微软雅黑" panose="020B0503020204020204" pitchFamily="34" charset="-122"/>
                        </a:rPr>
                        <a:t>5</a:t>
                      </a:r>
                      <a:endParaRPr lang="en-US" sz="14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latin typeface="微软雅黑" panose="020B0503020204020204" pitchFamily="34" charset="-122"/>
                          <a:ea typeface="微软雅黑" panose="020B0503020204020204" pitchFamily="34" charset="-122"/>
                        </a:rPr>
                        <a:t>-8</a:t>
                      </a:r>
                      <a:endParaRPr 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latin typeface="微软雅黑" panose="020B0503020204020204" pitchFamily="34" charset="-122"/>
                          <a:ea typeface="微软雅黑" panose="020B0503020204020204" pitchFamily="34" charset="-122"/>
                        </a:rPr>
                        <a:t>0</a:t>
                      </a:r>
                      <a:endParaRPr 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370840">
                <a:tc>
                  <a:txBody>
                    <a:bodyPr/>
                    <a:lstStyle/>
                    <a:p>
                      <a:pPr algn="ctr"/>
                      <a:r>
                        <a:rPr lang="en-US" altLang="zh-CN" sz="1400" b="1" dirty="0" smtClean="0">
                          <a:latin typeface="微软雅黑" panose="020B0503020204020204" pitchFamily="34" charset="-122"/>
                          <a:ea typeface="微软雅黑" panose="020B0503020204020204" pitchFamily="34" charset="-122"/>
                        </a:rPr>
                        <a:t>6</a:t>
                      </a:r>
                      <a:endParaRPr lang="en-US" sz="14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latin typeface="微软雅黑" panose="020B0503020204020204" pitchFamily="34" charset="-122"/>
                          <a:ea typeface="微软雅黑" panose="020B0503020204020204" pitchFamily="34" charset="-122"/>
                        </a:rPr>
                        <a:t>-11</a:t>
                      </a:r>
                      <a:endParaRPr 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latin typeface="微软雅黑" panose="020B0503020204020204" pitchFamily="34" charset="-122"/>
                          <a:ea typeface="微软雅黑" panose="020B0503020204020204" pitchFamily="34" charset="-122"/>
                        </a:rPr>
                        <a:t>12</a:t>
                      </a:r>
                      <a:endParaRPr 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0390786"/>
              </p:ext>
            </p:extLst>
          </p:nvPr>
        </p:nvGraphicFramePr>
        <p:xfrm>
          <a:off x="5943611" y="3917482"/>
          <a:ext cx="2266272" cy="1259840"/>
        </p:xfrm>
        <a:graphic>
          <a:graphicData uri="http://schemas.openxmlformats.org/drawingml/2006/table">
            <a:tbl>
              <a:tblPr firstRow="1" bandRow="1">
                <a:tableStyleId>{5C22544A-7EE6-4342-B048-85BDC9FD1C3A}</a:tableStyleId>
              </a:tblPr>
              <a:tblGrid>
                <a:gridCol w="306296">
                  <a:extLst>
                    <a:ext uri="{9D8B030D-6E8A-4147-A177-3AD203B41FA5}">
                      <a16:colId xmlns:a16="http://schemas.microsoft.com/office/drawing/2014/main" xmlns="" val="20000"/>
                    </a:ext>
                  </a:extLst>
                </a:gridCol>
                <a:gridCol w="575127">
                  <a:extLst>
                    <a:ext uri="{9D8B030D-6E8A-4147-A177-3AD203B41FA5}">
                      <a16:colId xmlns:a16="http://schemas.microsoft.com/office/drawing/2014/main" xmlns="" val="20001"/>
                    </a:ext>
                  </a:extLst>
                </a:gridCol>
                <a:gridCol w="1384849">
                  <a:extLst>
                    <a:ext uri="{9D8B030D-6E8A-4147-A177-3AD203B41FA5}">
                      <a16:colId xmlns:a16="http://schemas.microsoft.com/office/drawing/2014/main" xmlns="" val="20002"/>
                    </a:ext>
                  </a:extLst>
                </a:gridCol>
              </a:tblGrid>
              <a:tr h="370840">
                <a:tc>
                  <a:txBody>
                    <a:bodyPr/>
                    <a:lstStyle/>
                    <a:p>
                      <a:pPr algn="ctr"/>
                      <a:endParaRPr 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b="1" dirty="0" smtClean="0">
                          <a:latin typeface="微软雅黑" panose="020B0503020204020204" pitchFamily="34" charset="-122"/>
                          <a:ea typeface="微软雅黑" panose="020B0503020204020204" pitchFamily="34" charset="-122"/>
                        </a:rPr>
                        <a:t>偏差</a:t>
                      </a:r>
                      <a:endParaRPr lang="en-US" sz="14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b="1" dirty="0" smtClean="0">
                          <a:latin typeface="微软雅黑" panose="020B0503020204020204" pitchFamily="34" charset="-122"/>
                          <a:ea typeface="微软雅黑" panose="020B0503020204020204" pitchFamily="34" charset="-122"/>
                        </a:rPr>
                        <a:t>除去相互干扰后的偏差</a:t>
                      </a:r>
                      <a:endParaRPr lang="en-US" sz="1400" b="1"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0"/>
                  </a:ext>
                </a:extLst>
              </a:tr>
              <a:tr h="370840">
                <a:tc>
                  <a:txBody>
                    <a:bodyPr/>
                    <a:lstStyle/>
                    <a:p>
                      <a:pPr algn="ctr"/>
                      <a:r>
                        <a:rPr lang="en-US" altLang="zh-CN" sz="1400" b="1" dirty="0" smtClean="0">
                          <a:latin typeface="微软雅黑" panose="020B0503020204020204" pitchFamily="34" charset="-122"/>
                          <a:ea typeface="微软雅黑" panose="020B0503020204020204" pitchFamily="34" charset="-122"/>
                        </a:rPr>
                        <a:t>5</a:t>
                      </a:r>
                      <a:endParaRPr lang="en-US" sz="14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72</a:t>
                      </a:r>
                      <a:endParaRPr 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104</a:t>
                      </a:r>
                      <a:endParaRPr lang="en-US" sz="14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370840">
                <a:tc>
                  <a:txBody>
                    <a:bodyPr/>
                    <a:lstStyle/>
                    <a:p>
                      <a:pPr algn="ctr"/>
                      <a:r>
                        <a:rPr lang="en-US" altLang="zh-CN" sz="1400" b="1" dirty="0" smtClean="0">
                          <a:latin typeface="微软雅黑" panose="020B0503020204020204" pitchFamily="34" charset="-122"/>
                          <a:ea typeface="微软雅黑" panose="020B0503020204020204" pitchFamily="34" charset="-122"/>
                        </a:rPr>
                        <a:t>6</a:t>
                      </a:r>
                      <a:endParaRPr lang="en-US" sz="14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49</a:t>
                      </a:r>
                      <a:endParaRPr lang="en-US" sz="1400"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b="0" dirty="0" smtClean="0">
                          <a:latin typeface="微软雅黑" panose="020B0503020204020204" pitchFamily="34" charset="-122"/>
                          <a:ea typeface="微软雅黑" panose="020B0503020204020204" pitchFamily="34" charset="-122"/>
                        </a:rPr>
                        <a:t>94</a:t>
                      </a:r>
                      <a:endParaRPr lang="en-US" sz="1400"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860208573"/>
              </p:ext>
            </p:extLst>
          </p:nvPr>
        </p:nvGraphicFramePr>
        <p:xfrm>
          <a:off x="8399264" y="3928010"/>
          <a:ext cx="2266272" cy="1259840"/>
        </p:xfrm>
        <a:graphic>
          <a:graphicData uri="http://schemas.openxmlformats.org/drawingml/2006/table">
            <a:tbl>
              <a:tblPr firstRow="1" bandRow="1">
                <a:tableStyleId>{5C22544A-7EE6-4342-B048-85BDC9FD1C3A}</a:tableStyleId>
              </a:tblPr>
              <a:tblGrid>
                <a:gridCol w="306296">
                  <a:extLst>
                    <a:ext uri="{9D8B030D-6E8A-4147-A177-3AD203B41FA5}">
                      <a16:colId xmlns:a16="http://schemas.microsoft.com/office/drawing/2014/main" xmlns="" val="20000"/>
                    </a:ext>
                  </a:extLst>
                </a:gridCol>
                <a:gridCol w="575127">
                  <a:extLst>
                    <a:ext uri="{9D8B030D-6E8A-4147-A177-3AD203B41FA5}">
                      <a16:colId xmlns:a16="http://schemas.microsoft.com/office/drawing/2014/main" xmlns="" val="20001"/>
                    </a:ext>
                  </a:extLst>
                </a:gridCol>
                <a:gridCol w="1384849">
                  <a:extLst>
                    <a:ext uri="{9D8B030D-6E8A-4147-A177-3AD203B41FA5}">
                      <a16:colId xmlns:a16="http://schemas.microsoft.com/office/drawing/2014/main" xmlns="" val="20002"/>
                    </a:ext>
                  </a:extLst>
                </a:gridCol>
              </a:tblGrid>
              <a:tr h="370840">
                <a:tc>
                  <a:txBody>
                    <a:bodyPr/>
                    <a:lstStyle/>
                    <a:p>
                      <a:pPr algn="ctr"/>
                      <a:endParaRPr 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smtClean="0">
                          <a:latin typeface="微软雅黑" panose="020B0503020204020204" pitchFamily="34" charset="-122"/>
                          <a:ea typeface="微软雅黑" panose="020B0503020204020204" pitchFamily="34" charset="-122"/>
                        </a:rPr>
                        <a:t>偏差</a:t>
                      </a:r>
                      <a:endParaRPr 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smtClean="0">
                          <a:latin typeface="微软雅黑" panose="020B0503020204020204" pitchFamily="34" charset="-122"/>
                          <a:ea typeface="微软雅黑" panose="020B0503020204020204" pitchFamily="34" charset="-122"/>
                        </a:rPr>
                        <a:t>除去相互干扰后的偏差</a:t>
                      </a:r>
                      <a:endParaRPr 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0"/>
                  </a:ext>
                </a:extLst>
              </a:tr>
              <a:tr h="370840">
                <a:tc>
                  <a:txBody>
                    <a:bodyPr/>
                    <a:lstStyle/>
                    <a:p>
                      <a:pPr algn="ctr"/>
                      <a:r>
                        <a:rPr lang="en-US" altLang="zh-CN" sz="1400" b="1" dirty="0" smtClean="0">
                          <a:latin typeface="微软雅黑" panose="020B0503020204020204" pitchFamily="34" charset="-122"/>
                          <a:ea typeface="微软雅黑" panose="020B0503020204020204" pitchFamily="34" charset="-122"/>
                        </a:rPr>
                        <a:t>5</a:t>
                      </a:r>
                      <a:endParaRPr lang="en-US" sz="14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latin typeface="微软雅黑" panose="020B0503020204020204" pitchFamily="34" charset="-122"/>
                          <a:ea typeface="微软雅黑" panose="020B0503020204020204" pitchFamily="34" charset="-122"/>
                        </a:rPr>
                        <a:t>128</a:t>
                      </a:r>
                      <a:endParaRPr 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latin typeface="微软雅黑" panose="020B0503020204020204" pitchFamily="34" charset="-122"/>
                          <a:ea typeface="微软雅黑" panose="020B0503020204020204" pitchFamily="34" charset="-122"/>
                        </a:rPr>
                        <a:t>106</a:t>
                      </a:r>
                      <a:endParaRPr 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370840">
                <a:tc>
                  <a:txBody>
                    <a:bodyPr/>
                    <a:lstStyle/>
                    <a:p>
                      <a:pPr algn="ctr"/>
                      <a:r>
                        <a:rPr lang="en-US" altLang="zh-CN" sz="1400" b="1" dirty="0" smtClean="0">
                          <a:latin typeface="微软雅黑" panose="020B0503020204020204" pitchFamily="34" charset="-122"/>
                          <a:ea typeface="微软雅黑" panose="020B0503020204020204" pitchFamily="34" charset="-122"/>
                        </a:rPr>
                        <a:t>6</a:t>
                      </a:r>
                      <a:endParaRPr lang="en-US" sz="14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latin typeface="微软雅黑" panose="020B0503020204020204" pitchFamily="34" charset="-122"/>
                          <a:ea typeface="微软雅黑" panose="020B0503020204020204" pitchFamily="34" charset="-122"/>
                        </a:rPr>
                        <a:t>8</a:t>
                      </a:r>
                      <a:endParaRPr lang="en-US" sz="14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400" dirty="0" smtClean="0">
                          <a:latin typeface="微软雅黑" panose="020B0503020204020204" pitchFamily="34" charset="-122"/>
                          <a:ea typeface="微软雅黑" panose="020B0503020204020204" pitchFamily="34" charset="-122"/>
                        </a:rPr>
                        <a:t>74</a:t>
                      </a:r>
                      <a:endParaRPr 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bl>
          </a:graphicData>
        </a:graphic>
      </p:graphicFrame>
      <p:sp>
        <p:nvSpPr>
          <p:cNvPr id="19" name="Down Arrow 18"/>
          <p:cNvSpPr/>
          <p:nvPr/>
        </p:nvSpPr>
        <p:spPr>
          <a:xfrm>
            <a:off x="1975449" y="3355681"/>
            <a:ext cx="362309" cy="4054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4503229" y="3377214"/>
            <a:ext cx="362309" cy="4054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6895592" y="3377214"/>
            <a:ext cx="362309" cy="4054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9351245" y="3462798"/>
            <a:ext cx="362309" cy="4054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624449" y="4414575"/>
            <a:ext cx="1709497" cy="83304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713554" y="5886450"/>
            <a:ext cx="856479" cy="51398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H="1" flipV="1">
            <a:off x="9794240" y="5247620"/>
            <a:ext cx="193041" cy="6388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725759" y="1623627"/>
            <a:ext cx="1345060" cy="923330"/>
          </a:xfrm>
          <a:prstGeom prst="rect">
            <a:avLst/>
          </a:prstGeom>
          <a:noFill/>
        </p:spPr>
        <p:txBody>
          <a:bodyPr wrap="square" rtlCol="0">
            <a:spAutoFit/>
          </a:bodyPr>
          <a:lstStyle/>
          <a:p>
            <a:pPr algn="just"/>
            <a:r>
              <a:rPr lang="en-US" altLang="zh-CN" dirty="0" smtClean="0">
                <a:solidFill>
                  <a:srgbClr val="FF0000"/>
                </a:solidFill>
                <a:latin typeface="微软雅黑" panose="020B0503020204020204" pitchFamily="34" charset="-122"/>
                <a:ea typeface="微软雅黑" panose="020B0503020204020204" pitchFamily="34" charset="-122"/>
              </a:rPr>
              <a:t>9</a:t>
            </a:r>
            <a:r>
              <a:rPr lang="zh-CN" altLang="en-US" dirty="0" smtClean="0">
                <a:solidFill>
                  <a:srgbClr val="FF0000"/>
                </a:solidFill>
                <a:latin typeface="微软雅黑" panose="020B0503020204020204" pitchFamily="34" charset="-122"/>
                <a:ea typeface="微软雅黑" panose="020B0503020204020204" pitchFamily="34" charset="-122"/>
              </a:rPr>
              <a:t>、</a:t>
            </a:r>
            <a:r>
              <a:rPr lang="en-US" altLang="zh-CN" dirty="0" smtClean="0">
                <a:solidFill>
                  <a:srgbClr val="FF0000"/>
                </a:solidFill>
                <a:latin typeface="微软雅黑" panose="020B0503020204020204" pitchFamily="34" charset="-122"/>
                <a:ea typeface="微软雅黑" panose="020B0503020204020204" pitchFamily="34" charset="-122"/>
              </a:rPr>
              <a:t>10</a:t>
            </a:r>
            <a:r>
              <a:rPr lang="zh-CN" altLang="en-US" dirty="0" smtClean="0">
                <a:solidFill>
                  <a:srgbClr val="FF0000"/>
                </a:solidFill>
                <a:latin typeface="微软雅黑" panose="020B0503020204020204" pitchFamily="34" charset="-122"/>
                <a:ea typeface="微软雅黑" panose="020B0503020204020204" pitchFamily="34" charset="-122"/>
              </a:rPr>
              <a:t>路接入恒定电流，约</a:t>
            </a:r>
            <a:r>
              <a:rPr lang="en-US" altLang="zh-CN" dirty="0" smtClean="0">
                <a:solidFill>
                  <a:srgbClr val="FF0000"/>
                </a:solidFill>
                <a:latin typeface="微软雅黑" panose="020B0503020204020204" pitchFamily="34" charset="-122"/>
                <a:ea typeface="微软雅黑" panose="020B0503020204020204" pitchFamily="34" charset="-122"/>
              </a:rPr>
              <a:t>4000mA</a:t>
            </a:r>
            <a:endParaRPr lang="en-US" dirty="0">
              <a:solidFill>
                <a:srgbClr val="FF0000"/>
              </a:solidFill>
              <a:latin typeface="微软雅黑" panose="020B0503020204020204" pitchFamily="34" charset="-122"/>
              <a:ea typeface="微软雅黑" panose="020B0503020204020204" pitchFamily="34" charset="-122"/>
            </a:endParaRPr>
          </a:p>
        </p:txBody>
      </p:sp>
      <p:cxnSp>
        <p:nvCxnSpPr>
          <p:cNvPr id="29" name="Straight Arrow Connector 28"/>
          <p:cNvCxnSpPr/>
          <p:nvPr/>
        </p:nvCxnSpPr>
        <p:spPr>
          <a:xfrm flipH="1">
            <a:off x="10672313" y="2524125"/>
            <a:ext cx="516098" cy="352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93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用规则校准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26</a:t>
            </a:fld>
            <a:endParaRPr lang="en-US" dirty="0"/>
          </a:p>
        </p:txBody>
      </p:sp>
      <p:sp>
        <p:nvSpPr>
          <p:cNvPr id="9" name="TextBox 8"/>
          <p:cNvSpPr txBox="1"/>
          <p:nvPr/>
        </p:nvSpPr>
        <p:spPr>
          <a:xfrm>
            <a:off x="1253919" y="884892"/>
            <a:ext cx="9494594" cy="1754326"/>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为了研究两路之间相互影响的干扰值的变化规律，取固定两路分别接入不同功率的负载进行研究。以第</a:t>
            </a:r>
            <a:r>
              <a:rPr lang="en-US" altLang="zh-CN" dirty="0" smtClean="0">
                <a:solidFill>
                  <a:srgbClr val="0000FF"/>
                </a:solidFill>
                <a:latin typeface="微软雅黑" panose="020B0503020204020204" pitchFamily="34" charset="-122"/>
                <a:ea typeface="微软雅黑" panose="020B0503020204020204" pitchFamily="34" charset="-122"/>
              </a:rPr>
              <a:t>5</a:t>
            </a:r>
            <a:r>
              <a:rPr lang="zh-CN" altLang="en-US" dirty="0" smtClean="0">
                <a:solidFill>
                  <a:srgbClr val="0000FF"/>
                </a:solidFill>
                <a:latin typeface="微软雅黑" panose="020B0503020204020204" pitchFamily="34" charset="-122"/>
                <a:ea typeface="微软雅黑" panose="020B0503020204020204" pitchFamily="34" charset="-122"/>
              </a:rPr>
              <a:t>路和第</a:t>
            </a:r>
            <a:r>
              <a:rPr lang="en-US" altLang="zh-CN" dirty="0" smtClean="0">
                <a:solidFill>
                  <a:srgbClr val="0000FF"/>
                </a:solidFill>
                <a:latin typeface="微软雅黑" panose="020B0503020204020204" pitchFamily="34" charset="-122"/>
                <a:ea typeface="微软雅黑" panose="020B0503020204020204" pitchFamily="34" charset="-122"/>
              </a:rPr>
              <a:t>8</a:t>
            </a:r>
            <a:r>
              <a:rPr lang="zh-CN" altLang="en-US" dirty="0" smtClean="0">
                <a:solidFill>
                  <a:srgbClr val="0000FF"/>
                </a:solidFill>
                <a:latin typeface="微软雅黑" panose="020B0503020204020204" pitchFamily="34" charset="-122"/>
                <a:ea typeface="微软雅黑" panose="020B0503020204020204" pitchFamily="34" charset="-122"/>
              </a:rPr>
              <a:t>路为例，现单研究两路负载电流不同时对第</a:t>
            </a:r>
            <a:r>
              <a:rPr lang="en-US" altLang="zh-CN" dirty="0" smtClean="0">
                <a:solidFill>
                  <a:srgbClr val="0000FF"/>
                </a:solidFill>
                <a:latin typeface="微软雅黑" panose="020B0503020204020204" pitchFamily="34" charset="-122"/>
                <a:ea typeface="微软雅黑" panose="020B0503020204020204" pitchFamily="34" charset="-122"/>
              </a:rPr>
              <a:t>5</a:t>
            </a:r>
            <a:r>
              <a:rPr lang="zh-CN" altLang="en-US" dirty="0" smtClean="0">
                <a:solidFill>
                  <a:srgbClr val="0000FF"/>
                </a:solidFill>
                <a:latin typeface="微软雅黑" panose="020B0503020204020204" pitchFamily="34" charset="-122"/>
                <a:ea typeface="微软雅黑" panose="020B0503020204020204" pitchFamily="34" charset="-122"/>
              </a:rPr>
              <a:t>路干扰值的影响。结果如下：</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2" name="Table 1"/>
          <p:cNvGraphicFramePr>
            <a:graphicFrameLocks noGrp="1"/>
          </p:cNvGraphicFramePr>
          <p:nvPr>
            <p:extLst>
              <p:ext uri="{D42A27DB-BD31-4B8C-83A1-F6EECF244321}">
                <p14:modId xmlns:p14="http://schemas.microsoft.com/office/powerpoint/2010/main" val="4059380959"/>
              </p:ext>
            </p:extLst>
          </p:nvPr>
        </p:nvGraphicFramePr>
        <p:xfrm>
          <a:off x="3620327" y="2011932"/>
          <a:ext cx="4761778" cy="1753980"/>
        </p:xfrm>
        <a:graphic>
          <a:graphicData uri="http://schemas.openxmlformats.org/drawingml/2006/table">
            <a:tbl>
              <a:tblPr>
                <a:tableStyleId>{5C22544A-7EE6-4342-B048-85BDC9FD1C3A}</a:tableStyleId>
              </a:tblPr>
              <a:tblGrid>
                <a:gridCol w="888521">
                  <a:extLst>
                    <a:ext uri="{9D8B030D-6E8A-4147-A177-3AD203B41FA5}">
                      <a16:colId xmlns:a16="http://schemas.microsoft.com/office/drawing/2014/main" xmlns="" val="20000"/>
                    </a:ext>
                  </a:extLst>
                </a:gridCol>
                <a:gridCol w="819509">
                  <a:extLst>
                    <a:ext uri="{9D8B030D-6E8A-4147-A177-3AD203B41FA5}">
                      <a16:colId xmlns:a16="http://schemas.microsoft.com/office/drawing/2014/main" xmlns="" val="20001"/>
                    </a:ext>
                  </a:extLst>
                </a:gridCol>
                <a:gridCol w="670335">
                  <a:extLst>
                    <a:ext uri="{9D8B030D-6E8A-4147-A177-3AD203B41FA5}">
                      <a16:colId xmlns:a16="http://schemas.microsoft.com/office/drawing/2014/main" xmlns="" val="20002"/>
                    </a:ext>
                  </a:extLst>
                </a:gridCol>
                <a:gridCol w="794471">
                  <a:extLst>
                    <a:ext uri="{9D8B030D-6E8A-4147-A177-3AD203B41FA5}">
                      <a16:colId xmlns:a16="http://schemas.microsoft.com/office/drawing/2014/main" xmlns="" val="20003"/>
                    </a:ext>
                  </a:extLst>
                </a:gridCol>
                <a:gridCol w="794471">
                  <a:extLst>
                    <a:ext uri="{9D8B030D-6E8A-4147-A177-3AD203B41FA5}">
                      <a16:colId xmlns:a16="http://schemas.microsoft.com/office/drawing/2014/main" xmlns="" val="20004"/>
                    </a:ext>
                  </a:extLst>
                </a:gridCol>
                <a:gridCol w="794471">
                  <a:extLst>
                    <a:ext uri="{9D8B030D-6E8A-4147-A177-3AD203B41FA5}">
                      <a16:colId xmlns:a16="http://schemas.microsoft.com/office/drawing/2014/main" xmlns="" val="20005"/>
                    </a:ext>
                  </a:extLst>
                </a:gridCol>
              </a:tblGrid>
              <a:tr h="253710">
                <a:tc>
                  <a:txBody>
                    <a:bodyPr/>
                    <a:lstStyle/>
                    <a:p>
                      <a:pPr algn="ctr" fontAlgn="b"/>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gridSpan="3">
                  <a:txBody>
                    <a:bodyPr/>
                    <a:lstStyle/>
                    <a:p>
                      <a:pPr algn="ctr" fontAlgn="b"/>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第</a:t>
                      </a:r>
                      <a:r>
                        <a:rPr lang="en-US" altLang="zh-CN" sz="1600" b="0" i="0" u="none" strike="noStrike" dirty="0" smtClean="0">
                          <a:solidFill>
                            <a:srgbClr val="000000"/>
                          </a:solidFill>
                          <a:effectLst/>
                          <a:latin typeface="微软雅黑" panose="020B0503020204020204" pitchFamily="34" charset="-122"/>
                          <a:ea typeface="微软雅黑" panose="020B0503020204020204" pitchFamily="34" charset="-122"/>
                        </a:rPr>
                        <a:t>8</a:t>
                      </a: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路接入电流（</a:t>
                      </a:r>
                      <a:r>
                        <a:rPr lang="en-US" altLang="zh-CN" sz="1600" b="0" i="0" u="none" strike="noStrike" dirty="0" smtClean="0">
                          <a:solidFill>
                            <a:srgbClr val="000000"/>
                          </a:solidFill>
                          <a:effectLst/>
                          <a:latin typeface="微软雅黑" panose="020B0503020204020204" pitchFamily="34" charset="-122"/>
                          <a:ea typeface="微软雅黑" panose="020B0503020204020204" pitchFamily="34" charset="-122"/>
                        </a:rPr>
                        <a:t>mA</a:t>
                      </a: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hMerge="1">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0"/>
                  </a:ext>
                </a:extLst>
              </a:tr>
              <a:tr h="253710">
                <a:tc>
                  <a:txBody>
                    <a:bodyPr/>
                    <a:lstStyle/>
                    <a:p>
                      <a:pPr algn="ctr" fontAlgn="b"/>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第</a:t>
                      </a:r>
                      <a:r>
                        <a:rPr lang="en-US" altLang="zh-CN" sz="1600" b="0" i="0" u="none" strike="noStrike" dirty="0" smtClean="0">
                          <a:solidFill>
                            <a:srgbClr val="000000"/>
                          </a:solidFill>
                          <a:effectLst/>
                          <a:latin typeface="微软雅黑" panose="020B0503020204020204" pitchFamily="34" charset="-122"/>
                          <a:ea typeface="微软雅黑" panose="020B0503020204020204" pitchFamily="34" charset="-122"/>
                        </a:rPr>
                        <a:t>5</a:t>
                      </a: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路单路测量值</a:t>
                      </a:r>
                      <a:r>
                        <a:rPr lang="en-US" altLang="zh-CN" sz="1600" b="0" i="0" u="none" strike="noStrike" dirty="0" smtClean="0">
                          <a:solidFill>
                            <a:srgbClr val="000000"/>
                          </a:solidFill>
                          <a:effectLst/>
                          <a:latin typeface="微软雅黑" panose="020B0503020204020204" pitchFamily="34" charset="-122"/>
                          <a:ea typeface="微软雅黑" panose="020B0503020204020204" pitchFamily="34" charset="-122"/>
                        </a:rPr>
                        <a:t>(mA)</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偏差</a:t>
                      </a:r>
                      <a:r>
                        <a:rPr lang="en-US" altLang="zh-CN" sz="1600" b="0" i="0" u="none" strike="noStrike" dirty="0" smtClean="0">
                          <a:solidFill>
                            <a:srgbClr val="000000"/>
                          </a:solidFill>
                          <a:effectLst/>
                          <a:latin typeface="微软雅黑" panose="020B0503020204020204" pitchFamily="34" charset="-122"/>
                          <a:ea typeface="微软雅黑" panose="020B0503020204020204" pitchFamily="34" charset="-122"/>
                        </a:rPr>
                        <a:t>(mA)</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1000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2000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4000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53710">
                <a:tc>
                  <a:txBody>
                    <a:bodyPr/>
                    <a:lstStyle/>
                    <a:p>
                      <a:pPr algn="ctr" fontAlgn="b"/>
                      <a:r>
                        <a:rPr lang="en-US" sz="1600" u="none" strike="noStrike" dirty="0">
                          <a:effectLst/>
                          <a:latin typeface="微软雅黑" panose="020B0503020204020204" pitchFamily="34" charset="-122"/>
                          <a:ea typeface="微软雅黑" panose="020B0503020204020204" pitchFamily="34" charset="-122"/>
                        </a:rPr>
                        <a:t>1111</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row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第</a:t>
                      </a:r>
                      <a:r>
                        <a:rPr lang="en-US" altLang="zh-CN" sz="1600" b="0" i="0" u="none" strike="noStrike" dirty="0" smtClean="0">
                          <a:solidFill>
                            <a:srgbClr val="000000"/>
                          </a:solidFill>
                          <a:effectLst/>
                          <a:latin typeface="微软雅黑" panose="020B0503020204020204" pitchFamily="34" charset="-122"/>
                          <a:ea typeface="微软雅黑" panose="020B0503020204020204" pitchFamily="34" charset="-122"/>
                        </a:rPr>
                        <a:t>5</a:t>
                      </a: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路接入电流（</a:t>
                      </a:r>
                      <a:r>
                        <a:rPr lang="en-US" altLang="zh-CN" sz="1600" b="0" i="0" u="none" strike="noStrike" dirty="0" smtClean="0">
                          <a:solidFill>
                            <a:srgbClr val="000000"/>
                          </a:solidFill>
                          <a:effectLst/>
                          <a:latin typeface="微软雅黑" panose="020B0503020204020204" pitchFamily="34" charset="-122"/>
                          <a:ea typeface="微软雅黑" panose="020B0503020204020204" pitchFamily="34" charset="-122"/>
                        </a:rPr>
                        <a:t>mA</a:t>
                      </a:r>
                      <a:r>
                        <a:rPr lang="zh-CN" altLang="en-US" sz="1600" b="0" i="0" u="none" strike="noStrike" dirty="0" smtClean="0">
                          <a:solidFill>
                            <a:srgbClr val="000000"/>
                          </a:solidFill>
                          <a:effectLst/>
                          <a:latin typeface="微软雅黑" panose="020B0503020204020204" pitchFamily="34" charset="-122"/>
                          <a:ea typeface="微软雅黑" panose="020B0503020204020204" pitchFamily="34" charset="-122"/>
                        </a:rPr>
                        <a:t>）</a:t>
                      </a:r>
                      <a:endParaRPr lang="en-US" sz="16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1000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R w="12700" cap="flat" cmpd="sng" algn="ctr">
                      <a:solidFill>
                        <a:schemeClr val="tx1"/>
                      </a:solidFill>
                      <a:prstDash val="solid"/>
                      <a:round/>
                      <a:headEnd type="none" w="med" len="med"/>
                      <a:tailEnd type="none" w="med" len="med"/>
                    </a:lnR>
                  </a:tcPr>
                </a:tc>
                <a:tc>
                  <a:txBody>
                    <a:bodyPr/>
                    <a:lstStyle/>
                    <a:p>
                      <a:pPr algn="ctr" fontAlgn="b"/>
                      <a:r>
                        <a:rPr lang="en-US" sz="1600" u="none" strike="noStrike" dirty="0">
                          <a:solidFill>
                            <a:srgbClr val="FF0000"/>
                          </a:solidFill>
                          <a:effectLst/>
                          <a:latin typeface="微软雅黑" panose="020B0503020204020204" pitchFamily="34" charset="-122"/>
                          <a:ea typeface="微软雅黑" panose="020B0503020204020204" pitchFamily="34" charset="-122"/>
                        </a:rPr>
                        <a:t>12</a:t>
                      </a:r>
                      <a:endParaRPr lang="en-US"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600" u="none" strike="noStrike">
                          <a:solidFill>
                            <a:srgbClr val="FF0000"/>
                          </a:solidFill>
                          <a:effectLst/>
                          <a:latin typeface="微软雅黑" panose="020B0503020204020204" pitchFamily="34" charset="-122"/>
                          <a:ea typeface="微软雅黑" panose="020B0503020204020204" pitchFamily="34" charset="-122"/>
                        </a:rPr>
                        <a:t>25</a:t>
                      </a:r>
                      <a:endParaRPr lang="en-US" sz="1600" b="0" i="0" u="none" strike="noStrike">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b"/>
                      <a:r>
                        <a:rPr lang="en-US" sz="1600" u="none" strike="noStrike">
                          <a:solidFill>
                            <a:srgbClr val="FF0000"/>
                          </a:solidFill>
                          <a:effectLst/>
                          <a:latin typeface="微软雅黑" panose="020B0503020204020204" pitchFamily="34" charset="-122"/>
                          <a:ea typeface="微软雅黑" panose="020B0503020204020204" pitchFamily="34" charset="-122"/>
                        </a:rPr>
                        <a:t>47</a:t>
                      </a:r>
                      <a:endParaRPr lang="en-US" sz="1600" b="0" i="0" u="none" strike="noStrike">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2"/>
                  </a:ext>
                </a:extLst>
              </a:tr>
              <a:tr h="253710">
                <a:tc>
                  <a:txBody>
                    <a:bodyPr/>
                    <a:lstStyle/>
                    <a:p>
                      <a:pPr algn="ctr" fontAlgn="b"/>
                      <a:r>
                        <a:rPr lang="en-US" sz="1600" u="none" strike="noStrike">
                          <a:effectLst/>
                          <a:latin typeface="微软雅黑" panose="020B0503020204020204" pitchFamily="34" charset="-122"/>
                          <a:ea typeface="微软雅黑" panose="020B0503020204020204" pitchFamily="34" charset="-122"/>
                        </a:rPr>
                        <a:t>2203</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vMerge="1">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2000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R w="12700" cap="flat" cmpd="sng" algn="ctr">
                      <a:solidFill>
                        <a:schemeClr val="tx1"/>
                      </a:solidFill>
                      <a:prstDash val="solid"/>
                      <a:round/>
                      <a:headEnd type="none" w="med" len="med"/>
                      <a:tailEnd type="none" w="med" len="med"/>
                    </a:lnR>
                  </a:tcPr>
                </a:tc>
                <a:tc>
                  <a:txBody>
                    <a:bodyPr/>
                    <a:lstStyle/>
                    <a:p>
                      <a:pPr algn="ctr" fontAlgn="b"/>
                      <a:r>
                        <a:rPr lang="en-US" sz="1600" u="none" strike="noStrike" dirty="0">
                          <a:solidFill>
                            <a:srgbClr val="FF0000"/>
                          </a:solidFill>
                          <a:effectLst/>
                          <a:latin typeface="微软雅黑" panose="020B0503020204020204" pitchFamily="34" charset="-122"/>
                          <a:ea typeface="微软雅黑" panose="020B0503020204020204" pitchFamily="34" charset="-122"/>
                        </a:rPr>
                        <a:t>20</a:t>
                      </a:r>
                      <a:endParaRPr lang="en-US"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algn="ctr" fontAlgn="b"/>
                      <a:r>
                        <a:rPr lang="en-US" sz="1600" u="none" strike="noStrike" dirty="0">
                          <a:solidFill>
                            <a:srgbClr val="FF0000"/>
                          </a:solidFill>
                          <a:effectLst/>
                          <a:latin typeface="微软雅黑" panose="020B0503020204020204" pitchFamily="34" charset="-122"/>
                          <a:ea typeface="微软雅黑" panose="020B0503020204020204" pitchFamily="34" charset="-122"/>
                        </a:rPr>
                        <a:t>39</a:t>
                      </a:r>
                      <a:endParaRPr lang="en-US"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tc>
                <a:tc>
                  <a:txBody>
                    <a:bodyPr/>
                    <a:lstStyle/>
                    <a:p>
                      <a:pPr algn="ctr" fontAlgn="b"/>
                      <a:r>
                        <a:rPr lang="en-US" sz="1600" u="none" strike="noStrike" dirty="0">
                          <a:solidFill>
                            <a:srgbClr val="FF0000"/>
                          </a:solidFill>
                          <a:effectLst/>
                          <a:latin typeface="微软雅黑" panose="020B0503020204020204" pitchFamily="34" charset="-122"/>
                          <a:ea typeface="微软雅黑" panose="020B0503020204020204" pitchFamily="34" charset="-122"/>
                        </a:rPr>
                        <a:t>78</a:t>
                      </a:r>
                      <a:endParaRPr lang="en-US"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3"/>
                  </a:ext>
                </a:extLst>
              </a:tr>
              <a:tr h="253710">
                <a:tc>
                  <a:txBody>
                    <a:bodyPr/>
                    <a:lstStyle/>
                    <a:p>
                      <a:pPr algn="ctr" fontAlgn="b"/>
                      <a:r>
                        <a:rPr lang="en-US" sz="1600" u="none" strike="noStrike" dirty="0">
                          <a:effectLst/>
                          <a:latin typeface="微软雅黑" panose="020B0503020204020204" pitchFamily="34" charset="-122"/>
                          <a:ea typeface="微软雅黑" panose="020B0503020204020204" pitchFamily="34" charset="-122"/>
                        </a:rPr>
                        <a:t>4353</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tc>
                <a:tc vMerge="1">
                  <a:txBody>
                    <a:bodyPr/>
                    <a:lstStyle/>
                    <a:p>
                      <a:pPr algn="ctr" fontAlgn="b"/>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600" u="none" strike="noStrike">
                          <a:effectLst/>
                          <a:latin typeface="微软雅黑" panose="020B0503020204020204" pitchFamily="34" charset="-122"/>
                          <a:ea typeface="微软雅黑" panose="020B0503020204020204" pitchFamily="34" charset="-122"/>
                        </a:rPr>
                        <a:t>4000</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R w="12700" cap="flat" cmpd="sng" algn="ctr">
                      <a:solidFill>
                        <a:schemeClr val="tx1"/>
                      </a:solidFill>
                      <a:prstDash val="solid"/>
                      <a:round/>
                      <a:headEnd type="none" w="med" len="med"/>
                      <a:tailEnd type="none" w="med" len="med"/>
                    </a:lnR>
                  </a:tcPr>
                </a:tc>
                <a:tc>
                  <a:txBody>
                    <a:bodyPr/>
                    <a:lstStyle/>
                    <a:p>
                      <a:pPr algn="ctr" fontAlgn="b"/>
                      <a:r>
                        <a:rPr lang="en-US" sz="1600" u="none" strike="noStrike">
                          <a:solidFill>
                            <a:srgbClr val="FF0000"/>
                          </a:solidFill>
                          <a:effectLst/>
                          <a:latin typeface="微软雅黑" panose="020B0503020204020204" pitchFamily="34" charset="-122"/>
                          <a:ea typeface="微软雅黑" panose="020B0503020204020204" pitchFamily="34" charset="-122"/>
                        </a:rPr>
                        <a:t>31</a:t>
                      </a:r>
                      <a:endParaRPr lang="en-US" sz="1600" b="0" i="0" u="none" strike="noStrike">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solidFill>
                            <a:srgbClr val="FF0000"/>
                          </a:solidFill>
                          <a:effectLst/>
                          <a:latin typeface="微软雅黑" panose="020B0503020204020204" pitchFamily="34" charset="-122"/>
                          <a:ea typeface="微软雅黑" panose="020B0503020204020204" pitchFamily="34" charset="-122"/>
                        </a:rPr>
                        <a:t>66</a:t>
                      </a:r>
                      <a:endParaRPr lang="en-US"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solidFill>
                            <a:srgbClr val="FF0000"/>
                          </a:solidFill>
                          <a:effectLst/>
                          <a:latin typeface="微软雅黑" panose="020B0503020204020204" pitchFamily="34" charset="-122"/>
                          <a:ea typeface="微软雅黑" panose="020B0503020204020204" pitchFamily="34" charset="-122"/>
                        </a:rPr>
                        <a:t>137</a:t>
                      </a:r>
                      <a:endParaRPr lang="en-US"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pic>
        <p:nvPicPr>
          <p:cNvPr id="8" name="Picture 7"/>
          <p:cNvPicPr>
            <a:picLocks noChangeAspect="1"/>
          </p:cNvPicPr>
          <p:nvPr/>
        </p:nvPicPr>
        <p:blipFill>
          <a:blip r:embed="rId3"/>
          <a:stretch>
            <a:fillRect/>
          </a:stretch>
        </p:blipFill>
        <p:spPr>
          <a:xfrm>
            <a:off x="7991492" y="3968027"/>
            <a:ext cx="4432452" cy="2032161"/>
          </a:xfrm>
          <a:prstGeom prst="rect">
            <a:avLst/>
          </a:prstGeom>
        </p:spPr>
      </p:pic>
      <p:pic>
        <p:nvPicPr>
          <p:cNvPr id="10" name="Picture 9"/>
          <p:cNvPicPr>
            <a:picLocks noChangeAspect="1"/>
          </p:cNvPicPr>
          <p:nvPr/>
        </p:nvPicPr>
        <p:blipFill>
          <a:blip r:embed="rId4"/>
          <a:stretch>
            <a:fillRect/>
          </a:stretch>
        </p:blipFill>
        <p:spPr>
          <a:xfrm>
            <a:off x="4224055" y="3967557"/>
            <a:ext cx="4395944" cy="2015423"/>
          </a:xfrm>
          <a:prstGeom prst="rect">
            <a:avLst/>
          </a:prstGeom>
        </p:spPr>
      </p:pic>
      <p:pic>
        <p:nvPicPr>
          <p:cNvPr id="23" name="Picture 22"/>
          <p:cNvPicPr>
            <a:picLocks noChangeAspect="1"/>
          </p:cNvPicPr>
          <p:nvPr/>
        </p:nvPicPr>
        <p:blipFill>
          <a:blip r:embed="rId5"/>
          <a:stretch>
            <a:fillRect/>
          </a:stretch>
        </p:blipFill>
        <p:spPr>
          <a:xfrm>
            <a:off x="-155149" y="3765912"/>
            <a:ext cx="4878817" cy="2236808"/>
          </a:xfrm>
          <a:prstGeom prst="rect">
            <a:avLst/>
          </a:prstGeom>
        </p:spPr>
      </p:pic>
    </p:spTree>
    <p:extLst>
      <p:ext uri="{BB962C8B-B14F-4D97-AF65-F5344CB8AC3E}">
        <p14:creationId xmlns:p14="http://schemas.microsoft.com/office/powerpoint/2010/main" val="42916387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用规则校准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27</a:t>
            </a:fld>
            <a:endParaRPr lang="en-US" dirty="0"/>
          </a:p>
        </p:txBody>
      </p:sp>
      <p:sp>
        <p:nvSpPr>
          <p:cNvPr id="9" name="TextBox 8"/>
          <p:cNvSpPr txBox="1"/>
          <p:nvPr/>
        </p:nvSpPr>
        <p:spPr>
          <a:xfrm>
            <a:off x="1253919" y="884892"/>
            <a:ext cx="9494594" cy="3416320"/>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上述结果发现，干扰值分别与两路接入的电流值呈现近似的正比关系（实际并非正比关系，这里考虑的是用规则近似），而单考虑一路变化时（如两个二维图所示）其曲线的斜率又随另一路增大而增大，因此我们认为，两路间的干扰值可能满足如下关系：</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选定                    ，按照该关系来模拟干扰值并与实际干扰值进行对比：</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465475762"/>
              </p:ext>
            </p:extLst>
          </p:nvPr>
        </p:nvGraphicFramePr>
        <p:xfrm>
          <a:off x="5078413" y="2150493"/>
          <a:ext cx="1227137" cy="552450"/>
        </p:xfrm>
        <a:graphic>
          <a:graphicData uri="http://schemas.openxmlformats.org/presentationml/2006/ole">
            <mc:AlternateContent xmlns:mc="http://schemas.openxmlformats.org/markup-compatibility/2006">
              <mc:Choice xmlns:v="urn:schemas-microsoft-com:vml" Requires="v">
                <p:oleObj spid="_x0000_s36126" name="Equation" r:id="rId4" imgW="507960" imgH="228600" progId="Equation.DSMT4">
                  <p:embed/>
                </p:oleObj>
              </mc:Choice>
              <mc:Fallback>
                <p:oleObj name="Equation" r:id="rId4" imgW="507960" imgH="228600" progId="Equation.DSMT4">
                  <p:embed/>
                  <p:pic>
                    <p:nvPicPr>
                      <p:cNvPr id="0" name=""/>
                      <p:cNvPicPr/>
                      <p:nvPr/>
                    </p:nvPicPr>
                    <p:blipFill>
                      <a:blip r:embed="rId5"/>
                      <a:stretch>
                        <a:fillRect/>
                      </a:stretch>
                    </p:blipFill>
                    <p:spPr>
                      <a:xfrm>
                        <a:off x="5078413" y="2150493"/>
                        <a:ext cx="1227137" cy="5524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3298784"/>
              </p:ext>
            </p:extLst>
          </p:nvPr>
        </p:nvGraphicFramePr>
        <p:xfrm>
          <a:off x="2380771" y="2313061"/>
          <a:ext cx="1196975" cy="1042988"/>
        </p:xfrm>
        <a:graphic>
          <a:graphicData uri="http://schemas.openxmlformats.org/presentationml/2006/ole">
            <mc:AlternateContent xmlns:mc="http://schemas.openxmlformats.org/markup-compatibility/2006">
              <mc:Choice xmlns:v="urn:schemas-microsoft-com:vml" Requires="v">
                <p:oleObj spid="_x0000_s36127" name="Equation" r:id="rId6" imgW="495000" imgH="431640" progId="Equation.DSMT4">
                  <p:embed/>
                </p:oleObj>
              </mc:Choice>
              <mc:Fallback>
                <p:oleObj name="Equation" r:id="rId6" imgW="495000" imgH="431640" progId="Equation.DSMT4">
                  <p:embed/>
                  <p:pic>
                    <p:nvPicPr>
                      <p:cNvPr id="0" name=""/>
                      <p:cNvPicPr/>
                      <p:nvPr/>
                    </p:nvPicPr>
                    <p:blipFill>
                      <a:blip r:embed="rId7"/>
                      <a:stretch>
                        <a:fillRect/>
                      </a:stretch>
                    </p:blipFill>
                    <p:spPr>
                      <a:xfrm>
                        <a:off x="2380771" y="2313061"/>
                        <a:ext cx="1196975" cy="1042988"/>
                      </a:xfrm>
                      <a:prstGeom prst="rect">
                        <a:avLst/>
                      </a:prstGeom>
                    </p:spPr>
                  </p:pic>
                </p:oleObj>
              </mc:Fallback>
            </mc:AlternateContent>
          </a:graphicData>
        </a:graphic>
      </p:graphicFrame>
      <p:pic>
        <p:nvPicPr>
          <p:cNvPr id="6" name="Picture 5"/>
          <p:cNvPicPr>
            <a:picLocks noChangeAspect="1"/>
          </p:cNvPicPr>
          <p:nvPr/>
        </p:nvPicPr>
        <p:blipFill>
          <a:blip r:embed="rId8"/>
          <a:stretch>
            <a:fillRect/>
          </a:stretch>
        </p:blipFill>
        <p:spPr>
          <a:xfrm>
            <a:off x="2380771" y="3392390"/>
            <a:ext cx="6804819" cy="3119828"/>
          </a:xfrm>
          <a:prstGeom prst="rect">
            <a:avLst/>
          </a:prstGeom>
        </p:spPr>
      </p:pic>
      <p:cxnSp>
        <p:nvCxnSpPr>
          <p:cNvPr id="12" name="Straight Arrow Connector 11"/>
          <p:cNvCxnSpPr/>
          <p:nvPr/>
        </p:nvCxnSpPr>
        <p:spPr>
          <a:xfrm flipH="1" flipV="1">
            <a:off x="3881081" y="4386244"/>
            <a:ext cx="181155" cy="58659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900462" y="5166572"/>
            <a:ext cx="290654" cy="565318"/>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474686" y="4023857"/>
            <a:ext cx="1175100" cy="369332"/>
          </a:xfrm>
          <a:prstGeom prst="rect">
            <a:avLst/>
          </a:prstGeom>
          <a:noFill/>
        </p:spPr>
        <p:txBody>
          <a:bodyPr wrap="square" rtlCol="0">
            <a:spAutoFit/>
          </a:bodyPr>
          <a:lstStyle/>
          <a:p>
            <a:pPr algn="just"/>
            <a:r>
              <a:rPr lang="zh-CN" altLang="en-US" dirty="0" smtClean="0">
                <a:solidFill>
                  <a:srgbClr val="FF0000"/>
                </a:solidFill>
                <a:latin typeface="微软雅黑" panose="020B0503020204020204" pitchFamily="34" charset="-122"/>
                <a:ea typeface="微软雅黑" panose="020B0503020204020204" pitchFamily="34" charset="-122"/>
              </a:rPr>
              <a:t>实际偏差</a:t>
            </a:r>
            <a:endParaRPr lang="en-US" dirty="0">
              <a:solidFill>
                <a:srgbClr val="FF0000"/>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3293531" y="5678881"/>
            <a:ext cx="1175100" cy="369332"/>
          </a:xfrm>
          <a:prstGeom prst="rect">
            <a:avLst/>
          </a:prstGeom>
          <a:noFill/>
        </p:spPr>
        <p:txBody>
          <a:bodyPr wrap="square" rtlCol="0">
            <a:spAutoFit/>
          </a:bodyPr>
          <a:lstStyle/>
          <a:p>
            <a:pPr algn="just"/>
            <a:r>
              <a:rPr lang="zh-CN" altLang="en-US" dirty="0" smtClean="0">
                <a:solidFill>
                  <a:srgbClr val="FF0000"/>
                </a:solidFill>
                <a:latin typeface="微软雅黑" panose="020B0503020204020204" pitchFamily="34" charset="-122"/>
                <a:ea typeface="微软雅黑" panose="020B0503020204020204" pitchFamily="34" charset="-122"/>
              </a:rPr>
              <a:t>模拟偏差</a:t>
            </a:r>
            <a:endParaRPr 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67457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用规则校准</a:t>
            </a:r>
          </a:p>
        </p:txBody>
      </p:sp>
      <p:sp>
        <p:nvSpPr>
          <p:cNvPr id="4" name="灯片编号占位符 3"/>
          <p:cNvSpPr>
            <a:spLocks noGrp="1"/>
          </p:cNvSpPr>
          <p:nvPr>
            <p:ph type="sldNum" sz="quarter" idx="12"/>
          </p:nvPr>
        </p:nvSpPr>
        <p:spPr/>
        <p:txBody>
          <a:bodyPr/>
          <a:lstStyle/>
          <a:p>
            <a:fld id="{4C43EDA1-B606-42F6-A509-9ECC7078DA4E}" type="slidenum">
              <a:rPr lang="en-US" smtClean="0"/>
              <a:pPr/>
              <a:t>28</a:t>
            </a:fld>
            <a:endParaRPr lang="en-US" dirty="0"/>
          </a:p>
        </p:txBody>
      </p:sp>
      <p:sp>
        <p:nvSpPr>
          <p:cNvPr id="9" name="TextBox 8"/>
          <p:cNvSpPr txBox="1"/>
          <p:nvPr/>
        </p:nvSpPr>
        <p:spPr>
          <a:xfrm>
            <a:off x="1253919" y="884892"/>
            <a:ext cx="9494594" cy="4662815"/>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可以发现，两个曲面形状基本一致，近似程度高。因此可以作为实际干扰偏差值的估计。</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此为两路之间的偏差值关系，由于时间限制并未测得</a:t>
            </a:r>
            <a:r>
              <a:rPr lang="zh-CN" altLang="en-US" dirty="0">
                <a:solidFill>
                  <a:srgbClr val="0000FF"/>
                </a:solidFill>
                <a:latin typeface="微软雅黑" panose="020B0503020204020204" pitchFamily="34" charset="-122"/>
                <a:ea typeface="微软雅黑" panose="020B0503020204020204" pitchFamily="34" charset="-122"/>
              </a:rPr>
              <a:t>两</a:t>
            </a:r>
            <a:r>
              <a:rPr lang="zh-CN" altLang="en-US" dirty="0" smtClean="0">
                <a:solidFill>
                  <a:srgbClr val="0000FF"/>
                </a:solidFill>
                <a:latin typeface="微软雅黑" panose="020B0503020204020204" pitchFamily="34" charset="-122"/>
                <a:ea typeface="微软雅黑" panose="020B0503020204020204" pitchFamily="34" charset="-122"/>
              </a:rPr>
              <a:t>路以上的组合的干扰值存在何种关系。但是可以进行</a:t>
            </a:r>
            <a:r>
              <a:rPr lang="zh-CN" altLang="en-US" b="1" dirty="0" smtClean="0">
                <a:solidFill>
                  <a:srgbClr val="0000FF"/>
                </a:solidFill>
                <a:latin typeface="微软雅黑" panose="020B0503020204020204" pitchFamily="34" charset="-122"/>
                <a:ea typeface="微软雅黑" panose="020B0503020204020204" pitchFamily="34" charset="-122"/>
              </a:rPr>
              <a:t>类推</a:t>
            </a:r>
            <a:r>
              <a:rPr lang="zh-CN" altLang="en-US" dirty="0" smtClean="0">
                <a:solidFill>
                  <a:srgbClr val="0000FF"/>
                </a:solidFill>
                <a:latin typeface="微软雅黑" panose="020B0503020204020204" pitchFamily="34" charset="-122"/>
                <a:ea typeface="微软雅黑" panose="020B0503020204020204" pitchFamily="34" charset="-122"/>
              </a:rPr>
              <a:t>：任意多路对某一接入负载路的干扰值可以认为与他们各路电流值的乘积成比例，即：</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其中      表示比例因子，可由                         算得。</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该方法看似简单，但实际上任意路对第</a:t>
            </a:r>
            <a:r>
              <a:rPr lang="en-US" altLang="zh-CN" dirty="0" err="1" smtClean="0">
                <a:solidFill>
                  <a:srgbClr val="0000FF"/>
                </a:solidFill>
                <a:latin typeface="微软雅黑" panose="020B0503020204020204" pitchFamily="34" charset="-122"/>
                <a:ea typeface="微软雅黑" panose="020B0503020204020204" pitchFamily="34" charset="-122"/>
              </a:rPr>
              <a:t>i</a:t>
            </a:r>
            <a:r>
              <a:rPr lang="zh-CN" altLang="en-US" dirty="0" smtClean="0">
                <a:solidFill>
                  <a:srgbClr val="0000FF"/>
                </a:solidFill>
                <a:latin typeface="微软雅黑" panose="020B0503020204020204" pitchFamily="34" charset="-122"/>
                <a:ea typeface="微软雅黑" panose="020B0503020204020204" pitchFamily="34" charset="-122"/>
              </a:rPr>
              <a:t>路的干扰并非只和接入的路数有关，也和接入路的组合有关。因此，最多会存在                                    个系数需要求解，这将是一个庞大的实验工作。其他类似的规则提取或者</a:t>
            </a:r>
            <a:r>
              <a:rPr lang="en-US" altLang="zh-CN" dirty="0" smtClean="0">
                <a:solidFill>
                  <a:srgbClr val="0000FF"/>
                </a:solidFill>
                <a:latin typeface="微软雅黑" panose="020B0503020204020204" pitchFamily="34" charset="-122"/>
                <a:ea typeface="微软雅黑" panose="020B0503020204020204" pitchFamily="34" charset="-122"/>
              </a:rPr>
              <a:t>MAP</a:t>
            </a:r>
            <a:r>
              <a:rPr lang="zh-CN" altLang="en-US" dirty="0" smtClean="0">
                <a:solidFill>
                  <a:srgbClr val="0000FF"/>
                </a:solidFill>
                <a:latin typeface="微软雅黑" panose="020B0503020204020204" pitchFamily="34" charset="-122"/>
                <a:ea typeface="微软雅黑" panose="020B0503020204020204" pitchFamily="34" charset="-122"/>
              </a:rPr>
              <a:t>标定同样存在数据量庞大的问题。</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16663357"/>
              </p:ext>
            </p:extLst>
          </p:nvPr>
        </p:nvGraphicFramePr>
        <p:xfrm>
          <a:off x="3951746" y="2640129"/>
          <a:ext cx="3844925" cy="498475"/>
        </p:xfrm>
        <a:graphic>
          <a:graphicData uri="http://schemas.openxmlformats.org/presentationml/2006/ole">
            <mc:AlternateContent xmlns:mc="http://schemas.openxmlformats.org/markup-compatibility/2006">
              <mc:Choice xmlns:v="urn:schemas-microsoft-com:vml" Requires="v">
                <p:oleObj spid="_x0000_s37400" name="Equation" r:id="rId4" imgW="1765080" imgH="228600" progId="Equation.DSMT4">
                  <p:embed/>
                </p:oleObj>
              </mc:Choice>
              <mc:Fallback>
                <p:oleObj name="Equation" r:id="rId4" imgW="1765080" imgH="228600" progId="Equation.DSMT4">
                  <p:embed/>
                  <p:pic>
                    <p:nvPicPr>
                      <p:cNvPr id="0" name=""/>
                      <p:cNvPicPr/>
                      <p:nvPr/>
                    </p:nvPicPr>
                    <p:blipFill>
                      <a:blip r:embed="rId5"/>
                      <a:stretch>
                        <a:fillRect/>
                      </a:stretch>
                    </p:blipFill>
                    <p:spPr>
                      <a:xfrm>
                        <a:off x="3951746" y="2640129"/>
                        <a:ext cx="3844925" cy="49847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094039195"/>
              </p:ext>
            </p:extLst>
          </p:nvPr>
        </p:nvGraphicFramePr>
        <p:xfrm>
          <a:off x="2359025" y="3458339"/>
          <a:ext cx="234950" cy="330200"/>
        </p:xfrm>
        <a:graphic>
          <a:graphicData uri="http://schemas.openxmlformats.org/presentationml/2006/ole">
            <mc:AlternateContent xmlns:mc="http://schemas.openxmlformats.org/markup-compatibility/2006">
              <mc:Choice xmlns:v="urn:schemas-microsoft-com:vml" Requires="v">
                <p:oleObj spid="_x0000_s37401" name="Equation" r:id="rId6" imgW="126720" imgH="177480" progId="Equation.DSMT4">
                  <p:embed/>
                </p:oleObj>
              </mc:Choice>
              <mc:Fallback>
                <p:oleObj name="Equation" r:id="rId6" imgW="126720" imgH="177480" progId="Equation.DSMT4">
                  <p:embed/>
                  <p:pic>
                    <p:nvPicPr>
                      <p:cNvPr id="0" name=""/>
                      <p:cNvPicPr/>
                      <p:nvPr/>
                    </p:nvPicPr>
                    <p:blipFill>
                      <a:blip r:embed="rId7"/>
                      <a:stretch>
                        <a:fillRect/>
                      </a:stretch>
                    </p:blipFill>
                    <p:spPr>
                      <a:xfrm>
                        <a:off x="2359025" y="3458339"/>
                        <a:ext cx="234950" cy="3302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298455510"/>
              </p:ext>
            </p:extLst>
          </p:nvPr>
        </p:nvGraphicFramePr>
        <p:xfrm>
          <a:off x="4849813" y="3289270"/>
          <a:ext cx="1527175" cy="801688"/>
        </p:xfrm>
        <a:graphic>
          <a:graphicData uri="http://schemas.openxmlformats.org/presentationml/2006/ole">
            <mc:AlternateContent xmlns:mc="http://schemas.openxmlformats.org/markup-compatibility/2006">
              <mc:Choice xmlns:v="urn:schemas-microsoft-com:vml" Requires="v">
                <p:oleObj spid="_x0000_s37402" name="Equation" r:id="rId8" imgW="825480" imgH="431640" progId="Equation.DSMT4">
                  <p:embed/>
                </p:oleObj>
              </mc:Choice>
              <mc:Fallback>
                <p:oleObj name="Equation" r:id="rId8" imgW="825480" imgH="431640" progId="Equation.DSMT4">
                  <p:embed/>
                  <p:pic>
                    <p:nvPicPr>
                      <p:cNvPr id="0" name=""/>
                      <p:cNvPicPr/>
                      <p:nvPr/>
                    </p:nvPicPr>
                    <p:blipFill>
                      <a:blip r:embed="rId9"/>
                      <a:stretch>
                        <a:fillRect/>
                      </a:stretch>
                    </p:blipFill>
                    <p:spPr>
                      <a:xfrm>
                        <a:off x="4849813" y="3289270"/>
                        <a:ext cx="1527175" cy="80168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08579873"/>
              </p:ext>
            </p:extLst>
          </p:nvPr>
        </p:nvGraphicFramePr>
        <p:xfrm>
          <a:off x="4690394" y="4696759"/>
          <a:ext cx="2367631" cy="378025"/>
        </p:xfrm>
        <a:graphic>
          <a:graphicData uri="http://schemas.openxmlformats.org/presentationml/2006/ole">
            <mc:AlternateContent xmlns:mc="http://schemas.openxmlformats.org/markup-compatibility/2006">
              <mc:Choice xmlns:v="urn:schemas-microsoft-com:vml" Requires="v">
                <p:oleObj spid="_x0000_s37403" name="Equation" r:id="rId10" imgW="1511280" imgH="241200" progId="Equation.DSMT4">
                  <p:embed/>
                </p:oleObj>
              </mc:Choice>
              <mc:Fallback>
                <p:oleObj name="Equation" r:id="rId10" imgW="1511280" imgH="241200" progId="Equation.DSMT4">
                  <p:embed/>
                  <p:pic>
                    <p:nvPicPr>
                      <p:cNvPr id="0" name=""/>
                      <p:cNvPicPr/>
                      <p:nvPr/>
                    </p:nvPicPr>
                    <p:blipFill>
                      <a:blip r:embed="rId11"/>
                      <a:stretch>
                        <a:fillRect/>
                      </a:stretch>
                    </p:blipFill>
                    <p:spPr>
                      <a:xfrm>
                        <a:off x="4690394" y="4696759"/>
                        <a:ext cx="2367631" cy="378025"/>
                      </a:xfrm>
                      <a:prstGeom prst="rect">
                        <a:avLst/>
                      </a:prstGeom>
                    </p:spPr>
                  </p:pic>
                </p:oleObj>
              </mc:Fallback>
            </mc:AlternateContent>
          </a:graphicData>
        </a:graphic>
      </p:graphicFrame>
    </p:spTree>
    <p:extLst>
      <p:ext uri="{BB962C8B-B14F-4D97-AF65-F5344CB8AC3E}">
        <p14:creationId xmlns:p14="http://schemas.microsoft.com/office/powerpoint/2010/main" val="1317939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AI</a:t>
            </a:r>
            <a:r>
              <a:rPr lang="zh-CN" altLang="en-US" dirty="0"/>
              <a:t>思路拓展</a:t>
            </a:r>
            <a:r>
              <a:rPr lang="en-US" altLang="zh-CN" dirty="0"/>
              <a:t>—</a:t>
            </a:r>
            <a:r>
              <a:rPr lang="zh-CN" altLang="en-US" dirty="0"/>
              <a:t>神经网络</a:t>
            </a:r>
          </a:p>
        </p:txBody>
      </p:sp>
      <p:sp>
        <p:nvSpPr>
          <p:cNvPr id="4" name="灯片编号占位符 3"/>
          <p:cNvSpPr>
            <a:spLocks noGrp="1"/>
          </p:cNvSpPr>
          <p:nvPr>
            <p:ph type="sldNum" sz="quarter" idx="12"/>
          </p:nvPr>
        </p:nvSpPr>
        <p:spPr/>
        <p:txBody>
          <a:bodyPr/>
          <a:lstStyle/>
          <a:p>
            <a:fld id="{4C43EDA1-B606-42F6-A509-9ECC7078DA4E}" type="slidenum">
              <a:rPr lang="en-US" smtClean="0"/>
              <a:pPr/>
              <a:t>29</a:t>
            </a:fld>
            <a:endParaRPr lang="en-US" dirty="0"/>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65" y="2493720"/>
            <a:ext cx="5419821" cy="410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207564" y="1012652"/>
            <a:ext cx="9494594" cy="1338828"/>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神经网络是模仿动物神经元细胞连接的一种强大的学习工具，它由输入层、隐藏层和输出层</a:t>
            </a:r>
            <a:r>
              <a:rPr lang="zh-CN" altLang="en-US" dirty="0">
                <a:solidFill>
                  <a:srgbClr val="0000FF"/>
                </a:solidFill>
                <a:latin typeface="微软雅黑" panose="020B0503020204020204" pitchFamily="34" charset="-122"/>
                <a:ea typeface="微软雅黑" panose="020B0503020204020204" pitchFamily="34" charset="-122"/>
              </a:rPr>
              <a:t>三</a:t>
            </a:r>
            <a:r>
              <a:rPr lang="zh-CN" altLang="en-US" dirty="0" smtClean="0">
                <a:solidFill>
                  <a:srgbClr val="0000FF"/>
                </a:solidFill>
                <a:latin typeface="微软雅黑" panose="020B0503020204020204" pitchFamily="34" charset="-122"/>
                <a:ea typeface="微软雅黑" panose="020B0503020204020204" pitchFamily="34" charset="-122"/>
              </a:rPr>
              <a:t>个部分组成，但实际上隐藏层里面不一定只有一层，也可以有多层以适应不同种类的应用。输入、神经元及输出都有连接，连接的强弱就体现在每条连接的权重上。</a:t>
            </a:r>
            <a:endParaRPr lang="en-US" altLang="zh-CN" sz="3200" i="1" dirty="0" smtClean="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941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之前遇到</a:t>
            </a:r>
            <a:r>
              <a:rPr lang="zh-CN" altLang="en-US" dirty="0"/>
              <a:t>的问题</a:t>
            </a:r>
          </a:p>
        </p:txBody>
      </p:sp>
      <p:sp>
        <p:nvSpPr>
          <p:cNvPr id="4" name="灯片编号占位符 3"/>
          <p:cNvSpPr>
            <a:spLocks noGrp="1"/>
          </p:cNvSpPr>
          <p:nvPr>
            <p:ph type="sldNum" sz="quarter" idx="12"/>
          </p:nvPr>
        </p:nvSpPr>
        <p:spPr/>
        <p:txBody>
          <a:bodyPr/>
          <a:lstStyle/>
          <a:p>
            <a:fld id="{4C43EDA1-B606-42F6-A509-9ECC7078DA4E}" type="slidenum">
              <a:rPr lang="en-US" smtClean="0"/>
              <a:pPr/>
              <a:t>3</a:t>
            </a:fld>
            <a:endParaRPr lang="en-US" dirty="0"/>
          </a:p>
        </p:txBody>
      </p:sp>
      <p:sp>
        <p:nvSpPr>
          <p:cNvPr id="8" name="TextBox 7"/>
          <p:cNvSpPr txBox="1"/>
          <p:nvPr/>
        </p:nvSpPr>
        <p:spPr>
          <a:xfrm>
            <a:off x="354227" y="963827"/>
            <a:ext cx="1107996"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问题重现</a:t>
            </a:r>
            <a:endParaRPr lang="en-US" b="1" dirty="0">
              <a:latin typeface="微软雅黑" panose="020B0503020204020204" pitchFamily="34" charset="-122"/>
              <a:ea typeface="微软雅黑" panose="020B0503020204020204" pitchFamily="34" charset="-122"/>
            </a:endParaRPr>
          </a:p>
        </p:txBody>
      </p:sp>
      <p:pic>
        <p:nvPicPr>
          <p:cNvPr id="7" name="Picture 6"/>
          <p:cNvPicPr>
            <a:picLocks noChangeAspect="1"/>
          </p:cNvPicPr>
          <p:nvPr/>
        </p:nvPicPr>
        <p:blipFill>
          <a:blip r:embed="rId3"/>
          <a:stretch>
            <a:fillRect/>
          </a:stretch>
        </p:blipFill>
        <p:spPr>
          <a:xfrm>
            <a:off x="1001609" y="1641647"/>
            <a:ext cx="6900669" cy="4495998"/>
          </a:xfrm>
          <a:prstGeom prst="rect">
            <a:avLst/>
          </a:prstGeom>
        </p:spPr>
      </p:pic>
      <p:sp>
        <p:nvSpPr>
          <p:cNvPr id="9" name="TextBox 8"/>
          <p:cNvSpPr txBox="1"/>
          <p:nvPr/>
        </p:nvSpPr>
        <p:spPr>
          <a:xfrm>
            <a:off x="7962664" y="1531107"/>
            <a:ext cx="3260302" cy="2120902"/>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当任意路接入负载时，如图接入</a:t>
            </a:r>
            <a:r>
              <a:rPr lang="en-US" altLang="zh-CN" dirty="0" smtClean="0">
                <a:solidFill>
                  <a:srgbClr val="0000FF"/>
                </a:solidFill>
                <a:latin typeface="微软雅黑" panose="020B0503020204020204" pitchFamily="34" charset="-122"/>
                <a:ea typeface="微软雅黑" panose="020B0503020204020204" pitchFamily="34" charset="-122"/>
              </a:rPr>
              <a:t>L4</a:t>
            </a:r>
            <a:r>
              <a:rPr lang="zh-CN" altLang="en-US" dirty="0" smtClean="0">
                <a:solidFill>
                  <a:srgbClr val="0000FF"/>
                </a:solidFill>
                <a:latin typeface="微软雅黑" panose="020B0503020204020204" pitchFamily="34" charset="-122"/>
                <a:ea typeface="微软雅黑" panose="020B0503020204020204" pitchFamily="34" charset="-122"/>
              </a:rPr>
              <a:t>、</a:t>
            </a:r>
            <a:r>
              <a:rPr lang="en-US" altLang="zh-CN" dirty="0" smtClean="0">
                <a:solidFill>
                  <a:srgbClr val="0000FF"/>
                </a:solidFill>
                <a:latin typeface="微软雅黑" panose="020B0503020204020204" pitchFamily="34" charset="-122"/>
                <a:ea typeface="微软雅黑" panose="020B0503020204020204" pitchFamily="34" charset="-122"/>
              </a:rPr>
              <a:t>L7</a:t>
            </a:r>
            <a:r>
              <a:rPr lang="zh-CN" altLang="en-US" dirty="0" smtClean="0">
                <a:solidFill>
                  <a:srgbClr val="0000FF"/>
                </a:solidFill>
                <a:latin typeface="微软雅黑" panose="020B0503020204020204" pitchFamily="34" charset="-122"/>
                <a:ea typeface="微软雅黑" panose="020B0503020204020204" pitchFamily="34" charset="-122"/>
              </a:rPr>
              <a:t>、</a:t>
            </a:r>
            <a:r>
              <a:rPr lang="en-US" altLang="zh-CN" dirty="0" smtClean="0">
                <a:solidFill>
                  <a:srgbClr val="0000FF"/>
                </a:solidFill>
                <a:latin typeface="微软雅黑" panose="020B0503020204020204" pitchFamily="34" charset="-122"/>
                <a:ea typeface="微软雅黑" panose="020B0503020204020204" pitchFamily="34" charset="-122"/>
              </a:rPr>
              <a:t>L8</a:t>
            </a:r>
            <a:r>
              <a:rPr lang="zh-CN" altLang="en-US" dirty="0" smtClean="0">
                <a:solidFill>
                  <a:srgbClr val="0000FF"/>
                </a:solidFill>
                <a:latin typeface="微软雅黑" panose="020B0503020204020204" pitchFamily="34" charset="-122"/>
                <a:ea typeface="微软雅黑" panose="020B0503020204020204" pitchFamily="34" charset="-122"/>
              </a:rPr>
              <a:t>、</a:t>
            </a:r>
            <a:r>
              <a:rPr lang="en-US" altLang="zh-CN" dirty="0" smtClean="0">
                <a:solidFill>
                  <a:srgbClr val="0000FF"/>
                </a:solidFill>
                <a:latin typeface="微软雅黑" panose="020B0503020204020204" pitchFamily="34" charset="-122"/>
                <a:ea typeface="微软雅黑" panose="020B0503020204020204" pitchFamily="34" charset="-122"/>
              </a:rPr>
              <a:t>L10</a:t>
            </a:r>
            <a:r>
              <a:rPr lang="zh-CN" altLang="en-US" dirty="0" smtClean="0">
                <a:solidFill>
                  <a:srgbClr val="0000FF"/>
                </a:solidFill>
                <a:latin typeface="微软雅黑" panose="020B0503020204020204" pitchFamily="34" charset="-122"/>
                <a:ea typeface="微软雅黑" panose="020B0503020204020204" pitchFamily="34" charset="-122"/>
              </a:rPr>
              <a:t>及</a:t>
            </a:r>
            <a:r>
              <a:rPr lang="en-US" altLang="zh-CN" dirty="0" smtClean="0">
                <a:solidFill>
                  <a:srgbClr val="0000FF"/>
                </a:solidFill>
                <a:latin typeface="微软雅黑" panose="020B0503020204020204" pitchFamily="34" charset="-122"/>
                <a:ea typeface="微软雅黑" panose="020B0503020204020204" pitchFamily="34" charset="-122"/>
              </a:rPr>
              <a:t>L12</a:t>
            </a:r>
            <a:r>
              <a:rPr lang="zh-CN" altLang="en-US" dirty="0" smtClean="0">
                <a:solidFill>
                  <a:srgbClr val="0000FF"/>
                </a:solidFill>
                <a:latin typeface="微软雅黑" panose="020B0503020204020204" pitchFamily="34" charset="-122"/>
                <a:ea typeface="微软雅黑" panose="020B0503020204020204" pitchFamily="34" charset="-122"/>
              </a:rPr>
              <a:t>时，其他未接入实际负载的插座就会出现不同程度的功率计量干扰。</a:t>
            </a:r>
            <a:endParaRPr lang="en-US"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99210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AI</a:t>
            </a:r>
            <a:r>
              <a:rPr lang="zh-CN" altLang="en-US" dirty="0"/>
              <a:t>思路拓展</a:t>
            </a:r>
            <a:r>
              <a:rPr lang="en-US" altLang="zh-CN" dirty="0"/>
              <a:t>—</a:t>
            </a:r>
            <a:r>
              <a:rPr lang="zh-CN" altLang="en-US" dirty="0"/>
              <a:t>神经网络</a:t>
            </a:r>
          </a:p>
        </p:txBody>
      </p:sp>
      <p:sp>
        <p:nvSpPr>
          <p:cNvPr id="4" name="灯片编号占位符 3"/>
          <p:cNvSpPr>
            <a:spLocks noGrp="1"/>
          </p:cNvSpPr>
          <p:nvPr>
            <p:ph type="sldNum" sz="quarter" idx="12"/>
          </p:nvPr>
        </p:nvSpPr>
        <p:spPr/>
        <p:txBody>
          <a:bodyPr/>
          <a:lstStyle/>
          <a:p>
            <a:fld id="{4C43EDA1-B606-42F6-A509-9ECC7078DA4E}" type="slidenum">
              <a:rPr lang="en-US" smtClean="0"/>
              <a:pPr/>
              <a:t>30</a:t>
            </a:fld>
            <a:endParaRPr lang="en-US" dirty="0"/>
          </a:p>
        </p:txBody>
      </p:sp>
      <p:sp>
        <p:nvSpPr>
          <p:cNvPr id="7" name="TextBox 6"/>
          <p:cNvSpPr txBox="1"/>
          <p:nvPr/>
        </p:nvSpPr>
        <p:spPr>
          <a:xfrm>
            <a:off x="1156764" y="880572"/>
            <a:ext cx="9494594" cy="2585323"/>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理论上神经网络可以拟合任何函数，也就是说只要网络参数选取适当那么就可以提高拟合的精度。神经网络的监督学习也就是通常所说的训练，简单来说就是将训练集输入到神经网络，通过训练算法，以网络输出与训练集中的指定输出误差最小为目标不断调整各个连接之间的权重以及神经元核函数的参数。</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神经网络可以为</a:t>
            </a:r>
            <a:r>
              <a:rPr lang="en-US" altLang="zh-CN" dirty="0" smtClean="0">
                <a:solidFill>
                  <a:srgbClr val="0000FF"/>
                </a:solidFill>
                <a:latin typeface="微软雅黑" panose="020B0503020204020204" pitchFamily="34" charset="-122"/>
                <a:ea typeface="微软雅黑" panose="020B0503020204020204" pitchFamily="34" charset="-122"/>
              </a:rPr>
              <a:t>X10</a:t>
            </a:r>
            <a:r>
              <a:rPr lang="zh-CN" altLang="en-US" dirty="0" smtClean="0">
                <a:solidFill>
                  <a:srgbClr val="0000FF"/>
                </a:solidFill>
                <a:latin typeface="微软雅黑" panose="020B0503020204020204" pitchFamily="34" charset="-122"/>
                <a:ea typeface="微软雅黑" panose="020B0503020204020204" pitchFamily="34" charset="-122"/>
              </a:rPr>
              <a:t>计量干扰问题提供一些新思路。学习算法的优势就是在于无需关注干扰的成因而直接利用系统输入输出值对误差模型进行学习。</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pic>
        <p:nvPicPr>
          <p:cNvPr id="2" name="Picture 1"/>
          <p:cNvPicPr>
            <a:picLocks noChangeAspect="1"/>
          </p:cNvPicPr>
          <p:nvPr/>
        </p:nvPicPr>
        <p:blipFill>
          <a:blip r:embed="rId3"/>
          <a:stretch>
            <a:fillRect/>
          </a:stretch>
        </p:blipFill>
        <p:spPr>
          <a:xfrm>
            <a:off x="3347919" y="3372797"/>
            <a:ext cx="5315995" cy="3403762"/>
          </a:xfrm>
          <a:prstGeom prst="rect">
            <a:avLst/>
          </a:prstGeom>
        </p:spPr>
      </p:pic>
    </p:spTree>
    <p:extLst>
      <p:ext uri="{BB962C8B-B14F-4D97-AF65-F5344CB8AC3E}">
        <p14:creationId xmlns:p14="http://schemas.microsoft.com/office/powerpoint/2010/main" val="22510708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倾向使用的</a:t>
            </a:r>
            <a:r>
              <a:rPr lang="zh-CN" altLang="en-US" dirty="0"/>
              <a:t>方法</a:t>
            </a:r>
          </a:p>
        </p:txBody>
      </p:sp>
      <p:sp>
        <p:nvSpPr>
          <p:cNvPr id="4" name="灯片编号占位符 3"/>
          <p:cNvSpPr>
            <a:spLocks noGrp="1"/>
          </p:cNvSpPr>
          <p:nvPr>
            <p:ph type="sldNum" sz="quarter" idx="12"/>
          </p:nvPr>
        </p:nvSpPr>
        <p:spPr/>
        <p:txBody>
          <a:bodyPr/>
          <a:lstStyle/>
          <a:p>
            <a:fld id="{4C43EDA1-B606-42F6-A509-9ECC7078DA4E}" type="slidenum">
              <a:rPr lang="en-US" smtClean="0"/>
              <a:pPr/>
              <a:t>31</a:t>
            </a:fld>
            <a:endParaRPr lang="en-US" dirty="0"/>
          </a:p>
        </p:txBody>
      </p:sp>
      <p:sp>
        <p:nvSpPr>
          <p:cNvPr id="9" name="TextBox 8"/>
          <p:cNvSpPr txBox="1"/>
          <p:nvPr/>
        </p:nvSpPr>
        <p:spPr>
          <a:xfrm>
            <a:off x="1161365" y="1279011"/>
            <a:ext cx="9494594" cy="4985980"/>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根据前面的分析，目前已经尝试过的方案都不能解决负载间相互干扰的问题。考虑到滤除效果以及算法的合理性，目前比较倾向的两种方法为：</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dirty="0" smtClean="0">
                <a:solidFill>
                  <a:srgbClr val="0000FF"/>
                </a:solidFill>
                <a:latin typeface="微软雅黑" panose="020B0503020204020204" pitchFamily="34" charset="-122"/>
                <a:ea typeface="微软雅黑" panose="020B0503020204020204" pitchFamily="34" charset="-122"/>
              </a:rPr>
              <a:t>1</a:t>
            </a:r>
            <a:r>
              <a:rPr lang="zh-CN" altLang="en-US" dirty="0" smtClean="0">
                <a:solidFill>
                  <a:srgbClr val="0000FF"/>
                </a:solidFill>
                <a:latin typeface="微软雅黑" panose="020B0503020204020204" pitchFamily="34" charset="-122"/>
                <a:ea typeface="微软雅黑" panose="020B0503020204020204" pitchFamily="34" charset="-122"/>
              </a:rPr>
              <a:t>、利用规则近似（或者规则提取）的方法。该类方法无需进行原因的分析，由数据驱动，但缺点也是需要庞大的数据量。</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dirty="0">
                <a:solidFill>
                  <a:srgbClr val="0000FF"/>
                </a:solidFill>
                <a:latin typeface="微软雅黑" panose="020B0503020204020204" pitchFamily="34" charset="-122"/>
                <a:ea typeface="微软雅黑" panose="020B0503020204020204" pitchFamily="34" charset="-122"/>
              </a:rPr>
              <a:t>2</a:t>
            </a:r>
            <a:r>
              <a:rPr lang="zh-CN" altLang="en-US" dirty="0" smtClean="0">
                <a:solidFill>
                  <a:srgbClr val="0000FF"/>
                </a:solidFill>
                <a:latin typeface="微软雅黑" panose="020B0503020204020204" pitchFamily="34" charset="-122"/>
                <a:ea typeface="微软雅黑" panose="020B0503020204020204" pitchFamily="34" charset="-122"/>
              </a:rPr>
              <a:t>、使用</a:t>
            </a:r>
            <a:r>
              <a:rPr lang="en-US" altLang="zh-CN" dirty="0" smtClean="0">
                <a:solidFill>
                  <a:srgbClr val="0000FF"/>
                </a:solidFill>
                <a:latin typeface="微软雅黑" panose="020B0503020204020204" pitchFamily="34" charset="-122"/>
                <a:ea typeface="微软雅黑" panose="020B0503020204020204" pitchFamily="34" charset="-122"/>
              </a:rPr>
              <a:t>AI</a:t>
            </a:r>
            <a:r>
              <a:rPr lang="zh-CN" altLang="en-US" dirty="0" smtClean="0">
                <a:solidFill>
                  <a:srgbClr val="0000FF"/>
                </a:solidFill>
                <a:latin typeface="微软雅黑" panose="020B0503020204020204" pitchFamily="34" charset="-122"/>
                <a:ea typeface="微软雅黑" panose="020B0503020204020204" pitchFamily="34" charset="-122"/>
              </a:rPr>
              <a:t>的方法。与规则类似，同样也需要大量数据。</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dirty="0">
                <a:solidFill>
                  <a:srgbClr val="0000FF"/>
                </a:solidFill>
                <a:latin typeface="微软雅黑" panose="020B0503020204020204" pitchFamily="34" charset="-122"/>
                <a:ea typeface="微软雅黑" panose="020B0503020204020204" pitchFamily="34" charset="-122"/>
              </a:rPr>
              <a:t>3</a:t>
            </a:r>
            <a:r>
              <a:rPr lang="zh-CN" altLang="en-US" dirty="0" smtClean="0">
                <a:solidFill>
                  <a:srgbClr val="0000FF"/>
                </a:solidFill>
                <a:latin typeface="微软雅黑" panose="020B0503020204020204" pitchFamily="34" charset="-122"/>
                <a:ea typeface="微软雅黑" panose="020B0503020204020204" pitchFamily="34" charset="-122"/>
              </a:rPr>
              <a:t>、利用市电电压校准。由于没有进一步的实验数据，该方法暂时没有得到验证。其验证的条件为同一块芯片上的两个电流通道的干扰值在任意时刻因保持相同或近似。</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ctr">
              <a:lnSpc>
                <a:spcPct val="150000"/>
              </a:lnSpc>
            </a:pPr>
            <a:r>
              <a:rPr lang="zh-CN" altLang="en-US" sz="3200" i="1" dirty="0" smtClean="0">
                <a:solidFill>
                  <a:srgbClr val="0000FF"/>
                </a:solidFill>
                <a:latin typeface="微软雅黑" panose="020B0503020204020204" pitchFamily="34" charset="-122"/>
                <a:ea typeface="微软雅黑" panose="020B0503020204020204" pitchFamily="34" charset="-122"/>
              </a:rPr>
              <a:t>尽力解决</a:t>
            </a:r>
            <a:r>
              <a:rPr lang="en-US" altLang="zh-CN" sz="3200" i="1" dirty="0" smtClean="0">
                <a:solidFill>
                  <a:srgbClr val="0000FF"/>
                </a:solidFill>
                <a:latin typeface="微软雅黑" panose="020B0503020204020204" pitchFamily="34" charset="-122"/>
                <a:ea typeface="微软雅黑" panose="020B0503020204020204" pitchFamily="34" charset="-122"/>
              </a:rPr>
              <a:t>X10</a:t>
            </a:r>
            <a:r>
              <a:rPr lang="zh-CN" altLang="en-US" sz="3200" i="1" dirty="0" smtClean="0">
                <a:solidFill>
                  <a:srgbClr val="0000FF"/>
                </a:solidFill>
                <a:latin typeface="微软雅黑" panose="020B0503020204020204" pitchFamily="34" charset="-122"/>
                <a:ea typeface="微软雅黑" panose="020B0503020204020204" pitchFamily="34" charset="-122"/>
              </a:rPr>
              <a:t>的精度问题，否则不班师回朝</a:t>
            </a:r>
            <a:r>
              <a:rPr lang="en-US" altLang="zh-CN" sz="3200" i="1" dirty="0" smtClean="0">
                <a:solidFill>
                  <a:srgbClr val="0000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45742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a:spLocks noChangeArrowheads="1"/>
          </p:cNvSpPr>
          <p:nvPr/>
        </p:nvSpPr>
        <p:spPr bwMode="auto">
          <a:xfrm>
            <a:off x="1600200" y="0"/>
            <a:ext cx="9144000" cy="505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sz="2400" kern="1200">
                <a:solidFill>
                  <a:srgbClr val="2B2BFF"/>
                </a:solidFill>
                <a:latin typeface="+mj-lt"/>
                <a:ea typeface="+mj-ea"/>
                <a:cs typeface="+mj-cs"/>
              </a:defRPr>
            </a:lvl1pPr>
            <a:lvl2pPr algn="l" rtl="0" eaLnBrk="1" fontAlgn="base" hangingPunct="1">
              <a:lnSpc>
                <a:spcPct val="90000"/>
              </a:lnSpc>
              <a:spcBef>
                <a:spcPct val="0"/>
              </a:spcBef>
              <a:spcAft>
                <a:spcPct val="0"/>
              </a:spcAft>
              <a:defRPr sz="2400">
                <a:solidFill>
                  <a:srgbClr val="2B2BFF"/>
                </a:solidFill>
                <a:latin typeface="Calibri Light" pitchFamily="34" charset="0"/>
              </a:defRPr>
            </a:lvl2pPr>
            <a:lvl3pPr algn="l" rtl="0" eaLnBrk="1" fontAlgn="base" hangingPunct="1">
              <a:lnSpc>
                <a:spcPct val="90000"/>
              </a:lnSpc>
              <a:spcBef>
                <a:spcPct val="0"/>
              </a:spcBef>
              <a:spcAft>
                <a:spcPct val="0"/>
              </a:spcAft>
              <a:defRPr sz="2400">
                <a:solidFill>
                  <a:srgbClr val="2B2BFF"/>
                </a:solidFill>
                <a:latin typeface="Calibri Light" pitchFamily="34" charset="0"/>
              </a:defRPr>
            </a:lvl3pPr>
            <a:lvl4pPr algn="l" rtl="0" eaLnBrk="1" fontAlgn="base" hangingPunct="1">
              <a:lnSpc>
                <a:spcPct val="90000"/>
              </a:lnSpc>
              <a:spcBef>
                <a:spcPct val="0"/>
              </a:spcBef>
              <a:spcAft>
                <a:spcPct val="0"/>
              </a:spcAft>
              <a:defRPr sz="2400">
                <a:solidFill>
                  <a:srgbClr val="2B2BFF"/>
                </a:solidFill>
                <a:latin typeface="Calibri Light" pitchFamily="34" charset="0"/>
              </a:defRPr>
            </a:lvl4pPr>
            <a:lvl5pPr algn="l" rtl="0" eaLnBrk="1" fontAlgn="base" hangingPunct="1">
              <a:lnSpc>
                <a:spcPct val="90000"/>
              </a:lnSpc>
              <a:spcBef>
                <a:spcPct val="0"/>
              </a:spcBef>
              <a:spcAft>
                <a:spcPct val="0"/>
              </a:spcAft>
              <a:defRPr sz="2400">
                <a:solidFill>
                  <a:srgbClr val="2B2BFF"/>
                </a:solidFill>
                <a:latin typeface="Calibri Light"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defRPr>
            </a:lvl9pPr>
          </a:lstStyle>
          <a:p>
            <a:pPr algn="ctr">
              <a:defRPr/>
            </a:pPr>
            <a:r>
              <a:rPr lang="en-US" altLang="zh-CN" sz="3600" b="1" dirty="0">
                <a:solidFill>
                  <a:srgbClr val="FF0000"/>
                </a:solidFill>
                <a:latin typeface="黑体" pitchFamily="49" charset="-122"/>
                <a:ea typeface="黑体" pitchFamily="49" charset="-122"/>
                <a:sym typeface="Wingdings" pitchFamily="2" charset="2"/>
              </a:rPr>
              <a:t/>
            </a:r>
            <a:br>
              <a:rPr lang="en-US" altLang="zh-CN" sz="3600" b="1" dirty="0">
                <a:solidFill>
                  <a:srgbClr val="FF0000"/>
                </a:solidFill>
                <a:latin typeface="黑体" pitchFamily="49" charset="-122"/>
                <a:ea typeface="黑体" pitchFamily="49" charset="-122"/>
                <a:sym typeface="Wingdings" pitchFamily="2" charset="2"/>
              </a:rPr>
            </a:br>
            <a:r>
              <a:rPr lang="zh-CN" altLang="en-US" sz="6000" b="1" dirty="0">
                <a:solidFill>
                  <a:srgbClr val="FF0000"/>
                </a:solidFill>
                <a:latin typeface="黑体" panose="02010609060101010101" pitchFamily="49" charset="-122"/>
                <a:ea typeface="黑体" panose="02010609060101010101" pitchFamily="49" charset="-122"/>
                <a:sym typeface="Wingdings" pitchFamily="2" charset="2"/>
              </a:rPr>
              <a:t>非常感谢！</a:t>
            </a:r>
            <a:endParaRPr lang="en-US" altLang="zh-CN" sz="6000" b="1" dirty="0">
              <a:solidFill>
                <a:srgbClr val="FF0000"/>
              </a:solidFill>
              <a:latin typeface="黑体" panose="02010609060101010101" pitchFamily="49" charset="-122"/>
              <a:ea typeface="黑体" panose="02010609060101010101" pitchFamily="49" charset="-122"/>
              <a:sym typeface="Wingdings" pitchFamily="2" charset="2"/>
            </a:endParaRPr>
          </a:p>
          <a:p>
            <a:pPr algn="ctr">
              <a:defRPr/>
            </a:pPr>
            <a:endParaRPr lang="en-US" altLang="zh-CN" sz="2000" b="1" dirty="0">
              <a:solidFill>
                <a:srgbClr val="FF0000"/>
              </a:solidFill>
              <a:latin typeface="黑体" panose="02010609060101010101" pitchFamily="49" charset="-122"/>
              <a:ea typeface="黑体" panose="02010609060101010101" pitchFamily="49" charset="-122"/>
              <a:sym typeface="Wingdings" pitchFamily="2" charset="2"/>
            </a:endParaRPr>
          </a:p>
          <a:p>
            <a:pPr algn="ctr">
              <a:defRPr/>
            </a:pPr>
            <a:r>
              <a:rPr lang="zh-CN" altLang="en-US" sz="6000" b="1" dirty="0" smtClean="0">
                <a:solidFill>
                  <a:srgbClr val="FF0000"/>
                </a:solidFill>
                <a:latin typeface="黑体" pitchFamily="49" charset="-122"/>
                <a:ea typeface="黑体" pitchFamily="49" charset="-122"/>
                <a:sym typeface="Wingdings" pitchFamily="2" charset="2"/>
              </a:rPr>
              <a:t>请各位专家批评指正！</a:t>
            </a:r>
            <a:endParaRPr lang="en-US" altLang="zh-CN" sz="6000" b="1" dirty="0">
              <a:solidFill>
                <a:srgbClr val="FF0000"/>
              </a:solidFill>
              <a:latin typeface="黑体" pitchFamily="49" charset="-122"/>
              <a:ea typeface="黑体" pitchFamily="49" charset="-122"/>
              <a:sym typeface="Wingdings" pitchFamily="2" charset="2"/>
            </a:endParaRPr>
          </a:p>
          <a:p>
            <a:pPr algn="ctr">
              <a:defRPr/>
            </a:pPr>
            <a:endParaRPr lang="en-US" sz="3600" b="1" dirty="0">
              <a:solidFill>
                <a:srgbClr val="FF0000"/>
              </a:solidFill>
              <a:latin typeface="黑体" pitchFamily="49" charset="-122"/>
              <a:ea typeface="黑体" pitchFamily="49" charset="-122"/>
              <a:sym typeface="楷体" pitchFamily="49" charset="-122"/>
            </a:endParaRPr>
          </a:p>
        </p:txBody>
      </p:sp>
      <p:pic>
        <p:nvPicPr>
          <p:cNvPr id="5" name="图片 4"/>
          <p:cNvPicPr>
            <a:picLocks noChangeAspect="1"/>
          </p:cNvPicPr>
          <p:nvPr/>
        </p:nvPicPr>
        <p:blipFill>
          <a:blip r:embed="rId3"/>
          <a:stretch>
            <a:fillRect/>
          </a:stretch>
        </p:blipFill>
        <p:spPr>
          <a:xfrm>
            <a:off x="2782573" y="4785397"/>
            <a:ext cx="6779255" cy="13333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077"/>
    </mc:Choice>
    <mc:Fallback xmlns="">
      <p:transition spd="slow" advTm="407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自学习</a:t>
            </a:r>
            <a:r>
              <a:rPr lang="en-US" altLang="zh-CN" dirty="0"/>
              <a:t>+</a:t>
            </a:r>
            <a:r>
              <a:rPr lang="zh-CN" altLang="en-US" dirty="0" smtClean="0"/>
              <a:t>线性干扰滤除算法</a:t>
            </a:r>
            <a:endParaRPr lang="zh-CN" altLang="en-US" dirty="0"/>
          </a:p>
        </p:txBody>
      </p:sp>
      <p:sp>
        <p:nvSpPr>
          <p:cNvPr id="4" name="灯片编号占位符 3"/>
          <p:cNvSpPr>
            <a:spLocks noGrp="1"/>
          </p:cNvSpPr>
          <p:nvPr>
            <p:ph type="sldNum" sz="quarter" idx="12"/>
          </p:nvPr>
        </p:nvSpPr>
        <p:spPr/>
        <p:txBody>
          <a:bodyPr/>
          <a:lstStyle/>
          <a:p>
            <a:fld id="{4C43EDA1-B606-42F6-A509-9ECC7078DA4E}" type="slidenum">
              <a:rPr lang="en-US" smtClean="0"/>
              <a:pPr/>
              <a:t>4</a:t>
            </a:fld>
            <a:endParaRPr lang="en-US" dirty="0"/>
          </a:p>
        </p:txBody>
      </p:sp>
      <p:sp>
        <p:nvSpPr>
          <p:cNvPr id="8" name="TextBox 7"/>
          <p:cNvSpPr txBox="1"/>
          <p:nvPr/>
        </p:nvSpPr>
        <p:spPr>
          <a:xfrm>
            <a:off x="354227" y="963827"/>
            <a:ext cx="2031325"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线性干扰滤除算法</a:t>
            </a:r>
            <a:endParaRPr lang="en-US"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552346" y="1523018"/>
            <a:ext cx="10106850" cy="3831818"/>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设        为各路的相关系数，反映了第</a:t>
            </a:r>
            <a:r>
              <a:rPr lang="en-US" altLang="zh-CN" dirty="0" smtClean="0">
                <a:solidFill>
                  <a:srgbClr val="0000FF"/>
                </a:solidFill>
                <a:latin typeface="微软雅黑" panose="020B0503020204020204" pitchFamily="34" charset="-122"/>
                <a:ea typeface="微软雅黑" panose="020B0503020204020204" pitchFamily="34" charset="-122"/>
              </a:rPr>
              <a:t>j</a:t>
            </a:r>
            <a:r>
              <a:rPr lang="zh-CN" altLang="en-US" dirty="0" smtClean="0">
                <a:solidFill>
                  <a:srgbClr val="0000FF"/>
                </a:solidFill>
                <a:latin typeface="微软雅黑" panose="020B0503020204020204" pitchFamily="34" charset="-122"/>
                <a:ea typeface="微软雅黑" panose="020B0503020204020204" pitchFamily="34" charset="-122"/>
              </a:rPr>
              <a:t>路对第</a:t>
            </a:r>
            <a:r>
              <a:rPr lang="en-US" altLang="zh-CN" dirty="0" err="1" smtClean="0">
                <a:solidFill>
                  <a:srgbClr val="0000FF"/>
                </a:solidFill>
                <a:latin typeface="微软雅黑" panose="020B0503020204020204" pitchFamily="34" charset="-122"/>
                <a:ea typeface="微软雅黑" panose="020B0503020204020204" pitchFamily="34" charset="-122"/>
              </a:rPr>
              <a:t>i</a:t>
            </a:r>
            <a:r>
              <a:rPr lang="zh-CN" altLang="en-US" dirty="0" smtClean="0">
                <a:solidFill>
                  <a:srgbClr val="0000FF"/>
                </a:solidFill>
                <a:latin typeface="微软雅黑" panose="020B0503020204020204" pitchFamily="34" charset="-122"/>
                <a:ea typeface="微软雅黑" panose="020B0503020204020204" pitchFamily="34" charset="-122"/>
              </a:rPr>
              <a:t>路的影响，可称为电阻常数，根据线性相关理论可以得到：</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其中      为第</a:t>
            </a:r>
            <a:r>
              <a:rPr lang="en-US" altLang="zh-CN" dirty="0" err="1" smtClean="0">
                <a:solidFill>
                  <a:srgbClr val="0000FF"/>
                </a:solidFill>
                <a:latin typeface="微软雅黑" panose="020B0503020204020204" pitchFamily="34" charset="-122"/>
                <a:ea typeface="微软雅黑" panose="020B0503020204020204" pitchFamily="34" charset="-122"/>
              </a:rPr>
              <a:t>i</a:t>
            </a:r>
            <a:r>
              <a:rPr lang="zh-CN" altLang="en-US" dirty="0" smtClean="0">
                <a:solidFill>
                  <a:srgbClr val="0000FF"/>
                </a:solidFill>
                <a:latin typeface="微软雅黑" panose="020B0503020204020204" pitchFamily="34" charset="-122"/>
                <a:ea typeface="微软雅黑" panose="020B0503020204020204" pitchFamily="34" charset="-122"/>
              </a:rPr>
              <a:t>路</a:t>
            </a:r>
            <a:r>
              <a:rPr lang="zh-CN" altLang="en-US" b="1" dirty="0" smtClean="0">
                <a:solidFill>
                  <a:srgbClr val="0000FF"/>
                </a:solidFill>
                <a:latin typeface="微软雅黑" panose="020B0503020204020204" pitchFamily="34" charset="-122"/>
                <a:ea typeface="微软雅黑" panose="020B0503020204020204" pitchFamily="34" charset="-122"/>
              </a:rPr>
              <a:t>真实值</a:t>
            </a:r>
            <a:r>
              <a:rPr lang="zh-CN" altLang="en-US" dirty="0" smtClean="0">
                <a:solidFill>
                  <a:srgbClr val="0000FF"/>
                </a:solidFill>
                <a:latin typeface="微软雅黑" panose="020B0503020204020204" pitchFamily="34" charset="-122"/>
                <a:ea typeface="微软雅黑" panose="020B0503020204020204" pitchFamily="34" charset="-122"/>
              </a:rPr>
              <a:t>，     为第</a:t>
            </a:r>
            <a:r>
              <a:rPr lang="en-US" altLang="zh-CN" dirty="0" err="1" smtClean="0">
                <a:solidFill>
                  <a:srgbClr val="0000FF"/>
                </a:solidFill>
                <a:latin typeface="微软雅黑" panose="020B0503020204020204" pitchFamily="34" charset="-122"/>
                <a:ea typeface="微软雅黑" panose="020B0503020204020204" pitchFamily="34" charset="-122"/>
              </a:rPr>
              <a:t>i</a:t>
            </a:r>
            <a:r>
              <a:rPr lang="zh-CN" altLang="en-US" dirty="0" smtClean="0">
                <a:solidFill>
                  <a:srgbClr val="0000FF"/>
                </a:solidFill>
                <a:latin typeface="微软雅黑" panose="020B0503020204020204" pitchFamily="34" charset="-122"/>
                <a:ea typeface="微软雅黑" panose="020B0503020204020204" pitchFamily="34" charset="-122"/>
              </a:rPr>
              <a:t>路的</a:t>
            </a:r>
            <a:r>
              <a:rPr lang="zh-CN" altLang="en-US" b="1" dirty="0" smtClean="0">
                <a:solidFill>
                  <a:srgbClr val="0000FF"/>
                </a:solidFill>
                <a:latin typeface="微软雅黑" panose="020B0503020204020204" pitchFamily="34" charset="-122"/>
                <a:ea typeface="微软雅黑" panose="020B0503020204020204" pitchFamily="34" charset="-122"/>
              </a:rPr>
              <a:t>干扰值</a:t>
            </a:r>
            <a:r>
              <a:rPr lang="zh-CN" altLang="en-US" dirty="0" smtClean="0">
                <a:solidFill>
                  <a:srgbClr val="0000FF"/>
                </a:solidFill>
                <a:latin typeface="微软雅黑" panose="020B0503020204020204" pitchFamily="34" charset="-122"/>
                <a:ea typeface="微软雅黑" panose="020B0503020204020204" pitchFamily="34" charset="-122"/>
              </a:rPr>
              <a:t>，写成矩阵形式变为：</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2" name="Object 1"/>
          <p:cNvGraphicFramePr>
            <a:graphicFrameLocks noChangeAspect="1"/>
          </p:cNvGraphicFramePr>
          <p:nvPr>
            <p:extLst/>
          </p:nvPr>
        </p:nvGraphicFramePr>
        <p:xfrm>
          <a:off x="1552557" y="4852465"/>
          <a:ext cx="447675" cy="531812"/>
        </p:xfrm>
        <a:graphic>
          <a:graphicData uri="http://schemas.openxmlformats.org/presentationml/2006/ole">
            <mc:AlternateContent xmlns:mc="http://schemas.openxmlformats.org/markup-compatibility/2006">
              <mc:Choice xmlns:v="urn:schemas-microsoft-com:vml" Requires="v">
                <p:oleObj spid="_x0000_s41052" name="Equation" r:id="rId4" imgW="190440" imgH="228600" progId="Equation.DSMT4">
                  <p:embed/>
                </p:oleObj>
              </mc:Choice>
              <mc:Fallback>
                <p:oleObj name="Equation" r:id="rId4" imgW="190440" imgH="228600" progId="Equation.DSMT4">
                  <p:embed/>
                  <p:pic>
                    <p:nvPicPr>
                      <p:cNvPr id="0" name=""/>
                      <p:cNvPicPr/>
                      <p:nvPr/>
                    </p:nvPicPr>
                    <p:blipFill>
                      <a:blip r:embed="rId5"/>
                      <a:stretch>
                        <a:fillRect/>
                      </a:stretch>
                    </p:blipFill>
                    <p:spPr>
                      <a:xfrm>
                        <a:off x="1552557" y="4852465"/>
                        <a:ext cx="447675" cy="531812"/>
                      </a:xfrm>
                      <a:prstGeom prst="rect">
                        <a:avLst/>
                      </a:prstGeom>
                    </p:spPr>
                  </p:pic>
                </p:oleObj>
              </mc:Fallback>
            </mc:AlternateContent>
          </a:graphicData>
        </a:graphic>
      </p:graphicFrame>
      <p:graphicFrame>
        <p:nvGraphicFramePr>
          <p:cNvPr id="3" name="Object 2"/>
          <p:cNvGraphicFramePr>
            <a:graphicFrameLocks noChangeAspect="1"/>
          </p:cNvGraphicFramePr>
          <p:nvPr>
            <p:extLst/>
          </p:nvPr>
        </p:nvGraphicFramePr>
        <p:xfrm>
          <a:off x="1344016" y="1489075"/>
          <a:ext cx="561975" cy="590550"/>
        </p:xfrm>
        <a:graphic>
          <a:graphicData uri="http://schemas.openxmlformats.org/presentationml/2006/ole">
            <mc:AlternateContent xmlns:mc="http://schemas.openxmlformats.org/markup-compatibility/2006">
              <mc:Choice xmlns:v="urn:schemas-microsoft-com:vml" Requires="v">
                <p:oleObj spid="_x0000_s41053" name="Equation" r:id="rId6" imgW="228600" imgH="241200" progId="Equation.DSMT4">
                  <p:embed/>
                </p:oleObj>
              </mc:Choice>
              <mc:Fallback>
                <p:oleObj name="Equation" r:id="rId6" imgW="228600" imgH="241200" progId="Equation.DSMT4">
                  <p:embed/>
                  <p:pic>
                    <p:nvPicPr>
                      <p:cNvPr id="0" name=""/>
                      <p:cNvPicPr/>
                      <p:nvPr/>
                    </p:nvPicPr>
                    <p:blipFill>
                      <a:blip r:embed="rId7"/>
                      <a:stretch>
                        <a:fillRect/>
                      </a:stretch>
                    </p:blipFill>
                    <p:spPr>
                      <a:xfrm>
                        <a:off x="1344016" y="1489075"/>
                        <a:ext cx="561975" cy="590550"/>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2889250" y="2233613"/>
          <a:ext cx="5811838" cy="2479675"/>
        </p:xfrm>
        <a:graphic>
          <a:graphicData uri="http://schemas.openxmlformats.org/presentationml/2006/ole">
            <mc:AlternateContent xmlns:mc="http://schemas.openxmlformats.org/markup-compatibility/2006">
              <mc:Choice xmlns:v="urn:schemas-microsoft-com:vml" Requires="v">
                <p:oleObj spid="_x0000_s41054" name="Equation" r:id="rId8" imgW="2323800" imgH="990360" progId="Equation.DSMT4">
                  <p:embed/>
                </p:oleObj>
              </mc:Choice>
              <mc:Fallback>
                <p:oleObj name="Equation" r:id="rId8" imgW="2323800" imgH="990360" progId="Equation.DSMT4">
                  <p:embed/>
                  <p:pic>
                    <p:nvPicPr>
                      <p:cNvPr id="0" name=""/>
                      <p:cNvPicPr/>
                      <p:nvPr/>
                    </p:nvPicPr>
                    <p:blipFill>
                      <a:blip r:embed="rId9"/>
                      <a:stretch>
                        <a:fillRect/>
                      </a:stretch>
                    </p:blipFill>
                    <p:spPr>
                      <a:xfrm>
                        <a:off x="2889250" y="2233613"/>
                        <a:ext cx="5811838" cy="2479675"/>
                      </a:xfrm>
                      <a:prstGeom prst="rect">
                        <a:avLst/>
                      </a:prstGeom>
                    </p:spPr>
                  </p:pic>
                </p:oleObj>
              </mc:Fallback>
            </mc:AlternateContent>
          </a:graphicData>
        </a:graphic>
      </p:graphicFrame>
      <p:graphicFrame>
        <p:nvGraphicFramePr>
          <p:cNvPr id="13" name="Object 12"/>
          <p:cNvGraphicFramePr>
            <a:graphicFrameLocks noChangeAspect="1"/>
          </p:cNvGraphicFramePr>
          <p:nvPr>
            <p:extLst/>
          </p:nvPr>
        </p:nvGraphicFramePr>
        <p:xfrm>
          <a:off x="3560112" y="4842171"/>
          <a:ext cx="417512" cy="531813"/>
        </p:xfrm>
        <a:graphic>
          <a:graphicData uri="http://schemas.openxmlformats.org/presentationml/2006/ole">
            <mc:AlternateContent xmlns:mc="http://schemas.openxmlformats.org/markup-compatibility/2006">
              <mc:Choice xmlns:v="urn:schemas-microsoft-com:vml" Requires="v">
                <p:oleObj spid="_x0000_s41055" name="Equation" r:id="rId10" imgW="177480" imgH="228600" progId="Equation.DSMT4">
                  <p:embed/>
                </p:oleObj>
              </mc:Choice>
              <mc:Fallback>
                <p:oleObj name="Equation" r:id="rId10" imgW="177480" imgH="228600" progId="Equation.DSMT4">
                  <p:embed/>
                  <p:pic>
                    <p:nvPicPr>
                      <p:cNvPr id="0" name=""/>
                      <p:cNvPicPr/>
                      <p:nvPr/>
                    </p:nvPicPr>
                    <p:blipFill>
                      <a:blip r:embed="rId11"/>
                      <a:stretch>
                        <a:fillRect/>
                      </a:stretch>
                    </p:blipFill>
                    <p:spPr>
                      <a:xfrm>
                        <a:off x="3560112" y="4842171"/>
                        <a:ext cx="417512" cy="531813"/>
                      </a:xfrm>
                      <a:prstGeom prst="rect">
                        <a:avLst/>
                      </a:prstGeom>
                    </p:spPr>
                  </p:pic>
                </p:oleObj>
              </mc:Fallback>
            </mc:AlternateContent>
          </a:graphicData>
        </a:graphic>
      </p:graphicFrame>
      <p:graphicFrame>
        <p:nvGraphicFramePr>
          <p:cNvPr id="14" name="Object 13"/>
          <p:cNvGraphicFramePr>
            <a:graphicFrameLocks noChangeAspect="1"/>
          </p:cNvGraphicFramePr>
          <p:nvPr>
            <p:extLst/>
          </p:nvPr>
        </p:nvGraphicFramePr>
        <p:xfrm>
          <a:off x="4937125" y="5416550"/>
          <a:ext cx="1717675" cy="517525"/>
        </p:xfrm>
        <a:graphic>
          <a:graphicData uri="http://schemas.openxmlformats.org/presentationml/2006/ole">
            <mc:AlternateContent xmlns:mc="http://schemas.openxmlformats.org/markup-compatibility/2006">
              <mc:Choice xmlns:v="urn:schemas-microsoft-com:vml" Requires="v">
                <p:oleObj spid="_x0000_s41056" name="Equation" r:id="rId12" imgW="545760" imgH="164880" progId="Equation.DSMT4">
                  <p:embed/>
                </p:oleObj>
              </mc:Choice>
              <mc:Fallback>
                <p:oleObj name="Equation" r:id="rId12" imgW="545760" imgH="164880" progId="Equation.DSMT4">
                  <p:embed/>
                  <p:pic>
                    <p:nvPicPr>
                      <p:cNvPr id="0" name=""/>
                      <p:cNvPicPr/>
                      <p:nvPr/>
                    </p:nvPicPr>
                    <p:blipFill>
                      <a:blip r:embed="rId13"/>
                      <a:stretch>
                        <a:fillRect/>
                      </a:stretch>
                    </p:blipFill>
                    <p:spPr>
                      <a:xfrm>
                        <a:off x="4937125" y="5416550"/>
                        <a:ext cx="1717675" cy="517525"/>
                      </a:xfrm>
                      <a:prstGeom prst="rect">
                        <a:avLst/>
                      </a:prstGeom>
                    </p:spPr>
                  </p:pic>
                </p:oleObj>
              </mc:Fallback>
            </mc:AlternateContent>
          </a:graphicData>
        </a:graphic>
      </p:graphicFrame>
      <p:sp>
        <p:nvSpPr>
          <p:cNvPr id="11" name="TextBox 10"/>
          <p:cNvSpPr txBox="1"/>
          <p:nvPr/>
        </p:nvSpPr>
        <p:spPr>
          <a:xfrm>
            <a:off x="10261684" y="5481760"/>
            <a:ext cx="73891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0261684" y="3242617"/>
            <a:ext cx="73891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516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32560" y="1435977"/>
            <a:ext cx="10178981" cy="2585323"/>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其中</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b="1" dirty="0" smtClean="0">
                <a:solidFill>
                  <a:srgbClr val="FF0000"/>
                </a:solidFill>
                <a:latin typeface="微软雅黑" panose="020B0503020204020204" pitchFamily="34" charset="-122"/>
                <a:ea typeface="微软雅黑" panose="020B0503020204020204" pitchFamily="34" charset="-122"/>
              </a:rPr>
              <a:t>由于任意一路对其自身的影响可认为几乎不存在</a:t>
            </a:r>
            <a:r>
              <a:rPr lang="zh-CN" altLang="en-US" dirty="0" smtClean="0">
                <a:solidFill>
                  <a:srgbClr val="0000FF"/>
                </a:solidFill>
                <a:latin typeface="微软雅黑" panose="020B0503020204020204" pitchFamily="34" charset="-122"/>
                <a:ea typeface="微软雅黑" panose="020B0503020204020204" pitchFamily="34" charset="-122"/>
              </a:rPr>
              <a:t>，因此还有：</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a:solidFill>
                  <a:srgbClr val="0000FF"/>
                </a:solidFill>
                <a:latin typeface="微软雅黑" panose="020B0503020204020204" pitchFamily="34" charset="-122"/>
                <a:ea typeface="微软雅黑" panose="020B0503020204020204" pitchFamily="34" charset="-122"/>
              </a:rPr>
              <a:t>那么</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p:nvPr>
        </p:nvSpPr>
        <p:spPr/>
        <p:txBody>
          <a:bodyPr/>
          <a:lstStyle/>
          <a:p>
            <a:r>
              <a:rPr lang="zh-CN" altLang="en-US" dirty="0"/>
              <a:t>自学习</a:t>
            </a:r>
            <a:r>
              <a:rPr lang="en-US" altLang="zh-CN" dirty="0"/>
              <a:t>+</a:t>
            </a:r>
            <a:r>
              <a:rPr lang="zh-CN" altLang="en-US" dirty="0" smtClean="0"/>
              <a:t>线性干扰滤除算法</a:t>
            </a:r>
            <a:endParaRPr lang="zh-CN" altLang="en-US" dirty="0"/>
          </a:p>
        </p:txBody>
      </p:sp>
      <p:sp>
        <p:nvSpPr>
          <p:cNvPr id="4" name="灯片编号占位符 3"/>
          <p:cNvSpPr>
            <a:spLocks noGrp="1"/>
          </p:cNvSpPr>
          <p:nvPr>
            <p:ph type="sldNum" sz="quarter" idx="12"/>
          </p:nvPr>
        </p:nvSpPr>
        <p:spPr/>
        <p:txBody>
          <a:bodyPr/>
          <a:lstStyle/>
          <a:p>
            <a:fld id="{4C43EDA1-B606-42F6-A509-9ECC7078DA4E}" type="slidenum">
              <a:rPr lang="en-US" smtClean="0"/>
              <a:pPr/>
              <a:t>5</a:t>
            </a:fld>
            <a:endParaRPr lang="en-US" dirty="0"/>
          </a:p>
        </p:txBody>
      </p:sp>
      <p:sp>
        <p:nvSpPr>
          <p:cNvPr id="8" name="TextBox 7"/>
          <p:cNvSpPr txBox="1"/>
          <p:nvPr/>
        </p:nvSpPr>
        <p:spPr>
          <a:xfrm>
            <a:off x="354227" y="963827"/>
            <a:ext cx="2031325"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线性干扰滤除算法</a:t>
            </a:r>
            <a:endParaRPr lang="en-US" b="1" dirty="0">
              <a:latin typeface="微软雅黑" panose="020B0503020204020204" pitchFamily="34" charset="-122"/>
              <a:ea typeface="微软雅黑" panose="020B0503020204020204" pitchFamily="34" charset="-122"/>
            </a:endParaRPr>
          </a:p>
        </p:txBody>
      </p:sp>
      <p:graphicFrame>
        <p:nvGraphicFramePr>
          <p:cNvPr id="11" name="Object 10"/>
          <p:cNvGraphicFramePr>
            <a:graphicFrameLocks noChangeAspect="1"/>
          </p:cNvGraphicFramePr>
          <p:nvPr>
            <p:extLst/>
          </p:nvPr>
        </p:nvGraphicFramePr>
        <p:xfrm>
          <a:off x="1732383" y="4132807"/>
          <a:ext cx="8547100" cy="2371725"/>
        </p:xfrm>
        <a:graphic>
          <a:graphicData uri="http://schemas.openxmlformats.org/presentationml/2006/ole">
            <mc:AlternateContent xmlns:mc="http://schemas.openxmlformats.org/markup-compatibility/2006">
              <mc:Choice xmlns:v="urn:schemas-microsoft-com:vml" Requires="v">
                <p:oleObj spid="_x0000_s42058" name="Equation" r:id="rId4" imgW="3377880" imgH="939600" progId="Equation.DSMT4">
                  <p:embed/>
                </p:oleObj>
              </mc:Choice>
              <mc:Fallback>
                <p:oleObj name="Equation" r:id="rId4" imgW="3377880" imgH="939600" progId="Equation.DSMT4">
                  <p:embed/>
                  <p:pic>
                    <p:nvPicPr>
                      <p:cNvPr id="0" name=""/>
                      <p:cNvPicPr/>
                      <p:nvPr/>
                    </p:nvPicPr>
                    <p:blipFill>
                      <a:blip r:embed="rId5"/>
                      <a:stretch>
                        <a:fillRect/>
                      </a:stretch>
                    </p:blipFill>
                    <p:spPr>
                      <a:xfrm>
                        <a:off x="1732383" y="4132807"/>
                        <a:ext cx="8547100" cy="2371725"/>
                      </a:xfrm>
                      <a:prstGeom prst="rect">
                        <a:avLst/>
                      </a:prstGeom>
                    </p:spPr>
                  </p:pic>
                </p:oleObj>
              </mc:Fallback>
            </mc:AlternateContent>
          </a:graphicData>
        </a:graphic>
      </p:graphicFrame>
      <p:graphicFrame>
        <p:nvGraphicFramePr>
          <p:cNvPr id="12" name="Object 11"/>
          <p:cNvGraphicFramePr>
            <a:graphicFrameLocks noChangeAspect="1"/>
          </p:cNvGraphicFramePr>
          <p:nvPr>
            <p:extLst/>
          </p:nvPr>
        </p:nvGraphicFramePr>
        <p:xfrm>
          <a:off x="6399213" y="1868488"/>
          <a:ext cx="4213225" cy="641350"/>
        </p:xfrm>
        <a:graphic>
          <a:graphicData uri="http://schemas.openxmlformats.org/presentationml/2006/ole">
            <mc:AlternateContent xmlns:mc="http://schemas.openxmlformats.org/markup-compatibility/2006">
              <mc:Choice xmlns:v="urn:schemas-microsoft-com:vml" Requires="v">
                <p:oleObj spid="_x0000_s42059" name="Equation" r:id="rId6" imgW="1587240" imgH="241200" progId="Equation.DSMT4">
                  <p:embed/>
                </p:oleObj>
              </mc:Choice>
              <mc:Fallback>
                <p:oleObj name="Equation" r:id="rId6" imgW="1587240" imgH="241200" progId="Equation.DSMT4">
                  <p:embed/>
                  <p:pic>
                    <p:nvPicPr>
                      <p:cNvPr id="0" name=""/>
                      <p:cNvPicPr/>
                      <p:nvPr/>
                    </p:nvPicPr>
                    <p:blipFill>
                      <a:blip r:embed="rId7"/>
                      <a:stretch>
                        <a:fillRect/>
                      </a:stretch>
                    </p:blipFill>
                    <p:spPr>
                      <a:xfrm>
                        <a:off x="6399213" y="1868488"/>
                        <a:ext cx="4213225" cy="641350"/>
                      </a:xfrm>
                      <a:prstGeom prst="rect">
                        <a:avLst/>
                      </a:prstGeom>
                    </p:spPr>
                  </p:pic>
                </p:oleObj>
              </mc:Fallback>
            </mc:AlternateContent>
          </a:graphicData>
        </a:graphic>
      </p:graphicFrame>
      <p:graphicFrame>
        <p:nvGraphicFramePr>
          <p:cNvPr id="15" name="Object 14"/>
          <p:cNvGraphicFramePr>
            <a:graphicFrameLocks noChangeAspect="1"/>
          </p:cNvGraphicFramePr>
          <p:nvPr>
            <p:extLst/>
          </p:nvPr>
        </p:nvGraphicFramePr>
        <p:xfrm>
          <a:off x="1805478" y="1868677"/>
          <a:ext cx="4079875" cy="641350"/>
        </p:xfrm>
        <a:graphic>
          <a:graphicData uri="http://schemas.openxmlformats.org/presentationml/2006/ole">
            <mc:AlternateContent xmlns:mc="http://schemas.openxmlformats.org/markup-compatibility/2006">
              <mc:Choice xmlns:v="urn:schemas-microsoft-com:vml" Requires="v">
                <p:oleObj spid="_x0000_s42060" name="Equation" r:id="rId8" imgW="1536480" imgH="241200" progId="Equation.DSMT4">
                  <p:embed/>
                </p:oleObj>
              </mc:Choice>
              <mc:Fallback>
                <p:oleObj name="Equation" r:id="rId8" imgW="1536480" imgH="241200" progId="Equation.DSMT4">
                  <p:embed/>
                  <p:pic>
                    <p:nvPicPr>
                      <p:cNvPr id="0" name=""/>
                      <p:cNvPicPr/>
                      <p:nvPr/>
                    </p:nvPicPr>
                    <p:blipFill>
                      <a:blip r:embed="rId9"/>
                      <a:stretch>
                        <a:fillRect/>
                      </a:stretch>
                    </p:blipFill>
                    <p:spPr>
                      <a:xfrm>
                        <a:off x="1805478" y="1868677"/>
                        <a:ext cx="4079875" cy="64135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3709050" y="3068332"/>
          <a:ext cx="3826003" cy="595853"/>
        </p:xfrm>
        <a:graphic>
          <a:graphicData uri="http://schemas.openxmlformats.org/presentationml/2006/ole">
            <mc:AlternateContent xmlns:mc="http://schemas.openxmlformats.org/markup-compatibility/2006">
              <mc:Choice xmlns:v="urn:schemas-microsoft-com:vml" Requires="v">
                <p:oleObj spid="_x0000_s42061" name="Equation" r:id="rId10" imgW="1549080" imgH="241200" progId="Equation.DSMT4">
                  <p:embed/>
                </p:oleObj>
              </mc:Choice>
              <mc:Fallback>
                <p:oleObj name="Equation" r:id="rId10" imgW="1549080" imgH="241200" progId="Equation.DSMT4">
                  <p:embed/>
                  <p:pic>
                    <p:nvPicPr>
                      <p:cNvPr id="0" name=""/>
                      <p:cNvPicPr/>
                      <p:nvPr/>
                    </p:nvPicPr>
                    <p:blipFill>
                      <a:blip r:embed="rId11"/>
                      <a:stretch>
                        <a:fillRect/>
                      </a:stretch>
                    </p:blipFill>
                    <p:spPr>
                      <a:xfrm>
                        <a:off x="3709050" y="3068332"/>
                        <a:ext cx="3826003" cy="595853"/>
                      </a:xfrm>
                      <a:prstGeom prst="rect">
                        <a:avLst/>
                      </a:prstGeom>
                    </p:spPr>
                  </p:pic>
                </p:oleObj>
              </mc:Fallback>
            </mc:AlternateContent>
          </a:graphicData>
        </a:graphic>
      </p:graphicFrame>
      <p:sp>
        <p:nvSpPr>
          <p:cNvPr id="10" name="TextBox 9"/>
          <p:cNvSpPr txBox="1"/>
          <p:nvPr/>
        </p:nvSpPr>
        <p:spPr>
          <a:xfrm>
            <a:off x="10783729" y="5087836"/>
            <a:ext cx="73891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5</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855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自学习</a:t>
            </a:r>
            <a:r>
              <a:rPr lang="en-US" altLang="zh-CN" dirty="0"/>
              <a:t>+</a:t>
            </a:r>
            <a:r>
              <a:rPr lang="zh-CN" altLang="en-US" dirty="0" smtClean="0"/>
              <a:t>线性干扰滤除算法</a:t>
            </a:r>
            <a:endParaRPr lang="zh-CN" altLang="en-US" dirty="0"/>
          </a:p>
        </p:txBody>
      </p:sp>
      <p:sp>
        <p:nvSpPr>
          <p:cNvPr id="4" name="灯片编号占位符 3"/>
          <p:cNvSpPr>
            <a:spLocks noGrp="1"/>
          </p:cNvSpPr>
          <p:nvPr>
            <p:ph type="sldNum" sz="quarter" idx="12"/>
          </p:nvPr>
        </p:nvSpPr>
        <p:spPr/>
        <p:txBody>
          <a:bodyPr/>
          <a:lstStyle/>
          <a:p>
            <a:fld id="{4C43EDA1-B606-42F6-A509-9ECC7078DA4E}" type="slidenum">
              <a:rPr lang="en-US" smtClean="0"/>
              <a:pPr/>
              <a:t>6</a:t>
            </a:fld>
            <a:endParaRPr lang="en-US" dirty="0"/>
          </a:p>
        </p:txBody>
      </p:sp>
      <p:sp>
        <p:nvSpPr>
          <p:cNvPr id="8" name="TextBox 7"/>
          <p:cNvSpPr txBox="1"/>
          <p:nvPr/>
        </p:nvSpPr>
        <p:spPr>
          <a:xfrm>
            <a:off x="354227" y="963827"/>
            <a:ext cx="2031325"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线性干扰滤除算法</a:t>
            </a:r>
            <a:endParaRPr lang="en-US" b="1" dirty="0">
              <a:latin typeface="微软雅黑" panose="020B0503020204020204" pitchFamily="34" charset="-122"/>
              <a:ea typeface="微软雅黑" panose="020B0503020204020204" pitchFamily="34" charset="-122"/>
            </a:endParaRPr>
          </a:p>
        </p:txBody>
      </p:sp>
      <p:sp>
        <p:nvSpPr>
          <p:cNvPr id="9" name="TextBox 8"/>
          <p:cNvSpPr txBox="1"/>
          <p:nvPr/>
        </p:nvSpPr>
        <p:spPr>
          <a:xfrm>
            <a:off x="532560" y="1435977"/>
            <a:ext cx="10178981" cy="4662815"/>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下面设      为第</a:t>
            </a:r>
            <a:r>
              <a:rPr lang="en-US" altLang="zh-CN" dirty="0" err="1" smtClean="0">
                <a:solidFill>
                  <a:srgbClr val="0000FF"/>
                </a:solidFill>
                <a:latin typeface="微软雅黑" panose="020B0503020204020204" pitchFamily="34" charset="-122"/>
                <a:ea typeface="微软雅黑" panose="020B0503020204020204" pitchFamily="34" charset="-122"/>
              </a:rPr>
              <a:t>i</a:t>
            </a:r>
            <a:r>
              <a:rPr lang="zh-CN" altLang="en-US" dirty="0" smtClean="0">
                <a:solidFill>
                  <a:srgbClr val="0000FF"/>
                </a:solidFill>
                <a:latin typeface="微软雅黑" panose="020B0503020204020204" pitchFamily="34" charset="-122"/>
                <a:ea typeface="微软雅黑" panose="020B0503020204020204" pitchFamily="34" charset="-122"/>
              </a:rPr>
              <a:t>路的测量值，并认为测量值即为真实值与干扰值的和，于是有：</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其中</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将                    带入上式得到：</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a:solidFill>
                  <a:srgbClr val="0000FF"/>
                </a:solidFill>
                <a:latin typeface="微软雅黑" panose="020B0503020204020204" pitchFamily="34" charset="-122"/>
                <a:ea typeface="微软雅黑" panose="020B0503020204020204" pitchFamily="34" charset="-122"/>
              </a:rPr>
              <a:t>因此如果            可逆，必有</a:t>
            </a:r>
            <a:r>
              <a:rPr lang="zh-CN" altLang="en-US" dirty="0" smtClean="0">
                <a:solidFill>
                  <a:srgbClr val="0000FF"/>
                </a:solidFill>
                <a:latin typeface="微软雅黑" panose="020B0503020204020204" pitchFamily="34" charset="-122"/>
                <a:ea typeface="微软雅黑" panose="020B0503020204020204" pitchFamily="34" charset="-122"/>
              </a:rPr>
              <a:t>：</a:t>
            </a:r>
            <a:endParaRPr lang="en-US" altLang="zh-CN" dirty="0" smtClean="0">
              <a:solidFill>
                <a:srgbClr val="0000FF"/>
              </a:solidFill>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2" name="Object 1"/>
          <p:cNvGraphicFramePr>
            <a:graphicFrameLocks noChangeAspect="1"/>
          </p:cNvGraphicFramePr>
          <p:nvPr>
            <p:extLst/>
          </p:nvPr>
        </p:nvGraphicFramePr>
        <p:xfrm>
          <a:off x="1785327" y="1491564"/>
          <a:ext cx="385117" cy="533239"/>
        </p:xfrm>
        <a:graphic>
          <a:graphicData uri="http://schemas.openxmlformats.org/presentationml/2006/ole">
            <mc:AlternateContent xmlns:mc="http://schemas.openxmlformats.org/markup-compatibility/2006">
              <mc:Choice xmlns:v="urn:schemas-microsoft-com:vml" Requires="v">
                <p:oleObj spid="_x0000_s43136" name="Equation" r:id="rId4" imgW="164880" imgH="228600" progId="Equation.DSMT4">
                  <p:embed/>
                </p:oleObj>
              </mc:Choice>
              <mc:Fallback>
                <p:oleObj name="Equation" r:id="rId4" imgW="164880" imgH="228600" progId="Equation.DSMT4">
                  <p:embed/>
                  <p:pic>
                    <p:nvPicPr>
                      <p:cNvPr id="0" name=""/>
                      <p:cNvPicPr/>
                      <p:nvPr/>
                    </p:nvPicPr>
                    <p:blipFill>
                      <a:blip r:embed="rId5"/>
                      <a:stretch>
                        <a:fillRect/>
                      </a:stretch>
                    </p:blipFill>
                    <p:spPr>
                      <a:xfrm>
                        <a:off x="1785327" y="1491564"/>
                        <a:ext cx="385117" cy="533239"/>
                      </a:xfrm>
                      <a:prstGeom prst="rect">
                        <a:avLst/>
                      </a:prstGeom>
                    </p:spPr>
                  </p:pic>
                </p:oleObj>
              </mc:Fallback>
            </mc:AlternateContent>
          </a:graphicData>
        </a:graphic>
      </p:graphicFrame>
      <p:graphicFrame>
        <p:nvGraphicFramePr>
          <p:cNvPr id="3" name="Object 2"/>
          <p:cNvGraphicFramePr>
            <a:graphicFrameLocks noChangeAspect="1"/>
          </p:cNvGraphicFramePr>
          <p:nvPr>
            <p:extLst/>
          </p:nvPr>
        </p:nvGraphicFramePr>
        <p:xfrm>
          <a:off x="4643739" y="2034900"/>
          <a:ext cx="1956621" cy="479926"/>
        </p:xfrm>
        <a:graphic>
          <a:graphicData uri="http://schemas.openxmlformats.org/presentationml/2006/ole">
            <mc:AlternateContent xmlns:mc="http://schemas.openxmlformats.org/markup-compatibility/2006">
              <mc:Choice xmlns:v="urn:schemas-microsoft-com:vml" Requires="v">
                <p:oleObj spid="_x0000_s43137" name="Equation" r:id="rId6" imgW="672840" imgH="164880" progId="Equation.DSMT4">
                  <p:embed/>
                </p:oleObj>
              </mc:Choice>
              <mc:Fallback>
                <p:oleObj name="Equation" r:id="rId6" imgW="672840" imgH="164880" progId="Equation.DSMT4">
                  <p:embed/>
                  <p:pic>
                    <p:nvPicPr>
                      <p:cNvPr id="0" name=""/>
                      <p:cNvPicPr/>
                      <p:nvPr/>
                    </p:nvPicPr>
                    <p:blipFill>
                      <a:blip r:embed="rId7"/>
                      <a:stretch>
                        <a:fillRect/>
                      </a:stretch>
                    </p:blipFill>
                    <p:spPr>
                      <a:xfrm>
                        <a:off x="4643739" y="2034900"/>
                        <a:ext cx="1956621" cy="479926"/>
                      </a:xfrm>
                      <a:prstGeom prst="rect">
                        <a:avLst/>
                      </a:prstGeom>
                    </p:spPr>
                  </p:pic>
                </p:oleObj>
              </mc:Fallback>
            </mc:AlternateContent>
          </a:graphicData>
        </a:graphic>
      </p:graphicFrame>
      <p:graphicFrame>
        <p:nvGraphicFramePr>
          <p:cNvPr id="13" name="Object 12"/>
          <p:cNvGraphicFramePr>
            <a:graphicFrameLocks noChangeAspect="1"/>
          </p:cNvGraphicFramePr>
          <p:nvPr>
            <p:extLst/>
          </p:nvPr>
        </p:nvGraphicFramePr>
        <p:xfrm>
          <a:off x="3366546" y="3093555"/>
          <a:ext cx="4354513" cy="700087"/>
        </p:xfrm>
        <a:graphic>
          <a:graphicData uri="http://schemas.openxmlformats.org/presentationml/2006/ole">
            <mc:AlternateContent xmlns:mc="http://schemas.openxmlformats.org/markup-compatibility/2006">
              <mc:Choice xmlns:v="urn:schemas-microsoft-com:vml" Requires="v">
                <p:oleObj spid="_x0000_s43138" name="Equation" r:id="rId8" imgW="1498320" imgH="241200" progId="Equation.DSMT4">
                  <p:embed/>
                </p:oleObj>
              </mc:Choice>
              <mc:Fallback>
                <p:oleObj name="Equation" r:id="rId8" imgW="1498320" imgH="241200" progId="Equation.DSMT4">
                  <p:embed/>
                  <p:pic>
                    <p:nvPicPr>
                      <p:cNvPr id="0" name=""/>
                      <p:cNvPicPr/>
                      <p:nvPr/>
                    </p:nvPicPr>
                    <p:blipFill>
                      <a:blip r:embed="rId9"/>
                      <a:stretch>
                        <a:fillRect/>
                      </a:stretch>
                    </p:blipFill>
                    <p:spPr>
                      <a:xfrm>
                        <a:off x="3366546" y="3093555"/>
                        <a:ext cx="4354513" cy="700087"/>
                      </a:xfrm>
                      <a:prstGeom prst="rect">
                        <a:avLst/>
                      </a:prstGeom>
                    </p:spPr>
                  </p:pic>
                </p:oleObj>
              </mc:Fallback>
            </mc:AlternateContent>
          </a:graphicData>
        </a:graphic>
      </p:graphicFrame>
      <p:graphicFrame>
        <p:nvGraphicFramePr>
          <p:cNvPr id="14" name="Object 13"/>
          <p:cNvGraphicFramePr>
            <a:graphicFrameLocks noChangeAspect="1"/>
          </p:cNvGraphicFramePr>
          <p:nvPr>
            <p:extLst/>
          </p:nvPr>
        </p:nvGraphicFramePr>
        <p:xfrm>
          <a:off x="1319649" y="3947509"/>
          <a:ext cx="1357163" cy="408905"/>
        </p:xfrm>
        <a:graphic>
          <a:graphicData uri="http://schemas.openxmlformats.org/presentationml/2006/ole">
            <mc:AlternateContent xmlns:mc="http://schemas.openxmlformats.org/markup-compatibility/2006">
              <mc:Choice xmlns:v="urn:schemas-microsoft-com:vml" Requires="v">
                <p:oleObj spid="_x0000_s43139" name="Equation" r:id="rId10" imgW="545760" imgH="164880" progId="Equation.DSMT4">
                  <p:embed/>
                </p:oleObj>
              </mc:Choice>
              <mc:Fallback>
                <p:oleObj name="Equation" r:id="rId10" imgW="545760" imgH="164880" progId="Equation.DSMT4">
                  <p:embed/>
                  <p:pic>
                    <p:nvPicPr>
                      <p:cNvPr id="0" name=""/>
                      <p:cNvPicPr/>
                      <p:nvPr/>
                    </p:nvPicPr>
                    <p:blipFill>
                      <a:blip r:embed="rId11"/>
                      <a:stretch>
                        <a:fillRect/>
                      </a:stretch>
                    </p:blipFill>
                    <p:spPr>
                      <a:xfrm>
                        <a:off x="1319649" y="3947509"/>
                        <a:ext cx="1357163" cy="408905"/>
                      </a:xfrm>
                      <a:prstGeom prst="rect">
                        <a:avLst/>
                      </a:prstGeom>
                    </p:spPr>
                  </p:pic>
                </p:oleObj>
              </mc:Fallback>
            </mc:AlternateContent>
          </a:graphicData>
        </a:graphic>
      </p:graphicFrame>
      <p:graphicFrame>
        <p:nvGraphicFramePr>
          <p:cNvPr id="16" name="Object 15"/>
          <p:cNvGraphicFramePr>
            <a:graphicFrameLocks noChangeAspect="1"/>
          </p:cNvGraphicFramePr>
          <p:nvPr>
            <p:extLst/>
          </p:nvPr>
        </p:nvGraphicFramePr>
        <p:xfrm>
          <a:off x="3481305" y="4459835"/>
          <a:ext cx="4281488" cy="593725"/>
        </p:xfrm>
        <a:graphic>
          <a:graphicData uri="http://schemas.openxmlformats.org/presentationml/2006/ole">
            <mc:AlternateContent xmlns:mc="http://schemas.openxmlformats.org/markup-compatibility/2006">
              <mc:Choice xmlns:v="urn:schemas-microsoft-com:vml" Requires="v">
                <p:oleObj spid="_x0000_s43140" name="Equation" r:id="rId12" imgW="1473120" imgH="203040" progId="Equation.DSMT4">
                  <p:embed/>
                </p:oleObj>
              </mc:Choice>
              <mc:Fallback>
                <p:oleObj name="Equation" r:id="rId12" imgW="1473120" imgH="203040" progId="Equation.DSMT4">
                  <p:embed/>
                  <p:pic>
                    <p:nvPicPr>
                      <p:cNvPr id="0" name=""/>
                      <p:cNvPicPr/>
                      <p:nvPr/>
                    </p:nvPicPr>
                    <p:blipFill>
                      <a:blip r:embed="rId13"/>
                      <a:stretch>
                        <a:fillRect/>
                      </a:stretch>
                    </p:blipFill>
                    <p:spPr>
                      <a:xfrm>
                        <a:off x="3481305" y="4459835"/>
                        <a:ext cx="4281488" cy="593725"/>
                      </a:xfrm>
                      <a:prstGeom prst="rect">
                        <a:avLst/>
                      </a:prstGeom>
                    </p:spPr>
                  </p:pic>
                </p:oleObj>
              </mc:Fallback>
            </mc:AlternateContent>
          </a:graphicData>
        </a:graphic>
      </p:graphicFrame>
      <p:graphicFrame>
        <p:nvGraphicFramePr>
          <p:cNvPr id="17" name="Object 16"/>
          <p:cNvGraphicFramePr>
            <a:graphicFrameLocks noChangeAspect="1"/>
          </p:cNvGraphicFramePr>
          <p:nvPr>
            <p:extLst/>
          </p:nvPr>
        </p:nvGraphicFramePr>
        <p:xfrm>
          <a:off x="4256088" y="5461000"/>
          <a:ext cx="2730500" cy="668338"/>
        </p:xfrm>
        <a:graphic>
          <a:graphicData uri="http://schemas.openxmlformats.org/presentationml/2006/ole">
            <mc:AlternateContent xmlns:mc="http://schemas.openxmlformats.org/markup-compatibility/2006">
              <mc:Choice xmlns:v="urn:schemas-microsoft-com:vml" Requires="v">
                <p:oleObj spid="_x0000_s43141" name="Equation" r:id="rId14" imgW="939600" imgH="228600" progId="Equation.DSMT4">
                  <p:embed/>
                </p:oleObj>
              </mc:Choice>
              <mc:Fallback>
                <p:oleObj name="Equation" r:id="rId14" imgW="939600" imgH="228600" progId="Equation.DSMT4">
                  <p:embed/>
                  <p:pic>
                    <p:nvPicPr>
                      <p:cNvPr id="0" name=""/>
                      <p:cNvPicPr/>
                      <p:nvPr/>
                    </p:nvPicPr>
                    <p:blipFill>
                      <a:blip r:embed="rId15"/>
                      <a:stretch>
                        <a:fillRect/>
                      </a:stretch>
                    </p:blipFill>
                    <p:spPr>
                      <a:xfrm>
                        <a:off x="4256088" y="5461000"/>
                        <a:ext cx="2730500" cy="668338"/>
                      </a:xfrm>
                      <a:prstGeom prst="rect">
                        <a:avLst/>
                      </a:prstGeom>
                    </p:spPr>
                  </p:pic>
                </p:oleObj>
              </mc:Fallback>
            </mc:AlternateContent>
          </a:graphicData>
        </a:graphic>
      </p:graphicFrame>
      <p:sp>
        <p:nvSpPr>
          <p:cNvPr id="12" name="TextBox 11"/>
          <p:cNvSpPr txBox="1"/>
          <p:nvPr/>
        </p:nvSpPr>
        <p:spPr>
          <a:xfrm>
            <a:off x="10111199" y="4525864"/>
            <a:ext cx="73891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6</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0111199" y="5637127"/>
            <a:ext cx="73891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7</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graphicFrame>
        <p:nvGraphicFramePr>
          <p:cNvPr id="18" name="Object 17"/>
          <p:cNvGraphicFramePr>
            <a:graphicFrameLocks noChangeAspect="1"/>
          </p:cNvGraphicFramePr>
          <p:nvPr>
            <p:extLst/>
          </p:nvPr>
        </p:nvGraphicFramePr>
        <p:xfrm>
          <a:off x="1998230" y="5208831"/>
          <a:ext cx="809625" cy="379412"/>
        </p:xfrm>
        <a:graphic>
          <a:graphicData uri="http://schemas.openxmlformats.org/presentationml/2006/ole">
            <mc:AlternateContent xmlns:mc="http://schemas.openxmlformats.org/markup-compatibility/2006">
              <mc:Choice xmlns:v="urn:schemas-microsoft-com:vml" Requires="v">
                <p:oleObj spid="_x0000_s43142" name="Equation" r:id="rId16" imgW="355320" imgH="164880" progId="Equation.DSMT4">
                  <p:embed/>
                </p:oleObj>
              </mc:Choice>
              <mc:Fallback>
                <p:oleObj name="Equation" r:id="rId16" imgW="355320" imgH="164880" progId="Equation.DSMT4">
                  <p:embed/>
                  <p:pic>
                    <p:nvPicPr>
                      <p:cNvPr id="0" name=""/>
                      <p:cNvPicPr/>
                      <p:nvPr/>
                    </p:nvPicPr>
                    <p:blipFill>
                      <a:blip r:embed="rId17"/>
                      <a:stretch>
                        <a:fillRect/>
                      </a:stretch>
                    </p:blipFill>
                    <p:spPr>
                      <a:xfrm>
                        <a:off x="1998230" y="5208831"/>
                        <a:ext cx="809625" cy="379412"/>
                      </a:xfrm>
                      <a:prstGeom prst="rect">
                        <a:avLst/>
                      </a:prstGeom>
                    </p:spPr>
                  </p:pic>
                </p:oleObj>
              </mc:Fallback>
            </mc:AlternateContent>
          </a:graphicData>
        </a:graphic>
      </p:graphicFrame>
    </p:spTree>
    <p:extLst>
      <p:ext uri="{BB962C8B-B14F-4D97-AF65-F5344CB8AC3E}">
        <p14:creationId xmlns:p14="http://schemas.microsoft.com/office/powerpoint/2010/main" val="3146987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目前遇到的问题</a:t>
            </a:r>
          </a:p>
        </p:txBody>
      </p:sp>
      <p:sp>
        <p:nvSpPr>
          <p:cNvPr id="4" name="灯片编号占位符 3"/>
          <p:cNvSpPr>
            <a:spLocks noGrp="1"/>
          </p:cNvSpPr>
          <p:nvPr>
            <p:ph type="sldNum" sz="quarter" idx="12"/>
          </p:nvPr>
        </p:nvSpPr>
        <p:spPr/>
        <p:txBody>
          <a:bodyPr/>
          <a:lstStyle/>
          <a:p>
            <a:fld id="{4C43EDA1-B606-42F6-A509-9ECC7078DA4E}" type="slidenum">
              <a:rPr lang="en-US" smtClean="0"/>
              <a:pPr/>
              <a:t>7</a:t>
            </a:fld>
            <a:endParaRPr lang="en-US" dirty="0"/>
          </a:p>
        </p:txBody>
      </p:sp>
      <p:sp>
        <p:nvSpPr>
          <p:cNvPr id="8" name="TextBox 7"/>
          <p:cNvSpPr txBox="1"/>
          <p:nvPr/>
        </p:nvSpPr>
        <p:spPr>
          <a:xfrm>
            <a:off x="354227" y="963827"/>
            <a:ext cx="1107996"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问题重现</a:t>
            </a:r>
            <a:endParaRPr lang="en-US" b="1" dirty="0">
              <a:latin typeface="微软雅黑" panose="020B0503020204020204" pitchFamily="34" charset="-122"/>
              <a:ea typeface="微软雅黑" panose="020B0503020204020204" pitchFamily="34" charset="-122"/>
            </a:endParaRPr>
          </a:p>
        </p:txBody>
      </p:sp>
      <p:sp>
        <p:nvSpPr>
          <p:cNvPr id="3" name="TextBox 2"/>
          <p:cNvSpPr txBox="1"/>
          <p:nvPr/>
        </p:nvSpPr>
        <p:spPr>
          <a:xfrm>
            <a:off x="7962664" y="1531107"/>
            <a:ext cx="3260302" cy="1754326"/>
          </a:xfrm>
          <a:prstGeom prst="rect">
            <a:avLst/>
          </a:prstGeom>
          <a:noFill/>
        </p:spPr>
        <p:txBody>
          <a:bodyPr wrap="square" rtlCol="0">
            <a:spAutoFit/>
          </a:bodyPr>
          <a:lstStyle/>
          <a:p>
            <a:pPr indent="457200" algn="just">
              <a:lnSpc>
                <a:spcPct val="150000"/>
              </a:lnSpc>
            </a:pPr>
            <a:r>
              <a:rPr lang="zh-CN" altLang="en-US" dirty="0" smtClean="0">
                <a:solidFill>
                  <a:srgbClr val="0000FF"/>
                </a:solidFill>
                <a:latin typeface="微软雅黑" panose="020B0503020204020204" pitchFamily="34" charset="-122"/>
                <a:ea typeface="微软雅黑" panose="020B0503020204020204" pitchFamily="34" charset="-122"/>
              </a:rPr>
              <a:t>任意几路接入负载后，负载之间会存在相互干扰，且干扰值并不能通过线性干扰滤除，从而导致测量值比实际值偏小。</a:t>
            </a:r>
            <a:endParaRPr lang="en-US" dirty="0">
              <a:solidFill>
                <a:srgbClr val="0000FF"/>
              </a:solidFill>
              <a:latin typeface="微软雅黑" panose="020B0503020204020204" pitchFamily="34" charset="-122"/>
              <a:ea typeface="微软雅黑" panose="020B0503020204020204" pitchFamily="34" charset="-122"/>
            </a:endParaRPr>
          </a:p>
        </p:txBody>
      </p:sp>
      <p:pic>
        <p:nvPicPr>
          <p:cNvPr id="6" name="Picture 5"/>
          <p:cNvPicPr>
            <a:picLocks noChangeAspect="1"/>
          </p:cNvPicPr>
          <p:nvPr/>
        </p:nvPicPr>
        <p:blipFill>
          <a:blip r:embed="rId3"/>
          <a:stretch>
            <a:fillRect/>
          </a:stretch>
        </p:blipFill>
        <p:spPr>
          <a:xfrm>
            <a:off x="1001609" y="1713426"/>
            <a:ext cx="6479722" cy="4221739"/>
          </a:xfrm>
          <a:prstGeom prst="rect">
            <a:avLst/>
          </a:prstGeom>
        </p:spPr>
      </p:pic>
    </p:spTree>
    <p:extLst>
      <p:ext uri="{BB962C8B-B14F-4D97-AF65-F5344CB8AC3E}">
        <p14:creationId xmlns:p14="http://schemas.microsoft.com/office/powerpoint/2010/main" val="320722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电路图</a:t>
            </a:r>
            <a:endParaRPr lang="en-US" dirty="0"/>
          </a:p>
        </p:txBody>
      </p:sp>
      <p:sp>
        <p:nvSpPr>
          <p:cNvPr id="4" name="灯片编号占位符 3"/>
          <p:cNvSpPr>
            <a:spLocks noGrp="1"/>
          </p:cNvSpPr>
          <p:nvPr>
            <p:ph type="sldNum" sz="quarter" idx="12"/>
          </p:nvPr>
        </p:nvSpPr>
        <p:spPr/>
        <p:txBody>
          <a:bodyPr/>
          <a:lstStyle/>
          <a:p>
            <a:fld id="{4C43EDA1-B606-42F6-A509-9ECC7078DA4E}" type="slidenum">
              <a:rPr lang="en-US" smtClean="0"/>
              <a:pPr/>
              <a:t>8</a:t>
            </a:fld>
            <a:endParaRPr lang="en-US"/>
          </a:p>
        </p:txBody>
      </p:sp>
      <p:pic>
        <p:nvPicPr>
          <p:cNvPr id="5" name="图片 4"/>
          <p:cNvPicPr>
            <a:picLocks noChangeAspect="1"/>
          </p:cNvPicPr>
          <p:nvPr/>
        </p:nvPicPr>
        <p:blipFill>
          <a:blip r:embed="rId2"/>
          <a:stretch>
            <a:fillRect/>
          </a:stretch>
        </p:blipFill>
        <p:spPr>
          <a:xfrm>
            <a:off x="1101701" y="1355725"/>
            <a:ext cx="8934854" cy="4872797"/>
          </a:xfrm>
          <a:prstGeom prst="rect">
            <a:avLst/>
          </a:prstGeom>
        </p:spPr>
      </p:pic>
      <p:sp>
        <p:nvSpPr>
          <p:cNvPr id="6" name="椭圆 5"/>
          <p:cNvSpPr/>
          <p:nvPr/>
        </p:nvSpPr>
        <p:spPr>
          <a:xfrm>
            <a:off x="6652592" y="3014869"/>
            <a:ext cx="748748" cy="642731"/>
          </a:xfrm>
          <a:prstGeom prst="ellipse">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椭圆 6"/>
          <p:cNvSpPr/>
          <p:nvPr/>
        </p:nvSpPr>
        <p:spPr>
          <a:xfrm>
            <a:off x="6023114" y="4777408"/>
            <a:ext cx="748748" cy="642731"/>
          </a:xfrm>
          <a:prstGeom prst="ellipse">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9" name="直接箭头连接符 8"/>
          <p:cNvCxnSpPr/>
          <p:nvPr/>
        </p:nvCxnSpPr>
        <p:spPr>
          <a:xfrm flipH="1" flipV="1">
            <a:off x="7401340" y="3518452"/>
            <a:ext cx="1636643" cy="1504122"/>
          </a:xfrm>
          <a:prstGeom prst="straightConnector1">
            <a:avLst/>
          </a:prstGeom>
          <a:ln w="50800">
            <a:solidFill>
              <a:srgbClr val="0000FF"/>
            </a:solidFill>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p:cNvCxnSpPr/>
          <p:nvPr/>
        </p:nvCxnSpPr>
        <p:spPr>
          <a:xfrm flipH="1">
            <a:off x="6771862" y="5022574"/>
            <a:ext cx="2266121" cy="165652"/>
          </a:xfrm>
          <a:prstGeom prst="straightConnector1">
            <a:avLst/>
          </a:prstGeom>
          <a:ln w="50800">
            <a:solidFill>
              <a:srgbClr val="0000FF"/>
            </a:solidFill>
            <a:tailEnd type="triangle"/>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9058514" y="4867940"/>
            <a:ext cx="2954655" cy="461665"/>
          </a:xfrm>
          <a:prstGeom prst="rect">
            <a:avLst/>
          </a:prstGeom>
          <a:noFill/>
        </p:spPr>
        <p:txBody>
          <a:bodyPr wrap="none" rtlCol="0">
            <a:spAutoFit/>
          </a:bodyPr>
          <a:lstStyle/>
          <a:p>
            <a:r>
              <a:rPr lang="zh-CN" altLang="en-US" sz="2400" dirty="0" smtClean="0">
                <a:solidFill>
                  <a:srgbClr val="0000FF"/>
                </a:solidFill>
                <a:latin typeface="微软雅黑" panose="020B0503020204020204" pitchFamily="34" charset="-122"/>
                <a:ea typeface="微软雅黑" panose="020B0503020204020204" pitchFamily="34" charset="-122"/>
              </a:rPr>
              <a:t>数字地与模拟地相连</a:t>
            </a:r>
            <a:endParaRPr 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4058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电路图</a:t>
            </a:r>
            <a:endParaRPr lang="en-US" dirty="0"/>
          </a:p>
        </p:txBody>
      </p:sp>
      <p:sp>
        <p:nvSpPr>
          <p:cNvPr id="4" name="灯片编号占位符 3"/>
          <p:cNvSpPr>
            <a:spLocks noGrp="1"/>
          </p:cNvSpPr>
          <p:nvPr>
            <p:ph type="sldNum" sz="quarter" idx="12"/>
          </p:nvPr>
        </p:nvSpPr>
        <p:spPr/>
        <p:txBody>
          <a:bodyPr/>
          <a:lstStyle/>
          <a:p>
            <a:fld id="{4C43EDA1-B606-42F6-A509-9ECC7078DA4E}" type="slidenum">
              <a:rPr lang="en-US" smtClean="0"/>
              <a:pPr/>
              <a:t>9</a:t>
            </a:fld>
            <a:endParaRPr lang="en-US"/>
          </a:p>
        </p:txBody>
      </p:sp>
      <p:pic>
        <p:nvPicPr>
          <p:cNvPr id="5" name="图片 4"/>
          <p:cNvPicPr>
            <a:picLocks noChangeAspect="1"/>
          </p:cNvPicPr>
          <p:nvPr/>
        </p:nvPicPr>
        <p:blipFill rotWithShape="1">
          <a:blip r:embed="rId2"/>
          <a:srcRect l="1956" t="5762" r="27390"/>
          <a:stretch/>
        </p:blipFill>
        <p:spPr>
          <a:xfrm>
            <a:off x="2246243" y="1358349"/>
            <a:ext cx="6095860" cy="4434182"/>
          </a:xfrm>
          <a:prstGeom prst="rect">
            <a:avLst/>
          </a:prstGeom>
        </p:spPr>
      </p:pic>
      <p:sp>
        <p:nvSpPr>
          <p:cNvPr id="6" name="圆角矩形 5"/>
          <p:cNvSpPr/>
          <p:nvPr/>
        </p:nvSpPr>
        <p:spPr>
          <a:xfrm>
            <a:off x="6036365" y="1822174"/>
            <a:ext cx="1159565" cy="125233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7341704" y="2155951"/>
            <a:ext cx="1832553" cy="584775"/>
          </a:xfrm>
          <a:prstGeom prst="rect">
            <a:avLst/>
          </a:prstGeom>
          <a:noFill/>
        </p:spPr>
        <p:txBody>
          <a:bodyPr wrap="none" rtlCol="0">
            <a:spAutoFit/>
          </a:bodyPr>
          <a:lstStyle/>
          <a:p>
            <a:r>
              <a:rPr lang="zh-CN" altLang="en-US" sz="3200" b="1" dirty="0" smtClean="0">
                <a:solidFill>
                  <a:srgbClr val="0000FF"/>
                </a:solidFill>
              </a:rPr>
              <a:t>差分信号</a:t>
            </a:r>
            <a:endParaRPr lang="en-US" sz="3200" b="1" dirty="0">
              <a:solidFill>
                <a:srgbClr val="0000FF"/>
              </a:solidFill>
            </a:endParaRPr>
          </a:p>
        </p:txBody>
      </p:sp>
    </p:spTree>
    <p:extLst>
      <p:ext uri="{BB962C8B-B14F-4D97-AF65-F5344CB8AC3E}">
        <p14:creationId xmlns:p14="http://schemas.microsoft.com/office/powerpoint/2010/main" val="14017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新能源汽车实验室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10037</TotalTime>
  <Words>4423</Words>
  <Application>Microsoft Office PowerPoint</Application>
  <PresentationFormat>Widescreen</PresentationFormat>
  <Paragraphs>1629</Paragraphs>
  <Slides>32</Slides>
  <Notes>29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6" baseType="lpstr">
      <vt:lpstr>黑体</vt:lpstr>
      <vt:lpstr>楷体</vt:lpstr>
      <vt:lpstr>隶书</vt:lpstr>
      <vt:lpstr>宋体</vt:lpstr>
      <vt:lpstr>微软雅黑</vt:lpstr>
      <vt:lpstr>Arial</vt:lpstr>
      <vt:lpstr>Calibri</vt:lpstr>
      <vt:lpstr>Calibri Light</vt:lpstr>
      <vt:lpstr>Cambria Math</vt:lpstr>
      <vt:lpstr>Impact</vt:lpstr>
      <vt:lpstr>Times New Roman</vt:lpstr>
      <vt:lpstr>Wingdings</vt:lpstr>
      <vt:lpstr>新能源汽车实验室模板</vt:lpstr>
      <vt:lpstr>Equation</vt:lpstr>
      <vt:lpstr>PowerPoint Presentation</vt:lpstr>
      <vt:lpstr>PowerPoint Presentation</vt:lpstr>
      <vt:lpstr>之前遇到的问题</vt:lpstr>
      <vt:lpstr>自学习+线性干扰滤除算法</vt:lpstr>
      <vt:lpstr>自学习+线性干扰滤除算法</vt:lpstr>
      <vt:lpstr>自学习+线性干扰滤除算法</vt:lpstr>
      <vt:lpstr>目前遇到的问题</vt:lpstr>
      <vt:lpstr>电路图</vt:lpstr>
      <vt:lpstr>电路图</vt:lpstr>
      <vt:lpstr>电路图</vt:lpstr>
      <vt:lpstr>目前遇到的问题</vt:lpstr>
      <vt:lpstr>目前遇到的问题</vt:lpstr>
      <vt:lpstr>用ADC地电压的变动校准</vt:lpstr>
      <vt:lpstr>用ADC地电压的变动校准</vt:lpstr>
      <vt:lpstr>从自身干扰的角度校准</vt:lpstr>
      <vt:lpstr>从自身干扰的角度校准</vt:lpstr>
      <vt:lpstr>从自身干扰的角度校准</vt:lpstr>
      <vt:lpstr>从自身干扰的角度校准</vt:lpstr>
      <vt:lpstr>从自身干扰的角度校准</vt:lpstr>
      <vt:lpstr>从自身干扰的角度校准</vt:lpstr>
      <vt:lpstr>从自身干扰的角度校准</vt:lpstr>
      <vt:lpstr>用市电电压校准</vt:lpstr>
      <vt:lpstr>用市电电压校准</vt:lpstr>
      <vt:lpstr>用市电电压校准</vt:lpstr>
      <vt:lpstr>用市电电压校准</vt:lpstr>
      <vt:lpstr>用规则校准</vt:lpstr>
      <vt:lpstr>用规则校准</vt:lpstr>
      <vt:lpstr>用规则校准</vt:lpstr>
      <vt:lpstr>AI思路拓展—神经网络</vt:lpstr>
      <vt:lpstr>AI思路拓展—神经网络</vt:lpstr>
      <vt:lpstr>倾向使用的方法</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xing</dc:creator>
  <cp:lastModifiedBy>Wu Yitao</cp:lastModifiedBy>
  <cp:revision>1335</cp:revision>
  <dcterms:created xsi:type="dcterms:W3CDTF">2016-07-01T06:01:00Z</dcterms:created>
  <dcterms:modified xsi:type="dcterms:W3CDTF">2018-08-15T04:13:29Z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