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8"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324"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png"/></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5.png"/></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image" Target="../media/image3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8.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9.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0.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2.png"/></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image" Target="../media/image45.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1.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2.png"/></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3.png"/></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72F236-B58E-45A5-8301-3ECEB53CD479}" type="datetimeFigureOut">
              <a:rPr lang="zh-CN" altLang="en-US" smtClean="0"/>
              <a:t>2016/12/12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66D282-D82C-4CA2-8614-35880E061D7F}" type="slidenum">
              <a:rPr lang="zh-CN" altLang="en-US" smtClean="0"/>
              <a:t>‹#›</a:t>
            </a:fld>
            <a:endParaRPr lang="zh-CN" altLang="en-US"/>
          </a:p>
        </p:txBody>
      </p:sp>
    </p:spTree>
    <p:extLst>
      <p:ext uri="{BB962C8B-B14F-4D97-AF65-F5344CB8AC3E}">
        <p14:creationId xmlns:p14="http://schemas.microsoft.com/office/powerpoint/2010/main" val="4162610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1B9D0B-1EC8-4DDB-8D72-CB2F35561DBA}" type="slidenum">
              <a:rPr lang="en-US" altLang="zh-CN"/>
              <a:pPr/>
              <a:t>3</a:t>
            </a:fld>
            <a:endParaRPr lang="en-US" altLang="zh-CN"/>
          </a:p>
        </p:txBody>
      </p:sp>
      <p:sp>
        <p:nvSpPr>
          <p:cNvPr id="297986" name="Rectangle 2"/>
          <p:cNvSpPr>
            <a:spLocks noGrp="1" noRot="1" noChangeAspect="1" noChangeArrowheads="1" noTextEdit="1"/>
          </p:cNvSpPr>
          <p:nvPr>
            <p:ph type="sldImg"/>
          </p:nvPr>
        </p:nvSpPr>
        <p:spPr>
          <a:ln/>
        </p:spPr>
      </p:sp>
      <p:sp>
        <p:nvSpPr>
          <p:cNvPr id="2979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739622-B308-407C-BF3C-A45BD158AFC7}" type="slidenum">
              <a:rPr lang="en-US" altLang="zh-CN"/>
              <a:pPr/>
              <a:t>4</a:t>
            </a:fld>
            <a:endParaRPr lang="en-US" altLang="zh-CN"/>
          </a:p>
        </p:txBody>
      </p:sp>
      <p:sp>
        <p:nvSpPr>
          <p:cNvPr id="300034" name="Rectangle 2"/>
          <p:cNvSpPr>
            <a:spLocks noGrp="1" noRot="1" noChangeAspect="1" noChangeArrowheads="1" noTextEdit="1"/>
          </p:cNvSpPr>
          <p:nvPr>
            <p:ph type="sldImg"/>
          </p:nvPr>
        </p:nvSpPr>
        <p:spPr>
          <a:ln/>
        </p:spPr>
      </p:sp>
      <p:sp>
        <p:nvSpPr>
          <p:cNvPr id="300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5528BF-6A11-43E0-B02F-AE3EC558B61B}" type="slidenum">
              <a:rPr lang="en-US" altLang="zh-CN"/>
              <a:pPr/>
              <a:t>42</a:t>
            </a:fld>
            <a:endParaRPr lang="en-US" altLang="zh-CN"/>
          </a:p>
        </p:txBody>
      </p:sp>
      <p:sp>
        <p:nvSpPr>
          <p:cNvPr id="258050" name="Rectangle 2"/>
          <p:cNvSpPr>
            <a:spLocks noGrp="1" noRot="1" noChangeAspect="1" noChangeArrowheads="1" noTextEdit="1"/>
          </p:cNvSpPr>
          <p:nvPr>
            <p:ph type="sldImg"/>
          </p:nvPr>
        </p:nvSpPr>
        <p:spPr>
          <a:xfrm>
            <a:off x="1150938" y="690563"/>
            <a:ext cx="4556125" cy="3417887"/>
          </a:xfrm>
          <a:ln w="12700" cap="flat">
            <a:solidFill>
              <a:schemeClr val="tx1"/>
            </a:solidFill>
          </a:ln>
          <a:extLst>
            <a:ext uri="{909E8E84-426E-40DD-AFC4-6F175D3DCCD1}">
              <a14:hiddenFill xmlns:a14="http://schemas.microsoft.com/office/drawing/2010/main">
                <a:noFill/>
              </a14:hiddenFill>
            </a:ext>
          </a:extLst>
        </p:spPr>
      </p:sp>
      <p:sp>
        <p:nvSpPr>
          <p:cNvPr id="258051" name="Rectangle 3"/>
          <p:cNvSpPr>
            <a:spLocks noGrp="1" noChangeArrowheads="1"/>
          </p:cNvSpPr>
          <p:nvPr>
            <p:ph type="body" idx="1"/>
          </p:nvPr>
        </p:nvSpPr>
        <p:spPr>
          <a:xfrm>
            <a:off x="914400" y="4341813"/>
            <a:ext cx="5029200" cy="4116387"/>
          </a:xfrm>
          <a:ln/>
        </p:spPr>
        <p:txBody>
          <a:bodyPr lIns="92075" tIns="46038" rIns="92075" bIns="46038"/>
          <a:lstStyle/>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A9FF6A-B539-455C-8801-FE592B4DC7C6}" type="slidenum">
              <a:rPr lang="en-US" altLang="zh-CN"/>
              <a:pPr/>
              <a:t>43</a:t>
            </a:fld>
            <a:endParaRPr lang="en-US" altLang="zh-CN"/>
          </a:p>
        </p:txBody>
      </p:sp>
      <p:sp>
        <p:nvSpPr>
          <p:cNvPr id="260098" name="Rectangle 2"/>
          <p:cNvSpPr>
            <a:spLocks noGrp="1" noRot="1" noChangeAspect="1" noChangeArrowheads="1" noTextEdit="1"/>
          </p:cNvSpPr>
          <p:nvPr>
            <p:ph type="sldImg"/>
          </p:nvPr>
        </p:nvSpPr>
        <p:spPr>
          <a:xfrm>
            <a:off x="1150938" y="690563"/>
            <a:ext cx="4556125" cy="3417887"/>
          </a:xfrm>
          <a:ln w="12700" cap="flat">
            <a:solidFill>
              <a:schemeClr val="tx1"/>
            </a:solidFill>
          </a:ln>
          <a:extLst>
            <a:ext uri="{909E8E84-426E-40DD-AFC4-6F175D3DCCD1}">
              <a14:hiddenFill xmlns:a14="http://schemas.microsoft.com/office/drawing/2010/main">
                <a:noFill/>
              </a14:hiddenFill>
            </a:ext>
          </a:extLst>
        </p:spPr>
      </p:sp>
      <p:sp>
        <p:nvSpPr>
          <p:cNvPr id="260099" name="Rectangle 3"/>
          <p:cNvSpPr>
            <a:spLocks noGrp="1" noChangeArrowheads="1"/>
          </p:cNvSpPr>
          <p:nvPr>
            <p:ph type="body" idx="1"/>
          </p:nvPr>
        </p:nvSpPr>
        <p:spPr>
          <a:xfrm>
            <a:off x="914400" y="4341813"/>
            <a:ext cx="5029200" cy="4116387"/>
          </a:xfrm>
          <a:ln/>
        </p:spPr>
        <p:txBody>
          <a:bodyPr lIns="92075" tIns="46038" rIns="92075" bIns="46038"/>
          <a:lstStyle/>
          <a:p>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12AC68-80C4-42F5-BCB7-6CDBC859803C}" type="slidenum">
              <a:rPr lang="en-US" altLang="zh-CN"/>
              <a:pPr/>
              <a:t>44</a:t>
            </a:fld>
            <a:endParaRPr lang="en-US" altLang="zh-CN"/>
          </a:p>
        </p:txBody>
      </p:sp>
      <p:sp>
        <p:nvSpPr>
          <p:cNvPr id="262146" name="Rectangle 2"/>
          <p:cNvSpPr>
            <a:spLocks noGrp="1" noRot="1" noChangeAspect="1" noChangeArrowheads="1" noTextEdit="1"/>
          </p:cNvSpPr>
          <p:nvPr>
            <p:ph type="sldImg"/>
          </p:nvPr>
        </p:nvSpPr>
        <p:spPr>
          <a:xfrm>
            <a:off x="1150938" y="690563"/>
            <a:ext cx="4556125" cy="3417887"/>
          </a:xfrm>
          <a:ln w="12700" cap="flat">
            <a:solidFill>
              <a:schemeClr val="tx1"/>
            </a:solidFill>
          </a:ln>
          <a:extLst>
            <a:ext uri="{909E8E84-426E-40DD-AFC4-6F175D3DCCD1}">
              <a14:hiddenFill xmlns:a14="http://schemas.microsoft.com/office/drawing/2010/main">
                <a:noFill/>
              </a14:hiddenFill>
            </a:ext>
          </a:extLst>
        </p:spPr>
      </p:sp>
      <p:sp>
        <p:nvSpPr>
          <p:cNvPr id="262147" name="Rectangle 3"/>
          <p:cNvSpPr>
            <a:spLocks noGrp="1" noChangeArrowheads="1"/>
          </p:cNvSpPr>
          <p:nvPr>
            <p:ph type="body" idx="1"/>
          </p:nvPr>
        </p:nvSpPr>
        <p:spPr>
          <a:xfrm>
            <a:off x="914400" y="4341813"/>
            <a:ext cx="5029200" cy="4116387"/>
          </a:xfrm>
          <a:ln/>
        </p:spPr>
        <p:txBody>
          <a:bodyPr lIns="92075" tIns="46038" rIns="92075" bIns="46038"/>
          <a:lstStyle/>
          <a:p>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A658C7-37EB-4765-BC22-E5DAC5B00554}" type="slidenum">
              <a:rPr lang="en-US" altLang="zh-CN"/>
              <a:pPr/>
              <a:t>45</a:t>
            </a:fld>
            <a:endParaRPr lang="en-US" altLang="zh-CN"/>
          </a:p>
        </p:txBody>
      </p:sp>
      <p:sp>
        <p:nvSpPr>
          <p:cNvPr id="264194" name="Rectangle 2"/>
          <p:cNvSpPr>
            <a:spLocks noGrp="1" noRot="1" noChangeAspect="1" noChangeArrowheads="1" noTextEdit="1"/>
          </p:cNvSpPr>
          <p:nvPr>
            <p:ph type="sldImg"/>
          </p:nvPr>
        </p:nvSpPr>
        <p:spPr>
          <a:xfrm>
            <a:off x="1150938" y="690563"/>
            <a:ext cx="4556125" cy="3417887"/>
          </a:xfrm>
          <a:ln w="12700" cap="flat">
            <a:solidFill>
              <a:schemeClr val="tx1"/>
            </a:solidFill>
          </a:ln>
          <a:extLst>
            <a:ext uri="{909E8E84-426E-40DD-AFC4-6F175D3DCCD1}">
              <a14:hiddenFill xmlns:a14="http://schemas.microsoft.com/office/drawing/2010/main">
                <a:noFill/>
              </a14:hiddenFill>
            </a:ext>
          </a:extLst>
        </p:spPr>
      </p:sp>
      <p:sp>
        <p:nvSpPr>
          <p:cNvPr id="264195" name="Rectangle 3"/>
          <p:cNvSpPr>
            <a:spLocks noGrp="1" noChangeArrowheads="1"/>
          </p:cNvSpPr>
          <p:nvPr>
            <p:ph type="body" idx="1"/>
          </p:nvPr>
        </p:nvSpPr>
        <p:spPr>
          <a:xfrm>
            <a:off x="914400" y="4341813"/>
            <a:ext cx="5029200" cy="4116387"/>
          </a:xfrm>
          <a:ln/>
        </p:spPr>
        <p:txBody>
          <a:bodyPr lIns="92075" tIns="46038" rIns="92075" bIns="46038"/>
          <a:lstStyle/>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6A7F33-5259-40B7-A3FD-AD26FF5A6555}" type="slidenum">
              <a:rPr lang="en-US" altLang="zh-CN"/>
              <a:pPr/>
              <a:t>46</a:t>
            </a:fld>
            <a:endParaRPr lang="en-US" altLang="zh-CN"/>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F45F610-B1A2-406B-BF70-31C87E8A4F3D}"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46436048"/>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6D03DA7-12E7-44B5-A775-F72FA73964E1}"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57404964"/>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39000" y="228600"/>
            <a:ext cx="1600200" cy="5867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438400" y="228600"/>
            <a:ext cx="4648200" cy="5867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41620DC-7E4A-430B-A299-21BC5953032D}"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293038297"/>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8F77A28-9646-4E4B-8C56-F867CAF377C5}"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6464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243638"/>
            <a:ext cx="2133600" cy="457200"/>
          </a:xfrm>
        </p:spPr>
        <p:txBody>
          <a:bodyPr/>
          <a:lstStyle>
            <a:lvl1pPr>
              <a:defRPr/>
            </a:lvl1pPr>
          </a:lstStyle>
          <a:p>
            <a:pPr>
              <a:defRPr/>
            </a:pPr>
            <a:endParaRPr lang="en-US" altLang="zh-CN">
              <a:solidFill>
                <a:srgbClr val="000000"/>
              </a:solidFill>
            </a:endParaRPr>
          </a:p>
        </p:txBody>
      </p:sp>
      <p:sp>
        <p:nvSpPr>
          <p:cNvPr id="7" name="页脚占位符 6"/>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8" name="灯片编号占位符 7"/>
          <p:cNvSpPr>
            <a:spLocks noGrp="1"/>
          </p:cNvSpPr>
          <p:nvPr>
            <p:ph type="sldNum" sz="quarter" idx="12"/>
          </p:nvPr>
        </p:nvSpPr>
        <p:spPr>
          <a:xfrm>
            <a:off x="6553200" y="6243638"/>
            <a:ext cx="2133600" cy="457200"/>
          </a:xfrm>
        </p:spPr>
        <p:txBody>
          <a:bodyPr/>
          <a:lstStyle>
            <a:lvl1pPr>
              <a:defRPr/>
            </a:lvl1pPr>
          </a:lstStyle>
          <a:p>
            <a:pPr>
              <a:defRPr/>
            </a:pPr>
            <a:fld id="{F68CB36F-1056-489D-9747-44D689FE809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54410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76F7166-C904-4F54-944B-F1E81E3052E2}"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30450941"/>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7B777FD-6068-4B2E-914B-76CB9FD06068}"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798301592"/>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438400" y="1600200"/>
            <a:ext cx="31242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715000" y="1600200"/>
            <a:ext cx="31242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A02C0D1-D48B-453E-B94A-E851386F8BD7}"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54447365"/>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E18316A2-8222-44A9-BDC2-3300121FB92B}"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27126144"/>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13956EBA-A6B8-4F4B-9CE8-E5FB7F9A7E48}"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70844142"/>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DFE6EF07-6982-4D82-8401-E8DCC4248FA6}"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02732779"/>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5977197-1BA7-496C-AB8B-3BDD3D1698F2}"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01190263"/>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86ED7C0-4309-4587-8457-C9CD0E7CAEB5}"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81942139"/>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814530" name="Rectangle 2"/>
          <p:cNvSpPr>
            <a:spLocks noGrp="1" noChangeArrowheads="1"/>
          </p:cNvSpPr>
          <p:nvPr>
            <p:ph type="title"/>
          </p:nvPr>
        </p:nvSpPr>
        <p:spPr bwMode="auto">
          <a:xfrm>
            <a:off x="2438400" y="228600"/>
            <a:ext cx="6400800" cy="1219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814531" name="Rectangle 3"/>
          <p:cNvSpPr>
            <a:spLocks noGrp="1" noChangeArrowheads="1"/>
          </p:cNvSpPr>
          <p:nvPr>
            <p:ph type="body" idx="1"/>
          </p:nvPr>
        </p:nvSpPr>
        <p:spPr bwMode="auto">
          <a:xfrm>
            <a:off x="2438400" y="1600200"/>
            <a:ext cx="64008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814532" name="Rectangle 4"/>
          <p:cNvSpPr>
            <a:spLocks noGrp="1" noChangeArrowheads="1"/>
          </p:cNvSpPr>
          <p:nvPr>
            <p:ph type="dt" sz="half" idx="2"/>
          </p:nvPr>
        </p:nvSpPr>
        <p:spPr bwMode="auto">
          <a:xfrm>
            <a:off x="152400" y="6248400"/>
            <a:ext cx="190182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a:effectLst>
                  <a:outerShdw blurRad="38100" dist="38100" dir="2700000" algn="tl">
                    <a:srgbClr val="C0C0C0"/>
                  </a:outerShdw>
                </a:effectLst>
                <a:latin typeface="+mn-lt"/>
              </a:defRPr>
            </a:lvl1pPr>
          </a:lstStyle>
          <a:p>
            <a:pPr fontAlgn="base">
              <a:spcBef>
                <a:spcPct val="0"/>
              </a:spcBef>
              <a:spcAft>
                <a:spcPct val="0"/>
              </a:spcAft>
              <a:defRPr/>
            </a:pPr>
            <a:endParaRPr lang="en-US" altLang="zh-CN">
              <a:solidFill>
                <a:srgbClr val="000000"/>
              </a:solidFill>
            </a:endParaRPr>
          </a:p>
        </p:txBody>
      </p:sp>
      <p:sp>
        <p:nvSpPr>
          <p:cNvPr id="1814533"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C0C0C0"/>
                  </a:outerShdw>
                </a:effectLst>
                <a:latin typeface="+mn-lt"/>
              </a:defRPr>
            </a:lvl1pPr>
          </a:lstStyle>
          <a:p>
            <a:pPr algn="ctr" fontAlgn="base">
              <a:spcBef>
                <a:spcPct val="0"/>
              </a:spcBef>
              <a:spcAft>
                <a:spcPct val="0"/>
              </a:spcAft>
              <a:defRPr/>
            </a:pPr>
            <a:endParaRPr lang="en-US" altLang="zh-CN">
              <a:solidFill>
                <a:srgbClr val="000000"/>
              </a:solidFill>
            </a:endParaRPr>
          </a:p>
        </p:txBody>
      </p:sp>
      <p:sp>
        <p:nvSpPr>
          <p:cNvPr id="1814534" name="Rectangle 6"/>
          <p:cNvSpPr>
            <a:spLocks noGrp="1" noChangeArrowheads="1"/>
          </p:cNvSpPr>
          <p:nvPr>
            <p:ph type="sldNum" sz="quarter" idx="4"/>
          </p:nvPr>
        </p:nvSpPr>
        <p:spPr bwMode="auto">
          <a:xfrm>
            <a:off x="6934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C0C0C0"/>
                  </a:outerShdw>
                </a:effectLst>
                <a:latin typeface="+mn-lt"/>
              </a:defRPr>
            </a:lvl1pPr>
          </a:lstStyle>
          <a:p>
            <a:pPr fontAlgn="base">
              <a:spcBef>
                <a:spcPct val="0"/>
              </a:spcBef>
              <a:spcAft>
                <a:spcPct val="0"/>
              </a:spcAft>
              <a:defRPr/>
            </a:pPr>
            <a:fld id="{EBA626CA-EAEE-483D-B090-FB7230E906F0}" type="slidenum">
              <a:rPr lang="zh-CN" altLang="en-US">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14345109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spd="slow"/>
  <p:hf hdr="0" ftr="0"/>
  <p:txStyles>
    <p:titleStyle>
      <a:lvl1pPr algn="l" rtl="0" eaLnBrk="0" fontAlgn="base" hangingPunct="0">
        <a:spcBef>
          <a:spcPct val="0"/>
        </a:spcBef>
        <a:spcAft>
          <a:spcPct val="0"/>
        </a:spcAft>
        <a:defRPr sz="3600">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600">
          <a:solidFill>
            <a:schemeClr val="tx2"/>
          </a:solidFill>
          <a:effectLst>
            <a:outerShdw blurRad="38100" dist="38100" dir="2700000" algn="tl">
              <a:srgbClr val="C0C0C0"/>
            </a:outerShdw>
          </a:effectLst>
          <a:latin typeface="Arial" charset="0"/>
          <a:ea typeface="宋体" pitchFamily="2" charset="-122"/>
        </a:defRPr>
      </a:lvl2pPr>
      <a:lvl3pPr algn="l" rtl="0" eaLnBrk="0" fontAlgn="base" hangingPunct="0">
        <a:spcBef>
          <a:spcPct val="0"/>
        </a:spcBef>
        <a:spcAft>
          <a:spcPct val="0"/>
        </a:spcAft>
        <a:defRPr sz="3600">
          <a:solidFill>
            <a:schemeClr val="tx2"/>
          </a:solidFill>
          <a:effectLst>
            <a:outerShdw blurRad="38100" dist="38100" dir="2700000" algn="tl">
              <a:srgbClr val="C0C0C0"/>
            </a:outerShdw>
          </a:effectLst>
          <a:latin typeface="Arial" charset="0"/>
          <a:ea typeface="宋体" pitchFamily="2" charset="-122"/>
        </a:defRPr>
      </a:lvl3pPr>
      <a:lvl4pPr algn="l" rtl="0" eaLnBrk="0" fontAlgn="base" hangingPunct="0">
        <a:spcBef>
          <a:spcPct val="0"/>
        </a:spcBef>
        <a:spcAft>
          <a:spcPct val="0"/>
        </a:spcAft>
        <a:defRPr sz="3600">
          <a:solidFill>
            <a:schemeClr val="tx2"/>
          </a:solidFill>
          <a:effectLst>
            <a:outerShdw blurRad="38100" dist="38100" dir="2700000" algn="tl">
              <a:srgbClr val="C0C0C0"/>
            </a:outerShdw>
          </a:effectLst>
          <a:latin typeface="Arial" charset="0"/>
          <a:ea typeface="宋体" pitchFamily="2" charset="-122"/>
        </a:defRPr>
      </a:lvl4pPr>
      <a:lvl5pPr algn="l" rtl="0" eaLnBrk="0" fontAlgn="base" hangingPunct="0">
        <a:spcBef>
          <a:spcPct val="0"/>
        </a:spcBef>
        <a:spcAft>
          <a:spcPct val="0"/>
        </a:spcAft>
        <a:defRPr sz="3600">
          <a:solidFill>
            <a:schemeClr val="tx2"/>
          </a:solidFill>
          <a:effectLst>
            <a:outerShdw blurRad="38100" dist="38100" dir="2700000" algn="tl">
              <a:srgbClr val="C0C0C0"/>
            </a:outerShdw>
          </a:effectLst>
          <a:latin typeface="Arial" charset="0"/>
          <a:ea typeface="宋体" pitchFamily="2" charset="-122"/>
        </a:defRPr>
      </a:lvl5pPr>
      <a:lvl6pPr marL="457200" algn="l" rtl="0" fontAlgn="base">
        <a:spcBef>
          <a:spcPct val="0"/>
        </a:spcBef>
        <a:spcAft>
          <a:spcPct val="0"/>
        </a:spcAft>
        <a:defRPr sz="3600">
          <a:solidFill>
            <a:schemeClr val="tx2"/>
          </a:solidFill>
          <a:effectLst>
            <a:outerShdw blurRad="38100" dist="38100" dir="2700000" algn="tl">
              <a:srgbClr val="C0C0C0"/>
            </a:outerShdw>
          </a:effectLst>
          <a:latin typeface="Arial" charset="0"/>
          <a:ea typeface="宋体" pitchFamily="2" charset="-122"/>
        </a:defRPr>
      </a:lvl6pPr>
      <a:lvl7pPr marL="914400" algn="l" rtl="0" fontAlgn="base">
        <a:spcBef>
          <a:spcPct val="0"/>
        </a:spcBef>
        <a:spcAft>
          <a:spcPct val="0"/>
        </a:spcAft>
        <a:defRPr sz="3600">
          <a:solidFill>
            <a:schemeClr val="tx2"/>
          </a:solidFill>
          <a:effectLst>
            <a:outerShdw blurRad="38100" dist="38100" dir="2700000" algn="tl">
              <a:srgbClr val="C0C0C0"/>
            </a:outerShdw>
          </a:effectLst>
          <a:latin typeface="Arial" charset="0"/>
          <a:ea typeface="宋体" pitchFamily="2" charset="-122"/>
        </a:defRPr>
      </a:lvl7pPr>
      <a:lvl8pPr marL="1371600" algn="l" rtl="0" fontAlgn="base">
        <a:spcBef>
          <a:spcPct val="0"/>
        </a:spcBef>
        <a:spcAft>
          <a:spcPct val="0"/>
        </a:spcAft>
        <a:defRPr sz="3600">
          <a:solidFill>
            <a:schemeClr val="tx2"/>
          </a:solidFill>
          <a:effectLst>
            <a:outerShdw blurRad="38100" dist="38100" dir="2700000" algn="tl">
              <a:srgbClr val="C0C0C0"/>
            </a:outerShdw>
          </a:effectLst>
          <a:latin typeface="Arial" charset="0"/>
          <a:ea typeface="宋体" pitchFamily="2" charset="-122"/>
        </a:defRPr>
      </a:lvl8pPr>
      <a:lvl9pPr marL="1828800" algn="l" rtl="0" fontAlgn="base">
        <a:spcBef>
          <a:spcPct val="0"/>
        </a:spcBef>
        <a:spcAft>
          <a:spcPct val="0"/>
        </a:spcAft>
        <a:defRPr sz="3600">
          <a:solidFill>
            <a:schemeClr val="tx2"/>
          </a:solidFill>
          <a:effectLst>
            <a:outerShdw blurRad="38100" dist="38100" dir="2700000" algn="tl">
              <a:srgbClr val="C0C0C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itchFamily="2" charset="2"/>
        <a:buChar char="l"/>
        <a:defRPr sz="2800">
          <a:solidFill>
            <a:schemeClr val="tx1"/>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itchFamily="2" charset="2"/>
        <a:buChar char="n"/>
        <a:defRPr sz="2400">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lr>
          <a:schemeClr val="folHlink"/>
        </a:buClr>
        <a:buSzPct val="70000"/>
        <a:buFont typeface="Wingdings" pitchFamily="2" charset="2"/>
        <a:buChar char="l"/>
        <a:defRPr sz="2000">
          <a:solidFill>
            <a:schemeClr val="tx1"/>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6.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hyperlink" Target="http://sh.und.cn/bin/productmessage.php?id=999855&amp;companyid=49815&amp;proudctname=DZL&#22411;&#24555;&#35013;&#24335;&#33976;&#27773;&#38149;&#28809;" TargetMode="Externa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9.png"/><Relationship Id="rId5" Type="http://schemas.openxmlformats.org/officeDocument/2006/relationships/oleObject" Target="../embeddings/oleObject6.bin"/><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30.wmf"/><Relationship Id="rId5" Type="http://schemas.openxmlformats.org/officeDocument/2006/relationships/oleObject" Target="../embeddings/oleObject12.bin"/><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12.vml"/><Relationship Id="rId6" Type="http://schemas.openxmlformats.org/officeDocument/2006/relationships/image" Target="../media/image33.png"/><Relationship Id="rId5" Type="http://schemas.openxmlformats.org/officeDocument/2006/relationships/oleObject" Target="../embeddings/oleObject15.bin"/><Relationship Id="rId4" Type="http://schemas.openxmlformats.org/officeDocument/2006/relationships/image" Target="../media/image32.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2.xml"/><Relationship Id="rId1" Type="http://schemas.openxmlformats.org/officeDocument/2006/relationships/vmlDrawing" Target="../drawings/vmlDrawing13.vml"/><Relationship Id="rId4" Type="http://schemas.openxmlformats.org/officeDocument/2006/relationships/image" Target="../media/image34.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2.xml"/><Relationship Id="rId1" Type="http://schemas.openxmlformats.org/officeDocument/2006/relationships/vmlDrawing" Target="../drawings/vmlDrawing14.v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2.xml"/><Relationship Id="rId1" Type="http://schemas.openxmlformats.org/officeDocument/2006/relationships/vmlDrawing" Target="../drawings/vmlDrawing15.vml"/><Relationship Id="rId6" Type="http://schemas.openxmlformats.org/officeDocument/2006/relationships/image" Target="../media/image37.png"/><Relationship Id="rId5" Type="http://schemas.openxmlformats.org/officeDocument/2006/relationships/oleObject" Target="../embeddings/oleObject19.bin"/><Relationship Id="rId4" Type="http://schemas.openxmlformats.org/officeDocument/2006/relationships/image" Target="../media/image36.wmf"/></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2.xml"/><Relationship Id="rId1" Type="http://schemas.openxmlformats.org/officeDocument/2006/relationships/vmlDrawing" Target="../drawings/vmlDrawing16.vml"/><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2.xml"/><Relationship Id="rId1" Type="http://schemas.openxmlformats.org/officeDocument/2006/relationships/vmlDrawing" Target="../drawings/vmlDrawing17.vml"/><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4.xml"/><Relationship Id="rId1" Type="http://schemas.openxmlformats.org/officeDocument/2006/relationships/vmlDrawing" Target="../drawings/vmlDrawing21.vml"/><Relationship Id="rId6" Type="http://schemas.openxmlformats.org/officeDocument/2006/relationships/image" Target="../media/image46.png"/><Relationship Id="rId5" Type="http://schemas.openxmlformats.org/officeDocument/2006/relationships/oleObject" Target="../embeddings/oleObject26.bin"/><Relationship Id="rId4" Type="http://schemas.openxmlformats.org/officeDocument/2006/relationships/image" Target="../media/image45.png"/></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51.png"/><Relationship Id="rId4" Type="http://schemas.openxmlformats.org/officeDocument/2006/relationships/oleObject" Target="../embeddings/oleObject27.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52.png"/><Relationship Id="rId4" Type="http://schemas.openxmlformats.org/officeDocument/2006/relationships/oleObject" Target="../embeddings/oleObject28.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53.png"/><Relationship Id="rId4" Type="http://schemas.openxmlformats.org/officeDocument/2006/relationships/oleObject" Target="../embeddings/oleObject29.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image" Target="../media/image54.png"/><Relationship Id="rId4" Type="http://schemas.openxmlformats.org/officeDocument/2006/relationships/oleObject" Target="../embeddings/oleObject30.bin"/></Relationships>
</file>

<file path=ppt/slides/_rels/slide4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57.png"/><Relationship Id="rId4" Type="http://schemas.openxmlformats.org/officeDocument/2006/relationships/image" Target="../media/image5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ck-tech.com/2ndversion/images/jiarelu.gif"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46786" name="Rectangle 2"/>
          <p:cNvSpPr>
            <a:spLocks noGrp="1" noChangeArrowheads="1"/>
          </p:cNvSpPr>
          <p:nvPr>
            <p:ph type="ctrTitle"/>
          </p:nvPr>
        </p:nvSpPr>
        <p:spPr>
          <a:xfrm>
            <a:off x="395288" y="1196975"/>
            <a:ext cx="8280400" cy="2952750"/>
          </a:xfrm>
        </p:spPr>
        <p:txBody>
          <a:bodyPr>
            <a:normAutofit fontScale="90000"/>
          </a:bodyPr>
          <a:lstStyle/>
          <a:p>
            <a:pPr algn="ctr" eaLnBrk="1" hangingPunct="1">
              <a:defRPr/>
            </a:pPr>
            <a:r>
              <a:rPr lang="zh-CN" altLang="en-US" sz="6600" dirty="0" smtClean="0">
                <a:solidFill>
                  <a:srgbClr val="0000CC"/>
                </a:solidFill>
                <a:latin typeface="华文新魏" pitchFamily="2" charset="-122"/>
                <a:ea typeface="华文新魏" pitchFamily="2" charset="-122"/>
              </a:rPr>
              <a:t>   </a:t>
            </a:r>
            <a:r>
              <a:rPr lang="zh-CN" altLang="en-US" sz="6600" dirty="0" smtClean="0">
                <a:solidFill>
                  <a:schemeClr val="bg1"/>
                </a:solidFill>
                <a:latin typeface="黑体" pitchFamily="2" charset="-122"/>
                <a:ea typeface="黑体" pitchFamily="2" charset="-122"/>
              </a:rPr>
              <a:t>自动化仪表与过程控制</a:t>
            </a:r>
            <a:r>
              <a:rPr lang="en-US" altLang="zh-CN" sz="6600" dirty="0" smtClean="0">
                <a:solidFill>
                  <a:schemeClr val="bg1"/>
                </a:solidFill>
                <a:latin typeface="黑体" pitchFamily="2" charset="-122"/>
                <a:ea typeface="黑体" pitchFamily="2" charset="-122"/>
              </a:rPr>
              <a:t/>
            </a:r>
            <a:br>
              <a:rPr lang="en-US" altLang="zh-CN" sz="6600" dirty="0" smtClean="0">
                <a:solidFill>
                  <a:schemeClr val="bg1"/>
                </a:solidFill>
                <a:latin typeface="黑体" pitchFamily="2" charset="-122"/>
                <a:ea typeface="黑体" pitchFamily="2" charset="-122"/>
              </a:rPr>
            </a:br>
            <a:r>
              <a:rPr lang="en-US" altLang="zh-CN" sz="6600" dirty="0">
                <a:solidFill>
                  <a:schemeClr val="bg1"/>
                </a:solidFill>
                <a:latin typeface="黑体" pitchFamily="2" charset="-122"/>
                <a:ea typeface="黑体" pitchFamily="2" charset="-122"/>
              </a:rPr>
              <a:t/>
            </a:r>
            <a:br>
              <a:rPr lang="en-US" altLang="zh-CN" sz="6600" dirty="0">
                <a:solidFill>
                  <a:schemeClr val="bg1"/>
                </a:solidFill>
                <a:latin typeface="黑体" pitchFamily="2" charset="-122"/>
                <a:ea typeface="黑体" pitchFamily="2" charset="-122"/>
              </a:rPr>
            </a:br>
            <a:r>
              <a:rPr lang="en-US" altLang="zh-CN" sz="6600" dirty="0" smtClean="0">
                <a:solidFill>
                  <a:schemeClr val="bg1"/>
                </a:solidFill>
                <a:latin typeface="黑体" pitchFamily="2" charset="-122"/>
                <a:ea typeface="黑体" pitchFamily="2" charset="-122"/>
              </a:rPr>
              <a:t>DCS</a:t>
            </a:r>
            <a:r>
              <a:rPr lang="zh-CN" altLang="en-US" sz="6600" dirty="0" smtClean="0">
                <a:solidFill>
                  <a:schemeClr val="bg1"/>
                </a:solidFill>
                <a:latin typeface="黑体" pitchFamily="2" charset="-122"/>
                <a:ea typeface="黑体" pitchFamily="2" charset="-122"/>
              </a:rPr>
              <a:t>和</a:t>
            </a:r>
            <a:r>
              <a:rPr lang="en-US" altLang="zh-CN" sz="6600" dirty="0" smtClean="0">
                <a:solidFill>
                  <a:schemeClr val="bg1"/>
                </a:solidFill>
                <a:latin typeface="黑体" pitchFamily="2" charset="-122"/>
                <a:ea typeface="黑体" pitchFamily="2" charset="-122"/>
              </a:rPr>
              <a:t>FCS</a:t>
            </a:r>
            <a:endParaRPr lang="en-US" altLang="zh-CN" sz="4400" b="1" dirty="0" smtClean="0">
              <a:solidFill>
                <a:srgbClr val="FF0000"/>
              </a:solidFill>
              <a:effectLst/>
              <a:latin typeface="黑体" pitchFamily="2" charset="-122"/>
              <a:ea typeface="黑体" pitchFamily="2" charset="-122"/>
            </a:endParaRPr>
          </a:p>
        </p:txBody>
      </p:sp>
      <p:sp>
        <p:nvSpPr>
          <p:cNvPr id="246787" name="Rectangle 3"/>
          <p:cNvSpPr>
            <a:spLocks noGrp="1" noChangeArrowheads="1"/>
          </p:cNvSpPr>
          <p:nvPr>
            <p:ph type="subTitle" idx="1"/>
          </p:nvPr>
        </p:nvSpPr>
        <p:spPr>
          <a:xfrm>
            <a:off x="1835150" y="4508500"/>
            <a:ext cx="6121400" cy="1081088"/>
          </a:xfrm>
        </p:spPr>
        <p:txBody>
          <a:bodyPr>
            <a:normAutofit fontScale="70000" lnSpcReduction="20000"/>
          </a:bodyPr>
          <a:lstStyle/>
          <a:p>
            <a:pPr eaLnBrk="1" hangingPunct="1">
              <a:defRPr/>
            </a:pPr>
            <a:r>
              <a:rPr lang="zh-CN" altLang="en-US" b="1" dirty="0" smtClean="0">
                <a:solidFill>
                  <a:schemeClr val="hlink"/>
                </a:solidFill>
                <a:ea typeface="楷体_GB2312" pitchFamily="49" charset="-122"/>
              </a:rPr>
              <a:t>  </a:t>
            </a:r>
            <a:r>
              <a:rPr lang="zh-CN" altLang="en-US" b="1" dirty="0" smtClean="0">
                <a:solidFill>
                  <a:schemeClr val="bg1"/>
                </a:solidFill>
                <a:ea typeface="楷体_GB2312" pitchFamily="49" charset="-122"/>
              </a:rPr>
              <a:t>杭州电子科技大学  自动化学院</a:t>
            </a:r>
            <a:endParaRPr lang="en-US" altLang="zh-CN" b="1" dirty="0" smtClean="0">
              <a:solidFill>
                <a:schemeClr val="bg1"/>
              </a:solidFill>
              <a:ea typeface="楷体_GB2312" pitchFamily="49" charset="-122"/>
            </a:endParaRPr>
          </a:p>
          <a:p>
            <a:pPr eaLnBrk="1" hangingPunct="1">
              <a:defRPr/>
            </a:pPr>
            <a:endParaRPr lang="en-US" altLang="zh-CN" b="1" dirty="0">
              <a:solidFill>
                <a:schemeClr val="bg1"/>
              </a:solidFill>
              <a:ea typeface="楷体_GB2312" pitchFamily="49" charset="-122"/>
            </a:endParaRPr>
          </a:p>
          <a:p>
            <a:pPr eaLnBrk="1" hangingPunct="1">
              <a:defRPr/>
            </a:pPr>
            <a:r>
              <a:rPr lang="zh-CN" altLang="en-US" b="1" dirty="0" smtClean="0">
                <a:solidFill>
                  <a:schemeClr val="bg1"/>
                </a:solidFill>
                <a:ea typeface="楷体_GB2312" pitchFamily="49" charset="-122"/>
              </a:rPr>
              <a:t>江爱朋 教授</a:t>
            </a:r>
            <a:endParaRPr lang="en-US" altLang="zh-CN" b="1" dirty="0" smtClean="0">
              <a:solidFill>
                <a:schemeClr val="bg1"/>
              </a:solidFill>
              <a:ea typeface="楷体_GB2312" pitchFamily="49" charset="-122"/>
            </a:endParaRPr>
          </a:p>
        </p:txBody>
      </p:sp>
      <p:sp>
        <p:nvSpPr>
          <p:cNvPr id="2" name="灯片编号占位符 1"/>
          <p:cNvSpPr>
            <a:spLocks noGrp="1"/>
          </p:cNvSpPr>
          <p:nvPr>
            <p:ph type="sldNum" sz="quarter" idx="12"/>
          </p:nvPr>
        </p:nvSpPr>
        <p:spPr/>
        <p:txBody>
          <a:bodyPr/>
          <a:lstStyle/>
          <a:p>
            <a:pPr>
              <a:defRPr/>
            </a:pPr>
            <a:fld id="{5F45F610-B1A2-406B-BF70-31C87E8A4F3D}" type="slidenum">
              <a:rPr lang="zh-CN" altLang="en-US" smtClean="0">
                <a:solidFill>
                  <a:srgbClr val="000000"/>
                </a:solidFill>
              </a:rPr>
              <a:pPr>
                <a:defRPr/>
              </a:pPr>
              <a:t>1</a:t>
            </a:fld>
            <a:endParaRPr lang="en-US" altLang="zh-CN">
              <a:solidFill>
                <a:srgbClr val="000000"/>
              </a:solidFill>
            </a:endParaRPr>
          </a:p>
        </p:txBody>
      </p:sp>
      <p:sp>
        <p:nvSpPr>
          <p:cNvPr id="3" name="日期占位符 2"/>
          <p:cNvSpPr>
            <a:spLocks noGrp="1"/>
          </p:cNvSpPr>
          <p:nvPr>
            <p:ph type="dt" sz="half" idx="10"/>
          </p:nvPr>
        </p:nvSpPr>
        <p:spPr/>
        <p:txBody>
          <a:bodyPr/>
          <a:lstStyle/>
          <a:p>
            <a:pPr>
              <a:defRPr/>
            </a:pPr>
            <a:endParaRPr lang="en-US" altLang="zh-CN">
              <a:solidFill>
                <a:srgbClr val="000000"/>
              </a:solidFill>
            </a:endParaRPr>
          </a:p>
        </p:txBody>
      </p:sp>
    </p:spTree>
    <p:extLst>
      <p:ext uri="{BB962C8B-B14F-4D97-AF65-F5344CB8AC3E}">
        <p14:creationId xmlns:p14="http://schemas.microsoft.com/office/powerpoint/2010/main" val="690318197"/>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endParaRPr lang="en-US" altLang="zh-CN"/>
          </a:p>
        </p:txBody>
      </p:sp>
      <p:sp>
        <p:nvSpPr>
          <p:cNvPr id="9" name="灯片编号占位符 5"/>
          <p:cNvSpPr>
            <a:spLocks noGrp="1"/>
          </p:cNvSpPr>
          <p:nvPr>
            <p:ph type="sldNum" sz="quarter" idx="12"/>
          </p:nvPr>
        </p:nvSpPr>
        <p:spPr/>
        <p:txBody>
          <a:bodyPr/>
          <a:lstStyle/>
          <a:p>
            <a:fld id="{EA167116-2557-4C4E-9AF0-B5D597C9459A}" type="slidenum">
              <a:rPr lang="en-US" altLang="zh-CN"/>
              <a:pPr/>
              <a:t>10</a:t>
            </a:fld>
            <a:endParaRPr lang="en-US" altLang="zh-CN"/>
          </a:p>
        </p:txBody>
      </p:sp>
      <p:sp>
        <p:nvSpPr>
          <p:cNvPr id="247810" name="Rectangle 2"/>
          <p:cNvSpPr>
            <a:spLocks noGrp="1" noChangeArrowheads="1"/>
          </p:cNvSpPr>
          <p:nvPr>
            <p:ph type="title"/>
          </p:nvPr>
        </p:nvSpPr>
        <p:spPr>
          <a:xfrm>
            <a:off x="250825" y="260350"/>
            <a:ext cx="8540750" cy="1143000"/>
          </a:xfrm>
        </p:spPr>
        <p:txBody>
          <a:bodyPr/>
          <a:lstStyle/>
          <a:p>
            <a:r>
              <a:rPr kumimoji="1" lang="zh-CN" altLang="en-US">
                <a:effectLst>
                  <a:outerShdw blurRad="38100" dist="38100" dir="2700000" algn="tl">
                    <a:srgbClr val="C0C0C0"/>
                  </a:outerShdw>
                </a:effectLst>
              </a:rPr>
              <a:t>纯滞后</a:t>
            </a:r>
            <a:endParaRPr lang="zh-CN" altLang="en-US"/>
          </a:p>
        </p:txBody>
      </p:sp>
      <p:sp>
        <p:nvSpPr>
          <p:cNvPr id="247811" name="Rectangle 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24781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063" y="3429000"/>
            <a:ext cx="2663825" cy="722313"/>
          </a:xfrm>
          <a:prstGeom prst="rect">
            <a:avLst/>
          </a:prstGeom>
          <a:noFill/>
          <a:extLst>
            <a:ext uri="{909E8E84-426E-40DD-AFC4-6F175D3DCCD1}">
              <a14:hiddenFill xmlns:a14="http://schemas.microsoft.com/office/drawing/2010/main">
                <a:solidFill>
                  <a:srgbClr val="FFFFFF"/>
                </a:solidFill>
              </a14:hiddenFill>
            </a:ext>
          </a:extLst>
        </p:spPr>
      </p:pic>
      <p:pic>
        <p:nvPicPr>
          <p:cNvPr id="247808" name="Picture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2276475"/>
            <a:ext cx="4319587" cy="3502025"/>
          </a:xfrm>
          <a:prstGeom prst="rect">
            <a:avLst/>
          </a:prstGeom>
          <a:noFill/>
          <a:extLst>
            <a:ext uri="{909E8E84-426E-40DD-AFC4-6F175D3DCCD1}">
              <a14:hiddenFill xmlns:a14="http://schemas.microsoft.com/office/drawing/2010/main">
                <a:solidFill>
                  <a:srgbClr val="FFFFFF"/>
                </a:solidFill>
              </a14:hiddenFill>
            </a:ext>
          </a:extLst>
        </p:spPr>
      </p:pic>
      <p:sp>
        <p:nvSpPr>
          <p:cNvPr id="2" name="Line 0"/>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6095579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endParaRPr lang="en-US" altLang="zh-CN"/>
          </a:p>
        </p:txBody>
      </p:sp>
      <p:sp>
        <p:nvSpPr>
          <p:cNvPr id="9" name="灯片编号占位符 5"/>
          <p:cNvSpPr>
            <a:spLocks noGrp="1"/>
          </p:cNvSpPr>
          <p:nvPr>
            <p:ph type="sldNum" sz="quarter" idx="12"/>
          </p:nvPr>
        </p:nvSpPr>
        <p:spPr/>
        <p:txBody>
          <a:bodyPr/>
          <a:lstStyle/>
          <a:p>
            <a:fld id="{D4C247B4-BC7B-412F-8E05-7C06D8836B9B}" type="slidenum">
              <a:rPr lang="en-US" altLang="zh-CN"/>
              <a:pPr/>
              <a:t>11</a:t>
            </a:fld>
            <a:endParaRPr lang="en-US" altLang="zh-CN"/>
          </a:p>
        </p:txBody>
      </p:sp>
      <p:sp>
        <p:nvSpPr>
          <p:cNvPr id="243714" name="Rectangle 2"/>
          <p:cNvSpPr>
            <a:spLocks noGrp="1" noChangeArrowheads="1"/>
          </p:cNvSpPr>
          <p:nvPr>
            <p:ph type="title"/>
          </p:nvPr>
        </p:nvSpPr>
        <p:spPr>
          <a:xfrm>
            <a:off x="250825" y="260350"/>
            <a:ext cx="8540750" cy="1143000"/>
          </a:xfrm>
        </p:spPr>
        <p:txBody>
          <a:bodyPr/>
          <a:lstStyle/>
          <a:p>
            <a:r>
              <a:rPr lang="zh-CN" altLang="en-US"/>
              <a:t>系统自衡特性</a:t>
            </a:r>
          </a:p>
        </p:txBody>
      </p:sp>
      <p:sp>
        <p:nvSpPr>
          <p:cNvPr id="243715" name="Rectangle 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3718" name="Rectangle 6"/>
          <p:cNvSpPr>
            <a:spLocks noChangeArrowheads="1"/>
          </p:cNvSpPr>
          <p:nvPr/>
        </p:nvSpPr>
        <p:spPr bwMode="auto">
          <a:xfrm>
            <a:off x="971550" y="1916113"/>
            <a:ext cx="6280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4000">
                <a:solidFill>
                  <a:srgbClr val="000404"/>
                </a:solidFill>
              </a:rPr>
              <a:t>自衡特性对调节质量的影响</a:t>
            </a:r>
          </a:p>
        </p:txBody>
      </p:sp>
      <p:pic>
        <p:nvPicPr>
          <p:cNvPr id="243712" name="Picture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49575"/>
            <a:ext cx="6408738" cy="3398838"/>
          </a:xfrm>
          <a:prstGeom prst="rect">
            <a:avLst/>
          </a:prstGeom>
          <a:noFill/>
          <a:extLst>
            <a:ext uri="{909E8E84-426E-40DD-AFC4-6F175D3DCCD1}">
              <a14:hiddenFill xmlns:a14="http://schemas.microsoft.com/office/drawing/2010/main">
                <a:solidFill>
                  <a:srgbClr val="FFFFFF"/>
                </a:solidFill>
              </a14:hiddenFill>
            </a:ext>
          </a:extLst>
        </p:spPr>
      </p:pic>
      <p:sp>
        <p:nvSpPr>
          <p:cNvPr id="2" name="Line 0"/>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23703876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endParaRPr lang="en-US" altLang="zh-CN"/>
          </a:p>
        </p:txBody>
      </p:sp>
      <p:sp>
        <p:nvSpPr>
          <p:cNvPr id="9" name="灯片编号占位符 5"/>
          <p:cNvSpPr>
            <a:spLocks noGrp="1"/>
          </p:cNvSpPr>
          <p:nvPr>
            <p:ph type="sldNum" sz="quarter" idx="12"/>
          </p:nvPr>
        </p:nvSpPr>
        <p:spPr/>
        <p:txBody>
          <a:bodyPr/>
          <a:lstStyle/>
          <a:p>
            <a:fld id="{B5880BF3-8D67-493F-9553-11924591E3A5}" type="slidenum">
              <a:rPr lang="en-US" altLang="zh-CN"/>
              <a:pPr/>
              <a:t>12</a:t>
            </a:fld>
            <a:endParaRPr lang="en-US" altLang="zh-CN"/>
          </a:p>
        </p:txBody>
      </p:sp>
      <p:graphicFrame>
        <p:nvGraphicFramePr>
          <p:cNvPr id="244739" name="Object 3"/>
          <p:cNvGraphicFramePr>
            <a:graphicFrameLocks noGrp="1" noChangeAspect="1"/>
          </p:cNvGraphicFramePr>
          <p:nvPr>
            <p:ph idx="1"/>
          </p:nvPr>
        </p:nvGraphicFramePr>
        <p:xfrm>
          <a:off x="1476375" y="4038600"/>
          <a:ext cx="6408738" cy="2479675"/>
        </p:xfrm>
        <a:graphic>
          <a:graphicData uri="http://schemas.openxmlformats.org/presentationml/2006/ole">
            <mc:AlternateContent xmlns:mc="http://schemas.openxmlformats.org/markup-compatibility/2006">
              <mc:Choice xmlns:v="urn:schemas-microsoft-com:vml" Requires="v">
                <p:oleObj spid="_x0000_s1029" name="位图图像" r:id="rId3" imgW="4753639" imgH="1838095" progId="Paint.Picture">
                  <p:embed/>
                </p:oleObj>
              </mc:Choice>
              <mc:Fallback>
                <p:oleObj name="位图图像" r:id="rId3" imgW="4753639" imgH="1838095"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4038600"/>
                        <a:ext cx="6408738" cy="247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4738" name="Rectangle 2"/>
          <p:cNvSpPr>
            <a:spLocks noGrp="1" noChangeArrowheads="1"/>
          </p:cNvSpPr>
          <p:nvPr>
            <p:ph type="title"/>
          </p:nvPr>
        </p:nvSpPr>
        <p:spPr>
          <a:xfrm>
            <a:off x="971550" y="260350"/>
            <a:ext cx="7820025" cy="865188"/>
          </a:xfrm>
        </p:spPr>
        <p:txBody>
          <a:bodyPr/>
          <a:lstStyle/>
          <a:p>
            <a:r>
              <a:rPr lang="zh-CN" altLang="en-US" sz="4000"/>
              <a:t>调节通道特性对调节质量的影响</a:t>
            </a:r>
          </a:p>
        </p:txBody>
      </p:sp>
      <p:sp>
        <p:nvSpPr>
          <p:cNvPr id="2" name="Rectangle 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4743" name="Rectangle 7"/>
          <p:cNvSpPr>
            <a:spLocks noChangeArrowheads="1"/>
          </p:cNvSpPr>
          <p:nvPr/>
        </p:nvSpPr>
        <p:spPr bwMode="auto">
          <a:xfrm>
            <a:off x="900113" y="1773238"/>
            <a:ext cx="759777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zh-CN" altLang="en-US" sz="2400" b="1">
                <a:solidFill>
                  <a:srgbClr val="000404"/>
                </a:solidFill>
              </a:rPr>
              <a:t>纯滞后会使超调增加，控制质量变差。</a:t>
            </a:r>
          </a:p>
          <a:p>
            <a:endParaRPr lang="zh-CN" altLang="en-US" sz="2400" b="1">
              <a:solidFill>
                <a:srgbClr val="000404"/>
              </a:solidFill>
            </a:endParaRPr>
          </a:p>
          <a:p>
            <a:pPr>
              <a:buFontTx/>
              <a:buChar char="•"/>
            </a:pPr>
            <a:r>
              <a:rPr lang="zh-CN" altLang="en-US" sz="2400" b="1">
                <a:solidFill>
                  <a:srgbClr val="000404"/>
                </a:solidFill>
              </a:rPr>
              <a:t>时间常数大，会使系统响应变长，但过程趋于平稳。</a:t>
            </a:r>
          </a:p>
          <a:p>
            <a:pPr>
              <a:buFontTx/>
              <a:buChar char="•"/>
            </a:pPr>
            <a:endParaRPr lang="zh-CN" altLang="en-US" sz="2400" b="1">
              <a:solidFill>
                <a:srgbClr val="000404"/>
              </a:solidFill>
            </a:endParaRPr>
          </a:p>
          <a:p>
            <a:pPr>
              <a:buFontTx/>
              <a:buChar char="•"/>
            </a:pPr>
            <a:r>
              <a:rPr lang="zh-CN" altLang="en-US" sz="2400" b="1">
                <a:solidFill>
                  <a:srgbClr val="000404"/>
                </a:solidFill>
              </a:rPr>
              <a:t>放大系数越大，控制作用明显，但容易引起系统的不稳定。</a:t>
            </a:r>
          </a:p>
          <a:p>
            <a:pPr>
              <a:buFontTx/>
              <a:buChar char="•"/>
            </a:pPr>
            <a:endParaRPr lang="en-US" altLang="zh-CN" sz="2400" b="1">
              <a:solidFill>
                <a:srgbClr val="000404"/>
              </a:solidFill>
            </a:endParaRPr>
          </a:p>
        </p:txBody>
      </p:sp>
      <p:sp>
        <p:nvSpPr>
          <p:cNvPr id="244736" name="Line 0"/>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221345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endParaRPr lang="en-US" altLang="zh-CN"/>
          </a:p>
        </p:txBody>
      </p:sp>
      <p:sp>
        <p:nvSpPr>
          <p:cNvPr id="9" name="灯片编号占位符 5"/>
          <p:cNvSpPr>
            <a:spLocks noGrp="1"/>
          </p:cNvSpPr>
          <p:nvPr>
            <p:ph type="sldNum" sz="quarter" idx="12"/>
          </p:nvPr>
        </p:nvSpPr>
        <p:spPr/>
        <p:txBody>
          <a:bodyPr/>
          <a:lstStyle/>
          <a:p>
            <a:fld id="{5DD37162-4C96-42B6-B208-5097974E121A}" type="slidenum">
              <a:rPr lang="en-US" altLang="zh-CN"/>
              <a:pPr/>
              <a:t>13</a:t>
            </a:fld>
            <a:endParaRPr lang="en-US" altLang="zh-CN"/>
          </a:p>
        </p:txBody>
      </p:sp>
      <p:graphicFrame>
        <p:nvGraphicFramePr>
          <p:cNvPr id="246784" name="Object 0"/>
          <p:cNvGraphicFramePr>
            <a:graphicFrameLocks noGrp="1" noChangeAspect="1"/>
          </p:cNvGraphicFramePr>
          <p:nvPr>
            <p:ph idx="1"/>
          </p:nvPr>
        </p:nvGraphicFramePr>
        <p:xfrm>
          <a:off x="1619250" y="3860800"/>
          <a:ext cx="6697663" cy="2559050"/>
        </p:xfrm>
        <a:graphic>
          <a:graphicData uri="http://schemas.openxmlformats.org/presentationml/2006/ole">
            <mc:AlternateContent xmlns:mc="http://schemas.openxmlformats.org/markup-compatibility/2006">
              <mc:Choice xmlns:v="urn:schemas-microsoft-com:vml" Requires="v">
                <p:oleObj spid="_x0000_s2053" name="位图图像" r:id="rId3" imgW="5009524" imgH="1914286" progId="Paint.Picture">
                  <p:embed/>
                </p:oleObj>
              </mc:Choice>
              <mc:Fallback>
                <p:oleObj name="位图图像" r:id="rId3" imgW="5009524" imgH="1914286"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3860800"/>
                        <a:ext cx="6697663" cy="255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6786" name="Rectangle 2"/>
          <p:cNvSpPr>
            <a:spLocks noGrp="1" noChangeArrowheads="1"/>
          </p:cNvSpPr>
          <p:nvPr>
            <p:ph type="title"/>
          </p:nvPr>
        </p:nvSpPr>
        <p:spPr>
          <a:xfrm>
            <a:off x="1403350" y="260350"/>
            <a:ext cx="7388225" cy="1152525"/>
          </a:xfrm>
        </p:spPr>
        <p:txBody>
          <a:bodyPr/>
          <a:lstStyle/>
          <a:p>
            <a:r>
              <a:rPr lang="zh-CN" altLang="en-US" sz="4000"/>
              <a:t>干扰通道特性对调节质量的影响</a:t>
            </a:r>
          </a:p>
        </p:txBody>
      </p:sp>
      <p:sp>
        <p:nvSpPr>
          <p:cNvPr id="246787" name="Rectangle 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6790" name="Text Box 6"/>
          <p:cNvSpPr txBox="1">
            <a:spLocks noChangeArrowheads="1"/>
          </p:cNvSpPr>
          <p:nvPr/>
        </p:nvSpPr>
        <p:spPr bwMode="auto">
          <a:xfrm>
            <a:off x="684213" y="1557338"/>
            <a:ext cx="7632700" cy="210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zh-CN" altLang="en-US" sz="2400" b="1">
                <a:solidFill>
                  <a:srgbClr val="000404"/>
                </a:solidFill>
              </a:rPr>
              <a:t>时间常数越大，干扰对控制质量影响越小。</a:t>
            </a:r>
          </a:p>
          <a:p>
            <a:pPr>
              <a:spcBef>
                <a:spcPct val="50000"/>
              </a:spcBef>
              <a:buFontTx/>
              <a:buChar char="•"/>
            </a:pPr>
            <a:r>
              <a:rPr lang="zh-CN" altLang="en-US" sz="2400" b="1">
                <a:solidFill>
                  <a:srgbClr val="000404"/>
                </a:solidFill>
              </a:rPr>
              <a:t>放大系数越小，控制系统精度越高。</a:t>
            </a:r>
          </a:p>
          <a:p>
            <a:pPr>
              <a:spcBef>
                <a:spcPct val="50000"/>
              </a:spcBef>
              <a:buFontTx/>
              <a:buChar char="•"/>
            </a:pPr>
            <a:r>
              <a:rPr lang="zh-CN" altLang="en-US" sz="2400" b="1">
                <a:solidFill>
                  <a:srgbClr val="000404"/>
                </a:solidFill>
              </a:rPr>
              <a:t>纯滞后对系统质量没有影响。</a:t>
            </a:r>
          </a:p>
          <a:p>
            <a:pPr>
              <a:spcBef>
                <a:spcPct val="50000"/>
              </a:spcBef>
              <a:buFontTx/>
              <a:buChar char="•"/>
            </a:pPr>
            <a:r>
              <a:rPr lang="zh-CN" altLang="en-US" sz="2400" b="1">
                <a:solidFill>
                  <a:srgbClr val="000404"/>
                </a:solidFill>
              </a:rPr>
              <a:t>干扰点离调节作用越近，控制质量越好。</a:t>
            </a:r>
          </a:p>
        </p:txBody>
      </p:sp>
      <p:sp>
        <p:nvSpPr>
          <p:cNvPr id="2" name="Line 0"/>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21901297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endParaRPr lang="en-US" altLang="zh-CN"/>
          </a:p>
        </p:txBody>
      </p:sp>
      <p:sp>
        <p:nvSpPr>
          <p:cNvPr id="9" name="灯片编号占位符 5"/>
          <p:cNvSpPr>
            <a:spLocks noGrp="1"/>
          </p:cNvSpPr>
          <p:nvPr>
            <p:ph type="sldNum" sz="quarter" idx="12"/>
          </p:nvPr>
        </p:nvSpPr>
        <p:spPr/>
        <p:txBody>
          <a:bodyPr/>
          <a:lstStyle/>
          <a:p>
            <a:fld id="{44391A91-88F0-4695-BCDF-9263042D30CC}" type="slidenum">
              <a:rPr lang="en-US" altLang="zh-CN"/>
              <a:pPr/>
              <a:t>14</a:t>
            </a:fld>
            <a:endParaRPr lang="en-US" altLang="zh-CN"/>
          </a:p>
        </p:txBody>
      </p:sp>
      <p:sp>
        <p:nvSpPr>
          <p:cNvPr id="328706" name="Rectangle 2"/>
          <p:cNvSpPr>
            <a:spLocks noGrp="1" noChangeArrowheads="1"/>
          </p:cNvSpPr>
          <p:nvPr>
            <p:ph type="title"/>
          </p:nvPr>
        </p:nvSpPr>
        <p:spPr>
          <a:xfrm>
            <a:off x="250825" y="260350"/>
            <a:ext cx="8540750" cy="1143000"/>
          </a:xfrm>
        </p:spPr>
        <p:txBody>
          <a:bodyPr/>
          <a:lstStyle/>
          <a:p>
            <a:r>
              <a:rPr lang="zh-CN" altLang="en-US"/>
              <a:t>干扰进入位置的影响</a:t>
            </a:r>
          </a:p>
        </p:txBody>
      </p:sp>
      <p:sp>
        <p:nvSpPr>
          <p:cNvPr id="328707" name="Rectangle 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28708" name="Text Box 4"/>
          <p:cNvSpPr txBox="1">
            <a:spLocks noChangeArrowheads="1"/>
          </p:cNvSpPr>
          <p:nvPr/>
        </p:nvSpPr>
        <p:spPr bwMode="auto">
          <a:xfrm>
            <a:off x="755650" y="4267200"/>
            <a:ext cx="76327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000">
                <a:solidFill>
                  <a:srgbClr val="000404"/>
                </a:solidFill>
              </a:rPr>
              <a:t>干扰进入位置离调节器输出调节作用越远对调节质量的影响越大。</a:t>
            </a:r>
          </a:p>
        </p:txBody>
      </p:sp>
      <p:sp>
        <p:nvSpPr>
          <p:cNvPr id="328709" name="Line 5"/>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328710" name="Object 6"/>
          <p:cNvGraphicFramePr>
            <a:graphicFrameLocks noChangeAspect="1"/>
          </p:cNvGraphicFramePr>
          <p:nvPr/>
        </p:nvGraphicFramePr>
        <p:xfrm>
          <a:off x="323850" y="2057400"/>
          <a:ext cx="8494713" cy="1676400"/>
        </p:xfrm>
        <a:graphic>
          <a:graphicData uri="http://schemas.openxmlformats.org/presentationml/2006/ole">
            <mc:AlternateContent xmlns:mc="http://schemas.openxmlformats.org/markup-compatibility/2006">
              <mc:Choice xmlns:v="urn:schemas-microsoft-com:vml" Requires="v">
                <p:oleObj spid="_x0000_s3077" name="Visio" r:id="rId3" imgW="4494600" imgH="1020240" progId="Visio.Drawing.6">
                  <p:embed/>
                </p:oleObj>
              </mc:Choice>
              <mc:Fallback>
                <p:oleObj name="Visio" r:id="rId3" imgW="4494600" imgH="102024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057400"/>
                        <a:ext cx="8494713"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853647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endParaRPr lang="en-US" altLang="zh-CN"/>
          </a:p>
        </p:txBody>
      </p:sp>
      <p:sp>
        <p:nvSpPr>
          <p:cNvPr id="9" name="灯片编号占位符 5"/>
          <p:cNvSpPr>
            <a:spLocks noGrp="1"/>
          </p:cNvSpPr>
          <p:nvPr>
            <p:ph type="sldNum" sz="quarter" idx="12"/>
          </p:nvPr>
        </p:nvSpPr>
        <p:spPr/>
        <p:txBody>
          <a:bodyPr/>
          <a:lstStyle/>
          <a:p>
            <a:fld id="{7C9F95A7-B68B-46C3-B553-CA5E49021450}" type="slidenum">
              <a:rPr lang="en-US" altLang="zh-CN"/>
              <a:pPr/>
              <a:t>15</a:t>
            </a:fld>
            <a:endParaRPr lang="en-US" altLang="zh-CN"/>
          </a:p>
        </p:txBody>
      </p:sp>
      <p:sp>
        <p:nvSpPr>
          <p:cNvPr id="280578" name="Rectangle 2"/>
          <p:cNvSpPr>
            <a:spLocks noGrp="1" noChangeArrowheads="1"/>
          </p:cNvSpPr>
          <p:nvPr>
            <p:ph type="title"/>
          </p:nvPr>
        </p:nvSpPr>
        <p:spPr>
          <a:xfrm>
            <a:off x="179388" y="188913"/>
            <a:ext cx="8540750" cy="1143000"/>
          </a:xfrm>
        </p:spPr>
        <p:txBody>
          <a:bodyPr/>
          <a:lstStyle/>
          <a:p>
            <a:r>
              <a:rPr lang="zh-CN" altLang="en-US" sz="4800"/>
              <a:t>调节方案的确定</a:t>
            </a:r>
          </a:p>
        </p:txBody>
      </p:sp>
      <p:sp>
        <p:nvSpPr>
          <p:cNvPr id="280579" name="Rectangle 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80580" name="Rectangle 4"/>
          <p:cNvSpPr>
            <a:spLocks noChangeArrowheads="1"/>
          </p:cNvSpPr>
          <p:nvPr/>
        </p:nvSpPr>
        <p:spPr bwMode="auto">
          <a:xfrm>
            <a:off x="1979613" y="1412875"/>
            <a:ext cx="47910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3600">
                <a:solidFill>
                  <a:srgbClr val="000404"/>
                </a:solidFill>
                <a:effectLst>
                  <a:outerShdw blurRad="38100" dist="38100" dir="2700000" algn="tl">
                    <a:srgbClr val="C0C0C0"/>
                  </a:outerShdw>
                </a:effectLst>
              </a:rPr>
              <a:t>确定调节量</a:t>
            </a:r>
          </a:p>
        </p:txBody>
      </p:sp>
      <p:sp>
        <p:nvSpPr>
          <p:cNvPr id="280576" name="Line 0"/>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2" name="Object 4"/>
          <p:cNvGraphicFramePr>
            <a:graphicFrameLocks noGrp="1" noChangeAspect="1"/>
          </p:cNvGraphicFramePr>
          <p:nvPr>
            <p:ph idx="1"/>
          </p:nvPr>
        </p:nvGraphicFramePr>
        <p:xfrm>
          <a:off x="1657350" y="2124075"/>
          <a:ext cx="6245225" cy="3844925"/>
        </p:xfrm>
        <a:graphic>
          <a:graphicData uri="http://schemas.openxmlformats.org/presentationml/2006/ole">
            <mc:AlternateContent xmlns:mc="http://schemas.openxmlformats.org/markup-compatibility/2006">
              <mc:Choice xmlns:v="urn:schemas-microsoft-com:vml" Requires="v">
                <p:oleObj spid="_x0000_s4101" name="位图图像" r:id="rId3" imgW="5009524" imgH="2752381" progId="Paint.Picture">
                  <p:embed/>
                </p:oleObj>
              </mc:Choice>
              <mc:Fallback>
                <p:oleObj name="位图图像" r:id="rId3" imgW="5009524" imgH="2752381"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7350" y="2124075"/>
                        <a:ext cx="6245225" cy="384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350250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endParaRPr lang="en-US" altLang="zh-CN"/>
          </a:p>
        </p:txBody>
      </p:sp>
      <p:sp>
        <p:nvSpPr>
          <p:cNvPr id="9" name="灯片编号占位符 5"/>
          <p:cNvSpPr>
            <a:spLocks noGrp="1"/>
          </p:cNvSpPr>
          <p:nvPr>
            <p:ph type="sldNum" sz="quarter" idx="12"/>
          </p:nvPr>
        </p:nvSpPr>
        <p:spPr/>
        <p:txBody>
          <a:bodyPr/>
          <a:lstStyle/>
          <a:p>
            <a:fld id="{13FAEC29-159B-4600-9EE5-BD86B72EF146}" type="slidenum">
              <a:rPr lang="en-US" altLang="zh-CN"/>
              <a:pPr/>
              <a:t>16</a:t>
            </a:fld>
            <a:endParaRPr lang="en-US" altLang="zh-CN"/>
          </a:p>
        </p:txBody>
      </p:sp>
      <p:graphicFrame>
        <p:nvGraphicFramePr>
          <p:cNvPr id="281600" name="Object 0"/>
          <p:cNvGraphicFramePr>
            <a:graphicFrameLocks noGrp="1" noChangeAspect="1"/>
          </p:cNvGraphicFramePr>
          <p:nvPr>
            <p:ph idx="1"/>
          </p:nvPr>
        </p:nvGraphicFramePr>
        <p:xfrm>
          <a:off x="755650" y="1628775"/>
          <a:ext cx="4244975" cy="4537075"/>
        </p:xfrm>
        <a:graphic>
          <a:graphicData uri="http://schemas.openxmlformats.org/presentationml/2006/ole">
            <mc:AlternateContent xmlns:mc="http://schemas.openxmlformats.org/markup-compatibility/2006">
              <mc:Choice xmlns:v="urn:schemas-microsoft-com:vml" Requires="v">
                <p:oleObj spid="_x0000_s5125" name="位图图像" r:id="rId3" imgW="4019048" imgH="4296375" progId="Paint.Picture">
                  <p:embed/>
                </p:oleObj>
              </mc:Choice>
              <mc:Fallback>
                <p:oleObj name="位图图像" r:id="rId3" imgW="4019048" imgH="4296375"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628775"/>
                        <a:ext cx="4244975" cy="453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1603" name="Rectangle 3"/>
          <p:cNvSpPr>
            <a:spLocks noGrp="1" noChangeArrowheads="1"/>
          </p:cNvSpPr>
          <p:nvPr>
            <p:ph type="title"/>
          </p:nvPr>
        </p:nvSpPr>
        <p:spPr>
          <a:xfrm>
            <a:off x="685800" y="274638"/>
            <a:ext cx="6859588" cy="698500"/>
          </a:xfrm>
        </p:spPr>
        <p:txBody>
          <a:bodyPr/>
          <a:lstStyle/>
          <a:p>
            <a:r>
              <a:rPr lang="zh-CN" altLang="en-US" sz="4800"/>
              <a:t>调节方案的确定</a:t>
            </a:r>
            <a:endParaRPr lang="zh-CN" altLang="en-US"/>
          </a:p>
        </p:txBody>
      </p:sp>
      <p:sp>
        <p:nvSpPr>
          <p:cNvPr id="281604" name="Rectangle 4"/>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81605" name="Rectangle 5"/>
          <p:cNvSpPr>
            <a:spLocks noChangeArrowheads="1"/>
          </p:cNvSpPr>
          <p:nvPr/>
        </p:nvSpPr>
        <p:spPr bwMode="auto">
          <a:xfrm>
            <a:off x="4892675" y="1674813"/>
            <a:ext cx="4251325"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2800">
                <a:solidFill>
                  <a:srgbClr val="000404"/>
                </a:solidFill>
              </a:rPr>
              <a:t>确定调节参数的确定</a:t>
            </a:r>
          </a:p>
          <a:p>
            <a:pPr>
              <a:buFontTx/>
              <a:buChar char="•"/>
            </a:pPr>
            <a:r>
              <a:rPr kumimoji="1" lang="zh-CN" altLang="en-US" sz="2800">
                <a:solidFill>
                  <a:srgbClr val="000404"/>
                </a:solidFill>
              </a:rPr>
              <a:t>例：喷雾干燥系统</a:t>
            </a:r>
          </a:p>
          <a:p>
            <a:r>
              <a:rPr kumimoji="1" lang="zh-CN" altLang="en-US" sz="2800">
                <a:solidFill>
                  <a:srgbClr val="000404"/>
                </a:solidFill>
              </a:rPr>
              <a:t>系统被调参数：干燥器出口温度</a:t>
            </a:r>
            <a:r>
              <a:rPr kumimoji="1" lang="en-US" altLang="zh-CN" sz="2800">
                <a:solidFill>
                  <a:srgbClr val="000404"/>
                </a:solidFill>
              </a:rPr>
              <a:t>y</a:t>
            </a:r>
            <a:r>
              <a:rPr kumimoji="1" lang="zh-CN" altLang="en-US" sz="2800">
                <a:solidFill>
                  <a:srgbClr val="000404"/>
                </a:solidFill>
              </a:rPr>
              <a:t>。</a:t>
            </a:r>
          </a:p>
          <a:p>
            <a:r>
              <a:rPr kumimoji="1" lang="zh-CN" altLang="en-US" sz="2800">
                <a:solidFill>
                  <a:srgbClr val="000404"/>
                </a:solidFill>
              </a:rPr>
              <a:t>备选调节参数：</a:t>
            </a:r>
          </a:p>
          <a:p>
            <a:r>
              <a:rPr kumimoji="1" lang="zh-CN" altLang="en-US" sz="2800">
                <a:solidFill>
                  <a:srgbClr val="000404"/>
                </a:solidFill>
              </a:rPr>
              <a:t>原料流量</a:t>
            </a:r>
            <a:r>
              <a:rPr kumimoji="1" lang="en-US" altLang="zh-CN" sz="2800">
                <a:solidFill>
                  <a:srgbClr val="000404"/>
                </a:solidFill>
              </a:rPr>
              <a:t>x1</a:t>
            </a:r>
            <a:r>
              <a:rPr kumimoji="1" lang="zh-CN" altLang="en-US" sz="2800">
                <a:solidFill>
                  <a:srgbClr val="000404"/>
                </a:solidFill>
              </a:rPr>
              <a:t>；</a:t>
            </a:r>
          </a:p>
          <a:p>
            <a:r>
              <a:rPr kumimoji="1" lang="zh-CN" altLang="en-US" sz="2800">
                <a:solidFill>
                  <a:srgbClr val="000404"/>
                </a:solidFill>
              </a:rPr>
              <a:t>空气旁路流量</a:t>
            </a:r>
            <a:r>
              <a:rPr kumimoji="1" lang="en-US" altLang="zh-CN" sz="2800">
                <a:solidFill>
                  <a:srgbClr val="000404"/>
                </a:solidFill>
              </a:rPr>
              <a:t>x2</a:t>
            </a:r>
          </a:p>
          <a:p>
            <a:r>
              <a:rPr kumimoji="1" lang="zh-CN" altLang="en-US" sz="2800">
                <a:solidFill>
                  <a:srgbClr val="000404"/>
                </a:solidFill>
              </a:rPr>
              <a:t>热蒸气流量</a:t>
            </a:r>
            <a:r>
              <a:rPr kumimoji="1" lang="en-US" altLang="zh-CN" sz="2800">
                <a:solidFill>
                  <a:srgbClr val="000404"/>
                </a:solidFill>
              </a:rPr>
              <a:t>x3</a:t>
            </a:r>
          </a:p>
        </p:txBody>
      </p:sp>
      <p:sp>
        <p:nvSpPr>
          <p:cNvPr id="2" name="Line 0"/>
          <p:cNvSpPr>
            <a:spLocks noChangeShapeType="1"/>
          </p:cNvSpPr>
          <p:nvPr/>
        </p:nvSpPr>
        <p:spPr bwMode="auto">
          <a:xfrm>
            <a:off x="1295400" y="1052513"/>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32093057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half" idx="10"/>
          </p:nvPr>
        </p:nvSpPr>
        <p:spPr/>
        <p:txBody>
          <a:bodyPr/>
          <a:lstStyle/>
          <a:p>
            <a:endParaRPr lang="en-US" altLang="zh-CN"/>
          </a:p>
        </p:txBody>
      </p:sp>
      <p:sp>
        <p:nvSpPr>
          <p:cNvPr id="10" name="灯片编号占位符 5"/>
          <p:cNvSpPr>
            <a:spLocks noGrp="1"/>
          </p:cNvSpPr>
          <p:nvPr>
            <p:ph type="sldNum" sz="quarter" idx="12"/>
          </p:nvPr>
        </p:nvSpPr>
        <p:spPr/>
        <p:txBody>
          <a:bodyPr/>
          <a:lstStyle/>
          <a:p>
            <a:fld id="{A925ED19-0496-4E7E-9429-A6EF9DD534D2}" type="slidenum">
              <a:rPr lang="en-US" altLang="zh-CN"/>
              <a:pPr/>
              <a:t>17</a:t>
            </a:fld>
            <a:endParaRPr lang="en-US" altLang="zh-CN"/>
          </a:p>
        </p:txBody>
      </p:sp>
      <p:sp>
        <p:nvSpPr>
          <p:cNvPr id="282626" name="Rectangle 2"/>
          <p:cNvSpPr>
            <a:spLocks noGrp="1" noChangeArrowheads="1"/>
          </p:cNvSpPr>
          <p:nvPr>
            <p:ph type="title"/>
          </p:nvPr>
        </p:nvSpPr>
        <p:spPr>
          <a:xfrm>
            <a:off x="323850" y="0"/>
            <a:ext cx="8540750" cy="1143000"/>
          </a:xfrm>
        </p:spPr>
        <p:txBody>
          <a:bodyPr/>
          <a:lstStyle/>
          <a:p>
            <a:r>
              <a:rPr lang="zh-CN" altLang="en-US" sz="4800"/>
              <a:t>系统调节方案的选择</a:t>
            </a:r>
          </a:p>
        </p:txBody>
      </p:sp>
      <p:sp>
        <p:nvSpPr>
          <p:cNvPr id="282627" name="Rectangle 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282628" name="Picture 4" descr="Kzh">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4005263"/>
            <a:ext cx="2952750" cy="23749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82629" name="Object 5"/>
          <p:cNvGraphicFramePr>
            <a:graphicFrameLocks noGrp="1" noChangeAspect="1"/>
          </p:cNvGraphicFramePr>
          <p:nvPr>
            <p:ph idx="1"/>
          </p:nvPr>
        </p:nvGraphicFramePr>
        <p:xfrm>
          <a:off x="4848225" y="1609725"/>
          <a:ext cx="3703638" cy="4162425"/>
        </p:xfrm>
        <a:graphic>
          <a:graphicData uri="http://schemas.openxmlformats.org/presentationml/2006/ole">
            <mc:AlternateContent xmlns:mc="http://schemas.openxmlformats.org/markup-compatibility/2006">
              <mc:Choice xmlns:v="urn:schemas-microsoft-com:vml" Requires="v">
                <p:oleObj spid="_x0000_s6149" name="位图图像" r:id="rId5" imgW="3486637" imgH="3495238" progId="Paint.Picture">
                  <p:embed/>
                </p:oleObj>
              </mc:Choice>
              <mc:Fallback>
                <p:oleObj name="位图图像" r:id="rId5" imgW="3486637" imgH="3495238"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8225" y="1609725"/>
                        <a:ext cx="3703638" cy="416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2630" name="Text Box 6"/>
          <p:cNvSpPr txBox="1">
            <a:spLocks noChangeArrowheads="1"/>
          </p:cNvSpPr>
          <p:nvPr/>
        </p:nvSpPr>
        <p:spPr bwMode="auto">
          <a:xfrm>
            <a:off x="684213" y="1700213"/>
            <a:ext cx="52578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a:t>直接指标控制：选择工艺指标要求的量作为系统的被调参数。</a:t>
            </a:r>
          </a:p>
          <a:p>
            <a:pPr>
              <a:spcBef>
                <a:spcPct val="50000"/>
              </a:spcBef>
            </a:pPr>
            <a:r>
              <a:rPr lang="zh-CN" altLang="en-US" sz="3200"/>
              <a:t>例：饱和蒸气锅炉液位系统</a:t>
            </a:r>
          </a:p>
        </p:txBody>
      </p:sp>
      <p:sp>
        <p:nvSpPr>
          <p:cNvPr id="282624" name="Line 0"/>
          <p:cNvSpPr>
            <a:spLocks noChangeShapeType="1"/>
          </p:cNvSpPr>
          <p:nvPr/>
        </p:nvSpPr>
        <p:spPr bwMode="auto">
          <a:xfrm>
            <a:off x="1295400" y="1125538"/>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39484488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endParaRPr lang="en-US" altLang="zh-CN"/>
          </a:p>
        </p:txBody>
      </p:sp>
      <p:sp>
        <p:nvSpPr>
          <p:cNvPr id="9" name="灯片编号占位符 5"/>
          <p:cNvSpPr>
            <a:spLocks noGrp="1"/>
          </p:cNvSpPr>
          <p:nvPr>
            <p:ph type="sldNum" sz="quarter" idx="12"/>
          </p:nvPr>
        </p:nvSpPr>
        <p:spPr/>
        <p:txBody>
          <a:bodyPr/>
          <a:lstStyle/>
          <a:p>
            <a:fld id="{4CCE190F-070A-4926-8A61-334BD2C14EFF}" type="slidenum">
              <a:rPr lang="en-US" altLang="zh-CN"/>
              <a:pPr/>
              <a:t>18</a:t>
            </a:fld>
            <a:endParaRPr lang="en-US" altLang="zh-CN"/>
          </a:p>
        </p:txBody>
      </p:sp>
      <p:graphicFrame>
        <p:nvGraphicFramePr>
          <p:cNvPr id="283650" name="Object 2"/>
          <p:cNvGraphicFramePr>
            <a:graphicFrameLocks noGrp="1" noChangeAspect="1"/>
          </p:cNvGraphicFramePr>
          <p:nvPr>
            <p:ph idx="1"/>
          </p:nvPr>
        </p:nvGraphicFramePr>
        <p:xfrm>
          <a:off x="179388" y="1616075"/>
          <a:ext cx="6408737" cy="4683125"/>
        </p:xfrm>
        <a:graphic>
          <a:graphicData uri="http://schemas.openxmlformats.org/presentationml/2006/ole">
            <mc:AlternateContent xmlns:mc="http://schemas.openxmlformats.org/markup-compatibility/2006">
              <mc:Choice xmlns:v="urn:schemas-microsoft-com:vml" Requires="v">
                <p:oleObj spid="_x0000_s7173" name="位图图像" r:id="rId3" imgW="4067743" imgH="2971429" progId="Paint.Picture">
                  <p:embed/>
                </p:oleObj>
              </mc:Choice>
              <mc:Fallback>
                <p:oleObj name="位图图像" r:id="rId3" imgW="4067743" imgH="297142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616075"/>
                        <a:ext cx="6408737" cy="468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3651" name="Rectangle 3"/>
          <p:cNvSpPr>
            <a:spLocks noGrp="1" noChangeArrowheads="1"/>
          </p:cNvSpPr>
          <p:nvPr>
            <p:ph type="title"/>
          </p:nvPr>
        </p:nvSpPr>
        <p:spPr>
          <a:xfrm>
            <a:off x="827088" y="188913"/>
            <a:ext cx="7510462" cy="958850"/>
          </a:xfrm>
        </p:spPr>
        <p:txBody>
          <a:bodyPr/>
          <a:lstStyle/>
          <a:p>
            <a:r>
              <a:rPr kumimoji="1" lang="zh-CN" altLang="en-US">
                <a:effectLst>
                  <a:outerShdw blurRad="38100" dist="38100" dir="2700000" algn="tl">
                    <a:srgbClr val="C0C0C0"/>
                  </a:outerShdw>
                </a:effectLst>
              </a:rPr>
              <a:t>系统调节方案的选择</a:t>
            </a:r>
            <a:endParaRPr lang="zh-CN" altLang="en-US" sz="4800"/>
          </a:p>
        </p:txBody>
      </p:sp>
      <p:sp>
        <p:nvSpPr>
          <p:cNvPr id="283652" name="Rectangle 4"/>
          <p:cNvSpPr>
            <a:spLocks noChangeArrowheads="1"/>
          </p:cNvSpPr>
          <p:nvPr/>
        </p:nvSpPr>
        <p:spPr bwMode="auto">
          <a:xfrm>
            <a:off x="0" y="3213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83653" name="Rectangle 5"/>
          <p:cNvSpPr>
            <a:spLocks noChangeArrowheads="1"/>
          </p:cNvSpPr>
          <p:nvPr/>
        </p:nvSpPr>
        <p:spPr bwMode="auto">
          <a:xfrm>
            <a:off x="4932363" y="4508500"/>
            <a:ext cx="4211637"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a:solidFill>
                  <a:schemeClr val="tx2"/>
                </a:solidFill>
                <a:effectLst>
                  <a:outerShdw blurRad="38100" dist="38100" dir="2700000" algn="tl">
                    <a:srgbClr val="C0C0C0"/>
                  </a:outerShdw>
                </a:effectLst>
              </a:rPr>
              <a:t>多变量控制：一个工艺设备可能需要多个调节系统共同完成控制任务</a:t>
            </a:r>
          </a:p>
        </p:txBody>
      </p:sp>
      <p:sp>
        <p:nvSpPr>
          <p:cNvPr id="283648" name="Line 0"/>
          <p:cNvSpPr>
            <a:spLocks noChangeShapeType="1"/>
          </p:cNvSpPr>
          <p:nvPr/>
        </p:nvSpPr>
        <p:spPr bwMode="auto">
          <a:xfrm>
            <a:off x="1295400" y="1125538"/>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41134063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endParaRPr lang="en-US" altLang="zh-CN"/>
          </a:p>
        </p:txBody>
      </p:sp>
      <p:sp>
        <p:nvSpPr>
          <p:cNvPr id="9" name="灯片编号占位符 5"/>
          <p:cNvSpPr>
            <a:spLocks noGrp="1"/>
          </p:cNvSpPr>
          <p:nvPr>
            <p:ph type="sldNum" sz="quarter" idx="12"/>
          </p:nvPr>
        </p:nvSpPr>
        <p:spPr/>
        <p:txBody>
          <a:bodyPr/>
          <a:lstStyle/>
          <a:p>
            <a:fld id="{4587F993-CE3E-4767-8FF7-2C57F714AEF3}" type="slidenum">
              <a:rPr lang="en-US" altLang="zh-CN"/>
              <a:pPr/>
              <a:t>19</a:t>
            </a:fld>
            <a:endParaRPr lang="en-US" altLang="zh-CN"/>
          </a:p>
        </p:txBody>
      </p:sp>
      <p:sp>
        <p:nvSpPr>
          <p:cNvPr id="284674" name="Rectangle 2"/>
          <p:cNvSpPr>
            <a:spLocks noGrp="1" noChangeArrowheads="1"/>
          </p:cNvSpPr>
          <p:nvPr>
            <p:ph type="title"/>
          </p:nvPr>
        </p:nvSpPr>
        <p:spPr>
          <a:xfrm>
            <a:off x="827088" y="188913"/>
            <a:ext cx="7642225" cy="896937"/>
          </a:xfrm>
        </p:spPr>
        <p:txBody>
          <a:bodyPr/>
          <a:lstStyle/>
          <a:p>
            <a:r>
              <a:rPr kumimoji="1" lang="zh-CN" altLang="en-US">
                <a:effectLst>
                  <a:outerShdw blurRad="38100" dist="38100" dir="2700000" algn="tl">
                    <a:srgbClr val="C0C0C0"/>
                  </a:outerShdw>
                </a:effectLst>
              </a:rPr>
              <a:t>系统调节方案的选择</a:t>
            </a:r>
            <a:endParaRPr lang="zh-CN" altLang="en-US" sz="4800"/>
          </a:p>
        </p:txBody>
      </p:sp>
      <p:sp>
        <p:nvSpPr>
          <p:cNvPr id="284675" name="Rectangle 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284677" name="Picture 5" desc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2133600"/>
            <a:ext cx="2990850" cy="3884613"/>
          </a:xfrm>
          <a:prstGeom prst="rect">
            <a:avLst/>
          </a:prstGeom>
          <a:noFill/>
          <a:extLst>
            <a:ext uri="{909E8E84-426E-40DD-AFC4-6F175D3DCCD1}">
              <a14:hiddenFill xmlns:a14="http://schemas.microsoft.com/office/drawing/2010/main">
                <a:solidFill>
                  <a:srgbClr val="FFFFFF"/>
                </a:solidFill>
              </a14:hiddenFill>
            </a:ext>
          </a:extLst>
        </p:spPr>
      </p:pic>
      <p:sp>
        <p:nvSpPr>
          <p:cNvPr id="284676" name="Rectangle 4"/>
          <p:cNvSpPr>
            <a:spLocks noChangeArrowheads="1"/>
          </p:cNvSpPr>
          <p:nvPr/>
        </p:nvSpPr>
        <p:spPr bwMode="auto">
          <a:xfrm>
            <a:off x="323850" y="1844675"/>
            <a:ext cx="5688013" cy="35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a:solidFill>
                  <a:srgbClr val="000404"/>
                </a:solidFill>
              </a:rPr>
              <a:t>间接指标控制：对于不便直接调节的工艺直接指标，可以选择一个与直接指标相关的量进行调节，间接完成控制任务。</a:t>
            </a:r>
          </a:p>
          <a:p>
            <a:r>
              <a:rPr kumimoji="1" lang="zh-CN" altLang="en-US" sz="3200">
                <a:solidFill>
                  <a:srgbClr val="000404"/>
                </a:solidFill>
              </a:rPr>
              <a:t>例：精馏塔生产过程，</a:t>
            </a:r>
          </a:p>
          <a:p>
            <a:r>
              <a:rPr kumimoji="1" lang="zh-CN" altLang="en-US" sz="3200">
                <a:solidFill>
                  <a:srgbClr val="000404"/>
                </a:solidFill>
              </a:rPr>
              <a:t>质量指标：塔顶馏出物组份，即以塔顶产品纯度为控制指标</a:t>
            </a:r>
          </a:p>
        </p:txBody>
      </p:sp>
      <p:sp>
        <p:nvSpPr>
          <p:cNvPr id="284672" name="Line 0"/>
          <p:cNvSpPr>
            <a:spLocks noChangeShapeType="1"/>
          </p:cNvSpPr>
          <p:nvPr/>
        </p:nvSpPr>
        <p:spPr bwMode="auto">
          <a:xfrm>
            <a:off x="1295400" y="1125538"/>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2862499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endParaRPr lang="en-US" altLang="zh-CN"/>
          </a:p>
        </p:txBody>
      </p:sp>
      <p:sp>
        <p:nvSpPr>
          <p:cNvPr id="8" name="灯片编号占位符 5"/>
          <p:cNvSpPr>
            <a:spLocks noGrp="1"/>
          </p:cNvSpPr>
          <p:nvPr>
            <p:ph type="sldNum" sz="quarter" idx="12"/>
          </p:nvPr>
        </p:nvSpPr>
        <p:spPr/>
        <p:txBody>
          <a:bodyPr/>
          <a:lstStyle/>
          <a:p>
            <a:fld id="{8C5FDFD4-D12B-4D16-84FC-1EE68DE29FB6}" type="slidenum">
              <a:rPr lang="en-US" altLang="zh-CN"/>
              <a:pPr/>
              <a:t>2</a:t>
            </a:fld>
            <a:endParaRPr lang="en-US" altLang="zh-CN"/>
          </a:p>
        </p:txBody>
      </p:sp>
      <p:sp>
        <p:nvSpPr>
          <p:cNvPr id="276483" name="Rectangle 3"/>
          <p:cNvSpPr>
            <a:spLocks noGrp="1" noChangeArrowheads="1"/>
          </p:cNvSpPr>
          <p:nvPr>
            <p:ph type="title"/>
          </p:nvPr>
        </p:nvSpPr>
        <p:spPr/>
        <p:txBody>
          <a:bodyPr/>
          <a:lstStyle/>
          <a:p>
            <a:r>
              <a:rPr lang="zh-CN" altLang="en-US" sz="4800" dirty="0" smtClean="0"/>
              <a:t>单</a:t>
            </a:r>
            <a:r>
              <a:rPr lang="zh-CN" altLang="en-US" sz="4800" dirty="0"/>
              <a:t>回路调节系统 </a:t>
            </a:r>
            <a:endParaRPr lang="zh-CN" altLang="en-US" dirty="0"/>
          </a:p>
        </p:txBody>
      </p:sp>
      <p:sp>
        <p:nvSpPr>
          <p:cNvPr id="276484" name="Rectangle 4"/>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294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1989138"/>
            <a:ext cx="6781800" cy="3263900"/>
          </a:xfrm>
          <a:prstGeom prst="rect">
            <a:avLst/>
          </a:prstGeom>
          <a:noFill/>
          <a:extLst>
            <a:ext uri="{909E8E84-426E-40DD-AFC4-6F175D3DCCD1}">
              <a14:hiddenFill xmlns:a14="http://schemas.microsoft.com/office/drawing/2010/main">
                <a:solidFill>
                  <a:srgbClr val="FFFFFF"/>
                </a:solidFill>
              </a14:hiddenFill>
            </a:ext>
          </a:extLst>
        </p:spPr>
      </p:pic>
      <p:sp>
        <p:nvSpPr>
          <p:cNvPr id="325632" name="Line 0"/>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20275150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half" idx="10"/>
          </p:nvPr>
        </p:nvSpPr>
        <p:spPr/>
        <p:txBody>
          <a:bodyPr/>
          <a:lstStyle/>
          <a:p>
            <a:endParaRPr lang="en-US" altLang="zh-CN"/>
          </a:p>
        </p:txBody>
      </p:sp>
      <p:sp>
        <p:nvSpPr>
          <p:cNvPr id="10" name="灯片编号占位符 5"/>
          <p:cNvSpPr>
            <a:spLocks noGrp="1"/>
          </p:cNvSpPr>
          <p:nvPr>
            <p:ph type="sldNum" sz="quarter" idx="12"/>
          </p:nvPr>
        </p:nvSpPr>
        <p:spPr/>
        <p:txBody>
          <a:bodyPr/>
          <a:lstStyle/>
          <a:p>
            <a:fld id="{6322EF1C-D8FC-4354-A60B-95CE035F4A8B}" type="slidenum">
              <a:rPr lang="en-US" altLang="zh-CN"/>
              <a:pPr/>
              <a:t>20</a:t>
            </a:fld>
            <a:endParaRPr lang="en-US" altLang="zh-CN"/>
          </a:p>
        </p:txBody>
      </p:sp>
      <p:sp>
        <p:nvSpPr>
          <p:cNvPr id="285698" name="Rectangle 2"/>
          <p:cNvSpPr>
            <a:spLocks noGrp="1" noChangeArrowheads="1"/>
          </p:cNvSpPr>
          <p:nvPr>
            <p:ph type="title"/>
          </p:nvPr>
        </p:nvSpPr>
        <p:spPr>
          <a:xfrm>
            <a:off x="323850" y="188913"/>
            <a:ext cx="8540750" cy="1143000"/>
          </a:xfrm>
        </p:spPr>
        <p:txBody>
          <a:bodyPr/>
          <a:lstStyle/>
          <a:p>
            <a:r>
              <a:rPr kumimoji="1" lang="zh-CN" altLang="en-US">
                <a:effectLst>
                  <a:outerShdw blurRad="38100" dist="38100" dir="2700000" algn="tl">
                    <a:srgbClr val="C0C0C0"/>
                  </a:outerShdw>
                </a:effectLst>
              </a:rPr>
              <a:t>系统调节方案的选择</a:t>
            </a:r>
            <a:endParaRPr lang="zh-CN" altLang="en-US" sz="4800"/>
          </a:p>
        </p:txBody>
      </p:sp>
      <p:sp>
        <p:nvSpPr>
          <p:cNvPr id="285699" name="Rectangle 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85700" name="Rectangle 4"/>
          <p:cNvSpPr>
            <a:spLocks noChangeArrowheads="1"/>
          </p:cNvSpPr>
          <p:nvPr/>
        </p:nvSpPr>
        <p:spPr bwMode="auto">
          <a:xfrm>
            <a:off x="539750" y="1517650"/>
            <a:ext cx="77660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a:effectLst>
                  <a:outerShdw blurRad="38100" dist="38100" dir="2700000" algn="tl">
                    <a:srgbClr val="C0C0C0"/>
                  </a:outerShdw>
                </a:effectLst>
              </a:rPr>
              <a:t>直接指标控制：选择产品轻组份（苯）浓度作为被调参数。</a:t>
            </a:r>
            <a:endParaRPr kumimoji="1" lang="zh-CN" altLang="en-US" sz="3200">
              <a:solidFill>
                <a:srgbClr val="000404"/>
              </a:solidFill>
              <a:effectLst>
                <a:outerShdw blurRad="38100" dist="38100" dir="2700000" algn="tl">
                  <a:srgbClr val="C0C0C0"/>
                </a:outerShdw>
              </a:effectLst>
            </a:endParaRPr>
          </a:p>
        </p:txBody>
      </p:sp>
      <p:graphicFrame>
        <p:nvGraphicFramePr>
          <p:cNvPr id="285701" name="Object 5"/>
          <p:cNvGraphicFramePr>
            <a:graphicFrameLocks noChangeAspect="1"/>
          </p:cNvGraphicFramePr>
          <p:nvPr/>
        </p:nvGraphicFramePr>
        <p:xfrm>
          <a:off x="609600" y="2895600"/>
          <a:ext cx="3041650" cy="3438525"/>
        </p:xfrm>
        <a:graphic>
          <a:graphicData uri="http://schemas.openxmlformats.org/presentationml/2006/ole">
            <mc:AlternateContent xmlns:mc="http://schemas.openxmlformats.org/markup-compatibility/2006">
              <mc:Choice xmlns:v="urn:schemas-microsoft-com:vml" Requires="v">
                <p:oleObj spid="_x0000_s8197" name="位图图像" r:id="rId3" imgW="1095528" imgH="1238423" progId="Paint.Picture">
                  <p:embed/>
                </p:oleObj>
              </mc:Choice>
              <mc:Fallback>
                <p:oleObj name="位图图像" r:id="rId3" imgW="1095528" imgH="123842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895600"/>
                        <a:ext cx="3041650" cy="343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5702" name="Text Box 6"/>
          <p:cNvSpPr txBox="1">
            <a:spLocks noChangeArrowheads="1"/>
          </p:cNvSpPr>
          <p:nvPr/>
        </p:nvSpPr>
        <p:spPr bwMode="auto">
          <a:xfrm>
            <a:off x="4572000" y="2565400"/>
            <a:ext cx="403860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4000">
                <a:solidFill>
                  <a:srgbClr val="000404"/>
                </a:solidFill>
              </a:rPr>
              <a:t>缺点：</a:t>
            </a:r>
            <a:endParaRPr lang="zh-CN" altLang="en-US" sz="6600">
              <a:solidFill>
                <a:srgbClr val="000404"/>
              </a:solidFill>
            </a:endParaRPr>
          </a:p>
          <a:p>
            <a:pPr>
              <a:spcBef>
                <a:spcPct val="50000"/>
              </a:spcBef>
              <a:buFontTx/>
              <a:buChar char="•"/>
            </a:pPr>
            <a:r>
              <a:rPr lang="zh-CN" altLang="en-US" sz="3200">
                <a:solidFill>
                  <a:srgbClr val="000404"/>
                </a:solidFill>
              </a:rPr>
              <a:t>在线分析仪表：反应慢，可靠性差。</a:t>
            </a:r>
          </a:p>
          <a:p>
            <a:pPr>
              <a:spcBef>
                <a:spcPct val="50000"/>
              </a:spcBef>
              <a:buFontTx/>
              <a:buChar char="•"/>
            </a:pPr>
            <a:r>
              <a:rPr lang="zh-CN" altLang="en-US" sz="3200">
                <a:solidFill>
                  <a:srgbClr val="000404"/>
                </a:solidFill>
              </a:rPr>
              <a:t>成分作为被调参数：对象特性惯性大。</a:t>
            </a:r>
          </a:p>
        </p:txBody>
      </p:sp>
      <p:sp>
        <p:nvSpPr>
          <p:cNvPr id="285696" name="Line 0"/>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18318746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endParaRPr lang="en-US" altLang="zh-CN"/>
          </a:p>
        </p:txBody>
      </p:sp>
      <p:sp>
        <p:nvSpPr>
          <p:cNvPr id="9" name="灯片编号占位符 5"/>
          <p:cNvSpPr>
            <a:spLocks noGrp="1"/>
          </p:cNvSpPr>
          <p:nvPr>
            <p:ph type="sldNum" sz="quarter" idx="12"/>
          </p:nvPr>
        </p:nvSpPr>
        <p:spPr/>
        <p:txBody>
          <a:bodyPr/>
          <a:lstStyle/>
          <a:p>
            <a:fld id="{56C84D09-6446-4A67-B055-3D8313E12F7E}" type="slidenum">
              <a:rPr lang="en-US" altLang="zh-CN"/>
              <a:pPr/>
              <a:t>21</a:t>
            </a:fld>
            <a:endParaRPr lang="en-US" altLang="zh-CN"/>
          </a:p>
        </p:txBody>
      </p:sp>
      <p:sp>
        <p:nvSpPr>
          <p:cNvPr id="286722" name="Rectangle 2"/>
          <p:cNvSpPr>
            <a:spLocks noGrp="1" noChangeArrowheads="1"/>
          </p:cNvSpPr>
          <p:nvPr>
            <p:ph type="title"/>
          </p:nvPr>
        </p:nvSpPr>
        <p:spPr>
          <a:xfrm>
            <a:off x="250825" y="0"/>
            <a:ext cx="8540750" cy="1143000"/>
          </a:xfrm>
        </p:spPr>
        <p:txBody>
          <a:bodyPr/>
          <a:lstStyle/>
          <a:p>
            <a:r>
              <a:rPr kumimoji="1" lang="zh-CN" altLang="en-US">
                <a:effectLst>
                  <a:outerShdw blurRad="38100" dist="38100" dir="2700000" algn="tl">
                    <a:srgbClr val="C0C0C0"/>
                  </a:outerShdw>
                </a:effectLst>
              </a:rPr>
              <a:t>系统调节方案的选择</a:t>
            </a:r>
            <a:endParaRPr lang="zh-CN" altLang="en-US" sz="4800"/>
          </a:p>
        </p:txBody>
      </p:sp>
      <p:sp>
        <p:nvSpPr>
          <p:cNvPr id="286723" name="Rectangle 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86724" name="Rectangle 4"/>
          <p:cNvSpPr>
            <a:spLocks noChangeArrowheads="1"/>
          </p:cNvSpPr>
          <p:nvPr/>
        </p:nvSpPr>
        <p:spPr bwMode="auto">
          <a:xfrm>
            <a:off x="422275" y="1874838"/>
            <a:ext cx="8397875"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a:solidFill>
                  <a:srgbClr val="000404"/>
                </a:solidFill>
              </a:rPr>
              <a:t>间接指标控制：塔内温度、压力均与产品苯含量有单值关系。但工艺上一般要求塔压最好固定不变。</a:t>
            </a:r>
          </a:p>
        </p:txBody>
      </p:sp>
      <p:graphicFrame>
        <p:nvGraphicFramePr>
          <p:cNvPr id="286720" name="Object 0"/>
          <p:cNvGraphicFramePr>
            <a:graphicFrameLocks noGrp="1" noChangeAspect="1"/>
          </p:cNvGraphicFramePr>
          <p:nvPr>
            <p:ph idx="1"/>
          </p:nvPr>
        </p:nvGraphicFramePr>
        <p:xfrm>
          <a:off x="1547813" y="3500438"/>
          <a:ext cx="6697662" cy="2930525"/>
        </p:xfrm>
        <a:graphic>
          <a:graphicData uri="http://schemas.openxmlformats.org/presentationml/2006/ole">
            <mc:AlternateContent xmlns:mc="http://schemas.openxmlformats.org/markup-compatibility/2006">
              <mc:Choice xmlns:v="urn:schemas-microsoft-com:vml" Requires="v">
                <p:oleObj spid="_x0000_s9221" name="位图图像" r:id="rId3" imgW="5180952" imgH="2266667" progId="Paint.Picture">
                  <p:embed/>
                </p:oleObj>
              </mc:Choice>
              <mc:Fallback>
                <p:oleObj name="位图图像" r:id="rId3" imgW="5180952" imgH="2266667"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3500438"/>
                        <a:ext cx="6697662" cy="293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Line 0"/>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21783567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half" idx="10"/>
          </p:nvPr>
        </p:nvSpPr>
        <p:spPr/>
        <p:txBody>
          <a:bodyPr/>
          <a:lstStyle/>
          <a:p>
            <a:endParaRPr lang="en-US" altLang="zh-CN"/>
          </a:p>
        </p:txBody>
      </p:sp>
      <p:sp>
        <p:nvSpPr>
          <p:cNvPr id="10" name="灯片编号占位符 5"/>
          <p:cNvSpPr>
            <a:spLocks noGrp="1"/>
          </p:cNvSpPr>
          <p:nvPr>
            <p:ph type="sldNum" sz="quarter" idx="12"/>
          </p:nvPr>
        </p:nvSpPr>
        <p:spPr/>
        <p:txBody>
          <a:bodyPr/>
          <a:lstStyle/>
          <a:p>
            <a:fld id="{20E5DD57-1D96-4F5E-A386-55C6837A892A}" type="slidenum">
              <a:rPr lang="en-US" altLang="zh-CN"/>
              <a:pPr/>
              <a:t>22</a:t>
            </a:fld>
            <a:endParaRPr lang="en-US" altLang="zh-CN"/>
          </a:p>
        </p:txBody>
      </p:sp>
      <p:sp>
        <p:nvSpPr>
          <p:cNvPr id="287746" name="Rectangle 2"/>
          <p:cNvSpPr>
            <a:spLocks noGrp="1" noChangeArrowheads="1"/>
          </p:cNvSpPr>
          <p:nvPr>
            <p:ph type="title"/>
          </p:nvPr>
        </p:nvSpPr>
        <p:spPr>
          <a:xfrm>
            <a:off x="323850" y="115888"/>
            <a:ext cx="8540750" cy="1143000"/>
          </a:xfrm>
        </p:spPr>
        <p:txBody>
          <a:bodyPr/>
          <a:lstStyle/>
          <a:p>
            <a:r>
              <a:rPr kumimoji="1" lang="zh-CN" altLang="en-US">
                <a:effectLst>
                  <a:outerShdw blurRad="38100" dist="38100" dir="2700000" algn="tl">
                    <a:srgbClr val="C0C0C0"/>
                  </a:outerShdw>
                </a:effectLst>
              </a:rPr>
              <a:t>系统调节方案的选择</a:t>
            </a:r>
            <a:endParaRPr lang="zh-CN" altLang="en-US" sz="4800"/>
          </a:p>
        </p:txBody>
      </p:sp>
      <p:sp>
        <p:nvSpPr>
          <p:cNvPr id="287747" name="Rectangle 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87748" name="Rectangle 4"/>
          <p:cNvSpPr>
            <a:spLocks noChangeArrowheads="1"/>
          </p:cNvSpPr>
          <p:nvPr/>
        </p:nvSpPr>
        <p:spPr bwMode="auto">
          <a:xfrm>
            <a:off x="539750" y="1517650"/>
            <a:ext cx="822325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a:solidFill>
                  <a:srgbClr val="000404"/>
                </a:solidFill>
                <a:effectLst>
                  <a:outerShdw blurRad="38100" dist="38100" dir="2700000" algn="tl">
                    <a:srgbClr val="C0C0C0"/>
                  </a:outerShdw>
                </a:effectLst>
              </a:rPr>
              <a:t>间接指标控制：一般在塔内选择一块对温度反应最灵敏的塔板作为系统主回路的被调参数。</a:t>
            </a:r>
          </a:p>
        </p:txBody>
      </p:sp>
      <p:graphicFrame>
        <p:nvGraphicFramePr>
          <p:cNvPr id="287749" name="Object 5"/>
          <p:cNvGraphicFramePr>
            <a:graphicFrameLocks noChangeAspect="1"/>
          </p:cNvGraphicFramePr>
          <p:nvPr/>
        </p:nvGraphicFramePr>
        <p:xfrm>
          <a:off x="5486400" y="2819400"/>
          <a:ext cx="3063875" cy="3248025"/>
        </p:xfrm>
        <a:graphic>
          <a:graphicData uri="http://schemas.openxmlformats.org/presentationml/2006/ole">
            <mc:AlternateContent xmlns:mc="http://schemas.openxmlformats.org/markup-compatibility/2006">
              <mc:Choice xmlns:v="urn:schemas-microsoft-com:vml" Requires="v">
                <p:oleObj spid="_x0000_s10245" name="位图图像" r:id="rId3" imgW="1267002" imgH="1343212" progId="Paint.Picture">
                  <p:embed/>
                </p:oleObj>
              </mc:Choice>
              <mc:Fallback>
                <p:oleObj name="位图图像" r:id="rId3" imgW="1267002" imgH="1343212"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2819400"/>
                        <a:ext cx="3063875" cy="324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7750" name="Text Box 6"/>
          <p:cNvSpPr txBox="1">
            <a:spLocks noChangeArrowheads="1"/>
          </p:cNvSpPr>
          <p:nvPr/>
        </p:nvSpPr>
        <p:spPr bwMode="auto">
          <a:xfrm>
            <a:off x="685800" y="3505200"/>
            <a:ext cx="44196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a:solidFill>
                  <a:schemeClr val="tx2"/>
                </a:solidFill>
                <a:effectLst>
                  <a:outerShdw blurRad="38100" dist="38100" dir="2700000" algn="tl">
                    <a:srgbClr val="C0C0C0"/>
                  </a:outerShdw>
                </a:effectLst>
              </a:rPr>
              <a:t>例如提馏段的一块塔板（称为灵敏板），即采用灵敏板温度</a:t>
            </a:r>
            <a:r>
              <a:rPr kumimoji="1" lang="en-US" altLang="zh-CN" sz="3200">
                <a:solidFill>
                  <a:schemeClr val="tx2"/>
                </a:solidFill>
                <a:effectLst>
                  <a:outerShdw blurRad="38100" dist="38100" dir="2700000" algn="tl">
                    <a:srgbClr val="C0C0C0"/>
                  </a:outerShdw>
                </a:effectLst>
              </a:rPr>
              <a:t>T</a:t>
            </a:r>
            <a:r>
              <a:rPr kumimoji="1" lang="zh-CN" altLang="en-US" sz="3200">
                <a:solidFill>
                  <a:schemeClr val="tx2"/>
                </a:solidFill>
                <a:effectLst>
                  <a:outerShdw blurRad="38100" dist="38100" dir="2700000" algn="tl">
                    <a:srgbClr val="C0C0C0"/>
                  </a:outerShdw>
                </a:effectLst>
              </a:rPr>
              <a:t>灵作为间接控制指标。</a:t>
            </a:r>
          </a:p>
        </p:txBody>
      </p:sp>
      <p:sp>
        <p:nvSpPr>
          <p:cNvPr id="287744" name="Line 0"/>
          <p:cNvSpPr>
            <a:spLocks noChangeShapeType="1"/>
          </p:cNvSpPr>
          <p:nvPr/>
        </p:nvSpPr>
        <p:spPr bwMode="auto">
          <a:xfrm>
            <a:off x="1295400" y="1125538"/>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924498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half" idx="10"/>
          </p:nvPr>
        </p:nvSpPr>
        <p:spPr/>
        <p:txBody>
          <a:bodyPr/>
          <a:lstStyle/>
          <a:p>
            <a:endParaRPr lang="en-US" altLang="zh-CN"/>
          </a:p>
        </p:txBody>
      </p:sp>
      <p:sp>
        <p:nvSpPr>
          <p:cNvPr id="10" name="灯片编号占位符 5"/>
          <p:cNvSpPr>
            <a:spLocks noGrp="1"/>
          </p:cNvSpPr>
          <p:nvPr>
            <p:ph type="sldNum" sz="quarter" idx="12"/>
          </p:nvPr>
        </p:nvSpPr>
        <p:spPr/>
        <p:txBody>
          <a:bodyPr/>
          <a:lstStyle/>
          <a:p>
            <a:fld id="{CD7BF40D-8525-4A7B-B7C4-1917E62AC2D5}" type="slidenum">
              <a:rPr lang="en-US" altLang="zh-CN"/>
              <a:pPr/>
              <a:t>23</a:t>
            </a:fld>
            <a:endParaRPr lang="en-US" altLang="zh-CN"/>
          </a:p>
        </p:txBody>
      </p:sp>
      <p:pic>
        <p:nvPicPr>
          <p:cNvPr id="288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425" y="1916113"/>
            <a:ext cx="2540000" cy="4519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8771" name="Rectangle 3"/>
          <p:cNvSpPr>
            <a:spLocks noGrp="1" noChangeArrowheads="1"/>
          </p:cNvSpPr>
          <p:nvPr>
            <p:ph type="title"/>
          </p:nvPr>
        </p:nvSpPr>
        <p:spPr>
          <a:xfrm>
            <a:off x="323850" y="115888"/>
            <a:ext cx="8540750" cy="1143000"/>
          </a:xfrm>
        </p:spPr>
        <p:txBody>
          <a:bodyPr/>
          <a:lstStyle/>
          <a:p>
            <a:r>
              <a:rPr kumimoji="1" lang="zh-CN" altLang="en-US" sz="4800">
                <a:effectLst>
                  <a:outerShdw blurRad="38100" dist="38100" dir="2700000" algn="tl">
                    <a:srgbClr val="C0C0C0"/>
                  </a:outerShdw>
                </a:effectLst>
              </a:rPr>
              <a:t>系统调节方案的选择</a:t>
            </a:r>
          </a:p>
        </p:txBody>
      </p:sp>
      <p:sp>
        <p:nvSpPr>
          <p:cNvPr id="288772" name="Rectangle 4"/>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88773" name="Rectangle 5"/>
          <p:cNvSpPr>
            <a:spLocks noChangeArrowheads="1"/>
          </p:cNvSpPr>
          <p:nvPr/>
        </p:nvSpPr>
        <p:spPr bwMode="auto">
          <a:xfrm>
            <a:off x="539750" y="1465263"/>
            <a:ext cx="70421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600">
                <a:solidFill>
                  <a:srgbClr val="000404"/>
                </a:solidFill>
              </a:rPr>
              <a:t>间接指标控制</a:t>
            </a:r>
            <a:r>
              <a:rPr kumimoji="1" lang="zh-CN" altLang="en-US" sz="3600">
                <a:solidFill>
                  <a:srgbClr val="000404"/>
                </a:solidFill>
                <a:sym typeface="Wingdings" pitchFamily="2" charset="2"/>
              </a:rPr>
              <a:t>（二元）</a:t>
            </a:r>
            <a:r>
              <a:rPr kumimoji="1" lang="zh-CN" altLang="en-US" sz="3600">
                <a:solidFill>
                  <a:srgbClr val="000404"/>
                </a:solidFill>
              </a:rPr>
              <a:t>精馏控制例</a:t>
            </a:r>
          </a:p>
          <a:p>
            <a:r>
              <a:rPr kumimoji="1" lang="zh-CN" altLang="en-US" sz="3600">
                <a:solidFill>
                  <a:srgbClr val="000404"/>
                </a:solidFill>
              </a:rPr>
              <a:t>主回路＋若干辅助回路</a:t>
            </a:r>
          </a:p>
        </p:txBody>
      </p:sp>
      <p:pic>
        <p:nvPicPr>
          <p:cNvPr id="288774" name="Picture 6" descr="tu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781300"/>
            <a:ext cx="5486400" cy="3735388"/>
          </a:xfrm>
          <a:prstGeom prst="rect">
            <a:avLst/>
          </a:prstGeom>
          <a:noFill/>
          <a:extLst>
            <a:ext uri="{909E8E84-426E-40DD-AFC4-6F175D3DCCD1}">
              <a14:hiddenFill xmlns:a14="http://schemas.microsoft.com/office/drawing/2010/main">
                <a:solidFill>
                  <a:srgbClr val="FFFFFF"/>
                </a:solidFill>
              </a14:hiddenFill>
            </a:ext>
          </a:extLst>
        </p:spPr>
      </p:pic>
      <p:sp>
        <p:nvSpPr>
          <p:cNvPr id="288768" name="Line 0"/>
          <p:cNvSpPr>
            <a:spLocks noChangeShapeType="1"/>
          </p:cNvSpPr>
          <p:nvPr/>
        </p:nvSpPr>
        <p:spPr bwMode="auto">
          <a:xfrm>
            <a:off x="1295400" y="1125538"/>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33874235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endParaRPr lang="en-US" altLang="zh-CN"/>
          </a:p>
        </p:txBody>
      </p:sp>
      <p:sp>
        <p:nvSpPr>
          <p:cNvPr id="9" name="灯片编号占位符 5"/>
          <p:cNvSpPr>
            <a:spLocks noGrp="1"/>
          </p:cNvSpPr>
          <p:nvPr>
            <p:ph type="sldNum" sz="quarter" idx="12"/>
          </p:nvPr>
        </p:nvSpPr>
        <p:spPr/>
        <p:txBody>
          <a:bodyPr/>
          <a:lstStyle/>
          <a:p>
            <a:fld id="{8A8FD5CE-260A-481B-8914-7D9A4925371C}" type="slidenum">
              <a:rPr lang="en-US" altLang="zh-CN"/>
              <a:pPr/>
              <a:t>24</a:t>
            </a:fld>
            <a:endParaRPr lang="en-US" altLang="zh-CN"/>
          </a:p>
        </p:txBody>
      </p:sp>
      <p:sp>
        <p:nvSpPr>
          <p:cNvPr id="251906" name="Rectangle 2"/>
          <p:cNvSpPr>
            <a:spLocks noGrp="1" noChangeArrowheads="1"/>
          </p:cNvSpPr>
          <p:nvPr>
            <p:ph type="title"/>
          </p:nvPr>
        </p:nvSpPr>
        <p:spPr>
          <a:xfrm>
            <a:off x="468313" y="188913"/>
            <a:ext cx="8229600" cy="1143000"/>
          </a:xfrm>
        </p:spPr>
        <p:txBody>
          <a:bodyPr/>
          <a:lstStyle/>
          <a:p>
            <a:r>
              <a:rPr lang="zh-CN" altLang="en-US"/>
              <a:t>调节规律的选择</a:t>
            </a:r>
          </a:p>
        </p:txBody>
      </p:sp>
      <p:sp>
        <p:nvSpPr>
          <p:cNvPr id="251907" name="Rectangle 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1909" name="Text Box 5"/>
          <p:cNvSpPr txBox="1">
            <a:spLocks noChangeArrowheads="1"/>
          </p:cNvSpPr>
          <p:nvPr/>
        </p:nvSpPr>
        <p:spPr bwMode="auto">
          <a:xfrm>
            <a:off x="971550" y="1704975"/>
            <a:ext cx="2879725"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zh-CN" sz="4000"/>
          </a:p>
          <a:p>
            <a:pPr>
              <a:buFontTx/>
              <a:buChar char="•"/>
            </a:pPr>
            <a:r>
              <a:rPr lang="en-US" altLang="zh-CN" sz="3600"/>
              <a:t>P</a:t>
            </a:r>
          </a:p>
          <a:p>
            <a:pPr>
              <a:buFontTx/>
              <a:buChar char="•"/>
            </a:pPr>
            <a:r>
              <a:rPr lang="en-US" altLang="zh-CN" sz="3600"/>
              <a:t>I</a:t>
            </a:r>
          </a:p>
          <a:p>
            <a:pPr>
              <a:buFontTx/>
              <a:buChar char="•"/>
            </a:pPr>
            <a:r>
              <a:rPr lang="en-US" altLang="zh-CN" sz="3600"/>
              <a:t>PI</a:t>
            </a:r>
          </a:p>
          <a:p>
            <a:pPr>
              <a:buFontTx/>
              <a:buChar char="•"/>
            </a:pPr>
            <a:r>
              <a:rPr lang="en-US" altLang="zh-CN" sz="3600"/>
              <a:t>PD</a:t>
            </a:r>
          </a:p>
          <a:p>
            <a:pPr>
              <a:buFontTx/>
              <a:buChar char="•"/>
            </a:pPr>
            <a:r>
              <a:rPr lang="en-US" altLang="zh-CN" sz="3600"/>
              <a:t>PID</a:t>
            </a:r>
          </a:p>
        </p:txBody>
      </p:sp>
      <p:pic>
        <p:nvPicPr>
          <p:cNvPr id="2519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276475"/>
            <a:ext cx="3887788" cy="264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680" name="Line 0"/>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5754154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4"/>
          <p:cNvSpPr>
            <a:spLocks noGrp="1"/>
          </p:cNvSpPr>
          <p:nvPr>
            <p:ph type="dt" sz="half" idx="10"/>
          </p:nvPr>
        </p:nvSpPr>
        <p:spPr/>
        <p:txBody>
          <a:bodyPr/>
          <a:lstStyle/>
          <a:p>
            <a:endParaRPr lang="en-US" altLang="zh-CN"/>
          </a:p>
        </p:txBody>
      </p:sp>
      <p:sp>
        <p:nvSpPr>
          <p:cNvPr id="9" name="灯片编号占位符 6"/>
          <p:cNvSpPr>
            <a:spLocks noGrp="1"/>
          </p:cNvSpPr>
          <p:nvPr>
            <p:ph type="sldNum" sz="quarter" idx="12"/>
          </p:nvPr>
        </p:nvSpPr>
        <p:spPr/>
        <p:txBody>
          <a:bodyPr/>
          <a:lstStyle/>
          <a:p>
            <a:fld id="{207A59B5-2DC8-4219-869C-673A1997FFCD}" type="slidenum">
              <a:rPr lang="en-US" altLang="zh-CN"/>
              <a:pPr/>
              <a:t>25</a:t>
            </a:fld>
            <a:endParaRPr lang="en-US" altLang="zh-CN"/>
          </a:p>
        </p:txBody>
      </p:sp>
      <p:sp>
        <p:nvSpPr>
          <p:cNvPr id="332802" name="Rectangle 2"/>
          <p:cNvSpPr>
            <a:spLocks noGrp="1" noChangeArrowheads="1"/>
          </p:cNvSpPr>
          <p:nvPr>
            <p:ph type="title"/>
          </p:nvPr>
        </p:nvSpPr>
        <p:spPr>
          <a:xfrm>
            <a:off x="1116013" y="333375"/>
            <a:ext cx="7708900" cy="922338"/>
          </a:xfrm>
        </p:spPr>
        <p:txBody>
          <a:bodyPr/>
          <a:lstStyle/>
          <a:p>
            <a:r>
              <a:rPr lang="zh-CN" altLang="en-US" sz="4000"/>
              <a:t>干扰作用下双容对象的比例调节</a:t>
            </a:r>
          </a:p>
        </p:txBody>
      </p:sp>
      <p:sp>
        <p:nvSpPr>
          <p:cNvPr id="332803" name="Line 3"/>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332804" name="Object 4"/>
          <p:cNvGraphicFramePr>
            <a:graphicFrameLocks noChangeAspect="1"/>
          </p:cNvGraphicFramePr>
          <p:nvPr/>
        </p:nvGraphicFramePr>
        <p:xfrm>
          <a:off x="1385888" y="1371600"/>
          <a:ext cx="6372225" cy="1752600"/>
        </p:xfrm>
        <a:graphic>
          <a:graphicData uri="http://schemas.openxmlformats.org/presentationml/2006/ole">
            <mc:AlternateContent xmlns:mc="http://schemas.openxmlformats.org/markup-compatibility/2006">
              <mc:Choice xmlns:v="urn:schemas-microsoft-com:vml" Requires="v">
                <p:oleObj spid="_x0000_s11275" name="位图图像" r:id="rId3" imgW="3600000" imgH="990738" progId="Paint.Picture">
                  <p:embed/>
                </p:oleObj>
              </mc:Choice>
              <mc:Fallback>
                <p:oleObj name="位图图像" r:id="rId3" imgW="3600000" imgH="99073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5888" y="1371600"/>
                        <a:ext cx="637222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2805" name="Object 5"/>
          <p:cNvGraphicFramePr>
            <a:graphicFrameLocks noChangeAspect="1"/>
          </p:cNvGraphicFramePr>
          <p:nvPr/>
        </p:nvGraphicFramePr>
        <p:xfrm>
          <a:off x="5334000" y="2895600"/>
          <a:ext cx="2786063" cy="3733800"/>
        </p:xfrm>
        <a:graphic>
          <a:graphicData uri="http://schemas.openxmlformats.org/presentationml/2006/ole">
            <mc:AlternateContent xmlns:mc="http://schemas.openxmlformats.org/markup-compatibility/2006">
              <mc:Choice xmlns:v="urn:schemas-microsoft-com:vml" Requires="v">
                <p:oleObj spid="_x0000_s11276" name="Equation" r:id="rId5" imgW="1193760" imgH="1600200" progId="Equation.3">
                  <p:embed/>
                </p:oleObj>
              </mc:Choice>
              <mc:Fallback>
                <p:oleObj name="Equation" r:id="rId5" imgW="1193760" imgH="1600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2895600"/>
                        <a:ext cx="2786063" cy="37338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2806" name="Object 6"/>
          <p:cNvGraphicFramePr>
            <a:graphicFrameLocks noChangeAspect="1"/>
          </p:cNvGraphicFramePr>
          <p:nvPr/>
        </p:nvGraphicFramePr>
        <p:xfrm>
          <a:off x="457200" y="3124200"/>
          <a:ext cx="3273425" cy="3352800"/>
        </p:xfrm>
        <a:graphic>
          <a:graphicData uri="http://schemas.openxmlformats.org/presentationml/2006/ole">
            <mc:AlternateContent xmlns:mc="http://schemas.openxmlformats.org/markup-compatibility/2006">
              <mc:Choice xmlns:v="urn:schemas-microsoft-com:vml" Requires="v">
                <p:oleObj spid="_x0000_s11277" name="Equation" r:id="rId7" imgW="1562040" imgH="1600200" progId="Equation.3">
                  <p:embed/>
                </p:oleObj>
              </mc:Choice>
              <mc:Fallback>
                <p:oleObj name="Equation" r:id="rId7" imgW="1562040" imgH="1600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3124200"/>
                        <a:ext cx="3273425" cy="33528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175741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endParaRPr lang="en-US" altLang="zh-CN"/>
          </a:p>
        </p:txBody>
      </p:sp>
      <p:sp>
        <p:nvSpPr>
          <p:cNvPr id="8" name="灯片编号占位符 6"/>
          <p:cNvSpPr>
            <a:spLocks noGrp="1"/>
          </p:cNvSpPr>
          <p:nvPr>
            <p:ph type="sldNum" sz="quarter" idx="12"/>
          </p:nvPr>
        </p:nvSpPr>
        <p:spPr/>
        <p:txBody>
          <a:bodyPr/>
          <a:lstStyle/>
          <a:p>
            <a:fld id="{C1F2DEF9-40C1-47C0-A22F-C4E704C83EAB}" type="slidenum">
              <a:rPr lang="en-US" altLang="zh-CN"/>
              <a:pPr/>
              <a:t>26</a:t>
            </a:fld>
            <a:endParaRPr lang="en-US" altLang="zh-CN"/>
          </a:p>
        </p:txBody>
      </p:sp>
      <p:sp>
        <p:nvSpPr>
          <p:cNvPr id="331778" name="Rectangle 2"/>
          <p:cNvSpPr>
            <a:spLocks noGrp="1" noChangeArrowheads="1"/>
          </p:cNvSpPr>
          <p:nvPr>
            <p:ph type="title"/>
          </p:nvPr>
        </p:nvSpPr>
        <p:spPr>
          <a:xfrm>
            <a:off x="1116013" y="333375"/>
            <a:ext cx="7708900" cy="922338"/>
          </a:xfrm>
        </p:spPr>
        <p:txBody>
          <a:bodyPr/>
          <a:lstStyle/>
          <a:p>
            <a:r>
              <a:rPr lang="zh-CN" altLang="en-US"/>
              <a:t>单位阶跃扰动响应</a:t>
            </a:r>
          </a:p>
        </p:txBody>
      </p:sp>
      <p:sp>
        <p:nvSpPr>
          <p:cNvPr id="331779" name="Line 3"/>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331783" name="Object 7"/>
          <p:cNvGraphicFramePr>
            <a:graphicFrameLocks noChangeAspect="1"/>
          </p:cNvGraphicFramePr>
          <p:nvPr/>
        </p:nvGraphicFramePr>
        <p:xfrm>
          <a:off x="381000" y="5410200"/>
          <a:ext cx="7551738" cy="1155700"/>
        </p:xfrm>
        <a:graphic>
          <a:graphicData uri="http://schemas.openxmlformats.org/presentationml/2006/ole">
            <mc:AlternateContent xmlns:mc="http://schemas.openxmlformats.org/markup-compatibility/2006">
              <mc:Choice xmlns:v="urn:schemas-microsoft-com:vml" Requires="v">
                <p:oleObj spid="_x0000_s12296" name="Equation" r:id="rId3" imgW="3809880" imgH="583920" progId="Equation.3">
                  <p:embed/>
                </p:oleObj>
              </mc:Choice>
              <mc:Fallback>
                <p:oleObj name="Equation" r:id="rId3" imgW="3809880" imgH="5839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5410200"/>
                        <a:ext cx="7551738" cy="11557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1785" name="Object 9"/>
          <p:cNvGraphicFramePr>
            <a:graphicFrameLocks noChangeAspect="1"/>
          </p:cNvGraphicFramePr>
          <p:nvPr/>
        </p:nvGraphicFramePr>
        <p:xfrm>
          <a:off x="1219200" y="1398588"/>
          <a:ext cx="6096000" cy="4060825"/>
        </p:xfrm>
        <a:graphic>
          <a:graphicData uri="http://schemas.openxmlformats.org/presentationml/2006/ole">
            <mc:AlternateContent xmlns:mc="http://schemas.openxmlformats.org/markup-compatibility/2006">
              <mc:Choice xmlns:v="urn:schemas-microsoft-com:vml" Requires="v">
                <p:oleObj spid="_x0000_s12297" name="位图图像" r:id="rId5" imgW="4304762" imgH="2866667" progId="Paint.Picture">
                  <p:embed/>
                </p:oleObj>
              </mc:Choice>
              <mc:Fallback>
                <p:oleObj name="位图图像" r:id="rId5" imgW="4304762" imgH="2866667"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1398588"/>
                        <a:ext cx="6096000" cy="406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532575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4"/>
          <p:cNvSpPr>
            <a:spLocks noGrp="1"/>
          </p:cNvSpPr>
          <p:nvPr>
            <p:ph type="dt" sz="half" idx="10"/>
          </p:nvPr>
        </p:nvSpPr>
        <p:spPr/>
        <p:txBody>
          <a:bodyPr/>
          <a:lstStyle/>
          <a:p>
            <a:endParaRPr lang="en-US" altLang="zh-CN"/>
          </a:p>
        </p:txBody>
      </p:sp>
      <p:sp>
        <p:nvSpPr>
          <p:cNvPr id="11" name="灯片编号占位符 6"/>
          <p:cNvSpPr>
            <a:spLocks noGrp="1"/>
          </p:cNvSpPr>
          <p:nvPr>
            <p:ph type="sldNum" sz="quarter" idx="12"/>
          </p:nvPr>
        </p:nvSpPr>
        <p:spPr/>
        <p:txBody>
          <a:bodyPr/>
          <a:lstStyle/>
          <a:p>
            <a:fld id="{3165DE42-1C99-4DAF-A78F-389A8DF5B038}" type="slidenum">
              <a:rPr lang="en-US" altLang="zh-CN"/>
              <a:pPr/>
              <a:t>27</a:t>
            </a:fld>
            <a:endParaRPr lang="en-US" altLang="zh-CN"/>
          </a:p>
        </p:txBody>
      </p:sp>
      <p:sp>
        <p:nvSpPr>
          <p:cNvPr id="333826" name="Rectangle 1026"/>
          <p:cNvSpPr>
            <a:spLocks noGrp="1" noChangeArrowheads="1"/>
          </p:cNvSpPr>
          <p:nvPr>
            <p:ph type="title"/>
          </p:nvPr>
        </p:nvSpPr>
        <p:spPr>
          <a:xfrm>
            <a:off x="1116013" y="333375"/>
            <a:ext cx="7708900" cy="922338"/>
          </a:xfrm>
        </p:spPr>
        <p:txBody>
          <a:bodyPr/>
          <a:lstStyle/>
          <a:p>
            <a:r>
              <a:rPr lang="zh-CN" altLang="en-US"/>
              <a:t>控制主要指标</a:t>
            </a:r>
          </a:p>
        </p:txBody>
      </p:sp>
      <p:sp>
        <p:nvSpPr>
          <p:cNvPr id="333827" name="Line 1027"/>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333828" name="Object 1028"/>
          <p:cNvGraphicFramePr>
            <a:graphicFrameLocks noChangeAspect="1"/>
          </p:cNvGraphicFramePr>
          <p:nvPr/>
        </p:nvGraphicFramePr>
        <p:xfrm>
          <a:off x="3352800" y="1524000"/>
          <a:ext cx="4714875" cy="5029200"/>
        </p:xfrm>
        <a:graphic>
          <a:graphicData uri="http://schemas.openxmlformats.org/presentationml/2006/ole">
            <mc:AlternateContent xmlns:mc="http://schemas.openxmlformats.org/markup-compatibility/2006">
              <mc:Choice xmlns:v="urn:schemas-microsoft-com:vml" Requires="v">
                <p:oleObj spid="_x0000_s13317" name="Equation" r:id="rId3" imgW="1854000" imgH="1981080" progId="Equation.3">
                  <p:embed/>
                </p:oleObj>
              </mc:Choice>
              <mc:Fallback>
                <p:oleObj name="Equation" r:id="rId3" imgW="1854000" imgH="19810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1524000"/>
                        <a:ext cx="4714875" cy="5029200"/>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3830" name="Text Box 1030"/>
          <p:cNvSpPr txBox="1">
            <a:spLocks noChangeArrowheads="1"/>
          </p:cNvSpPr>
          <p:nvPr/>
        </p:nvSpPr>
        <p:spPr bwMode="auto">
          <a:xfrm>
            <a:off x="685800" y="1600200"/>
            <a:ext cx="2133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稳态误差：</a:t>
            </a:r>
          </a:p>
        </p:txBody>
      </p:sp>
      <p:sp>
        <p:nvSpPr>
          <p:cNvPr id="333831" name="Text Box 1031"/>
          <p:cNvSpPr txBox="1">
            <a:spLocks noChangeArrowheads="1"/>
          </p:cNvSpPr>
          <p:nvPr/>
        </p:nvSpPr>
        <p:spPr bwMode="auto">
          <a:xfrm>
            <a:off x="685800" y="2909888"/>
            <a:ext cx="2133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振荡周期：</a:t>
            </a:r>
          </a:p>
        </p:txBody>
      </p:sp>
      <p:sp>
        <p:nvSpPr>
          <p:cNvPr id="333832" name="Text Box 1032"/>
          <p:cNvSpPr txBox="1">
            <a:spLocks noChangeArrowheads="1"/>
          </p:cNvSpPr>
          <p:nvPr/>
        </p:nvSpPr>
        <p:spPr bwMode="auto">
          <a:xfrm>
            <a:off x="685800" y="4114800"/>
            <a:ext cx="2133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超调：</a:t>
            </a:r>
          </a:p>
        </p:txBody>
      </p:sp>
      <p:sp>
        <p:nvSpPr>
          <p:cNvPr id="333833" name="Text Box 1033"/>
          <p:cNvSpPr txBox="1">
            <a:spLocks noChangeArrowheads="1"/>
          </p:cNvSpPr>
          <p:nvPr/>
        </p:nvSpPr>
        <p:spPr bwMode="auto">
          <a:xfrm>
            <a:off x="685800" y="5486400"/>
            <a:ext cx="2133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衰减率：</a:t>
            </a:r>
          </a:p>
        </p:txBody>
      </p:sp>
    </p:spTree>
    <p:extLst>
      <p:ext uri="{BB962C8B-B14F-4D97-AF65-F5344CB8AC3E}">
        <p14:creationId xmlns:p14="http://schemas.microsoft.com/office/powerpoint/2010/main" val="38422476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endParaRPr lang="en-US" altLang="zh-CN"/>
          </a:p>
        </p:txBody>
      </p:sp>
      <p:sp>
        <p:nvSpPr>
          <p:cNvPr id="8" name="灯片编号占位符 6"/>
          <p:cNvSpPr>
            <a:spLocks noGrp="1"/>
          </p:cNvSpPr>
          <p:nvPr>
            <p:ph type="sldNum" sz="quarter" idx="12"/>
          </p:nvPr>
        </p:nvSpPr>
        <p:spPr/>
        <p:txBody>
          <a:bodyPr/>
          <a:lstStyle/>
          <a:p>
            <a:fld id="{5F3C2D50-5BAF-499D-8DA5-3AD8641E4D1F}" type="slidenum">
              <a:rPr lang="en-US" altLang="zh-CN"/>
              <a:pPr/>
              <a:t>28</a:t>
            </a:fld>
            <a:endParaRPr lang="en-US" altLang="zh-CN"/>
          </a:p>
        </p:txBody>
      </p:sp>
      <p:sp>
        <p:nvSpPr>
          <p:cNvPr id="338946" name="Rectangle 2"/>
          <p:cNvSpPr>
            <a:spLocks noGrp="1" noChangeArrowheads="1"/>
          </p:cNvSpPr>
          <p:nvPr>
            <p:ph type="title"/>
          </p:nvPr>
        </p:nvSpPr>
        <p:spPr>
          <a:xfrm>
            <a:off x="1116013" y="333375"/>
            <a:ext cx="7708900" cy="922338"/>
          </a:xfrm>
        </p:spPr>
        <p:txBody>
          <a:bodyPr/>
          <a:lstStyle/>
          <a:p>
            <a:r>
              <a:rPr lang="zh-CN" altLang="en-US"/>
              <a:t>比例增益对控制指标的影响</a:t>
            </a:r>
          </a:p>
        </p:txBody>
      </p:sp>
      <p:sp>
        <p:nvSpPr>
          <p:cNvPr id="338947" name="Line 3"/>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8949" name="Text Box 5"/>
          <p:cNvSpPr txBox="1">
            <a:spLocks noChangeArrowheads="1"/>
          </p:cNvSpPr>
          <p:nvPr/>
        </p:nvSpPr>
        <p:spPr bwMode="auto">
          <a:xfrm>
            <a:off x="4191000" y="2057400"/>
            <a:ext cx="4648200"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zh-CN" sz="2800"/>
              <a:t>Kc</a:t>
            </a:r>
            <a:r>
              <a:rPr lang="zh-CN" altLang="en-US" sz="2800"/>
              <a:t>增加：</a:t>
            </a:r>
          </a:p>
          <a:p>
            <a:pPr>
              <a:spcBef>
                <a:spcPct val="50000"/>
              </a:spcBef>
              <a:buFontTx/>
              <a:buChar char="•"/>
            </a:pPr>
            <a:r>
              <a:rPr lang="zh-CN" altLang="en-US" sz="2800"/>
              <a:t>系统稳定性变差，振荡加剧。</a:t>
            </a:r>
          </a:p>
          <a:p>
            <a:pPr>
              <a:spcBef>
                <a:spcPct val="50000"/>
              </a:spcBef>
              <a:buFontTx/>
              <a:buChar char="•"/>
            </a:pPr>
            <a:r>
              <a:rPr lang="zh-CN" altLang="en-US" sz="2800"/>
              <a:t>系统频率增加，响应加快。</a:t>
            </a:r>
          </a:p>
          <a:p>
            <a:pPr>
              <a:spcBef>
                <a:spcPct val="50000"/>
              </a:spcBef>
              <a:buFontTx/>
              <a:buChar char="•"/>
            </a:pPr>
            <a:r>
              <a:rPr lang="zh-CN" altLang="en-US" sz="2800"/>
              <a:t>稳态误差减少，准确性提高</a:t>
            </a:r>
          </a:p>
        </p:txBody>
      </p:sp>
      <p:graphicFrame>
        <p:nvGraphicFramePr>
          <p:cNvPr id="338953" name="Object 9"/>
          <p:cNvGraphicFramePr>
            <a:graphicFrameLocks noChangeAspect="1"/>
          </p:cNvGraphicFramePr>
          <p:nvPr/>
        </p:nvGraphicFramePr>
        <p:xfrm>
          <a:off x="241300" y="1295400"/>
          <a:ext cx="3935413" cy="5562600"/>
        </p:xfrm>
        <a:graphic>
          <a:graphicData uri="http://schemas.openxmlformats.org/presentationml/2006/ole">
            <mc:AlternateContent xmlns:mc="http://schemas.openxmlformats.org/markup-compatibility/2006">
              <mc:Choice xmlns:v="urn:schemas-microsoft-com:vml" Requires="v">
                <p:oleObj spid="_x0000_s14341" name="位图图像" r:id="rId3" imgW="2591162" imgH="3600000" progId="Paint.Picture">
                  <p:embed/>
                </p:oleObj>
              </mc:Choice>
              <mc:Fallback>
                <p:oleObj name="位图图像" r:id="rId3" imgW="2591162" imgH="360000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5791" t="4167"/>
                      <a:stretch>
                        <a:fillRect/>
                      </a:stretch>
                    </p:blipFill>
                    <p:spPr bwMode="auto">
                      <a:xfrm>
                        <a:off x="241300" y="1295400"/>
                        <a:ext cx="3935413"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994235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4"/>
          <p:cNvSpPr>
            <a:spLocks noGrp="1"/>
          </p:cNvSpPr>
          <p:nvPr>
            <p:ph type="dt" sz="half" idx="10"/>
          </p:nvPr>
        </p:nvSpPr>
        <p:spPr/>
        <p:txBody>
          <a:bodyPr/>
          <a:lstStyle/>
          <a:p>
            <a:endParaRPr lang="en-US" altLang="zh-CN"/>
          </a:p>
        </p:txBody>
      </p:sp>
      <p:sp>
        <p:nvSpPr>
          <p:cNvPr id="9" name="灯片编号占位符 6"/>
          <p:cNvSpPr>
            <a:spLocks noGrp="1"/>
          </p:cNvSpPr>
          <p:nvPr>
            <p:ph type="sldNum" sz="quarter" idx="12"/>
          </p:nvPr>
        </p:nvSpPr>
        <p:spPr/>
        <p:txBody>
          <a:bodyPr/>
          <a:lstStyle/>
          <a:p>
            <a:fld id="{B5ACCC44-9553-40BB-BD20-A4A26366B6E1}" type="slidenum">
              <a:rPr lang="en-US" altLang="zh-CN"/>
              <a:pPr/>
              <a:t>29</a:t>
            </a:fld>
            <a:endParaRPr lang="en-US" altLang="zh-CN"/>
          </a:p>
        </p:txBody>
      </p:sp>
      <p:sp>
        <p:nvSpPr>
          <p:cNvPr id="334850" name="Rectangle 1026"/>
          <p:cNvSpPr>
            <a:spLocks noGrp="1" noChangeArrowheads="1"/>
          </p:cNvSpPr>
          <p:nvPr>
            <p:ph type="title"/>
          </p:nvPr>
        </p:nvSpPr>
        <p:spPr>
          <a:xfrm>
            <a:off x="1116013" y="333375"/>
            <a:ext cx="7708900" cy="922338"/>
          </a:xfrm>
        </p:spPr>
        <p:txBody>
          <a:bodyPr/>
          <a:lstStyle/>
          <a:p>
            <a:r>
              <a:rPr lang="en-US" altLang="zh-CN" sz="4000"/>
              <a:t>PI</a:t>
            </a:r>
            <a:r>
              <a:rPr lang="zh-CN" altLang="en-US" sz="4000"/>
              <a:t>调节作用分析</a:t>
            </a:r>
          </a:p>
        </p:txBody>
      </p:sp>
      <p:sp>
        <p:nvSpPr>
          <p:cNvPr id="334851" name="Line 1027"/>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334854" name="Object 1030"/>
          <p:cNvGraphicFramePr>
            <a:graphicFrameLocks noChangeAspect="1"/>
          </p:cNvGraphicFramePr>
          <p:nvPr/>
        </p:nvGraphicFramePr>
        <p:xfrm>
          <a:off x="1066800" y="4343400"/>
          <a:ext cx="3505200" cy="1176338"/>
        </p:xfrm>
        <a:graphic>
          <a:graphicData uri="http://schemas.openxmlformats.org/presentationml/2006/ole">
            <mc:AlternateContent xmlns:mc="http://schemas.openxmlformats.org/markup-compatibility/2006">
              <mc:Choice xmlns:v="urn:schemas-microsoft-com:vml" Requires="v">
                <p:oleObj spid="_x0000_s15368" name="Equation" r:id="rId3" imgW="1434960" imgH="482400" progId="Equation.3">
                  <p:embed/>
                </p:oleObj>
              </mc:Choice>
              <mc:Fallback>
                <p:oleObj name="Equation" r:id="rId3" imgW="143496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4343400"/>
                        <a:ext cx="3505200" cy="1176338"/>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4855" name="Object 1031"/>
          <p:cNvGraphicFramePr>
            <a:graphicFrameLocks noChangeAspect="1"/>
          </p:cNvGraphicFramePr>
          <p:nvPr/>
        </p:nvGraphicFramePr>
        <p:xfrm>
          <a:off x="990600" y="1752600"/>
          <a:ext cx="6781800" cy="1998663"/>
        </p:xfrm>
        <a:graphic>
          <a:graphicData uri="http://schemas.openxmlformats.org/presentationml/2006/ole">
            <mc:AlternateContent xmlns:mc="http://schemas.openxmlformats.org/markup-compatibility/2006">
              <mc:Choice xmlns:v="urn:schemas-microsoft-com:vml" Requires="v">
                <p:oleObj spid="_x0000_s15369" name="位图图像" r:id="rId5" imgW="3038095" imgH="895238" progId="Paint.Picture">
                  <p:embed/>
                </p:oleObj>
              </mc:Choice>
              <mc:Fallback>
                <p:oleObj name="位图图像" r:id="rId5" imgW="3038095" imgH="895238"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1752600"/>
                        <a:ext cx="6781800" cy="1998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4856" name="Text Box 1032"/>
          <p:cNvSpPr txBox="1">
            <a:spLocks noChangeArrowheads="1"/>
          </p:cNvSpPr>
          <p:nvPr/>
        </p:nvSpPr>
        <p:spPr bwMode="auto">
          <a:xfrm>
            <a:off x="5257800" y="4648200"/>
            <a:ext cx="3124200" cy="588963"/>
          </a:xfrm>
          <a:prstGeom prst="rect">
            <a:avLst/>
          </a:prstGeom>
          <a:solidFill>
            <a:srgbClr val="CC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t>KoGo(s)</a:t>
            </a:r>
            <a:r>
              <a:rPr lang="zh-CN" altLang="en-US" sz="3200"/>
              <a:t>：对象</a:t>
            </a:r>
          </a:p>
        </p:txBody>
      </p:sp>
    </p:spTree>
    <p:extLst>
      <p:ext uri="{BB962C8B-B14F-4D97-AF65-F5344CB8AC3E}">
        <p14:creationId xmlns:p14="http://schemas.microsoft.com/office/powerpoint/2010/main" val="1104613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endParaRPr lang="en-US" altLang="zh-CN"/>
          </a:p>
        </p:txBody>
      </p:sp>
      <p:sp>
        <p:nvSpPr>
          <p:cNvPr id="7" name="灯片编号占位符 6"/>
          <p:cNvSpPr>
            <a:spLocks noGrp="1"/>
          </p:cNvSpPr>
          <p:nvPr>
            <p:ph type="sldNum" sz="quarter" idx="12"/>
          </p:nvPr>
        </p:nvSpPr>
        <p:spPr/>
        <p:txBody>
          <a:bodyPr/>
          <a:lstStyle/>
          <a:p>
            <a:fld id="{1B9F9B87-8982-4E6B-8A8B-2DF278F448C5}" type="slidenum">
              <a:rPr lang="en-US" altLang="zh-CN"/>
              <a:pPr/>
              <a:t>3</a:t>
            </a:fld>
            <a:endParaRPr lang="en-US" altLang="zh-CN"/>
          </a:p>
        </p:txBody>
      </p:sp>
      <p:sp>
        <p:nvSpPr>
          <p:cNvPr id="296962" name="Rectangle 2"/>
          <p:cNvSpPr>
            <a:spLocks noGrp="1" noChangeArrowheads="1"/>
          </p:cNvSpPr>
          <p:nvPr>
            <p:ph type="title"/>
          </p:nvPr>
        </p:nvSpPr>
        <p:spPr>
          <a:xfrm>
            <a:off x="1116013" y="274638"/>
            <a:ext cx="8027987" cy="706437"/>
          </a:xfrm>
        </p:spPr>
        <p:txBody>
          <a:bodyPr/>
          <a:lstStyle/>
          <a:p>
            <a:pPr algn="l"/>
            <a:r>
              <a:rPr lang="en-US" altLang="zh-CN" sz="3200"/>
              <a:t>PID</a:t>
            </a:r>
            <a:r>
              <a:rPr lang="zh-CN" altLang="en-US" sz="3200"/>
              <a:t>控制例</a:t>
            </a:r>
            <a:r>
              <a:rPr lang="en-US" altLang="zh-CN" sz="3200"/>
              <a:t>1</a:t>
            </a:r>
            <a:r>
              <a:rPr lang="zh-CN" altLang="en-US" sz="3200"/>
              <a:t>：反应釜温度自动控制回路</a:t>
            </a:r>
          </a:p>
        </p:txBody>
      </p:sp>
      <p:sp>
        <p:nvSpPr>
          <p:cNvPr id="296963" name="Line 3"/>
          <p:cNvSpPr>
            <a:spLocks noChangeShapeType="1"/>
          </p:cNvSpPr>
          <p:nvPr/>
        </p:nvSpPr>
        <p:spPr bwMode="auto">
          <a:xfrm>
            <a:off x="1295400" y="1052513"/>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pic>
        <p:nvPicPr>
          <p:cNvPr id="2969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6950" y="1773238"/>
            <a:ext cx="4608513" cy="43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91303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endParaRPr lang="en-US" altLang="zh-CN"/>
          </a:p>
        </p:txBody>
      </p:sp>
      <p:sp>
        <p:nvSpPr>
          <p:cNvPr id="7" name="灯片编号占位符 6"/>
          <p:cNvSpPr>
            <a:spLocks noGrp="1"/>
          </p:cNvSpPr>
          <p:nvPr>
            <p:ph type="sldNum" sz="quarter" idx="12"/>
          </p:nvPr>
        </p:nvSpPr>
        <p:spPr/>
        <p:txBody>
          <a:bodyPr/>
          <a:lstStyle/>
          <a:p>
            <a:fld id="{3C80B274-9BEC-4D95-8134-DD124B71A6DA}" type="slidenum">
              <a:rPr lang="en-US" altLang="zh-CN"/>
              <a:pPr/>
              <a:t>30</a:t>
            </a:fld>
            <a:endParaRPr lang="en-US" altLang="zh-CN"/>
          </a:p>
        </p:txBody>
      </p:sp>
      <p:sp>
        <p:nvSpPr>
          <p:cNvPr id="336898" name="Rectangle 1026"/>
          <p:cNvSpPr>
            <a:spLocks noGrp="1" noChangeArrowheads="1"/>
          </p:cNvSpPr>
          <p:nvPr>
            <p:ph type="title"/>
          </p:nvPr>
        </p:nvSpPr>
        <p:spPr>
          <a:xfrm>
            <a:off x="1116013" y="333375"/>
            <a:ext cx="7708900" cy="922338"/>
          </a:xfrm>
        </p:spPr>
        <p:txBody>
          <a:bodyPr/>
          <a:lstStyle/>
          <a:p>
            <a:r>
              <a:rPr lang="en-US" altLang="zh-CN" sz="4000"/>
              <a:t>PI</a:t>
            </a:r>
            <a:r>
              <a:rPr lang="zh-CN" altLang="en-US" sz="4000"/>
              <a:t>调节频率特性</a:t>
            </a:r>
          </a:p>
        </p:txBody>
      </p:sp>
      <p:sp>
        <p:nvSpPr>
          <p:cNvPr id="336899" name="Line 1027"/>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336904" name="Object 1032"/>
          <p:cNvGraphicFramePr>
            <a:graphicFrameLocks noChangeAspect="1"/>
          </p:cNvGraphicFramePr>
          <p:nvPr/>
        </p:nvGraphicFramePr>
        <p:xfrm>
          <a:off x="914400" y="1447800"/>
          <a:ext cx="7315200" cy="4957763"/>
        </p:xfrm>
        <a:graphic>
          <a:graphicData uri="http://schemas.openxmlformats.org/presentationml/2006/ole">
            <mc:AlternateContent xmlns:mc="http://schemas.openxmlformats.org/markup-compatibility/2006">
              <mc:Choice xmlns:v="urn:schemas-microsoft-com:vml" Requires="v">
                <p:oleObj spid="_x0000_s16389" name="位图图像" r:id="rId3" imgW="4610744" imgH="3123810" progId="Paint.Picture">
                  <p:embed/>
                </p:oleObj>
              </mc:Choice>
              <mc:Fallback>
                <p:oleObj name="位图图像" r:id="rId3" imgW="4610744" imgH="312381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447800"/>
                        <a:ext cx="7315200" cy="495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927666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endParaRPr lang="en-US" altLang="zh-CN"/>
          </a:p>
        </p:txBody>
      </p:sp>
      <p:sp>
        <p:nvSpPr>
          <p:cNvPr id="7" name="灯片编号占位符 6"/>
          <p:cNvSpPr>
            <a:spLocks noGrp="1"/>
          </p:cNvSpPr>
          <p:nvPr>
            <p:ph type="sldNum" sz="quarter" idx="12"/>
          </p:nvPr>
        </p:nvSpPr>
        <p:spPr/>
        <p:txBody>
          <a:bodyPr/>
          <a:lstStyle/>
          <a:p>
            <a:fld id="{F94FBE58-91A0-4C92-AC51-29230BEE7942}" type="slidenum">
              <a:rPr lang="en-US" altLang="zh-CN"/>
              <a:pPr/>
              <a:t>31</a:t>
            </a:fld>
            <a:endParaRPr lang="en-US" altLang="zh-CN"/>
          </a:p>
        </p:txBody>
      </p:sp>
      <p:sp>
        <p:nvSpPr>
          <p:cNvPr id="337922" name="Rectangle 1026"/>
          <p:cNvSpPr>
            <a:spLocks noGrp="1" noChangeArrowheads="1"/>
          </p:cNvSpPr>
          <p:nvPr>
            <p:ph type="title"/>
          </p:nvPr>
        </p:nvSpPr>
        <p:spPr>
          <a:xfrm>
            <a:off x="1116013" y="333375"/>
            <a:ext cx="7708900" cy="922338"/>
          </a:xfrm>
        </p:spPr>
        <p:txBody>
          <a:bodyPr/>
          <a:lstStyle/>
          <a:p>
            <a:r>
              <a:rPr lang="en-US" altLang="zh-CN" sz="4000"/>
              <a:t>PD</a:t>
            </a:r>
            <a:r>
              <a:rPr lang="zh-CN" altLang="en-US" sz="4000"/>
              <a:t>调节频率特性</a:t>
            </a:r>
          </a:p>
        </p:txBody>
      </p:sp>
      <p:sp>
        <p:nvSpPr>
          <p:cNvPr id="337923" name="Line 1027"/>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337925" name="Object 1029"/>
          <p:cNvGraphicFramePr>
            <a:graphicFrameLocks noChangeAspect="1"/>
          </p:cNvGraphicFramePr>
          <p:nvPr/>
        </p:nvGraphicFramePr>
        <p:xfrm>
          <a:off x="685800" y="1468438"/>
          <a:ext cx="7086600" cy="4799012"/>
        </p:xfrm>
        <a:graphic>
          <a:graphicData uri="http://schemas.openxmlformats.org/presentationml/2006/ole">
            <mc:AlternateContent xmlns:mc="http://schemas.openxmlformats.org/markup-compatibility/2006">
              <mc:Choice xmlns:v="urn:schemas-microsoft-com:vml" Requires="v">
                <p:oleObj spid="_x0000_s17413" name="位图图像" r:id="rId3" imgW="4514286" imgH="3057143" progId="Paint.Picture">
                  <p:embed/>
                </p:oleObj>
              </mc:Choice>
              <mc:Fallback>
                <p:oleObj name="位图图像" r:id="rId3" imgW="4514286" imgH="305714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468438"/>
                        <a:ext cx="7086600" cy="479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183619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endParaRPr lang="en-US" altLang="zh-CN"/>
          </a:p>
        </p:txBody>
      </p:sp>
      <p:sp>
        <p:nvSpPr>
          <p:cNvPr id="8" name="灯片编号占位符 5"/>
          <p:cNvSpPr>
            <a:spLocks noGrp="1"/>
          </p:cNvSpPr>
          <p:nvPr>
            <p:ph type="sldNum" sz="quarter" idx="12"/>
          </p:nvPr>
        </p:nvSpPr>
        <p:spPr/>
        <p:txBody>
          <a:bodyPr/>
          <a:lstStyle/>
          <a:p>
            <a:fld id="{FD34F612-FDF8-4178-BF72-1CDE0A842DCA}" type="slidenum">
              <a:rPr lang="en-US" altLang="zh-CN"/>
              <a:pPr/>
              <a:t>32</a:t>
            </a:fld>
            <a:endParaRPr lang="en-US" altLang="zh-CN"/>
          </a:p>
        </p:txBody>
      </p:sp>
      <p:sp>
        <p:nvSpPr>
          <p:cNvPr id="289794" name="Rectangle 2"/>
          <p:cNvSpPr>
            <a:spLocks noGrp="1" noChangeArrowheads="1"/>
          </p:cNvSpPr>
          <p:nvPr>
            <p:ph type="title"/>
          </p:nvPr>
        </p:nvSpPr>
        <p:spPr>
          <a:xfrm>
            <a:off x="301625" y="0"/>
            <a:ext cx="8540750" cy="1143000"/>
          </a:xfrm>
        </p:spPr>
        <p:txBody>
          <a:bodyPr/>
          <a:lstStyle/>
          <a:p>
            <a:r>
              <a:rPr lang="en-US" altLang="zh-CN" sz="4800"/>
              <a:t>PID</a:t>
            </a:r>
            <a:r>
              <a:rPr lang="zh-CN" altLang="en-US" sz="4800"/>
              <a:t>调节频率特性</a:t>
            </a:r>
            <a:endParaRPr lang="zh-CN" altLang="en-US"/>
          </a:p>
        </p:txBody>
      </p:sp>
      <p:sp>
        <p:nvSpPr>
          <p:cNvPr id="289795" name="Rectangle 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89796" name="Object 4"/>
          <p:cNvGraphicFramePr>
            <a:graphicFrameLocks noChangeAspect="1"/>
          </p:cNvGraphicFramePr>
          <p:nvPr/>
        </p:nvGraphicFramePr>
        <p:xfrm>
          <a:off x="723900" y="1135063"/>
          <a:ext cx="7696200" cy="5722937"/>
        </p:xfrm>
        <a:graphic>
          <a:graphicData uri="http://schemas.openxmlformats.org/presentationml/2006/ole">
            <mc:AlternateContent xmlns:mc="http://schemas.openxmlformats.org/markup-compatibility/2006">
              <mc:Choice xmlns:v="urn:schemas-microsoft-com:vml" Requires="v">
                <p:oleObj spid="_x0000_s18437" name="位图图像" r:id="rId3" imgW="4866667" imgH="3619048" progId="Paint.Picture">
                  <p:embed/>
                </p:oleObj>
              </mc:Choice>
              <mc:Fallback>
                <p:oleObj name="位图图像" r:id="rId3" imgW="4866667" imgH="361904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 y="1135063"/>
                        <a:ext cx="7696200" cy="572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9792" name="Line 0"/>
          <p:cNvSpPr>
            <a:spLocks noChangeShapeType="1"/>
          </p:cNvSpPr>
          <p:nvPr/>
        </p:nvSpPr>
        <p:spPr bwMode="auto">
          <a:xfrm>
            <a:off x="1295400" y="90805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33338686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endParaRPr lang="en-US" altLang="zh-CN"/>
          </a:p>
        </p:txBody>
      </p:sp>
      <p:sp>
        <p:nvSpPr>
          <p:cNvPr id="8" name="灯片编号占位符 5"/>
          <p:cNvSpPr>
            <a:spLocks noGrp="1"/>
          </p:cNvSpPr>
          <p:nvPr>
            <p:ph type="sldNum" sz="quarter" idx="12"/>
          </p:nvPr>
        </p:nvSpPr>
        <p:spPr/>
        <p:txBody>
          <a:bodyPr/>
          <a:lstStyle/>
          <a:p>
            <a:fld id="{D0513333-A8CB-4E89-9C35-8448A5DC74A3}" type="slidenum">
              <a:rPr lang="en-US" altLang="zh-CN"/>
              <a:pPr/>
              <a:t>33</a:t>
            </a:fld>
            <a:endParaRPr lang="en-US" altLang="zh-CN"/>
          </a:p>
        </p:txBody>
      </p:sp>
      <p:sp>
        <p:nvSpPr>
          <p:cNvPr id="290818" name="Rectangle 2"/>
          <p:cNvSpPr>
            <a:spLocks noGrp="1" noChangeArrowheads="1"/>
          </p:cNvSpPr>
          <p:nvPr>
            <p:ph type="title"/>
          </p:nvPr>
        </p:nvSpPr>
        <p:spPr>
          <a:xfrm>
            <a:off x="1042988" y="188913"/>
            <a:ext cx="7821612" cy="782637"/>
          </a:xfrm>
        </p:spPr>
        <p:txBody>
          <a:bodyPr/>
          <a:lstStyle/>
          <a:p>
            <a:r>
              <a:rPr lang="en-US" altLang="zh-CN"/>
              <a:t>PD</a:t>
            </a:r>
            <a:r>
              <a:rPr lang="zh-CN" altLang="en-US"/>
              <a:t>调节作用例</a:t>
            </a:r>
            <a:endParaRPr lang="zh-CN" altLang="en-US" sz="4000"/>
          </a:p>
        </p:txBody>
      </p:sp>
      <p:sp>
        <p:nvSpPr>
          <p:cNvPr id="290819" name="Rectangle 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90820" name="Object 4"/>
          <p:cNvGraphicFramePr>
            <a:graphicFrameLocks noChangeAspect="1"/>
          </p:cNvGraphicFramePr>
          <p:nvPr/>
        </p:nvGraphicFramePr>
        <p:xfrm>
          <a:off x="952500" y="1196975"/>
          <a:ext cx="7505700" cy="5661025"/>
        </p:xfrm>
        <a:graphic>
          <a:graphicData uri="http://schemas.openxmlformats.org/presentationml/2006/ole">
            <mc:AlternateContent xmlns:mc="http://schemas.openxmlformats.org/markup-compatibility/2006">
              <mc:Choice xmlns:v="urn:schemas-microsoft-com:vml" Requires="v">
                <p:oleObj spid="_x0000_s19461" name="位图图像" r:id="rId3" imgW="4142857" imgH="3123810" progId="Paint.Picture">
                  <p:embed/>
                </p:oleObj>
              </mc:Choice>
              <mc:Fallback>
                <p:oleObj name="位图图像" r:id="rId3" imgW="4142857" imgH="312381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00" y="1196975"/>
                        <a:ext cx="7505700" cy="566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0816" name="Line 0"/>
          <p:cNvSpPr>
            <a:spLocks noChangeShapeType="1"/>
          </p:cNvSpPr>
          <p:nvPr/>
        </p:nvSpPr>
        <p:spPr bwMode="auto">
          <a:xfrm>
            <a:off x="1295400" y="981075"/>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23633212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endParaRPr lang="en-US" altLang="zh-CN"/>
          </a:p>
        </p:txBody>
      </p:sp>
      <p:sp>
        <p:nvSpPr>
          <p:cNvPr id="8" name="灯片编号占位符 5"/>
          <p:cNvSpPr>
            <a:spLocks noGrp="1"/>
          </p:cNvSpPr>
          <p:nvPr>
            <p:ph type="sldNum" sz="quarter" idx="12"/>
          </p:nvPr>
        </p:nvSpPr>
        <p:spPr/>
        <p:txBody>
          <a:bodyPr/>
          <a:lstStyle/>
          <a:p>
            <a:fld id="{7B14EF50-E2AC-45D6-B14E-275274CFCDA4}" type="slidenum">
              <a:rPr lang="en-US" altLang="zh-CN"/>
              <a:pPr/>
              <a:t>34</a:t>
            </a:fld>
            <a:endParaRPr lang="en-US" altLang="zh-CN"/>
          </a:p>
        </p:txBody>
      </p:sp>
      <p:sp>
        <p:nvSpPr>
          <p:cNvPr id="291842" name="Rectangle 2"/>
          <p:cNvSpPr>
            <a:spLocks noGrp="1" noChangeArrowheads="1"/>
          </p:cNvSpPr>
          <p:nvPr>
            <p:ph type="title"/>
          </p:nvPr>
        </p:nvSpPr>
        <p:spPr>
          <a:xfrm>
            <a:off x="1042988" y="0"/>
            <a:ext cx="7799387" cy="981075"/>
          </a:xfrm>
        </p:spPr>
        <p:txBody>
          <a:bodyPr/>
          <a:lstStyle/>
          <a:p>
            <a:r>
              <a:rPr lang="en-US" altLang="zh-CN" sz="4800"/>
              <a:t>PID</a:t>
            </a:r>
            <a:r>
              <a:rPr lang="zh-CN" altLang="en-US" sz="4800"/>
              <a:t>调节作用例</a:t>
            </a:r>
            <a:endParaRPr lang="zh-CN" altLang="en-US"/>
          </a:p>
        </p:txBody>
      </p:sp>
      <p:sp>
        <p:nvSpPr>
          <p:cNvPr id="291843" name="Rectangle 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91844" name="Object 4"/>
          <p:cNvGraphicFramePr>
            <a:graphicFrameLocks noChangeAspect="1"/>
          </p:cNvGraphicFramePr>
          <p:nvPr/>
        </p:nvGraphicFramePr>
        <p:xfrm>
          <a:off x="323850" y="1101725"/>
          <a:ext cx="8382000" cy="5756275"/>
        </p:xfrm>
        <a:graphic>
          <a:graphicData uri="http://schemas.openxmlformats.org/presentationml/2006/ole">
            <mc:AlternateContent xmlns:mc="http://schemas.openxmlformats.org/markup-compatibility/2006">
              <mc:Choice xmlns:v="urn:schemas-microsoft-com:vml" Requires="v">
                <p:oleObj spid="_x0000_s20485" name="位图图像" r:id="rId3" imgW="4409524" imgH="3029373" progId="Paint.Picture">
                  <p:embed/>
                </p:oleObj>
              </mc:Choice>
              <mc:Fallback>
                <p:oleObj name="位图图像" r:id="rId3" imgW="4409524" imgH="302937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101725"/>
                        <a:ext cx="8382000" cy="575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1840" name="Line 0"/>
          <p:cNvSpPr>
            <a:spLocks noChangeShapeType="1"/>
          </p:cNvSpPr>
          <p:nvPr/>
        </p:nvSpPr>
        <p:spPr bwMode="auto">
          <a:xfrm>
            <a:off x="1295400" y="981075"/>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31747783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endParaRPr lang="en-US" altLang="zh-CN"/>
          </a:p>
        </p:txBody>
      </p:sp>
      <p:sp>
        <p:nvSpPr>
          <p:cNvPr id="8" name="灯片编号占位符 6"/>
          <p:cNvSpPr>
            <a:spLocks noGrp="1"/>
          </p:cNvSpPr>
          <p:nvPr>
            <p:ph type="sldNum" sz="quarter" idx="12"/>
          </p:nvPr>
        </p:nvSpPr>
        <p:spPr/>
        <p:txBody>
          <a:bodyPr/>
          <a:lstStyle/>
          <a:p>
            <a:fld id="{86427D71-95ED-4941-A7CD-3E277CD02380}" type="slidenum">
              <a:rPr lang="en-US" altLang="zh-CN"/>
              <a:pPr/>
              <a:t>35</a:t>
            </a:fld>
            <a:endParaRPr lang="en-US" altLang="zh-CN"/>
          </a:p>
        </p:txBody>
      </p:sp>
      <p:sp>
        <p:nvSpPr>
          <p:cNvPr id="301058" name="Rectangle 2"/>
          <p:cNvSpPr>
            <a:spLocks noGrp="1" noChangeArrowheads="1"/>
          </p:cNvSpPr>
          <p:nvPr>
            <p:ph type="title"/>
          </p:nvPr>
        </p:nvSpPr>
        <p:spPr>
          <a:xfrm>
            <a:off x="1116013" y="333375"/>
            <a:ext cx="7708900" cy="922338"/>
          </a:xfrm>
        </p:spPr>
        <p:txBody>
          <a:bodyPr/>
          <a:lstStyle/>
          <a:p>
            <a:r>
              <a:rPr lang="en-US" altLang="zh-CN"/>
              <a:t>PID</a:t>
            </a:r>
            <a:r>
              <a:rPr lang="zh-CN" altLang="en-US"/>
              <a:t>参数的整定方法</a:t>
            </a:r>
          </a:p>
        </p:txBody>
      </p:sp>
      <p:sp>
        <p:nvSpPr>
          <p:cNvPr id="301059" name="Line 3"/>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1060" name="Text Box 4"/>
          <p:cNvSpPr txBox="1">
            <a:spLocks noChangeArrowheads="1"/>
          </p:cNvSpPr>
          <p:nvPr/>
        </p:nvSpPr>
        <p:spPr bwMode="auto">
          <a:xfrm>
            <a:off x="1116013" y="1647825"/>
            <a:ext cx="7272337"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solidFill>
                  <a:srgbClr val="000404"/>
                </a:solidFill>
              </a:rPr>
              <a:t>在实际</a:t>
            </a:r>
            <a:r>
              <a:rPr lang="en-US" altLang="zh-CN" sz="2400">
                <a:solidFill>
                  <a:srgbClr val="000404"/>
                </a:solidFill>
              </a:rPr>
              <a:t>PID</a:t>
            </a:r>
            <a:r>
              <a:rPr lang="zh-CN" altLang="en-US" sz="2400">
                <a:solidFill>
                  <a:srgbClr val="000404"/>
                </a:solidFill>
              </a:rPr>
              <a:t>控制系统中，需要对</a:t>
            </a:r>
            <a:r>
              <a:rPr lang="en-US" altLang="zh-CN" sz="2400">
                <a:solidFill>
                  <a:srgbClr val="000404"/>
                </a:solidFill>
              </a:rPr>
              <a:t>PID</a:t>
            </a:r>
            <a:r>
              <a:rPr lang="zh-CN" altLang="en-US" sz="2400">
                <a:solidFill>
                  <a:srgbClr val="000404"/>
                </a:solidFill>
              </a:rPr>
              <a:t>参数进行正确的选择和调节来保证系统控制质量。</a:t>
            </a:r>
          </a:p>
          <a:p>
            <a:pPr>
              <a:spcBef>
                <a:spcPct val="50000"/>
              </a:spcBef>
            </a:pPr>
            <a:r>
              <a:rPr lang="zh-CN" altLang="en-US" sz="2400">
                <a:solidFill>
                  <a:srgbClr val="000404"/>
                </a:solidFill>
              </a:rPr>
              <a:t>整定的参数为</a:t>
            </a:r>
          </a:p>
          <a:p>
            <a:pPr>
              <a:spcBef>
                <a:spcPct val="50000"/>
              </a:spcBef>
            </a:pPr>
            <a:r>
              <a:rPr lang="zh-CN" altLang="en-US" sz="2400">
                <a:solidFill>
                  <a:srgbClr val="000404"/>
                </a:solidFill>
              </a:rPr>
              <a:t>比例系数：</a:t>
            </a:r>
            <a:r>
              <a:rPr lang="en-US" altLang="zh-CN" sz="2400">
                <a:solidFill>
                  <a:srgbClr val="000404"/>
                </a:solidFill>
              </a:rPr>
              <a:t>kp </a:t>
            </a:r>
            <a:r>
              <a:rPr lang="zh-CN" altLang="en-US" sz="2400">
                <a:solidFill>
                  <a:srgbClr val="000404"/>
                </a:solidFill>
              </a:rPr>
              <a:t>或比例度（比例带）：</a:t>
            </a:r>
            <a:r>
              <a:rPr lang="en-US" altLang="zh-CN" sz="2400">
                <a:solidFill>
                  <a:srgbClr val="000404"/>
                </a:solidFill>
              </a:rPr>
              <a:t>δ=1/Kp</a:t>
            </a:r>
          </a:p>
          <a:p>
            <a:pPr>
              <a:spcBef>
                <a:spcPct val="50000"/>
              </a:spcBef>
            </a:pPr>
            <a:r>
              <a:rPr lang="zh-CN" altLang="en-US" sz="2400">
                <a:solidFill>
                  <a:srgbClr val="000404"/>
                </a:solidFill>
              </a:rPr>
              <a:t>积分时间：</a:t>
            </a:r>
            <a:r>
              <a:rPr lang="en-US" altLang="zh-CN" sz="2400">
                <a:solidFill>
                  <a:srgbClr val="000404"/>
                </a:solidFill>
              </a:rPr>
              <a:t>Ti</a:t>
            </a:r>
          </a:p>
          <a:p>
            <a:pPr>
              <a:spcBef>
                <a:spcPct val="50000"/>
              </a:spcBef>
            </a:pPr>
            <a:r>
              <a:rPr lang="zh-CN" altLang="en-US" sz="2400">
                <a:solidFill>
                  <a:srgbClr val="000404"/>
                </a:solidFill>
              </a:rPr>
              <a:t>微分时间：</a:t>
            </a:r>
            <a:r>
              <a:rPr lang="en-US" altLang="zh-CN" sz="2400">
                <a:solidFill>
                  <a:srgbClr val="000404"/>
                </a:solidFill>
              </a:rPr>
              <a:t>Td</a:t>
            </a:r>
          </a:p>
          <a:p>
            <a:pPr>
              <a:spcBef>
                <a:spcPct val="50000"/>
              </a:spcBef>
            </a:pPr>
            <a:r>
              <a:rPr lang="zh-CN" altLang="en-US" sz="2400">
                <a:solidFill>
                  <a:srgbClr val="000404"/>
                </a:solidFill>
              </a:rPr>
              <a:t>以及采样周期：</a:t>
            </a:r>
            <a:r>
              <a:rPr lang="en-US" altLang="zh-CN" sz="2400">
                <a:solidFill>
                  <a:srgbClr val="000404"/>
                </a:solidFill>
              </a:rPr>
              <a:t>T</a:t>
            </a:r>
          </a:p>
        </p:txBody>
      </p:sp>
      <p:pic>
        <p:nvPicPr>
          <p:cNvPr id="30106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716338"/>
            <a:ext cx="3600450" cy="2900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8595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endParaRPr lang="en-US" altLang="zh-CN"/>
          </a:p>
        </p:txBody>
      </p:sp>
      <p:sp>
        <p:nvSpPr>
          <p:cNvPr id="7" name="灯片编号占位符 5"/>
          <p:cNvSpPr>
            <a:spLocks noGrp="1"/>
          </p:cNvSpPr>
          <p:nvPr>
            <p:ph type="sldNum" sz="quarter" idx="12"/>
          </p:nvPr>
        </p:nvSpPr>
        <p:spPr/>
        <p:txBody>
          <a:bodyPr/>
          <a:lstStyle/>
          <a:p>
            <a:fld id="{A36298DC-01D0-4F4E-945A-E889BCAB011D}" type="slidenum">
              <a:rPr lang="en-US" altLang="zh-CN"/>
              <a:pPr/>
              <a:t>36</a:t>
            </a:fld>
            <a:endParaRPr lang="en-US" altLang="zh-CN"/>
          </a:p>
        </p:txBody>
      </p:sp>
      <p:sp>
        <p:nvSpPr>
          <p:cNvPr id="303106" name="Rectangle 2"/>
          <p:cNvSpPr>
            <a:spLocks noGrp="1" noChangeArrowheads="1"/>
          </p:cNvSpPr>
          <p:nvPr>
            <p:ph type="title"/>
          </p:nvPr>
        </p:nvSpPr>
        <p:spPr>
          <a:xfrm>
            <a:off x="1258888" y="0"/>
            <a:ext cx="7543800" cy="1143000"/>
          </a:xfrm>
        </p:spPr>
        <p:txBody>
          <a:bodyPr/>
          <a:lstStyle/>
          <a:p>
            <a:pPr algn="l"/>
            <a:r>
              <a:rPr lang="en-US" altLang="zh-CN" sz="4000"/>
              <a:t>PID </a:t>
            </a:r>
            <a:r>
              <a:rPr lang="zh-CN" altLang="en-US" sz="4000"/>
              <a:t>参数与控制性能的关系</a:t>
            </a:r>
            <a:endParaRPr lang="zh-CN" altLang="en-US"/>
          </a:p>
        </p:txBody>
      </p:sp>
      <p:sp>
        <p:nvSpPr>
          <p:cNvPr id="303107" name="Line 3"/>
          <p:cNvSpPr>
            <a:spLocks noChangeShapeType="1"/>
          </p:cNvSpPr>
          <p:nvPr/>
        </p:nvSpPr>
        <p:spPr bwMode="auto">
          <a:xfrm>
            <a:off x="1295400" y="1052513"/>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3108" name="Text Box 4"/>
          <p:cNvSpPr txBox="1">
            <a:spLocks noChangeArrowheads="1"/>
          </p:cNvSpPr>
          <p:nvPr/>
        </p:nvSpPr>
        <p:spPr bwMode="auto">
          <a:xfrm>
            <a:off x="539552" y="1268760"/>
            <a:ext cx="8172202"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30000"/>
              </a:spcBef>
              <a:buFontTx/>
              <a:buChar char="•"/>
            </a:pPr>
            <a:r>
              <a:rPr lang="en-US" altLang="zh-CN" sz="2800" dirty="0" smtClean="0">
                <a:solidFill>
                  <a:srgbClr val="000404"/>
                </a:solidFill>
                <a:effectLst>
                  <a:outerShdw blurRad="38100" dist="38100" dir="2700000" algn="tl">
                    <a:srgbClr val="C0C0C0"/>
                  </a:outerShdw>
                </a:effectLst>
              </a:rPr>
              <a:t> </a:t>
            </a:r>
            <a:r>
              <a:rPr lang="en-US" altLang="zh-CN" sz="2800" dirty="0" err="1" smtClean="0">
                <a:solidFill>
                  <a:srgbClr val="000404"/>
                </a:solidFill>
                <a:effectLst>
                  <a:outerShdw blurRad="38100" dist="38100" dir="2700000" algn="tl">
                    <a:srgbClr val="C0C0C0"/>
                  </a:outerShdw>
                </a:effectLst>
              </a:rPr>
              <a:t>Kp</a:t>
            </a:r>
            <a:r>
              <a:rPr lang="zh-CN" altLang="en-US" sz="2800" dirty="0" smtClean="0">
                <a:solidFill>
                  <a:srgbClr val="000404"/>
                </a:solidFill>
                <a:effectLst>
                  <a:outerShdw blurRad="38100" dist="38100" dir="2700000" algn="tl">
                    <a:srgbClr val="C0C0C0"/>
                  </a:outerShdw>
                </a:effectLst>
              </a:rPr>
              <a:t>越</a:t>
            </a:r>
            <a:r>
              <a:rPr lang="zh-CN" altLang="en-US" sz="2800" dirty="0">
                <a:solidFill>
                  <a:srgbClr val="000404"/>
                </a:solidFill>
                <a:effectLst>
                  <a:outerShdw blurRad="38100" dist="38100" dir="2700000" algn="tl">
                    <a:srgbClr val="C0C0C0"/>
                  </a:outerShdw>
                </a:effectLst>
              </a:rPr>
              <a:t>大控制作用越强</a:t>
            </a:r>
            <a:r>
              <a:rPr lang="zh-CN" altLang="en-US" sz="2800" dirty="0" smtClean="0">
                <a:solidFill>
                  <a:srgbClr val="000404"/>
                </a:solidFill>
                <a:effectLst>
                  <a:outerShdw blurRad="38100" dist="38100" dir="2700000" algn="tl">
                    <a:srgbClr val="C0C0C0"/>
                  </a:outerShdw>
                </a:effectLst>
              </a:rPr>
              <a:t>，</a:t>
            </a:r>
            <a:r>
              <a:rPr lang="en-US" altLang="zh-CN" sz="2800" i="1" dirty="0" err="1" smtClean="0">
                <a:solidFill>
                  <a:srgbClr val="000404"/>
                </a:solidFill>
                <a:effectLst>
                  <a:outerShdw blurRad="38100" dist="38100" dir="2700000" algn="tl">
                    <a:srgbClr val="C0C0C0"/>
                  </a:outerShdw>
                </a:effectLst>
              </a:rPr>
              <a:t>Kp</a:t>
            </a:r>
            <a:r>
              <a:rPr lang="en-US" altLang="zh-CN" sz="2800" i="1" dirty="0" smtClean="0">
                <a:solidFill>
                  <a:srgbClr val="000404"/>
                </a:solidFill>
                <a:effectLst>
                  <a:outerShdw blurRad="38100" dist="38100" dir="2700000" algn="tl">
                    <a:srgbClr val="C0C0C0"/>
                  </a:outerShdw>
                </a:effectLst>
              </a:rPr>
              <a:t> </a:t>
            </a:r>
            <a:r>
              <a:rPr lang="zh-CN" altLang="en-US" sz="2800" dirty="0" smtClean="0">
                <a:solidFill>
                  <a:srgbClr val="000404"/>
                </a:solidFill>
                <a:effectLst>
                  <a:outerShdw blurRad="38100" dist="38100" dir="2700000" algn="tl">
                    <a:srgbClr val="C0C0C0"/>
                  </a:outerShdw>
                </a:effectLst>
              </a:rPr>
              <a:t>增加</a:t>
            </a:r>
            <a:r>
              <a:rPr lang="en-US" altLang="zh-CN" sz="2800" dirty="0">
                <a:solidFill>
                  <a:srgbClr val="000404"/>
                </a:solidFill>
                <a:effectLst>
                  <a:outerShdw blurRad="38100" dist="38100" dir="2700000" algn="tl">
                    <a:srgbClr val="C0C0C0"/>
                  </a:outerShdw>
                </a:effectLst>
              </a:rPr>
              <a:t>(</a:t>
            </a:r>
            <a:r>
              <a:rPr lang="zh-CN" altLang="en-US" sz="2800" dirty="0">
                <a:solidFill>
                  <a:srgbClr val="000404"/>
                </a:solidFill>
                <a:effectLst>
                  <a:outerShdw blurRad="38100" dist="38100" dir="2700000" algn="tl">
                    <a:srgbClr val="C0C0C0"/>
                  </a:outerShdw>
                </a:effectLst>
              </a:rPr>
              <a:t>比例度</a:t>
            </a:r>
            <a:r>
              <a:rPr lang="el-GR" altLang="zh-CN" sz="2800" dirty="0">
                <a:solidFill>
                  <a:srgbClr val="000404"/>
                </a:solidFill>
                <a:effectLst>
                  <a:outerShdw blurRad="38100" dist="38100" dir="2700000" algn="tl">
                    <a:srgbClr val="C0C0C0"/>
                  </a:outerShdw>
                </a:effectLst>
              </a:rPr>
              <a:t>δ</a:t>
            </a:r>
            <a:r>
              <a:rPr lang="zh-CN" altLang="en-US" sz="2800" dirty="0">
                <a:solidFill>
                  <a:srgbClr val="000404"/>
                </a:solidFill>
                <a:effectLst>
                  <a:outerShdw blurRad="38100" dist="38100" dir="2700000" algn="tl">
                    <a:srgbClr val="C0C0C0"/>
                  </a:outerShdw>
                </a:effectLst>
              </a:rPr>
              <a:t>减小</a:t>
            </a:r>
            <a:r>
              <a:rPr lang="en-US" altLang="zh-CN" sz="2800" dirty="0">
                <a:solidFill>
                  <a:srgbClr val="000404"/>
                </a:solidFill>
                <a:effectLst>
                  <a:outerShdw blurRad="38100" dist="38100" dir="2700000" algn="tl">
                    <a:srgbClr val="C0C0C0"/>
                  </a:outerShdw>
                </a:effectLst>
              </a:rPr>
              <a:t>) </a:t>
            </a:r>
            <a:r>
              <a:rPr lang="zh-CN" altLang="en-US" sz="2800" dirty="0">
                <a:solidFill>
                  <a:srgbClr val="000404"/>
                </a:solidFill>
                <a:effectLst>
                  <a:outerShdw blurRad="38100" dist="38100" dir="2700000" algn="tl">
                    <a:srgbClr val="C0C0C0"/>
                  </a:outerShdw>
                </a:effectLst>
              </a:rPr>
              <a:t>，余差下降，最大偏差减小，但稳定性变差。</a:t>
            </a:r>
          </a:p>
          <a:p>
            <a:pPr>
              <a:lnSpc>
                <a:spcPct val="150000"/>
              </a:lnSpc>
              <a:spcBef>
                <a:spcPct val="30000"/>
              </a:spcBef>
              <a:buFontTx/>
              <a:buChar char="•"/>
            </a:pPr>
            <a:r>
              <a:rPr lang="zh-CN" altLang="en-US" sz="2800" dirty="0">
                <a:solidFill>
                  <a:srgbClr val="000404"/>
                </a:solidFill>
                <a:effectLst>
                  <a:outerShdw blurRad="38100" dist="38100" dir="2700000" algn="tl">
                    <a:srgbClr val="C0C0C0"/>
                  </a:outerShdw>
                </a:effectLst>
              </a:rPr>
              <a:t>积分时间</a:t>
            </a:r>
            <a:r>
              <a:rPr lang="en-US" altLang="zh-CN" sz="2800" dirty="0" err="1">
                <a:solidFill>
                  <a:srgbClr val="000404"/>
                </a:solidFill>
                <a:effectLst>
                  <a:outerShdw blurRad="38100" dist="38100" dir="2700000" algn="tl">
                    <a:srgbClr val="C0C0C0"/>
                  </a:outerShdw>
                </a:effectLst>
              </a:rPr>
              <a:t>Ti</a:t>
            </a:r>
            <a:r>
              <a:rPr lang="zh-CN" altLang="en-US" sz="2800" dirty="0">
                <a:solidFill>
                  <a:srgbClr val="000404"/>
                </a:solidFill>
                <a:effectLst>
                  <a:outerShdw blurRad="38100" dist="38100" dir="2700000" algn="tl">
                    <a:srgbClr val="C0C0C0"/>
                  </a:outerShdw>
                </a:effectLst>
              </a:rPr>
              <a:t>越短，积分作用越强， </a:t>
            </a:r>
            <a:r>
              <a:rPr lang="en-US" altLang="zh-CN" sz="2800" dirty="0" err="1">
                <a:solidFill>
                  <a:srgbClr val="000404"/>
                </a:solidFill>
                <a:effectLst>
                  <a:outerShdw blurRad="38100" dist="38100" dir="2700000" algn="tl">
                    <a:srgbClr val="C0C0C0"/>
                  </a:outerShdw>
                </a:effectLst>
              </a:rPr>
              <a:t>Ti</a:t>
            </a:r>
            <a:r>
              <a:rPr lang="zh-CN" altLang="en-US" sz="2800" dirty="0">
                <a:solidFill>
                  <a:srgbClr val="000404"/>
                </a:solidFill>
                <a:effectLst>
                  <a:outerShdw blurRad="38100" dist="38100" dir="2700000" algn="tl">
                    <a:srgbClr val="C0C0C0"/>
                  </a:outerShdw>
                </a:effectLst>
              </a:rPr>
              <a:t>趋向无穷大时无积分作用</a:t>
            </a:r>
            <a:r>
              <a:rPr lang="zh-CN" altLang="en-US" sz="2800" dirty="0" smtClean="0">
                <a:solidFill>
                  <a:srgbClr val="000404"/>
                </a:solidFill>
                <a:effectLst>
                  <a:outerShdw blurRad="38100" dist="38100" dir="2700000" algn="tl">
                    <a:srgbClr val="C0C0C0"/>
                  </a:outerShdw>
                </a:effectLst>
              </a:rPr>
              <a:t>。</a:t>
            </a:r>
            <a:r>
              <a:rPr lang="zh-CN" altLang="en-US" sz="2400" dirty="0" smtClean="0">
                <a:solidFill>
                  <a:srgbClr val="000404"/>
                </a:solidFill>
                <a:effectLst>
                  <a:outerShdw blurRad="38100" dist="38100" dir="2700000" algn="tl">
                    <a:srgbClr val="C0C0C0"/>
                  </a:outerShdw>
                </a:effectLst>
              </a:rPr>
              <a:t>引入</a:t>
            </a:r>
            <a:r>
              <a:rPr lang="zh-CN" altLang="en-US" sz="2400" dirty="0">
                <a:solidFill>
                  <a:srgbClr val="000404"/>
                </a:solidFill>
                <a:effectLst>
                  <a:outerShdw blurRad="38100" dist="38100" dir="2700000" algn="tl">
                    <a:srgbClr val="C0C0C0"/>
                  </a:outerShdw>
                </a:effectLst>
              </a:rPr>
              <a:t>积分作用</a:t>
            </a:r>
            <a:r>
              <a:rPr lang="en-US" altLang="zh-CN" sz="2400" dirty="0">
                <a:solidFill>
                  <a:srgbClr val="000404"/>
                </a:solidFill>
                <a:effectLst>
                  <a:outerShdw blurRad="38100" dist="38100" dir="2700000" algn="tl">
                    <a:srgbClr val="C0C0C0"/>
                  </a:outerShdw>
                </a:effectLst>
              </a:rPr>
              <a:t>I</a:t>
            </a:r>
            <a:r>
              <a:rPr lang="zh-CN" altLang="en-US" sz="2400" dirty="0">
                <a:solidFill>
                  <a:srgbClr val="000404"/>
                </a:solidFill>
                <a:effectLst>
                  <a:outerShdw blurRad="38100" dist="38100" dir="2700000" algn="tl">
                    <a:srgbClr val="C0C0C0"/>
                  </a:outerShdw>
                </a:effectLst>
              </a:rPr>
              <a:t>后，为保持稳定性裕度， </a:t>
            </a:r>
            <a:r>
              <a:rPr lang="en-US" altLang="zh-CN" sz="2400" dirty="0" err="1" smtClean="0">
                <a:solidFill>
                  <a:srgbClr val="000404"/>
                </a:solidFill>
                <a:effectLst>
                  <a:outerShdw blurRad="38100" dist="38100" dir="2700000" algn="tl">
                    <a:srgbClr val="C0C0C0"/>
                  </a:outerShdw>
                </a:effectLst>
              </a:rPr>
              <a:t>Kp</a:t>
            </a:r>
            <a:r>
              <a:rPr lang="zh-CN" altLang="en-US" sz="2400" dirty="0" smtClean="0">
                <a:solidFill>
                  <a:srgbClr val="000404"/>
                </a:solidFill>
                <a:effectLst>
                  <a:outerShdw blurRad="38100" dist="38100" dir="2700000" algn="tl">
                    <a:srgbClr val="C0C0C0"/>
                  </a:outerShdw>
                </a:effectLst>
              </a:rPr>
              <a:t>应</a:t>
            </a:r>
            <a:r>
              <a:rPr lang="zh-CN" altLang="en-US" sz="2400" dirty="0">
                <a:solidFill>
                  <a:srgbClr val="000404"/>
                </a:solidFill>
                <a:effectLst>
                  <a:outerShdw blurRad="38100" dist="38100" dir="2700000" algn="tl">
                    <a:srgbClr val="C0C0C0"/>
                  </a:outerShdw>
                </a:effectLst>
              </a:rPr>
              <a:t>减少</a:t>
            </a:r>
            <a:r>
              <a:rPr lang="en-US" altLang="zh-CN" sz="2400" dirty="0">
                <a:solidFill>
                  <a:srgbClr val="000404"/>
                </a:solidFill>
                <a:effectLst>
                  <a:outerShdw blurRad="38100" dist="38100" dir="2700000" algn="tl">
                    <a:srgbClr val="C0C0C0"/>
                  </a:outerShdw>
                </a:effectLst>
              </a:rPr>
              <a:t>10-20%</a:t>
            </a:r>
            <a:r>
              <a:rPr lang="zh-CN" altLang="en-US" sz="2400" dirty="0">
                <a:solidFill>
                  <a:srgbClr val="000404"/>
                </a:solidFill>
                <a:effectLst>
                  <a:outerShdw blurRad="38100" dist="38100" dir="2700000" algn="tl">
                    <a:srgbClr val="C0C0C0"/>
                  </a:outerShdw>
                </a:effectLst>
              </a:rPr>
              <a:t>。</a:t>
            </a:r>
          </a:p>
          <a:p>
            <a:pPr>
              <a:lnSpc>
                <a:spcPct val="150000"/>
              </a:lnSpc>
              <a:spcBef>
                <a:spcPct val="30000"/>
              </a:spcBef>
              <a:buFontTx/>
              <a:buChar char="•"/>
            </a:pPr>
            <a:r>
              <a:rPr lang="zh-CN" altLang="en-US" sz="2800" dirty="0">
                <a:solidFill>
                  <a:srgbClr val="000404"/>
                </a:solidFill>
                <a:effectLst>
                  <a:outerShdw blurRad="38100" dist="38100" dir="2700000" algn="tl">
                    <a:srgbClr val="C0C0C0"/>
                  </a:outerShdw>
                </a:effectLst>
              </a:rPr>
              <a:t>微分时间</a:t>
            </a:r>
            <a:r>
              <a:rPr lang="en-US" altLang="zh-CN" sz="2800" dirty="0">
                <a:solidFill>
                  <a:srgbClr val="000404"/>
                </a:solidFill>
                <a:effectLst>
                  <a:outerShdw blurRad="38100" dist="38100" dir="2700000" algn="tl">
                    <a:srgbClr val="C0C0C0"/>
                  </a:outerShdw>
                </a:effectLst>
              </a:rPr>
              <a:t>Td</a:t>
            </a:r>
            <a:r>
              <a:rPr lang="zh-CN" altLang="en-US" sz="2800" dirty="0">
                <a:solidFill>
                  <a:srgbClr val="000404"/>
                </a:solidFill>
                <a:effectLst>
                  <a:outerShdw blurRad="38100" dist="38100" dir="2700000" algn="tl">
                    <a:srgbClr val="C0C0C0"/>
                  </a:outerShdw>
                </a:effectLst>
              </a:rPr>
              <a:t>越大，微分作用越强，系统响应越灵敏。 </a:t>
            </a:r>
            <a:r>
              <a:rPr lang="en-US" altLang="zh-CN" sz="2800" dirty="0">
                <a:solidFill>
                  <a:srgbClr val="000404"/>
                </a:solidFill>
                <a:effectLst>
                  <a:outerShdw blurRad="38100" dist="38100" dir="2700000" algn="tl">
                    <a:srgbClr val="C0C0C0"/>
                  </a:outerShdw>
                </a:effectLst>
              </a:rPr>
              <a:t>Td=0</a:t>
            </a:r>
            <a:r>
              <a:rPr lang="zh-CN" altLang="en-US" sz="2800" dirty="0">
                <a:solidFill>
                  <a:srgbClr val="000404"/>
                </a:solidFill>
                <a:effectLst>
                  <a:outerShdw blurRad="38100" dist="38100" dir="2700000" algn="tl">
                    <a:srgbClr val="C0C0C0"/>
                  </a:outerShdw>
                </a:effectLst>
              </a:rPr>
              <a:t>无微分作用</a:t>
            </a:r>
            <a:r>
              <a:rPr lang="zh-CN" altLang="en-US" sz="2800" dirty="0" smtClean="0">
                <a:solidFill>
                  <a:srgbClr val="000404"/>
                </a:solidFill>
                <a:effectLst>
                  <a:outerShdw blurRad="38100" dist="38100" dir="2700000" algn="tl">
                    <a:srgbClr val="C0C0C0"/>
                  </a:outerShdw>
                </a:effectLst>
              </a:rPr>
              <a:t>。</a:t>
            </a:r>
            <a:r>
              <a:rPr lang="zh-CN" altLang="en-US" sz="2400" dirty="0" smtClean="0">
                <a:solidFill>
                  <a:srgbClr val="000404"/>
                </a:solidFill>
                <a:effectLst>
                  <a:outerShdw blurRad="38100" dist="38100" dir="2700000" algn="tl">
                    <a:srgbClr val="C0C0C0"/>
                  </a:outerShdw>
                </a:effectLst>
              </a:rPr>
              <a:t>引入</a:t>
            </a:r>
            <a:r>
              <a:rPr lang="zh-CN" altLang="en-US" sz="2400" dirty="0">
                <a:solidFill>
                  <a:srgbClr val="000404"/>
                </a:solidFill>
                <a:effectLst>
                  <a:outerShdw blurRad="38100" dist="38100" dir="2700000" algn="tl">
                    <a:srgbClr val="C0C0C0"/>
                  </a:outerShdw>
                </a:effectLst>
              </a:rPr>
              <a:t>微分作用</a:t>
            </a:r>
            <a:r>
              <a:rPr lang="en-US" altLang="zh-CN" sz="2400" dirty="0">
                <a:solidFill>
                  <a:srgbClr val="000404"/>
                </a:solidFill>
                <a:effectLst>
                  <a:outerShdw blurRad="38100" dist="38100" dir="2700000" algn="tl">
                    <a:srgbClr val="C0C0C0"/>
                  </a:outerShdw>
                </a:effectLst>
              </a:rPr>
              <a:t>D</a:t>
            </a:r>
            <a:r>
              <a:rPr lang="zh-CN" altLang="en-US" sz="2400" dirty="0">
                <a:solidFill>
                  <a:srgbClr val="000404"/>
                </a:solidFill>
                <a:effectLst>
                  <a:outerShdw blurRad="38100" dist="38100" dir="2700000" algn="tl">
                    <a:srgbClr val="C0C0C0"/>
                  </a:outerShdw>
                </a:effectLst>
              </a:rPr>
              <a:t>后，</a:t>
            </a:r>
            <a:r>
              <a:rPr lang="en-US" altLang="zh-CN" sz="2400" dirty="0" err="1" smtClean="0">
                <a:solidFill>
                  <a:srgbClr val="000404"/>
                </a:solidFill>
                <a:effectLst>
                  <a:outerShdw blurRad="38100" dist="38100" dir="2700000" algn="tl">
                    <a:srgbClr val="C0C0C0"/>
                  </a:outerShdw>
                </a:effectLst>
              </a:rPr>
              <a:t>Kp</a:t>
            </a:r>
            <a:r>
              <a:rPr lang="zh-CN" altLang="en-US" sz="2400" dirty="0" smtClean="0">
                <a:solidFill>
                  <a:srgbClr val="000404"/>
                </a:solidFill>
                <a:effectLst>
                  <a:outerShdw blurRad="38100" dist="38100" dir="2700000" algn="tl">
                    <a:srgbClr val="C0C0C0"/>
                  </a:outerShdw>
                </a:effectLst>
              </a:rPr>
              <a:t>应</a:t>
            </a:r>
            <a:r>
              <a:rPr lang="zh-CN" altLang="en-US" sz="2400" dirty="0">
                <a:solidFill>
                  <a:srgbClr val="000404"/>
                </a:solidFill>
                <a:effectLst>
                  <a:outerShdw blurRad="38100" dist="38100" dir="2700000" algn="tl">
                    <a:srgbClr val="C0C0C0"/>
                  </a:outerShdw>
                </a:effectLst>
              </a:rPr>
              <a:t>增加</a:t>
            </a:r>
            <a:r>
              <a:rPr lang="en-US" altLang="zh-CN" sz="2400" dirty="0">
                <a:solidFill>
                  <a:srgbClr val="000404"/>
                </a:solidFill>
                <a:effectLst>
                  <a:outerShdw blurRad="38100" dist="38100" dir="2700000" algn="tl">
                    <a:srgbClr val="C0C0C0"/>
                  </a:outerShdw>
                </a:effectLst>
              </a:rPr>
              <a:t>10-20</a:t>
            </a:r>
            <a:r>
              <a:rPr lang="zh-CN" altLang="en-US" sz="2400" dirty="0">
                <a:solidFill>
                  <a:srgbClr val="000404"/>
                </a:solidFill>
                <a:effectLst>
                  <a:outerShdw blurRad="38100" dist="38100" dir="2700000" algn="tl">
                    <a:srgbClr val="C0C0C0"/>
                  </a:outerShdw>
                </a:effectLst>
              </a:rPr>
              <a:t>。</a:t>
            </a:r>
          </a:p>
        </p:txBody>
      </p:sp>
    </p:spTree>
    <p:extLst>
      <p:ext uri="{BB962C8B-B14F-4D97-AF65-F5344CB8AC3E}">
        <p14:creationId xmlns:p14="http://schemas.microsoft.com/office/powerpoint/2010/main" val="12709422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endParaRPr lang="en-US" altLang="zh-CN"/>
          </a:p>
        </p:txBody>
      </p:sp>
      <p:sp>
        <p:nvSpPr>
          <p:cNvPr id="7" name="灯片编号占位符 6"/>
          <p:cNvSpPr>
            <a:spLocks noGrp="1"/>
          </p:cNvSpPr>
          <p:nvPr>
            <p:ph type="sldNum" sz="quarter" idx="12"/>
          </p:nvPr>
        </p:nvSpPr>
        <p:spPr/>
        <p:txBody>
          <a:bodyPr/>
          <a:lstStyle/>
          <a:p>
            <a:fld id="{DED7D53E-2431-474F-B746-1763E5A470CA}" type="slidenum">
              <a:rPr lang="en-US" altLang="zh-CN"/>
              <a:pPr/>
              <a:t>37</a:t>
            </a:fld>
            <a:endParaRPr lang="en-US" altLang="zh-CN"/>
          </a:p>
        </p:txBody>
      </p:sp>
      <p:sp>
        <p:nvSpPr>
          <p:cNvPr id="304130" name="Rectangle 2"/>
          <p:cNvSpPr>
            <a:spLocks noGrp="1" noChangeArrowheads="1"/>
          </p:cNvSpPr>
          <p:nvPr>
            <p:ph type="title"/>
          </p:nvPr>
        </p:nvSpPr>
        <p:spPr>
          <a:xfrm>
            <a:off x="1331913" y="260350"/>
            <a:ext cx="7500937" cy="720725"/>
          </a:xfrm>
        </p:spPr>
        <p:txBody>
          <a:bodyPr/>
          <a:lstStyle/>
          <a:p>
            <a:pPr algn="l"/>
            <a:r>
              <a:rPr lang="zh-CN" altLang="en-US" sz="4000"/>
              <a:t>常用被控量</a:t>
            </a:r>
            <a:r>
              <a:rPr lang="en-US" altLang="zh-CN" sz="4000"/>
              <a:t>PID</a:t>
            </a:r>
            <a:r>
              <a:rPr lang="zh-CN" altLang="en-US" sz="4000"/>
              <a:t>参数经验选择</a:t>
            </a:r>
          </a:p>
        </p:txBody>
      </p:sp>
      <p:sp>
        <p:nvSpPr>
          <p:cNvPr id="304131" name="Line 3"/>
          <p:cNvSpPr>
            <a:spLocks noChangeShapeType="1"/>
          </p:cNvSpPr>
          <p:nvPr/>
        </p:nvSpPr>
        <p:spPr bwMode="auto">
          <a:xfrm>
            <a:off x="1295400" y="1196975"/>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pic>
        <p:nvPicPr>
          <p:cNvPr id="3041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057400"/>
            <a:ext cx="82296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2933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4"/>
          <p:cNvSpPr>
            <a:spLocks noGrp="1"/>
          </p:cNvSpPr>
          <p:nvPr>
            <p:ph type="dt" sz="half" idx="10"/>
          </p:nvPr>
        </p:nvSpPr>
        <p:spPr/>
        <p:txBody>
          <a:bodyPr/>
          <a:lstStyle/>
          <a:p>
            <a:endParaRPr lang="en-US" altLang="zh-CN"/>
          </a:p>
        </p:txBody>
      </p:sp>
      <p:sp>
        <p:nvSpPr>
          <p:cNvPr id="10" name="灯片编号占位符 6"/>
          <p:cNvSpPr>
            <a:spLocks noGrp="1"/>
          </p:cNvSpPr>
          <p:nvPr>
            <p:ph type="sldNum" sz="quarter" idx="12"/>
          </p:nvPr>
        </p:nvSpPr>
        <p:spPr/>
        <p:txBody>
          <a:bodyPr/>
          <a:lstStyle/>
          <a:p>
            <a:fld id="{41D6A935-CF50-49CD-8210-EEAD39990D48}" type="slidenum">
              <a:rPr lang="en-US" altLang="zh-CN"/>
              <a:pPr/>
              <a:t>38</a:t>
            </a:fld>
            <a:endParaRPr lang="en-US" altLang="zh-CN"/>
          </a:p>
        </p:txBody>
      </p:sp>
      <p:sp>
        <p:nvSpPr>
          <p:cNvPr id="245762" name="Rectangle 2"/>
          <p:cNvSpPr>
            <a:spLocks noGrp="1" noChangeArrowheads="1"/>
          </p:cNvSpPr>
          <p:nvPr>
            <p:ph type="title"/>
          </p:nvPr>
        </p:nvSpPr>
        <p:spPr>
          <a:xfrm>
            <a:off x="323850" y="188913"/>
            <a:ext cx="8540750" cy="1143000"/>
          </a:xfrm>
        </p:spPr>
        <p:txBody>
          <a:bodyPr/>
          <a:lstStyle/>
          <a:p>
            <a:r>
              <a:rPr kumimoji="1" lang="zh-CN" altLang="en-US">
                <a:effectLst>
                  <a:outerShdw blurRad="38100" dist="38100" dir="2700000" algn="tl">
                    <a:srgbClr val="C0C0C0"/>
                  </a:outerShdw>
                </a:effectLst>
              </a:rPr>
              <a:t>调节器参数整定</a:t>
            </a:r>
          </a:p>
        </p:txBody>
      </p:sp>
      <p:graphicFrame>
        <p:nvGraphicFramePr>
          <p:cNvPr id="245770" name="Object 10"/>
          <p:cNvGraphicFramePr>
            <a:graphicFrameLocks noGrp="1" noChangeAspect="1"/>
          </p:cNvGraphicFramePr>
          <p:nvPr>
            <p:ph sz="half" idx="1"/>
          </p:nvPr>
        </p:nvGraphicFramePr>
        <p:xfrm>
          <a:off x="5724525" y="4076700"/>
          <a:ext cx="2714625" cy="2295525"/>
        </p:xfrm>
        <a:graphic>
          <a:graphicData uri="http://schemas.openxmlformats.org/presentationml/2006/ole">
            <mc:AlternateContent xmlns:mc="http://schemas.openxmlformats.org/markup-compatibility/2006">
              <mc:Choice xmlns:v="urn:schemas-microsoft-com:vml" Requires="v">
                <p:oleObj spid="_x0000_s21512" name="位图图像" r:id="rId3" imgW="2715004" imgH="2295238" progId="Paint.Picture">
                  <p:embed/>
                </p:oleObj>
              </mc:Choice>
              <mc:Fallback>
                <p:oleObj name="位图图像" r:id="rId3" imgW="2715004" imgH="229523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525" y="4076700"/>
                        <a:ext cx="2714625"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763" name="Rectangle 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5765" name="Text Box 5"/>
          <p:cNvSpPr txBox="1">
            <a:spLocks noChangeArrowheads="1"/>
          </p:cNvSpPr>
          <p:nvPr/>
        </p:nvSpPr>
        <p:spPr bwMode="auto">
          <a:xfrm>
            <a:off x="900113" y="2924175"/>
            <a:ext cx="41402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kumimoji="1" lang="zh-CN" altLang="en-US" sz="3600">
                <a:solidFill>
                  <a:schemeClr val="tx2"/>
                </a:solidFill>
                <a:effectLst>
                  <a:outerShdw blurRad="38100" dist="38100" dir="2700000" algn="tl">
                    <a:srgbClr val="C0C0C0"/>
                  </a:outerShdw>
                </a:effectLst>
              </a:rPr>
              <a:t>稳定边界法</a:t>
            </a:r>
          </a:p>
          <a:p>
            <a:pPr>
              <a:buFontTx/>
              <a:buChar char="•"/>
            </a:pPr>
            <a:r>
              <a:rPr kumimoji="1" lang="zh-CN" altLang="en-US" sz="3600">
                <a:solidFill>
                  <a:schemeClr val="tx2"/>
                </a:solidFill>
                <a:effectLst>
                  <a:outerShdw blurRad="38100" dist="38100" dir="2700000" algn="tl">
                    <a:srgbClr val="C0C0C0"/>
                  </a:outerShdw>
                </a:effectLst>
              </a:rPr>
              <a:t>反应曲线法</a:t>
            </a:r>
          </a:p>
          <a:p>
            <a:pPr>
              <a:buFontTx/>
              <a:buChar char="•"/>
            </a:pPr>
            <a:r>
              <a:rPr kumimoji="1" lang="zh-CN" altLang="en-US" sz="3600">
                <a:solidFill>
                  <a:schemeClr val="tx2"/>
                </a:solidFill>
                <a:effectLst>
                  <a:outerShdw blurRad="38100" dist="38100" dir="2700000" algn="tl">
                    <a:srgbClr val="C0C0C0"/>
                  </a:outerShdw>
                </a:effectLst>
              </a:rPr>
              <a:t>衰减曲线法等</a:t>
            </a:r>
          </a:p>
        </p:txBody>
      </p:sp>
      <p:graphicFrame>
        <p:nvGraphicFramePr>
          <p:cNvPr id="245772" name="Object 12"/>
          <p:cNvGraphicFramePr>
            <a:graphicFrameLocks noGrp="1" noChangeAspect="1"/>
          </p:cNvGraphicFramePr>
          <p:nvPr>
            <p:ph sz="half" idx="2"/>
          </p:nvPr>
        </p:nvGraphicFramePr>
        <p:xfrm>
          <a:off x="5580063" y="1773238"/>
          <a:ext cx="2879725" cy="2228850"/>
        </p:xfrm>
        <a:graphic>
          <a:graphicData uri="http://schemas.openxmlformats.org/presentationml/2006/ole">
            <mc:AlternateContent xmlns:mc="http://schemas.openxmlformats.org/markup-compatibility/2006">
              <mc:Choice xmlns:v="urn:schemas-microsoft-com:vml" Requires="v">
                <p:oleObj spid="_x0000_s21513" name="位图图像" r:id="rId5" imgW="2448267" imgH="1895238" progId="Paint.Picture">
                  <p:embed/>
                </p:oleObj>
              </mc:Choice>
              <mc:Fallback>
                <p:oleObj name="位图图像" r:id="rId5" imgW="2448267" imgH="1895238"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0063" y="1773238"/>
                        <a:ext cx="2879725"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760" name="Line 0"/>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2485154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half" idx="10"/>
          </p:nvPr>
        </p:nvSpPr>
        <p:spPr/>
        <p:txBody>
          <a:bodyPr/>
          <a:lstStyle/>
          <a:p>
            <a:endParaRPr lang="en-US" altLang="zh-CN"/>
          </a:p>
        </p:txBody>
      </p:sp>
      <p:sp>
        <p:nvSpPr>
          <p:cNvPr id="10" name="灯片编号占位符 5"/>
          <p:cNvSpPr>
            <a:spLocks noGrp="1"/>
          </p:cNvSpPr>
          <p:nvPr>
            <p:ph type="sldNum" sz="quarter" idx="12"/>
          </p:nvPr>
        </p:nvSpPr>
        <p:spPr/>
        <p:txBody>
          <a:bodyPr/>
          <a:lstStyle/>
          <a:p>
            <a:fld id="{D1462DAD-EEB5-4A78-BF91-2560187C4CA1}" type="slidenum">
              <a:rPr lang="en-US" altLang="zh-CN"/>
              <a:pPr/>
              <a:t>39</a:t>
            </a:fld>
            <a:endParaRPr lang="en-US" altLang="zh-CN"/>
          </a:p>
        </p:txBody>
      </p:sp>
      <p:sp>
        <p:nvSpPr>
          <p:cNvPr id="252930" name="Rectangle 2"/>
          <p:cNvSpPr>
            <a:spLocks noGrp="1" noChangeArrowheads="1"/>
          </p:cNvSpPr>
          <p:nvPr>
            <p:ph type="title"/>
          </p:nvPr>
        </p:nvSpPr>
        <p:spPr>
          <a:xfrm>
            <a:off x="323850" y="188913"/>
            <a:ext cx="8540750" cy="1143000"/>
          </a:xfrm>
        </p:spPr>
        <p:txBody>
          <a:bodyPr/>
          <a:lstStyle/>
          <a:p>
            <a:r>
              <a:rPr kumimoji="1" lang="zh-CN" altLang="en-US">
                <a:effectLst>
                  <a:outerShdw blurRad="38100" dist="38100" dir="2700000" algn="tl">
                    <a:srgbClr val="C0C0C0"/>
                  </a:outerShdw>
                </a:effectLst>
              </a:rPr>
              <a:t>稳定边界法</a:t>
            </a:r>
            <a:endParaRPr lang="zh-CN" altLang="en-US"/>
          </a:p>
        </p:txBody>
      </p:sp>
      <p:sp>
        <p:nvSpPr>
          <p:cNvPr id="252931" name="Rectangle 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2932" name="Text Box 4"/>
          <p:cNvSpPr txBox="1">
            <a:spLocks noChangeArrowheads="1"/>
          </p:cNvSpPr>
          <p:nvPr/>
        </p:nvSpPr>
        <p:spPr bwMode="auto">
          <a:xfrm>
            <a:off x="539750" y="2565400"/>
            <a:ext cx="4032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a:solidFill>
                  <a:srgbClr val="000404"/>
                </a:solidFill>
                <a:effectLst>
                  <a:outerShdw blurRad="38100" dist="38100" dir="2700000" algn="tl">
                    <a:srgbClr val="C0C0C0"/>
                  </a:outerShdw>
                </a:effectLst>
              </a:rPr>
              <a:t>调节器参数整定例：</a:t>
            </a:r>
          </a:p>
        </p:txBody>
      </p:sp>
      <p:pic>
        <p:nvPicPr>
          <p:cNvPr id="2529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060575"/>
            <a:ext cx="4105275" cy="1830388"/>
          </a:xfrm>
          <a:prstGeom prst="rect">
            <a:avLst/>
          </a:prstGeom>
          <a:noFill/>
          <a:extLst>
            <a:ext uri="{909E8E84-426E-40DD-AFC4-6F175D3DCCD1}">
              <a14:hiddenFill xmlns:a14="http://schemas.microsoft.com/office/drawing/2010/main">
                <a:solidFill>
                  <a:srgbClr val="FFFFFF"/>
                </a:solidFill>
              </a14:hiddenFill>
            </a:ext>
          </a:extLst>
        </p:spPr>
      </p:pic>
      <p:pic>
        <p:nvPicPr>
          <p:cNvPr id="2529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4221163"/>
            <a:ext cx="7772400" cy="2343150"/>
          </a:xfrm>
          <a:prstGeom prst="rect">
            <a:avLst/>
          </a:prstGeom>
          <a:noFill/>
          <a:extLst>
            <a:ext uri="{909E8E84-426E-40DD-AFC4-6F175D3DCCD1}">
              <a14:hiddenFill xmlns:a14="http://schemas.microsoft.com/office/drawing/2010/main">
                <a:solidFill>
                  <a:srgbClr val="FFFFFF"/>
                </a:solidFill>
              </a14:hiddenFill>
            </a:ext>
          </a:extLst>
        </p:spPr>
      </p:pic>
      <p:sp>
        <p:nvSpPr>
          <p:cNvPr id="252928" name="Line 0"/>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19944524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endParaRPr lang="en-US" altLang="zh-CN"/>
          </a:p>
        </p:txBody>
      </p:sp>
      <p:sp>
        <p:nvSpPr>
          <p:cNvPr id="7" name="灯片编号占位符 6"/>
          <p:cNvSpPr>
            <a:spLocks noGrp="1"/>
          </p:cNvSpPr>
          <p:nvPr>
            <p:ph type="sldNum" sz="quarter" idx="12"/>
          </p:nvPr>
        </p:nvSpPr>
        <p:spPr/>
        <p:txBody>
          <a:bodyPr/>
          <a:lstStyle/>
          <a:p>
            <a:fld id="{65CF6653-6821-477E-9FEC-519D490DAD35}" type="slidenum">
              <a:rPr lang="en-US" altLang="zh-CN"/>
              <a:pPr/>
              <a:t>4</a:t>
            </a:fld>
            <a:endParaRPr lang="en-US" altLang="zh-CN"/>
          </a:p>
        </p:txBody>
      </p:sp>
      <p:sp>
        <p:nvSpPr>
          <p:cNvPr id="299010" name="Rectangle 2"/>
          <p:cNvSpPr>
            <a:spLocks noGrp="1" noChangeArrowheads="1"/>
          </p:cNvSpPr>
          <p:nvPr>
            <p:ph type="title"/>
          </p:nvPr>
        </p:nvSpPr>
        <p:spPr>
          <a:xfrm>
            <a:off x="1331913" y="274638"/>
            <a:ext cx="7488237" cy="777875"/>
          </a:xfrm>
        </p:spPr>
        <p:txBody>
          <a:bodyPr/>
          <a:lstStyle/>
          <a:p>
            <a:pPr algn="l"/>
            <a:r>
              <a:rPr lang="en-US" altLang="zh-CN" sz="3200"/>
              <a:t>PID</a:t>
            </a:r>
            <a:r>
              <a:rPr lang="zh-CN" altLang="en-US" sz="3200"/>
              <a:t>控制例</a:t>
            </a:r>
            <a:r>
              <a:rPr lang="en-US" altLang="zh-CN" sz="3200"/>
              <a:t>2</a:t>
            </a:r>
            <a:r>
              <a:rPr lang="zh-CN" altLang="en-US" sz="3200"/>
              <a:t>：供水水压自动控制回路</a:t>
            </a:r>
          </a:p>
        </p:txBody>
      </p:sp>
      <p:sp>
        <p:nvSpPr>
          <p:cNvPr id="299011" name="Line 3"/>
          <p:cNvSpPr>
            <a:spLocks noChangeShapeType="1"/>
          </p:cNvSpPr>
          <p:nvPr/>
        </p:nvSpPr>
        <p:spPr bwMode="auto">
          <a:xfrm>
            <a:off x="1295400" y="1125538"/>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pic>
        <p:nvPicPr>
          <p:cNvPr id="2990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1844675"/>
            <a:ext cx="5257800" cy="403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0542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4"/>
          <p:cNvSpPr>
            <a:spLocks noGrp="1"/>
          </p:cNvSpPr>
          <p:nvPr>
            <p:ph type="dt" sz="half" idx="10"/>
          </p:nvPr>
        </p:nvSpPr>
        <p:spPr/>
        <p:txBody>
          <a:bodyPr/>
          <a:lstStyle/>
          <a:p>
            <a:endParaRPr lang="en-US" altLang="zh-CN"/>
          </a:p>
        </p:txBody>
      </p:sp>
      <p:sp>
        <p:nvSpPr>
          <p:cNvPr id="9" name="灯片编号占位符 6"/>
          <p:cNvSpPr>
            <a:spLocks noGrp="1"/>
          </p:cNvSpPr>
          <p:nvPr>
            <p:ph type="sldNum" sz="quarter" idx="12"/>
          </p:nvPr>
        </p:nvSpPr>
        <p:spPr/>
        <p:txBody>
          <a:bodyPr/>
          <a:lstStyle/>
          <a:p>
            <a:fld id="{C0C31E43-A84B-40DF-B14B-843CFD6FAFA8}" type="slidenum">
              <a:rPr lang="en-US" altLang="zh-CN"/>
              <a:pPr/>
              <a:t>40</a:t>
            </a:fld>
            <a:endParaRPr lang="en-US" altLang="zh-CN"/>
          </a:p>
        </p:txBody>
      </p:sp>
      <p:sp>
        <p:nvSpPr>
          <p:cNvPr id="305154" name="Rectangle 2"/>
          <p:cNvSpPr>
            <a:spLocks noGrp="1" noChangeArrowheads="1"/>
          </p:cNvSpPr>
          <p:nvPr>
            <p:ph type="title"/>
          </p:nvPr>
        </p:nvSpPr>
        <p:spPr>
          <a:xfrm>
            <a:off x="1476375" y="260350"/>
            <a:ext cx="7315200" cy="882650"/>
          </a:xfrm>
        </p:spPr>
        <p:txBody>
          <a:bodyPr/>
          <a:lstStyle/>
          <a:p>
            <a:r>
              <a:rPr lang="zh-CN" altLang="en-US"/>
              <a:t>衰减曲线法</a:t>
            </a:r>
          </a:p>
        </p:txBody>
      </p:sp>
      <p:sp>
        <p:nvSpPr>
          <p:cNvPr id="305155" name="Line 3"/>
          <p:cNvSpPr>
            <a:spLocks noChangeShapeType="1"/>
          </p:cNvSpPr>
          <p:nvPr/>
        </p:nvSpPr>
        <p:spPr bwMode="auto">
          <a:xfrm>
            <a:off x="1295400" y="1196975"/>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5156" name="Text Box 4"/>
          <p:cNvSpPr txBox="1">
            <a:spLocks noChangeArrowheads="1"/>
          </p:cNvSpPr>
          <p:nvPr/>
        </p:nvSpPr>
        <p:spPr bwMode="auto">
          <a:xfrm>
            <a:off x="647700" y="1557338"/>
            <a:ext cx="7848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solidFill>
                  <a:srgbClr val="000404"/>
                </a:solidFill>
              </a:rPr>
              <a:t>用纯比例控制器，阶跃信号作为输入。逐渐减小</a:t>
            </a:r>
            <a:r>
              <a:rPr kumimoji="1" lang="en-US" altLang="zh-CN" sz="2400">
                <a:solidFill>
                  <a:srgbClr val="000404"/>
                </a:solidFill>
              </a:rPr>
              <a:t>δ</a:t>
            </a:r>
            <a:r>
              <a:rPr kumimoji="1" lang="zh-CN" altLang="en-US" sz="2400">
                <a:solidFill>
                  <a:srgbClr val="000404"/>
                </a:solidFill>
              </a:rPr>
              <a:t>，直至系统出现 </a:t>
            </a:r>
            <a:r>
              <a:rPr kumimoji="1" lang="en-US" altLang="zh-CN" sz="2400">
                <a:solidFill>
                  <a:srgbClr val="000404"/>
                </a:solidFill>
              </a:rPr>
              <a:t>4 ∶1 </a:t>
            </a:r>
            <a:r>
              <a:rPr kumimoji="1" lang="zh-CN" altLang="en-US" sz="2400">
                <a:solidFill>
                  <a:srgbClr val="000404"/>
                </a:solidFill>
              </a:rPr>
              <a:t>的衰减过程为止。</a:t>
            </a:r>
          </a:p>
          <a:p>
            <a:r>
              <a:rPr kumimoji="1" lang="zh-CN" altLang="en-US" sz="2400">
                <a:solidFill>
                  <a:srgbClr val="000404"/>
                </a:solidFill>
              </a:rPr>
              <a:t>记录下此时的比例带</a:t>
            </a:r>
            <a:r>
              <a:rPr kumimoji="1" lang="en-US" altLang="zh-CN" sz="2400">
                <a:solidFill>
                  <a:srgbClr val="000404"/>
                </a:solidFill>
              </a:rPr>
              <a:t>δ</a:t>
            </a:r>
            <a:r>
              <a:rPr kumimoji="1" lang="en-US" altLang="zh-CN" sz="2400" baseline="-25000">
                <a:solidFill>
                  <a:srgbClr val="000404"/>
                </a:solidFill>
              </a:rPr>
              <a:t>2</a:t>
            </a:r>
            <a:r>
              <a:rPr kumimoji="1" lang="zh-CN" altLang="en-US" sz="2400">
                <a:solidFill>
                  <a:srgbClr val="000404"/>
                </a:solidFill>
              </a:rPr>
              <a:t>和两相邻波峰之间的时间 </a:t>
            </a:r>
            <a:r>
              <a:rPr kumimoji="1" lang="en-US" altLang="zh-CN" sz="2400">
                <a:solidFill>
                  <a:srgbClr val="000404"/>
                </a:solidFill>
              </a:rPr>
              <a:t>T</a:t>
            </a:r>
            <a:r>
              <a:rPr kumimoji="1" lang="en-US" altLang="zh-CN" sz="2400" baseline="-25000">
                <a:solidFill>
                  <a:srgbClr val="000404"/>
                </a:solidFill>
              </a:rPr>
              <a:t>2</a:t>
            </a:r>
            <a:r>
              <a:rPr kumimoji="1" lang="zh-CN" altLang="en-US" sz="2400">
                <a:solidFill>
                  <a:srgbClr val="000404"/>
                </a:solidFill>
              </a:rPr>
              <a:t>，然后，按照表来确定控制器的参数。 </a:t>
            </a:r>
          </a:p>
        </p:txBody>
      </p:sp>
      <p:pic>
        <p:nvPicPr>
          <p:cNvPr id="30515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7825" y="5013325"/>
            <a:ext cx="3306763" cy="1622425"/>
          </a:xfrm>
          <a:prstGeom prst="rect">
            <a:avLst/>
          </a:prstGeom>
          <a:noFill/>
          <a:extLst>
            <a:ext uri="{909E8E84-426E-40DD-AFC4-6F175D3DCCD1}">
              <a14:hiddenFill xmlns:a14="http://schemas.microsoft.com/office/drawing/2010/main">
                <a:solidFill>
                  <a:srgbClr val="FFFFFF"/>
                </a:solidFill>
              </a14:hiddenFill>
            </a:ext>
          </a:extLst>
        </p:spPr>
      </p:pic>
      <p:pic>
        <p:nvPicPr>
          <p:cNvPr id="30515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3429000"/>
            <a:ext cx="5976937" cy="154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5984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endParaRPr lang="en-US" altLang="zh-CN"/>
          </a:p>
        </p:txBody>
      </p:sp>
      <p:sp>
        <p:nvSpPr>
          <p:cNvPr id="8" name="灯片编号占位符 5"/>
          <p:cNvSpPr>
            <a:spLocks noGrp="1"/>
          </p:cNvSpPr>
          <p:nvPr>
            <p:ph type="sldNum" sz="quarter" idx="12"/>
          </p:nvPr>
        </p:nvSpPr>
        <p:spPr/>
        <p:txBody>
          <a:bodyPr/>
          <a:lstStyle/>
          <a:p>
            <a:fld id="{FE585CA9-BC89-40E8-A7BC-1CE0EA508E08}" type="slidenum">
              <a:rPr lang="en-US" altLang="zh-CN"/>
              <a:pPr/>
              <a:t>41</a:t>
            </a:fld>
            <a:endParaRPr lang="en-US" altLang="zh-CN"/>
          </a:p>
        </p:txBody>
      </p:sp>
      <p:sp>
        <p:nvSpPr>
          <p:cNvPr id="265218" name="Rectangle 1026"/>
          <p:cNvSpPr>
            <a:spLocks noGrp="1" noChangeArrowheads="1"/>
          </p:cNvSpPr>
          <p:nvPr>
            <p:ph type="title"/>
          </p:nvPr>
        </p:nvSpPr>
        <p:spPr>
          <a:xfrm>
            <a:off x="323850" y="188913"/>
            <a:ext cx="8540750" cy="1143000"/>
          </a:xfrm>
        </p:spPr>
        <p:txBody>
          <a:bodyPr/>
          <a:lstStyle/>
          <a:p>
            <a:r>
              <a:rPr kumimoji="1" lang="zh-CN" altLang="en-US">
                <a:effectLst>
                  <a:outerShdw blurRad="38100" dist="38100" dir="2700000" algn="tl">
                    <a:srgbClr val="C0C0C0"/>
                  </a:outerShdw>
                </a:effectLst>
              </a:rPr>
              <a:t>调节器参数自整定例</a:t>
            </a:r>
            <a:endParaRPr lang="zh-CN" altLang="en-US"/>
          </a:p>
        </p:txBody>
      </p:sp>
      <p:sp>
        <p:nvSpPr>
          <p:cNvPr id="265219" name="Rectangle 1027"/>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65220" name="Text Box 1028"/>
          <p:cNvSpPr txBox="1">
            <a:spLocks noChangeArrowheads="1"/>
          </p:cNvSpPr>
          <p:nvPr/>
        </p:nvSpPr>
        <p:spPr bwMode="auto">
          <a:xfrm>
            <a:off x="900113" y="2787650"/>
            <a:ext cx="6121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600">
                <a:solidFill>
                  <a:schemeClr val="tx2"/>
                </a:solidFill>
                <a:effectLst>
                  <a:outerShdw blurRad="38100" dist="38100" dir="2700000" algn="tl">
                    <a:srgbClr val="C0C0C0"/>
                  </a:outerShdw>
                </a:effectLst>
              </a:rPr>
              <a:t>Quicktune</a:t>
            </a:r>
            <a:r>
              <a:rPr kumimoji="1" lang="zh-CN" altLang="en-US" sz="3600">
                <a:solidFill>
                  <a:schemeClr val="tx2"/>
                </a:solidFill>
                <a:effectLst>
                  <a:outerShdw blurRad="38100" dist="38100" dir="2700000" algn="tl">
                    <a:srgbClr val="C0C0C0"/>
                  </a:outerShdw>
                </a:effectLst>
              </a:rPr>
              <a:t>系统应用</a:t>
            </a:r>
          </a:p>
        </p:txBody>
      </p:sp>
      <p:sp>
        <p:nvSpPr>
          <p:cNvPr id="265216" name="Line 1024"/>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19204114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3"/>
          <p:cNvSpPr>
            <a:spLocks noGrp="1"/>
          </p:cNvSpPr>
          <p:nvPr>
            <p:ph type="dt" sz="half" idx="10"/>
          </p:nvPr>
        </p:nvSpPr>
        <p:spPr/>
        <p:txBody>
          <a:bodyPr/>
          <a:lstStyle/>
          <a:p>
            <a:endParaRPr lang="en-US" altLang="zh-CN"/>
          </a:p>
        </p:txBody>
      </p:sp>
      <p:sp>
        <p:nvSpPr>
          <p:cNvPr id="11" name="灯片编号占位符 5"/>
          <p:cNvSpPr>
            <a:spLocks noGrp="1"/>
          </p:cNvSpPr>
          <p:nvPr>
            <p:ph type="sldNum" sz="quarter" idx="12"/>
          </p:nvPr>
        </p:nvSpPr>
        <p:spPr/>
        <p:txBody>
          <a:bodyPr/>
          <a:lstStyle/>
          <a:p>
            <a:fld id="{2298A977-2BB0-4D8A-A9F8-934DF1394F0E}" type="slidenum">
              <a:rPr lang="en-US" altLang="zh-CN"/>
              <a:pPr/>
              <a:t>42</a:t>
            </a:fld>
            <a:endParaRPr lang="en-US" altLang="zh-CN"/>
          </a:p>
        </p:txBody>
      </p:sp>
      <p:graphicFrame>
        <p:nvGraphicFramePr>
          <p:cNvPr id="257026" name="Object 2"/>
          <p:cNvGraphicFramePr>
            <a:graphicFrameLocks/>
          </p:cNvGraphicFramePr>
          <p:nvPr/>
        </p:nvGraphicFramePr>
        <p:xfrm>
          <a:off x="0" y="0"/>
          <a:ext cx="9142413" cy="6856413"/>
        </p:xfrm>
        <a:graphic>
          <a:graphicData uri="http://schemas.openxmlformats.org/presentationml/2006/ole">
            <mc:AlternateContent xmlns:mc="http://schemas.openxmlformats.org/markup-compatibility/2006">
              <mc:Choice xmlns:v="urn:schemas-microsoft-com:vml" Requires="v">
                <p:oleObj spid="_x0000_s22533" name="Bitmap Image" r:id="rId4" imgW="6095238" imgH="4304762" progId="Paint.Picture">
                  <p:embed/>
                </p:oleObj>
              </mc:Choice>
              <mc:Fallback>
                <p:oleObj name="Bitmap Image" r:id="rId4" imgW="6095238" imgH="4304762" progId="Paint.Picture">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2413" cy="685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7027" name="AutoShape 3"/>
          <p:cNvSpPr>
            <a:spLocks noChangeArrowheads="1"/>
          </p:cNvSpPr>
          <p:nvPr/>
        </p:nvSpPr>
        <p:spPr bwMode="auto">
          <a:xfrm rot="10800000" flipH="1">
            <a:off x="2673350" y="2368550"/>
            <a:ext cx="2584450" cy="687917"/>
          </a:xfrm>
          <a:prstGeom prst="wedgeRoundRectCallout">
            <a:avLst>
              <a:gd name="adj1" fmla="val -41671"/>
              <a:gd name="adj2" fmla="val 66667"/>
              <a:gd name="adj3" fmla="val 16667"/>
            </a:avLst>
          </a:prstGeom>
          <a:solidFill>
            <a:srgbClr val="F4FD6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028" name="Rectangle 4"/>
          <p:cNvSpPr>
            <a:spLocks noChangeArrowheads="1"/>
          </p:cNvSpPr>
          <p:nvPr/>
        </p:nvSpPr>
        <p:spPr bwMode="auto">
          <a:xfrm>
            <a:off x="2667000" y="2651125"/>
            <a:ext cx="2819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kumimoji="1" lang="zh-CN" altLang="en-US" sz="2800">
                <a:latin typeface="Garamond" pitchFamily="18" charset="0"/>
                <a:ea typeface="楷体_GB2312" pitchFamily="49" charset="-122"/>
              </a:rPr>
              <a:t>选择控制器位号</a:t>
            </a:r>
            <a:endParaRPr kumimoji="1" lang="zh-CN" altLang="en-US" sz="2400" b="1">
              <a:latin typeface="Garamond" pitchFamily="18" charset="0"/>
            </a:endParaRPr>
          </a:p>
        </p:txBody>
      </p:sp>
      <p:sp>
        <p:nvSpPr>
          <p:cNvPr id="257029" name="AutoShape 5"/>
          <p:cNvSpPr>
            <a:spLocks noChangeArrowheads="1"/>
          </p:cNvSpPr>
          <p:nvPr/>
        </p:nvSpPr>
        <p:spPr bwMode="auto">
          <a:xfrm rot="10800000" flipH="1">
            <a:off x="2292350" y="5111750"/>
            <a:ext cx="2432050" cy="497417"/>
          </a:xfrm>
          <a:prstGeom prst="wedgeRoundRectCallout">
            <a:avLst>
              <a:gd name="adj1" fmla="val -41671"/>
              <a:gd name="adj2" fmla="val 66667"/>
              <a:gd name="adj3" fmla="val 16667"/>
            </a:avLst>
          </a:prstGeom>
          <a:solidFill>
            <a:srgbClr val="F4FD6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030" name="Rectangle 6"/>
          <p:cNvSpPr>
            <a:spLocks noChangeArrowheads="1"/>
          </p:cNvSpPr>
          <p:nvPr/>
        </p:nvSpPr>
        <p:spPr bwMode="auto">
          <a:xfrm>
            <a:off x="2346325" y="5241925"/>
            <a:ext cx="226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2800">
                <a:latin typeface="Garamond" pitchFamily="18" charset="0"/>
                <a:ea typeface="楷体_GB2312" pitchFamily="49" charset="-122"/>
              </a:rPr>
              <a:t>选择过程类型</a:t>
            </a:r>
            <a:endParaRPr kumimoji="1" lang="zh-CN" altLang="en-US" sz="2400" b="1">
              <a:latin typeface="Garamond" pitchFamily="18" charset="0"/>
            </a:endParaRPr>
          </a:p>
        </p:txBody>
      </p:sp>
      <p:sp>
        <p:nvSpPr>
          <p:cNvPr id="257031" name="AutoShape 7"/>
          <p:cNvSpPr>
            <a:spLocks noChangeArrowheads="1"/>
          </p:cNvSpPr>
          <p:nvPr/>
        </p:nvSpPr>
        <p:spPr bwMode="auto">
          <a:xfrm flipH="1">
            <a:off x="6102350" y="3892550"/>
            <a:ext cx="1892300" cy="1068917"/>
          </a:xfrm>
          <a:prstGeom prst="wedgeRoundRectCallout">
            <a:avLst>
              <a:gd name="adj1" fmla="val -44796"/>
              <a:gd name="adj2" fmla="val 66667"/>
              <a:gd name="adj3" fmla="val 16667"/>
            </a:avLst>
          </a:prstGeom>
          <a:solidFill>
            <a:srgbClr val="F4FD6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032" name="Rectangle 8"/>
          <p:cNvSpPr>
            <a:spLocks noChangeArrowheads="1"/>
          </p:cNvSpPr>
          <p:nvPr/>
        </p:nvSpPr>
        <p:spPr bwMode="auto">
          <a:xfrm>
            <a:off x="6156325" y="4205288"/>
            <a:ext cx="1568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2800">
                <a:latin typeface="Garamond" pitchFamily="18" charset="0"/>
                <a:ea typeface="楷体_GB2312" pitchFamily="49" charset="-122"/>
              </a:rPr>
              <a:t>开始调节</a:t>
            </a:r>
            <a:endParaRPr kumimoji="1" lang="zh-CN" altLang="en-US" sz="2800" b="1">
              <a:latin typeface="Garamond" pitchFamily="18" charset="0"/>
            </a:endParaRPr>
          </a:p>
        </p:txBody>
      </p:sp>
    </p:spTree>
    <p:extLst>
      <p:ext uri="{BB962C8B-B14F-4D97-AF65-F5344CB8AC3E}">
        <p14:creationId xmlns:p14="http://schemas.microsoft.com/office/powerpoint/2010/main" val="2172627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257027"/>
                                        </p:tgtEl>
                                        <p:attrNameLst>
                                          <p:attrName>style.visibility</p:attrName>
                                        </p:attrNameLst>
                                      </p:cBhvr>
                                      <p:to>
                                        <p:strVal val="visible"/>
                                      </p:to>
                                    </p:set>
                                    <p:anim to="" calcmode="lin" valueType="num">
                                      <p:cBhvr>
                                        <p:cTn id="7" dur="1" fill="hold"/>
                                        <p:tgtEl>
                                          <p:spTgt spid="257027"/>
                                        </p:tgtEl>
                                        <p:attrNameLst>
                                          <p:attrName/>
                                        </p:attrNameLst>
                                      </p:cBhvr>
                                    </p:anim>
                                  </p:childTnLst>
                                </p:cTn>
                              </p:par>
                            </p:childTnLst>
                          </p:cTn>
                        </p:par>
                        <p:par>
                          <p:cTn id="8" fill="hold" nodeType="afterGroup">
                            <p:stCondLst>
                              <p:cond delay="500"/>
                            </p:stCondLst>
                            <p:childTnLst>
                              <p:par>
                                <p:cTn id="9" presetID="24" presetClass="entr" presetSubtype="0" fill="hold" grpId="0" nodeType="afterEffect">
                                  <p:stCondLst>
                                    <p:cond delay="0"/>
                                  </p:stCondLst>
                                  <p:childTnLst>
                                    <p:set>
                                      <p:cBhvr>
                                        <p:cTn id="10" dur="1" fill="hold">
                                          <p:stCondLst>
                                            <p:cond delay="499"/>
                                          </p:stCondLst>
                                        </p:cTn>
                                        <p:tgtEl>
                                          <p:spTgt spid="257029"/>
                                        </p:tgtEl>
                                        <p:attrNameLst>
                                          <p:attrName>style.visibility</p:attrName>
                                        </p:attrNameLst>
                                      </p:cBhvr>
                                      <p:to>
                                        <p:strVal val="visible"/>
                                      </p:to>
                                    </p:set>
                                    <p:anim to="" calcmode="lin" valueType="num">
                                      <p:cBhvr>
                                        <p:cTn id="11" dur="1" fill="hold"/>
                                        <p:tgtEl>
                                          <p:spTgt spid="257029"/>
                                        </p:tgtEl>
                                        <p:attrNameLst>
                                          <p:attrName/>
                                        </p:attrNameLst>
                                      </p:cBhvr>
                                    </p:anim>
                                  </p:childTnLst>
                                </p:cTn>
                              </p:par>
                            </p:childTnLst>
                          </p:cTn>
                        </p:par>
                        <p:par>
                          <p:cTn id="12" fill="hold" nodeType="afterGroup">
                            <p:stCondLst>
                              <p:cond delay="1000"/>
                            </p:stCondLst>
                            <p:childTnLst>
                              <p:par>
                                <p:cTn id="13" presetID="24" presetClass="entr" presetSubtype="0" fill="hold" grpId="0" nodeType="afterEffect">
                                  <p:stCondLst>
                                    <p:cond delay="0"/>
                                  </p:stCondLst>
                                  <p:childTnLst>
                                    <p:set>
                                      <p:cBhvr>
                                        <p:cTn id="14" dur="1" fill="hold">
                                          <p:stCondLst>
                                            <p:cond delay="499"/>
                                          </p:stCondLst>
                                        </p:cTn>
                                        <p:tgtEl>
                                          <p:spTgt spid="257031"/>
                                        </p:tgtEl>
                                        <p:attrNameLst>
                                          <p:attrName>style.visibility</p:attrName>
                                        </p:attrNameLst>
                                      </p:cBhvr>
                                      <p:to>
                                        <p:strVal val="visible"/>
                                      </p:to>
                                    </p:set>
                                    <p:anim to="" calcmode="lin" valueType="num">
                                      <p:cBhvr>
                                        <p:cTn id="15" dur="1" fill="hold"/>
                                        <p:tgtEl>
                                          <p:spTgt spid="25703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animBg="1"/>
      <p:bldP spid="257029" grpId="0" animBg="1"/>
      <p:bldP spid="25703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endParaRPr lang="en-US" altLang="zh-CN"/>
          </a:p>
        </p:txBody>
      </p:sp>
      <p:sp>
        <p:nvSpPr>
          <p:cNvPr id="9" name="灯片编号占位符 5"/>
          <p:cNvSpPr>
            <a:spLocks noGrp="1"/>
          </p:cNvSpPr>
          <p:nvPr>
            <p:ph type="sldNum" sz="quarter" idx="12"/>
          </p:nvPr>
        </p:nvSpPr>
        <p:spPr/>
        <p:txBody>
          <a:bodyPr/>
          <a:lstStyle/>
          <a:p>
            <a:fld id="{9CAAD1D9-7371-4BFA-BEE2-C8D86DC07213}" type="slidenum">
              <a:rPr lang="en-US" altLang="zh-CN"/>
              <a:pPr/>
              <a:t>43</a:t>
            </a:fld>
            <a:endParaRPr lang="en-US" altLang="zh-CN"/>
          </a:p>
        </p:txBody>
      </p:sp>
      <p:graphicFrame>
        <p:nvGraphicFramePr>
          <p:cNvPr id="259074" name="Object 2"/>
          <p:cNvGraphicFramePr>
            <a:graphicFrameLocks/>
          </p:cNvGraphicFramePr>
          <p:nvPr/>
        </p:nvGraphicFramePr>
        <p:xfrm>
          <a:off x="0" y="0"/>
          <a:ext cx="9142413" cy="6856413"/>
        </p:xfrm>
        <a:graphic>
          <a:graphicData uri="http://schemas.openxmlformats.org/presentationml/2006/ole">
            <mc:AlternateContent xmlns:mc="http://schemas.openxmlformats.org/markup-compatibility/2006">
              <mc:Choice xmlns:v="urn:schemas-microsoft-com:vml" Requires="v">
                <p:oleObj spid="_x0000_s23557" name="Bitmap Image" r:id="rId4" imgW="6085714" imgH="4323810" progId="Paint.Picture">
                  <p:embed/>
                </p:oleObj>
              </mc:Choice>
              <mc:Fallback>
                <p:oleObj name="Bitmap Image" r:id="rId4" imgW="6085714" imgH="4323810" progId="Paint.Picture">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2413" cy="685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9075" name="AutoShape 3"/>
          <p:cNvSpPr>
            <a:spLocks noChangeArrowheads="1"/>
          </p:cNvSpPr>
          <p:nvPr/>
        </p:nvSpPr>
        <p:spPr bwMode="auto">
          <a:xfrm rot="10800000" flipH="1">
            <a:off x="4121150" y="5416550"/>
            <a:ext cx="2806700" cy="560917"/>
          </a:xfrm>
          <a:prstGeom prst="wedgeRoundRectCallout">
            <a:avLst>
              <a:gd name="adj1" fmla="val -41671"/>
              <a:gd name="adj2" fmla="val 66667"/>
              <a:gd name="adj3" fmla="val 16667"/>
            </a:avLst>
          </a:prstGeom>
          <a:solidFill>
            <a:srgbClr val="F4FD6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9076" name="Rectangle 4"/>
          <p:cNvSpPr>
            <a:spLocks noChangeArrowheads="1"/>
          </p:cNvSpPr>
          <p:nvPr/>
        </p:nvSpPr>
        <p:spPr bwMode="auto">
          <a:xfrm>
            <a:off x="4251325" y="5562600"/>
            <a:ext cx="2552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kumimoji="1" lang="en-US" altLang="zh-CN" sz="2800" b="1">
                <a:latin typeface="Garamond" pitchFamily="18" charset="0"/>
              </a:rPr>
              <a:t>PID</a:t>
            </a:r>
            <a:r>
              <a:rPr kumimoji="1" lang="zh-CN" altLang="en-US" sz="2800">
                <a:latin typeface="Garamond" pitchFamily="18" charset="0"/>
                <a:ea typeface="楷体_GB2312" pitchFamily="49" charset="-122"/>
              </a:rPr>
              <a:t>回路趋势图</a:t>
            </a:r>
            <a:endParaRPr kumimoji="1" lang="zh-CN" altLang="en-US" sz="2800" b="1">
              <a:latin typeface="Garamond" pitchFamily="18" charset="0"/>
            </a:endParaRPr>
          </a:p>
        </p:txBody>
      </p:sp>
      <p:sp>
        <p:nvSpPr>
          <p:cNvPr id="259077" name="AutoShape 5"/>
          <p:cNvSpPr>
            <a:spLocks noChangeArrowheads="1"/>
          </p:cNvSpPr>
          <p:nvPr/>
        </p:nvSpPr>
        <p:spPr bwMode="auto">
          <a:xfrm>
            <a:off x="2292350" y="1447800"/>
            <a:ext cx="5473700" cy="2965450"/>
          </a:xfrm>
          <a:prstGeom prst="star16">
            <a:avLst>
              <a:gd name="adj" fmla="val 37731"/>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9078" name="Rectangle 6"/>
          <p:cNvSpPr>
            <a:spLocks noChangeArrowheads="1"/>
          </p:cNvSpPr>
          <p:nvPr/>
        </p:nvSpPr>
        <p:spPr bwMode="auto">
          <a:xfrm>
            <a:off x="3336925" y="2697163"/>
            <a:ext cx="3140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kumimoji="1" lang="zh-CN" altLang="en-US" sz="4000">
                <a:latin typeface="Garamond" pitchFamily="18" charset="0"/>
                <a:ea typeface="楷体_GB2312" pitchFamily="49" charset="-122"/>
              </a:rPr>
              <a:t>在线调节中</a:t>
            </a:r>
            <a:r>
              <a:rPr kumimoji="1" lang="en-US" altLang="zh-CN" sz="4000" b="1">
                <a:latin typeface="Garamond" pitchFamily="18" charset="0"/>
              </a:rPr>
              <a:t>...</a:t>
            </a:r>
          </a:p>
        </p:txBody>
      </p:sp>
    </p:spTree>
    <p:extLst>
      <p:ext uri="{BB962C8B-B14F-4D97-AF65-F5344CB8AC3E}">
        <p14:creationId xmlns:p14="http://schemas.microsoft.com/office/powerpoint/2010/main" val="19367394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1" presetClass="entr" presetSubtype="0" fill="hold" grpId="0" nodeType="afterEffect">
                                  <p:stCondLst>
                                    <p:cond delay="0"/>
                                  </p:stCondLst>
                                  <p:childTnLst>
                                    <p:set>
                                      <p:cBhvr>
                                        <p:cTn id="6" dur="1000">
                                          <p:stCondLst>
                                            <p:cond delay="0"/>
                                          </p:stCondLst>
                                        </p:cTn>
                                        <p:tgtEl>
                                          <p:spTgt spid="2590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endParaRPr lang="en-US" altLang="zh-CN"/>
          </a:p>
        </p:txBody>
      </p:sp>
      <p:sp>
        <p:nvSpPr>
          <p:cNvPr id="7" name="灯片编号占位符 5"/>
          <p:cNvSpPr>
            <a:spLocks noGrp="1"/>
          </p:cNvSpPr>
          <p:nvPr>
            <p:ph type="sldNum" sz="quarter" idx="12"/>
          </p:nvPr>
        </p:nvSpPr>
        <p:spPr/>
        <p:txBody>
          <a:bodyPr/>
          <a:lstStyle/>
          <a:p>
            <a:fld id="{6A761175-9B86-4977-AC3B-A468AAFC0D05}" type="slidenum">
              <a:rPr lang="en-US" altLang="zh-CN"/>
              <a:pPr/>
              <a:t>44</a:t>
            </a:fld>
            <a:endParaRPr lang="en-US" altLang="zh-CN"/>
          </a:p>
        </p:txBody>
      </p:sp>
      <p:graphicFrame>
        <p:nvGraphicFramePr>
          <p:cNvPr id="261122" name="Object 2"/>
          <p:cNvGraphicFramePr>
            <a:graphicFrameLocks/>
          </p:cNvGraphicFramePr>
          <p:nvPr/>
        </p:nvGraphicFramePr>
        <p:xfrm>
          <a:off x="0" y="0"/>
          <a:ext cx="9142413" cy="6856413"/>
        </p:xfrm>
        <a:graphic>
          <a:graphicData uri="http://schemas.openxmlformats.org/presentationml/2006/ole">
            <mc:AlternateContent xmlns:mc="http://schemas.openxmlformats.org/markup-compatibility/2006">
              <mc:Choice xmlns:v="urn:schemas-microsoft-com:vml" Requires="v">
                <p:oleObj spid="_x0000_s24581" name="Bitmap Image" r:id="rId4" imgW="6095238" imgH="4314286" progId="Paint.Picture">
                  <p:embed/>
                </p:oleObj>
              </mc:Choice>
              <mc:Fallback>
                <p:oleObj name="Bitmap Image" r:id="rId4" imgW="6095238" imgH="4314286" progId="Paint.Picture">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2413" cy="685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1123" name="AutoShape 3"/>
          <p:cNvSpPr>
            <a:spLocks noChangeArrowheads="1"/>
          </p:cNvSpPr>
          <p:nvPr/>
        </p:nvSpPr>
        <p:spPr bwMode="auto">
          <a:xfrm flipH="1">
            <a:off x="1447800" y="4806950"/>
            <a:ext cx="3346450" cy="629708"/>
          </a:xfrm>
          <a:prstGeom prst="wedgeRoundRectCallout">
            <a:avLst>
              <a:gd name="adj1" fmla="val -41671"/>
              <a:gd name="adj2" fmla="val 66667"/>
              <a:gd name="adj3" fmla="val 16667"/>
            </a:avLst>
          </a:prstGeom>
          <a:solidFill>
            <a:srgbClr val="F4FD6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1124" name="Rectangle 4"/>
          <p:cNvSpPr>
            <a:spLocks noChangeArrowheads="1"/>
          </p:cNvSpPr>
          <p:nvPr/>
        </p:nvSpPr>
        <p:spPr bwMode="auto">
          <a:xfrm>
            <a:off x="1752600" y="4876800"/>
            <a:ext cx="2514600" cy="519113"/>
          </a:xfrm>
          <a:prstGeom prst="rect">
            <a:avLst/>
          </a:prstGeom>
          <a:solidFill>
            <a:srgbClr val="F4FD6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kumimoji="1" lang="zh-CN" altLang="en-US" sz="2800">
                <a:latin typeface="Times New Roman" pitchFamily="18" charset="0"/>
                <a:ea typeface="楷体_GB2312" pitchFamily="49" charset="-122"/>
              </a:rPr>
              <a:t>调节过程结束</a:t>
            </a:r>
            <a:endParaRPr kumimoji="1" lang="zh-CN" altLang="en-US" sz="2400" b="1">
              <a:latin typeface="Times New Roman" pitchFamily="18" charset="0"/>
            </a:endParaRPr>
          </a:p>
        </p:txBody>
      </p:sp>
    </p:spTree>
    <p:extLst>
      <p:ext uri="{BB962C8B-B14F-4D97-AF65-F5344CB8AC3E}">
        <p14:creationId xmlns:p14="http://schemas.microsoft.com/office/powerpoint/2010/main" val="1088196172"/>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endParaRPr lang="en-US" altLang="zh-CN"/>
          </a:p>
        </p:txBody>
      </p:sp>
      <p:sp>
        <p:nvSpPr>
          <p:cNvPr id="7" name="灯片编号占位符 5"/>
          <p:cNvSpPr>
            <a:spLocks noGrp="1"/>
          </p:cNvSpPr>
          <p:nvPr>
            <p:ph type="sldNum" sz="quarter" idx="12"/>
          </p:nvPr>
        </p:nvSpPr>
        <p:spPr/>
        <p:txBody>
          <a:bodyPr/>
          <a:lstStyle/>
          <a:p>
            <a:fld id="{A88990D3-5DA9-4684-B27F-D37839E04203}" type="slidenum">
              <a:rPr lang="en-US" altLang="zh-CN"/>
              <a:pPr/>
              <a:t>45</a:t>
            </a:fld>
            <a:endParaRPr lang="en-US" altLang="zh-CN"/>
          </a:p>
        </p:txBody>
      </p:sp>
      <p:graphicFrame>
        <p:nvGraphicFramePr>
          <p:cNvPr id="263170" name="Object 2"/>
          <p:cNvGraphicFramePr>
            <a:graphicFrameLocks/>
          </p:cNvGraphicFramePr>
          <p:nvPr/>
        </p:nvGraphicFramePr>
        <p:xfrm>
          <a:off x="0" y="0"/>
          <a:ext cx="9142413" cy="6856413"/>
        </p:xfrm>
        <a:graphic>
          <a:graphicData uri="http://schemas.openxmlformats.org/presentationml/2006/ole">
            <mc:AlternateContent xmlns:mc="http://schemas.openxmlformats.org/markup-compatibility/2006">
              <mc:Choice xmlns:v="urn:schemas-microsoft-com:vml" Requires="v">
                <p:oleObj spid="_x0000_s25605" name="Bitmap Image" r:id="rId4" imgW="6095238" imgH="4314286" progId="Paint.Picture">
                  <p:embed/>
                </p:oleObj>
              </mc:Choice>
              <mc:Fallback>
                <p:oleObj name="Bitmap Image" r:id="rId4" imgW="6095238" imgH="4314286" progId="Paint.Picture">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2413" cy="685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3171" name="AutoShape 3"/>
          <p:cNvSpPr>
            <a:spLocks noChangeArrowheads="1"/>
          </p:cNvSpPr>
          <p:nvPr/>
        </p:nvSpPr>
        <p:spPr bwMode="auto">
          <a:xfrm rot="10800000" flipH="1">
            <a:off x="2139950" y="4197350"/>
            <a:ext cx="4406900" cy="941917"/>
          </a:xfrm>
          <a:prstGeom prst="wedgeRoundRectCallout">
            <a:avLst>
              <a:gd name="adj1" fmla="val -41671"/>
              <a:gd name="adj2" fmla="val 66667"/>
              <a:gd name="adj3" fmla="val 16667"/>
            </a:avLst>
          </a:prstGeom>
          <a:solidFill>
            <a:srgbClr val="F4FD6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3172" name="Rectangle 4"/>
          <p:cNvSpPr>
            <a:spLocks noChangeArrowheads="1"/>
          </p:cNvSpPr>
          <p:nvPr/>
        </p:nvSpPr>
        <p:spPr bwMode="auto">
          <a:xfrm>
            <a:off x="2422525" y="4586288"/>
            <a:ext cx="3644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2800">
                <a:solidFill>
                  <a:schemeClr val="tx2"/>
                </a:solidFill>
                <a:latin typeface="Times New Roman" pitchFamily="18" charset="0"/>
                <a:ea typeface="楷体_GB2312" pitchFamily="49" charset="-122"/>
              </a:rPr>
              <a:t>自动生成推荐的参数值</a:t>
            </a:r>
            <a:endParaRPr kumimoji="1" lang="zh-CN" altLang="en-US" sz="2800" b="1">
              <a:solidFill>
                <a:schemeClr val="tx2"/>
              </a:solidFill>
              <a:latin typeface="Times New Roman" pitchFamily="18" charset="0"/>
            </a:endParaRPr>
          </a:p>
        </p:txBody>
      </p:sp>
    </p:spTree>
    <p:extLst>
      <p:ext uri="{BB962C8B-B14F-4D97-AF65-F5344CB8AC3E}">
        <p14:creationId xmlns:p14="http://schemas.microsoft.com/office/powerpoint/2010/main" val="3667504582"/>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4"/>
          <p:cNvSpPr>
            <a:spLocks noGrp="1"/>
          </p:cNvSpPr>
          <p:nvPr>
            <p:ph type="dt" sz="half" idx="10"/>
          </p:nvPr>
        </p:nvSpPr>
        <p:spPr/>
        <p:txBody>
          <a:bodyPr/>
          <a:lstStyle/>
          <a:p>
            <a:endParaRPr lang="en-US" altLang="zh-CN"/>
          </a:p>
        </p:txBody>
      </p:sp>
      <p:sp>
        <p:nvSpPr>
          <p:cNvPr id="10" name="灯片编号占位符 6"/>
          <p:cNvSpPr>
            <a:spLocks noGrp="1"/>
          </p:cNvSpPr>
          <p:nvPr>
            <p:ph type="sldNum" sz="quarter" idx="12"/>
          </p:nvPr>
        </p:nvSpPr>
        <p:spPr/>
        <p:txBody>
          <a:bodyPr/>
          <a:lstStyle/>
          <a:p>
            <a:fld id="{3413170F-BC8F-4086-82D4-D40A57853D7B}" type="slidenum">
              <a:rPr lang="en-US" altLang="zh-CN"/>
              <a:pPr/>
              <a:t>46</a:t>
            </a:fld>
            <a:endParaRPr lang="en-US" altLang="zh-CN"/>
          </a:p>
        </p:txBody>
      </p:sp>
      <p:sp>
        <p:nvSpPr>
          <p:cNvPr id="306178" name="Rectangle 2"/>
          <p:cNvSpPr>
            <a:spLocks noChangeArrowheads="1"/>
          </p:cNvSpPr>
          <p:nvPr/>
        </p:nvSpPr>
        <p:spPr bwMode="auto">
          <a:xfrm>
            <a:off x="1619250" y="1557338"/>
            <a:ext cx="6516688" cy="467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40000"/>
              </a:spcBef>
            </a:pPr>
            <a:r>
              <a:rPr lang="en-US" altLang="zh-CN" sz="3200">
                <a:latin typeface="楷体_GB2312" pitchFamily="49" charset="-122"/>
                <a:ea typeface="楷体_GB2312" pitchFamily="49" charset="-122"/>
              </a:rPr>
              <a:t>Advance Process Control:APC</a:t>
            </a:r>
          </a:p>
          <a:p>
            <a:pPr>
              <a:spcBef>
                <a:spcPct val="40000"/>
              </a:spcBef>
              <a:buFontTx/>
              <a:buChar char="•"/>
            </a:pPr>
            <a:r>
              <a:rPr lang="zh-CN" altLang="en-US" sz="3200">
                <a:latin typeface="宋体" pitchFamily="2" charset="-122"/>
              </a:rPr>
              <a:t>解耦控制</a:t>
            </a:r>
          </a:p>
          <a:p>
            <a:pPr>
              <a:spcBef>
                <a:spcPct val="40000"/>
              </a:spcBef>
              <a:buFontTx/>
              <a:buChar char="•"/>
            </a:pPr>
            <a:r>
              <a:rPr lang="zh-CN" altLang="en-US" sz="3200">
                <a:latin typeface="宋体" pitchFamily="2" charset="-122"/>
              </a:rPr>
              <a:t>最优控制</a:t>
            </a:r>
          </a:p>
          <a:p>
            <a:pPr>
              <a:spcBef>
                <a:spcPct val="40000"/>
              </a:spcBef>
              <a:buFontTx/>
              <a:buChar char="•"/>
            </a:pPr>
            <a:r>
              <a:rPr lang="zh-CN" altLang="en-US" sz="3200">
                <a:latin typeface="宋体" pitchFamily="2" charset="-122"/>
              </a:rPr>
              <a:t>模糊控制</a:t>
            </a:r>
          </a:p>
          <a:p>
            <a:pPr>
              <a:spcBef>
                <a:spcPct val="40000"/>
              </a:spcBef>
              <a:buFontTx/>
              <a:buChar char="•"/>
            </a:pPr>
            <a:r>
              <a:rPr lang="zh-CN" altLang="en-US" sz="3200">
                <a:latin typeface="宋体" pitchFamily="2" charset="-122"/>
              </a:rPr>
              <a:t>非线性控制</a:t>
            </a:r>
          </a:p>
          <a:p>
            <a:pPr>
              <a:spcBef>
                <a:spcPct val="40000"/>
              </a:spcBef>
              <a:buFontTx/>
              <a:buChar char="•"/>
            </a:pPr>
            <a:r>
              <a:rPr lang="zh-CN" altLang="en-US" sz="3200">
                <a:latin typeface="宋体" pitchFamily="2" charset="-122"/>
              </a:rPr>
              <a:t>人工神经网络控制</a:t>
            </a:r>
          </a:p>
          <a:p>
            <a:pPr>
              <a:spcBef>
                <a:spcPct val="40000"/>
              </a:spcBef>
              <a:buFontTx/>
              <a:buChar char="•"/>
            </a:pPr>
            <a:r>
              <a:rPr lang="zh-CN" altLang="en-US" sz="3200">
                <a:latin typeface="宋体" pitchFamily="2" charset="-122"/>
              </a:rPr>
              <a:t>预测控制等</a:t>
            </a:r>
          </a:p>
        </p:txBody>
      </p:sp>
      <p:sp>
        <p:nvSpPr>
          <p:cNvPr id="306179" name="Rectangle 3"/>
          <p:cNvSpPr>
            <a:spLocks noGrp="1" noChangeArrowheads="1"/>
          </p:cNvSpPr>
          <p:nvPr>
            <p:ph type="title"/>
          </p:nvPr>
        </p:nvSpPr>
        <p:spPr>
          <a:xfrm>
            <a:off x="1476375" y="274638"/>
            <a:ext cx="7488238" cy="1143000"/>
          </a:xfrm>
        </p:spPr>
        <p:txBody>
          <a:bodyPr/>
          <a:lstStyle/>
          <a:p>
            <a:pPr algn="l"/>
            <a:r>
              <a:rPr kumimoji="1" lang="zh-CN" altLang="en-US" sz="4000"/>
              <a:t>先进控制技术</a:t>
            </a:r>
          </a:p>
        </p:txBody>
      </p:sp>
      <p:sp>
        <p:nvSpPr>
          <p:cNvPr id="306180" name="Line 4"/>
          <p:cNvSpPr>
            <a:spLocks noChangeShapeType="1"/>
          </p:cNvSpPr>
          <p:nvPr/>
        </p:nvSpPr>
        <p:spPr bwMode="auto">
          <a:xfrm>
            <a:off x="1295400" y="1196975"/>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pic>
        <p:nvPicPr>
          <p:cNvPr id="30618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2565400"/>
            <a:ext cx="1571625" cy="2232025"/>
          </a:xfrm>
          <a:prstGeom prst="rect">
            <a:avLst/>
          </a:prstGeom>
          <a:noFill/>
          <a:extLst>
            <a:ext uri="{909E8E84-426E-40DD-AFC4-6F175D3DCCD1}">
              <a14:hiddenFill xmlns:a14="http://schemas.microsoft.com/office/drawing/2010/main">
                <a:solidFill>
                  <a:srgbClr val="FFFFFF"/>
                </a:solidFill>
              </a14:hiddenFill>
            </a:ext>
          </a:extLst>
        </p:spPr>
      </p:pic>
      <p:pic>
        <p:nvPicPr>
          <p:cNvPr id="30618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2708275"/>
            <a:ext cx="1463675" cy="2081213"/>
          </a:xfrm>
          <a:prstGeom prst="rect">
            <a:avLst/>
          </a:prstGeom>
          <a:noFill/>
          <a:extLst>
            <a:ext uri="{909E8E84-426E-40DD-AFC4-6F175D3DCCD1}">
              <a14:hiddenFill xmlns:a14="http://schemas.microsoft.com/office/drawing/2010/main">
                <a:solidFill>
                  <a:srgbClr val="FFFFFF"/>
                </a:solidFill>
              </a14:hiddenFill>
            </a:ext>
          </a:extLst>
        </p:spPr>
      </p:pic>
      <p:pic>
        <p:nvPicPr>
          <p:cNvPr id="30618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1725" y="2636838"/>
            <a:ext cx="15240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8372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endParaRPr lang="en-US" altLang="zh-CN"/>
          </a:p>
        </p:txBody>
      </p:sp>
      <p:sp>
        <p:nvSpPr>
          <p:cNvPr id="8" name="灯片编号占位符 5"/>
          <p:cNvSpPr>
            <a:spLocks noGrp="1"/>
          </p:cNvSpPr>
          <p:nvPr>
            <p:ph type="sldNum" sz="quarter" idx="12"/>
          </p:nvPr>
        </p:nvSpPr>
        <p:spPr/>
        <p:txBody>
          <a:bodyPr/>
          <a:lstStyle/>
          <a:p>
            <a:fld id="{F951BEE4-7C7B-4A37-90DF-3BF253155278}" type="slidenum">
              <a:rPr lang="en-US" altLang="zh-CN"/>
              <a:pPr/>
              <a:t>47</a:t>
            </a:fld>
            <a:endParaRPr lang="en-US" altLang="zh-CN"/>
          </a:p>
        </p:txBody>
      </p:sp>
      <p:sp>
        <p:nvSpPr>
          <p:cNvPr id="268290" name="Rectangle 2"/>
          <p:cNvSpPr>
            <a:spLocks noGrp="1" noChangeArrowheads="1"/>
          </p:cNvSpPr>
          <p:nvPr>
            <p:ph type="title"/>
          </p:nvPr>
        </p:nvSpPr>
        <p:spPr/>
        <p:txBody>
          <a:bodyPr/>
          <a:lstStyle/>
          <a:p>
            <a:r>
              <a:rPr lang="zh-CN" altLang="en-US" sz="4800"/>
              <a:t>第</a:t>
            </a:r>
            <a:r>
              <a:rPr lang="en-US" altLang="zh-CN" sz="4800"/>
              <a:t>6</a:t>
            </a:r>
            <a:r>
              <a:rPr lang="zh-CN" altLang="en-US" sz="4800"/>
              <a:t>章 单回路调节系统 </a:t>
            </a:r>
            <a:r>
              <a:rPr lang="zh-CN" altLang="en-US"/>
              <a:t/>
            </a:r>
            <a:br>
              <a:rPr lang="zh-CN" altLang="en-US"/>
            </a:br>
            <a:endParaRPr lang="zh-CN" altLang="en-US"/>
          </a:p>
        </p:txBody>
      </p:sp>
      <p:sp>
        <p:nvSpPr>
          <p:cNvPr id="268291" name="Rectangle 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68292" name="Text Box 4"/>
          <p:cNvSpPr txBox="1">
            <a:spLocks noChangeArrowheads="1"/>
          </p:cNvSpPr>
          <p:nvPr/>
        </p:nvSpPr>
        <p:spPr bwMode="auto">
          <a:xfrm>
            <a:off x="395288" y="1268413"/>
            <a:ext cx="8137525" cy="484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4400">
                <a:solidFill>
                  <a:schemeClr val="tx2"/>
                </a:solidFill>
                <a:effectLst>
                  <a:outerShdw blurRad="38100" dist="38100" dir="2700000" algn="tl">
                    <a:srgbClr val="C0C0C0"/>
                  </a:outerShdw>
                </a:effectLst>
              </a:rPr>
              <a:t>思考题：</a:t>
            </a:r>
          </a:p>
          <a:p>
            <a:pPr>
              <a:buFontTx/>
              <a:buChar char="•"/>
            </a:pPr>
            <a:r>
              <a:rPr kumimoji="1" lang="zh-CN" altLang="en-US" sz="3600">
                <a:solidFill>
                  <a:schemeClr val="tx2"/>
                </a:solidFill>
                <a:effectLst>
                  <a:outerShdw blurRad="38100" dist="38100" dir="2700000" algn="tl">
                    <a:srgbClr val="C0C0C0"/>
                  </a:outerShdw>
                </a:effectLst>
              </a:rPr>
              <a:t>在比例自动调节系统中增加比例放大系数，将会对系统调节性能产生哪些影响？</a:t>
            </a:r>
          </a:p>
          <a:p>
            <a:r>
              <a:rPr kumimoji="1" lang="en-US" altLang="zh-CN" sz="3200">
                <a:solidFill>
                  <a:schemeClr val="tx2"/>
                </a:solidFill>
                <a:effectLst>
                  <a:outerShdw blurRad="38100" dist="38100" dir="2700000" algn="tl">
                    <a:srgbClr val="C0C0C0"/>
                  </a:outerShdw>
                </a:effectLst>
              </a:rPr>
              <a:t>A</a:t>
            </a:r>
            <a:r>
              <a:rPr kumimoji="1" lang="en-US" altLang="zh-CN" sz="2800">
                <a:solidFill>
                  <a:schemeClr val="tx2"/>
                </a:solidFill>
                <a:effectLst>
                  <a:outerShdw blurRad="38100" dist="38100" dir="2700000" algn="tl">
                    <a:srgbClr val="C0C0C0"/>
                  </a:outerShdw>
                </a:effectLst>
              </a:rPr>
              <a:t>.</a:t>
            </a:r>
            <a:r>
              <a:rPr kumimoji="1" lang="zh-CN" altLang="en-US" sz="3200">
                <a:solidFill>
                  <a:schemeClr val="tx2"/>
                </a:solidFill>
                <a:effectLst>
                  <a:outerShdw blurRad="38100" dist="38100" dir="2700000" algn="tl">
                    <a:srgbClr val="C0C0C0"/>
                  </a:outerShdw>
                </a:effectLst>
              </a:rPr>
              <a:t>稳定性下降；</a:t>
            </a:r>
          </a:p>
          <a:p>
            <a:r>
              <a:rPr kumimoji="1" lang="en-US" altLang="zh-CN" sz="3200">
                <a:solidFill>
                  <a:schemeClr val="tx2"/>
                </a:solidFill>
                <a:effectLst>
                  <a:outerShdw blurRad="38100" dist="38100" dir="2700000" algn="tl">
                    <a:srgbClr val="C0C0C0"/>
                  </a:outerShdw>
                </a:effectLst>
              </a:rPr>
              <a:t>B.</a:t>
            </a:r>
            <a:r>
              <a:rPr kumimoji="1" lang="zh-CN" altLang="en-US" sz="3200">
                <a:solidFill>
                  <a:schemeClr val="tx2"/>
                </a:solidFill>
                <a:effectLst>
                  <a:outerShdw blurRad="38100" dist="38100" dir="2700000" algn="tl">
                    <a:srgbClr val="C0C0C0"/>
                  </a:outerShdw>
                </a:effectLst>
              </a:rPr>
              <a:t>调节过程加快；</a:t>
            </a:r>
          </a:p>
          <a:p>
            <a:r>
              <a:rPr kumimoji="1" lang="en-US" altLang="zh-CN" sz="3200">
                <a:solidFill>
                  <a:schemeClr val="tx2"/>
                </a:solidFill>
                <a:effectLst>
                  <a:outerShdw blurRad="38100" dist="38100" dir="2700000" algn="tl">
                    <a:srgbClr val="C0C0C0"/>
                  </a:outerShdw>
                </a:effectLst>
              </a:rPr>
              <a:t>C.</a:t>
            </a:r>
            <a:r>
              <a:rPr kumimoji="1" lang="zh-CN" altLang="en-US" sz="3200">
                <a:solidFill>
                  <a:schemeClr val="tx2"/>
                </a:solidFill>
                <a:effectLst>
                  <a:outerShdw blurRad="38100" dist="38100" dir="2700000" algn="tl">
                    <a:srgbClr val="C0C0C0"/>
                  </a:outerShdw>
                </a:effectLst>
              </a:rPr>
              <a:t>系统稳态误差和超调下降；</a:t>
            </a:r>
          </a:p>
          <a:p>
            <a:r>
              <a:rPr kumimoji="1" lang="en-US" altLang="zh-CN" sz="3200">
                <a:solidFill>
                  <a:schemeClr val="tx2"/>
                </a:solidFill>
                <a:effectLst>
                  <a:outerShdw blurRad="38100" dist="38100" dir="2700000" algn="tl">
                    <a:srgbClr val="C0C0C0"/>
                  </a:outerShdw>
                </a:effectLst>
              </a:rPr>
              <a:t>D.</a:t>
            </a:r>
            <a:r>
              <a:rPr kumimoji="1" lang="zh-CN" altLang="en-US" sz="3200">
                <a:solidFill>
                  <a:schemeClr val="tx2"/>
                </a:solidFill>
                <a:effectLst>
                  <a:outerShdw blurRad="38100" dist="38100" dir="2700000" algn="tl">
                    <a:srgbClr val="C0C0C0"/>
                  </a:outerShdw>
                </a:effectLst>
              </a:rPr>
              <a:t>系统最大动态误差增加。</a:t>
            </a:r>
          </a:p>
          <a:p>
            <a:endParaRPr kumimoji="1" lang="en-US" altLang="zh-CN" sz="3200">
              <a:solidFill>
                <a:schemeClr val="tx2"/>
              </a:solidFill>
              <a:effectLst>
                <a:outerShdw blurRad="38100" dist="38100" dir="2700000" algn="tl">
                  <a:srgbClr val="C0C0C0"/>
                </a:outerShdw>
              </a:effectLst>
            </a:endParaRPr>
          </a:p>
        </p:txBody>
      </p:sp>
      <p:sp>
        <p:nvSpPr>
          <p:cNvPr id="268288" name="Line 0"/>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3571172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endParaRPr lang="en-US" altLang="zh-CN"/>
          </a:p>
        </p:txBody>
      </p:sp>
      <p:sp>
        <p:nvSpPr>
          <p:cNvPr id="8" name="灯片编号占位符 5"/>
          <p:cNvSpPr>
            <a:spLocks noGrp="1"/>
          </p:cNvSpPr>
          <p:nvPr>
            <p:ph type="sldNum" sz="quarter" idx="12"/>
          </p:nvPr>
        </p:nvSpPr>
        <p:spPr/>
        <p:txBody>
          <a:bodyPr/>
          <a:lstStyle/>
          <a:p>
            <a:fld id="{625DC4F0-9C5D-4067-9942-E6813DD45744}" type="slidenum">
              <a:rPr lang="en-US" altLang="zh-CN"/>
              <a:pPr/>
              <a:t>48</a:t>
            </a:fld>
            <a:endParaRPr lang="en-US" altLang="zh-CN"/>
          </a:p>
        </p:txBody>
      </p:sp>
      <p:sp>
        <p:nvSpPr>
          <p:cNvPr id="269314" name="Rectangle 2"/>
          <p:cNvSpPr>
            <a:spLocks noGrp="1" noChangeArrowheads="1"/>
          </p:cNvSpPr>
          <p:nvPr>
            <p:ph type="title"/>
          </p:nvPr>
        </p:nvSpPr>
        <p:spPr>
          <a:xfrm>
            <a:off x="827088" y="260350"/>
            <a:ext cx="7715250" cy="777875"/>
          </a:xfrm>
        </p:spPr>
        <p:txBody>
          <a:bodyPr/>
          <a:lstStyle/>
          <a:p>
            <a:r>
              <a:rPr lang="zh-CN" altLang="en-US" sz="4800"/>
              <a:t>第</a:t>
            </a:r>
            <a:r>
              <a:rPr lang="en-US" altLang="zh-CN" sz="4800"/>
              <a:t>6</a:t>
            </a:r>
            <a:r>
              <a:rPr lang="zh-CN" altLang="en-US" sz="4800"/>
              <a:t>章 单回路调节系统</a:t>
            </a:r>
            <a:endParaRPr lang="zh-CN" altLang="en-US"/>
          </a:p>
        </p:txBody>
      </p:sp>
      <p:sp>
        <p:nvSpPr>
          <p:cNvPr id="269315" name="Rectangle 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69316" name="Text Box 4"/>
          <p:cNvSpPr txBox="1">
            <a:spLocks noChangeArrowheads="1"/>
          </p:cNvSpPr>
          <p:nvPr/>
        </p:nvSpPr>
        <p:spPr bwMode="auto">
          <a:xfrm>
            <a:off x="395288" y="1268413"/>
            <a:ext cx="813752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4400">
                <a:solidFill>
                  <a:schemeClr val="tx2"/>
                </a:solidFill>
                <a:effectLst>
                  <a:outerShdw blurRad="38100" dist="38100" dir="2700000" algn="tl">
                    <a:srgbClr val="C0C0C0"/>
                  </a:outerShdw>
                </a:effectLst>
              </a:rPr>
              <a:t>思考题：</a:t>
            </a:r>
          </a:p>
          <a:p>
            <a:pPr>
              <a:buFontTx/>
              <a:buChar char="•"/>
            </a:pPr>
            <a:r>
              <a:rPr kumimoji="1" lang="zh-CN" altLang="en-US" sz="3600">
                <a:solidFill>
                  <a:schemeClr val="tx2"/>
                </a:solidFill>
                <a:effectLst>
                  <a:outerShdw blurRad="38100" dist="38100" dir="2700000" algn="tl">
                    <a:srgbClr val="C0C0C0"/>
                  </a:outerShdw>
                </a:effectLst>
              </a:rPr>
              <a:t>在比例自动调节系统中增加比例放大系数，将会对系统调节性能产生哪些影响？</a:t>
            </a:r>
          </a:p>
          <a:p>
            <a:r>
              <a:rPr kumimoji="1" lang="en-US" altLang="zh-CN" sz="3200">
                <a:solidFill>
                  <a:schemeClr val="tx2"/>
                </a:solidFill>
                <a:effectLst>
                  <a:outerShdw blurRad="38100" dist="38100" dir="2700000" algn="tl">
                    <a:srgbClr val="C0C0C0"/>
                  </a:outerShdw>
                </a:effectLst>
              </a:rPr>
              <a:t>A</a:t>
            </a:r>
            <a:r>
              <a:rPr kumimoji="1" lang="en-US" altLang="zh-CN" sz="2800">
                <a:solidFill>
                  <a:schemeClr val="tx2"/>
                </a:solidFill>
                <a:effectLst>
                  <a:outerShdw blurRad="38100" dist="38100" dir="2700000" algn="tl">
                    <a:srgbClr val="C0C0C0"/>
                  </a:outerShdw>
                </a:effectLst>
              </a:rPr>
              <a:t>.</a:t>
            </a:r>
            <a:r>
              <a:rPr kumimoji="1" lang="zh-CN" altLang="en-US" sz="3200">
                <a:solidFill>
                  <a:schemeClr val="tx2"/>
                </a:solidFill>
                <a:effectLst>
                  <a:outerShdw blurRad="38100" dist="38100" dir="2700000" algn="tl">
                    <a:srgbClr val="C0C0C0"/>
                  </a:outerShdw>
                </a:effectLst>
              </a:rPr>
              <a:t>稳定性下降；</a:t>
            </a:r>
          </a:p>
          <a:p>
            <a:r>
              <a:rPr kumimoji="1" lang="en-US" altLang="zh-CN" sz="3200">
                <a:solidFill>
                  <a:schemeClr val="tx2"/>
                </a:solidFill>
                <a:effectLst>
                  <a:outerShdw blurRad="38100" dist="38100" dir="2700000" algn="tl">
                    <a:srgbClr val="C0C0C0"/>
                  </a:outerShdw>
                </a:effectLst>
              </a:rPr>
              <a:t>B.</a:t>
            </a:r>
            <a:r>
              <a:rPr kumimoji="1" lang="zh-CN" altLang="en-US" sz="3200">
                <a:solidFill>
                  <a:schemeClr val="tx2"/>
                </a:solidFill>
                <a:effectLst>
                  <a:outerShdw blurRad="38100" dist="38100" dir="2700000" algn="tl">
                    <a:srgbClr val="C0C0C0"/>
                  </a:outerShdw>
                </a:effectLst>
              </a:rPr>
              <a:t>调节过程加快；</a:t>
            </a:r>
          </a:p>
          <a:p>
            <a:r>
              <a:rPr kumimoji="1" lang="en-US" altLang="zh-CN" sz="3200">
                <a:solidFill>
                  <a:schemeClr val="tx2"/>
                </a:solidFill>
                <a:effectLst>
                  <a:outerShdw blurRad="38100" dist="38100" dir="2700000" algn="tl">
                    <a:srgbClr val="C0C0C0"/>
                  </a:outerShdw>
                </a:effectLst>
              </a:rPr>
              <a:t>C.</a:t>
            </a:r>
            <a:r>
              <a:rPr kumimoji="1" lang="zh-CN" altLang="en-US" sz="3200">
                <a:solidFill>
                  <a:schemeClr val="tx2"/>
                </a:solidFill>
                <a:effectLst>
                  <a:outerShdw blurRad="38100" dist="38100" dir="2700000" algn="tl">
                    <a:srgbClr val="C0C0C0"/>
                  </a:outerShdw>
                </a:effectLst>
              </a:rPr>
              <a:t>系统稳态误差和超调下降；</a:t>
            </a:r>
          </a:p>
          <a:p>
            <a:r>
              <a:rPr kumimoji="1" lang="en-US" altLang="zh-CN" sz="3200">
                <a:solidFill>
                  <a:schemeClr val="tx2"/>
                </a:solidFill>
                <a:effectLst>
                  <a:outerShdw blurRad="38100" dist="38100" dir="2700000" algn="tl">
                    <a:srgbClr val="C0C0C0"/>
                  </a:outerShdw>
                </a:effectLst>
              </a:rPr>
              <a:t>D.</a:t>
            </a:r>
            <a:r>
              <a:rPr kumimoji="1" lang="zh-CN" altLang="en-US" sz="3200">
                <a:solidFill>
                  <a:schemeClr val="tx2"/>
                </a:solidFill>
                <a:effectLst>
                  <a:outerShdw blurRad="38100" dist="38100" dir="2700000" algn="tl">
                    <a:srgbClr val="C0C0C0"/>
                  </a:outerShdw>
                </a:effectLst>
              </a:rPr>
              <a:t>系统最大动态误差增加。</a:t>
            </a:r>
          </a:p>
          <a:p>
            <a:r>
              <a:rPr kumimoji="1" lang="zh-CN" altLang="en-US" sz="3200">
                <a:solidFill>
                  <a:schemeClr val="tx2"/>
                </a:solidFill>
                <a:effectLst>
                  <a:outerShdw blurRad="38100" dist="38100" dir="2700000" algn="tl">
                    <a:srgbClr val="C0C0C0"/>
                  </a:outerShdw>
                </a:effectLst>
              </a:rPr>
              <a:t>答：</a:t>
            </a:r>
            <a:r>
              <a:rPr kumimoji="1" lang="en-US" altLang="zh-CN" sz="3200">
                <a:solidFill>
                  <a:schemeClr val="tx2"/>
                </a:solidFill>
                <a:effectLst>
                  <a:outerShdw blurRad="38100" dist="38100" dir="2700000" algn="tl">
                    <a:srgbClr val="C0C0C0"/>
                  </a:outerShdw>
                </a:effectLst>
              </a:rPr>
              <a:t>A.B.C.</a:t>
            </a:r>
            <a:r>
              <a:rPr kumimoji="1" lang="zh-CN" altLang="en-US" sz="3200">
                <a:solidFill>
                  <a:schemeClr val="tx2"/>
                </a:solidFill>
                <a:effectLst>
                  <a:outerShdw blurRad="38100" dist="38100" dir="2700000" algn="tl">
                    <a:srgbClr val="C0C0C0"/>
                  </a:outerShdw>
                </a:effectLst>
              </a:rPr>
              <a:t>（参阅课本</a:t>
            </a:r>
            <a:r>
              <a:rPr kumimoji="1" lang="en-US" altLang="zh-CN" sz="3200">
                <a:solidFill>
                  <a:schemeClr val="tx2"/>
                </a:solidFill>
                <a:effectLst>
                  <a:outerShdw blurRad="38100" dist="38100" dir="2700000" algn="tl">
                    <a:srgbClr val="C0C0C0"/>
                  </a:outerShdw>
                </a:effectLst>
              </a:rPr>
              <a:t>P.256</a:t>
            </a:r>
            <a:r>
              <a:rPr kumimoji="1" lang="zh-CN" altLang="en-US" sz="3200">
                <a:solidFill>
                  <a:schemeClr val="tx2"/>
                </a:solidFill>
                <a:effectLst>
                  <a:outerShdw blurRad="38100" dist="38100" dir="2700000" algn="tl">
                    <a:srgbClr val="C0C0C0"/>
                  </a:outerShdw>
                </a:effectLst>
              </a:rPr>
              <a:t>）</a:t>
            </a:r>
          </a:p>
          <a:p>
            <a:endParaRPr kumimoji="1" lang="en-US" altLang="zh-CN" sz="3200">
              <a:solidFill>
                <a:schemeClr val="tx2"/>
              </a:solidFill>
              <a:effectLst>
                <a:outerShdw blurRad="38100" dist="38100" dir="2700000" algn="tl">
                  <a:srgbClr val="C0C0C0"/>
                </a:outerShdw>
              </a:effectLst>
            </a:endParaRPr>
          </a:p>
        </p:txBody>
      </p:sp>
      <p:sp>
        <p:nvSpPr>
          <p:cNvPr id="269312" name="Line 0"/>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19203899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endParaRPr lang="en-US" altLang="zh-CN"/>
          </a:p>
        </p:txBody>
      </p:sp>
      <p:sp>
        <p:nvSpPr>
          <p:cNvPr id="8" name="灯片编号占位符 5"/>
          <p:cNvSpPr>
            <a:spLocks noGrp="1"/>
          </p:cNvSpPr>
          <p:nvPr>
            <p:ph type="sldNum" sz="quarter" idx="12"/>
          </p:nvPr>
        </p:nvSpPr>
        <p:spPr/>
        <p:txBody>
          <a:bodyPr/>
          <a:lstStyle/>
          <a:p>
            <a:fld id="{03C0BA61-567A-40D3-AB64-AF723F952BC8}" type="slidenum">
              <a:rPr lang="en-US" altLang="zh-CN"/>
              <a:pPr/>
              <a:t>49</a:t>
            </a:fld>
            <a:endParaRPr lang="en-US" altLang="zh-CN"/>
          </a:p>
        </p:txBody>
      </p:sp>
      <p:sp>
        <p:nvSpPr>
          <p:cNvPr id="271362" name="Rectangle 2"/>
          <p:cNvSpPr>
            <a:spLocks noGrp="1" noChangeArrowheads="1"/>
          </p:cNvSpPr>
          <p:nvPr>
            <p:ph type="title"/>
          </p:nvPr>
        </p:nvSpPr>
        <p:spPr/>
        <p:txBody>
          <a:bodyPr/>
          <a:lstStyle/>
          <a:p>
            <a:r>
              <a:rPr lang="zh-CN" altLang="en-US" sz="4800"/>
              <a:t>第</a:t>
            </a:r>
            <a:r>
              <a:rPr lang="en-US" altLang="zh-CN" sz="4800"/>
              <a:t>6</a:t>
            </a:r>
            <a:r>
              <a:rPr lang="zh-CN" altLang="en-US" sz="4800"/>
              <a:t>章 单回路调节系统 </a:t>
            </a:r>
            <a:r>
              <a:rPr lang="zh-CN" altLang="en-US"/>
              <a:t/>
            </a:r>
            <a:br>
              <a:rPr lang="zh-CN" altLang="en-US"/>
            </a:br>
            <a:endParaRPr lang="zh-CN" altLang="en-US"/>
          </a:p>
        </p:txBody>
      </p:sp>
      <p:sp>
        <p:nvSpPr>
          <p:cNvPr id="271363" name="Rectangle 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1364" name="Text Box 4"/>
          <p:cNvSpPr txBox="1">
            <a:spLocks noChangeArrowheads="1"/>
          </p:cNvSpPr>
          <p:nvPr/>
        </p:nvSpPr>
        <p:spPr bwMode="auto">
          <a:xfrm>
            <a:off x="395288" y="1268413"/>
            <a:ext cx="8137525" cy="332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4400">
                <a:solidFill>
                  <a:schemeClr val="tx2"/>
                </a:solidFill>
                <a:effectLst>
                  <a:outerShdw blurRad="38100" dist="38100" dir="2700000" algn="tl">
                    <a:srgbClr val="C0C0C0"/>
                  </a:outerShdw>
                </a:effectLst>
              </a:rPr>
              <a:t>思考题：</a:t>
            </a:r>
          </a:p>
          <a:p>
            <a:endParaRPr kumimoji="1" lang="zh-CN" altLang="en-US" sz="2800"/>
          </a:p>
          <a:p>
            <a:r>
              <a:rPr kumimoji="1" lang="zh-CN" altLang="en-US" sz="2800">
                <a:solidFill>
                  <a:schemeClr val="tx2"/>
                </a:solidFill>
              </a:rPr>
              <a:t>调节系统过渡过程的稳态误差超过工艺规定，则下列哪项调整方法可以改善上述不足？</a:t>
            </a:r>
          </a:p>
          <a:p>
            <a:endParaRPr kumimoji="1" lang="zh-CN" altLang="en-US" sz="2800">
              <a:solidFill>
                <a:schemeClr val="tx2"/>
              </a:solidFill>
            </a:endParaRPr>
          </a:p>
          <a:p>
            <a:r>
              <a:rPr kumimoji="1" lang="zh-CN" altLang="en-US" sz="2800">
                <a:solidFill>
                  <a:schemeClr val="tx2"/>
                </a:solidFill>
              </a:rPr>
              <a:t>（</a:t>
            </a:r>
            <a:r>
              <a:rPr kumimoji="1" lang="en-US" altLang="zh-CN" sz="2800">
                <a:solidFill>
                  <a:schemeClr val="tx2"/>
                </a:solidFill>
              </a:rPr>
              <a:t>A</a:t>
            </a:r>
            <a:r>
              <a:rPr kumimoji="1" lang="zh-CN" altLang="en-US" sz="2800">
                <a:solidFill>
                  <a:schemeClr val="tx2"/>
                </a:solidFill>
              </a:rPr>
              <a:t>）增加比例度；	（</a:t>
            </a:r>
            <a:r>
              <a:rPr kumimoji="1" lang="en-US" altLang="zh-CN" sz="2800">
                <a:solidFill>
                  <a:schemeClr val="tx2"/>
                </a:solidFill>
              </a:rPr>
              <a:t>B</a:t>
            </a:r>
            <a:r>
              <a:rPr kumimoji="1" lang="zh-CN" altLang="en-US" sz="2800">
                <a:solidFill>
                  <a:schemeClr val="tx2"/>
                </a:solidFill>
              </a:rPr>
              <a:t>）减少积分时间 ；	</a:t>
            </a:r>
          </a:p>
          <a:p>
            <a:r>
              <a:rPr kumimoji="1" lang="zh-CN" altLang="en-US" sz="2800">
                <a:solidFill>
                  <a:schemeClr val="tx2"/>
                </a:solidFill>
              </a:rPr>
              <a:t>（</a:t>
            </a:r>
            <a:r>
              <a:rPr kumimoji="1" lang="en-US" altLang="zh-CN" sz="2800">
                <a:solidFill>
                  <a:schemeClr val="tx2"/>
                </a:solidFill>
              </a:rPr>
              <a:t>C</a:t>
            </a:r>
            <a:r>
              <a:rPr kumimoji="1" lang="zh-CN" altLang="en-US" sz="2800">
                <a:solidFill>
                  <a:schemeClr val="tx2"/>
                </a:solidFill>
              </a:rPr>
              <a:t>）增加积分时间；	（</a:t>
            </a:r>
            <a:r>
              <a:rPr kumimoji="1" lang="en-US" altLang="zh-CN" sz="2800">
                <a:solidFill>
                  <a:schemeClr val="tx2"/>
                </a:solidFill>
              </a:rPr>
              <a:t>D</a:t>
            </a:r>
            <a:r>
              <a:rPr kumimoji="1" lang="zh-CN" altLang="en-US" sz="2800">
                <a:solidFill>
                  <a:schemeClr val="tx2"/>
                </a:solidFill>
              </a:rPr>
              <a:t>）减少微分时间。</a:t>
            </a:r>
          </a:p>
        </p:txBody>
      </p:sp>
      <p:sp>
        <p:nvSpPr>
          <p:cNvPr id="271360" name="Line 0"/>
          <p:cNvSpPr>
            <a:spLocks noChangeShapeType="1"/>
          </p:cNvSpPr>
          <p:nvPr/>
        </p:nvSpPr>
        <p:spPr bwMode="auto">
          <a:xfrm>
            <a:off x="1295400" y="1052513"/>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1964946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endParaRPr lang="en-US" altLang="zh-CN" dirty="0"/>
          </a:p>
        </p:txBody>
      </p:sp>
      <p:sp>
        <p:nvSpPr>
          <p:cNvPr id="9" name="灯片编号占位符 5"/>
          <p:cNvSpPr>
            <a:spLocks noGrp="1"/>
          </p:cNvSpPr>
          <p:nvPr>
            <p:ph type="sldNum" sz="quarter" idx="12"/>
          </p:nvPr>
        </p:nvSpPr>
        <p:spPr/>
        <p:txBody>
          <a:bodyPr/>
          <a:lstStyle/>
          <a:p>
            <a:fld id="{18FA85CB-59AF-467A-B3D2-F4D9D5DEF7F3}" type="slidenum">
              <a:rPr lang="en-US" altLang="zh-CN"/>
              <a:pPr/>
              <a:t>5</a:t>
            </a:fld>
            <a:endParaRPr lang="en-US" altLang="zh-CN"/>
          </a:p>
        </p:txBody>
      </p:sp>
      <p:pic>
        <p:nvPicPr>
          <p:cNvPr id="225280" name="Picture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3487738"/>
            <a:ext cx="3384550" cy="2940050"/>
          </a:xfrm>
          <a:prstGeom prst="rect">
            <a:avLst/>
          </a:prstGeom>
          <a:noFill/>
          <a:extLst>
            <a:ext uri="{909E8E84-426E-40DD-AFC4-6F175D3DCCD1}">
              <a14:hiddenFill xmlns:a14="http://schemas.microsoft.com/office/drawing/2010/main">
                <a:solidFill>
                  <a:srgbClr val="FFFFFF"/>
                </a:solidFill>
              </a14:hiddenFill>
            </a:ext>
          </a:extLst>
        </p:spPr>
      </p:pic>
      <p:sp>
        <p:nvSpPr>
          <p:cNvPr id="225282" name="Rectangle 2"/>
          <p:cNvSpPr>
            <a:spLocks noGrp="1" noChangeArrowheads="1"/>
          </p:cNvSpPr>
          <p:nvPr>
            <p:ph type="title"/>
          </p:nvPr>
        </p:nvSpPr>
        <p:spPr>
          <a:xfrm>
            <a:off x="1258888" y="333375"/>
            <a:ext cx="7583487" cy="863600"/>
          </a:xfrm>
        </p:spPr>
        <p:txBody>
          <a:bodyPr/>
          <a:lstStyle/>
          <a:p>
            <a:r>
              <a:rPr kumimoji="1" lang="zh-CN" altLang="en-US" sz="4000">
                <a:effectLst>
                  <a:outerShdw blurRad="38100" dist="38100" dir="2700000" algn="tl">
                    <a:srgbClr val="C0C0C0"/>
                  </a:outerShdw>
                </a:effectLst>
              </a:rPr>
              <a:t>例</a:t>
            </a:r>
            <a:r>
              <a:rPr kumimoji="1" lang="en-US" altLang="zh-CN" sz="4000">
                <a:effectLst>
                  <a:outerShdw blurRad="38100" dist="38100" dir="2700000" algn="tl">
                    <a:srgbClr val="C0C0C0"/>
                  </a:outerShdw>
                </a:effectLst>
              </a:rPr>
              <a:t>3</a:t>
            </a:r>
            <a:r>
              <a:rPr kumimoji="1" lang="zh-CN" altLang="en-US" sz="4000">
                <a:effectLst>
                  <a:outerShdw blurRad="38100" dist="38100" dir="2700000" algn="tl">
                    <a:srgbClr val="C0C0C0"/>
                  </a:outerShdw>
                </a:effectLst>
              </a:rPr>
              <a:t>：管式加热炉温度控制系统</a:t>
            </a:r>
            <a:endParaRPr lang="zh-CN" altLang="en-US" sz="4000"/>
          </a:p>
        </p:txBody>
      </p:sp>
      <p:sp>
        <p:nvSpPr>
          <p:cNvPr id="225284" name="Rectangle 4"/>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5286" name="Rectangle 6"/>
          <p:cNvSpPr>
            <a:spLocks noChangeArrowheads="1"/>
          </p:cNvSpPr>
          <p:nvPr/>
        </p:nvSpPr>
        <p:spPr bwMode="auto">
          <a:xfrm>
            <a:off x="250825" y="1700213"/>
            <a:ext cx="8316913" cy="308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13335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r>
              <a:rPr kumimoji="1" lang="zh-CN" altLang="en-US" sz="2800">
                <a:solidFill>
                  <a:srgbClr val="000404"/>
                </a:solidFill>
                <a:latin typeface="宋体" pitchFamily="2" charset="-122"/>
              </a:rPr>
              <a:t>用燃料油将原油加热</a:t>
            </a:r>
            <a:r>
              <a:rPr kumimoji="1" lang="en-US" altLang="zh-CN" sz="2800">
                <a:solidFill>
                  <a:srgbClr val="000404"/>
                </a:solidFill>
                <a:latin typeface="宋体" pitchFamily="2" charset="-122"/>
              </a:rPr>
              <a:t>400</a:t>
            </a:r>
            <a:r>
              <a:rPr kumimoji="1" lang="zh-CN" altLang="en-US" sz="2800">
                <a:solidFill>
                  <a:srgbClr val="000404"/>
                </a:solidFill>
                <a:latin typeface="宋体" pitchFamily="2" charset="-122"/>
              </a:rPr>
              <a:t>度，设计温度控制系统。</a:t>
            </a:r>
          </a:p>
          <a:p>
            <a:r>
              <a:rPr kumimoji="1" lang="zh-CN" altLang="en-US" sz="2800">
                <a:solidFill>
                  <a:srgbClr val="000404"/>
                </a:solidFill>
                <a:latin typeface="宋体" pitchFamily="2" charset="-122"/>
              </a:rPr>
              <a:t>已知影响加热炉出口温度因素：</a:t>
            </a:r>
          </a:p>
          <a:p>
            <a:r>
              <a:rPr kumimoji="1" lang="zh-CN" altLang="en-US" sz="2800">
                <a:solidFill>
                  <a:srgbClr val="000404"/>
                </a:solidFill>
                <a:latin typeface="宋体" pitchFamily="2" charset="-122"/>
              </a:rPr>
              <a:t> </a:t>
            </a:r>
            <a:r>
              <a:rPr kumimoji="1" lang="en-US" altLang="zh-CN" sz="2800">
                <a:solidFill>
                  <a:srgbClr val="000404"/>
                </a:solidFill>
                <a:latin typeface="宋体" pitchFamily="2" charset="-122"/>
              </a:rPr>
              <a:t>1.</a:t>
            </a:r>
            <a:r>
              <a:rPr kumimoji="1" lang="zh-CN" altLang="en-US" sz="2800">
                <a:solidFill>
                  <a:srgbClr val="000404"/>
                </a:solidFill>
                <a:latin typeface="宋体" pitchFamily="2" charset="-122"/>
              </a:rPr>
              <a:t>燃料油方面有燃料油成分、燃料油压力、燃料油雾化 燃料油流量</a:t>
            </a:r>
            <a:r>
              <a:rPr kumimoji="1" lang="en-US" altLang="zh-CN" sz="2800">
                <a:solidFill>
                  <a:srgbClr val="000404"/>
                </a:solidFill>
                <a:latin typeface="宋体" pitchFamily="2" charset="-122"/>
              </a:rPr>
              <a:t>;</a:t>
            </a:r>
          </a:p>
          <a:p>
            <a:r>
              <a:rPr kumimoji="1" lang="en-US" altLang="zh-CN" sz="2800">
                <a:solidFill>
                  <a:srgbClr val="000404"/>
                </a:solidFill>
                <a:latin typeface="宋体" pitchFamily="2" charset="-122"/>
              </a:rPr>
              <a:t> 2.</a:t>
            </a:r>
            <a:r>
              <a:rPr kumimoji="1" lang="zh-CN" altLang="en-US" sz="2800">
                <a:solidFill>
                  <a:srgbClr val="000404"/>
                </a:solidFill>
                <a:latin typeface="宋体" pitchFamily="2" charset="-122"/>
              </a:rPr>
              <a:t>烟筒抽力</a:t>
            </a:r>
            <a:r>
              <a:rPr kumimoji="1" lang="en-US" altLang="zh-CN" sz="2800">
                <a:solidFill>
                  <a:srgbClr val="000404"/>
                </a:solidFill>
                <a:latin typeface="宋体" pitchFamily="2" charset="-122"/>
              </a:rPr>
              <a:t>;</a:t>
            </a:r>
          </a:p>
          <a:p>
            <a:r>
              <a:rPr kumimoji="1" lang="en-US" altLang="zh-CN" sz="2800">
                <a:solidFill>
                  <a:srgbClr val="000404"/>
                </a:solidFill>
                <a:latin typeface="宋体" pitchFamily="2" charset="-122"/>
              </a:rPr>
              <a:t> 3.</a:t>
            </a:r>
            <a:r>
              <a:rPr kumimoji="1" lang="zh-CN" altLang="en-US" sz="2800">
                <a:solidFill>
                  <a:srgbClr val="000404"/>
                </a:solidFill>
                <a:latin typeface="宋体" pitchFamily="2" charset="-122"/>
              </a:rPr>
              <a:t>原油温度、原油流量等等</a:t>
            </a:r>
          </a:p>
          <a:p>
            <a:r>
              <a:rPr kumimoji="1" lang="zh-CN" altLang="en-US" sz="2800">
                <a:solidFill>
                  <a:srgbClr val="000404"/>
                </a:solidFill>
                <a:latin typeface="宋体" pitchFamily="2" charset="-122"/>
              </a:rPr>
              <a:t>设计原油温度控制系统</a:t>
            </a:r>
          </a:p>
        </p:txBody>
      </p:sp>
      <p:sp>
        <p:nvSpPr>
          <p:cNvPr id="2" name="Line 0"/>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3240991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endParaRPr lang="en-US" altLang="zh-CN"/>
          </a:p>
        </p:txBody>
      </p:sp>
      <p:sp>
        <p:nvSpPr>
          <p:cNvPr id="8" name="灯片编号占位符 5"/>
          <p:cNvSpPr>
            <a:spLocks noGrp="1"/>
          </p:cNvSpPr>
          <p:nvPr>
            <p:ph type="sldNum" sz="quarter" idx="12"/>
          </p:nvPr>
        </p:nvSpPr>
        <p:spPr/>
        <p:txBody>
          <a:bodyPr/>
          <a:lstStyle/>
          <a:p>
            <a:fld id="{B74449E0-0551-46CA-BF4F-C59A97B5E317}" type="slidenum">
              <a:rPr lang="en-US" altLang="zh-CN"/>
              <a:pPr/>
              <a:t>50</a:t>
            </a:fld>
            <a:endParaRPr lang="en-US" altLang="zh-CN"/>
          </a:p>
        </p:txBody>
      </p:sp>
      <p:sp>
        <p:nvSpPr>
          <p:cNvPr id="270338" name="Rectangle 2"/>
          <p:cNvSpPr>
            <a:spLocks noGrp="1" noChangeArrowheads="1"/>
          </p:cNvSpPr>
          <p:nvPr>
            <p:ph type="title"/>
          </p:nvPr>
        </p:nvSpPr>
        <p:spPr/>
        <p:txBody>
          <a:bodyPr/>
          <a:lstStyle/>
          <a:p>
            <a:r>
              <a:rPr lang="zh-CN" altLang="en-US" sz="4800"/>
              <a:t>第</a:t>
            </a:r>
            <a:r>
              <a:rPr lang="en-US" altLang="zh-CN" sz="4800"/>
              <a:t>6</a:t>
            </a:r>
            <a:r>
              <a:rPr lang="zh-CN" altLang="en-US" sz="4800"/>
              <a:t>章 单回路调节系统 </a:t>
            </a:r>
            <a:endParaRPr lang="zh-CN" altLang="en-US"/>
          </a:p>
        </p:txBody>
      </p:sp>
      <p:sp>
        <p:nvSpPr>
          <p:cNvPr id="270339" name="Rectangle 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0340" name="Text Box 4"/>
          <p:cNvSpPr txBox="1">
            <a:spLocks noChangeArrowheads="1"/>
          </p:cNvSpPr>
          <p:nvPr/>
        </p:nvSpPr>
        <p:spPr bwMode="auto">
          <a:xfrm>
            <a:off x="395288" y="1268413"/>
            <a:ext cx="8137525" cy="417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4400">
                <a:solidFill>
                  <a:schemeClr val="tx2"/>
                </a:solidFill>
                <a:effectLst>
                  <a:outerShdw blurRad="38100" dist="38100" dir="2700000" algn="tl">
                    <a:srgbClr val="C0C0C0"/>
                  </a:outerShdw>
                </a:effectLst>
              </a:rPr>
              <a:t>思考题：</a:t>
            </a:r>
          </a:p>
          <a:p>
            <a:endParaRPr kumimoji="1" lang="zh-CN" altLang="en-US" sz="2800"/>
          </a:p>
          <a:p>
            <a:r>
              <a:rPr kumimoji="1" lang="zh-CN" altLang="en-US" sz="2800">
                <a:solidFill>
                  <a:schemeClr val="tx2"/>
                </a:solidFill>
              </a:rPr>
              <a:t>调节系统过渡过程的稳态误差超过工艺规定，则下列哪项调整方法可以改善上述不足？</a:t>
            </a:r>
          </a:p>
          <a:p>
            <a:endParaRPr kumimoji="1" lang="zh-CN" altLang="en-US" sz="2800">
              <a:solidFill>
                <a:schemeClr val="tx2"/>
              </a:solidFill>
            </a:endParaRPr>
          </a:p>
          <a:p>
            <a:r>
              <a:rPr kumimoji="1" lang="zh-CN" altLang="en-US" sz="2800">
                <a:solidFill>
                  <a:schemeClr val="tx2"/>
                </a:solidFill>
              </a:rPr>
              <a:t>（</a:t>
            </a:r>
            <a:r>
              <a:rPr kumimoji="1" lang="en-US" altLang="zh-CN" sz="2800">
                <a:solidFill>
                  <a:schemeClr val="tx2"/>
                </a:solidFill>
              </a:rPr>
              <a:t>A</a:t>
            </a:r>
            <a:r>
              <a:rPr kumimoji="1" lang="zh-CN" altLang="en-US" sz="2800">
                <a:solidFill>
                  <a:schemeClr val="tx2"/>
                </a:solidFill>
              </a:rPr>
              <a:t>）增加比例度；	（</a:t>
            </a:r>
            <a:r>
              <a:rPr kumimoji="1" lang="en-US" altLang="zh-CN" sz="2800">
                <a:solidFill>
                  <a:schemeClr val="tx2"/>
                </a:solidFill>
              </a:rPr>
              <a:t>B</a:t>
            </a:r>
            <a:r>
              <a:rPr kumimoji="1" lang="zh-CN" altLang="en-US" sz="2800">
                <a:solidFill>
                  <a:schemeClr val="tx2"/>
                </a:solidFill>
              </a:rPr>
              <a:t>）减少积分时间 ；	</a:t>
            </a:r>
          </a:p>
          <a:p>
            <a:r>
              <a:rPr kumimoji="1" lang="zh-CN" altLang="en-US" sz="2800">
                <a:solidFill>
                  <a:schemeClr val="tx2"/>
                </a:solidFill>
              </a:rPr>
              <a:t>（</a:t>
            </a:r>
            <a:r>
              <a:rPr kumimoji="1" lang="en-US" altLang="zh-CN" sz="2800">
                <a:solidFill>
                  <a:schemeClr val="tx2"/>
                </a:solidFill>
              </a:rPr>
              <a:t>C</a:t>
            </a:r>
            <a:r>
              <a:rPr kumimoji="1" lang="zh-CN" altLang="en-US" sz="2800">
                <a:solidFill>
                  <a:schemeClr val="tx2"/>
                </a:solidFill>
              </a:rPr>
              <a:t>）增加积分时间；	（</a:t>
            </a:r>
            <a:r>
              <a:rPr kumimoji="1" lang="en-US" altLang="zh-CN" sz="2800">
                <a:solidFill>
                  <a:schemeClr val="tx2"/>
                </a:solidFill>
              </a:rPr>
              <a:t>D</a:t>
            </a:r>
            <a:r>
              <a:rPr kumimoji="1" lang="zh-CN" altLang="en-US" sz="2800">
                <a:solidFill>
                  <a:schemeClr val="tx2"/>
                </a:solidFill>
              </a:rPr>
              <a:t>）减少微分时间。</a:t>
            </a:r>
          </a:p>
          <a:p>
            <a:endParaRPr kumimoji="1" lang="zh-CN" altLang="en-US" sz="2800">
              <a:solidFill>
                <a:schemeClr val="tx2"/>
              </a:solidFill>
            </a:endParaRPr>
          </a:p>
          <a:p>
            <a:r>
              <a:rPr kumimoji="1" lang="zh-CN" altLang="en-US" sz="2800">
                <a:solidFill>
                  <a:schemeClr val="tx2"/>
                </a:solidFill>
              </a:rPr>
              <a:t>答：</a:t>
            </a:r>
            <a:r>
              <a:rPr kumimoji="1" lang="en-US" altLang="zh-CN" sz="2800">
                <a:solidFill>
                  <a:schemeClr val="tx2"/>
                </a:solidFill>
              </a:rPr>
              <a:t>B</a:t>
            </a:r>
            <a:r>
              <a:rPr kumimoji="1" lang="zh-CN" altLang="en-US" sz="2800">
                <a:solidFill>
                  <a:schemeClr val="tx2"/>
                </a:solidFill>
              </a:rPr>
              <a:t>（参阅课本</a:t>
            </a:r>
            <a:r>
              <a:rPr kumimoji="1" lang="en-US" altLang="zh-CN" sz="2800">
                <a:solidFill>
                  <a:schemeClr val="tx2"/>
                </a:solidFill>
              </a:rPr>
              <a:t>P.259</a:t>
            </a:r>
            <a:r>
              <a:rPr kumimoji="1" lang="zh-CN" altLang="en-US" sz="2800">
                <a:solidFill>
                  <a:schemeClr val="tx2"/>
                </a:solidFill>
              </a:rPr>
              <a:t>）</a:t>
            </a:r>
          </a:p>
        </p:txBody>
      </p:sp>
      <p:sp>
        <p:nvSpPr>
          <p:cNvPr id="270336" name="Line 0"/>
          <p:cNvSpPr>
            <a:spLocks noChangeShapeType="1"/>
          </p:cNvSpPr>
          <p:nvPr/>
        </p:nvSpPr>
        <p:spPr bwMode="auto">
          <a:xfrm>
            <a:off x="1295400" y="1268413"/>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25100485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endParaRPr lang="en-US" altLang="zh-CN"/>
          </a:p>
        </p:txBody>
      </p:sp>
      <p:sp>
        <p:nvSpPr>
          <p:cNvPr id="8" name="灯片编号占位符 5"/>
          <p:cNvSpPr>
            <a:spLocks noGrp="1"/>
          </p:cNvSpPr>
          <p:nvPr>
            <p:ph type="sldNum" sz="quarter" idx="12"/>
          </p:nvPr>
        </p:nvSpPr>
        <p:spPr/>
        <p:txBody>
          <a:bodyPr/>
          <a:lstStyle/>
          <a:p>
            <a:fld id="{4135A810-51D2-4012-AED2-55D8EBA8F05E}" type="slidenum">
              <a:rPr lang="en-US" altLang="zh-CN"/>
              <a:pPr/>
              <a:t>51</a:t>
            </a:fld>
            <a:endParaRPr lang="en-US" altLang="zh-CN"/>
          </a:p>
        </p:txBody>
      </p:sp>
      <p:sp>
        <p:nvSpPr>
          <p:cNvPr id="256002" name="Rectangle 2"/>
          <p:cNvSpPr>
            <a:spLocks noGrp="1" noChangeArrowheads="1"/>
          </p:cNvSpPr>
          <p:nvPr>
            <p:ph type="title"/>
          </p:nvPr>
        </p:nvSpPr>
        <p:spPr/>
        <p:txBody>
          <a:bodyPr/>
          <a:lstStyle/>
          <a:p>
            <a:r>
              <a:rPr lang="zh-CN" altLang="en-US" sz="4800"/>
              <a:t>第</a:t>
            </a:r>
            <a:r>
              <a:rPr lang="en-US" altLang="zh-CN" sz="4800"/>
              <a:t>6</a:t>
            </a:r>
            <a:r>
              <a:rPr lang="zh-CN" altLang="en-US" sz="4800"/>
              <a:t>章 单回路调节系统</a:t>
            </a:r>
            <a:endParaRPr lang="zh-CN" altLang="en-US"/>
          </a:p>
        </p:txBody>
      </p:sp>
      <p:sp>
        <p:nvSpPr>
          <p:cNvPr id="256003" name="Rectangle 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6004" name="Text Box 4"/>
          <p:cNvSpPr txBox="1">
            <a:spLocks noChangeArrowheads="1"/>
          </p:cNvSpPr>
          <p:nvPr/>
        </p:nvSpPr>
        <p:spPr bwMode="auto">
          <a:xfrm>
            <a:off x="611188" y="1844675"/>
            <a:ext cx="8137525"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4400">
                <a:solidFill>
                  <a:schemeClr val="tx2"/>
                </a:solidFill>
                <a:effectLst>
                  <a:outerShdw blurRad="38100" dist="38100" dir="2700000" algn="tl">
                    <a:srgbClr val="C0C0C0"/>
                  </a:outerShdw>
                </a:effectLst>
              </a:rPr>
              <a:t>小结：</a:t>
            </a:r>
          </a:p>
          <a:p>
            <a:pPr>
              <a:buFontTx/>
              <a:buChar char="•"/>
            </a:pPr>
            <a:r>
              <a:rPr kumimoji="1" lang="zh-CN" altLang="en-US" sz="3600">
                <a:solidFill>
                  <a:schemeClr val="tx2"/>
                </a:solidFill>
                <a:effectLst>
                  <a:outerShdw blurRad="38100" dist="38100" dir="2700000" algn="tl">
                    <a:srgbClr val="C0C0C0"/>
                  </a:outerShdw>
                </a:effectLst>
              </a:rPr>
              <a:t>熟练掌握单回路调节系统的基本概念；</a:t>
            </a:r>
          </a:p>
          <a:p>
            <a:pPr>
              <a:buFontTx/>
              <a:buChar char="•"/>
            </a:pPr>
            <a:r>
              <a:rPr kumimoji="1" lang="zh-CN" altLang="en-US" sz="3600">
                <a:solidFill>
                  <a:schemeClr val="tx2"/>
                </a:solidFill>
                <a:effectLst>
                  <a:outerShdw blurRad="38100" dist="38100" dir="2700000" algn="tl">
                    <a:srgbClr val="C0C0C0"/>
                  </a:outerShdw>
                </a:effectLst>
              </a:rPr>
              <a:t>熟悉单回路调节系统的设计和整定的基本步骤和常用方法；</a:t>
            </a:r>
          </a:p>
          <a:p>
            <a:pPr>
              <a:buFontTx/>
              <a:buChar char="•"/>
            </a:pPr>
            <a:r>
              <a:rPr kumimoji="1" lang="zh-CN" altLang="en-US" sz="3600">
                <a:solidFill>
                  <a:schemeClr val="tx2"/>
                </a:solidFill>
                <a:effectLst>
                  <a:outerShdw blurRad="38100" dist="38100" dir="2700000" algn="tl">
                    <a:srgbClr val="C0C0C0"/>
                  </a:outerShdw>
                </a:effectLst>
              </a:rPr>
              <a:t>了解对象动态特性对调节质量的影响；</a:t>
            </a:r>
          </a:p>
          <a:p>
            <a:pPr>
              <a:buFontTx/>
              <a:buChar char="•"/>
            </a:pPr>
            <a:r>
              <a:rPr kumimoji="1" lang="zh-CN" altLang="en-US" sz="3600">
                <a:solidFill>
                  <a:schemeClr val="tx2"/>
                </a:solidFill>
                <a:effectLst>
                  <a:outerShdw blurRad="38100" dist="38100" dir="2700000" algn="tl">
                    <a:srgbClr val="C0C0C0"/>
                  </a:outerShdw>
                </a:effectLst>
              </a:rPr>
              <a:t>了解调节规律对系统动特性的影响。</a:t>
            </a:r>
          </a:p>
        </p:txBody>
      </p:sp>
      <p:sp>
        <p:nvSpPr>
          <p:cNvPr id="326656" name="Line 1024"/>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348016872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endParaRPr lang="en-US" altLang="zh-CN"/>
          </a:p>
        </p:txBody>
      </p:sp>
      <p:sp>
        <p:nvSpPr>
          <p:cNvPr id="8" name="灯片编号占位符 5"/>
          <p:cNvSpPr>
            <a:spLocks noGrp="1"/>
          </p:cNvSpPr>
          <p:nvPr>
            <p:ph type="sldNum" sz="quarter" idx="12"/>
          </p:nvPr>
        </p:nvSpPr>
        <p:spPr/>
        <p:txBody>
          <a:bodyPr/>
          <a:lstStyle/>
          <a:p>
            <a:fld id="{0DD507BA-74B2-4E12-8BD4-5F9862D82B04}" type="slidenum">
              <a:rPr lang="en-US" altLang="zh-CN"/>
              <a:pPr/>
              <a:t>52</a:t>
            </a:fld>
            <a:endParaRPr lang="en-US" altLang="zh-CN"/>
          </a:p>
        </p:txBody>
      </p:sp>
      <p:sp>
        <p:nvSpPr>
          <p:cNvPr id="293890" name="Rectangle 1026"/>
          <p:cNvSpPr>
            <a:spLocks noGrp="1" noChangeArrowheads="1"/>
          </p:cNvSpPr>
          <p:nvPr>
            <p:ph type="title"/>
          </p:nvPr>
        </p:nvSpPr>
        <p:spPr/>
        <p:txBody>
          <a:bodyPr/>
          <a:lstStyle/>
          <a:p>
            <a:r>
              <a:rPr lang="zh-CN" altLang="en-US" sz="4800"/>
              <a:t>第</a:t>
            </a:r>
            <a:r>
              <a:rPr lang="en-US" altLang="zh-CN" sz="4800"/>
              <a:t>6</a:t>
            </a:r>
            <a:r>
              <a:rPr lang="zh-CN" altLang="en-US" sz="4800"/>
              <a:t>章 单回路调节系统 </a:t>
            </a:r>
            <a:endParaRPr lang="zh-CN" altLang="en-US"/>
          </a:p>
        </p:txBody>
      </p:sp>
      <p:sp>
        <p:nvSpPr>
          <p:cNvPr id="293891" name="Rectangle 1027"/>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3892" name="Text Box 1028"/>
          <p:cNvSpPr txBox="1">
            <a:spLocks noChangeArrowheads="1"/>
          </p:cNvSpPr>
          <p:nvPr/>
        </p:nvSpPr>
        <p:spPr bwMode="auto">
          <a:xfrm>
            <a:off x="611188" y="1844675"/>
            <a:ext cx="8137525"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itchFamily="34" charset="0"/>
                <a:ea typeface="宋体" pitchFamily="2" charset="-122"/>
              </a:defRPr>
            </a:lvl1pPr>
            <a:lvl2pPr marL="800100" indent="-342900">
              <a:defRPr>
                <a:solidFill>
                  <a:schemeClr val="tx1"/>
                </a:solidFill>
                <a:latin typeface="Arial" pitchFamily="34" charset="0"/>
                <a:ea typeface="宋体" pitchFamily="2" charset="-122"/>
              </a:defRPr>
            </a:lvl2pPr>
            <a:lvl3pPr marL="1257300" indent="-342900">
              <a:defRPr>
                <a:solidFill>
                  <a:schemeClr val="tx1"/>
                </a:solidFill>
                <a:latin typeface="Arial" pitchFamily="34" charset="0"/>
                <a:ea typeface="宋体" pitchFamily="2" charset="-122"/>
              </a:defRPr>
            </a:lvl3pPr>
            <a:lvl4pPr marL="1714500" indent="-342900">
              <a:defRPr>
                <a:solidFill>
                  <a:schemeClr val="tx1"/>
                </a:solidFill>
                <a:latin typeface="Arial" pitchFamily="34" charset="0"/>
                <a:ea typeface="宋体" pitchFamily="2" charset="-122"/>
              </a:defRPr>
            </a:lvl4pPr>
            <a:lvl5pPr marL="2171700" indent="-342900">
              <a:defRPr>
                <a:solidFill>
                  <a:schemeClr val="tx1"/>
                </a:solidFill>
                <a:latin typeface="Arial" pitchFamily="34" charset="0"/>
                <a:ea typeface="宋体" pitchFamily="2" charset="-122"/>
              </a:defRPr>
            </a:lvl5pPr>
            <a:lvl6pPr marL="2628900" indent="-342900" fontAlgn="base">
              <a:spcBef>
                <a:spcPct val="0"/>
              </a:spcBef>
              <a:spcAft>
                <a:spcPct val="0"/>
              </a:spcAft>
              <a:defRPr>
                <a:solidFill>
                  <a:schemeClr val="tx1"/>
                </a:solidFill>
                <a:latin typeface="Arial" pitchFamily="34" charset="0"/>
                <a:ea typeface="宋体" pitchFamily="2" charset="-122"/>
              </a:defRPr>
            </a:lvl6pPr>
            <a:lvl7pPr marL="3086100" indent="-342900" fontAlgn="base">
              <a:spcBef>
                <a:spcPct val="0"/>
              </a:spcBef>
              <a:spcAft>
                <a:spcPct val="0"/>
              </a:spcAft>
              <a:defRPr>
                <a:solidFill>
                  <a:schemeClr val="tx1"/>
                </a:solidFill>
                <a:latin typeface="Arial" pitchFamily="34" charset="0"/>
                <a:ea typeface="宋体" pitchFamily="2" charset="-122"/>
              </a:defRPr>
            </a:lvl7pPr>
            <a:lvl8pPr marL="3543300" indent="-342900" fontAlgn="base">
              <a:spcBef>
                <a:spcPct val="0"/>
              </a:spcBef>
              <a:spcAft>
                <a:spcPct val="0"/>
              </a:spcAft>
              <a:defRPr>
                <a:solidFill>
                  <a:schemeClr val="tx1"/>
                </a:solidFill>
                <a:latin typeface="Arial" pitchFamily="34" charset="0"/>
                <a:ea typeface="宋体" pitchFamily="2" charset="-122"/>
              </a:defRPr>
            </a:lvl8pPr>
            <a:lvl9pPr marL="4000500" indent="-342900" fontAlgn="base">
              <a:spcBef>
                <a:spcPct val="0"/>
              </a:spcBef>
              <a:spcAft>
                <a:spcPct val="0"/>
              </a:spcAft>
              <a:defRPr>
                <a:solidFill>
                  <a:schemeClr val="tx1"/>
                </a:solidFill>
                <a:latin typeface="Arial" pitchFamily="34" charset="0"/>
                <a:ea typeface="宋体" pitchFamily="2" charset="-122"/>
              </a:defRPr>
            </a:lvl9pPr>
          </a:lstStyle>
          <a:p>
            <a:r>
              <a:rPr kumimoji="1" lang="zh-CN" altLang="en-US" sz="4400">
                <a:solidFill>
                  <a:schemeClr val="tx2"/>
                </a:solidFill>
                <a:effectLst>
                  <a:outerShdw blurRad="38100" dist="38100" dir="2700000" algn="tl">
                    <a:srgbClr val="C0C0C0"/>
                  </a:outerShdw>
                </a:effectLst>
              </a:rPr>
              <a:t>作业：</a:t>
            </a:r>
          </a:p>
          <a:p>
            <a:pPr>
              <a:buFontTx/>
              <a:buAutoNum type="arabicPeriod"/>
            </a:pPr>
            <a:r>
              <a:rPr kumimoji="1" lang="zh-CN" altLang="en-US" sz="3600">
                <a:solidFill>
                  <a:schemeClr val="tx2"/>
                </a:solidFill>
                <a:effectLst>
                  <a:outerShdw blurRad="38100" dist="38100" dir="2700000" algn="tl">
                    <a:srgbClr val="C0C0C0"/>
                  </a:outerShdw>
                </a:effectLst>
              </a:rPr>
              <a:t>何谓单回路调节系统？</a:t>
            </a:r>
          </a:p>
          <a:p>
            <a:pPr>
              <a:buFontTx/>
              <a:buAutoNum type="arabicPeriod"/>
            </a:pPr>
            <a:r>
              <a:rPr kumimoji="1" lang="zh-CN" altLang="en-US" sz="3600">
                <a:solidFill>
                  <a:schemeClr val="tx2"/>
                </a:solidFill>
                <a:effectLst>
                  <a:outerShdw blurRad="38100" dist="38100" dir="2700000" algn="tl">
                    <a:srgbClr val="C0C0C0"/>
                  </a:outerShdw>
                </a:effectLst>
              </a:rPr>
              <a:t>工业控制中典型的最佳调节过程的标准是什么？</a:t>
            </a:r>
          </a:p>
          <a:p>
            <a:pPr>
              <a:buFontTx/>
              <a:buAutoNum type="arabicPeriod"/>
            </a:pPr>
            <a:r>
              <a:rPr kumimoji="1" lang="zh-CN" altLang="en-US" sz="3600">
                <a:solidFill>
                  <a:schemeClr val="tx2"/>
                </a:solidFill>
                <a:effectLst>
                  <a:outerShdw blurRad="38100" dist="38100" dir="2700000" algn="tl">
                    <a:srgbClr val="C0C0C0"/>
                  </a:outerShdw>
                </a:effectLst>
              </a:rPr>
              <a:t>写出</a:t>
            </a:r>
            <a:r>
              <a:rPr kumimoji="1" lang="en-US" altLang="zh-CN" sz="3600">
                <a:solidFill>
                  <a:schemeClr val="tx2"/>
                </a:solidFill>
                <a:effectLst>
                  <a:outerShdw blurRad="38100" dist="38100" dir="2700000" algn="tl">
                    <a:srgbClr val="C0C0C0"/>
                  </a:outerShdw>
                </a:effectLst>
              </a:rPr>
              <a:t>PID</a:t>
            </a:r>
            <a:r>
              <a:rPr kumimoji="1" lang="zh-CN" altLang="en-US" sz="3600">
                <a:solidFill>
                  <a:schemeClr val="tx2"/>
                </a:solidFill>
                <a:effectLst>
                  <a:outerShdw blurRad="38100" dist="38100" dir="2700000" algn="tl">
                    <a:srgbClr val="C0C0C0"/>
                  </a:outerShdw>
                </a:effectLst>
              </a:rPr>
              <a:t>调节器的传递函数，写出</a:t>
            </a:r>
            <a:r>
              <a:rPr kumimoji="1" lang="en-US" altLang="zh-CN" sz="3600">
                <a:solidFill>
                  <a:schemeClr val="tx2"/>
                </a:solidFill>
                <a:effectLst>
                  <a:outerShdw blurRad="38100" dist="38100" dir="2700000" algn="tl">
                    <a:srgbClr val="C0C0C0"/>
                  </a:outerShdw>
                </a:effectLst>
              </a:rPr>
              <a:t>PID</a:t>
            </a:r>
            <a:r>
              <a:rPr kumimoji="1" lang="zh-CN" altLang="en-US" sz="3600">
                <a:solidFill>
                  <a:schemeClr val="tx2"/>
                </a:solidFill>
                <a:effectLst>
                  <a:outerShdw blurRad="38100" dist="38100" dir="2700000" algn="tl">
                    <a:srgbClr val="C0C0C0"/>
                  </a:outerShdw>
                </a:effectLst>
              </a:rPr>
              <a:t>调节器的频率特性。</a:t>
            </a:r>
          </a:p>
        </p:txBody>
      </p:sp>
      <p:sp>
        <p:nvSpPr>
          <p:cNvPr id="293888" name="Line 1024"/>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5683391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endParaRPr lang="en-US" altLang="zh-CN"/>
          </a:p>
        </p:txBody>
      </p:sp>
      <p:sp>
        <p:nvSpPr>
          <p:cNvPr id="9" name="灯片编号占位符 5"/>
          <p:cNvSpPr>
            <a:spLocks noGrp="1"/>
          </p:cNvSpPr>
          <p:nvPr>
            <p:ph type="sldNum" sz="quarter" idx="12"/>
          </p:nvPr>
        </p:nvSpPr>
        <p:spPr/>
        <p:txBody>
          <a:bodyPr/>
          <a:lstStyle/>
          <a:p>
            <a:fld id="{0C0DC803-B791-46E2-AA93-3C13E8C25DA9}" type="slidenum">
              <a:rPr lang="en-US" altLang="zh-CN"/>
              <a:pPr/>
              <a:t>6</a:t>
            </a:fld>
            <a:endParaRPr lang="en-US" altLang="zh-CN"/>
          </a:p>
        </p:txBody>
      </p:sp>
      <p:sp>
        <p:nvSpPr>
          <p:cNvPr id="239619" name="Rectangle 3"/>
          <p:cNvSpPr>
            <a:spLocks noGrp="1" noChangeArrowheads="1"/>
          </p:cNvSpPr>
          <p:nvPr>
            <p:ph type="title"/>
          </p:nvPr>
        </p:nvSpPr>
        <p:spPr>
          <a:xfrm>
            <a:off x="1187450" y="188913"/>
            <a:ext cx="7677150" cy="936625"/>
          </a:xfrm>
        </p:spPr>
        <p:txBody>
          <a:bodyPr/>
          <a:lstStyle/>
          <a:p>
            <a:r>
              <a:rPr kumimoji="1" lang="zh-CN" altLang="en-US">
                <a:effectLst>
                  <a:outerShdw blurRad="38100" dist="38100" dir="2700000" algn="tl">
                    <a:srgbClr val="C0C0C0"/>
                  </a:outerShdw>
                </a:effectLst>
              </a:rPr>
              <a:t>管式加热炉温度控制系统组成</a:t>
            </a:r>
          </a:p>
        </p:txBody>
      </p:sp>
      <p:sp>
        <p:nvSpPr>
          <p:cNvPr id="239620" name="Rectangle 4"/>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9624" name="Rectangle 8"/>
          <p:cNvSpPr>
            <a:spLocks noChangeArrowheads="1"/>
          </p:cNvSpPr>
          <p:nvPr/>
        </p:nvSpPr>
        <p:spPr bwMode="auto">
          <a:xfrm>
            <a:off x="3924300" y="2276475"/>
            <a:ext cx="4968875"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solidFill>
                  <a:srgbClr val="000404"/>
                </a:solidFill>
              </a:rPr>
              <a:t>由控制器、控制阀、测量变送器及控制对象组成。</a:t>
            </a:r>
          </a:p>
          <a:p>
            <a:endParaRPr lang="zh-CN" altLang="en-US" sz="2800">
              <a:solidFill>
                <a:srgbClr val="000404"/>
              </a:solidFill>
            </a:endParaRPr>
          </a:p>
          <a:p>
            <a:r>
              <a:rPr lang="en-US" altLang="zh-CN" sz="2800">
                <a:solidFill>
                  <a:srgbClr val="000404"/>
                </a:solidFill>
              </a:rPr>
              <a:t>1.</a:t>
            </a:r>
            <a:r>
              <a:rPr lang="zh-CN" altLang="en-US" sz="2800">
                <a:solidFill>
                  <a:srgbClr val="000404"/>
                </a:solidFill>
              </a:rPr>
              <a:t>检测（变送热电偶、温度变送器）</a:t>
            </a:r>
          </a:p>
          <a:p>
            <a:r>
              <a:rPr lang="en-US" altLang="zh-CN" sz="2800">
                <a:solidFill>
                  <a:srgbClr val="000404"/>
                </a:solidFill>
              </a:rPr>
              <a:t>2.</a:t>
            </a:r>
            <a:r>
              <a:rPr lang="zh-CN" altLang="en-US" sz="2800">
                <a:solidFill>
                  <a:srgbClr val="000404"/>
                </a:solidFill>
              </a:rPr>
              <a:t>调节器（温度控制器）　</a:t>
            </a:r>
          </a:p>
          <a:p>
            <a:r>
              <a:rPr lang="en-US" altLang="zh-CN" sz="2800">
                <a:solidFill>
                  <a:srgbClr val="000404"/>
                </a:solidFill>
              </a:rPr>
              <a:t>3.</a:t>
            </a:r>
            <a:r>
              <a:rPr lang="zh-CN" altLang="en-US" sz="2800">
                <a:solidFill>
                  <a:srgbClr val="000404"/>
                </a:solidFill>
              </a:rPr>
              <a:t>执行器（调节阀）</a:t>
            </a:r>
          </a:p>
          <a:p>
            <a:r>
              <a:rPr lang="en-US" altLang="zh-CN" sz="2800">
                <a:solidFill>
                  <a:srgbClr val="000404"/>
                </a:solidFill>
              </a:rPr>
              <a:t>4.</a:t>
            </a:r>
            <a:r>
              <a:rPr lang="zh-CN" altLang="en-US" sz="2800">
                <a:solidFill>
                  <a:srgbClr val="000404"/>
                </a:solidFill>
              </a:rPr>
              <a:t>被控对象（加热炉）</a:t>
            </a:r>
          </a:p>
        </p:txBody>
      </p:sp>
      <p:pic>
        <p:nvPicPr>
          <p:cNvPr id="295936" name="Picture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420938"/>
            <a:ext cx="2994025" cy="3600450"/>
          </a:xfrm>
          <a:prstGeom prst="rect">
            <a:avLst/>
          </a:prstGeom>
          <a:noFill/>
          <a:extLst>
            <a:ext uri="{909E8E84-426E-40DD-AFC4-6F175D3DCCD1}">
              <a14:hiddenFill xmlns:a14="http://schemas.microsoft.com/office/drawing/2010/main">
                <a:solidFill>
                  <a:srgbClr val="FFFFFF"/>
                </a:solidFill>
              </a14:hiddenFill>
            </a:ext>
          </a:extLst>
        </p:spPr>
      </p:pic>
      <p:sp>
        <p:nvSpPr>
          <p:cNvPr id="302080" name="Line 0"/>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3288743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endParaRPr lang="en-US" altLang="zh-CN"/>
          </a:p>
        </p:txBody>
      </p:sp>
      <p:sp>
        <p:nvSpPr>
          <p:cNvPr id="9" name="灯片编号占位符 5"/>
          <p:cNvSpPr>
            <a:spLocks noGrp="1"/>
          </p:cNvSpPr>
          <p:nvPr>
            <p:ph type="sldNum" sz="quarter" idx="12"/>
          </p:nvPr>
        </p:nvSpPr>
        <p:spPr/>
        <p:txBody>
          <a:bodyPr/>
          <a:lstStyle/>
          <a:p>
            <a:fld id="{55EEE21E-6A7E-4422-AFF0-85AD463E5085}" type="slidenum">
              <a:rPr lang="en-US" altLang="zh-CN"/>
              <a:pPr/>
              <a:t>7</a:t>
            </a:fld>
            <a:endParaRPr lang="en-US" altLang="zh-CN"/>
          </a:p>
        </p:txBody>
      </p:sp>
      <p:sp>
        <p:nvSpPr>
          <p:cNvPr id="240642" name="Rectangle 2"/>
          <p:cNvSpPr>
            <a:spLocks noGrp="1" noChangeArrowheads="1"/>
          </p:cNvSpPr>
          <p:nvPr>
            <p:ph type="title"/>
          </p:nvPr>
        </p:nvSpPr>
        <p:spPr>
          <a:xfrm>
            <a:off x="1116013" y="188913"/>
            <a:ext cx="7726362" cy="936625"/>
          </a:xfrm>
        </p:spPr>
        <p:txBody>
          <a:bodyPr/>
          <a:lstStyle/>
          <a:p>
            <a:r>
              <a:rPr kumimoji="1" lang="zh-CN" altLang="en-US">
                <a:effectLst>
                  <a:outerShdw blurRad="38100" dist="38100" dir="2700000" algn="tl">
                    <a:srgbClr val="C0C0C0"/>
                  </a:outerShdw>
                </a:effectLst>
              </a:rPr>
              <a:t>管式加热炉温度控制系统框图</a:t>
            </a:r>
            <a:endParaRPr lang="zh-CN" altLang="en-US"/>
          </a:p>
        </p:txBody>
      </p:sp>
      <p:sp>
        <p:nvSpPr>
          <p:cNvPr id="240643" name="Rectangle 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24064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2852738"/>
            <a:ext cx="8420100" cy="3206750"/>
          </a:xfrm>
          <a:prstGeom prst="rect">
            <a:avLst/>
          </a:prstGeom>
          <a:noFill/>
          <a:extLst>
            <a:ext uri="{909E8E84-426E-40DD-AFC4-6F175D3DCCD1}">
              <a14:hiddenFill xmlns:a14="http://schemas.microsoft.com/office/drawing/2010/main">
                <a:solidFill>
                  <a:srgbClr val="FFFFFF"/>
                </a:solidFill>
              </a14:hiddenFill>
            </a:ext>
          </a:extLst>
        </p:spPr>
      </p:pic>
      <p:pic>
        <p:nvPicPr>
          <p:cNvPr id="240647" name="Picture 7" descr="加热炉">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306513"/>
            <a:ext cx="2520950" cy="2122487"/>
          </a:xfrm>
          <a:prstGeom prst="rect">
            <a:avLst/>
          </a:prstGeom>
          <a:noFill/>
          <a:extLst>
            <a:ext uri="{909E8E84-426E-40DD-AFC4-6F175D3DCCD1}">
              <a14:hiddenFill xmlns:a14="http://schemas.microsoft.com/office/drawing/2010/main">
                <a:solidFill>
                  <a:srgbClr val="FFFFFF"/>
                </a:solidFill>
              </a14:hiddenFill>
            </a:ext>
          </a:extLst>
        </p:spPr>
      </p:pic>
      <p:sp>
        <p:nvSpPr>
          <p:cNvPr id="240640" name="Line 0"/>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22243700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endParaRPr lang="en-US" altLang="zh-CN"/>
          </a:p>
        </p:txBody>
      </p:sp>
      <p:sp>
        <p:nvSpPr>
          <p:cNvPr id="9" name="灯片编号占位符 5"/>
          <p:cNvSpPr>
            <a:spLocks noGrp="1"/>
          </p:cNvSpPr>
          <p:nvPr>
            <p:ph type="sldNum" sz="quarter" idx="12"/>
          </p:nvPr>
        </p:nvSpPr>
        <p:spPr/>
        <p:txBody>
          <a:bodyPr/>
          <a:lstStyle/>
          <a:p>
            <a:fld id="{DE96A7BA-F3A2-49F5-929B-771463BBFDBE}" type="slidenum">
              <a:rPr lang="en-US" altLang="zh-CN"/>
              <a:pPr/>
              <a:t>8</a:t>
            </a:fld>
            <a:endParaRPr lang="en-US" altLang="zh-CN"/>
          </a:p>
        </p:txBody>
      </p:sp>
      <p:sp>
        <p:nvSpPr>
          <p:cNvPr id="241666" name="Rectangle 2"/>
          <p:cNvSpPr>
            <a:spLocks noGrp="1" noChangeArrowheads="1"/>
          </p:cNvSpPr>
          <p:nvPr>
            <p:ph type="title"/>
          </p:nvPr>
        </p:nvSpPr>
        <p:spPr>
          <a:xfrm>
            <a:off x="323850" y="188913"/>
            <a:ext cx="8540750" cy="1143000"/>
          </a:xfrm>
        </p:spPr>
        <p:txBody>
          <a:bodyPr/>
          <a:lstStyle/>
          <a:p>
            <a:r>
              <a:rPr kumimoji="1" lang="zh-CN" altLang="en-US">
                <a:effectLst>
                  <a:outerShdw blurRad="38100" dist="38100" dir="2700000" algn="tl">
                    <a:srgbClr val="C0C0C0"/>
                  </a:outerShdw>
                </a:effectLst>
              </a:rPr>
              <a:t>自动控制系统的过渡过程</a:t>
            </a:r>
            <a:endParaRPr lang="zh-CN" altLang="en-US"/>
          </a:p>
        </p:txBody>
      </p:sp>
      <p:sp>
        <p:nvSpPr>
          <p:cNvPr id="241667" name="Rectangle 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1668" name="Rectangle 4"/>
          <p:cNvSpPr>
            <a:spLocks noChangeArrowheads="1"/>
          </p:cNvSpPr>
          <p:nvPr/>
        </p:nvSpPr>
        <p:spPr bwMode="auto">
          <a:xfrm>
            <a:off x="538163" y="2060575"/>
            <a:ext cx="806608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a:effectLst>
                  <a:outerShdw blurRad="38100" dist="38100" dir="2700000" algn="tl">
                    <a:srgbClr val="C0C0C0"/>
                  </a:outerShdw>
                </a:effectLst>
              </a:rPr>
              <a:t>定义：自动控制系统在动态阶段中，受控变量是不断变化的，它随时间变化的过程。</a:t>
            </a:r>
          </a:p>
        </p:txBody>
      </p:sp>
      <p:pic>
        <p:nvPicPr>
          <p:cNvPr id="241664" name="Picture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81463"/>
            <a:ext cx="9144000" cy="1973262"/>
          </a:xfrm>
          <a:prstGeom prst="rect">
            <a:avLst/>
          </a:prstGeom>
          <a:noFill/>
          <a:extLst>
            <a:ext uri="{909E8E84-426E-40DD-AFC4-6F175D3DCCD1}">
              <a14:hiddenFill xmlns:a14="http://schemas.microsoft.com/office/drawing/2010/main">
                <a:solidFill>
                  <a:srgbClr val="FFFFFF"/>
                </a:solidFill>
              </a14:hiddenFill>
            </a:ext>
          </a:extLst>
        </p:spPr>
      </p:pic>
      <p:sp>
        <p:nvSpPr>
          <p:cNvPr id="2" name="Line 0"/>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1352876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endParaRPr lang="en-US" altLang="zh-CN"/>
          </a:p>
        </p:txBody>
      </p:sp>
      <p:sp>
        <p:nvSpPr>
          <p:cNvPr id="9" name="灯片编号占位符 5"/>
          <p:cNvSpPr>
            <a:spLocks noGrp="1"/>
          </p:cNvSpPr>
          <p:nvPr>
            <p:ph type="sldNum" sz="quarter" idx="12"/>
          </p:nvPr>
        </p:nvSpPr>
        <p:spPr/>
        <p:txBody>
          <a:bodyPr/>
          <a:lstStyle/>
          <a:p>
            <a:fld id="{D06F627D-7264-42FE-A9FD-ACACE2595160}" type="slidenum">
              <a:rPr lang="en-US" altLang="zh-CN"/>
              <a:pPr/>
              <a:t>9</a:t>
            </a:fld>
            <a:endParaRPr lang="en-US" altLang="zh-CN"/>
          </a:p>
        </p:txBody>
      </p:sp>
      <p:sp>
        <p:nvSpPr>
          <p:cNvPr id="329730" name="Rectangle 2"/>
          <p:cNvSpPr>
            <a:spLocks noGrp="1" noChangeArrowheads="1"/>
          </p:cNvSpPr>
          <p:nvPr>
            <p:ph type="title"/>
          </p:nvPr>
        </p:nvSpPr>
        <p:spPr>
          <a:xfrm>
            <a:off x="301625" y="260350"/>
            <a:ext cx="8540750" cy="1143000"/>
          </a:xfrm>
        </p:spPr>
        <p:txBody>
          <a:bodyPr/>
          <a:lstStyle/>
          <a:p>
            <a:r>
              <a:rPr kumimoji="1" lang="zh-CN" altLang="en-US">
                <a:effectLst>
                  <a:outerShdw blurRad="38100" dist="38100" dir="2700000" algn="tl">
                    <a:srgbClr val="C0C0C0"/>
                  </a:outerShdw>
                </a:effectLst>
              </a:rPr>
              <a:t>系统性能指标</a:t>
            </a:r>
            <a:endParaRPr lang="zh-CN" altLang="en-US"/>
          </a:p>
        </p:txBody>
      </p:sp>
      <p:sp>
        <p:nvSpPr>
          <p:cNvPr id="329731" name="Rectangle 3"/>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29732" name="Rectangle 4"/>
          <p:cNvSpPr>
            <a:spLocks noChangeArrowheads="1"/>
          </p:cNvSpPr>
          <p:nvPr/>
        </p:nvSpPr>
        <p:spPr bwMode="auto">
          <a:xfrm>
            <a:off x="1143000" y="4724400"/>
            <a:ext cx="75596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solidFill>
                  <a:srgbClr val="000404"/>
                </a:solidFill>
                <a:effectLst>
                  <a:outerShdw blurRad="38100" dist="38100" dir="2700000" algn="tl">
                    <a:srgbClr val="C0C0C0"/>
                  </a:outerShdw>
                </a:effectLst>
              </a:rPr>
              <a:t>最大偏差：</a:t>
            </a:r>
            <a:r>
              <a:rPr kumimoji="1" lang="en-US" altLang="zh-CN" sz="2400">
                <a:solidFill>
                  <a:srgbClr val="000404"/>
                </a:solidFill>
                <a:effectLst>
                  <a:outerShdw blurRad="38100" dist="38100" dir="2700000" algn="tl">
                    <a:srgbClr val="C0C0C0"/>
                  </a:outerShdw>
                </a:effectLst>
              </a:rPr>
              <a:t>A					</a:t>
            </a:r>
            <a:r>
              <a:rPr kumimoji="1" lang="zh-CN" altLang="en-US" sz="2400">
                <a:solidFill>
                  <a:srgbClr val="000404"/>
                </a:solidFill>
                <a:effectLst>
                  <a:outerShdw blurRad="38100" dist="38100" dir="2700000" algn="tl">
                    <a:srgbClr val="C0C0C0"/>
                  </a:outerShdw>
                </a:effectLst>
              </a:rPr>
              <a:t>余差：</a:t>
            </a:r>
            <a:r>
              <a:rPr kumimoji="1" lang="en-US" altLang="zh-CN" sz="2400">
                <a:solidFill>
                  <a:srgbClr val="000404"/>
                </a:solidFill>
                <a:effectLst>
                  <a:outerShdw blurRad="38100" dist="38100" dir="2700000" algn="tl">
                    <a:srgbClr val="C0C0C0"/>
                  </a:outerShdw>
                </a:effectLst>
              </a:rPr>
              <a:t>C</a:t>
            </a:r>
          </a:p>
          <a:p>
            <a:r>
              <a:rPr kumimoji="1" lang="zh-CN" altLang="en-US" sz="2400">
                <a:solidFill>
                  <a:srgbClr val="000404"/>
                </a:solidFill>
                <a:effectLst>
                  <a:outerShdw blurRad="38100" dist="38100" dir="2700000" algn="tl">
                    <a:srgbClr val="C0C0C0"/>
                  </a:outerShdw>
                </a:effectLst>
              </a:rPr>
              <a:t>超调量：</a:t>
            </a:r>
            <a:r>
              <a:rPr kumimoji="1" lang="en-US" altLang="zh-CN" sz="2400">
                <a:solidFill>
                  <a:srgbClr val="000404"/>
                </a:solidFill>
                <a:effectLst>
                  <a:outerShdw blurRad="38100" dist="38100" dir="2700000" algn="tl">
                    <a:srgbClr val="C0C0C0"/>
                  </a:outerShdw>
                </a:effectLst>
              </a:rPr>
              <a:t>B					</a:t>
            </a:r>
            <a:r>
              <a:rPr kumimoji="1" lang="zh-CN" altLang="en-US" sz="2400">
                <a:solidFill>
                  <a:srgbClr val="000404"/>
                </a:solidFill>
                <a:effectLst>
                  <a:outerShdw blurRad="38100" dist="38100" dir="2700000" algn="tl">
                    <a:srgbClr val="C0C0C0"/>
                  </a:outerShdw>
                </a:effectLst>
              </a:rPr>
              <a:t>衰减比；</a:t>
            </a:r>
            <a:r>
              <a:rPr kumimoji="1" lang="en-US" altLang="zh-CN" sz="2400">
                <a:solidFill>
                  <a:srgbClr val="000404"/>
                </a:solidFill>
                <a:effectLst>
                  <a:outerShdw blurRad="38100" dist="38100" dir="2700000" algn="tl">
                    <a:srgbClr val="C0C0C0"/>
                  </a:outerShdw>
                </a:effectLst>
              </a:rPr>
              <a:t>N</a:t>
            </a:r>
          </a:p>
          <a:p>
            <a:r>
              <a:rPr kumimoji="1" lang="zh-CN" altLang="en-US" sz="2400">
                <a:solidFill>
                  <a:srgbClr val="000404"/>
                </a:solidFill>
                <a:effectLst>
                  <a:outerShdw blurRad="38100" dist="38100" dir="2700000" algn="tl">
                    <a:srgbClr val="C0C0C0"/>
                  </a:outerShdw>
                </a:effectLst>
              </a:rPr>
              <a:t>峰值时间                                                   衰减率：</a:t>
            </a:r>
            <a:r>
              <a:rPr kumimoji="1" lang="en-US" altLang="zh-CN" sz="2400">
                <a:solidFill>
                  <a:srgbClr val="000404"/>
                </a:solidFill>
                <a:effectLst>
                  <a:outerShdw blurRad="38100" dist="38100" dir="2700000" algn="tl">
                    <a:srgbClr val="C0C0C0"/>
                  </a:outerShdw>
                </a:effectLst>
              </a:rPr>
              <a:t>ψ</a:t>
            </a:r>
          </a:p>
          <a:p>
            <a:r>
              <a:rPr kumimoji="1" lang="zh-CN" altLang="en-US" sz="2400">
                <a:solidFill>
                  <a:srgbClr val="000404"/>
                </a:solidFill>
                <a:effectLst>
                  <a:outerShdw blurRad="38100" dist="38100" dir="2700000" algn="tl">
                    <a:srgbClr val="C0C0C0"/>
                  </a:outerShdw>
                </a:effectLst>
              </a:rPr>
              <a:t>过渡时间（调整时间）； </a:t>
            </a:r>
            <a:r>
              <a:rPr kumimoji="1" lang="en-US" altLang="zh-CN" sz="2400">
                <a:solidFill>
                  <a:srgbClr val="000404"/>
                </a:solidFill>
                <a:effectLst>
                  <a:outerShdw blurRad="38100" dist="38100" dir="2700000" algn="tl">
                    <a:srgbClr val="C0C0C0"/>
                  </a:outerShdw>
                </a:effectLst>
              </a:rPr>
              <a:t>Ts		</a:t>
            </a:r>
            <a:r>
              <a:rPr kumimoji="1" lang="zh-CN" altLang="en-US" sz="2400">
                <a:solidFill>
                  <a:srgbClr val="000404"/>
                </a:solidFill>
                <a:effectLst>
                  <a:outerShdw blurRad="38100" dist="38100" dir="2700000" algn="tl">
                    <a:srgbClr val="C0C0C0"/>
                  </a:outerShdw>
                </a:effectLst>
              </a:rPr>
              <a:t>振荡周期：</a:t>
            </a:r>
            <a:r>
              <a:rPr kumimoji="1" lang="en-US" altLang="zh-CN" sz="2400">
                <a:solidFill>
                  <a:srgbClr val="000404"/>
                </a:solidFill>
                <a:effectLst>
                  <a:outerShdw blurRad="38100" dist="38100" dir="2700000" algn="tl">
                    <a:srgbClr val="C0C0C0"/>
                  </a:outerShdw>
                </a:effectLst>
              </a:rPr>
              <a:t>T</a:t>
            </a:r>
          </a:p>
        </p:txBody>
      </p:sp>
      <p:pic>
        <p:nvPicPr>
          <p:cNvPr id="3297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295400"/>
            <a:ext cx="6480175" cy="3049588"/>
          </a:xfrm>
          <a:prstGeom prst="rect">
            <a:avLst/>
          </a:prstGeom>
          <a:noFill/>
          <a:extLst>
            <a:ext uri="{909E8E84-426E-40DD-AFC4-6F175D3DCCD1}">
              <a14:hiddenFill xmlns:a14="http://schemas.microsoft.com/office/drawing/2010/main">
                <a:solidFill>
                  <a:srgbClr val="FFFFFF"/>
                </a:solidFill>
              </a14:hiddenFill>
            </a:ext>
          </a:extLst>
        </p:spPr>
      </p:pic>
      <p:sp>
        <p:nvSpPr>
          <p:cNvPr id="329734" name="Line 6"/>
          <p:cNvSpPr>
            <a:spLocks noChangeShapeType="1"/>
          </p:cNvSpPr>
          <p:nvPr/>
        </p:nvSpPr>
        <p:spPr bwMode="auto">
          <a:xfrm>
            <a:off x="1295400" y="1219200"/>
            <a:ext cx="7848600" cy="0"/>
          </a:xfrm>
          <a:prstGeom prst="line">
            <a:avLst/>
          </a:prstGeom>
          <a:noFill/>
          <a:ln w="88900" cap="sq">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306551903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Proposal">
  <a:themeElements>
    <a:clrScheme name="1_Proposal 8">
      <a:dk1>
        <a:srgbClr val="000000"/>
      </a:dk1>
      <a:lt1>
        <a:srgbClr val="FFFFFF"/>
      </a:lt1>
      <a:dk2>
        <a:srgbClr val="8C0039"/>
      </a:dk2>
      <a:lt2>
        <a:srgbClr val="660066"/>
      </a:lt2>
      <a:accent1>
        <a:srgbClr val="C58BF9"/>
      </a:accent1>
      <a:accent2>
        <a:srgbClr val="9966FF"/>
      </a:accent2>
      <a:accent3>
        <a:srgbClr val="FFFFFF"/>
      </a:accent3>
      <a:accent4>
        <a:srgbClr val="000000"/>
      </a:accent4>
      <a:accent5>
        <a:srgbClr val="DFC4FB"/>
      </a:accent5>
      <a:accent6>
        <a:srgbClr val="8A5CE7"/>
      </a:accent6>
      <a:hlink>
        <a:srgbClr val="E4005C"/>
      </a:hlink>
      <a:folHlink>
        <a:srgbClr val="C36C03"/>
      </a:folHlink>
    </a:clrScheme>
    <a:fontScheme name="1_Proposa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med" len="med"/>
          <a:tailEnd type="none" w="med" len="med"/>
        </a:ln>
        <a:effectLst/>
      </a:spPr>
      <a:bodyPr vert="horz" wrap="square" lIns="91440" tIns="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med" len="med"/>
          <a:tailEnd type="none" w="med" len="med"/>
        </a:ln>
        <a:effectLst/>
      </a:spPr>
      <a:bodyPr vert="horz" wrap="square" lIns="91440" tIns="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1_Proposal 1">
        <a:dk1>
          <a:srgbClr val="777777"/>
        </a:dk1>
        <a:lt1>
          <a:srgbClr val="FFFFFF"/>
        </a:lt1>
        <a:dk2>
          <a:srgbClr val="333333"/>
        </a:dk2>
        <a:lt2>
          <a:srgbClr val="FFF4C3"/>
        </a:lt2>
        <a:accent1>
          <a:srgbClr val="C892FA"/>
        </a:accent1>
        <a:accent2>
          <a:srgbClr val="9966FF"/>
        </a:accent2>
        <a:accent3>
          <a:srgbClr val="ADADAD"/>
        </a:accent3>
        <a:accent4>
          <a:srgbClr val="DADADA"/>
        </a:accent4>
        <a:accent5>
          <a:srgbClr val="E0C7FC"/>
        </a:accent5>
        <a:accent6>
          <a:srgbClr val="8A5CE7"/>
        </a:accent6>
        <a:hlink>
          <a:srgbClr val="E4005C"/>
        </a:hlink>
        <a:folHlink>
          <a:srgbClr val="DC7A04"/>
        </a:folHlink>
      </a:clrScheme>
      <a:clrMap bg1="dk2" tx1="lt1" bg2="dk1" tx2="lt2" accent1="accent1" accent2="accent2" accent3="accent3" accent4="accent4" accent5="accent5" accent6="accent6" hlink="hlink" folHlink="folHlink"/>
    </a:extraClrScheme>
    <a:extraClrScheme>
      <a:clrScheme name="1_Proposal 2">
        <a:dk1>
          <a:srgbClr val="1C1C1C"/>
        </a:dk1>
        <a:lt1>
          <a:srgbClr val="FFFFFF"/>
        </a:lt1>
        <a:dk2>
          <a:srgbClr val="5F5F5F"/>
        </a:dk2>
        <a:lt2>
          <a:srgbClr val="FFFFCC"/>
        </a:lt2>
        <a:accent1>
          <a:srgbClr val="4A5B64"/>
        </a:accent1>
        <a:accent2>
          <a:srgbClr val="AF9387"/>
        </a:accent2>
        <a:accent3>
          <a:srgbClr val="B6B6B6"/>
        </a:accent3>
        <a:accent4>
          <a:srgbClr val="DADADA"/>
        </a:accent4>
        <a:accent5>
          <a:srgbClr val="B1B5B8"/>
        </a:accent5>
        <a:accent6>
          <a:srgbClr val="9E857A"/>
        </a:accent6>
        <a:hlink>
          <a:srgbClr val="F3C43F"/>
        </a:hlink>
        <a:folHlink>
          <a:srgbClr val="66CCFF"/>
        </a:folHlink>
      </a:clrScheme>
      <a:clrMap bg1="dk2" tx1="lt1" bg2="dk1" tx2="lt2" accent1="accent1" accent2="accent2" accent3="accent3" accent4="accent4" accent5="accent5" accent6="accent6" hlink="hlink" folHlink="folHlink"/>
    </a:extraClrScheme>
    <a:extraClrScheme>
      <a:clrScheme name="1_Proposal 3">
        <a:dk1>
          <a:srgbClr val="4D4D4D"/>
        </a:dk1>
        <a:lt1>
          <a:srgbClr val="FFFFFF"/>
        </a:lt1>
        <a:dk2>
          <a:srgbClr val="666699"/>
        </a:dk2>
        <a:lt2>
          <a:srgbClr val="FFFFCC"/>
        </a:lt2>
        <a:accent1>
          <a:srgbClr val="8D8DB3"/>
        </a:accent1>
        <a:accent2>
          <a:srgbClr val="7A25D7"/>
        </a:accent2>
        <a:accent3>
          <a:srgbClr val="B8B8CA"/>
        </a:accent3>
        <a:accent4>
          <a:srgbClr val="DADADA"/>
        </a:accent4>
        <a:accent5>
          <a:srgbClr val="C5C5D6"/>
        </a:accent5>
        <a:accent6>
          <a:srgbClr val="6E20C3"/>
        </a:accent6>
        <a:hlink>
          <a:srgbClr val="66CCFF"/>
        </a:hlink>
        <a:folHlink>
          <a:srgbClr val="3333CC"/>
        </a:folHlink>
      </a:clrScheme>
      <a:clrMap bg1="dk2" tx1="lt1" bg2="dk1" tx2="lt2" accent1="accent1" accent2="accent2" accent3="accent3" accent4="accent4" accent5="accent5" accent6="accent6" hlink="hlink" folHlink="folHlink"/>
    </a:extraClrScheme>
    <a:extraClrScheme>
      <a:clrScheme name="1_Proposal 4">
        <a:dk1>
          <a:srgbClr val="10187C"/>
        </a:dk1>
        <a:lt1>
          <a:srgbClr val="F8F8F8"/>
        </a:lt1>
        <a:dk2>
          <a:srgbClr val="538DC7"/>
        </a:dk2>
        <a:lt2>
          <a:srgbClr val="CCECFF"/>
        </a:lt2>
        <a:accent1>
          <a:srgbClr val="879EC7"/>
        </a:accent1>
        <a:accent2>
          <a:srgbClr val="461B8B"/>
        </a:accent2>
        <a:accent3>
          <a:srgbClr val="B3C5E0"/>
        </a:accent3>
        <a:accent4>
          <a:srgbClr val="D4D4D4"/>
        </a:accent4>
        <a:accent5>
          <a:srgbClr val="C3CCE0"/>
        </a:accent5>
        <a:accent6>
          <a:srgbClr val="3F177D"/>
        </a:accent6>
        <a:hlink>
          <a:srgbClr val="0000FF"/>
        </a:hlink>
        <a:folHlink>
          <a:srgbClr val="008000"/>
        </a:folHlink>
      </a:clrScheme>
      <a:clrMap bg1="dk2" tx1="lt1" bg2="dk1" tx2="lt2" accent1="accent1" accent2="accent2" accent3="accent3" accent4="accent4" accent5="accent5" accent6="accent6" hlink="hlink" folHlink="folHlink"/>
    </a:extraClrScheme>
    <a:extraClrScheme>
      <a:clrScheme name="1_Proposal 5">
        <a:dk1>
          <a:srgbClr val="002F2E"/>
        </a:dk1>
        <a:lt1>
          <a:srgbClr val="FFFFFF"/>
        </a:lt1>
        <a:dk2>
          <a:srgbClr val="008080"/>
        </a:dk2>
        <a:lt2>
          <a:srgbClr val="FFFFCC"/>
        </a:lt2>
        <a:accent1>
          <a:srgbClr val="0E6A52"/>
        </a:accent1>
        <a:accent2>
          <a:srgbClr val="3553A7"/>
        </a:accent2>
        <a:accent3>
          <a:srgbClr val="AAC0C0"/>
        </a:accent3>
        <a:accent4>
          <a:srgbClr val="DADADA"/>
        </a:accent4>
        <a:accent5>
          <a:srgbClr val="AAB9B3"/>
        </a:accent5>
        <a:accent6>
          <a:srgbClr val="2F4A97"/>
        </a:accent6>
        <a:hlink>
          <a:srgbClr val="1ACE9F"/>
        </a:hlink>
        <a:folHlink>
          <a:srgbClr val="B5B5FF"/>
        </a:folHlink>
      </a:clrScheme>
      <a:clrMap bg1="dk2" tx1="lt1" bg2="dk1" tx2="lt2" accent1="accent1" accent2="accent2" accent3="accent3" accent4="accent4" accent5="accent5" accent6="accent6" hlink="hlink" folHlink="folHlink"/>
    </a:extraClrScheme>
    <a:extraClrScheme>
      <a:clrScheme name="1_Proposal 6">
        <a:dk1>
          <a:srgbClr val="000000"/>
        </a:dk1>
        <a:lt1>
          <a:srgbClr val="E3FFFF"/>
        </a:lt1>
        <a:dk2>
          <a:srgbClr val="4400A8"/>
        </a:dk2>
        <a:lt2>
          <a:srgbClr val="005452"/>
        </a:lt2>
        <a:accent1>
          <a:srgbClr val="92CAC9"/>
        </a:accent1>
        <a:accent2>
          <a:srgbClr val="009999"/>
        </a:accent2>
        <a:accent3>
          <a:srgbClr val="EFFFFF"/>
        </a:accent3>
        <a:accent4>
          <a:srgbClr val="000000"/>
        </a:accent4>
        <a:accent5>
          <a:srgbClr val="C7E1E1"/>
        </a:accent5>
        <a:accent6>
          <a:srgbClr val="008A8A"/>
        </a:accent6>
        <a:hlink>
          <a:srgbClr val="187C16"/>
        </a:hlink>
        <a:folHlink>
          <a:srgbClr val="6600FF"/>
        </a:folHlink>
      </a:clrScheme>
      <a:clrMap bg1="lt1" tx1="dk1" bg2="lt2" tx2="dk2" accent1="accent1" accent2="accent2" accent3="accent3" accent4="accent4" accent5="accent5" accent6="accent6" hlink="hlink" folHlink="folHlink"/>
    </a:extraClrScheme>
    <a:extraClrScheme>
      <a:clrScheme name="1_Proposal 7">
        <a:dk1>
          <a:srgbClr val="000000"/>
        </a:dk1>
        <a:lt1>
          <a:srgbClr val="CCFF99"/>
        </a:lt1>
        <a:dk2>
          <a:srgbClr val="CC99FF"/>
        </a:dk2>
        <a:lt2>
          <a:srgbClr val="1B3600"/>
        </a:lt2>
        <a:accent1>
          <a:srgbClr val="009900"/>
        </a:accent1>
        <a:accent2>
          <a:srgbClr val="B7CA02"/>
        </a:accent2>
        <a:accent3>
          <a:srgbClr val="E2FFCA"/>
        </a:accent3>
        <a:accent4>
          <a:srgbClr val="000000"/>
        </a:accent4>
        <a:accent5>
          <a:srgbClr val="AACAAA"/>
        </a:accent5>
        <a:accent6>
          <a:srgbClr val="A6B702"/>
        </a:accent6>
        <a:hlink>
          <a:srgbClr val="FFCC00"/>
        </a:hlink>
        <a:folHlink>
          <a:srgbClr val="FF9900"/>
        </a:folHlink>
      </a:clrScheme>
      <a:clrMap bg1="lt1" tx1="dk1" bg2="lt2" tx2="dk2" accent1="accent1" accent2="accent2" accent3="accent3" accent4="accent4" accent5="accent5" accent6="accent6" hlink="hlink" folHlink="folHlink"/>
    </a:extraClrScheme>
    <a:extraClrScheme>
      <a:clrScheme name="1_Proposal 8">
        <a:dk1>
          <a:srgbClr val="000000"/>
        </a:dk1>
        <a:lt1>
          <a:srgbClr val="FFFFFF"/>
        </a:lt1>
        <a:dk2>
          <a:srgbClr val="8C0039"/>
        </a:dk2>
        <a:lt2>
          <a:srgbClr val="660066"/>
        </a:lt2>
        <a:accent1>
          <a:srgbClr val="C58BF9"/>
        </a:accent1>
        <a:accent2>
          <a:srgbClr val="9966FF"/>
        </a:accent2>
        <a:accent3>
          <a:srgbClr val="FFFFFF"/>
        </a:accent3>
        <a:accent4>
          <a:srgbClr val="000000"/>
        </a:accent4>
        <a:accent5>
          <a:srgbClr val="DFC4FB"/>
        </a:accent5>
        <a:accent6>
          <a:srgbClr val="8A5CE7"/>
        </a:accent6>
        <a:hlink>
          <a:srgbClr val="E4005C"/>
        </a:hlink>
        <a:folHlink>
          <a:srgbClr val="C36C0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1315</Words>
  <Application>Microsoft Office PowerPoint</Application>
  <PresentationFormat>全屏显示(4:3)</PresentationFormat>
  <Paragraphs>242</Paragraphs>
  <Slides>52</Slides>
  <Notes>7</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52</vt:i4>
      </vt:variant>
    </vt:vector>
  </HeadingPairs>
  <TitlesOfParts>
    <vt:vector size="57" baseType="lpstr">
      <vt:lpstr>1_Proposal</vt:lpstr>
      <vt:lpstr>位图图像</vt:lpstr>
      <vt:lpstr>Visio</vt:lpstr>
      <vt:lpstr>Equation</vt:lpstr>
      <vt:lpstr>Bitmap Image</vt:lpstr>
      <vt:lpstr>   自动化仪表与过程控制  DCS和FCS</vt:lpstr>
      <vt:lpstr>单回路调节系统 </vt:lpstr>
      <vt:lpstr>PID控制例1：反应釜温度自动控制回路</vt:lpstr>
      <vt:lpstr>PID控制例2：供水水压自动控制回路</vt:lpstr>
      <vt:lpstr>例3：管式加热炉温度控制系统</vt:lpstr>
      <vt:lpstr>管式加热炉温度控制系统组成</vt:lpstr>
      <vt:lpstr>管式加热炉温度控制系统框图</vt:lpstr>
      <vt:lpstr>自动控制系统的过渡过程</vt:lpstr>
      <vt:lpstr>系统性能指标</vt:lpstr>
      <vt:lpstr>纯滞后</vt:lpstr>
      <vt:lpstr>系统自衡特性</vt:lpstr>
      <vt:lpstr>调节通道特性对调节质量的影响</vt:lpstr>
      <vt:lpstr>干扰通道特性对调节质量的影响</vt:lpstr>
      <vt:lpstr>干扰进入位置的影响</vt:lpstr>
      <vt:lpstr>调节方案的确定</vt:lpstr>
      <vt:lpstr>调节方案的确定</vt:lpstr>
      <vt:lpstr>系统调节方案的选择</vt:lpstr>
      <vt:lpstr>系统调节方案的选择</vt:lpstr>
      <vt:lpstr>系统调节方案的选择</vt:lpstr>
      <vt:lpstr>系统调节方案的选择</vt:lpstr>
      <vt:lpstr>系统调节方案的选择</vt:lpstr>
      <vt:lpstr>系统调节方案的选择</vt:lpstr>
      <vt:lpstr>系统调节方案的选择</vt:lpstr>
      <vt:lpstr>调节规律的选择</vt:lpstr>
      <vt:lpstr>干扰作用下双容对象的比例调节</vt:lpstr>
      <vt:lpstr>单位阶跃扰动响应</vt:lpstr>
      <vt:lpstr>控制主要指标</vt:lpstr>
      <vt:lpstr>比例增益对控制指标的影响</vt:lpstr>
      <vt:lpstr>PI调节作用分析</vt:lpstr>
      <vt:lpstr>PI调节频率特性</vt:lpstr>
      <vt:lpstr>PD调节频率特性</vt:lpstr>
      <vt:lpstr>PID调节频率特性</vt:lpstr>
      <vt:lpstr>PD调节作用例</vt:lpstr>
      <vt:lpstr>PID调节作用例</vt:lpstr>
      <vt:lpstr>PID参数的整定方法</vt:lpstr>
      <vt:lpstr>PID 参数与控制性能的关系</vt:lpstr>
      <vt:lpstr>常用被控量PID参数经验选择</vt:lpstr>
      <vt:lpstr>调节器参数整定</vt:lpstr>
      <vt:lpstr>稳定边界法</vt:lpstr>
      <vt:lpstr>衰减曲线法</vt:lpstr>
      <vt:lpstr>调节器参数自整定例</vt:lpstr>
      <vt:lpstr>PowerPoint 演示文稿</vt:lpstr>
      <vt:lpstr>PowerPoint 演示文稿</vt:lpstr>
      <vt:lpstr>PowerPoint 演示文稿</vt:lpstr>
      <vt:lpstr>PowerPoint 演示文稿</vt:lpstr>
      <vt:lpstr>先进控制技术</vt:lpstr>
      <vt:lpstr>第6章 单回路调节系统  </vt:lpstr>
      <vt:lpstr>第6章 单回路调节系统</vt:lpstr>
      <vt:lpstr>第6章 单回路调节系统  </vt:lpstr>
      <vt:lpstr>第6章 单回路调节系统 </vt:lpstr>
      <vt:lpstr>第6章 单回路调节系统</vt:lpstr>
      <vt:lpstr>第6章 单回路调节系统 </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自动化仪表与过程控制  DCS和FCS</dc:title>
  <dc:creator>jiangaipeng</dc:creator>
  <cp:lastModifiedBy>jiangaipeng</cp:lastModifiedBy>
  <cp:revision>3</cp:revision>
  <dcterms:created xsi:type="dcterms:W3CDTF">2016-10-10T08:00:55Z</dcterms:created>
  <dcterms:modified xsi:type="dcterms:W3CDTF">2016-12-12T07:49:51Z</dcterms:modified>
</cp:coreProperties>
</file>