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3"/>
  </p:notesMasterIdLst>
  <p:sldIdLst>
    <p:sldId id="411" r:id="rId2"/>
    <p:sldId id="412" r:id="rId3"/>
    <p:sldId id="414" r:id="rId4"/>
    <p:sldId id="424" r:id="rId5"/>
    <p:sldId id="415" r:id="rId6"/>
    <p:sldId id="416" r:id="rId7"/>
    <p:sldId id="417" r:id="rId8"/>
    <p:sldId id="418" r:id="rId9"/>
    <p:sldId id="419" r:id="rId10"/>
    <p:sldId id="422" r:id="rId11"/>
    <p:sldId id="423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6699CC"/>
    <a:srgbClr val="009999"/>
    <a:srgbClr val="990000"/>
    <a:srgbClr val="000099"/>
    <a:srgbClr val="FFFFFF"/>
    <a:srgbClr val="0000CC"/>
    <a:srgbClr val="00A2DE"/>
    <a:srgbClr val="339933"/>
    <a:srgbClr val="2192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2" autoAdjust="0"/>
    <p:restoredTop sz="92986" autoAdjust="0"/>
  </p:normalViewPr>
  <p:slideViewPr>
    <p:cSldViewPr snapToGrid="0">
      <p:cViewPr varScale="1">
        <p:scale>
          <a:sx n="107" d="100"/>
          <a:sy n="107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F42284-4BDE-4383-AD5D-504ECC409CCA}" type="datetimeFigureOut">
              <a:rPr lang="zh-CN" altLang="en-US" smtClean="0"/>
              <a:t>2020/10/9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54D02F-0291-4F17-9A92-7BE85A920E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51106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54D02F-0291-4F17-9A92-7BE85A920EC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55667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54D02F-0291-4F17-9A92-7BE85A920EC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65718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1AEEA-AC76-4142-9EAA-857E73D27609}" type="datetime1">
              <a:rPr lang="zh-CN" altLang="en-US" smtClean="0"/>
              <a:t>2020/10/9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D838E-40ED-4CD2-96E0-E76CC98126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5255905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53E21-7F85-4370-8723-2695BEBA059C}" type="datetimeFigureOut">
              <a:rPr lang="zh-CN" altLang="en-US" smtClean="0"/>
              <a:t>2020/10/9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D838E-40ED-4CD2-96E0-E76CC98126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061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53E21-7F85-4370-8723-2695BEBA059C}" type="datetimeFigureOut">
              <a:rPr lang="zh-CN" altLang="en-US" smtClean="0"/>
              <a:t>2020/10/9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D838E-40ED-4CD2-96E0-E76CC98126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3457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53E21-7F85-4370-8723-2695BEBA059C}" type="datetimeFigureOut">
              <a:rPr lang="zh-CN" altLang="en-US" smtClean="0"/>
              <a:t>2020/10/9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D838E-40ED-4CD2-96E0-E76CC98126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80810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53E21-7F85-4370-8723-2695BEBA059C}" type="datetimeFigureOut">
              <a:rPr lang="zh-CN" altLang="en-US" smtClean="0"/>
              <a:t>2020/10/9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D838E-40ED-4CD2-96E0-E76CC98126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4615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53E21-7F85-4370-8723-2695BEBA059C}" type="datetimeFigureOut">
              <a:rPr lang="zh-CN" altLang="en-US" smtClean="0"/>
              <a:t>2020/10/9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D838E-40ED-4CD2-96E0-E76CC98126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5326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53E21-7F85-4370-8723-2695BEBA059C}" type="datetimeFigureOut">
              <a:rPr lang="zh-CN" altLang="en-US" smtClean="0"/>
              <a:t>2020/10/9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D838E-40ED-4CD2-96E0-E76CC98126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095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53E21-7F85-4370-8723-2695BEBA059C}" type="datetimeFigureOut">
              <a:rPr lang="zh-CN" altLang="en-US" smtClean="0"/>
              <a:t>2020/10/9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D838E-40ED-4CD2-96E0-E76CC98126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8927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53E21-7F85-4370-8723-2695BEBA059C}" type="datetimeFigureOut">
              <a:rPr lang="zh-CN" altLang="en-US" smtClean="0"/>
              <a:t>2020/10/9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D838E-40ED-4CD2-96E0-E76CC98126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2513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53E21-7F85-4370-8723-2695BEBA059C}" type="datetimeFigureOut">
              <a:rPr lang="zh-CN" altLang="en-US" smtClean="0"/>
              <a:t>2020/10/9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D838E-40ED-4CD2-96E0-E76CC98126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8324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53E21-7F85-4370-8723-2695BEBA059C}" type="datetimeFigureOut">
              <a:rPr lang="zh-CN" altLang="en-US" smtClean="0"/>
              <a:t>2020/10/9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D838E-40ED-4CD2-96E0-E76CC98126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0350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53E21-7F85-4370-8723-2695BEBA059C}" type="datetimeFigureOut">
              <a:rPr lang="zh-CN" altLang="en-US" smtClean="0"/>
              <a:t>2020/10/9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D838E-40ED-4CD2-96E0-E76CC98126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5829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C53E21-7F85-4370-8723-2695BEBA059C}" type="datetimeFigureOut">
              <a:rPr lang="zh-CN" altLang="en-US" smtClean="0"/>
              <a:t>2020/10/9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DD838E-40ED-4CD2-96E0-E76CC98126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391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D838E-40ED-4CD2-96E0-E76CC981262D}" type="slidenum">
              <a:rPr lang="zh-CN" altLang="en-US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fld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1192309" y="923364"/>
            <a:ext cx="10076330" cy="17930"/>
          </a:xfrm>
          <a:prstGeom prst="line">
            <a:avLst/>
          </a:prstGeom>
          <a:ln w="57150">
            <a:solidFill>
              <a:srgbClr val="99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203" name="Picture 11" descr="http://www.hdu.edu.cn/asset/home/images/logo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080"/>
          <a:stretch/>
        </p:blipFill>
        <p:spPr bwMode="auto">
          <a:xfrm>
            <a:off x="85725" y="17627"/>
            <a:ext cx="981075" cy="1037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文本框 8"/>
          <p:cNvSpPr txBox="1"/>
          <p:nvPr/>
        </p:nvSpPr>
        <p:spPr>
          <a:xfrm>
            <a:off x="5011533" y="2669299"/>
            <a:ext cx="20409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 smtClean="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习题课</a:t>
            </a:r>
            <a:endParaRPr lang="zh-CN" altLang="en-US" sz="4800" b="1" dirty="0">
              <a:solidFill>
                <a:srgbClr val="99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11793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847527" y="1035096"/>
            <a:ext cx="820891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4</a:t>
            </a:r>
            <a:r>
              <a:rPr lang="en-US" altLang="zh-CN" sz="2400" dirty="0" smtClean="0"/>
              <a:t>. </a:t>
            </a:r>
            <a:r>
              <a:rPr lang="zh-CN" altLang="zh-CN" sz="2400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请</a:t>
            </a:r>
            <a:r>
              <a:rPr lang="zh-CN" altLang="zh-CN" sz="2400" dirty="0">
                <a:ea typeface="微软雅黑" panose="020B0503020204020204" pitchFamily="34" charset="-122"/>
                <a:cs typeface="Times New Roman" panose="02020603050405020304" pitchFamily="18" charset="0"/>
              </a:rPr>
              <a:t>设计两台异步电动机</a:t>
            </a:r>
            <a:r>
              <a:rPr lang="en-US" altLang="zh-CN" sz="2400" dirty="0">
                <a:ea typeface="微软雅黑" panose="020B0503020204020204" pitchFamily="34" charset="-122"/>
                <a:cs typeface="Times New Roman" panose="02020603050405020304" pitchFamily="18" charset="0"/>
              </a:rPr>
              <a:t>MA1</a:t>
            </a:r>
            <a:r>
              <a:rPr lang="zh-CN" altLang="zh-CN" sz="2400" dirty="0"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400" dirty="0">
                <a:ea typeface="微软雅黑" panose="020B0503020204020204" pitchFamily="34" charset="-122"/>
                <a:cs typeface="Times New Roman" panose="02020603050405020304" pitchFamily="18" charset="0"/>
              </a:rPr>
              <a:t>MA2</a:t>
            </a:r>
            <a:r>
              <a:rPr lang="zh-CN" altLang="zh-CN" sz="2400" dirty="0">
                <a:ea typeface="微软雅黑" panose="020B0503020204020204" pitchFamily="34" charset="-122"/>
                <a:cs typeface="Times New Roman" panose="02020603050405020304" pitchFamily="18" charset="0"/>
              </a:rPr>
              <a:t>运行的主电路和控制电路，要求如下：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ea typeface="微软雅黑" panose="020B0503020204020204" pitchFamily="34" charset="-122"/>
                <a:cs typeface="Times New Roman" panose="02020603050405020304" pitchFamily="18" charset="0"/>
              </a:rPr>
              <a:t>      </a:t>
            </a:r>
            <a:r>
              <a:rPr lang="zh-CN" altLang="zh-CN" sz="2400" dirty="0">
                <a:ea typeface="微软雅黑" panose="020B0503020204020204" pitchFamily="34" charset="-122"/>
                <a:cs typeface="Times New Roman" panose="02020603050405020304" pitchFamily="18" charset="0"/>
              </a:rPr>
              <a:t>① </a:t>
            </a:r>
            <a:r>
              <a:rPr lang="en-US" altLang="zh-CN" sz="2400" dirty="0">
                <a:ea typeface="微软雅黑" panose="020B0503020204020204" pitchFamily="34" charset="-122"/>
                <a:cs typeface="Times New Roman" panose="02020603050405020304" pitchFamily="18" charset="0"/>
              </a:rPr>
              <a:t>MA1</a:t>
            </a:r>
            <a:r>
              <a:rPr lang="zh-CN" altLang="zh-CN" sz="2400" dirty="0">
                <a:ea typeface="微软雅黑" panose="020B0503020204020204" pitchFamily="34" charset="-122"/>
                <a:cs typeface="Times New Roman" panose="02020603050405020304" pitchFamily="18" charset="0"/>
              </a:rPr>
              <a:t>先启动，过一段时间后</a:t>
            </a:r>
            <a:r>
              <a:rPr lang="en-US" altLang="zh-CN" sz="2400" dirty="0">
                <a:ea typeface="微软雅黑" panose="020B0503020204020204" pitchFamily="34" charset="-122"/>
                <a:cs typeface="Times New Roman" panose="02020603050405020304" pitchFamily="18" charset="0"/>
              </a:rPr>
              <a:t>MA2</a:t>
            </a:r>
            <a:r>
              <a:rPr lang="zh-CN" altLang="zh-CN" sz="2400" dirty="0">
                <a:ea typeface="微软雅黑" panose="020B0503020204020204" pitchFamily="34" charset="-122"/>
                <a:cs typeface="Times New Roman" panose="02020603050405020304" pitchFamily="18" charset="0"/>
              </a:rPr>
              <a:t>启动；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ea typeface="微软雅黑" panose="020B0503020204020204" pitchFamily="34" charset="-122"/>
                <a:cs typeface="Times New Roman" panose="02020603050405020304" pitchFamily="18" charset="0"/>
              </a:rPr>
              <a:t>      </a:t>
            </a:r>
            <a:r>
              <a:rPr lang="zh-CN" altLang="zh-CN" sz="2400" dirty="0">
                <a:ea typeface="微软雅黑" panose="020B0503020204020204" pitchFamily="34" charset="-122"/>
                <a:cs typeface="Times New Roman" panose="02020603050405020304" pitchFamily="18" charset="0"/>
              </a:rPr>
              <a:t>② </a:t>
            </a:r>
            <a:r>
              <a:rPr lang="en-US" altLang="zh-CN" sz="2400" dirty="0">
                <a:ea typeface="微软雅黑" panose="020B0503020204020204" pitchFamily="34" charset="-122"/>
                <a:cs typeface="Times New Roman" panose="02020603050405020304" pitchFamily="18" charset="0"/>
              </a:rPr>
              <a:t>MA2</a:t>
            </a:r>
            <a:r>
              <a:rPr lang="zh-CN" altLang="zh-CN" sz="2400" dirty="0">
                <a:ea typeface="微软雅黑" panose="020B0503020204020204" pitchFamily="34" charset="-122"/>
                <a:cs typeface="Times New Roman" panose="02020603050405020304" pitchFamily="18" charset="0"/>
              </a:rPr>
              <a:t>启动后</a:t>
            </a:r>
            <a:r>
              <a:rPr lang="en-US" altLang="zh-CN" sz="2400" dirty="0">
                <a:ea typeface="微软雅黑" panose="020B0503020204020204" pitchFamily="34" charset="-122"/>
                <a:cs typeface="Times New Roman" panose="02020603050405020304" pitchFamily="18" charset="0"/>
              </a:rPr>
              <a:t>MA1</a:t>
            </a:r>
            <a:r>
              <a:rPr lang="zh-CN" altLang="zh-CN" sz="2400" dirty="0">
                <a:ea typeface="微软雅黑" panose="020B0503020204020204" pitchFamily="34" charset="-122"/>
                <a:cs typeface="Times New Roman" panose="02020603050405020304" pitchFamily="18" charset="0"/>
              </a:rPr>
              <a:t>立即停止；</a:t>
            </a:r>
            <a:r>
              <a:rPr lang="en-US" altLang="zh-CN" sz="2400" dirty="0">
                <a:ea typeface="微软雅黑" panose="020B0503020204020204" pitchFamily="34" charset="-122"/>
                <a:cs typeface="Times New Roman" panose="02020603050405020304" pitchFamily="18" charset="0"/>
              </a:rPr>
              <a:t>MA2</a:t>
            </a:r>
            <a:r>
              <a:rPr lang="zh-CN" altLang="zh-CN" sz="2400" dirty="0">
                <a:ea typeface="微软雅黑" panose="020B0503020204020204" pitchFamily="34" charset="-122"/>
                <a:cs typeface="Times New Roman" panose="02020603050405020304" pitchFamily="18" charset="0"/>
              </a:rPr>
              <a:t>手动停止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ea typeface="微软雅黑" panose="020B0503020204020204" pitchFamily="34" charset="-122"/>
                <a:cs typeface="Times New Roman" panose="02020603050405020304" pitchFamily="18" charset="0"/>
              </a:rPr>
              <a:t>      </a:t>
            </a:r>
            <a:r>
              <a:rPr lang="zh-CN" altLang="zh-CN" sz="2400" dirty="0">
                <a:ea typeface="微软雅黑" panose="020B0503020204020204" pitchFamily="34" charset="-122"/>
                <a:cs typeface="Times New Roman" panose="02020603050405020304" pitchFamily="18" charset="0"/>
              </a:rPr>
              <a:t>③ 当其中任意一台电动机发生过载时，两台电动机都必须停止；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ea typeface="微软雅黑" panose="020B0503020204020204" pitchFamily="34" charset="-122"/>
                <a:cs typeface="Times New Roman" panose="02020603050405020304" pitchFamily="18" charset="0"/>
              </a:rPr>
              <a:t>      </a:t>
            </a:r>
            <a:r>
              <a:rPr lang="zh-CN" altLang="zh-CN" sz="2400" dirty="0">
                <a:ea typeface="微软雅黑" panose="020B0503020204020204" pitchFamily="34" charset="-122"/>
                <a:cs typeface="Times New Roman" panose="02020603050405020304" pitchFamily="18" charset="0"/>
              </a:rPr>
              <a:t>④ 包含主电路设计；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ea typeface="微软雅黑" panose="020B0503020204020204" pitchFamily="34" charset="-122"/>
                <a:cs typeface="Times New Roman" panose="02020603050405020304" pitchFamily="18" charset="0"/>
              </a:rPr>
              <a:t>      </a:t>
            </a:r>
            <a:r>
              <a:rPr lang="zh-CN" altLang="zh-CN" sz="2400" dirty="0">
                <a:ea typeface="微软雅黑" panose="020B0503020204020204" pitchFamily="34" charset="-122"/>
                <a:cs typeface="Times New Roman" panose="02020603050405020304" pitchFamily="18" charset="0"/>
              </a:rPr>
              <a:t>⑤ 设计时，电路应具有必要的保护措施。</a:t>
            </a:r>
            <a:endParaRPr lang="zh-CN" altLang="en-US" sz="2400" dirty="0"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98574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3862808"/>
              </p:ext>
            </p:extLst>
          </p:nvPr>
        </p:nvGraphicFramePr>
        <p:xfrm>
          <a:off x="5961529" y="546848"/>
          <a:ext cx="5782235" cy="53166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Visio" r:id="rId3" imgW="2981411" imgH="2733608" progId="Visio.Drawing.11">
                  <p:embed/>
                </p:oleObj>
              </mc:Choice>
              <mc:Fallback>
                <p:oleObj name="Visio" r:id="rId3" imgW="2981411" imgH="2733608" progId="Visio.Drawing.11">
                  <p:embed/>
                  <p:pic>
                    <p:nvPicPr>
                      <p:cNvPr id="3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61529" y="546848"/>
                        <a:ext cx="5782235" cy="531665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/>
          <p:cNvSpPr/>
          <p:nvPr/>
        </p:nvSpPr>
        <p:spPr>
          <a:xfrm>
            <a:off x="341456" y="1411613"/>
            <a:ext cx="5530425" cy="37371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/>
              <a:t>4</a:t>
            </a:r>
            <a:r>
              <a:rPr lang="en-US" altLang="zh-CN" sz="2000" dirty="0" smtClean="0"/>
              <a:t>. </a:t>
            </a:r>
            <a:r>
              <a:rPr lang="zh-CN" altLang="zh-CN" sz="2000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请</a:t>
            </a:r>
            <a:r>
              <a:rPr lang="zh-CN" altLang="zh-CN" sz="2000" dirty="0">
                <a:ea typeface="微软雅黑" panose="020B0503020204020204" pitchFamily="34" charset="-122"/>
                <a:cs typeface="Times New Roman" panose="02020603050405020304" pitchFamily="18" charset="0"/>
              </a:rPr>
              <a:t>设计两台异步电动机</a:t>
            </a:r>
            <a:r>
              <a:rPr lang="en-US" altLang="zh-CN" sz="2000" dirty="0">
                <a:ea typeface="微软雅黑" panose="020B0503020204020204" pitchFamily="34" charset="-122"/>
                <a:cs typeface="Times New Roman" panose="02020603050405020304" pitchFamily="18" charset="0"/>
              </a:rPr>
              <a:t>MA1</a:t>
            </a:r>
            <a:r>
              <a:rPr lang="zh-CN" altLang="zh-CN" sz="2000" dirty="0"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000" dirty="0">
                <a:ea typeface="微软雅黑" panose="020B0503020204020204" pitchFamily="34" charset="-122"/>
                <a:cs typeface="Times New Roman" panose="02020603050405020304" pitchFamily="18" charset="0"/>
              </a:rPr>
              <a:t>MA2</a:t>
            </a:r>
            <a:r>
              <a:rPr lang="zh-CN" altLang="zh-CN" sz="2000" dirty="0">
                <a:ea typeface="微软雅黑" panose="020B0503020204020204" pitchFamily="34" charset="-122"/>
                <a:cs typeface="Times New Roman" panose="02020603050405020304" pitchFamily="18" charset="0"/>
              </a:rPr>
              <a:t>运行的主电路和控制电路，要求如下：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ea typeface="微软雅黑" panose="020B0503020204020204" pitchFamily="34" charset="-122"/>
                <a:cs typeface="Times New Roman" panose="02020603050405020304" pitchFamily="18" charset="0"/>
              </a:rPr>
              <a:t>      </a:t>
            </a:r>
            <a:r>
              <a:rPr lang="zh-CN" altLang="zh-CN" sz="2000" dirty="0">
                <a:ea typeface="微软雅黑" panose="020B0503020204020204" pitchFamily="34" charset="-122"/>
                <a:cs typeface="Times New Roman" panose="02020603050405020304" pitchFamily="18" charset="0"/>
              </a:rPr>
              <a:t>① </a:t>
            </a:r>
            <a:r>
              <a:rPr lang="en-US" altLang="zh-CN" sz="2000" dirty="0">
                <a:ea typeface="微软雅黑" panose="020B0503020204020204" pitchFamily="34" charset="-122"/>
                <a:cs typeface="Times New Roman" panose="02020603050405020304" pitchFamily="18" charset="0"/>
              </a:rPr>
              <a:t>MA1</a:t>
            </a:r>
            <a:r>
              <a:rPr lang="zh-CN" altLang="zh-CN" sz="2000" dirty="0">
                <a:ea typeface="微软雅黑" panose="020B0503020204020204" pitchFamily="34" charset="-122"/>
                <a:cs typeface="Times New Roman" panose="02020603050405020304" pitchFamily="18" charset="0"/>
              </a:rPr>
              <a:t>先启动，过一段时间后</a:t>
            </a:r>
            <a:r>
              <a:rPr lang="en-US" altLang="zh-CN" sz="2000" dirty="0">
                <a:ea typeface="微软雅黑" panose="020B0503020204020204" pitchFamily="34" charset="-122"/>
                <a:cs typeface="Times New Roman" panose="02020603050405020304" pitchFamily="18" charset="0"/>
              </a:rPr>
              <a:t>MA2</a:t>
            </a:r>
            <a:r>
              <a:rPr lang="zh-CN" altLang="zh-CN" sz="2000" dirty="0">
                <a:ea typeface="微软雅黑" panose="020B0503020204020204" pitchFamily="34" charset="-122"/>
                <a:cs typeface="Times New Roman" panose="02020603050405020304" pitchFamily="18" charset="0"/>
              </a:rPr>
              <a:t>启动；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ea typeface="微软雅黑" panose="020B0503020204020204" pitchFamily="34" charset="-122"/>
                <a:cs typeface="Times New Roman" panose="02020603050405020304" pitchFamily="18" charset="0"/>
              </a:rPr>
              <a:t>      </a:t>
            </a:r>
            <a:r>
              <a:rPr lang="zh-CN" altLang="zh-CN" sz="2000" dirty="0">
                <a:ea typeface="微软雅黑" panose="020B0503020204020204" pitchFamily="34" charset="-122"/>
                <a:cs typeface="Times New Roman" panose="02020603050405020304" pitchFamily="18" charset="0"/>
              </a:rPr>
              <a:t>② </a:t>
            </a:r>
            <a:r>
              <a:rPr lang="en-US" altLang="zh-CN" sz="2000" dirty="0">
                <a:ea typeface="微软雅黑" panose="020B0503020204020204" pitchFamily="34" charset="-122"/>
                <a:cs typeface="Times New Roman" panose="02020603050405020304" pitchFamily="18" charset="0"/>
              </a:rPr>
              <a:t>MA2</a:t>
            </a:r>
            <a:r>
              <a:rPr lang="zh-CN" altLang="zh-CN" sz="2000" dirty="0">
                <a:ea typeface="微软雅黑" panose="020B0503020204020204" pitchFamily="34" charset="-122"/>
                <a:cs typeface="Times New Roman" panose="02020603050405020304" pitchFamily="18" charset="0"/>
              </a:rPr>
              <a:t>启动后</a:t>
            </a:r>
            <a:r>
              <a:rPr lang="en-US" altLang="zh-CN" sz="2000" dirty="0">
                <a:ea typeface="微软雅黑" panose="020B0503020204020204" pitchFamily="34" charset="-122"/>
                <a:cs typeface="Times New Roman" panose="02020603050405020304" pitchFamily="18" charset="0"/>
              </a:rPr>
              <a:t>MA1</a:t>
            </a:r>
            <a:r>
              <a:rPr lang="zh-CN" altLang="zh-CN" sz="2000" dirty="0">
                <a:ea typeface="微软雅黑" panose="020B0503020204020204" pitchFamily="34" charset="-122"/>
                <a:cs typeface="Times New Roman" panose="02020603050405020304" pitchFamily="18" charset="0"/>
              </a:rPr>
              <a:t>立即停止；</a:t>
            </a:r>
            <a:r>
              <a:rPr lang="en-US" altLang="zh-CN" sz="2000" dirty="0">
                <a:ea typeface="微软雅黑" panose="020B0503020204020204" pitchFamily="34" charset="-122"/>
                <a:cs typeface="Times New Roman" panose="02020603050405020304" pitchFamily="18" charset="0"/>
              </a:rPr>
              <a:t>MA2</a:t>
            </a:r>
            <a:r>
              <a:rPr lang="zh-CN" altLang="zh-CN" sz="2000" dirty="0">
                <a:ea typeface="微软雅黑" panose="020B0503020204020204" pitchFamily="34" charset="-122"/>
                <a:cs typeface="Times New Roman" panose="02020603050405020304" pitchFamily="18" charset="0"/>
              </a:rPr>
              <a:t>手动停止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ea typeface="微软雅黑" panose="020B0503020204020204" pitchFamily="34" charset="-122"/>
                <a:cs typeface="Times New Roman" panose="02020603050405020304" pitchFamily="18" charset="0"/>
              </a:rPr>
              <a:t>      </a:t>
            </a:r>
            <a:r>
              <a:rPr lang="zh-CN" altLang="zh-CN" sz="2000" dirty="0">
                <a:ea typeface="微软雅黑" panose="020B0503020204020204" pitchFamily="34" charset="-122"/>
                <a:cs typeface="Times New Roman" panose="02020603050405020304" pitchFamily="18" charset="0"/>
              </a:rPr>
              <a:t>③ 当其中任意一台电动机发生过载时，两台电动机都必须停止；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ea typeface="微软雅黑" panose="020B0503020204020204" pitchFamily="34" charset="-122"/>
                <a:cs typeface="Times New Roman" panose="02020603050405020304" pitchFamily="18" charset="0"/>
              </a:rPr>
              <a:t>      </a:t>
            </a:r>
            <a:r>
              <a:rPr lang="zh-CN" altLang="zh-CN" sz="2000" dirty="0">
                <a:ea typeface="微软雅黑" panose="020B0503020204020204" pitchFamily="34" charset="-122"/>
                <a:cs typeface="Times New Roman" panose="02020603050405020304" pitchFamily="18" charset="0"/>
              </a:rPr>
              <a:t>④ 包含主电路设计；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ea typeface="微软雅黑" panose="020B0503020204020204" pitchFamily="34" charset="-122"/>
                <a:cs typeface="Times New Roman" panose="02020603050405020304" pitchFamily="18" charset="0"/>
              </a:rPr>
              <a:t>      </a:t>
            </a:r>
            <a:r>
              <a:rPr lang="zh-CN" altLang="zh-CN" sz="2000" dirty="0">
                <a:ea typeface="微软雅黑" panose="020B0503020204020204" pitchFamily="34" charset="-122"/>
                <a:cs typeface="Times New Roman" panose="02020603050405020304" pitchFamily="18" charset="0"/>
              </a:rPr>
              <a:t>⑤ 设计时，电路应具有必要的保护措施。</a:t>
            </a:r>
            <a:endParaRPr lang="zh-CN" altLang="en-US" sz="2000" dirty="0"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0524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D838E-40ED-4CD2-96E0-E76CC981262D}" type="slidenum">
              <a:rPr lang="zh-CN" altLang="en-US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1192309" y="923364"/>
            <a:ext cx="10076330" cy="17930"/>
          </a:xfrm>
          <a:prstGeom prst="line">
            <a:avLst/>
          </a:prstGeom>
          <a:ln w="57150">
            <a:solidFill>
              <a:srgbClr val="99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203" name="Picture 11" descr="http://www.hdu.edu.cn/asset/home/images/logo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080"/>
          <a:stretch/>
        </p:blipFill>
        <p:spPr bwMode="auto">
          <a:xfrm>
            <a:off x="85725" y="17627"/>
            <a:ext cx="981075" cy="1037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1066800" y="1266226"/>
            <a:ext cx="10434918" cy="54553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500"/>
              </a:lnSpc>
            </a:pPr>
            <a:r>
              <a:rPr lang="en-US" altLang="zh-CN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zh-CN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．电器按其工作电压等级可分为高压电器和低压电器，工作电压在交流</a:t>
            </a:r>
            <a:r>
              <a:rPr lang="en-US" altLang="zh-CN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50Hz</a:t>
            </a:r>
            <a:r>
              <a:rPr lang="zh-CN" altLang="zh-CN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、额定电压（</a:t>
            </a:r>
            <a:r>
              <a:rPr lang="zh-CN" altLang="zh-CN" b="1" kern="100" dirty="0">
                <a:ea typeface="Times New Roman" panose="02020603050405020304" pitchFamily="18" charset="0"/>
              </a:rPr>
              <a:t> </a:t>
            </a:r>
            <a:r>
              <a:rPr lang="en-US" altLang="zh-CN" b="1" kern="100" dirty="0">
                <a:ea typeface="Times New Roman" panose="02020603050405020304" pitchFamily="18" charset="0"/>
              </a:rPr>
              <a:t>   </a:t>
            </a:r>
            <a:r>
              <a:rPr lang="zh-CN" altLang="zh-CN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）以下的电器称为低压电器</a:t>
            </a:r>
            <a:r>
              <a:rPr lang="zh-CN" altLang="zh-CN" b="1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b="1" kern="1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ts val="2500"/>
              </a:lnSpc>
            </a:pPr>
            <a:r>
              <a:rPr lang="en-US" altLang="zh-CN" dirty="0" smtClean="0"/>
              <a:t> A</a:t>
            </a:r>
            <a:r>
              <a:rPr lang="en-US" altLang="zh-CN" dirty="0"/>
              <a:t>. </a:t>
            </a:r>
            <a:r>
              <a:rPr lang="en-US" altLang="zh-CN" b="1" dirty="0"/>
              <a:t>500V</a:t>
            </a:r>
            <a:r>
              <a:rPr lang="en-US" altLang="zh-CN" dirty="0"/>
              <a:t>              B. </a:t>
            </a:r>
            <a:r>
              <a:rPr lang="en-US" altLang="zh-CN" b="1" dirty="0"/>
              <a:t>1200V</a:t>
            </a:r>
            <a:r>
              <a:rPr lang="en-US" altLang="zh-CN" dirty="0"/>
              <a:t>             C. </a:t>
            </a:r>
            <a:r>
              <a:rPr lang="en-US" altLang="zh-CN" b="1" dirty="0" smtClean="0"/>
              <a:t>1500V</a:t>
            </a:r>
          </a:p>
          <a:p>
            <a:pPr>
              <a:lnSpc>
                <a:spcPts val="2500"/>
              </a:lnSpc>
            </a:pPr>
            <a:r>
              <a:rPr lang="en-US" altLang="zh-CN" b="1" dirty="0"/>
              <a:t>2</a:t>
            </a:r>
            <a:r>
              <a:rPr lang="en-US" altLang="zh-CN" b="1" dirty="0" smtClean="0"/>
              <a:t>. </a:t>
            </a:r>
            <a:r>
              <a:rPr lang="zh-CN" altLang="zh-CN" b="1" dirty="0" smtClean="0"/>
              <a:t>在</a:t>
            </a:r>
            <a:r>
              <a:rPr lang="zh-CN" altLang="zh-CN" b="1" dirty="0"/>
              <a:t>电气控制线路中，两个同时动作的接触器线圈，它们的型号相同，额定电压相同，应采用（</a:t>
            </a:r>
            <a:r>
              <a:rPr lang="en-US" altLang="zh-CN" b="1" dirty="0"/>
              <a:t>    </a:t>
            </a:r>
            <a:r>
              <a:rPr lang="zh-CN" altLang="zh-CN" b="1" dirty="0"/>
              <a:t>）连接方式。</a:t>
            </a:r>
            <a:endParaRPr lang="zh-CN" altLang="zh-CN" dirty="0"/>
          </a:p>
          <a:p>
            <a:pPr>
              <a:lnSpc>
                <a:spcPts val="2500"/>
              </a:lnSpc>
            </a:pPr>
            <a:r>
              <a:rPr lang="en-US" altLang="zh-CN" dirty="0"/>
              <a:t>A. </a:t>
            </a:r>
            <a:r>
              <a:rPr lang="zh-CN" altLang="zh-CN" dirty="0"/>
              <a:t>串联</a:t>
            </a:r>
            <a:r>
              <a:rPr lang="en-US" altLang="zh-CN" dirty="0"/>
              <a:t>              B. </a:t>
            </a:r>
            <a:r>
              <a:rPr lang="zh-CN" altLang="zh-CN" dirty="0"/>
              <a:t>并联 </a:t>
            </a:r>
            <a:r>
              <a:rPr lang="en-US" altLang="zh-CN" dirty="0"/>
              <a:t>             C. </a:t>
            </a:r>
            <a:r>
              <a:rPr lang="zh-CN" altLang="zh-CN" dirty="0"/>
              <a:t>既可串联又可并联</a:t>
            </a:r>
          </a:p>
          <a:p>
            <a:pPr>
              <a:lnSpc>
                <a:spcPts val="2500"/>
              </a:lnSpc>
            </a:pPr>
            <a:r>
              <a:rPr lang="en-US" altLang="zh-CN" b="1" dirty="0" smtClean="0"/>
              <a:t>3. </a:t>
            </a:r>
            <a:r>
              <a:rPr lang="zh-CN" altLang="zh-CN" b="1" dirty="0" smtClean="0"/>
              <a:t>用来</a:t>
            </a:r>
            <a:r>
              <a:rPr lang="zh-CN" altLang="zh-CN" b="1" dirty="0"/>
              <a:t>分断和接通交流负载主电路的是交流接触器的（ </a:t>
            </a:r>
            <a:r>
              <a:rPr lang="en-US" altLang="zh-CN" b="1" dirty="0"/>
              <a:t>   </a:t>
            </a:r>
            <a:r>
              <a:rPr lang="zh-CN" altLang="zh-CN" b="1" dirty="0"/>
              <a:t>）</a:t>
            </a:r>
            <a:endParaRPr lang="zh-CN" altLang="zh-CN" dirty="0"/>
          </a:p>
          <a:p>
            <a:pPr>
              <a:lnSpc>
                <a:spcPts val="2500"/>
              </a:lnSpc>
            </a:pPr>
            <a:r>
              <a:rPr lang="en-US" altLang="zh-CN" dirty="0"/>
              <a:t>A. </a:t>
            </a:r>
            <a:r>
              <a:rPr lang="zh-CN" altLang="zh-CN" dirty="0"/>
              <a:t>辅助触点</a:t>
            </a:r>
            <a:r>
              <a:rPr lang="en-US" altLang="zh-CN" dirty="0"/>
              <a:t>          B.</a:t>
            </a:r>
            <a:r>
              <a:rPr lang="zh-CN" altLang="zh-CN" dirty="0"/>
              <a:t>主触点</a:t>
            </a:r>
            <a:r>
              <a:rPr lang="en-US" altLang="zh-CN" dirty="0"/>
              <a:t>             C.</a:t>
            </a:r>
            <a:r>
              <a:rPr lang="zh-CN" altLang="zh-CN" dirty="0"/>
              <a:t>线圈</a:t>
            </a:r>
          </a:p>
          <a:p>
            <a:pPr>
              <a:lnSpc>
                <a:spcPts val="2500"/>
              </a:lnSpc>
            </a:pPr>
            <a:r>
              <a:rPr lang="en-US" altLang="zh-CN" b="1" dirty="0" smtClean="0"/>
              <a:t>4. </a:t>
            </a:r>
            <a:r>
              <a:rPr lang="zh-CN" altLang="zh-CN" b="1" dirty="0" smtClean="0"/>
              <a:t>接触器</a:t>
            </a:r>
            <a:r>
              <a:rPr lang="zh-CN" altLang="zh-CN" b="1" dirty="0"/>
              <a:t>在使用过程中，由于电弧的存在，将导致（</a:t>
            </a:r>
            <a:r>
              <a:rPr lang="en-US" altLang="zh-CN" b="1" dirty="0"/>
              <a:t>    </a:t>
            </a:r>
            <a:r>
              <a:rPr lang="zh-CN" altLang="zh-CN" b="1" dirty="0"/>
              <a:t>）。</a:t>
            </a:r>
            <a:endParaRPr lang="zh-CN" altLang="zh-CN" dirty="0"/>
          </a:p>
          <a:p>
            <a:pPr marL="342900" indent="-342900">
              <a:lnSpc>
                <a:spcPts val="2500"/>
              </a:lnSpc>
              <a:buAutoNum type="alphaUcPeriod"/>
            </a:pPr>
            <a:r>
              <a:rPr lang="zh-CN" altLang="zh-CN" dirty="0" smtClean="0"/>
              <a:t>电路</a:t>
            </a:r>
            <a:r>
              <a:rPr lang="zh-CN" altLang="zh-CN" dirty="0"/>
              <a:t>分断时间加长</a:t>
            </a:r>
            <a:r>
              <a:rPr lang="en-US" altLang="zh-CN" dirty="0"/>
              <a:t>  B. </a:t>
            </a:r>
            <a:r>
              <a:rPr lang="zh-CN" altLang="zh-CN" dirty="0"/>
              <a:t>电路分断时间缩短</a:t>
            </a:r>
            <a:r>
              <a:rPr lang="en-US" altLang="zh-CN" dirty="0"/>
              <a:t>  C. </a:t>
            </a:r>
            <a:r>
              <a:rPr lang="zh-CN" altLang="zh-CN" dirty="0"/>
              <a:t>电路分断时间</a:t>
            </a:r>
            <a:r>
              <a:rPr lang="zh-CN" altLang="zh-CN" dirty="0" smtClean="0"/>
              <a:t>不变</a:t>
            </a:r>
            <a:endParaRPr lang="en-US" altLang="zh-CN" dirty="0" smtClean="0"/>
          </a:p>
          <a:p>
            <a:pPr>
              <a:lnSpc>
                <a:spcPts val="2500"/>
              </a:lnSpc>
            </a:pPr>
            <a:r>
              <a:rPr lang="en-US" altLang="zh-CN" b="1" dirty="0" smtClean="0"/>
              <a:t>5. </a:t>
            </a:r>
            <a:r>
              <a:rPr lang="zh-CN" altLang="zh-CN" b="1" dirty="0" smtClean="0"/>
              <a:t>甲</a:t>
            </a:r>
            <a:r>
              <a:rPr lang="zh-CN" altLang="zh-CN" b="1" dirty="0"/>
              <a:t>乙两个接触器，欲实现互锁控制，则应（</a:t>
            </a:r>
            <a:r>
              <a:rPr lang="en-US" altLang="zh-CN" b="1" dirty="0"/>
              <a:t>    </a:t>
            </a:r>
            <a:r>
              <a:rPr lang="zh-CN" altLang="zh-CN" b="1" dirty="0"/>
              <a:t>）。</a:t>
            </a:r>
            <a:endParaRPr lang="zh-CN" altLang="zh-CN" dirty="0"/>
          </a:p>
          <a:p>
            <a:pPr>
              <a:lnSpc>
                <a:spcPts val="2500"/>
              </a:lnSpc>
            </a:pPr>
            <a:r>
              <a:rPr lang="zh-CN" altLang="zh-CN" dirty="0"/>
              <a:t>　</a:t>
            </a:r>
            <a:r>
              <a:rPr lang="en-US" altLang="zh-CN" dirty="0" smtClean="0"/>
              <a:t>A</a:t>
            </a:r>
            <a:r>
              <a:rPr lang="zh-CN" altLang="zh-CN" dirty="0"/>
              <a:t>．在甲接触器的线圈电路中串入乙接触器的常闭触点</a:t>
            </a:r>
          </a:p>
          <a:p>
            <a:pPr>
              <a:lnSpc>
                <a:spcPts val="2500"/>
              </a:lnSpc>
            </a:pPr>
            <a:r>
              <a:rPr lang="zh-CN" altLang="zh-CN" dirty="0"/>
              <a:t>　</a:t>
            </a:r>
            <a:r>
              <a:rPr lang="en-US" altLang="zh-CN" dirty="0" smtClean="0"/>
              <a:t>B</a:t>
            </a:r>
            <a:r>
              <a:rPr lang="zh-CN" altLang="zh-CN" dirty="0"/>
              <a:t>．在乙接触器的线圈电路中串入甲接触器的常闭触点</a:t>
            </a:r>
          </a:p>
          <a:p>
            <a:pPr>
              <a:lnSpc>
                <a:spcPts val="2500"/>
              </a:lnSpc>
            </a:pPr>
            <a:r>
              <a:rPr lang="zh-CN" altLang="zh-CN" dirty="0"/>
              <a:t>　</a:t>
            </a:r>
            <a:r>
              <a:rPr lang="en-US" altLang="zh-CN" dirty="0" smtClean="0"/>
              <a:t>C</a:t>
            </a:r>
            <a:r>
              <a:rPr lang="zh-CN" altLang="zh-CN" dirty="0"/>
              <a:t>．在两接触器的线圈电路中互串对方的常闭触点</a:t>
            </a:r>
          </a:p>
          <a:p>
            <a:pPr>
              <a:lnSpc>
                <a:spcPts val="2500"/>
              </a:lnSpc>
            </a:pPr>
            <a:r>
              <a:rPr lang="zh-CN" altLang="zh-CN" dirty="0"/>
              <a:t>　</a:t>
            </a:r>
            <a:r>
              <a:rPr lang="en-US" altLang="zh-CN" dirty="0" smtClean="0"/>
              <a:t>D</a:t>
            </a:r>
            <a:r>
              <a:rPr lang="zh-CN" altLang="zh-CN" dirty="0"/>
              <a:t>．在两接触器的线圈电路中互串对方的常开触点</a:t>
            </a:r>
          </a:p>
          <a:p>
            <a:r>
              <a:rPr lang="en-US" altLang="zh-CN" b="1" dirty="0" smtClean="0"/>
              <a:t>6. </a:t>
            </a:r>
            <a:r>
              <a:rPr lang="zh-CN" altLang="zh-CN" b="1" dirty="0" smtClean="0"/>
              <a:t>交流接触器</a:t>
            </a:r>
            <a:r>
              <a:rPr lang="zh-CN" altLang="zh-CN" b="1" dirty="0"/>
              <a:t>是利用（</a:t>
            </a:r>
            <a:r>
              <a:rPr lang="en-US" altLang="zh-CN" b="1" dirty="0"/>
              <a:t>    </a:t>
            </a:r>
            <a:r>
              <a:rPr lang="zh-CN" altLang="zh-CN" b="1" dirty="0"/>
              <a:t>）配合动作的一种自动控制电器。</a:t>
            </a:r>
            <a:endParaRPr lang="zh-CN" altLang="zh-CN" dirty="0"/>
          </a:p>
          <a:p>
            <a:r>
              <a:rPr lang="en-US" altLang="zh-CN" dirty="0" smtClean="0"/>
              <a:t>A</a:t>
            </a:r>
            <a:r>
              <a:rPr lang="en-US" altLang="zh-CN" dirty="0"/>
              <a:t>.</a:t>
            </a:r>
            <a:r>
              <a:rPr lang="zh-CN" altLang="zh-CN" dirty="0"/>
              <a:t>电动力与弹簧弹力 　</a:t>
            </a:r>
            <a:r>
              <a:rPr lang="en-US" altLang="zh-CN" dirty="0"/>
              <a:t>B.</a:t>
            </a:r>
            <a:r>
              <a:rPr lang="zh-CN" altLang="zh-CN" dirty="0"/>
              <a:t>电磁力与空气压力  </a:t>
            </a:r>
            <a:r>
              <a:rPr lang="en-US" altLang="zh-CN" dirty="0"/>
              <a:t>C.</a:t>
            </a:r>
            <a:r>
              <a:rPr lang="zh-CN" altLang="zh-CN" dirty="0"/>
              <a:t>电磁力与弹簧弹力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8463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176336" y="824299"/>
            <a:ext cx="100474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/>
              <a:t>1</a:t>
            </a:r>
            <a:r>
              <a:rPr lang="zh-CN" altLang="en-US" b="1" dirty="0"/>
              <a:t>、</a:t>
            </a:r>
            <a:r>
              <a:rPr lang="zh-CN" altLang="zh-CN" b="1" dirty="0"/>
              <a:t>根据电机</a:t>
            </a:r>
            <a:r>
              <a:rPr lang="en-US" altLang="zh-CN" b="1" dirty="0"/>
              <a:t>M</a:t>
            </a:r>
            <a:r>
              <a:rPr lang="zh-CN" altLang="zh-CN" b="1" dirty="0"/>
              <a:t>工作的电气控制原理</a:t>
            </a:r>
            <a:r>
              <a:rPr lang="zh-CN" altLang="zh-CN" b="1" dirty="0" smtClean="0"/>
              <a:t>图，</a:t>
            </a:r>
            <a:r>
              <a:rPr lang="zh-CN" altLang="zh-CN" b="1" dirty="0"/>
              <a:t>请分析该电机工的起动</a:t>
            </a:r>
            <a:r>
              <a:rPr lang="zh-CN" altLang="zh-CN" b="1" dirty="0" smtClean="0"/>
              <a:t>过程、</a:t>
            </a:r>
            <a:r>
              <a:rPr lang="zh-CN" altLang="zh-CN" b="1" dirty="0"/>
              <a:t>运行过程和正常停止</a:t>
            </a:r>
            <a:r>
              <a:rPr lang="zh-CN" altLang="zh-CN" b="1" dirty="0" smtClean="0"/>
              <a:t>过程，</a:t>
            </a:r>
            <a:r>
              <a:rPr lang="zh-CN" altLang="zh-CN" b="1" dirty="0"/>
              <a:t>并请说明电路中的保护</a:t>
            </a:r>
            <a:r>
              <a:rPr lang="zh-CN" altLang="zh-CN" b="1" dirty="0" smtClean="0"/>
              <a:t>措施。</a:t>
            </a:r>
            <a:r>
              <a:rPr lang="zh-CN" altLang="zh-CN" b="1" dirty="0"/>
              <a:t>其中</a:t>
            </a:r>
            <a:r>
              <a:rPr lang="en-US" altLang="zh-CN" b="1" dirty="0"/>
              <a:t>BS</a:t>
            </a:r>
            <a:r>
              <a:rPr lang="zh-CN" altLang="zh-CN" b="1" dirty="0"/>
              <a:t>为速度继电器</a:t>
            </a:r>
            <a:r>
              <a:rPr lang="zh-CN" altLang="zh-CN" b="1" dirty="0" smtClean="0"/>
              <a:t>。</a:t>
            </a:r>
            <a:endParaRPr lang="zh-CN" altLang="zh-CN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8918440"/>
              </p:ext>
            </p:extLst>
          </p:nvPr>
        </p:nvGraphicFramePr>
        <p:xfrm>
          <a:off x="3128681" y="1722475"/>
          <a:ext cx="5701553" cy="43404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Visio" r:id="rId3" imgW="2300185" imgH="1751076" progId="Visio.Drawing.11">
                  <p:embed/>
                </p:oleObj>
              </mc:Choice>
              <mc:Fallback>
                <p:oleObj name="Visio" r:id="rId3" imgW="2300185" imgH="1751076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8681" y="1722475"/>
                        <a:ext cx="5701553" cy="434046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92352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135560" y="2204864"/>
            <a:ext cx="777686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zh-CN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设计一小车运行控制线路，小车由异步电动机拖动，其动作程序如下：</a:t>
            </a:r>
          </a:p>
          <a:p>
            <a:r>
              <a:rPr lang="zh-CN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）小车由原位开始前进，到终端后自动停止；</a:t>
            </a:r>
          </a:p>
          <a:p>
            <a:r>
              <a:rPr lang="zh-CN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）在终端停留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min</a:t>
            </a:r>
            <a:r>
              <a:rPr lang="zh-CN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后自动返回原位停止；</a:t>
            </a:r>
          </a:p>
          <a:p>
            <a:r>
              <a:rPr lang="zh-CN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）要求能在前进或后退途中任意位置都能停止或启动。</a:t>
            </a:r>
          </a:p>
        </p:txBody>
      </p:sp>
    </p:spTree>
    <p:extLst>
      <p:ext uri="{BB962C8B-B14F-4D97-AF65-F5344CB8AC3E}">
        <p14:creationId xmlns:p14="http://schemas.microsoft.com/office/powerpoint/2010/main" val="2949053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1370" y="410134"/>
            <a:ext cx="4744112" cy="5639587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548808" y="940841"/>
            <a:ext cx="493759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zh-CN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设计一小车运行控制线路，小车由异步电动机拖动，其动作程序如下：</a:t>
            </a:r>
          </a:p>
          <a:p>
            <a:r>
              <a:rPr lang="zh-CN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）小车由原位开始前进，到终端后自动停止；</a:t>
            </a:r>
          </a:p>
          <a:p>
            <a:r>
              <a:rPr lang="zh-CN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）在终端停留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min</a:t>
            </a:r>
            <a:r>
              <a:rPr lang="zh-CN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后自动返回原位停止；</a:t>
            </a:r>
          </a:p>
          <a:p>
            <a:r>
              <a:rPr lang="zh-CN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）要求能在前进或后退途中任意位置都能停止或启动。</a:t>
            </a:r>
          </a:p>
        </p:txBody>
      </p:sp>
    </p:spTree>
    <p:extLst>
      <p:ext uri="{BB962C8B-B14F-4D97-AF65-F5344CB8AC3E}">
        <p14:creationId xmlns:p14="http://schemas.microsoft.com/office/powerpoint/2010/main" val="4117897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107747" y="2276872"/>
            <a:ext cx="770485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zh-CN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设计一个控制线路，要求第一台电动机启动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10S</a:t>
            </a:r>
            <a:r>
              <a:rPr lang="zh-CN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后，第二台电动机自行启动；运行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5S</a:t>
            </a:r>
            <a:r>
              <a:rPr lang="zh-CN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后，第一台电动机停止并同时使第三台电动机自行启动；再运行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10S</a:t>
            </a:r>
            <a:r>
              <a:rPr lang="zh-CN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，电动机全部停止。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9753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UG$4J6@NDK[ZTG_YQP@P3FV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5968" y="2074172"/>
            <a:ext cx="6480720" cy="4783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1471253" y="188095"/>
            <a:ext cx="770485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zh-CN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设计一个控制线路，要求第一台电动机启动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10S</a:t>
            </a:r>
            <a:r>
              <a:rPr lang="zh-CN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后，第二台电动机自行启动；运行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5S</a:t>
            </a:r>
            <a:r>
              <a:rPr lang="zh-CN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后，第一台电动机停止并同时使第三台电动机自行启动；再运行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10S</a:t>
            </a:r>
            <a:r>
              <a:rPr lang="zh-CN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，电动机全部停止。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6099614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35560" y="2564905"/>
            <a:ext cx="77768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、某三相笼型异步电动机可正反向运转，要求星形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—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三角形降压启动。试设计主电路和控制电路，并要求有必要的保护。</a:t>
            </a:r>
          </a:p>
        </p:txBody>
      </p:sp>
    </p:spTree>
    <p:extLst>
      <p:ext uri="{BB962C8B-B14F-4D97-AF65-F5344CB8AC3E}">
        <p14:creationId xmlns:p14="http://schemas.microsoft.com/office/powerpoint/2010/main" val="39609228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/>
          <a:srcRect l="39685" t="12481"/>
          <a:stretch/>
        </p:blipFill>
        <p:spPr>
          <a:xfrm>
            <a:off x="4787153" y="726141"/>
            <a:ext cx="6965576" cy="552142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28101" y="1578787"/>
            <a:ext cx="334187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、某三相笼型异步电动机可正反向运转，要求星形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—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三角形降压启动。试设计主电路和控制电路，并要求有必要的保护。</a:t>
            </a:r>
          </a:p>
        </p:txBody>
      </p:sp>
    </p:spTree>
    <p:extLst>
      <p:ext uri="{BB962C8B-B14F-4D97-AF65-F5344CB8AC3E}">
        <p14:creationId xmlns:p14="http://schemas.microsoft.com/office/powerpoint/2010/main" val="33547042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34443</TotalTime>
  <Words>654</Words>
  <Application>Microsoft Office PowerPoint</Application>
  <PresentationFormat>宽屏</PresentationFormat>
  <Paragraphs>45</Paragraphs>
  <Slides>11</Slides>
  <Notes>2</Notes>
  <HiddenSlides>1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1" baseType="lpstr">
      <vt:lpstr>等线</vt:lpstr>
      <vt:lpstr>等线 Light</vt:lpstr>
      <vt:lpstr>黑体</vt:lpstr>
      <vt:lpstr>宋体</vt:lpstr>
      <vt:lpstr>微软雅黑</vt:lpstr>
      <vt:lpstr>Arial</vt:lpstr>
      <vt:lpstr>Calibri</vt:lpstr>
      <vt:lpstr>Times New Roman</vt:lpstr>
      <vt:lpstr>Office 主题​​</vt:lpstr>
      <vt:lpstr>Visio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WY</dc:creator>
  <cp:lastModifiedBy>HP</cp:lastModifiedBy>
  <cp:revision>484</cp:revision>
  <dcterms:created xsi:type="dcterms:W3CDTF">2017-03-05T08:04:47Z</dcterms:created>
  <dcterms:modified xsi:type="dcterms:W3CDTF">2020-10-09T04:12:37Z</dcterms:modified>
</cp:coreProperties>
</file>