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3" r:id="rId2"/>
    <p:sldId id="455" r:id="rId3"/>
    <p:sldId id="314" r:id="rId4"/>
    <p:sldId id="315" r:id="rId5"/>
    <p:sldId id="458" r:id="rId6"/>
    <p:sldId id="316" r:id="rId7"/>
    <p:sldId id="317" r:id="rId8"/>
    <p:sldId id="318" r:id="rId9"/>
    <p:sldId id="466" r:id="rId10"/>
    <p:sldId id="462" r:id="rId11"/>
    <p:sldId id="319" r:id="rId12"/>
    <p:sldId id="320" r:id="rId13"/>
    <p:sldId id="321" r:id="rId14"/>
    <p:sldId id="322" r:id="rId15"/>
    <p:sldId id="463" r:id="rId16"/>
    <p:sldId id="325" r:id="rId17"/>
    <p:sldId id="326" r:id="rId18"/>
    <p:sldId id="327" r:id="rId19"/>
    <p:sldId id="347" r:id="rId20"/>
    <p:sldId id="348" r:id="rId21"/>
    <p:sldId id="349" r:id="rId22"/>
    <p:sldId id="350" r:id="rId23"/>
    <p:sldId id="351" r:id="rId24"/>
    <p:sldId id="352" r:id="rId25"/>
    <p:sldId id="355" r:id="rId26"/>
    <p:sldId id="356" r:id="rId27"/>
    <p:sldId id="357" r:id="rId28"/>
    <p:sldId id="358" r:id="rId29"/>
    <p:sldId id="388" r:id="rId30"/>
    <p:sldId id="389" r:id="rId31"/>
    <p:sldId id="464" r:id="rId3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1pPr>
    <a:lvl2pPr marL="457200" algn="l" rtl="0" fontAlgn="base">
      <a:lnSpc>
        <a:spcPct val="125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2pPr>
    <a:lvl3pPr marL="914400" algn="l" rtl="0" fontAlgn="base">
      <a:lnSpc>
        <a:spcPct val="125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3pPr>
    <a:lvl4pPr marL="1371600" algn="l" rtl="0" fontAlgn="base">
      <a:lnSpc>
        <a:spcPct val="125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4pPr>
    <a:lvl5pPr marL="1828800" algn="l" rtl="0" fontAlgn="base">
      <a:lnSpc>
        <a:spcPct val="125000"/>
      </a:lnSpc>
      <a:spcBef>
        <a:spcPct val="20000"/>
      </a:spcBef>
      <a:spcAft>
        <a:spcPct val="0"/>
      </a:spcAft>
      <a:buChar char="•"/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charset="0"/>
        <a:ea typeface="华文中宋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FF0000"/>
    <a:srgbClr val="92D050"/>
    <a:srgbClr val="00B0F0"/>
    <a:srgbClr val="000000"/>
    <a:srgbClr val="FF3300"/>
    <a:srgbClr val="008BBE"/>
    <a:srgbClr val="FF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3312" autoAdjust="0"/>
  </p:normalViewPr>
  <p:slideViewPr>
    <p:cSldViewPr>
      <p:cViewPr varScale="1">
        <p:scale>
          <a:sx n="86" d="100"/>
          <a:sy n="86" d="100"/>
        </p:scale>
        <p:origin x="138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42"/>
    </p:cViewPr>
  </p:sorterViewPr>
  <p:notesViewPr>
    <p:cSldViewPr>
      <p:cViewPr varScale="1">
        <p:scale>
          <a:sx n="51" d="100"/>
          <a:sy n="51" d="100"/>
        </p:scale>
        <p:origin x="191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200">
                <a:ea typeface="宋体" pitchFamily="2" charset="-122"/>
              </a:defRPr>
            </a:lvl1pPr>
          </a:lstStyle>
          <a:p>
            <a:fld id="{C708B270-5937-431A-976B-B98ED55417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9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0C24CEE9-DE51-4297-8A13-96F67DDA88A9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49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2637BBEF-EE75-4AA7-A9A3-E2D27C9317B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500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524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524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3E411F66-2B2C-4AF3-826E-38D8065FCF1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806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" y="6210300"/>
            <a:ext cx="1782602" cy="5810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113984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393DE2CF-2D7B-4A75-9DA1-8A45F3B4956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39358"/>
            <a:ext cx="1259632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71513" marR="0" indent="-214313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3347864" y="6065912"/>
            <a:ext cx="2880320" cy="7920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71513" marR="0" indent="-214313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40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AA04A388-2D94-4BE6-BB2C-EE969CF80FE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932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113984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DAF0A439-230E-471C-9DFF-160F93B3612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82783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685C0828-C01A-4B9B-929C-9BBCCAFC757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904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2EC941B0-A400-4377-B6DD-B18DFCF25D07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316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B7156F6A-BD16-4F95-8300-24CBEDEDB6E3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2882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841F211B-9355-47A4-88B4-5060AB75A69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9864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3-</a:t>
            </a:r>
            <a:fld id="{B6A933B9-1C4C-4E8F-8549-11A3BF41B57A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70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152400"/>
            <a:ext cx="7467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24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77000"/>
            <a:ext cx="160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800">
                <a:ea typeface="宋体" pitchFamily="2" charset="-122"/>
              </a:defRPr>
            </a:lvl1pPr>
          </a:lstStyle>
          <a:p>
            <a:r>
              <a:rPr lang="en-US" altLang="zh-CN" dirty="0"/>
              <a:t>3-</a:t>
            </a:r>
            <a:fld id="{DD9D42FB-F84A-4159-B6C2-414A1F919835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051800" y="85203"/>
            <a:ext cx="1002748" cy="10047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/>
          <p:cNvSpPr/>
          <p:nvPr userDrawn="1"/>
        </p:nvSpPr>
        <p:spPr>
          <a:xfrm>
            <a:off x="457200" y="1013791"/>
            <a:ext cx="7594600" cy="76119"/>
          </a:xfrm>
          <a:prstGeom prst="rect">
            <a:avLst/>
          </a:prstGeom>
          <a:solidFill>
            <a:srgbClr val="003A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rgbClr val="0033CC"/>
          </a:solidFill>
          <a:latin typeface="Times New Roman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16.xml"/><Relationship Id="rId5" Type="http://schemas.openxmlformats.org/officeDocument/2006/relationships/slide" Target="slide12.xml"/><Relationship Id="rId10" Type="http://schemas.openxmlformats.org/officeDocument/2006/relationships/image" Target="../media/image5.png"/><Relationship Id="rId4" Type="http://schemas.openxmlformats.org/officeDocument/2006/relationships/slide" Target="slide11.xml"/><Relationship Id="rId9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6.bin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5.png"/><Relationship Id="rId4" Type="http://schemas.openxmlformats.org/officeDocument/2006/relationships/image" Target="../media/image11.emf"/><Relationship Id="rId9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image" Target="../media/image4.png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9.bin"/><Relationship Id="rId15" Type="http://schemas.openxmlformats.org/officeDocument/2006/relationships/image" Target="../media/image5.png"/><Relationship Id="rId10" Type="http://schemas.openxmlformats.org/officeDocument/2006/relationships/image" Target="../media/image27.e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1.bin"/><Relationship Id="rId14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5.png"/><Relationship Id="rId4" Type="http://schemas.openxmlformats.org/officeDocument/2006/relationships/image" Target="../media/image28.emf"/><Relationship Id="rId9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1.emf"/><Relationship Id="rId12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3.emf"/><Relationship Id="rId5" Type="http://schemas.openxmlformats.org/officeDocument/2006/relationships/image" Target="../media/image30.emf"/><Relationship Id="rId15" Type="http://schemas.openxmlformats.org/officeDocument/2006/relationships/image" Target="../media/image5.png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2.emf"/><Relationship Id="rId1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29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35.emf"/><Relationship Id="rId10" Type="http://schemas.openxmlformats.org/officeDocument/2006/relationships/image" Target="../media/image5.png"/><Relationship Id="rId4" Type="http://schemas.openxmlformats.org/officeDocument/2006/relationships/oleObject" Target="../embeddings/oleObject30.bin"/><Relationship Id="rId9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20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3.png"/><Relationship Id="rId5" Type="http://schemas.openxmlformats.org/officeDocument/2006/relationships/slide" Target="slide25.xml"/><Relationship Id="rId4" Type="http://schemas.openxmlformats.org/officeDocument/2006/relationships/slide" Target="slide24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6.png"/><Relationship Id="rId7" Type="http://schemas.openxmlformats.org/officeDocument/2006/relationships/slide" Target="slide19.xml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7.png"/><Relationship Id="rId7" Type="http://schemas.openxmlformats.org/officeDocument/2006/relationships/slide" Target="slide19.xml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slide" Target="slide1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3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3" Type="http://schemas.openxmlformats.org/officeDocument/2006/relationships/image" Target="../media/image40.png"/><Relationship Id="rId7" Type="http://schemas.openxmlformats.org/officeDocument/2006/relationships/image" Target="../media/image4.png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slide" Target="slide19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slide" Target="slide19.xml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11" Type="http://schemas.openxmlformats.org/officeDocument/2006/relationships/image" Target="../media/image3.png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" Target="slide8.xml"/><Relationship Id="rId7" Type="http://schemas.openxmlformats.org/officeDocument/2006/relationships/slide" Target="slide1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7" Type="http://schemas.openxmlformats.org/officeDocument/2006/relationships/image" Target="../media/image5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wmf"/><Relationship Id="rId5" Type="http://schemas.openxmlformats.org/officeDocument/2006/relationships/slide" Target="slide1.xml"/><Relationship Id="rId10" Type="http://schemas.openxmlformats.org/officeDocument/2006/relationships/oleObject" Target="../embeddings/oleObject4.bin"/><Relationship Id="rId4" Type="http://schemas.openxmlformats.org/officeDocument/2006/relationships/image" Target="../media/image4.png"/><Relationship Id="rId9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5.bin"/><Relationship Id="rId7" Type="http://schemas.openxmlformats.org/officeDocument/2006/relationships/slide" Target="slide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1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6.e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oleObject" Target="../embeddings/oleObject9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5.e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8.bin"/><Relationship Id="rId4" Type="http://schemas.openxmlformats.org/officeDocument/2006/relationships/slide" Target="slide1.xml"/><Relationship Id="rId9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png"/><Relationship Id="rId7" Type="http://schemas.openxmlformats.org/officeDocument/2006/relationships/image" Target="../media/image1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5.png"/><Relationship Id="rId5" Type="http://schemas.openxmlformats.org/officeDocument/2006/relationships/image" Target="../media/image17.emf"/><Relationship Id="rId10" Type="http://schemas.openxmlformats.org/officeDocument/2006/relationships/slide" Target="slide1.xm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slide" Target="slide1.xml"/><Relationship Id="rId3" Type="http://schemas.openxmlformats.org/officeDocument/2006/relationships/image" Target="../media/image8.png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3.png"/><Relationship Id="rId5" Type="http://schemas.openxmlformats.org/officeDocument/2006/relationships/image" Target="../media/image19.emf"/><Relationship Id="rId10" Type="http://schemas.openxmlformats.org/officeDocument/2006/relationships/image" Target="../media/image22.emf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5.5  </a:t>
            </a:r>
            <a:r>
              <a:rPr lang="zh-CN" altLang="en-US" dirty="0">
                <a:latin typeface="华文中宋" pitchFamily="2" charset="-122"/>
              </a:rPr>
              <a:t>整流电路的谐波和功率因数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127720"/>
            <a:ext cx="7620000" cy="5181600"/>
          </a:xfrm>
        </p:spPr>
        <p:txBody>
          <a:bodyPr/>
          <a:lstStyle/>
          <a:p>
            <a:pPr marL="1050925" indent="-1050925">
              <a:lnSpc>
                <a:spcPct val="16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3" action="ppaction://hlinksldjump"/>
              </a:rPr>
              <a:t>5.5.1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3" action="ppaction://hlinksldjump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3" action="ppaction://hlinksldjump"/>
              </a:rPr>
              <a:t>谐波和无功功率分析基础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  <a:p>
            <a:pPr marL="1050925" indent="-1050925">
              <a:lnSpc>
                <a:spcPct val="16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4" action="ppaction://hlinksldjump"/>
              </a:rPr>
              <a:t>5.5.2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4" action="ppaction://hlinksldjump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4" action="ppaction://hlinksldjump"/>
              </a:rPr>
              <a:t>带阻感负载时可控整流电路交流侧谐波和功率因数分析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  <a:p>
            <a:pPr marL="1050925" indent="-1050925">
              <a:lnSpc>
                <a:spcPct val="16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5" action="ppaction://hlinksldjump"/>
              </a:rPr>
              <a:t>5.5.3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5" action="ppaction://hlinksldjump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5" action="ppaction://hlinksldjump"/>
              </a:rPr>
              <a:t>电容滤波的不可控整流电路交流侧谐波和功率因数分析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  <a:p>
            <a:pPr marL="1050925" indent="-1050925">
              <a:lnSpc>
                <a:spcPct val="160000"/>
              </a:lnSpc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6" action="ppaction://hlinksldjump"/>
              </a:rPr>
              <a:t>5.5.4</a:t>
            </a:r>
            <a:r>
              <a:rPr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6" action="ppaction://hlinksldjump"/>
              </a:rPr>
              <a:t>  </a:t>
            </a:r>
            <a:r>
              <a:rPr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6" action="ppaction://hlinksldjump"/>
              </a:rPr>
              <a:t>整流输出电压和电流的谐波分析</a:t>
            </a:r>
            <a:endParaRPr lang="zh-CN" altLang="en-US" sz="2800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</p:txBody>
      </p:sp>
      <p:pic>
        <p:nvPicPr>
          <p:cNvPr id="65540" name="Picture 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1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2" name="Picture 6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62730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33CC"/>
                </a:solidFill>
              </a:rPr>
              <a:t>交流侧</a:t>
            </a:r>
            <a:r>
              <a:rPr lang="zh-CN" altLang="en-US" sz="3200" dirty="0"/>
              <a:t>谐波和功率因数是什么样的？！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22629" y="2492896"/>
            <a:ext cx="5322678" cy="2685219"/>
            <a:chOff x="1475656" y="1977095"/>
            <a:chExt cx="5322678" cy="2685219"/>
          </a:xfrm>
        </p:grpSpPr>
        <p:grpSp>
          <p:nvGrpSpPr>
            <p:cNvPr id="13" name="Group 12"/>
            <p:cNvGrpSpPr/>
            <p:nvPr/>
          </p:nvGrpSpPr>
          <p:grpSpPr>
            <a:xfrm>
              <a:off x="1475656" y="2204864"/>
              <a:ext cx="5322678" cy="2457450"/>
              <a:chOff x="1115616" y="2551850"/>
              <a:chExt cx="5322678" cy="2457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2551850"/>
                <a:ext cx="5256213" cy="2457450"/>
                <a:chOff x="755576" y="2348880"/>
                <a:chExt cx="5256213" cy="2457450"/>
              </a:xfrm>
            </p:grpSpPr>
            <p:graphicFrame>
              <p:nvGraphicFramePr>
                <p:cNvPr id="6" name="Content Placeholder 5"/>
                <p:cNvGraphicFramePr>
                  <a:graphicFrameLocks noChangeAspect="1"/>
                </p:cNvGraphicFramePr>
                <p:nvPr/>
              </p:nvGraphicFramePr>
              <p:xfrm>
                <a:off x="755576" y="2348880"/>
                <a:ext cx="5256213" cy="2457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Visio" r:id="rId2" imgW="1367950" imgH="640733" progId="Visio.Drawing.11">
                        <p:embed/>
                      </p:oleObj>
                    </mc:Choice>
                    <mc:Fallback>
                      <p:oleObj name="Visio" r:id="rId2" imgW="1367950" imgH="640733" progId="Visio.Drawing.11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576" y="2348880"/>
                              <a:ext cx="5256213" cy="24574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7" name="Group 6"/>
                <p:cNvGrpSpPr/>
                <p:nvPr/>
              </p:nvGrpSpPr>
              <p:grpSpPr>
                <a:xfrm>
                  <a:off x="3468360" y="2349202"/>
                  <a:ext cx="1347520" cy="2456987"/>
                  <a:chOff x="4736648" y="3068960"/>
                  <a:chExt cx="1347520" cy="2456987"/>
                </a:xfrm>
              </p:grpSpPr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5148064" y="3068960"/>
                    <a:ext cx="936104" cy="245698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457200" marR="0" algn="l" defTabSz="914400" rtl="0" eaLnBrk="1" fontAlgn="base" latinLnBrk="0" hangingPunct="1">
                      <a:lnSpc>
                        <a:spcPct val="12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None/>
                      <a:tabLst/>
                    </a:pPr>
                    <a:endParaRPr kumimoji="1" lang="zh-CN" altLang="en-US" sz="5400" b="0" i="0" u="none" strike="noStrike" cap="none" normalizeH="0" baseline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Times New Roman" charset="0"/>
                      <a:ea typeface="华文中宋" pitchFamily="2" charset="-122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4736648" y="3212540"/>
                    <a:ext cx="1131496" cy="21698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457200" lvl="0">
                      <a:buNone/>
                    </a:pPr>
                    <a:r>
                      <a:rPr lang="zh-CN" altLang="en-US" sz="5400" dirty="0">
                        <a:solidFill>
                          <a:srgbClr val="00B050"/>
                        </a:solidFill>
                      </a:rPr>
                      <a:t>整流</a:t>
                    </a:r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 bwMode="auto">
              <a:xfrm>
                <a:off x="5532587" y="2996952"/>
                <a:ext cx="905707" cy="166891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algn="l" defTabSz="914400" rtl="0" eaLnBrk="1" fontAlgn="base" latinLnBrk="0" hangingPunct="1">
                  <a:lnSpc>
                    <a:spcPct val="125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1" lang="zh-CN" altLang="en-US" sz="5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charset="0"/>
                  <a:ea typeface="华文中宋" pitchFamily="2" charset="-122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02477" y="3000393"/>
                <a:ext cx="737786" cy="1560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algn="ctr">
                  <a:buNone/>
                </a:pPr>
                <a:r>
                  <a:rPr lang="zh-CN" altLang="en-US" sz="4000" dirty="0">
                    <a:solidFill>
                      <a:srgbClr val="0033CC"/>
                    </a:solidFill>
                  </a:rPr>
                  <a:t>负载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4013964" y="1977095"/>
              <a:ext cx="348952" cy="51071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8788" marR="0" indent="-458788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charset="0"/>
                  <a:ea typeface="华文中宋" pitchFamily="2" charset="-122"/>
                </a:rPr>
                <a:t>1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华文中宋" pitchFamily="2" charset="-122"/>
              </a:endParaRPr>
            </a:p>
          </p:txBody>
        </p:sp>
      </p:grp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113984" cy="685800"/>
          </a:xfrm>
        </p:spPr>
        <p:txBody>
          <a:bodyPr/>
          <a:lstStyle/>
          <a:p>
            <a:r>
              <a:rPr lang="en-US" altLang="zh-CN" sz="3200" dirty="0">
                <a:latin typeface="Arial" charset="0"/>
              </a:rPr>
              <a:t>5.5.2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中宋" pitchFamily="2" charset="-122"/>
              </a:rPr>
              <a:t>带阻感负载时可控整流电路</a:t>
            </a:r>
            <a:br>
              <a:rPr lang="zh-CN" altLang="en-US" sz="3200" dirty="0">
                <a:latin typeface="华文中宋" pitchFamily="2" charset="-122"/>
              </a:rPr>
            </a:br>
            <a:r>
              <a:rPr lang="zh-CN" altLang="en-US" sz="3200" dirty="0">
                <a:latin typeface="华文中宋" pitchFamily="2" charset="-122"/>
              </a:rPr>
              <a:t>         交流侧谐波和功率因数分析</a:t>
            </a:r>
          </a:p>
        </p:txBody>
      </p:sp>
    </p:spTree>
    <p:extLst>
      <p:ext uri="{BB962C8B-B14F-4D97-AF65-F5344CB8AC3E}">
        <p14:creationId xmlns:p14="http://schemas.microsoft.com/office/powerpoint/2010/main" val="157876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</a:rPr>
              <a:t>5.5.2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中宋" pitchFamily="2" charset="-122"/>
              </a:rPr>
              <a:t>带阻感负载时可控整流电路</a:t>
            </a:r>
            <a:br>
              <a:rPr lang="zh-CN" altLang="en-US" sz="3200" dirty="0">
                <a:latin typeface="华文中宋" pitchFamily="2" charset="-122"/>
              </a:rPr>
            </a:br>
            <a:r>
              <a:rPr lang="zh-CN" altLang="en-US" sz="3200" dirty="0">
                <a:latin typeface="华文中宋" pitchFamily="2" charset="-122"/>
              </a:rPr>
              <a:t>         交流侧谐波和功率因数分析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46584"/>
            <a:ext cx="6629400" cy="762000"/>
          </a:xfrm>
        </p:spPr>
        <p:txBody>
          <a:bodyPr/>
          <a:lstStyle/>
          <a:p>
            <a:pPr marL="476250" indent="-476250" algn="just">
              <a:lnSpc>
                <a:spcPct val="110000"/>
              </a:lnSpc>
              <a:buFontTx/>
              <a:buNone/>
            </a:pPr>
            <a:r>
              <a:rPr lang="en-US" altLang="zh-CN" sz="2800" b="1" dirty="0"/>
              <a:t>1)  </a:t>
            </a:r>
            <a:r>
              <a:rPr lang="zh-CN" altLang="en-US" sz="2800" b="1" dirty="0"/>
              <a:t>单相桥式全控整流电路：</a:t>
            </a:r>
            <a:r>
              <a:rPr lang="zh-CN" altLang="en-US" sz="2800" dirty="0"/>
              <a:t>阻感负载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762000" y="1567296"/>
            <a:ext cx="6781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忽略换相过程和电流脉动，带阻感负载，直流电感</a:t>
            </a:r>
            <a:r>
              <a:rPr lang="en-US" altLang="zh-CN" i="1" dirty="0">
                <a:ea typeface="华文中宋" pitchFamily="2" charset="-122"/>
              </a:rPr>
              <a:t>L</a:t>
            </a:r>
            <a:r>
              <a:rPr lang="zh-CN" altLang="en-US" dirty="0">
                <a:ea typeface="华文中宋" pitchFamily="2" charset="-122"/>
              </a:rPr>
              <a:t>为足够大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010328" y="2182650"/>
            <a:ext cx="2981272" cy="685220"/>
            <a:chOff x="6084169" y="2021890"/>
            <a:chExt cx="2981272" cy="685220"/>
          </a:xfrm>
        </p:grpSpPr>
        <p:sp>
          <p:nvSpPr>
            <p:cNvPr id="72727" name="Freeform 23"/>
            <p:cNvSpPr>
              <a:spLocks/>
            </p:cNvSpPr>
            <p:nvPr/>
          </p:nvSpPr>
          <p:spPr bwMode="auto">
            <a:xfrm>
              <a:off x="8892480" y="2379639"/>
              <a:ext cx="117475" cy="87313"/>
            </a:xfrm>
            <a:custGeom>
              <a:avLst/>
              <a:gdLst>
                <a:gd name="T0" fmla="*/ 0 w 74"/>
                <a:gd name="T1" fmla="*/ 0 h 67"/>
                <a:gd name="T2" fmla="*/ 74 w 74"/>
                <a:gd name="T3" fmla="*/ 33 h 67"/>
                <a:gd name="T4" fmla="*/ 0 w 74"/>
                <a:gd name="T5" fmla="*/ 67 h 67"/>
                <a:gd name="T6" fmla="*/ 0 w 74"/>
                <a:gd name="T7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67">
                  <a:moveTo>
                    <a:pt x="0" y="0"/>
                  </a:moveTo>
                  <a:lnTo>
                    <a:pt x="74" y="33"/>
                  </a:lnTo>
                  <a:lnTo>
                    <a:pt x="0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2748" name="Group 44"/>
            <p:cNvGrpSpPr>
              <a:grpSpLocks/>
            </p:cNvGrpSpPr>
            <p:nvPr/>
          </p:nvGrpSpPr>
          <p:grpSpPr bwMode="auto">
            <a:xfrm>
              <a:off x="6084169" y="2021890"/>
              <a:ext cx="2981272" cy="685220"/>
              <a:chOff x="3980" y="1311"/>
              <a:chExt cx="1730" cy="311"/>
            </a:xfrm>
          </p:grpSpPr>
          <p:sp>
            <p:nvSpPr>
              <p:cNvPr id="72724" name="Rectangle 20"/>
              <p:cNvSpPr>
                <a:spLocks noChangeArrowheads="1"/>
              </p:cNvSpPr>
              <p:nvPr/>
            </p:nvSpPr>
            <p:spPr bwMode="auto">
              <a:xfrm>
                <a:off x="4010" y="1333"/>
                <a:ext cx="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900" i="1" dirty="0" err="1">
                    <a:solidFill>
                      <a:srgbClr val="000000"/>
                    </a:solidFill>
                    <a:ea typeface="宋体" pitchFamily="2" charset="-122"/>
                  </a:rPr>
                  <a:t>i</a:t>
                </a:r>
                <a:endParaRPr lang="en-US" altLang="zh-CN" dirty="0">
                  <a:ea typeface="宋体" pitchFamily="2" charset="-122"/>
                </a:endParaRPr>
              </a:p>
            </p:txBody>
          </p:sp>
          <p:sp>
            <p:nvSpPr>
              <p:cNvPr id="72725" name="Rectangle 21"/>
              <p:cNvSpPr>
                <a:spLocks noChangeArrowheads="1"/>
              </p:cNvSpPr>
              <p:nvPr/>
            </p:nvSpPr>
            <p:spPr bwMode="auto">
              <a:xfrm>
                <a:off x="4039" y="1372"/>
                <a:ext cx="2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000000"/>
                    </a:solidFill>
                    <a:ea typeface="宋体" pitchFamily="2" charset="-122"/>
                  </a:rPr>
                  <a:t>2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26" name="Line 22"/>
              <p:cNvSpPr>
                <a:spLocks noChangeShapeType="1"/>
              </p:cNvSpPr>
              <p:nvPr/>
            </p:nvSpPr>
            <p:spPr bwMode="auto">
              <a:xfrm>
                <a:off x="3980" y="1489"/>
                <a:ext cx="166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8" name="Line 24"/>
              <p:cNvSpPr>
                <a:spLocks noChangeShapeType="1"/>
              </p:cNvSpPr>
              <p:nvPr/>
            </p:nvSpPr>
            <p:spPr bwMode="auto">
              <a:xfrm>
                <a:off x="4107" y="1389"/>
                <a:ext cx="1" cy="2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29" name="Freeform 25"/>
              <p:cNvSpPr>
                <a:spLocks/>
              </p:cNvSpPr>
              <p:nvPr/>
            </p:nvSpPr>
            <p:spPr bwMode="auto">
              <a:xfrm>
                <a:off x="4083" y="1311"/>
                <a:ext cx="49" cy="85"/>
              </a:xfrm>
              <a:custGeom>
                <a:avLst/>
                <a:gdLst>
                  <a:gd name="T0" fmla="*/ 0 w 49"/>
                  <a:gd name="T1" fmla="*/ 100 h 100"/>
                  <a:gd name="T2" fmla="*/ 24 w 49"/>
                  <a:gd name="T3" fmla="*/ 0 h 100"/>
                  <a:gd name="T4" fmla="*/ 49 w 49"/>
                  <a:gd name="T5" fmla="*/ 100 h 100"/>
                  <a:gd name="T6" fmla="*/ 0 w 49"/>
                  <a:gd name="T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9" h="100">
                    <a:moveTo>
                      <a:pt x="0" y="100"/>
                    </a:moveTo>
                    <a:lnTo>
                      <a:pt x="24" y="0"/>
                    </a:lnTo>
                    <a:lnTo>
                      <a:pt x="49" y="10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0" name="Freeform 26"/>
              <p:cNvSpPr>
                <a:spLocks/>
              </p:cNvSpPr>
              <p:nvPr/>
            </p:nvSpPr>
            <p:spPr bwMode="auto">
              <a:xfrm>
                <a:off x="4107" y="1372"/>
                <a:ext cx="1477" cy="235"/>
              </a:xfrm>
              <a:custGeom>
                <a:avLst/>
                <a:gdLst>
                  <a:gd name="T0" fmla="*/ 0 w 1477"/>
                  <a:gd name="T1" fmla="*/ 279 h 279"/>
                  <a:gd name="T2" fmla="*/ 115 w 1477"/>
                  <a:gd name="T3" fmla="*/ 279 h 279"/>
                  <a:gd name="T4" fmla="*/ 115 w 1477"/>
                  <a:gd name="T5" fmla="*/ 0 h 279"/>
                  <a:gd name="T6" fmla="*/ 548 w 1477"/>
                  <a:gd name="T7" fmla="*/ 0 h 279"/>
                  <a:gd name="T8" fmla="*/ 548 w 1477"/>
                  <a:gd name="T9" fmla="*/ 279 h 279"/>
                  <a:gd name="T10" fmla="*/ 968 w 1477"/>
                  <a:gd name="T11" fmla="*/ 279 h 279"/>
                  <a:gd name="T12" fmla="*/ 968 w 1477"/>
                  <a:gd name="T13" fmla="*/ 0 h 279"/>
                  <a:gd name="T14" fmla="*/ 1400 w 1477"/>
                  <a:gd name="T15" fmla="*/ 0 h 279"/>
                  <a:gd name="T16" fmla="*/ 1400 w 1477"/>
                  <a:gd name="T17" fmla="*/ 279 h 279"/>
                  <a:gd name="T18" fmla="*/ 1477 w 1477"/>
                  <a:gd name="T19" fmla="*/ 279 h 2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477" h="279">
                    <a:moveTo>
                      <a:pt x="0" y="279"/>
                    </a:moveTo>
                    <a:lnTo>
                      <a:pt x="115" y="279"/>
                    </a:lnTo>
                    <a:lnTo>
                      <a:pt x="115" y="0"/>
                    </a:lnTo>
                    <a:lnTo>
                      <a:pt x="548" y="0"/>
                    </a:lnTo>
                    <a:lnTo>
                      <a:pt x="548" y="279"/>
                    </a:lnTo>
                    <a:lnTo>
                      <a:pt x="968" y="279"/>
                    </a:lnTo>
                    <a:lnTo>
                      <a:pt x="968" y="0"/>
                    </a:lnTo>
                    <a:lnTo>
                      <a:pt x="1400" y="0"/>
                    </a:lnTo>
                    <a:lnTo>
                      <a:pt x="1400" y="279"/>
                    </a:lnTo>
                    <a:lnTo>
                      <a:pt x="1477" y="279"/>
                    </a:lnTo>
                  </a:path>
                </a:pathLst>
              </a:custGeom>
              <a:noFill/>
              <a:ln w="20638">
                <a:solidFill>
                  <a:srgbClr val="FF33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731" name="Rectangle 27"/>
              <p:cNvSpPr>
                <a:spLocks noChangeArrowheads="1"/>
              </p:cNvSpPr>
              <p:nvPr/>
            </p:nvSpPr>
            <p:spPr bwMode="auto">
              <a:xfrm>
                <a:off x="4005" y="1492"/>
                <a:ext cx="52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900" i="1">
                    <a:solidFill>
                      <a:srgbClr val="000000"/>
                    </a:solidFill>
                    <a:ea typeface="宋体" pitchFamily="2" charset="-122"/>
                  </a:rPr>
                  <a:t>O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32" name="Rectangle 28"/>
              <p:cNvSpPr>
                <a:spLocks noChangeArrowheads="1"/>
              </p:cNvSpPr>
              <p:nvPr/>
            </p:nvSpPr>
            <p:spPr bwMode="auto">
              <a:xfrm>
                <a:off x="5620" y="1499"/>
                <a:ext cx="49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900" i="1" dirty="0">
                    <a:solidFill>
                      <a:srgbClr val="000000"/>
                    </a:solidFill>
                    <a:latin typeface="Symbol" pitchFamily="18" charset="2"/>
                    <a:ea typeface="宋体" pitchFamily="2" charset="-122"/>
                  </a:rPr>
                  <a:t>w</a:t>
                </a:r>
                <a:endParaRPr lang="en-US" altLang="zh-CN" dirty="0">
                  <a:ea typeface="宋体" pitchFamily="2" charset="-122"/>
                </a:endParaRPr>
              </a:p>
            </p:txBody>
          </p:sp>
          <p:sp>
            <p:nvSpPr>
              <p:cNvPr id="72733" name="Rectangle 29"/>
              <p:cNvSpPr>
                <a:spLocks noChangeArrowheads="1"/>
              </p:cNvSpPr>
              <p:nvPr/>
            </p:nvSpPr>
            <p:spPr bwMode="auto">
              <a:xfrm>
                <a:off x="5690" y="1511"/>
                <a:ext cx="2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900" i="1">
                    <a:solidFill>
                      <a:srgbClr val="000000"/>
                    </a:solidFill>
                    <a:ea typeface="宋体" pitchFamily="2" charset="-122"/>
                  </a:rPr>
                  <a:t>t</a:t>
                </a:r>
                <a:endParaRPr lang="en-US" altLang="zh-CN">
                  <a:ea typeface="宋体" pitchFamily="2" charset="-122"/>
                </a:endParaRPr>
              </a:p>
            </p:txBody>
          </p:sp>
          <p:sp>
            <p:nvSpPr>
              <p:cNvPr id="72734" name="Rectangle 30"/>
              <p:cNvSpPr>
                <a:spLocks noChangeArrowheads="1"/>
              </p:cNvSpPr>
              <p:nvPr/>
            </p:nvSpPr>
            <p:spPr bwMode="auto">
              <a:xfrm>
                <a:off x="5009" y="1330"/>
                <a:ext cx="24" cy="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600">
                    <a:solidFill>
                      <a:srgbClr val="000000"/>
                    </a:solidFill>
                    <a:ea typeface="宋体" pitchFamily="2" charset="-122"/>
                  </a:rPr>
                  <a:t>d</a:t>
                </a:r>
                <a:endParaRPr lang="en-US" altLang="zh-CN">
                  <a:ea typeface="宋体" pitchFamily="2" charset="-122"/>
                </a:endParaRPr>
              </a:p>
            </p:txBody>
          </p:sp>
        </p:grpSp>
      </p:grpSp>
      <p:graphicFrame>
        <p:nvGraphicFramePr>
          <p:cNvPr id="727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223609"/>
              </p:ext>
            </p:extLst>
          </p:nvPr>
        </p:nvGraphicFramePr>
        <p:xfrm>
          <a:off x="1060451" y="2586459"/>
          <a:ext cx="5022628" cy="1203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2679480" imgH="838080" progId="Equation.3">
                  <p:embed/>
                </p:oleObj>
              </mc:Choice>
              <mc:Fallback>
                <p:oleObj name="Microsoft 公式 3.0" r:id="rId3" imgW="2679480" imgH="8380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1" y="2586459"/>
                        <a:ext cx="5022628" cy="12037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8" name="Text Box 34"/>
          <p:cNvSpPr txBox="1">
            <a:spLocks noChangeArrowheads="1"/>
          </p:cNvSpPr>
          <p:nvPr/>
        </p:nvSpPr>
        <p:spPr bwMode="auto">
          <a:xfrm>
            <a:off x="762000" y="3865984"/>
            <a:ext cx="5486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/>
              <a:t>变压器二次侧电流谐波分析 </a:t>
            </a:r>
            <a:r>
              <a:rPr lang="en-US" altLang="zh-CN" dirty="0"/>
              <a:t>(</a:t>
            </a:r>
            <a:r>
              <a:rPr lang="zh-CN" altLang="en-US" dirty="0"/>
              <a:t>有效值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</a:p>
        </p:txBody>
      </p:sp>
      <p:grpSp>
        <p:nvGrpSpPr>
          <p:cNvPr id="72742" name="Group 38"/>
          <p:cNvGrpSpPr>
            <a:grpSpLocks/>
          </p:cNvGrpSpPr>
          <p:nvPr/>
        </p:nvGrpSpPr>
        <p:grpSpPr bwMode="auto">
          <a:xfrm>
            <a:off x="2514600" y="4467200"/>
            <a:ext cx="4800600" cy="762000"/>
            <a:chOff x="1584" y="2640"/>
            <a:chExt cx="3024" cy="480"/>
          </a:xfrm>
        </p:grpSpPr>
        <p:graphicFrame>
          <p:nvGraphicFramePr>
            <p:cNvPr id="72739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6567202"/>
                </p:ext>
              </p:extLst>
            </p:nvPr>
          </p:nvGraphicFramePr>
          <p:xfrm>
            <a:off x="1584" y="2640"/>
            <a:ext cx="97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5" imgW="749160" imgH="431640" progId="Equation.3">
                    <p:embed/>
                  </p:oleObj>
                </mc:Choice>
                <mc:Fallback>
                  <p:oleObj name="Microsoft 公式 3.0" r:id="rId5" imgW="749160" imgH="43164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640"/>
                          <a:ext cx="978" cy="4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40" name="Text Box 36"/>
            <p:cNvSpPr txBox="1">
              <a:spLocks noChangeArrowheads="1"/>
            </p:cNvSpPr>
            <p:nvPr/>
          </p:nvSpPr>
          <p:spPr bwMode="auto">
            <a:xfrm>
              <a:off x="3360" y="2832"/>
              <a:ext cx="124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110000"/>
                </a:lnSpc>
                <a:buFontTx/>
                <a:buNone/>
              </a:pPr>
              <a:r>
                <a:rPr lang="en-US" altLang="zh-CN" sz="2000" i="1"/>
                <a:t>n</a:t>
              </a:r>
              <a:r>
                <a:rPr lang="en-US" altLang="zh-CN" sz="2000"/>
                <a:t>=1,3,5,…</a:t>
              </a:r>
              <a:endParaRPr lang="en-US" altLang="zh-CN"/>
            </a:p>
          </p:txBody>
        </p:sp>
      </p:grpSp>
      <p:sp>
        <p:nvSpPr>
          <p:cNvPr id="72743" name="Text Box 39"/>
          <p:cNvSpPr txBox="1">
            <a:spLocks noChangeArrowheads="1"/>
          </p:cNvSpPr>
          <p:nvPr/>
        </p:nvSpPr>
        <p:spPr bwMode="auto">
          <a:xfrm>
            <a:off x="914400" y="5224040"/>
            <a:ext cx="6858000" cy="1157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6250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ea typeface="华文中宋" pitchFamily="2" charset="-122"/>
              </a:rPr>
              <a:t>电流中仅含奇次谐波。</a:t>
            </a:r>
          </a:p>
          <a:p>
            <a:pPr lvl="1" algn="just">
              <a:lnSpc>
                <a:spcPct val="110000"/>
              </a:lnSpc>
              <a:spcBef>
                <a:spcPct val="20000"/>
              </a:spcBef>
            </a:pPr>
            <a:r>
              <a:rPr lang="zh-CN" altLang="en-US" sz="2000" dirty="0">
                <a:ea typeface="华文中宋" pitchFamily="2" charset="-122"/>
              </a:rPr>
              <a:t>各次谐波有效值与谐波次数成反比，且与基波有效值的比值为谐波次数的倒数。</a:t>
            </a:r>
            <a:endParaRPr lang="zh-CN" altLang="en-US" dirty="0">
              <a:ea typeface="华文中宋" pitchFamily="2" charset="-122"/>
            </a:endParaRPr>
          </a:p>
        </p:txBody>
      </p:sp>
      <p:pic>
        <p:nvPicPr>
          <p:cNvPr id="72745" name="Picture 4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6" name="Picture 4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47" name="Picture 43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7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7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utoUpdateAnimBg="0"/>
      <p:bldP spid="72738" grpId="0" autoUpdateAnimBg="0"/>
      <p:bldP spid="727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</a:rPr>
              <a:t>5.5.2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中宋" pitchFamily="2" charset="-122"/>
              </a:rPr>
              <a:t>带阻感负载时可控整流电路</a:t>
            </a:r>
            <a:br>
              <a:rPr lang="zh-CN" altLang="en-US" sz="3200" dirty="0">
                <a:latin typeface="华文中宋" pitchFamily="2" charset="-122"/>
              </a:rPr>
            </a:br>
            <a:r>
              <a:rPr lang="zh-CN" altLang="en-US" sz="3200" dirty="0">
                <a:latin typeface="华文中宋" pitchFamily="2" charset="-122"/>
              </a:rPr>
              <a:t>         交流侧谐波和功率因数分析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710796"/>
            <a:ext cx="7620000" cy="4766203"/>
          </a:xfrm>
          <a:noFill/>
          <a:ln/>
        </p:spPr>
        <p:txBody>
          <a:bodyPr/>
          <a:lstStyle/>
          <a:p>
            <a:pPr lvl="1" algn="just">
              <a:lnSpc>
                <a:spcPct val="170000"/>
              </a:lnSpc>
              <a:buFontTx/>
              <a:buBlip>
                <a:blip r:embed="rId2"/>
              </a:buBlip>
            </a:pPr>
            <a:r>
              <a:rPr lang="zh-CN" altLang="en-US" sz="2000" dirty="0"/>
              <a:t>基波电流有效值为                                                       （</a:t>
            </a:r>
            <a:r>
              <a:rPr lang="en-US" altLang="zh-CN" sz="2000" dirty="0"/>
              <a:t>3-74</a:t>
            </a:r>
            <a:r>
              <a:rPr lang="zh-CN" altLang="en-US" sz="2000" dirty="0"/>
              <a:t>）</a:t>
            </a:r>
          </a:p>
          <a:p>
            <a:pPr lvl="1" algn="just">
              <a:lnSpc>
                <a:spcPct val="170000"/>
              </a:lnSpc>
              <a:buFontTx/>
              <a:buBlip>
                <a:blip r:embed="rId2"/>
              </a:buBlip>
            </a:pPr>
            <a:r>
              <a:rPr lang="zh-CN" altLang="zh-CN" sz="2000" i="1" dirty="0"/>
              <a:t> </a:t>
            </a:r>
            <a:r>
              <a:rPr lang="en-US" altLang="zh-CN" sz="2000" b="1" i="1" dirty="0"/>
              <a:t>i</a:t>
            </a:r>
            <a:r>
              <a:rPr lang="en-US" altLang="zh-CN" sz="2000" b="1" baseline="-30000" dirty="0"/>
              <a:t>2</a:t>
            </a:r>
            <a:r>
              <a:rPr lang="zh-CN" altLang="en-US" sz="2000" dirty="0"/>
              <a:t>的有效值</a:t>
            </a:r>
            <a:r>
              <a:rPr lang="en-US" altLang="zh-CN" sz="2000" b="1" i="1" dirty="0"/>
              <a:t>I</a:t>
            </a:r>
            <a:r>
              <a:rPr lang="en-US" altLang="zh-CN" sz="2000" b="1" dirty="0"/>
              <a:t>=</a:t>
            </a:r>
            <a:r>
              <a:rPr lang="en-US" altLang="zh-CN" sz="2000" b="1" i="1" dirty="0"/>
              <a:t> I</a:t>
            </a:r>
            <a:r>
              <a:rPr lang="en-US" altLang="zh-CN" sz="2000" b="1" baseline="-30000" dirty="0"/>
              <a:t>d</a:t>
            </a:r>
            <a:r>
              <a:rPr lang="zh-CN" altLang="en-US" sz="2000" dirty="0"/>
              <a:t>，结合式（</a:t>
            </a:r>
            <a:r>
              <a:rPr lang="en-US" altLang="zh-CN" sz="2000" dirty="0"/>
              <a:t>3-74</a:t>
            </a:r>
            <a:r>
              <a:rPr lang="zh-CN" altLang="en-US" sz="2000" dirty="0"/>
              <a:t>）可得基波因数为</a:t>
            </a:r>
            <a:r>
              <a:rPr lang="zh-CN" altLang="en-US" sz="1800" dirty="0"/>
              <a:t>         </a:t>
            </a:r>
            <a:endParaRPr lang="zh-CN" altLang="en-US" sz="600" dirty="0"/>
          </a:p>
          <a:p>
            <a:pPr algn="just">
              <a:lnSpc>
                <a:spcPct val="170000"/>
              </a:lnSpc>
              <a:buFontTx/>
              <a:buBlip>
                <a:blip r:embed="rId2"/>
              </a:buBlip>
            </a:pPr>
            <a:endParaRPr lang="zh-CN" altLang="en-US" sz="700" dirty="0"/>
          </a:p>
          <a:p>
            <a:pPr algn="just">
              <a:lnSpc>
                <a:spcPct val="170000"/>
              </a:lnSpc>
              <a:buFontTx/>
              <a:buNone/>
            </a:pPr>
            <a:r>
              <a:rPr lang="zh-CN" altLang="en-US" sz="700" dirty="0"/>
              <a:t>            					                                                                                                            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3-75</a:t>
            </a:r>
            <a:r>
              <a:rPr lang="zh-CN" altLang="en-US" sz="2000" dirty="0"/>
              <a:t>）</a:t>
            </a:r>
          </a:p>
          <a:p>
            <a:pPr lvl="1" algn="just">
              <a:lnSpc>
                <a:spcPct val="170000"/>
              </a:lnSpc>
              <a:buFontTx/>
              <a:buBlip>
                <a:blip r:embed="rId2"/>
              </a:buBlip>
            </a:pPr>
            <a:r>
              <a:rPr lang="zh-CN" altLang="en-US" sz="1800" dirty="0"/>
              <a:t>电流基波与电压的相位差就等于控制角</a:t>
            </a:r>
            <a:r>
              <a:rPr lang="zh-CN" altLang="zh-CN" sz="1600" b="1" i="1" dirty="0">
                <a:sym typeface="Symbol" pitchFamily="18" charset="2"/>
              </a:rPr>
              <a:t> </a:t>
            </a:r>
            <a:r>
              <a:rPr lang="zh-CN" altLang="zh-CN" sz="1800" dirty="0"/>
              <a:t>，</a:t>
            </a:r>
            <a:r>
              <a:rPr lang="zh-CN" altLang="en-US" sz="1800" dirty="0"/>
              <a:t>故位移因数为</a:t>
            </a:r>
          </a:p>
          <a:p>
            <a:pPr algn="ctr">
              <a:lnSpc>
                <a:spcPct val="170000"/>
              </a:lnSpc>
              <a:buFontTx/>
              <a:buNone/>
            </a:pPr>
            <a:r>
              <a:rPr lang="zh-CN" altLang="en-US" sz="2000" dirty="0"/>
              <a:t>                                                                                                （</a:t>
            </a:r>
            <a:r>
              <a:rPr lang="en-US" altLang="zh-CN" sz="2000" dirty="0"/>
              <a:t>3-76</a:t>
            </a:r>
            <a:r>
              <a:rPr lang="zh-CN" altLang="en-US" sz="2000" dirty="0"/>
              <a:t>）</a:t>
            </a:r>
          </a:p>
          <a:p>
            <a:pPr>
              <a:lnSpc>
                <a:spcPct val="170000"/>
              </a:lnSpc>
              <a:buFontTx/>
              <a:buNone/>
            </a:pPr>
            <a:r>
              <a:rPr lang="zh-CN" altLang="en-US" sz="2000" dirty="0"/>
              <a:t>        所以，功率因数为</a:t>
            </a:r>
            <a:r>
              <a:rPr lang="zh-CN" altLang="en-US" sz="2400" dirty="0"/>
              <a:t>                                                                    </a:t>
            </a:r>
            <a:endParaRPr lang="zh-CN" altLang="en-US" sz="2000" b="1" dirty="0"/>
          </a:p>
        </p:txBody>
      </p:sp>
      <p:graphicFrame>
        <p:nvGraphicFramePr>
          <p:cNvPr id="73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00726"/>
              </p:ext>
            </p:extLst>
          </p:nvPr>
        </p:nvGraphicFramePr>
        <p:xfrm>
          <a:off x="4177258" y="1637928"/>
          <a:ext cx="1524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3" imgW="736560" imgH="431640" progId="Equation.3">
                  <p:embed/>
                </p:oleObj>
              </mc:Choice>
              <mc:Fallback>
                <p:oleObj name="Microsoft 公式 3.0" r:id="rId3" imgW="73656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7258" y="1637928"/>
                        <a:ext cx="1524000" cy="838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047955"/>
              </p:ext>
            </p:extLst>
          </p:nvPr>
        </p:nvGraphicFramePr>
        <p:xfrm>
          <a:off x="3366492" y="2929624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79500" imgH="368300" progId="Equation.3">
                  <p:embed/>
                </p:oleObj>
              </mc:Choice>
              <mc:Fallback>
                <p:oleObj name="公式" r:id="rId5" imgW="10795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6492" y="2929624"/>
                        <a:ext cx="220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025520"/>
              </p:ext>
            </p:extLst>
          </p:nvPr>
        </p:nvGraphicFramePr>
        <p:xfrm>
          <a:off x="1371600" y="5368280"/>
          <a:ext cx="5216624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387600" imgH="393700" progId="Equation.3">
                  <p:embed/>
                </p:oleObj>
              </mc:Choice>
              <mc:Fallback>
                <p:oleObj name="公式" r:id="rId7" imgW="23876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368280"/>
                        <a:ext cx="5216624" cy="762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554285"/>
              </p:ext>
            </p:extLst>
          </p:nvPr>
        </p:nvGraphicFramePr>
        <p:xfrm>
          <a:off x="3086050" y="4267083"/>
          <a:ext cx="261520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66337" imgH="203112" progId="Equation.3">
                  <p:embed/>
                </p:oleObj>
              </mc:Choice>
              <mc:Fallback>
                <p:oleObj name="公式" r:id="rId9" imgW="1066337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050" y="4267083"/>
                        <a:ext cx="2615208" cy="457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7123112" y="5407325"/>
            <a:ext cx="1373188" cy="545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70000"/>
              </a:lnSpc>
              <a:buFontTx/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3-77</a:t>
            </a:r>
            <a:r>
              <a:rPr lang="zh-CN" altLang="en-US" sz="2000" dirty="0"/>
              <a:t>）</a:t>
            </a: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762000" y="990600"/>
            <a:ext cx="5682208" cy="7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70000"/>
              </a:lnSpc>
              <a:buFont typeface="Wingdings" pitchFamily="2" charset="2"/>
              <a:buBlip>
                <a:blip r:embed="rId11"/>
              </a:buBlip>
            </a:pPr>
            <a:r>
              <a:rPr lang="en-US" altLang="zh-CN" b="1" dirty="0"/>
              <a:t>  </a:t>
            </a:r>
            <a:r>
              <a:rPr lang="zh-CN" altLang="en-US" b="1" dirty="0"/>
              <a:t>功率因数计算 </a:t>
            </a:r>
            <a:r>
              <a:rPr lang="en-US" altLang="zh-CN" b="1" dirty="0"/>
              <a:t>(</a:t>
            </a:r>
            <a:r>
              <a:rPr lang="zh-CN" altLang="en-US" b="1" dirty="0"/>
              <a:t>参照非正弦电路</a:t>
            </a:r>
            <a:r>
              <a:rPr lang="en-US" altLang="zh-CN" b="1" dirty="0"/>
              <a:t>)</a:t>
            </a:r>
            <a:endParaRPr lang="zh-CN" altLang="en-US" dirty="0"/>
          </a:p>
        </p:txBody>
      </p:sp>
      <p:pic>
        <p:nvPicPr>
          <p:cNvPr id="73739" name="Picture 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0" name="Picture 1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41" name="Picture 13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</a:rPr>
              <a:t>5.5.2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中宋" pitchFamily="2" charset="-122"/>
              </a:rPr>
              <a:t>带阻感负载时可控整流电路</a:t>
            </a:r>
            <a:br>
              <a:rPr lang="zh-CN" altLang="en-US" sz="3200" dirty="0">
                <a:latin typeface="华文中宋" pitchFamily="2" charset="-122"/>
              </a:rPr>
            </a:br>
            <a:r>
              <a:rPr lang="zh-CN" altLang="en-US" sz="3200" dirty="0">
                <a:latin typeface="华文中宋" pitchFamily="2" charset="-122"/>
              </a:rPr>
              <a:t>         交流侧谐波和功率因数分析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79661"/>
            <a:ext cx="4343400" cy="762000"/>
          </a:xfrm>
        </p:spPr>
        <p:txBody>
          <a:bodyPr/>
          <a:lstStyle/>
          <a:p>
            <a:pPr marL="384175" indent="-384175" algn="just"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）三相桥式全控整流电路</a:t>
            </a:r>
            <a:endParaRPr lang="zh-CN" altLang="en-US" sz="2800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181600" y="5811986"/>
            <a:ext cx="3657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图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3-23  </a:t>
            </a: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三相桥式全控整流电路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带阻感负载</a:t>
            </a:r>
            <a:r>
              <a:rPr lang="en-US" altLang="zh-CN" sz="1800" i="1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=30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  <a:sym typeface="Symbol" pitchFamily="18" charset="2"/>
              </a:rPr>
              <a:t></a:t>
            </a: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时的波形</a:t>
            </a:r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838200" y="2017861"/>
            <a:ext cx="335280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1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阻感负载，忽略换相过程和电流脉动，直流电感</a:t>
            </a:r>
            <a:r>
              <a:rPr lang="en-US" altLang="zh-CN" i="1" dirty="0">
                <a:ea typeface="华文中宋" pitchFamily="2" charset="-122"/>
              </a:rPr>
              <a:t>L</a:t>
            </a:r>
            <a:r>
              <a:rPr lang="zh-CN" altLang="en-US" dirty="0">
                <a:ea typeface="华文中宋" pitchFamily="2" charset="-122"/>
              </a:rPr>
              <a:t>为足够大。</a:t>
            </a:r>
          </a:p>
          <a:p>
            <a:pPr algn="just">
              <a:lnSpc>
                <a:spcPct val="10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以</a:t>
            </a:r>
            <a:r>
              <a:rPr lang="zh-CN" altLang="zh-CN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i="1" dirty="0">
                <a:ea typeface="华文中宋" pitchFamily="2" charset="-122"/>
              </a:rPr>
              <a:t> </a:t>
            </a:r>
            <a:r>
              <a:rPr lang="zh-CN" altLang="zh-CN" dirty="0">
                <a:ea typeface="华文中宋" pitchFamily="2" charset="-122"/>
              </a:rPr>
              <a:t>=30</a:t>
            </a:r>
            <a:r>
              <a:rPr lang="zh-CN" altLang="zh-CN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dirty="0">
                <a:ea typeface="华文中宋" pitchFamily="2" charset="-122"/>
              </a:rPr>
              <a:t>为例，此时，电流为正负半周各</a:t>
            </a:r>
            <a:r>
              <a:rPr lang="en-US" altLang="zh-CN" dirty="0">
                <a:latin typeface="Arial" charset="0"/>
                <a:ea typeface="华文中宋" pitchFamily="2" charset="-122"/>
              </a:rPr>
              <a:t>120</a:t>
            </a:r>
            <a:r>
              <a:rPr lang="en-US" altLang="zh-CN" dirty="0">
                <a:latin typeface="Arial" charset="0"/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dirty="0">
                <a:ea typeface="华文中宋" pitchFamily="2" charset="-122"/>
              </a:rPr>
              <a:t>的方波，其有效值与直流电流的关系为：</a:t>
            </a:r>
          </a:p>
        </p:txBody>
      </p:sp>
      <p:grpSp>
        <p:nvGrpSpPr>
          <p:cNvPr id="74761" name="Group 9"/>
          <p:cNvGrpSpPr>
            <a:grpSpLocks/>
          </p:cNvGrpSpPr>
          <p:nvPr/>
        </p:nvGrpSpPr>
        <p:grpSpPr bwMode="auto">
          <a:xfrm>
            <a:off x="1308100" y="5019824"/>
            <a:ext cx="3035300" cy="731837"/>
            <a:chOff x="824" y="3091"/>
            <a:chExt cx="1912" cy="461"/>
          </a:xfrm>
        </p:grpSpPr>
        <p:graphicFrame>
          <p:nvGraphicFramePr>
            <p:cNvPr id="74759" name="Object 7"/>
            <p:cNvGraphicFramePr>
              <a:graphicFrameLocks noChangeAspect="1"/>
            </p:cNvGraphicFramePr>
            <p:nvPr/>
          </p:nvGraphicFramePr>
          <p:xfrm>
            <a:off x="824" y="3091"/>
            <a:ext cx="1136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596880" imgH="444240" progId="Equation.3">
                    <p:embed/>
                  </p:oleObj>
                </mc:Choice>
                <mc:Fallback>
                  <p:oleObj name="公式" r:id="rId3" imgW="596880" imgH="44424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4" y="3091"/>
                          <a:ext cx="1136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1596" y="3182"/>
              <a:ext cx="1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lnSpc>
                  <a:spcPct val="100000"/>
                </a:lnSpc>
                <a:buFontTx/>
                <a:buNone/>
              </a:pPr>
              <a:r>
                <a:rPr lang="zh-CN" altLang="en-US" dirty="0"/>
                <a:t>（</a:t>
              </a:r>
              <a:r>
                <a:rPr lang="en-US" altLang="zh-CN" dirty="0"/>
                <a:t>3-78</a:t>
              </a:r>
              <a:r>
                <a:rPr lang="zh-CN" altLang="en-US" dirty="0"/>
                <a:t>）</a:t>
              </a:r>
            </a:p>
          </p:txBody>
        </p:sp>
      </p:grpSp>
      <p:grpSp>
        <p:nvGrpSpPr>
          <p:cNvPr id="75769" name="Group 1017"/>
          <p:cNvGrpSpPr>
            <a:grpSpLocks/>
          </p:cNvGrpSpPr>
          <p:nvPr/>
        </p:nvGrpSpPr>
        <p:grpSpPr bwMode="auto">
          <a:xfrm>
            <a:off x="4579938" y="1103461"/>
            <a:ext cx="4411662" cy="4714875"/>
            <a:chOff x="793" y="144"/>
            <a:chExt cx="4438" cy="3944"/>
          </a:xfrm>
        </p:grpSpPr>
        <p:grpSp>
          <p:nvGrpSpPr>
            <p:cNvPr id="75770" name="Group 1018"/>
            <p:cNvGrpSpPr>
              <a:grpSpLocks/>
            </p:cNvGrpSpPr>
            <p:nvPr/>
          </p:nvGrpSpPr>
          <p:grpSpPr bwMode="auto">
            <a:xfrm>
              <a:off x="1428" y="700"/>
              <a:ext cx="1940" cy="3329"/>
              <a:chOff x="1428" y="700"/>
              <a:chExt cx="1940" cy="3329"/>
            </a:xfrm>
          </p:grpSpPr>
          <p:sp>
            <p:nvSpPr>
              <p:cNvPr id="75771" name="Line 1019"/>
              <p:cNvSpPr>
                <a:spLocks noChangeShapeType="1"/>
              </p:cNvSpPr>
              <p:nvPr/>
            </p:nvSpPr>
            <p:spPr bwMode="auto">
              <a:xfrm>
                <a:off x="1430" y="72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2" name="Line 1020"/>
              <p:cNvSpPr>
                <a:spLocks noChangeShapeType="1"/>
              </p:cNvSpPr>
              <p:nvPr/>
            </p:nvSpPr>
            <p:spPr bwMode="auto">
              <a:xfrm>
                <a:off x="1430" y="82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3" name="Line 1021"/>
              <p:cNvSpPr>
                <a:spLocks noChangeShapeType="1"/>
              </p:cNvSpPr>
              <p:nvPr/>
            </p:nvSpPr>
            <p:spPr bwMode="auto">
              <a:xfrm>
                <a:off x="1430" y="92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4" name="Line 1022"/>
              <p:cNvSpPr>
                <a:spLocks noChangeShapeType="1"/>
              </p:cNvSpPr>
              <p:nvPr/>
            </p:nvSpPr>
            <p:spPr bwMode="auto">
              <a:xfrm>
                <a:off x="1430" y="102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75" name="Line 1023"/>
              <p:cNvSpPr>
                <a:spLocks noChangeShapeType="1"/>
              </p:cNvSpPr>
              <p:nvPr/>
            </p:nvSpPr>
            <p:spPr bwMode="auto">
              <a:xfrm>
                <a:off x="1430" y="112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0" name="Line 1024"/>
              <p:cNvSpPr>
                <a:spLocks noChangeShapeType="1"/>
              </p:cNvSpPr>
              <p:nvPr/>
            </p:nvSpPr>
            <p:spPr bwMode="auto">
              <a:xfrm>
                <a:off x="1430" y="121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1" name="Line 1025"/>
              <p:cNvSpPr>
                <a:spLocks noChangeShapeType="1"/>
              </p:cNvSpPr>
              <p:nvPr/>
            </p:nvSpPr>
            <p:spPr bwMode="auto">
              <a:xfrm>
                <a:off x="1430" y="131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2" name="Line 1026"/>
              <p:cNvSpPr>
                <a:spLocks noChangeShapeType="1"/>
              </p:cNvSpPr>
              <p:nvPr/>
            </p:nvSpPr>
            <p:spPr bwMode="auto">
              <a:xfrm>
                <a:off x="1430" y="141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3" name="Line 1027"/>
              <p:cNvSpPr>
                <a:spLocks noChangeShapeType="1"/>
              </p:cNvSpPr>
              <p:nvPr/>
            </p:nvSpPr>
            <p:spPr bwMode="auto">
              <a:xfrm>
                <a:off x="1430" y="151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4" name="Line 1028"/>
              <p:cNvSpPr>
                <a:spLocks noChangeShapeType="1"/>
              </p:cNvSpPr>
              <p:nvPr/>
            </p:nvSpPr>
            <p:spPr bwMode="auto">
              <a:xfrm>
                <a:off x="1430" y="161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5" name="Line 1029"/>
              <p:cNvSpPr>
                <a:spLocks noChangeShapeType="1"/>
              </p:cNvSpPr>
              <p:nvPr/>
            </p:nvSpPr>
            <p:spPr bwMode="auto">
              <a:xfrm>
                <a:off x="1430" y="171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6" name="Line 1030"/>
              <p:cNvSpPr>
                <a:spLocks noChangeShapeType="1"/>
              </p:cNvSpPr>
              <p:nvPr/>
            </p:nvSpPr>
            <p:spPr bwMode="auto">
              <a:xfrm>
                <a:off x="1430" y="181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7" name="Line 1031"/>
              <p:cNvSpPr>
                <a:spLocks noChangeShapeType="1"/>
              </p:cNvSpPr>
              <p:nvPr/>
            </p:nvSpPr>
            <p:spPr bwMode="auto">
              <a:xfrm>
                <a:off x="1430" y="191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8" name="Line 1032"/>
              <p:cNvSpPr>
                <a:spLocks noChangeShapeType="1"/>
              </p:cNvSpPr>
              <p:nvPr/>
            </p:nvSpPr>
            <p:spPr bwMode="auto">
              <a:xfrm>
                <a:off x="1430" y="201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89" name="Line 1033"/>
              <p:cNvSpPr>
                <a:spLocks noChangeShapeType="1"/>
              </p:cNvSpPr>
              <p:nvPr/>
            </p:nvSpPr>
            <p:spPr bwMode="auto">
              <a:xfrm>
                <a:off x="1430" y="211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0" name="Line 1034"/>
              <p:cNvSpPr>
                <a:spLocks noChangeShapeType="1"/>
              </p:cNvSpPr>
              <p:nvPr/>
            </p:nvSpPr>
            <p:spPr bwMode="auto">
              <a:xfrm>
                <a:off x="1428" y="221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1" name="Line 1035"/>
              <p:cNvSpPr>
                <a:spLocks noChangeShapeType="1"/>
              </p:cNvSpPr>
              <p:nvPr/>
            </p:nvSpPr>
            <p:spPr bwMode="auto">
              <a:xfrm>
                <a:off x="1428" y="230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2" name="Line 1036"/>
              <p:cNvSpPr>
                <a:spLocks noChangeShapeType="1"/>
              </p:cNvSpPr>
              <p:nvPr/>
            </p:nvSpPr>
            <p:spPr bwMode="auto">
              <a:xfrm>
                <a:off x="1428" y="240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3" name="Line 1037"/>
              <p:cNvSpPr>
                <a:spLocks noChangeShapeType="1"/>
              </p:cNvSpPr>
              <p:nvPr/>
            </p:nvSpPr>
            <p:spPr bwMode="auto">
              <a:xfrm>
                <a:off x="1428" y="250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4" name="Line 1038"/>
              <p:cNvSpPr>
                <a:spLocks noChangeShapeType="1"/>
              </p:cNvSpPr>
              <p:nvPr/>
            </p:nvSpPr>
            <p:spPr bwMode="auto">
              <a:xfrm>
                <a:off x="1428" y="260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5" name="Line 1039"/>
              <p:cNvSpPr>
                <a:spLocks noChangeShapeType="1"/>
              </p:cNvSpPr>
              <p:nvPr/>
            </p:nvSpPr>
            <p:spPr bwMode="auto">
              <a:xfrm>
                <a:off x="1428" y="270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6" name="Line 1040"/>
              <p:cNvSpPr>
                <a:spLocks noChangeShapeType="1"/>
              </p:cNvSpPr>
              <p:nvPr/>
            </p:nvSpPr>
            <p:spPr bwMode="auto">
              <a:xfrm>
                <a:off x="1428" y="280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7" name="Line 1041"/>
              <p:cNvSpPr>
                <a:spLocks noChangeShapeType="1"/>
              </p:cNvSpPr>
              <p:nvPr/>
            </p:nvSpPr>
            <p:spPr bwMode="auto">
              <a:xfrm>
                <a:off x="1428" y="290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8" name="Line 1042"/>
              <p:cNvSpPr>
                <a:spLocks noChangeShapeType="1"/>
              </p:cNvSpPr>
              <p:nvPr/>
            </p:nvSpPr>
            <p:spPr bwMode="auto">
              <a:xfrm>
                <a:off x="1428" y="300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499" name="Line 1043"/>
              <p:cNvSpPr>
                <a:spLocks noChangeShapeType="1"/>
              </p:cNvSpPr>
              <p:nvPr/>
            </p:nvSpPr>
            <p:spPr bwMode="auto">
              <a:xfrm>
                <a:off x="1428" y="310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0" name="Line 1044"/>
              <p:cNvSpPr>
                <a:spLocks noChangeShapeType="1"/>
              </p:cNvSpPr>
              <p:nvPr/>
            </p:nvSpPr>
            <p:spPr bwMode="auto">
              <a:xfrm>
                <a:off x="1428" y="320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1" name="Line 1045"/>
              <p:cNvSpPr>
                <a:spLocks noChangeShapeType="1"/>
              </p:cNvSpPr>
              <p:nvPr/>
            </p:nvSpPr>
            <p:spPr bwMode="auto">
              <a:xfrm>
                <a:off x="1428" y="330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2" name="Line 1046"/>
              <p:cNvSpPr>
                <a:spLocks noChangeShapeType="1"/>
              </p:cNvSpPr>
              <p:nvPr/>
            </p:nvSpPr>
            <p:spPr bwMode="auto">
              <a:xfrm>
                <a:off x="1428" y="339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3" name="Line 1047"/>
              <p:cNvSpPr>
                <a:spLocks noChangeShapeType="1"/>
              </p:cNvSpPr>
              <p:nvPr/>
            </p:nvSpPr>
            <p:spPr bwMode="auto">
              <a:xfrm>
                <a:off x="1428" y="349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4" name="Line 1048"/>
              <p:cNvSpPr>
                <a:spLocks noChangeShapeType="1"/>
              </p:cNvSpPr>
              <p:nvPr/>
            </p:nvSpPr>
            <p:spPr bwMode="auto">
              <a:xfrm>
                <a:off x="1428" y="359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5" name="Line 1049"/>
              <p:cNvSpPr>
                <a:spLocks noChangeShapeType="1"/>
              </p:cNvSpPr>
              <p:nvPr/>
            </p:nvSpPr>
            <p:spPr bwMode="auto">
              <a:xfrm>
                <a:off x="1743" y="94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6" name="Line 1050"/>
              <p:cNvSpPr>
                <a:spLocks noChangeShapeType="1"/>
              </p:cNvSpPr>
              <p:nvPr/>
            </p:nvSpPr>
            <p:spPr bwMode="auto">
              <a:xfrm>
                <a:off x="1743" y="104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7" name="Line 1051"/>
              <p:cNvSpPr>
                <a:spLocks noChangeShapeType="1"/>
              </p:cNvSpPr>
              <p:nvPr/>
            </p:nvSpPr>
            <p:spPr bwMode="auto">
              <a:xfrm>
                <a:off x="1743" y="114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8" name="Line 1052"/>
              <p:cNvSpPr>
                <a:spLocks noChangeShapeType="1"/>
              </p:cNvSpPr>
              <p:nvPr/>
            </p:nvSpPr>
            <p:spPr bwMode="auto">
              <a:xfrm>
                <a:off x="1743" y="124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09" name="Line 1053"/>
              <p:cNvSpPr>
                <a:spLocks noChangeShapeType="1"/>
              </p:cNvSpPr>
              <p:nvPr/>
            </p:nvSpPr>
            <p:spPr bwMode="auto">
              <a:xfrm>
                <a:off x="1743" y="133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0" name="Line 1054"/>
              <p:cNvSpPr>
                <a:spLocks noChangeShapeType="1"/>
              </p:cNvSpPr>
              <p:nvPr/>
            </p:nvSpPr>
            <p:spPr bwMode="auto">
              <a:xfrm>
                <a:off x="1743" y="143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1" name="Line 1055"/>
              <p:cNvSpPr>
                <a:spLocks noChangeShapeType="1"/>
              </p:cNvSpPr>
              <p:nvPr/>
            </p:nvSpPr>
            <p:spPr bwMode="auto">
              <a:xfrm>
                <a:off x="1743" y="153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2" name="Line 1056"/>
              <p:cNvSpPr>
                <a:spLocks noChangeShapeType="1"/>
              </p:cNvSpPr>
              <p:nvPr/>
            </p:nvSpPr>
            <p:spPr bwMode="auto">
              <a:xfrm>
                <a:off x="1743" y="163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3" name="Line 1057"/>
              <p:cNvSpPr>
                <a:spLocks noChangeShapeType="1"/>
              </p:cNvSpPr>
              <p:nvPr/>
            </p:nvSpPr>
            <p:spPr bwMode="auto">
              <a:xfrm>
                <a:off x="1743" y="173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4" name="Line 1058"/>
              <p:cNvSpPr>
                <a:spLocks noChangeShapeType="1"/>
              </p:cNvSpPr>
              <p:nvPr/>
            </p:nvSpPr>
            <p:spPr bwMode="auto">
              <a:xfrm>
                <a:off x="1743" y="183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5" name="Line 1059"/>
              <p:cNvSpPr>
                <a:spLocks noChangeShapeType="1"/>
              </p:cNvSpPr>
              <p:nvPr/>
            </p:nvSpPr>
            <p:spPr bwMode="auto">
              <a:xfrm>
                <a:off x="1743" y="193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6" name="Line 1060"/>
              <p:cNvSpPr>
                <a:spLocks noChangeShapeType="1"/>
              </p:cNvSpPr>
              <p:nvPr/>
            </p:nvSpPr>
            <p:spPr bwMode="auto">
              <a:xfrm>
                <a:off x="1743" y="203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7" name="Line 1061"/>
              <p:cNvSpPr>
                <a:spLocks noChangeShapeType="1"/>
              </p:cNvSpPr>
              <p:nvPr/>
            </p:nvSpPr>
            <p:spPr bwMode="auto">
              <a:xfrm>
                <a:off x="1743" y="213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8" name="Line 1062"/>
              <p:cNvSpPr>
                <a:spLocks noChangeShapeType="1"/>
              </p:cNvSpPr>
              <p:nvPr/>
            </p:nvSpPr>
            <p:spPr bwMode="auto">
              <a:xfrm>
                <a:off x="1743" y="223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19" name="Line 1063"/>
              <p:cNvSpPr>
                <a:spLocks noChangeShapeType="1"/>
              </p:cNvSpPr>
              <p:nvPr/>
            </p:nvSpPr>
            <p:spPr bwMode="auto">
              <a:xfrm>
                <a:off x="1741" y="232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0" name="Line 1064"/>
              <p:cNvSpPr>
                <a:spLocks noChangeShapeType="1"/>
              </p:cNvSpPr>
              <p:nvPr/>
            </p:nvSpPr>
            <p:spPr bwMode="auto">
              <a:xfrm>
                <a:off x="1741" y="242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1" name="Line 1065"/>
              <p:cNvSpPr>
                <a:spLocks noChangeShapeType="1"/>
              </p:cNvSpPr>
              <p:nvPr/>
            </p:nvSpPr>
            <p:spPr bwMode="auto">
              <a:xfrm>
                <a:off x="1741" y="252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2" name="Line 1066"/>
              <p:cNvSpPr>
                <a:spLocks noChangeShapeType="1"/>
              </p:cNvSpPr>
              <p:nvPr/>
            </p:nvSpPr>
            <p:spPr bwMode="auto">
              <a:xfrm>
                <a:off x="1741" y="262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3" name="Line 1067"/>
              <p:cNvSpPr>
                <a:spLocks noChangeShapeType="1"/>
              </p:cNvSpPr>
              <p:nvPr/>
            </p:nvSpPr>
            <p:spPr bwMode="auto">
              <a:xfrm>
                <a:off x="1741" y="272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4" name="Line 1068"/>
              <p:cNvSpPr>
                <a:spLocks noChangeShapeType="1"/>
              </p:cNvSpPr>
              <p:nvPr/>
            </p:nvSpPr>
            <p:spPr bwMode="auto">
              <a:xfrm>
                <a:off x="1741" y="282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5" name="Line 1069"/>
              <p:cNvSpPr>
                <a:spLocks noChangeShapeType="1"/>
              </p:cNvSpPr>
              <p:nvPr/>
            </p:nvSpPr>
            <p:spPr bwMode="auto">
              <a:xfrm>
                <a:off x="1741" y="292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6" name="Line 1070"/>
              <p:cNvSpPr>
                <a:spLocks noChangeShapeType="1"/>
              </p:cNvSpPr>
              <p:nvPr/>
            </p:nvSpPr>
            <p:spPr bwMode="auto">
              <a:xfrm>
                <a:off x="1741" y="302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7" name="Line 1071"/>
              <p:cNvSpPr>
                <a:spLocks noChangeShapeType="1"/>
              </p:cNvSpPr>
              <p:nvPr/>
            </p:nvSpPr>
            <p:spPr bwMode="auto">
              <a:xfrm>
                <a:off x="1741" y="312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8" name="Line 1072"/>
              <p:cNvSpPr>
                <a:spLocks noChangeShapeType="1"/>
              </p:cNvSpPr>
              <p:nvPr/>
            </p:nvSpPr>
            <p:spPr bwMode="auto">
              <a:xfrm>
                <a:off x="1741" y="322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29" name="Line 1073"/>
              <p:cNvSpPr>
                <a:spLocks noChangeShapeType="1"/>
              </p:cNvSpPr>
              <p:nvPr/>
            </p:nvSpPr>
            <p:spPr bwMode="auto">
              <a:xfrm>
                <a:off x="1741" y="332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0" name="Line 1074"/>
              <p:cNvSpPr>
                <a:spLocks noChangeShapeType="1"/>
              </p:cNvSpPr>
              <p:nvPr/>
            </p:nvSpPr>
            <p:spPr bwMode="auto">
              <a:xfrm>
                <a:off x="1741" y="341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1" name="Line 1075"/>
              <p:cNvSpPr>
                <a:spLocks noChangeShapeType="1"/>
              </p:cNvSpPr>
              <p:nvPr/>
            </p:nvSpPr>
            <p:spPr bwMode="auto">
              <a:xfrm>
                <a:off x="1741" y="351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2" name="Line 1076"/>
              <p:cNvSpPr>
                <a:spLocks noChangeShapeType="1"/>
              </p:cNvSpPr>
              <p:nvPr/>
            </p:nvSpPr>
            <p:spPr bwMode="auto">
              <a:xfrm>
                <a:off x="1741" y="361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3" name="Line 1077"/>
              <p:cNvSpPr>
                <a:spLocks noChangeShapeType="1"/>
              </p:cNvSpPr>
              <p:nvPr/>
            </p:nvSpPr>
            <p:spPr bwMode="auto">
              <a:xfrm flipV="1">
                <a:off x="2077" y="362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4" name="Line 1078"/>
              <p:cNvSpPr>
                <a:spLocks noChangeShapeType="1"/>
              </p:cNvSpPr>
              <p:nvPr/>
            </p:nvSpPr>
            <p:spPr bwMode="auto">
              <a:xfrm flipV="1">
                <a:off x="2077" y="352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5" name="Line 1079"/>
              <p:cNvSpPr>
                <a:spLocks noChangeShapeType="1"/>
              </p:cNvSpPr>
              <p:nvPr/>
            </p:nvSpPr>
            <p:spPr bwMode="auto">
              <a:xfrm flipV="1">
                <a:off x="2077" y="342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6" name="Line 1080"/>
              <p:cNvSpPr>
                <a:spLocks noChangeShapeType="1"/>
              </p:cNvSpPr>
              <p:nvPr/>
            </p:nvSpPr>
            <p:spPr bwMode="auto">
              <a:xfrm flipV="1">
                <a:off x="2077" y="332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7" name="Line 1081"/>
              <p:cNvSpPr>
                <a:spLocks noChangeShapeType="1"/>
              </p:cNvSpPr>
              <p:nvPr/>
            </p:nvSpPr>
            <p:spPr bwMode="auto">
              <a:xfrm flipV="1">
                <a:off x="2077" y="322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8" name="Line 1082"/>
              <p:cNvSpPr>
                <a:spLocks noChangeShapeType="1"/>
              </p:cNvSpPr>
              <p:nvPr/>
            </p:nvSpPr>
            <p:spPr bwMode="auto">
              <a:xfrm flipV="1">
                <a:off x="2077" y="313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39" name="Line 1083"/>
              <p:cNvSpPr>
                <a:spLocks noChangeShapeType="1"/>
              </p:cNvSpPr>
              <p:nvPr/>
            </p:nvSpPr>
            <p:spPr bwMode="auto">
              <a:xfrm flipV="1">
                <a:off x="2077" y="303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0" name="Line 1084"/>
              <p:cNvSpPr>
                <a:spLocks noChangeShapeType="1"/>
              </p:cNvSpPr>
              <p:nvPr/>
            </p:nvSpPr>
            <p:spPr bwMode="auto">
              <a:xfrm flipV="1">
                <a:off x="2077" y="293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1" name="Line 1085"/>
              <p:cNvSpPr>
                <a:spLocks noChangeShapeType="1"/>
              </p:cNvSpPr>
              <p:nvPr/>
            </p:nvSpPr>
            <p:spPr bwMode="auto">
              <a:xfrm flipV="1">
                <a:off x="2077" y="283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2" name="Line 1086"/>
              <p:cNvSpPr>
                <a:spLocks noChangeShapeType="1"/>
              </p:cNvSpPr>
              <p:nvPr/>
            </p:nvSpPr>
            <p:spPr bwMode="auto">
              <a:xfrm flipV="1">
                <a:off x="2077" y="273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3" name="Line 1087"/>
              <p:cNvSpPr>
                <a:spLocks noChangeShapeType="1"/>
              </p:cNvSpPr>
              <p:nvPr/>
            </p:nvSpPr>
            <p:spPr bwMode="auto">
              <a:xfrm flipV="1">
                <a:off x="2077" y="263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4" name="Line 1088"/>
              <p:cNvSpPr>
                <a:spLocks noChangeShapeType="1"/>
              </p:cNvSpPr>
              <p:nvPr/>
            </p:nvSpPr>
            <p:spPr bwMode="auto">
              <a:xfrm flipV="1">
                <a:off x="2077" y="253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5" name="Line 1089"/>
              <p:cNvSpPr>
                <a:spLocks noChangeShapeType="1"/>
              </p:cNvSpPr>
              <p:nvPr/>
            </p:nvSpPr>
            <p:spPr bwMode="auto">
              <a:xfrm flipV="1">
                <a:off x="2077" y="243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6" name="Line 1090"/>
              <p:cNvSpPr>
                <a:spLocks noChangeShapeType="1"/>
              </p:cNvSpPr>
              <p:nvPr/>
            </p:nvSpPr>
            <p:spPr bwMode="auto">
              <a:xfrm flipV="1">
                <a:off x="2077" y="233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7" name="Line 1091"/>
              <p:cNvSpPr>
                <a:spLocks noChangeShapeType="1"/>
              </p:cNvSpPr>
              <p:nvPr/>
            </p:nvSpPr>
            <p:spPr bwMode="auto">
              <a:xfrm flipV="1">
                <a:off x="2077" y="223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8" name="Line 1092"/>
              <p:cNvSpPr>
                <a:spLocks noChangeShapeType="1"/>
              </p:cNvSpPr>
              <p:nvPr/>
            </p:nvSpPr>
            <p:spPr bwMode="auto">
              <a:xfrm flipV="1">
                <a:off x="2077" y="213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49" name="Line 1093"/>
              <p:cNvSpPr>
                <a:spLocks noChangeShapeType="1"/>
              </p:cNvSpPr>
              <p:nvPr/>
            </p:nvSpPr>
            <p:spPr bwMode="auto">
              <a:xfrm flipV="1">
                <a:off x="2077" y="204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0" name="Line 1094"/>
              <p:cNvSpPr>
                <a:spLocks noChangeShapeType="1"/>
              </p:cNvSpPr>
              <p:nvPr/>
            </p:nvSpPr>
            <p:spPr bwMode="auto">
              <a:xfrm flipV="1">
                <a:off x="2077" y="194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1" name="Line 1095"/>
              <p:cNvSpPr>
                <a:spLocks noChangeShapeType="1"/>
              </p:cNvSpPr>
              <p:nvPr/>
            </p:nvSpPr>
            <p:spPr bwMode="auto">
              <a:xfrm flipV="1">
                <a:off x="2077" y="184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2" name="Line 1096"/>
              <p:cNvSpPr>
                <a:spLocks noChangeShapeType="1"/>
              </p:cNvSpPr>
              <p:nvPr/>
            </p:nvSpPr>
            <p:spPr bwMode="auto">
              <a:xfrm flipV="1">
                <a:off x="2077" y="174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3" name="Line 1097"/>
              <p:cNvSpPr>
                <a:spLocks noChangeShapeType="1"/>
              </p:cNvSpPr>
              <p:nvPr/>
            </p:nvSpPr>
            <p:spPr bwMode="auto">
              <a:xfrm flipV="1">
                <a:off x="2077" y="164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4" name="Line 1098"/>
              <p:cNvSpPr>
                <a:spLocks noChangeShapeType="1"/>
              </p:cNvSpPr>
              <p:nvPr/>
            </p:nvSpPr>
            <p:spPr bwMode="auto">
              <a:xfrm flipV="1">
                <a:off x="2077" y="154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5" name="Line 1099"/>
              <p:cNvSpPr>
                <a:spLocks noChangeShapeType="1"/>
              </p:cNvSpPr>
              <p:nvPr/>
            </p:nvSpPr>
            <p:spPr bwMode="auto">
              <a:xfrm flipV="1">
                <a:off x="2077" y="144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6" name="Line 1100"/>
              <p:cNvSpPr>
                <a:spLocks noChangeShapeType="1"/>
              </p:cNvSpPr>
              <p:nvPr/>
            </p:nvSpPr>
            <p:spPr bwMode="auto">
              <a:xfrm flipV="1">
                <a:off x="2077" y="134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7" name="Line 1101"/>
              <p:cNvSpPr>
                <a:spLocks noChangeShapeType="1"/>
              </p:cNvSpPr>
              <p:nvPr/>
            </p:nvSpPr>
            <p:spPr bwMode="auto">
              <a:xfrm flipV="1">
                <a:off x="2077" y="124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8" name="Line 1102"/>
              <p:cNvSpPr>
                <a:spLocks noChangeShapeType="1"/>
              </p:cNvSpPr>
              <p:nvPr/>
            </p:nvSpPr>
            <p:spPr bwMode="auto">
              <a:xfrm flipV="1">
                <a:off x="2077" y="114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59" name="Line 1103"/>
              <p:cNvSpPr>
                <a:spLocks noChangeShapeType="1"/>
              </p:cNvSpPr>
              <p:nvPr/>
            </p:nvSpPr>
            <p:spPr bwMode="auto">
              <a:xfrm flipV="1">
                <a:off x="2077" y="105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0" name="Line 1104"/>
              <p:cNvSpPr>
                <a:spLocks noChangeShapeType="1"/>
              </p:cNvSpPr>
              <p:nvPr/>
            </p:nvSpPr>
            <p:spPr bwMode="auto">
              <a:xfrm flipV="1">
                <a:off x="2077" y="95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1" name="Line 1105"/>
              <p:cNvSpPr>
                <a:spLocks noChangeShapeType="1"/>
              </p:cNvSpPr>
              <p:nvPr/>
            </p:nvSpPr>
            <p:spPr bwMode="auto">
              <a:xfrm flipV="1">
                <a:off x="2077" y="85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2" name="Line 1106"/>
              <p:cNvSpPr>
                <a:spLocks noChangeShapeType="1"/>
              </p:cNvSpPr>
              <p:nvPr/>
            </p:nvSpPr>
            <p:spPr bwMode="auto">
              <a:xfrm flipV="1">
                <a:off x="2077" y="75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3" name="Line 1107"/>
              <p:cNvSpPr>
                <a:spLocks noChangeShapeType="1"/>
              </p:cNvSpPr>
              <p:nvPr/>
            </p:nvSpPr>
            <p:spPr bwMode="auto">
              <a:xfrm flipV="1">
                <a:off x="2407" y="379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4" name="Line 1108"/>
              <p:cNvSpPr>
                <a:spLocks noChangeShapeType="1"/>
              </p:cNvSpPr>
              <p:nvPr/>
            </p:nvSpPr>
            <p:spPr bwMode="auto">
              <a:xfrm flipV="1">
                <a:off x="2407" y="369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5" name="Line 1109"/>
              <p:cNvSpPr>
                <a:spLocks noChangeShapeType="1"/>
              </p:cNvSpPr>
              <p:nvPr/>
            </p:nvSpPr>
            <p:spPr bwMode="auto">
              <a:xfrm flipV="1">
                <a:off x="2407" y="359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6" name="Line 1110"/>
              <p:cNvSpPr>
                <a:spLocks noChangeShapeType="1"/>
              </p:cNvSpPr>
              <p:nvPr/>
            </p:nvSpPr>
            <p:spPr bwMode="auto">
              <a:xfrm flipV="1">
                <a:off x="2407" y="350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7" name="Line 1111"/>
              <p:cNvSpPr>
                <a:spLocks noChangeShapeType="1"/>
              </p:cNvSpPr>
              <p:nvPr/>
            </p:nvSpPr>
            <p:spPr bwMode="auto">
              <a:xfrm flipV="1">
                <a:off x="2407" y="340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8" name="Line 1112"/>
              <p:cNvSpPr>
                <a:spLocks noChangeShapeType="1"/>
              </p:cNvSpPr>
              <p:nvPr/>
            </p:nvSpPr>
            <p:spPr bwMode="auto">
              <a:xfrm flipV="1">
                <a:off x="2407" y="330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69" name="Line 1113"/>
              <p:cNvSpPr>
                <a:spLocks noChangeShapeType="1"/>
              </p:cNvSpPr>
              <p:nvPr/>
            </p:nvSpPr>
            <p:spPr bwMode="auto">
              <a:xfrm flipV="1">
                <a:off x="2407" y="320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0" name="Line 1114"/>
              <p:cNvSpPr>
                <a:spLocks noChangeShapeType="1"/>
              </p:cNvSpPr>
              <p:nvPr/>
            </p:nvSpPr>
            <p:spPr bwMode="auto">
              <a:xfrm flipH="1" flipV="1">
                <a:off x="2405" y="3104"/>
                <a:ext cx="2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1" name="Line 1115"/>
              <p:cNvSpPr>
                <a:spLocks noChangeShapeType="1"/>
              </p:cNvSpPr>
              <p:nvPr/>
            </p:nvSpPr>
            <p:spPr bwMode="auto">
              <a:xfrm flipV="1">
                <a:off x="2405" y="300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2" name="Line 1116"/>
              <p:cNvSpPr>
                <a:spLocks noChangeShapeType="1"/>
              </p:cNvSpPr>
              <p:nvPr/>
            </p:nvSpPr>
            <p:spPr bwMode="auto">
              <a:xfrm flipV="1">
                <a:off x="2405" y="290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3" name="Line 1117"/>
              <p:cNvSpPr>
                <a:spLocks noChangeShapeType="1"/>
              </p:cNvSpPr>
              <p:nvPr/>
            </p:nvSpPr>
            <p:spPr bwMode="auto">
              <a:xfrm flipV="1">
                <a:off x="2405" y="280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4" name="Line 1118"/>
              <p:cNvSpPr>
                <a:spLocks noChangeShapeType="1"/>
              </p:cNvSpPr>
              <p:nvPr/>
            </p:nvSpPr>
            <p:spPr bwMode="auto">
              <a:xfrm flipV="1">
                <a:off x="2405" y="270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5" name="Line 1119"/>
              <p:cNvSpPr>
                <a:spLocks noChangeShapeType="1"/>
              </p:cNvSpPr>
              <p:nvPr/>
            </p:nvSpPr>
            <p:spPr bwMode="auto">
              <a:xfrm flipV="1">
                <a:off x="2405" y="260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6" name="Line 1120"/>
              <p:cNvSpPr>
                <a:spLocks noChangeShapeType="1"/>
              </p:cNvSpPr>
              <p:nvPr/>
            </p:nvSpPr>
            <p:spPr bwMode="auto">
              <a:xfrm flipV="1">
                <a:off x="2405" y="250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7" name="Line 1121"/>
              <p:cNvSpPr>
                <a:spLocks noChangeShapeType="1"/>
              </p:cNvSpPr>
              <p:nvPr/>
            </p:nvSpPr>
            <p:spPr bwMode="auto">
              <a:xfrm flipV="1">
                <a:off x="2405" y="241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8" name="Line 1122"/>
              <p:cNvSpPr>
                <a:spLocks noChangeShapeType="1"/>
              </p:cNvSpPr>
              <p:nvPr/>
            </p:nvSpPr>
            <p:spPr bwMode="auto">
              <a:xfrm flipV="1">
                <a:off x="2405" y="231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79" name="Line 1123"/>
              <p:cNvSpPr>
                <a:spLocks noChangeShapeType="1"/>
              </p:cNvSpPr>
              <p:nvPr/>
            </p:nvSpPr>
            <p:spPr bwMode="auto">
              <a:xfrm flipV="1">
                <a:off x="2405" y="221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0" name="Line 1124"/>
              <p:cNvSpPr>
                <a:spLocks noChangeShapeType="1"/>
              </p:cNvSpPr>
              <p:nvPr/>
            </p:nvSpPr>
            <p:spPr bwMode="auto">
              <a:xfrm flipV="1">
                <a:off x="2405" y="211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1" name="Line 1125"/>
              <p:cNvSpPr>
                <a:spLocks noChangeShapeType="1"/>
              </p:cNvSpPr>
              <p:nvPr/>
            </p:nvSpPr>
            <p:spPr bwMode="auto">
              <a:xfrm flipV="1">
                <a:off x="2405" y="201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2" name="Line 1126"/>
              <p:cNvSpPr>
                <a:spLocks noChangeShapeType="1"/>
              </p:cNvSpPr>
              <p:nvPr/>
            </p:nvSpPr>
            <p:spPr bwMode="auto">
              <a:xfrm flipV="1">
                <a:off x="2405" y="191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3" name="Line 1127"/>
              <p:cNvSpPr>
                <a:spLocks noChangeShapeType="1"/>
              </p:cNvSpPr>
              <p:nvPr/>
            </p:nvSpPr>
            <p:spPr bwMode="auto">
              <a:xfrm flipV="1">
                <a:off x="2405" y="181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4" name="Line 1128"/>
              <p:cNvSpPr>
                <a:spLocks noChangeShapeType="1"/>
              </p:cNvSpPr>
              <p:nvPr/>
            </p:nvSpPr>
            <p:spPr bwMode="auto">
              <a:xfrm flipV="1">
                <a:off x="2405" y="171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5" name="Line 1129"/>
              <p:cNvSpPr>
                <a:spLocks noChangeShapeType="1"/>
              </p:cNvSpPr>
              <p:nvPr/>
            </p:nvSpPr>
            <p:spPr bwMode="auto">
              <a:xfrm flipH="1" flipV="1">
                <a:off x="2402" y="1618"/>
                <a:ext cx="3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6" name="Line 1130"/>
              <p:cNvSpPr>
                <a:spLocks noChangeShapeType="1"/>
              </p:cNvSpPr>
              <p:nvPr/>
            </p:nvSpPr>
            <p:spPr bwMode="auto">
              <a:xfrm flipV="1">
                <a:off x="2402" y="151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7" name="Line 1131"/>
              <p:cNvSpPr>
                <a:spLocks noChangeShapeType="1"/>
              </p:cNvSpPr>
              <p:nvPr/>
            </p:nvSpPr>
            <p:spPr bwMode="auto">
              <a:xfrm flipV="1">
                <a:off x="2402" y="142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8" name="Line 1132"/>
              <p:cNvSpPr>
                <a:spLocks noChangeShapeType="1"/>
              </p:cNvSpPr>
              <p:nvPr/>
            </p:nvSpPr>
            <p:spPr bwMode="auto">
              <a:xfrm flipV="1">
                <a:off x="2402" y="132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89" name="Line 1133"/>
              <p:cNvSpPr>
                <a:spLocks noChangeShapeType="1"/>
              </p:cNvSpPr>
              <p:nvPr/>
            </p:nvSpPr>
            <p:spPr bwMode="auto">
              <a:xfrm flipV="1">
                <a:off x="2402" y="122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0" name="Line 1134"/>
              <p:cNvSpPr>
                <a:spLocks noChangeShapeType="1"/>
              </p:cNvSpPr>
              <p:nvPr/>
            </p:nvSpPr>
            <p:spPr bwMode="auto">
              <a:xfrm flipV="1">
                <a:off x="2402" y="112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1" name="Line 1135"/>
              <p:cNvSpPr>
                <a:spLocks noChangeShapeType="1"/>
              </p:cNvSpPr>
              <p:nvPr/>
            </p:nvSpPr>
            <p:spPr bwMode="auto">
              <a:xfrm flipV="1">
                <a:off x="2402" y="102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2" name="Line 1136"/>
              <p:cNvSpPr>
                <a:spLocks noChangeShapeType="1"/>
              </p:cNvSpPr>
              <p:nvPr/>
            </p:nvSpPr>
            <p:spPr bwMode="auto">
              <a:xfrm flipV="1">
                <a:off x="2402" y="934"/>
                <a:ext cx="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3" name="Line 1137"/>
              <p:cNvSpPr>
                <a:spLocks noChangeShapeType="1"/>
              </p:cNvSpPr>
              <p:nvPr/>
            </p:nvSpPr>
            <p:spPr bwMode="auto">
              <a:xfrm flipV="1">
                <a:off x="2715" y="396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4" name="Line 1138"/>
              <p:cNvSpPr>
                <a:spLocks noChangeShapeType="1"/>
              </p:cNvSpPr>
              <p:nvPr/>
            </p:nvSpPr>
            <p:spPr bwMode="auto">
              <a:xfrm flipV="1">
                <a:off x="2715" y="387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5" name="Line 1139"/>
              <p:cNvSpPr>
                <a:spLocks noChangeShapeType="1"/>
              </p:cNvSpPr>
              <p:nvPr/>
            </p:nvSpPr>
            <p:spPr bwMode="auto">
              <a:xfrm flipV="1">
                <a:off x="2715" y="377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6" name="Line 1140"/>
              <p:cNvSpPr>
                <a:spLocks noChangeShapeType="1"/>
              </p:cNvSpPr>
              <p:nvPr/>
            </p:nvSpPr>
            <p:spPr bwMode="auto">
              <a:xfrm flipV="1">
                <a:off x="2715" y="367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7" name="Line 1141"/>
              <p:cNvSpPr>
                <a:spLocks noChangeShapeType="1"/>
              </p:cNvSpPr>
              <p:nvPr/>
            </p:nvSpPr>
            <p:spPr bwMode="auto">
              <a:xfrm flipV="1">
                <a:off x="2715" y="357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8" name="Line 1142"/>
              <p:cNvSpPr>
                <a:spLocks noChangeShapeType="1"/>
              </p:cNvSpPr>
              <p:nvPr/>
            </p:nvSpPr>
            <p:spPr bwMode="auto">
              <a:xfrm flipV="1">
                <a:off x="2715" y="347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599" name="Line 1143"/>
              <p:cNvSpPr>
                <a:spLocks noChangeShapeType="1"/>
              </p:cNvSpPr>
              <p:nvPr/>
            </p:nvSpPr>
            <p:spPr bwMode="auto">
              <a:xfrm flipV="1">
                <a:off x="2715" y="337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0" name="Line 1144"/>
              <p:cNvSpPr>
                <a:spLocks noChangeShapeType="1"/>
              </p:cNvSpPr>
              <p:nvPr/>
            </p:nvSpPr>
            <p:spPr bwMode="auto">
              <a:xfrm flipV="1">
                <a:off x="2715" y="327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1" name="Line 1145"/>
              <p:cNvSpPr>
                <a:spLocks noChangeShapeType="1"/>
              </p:cNvSpPr>
              <p:nvPr/>
            </p:nvSpPr>
            <p:spPr bwMode="auto">
              <a:xfrm flipV="1">
                <a:off x="2715" y="317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2" name="Line 1146"/>
              <p:cNvSpPr>
                <a:spLocks noChangeShapeType="1"/>
              </p:cNvSpPr>
              <p:nvPr/>
            </p:nvSpPr>
            <p:spPr bwMode="auto">
              <a:xfrm flipV="1">
                <a:off x="2715" y="307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3" name="Line 1147"/>
              <p:cNvSpPr>
                <a:spLocks noChangeShapeType="1"/>
              </p:cNvSpPr>
              <p:nvPr/>
            </p:nvSpPr>
            <p:spPr bwMode="auto">
              <a:xfrm flipV="1">
                <a:off x="2715" y="297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4" name="Line 1148"/>
              <p:cNvSpPr>
                <a:spLocks noChangeShapeType="1"/>
              </p:cNvSpPr>
              <p:nvPr/>
            </p:nvSpPr>
            <p:spPr bwMode="auto">
              <a:xfrm flipV="1">
                <a:off x="2715" y="287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5" name="Line 1149"/>
              <p:cNvSpPr>
                <a:spLocks noChangeShapeType="1"/>
              </p:cNvSpPr>
              <p:nvPr/>
            </p:nvSpPr>
            <p:spPr bwMode="auto">
              <a:xfrm flipV="1">
                <a:off x="2715" y="278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6" name="Line 1150"/>
              <p:cNvSpPr>
                <a:spLocks noChangeShapeType="1"/>
              </p:cNvSpPr>
              <p:nvPr/>
            </p:nvSpPr>
            <p:spPr bwMode="auto">
              <a:xfrm flipV="1">
                <a:off x="2715" y="268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7" name="Line 1151"/>
              <p:cNvSpPr>
                <a:spLocks noChangeShapeType="1"/>
              </p:cNvSpPr>
              <p:nvPr/>
            </p:nvSpPr>
            <p:spPr bwMode="auto">
              <a:xfrm flipV="1">
                <a:off x="2715" y="258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8" name="Line 1152"/>
              <p:cNvSpPr>
                <a:spLocks noChangeShapeType="1"/>
              </p:cNvSpPr>
              <p:nvPr/>
            </p:nvSpPr>
            <p:spPr bwMode="auto">
              <a:xfrm flipV="1">
                <a:off x="2715" y="248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09" name="Line 1153"/>
              <p:cNvSpPr>
                <a:spLocks noChangeShapeType="1"/>
              </p:cNvSpPr>
              <p:nvPr/>
            </p:nvSpPr>
            <p:spPr bwMode="auto">
              <a:xfrm flipV="1">
                <a:off x="2715" y="238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0" name="Line 1154"/>
              <p:cNvSpPr>
                <a:spLocks noChangeShapeType="1"/>
              </p:cNvSpPr>
              <p:nvPr/>
            </p:nvSpPr>
            <p:spPr bwMode="auto">
              <a:xfrm flipV="1">
                <a:off x="2717" y="228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1" name="Line 1155"/>
              <p:cNvSpPr>
                <a:spLocks noChangeShapeType="1"/>
              </p:cNvSpPr>
              <p:nvPr/>
            </p:nvSpPr>
            <p:spPr bwMode="auto">
              <a:xfrm flipV="1">
                <a:off x="2717" y="218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2" name="Line 1156"/>
              <p:cNvSpPr>
                <a:spLocks noChangeShapeType="1"/>
              </p:cNvSpPr>
              <p:nvPr/>
            </p:nvSpPr>
            <p:spPr bwMode="auto">
              <a:xfrm flipV="1">
                <a:off x="2717" y="208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3" name="Line 1157"/>
              <p:cNvSpPr>
                <a:spLocks noChangeShapeType="1"/>
              </p:cNvSpPr>
              <p:nvPr/>
            </p:nvSpPr>
            <p:spPr bwMode="auto">
              <a:xfrm flipV="1">
                <a:off x="2717" y="198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4" name="Line 1158"/>
              <p:cNvSpPr>
                <a:spLocks noChangeShapeType="1"/>
              </p:cNvSpPr>
              <p:nvPr/>
            </p:nvSpPr>
            <p:spPr bwMode="auto">
              <a:xfrm flipV="1">
                <a:off x="2717" y="188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5" name="Line 1159"/>
              <p:cNvSpPr>
                <a:spLocks noChangeShapeType="1"/>
              </p:cNvSpPr>
              <p:nvPr/>
            </p:nvSpPr>
            <p:spPr bwMode="auto">
              <a:xfrm flipV="1">
                <a:off x="2717" y="179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6" name="Line 1160"/>
              <p:cNvSpPr>
                <a:spLocks noChangeShapeType="1"/>
              </p:cNvSpPr>
              <p:nvPr/>
            </p:nvSpPr>
            <p:spPr bwMode="auto">
              <a:xfrm flipV="1">
                <a:off x="2717" y="169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7" name="Line 1161"/>
              <p:cNvSpPr>
                <a:spLocks noChangeShapeType="1"/>
              </p:cNvSpPr>
              <p:nvPr/>
            </p:nvSpPr>
            <p:spPr bwMode="auto">
              <a:xfrm flipV="1">
                <a:off x="2717" y="159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8" name="Line 1162"/>
              <p:cNvSpPr>
                <a:spLocks noChangeShapeType="1"/>
              </p:cNvSpPr>
              <p:nvPr/>
            </p:nvSpPr>
            <p:spPr bwMode="auto">
              <a:xfrm flipV="1">
                <a:off x="2717" y="149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19" name="Line 1163"/>
              <p:cNvSpPr>
                <a:spLocks noChangeShapeType="1"/>
              </p:cNvSpPr>
              <p:nvPr/>
            </p:nvSpPr>
            <p:spPr bwMode="auto">
              <a:xfrm flipV="1">
                <a:off x="2717" y="139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0" name="Line 1164"/>
              <p:cNvSpPr>
                <a:spLocks noChangeShapeType="1"/>
              </p:cNvSpPr>
              <p:nvPr/>
            </p:nvSpPr>
            <p:spPr bwMode="auto">
              <a:xfrm flipV="1">
                <a:off x="2717" y="129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1" name="Line 1165"/>
              <p:cNvSpPr>
                <a:spLocks noChangeShapeType="1"/>
              </p:cNvSpPr>
              <p:nvPr/>
            </p:nvSpPr>
            <p:spPr bwMode="auto">
              <a:xfrm flipV="1">
                <a:off x="2717" y="119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2" name="Line 1166"/>
              <p:cNvSpPr>
                <a:spLocks noChangeShapeType="1"/>
              </p:cNvSpPr>
              <p:nvPr/>
            </p:nvSpPr>
            <p:spPr bwMode="auto">
              <a:xfrm flipV="1">
                <a:off x="2717" y="109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3" name="Line 1167"/>
              <p:cNvSpPr>
                <a:spLocks noChangeShapeType="1"/>
              </p:cNvSpPr>
              <p:nvPr/>
            </p:nvSpPr>
            <p:spPr bwMode="auto">
              <a:xfrm flipV="1">
                <a:off x="2717" y="99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4" name="Line 1168"/>
              <p:cNvSpPr>
                <a:spLocks noChangeShapeType="1"/>
              </p:cNvSpPr>
              <p:nvPr/>
            </p:nvSpPr>
            <p:spPr bwMode="auto">
              <a:xfrm flipV="1">
                <a:off x="2717" y="89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5" name="Line 1169"/>
              <p:cNvSpPr>
                <a:spLocks noChangeShapeType="1"/>
              </p:cNvSpPr>
              <p:nvPr/>
            </p:nvSpPr>
            <p:spPr bwMode="auto">
              <a:xfrm flipV="1">
                <a:off x="2717" y="79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6" name="Line 1170"/>
              <p:cNvSpPr>
                <a:spLocks noChangeShapeType="1"/>
              </p:cNvSpPr>
              <p:nvPr/>
            </p:nvSpPr>
            <p:spPr bwMode="auto">
              <a:xfrm flipV="1">
                <a:off x="2717" y="70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7" name="Line 1171"/>
              <p:cNvSpPr>
                <a:spLocks noChangeShapeType="1"/>
              </p:cNvSpPr>
              <p:nvPr/>
            </p:nvSpPr>
            <p:spPr bwMode="auto">
              <a:xfrm flipV="1">
                <a:off x="3042" y="379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8" name="Freeform 1172"/>
              <p:cNvSpPr>
                <a:spLocks/>
              </p:cNvSpPr>
              <p:nvPr/>
            </p:nvSpPr>
            <p:spPr bwMode="auto">
              <a:xfrm>
                <a:off x="3042" y="3698"/>
                <a:ext cx="1" cy="61"/>
              </a:xfrm>
              <a:custGeom>
                <a:avLst/>
                <a:gdLst>
                  <a:gd name="T0" fmla="*/ 30 h 30"/>
                  <a:gd name="T1" fmla="*/ 9 h 30"/>
                  <a:gd name="T2" fmla="*/ 0 h 3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0">
                    <a:moveTo>
                      <a:pt x="0" y="30"/>
                    </a:moveTo>
                    <a:lnTo>
                      <a:pt x="0" y="9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29" name="Line 1173"/>
              <p:cNvSpPr>
                <a:spLocks noChangeShapeType="1"/>
              </p:cNvSpPr>
              <p:nvPr/>
            </p:nvSpPr>
            <p:spPr bwMode="auto">
              <a:xfrm flipV="1">
                <a:off x="3042" y="359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0" name="Line 1174"/>
              <p:cNvSpPr>
                <a:spLocks noChangeShapeType="1"/>
              </p:cNvSpPr>
              <p:nvPr/>
            </p:nvSpPr>
            <p:spPr bwMode="auto">
              <a:xfrm flipV="1">
                <a:off x="3042" y="350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1" name="Line 1175"/>
              <p:cNvSpPr>
                <a:spLocks noChangeShapeType="1"/>
              </p:cNvSpPr>
              <p:nvPr/>
            </p:nvSpPr>
            <p:spPr bwMode="auto">
              <a:xfrm flipV="1">
                <a:off x="3042" y="340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2" name="Line 1176"/>
              <p:cNvSpPr>
                <a:spLocks noChangeShapeType="1"/>
              </p:cNvSpPr>
              <p:nvPr/>
            </p:nvSpPr>
            <p:spPr bwMode="auto">
              <a:xfrm flipV="1">
                <a:off x="3042" y="330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3" name="Line 1177"/>
              <p:cNvSpPr>
                <a:spLocks noChangeShapeType="1"/>
              </p:cNvSpPr>
              <p:nvPr/>
            </p:nvSpPr>
            <p:spPr bwMode="auto">
              <a:xfrm flipV="1">
                <a:off x="3042" y="320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4" name="Line 1178"/>
              <p:cNvSpPr>
                <a:spLocks noChangeShapeType="1"/>
              </p:cNvSpPr>
              <p:nvPr/>
            </p:nvSpPr>
            <p:spPr bwMode="auto">
              <a:xfrm flipV="1">
                <a:off x="3042" y="310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5" name="Line 1179"/>
              <p:cNvSpPr>
                <a:spLocks noChangeShapeType="1"/>
              </p:cNvSpPr>
              <p:nvPr/>
            </p:nvSpPr>
            <p:spPr bwMode="auto">
              <a:xfrm flipV="1">
                <a:off x="3042" y="300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6" name="Line 1180"/>
              <p:cNvSpPr>
                <a:spLocks noChangeShapeType="1"/>
              </p:cNvSpPr>
              <p:nvPr/>
            </p:nvSpPr>
            <p:spPr bwMode="auto">
              <a:xfrm flipV="1">
                <a:off x="3042" y="290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7" name="Line 1181"/>
              <p:cNvSpPr>
                <a:spLocks noChangeShapeType="1"/>
              </p:cNvSpPr>
              <p:nvPr/>
            </p:nvSpPr>
            <p:spPr bwMode="auto">
              <a:xfrm flipV="1">
                <a:off x="3042" y="280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8" name="Line 1182"/>
              <p:cNvSpPr>
                <a:spLocks noChangeShapeType="1"/>
              </p:cNvSpPr>
              <p:nvPr/>
            </p:nvSpPr>
            <p:spPr bwMode="auto">
              <a:xfrm flipV="1">
                <a:off x="3042" y="270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39" name="Line 1183"/>
              <p:cNvSpPr>
                <a:spLocks noChangeShapeType="1"/>
              </p:cNvSpPr>
              <p:nvPr/>
            </p:nvSpPr>
            <p:spPr bwMode="auto">
              <a:xfrm flipV="1">
                <a:off x="3042" y="260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0" name="Line 1184"/>
              <p:cNvSpPr>
                <a:spLocks noChangeShapeType="1"/>
              </p:cNvSpPr>
              <p:nvPr/>
            </p:nvSpPr>
            <p:spPr bwMode="auto">
              <a:xfrm flipV="1">
                <a:off x="3042" y="250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1" name="Line 1185"/>
              <p:cNvSpPr>
                <a:spLocks noChangeShapeType="1"/>
              </p:cNvSpPr>
              <p:nvPr/>
            </p:nvSpPr>
            <p:spPr bwMode="auto">
              <a:xfrm flipV="1">
                <a:off x="3042" y="241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2" name="Line 1186"/>
              <p:cNvSpPr>
                <a:spLocks noChangeShapeType="1"/>
              </p:cNvSpPr>
              <p:nvPr/>
            </p:nvSpPr>
            <p:spPr bwMode="auto">
              <a:xfrm flipV="1">
                <a:off x="3042" y="231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3" name="Line 1187"/>
              <p:cNvSpPr>
                <a:spLocks noChangeShapeType="1"/>
              </p:cNvSpPr>
              <p:nvPr/>
            </p:nvSpPr>
            <p:spPr bwMode="auto">
              <a:xfrm flipV="1">
                <a:off x="3042" y="221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4" name="Line 1188"/>
              <p:cNvSpPr>
                <a:spLocks noChangeShapeType="1"/>
              </p:cNvSpPr>
              <p:nvPr/>
            </p:nvSpPr>
            <p:spPr bwMode="auto">
              <a:xfrm flipV="1">
                <a:off x="3042" y="211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5" name="Line 1189"/>
              <p:cNvSpPr>
                <a:spLocks noChangeShapeType="1"/>
              </p:cNvSpPr>
              <p:nvPr/>
            </p:nvSpPr>
            <p:spPr bwMode="auto">
              <a:xfrm flipV="1">
                <a:off x="3042" y="2014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6" name="Line 1190"/>
              <p:cNvSpPr>
                <a:spLocks noChangeShapeType="1"/>
              </p:cNvSpPr>
              <p:nvPr/>
            </p:nvSpPr>
            <p:spPr bwMode="auto">
              <a:xfrm flipV="1">
                <a:off x="3042" y="191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7" name="Line 1191"/>
              <p:cNvSpPr>
                <a:spLocks noChangeShapeType="1"/>
              </p:cNvSpPr>
              <p:nvPr/>
            </p:nvSpPr>
            <p:spPr bwMode="auto">
              <a:xfrm flipV="1">
                <a:off x="3042" y="181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8" name="Line 1192"/>
              <p:cNvSpPr>
                <a:spLocks noChangeShapeType="1"/>
              </p:cNvSpPr>
              <p:nvPr/>
            </p:nvSpPr>
            <p:spPr bwMode="auto">
              <a:xfrm flipV="1">
                <a:off x="3042" y="1717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49" name="Line 1193"/>
              <p:cNvSpPr>
                <a:spLocks noChangeShapeType="1"/>
              </p:cNvSpPr>
              <p:nvPr/>
            </p:nvSpPr>
            <p:spPr bwMode="auto">
              <a:xfrm flipV="1">
                <a:off x="3042" y="1618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0" name="Line 1194"/>
              <p:cNvSpPr>
                <a:spLocks noChangeShapeType="1"/>
              </p:cNvSpPr>
              <p:nvPr/>
            </p:nvSpPr>
            <p:spPr bwMode="auto">
              <a:xfrm flipV="1">
                <a:off x="3042" y="1519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1" name="Line 1195"/>
              <p:cNvSpPr>
                <a:spLocks noChangeShapeType="1"/>
              </p:cNvSpPr>
              <p:nvPr/>
            </p:nvSpPr>
            <p:spPr bwMode="auto">
              <a:xfrm flipV="1">
                <a:off x="3042" y="1420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2" name="Line 1196"/>
              <p:cNvSpPr>
                <a:spLocks noChangeShapeType="1"/>
              </p:cNvSpPr>
              <p:nvPr/>
            </p:nvSpPr>
            <p:spPr bwMode="auto">
              <a:xfrm flipV="1">
                <a:off x="3042" y="132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3" name="Line 1197"/>
              <p:cNvSpPr>
                <a:spLocks noChangeShapeType="1"/>
              </p:cNvSpPr>
              <p:nvPr/>
            </p:nvSpPr>
            <p:spPr bwMode="auto">
              <a:xfrm flipV="1">
                <a:off x="3042" y="122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4" name="Line 1198"/>
              <p:cNvSpPr>
                <a:spLocks noChangeShapeType="1"/>
              </p:cNvSpPr>
              <p:nvPr/>
            </p:nvSpPr>
            <p:spPr bwMode="auto">
              <a:xfrm flipV="1">
                <a:off x="3042" y="1122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5" name="Line 1199"/>
              <p:cNvSpPr>
                <a:spLocks noChangeShapeType="1"/>
              </p:cNvSpPr>
              <p:nvPr/>
            </p:nvSpPr>
            <p:spPr bwMode="auto">
              <a:xfrm flipV="1">
                <a:off x="3042" y="1023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6" name="Line 1200"/>
              <p:cNvSpPr>
                <a:spLocks noChangeShapeType="1"/>
              </p:cNvSpPr>
              <p:nvPr/>
            </p:nvSpPr>
            <p:spPr bwMode="auto">
              <a:xfrm flipV="1">
                <a:off x="3042" y="934"/>
                <a:ext cx="1" cy="5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7" name="Line 1201"/>
              <p:cNvSpPr>
                <a:spLocks noChangeShapeType="1"/>
              </p:cNvSpPr>
              <p:nvPr/>
            </p:nvSpPr>
            <p:spPr bwMode="auto">
              <a:xfrm flipV="1">
                <a:off x="3364" y="3625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8" name="Line 1202"/>
              <p:cNvSpPr>
                <a:spLocks noChangeShapeType="1"/>
              </p:cNvSpPr>
              <p:nvPr/>
            </p:nvSpPr>
            <p:spPr bwMode="auto">
              <a:xfrm flipV="1">
                <a:off x="3364" y="352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59" name="Line 1203"/>
              <p:cNvSpPr>
                <a:spLocks noChangeShapeType="1"/>
              </p:cNvSpPr>
              <p:nvPr/>
            </p:nvSpPr>
            <p:spPr bwMode="auto">
              <a:xfrm flipV="1">
                <a:off x="3364" y="342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0" name="Line 1204"/>
              <p:cNvSpPr>
                <a:spLocks noChangeShapeType="1"/>
              </p:cNvSpPr>
              <p:nvPr/>
            </p:nvSpPr>
            <p:spPr bwMode="auto">
              <a:xfrm flipV="1">
                <a:off x="3364" y="332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1" name="Line 1205"/>
              <p:cNvSpPr>
                <a:spLocks noChangeShapeType="1"/>
              </p:cNvSpPr>
              <p:nvPr/>
            </p:nvSpPr>
            <p:spPr bwMode="auto">
              <a:xfrm flipV="1">
                <a:off x="3364" y="322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2" name="Line 1206"/>
              <p:cNvSpPr>
                <a:spLocks noChangeShapeType="1"/>
              </p:cNvSpPr>
              <p:nvPr/>
            </p:nvSpPr>
            <p:spPr bwMode="auto">
              <a:xfrm flipV="1">
                <a:off x="3364" y="313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3" name="Line 1207"/>
              <p:cNvSpPr>
                <a:spLocks noChangeShapeType="1"/>
              </p:cNvSpPr>
              <p:nvPr/>
            </p:nvSpPr>
            <p:spPr bwMode="auto">
              <a:xfrm flipV="1">
                <a:off x="3364" y="3031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4" name="Line 1208"/>
              <p:cNvSpPr>
                <a:spLocks noChangeShapeType="1"/>
              </p:cNvSpPr>
              <p:nvPr/>
            </p:nvSpPr>
            <p:spPr bwMode="auto">
              <a:xfrm flipV="1">
                <a:off x="3364" y="2932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5" name="Line 1209"/>
              <p:cNvSpPr>
                <a:spLocks noChangeShapeType="1"/>
              </p:cNvSpPr>
              <p:nvPr/>
            </p:nvSpPr>
            <p:spPr bwMode="auto">
              <a:xfrm flipV="1">
                <a:off x="3364" y="2833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6" name="Line 1210"/>
              <p:cNvSpPr>
                <a:spLocks noChangeShapeType="1"/>
              </p:cNvSpPr>
              <p:nvPr/>
            </p:nvSpPr>
            <p:spPr bwMode="auto">
              <a:xfrm flipV="1">
                <a:off x="3364" y="2734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7" name="Line 1211"/>
              <p:cNvSpPr>
                <a:spLocks noChangeShapeType="1"/>
              </p:cNvSpPr>
              <p:nvPr/>
            </p:nvSpPr>
            <p:spPr bwMode="auto">
              <a:xfrm flipV="1">
                <a:off x="3364" y="2635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8" name="Line 1212"/>
              <p:cNvSpPr>
                <a:spLocks noChangeShapeType="1"/>
              </p:cNvSpPr>
              <p:nvPr/>
            </p:nvSpPr>
            <p:spPr bwMode="auto">
              <a:xfrm flipV="1">
                <a:off x="3364" y="2536"/>
                <a:ext cx="1" cy="6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69" name="Line 1213"/>
              <p:cNvSpPr>
                <a:spLocks noChangeShapeType="1"/>
              </p:cNvSpPr>
              <p:nvPr/>
            </p:nvSpPr>
            <p:spPr bwMode="auto">
              <a:xfrm flipV="1">
                <a:off x="3364" y="2436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0" name="Line 1214"/>
              <p:cNvSpPr>
                <a:spLocks noChangeShapeType="1"/>
              </p:cNvSpPr>
              <p:nvPr/>
            </p:nvSpPr>
            <p:spPr bwMode="auto">
              <a:xfrm flipV="1">
                <a:off x="3364" y="2337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1" name="Line 1215"/>
              <p:cNvSpPr>
                <a:spLocks noChangeShapeType="1"/>
              </p:cNvSpPr>
              <p:nvPr/>
            </p:nvSpPr>
            <p:spPr bwMode="auto">
              <a:xfrm flipV="1">
                <a:off x="3364" y="2238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2" name="Line 1216"/>
              <p:cNvSpPr>
                <a:spLocks noChangeShapeType="1"/>
              </p:cNvSpPr>
              <p:nvPr/>
            </p:nvSpPr>
            <p:spPr bwMode="auto">
              <a:xfrm flipV="1">
                <a:off x="3367" y="2139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3" name="Line 1217"/>
              <p:cNvSpPr>
                <a:spLocks noChangeShapeType="1"/>
              </p:cNvSpPr>
              <p:nvPr/>
            </p:nvSpPr>
            <p:spPr bwMode="auto">
              <a:xfrm flipV="1">
                <a:off x="3367" y="2040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4" name="Line 1218"/>
              <p:cNvSpPr>
                <a:spLocks noChangeShapeType="1"/>
              </p:cNvSpPr>
              <p:nvPr/>
            </p:nvSpPr>
            <p:spPr bwMode="auto">
              <a:xfrm flipV="1">
                <a:off x="3367" y="1941"/>
                <a:ext cx="1" cy="6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8675" name="Group 1219"/>
            <p:cNvGrpSpPr>
              <a:grpSpLocks/>
            </p:cNvGrpSpPr>
            <p:nvPr/>
          </p:nvGrpSpPr>
          <p:grpSpPr bwMode="auto">
            <a:xfrm>
              <a:off x="951" y="752"/>
              <a:ext cx="4267" cy="3106"/>
              <a:chOff x="951" y="752"/>
              <a:chExt cx="4267" cy="3106"/>
            </a:xfrm>
          </p:grpSpPr>
          <p:sp>
            <p:nvSpPr>
              <p:cNvPr id="148676" name="Line 1220"/>
              <p:cNvSpPr>
                <a:spLocks noChangeShapeType="1"/>
              </p:cNvSpPr>
              <p:nvPr/>
            </p:nvSpPr>
            <p:spPr bwMode="auto">
              <a:xfrm flipV="1">
                <a:off x="3367" y="184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7" name="Line 1221"/>
              <p:cNvSpPr>
                <a:spLocks noChangeShapeType="1"/>
              </p:cNvSpPr>
              <p:nvPr/>
            </p:nvSpPr>
            <p:spPr bwMode="auto">
              <a:xfrm flipV="1">
                <a:off x="3367" y="1743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8" name="Line 1222"/>
              <p:cNvSpPr>
                <a:spLocks noChangeShapeType="1"/>
              </p:cNvSpPr>
              <p:nvPr/>
            </p:nvSpPr>
            <p:spPr bwMode="auto">
              <a:xfrm flipV="1">
                <a:off x="3367" y="1644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79" name="Line 1223"/>
              <p:cNvSpPr>
                <a:spLocks noChangeShapeType="1"/>
              </p:cNvSpPr>
              <p:nvPr/>
            </p:nvSpPr>
            <p:spPr bwMode="auto">
              <a:xfrm flipV="1">
                <a:off x="3367" y="154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0" name="Line 1224"/>
              <p:cNvSpPr>
                <a:spLocks noChangeShapeType="1"/>
              </p:cNvSpPr>
              <p:nvPr/>
            </p:nvSpPr>
            <p:spPr bwMode="auto">
              <a:xfrm flipV="1">
                <a:off x="3367" y="144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1" name="Line 1225"/>
              <p:cNvSpPr>
                <a:spLocks noChangeShapeType="1"/>
              </p:cNvSpPr>
              <p:nvPr/>
            </p:nvSpPr>
            <p:spPr bwMode="auto">
              <a:xfrm flipV="1">
                <a:off x="3367" y="1347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2" name="Line 1226"/>
              <p:cNvSpPr>
                <a:spLocks noChangeShapeType="1"/>
              </p:cNvSpPr>
              <p:nvPr/>
            </p:nvSpPr>
            <p:spPr bwMode="auto">
              <a:xfrm flipV="1">
                <a:off x="3367" y="1248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3" name="Line 1227"/>
              <p:cNvSpPr>
                <a:spLocks noChangeShapeType="1"/>
              </p:cNvSpPr>
              <p:nvPr/>
            </p:nvSpPr>
            <p:spPr bwMode="auto">
              <a:xfrm flipV="1">
                <a:off x="3367" y="1149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4" name="Line 1228"/>
              <p:cNvSpPr>
                <a:spLocks noChangeShapeType="1"/>
              </p:cNvSpPr>
              <p:nvPr/>
            </p:nvSpPr>
            <p:spPr bwMode="auto">
              <a:xfrm flipV="1">
                <a:off x="3367" y="1050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5" name="Line 1229"/>
              <p:cNvSpPr>
                <a:spLocks noChangeShapeType="1"/>
              </p:cNvSpPr>
              <p:nvPr/>
            </p:nvSpPr>
            <p:spPr bwMode="auto">
              <a:xfrm flipV="1">
                <a:off x="3367" y="95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6" name="Line 1230"/>
              <p:cNvSpPr>
                <a:spLocks noChangeShapeType="1"/>
              </p:cNvSpPr>
              <p:nvPr/>
            </p:nvSpPr>
            <p:spPr bwMode="auto">
              <a:xfrm flipV="1">
                <a:off x="3367" y="852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7" name="Line 1231"/>
              <p:cNvSpPr>
                <a:spLocks noChangeShapeType="1"/>
              </p:cNvSpPr>
              <p:nvPr/>
            </p:nvSpPr>
            <p:spPr bwMode="auto">
              <a:xfrm flipV="1">
                <a:off x="3367" y="75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8" name="Line 1232"/>
              <p:cNvSpPr>
                <a:spLocks noChangeShapeType="1"/>
              </p:cNvSpPr>
              <p:nvPr/>
            </p:nvSpPr>
            <p:spPr bwMode="auto">
              <a:xfrm flipV="1">
                <a:off x="3684" y="362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89" name="Line 1233"/>
              <p:cNvSpPr>
                <a:spLocks noChangeShapeType="1"/>
              </p:cNvSpPr>
              <p:nvPr/>
            </p:nvSpPr>
            <p:spPr bwMode="auto">
              <a:xfrm flipV="1">
                <a:off x="3684" y="352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0" name="Line 1234"/>
              <p:cNvSpPr>
                <a:spLocks noChangeShapeType="1"/>
              </p:cNvSpPr>
              <p:nvPr/>
            </p:nvSpPr>
            <p:spPr bwMode="auto">
              <a:xfrm flipV="1">
                <a:off x="3684" y="342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1" name="Line 1235"/>
              <p:cNvSpPr>
                <a:spLocks noChangeShapeType="1"/>
              </p:cNvSpPr>
              <p:nvPr/>
            </p:nvSpPr>
            <p:spPr bwMode="auto">
              <a:xfrm flipV="1">
                <a:off x="3684" y="332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2" name="Line 1236"/>
              <p:cNvSpPr>
                <a:spLocks noChangeShapeType="1"/>
              </p:cNvSpPr>
              <p:nvPr/>
            </p:nvSpPr>
            <p:spPr bwMode="auto">
              <a:xfrm flipV="1">
                <a:off x="3684" y="322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3" name="Line 1237"/>
              <p:cNvSpPr>
                <a:spLocks noChangeShapeType="1"/>
              </p:cNvSpPr>
              <p:nvPr/>
            </p:nvSpPr>
            <p:spPr bwMode="auto">
              <a:xfrm flipV="1">
                <a:off x="3684" y="3130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4" name="Line 1238"/>
              <p:cNvSpPr>
                <a:spLocks noChangeShapeType="1"/>
              </p:cNvSpPr>
              <p:nvPr/>
            </p:nvSpPr>
            <p:spPr bwMode="auto">
              <a:xfrm flipV="1">
                <a:off x="3684" y="303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5" name="Line 1239"/>
              <p:cNvSpPr>
                <a:spLocks noChangeShapeType="1"/>
              </p:cNvSpPr>
              <p:nvPr/>
            </p:nvSpPr>
            <p:spPr bwMode="auto">
              <a:xfrm flipV="1">
                <a:off x="3684" y="2932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6" name="Line 1240"/>
              <p:cNvSpPr>
                <a:spLocks noChangeShapeType="1"/>
              </p:cNvSpPr>
              <p:nvPr/>
            </p:nvSpPr>
            <p:spPr bwMode="auto">
              <a:xfrm flipV="1">
                <a:off x="3684" y="2833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7" name="Line 1241"/>
              <p:cNvSpPr>
                <a:spLocks noChangeShapeType="1"/>
              </p:cNvSpPr>
              <p:nvPr/>
            </p:nvSpPr>
            <p:spPr bwMode="auto">
              <a:xfrm flipV="1">
                <a:off x="3684" y="2734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8" name="Line 1242"/>
              <p:cNvSpPr>
                <a:spLocks noChangeShapeType="1"/>
              </p:cNvSpPr>
              <p:nvPr/>
            </p:nvSpPr>
            <p:spPr bwMode="auto">
              <a:xfrm flipV="1">
                <a:off x="3684" y="2635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699" name="Line 1243"/>
              <p:cNvSpPr>
                <a:spLocks noChangeShapeType="1"/>
              </p:cNvSpPr>
              <p:nvPr/>
            </p:nvSpPr>
            <p:spPr bwMode="auto">
              <a:xfrm flipV="1">
                <a:off x="3684" y="2536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0" name="Line 1244"/>
              <p:cNvSpPr>
                <a:spLocks noChangeShapeType="1"/>
              </p:cNvSpPr>
              <p:nvPr/>
            </p:nvSpPr>
            <p:spPr bwMode="auto">
              <a:xfrm flipV="1">
                <a:off x="3684" y="243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1" name="Line 1245"/>
              <p:cNvSpPr>
                <a:spLocks noChangeShapeType="1"/>
              </p:cNvSpPr>
              <p:nvPr/>
            </p:nvSpPr>
            <p:spPr bwMode="auto">
              <a:xfrm flipV="1">
                <a:off x="3684" y="233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2" name="Line 1246"/>
              <p:cNvSpPr>
                <a:spLocks noChangeShapeType="1"/>
              </p:cNvSpPr>
              <p:nvPr/>
            </p:nvSpPr>
            <p:spPr bwMode="auto">
              <a:xfrm flipV="1">
                <a:off x="3687" y="223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3" name="Line 1247"/>
              <p:cNvSpPr>
                <a:spLocks noChangeShapeType="1"/>
              </p:cNvSpPr>
              <p:nvPr/>
            </p:nvSpPr>
            <p:spPr bwMode="auto">
              <a:xfrm flipV="1">
                <a:off x="3687" y="213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4" name="Line 1248"/>
              <p:cNvSpPr>
                <a:spLocks noChangeShapeType="1"/>
              </p:cNvSpPr>
              <p:nvPr/>
            </p:nvSpPr>
            <p:spPr bwMode="auto">
              <a:xfrm flipV="1">
                <a:off x="3687" y="2040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5" name="Line 1249"/>
              <p:cNvSpPr>
                <a:spLocks noChangeShapeType="1"/>
              </p:cNvSpPr>
              <p:nvPr/>
            </p:nvSpPr>
            <p:spPr bwMode="auto">
              <a:xfrm flipV="1">
                <a:off x="3687" y="1941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6" name="Line 1250"/>
              <p:cNvSpPr>
                <a:spLocks noChangeShapeType="1"/>
              </p:cNvSpPr>
              <p:nvPr/>
            </p:nvSpPr>
            <p:spPr bwMode="auto">
              <a:xfrm flipV="1">
                <a:off x="3687" y="184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7" name="Line 1251"/>
              <p:cNvSpPr>
                <a:spLocks noChangeShapeType="1"/>
              </p:cNvSpPr>
              <p:nvPr/>
            </p:nvSpPr>
            <p:spPr bwMode="auto">
              <a:xfrm flipV="1">
                <a:off x="3687" y="1743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8" name="Line 1252"/>
              <p:cNvSpPr>
                <a:spLocks noChangeShapeType="1"/>
              </p:cNvSpPr>
              <p:nvPr/>
            </p:nvSpPr>
            <p:spPr bwMode="auto">
              <a:xfrm flipV="1">
                <a:off x="3687" y="1644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09" name="Line 1253"/>
              <p:cNvSpPr>
                <a:spLocks noChangeShapeType="1"/>
              </p:cNvSpPr>
              <p:nvPr/>
            </p:nvSpPr>
            <p:spPr bwMode="auto">
              <a:xfrm flipV="1">
                <a:off x="3687" y="154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0" name="Line 1254"/>
              <p:cNvSpPr>
                <a:spLocks noChangeShapeType="1"/>
              </p:cNvSpPr>
              <p:nvPr/>
            </p:nvSpPr>
            <p:spPr bwMode="auto">
              <a:xfrm flipV="1">
                <a:off x="3687" y="144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1" name="Line 1255"/>
              <p:cNvSpPr>
                <a:spLocks noChangeShapeType="1"/>
              </p:cNvSpPr>
              <p:nvPr/>
            </p:nvSpPr>
            <p:spPr bwMode="auto">
              <a:xfrm flipV="1">
                <a:off x="3687" y="1347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2" name="Line 1256"/>
              <p:cNvSpPr>
                <a:spLocks noChangeShapeType="1"/>
              </p:cNvSpPr>
              <p:nvPr/>
            </p:nvSpPr>
            <p:spPr bwMode="auto">
              <a:xfrm flipV="1">
                <a:off x="3687" y="1248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3" name="Line 1257"/>
              <p:cNvSpPr>
                <a:spLocks noChangeShapeType="1"/>
              </p:cNvSpPr>
              <p:nvPr/>
            </p:nvSpPr>
            <p:spPr bwMode="auto">
              <a:xfrm flipV="1">
                <a:off x="3687" y="1149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4" name="Line 1258"/>
              <p:cNvSpPr>
                <a:spLocks noChangeShapeType="1"/>
              </p:cNvSpPr>
              <p:nvPr/>
            </p:nvSpPr>
            <p:spPr bwMode="auto">
              <a:xfrm flipV="1">
                <a:off x="3687" y="1050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5" name="Line 1259"/>
              <p:cNvSpPr>
                <a:spLocks noChangeShapeType="1"/>
              </p:cNvSpPr>
              <p:nvPr/>
            </p:nvSpPr>
            <p:spPr bwMode="auto">
              <a:xfrm flipV="1">
                <a:off x="3687" y="95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6" name="Line 1260"/>
              <p:cNvSpPr>
                <a:spLocks noChangeShapeType="1"/>
              </p:cNvSpPr>
              <p:nvPr/>
            </p:nvSpPr>
            <p:spPr bwMode="auto">
              <a:xfrm flipV="1">
                <a:off x="4009" y="362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7" name="Line 1261"/>
              <p:cNvSpPr>
                <a:spLocks noChangeShapeType="1"/>
              </p:cNvSpPr>
              <p:nvPr/>
            </p:nvSpPr>
            <p:spPr bwMode="auto">
              <a:xfrm flipV="1">
                <a:off x="4009" y="352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8" name="Line 1262"/>
              <p:cNvSpPr>
                <a:spLocks noChangeShapeType="1"/>
              </p:cNvSpPr>
              <p:nvPr/>
            </p:nvSpPr>
            <p:spPr bwMode="auto">
              <a:xfrm flipV="1">
                <a:off x="4009" y="342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19" name="Line 1263"/>
              <p:cNvSpPr>
                <a:spLocks noChangeShapeType="1"/>
              </p:cNvSpPr>
              <p:nvPr/>
            </p:nvSpPr>
            <p:spPr bwMode="auto">
              <a:xfrm flipV="1">
                <a:off x="4009" y="332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0" name="Line 1264"/>
              <p:cNvSpPr>
                <a:spLocks noChangeShapeType="1"/>
              </p:cNvSpPr>
              <p:nvPr/>
            </p:nvSpPr>
            <p:spPr bwMode="auto">
              <a:xfrm flipV="1">
                <a:off x="4009" y="322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1" name="Line 1265"/>
              <p:cNvSpPr>
                <a:spLocks noChangeShapeType="1"/>
              </p:cNvSpPr>
              <p:nvPr/>
            </p:nvSpPr>
            <p:spPr bwMode="auto">
              <a:xfrm flipV="1">
                <a:off x="4009" y="3130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2" name="Line 1266"/>
              <p:cNvSpPr>
                <a:spLocks noChangeShapeType="1"/>
              </p:cNvSpPr>
              <p:nvPr/>
            </p:nvSpPr>
            <p:spPr bwMode="auto">
              <a:xfrm flipV="1">
                <a:off x="4009" y="303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3" name="Line 1267"/>
              <p:cNvSpPr>
                <a:spLocks noChangeShapeType="1"/>
              </p:cNvSpPr>
              <p:nvPr/>
            </p:nvSpPr>
            <p:spPr bwMode="auto">
              <a:xfrm flipV="1">
                <a:off x="4009" y="2932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4" name="Line 1268"/>
              <p:cNvSpPr>
                <a:spLocks noChangeShapeType="1"/>
              </p:cNvSpPr>
              <p:nvPr/>
            </p:nvSpPr>
            <p:spPr bwMode="auto">
              <a:xfrm flipV="1">
                <a:off x="4009" y="2833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5" name="Line 1269"/>
              <p:cNvSpPr>
                <a:spLocks noChangeShapeType="1"/>
              </p:cNvSpPr>
              <p:nvPr/>
            </p:nvSpPr>
            <p:spPr bwMode="auto">
              <a:xfrm flipV="1">
                <a:off x="4009" y="2734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6" name="Line 1270"/>
              <p:cNvSpPr>
                <a:spLocks noChangeShapeType="1"/>
              </p:cNvSpPr>
              <p:nvPr/>
            </p:nvSpPr>
            <p:spPr bwMode="auto">
              <a:xfrm flipV="1">
                <a:off x="4009" y="2635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7" name="Line 1271"/>
              <p:cNvSpPr>
                <a:spLocks noChangeShapeType="1"/>
              </p:cNvSpPr>
              <p:nvPr/>
            </p:nvSpPr>
            <p:spPr bwMode="auto">
              <a:xfrm flipV="1">
                <a:off x="4009" y="2536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8" name="Line 1272"/>
              <p:cNvSpPr>
                <a:spLocks noChangeShapeType="1"/>
              </p:cNvSpPr>
              <p:nvPr/>
            </p:nvSpPr>
            <p:spPr bwMode="auto">
              <a:xfrm flipV="1">
                <a:off x="4009" y="243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29" name="Line 1273"/>
              <p:cNvSpPr>
                <a:spLocks noChangeShapeType="1"/>
              </p:cNvSpPr>
              <p:nvPr/>
            </p:nvSpPr>
            <p:spPr bwMode="auto">
              <a:xfrm flipV="1">
                <a:off x="4009" y="233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0" name="Line 1274"/>
              <p:cNvSpPr>
                <a:spLocks noChangeShapeType="1"/>
              </p:cNvSpPr>
              <p:nvPr/>
            </p:nvSpPr>
            <p:spPr bwMode="auto">
              <a:xfrm flipV="1">
                <a:off x="4009" y="223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1" name="Line 1275"/>
              <p:cNvSpPr>
                <a:spLocks noChangeShapeType="1"/>
              </p:cNvSpPr>
              <p:nvPr/>
            </p:nvSpPr>
            <p:spPr bwMode="auto">
              <a:xfrm flipV="1">
                <a:off x="4009" y="213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2" name="Line 1276"/>
              <p:cNvSpPr>
                <a:spLocks noChangeShapeType="1"/>
              </p:cNvSpPr>
              <p:nvPr/>
            </p:nvSpPr>
            <p:spPr bwMode="auto">
              <a:xfrm flipV="1">
                <a:off x="4009" y="2040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3" name="Line 1277"/>
              <p:cNvSpPr>
                <a:spLocks noChangeShapeType="1"/>
              </p:cNvSpPr>
              <p:nvPr/>
            </p:nvSpPr>
            <p:spPr bwMode="auto">
              <a:xfrm flipV="1">
                <a:off x="4009" y="1941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4" name="Line 1278"/>
              <p:cNvSpPr>
                <a:spLocks noChangeShapeType="1"/>
              </p:cNvSpPr>
              <p:nvPr/>
            </p:nvSpPr>
            <p:spPr bwMode="auto">
              <a:xfrm flipV="1">
                <a:off x="4009" y="184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5" name="Line 1279"/>
              <p:cNvSpPr>
                <a:spLocks noChangeShapeType="1"/>
              </p:cNvSpPr>
              <p:nvPr/>
            </p:nvSpPr>
            <p:spPr bwMode="auto">
              <a:xfrm flipV="1">
                <a:off x="4009" y="1743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6" name="Line 1280"/>
              <p:cNvSpPr>
                <a:spLocks noChangeShapeType="1"/>
              </p:cNvSpPr>
              <p:nvPr/>
            </p:nvSpPr>
            <p:spPr bwMode="auto">
              <a:xfrm flipV="1">
                <a:off x="4009" y="1644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7" name="Line 1281"/>
              <p:cNvSpPr>
                <a:spLocks noChangeShapeType="1"/>
              </p:cNvSpPr>
              <p:nvPr/>
            </p:nvSpPr>
            <p:spPr bwMode="auto">
              <a:xfrm flipV="1">
                <a:off x="4009" y="154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8" name="Line 1282"/>
              <p:cNvSpPr>
                <a:spLocks noChangeShapeType="1"/>
              </p:cNvSpPr>
              <p:nvPr/>
            </p:nvSpPr>
            <p:spPr bwMode="auto">
              <a:xfrm flipV="1">
                <a:off x="4009" y="144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39" name="Line 1283"/>
              <p:cNvSpPr>
                <a:spLocks noChangeShapeType="1"/>
              </p:cNvSpPr>
              <p:nvPr/>
            </p:nvSpPr>
            <p:spPr bwMode="auto">
              <a:xfrm flipV="1">
                <a:off x="4009" y="1347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0" name="Line 1284"/>
              <p:cNvSpPr>
                <a:spLocks noChangeShapeType="1"/>
              </p:cNvSpPr>
              <p:nvPr/>
            </p:nvSpPr>
            <p:spPr bwMode="auto">
              <a:xfrm flipV="1">
                <a:off x="4009" y="1248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1" name="Line 1285"/>
              <p:cNvSpPr>
                <a:spLocks noChangeShapeType="1"/>
              </p:cNvSpPr>
              <p:nvPr/>
            </p:nvSpPr>
            <p:spPr bwMode="auto">
              <a:xfrm flipV="1">
                <a:off x="4009" y="1149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2" name="Line 1286"/>
              <p:cNvSpPr>
                <a:spLocks noChangeShapeType="1"/>
              </p:cNvSpPr>
              <p:nvPr/>
            </p:nvSpPr>
            <p:spPr bwMode="auto">
              <a:xfrm flipV="1">
                <a:off x="4009" y="1050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3" name="Line 1287"/>
              <p:cNvSpPr>
                <a:spLocks noChangeShapeType="1"/>
              </p:cNvSpPr>
              <p:nvPr/>
            </p:nvSpPr>
            <p:spPr bwMode="auto">
              <a:xfrm flipV="1">
                <a:off x="4009" y="95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4" name="Line 1288"/>
              <p:cNvSpPr>
                <a:spLocks noChangeShapeType="1"/>
              </p:cNvSpPr>
              <p:nvPr/>
            </p:nvSpPr>
            <p:spPr bwMode="auto">
              <a:xfrm flipV="1">
                <a:off x="4009" y="852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5" name="Line 1289"/>
              <p:cNvSpPr>
                <a:spLocks noChangeShapeType="1"/>
              </p:cNvSpPr>
              <p:nvPr/>
            </p:nvSpPr>
            <p:spPr bwMode="auto">
              <a:xfrm flipV="1">
                <a:off x="4009" y="75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6" name="Line 1290"/>
              <p:cNvSpPr>
                <a:spLocks noChangeShapeType="1"/>
              </p:cNvSpPr>
              <p:nvPr/>
            </p:nvSpPr>
            <p:spPr bwMode="auto">
              <a:xfrm flipV="1">
                <a:off x="4329" y="379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7" name="Line 1291"/>
              <p:cNvSpPr>
                <a:spLocks noChangeShapeType="1"/>
              </p:cNvSpPr>
              <p:nvPr/>
            </p:nvSpPr>
            <p:spPr bwMode="auto">
              <a:xfrm flipV="1">
                <a:off x="4329" y="369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8" name="Line 1292"/>
              <p:cNvSpPr>
                <a:spLocks noChangeShapeType="1"/>
              </p:cNvSpPr>
              <p:nvPr/>
            </p:nvSpPr>
            <p:spPr bwMode="auto">
              <a:xfrm flipV="1">
                <a:off x="4329" y="359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49" name="Line 1293"/>
              <p:cNvSpPr>
                <a:spLocks noChangeShapeType="1"/>
              </p:cNvSpPr>
              <p:nvPr/>
            </p:nvSpPr>
            <p:spPr bwMode="auto">
              <a:xfrm flipV="1">
                <a:off x="4329" y="3500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0" name="Line 1294"/>
              <p:cNvSpPr>
                <a:spLocks noChangeShapeType="1"/>
              </p:cNvSpPr>
              <p:nvPr/>
            </p:nvSpPr>
            <p:spPr bwMode="auto">
              <a:xfrm flipV="1">
                <a:off x="4329" y="340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1" name="Line 1295"/>
              <p:cNvSpPr>
                <a:spLocks noChangeShapeType="1"/>
              </p:cNvSpPr>
              <p:nvPr/>
            </p:nvSpPr>
            <p:spPr bwMode="auto">
              <a:xfrm flipV="1">
                <a:off x="4329" y="3302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2" name="Line 1296"/>
              <p:cNvSpPr>
                <a:spLocks noChangeShapeType="1"/>
              </p:cNvSpPr>
              <p:nvPr/>
            </p:nvSpPr>
            <p:spPr bwMode="auto">
              <a:xfrm flipV="1">
                <a:off x="4329" y="3203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3" name="Line 1297"/>
              <p:cNvSpPr>
                <a:spLocks noChangeShapeType="1"/>
              </p:cNvSpPr>
              <p:nvPr/>
            </p:nvSpPr>
            <p:spPr bwMode="auto">
              <a:xfrm flipV="1">
                <a:off x="4329" y="3104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4" name="Line 1298"/>
              <p:cNvSpPr>
                <a:spLocks noChangeShapeType="1"/>
              </p:cNvSpPr>
              <p:nvPr/>
            </p:nvSpPr>
            <p:spPr bwMode="auto">
              <a:xfrm flipV="1">
                <a:off x="4329" y="3005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5" name="Line 1299"/>
              <p:cNvSpPr>
                <a:spLocks noChangeShapeType="1"/>
              </p:cNvSpPr>
              <p:nvPr/>
            </p:nvSpPr>
            <p:spPr bwMode="auto">
              <a:xfrm flipV="1">
                <a:off x="4329" y="290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6" name="Line 1300"/>
              <p:cNvSpPr>
                <a:spLocks noChangeShapeType="1"/>
              </p:cNvSpPr>
              <p:nvPr/>
            </p:nvSpPr>
            <p:spPr bwMode="auto">
              <a:xfrm flipV="1">
                <a:off x="4329" y="2806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7" name="Line 1301"/>
              <p:cNvSpPr>
                <a:spLocks noChangeShapeType="1"/>
              </p:cNvSpPr>
              <p:nvPr/>
            </p:nvSpPr>
            <p:spPr bwMode="auto">
              <a:xfrm flipV="1">
                <a:off x="4329" y="2707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8" name="Line 1302"/>
              <p:cNvSpPr>
                <a:spLocks noChangeShapeType="1"/>
              </p:cNvSpPr>
              <p:nvPr/>
            </p:nvSpPr>
            <p:spPr bwMode="auto">
              <a:xfrm flipV="1">
                <a:off x="4329" y="2608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59" name="Line 1303"/>
              <p:cNvSpPr>
                <a:spLocks noChangeShapeType="1"/>
              </p:cNvSpPr>
              <p:nvPr/>
            </p:nvSpPr>
            <p:spPr bwMode="auto">
              <a:xfrm flipV="1">
                <a:off x="4329" y="2509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0" name="Line 1304"/>
              <p:cNvSpPr>
                <a:spLocks noChangeShapeType="1"/>
              </p:cNvSpPr>
              <p:nvPr/>
            </p:nvSpPr>
            <p:spPr bwMode="auto">
              <a:xfrm flipV="1">
                <a:off x="4329" y="2410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1" name="Line 1305"/>
              <p:cNvSpPr>
                <a:spLocks noChangeShapeType="1"/>
              </p:cNvSpPr>
              <p:nvPr/>
            </p:nvSpPr>
            <p:spPr bwMode="auto">
              <a:xfrm flipV="1">
                <a:off x="4329" y="2311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2" name="Line 1306"/>
              <p:cNvSpPr>
                <a:spLocks noChangeShapeType="1"/>
              </p:cNvSpPr>
              <p:nvPr/>
            </p:nvSpPr>
            <p:spPr bwMode="auto">
              <a:xfrm flipV="1">
                <a:off x="4329" y="221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3" name="Line 1307"/>
              <p:cNvSpPr>
                <a:spLocks noChangeShapeType="1"/>
              </p:cNvSpPr>
              <p:nvPr/>
            </p:nvSpPr>
            <p:spPr bwMode="auto">
              <a:xfrm flipV="1">
                <a:off x="4329" y="2113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4" name="Line 1308"/>
              <p:cNvSpPr>
                <a:spLocks noChangeShapeType="1"/>
              </p:cNvSpPr>
              <p:nvPr/>
            </p:nvSpPr>
            <p:spPr bwMode="auto">
              <a:xfrm flipV="1">
                <a:off x="4329" y="2014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5" name="Line 1309"/>
              <p:cNvSpPr>
                <a:spLocks noChangeShapeType="1"/>
              </p:cNvSpPr>
              <p:nvPr/>
            </p:nvSpPr>
            <p:spPr bwMode="auto">
              <a:xfrm flipV="1">
                <a:off x="4329" y="1915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6" name="Line 1310"/>
              <p:cNvSpPr>
                <a:spLocks noChangeShapeType="1"/>
              </p:cNvSpPr>
              <p:nvPr/>
            </p:nvSpPr>
            <p:spPr bwMode="auto">
              <a:xfrm flipV="1">
                <a:off x="4329" y="1816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7" name="Line 1311"/>
              <p:cNvSpPr>
                <a:spLocks noChangeShapeType="1"/>
              </p:cNvSpPr>
              <p:nvPr/>
            </p:nvSpPr>
            <p:spPr bwMode="auto">
              <a:xfrm flipV="1">
                <a:off x="4329" y="1717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8" name="Line 1312"/>
              <p:cNvSpPr>
                <a:spLocks noChangeShapeType="1"/>
              </p:cNvSpPr>
              <p:nvPr/>
            </p:nvSpPr>
            <p:spPr bwMode="auto">
              <a:xfrm flipV="1">
                <a:off x="4329" y="1618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69" name="Line 1313"/>
              <p:cNvSpPr>
                <a:spLocks noChangeShapeType="1"/>
              </p:cNvSpPr>
              <p:nvPr/>
            </p:nvSpPr>
            <p:spPr bwMode="auto">
              <a:xfrm flipV="1">
                <a:off x="4329" y="1519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0" name="Line 1314"/>
              <p:cNvSpPr>
                <a:spLocks noChangeShapeType="1"/>
              </p:cNvSpPr>
              <p:nvPr/>
            </p:nvSpPr>
            <p:spPr bwMode="auto">
              <a:xfrm flipV="1">
                <a:off x="4329" y="1420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1" name="Line 1315"/>
              <p:cNvSpPr>
                <a:spLocks noChangeShapeType="1"/>
              </p:cNvSpPr>
              <p:nvPr/>
            </p:nvSpPr>
            <p:spPr bwMode="auto">
              <a:xfrm flipV="1">
                <a:off x="4329" y="1321"/>
                <a:ext cx="1" cy="6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2" name="Line 1316"/>
              <p:cNvSpPr>
                <a:spLocks noChangeShapeType="1"/>
              </p:cNvSpPr>
              <p:nvPr/>
            </p:nvSpPr>
            <p:spPr bwMode="auto">
              <a:xfrm flipV="1">
                <a:off x="4329" y="1221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3" name="Line 1317"/>
              <p:cNvSpPr>
                <a:spLocks noChangeShapeType="1"/>
              </p:cNvSpPr>
              <p:nvPr/>
            </p:nvSpPr>
            <p:spPr bwMode="auto">
              <a:xfrm flipV="1">
                <a:off x="4329" y="1122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4" name="Line 1318"/>
              <p:cNvSpPr>
                <a:spLocks noChangeShapeType="1"/>
              </p:cNvSpPr>
              <p:nvPr/>
            </p:nvSpPr>
            <p:spPr bwMode="auto">
              <a:xfrm flipV="1">
                <a:off x="4329" y="1023"/>
                <a:ext cx="1" cy="6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5" name="Line 1319"/>
              <p:cNvSpPr>
                <a:spLocks noChangeShapeType="1"/>
              </p:cNvSpPr>
              <p:nvPr/>
            </p:nvSpPr>
            <p:spPr bwMode="auto">
              <a:xfrm flipV="1">
                <a:off x="4329" y="943"/>
                <a:ext cx="1" cy="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6" name="Line 1320"/>
              <p:cNvSpPr>
                <a:spLocks noChangeShapeType="1"/>
              </p:cNvSpPr>
              <p:nvPr/>
            </p:nvSpPr>
            <p:spPr bwMode="auto">
              <a:xfrm flipV="1">
                <a:off x="1106" y="1624"/>
                <a:ext cx="1" cy="141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7" name="Freeform 1321"/>
              <p:cNvSpPr>
                <a:spLocks/>
              </p:cNvSpPr>
              <p:nvPr/>
            </p:nvSpPr>
            <p:spPr bwMode="auto">
              <a:xfrm>
                <a:off x="1067" y="1537"/>
                <a:ext cx="78" cy="95"/>
              </a:xfrm>
              <a:custGeom>
                <a:avLst/>
                <a:gdLst>
                  <a:gd name="T0" fmla="*/ 0 w 78"/>
                  <a:gd name="T1" fmla="*/ 95 h 95"/>
                  <a:gd name="T2" fmla="*/ 39 w 78"/>
                  <a:gd name="T3" fmla="*/ 0 h 95"/>
                  <a:gd name="T4" fmla="*/ 78 w 78"/>
                  <a:gd name="T5" fmla="*/ 95 h 95"/>
                  <a:gd name="T6" fmla="*/ 0 w 78"/>
                  <a:gd name="T7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95">
                    <a:moveTo>
                      <a:pt x="0" y="95"/>
                    </a:moveTo>
                    <a:lnTo>
                      <a:pt x="39" y="0"/>
                    </a:lnTo>
                    <a:lnTo>
                      <a:pt x="78" y="95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8" name="Freeform 1322"/>
              <p:cNvSpPr>
                <a:spLocks/>
              </p:cNvSpPr>
              <p:nvPr/>
            </p:nvSpPr>
            <p:spPr bwMode="auto">
              <a:xfrm>
                <a:off x="951" y="2356"/>
                <a:ext cx="4163" cy="1"/>
              </a:xfrm>
              <a:custGeom>
                <a:avLst/>
                <a:gdLst>
                  <a:gd name="T0" fmla="*/ 0 w 4163"/>
                  <a:gd name="T1" fmla="*/ 84 w 4163"/>
                  <a:gd name="T2" fmla="*/ 167 w 4163"/>
                  <a:gd name="T3" fmla="*/ 259 w 4163"/>
                  <a:gd name="T4" fmla="*/ 344 w 4163"/>
                  <a:gd name="T5" fmla="*/ 426 w 4163"/>
                  <a:gd name="T6" fmla="*/ 511 w 4163"/>
                  <a:gd name="T7" fmla="*/ 596 w 4163"/>
                  <a:gd name="T8" fmla="*/ 688 w 4163"/>
                  <a:gd name="T9" fmla="*/ 770 w 4163"/>
                  <a:gd name="T10" fmla="*/ 855 w 4163"/>
                  <a:gd name="T11" fmla="*/ 940 w 4163"/>
                  <a:gd name="T12" fmla="*/ 1022 w 4163"/>
                  <a:gd name="T13" fmla="*/ 1107 w 4163"/>
                  <a:gd name="T14" fmla="*/ 1199 w 4163"/>
                  <a:gd name="T15" fmla="*/ 1284 w 4163"/>
                  <a:gd name="T16" fmla="*/ 1366 w 4163"/>
                  <a:gd name="T17" fmla="*/ 1451 w 4163"/>
                  <a:gd name="T18" fmla="*/ 1534 w 4163"/>
                  <a:gd name="T19" fmla="*/ 1628 w 4163"/>
                  <a:gd name="T20" fmla="*/ 1710 w 4163"/>
                  <a:gd name="T21" fmla="*/ 1795 w 4163"/>
                  <a:gd name="T22" fmla="*/ 1878 w 4163"/>
                  <a:gd name="T23" fmla="*/ 1963 w 4163"/>
                  <a:gd name="T24" fmla="*/ 2055 w 4163"/>
                  <a:gd name="T25" fmla="*/ 2139 w 4163"/>
                  <a:gd name="T26" fmla="*/ 2222 w 4163"/>
                  <a:gd name="T27" fmla="*/ 2307 w 4163"/>
                  <a:gd name="T28" fmla="*/ 2389 w 4163"/>
                  <a:gd name="T29" fmla="*/ 2474 w 4163"/>
                  <a:gd name="T30" fmla="*/ 2566 w 4163"/>
                  <a:gd name="T31" fmla="*/ 2651 w 4163"/>
                  <a:gd name="T32" fmla="*/ 2733 w 4163"/>
                  <a:gd name="T33" fmla="*/ 2818 w 4163"/>
                  <a:gd name="T34" fmla="*/ 2900 w 4163"/>
                  <a:gd name="T35" fmla="*/ 2995 w 4163"/>
                  <a:gd name="T36" fmla="*/ 3077 w 4163"/>
                  <a:gd name="T37" fmla="*/ 3162 w 4163"/>
                  <a:gd name="T38" fmla="*/ 3244 w 4163"/>
                  <a:gd name="T39" fmla="*/ 3329 w 4163"/>
                  <a:gd name="T40" fmla="*/ 3421 w 4163"/>
                  <a:gd name="T41" fmla="*/ 3506 w 4163"/>
                  <a:gd name="T42" fmla="*/ 3589 w 4163"/>
                  <a:gd name="T43" fmla="*/ 3673 w 4163"/>
                  <a:gd name="T44" fmla="*/ 3756 w 4163"/>
                  <a:gd name="T45" fmla="*/ 3841 w 4163"/>
                  <a:gd name="T46" fmla="*/ 3933 w 4163"/>
                  <a:gd name="T47" fmla="*/ 4017 w 4163"/>
                  <a:gd name="T48" fmla="*/ 4100 w 4163"/>
                  <a:gd name="T49" fmla="*/ 4131 w 4163"/>
                  <a:gd name="T50" fmla="*/ 4163 w 416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  <a:cxn ang="0">
                    <a:pos x="T4" y="0"/>
                  </a:cxn>
                  <a:cxn ang="0">
                    <a:pos x="T5" y="0"/>
                  </a:cxn>
                  <a:cxn ang="0">
                    <a:pos x="T6" y="0"/>
                  </a:cxn>
                  <a:cxn ang="0">
                    <a:pos x="T7" y="0"/>
                  </a:cxn>
                  <a:cxn ang="0">
                    <a:pos x="T8" y="0"/>
                  </a:cxn>
                  <a:cxn ang="0">
                    <a:pos x="T9" y="0"/>
                  </a:cxn>
                  <a:cxn ang="0">
                    <a:pos x="T10" y="0"/>
                  </a:cxn>
                  <a:cxn ang="0">
                    <a:pos x="T11" y="0"/>
                  </a:cxn>
                  <a:cxn ang="0">
                    <a:pos x="T12" y="0"/>
                  </a:cxn>
                  <a:cxn ang="0">
                    <a:pos x="T13" y="0"/>
                  </a:cxn>
                  <a:cxn ang="0">
                    <a:pos x="T14" y="0"/>
                  </a:cxn>
                  <a:cxn ang="0">
                    <a:pos x="T15" y="0"/>
                  </a:cxn>
                  <a:cxn ang="0">
                    <a:pos x="T16" y="0"/>
                  </a:cxn>
                  <a:cxn ang="0">
                    <a:pos x="T17" y="0"/>
                  </a:cxn>
                  <a:cxn ang="0">
                    <a:pos x="T18" y="0"/>
                  </a:cxn>
                  <a:cxn ang="0">
                    <a:pos x="T19" y="0"/>
                  </a:cxn>
                  <a:cxn ang="0">
                    <a:pos x="T20" y="0"/>
                  </a:cxn>
                  <a:cxn ang="0">
                    <a:pos x="T21" y="0"/>
                  </a:cxn>
                  <a:cxn ang="0">
                    <a:pos x="T22" y="0"/>
                  </a:cxn>
                  <a:cxn ang="0">
                    <a:pos x="T23" y="0"/>
                  </a:cxn>
                  <a:cxn ang="0">
                    <a:pos x="T24" y="0"/>
                  </a:cxn>
                  <a:cxn ang="0">
                    <a:pos x="T25" y="0"/>
                  </a:cxn>
                  <a:cxn ang="0">
                    <a:pos x="T26" y="0"/>
                  </a:cxn>
                  <a:cxn ang="0">
                    <a:pos x="T27" y="0"/>
                  </a:cxn>
                  <a:cxn ang="0">
                    <a:pos x="T28" y="0"/>
                  </a:cxn>
                  <a:cxn ang="0">
                    <a:pos x="T29" y="0"/>
                  </a:cxn>
                  <a:cxn ang="0">
                    <a:pos x="T30" y="0"/>
                  </a:cxn>
                  <a:cxn ang="0">
                    <a:pos x="T31" y="0"/>
                  </a:cxn>
                  <a:cxn ang="0">
                    <a:pos x="T32" y="0"/>
                  </a:cxn>
                  <a:cxn ang="0">
                    <a:pos x="T33" y="0"/>
                  </a:cxn>
                  <a:cxn ang="0">
                    <a:pos x="T34" y="0"/>
                  </a:cxn>
                  <a:cxn ang="0">
                    <a:pos x="T35" y="0"/>
                  </a:cxn>
                  <a:cxn ang="0">
                    <a:pos x="T36" y="0"/>
                  </a:cxn>
                  <a:cxn ang="0">
                    <a:pos x="T37" y="0"/>
                  </a:cxn>
                  <a:cxn ang="0">
                    <a:pos x="T38" y="0"/>
                  </a:cxn>
                  <a:cxn ang="0">
                    <a:pos x="T39" y="0"/>
                  </a:cxn>
                  <a:cxn ang="0">
                    <a:pos x="T40" y="0"/>
                  </a:cxn>
                  <a:cxn ang="0">
                    <a:pos x="T41" y="0"/>
                  </a:cxn>
                  <a:cxn ang="0">
                    <a:pos x="T42" y="0"/>
                  </a:cxn>
                  <a:cxn ang="0">
                    <a:pos x="T43" y="0"/>
                  </a:cxn>
                  <a:cxn ang="0">
                    <a:pos x="T44" y="0"/>
                  </a:cxn>
                  <a:cxn ang="0">
                    <a:pos x="T45" y="0"/>
                  </a:cxn>
                  <a:cxn ang="0">
                    <a:pos x="T46" y="0"/>
                  </a:cxn>
                  <a:cxn ang="0">
                    <a:pos x="T47" y="0"/>
                  </a:cxn>
                  <a:cxn ang="0">
                    <a:pos x="T48" y="0"/>
                  </a:cxn>
                  <a:cxn ang="0">
                    <a:pos x="T49" y="0"/>
                  </a:cxn>
                  <a:cxn ang="0">
                    <a:pos x="T50" y="0"/>
                  </a:cxn>
                </a:cxnLst>
                <a:rect l="0" t="0" r="r" b="b"/>
                <a:pathLst>
                  <a:path w="4163">
                    <a:moveTo>
                      <a:pt x="0" y="0"/>
                    </a:moveTo>
                    <a:lnTo>
                      <a:pt x="84" y="0"/>
                    </a:lnTo>
                    <a:lnTo>
                      <a:pt x="167" y="0"/>
                    </a:lnTo>
                    <a:lnTo>
                      <a:pt x="259" y="0"/>
                    </a:lnTo>
                    <a:lnTo>
                      <a:pt x="344" y="0"/>
                    </a:lnTo>
                    <a:lnTo>
                      <a:pt x="426" y="0"/>
                    </a:lnTo>
                    <a:lnTo>
                      <a:pt x="511" y="0"/>
                    </a:lnTo>
                    <a:lnTo>
                      <a:pt x="596" y="0"/>
                    </a:lnTo>
                    <a:lnTo>
                      <a:pt x="688" y="0"/>
                    </a:lnTo>
                    <a:lnTo>
                      <a:pt x="770" y="0"/>
                    </a:lnTo>
                    <a:lnTo>
                      <a:pt x="855" y="0"/>
                    </a:lnTo>
                    <a:lnTo>
                      <a:pt x="940" y="0"/>
                    </a:lnTo>
                    <a:lnTo>
                      <a:pt x="1022" y="0"/>
                    </a:lnTo>
                    <a:lnTo>
                      <a:pt x="1107" y="0"/>
                    </a:lnTo>
                    <a:lnTo>
                      <a:pt x="1199" y="0"/>
                    </a:lnTo>
                    <a:lnTo>
                      <a:pt x="1284" y="0"/>
                    </a:lnTo>
                    <a:lnTo>
                      <a:pt x="1366" y="0"/>
                    </a:lnTo>
                    <a:lnTo>
                      <a:pt x="1451" y="0"/>
                    </a:lnTo>
                    <a:lnTo>
                      <a:pt x="1534" y="0"/>
                    </a:lnTo>
                    <a:lnTo>
                      <a:pt x="1628" y="0"/>
                    </a:lnTo>
                    <a:lnTo>
                      <a:pt x="1710" y="0"/>
                    </a:lnTo>
                    <a:lnTo>
                      <a:pt x="1795" y="0"/>
                    </a:lnTo>
                    <a:lnTo>
                      <a:pt x="1878" y="0"/>
                    </a:lnTo>
                    <a:lnTo>
                      <a:pt x="1963" y="0"/>
                    </a:lnTo>
                    <a:lnTo>
                      <a:pt x="2055" y="0"/>
                    </a:lnTo>
                    <a:lnTo>
                      <a:pt x="2139" y="0"/>
                    </a:lnTo>
                    <a:lnTo>
                      <a:pt x="2222" y="0"/>
                    </a:lnTo>
                    <a:lnTo>
                      <a:pt x="2307" y="0"/>
                    </a:lnTo>
                    <a:lnTo>
                      <a:pt x="2389" y="0"/>
                    </a:lnTo>
                    <a:lnTo>
                      <a:pt x="2474" y="0"/>
                    </a:lnTo>
                    <a:lnTo>
                      <a:pt x="2566" y="0"/>
                    </a:lnTo>
                    <a:lnTo>
                      <a:pt x="2651" y="0"/>
                    </a:lnTo>
                    <a:lnTo>
                      <a:pt x="2733" y="0"/>
                    </a:lnTo>
                    <a:lnTo>
                      <a:pt x="2818" y="0"/>
                    </a:lnTo>
                    <a:lnTo>
                      <a:pt x="2900" y="0"/>
                    </a:lnTo>
                    <a:lnTo>
                      <a:pt x="2995" y="0"/>
                    </a:lnTo>
                    <a:lnTo>
                      <a:pt x="3077" y="0"/>
                    </a:lnTo>
                    <a:lnTo>
                      <a:pt x="3162" y="0"/>
                    </a:lnTo>
                    <a:lnTo>
                      <a:pt x="3244" y="0"/>
                    </a:lnTo>
                    <a:lnTo>
                      <a:pt x="3329" y="0"/>
                    </a:lnTo>
                    <a:lnTo>
                      <a:pt x="3421" y="0"/>
                    </a:lnTo>
                    <a:lnTo>
                      <a:pt x="3506" y="0"/>
                    </a:lnTo>
                    <a:lnTo>
                      <a:pt x="3589" y="0"/>
                    </a:lnTo>
                    <a:lnTo>
                      <a:pt x="3673" y="0"/>
                    </a:lnTo>
                    <a:lnTo>
                      <a:pt x="3756" y="0"/>
                    </a:lnTo>
                    <a:lnTo>
                      <a:pt x="3841" y="0"/>
                    </a:lnTo>
                    <a:lnTo>
                      <a:pt x="3933" y="0"/>
                    </a:lnTo>
                    <a:lnTo>
                      <a:pt x="4017" y="0"/>
                    </a:lnTo>
                    <a:lnTo>
                      <a:pt x="4100" y="0"/>
                    </a:lnTo>
                    <a:lnTo>
                      <a:pt x="4131" y="0"/>
                    </a:lnTo>
                    <a:lnTo>
                      <a:pt x="4163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79" name="Freeform 1323"/>
              <p:cNvSpPr>
                <a:spLocks/>
              </p:cNvSpPr>
              <p:nvPr/>
            </p:nvSpPr>
            <p:spPr bwMode="auto">
              <a:xfrm>
                <a:off x="5104" y="2323"/>
                <a:ext cx="114" cy="65"/>
              </a:xfrm>
              <a:custGeom>
                <a:avLst/>
                <a:gdLst>
                  <a:gd name="T0" fmla="*/ 0 w 114"/>
                  <a:gd name="T1" fmla="*/ 0 h 65"/>
                  <a:gd name="T2" fmla="*/ 114 w 114"/>
                  <a:gd name="T3" fmla="*/ 33 h 65"/>
                  <a:gd name="T4" fmla="*/ 0 w 114"/>
                  <a:gd name="T5" fmla="*/ 65 h 65"/>
                  <a:gd name="T6" fmla="*/ 0 w 114"/>
                  <a:gd name="T7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4" h="65">
                    <a:moveTo>
                      <a:pt x="0" y="0"/>
                    </a:moveTo>
                    <a:lnTo>
                      <a:pt x="114" y="33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0" name="Line 1324"/>
              <p:cNvSpPr>
                <a:spLocks noChangeShapeType="1"/>
              </p:cNvSpPr>
              <p:nvPr/>
            </p:nvSpPr>
            <p:spPr bwMode="auto">
              <a:xfrm flipV="1">
                <a:off x="1106" y="1953"/>
                <a:ext cx="26" cy="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1" name="Freeform 1325"/>
              <p:cNvSpPr>
                <a:spLocks/>
              </p:cNvSpPr>
              <p:nvPr/>
            </p:nvSpPr>
            <p:spPr bwMode="auto">
              <a:xfrm>
                <a:off x="1152" y="1864"/>
                <a:ext cx="34" cy="55"/>
              </a:xfrm>
              <a:custGeom>
                <a:avLst/>
                <a:gdLst>
                  <a:gd name="T0" fmla="*/ 0 w 14"/>
                  <a:gd name="T1" fmla="*/ 27 h 27"/>
                  <a:gd name="T2" fmla="*/ 5 w 14"/>
                  <a:gd name="T3" fmla="*/ 17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5" y="17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2" name="Freeform 1326"/>
              <p:cNvSpPr>
                <a:spLocks/>
              </p:cNvSpPr>
              <p:nvPr/>
            </p:nvSpPr>
            <p:spPr bwMode="auto">
              <a:xfrm>
                <a:off x="1208" y="1777"/>
                <a:ext cx="36" cy="53"/>
              </a:xfrm>
              <a:custGeom>
                <a:avLst/>
                <a:gdLst>
                  <a:gd name="T0" fmla="*/ 0 w 15"/>
                  <a:gd name="T1" fmla="*/ 26 h 26"/>
                  <a:gd name="T2" fmla="*/ 7 w 15"/>
                  <a:gd name="T3" fmla="*/ 14 h 26"/>
                  <a:gd name="T4" fmla="*/ 15 w 1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26"/>
                    </a:moveTo>
                    <a:lnTo>
                      <a:pt x="7" y="14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3" name="Freeform 1327"/>
              <p:cNvSpPr>
                <a:spLocks/>
              </p:cNvSpPr>
              <p:nvPr/>
            </p:nvSpPr>
            <p:spPr bwMode="auto">
              <a:xfrm>
                <a:off x="1273" y="1707"/>
                <a:ext cx="51" cy="42"/>
              </a:xfrm>
              <a:custGeom>
                <a:avLst/>
                <a:gdLst>
                  <a:gd name="T0" fmla="*/ 0 w 21"/>
                  <a:gd name="T1" fmla="*/ 21 h 21"/>
                  <a:gd name="T2" fmla="*/ 9 w 21"/>
                  <a:gd name="T3" fmla="*/ 12 h 21"/>
                  <a:gd name="T4" fmla="*/ 21 w 21"/>
                  <a:gd name="T5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1">
                    <a:moveTo>
                      <a:pt x="0" y="21"/>
                    </a:moveTo>
                    <a:lnTo>
                      <a:pt x="9" y="12"/>
                    </a:lnTo>
                    <a:lnTo>
                      <a:pt x="2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4" name="Freeform 1328"/>
              <p:cNvSpPr>
                <a:spLocks/>
              </p:cNvSpPr>
              <p:nvPr/>
            </p:nvSpPr>
            <p:spPr bwMode="auto">
              <a:xfrm>
                <a:off x="1360" y="1666"/>
                <a:ext cx="68" cy="16"/>
              </a:xfrm>
              <a:custGeom>
                <a:avLst/>
                <a:gdLst>
                  <a:gd name="T0" fmla="*/ 0 w 28"/>
                  <a:gd name="T1" fmla="*/ 8 h 8"/>
                  <a:gd name="T2" fmla="*/ 10 w 28"/>
                  <a:gd name="T3" fmla="*/ 2 h 8"/>
                  <a:gd name="T4" fmla="*/ 22 w 28"/>
                  <a:gd name="T5" fmla="*/ 0 h 8"/>
                  <a:gd name="T6" fmla="*/ 28 w 28"/>
                  <a:gd name="T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8">
                    <a:moveTo>
                      <a:pt x="0" y="8"/>
                    </a:moveTo>
                    <a:lnTo>
                      <a:pt x="10" y="2"/>
                    </a:lnTo>
                    <a:lnTo>
                      <a:pt x="22" y="0"/>
                    </a:lnTo>
                    <a:lnTo>
                      <a:pt x="28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5" name="Freeform 1329"/>
              <p:cNvSpPr>
                <a:spLocks/>
              </p:cNvSpPr>
              <p:nvPr/>
            </p:nvSpPr>
            <p:spPr bwMode="auto">
              <a:xfrm>
                <a:off x="1472" y="1674"/>
                <a:ext cx="63" cy="33"/>
              </a:xfrm>
              <a:custGeom>
                <a:avLst/>
                <a:gdLst>
                  <a:gd name="T0" fmla="*/ 0 w 26"/>
                  <a:gd name="T1" fmla="*/ 0 h 16"/>
                  <a:gd name="T2" fmla="*/ 1 w 26"/>
                  <a:gd name="T3" fmla="*/ 0 h 16"/>
                  <a:gd name="T4" fmla="*/ 13 w 26"/>
                  <a:gd name="T5" fmla="*/ 7 h 16"/>
                  <a:gd name="T6" fmla="*/ 26 w 26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6">
                    <a:moveTo>
                      <a:pt x="0" y="0"/>
                    </a:moveTo>
                    <a:lnTo>
                      <a:pt x="1" y="0"/>
                    </a:lnTo>
                    <a:lnTo>
                      <a:pt x="13" y="7"/>
                    </a:lnTo>
                    <a:lnTo>
                      <a:pt x="26" y="16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6" name="Line 1330"/>
              <p:cNvSpPr>
                <a:spLocks noChangeShapeType="1"/>
              </p:cNvSpPr>
              <p:nvPr/>
            </p:nvSpPr>
            <p:spPr bwMode="auto">
              <a:xfrm>
                <a:off x="1503" y="1688"/>
                <a:ext cx="32" cy="1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7" name="Freeform 1331"/>
              <p:cNvSpPr>
                <a:spLocks/>
              </p:cNvSpPr>
              <p:nvPr/>
            </p:nvSpPr>
            <p:spPr bwMode="auto">
              <a:xfrm>
                <a:off x="1564" y="1735"/>
                <a:ext cx="46" cy="48"/>
              </a:xfrm>
              <a:custGeom>
                <a:avLst/>
                <a:gdLst>
                  <a:gd name="T0" fmla="*/ 0 w 19"/>
                  <a:gd name="T1" fmla="*/ 0 h 24"/>
                  <a:gd name="T2" fmla="*/ 12 w 19"/>
                  <a:gd name="T3" fmla="*/ 16 h 24"/>
                  <a:gd name="T4" fmla="*/ 19 w 19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4">
                    <a:moveTo>
                      <a:pt x="0" y="0"/>
                    </a:moveTo>
                    <a:lnTo>
                      <a:pt x="12" y="16"/>
                    </a:lnTo>
                    <a:lnTo>
                      <a:pt x="19" y="24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8" name="Freeform 1332"/>
              <p:cNvSpPr>
                <a:spLocks/>
              </p:cNvSpPr>
              <p:nvPr/>
            </p:nvSpPr>
            <p:spPr bwMode="auto">
              <a:xfrm>
                <a:off x="1639" y="1814"/>
                <a:ext cx="34" cy="54"/>
              </a:xfrm>
              <a:custGeom>
                <a:avLst/>
                <a:gdLst>
                  <a:gd name="T0" fmla="*/ 0 w 14"/>
                  <a:gd name="T1" fmla="*/ 0 h 27"/>
                  <a:gd name="T2" fmla="*/ 10 w 14"/>
                  <a:gd name="T3" fmla="*/ 19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10" y="19"/>
                    </a:lnTo>
                    <a:lnTo>
                      <a:pt x="14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89" name="Freeform 1333"/>
              <p:cNvSpPr>
                <a:spLocks/>
              </p:cNvSpPr>
              <p:nvPr/>
            </p:nvSpPr>
            <p:spPr bwMode="auto">
              <a:xfrm>
                <a:off x="1697" y="1901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11 w 11"/>
                  <a:gd name="T3" fmla="*/ 2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1" y="27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0" name="Freeform 1334"/>
              <p:cNvSpPr>
                <a:spLocks/>
              </p:cNvSpPr>
              <p:nvPr/>
            </p:nvSpPr>
            <p:spPr bwMode="auto">
              <a:xfrm>
                <a:off x="1743" y="1992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4 w 12"/>
                  <a:gd name="T3" fmla="*/ 9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4" y="9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1" name="Freeform 1335"/>
              <p:cNvSpPr>
                <a:spLocks/>
              </p:cNvSpPr>
              <p:nvPr/>
            </p:nvSpPr>
            <p:spPr bwMode="auto">
              <a:xfrm>
                <a:off x="1789" y="2085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10 w 11"/>
                  <a:gd name="T3" fmla="*/ 25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0" y="25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2" name="Freeform 1336"/>
              <p:cNvSpPr>
                <a:spLocks/>
              </p:cNvSpPr>
              <p:nvPr/>
            </p:nvSpPr>
            <p:spPr bwMode="auto">
              <a:xfrm>
                <a:off x="1830" y="2178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5 w 11"/>
                  <a:gd name="T3" fmla="*/ 14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5" y="14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3" name="Line 1337"/>
              <p:cNvSpPr>
                <a:spLocks noChangeShapeType="1"/>
              </p:cNvSpPr>
              <p:nvPr/>
            </p:nvSpPr>
            <p:spPr bwMode="auto">
              <a:xfrm>
                <a:off x="1874" y="2271"/>
                <a:ext cx="24" cy="5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4" name="Freeform 1338"/>
              <p:cNvSpPr>
                <a:spLocks/>
              </p:cNvSpPr>
              <p:nvPr/>
            </p:nvSpPr>
            <p:spPr bwMode="auto">
              <a:xfrm>
                <a:off x="1915" y="2364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11 w 12"/>
                  <a:gd name="T3" fmla="*/ 24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11" y="24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5" name="Freeform 1339"/>
              <p:cNvSpPr>
                <a:spLocks/>
              </p:cNvSpPr>
              <p:nvPr/>
            </p:nvSpPr>
            <p:spPr bwMode="auto">
              <a:xfrm>
                <a:off x="1964" y="2455"/>
                <a:ext cx="24" cy="56"/>
              </a:xfrm>
              <a:custGeom>
                <a:avLst/>
                <a:gdLst>
                  <a:gd name="T0" fmla="*/ 0 w 10"/>
                  <a:gd name="T1" fmla="*/ 0 h 28"/>
                  <a:gd name="T2" fmla="*/ 4 w 10"/>
                  <a:gd name="T3" fmla="*/ 11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4" y="11"/>
                    </a:lnTo>
                    <a:lnTo>
                      <a:pt x="10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6" name="Line 1340"/>
              <p:cNvSpPr>
                <a:spLocks noChangeShapeType="1"/>
              </p:cNvSpPr>
              <p:nvPr/>
            </p:nvSpPr>
            <p:spPr bwMode="auto">
              <a:xfrm>
                <a:off x="2002" y="2548"/>
                <a:ext cx="27" cy="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7" name="Freeform 1341"/>
              <p:cNvSpPr>
                <a:spLocks/>
              </p:cNvSpPr>
              <p:nvPr/>
            </p:nvSpPr>
            <p:spPr bwMode="auto">
              <a:xfrm>
                <a:off x="2046" y="2641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7 w 12"/>
                  <a:gd name="T3" fmla="*/ 16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7" y="16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8" name="Freeform 1342"/>
              <p:cNvSpPr>
                <a:spLocks/>
              </p:cNvSpPr>
              <p:nvPr/>
            </p:nvSpPr>
            <p:spPr bwMode="auto">
              <a:xfrm>
                <a:off x="2092" y="2734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12 w 12"/>
                  <a:gd name="T3" fmla="*/ 27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12" y="27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799" name="Freeform 1343"/>
              <p:cNvSpPr>
                <a:spLocks/>
              </p:cNvSpPr>
              <p:nvPr/>
            </p:nvSpPr>
            <p:spPr bwMode="auto">
              <a:xfrm>
                <a:off x="2143" y="2825"/>
                <a:ext cx="36" cy="52"/>
              </a:xfrm>
              <a:custGeom>
                <a:avLst/>
                <a:gdLst>
                  <a:gd name="T0" fmla="*/ 0 w 15"/>
                  <a:gd name="T1" fmla="*/ 0 h 26"/>
                  <a:gd name="T2" fmla="*/ 4 w 15"/>
                  <a:gd name="T3" fmla="*/ 8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4" y="8"/>
                    </a:lnTo>
                    <a:lnTo>
                      <a:pt x="15" y="26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0" name="Freeform 1344"/>
              <p:cNvSpPr>
                <a:spLocks/>
              </p:cNvSpPr>
              <p:nvPr/>
            </p:nvSpPr>
            <p:spPr bwMode="auto">
              <a:xfrm>
                <a:off x="2201" y="2910"/>
                <a:ext cx="41" cy="50"/>
              </a:xfrm>
              <a:custGeom>
                <a:avLst/>
                <a:gdLst>
                  <a:gd name="T0" fmla="*/ 0 w 17"/>
                  <a:gd name="T1" fmla="*/ 0 h 25"/>
                  <a:gd name="T2" fmla="*/ 4 w 17"/>
                  <a:gd name="T3" fmla="*/ 7 h 25"/>
                  <a:gd name="T4" fmla="*/ 17 w 17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5">
                    <a:moveTo>
                      <a:pt x="0" y="0"/>
                    </a:moveTo>
                    <a:lnTo>
                      <a:pt x="4" y="7"/>
                    </a:lnTo>
                    <a:lnTo>
                      <a:pt x="17" y="25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1" name="Freeform 1345"/>
              <p:cNvSpPr>
                <a:spLocks/>
              </p:cNvSpPr>
              <p:nvPr/>
            </p:nvSpPr>
            <p:spPr bwMode="auto">
              <a:xfrm>
                <a:off x="2276" y="2984"/>
                <a:ext cx="56" cy="41"/>
              </a:xfrm>
              <a:custGeom>
                <a:avLst/>
                <a:gdLst>
                  <a:gd name="T0" fmla="*/ 0 w 23"/>
                  <a:gd name="T1" fmla="*/ 0 h 20"/>
                  <a:gd name="T2" fmla="*/ 2 w 23"/>
                  <a:gd name="T3" fmla="*/ 2 h 20"/>
                  <a:gd name="T4" fmla="*/ 15 w 23"/>
                  <a:gd name="T5" fmla="*/ 14 h 20"/>
                  <a:gd name="T6" fmla="*/ 23 w 23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0">
                    <a:moveTo>
                      <a:pt x="0" y="0"/>
                    </a:moveTo>
                    <a:lnTo>
                      <a:pt x="2" y="2"/>
                    </a:lnTo>
                    <a:lnTo>
                      <a:pt x="15" y="14"/>
                    </a:lnTo>
                    <a:lnTo>
                      <a:pt x="23" y="2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2" name="Freeform 1346"/>
              <p:cNvSpPr>
                <a:spLocks/>
              </p:cNvSpPr>
              <p:nvPr/>
            </p:nvSpPr>
            <p:spPr bwMode="auto">
              <a:xfrm>
                <a:off x="2373" y="3033"/>
                <a:ext cx="73" cy="8"/>
              </a:xfrm>
              <a:custGeom>
                <a:avLst/>
                <a:gdLst>
                  <a:gd name="T0" fmla="*/ 0 w 30"/>
                  <a:gd name="T1" fmla="*/ 4 h 4"/>
                  <a:gd name="T2" fmla="*/ 12 w 30"/>
                  <a:gd name="T3" fmla="*/ 4 h 4"/>
                  <a:gd name="T4" fmla="*/ 24 w 30"/>
                  <a:gd name="T5" fmla="*/ 2 h 4"/>
                  <a:gd name="T6" fmla="*/ 30 w 30"/>
                  <a:gd name="T7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">
                    <a:moveTo>
                      <a:pt x="0" y="4"/>
                    </a:moveTo>
                    <a:lnTo>
                      <a:pt x="12" y="4"/>
                    </a:lnTo>
                    <a:lnTo>
                      <a:pt x="24" y="2"/>
                    </a:lnTo>
                    <a:lnTo>
                      <a:pt x="30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3" name="Freeform 1347"/>
              <p:cNvSpPr>
                <a:spLocks/>
              </p:cNvSpPr>
              <p:nvPr/>
            </p:nvSpPr>
            <p:spPr bwMode="auto">
              <a:xfrm>
                <a:off x="2485" y="2968"/>
                <a:ext cx="50" cy="45"/>
              </a:xfrm>
              <a:custGeom>
                <a:avLst/>
                <a:gdLst>
                  <a:gd name="T0" fmla="*/ 0 w 21"/>
                  <a:gd name="T1" fmla="*/ 22 h 22"/>
                  <a:gd name="T2" fmla="*/ 3 w 21"/>
                  <a:gd name="T3" fmla="*/ 20 h 22"/>
                  <a:gd name="T4" fmla="*/ 15 w 21"/>
                  <a:gd name="T5" fmla="*/ 8 h 22"/>
                  <a:gd name="T6" fmla="*/ 21 w 2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0" y="22"/>
                    </a:moveTo>
                    <a:lnTo>
                      <a:pt x="3" y="20"/>
                    </a:lnTo>
                    <a:lnTo>
                      <a:pt x="15" y="8"/>
                    </a:lnTo>
                    <a:lnTo>
                      <a:pt x="2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4" name="Freeform 1348"/>
              <p:cNvSpPr>
                <a:spLocks/>
              </p:cNvSpPr>
              <p:nvPr/>
            </p:nvSpPr>
            <p:spPr bwMode="auto">
              <a:xfrm>
                <a:off x="2562" y="2889"/>
                <a:ext cx="44" cy="49"/>
              </a:xfrm>
              <a:custGeom>
                <a:avLst/>
                <a:gdLst>
                  <a:gd name="T0" fmla="*/ 0 w 18"/>
                  <a:gd name="T1" fmla="*/ 24 h 24"/>
                  <a:gd name="T2" fmla="*/ 8 w 18"/>
                  <a:gd name="T3" fmla="*/ 13 h 24"/>
                  <a:gd name="T4" fmla="*/ 18 w 18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8" y="13"/>
                    </a:lnTo>
                    <a:lnTo>
                      <a:pt x="18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5" name="Freeform 1349"/>
              <p:cNvSpPr>
                <a:spLocks/>
              </p:cNvSpPr>
              <p:nvPr/>
            </p:nvSpPr>
            <p:spPr bwMode="auto">
              <a:xfrm>
                <a:off x="2630" y="2802"/>
                <a:ext cx="34" cy="55"/>
              </a:xfrm>
              <a:custGeom>
                <a:avLst/>
                <a:gdLst>
                  <a:gd name="T0" fmla="*/ 0 w 14"/>
                  <a:gd name="T1" fmla="*/ 27 h 27"/>
                  <a:gd name="T2" fmla="*/ 9 w 14"/>
                  <a:gd name="T3" fmla="*/ 12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9" y="12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6" name="Freeform 1350"/>
              <p:cNvSpPr>
                <a:spLocks/>
              </p:cNvSpPr>
              <p:nvPr/>
            </p:nvSpPr>
            <p:spPr bwMode="auto">
              <a:xfrm>
                <a:off x="2683" y="2711"/>
                <a:ext cx="32" cy="57"/>
              </a:xfrm>
              <a:custGeom>
                <a:avLst/>
                <a:gdLst>
                  <a:gd name="T0" fmla="*/ 0 w 13"/>
                  <a:gd name="T1" fmla="*/ 28 h 28"/>
                  <a:gd name="T2" fmla="*/ 11 w 13"/>
                  <a:gd name="T3" fmla="*/ 4 h 28"/>
                  <a:gd name="T4" fmla="*/ 13 w 13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8">
                    <a:moveTo>
                      <a:pt x="0" y="28"/>
                    </a:moveTo>
                    <a:lnTo>
                      <a:pt x="11" y="4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7" name="Freeform 1351"/>
              <p:cNvSpPr>
                <a:spLocks/>
              </p:cNvSpPr>
              <p:nvPr/>
            </p:nvSpPr>
            <p:spPr bwMode="auto">
              <a:xfrm>
                <a:off x="2732" y="2620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4 w 11"/>
                  <a:gd name="T3" fmla="*/ 19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4" y="19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8" name="Line 1352"/>
              <p:cNvSpPr>
                <a:spLocks noChangeShapeType="1"/>
              </p:cNvSpPr>
              <p:nvPr/>
            </p:nvSpPr>
            <p:spPr bwMode="auto">
              <a:xfrm flipV="1">
                <a:off x="2773" y="2527"/>
                <a:ext cx="27" cy="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09" name="Freeform 1353"/>
              <p:cNvSpPr>
                <a:spLocks/>
              </p:cNvSpPr>
              <p:nvPr/>
            </p:nvSpPr>
            <p:spPr bwMode="auto">
              <a:xfrm>
                <a:off x="2817" y="2434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6 w 11"/>
                  <a:gd name="T3" fmla="*/ 14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6" y="14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0" name="Freeform 1354"/>
              <p:cNvSpPr>
                <a:spLocks/>
              </p:cNvSpPr>
              <p:nvPr/>
            </p:nvSpPr>
            <p:spPr bwMode="auto">
              <a:xfrm>
                <a:off x="2858" y="2341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1 w 11"/>
                  <a:gd name="T3" fmla="*/ 25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" y="25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1" name="Freeform 1355"/>
              <p:cNvSpPr>
                <a:spLocks/>
              </p:cNvSpPr>
              <p:nvPr/>
            </p:nvSpPr>
            <p:spPr bwMode="auto">
              <a:xfrm>
                <a:off x="2899" y="2248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9 w 11"/>
                  <a:gd name="T3" fmla="*/ 4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9" y="4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2" name="Freeform 1356"/>
              <p:cNvSpPr>
                <a:spLocks/>
              </p:cNvSpPr>
              <p:nvPr/>
            </p:nvSpPr>
            <p:spPr bwMode="auto">
              <a:xfrm>
                <a:off x="2945" y="2157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6 w 12"/>
                  <a:gd name="T3" fmla="*/ 15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6" y="15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3" name="Line 1357"/>
              <p:cNvSpPr>
                <a:spLocks noChangeShapeType="1"/>
              </p:cNvSpPr>
              <p:nvPr/>
            </p:nvSpPr>
            <p:spPr bwMode="auto">
              <a:xfrm flipV="1">
                <a:off x="2989" y="2064"/>
                <a:ext cx="29" cy="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4" name="Freeform 1358"/>
              <p:cNvSpPr>
                <a:spLocks/>
              </p:cNvSpPr>
              <p:nvPr/>
            </p:nvSpPr>
            <p:spPr bwMode="auto">
              <a:xfrm>
                <a:off x="3035" y="1974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6 w 12"/>
                  <a:gd name="T3" fmla="*/ 14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6" y="14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5" name="Freeform 1359"/>
              <p:cNvSpPr>
                <a:spLocks/>
              </p:cNvSpPr>
              <p:nvPr/>
            </p:nvSpPr>
            <p:spPr bwMode="auto">
              <a:xfrm>
                <a:off x="3081" y="1883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12 w 14"/>
                  <a:gd name="T3" fmla="*/ 3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12" y="3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6" name="Freeform 1360"/>
              <p:cNvSpPr>
                <a:spLocks/>
              </p:cNvSpPr>
              <p:nvPr/>
            </p:nvSpPr>
            <p:spPr bwMode="auto">
              <a:xfrm>
                <a:off x="3134" y="1794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2 w 14"/>
                  <a:gd name="T3" fmla="*/ 24 h 27"/>
                  <a:gd name="T4" fmla="*/ 14 w 14"/>
                  <a:gd name="T5" fmla="*/ 1 h 27"/>
                  <a:gd name="T6" fmla="*/ 14 w 1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2" y="24"/>
                    </a:lnTo>
                    <a:lnTo>
                      <a:pt x="14" y="1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7" name="Freeform 1361"/>
              <p:cNvSpPr>
                <a:spLocks/>
              </p:cNvSpPr>
              <p:nvPr/>
            </p:nvSpPr>
            <p:spPr bwMode="auto">
              <a:xfrm>
                <a:off x="3197" y="1717"/>
                <a:ext cx="48" cy="46"/>
              </a:xfrm>
              <a:custGeom>
                <a:avLst/>
                <a:gdLst>
                  <a:gd name="T0" fmla="*/ 0 w 20"/>
                  <a:gd name="T1" fmla="*/ 23 h 23"/>
                  <a:gd name="T2" fmla="*/ 1 w 20"/>
                  <a:gd name="T3" fmla="*/ 21 h 23"/>
                  <a:gd name="T4" fmla="*/ 13 w 20"/>
                  <a:gd name="T5" fmla="*/ 5 h 23"/>
                  <a:gd name="T6" fmla="*/ 20 w 20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0" y="23"/>
                    </a:moveTo>
                    <a:lnTo>
                      <a:pt x="1" y="21"/>
                    </a:lnTo>
                    <a:lnTo>
                      <a:pt x="13" y="5"/>
                    </a:lnTo>
                    <a:lnTo>
                      <a:pt x="20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8" name="Freeform 1362"/>
              <p:cNvSpPr>
                <a:spLocks/>
              </p:cNvSpPr>
              <p:nvPr/>
            </p:nvSpPr>
            <p:spPr bwMode="auto">
              <a:xfrm>
                <a:off x="3282" y="1668"/>
                <a:ext cx="65" cy="27"/>
              </a:xfrm>
              <a:custGeom>
                <a:avLst/>
                <a:gdLst>
                  <a:gd name="T0" fmla="*/ 0 w 27"/>
                  <a:gd name="T1" fmla="*/ 13 h 13"/>
                  <a:gd name="T2" fmla="*/ 7 w 27"/>
                  <a:gd name="T3" fmla="*/ 8 h 13"/>
                  <a:gd name="T4" fmla="*/ 19 w 27"/>
                  <a:gd name="T5" fmla="*/ 1 h 13"/>
                  <a:gd name="T6" fmla="*/ 27 w 27"/>
                  <a:gd name="T7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3">
                    <a:moveTo>
                      <a:pt x="0" y="13"/>
                    </a:moveTo>
                    <a:lnTo>
                      <a:pt x="7" y="8"/>
                    </a:lnTo>
                    <a:lnTo>
                      <a:pt x="19" y="1"/>
                    </a:lnTo>
                    <a:lnTo>
                      <a:pt x="27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19" name="Freeform 1363"/>
              <p:cNvSpPr>
                <a:spLocks/>
              </p:cNvSpPr>
              <p:nvPr/>
            </p:nvSpPr>
            <p:spPr bwMode="auto">
              <a:xfrm>
                <a:off x="3393" y="1668"/>
                <a:ext cx="66" cy="29"/>
              </a:xfrm>
              <a:custGeom>
                <a:avLst/>
                <a:gdLst>
                  <a:gd name="T0" fmla="*/ 0 w 27"/>
                  <a:gd name="T1" fmla="*/ 0 h 14"/>
                  <a:gd name="T2" fmla="*/ 10 w 27"/>
                  <a:gd name="T3" fmla="*/ 3 h 14"/>
                  <a:gd name="T4" fmla="*/ 23 w 27"/>
                  <a:gd name="T5" fmla="*/ 10 h 14"/>
                  <a:gd name="T6" fmla="*/ 27 w 27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4">
                    <a:moveTo>
                      <a:pt x="0" y="0"/>
                    </a:moveTo>
                    <a:lnTo>
                      <a:pt x="10" y="3"/>
                    </a:lnTo>
                    <a:lnTo>
                      <a:pt x="23" y="10"/>
                    </a:lnTo>
                    <a:lnTo>
                      <a:pt x="27" y="14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0" name="Freeform 1364"/>
              <p:cNvSpPr>
                <a:spLocks/>
              </p:cNvSpPr>
              <p:nvPr/>
            </p:nvSpPr>
            <p:spPr bwMode="auto">
              <a:xfrm>
                <a:off x="3490" y="1725"/>
                <a:ext cx="46" cy="46"/>
              </a:xfrm>
              <a:custGeom>
                <a:avLst/>
                <a:gdLst>
                  <a:gd name="T0" fmla="*/ 0 w 19"/>
                  <a:gd name="T1" fmla="*/ 0 h 23"/>
                  <a:gd name="T2" fmla="*/ 7 w 19"/>
                  <a:gd name="T3" fmla="*/ 7 h 23"/>
                  <a:gd name="T4" fmla="*/ 19 w 19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lnTo>
                      <a:pt x="7" y="7"/>
                    </a:lnTo>
                    <a:lnTo>
                      <a:pt x="19" y="23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1" name="Freeform 1365"/>
              <p:cNvSpPr>
                <a:spLocks/>
              </p:cNvSpPr>
              <p:nvPr/>
            </p:nvSpPr>
            <p:spPr bwMode="auto">
              <a:xfrm>
                <a:off x="3561" y="1804"/>
                <a:ext cx="43" cy="48"/>
              </a:xfrm>
              <a:custGeom>
                <a:avLst/>
                <a:gdLst>
                  <a:gd name="T0" fmla="*/ 0 w 18"/>
                  <a:gd name="T1" fmla="*/ 0 h 24"/>
                  <a:gd name="T2" fmla="*/ 3 w 18"/>
                  <a:gd name="T3" fmla="*/ 5 h 24"/>
                  <a:gd name="T4" fmla="*/ 18 w 18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0"/>
                    </a:moveTo>
                    <a:lnTo>
                      <a:pt x="3" y="5"/>
                    </a:lnTo>
                    <a:lnTo>
                      <a:pt x="18" y="24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2" name="Freeform 1366"/>
              <p:cNvSpPr>
                <a:spLocks/>
              </p:cNvSpPr>
              <p:nvPr/>
            </p:nvSpPr>
            <p:spPr bwMode="auto">
              <a:xfrm>
                <a:off x="3626" y="1885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5 w 12"/>
                  <a:gd name="T3" fmla="*/ 11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5" y="11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3" name="Freeform 1367"/>
              <p:cNvSpPr>
                <a:spLocks/>
              </p:cNvSpPr>
              <p:nvPr/>
            </p:nvSpPr>
            <p:spPr bwMode="auto">
              <a:xfrm>
                <a:off x="3674" y="1976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10 w 12"/>
                  <a:gd name="T3" fmla="*/ 24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10" y="24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4" name="Freeform 1368"/>
              <p:cNvSpPr>
                <a:spLocks/>
              </p:cNvSpPr>
              <p:nvPr/>
            </p:nvSpPr>
            <p:spPr bwMode="auto">
              <a:xfrm>
                <a:off x="3720" y="2069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3 w 11"/>
                  <a:gd name="T3" fmla="*/ 8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3" y="8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5" name="Freeform 1369"/>
              <p:cNvSpPr>
                <a:spLocks/>
              </p:cNvSpPr>
              <p:nvPr/>
            </p:nvSpPr>
            <p:spPr bwMode="auto">
              <a:xfrm>
                <a:off x="3762" y="2162"/>
                <a:ext cx="26" cy="56"/>
              </a:xfrm>
              <a:custGeom>
                <a:avLst/>
                <a:gdLst>
                  <a:gd name="T0" fmla="*/ 0 w 11"/>
                  <a:gd name="T1" fmla="*/ 0 h 28"/>
                  <a:gd name="T2" fmla="*/ 11 w 11"/>
                  <a:gd name="T3" fmla="*/ 2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1" y="27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6" name="Freeform 1370"/>
              <p:cNvSpPr>
                <a:spLocks/>
              </p:cNvSpPr>
              <p:nvPr/>
            </p:nvSpPr>
            <p:spPr bwMode="auto">
              <a:xfrm>
                <a:off x="3805" y="2255"/>
                <a:ext cx="24" cy="58"/>
              </a:xfrm>
              <a:custGeom>
                <a:avLst/>
                <a:gdLst>
                  <a:gd name="T0" fmla="*/ 0 w 10"/>
                  <a:gd name="T1" fmla="*/ 0 h 29"/>
                  <a:gd name="T2" fmla="*/ 5 w 10"/>
                  <a:gd name="T3" fmla="*/ 15 h 29"/>
                  <a:gd name="T4" fmla="*/ 10 w 10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0"/>
                    </a:moveTo>
                    <a:lnTo>
                      <a:pt x="5" y="15"/>
                    </a:lnTo>
                    <a:lnTo>
                      <a:pt x="10" y="29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7" name="Freeform 1371"/>
              <p:cNvSpPr>
                <a:spLocks/>
              </p:cNvSpPr>
              <p:nvPr/>
            </p:nvSpPr>
            <p:spPr bwMode="auto">
              <a:xfrm>
                <a:off x="3846" y="2350"/>
                <a:ext cx="25" cy="56"/>
              </a:xfrm>
              <a:custGeom>
                <a:avLst/>
                <a:gdLst>
                  <a:gd name="T0" fmla="*/ 0 w 10"/>
                  <a:gd name="T1" fmla="*/ 0 h 28"/>
                  <a:gd name="T2" fmla="*/ 0 w 10"/>
                  <a:gd name="T3" fmla="*/ 1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0" y="1"/>
                    </a:lnTo>
                    <a:lnTo>
                      <a:pt x="10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8" name="Freeform 1372"/>
              <p:cNvSpPr>
                <a:spLocks/>
              </p:cNvSpPr>
              <p:nvPr/>
            </p:nvSpPr>
            <p:spPr bwMode="auto">
              <a:xfrm>
                <a:off x="3888" y="2443"/>
                <a:ext cx="24" cy="56"/>
              </a:xfrm>
              <a:custGeom>
                <a:avLst/>
                <a:gdLst>
                  <a:gd name="T0" fmla="*/ 0 w 10"/>
                  <a:gd name="T1" fmla="*/ 0 h 28"/>
                  <a:gd name="T2" fmla="*/ 8 w 10"/>
                  <a:gd name="T3" fmla="*/ 24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8" y="24"/>
                    </a:lnTo>
                    <a:lnTo>
                      <a:pt x="10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29" name="Freeform 1373"/>
              <p:cNvSpPr>
                <a:spLocks/>
              </p:cNvSpPr>
              <p:nvPr/>
            </p:nvSpPr>
            <p:spPr bwMode="auto">
              <a:xfrm>
                <a:off x="3931" y="2533"/>
                <a:ext cx="32" cy="55"/>
              </a:xfrm>
              <a:custGeom>
                <a:avLst/>
                <a:gdLst>
                  <a:gd name="T0" fmla="*/ 0 w 13"/>
                  <a:gd name="T1" fmla="*/ 0 h 27"/>
                  <a:gd name="T2" fmla="*/ 6 w 13"/>
                  <a:gd name="T3" fmla="*/ 11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6" y="11"/>
                    </a:lnTo>
                    <a:lnTo>
                      <a:pt x="13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0" name="Line 1374"/>
              <p:cNvSpPr>
                <a:spLocks noChangeShapeType="1"/>
              </p:cNvSpPr>
              <p:nvPr/>
            </p:nvSpPr>
            <p:spPr bwMode="auto">
              <a:xfrm>
                <a:off x="3980" y="2624"/>
                <a:ext cx="26" cy="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1" name="Freeform 1375"/>
              <p:cNvSpPr>
                <a:spLocks/>
              </p:cNvSpPr>
              <p:nvPr/>
            </p:nvSpPr>
            <p:spPr bwMode="auto">
              <a:xfrm>
                <a:off x="4023" y="2717"/>
                <a:ext cx="32" cy="55"/>
              </a:xfrm>
              <a:custGeom>
                <a:avLst/>
                <a:gdLst>
                  <a:gd name="T0" fmla="*/ 0 w 13"/>
                  <a:gd name="T1" fmla="*/ 0 h 27"/>
                  <a:gd name="T2" fmla="*/ 5 w 13"/>
                  <a:gd name="T3" fmla="*/ 12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5" y="12"/>
                    </a:lnTo>
                    <a:lnTo>
                      <a:pt x="13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2" name="Freeform 1376"/>
              <p:cNvSpPr>
                <a:spLocks/>
              </p:cNvSpPr>
              <p:nvPr/>
            </p:nvSpPr>
            <p:spPr bwMode="auto">
              <a:xfrm>
                <a:off x="4074" y="2806"/>
                <a:ext cx="32" cy="55"/>
              </a:xfrm>
              <a:custGeom>
                <a:avLst/>
                <a:gdLst>
                  <a:gd name="T0" fmla="*/ 0 w 13"/>
                  <a:gd name="T1" fmla="*/ 0 h 27"/>
                  <a:gd name="T2" fmla="*/ 9 w 13"/>
                  <a:gd name="T3" fmla="*/ 19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9" y="19"/>
                    </a:lnTo>
                    <a:lnTo>
                      <a:pt x="13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3" name="Freeform 1377"/>
              <p:cNvSpPr>
                <a:spLocks/>
              </p:cNvSpPr>
              <p:nvPr/>
            </p:nvSpPr>
            <p:spPr bwMode="auto">
              <a:xfrm>
                <a:off x="4128" y="2895"/>
                <a:ext cx="41" cy="51"/>
              </a:xfrm>
              <a:custGeom>
                <a:avLst/>
                <a:gdLst>
                  <a:gd name="T0" fmla="*/ 0 w 17"/>
                  <a:gd name="T1" fmla="*/ 0 h 25"/>
                  <a:gd name="T2" fmla="*/ 12 w 17"/>
                  <a:gd name="T3" fmla="*/ 19 h 25"/>
                  <a:gd name="T4" fmla="*/ 17 w 17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5">
                    <a:moveTo>
                      <a:pt x="0" y="0"/>
                    </a:moveTo>
                    <a:lnTo>
                      <a:pt x="12" y="19"/>
                    </a:lnTo>
                    <a:lnTo>
                      <a:pt x="17" y="25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4" name="Freeform 1378"/>
              <p:cNvSpPr>
                <a:spLocks/>
              </p:cNvSpPr>
              <p:nvPr/>
            </p:nvSpPr>
            <p:spPr bwMode="auto">
              <a:xfrm>
                <a:off x="4198" y="2976"/>
                <a:ext cx="53" cy="43"/>
              </a:xfrm>
              <a:custGeom>
                <a:avLst/>
                <a:gdLst>
                  <a:gd name="T0" fmla="*/ 0 w 22"/>
                  <a:gd name="T1" fmla="*/ 0 h 21"/>
                  <a:gd name="T2" fmla="*/ 8 w 22"/>
                  <a:gd name="T3" fmla="*/ 9 h 21"/>
                  <a:gd name="T4" fmla="*/ 20 w 22"/>
                  <a:gd name="T5" fmla="*/ 20 h 21"/>
                  <a:gd name="T6" fmla="*/ 22 w 22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0" y="0"/>
                    </a:moveTo>
                    <a:lnTo>
                      <a:pt x="8" y="9"/>
                    </a:lnTo>
                    <a:lnTo>
                      <a:pt x="20" y="20"/>
                    </a:lnTo>
                    <a:lnTo>
                      <a:pt x="22" y="21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5" name="Freeform 1379"/>
              <p:cNvSpPr>
                <a:spLocks/>
              </p:cNvSpPr>
              <p:nvPr/>
            </p:nvSpPr>
            <p:spPr bwMode="auto">
              <a:xfrm>
                <a:off x="4292" y="3033"/>
                <a:ext cx="71" cy="8"/>
              </a:xfrm>
              <a:custGeom>
                <a:avLst/>
                <a:gdLst>
                  <a:gd name="T0" fmla="*/ 0 w 29"/>
                  <a:gd name="T1" fmla="*/ 0 h 4"/>
                  <a:gd name="T2" fmla="*/ 10 w 29"/>
                  <a:gd name="T3" fmla="*/ 4 h 4"/>
                  <a:gd name="T4" fmla="*/ 22 w 29"/>
                  <a:gd name="T5" fmla="*/ 4 h 4"/>
                  <a:gd name="T6" fmla="*/ 29 w 29"/>
                  <a:gd name="T7" fmla="*/ 3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4">
                    <a:moveTo>
                      <a:pt x="0" y="0"/>
                    </a:moveTo>
                    <a:lnTo>
                      <a:pt x="10" y="4"/>
                    </a:lnTo>
                    <a:lnTo>
                      <a:pt x="22" y="4"/>
                    </a:lnTo>
                    <a:lnTo>
                      <a:pt x="29" y="3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6" name="Freeform 1380"/>
              <p:cNvSpPr>
                <a:spLocks/>
              </p:cNvSpPr>
              <p:nvPr/>
            </p:nvSpPr>
            <p:spPr bwMode="auto">
              <a:xfrm>
                <a:off x="4404" y="2984"/>
                <a:ext cx="56" cy="39"/>
              </a:xfrm>
              <a:custGeom>
                <a:avLst/>
                <a:gdLst>
                  <a:gd name="T0" fmla="*/ 0 w 23"/>
                  <a:gd name="T1" fmla="*/ 19 h 19"/>
                  <a:gd name="T2" fmla="*/ 1 w 23"/>
                  <a:gd name="T3" fmla="*/ 19 h 19"/>
                  <a:gd name="T4" fmla="*/ 13 w 23"/>
                  <a:gd name="T5" fmla="*/ 9 h 19"/>
                  <a:gd name="T6" fmla="*/ 23 w 23"/>
                  <a:gd name="T7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19">
                    <a:moveTo>
                      <a:pt x="0" y="19"/>
                    </a:moveTo>
                    <a:lnTo>
                      <a:pt x="1" y="19"/>
                    </a:lnTo>
                    <a:lnTo>
                      <a:pt x="13" y="9"/>
                    </a:lnTo>
                    <a:lnTo>
                      <a:pt x="23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7" name="Freeform 1381"/>
              <p:cNvSpPr>
                <a:spLocks/>
              </p:cNvSpPr>
              <p:nvPr/>
            </p:nvSpPr>
            <p:spPr bwMode="auto">
              <a:xfrm>
                <a:off x="4489" y="2905"/>
                <a:ext cx="38" cy="51"/>
              </a:xfrm>
              <a:custGeom>
                <a:avLst/>
                <a:gdLst>
                  <a:gd name="T0" fmla="*/ 0 w 16"/>
                  <a:gd name="T1" fmla="*/ 25 h 25"/>
                  <a:gd name="T2" fmla="*/ 3 w 16"/>
                  <a:gd name="T3" fmla="*/ 21 h 25"/>
                  <a:gd name="T4" fmla="*/ 15 w 16"/>
                  <a:gd name="T5" fmla="*/ 2 h 25"/>
                  <a:gd name="T6" fmla="*/ 16 w 16"/>
                  <a:gd name="T7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5">
                    <a:moveTo>
                      <a:pt x="0" y="25"/>
                    </a:moveTo>
                    <a:lnTo>
                      <a:pt x="3" y="21"/>
                    </a:lnTo>
                    <a:lnTo>
                      <a:pt x="15" y="2"/>
                    </a:lnTo>
                    <a:lnTo>
                      <a:pt x="16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8" name="Freeform 1382"/>
              <p:cNvSpPr>
                <a:spLocks/>
              </p:cNvSpPr>
              <p:nvPr/>
            </p:nvSpPr>
            <p:spPr bwMode="auto">
              <a:xfrm>
                <a:off x="4552" y="2819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1 w 14"/>
                  <a:gd name="T3" fmla="*/ 25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1" y="25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39" name="Freeform 1383"/>
              <p:cNvSpPr>
                <a:spLocks/>
              </p:cNvSpPr>
              <p:nvPr/>
            </p:nvSpPr>
            <p:spPr bwMode="auto">
              <a:xfrm>
                <a:off x="4610" y="2732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6 w 14"/>
                  <a:gd name="T3" fmla="*/ 17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6" y="17"/>
                    </a:lnTo>
                    <a:lnTo>
                      <a:pt x="14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0" name="Freeform 1384"/>
              <p:cNvSpPr>
                <a:spLocks/>
              </p:cNvSpPr>
              <p:nvPr/>
            </p:nvSpPr>
            <p:spPr bwMode="auto">
              <a:xfrm>
                <a:off x="4663" y="2641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9 w 11"/>
                  <a:gd name="T3" fmla="*/ 4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9" y="4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1" name="Freeform 1385"/>
              <p:cNvSpPr>
                <a:spLocks/>
              </p:cNvSpPr>
              <p:nvPr/>
            </p:nvSpPr>
            <p:spPr bwMode="auto">
              <a:xfrm>
                <a:off x="4704" y="2548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4 w 11"/>
                  <a:gd name="T3" fmla="*/ 18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4" y="18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2" name="Line 1386"/>
              <p:cNvSpPr>
                <a:spLocks noChangeShapeType="1"/>
              </p:cNvSpPr>
              <p:nvPr/>
            </p:nvSpPr>
            <p:spPr bwMode="auto">
              <a:xfrm flipV="1">
                <a:off x="4748" y="2457"/>
                <a:ext cx="24" cy="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3" name="Freeform 1387"/>
              <p:cNvSpPr>
                <a:spLocks/>
              </p:cNvSpPr>
              <p:nvPr/>
            </p:nvSpPr>
            <p:spPr bwMode="auto">
              <a:xfrm>
                <a:off x="4789" y="2362"/>
                <a:ext cx="24" cy="58"/>
              </a:xfrm>
              <a:custGeom>
                <a:avLst/>
                <a:gdLst>
                  <a:gd name="T0" fmla="*/ 0 w 10"/>
                  <a:gd name="T1" fmla="*/ 29 h 29"/>
                  <a:gd name="T2" fmla="*/ 6 w 10"/>
                  <a:gd name="T3" fmla="*/ 11 h 29"/>
                  <a:gd name="T4" fmla="*/ 10 w 1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29"/>
                    </a:moveTo>
                    <a:lnTo>
                      <a:pt x="6" y="11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4" name="Freeform 1388"/>
              <p:cNvSpPr>
                <a:spLocks/>
              </p:cNvSpPr>
              <p:nvPr/>
            </p:nvSpPr>
            <p:spPr bwMode="auto">
              <a:xfrm>
                <a:off x="4830" y="2267"/>
                <a:ext cx="25" cy="58"/>
              </a:xfrm>
              <a:custGeom>
                <a:avLst/>
                <a:gdLst>
                  <a:gd name="T0" fmla="*/ 0 w 10"/>
                  <a:gd name="T1" fmla="*/ 29 h 29"/>
                  <a:gd name="T2" fmla="*/ 2 w 10"/>
                  <a:gd name="T3" fmla="*/ 23 h 29"/>
                  <a:gd name="T4" fmla="*/ 10 w 1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29"/>
                    </a:moveTo>
                    <a:lnTo>
                      <a:pt x="2" y="23"/>
                    </a:lnTo>
                    <a:lnTo>
                      <a:pt x="10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5" name="Freeform 1389"/>
              <p:cNvSpPr>
                <a:spLocks/>
              </p:cNvSpPr>
              <p:nvPr/>
            </p:nvSpPr>
            <p:spPr bwMode="auto">
              <a:xfrm>
                <a:off x="4869" y="2174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10 w 11"/>
                  <a:gd name="T3" fmla="*/ 2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0" y="2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6" name="Freeform 1390"/>
              <p:cNvSpPr>
                <a:spLocks/>
              </p:cNvSpPr>
              <p:nvPr/>
            </p:nvSpPr>
            <p:spPr bwMode="auto">
              <a:xfrm>
                <a:off x="4918" y="2085"/>
                <a:ext cx="29" cy="54"/>
              </a:xfrm>
              <a:custGeom>
                <a:avLst/>
                <a:gdLst>
                  <a:gd name="T0" fmla="*/ 0 w 12"/>
                  <a:gd name="T1" fmla="*/ 27 h 27"/>
                  <a:gd name="T2" fmla="*/ 7 w 12"/>
                  <a:gd name="T3" fmla="*/ 14 h 27"/>
                  <a:gd name="T4" fmla="*/ 12 w 1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7">
                    <a:moveTo>
                      <a:pt x="0" y="27"/>
                    </a:moveTo>
                    <a:lnTo>
                      <a:pt x="7" y="14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7" name="Line 1391"/>
              <p:cNvSpPr>
                <a:spLocks noChangeShapeType="1"/>
              </p:cNvSpPr>
              <p:nvPr/>
            </p:nvSpPr>
            <p:spPr bwMode="auto">
              <a:xfrm flipV="1">
                <a:off x="1106" y="2639"/>
                <a:ext cx="26" cy="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8" name="Freeform 1392"/>
              <p:cNvSpPr>
                <a:spLocks/>
              </p:cNvSpPr>
              <p:nvPr/>
            </p:nvSpPr>
            <p:spPr bwMode="auto">
              <a:xfrm>
                <a:off x="1149" y="2546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6 w 11"/>
                  <a:gd name="T3" fmla="*/ 12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6" y="12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49" name="Freeform 1393"/>
              <p:cNvSpPr>
                <a:spLocks/>
              </p:cNvSpPr>
              <p:nvPr/>
            </p:nvSpPr>
            <p:spPr bwMode="auto">
              <a:xfrm>
                <a:off x="1193" y="2453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1 w 11"/>
                  <a:gd name="T3" fmla="*/ 26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" y="26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0" name="Freeform 1394"/>
              <p:cNvSpPr>
                <a:spLocks/>
              </p:cNvSpPr>
              <p:nvPr/>
            </p:nvSpPr>
            <p:spPr bwMode="auto">
              <a:xfrm>
                <a:off x="1234" y="2360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8 w 11"/>
                  <a:gd name="T3" fmla="*/ 5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8" y="5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1" name="Freeform 1395"/>
              <p:cNvSpPr>
                <a:spLocks/>
              </p:cNvSpPr>
              <p:nvPr/>
            </p:nvSpPr>
            <p:spPr bwMode="auto">
              <a:xfrm>
                <a:off x="1280" y="2269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6 w 12"/>
                  <a:gd name="T3" fmla="*/ 15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6" y="15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2" name="Line 1396"/>
              <p:cNvSpPr>
                <a:spLocks noChangeShapeType="1"/>
              </p:cNvSpPr>
              <p:nvPr/>
            </p:nvSpPr>
            <p:spPr bwMode="auto">
              <a:xfrm flipV="1">
                <a:off x="1324" y="2176"/>
                <a:ext cx="27" cy="5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3" name="Freeform 1397"/>
              <p:cNvSpPr>
                <a:spLocks/>
              </p:cNvSpPr>
              <p:nvPr/>
            </p:nvSpPr>
            <p:spPr bwMode="auto">
              <a:xfrm>
                <a:off x="1365" y="2083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8 w 11"/>
                  <a:gd name="T3" fmla="*/ 8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8" y="8"/>
                    </a:lnTo>
                    <a:lnTo>
                      <a:pt x="11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4" name="Freeform 1398"/>
              <p:cNvSpPr>
                <a:spLocks/>
              </p:cNvSpPr>
              <p:nvPr/>
            </p:nvSpPr>
            <p:spPr bwMode="auto">
              <a:xfrm>
                <a:off x="1409" y="1992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2 w 12"/>
                  <a:gd name="T3" fmla="*/ 23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2" y="23"/>
                    </a:lnTo>
                    <a:lnTo>
                      <a:pt x="12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5" name="Freeform 1399"/>
              <p:cNvSpPr>
                <a:spLocks/>
              </p:cNvSpPr>
              <p:nvPr/>
            </p:nvSpPr>
            <p:spPr bwMode="auto">
              <a:xfrm>
                <a:off x="1455" y="1901"/>
                <a:ext cx="31" cy="56"/>
              </a:xfrm>
              <a:custGeom>
                <a:avLst/>
                <a:gdLst>
                  <a:gd name="T0" fmla="*/ 0 w 13"/>
                  <a:gd name="T1" fmla="*/ 28 h 28"/>
                  <a:gd name="T2" fmla="*/ 8 w 13"/>
                  <a:gd name="T3" fmla="*/ 10 h 28"/>
                  <a:gd name="T4" fmla="*/ 13 w 13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8">
                    <a:moveTo>
                      <a:pt x="0" y="28"/>
                    </a:moveTo>
                    <a:lnTo>
                      <a:pt x="8" y="10"/>
                    </a:lnTo>
                    <a:lnTo>
                      <a:pt x="13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6" name="Freeform 1400"/>
              <p:cNvSpPr>
                <a:spLocks/>
              </p:cNvSpPr>
              <p:nvPr/>
            </p:nvSpPr>
            <p:spPr bwMode="auto">
              <a:xfrm>
                <a:off x="1506" y="1814"/>
                <a:ext cx="36" cy="52"/>
              </a:xfrm>
              <a:custGeom>
                <a:avLst/>
                <a:gdLst>
                  <a:gd name="T0" fmla="*/ 0 w 15"/>
                  <a:gd name="T1" fmla="*/ 26 h 26"/>
                  <a:gd name="T2" fmla="*/ 12 w 15"/>
                  <a:gd name="T3" fmla="*/ 5 h 26"/>
                  <a:gd name="T4" fmla="*/ 15 w 1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26"/>
                    </a:moveTo>
                    <a:lnTo>
                      <a:pt x="12" y="5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7" name="Freeform 1401"/>
              <p:cNvSpPr>
                <a:spLocks/>
              </p:cNvSpPr>
              <p:nvPr/>
            </p:nvSpPr>
            <p:spPr bwMode="auto">
              <a:xfrm>
                <a:off x="1564" y="1735"/>
                <a:ext cx="46" cy="46"/>
              </a:xfrm>
              <a:custGeom>
                <a:avLst/>
                <a:gdLst>
                  <a:gd name="T0" fmla="*/ 0 w 19"/>
                  <a:gd name="T1" fmla="*/ 23 h 23"/>
                  <a:gd name="T2" fmla="*/ 12 w 19"/>
                  <a:gd name="T3" fmla="*/ 7 h 23"/>
                  <a:gd name="T4" fmla="*/ 19 w 1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3">
                    <a:moveTo>
                      <a:pt x="0" y="23"/>
                    </a:moveTo>
                    <a:lnTo>
                      <a:pt x="12" y="7"/>
                    </a:lnTo>
                    <a:lnTo>
                      <a:pt x="19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8" name="Freeform 1402"/>
              <p:cNvSpPr>
                <a:spLocks/>
              </p:cNvSpPr>
              <p:nvPr/>
            </p:nvSpPr>
            <p:spPr bwMode="auto">
              <a:xfrm>
                <a:off x="1644" y="1676"/>
                <a:ext cx="60" cy="33"/>
              </a:xfrm>
              <a:custGeom>
                <a:avLst/>
                <a:gdLst>
                  <a:gd name="T0" fmla="*/ 0 w 25"/>
                  <a:gd name="T1" fmla="*/ 16 h 16"/>
                  <a:gd name="T2" fmla="*/ 8 w 25"/>
                  <a:gd name="T3" fmla="*/ 8 h 16"/>
                  <a:gd name="T4" fmla="*/ 21 w 25"/>
                  <a:gd name="T5" fmla="*/ 1 h 16"/>
                  <a:gd name="T6" fmla="*/ 25 w 25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0" y="16"/>
                    </a:moveTo>
                    <a:lnTo>
                      <a:pt x="8" y="8"/>
                    </a:lnTo>
                    <a:lnTo>
                      <a:pt x="21" y="1"/>
                    </a:lnTo>
                    <a:lnTo>
                      <a:pt x="25" y="0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59" name="Freeform 1403"/>
              <p:cNvSpPr>
                <a:spLocks/>
              </p:cNvSpPr>
              <p:nvPr/>
            </p:nvSpPr>
            <p:spPr bwMode="auto">
              <a:xfrm>
                <a:off x="1748" y="1666"/>
                <a:ext cx="70" cy="16"/>
              </a:xfrm>
              <a:custGeom>
                <a:avLst/>
                <a:gdLst>
                  <a:gd name="T0" fmla="*/ 0 w 29"/>
                  <a:gd name="T1" fmla="*/ 0 h 8"/>
                  <a:gd name="T2" fmla="*/ 2 w 29"/>
                  <a:gd name="T3" fmla="*/ 0 h 8"/>
                  <a:gd name="T4" fmla="*/ 15 w 29"/>
                  <a:gd name="T5" fmla="*/ 2 h 8"/>
                  <a:gd name="T6" fmla="*/ 27 w 29"/>
                  <a:gd name="T7" fmla="*/ 6 h 8"/>
                  <a:gd name="T8" fmla="*/ 29 w 29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lnTo>
                      <a:pt x="2" y="0"/>
                    </a:lnTo>
                    <a:lnTo>
                      <a:pt x="15" y="2"/>
                    </a:lnTo>
                    <a:lnTo>
                      <a:pt x="27" y="6"/>
                    </a:lnTo>
                    <a:lnTo>
                      <a:pt x="29" y="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0" name="Freeform 1404"/>
              <p:cNvSpPr>
                <a:spLocks/>
              </p:cNvSpPr>
              <p:nvPr/>
            </p:nvSpPr>
            <p:spPr bwMode="auto">
              <a:xfrm>
                <a:off x="1855" y="1707"/>
                <a:ext cx="50" cy="44"/>
              </a:xfrm>
              <a:custGeom>
                <a:avLst/>
                <a:gdLst>
                  <a:gd name="T0" fmla="*/ 0 w 21"/>
                  <a:gd name="T1" fmla="*/ 0 h 22"/>
                  <a:gd name="T2" fmla="*/ 8 w 21"/>
                  <a:gd name="T3" fmla="*/ 7 h 22"/>
                  <a:gd name="T4" fmla="*/ 20 w 21"/>
                  <a:gd name="T5" fmla="*/ 21 h 22"/>
                  <a:gd name="T6" fmla="*/ 21 w 21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0" y="0"/>
                    </a:moveTo>
                    <a:lnTo>
                      <a:pt x="8" y="7"/>
                    </a:lnTo>
                    <a:lnTo>
                      <a:pt x="20" y="21"/>
                    </a:lnTo>
                    <a:lnTo>
                      <a:pt x="21" y="22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1" name="Freeform 1405"/>
              <p:cNvSpPr>
                <a:spLocks/>
              </p:cNvSpPr>
              <p:nvPr/>
            </p:nvSpPr>
            <p:spPr bwMode="auto">
              <a:xfrm>
                <a:off x="1935" y="1781"/>
                <a:ext cx="41" cy="51"/>
              </a:xfrm>
              <a:custGeom>
                <a:avLst/>
                <a:gdLst>
                  <a:gd name="T0" fmla="*/ 0 w 17"/>
                  <a:gd name="T1" fmla="*/ 0 h 25"/>
                  <a:gd name="T2" fmla="*/ 3 w 17"/>
                  <a:gd name="T3" fmla="*/ 3 h 25"/>
                  <a:gd name="T4" fmla="*/ 16 w 17"/>
                  <a:gd name="T5" fmla="*/ 23 h 25"/>
                  <a:gd name="T6" fmla="*/ 17 w 17"/>
                  <a:gd name="T7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" h="25">
                    <a:moveTo>
                      <a:pt x="0" y="0"/>
                    </a:moveTo>
                    <a:lnTo>
                      <a:pt x="3" y="3"/>
                    </a:lnTo>
                    <a:lnTo>
                      <a:pt x="16" y="23"/>
                    </a:lnTo>
                    <a:lnTo>
                      <a:pt x="17" y="25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2" name="Freeform 1406"/>
              <p:cNvSpPr>
                <a:spLocks/>
              </p:cNvSpPr>
              <p:nvPr/>
            </p:nvSpPr>
            <p:spPr bwMode="auto">
              <a:xfrm>
                <a:off x="1998" y="1866"/>
                <a:ext cx="31" cy="55"/>
              </a:xfrm>
              <a:custGeom>
                <a:avLst/>
                <a:gdLst>
                  <a:gd name="T0" fmla="*/ 0 w 13"/>
                  <a:gd name="T1" fmla="*/ 0 h 27"/>
                  <a:gd name="T2" fmla="*/ 2 w 13"/>
                  <a:gd name="T3" fmla="*/ 4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2" y="4"/>
                    </a:lnTo>
                    <a:lnTo>
                      <a:pt x="13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3" name="Freeform 1407"/>
              <p:cNvSpPr>
                <a:spLocks/>
              </p:cNvSpPr>
              <p:nvPr/>
            </p:nvSpPr>
            <p:spPr bwMode="auto">
              <a:xfrm>
                <a:off x="2048" y="1955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6 w 12"/>
                  <a:gd name="T3" fmla="*/ 13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6" y="13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4" name="Line 1408"/>
              <p:cNvSpPr>
                <a:spLocks noChangeShapeType="1"/>
              </p:cNvSpPr>
              <p:nvPr/>
            </p:nvSpPr>
            <p:spPr bwMode="auto">
              <a:xfrm>
                <a:off x="2094" y="2048"/>
                <a:ext cx="25" cy="5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5" name="Freeform 1409"/>
              <p:cNvSpPr>
                <a:spLocks/>
              </p:cNvSpPr>
              <p:nvPr/>
            </p:nvSpPr>
            <p:spPr bwMode="auto">
              <a:xfrm>
                <a:off x="2136" y="2139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7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7" y="17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6" name="Freeform 1410"/>
              <p:cNvSpPr>
                <a:spLocks/>
              </p:cNvSpPr>
              <p:nvPr/>
            </p:nvSpPr>
            <p:spPr bwMode="auto">
              <a:xfrm>
                <a:off x="2179" y="2232"/>
                <a:ext cx="24" cy="59"/>
              </a:xfrm>
              <a:custGeom>
                <a:avLst/>
                <a:gdLst>
                  <a:gd name="T0" fmla="*/ 0 w 10"/>
                  <a:gd name="T1" fmla="*/ 0 h 29"/>
                  <a:gd name="T2" fmla="*/ 1 w 10"/>
                  <a:gd name="T3" fmla="*/ 3 h 29"/>
                  <a:gd name="T4" fmla="*/ 10 w 10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0"/>
                    </a:moveTo>
                    <a:lnTo>
                      <a:pt x="1" y="3"/>
                    </a:lnTo>
                    <a:lnTo>
                      <a:pt x="10" y="29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7" name="Freeform 1411"/>
              <p:cNvSpPr>
                <a:spLocks/>
              </p:cNvSpPr>
              <p:nvPr/>
            </p:nvSpPr>
            <p:spPr bwMode="auto">
              <a:xfrm>
                <a:off x="2218" y="2327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10 w 11"/>
                  <a:gd name="T3" fmla="*/ 25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0" y="25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8" name="Freeform 1412"/>
              <p:cNvSpPr>
                <a:spLocks/>
              </p:cNvSpPr>
              <p:nvPr/>
            </p:nvSpPr>
            <p:spPr bwMode="auto">
              <a:xfrm>
                <a:off x="2267" y="2418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6 w 12"/>
                  <a:gd name="T3" fmla="*/ 13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6" y="13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69" name="Freeform 1413"/>
              <p:cNvSpPr>
                <a:spLocks/>
              </p:cNvSpPr>
              <p:nvPr/>
            </p:nvSpPr>
            <p:spPr bwMode="auto">
              <a:xfrm>
                <a:off x="2313" y="2511"/>
                <a:ext cx="24" cy="57"/>
              </a:xfrm>
              <a:custGeom>
                <a:avLst/>
                <a:gdLst>
                  <a:gd name="T0" fmla="*/ 0 w 10"/>
                  <a:gd name="T1" fmla="*/ 0 h 28"/>
                  <a:gd name="T2" fmla="*/ 0 w 10"/>
                  <a:gd name="T3" fmla="*/ 1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0" y="1"/>
                    </a:lnTo>
                    <a:lnTo>
                      <a:pt x="10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0" name="Freeform 1414"/>
              <p:cNvSpPr>
                <a:spLocks/>
              </p:cNvSpPr>
              <p:nvPr/>
            </p:nvSpPr>
            <p:spPr bwMode="auto">
              <a:xfrm>
                <a:off x="2351" y="2604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0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0"/>
                    </a:lnTo>
                    <a:lnTo>
                      <a:pt x="11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1" name="Freeform 1415"/>
              <p:cNvSpPr>
                <a:spLocks/>
              </p:cNvSpPr>
              <p:nvPr/>
            </p:nvSpPr>
            <p:spPr bwMode="auto">
              <a:xfrm>
                <a:off x="2397" y="2695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2 w 12"/>
                  <a:gd name="T3" fmla="*/ 5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2" y="5"/>
                    </a:lnTo>
                    <a:lnTo>
                      <a:pt x="12" y="2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2" name="Freeform 1416"/>
              <p:cNvSpPr>
                <a:spLocks/>
              </p:cNvSpPr>
              <p:nvPr/>
            </p:nvSpPr>
            <p:spPr bwMode="auto">
              <a:xfrm>
                <a:off x="2446" y="2786"/>
                <a:ext cx="31" cy="55"/>
              </a:xfrm>
              <a:custGeom>
                <a:avLst/>
                <a:gdLst>
                  <a:gd name="T0" fmla="*/ 0 w 13"/>
                  <a:gd name="T1" fmla="*/ 0 h 27"/>
                  <a:gd name="T2" fmla="*/ 6 w 13"/>
                  <a:gd name="T3" fmla="*/ 13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6" y="13"/>
                    </a:lnTo>
                    <a:lnTo>
                      <a:pt x="13" y="27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3" name="Freeform 1417"/>
              <p:cNvSpPr>
                <a:spLocks/>
              </p:cNvSpPr>
              <p:nvPr/>
            </p:nvSpPr>
            <p:spPr bwMode="auto">
              <a:xfrm>
                <a:off x="2499" y="2875"/>
                <a:ext cx="39" cy="53"/>
              </a:xfrm>
              <a:custGeom>
                <a:avLst/>
                <a:gdLst>
                  <a:gd name="T0" fmla="*/ 0 w 16"/>
                  <a:gd name="T1" fmla="*/ 0 h 26"/>
                  <a:gd name="T2" fmla="*/ 9 w 16"/>
                  <a:gd name="T3" fmla="*/ 15 h 26"/>
                  <a:gd name="T4" fmla="*/ 16 w 16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6">
                    <a:moveTo>
                      <a:pt x="0" y="0"/>
                    </a:moveTo>
                    <a:lnTo>
                      <a:pt x="9" y="15"/>
                    </a:lnTo>
                    <a:lnTo>
                      <a:pt x="16" y="26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4" name="Freeform 1418"/>
              <p:cNvSpPr>
                <a:spLocks/>
              </p:cNvSpPr>
              <p:nvPr/>
            </p:nvSpPr>
            <p:spPr bwMode="auto">
              <a:xfrm>
                <a:off x="2565" y="2958"/>
                <a:ext cx="53" cy="42"/>
              </a:xfrm>
              <a:custGeom>
                <a:avLst/>
                <a:gdLst>
                  <a:gd name="T0" fmla="*/ 0 w 22"/>
                  <a:gd name="T1" fmla="*/ 0 h 21"/>
                  <a:gd name="T2" fmla="*/ 7 w 22"/>
                  <a:gd name="T3" fmla="*/ 9 h 21"/>
                  <a:gd name="T4" fmla="*/ 22 w 22"/>
                  <a:gd name="T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1">
                    <a:moveTo>
                      <a:pt x="0" y="0"/>
                    </a:moveTo>
                    <a:lnTo>
                      <a:pt x="7" y="9"/>
                    </a:lnTo>
                    <a:lnTo>
                      <a:pt x="22" y="21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5" name="Freeform 1419"/>
              <p:cNvSpPr>
                <a:spLocks/>
              </p:cNvSpPr>
              <p:nvPr/>
            </p:nvSpPr>
            <p:spPr bwMode="auto">
              <a:xfrm>
                <a:off x="2654" y="3025"/>
                <a:ext cx="70" cy="16"/>
              </a:xfrm>
              <a:custGeom>
                <a:avLst/>
                <a:gdLst>
                  <a:gd name="T0" fmla="*/ 0 w 29"/>
                  <a:gd name="T1" fmla="*/ 0 h 8"/>
                  <a:gd name="T2" fmla="*/ 11 w 29"/>
                  <a:gd name="T3" fmla="*/ 6 h 8"/>
                  <a:gd name="T4" fmla="*/ 23 w 29"/>
                  <a:gd name="T5" fmla="*/ 8 h 8"/>
                  <a:gd name="T6" fmla="*/ 29 w 2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lnTo>
                      <a:pt x="11" y="6"/>
                    </a:lnTo>
                    <a:lnTo>
                      <a:pt x="23" y="8"/>
                    </a:lnTo>
                    <a:lnTo>
                      <a:pt x="29" y="8"/>
                    </a:lnTo>
                  </a:path>
                </a:pathLst>
              </a:custGeom>
              <a:solidFill>
                <a:schemeClr val="tx1"/>
              </a:solidFill>
              <a:ln w="15875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8876" name="Group 1420"/>
            <p:cNvGrpSpPr>
              <a:grpSpLocks/>
            </p:cNvGrpSpPr>
            <p:nvPr/>
          </p:nvGrpSpPr>
          <p:grpSpPr bwMode="auto">
            <a:xfrm>
              <a:off x="1106" y="1666"/>
              <a:ext cx="3858" cy="1375"/>
              <a:chOff x="1106" y="1666"/>
              <a:chExt cx="3858" cy="1375"/>
            </a:xfrm>
          </p:grpSpPr>
          <p:sp>
            <p:nvSpPr>
              <p:cNvPr id="148877" name="Freeform 1421"/>
              <p:cNvSpPr>
                <a:spLocks/>
              </p:cNvSpPr>
              <p:nvPr/>
            </p:nvSpPr>
            <p:spPr bwMode="auto">
              <a:xfrm>
                <a:off x="2768" y="2996"/>
                <a:ext cx="61" cy="35"/>
              </a:xfrm>
              <a:custGeom>
                <a:avLst/>
                <a:gdLst>
                  <a:gd name="T0" fmla="*/ 0 w 25"/>
                  <a:gd name="T1" fmla="*/ 17 h 17"/>
                  <a:gd name="T2" fmla="*/ 1 w 25"/>
                  <a:gd name="T3" fmla="*/ 17 h 17"/>
                  <a:gd name="T4" fmla="*/ 13 w 25"/>
                  <a:gd name="T5" fmla="*/ 10 h 17"/>
                  <a:gd name="T6" fmla="*/ 25 w 2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7">
                    <a:moveTo>
                      <a:pt x="0" y="17"/>
                    </a:moveTo>
                    <a:lnTo>
                      <a:pt x="1" y="17"/>
                    </a:lnTo>
                    <a:lnTo>
                      <a:pt x="13" y="10"/>
                    </a:lnTo>
                    <a:lnTo>
                      <a:pt x="25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8" name="Freeform 1422"/>
              <p:cNvSpPr>
                <a:spLocks/>
              </p:cNvSpPr>
              <p:nvPr/>
            </p:nvSpPr>
            <p:spPr bwMode="auto">
              <a:xfrm>
                <a:off x="2860" y="2920"/>
                <a:ext cx="41" cy="50"/>
              </a:xfrm>
              <a:custGeom>
                <a:avLst/>
                <a:gdLst>
                  <a:gd name="T0" fmla="*/ 0 w 17"/>
                  <a:gd name="T1" fmla="*/ 25 h 25"/>
                  <a:gd name="T2" fmla="*/ 12 w 17"/>
                  <a:gd name="T3" fmla="*/ 7 h 25"/>
                  <a:gd name="T4" fmla="*/ 17 w 17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5">
                    <a:moveTo>
                      <a:pt x="0" y="25"/>
                    </a:moveTo>
                    <a:lnTo>
                      <a:pt x="12" y="7"/>
                    </a:lnTo>
                    <a:lnTo>
                      <a:pt x="1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79" name="Freeform 1423"/>
              <p:cNvSpPr>
                <a:spLocks/>
              </p:cNvSpPr>
              <p:nvPr/>
            </p:nvSpPr>
            <p:spPr bwMode="auto">
              <a:xfrm>
                <a:off x="2928" y="2835"/>
                <a:ext cx="39" cy="52"/>
              </a:xfrm>
              <a:custGeom>
                <a:avLst/>
                <a:gdLst>
                  <a:gd name="T0" fmla="*/ 0 w 16"/>
                  <a:gd name="T1" fmla="*/ 26 h 26"/>
                  <a:gd name="T2" fmla="*/ 13 w 16"/>
                  <a:gd name="T3" fmla="*/ 7 h 26"/>
                  <a:gd name="T4" fmla="*/ 16 w 16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6">
                    <a:moveTo>
                      <a:pt x="0" y="26"/>
                    </a:moveTo>
                    <a:lnTo>
                      <a:pt x="13" y="7"/>
                    </a:lnTo>
                    <a:lnTo>
                      <a:pt x="1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0" name="Freeform 1424"/>
              <p:cNvSpPr>
                <a:spLocks/>
              </p:cNvSpPr>
              <p:nvPr/>
            </p:nvSpPr>
            <p:spPr bwMode="auto">
              <a:xfrm>
                <a:off x="2986" y="2746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1 w 14"/>
                  <a:gd name="T3" fmla="*/ 26 h 27"/>
                  <a:gd name="T4" fmla="*/ 14 w 14"/>
                  <a:gd name="T5" fmla="*/ 1 h 27"/>
                  <a:gd name="T6" fmla="*/ 14 w 14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1" y="26"/>
                    </a:lnTo>
                    <a:lnTo>
                      <a:pt x="14" y="1"/>
                    </a:lnTo>
                    <a:lnTo>
                      <a:pt x="1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1" name="Freeform 1425"/>
              <p:cNvSpPr>
                <a:spLocks/>
              </p:cNvSpPr>
              <p:nvPr/>
            </p:nvSpPr>
            <p:spPr bwMode="auto">
              <a:xfrm>
                <a:off x="3037" y="2655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5 w 11"/>
                  <a:gd name="T3" fmla="*/ 16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5" y="16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2" name="Line 1426"/>
              <p:cNvSpPr>
                <a:spLocks noChangeShapeType="1"/>
              </p:cNvSpPr>
              <p:nvPr/>
            </p:nvSpPr>
            <p:spPr bwMode="auto">
              <a:xfrm flipV="1">
                <a:off x="3081" y="2564"/>
                <a:ext cx="26" cy="5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3" name="Freeform 1427"/>
              <p:cNvSpPr>
                <a:spLocks/>
              </p:cNvSpPr>
              <p:nvPr/>
            </p:nvSpPr>
            <p:spPr bwMode="auto">
              <a:xfrm>
                <a:off x="3124" y="2471"/>
                <a:ext cx="25" cy="56"/>
              </a:xfrm>
              <a:custGeom>
                <a:avLst/>
                <a:gdLst>
                  <a:gd name="T0" fmla="*/ 0 w 10"/>
                  <a:gd name="T1" fmla="*/ 28 h 28"/>
                  <a:gd name="T2" fmla="*/ 6 w 10"/>
                  <a:gd name="T3" fmla="*/ 12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6" y="12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4" name="Freeform 1428"/>
              <p:cNvSpPr>
                <a:spLocks/>
              </p:cNvSpPr>
              <p:nvPr/>
            </p:nvSpPr>
            <p:spPr bwMode="auto">
              <a:xfrm>
                <a:off x="3163" y="2378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2 w 11"/>
                  <a:gd name="T3" fmla="*/ 23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2" y="23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5" name="Freeform 1429"/>
              <p:cNvSpPr>
                <a:spLocks/>
              </p:cNvSpPr>
              <p:nvPr/>
            </p:nvSpPr>
            <p:spPr bwMode="auto">
              <a:xfrm>
                <a:off x="3207" y="2285"/>
                <a:ext cx="26" cy="56"/>
              </a:xfrm>
              <a:custGeom>
                <a:avLst/>
                <a:gdLst>
                  <a:gd name="T0" fmla="*/ 0 w 11"/>
                  <a:gd name="T1" fmla="*/ 28 h 28"/>
                  <a:gd name="T2" fmla="*/ 9 w 11"/>
                  <a:gd name="T3" fmla="*/ 3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9" y="3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6" name="Freeform 1430"/>
              <p:cNvSpPr>
                <a:spLocks/>
              </p:cNvSpPr>
              <p:nvPr/>
            </p:nvSpPr>
            <p:spPr bwMode="auto">
              <a:xfrm>
                <a:off x="3253" y="2194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7 w 12"/>
                  <a:gd name="T3" fmla="*/ 13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7" y="13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7" name="Freeform 1431"/>
              <p:cNvSpPr>
                <a:spLocks/>
              </p:cNvSpPr>
              <p:nvPr/>
            </p:nvSpPr>
            <p:spPr bwMode="auto">
              <a:xfrm>
                <a:off x="3299" y="2101"/>
                <a:ext cx="24" cy="56"/>
              </a:xfrm>
              <a:custGeom>
                <a:avLst/>
                <a:gdLst>
                  <a:gd name="T0" fmla="*/ 0 w 10"/>
                  <a:gd name="T1" fmla="*/ 28 h 28"/>
                  <a:gd name="T2" fmla="*/ 0 w 10"/>
                  <a:gd name="T3" fmla="*/ 27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0" y="27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8" name="Freeform 1432"/>
              <p:cNvSpPr>
                <a:spLocks/>
              </p:cNvSpPr>
              <p:nvPr/>
            </p:nvSpPr>
            <p:spPr bwMode="auto">
              <a:xfrm>
                <a:off x="3340" y="2008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8 w 12"/>
                  <a:gd name="T3" fmla="*/ 10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8" y="10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89" name="Freeform 1433"/>
              <p:cNvSpPr>
                <a:spLocks/>
              </p:cNvSpPr>
              <p:nvPr/>
            </p:nvSpPr>
            <p:spPr bwMode="auto">
              <a:xfrm>
                <a:off x="3386" y="1915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1 w 12"/>
                  <a:gd name="T3" fmla="*/ 26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1" y="26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0" name="Freeform 1434"/>
              <p:cNvSpPr>
                <a:spLocks/>
              </p:cNvSpPr>
              <p:nvPr/>
            </p:nvSpPr>
            <p:spPr bwMode="auto">
              <a:xfrm>
                <a:off x="3437" y="1826"/>
                <a:ext cx="34" cy="55"/>
              </a:xfrm>
              <a:custGeom>
                <a:avLst/>
                <a:gdLst>
                  <a:gd name="T0" fmla="*/ 0 w 14"/>
                  <a:gd name="T1" fmla="*/ 27 h 27"/>
                  <a:gd name="T2" fmla="*/ 5 w 14"/>
                  <a:gd name="T3" fmla="*/ 17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5" y="17"/>
                    </a:lnTo>
                    <a:lnTo>
                      <a:pt x="1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1" name="Freeform 1435"/>
              <p:cNvSpPr>
                <a:spLocks/>
              </p:cNvSpPr>
              <p:nvPr/>
            </p:nvSpPr>
            <p:spPr bwMode="auto">
              <a:xfrm>
                <a:off x="3495" y="1743"/>
                <a:ext cx="41" cy="51"/>
              </a:xfrm>
              <a:custGeom>
                <a:avLst/>
                <a:gdLst>
                  <a:gd name="T0" fmla="*/ 0 w 17"/>
                  <a:gd name="T1" fmla="*/ 25 h 25"/>
                  <a:gd name="T2" fmla="*/ 5 w 17"/>
                  <a:gd name="T3" fmla="*/ 17 h 25"/>
                  <a:gd name="T4" fmla="*/ 17 w 17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5">
                    <a:moveTo>
                      <a:pt x="0" y="25"/>
                    </a:moveTo>
                    <a:lnTo>
                      <a:pt x="5" y="17"/>
                    </a:lnTo>
                    <a:lnTo>
                      <a:pt x="1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2" name="Freeform 1436"/>
              <p:cNvSpPr>
                <a:spLocks/>
              </p:cNvSpPr>
              <p:nvPr/>
            </p:nvSpPr>
            <p:spPr bwMode="auto">
              <a:xfrm>
                <a:off x="3565" y="1680"/>
                <a:ext cx="61" cy="35"/>
              </a:xfrm>
              <a:custGeom>
                <a:avLst/>
                <a:gdLst>
                  <a:gd name="T0" fmla="*/ 0 w 25"/>
                  <a:gd name="T1" fmla="*/ 17 h 17"/>
                  <a:gd name="T2" fmla="*/ 1 w 25"/>
                  <a:gd name="T3" fmla="*/ 16 h 17"/>
                  <a:gd name="T4" fmla="*/ 18 w 25"/>
                  <a:gd name="T5" fmla="*/ 4 h 17"/>
                  <a:gd name="T6" fmla="*/ 25 w 25"/>
                  <a:gd name="T7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7">
                    <a:moveTo>
                      <a:pt x="0" y="17"/>
                    </a:moveTo>
                    <a:lnTo>
                      <a:pt x="1" y="16"/>
                    </a:lnTo>
                    <a:lnTo>
                      <a:pt x="18" y="4"/>
                    </a:lnTo>
                    <a:lnTo>
                      <a:pt x="25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3" name="Freeform 1437"/>
              <p:cNvSpPr>
                <a:spLocks/>
              </p:cNvSpPr>
              <p:nvPr/>
            </p:nvSpPr>
            <p:spPr bwMode="auto">
              <a:xfrm>
                <a:off x="3667" y="1666"/>
                <a:ext cx="73" cy="8"/>
              </a:xfrm>
              <a:custGeom>
                <a:avLst/>
                <a:gdLst>
                  <a:gd name="T0" fmla="*/ 0 w 30"/>
                  <a:gd name="T1" fmla="*/ 0 h 4"/>
                  <a:gd name="T2" fmla="*/ 13 w 30"/>
                  <a:gd name="T3" fmla="*/ 0 h 4"/>
                  <a:gd name="T4" fmla="*/ 25 w 30"/>
                  <a:gd name="T5" fmla="*/ 2 h 4"/>
                  <a:gd name="T6" fmla="*/ 30 w 30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13" y="0"/>
                    </a:lnTo>
                    <a:lnTo>
                      <a:pt x="25" y="2"/>
                    </a:lnTo>
                    <a:lnTo>
                      <a:pt x="30" y="4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4" name="Freeform 1438"/>
              <p:cNvSpPr>
                <a:spLocks/>
              </p:cNvSpPr>
              <p:nvPr/>
            </p:nvSpPr>
            <p:spPr bwMode="auto">
              <a:xfrm>
                <a:off x="3779" y="1693"/>
                <a:ext cx="48" cy="44"/>
              </a:xfrm>
              <a:custGeom>
                <a:avLst/>
                <a:gdLst>
                  <a:gd name="T0" fmla="*/ 0 w 20"/>
                  <a:gd name="T1" fmla="*/ 0 h 22"/>
                  <a:gd name="T2" fmla="*/ 4 w 20"/>
                  <a:gd name="T3" fmla="*/ 3 h 22"/>
                  <a:gd name="T4" fmla="*/ 16 w 20"/>
                  <a:gd name="T5" fmla="*/ 17 h 22"/>
                  <a:gd name="T6" fmla="*/ 20 w 20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2">
                    <a:moveTo>
                      <a:pt x="0" y="0"/>
                    </a:moveTo>
                    <a:lnTo>
                      <a:pt x="4" y="3"/>
                    </a:lnTo>
                    <a:lnTo>
                      <a:pt x="16" y="17"/>
                    </a:lnTo>
                    <a:lnTo>
                      <a:pt x="20" y="22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5" name="Freeform 1439"/>
              <p:cNvSpPr>
                <a:spLocks/>
              </p:cNvSpPr>
              <p:nvPr/>
            </p:nvSpPr>
            <p:spPr bwMode="auto">
              <a:xfrm>
                <a:off x="3854" y="1767"/>
                <a:ext cx="39" cy="51"/>
              </a:xfrm>
              <a:custGeom>
                <a:avLst/>
                <a:gdLst>
                  <a:gd name="T0" fmla="*/ 0 w 16"/>
                  <a:gd name="T1" fmla="*/ 0 h 25"/>
                  <a:gd name="T2" fmla="*/ 10 w 16"/>
                  <a:gd name="T3" fmla="*/ 14 h 25"/>
                  <a:gd name="T4" fmla="*/ 16 w 16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lnTo>
                      <a:pt x="10" y="14"/>
                    </a:lnTo>
                    <a:lnTo>
                      <a:pt x="16" y="25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6" name="Freeform 1440"/>
              <p:cNvSpPr>
                <a:spLocks/>
              </p:cNvSpPr>
              <p:nvPr/>
            </p:nvSpPr>
            <p:spPr bwMode="auto">
              <a:xfrm>
                <a:off x="3917" y="1850"/>
                <a:ext cx="39" cy="51"/>
              </a:xfrm>
              <a:custGeom>
                <a:avLst/>
                <a:gdLst>
                  <a:gd name="T0" fmla="*/ 0 w 16"/>
                  <a:gd name="T1" fmla="*/ 0 h 25"/>
                  <a:gd name="T2" fmla="*/ 12 w 16"/>
                  <a:gd name="T3" fmla="*/ 17 h 25"/>
                  <a:gd name="T4" fmla="*/ 16 w 16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lnTo>
                      <a:pt x="12" y="17"/>
                    </a:lnTo>
                    <a:lnTo>
                      <a:pt x="16" y="25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7" name="Line 1441"/>
              <p:cNvSpPr>
                <a:spLocks noChangeShapeType="1"/>
              </p:cNvSpPr>
              <p:nvPr/>
            </p:nvSpPr>
            <p:spPr bwMode="auto">
              <a:xfrm>
                <a:off x="3977" y="1935"/>
                <a:ext cx="27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8" name="Freeform 1442"/>
              <p:cNvSpPr>
                <a:spLocks/>
              </p:cNvSpPr>
              <p:nvPr/>
            </p:nvSpPr>
            <p:spPr bwMode="auto">
              <a:xfrm>
                <a:off x="4023" y="2026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5 w 11"/>
                  <a:gd name="T3" fmla="*/ 13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5" y="13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899" name="Line 1443"/>
              <p:cNvSpPr>
                <a:spLocks noChangeShapeType="1"/>
              </p:cNvSpPr>
              <p:nvPr/>
            </p:nvSpPr>
            <p:spPr bwMode="auto">
              <a:xfrm>
                <a:off x="4067" y="2117"/>
                <a:ext cx="24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0" name="Freeform 1444"/>
              <p:cNvSpPr>
                <a:spLocks/>
              </p:cNvSpPr>
              <p:nvPr/>
            </p:nvSpPr>
            <p:spPr bwMode="auto">
              <a:xfrm>
                <a:off x="4106" y="2210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1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1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1" name="Freeform 1445"/>
              <p:cNvSpPr>
                <a:spLocks/>
              </p:cNvSpPr>
              <p:nvPr/>
            </p:nvSpPr>
            <p:spPr bwMode="auto">
              <a:xfrm>
                <a:off x="4149" y="2303"/>
                <a:ext cx="25" cy="57"/>
              </a:xfrm>
              <a:custGeom>
                <a:avLst/>
                <a:gdLst>
                  <a:gd name="T0" fmla="*/ 0 w 10"/>
                  <a:gd name="T1" fmla="*/ 0 h 28"/>
                  <a:gd name="T2" fmla="*/ 3 w 10"/>
                  <a:gd name="T3" fmla="*/ 7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3" y="7"/>
                    </a:lnTo>
                    <a:lnTo>
                      <a:pt x="10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2" name="Line 1446"/>
              <p:cNvSpPr>
                <a:spLocks noChangeShapeType="1"/>
              </p:cNvSpPr>
              <p:nvPr/>
            </p:nvSpPr>
            <p:spPr bwMode="auto">
              <a:xfrm>
                <a:off x="4188" y="2396"/>
                <a:ext cx="27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3" name="Freeform 1447"/>
              <p:cNvSpPr>
                <a:spLocks/>
              </p:cNvSpPr>
              <p:nvPr/>
            </p:nvSpPr>
            <p:spPr bwMode="auto">
              <a:xfrm>
                <a:off x="4232" y="2489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6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6" y="1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4" name="Freeform 1448"/>
              <p:cNvSpPr>
                <a:spLocks/>
              </p:cNvSpPr>
              <p:nvPr/>
            </p:nvSpPr>
            <p:spPr bwMode="auto">
              <a:xfrm>
                <a:off x="4280" y="2580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2 w 12"/>
                  <a:gd name="T3" fmla="*/ 4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2" y="4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5" name="Freeform 1449"/>
              <p:cNvSpPr>
                <a:spLocks/>
              </p:cNvSpPr>
              <p:nvPr/>
            </p:nvSpPr>
            <p:spPr bwMode="auto">
              <a:xfrm>
                <a:off x="4326" y="2673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0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0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6" name="Freeform 1450"/>
              <p:cNvSpPr>
                <a:spLocks/>
              </p:cNvSpPr>
              <p:nvPr/>
            </p:nvSpPr>
            <p:spPr bwMode="auto">
              <a:xfrm>
                <a:off x="4372" y="2764"/>
                <a:ext cx="32" cy="55"/>
              </a:xfrm>
              <a:custGeom>
                <a:avLst/>
                <a:gdLst>
                  <a:gd name="T0" fmla="*/ 0 w 13"/>
                  <a:gd name="T1" fmla="*/ 0 h 27"/>
                  <a:gd name="T2" fmla="*/ 1 w 13"/>
                  <a:gd name="T3" fmla="*/ 3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1" y="3"/>
                    </a:lnTo>
                    <a:lnTo>
                      <a:pt x="13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7" name="Freeform 1451"/>
              <p:cNvSpPr>
                <a:spLocks/>
              </p:cNvSpPr>
              <p:nvPr/>
            </p:nvSpPr>
            <p:spPr bwMode="auto">
              <a:xfrm>
                <a:off x="4423" y="2853"/>
                <a:ext cx="34" cy="54"/>
              </a:xfrm>
              <a:custGeom>
                <a:avLst/>
                <a:gdLst>
                  <a:gd name="T0" fmla="*/ 0 w 14"/>
                  <a:gd name="T1" fmla="*/ 0 h 27"/>
                  <a:gd name="T2" fmla="*/ 5 w 14"/>
                  <a:gd name="T3" fmla="*/ 10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5" y="10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8" name="Freeform 1452"/>
              <p:cNvSpPr>
                <a:spLocks/>
              </p:cNvSpPr>
              <p:nvPr/>
            </p:nvSpPr>
            <p:spPr bwMode="auto">
              <a:xfrm>
                <a:off x="4484" y="2938"/>
                <a:ext cx="46" cy="46"/>
              </a:xfrm>
              <a:custGeom>
                <a:avLst/>
                <a:gdLst>
                  <a:gd name="T0" fmla="*/ 0 w 19"/>
                  <a:gd name="T1" fmla="*/ 0 h 23"/>
                  <a:gd name="T2" fmla="*/ 5 w 19"/>
                  <a:gd name="T3" fmla="*/ 7 h 23"/>
                  <a:gd name="T4" fmla="*/ 17 w 19"/>
                  <a:gd name="T5" fmla="*/ 21 h 23"/>
                  <a:gd name="T6" fmla="*/ 19 w 19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lnTo>
                      <a:pt x="5" y="7"/>
                    </a:lnTo>
                    <a:lnTo>
                      <a:pt x="17" y="21"/>
                    </a:lnTo>
                    <a:lnTo>
                      <a:pt x="19" y="23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09" name="Freeform 1453"/>
              <p:cNvSpPr>
                <a:spLocks/>
              </p:cNvSpPr>
              <p:nvPr/>
            </p:nvSpPr>
            <p:spPr bwMode="auto">
              <a:xfrm>
                <a:off x="4561" y="3013"/>
                <a:ext cx="66" cy="24"/>
              </a:xfrm>
              <a:custGeom>
                <a:avLst/>
                <a:gdLst>
                  <a:gd name="T0" fmla="*/ 0 w 27"/>
                  <a:gd name="T1" fmla="*/ 0 h 12"/>
                  <a:gd name="T2" fmla="*/ 10 w 27"/>
                  <a:gd name="T3" fmla="*/ 7 h 12"/>
                  <a:gd name="T4" fmla="*/ 26 w 27"/>
                  <a:gd name="T5" fmla="*/ 12 h 12"/>
                  <a:gd name="T6" fmla="*/ 27 w 27"/>
                  <a:gd name="T7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0"/>
                    </a:moveTo>
                    <a:lnTo>
                      <a:pt x="10" y="7"/>
                    </a:lnTo>
                    <a:lnTo>
                      <a:pt x="26" y="12"/>
                    </a:lnTo>
                    <a:lnTo>
                      <a:pt x="27" y="12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0" name="Freeform 1454"/>
              <p:cNvSpPr>
                <a:spLocks/>
              </p:cNvSpPr>
              <p:nvPr/>
            </p:nvSpPr>
            <p:spPr bwMode="auto">
              <a:xfrm>
                <a:off x="4673" y="3017"/>
                <a:ext cx="65" cy="24"/>
              </a:xfrm>
              <a:custGeom>
                <a:avLst/>
                <a:gdLst>
                  <a:gd name="T0" fmla="*/ 0 w 27"/>
                  <a:gd name="T1" fmla="*/ 12 h 12"/>
                  <a:gd name="T2" fmla="*/ 5 w 27"/>
                  <a:gd name="T3" fmla="*/ 12 h 12"/>
                  <a:gd name="T4" fmla="*/ 17 w 27"/>
                  <a:gd name="T5" fmla="*/ 7 h 12"/>
                  <a:gd name="T6" fmla="*/ 27 w 27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2">
                    <a:moveTo>
                      <a:pt x="0" y="12"/>
                    </a:moveTo>
                    <a:lnTo>
                      <a:pt x="5" y="12"/>
                    </a:lnTo>
                    <a:lnTo>
                      <a:pt x="17" y="7"/>
                    </a:lnTo>
                    <a:lnTo>
                      <a:pt x="2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1" name="Freeform 1455"/>
              <p:cNvSpPr>
                <a:spLocks/>
              </p:cNvSpPr>
              <p:nvPr/>
            </p:nvSpPr>
            <p:spPr bwMode="auto">
              <a:xfrm>
                <a:off x="4775" y="2946"/>
                <a:ext cx="43" cy="48"/>
              </a:xfrm>
              <a:custGeom>
                <a:avLst/>
                <a:gdLst>
                  <a:gd name="T0" fmla="*/ 0 w 18"/>
                  <a:gd name="T1" fmla="*/ 24 h 24"/>
                  <a:gd name="T2" fmla="*/ 12 w 18"/>
                  <a:gd name="T3" fmla="*/ 8 h 24"/>
                  <a:gd name="T4" fmla="*/ 18 w 18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12" y="8"/>
                    </a:lnTo>
                    <a:lnTo>
                      <a:pt x="1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2" name="Freeform 1456"/>
              <p:cNvSpPr>
                <a:spLocks/>
              </p:cNvSpPr>
              <p:nvPr/>
            </p:nvSpPr>
            <p:spPr bwMode="auto">
              <a:xfrm>
                <a:off x="4845" y="2861"/>
                <a:ext cx="36" cy="55"/>
              </a:xfrm>
              <a:custGeom>
                <a:avLst/>
                <a:gdLst>
                  <a:gd name="T0" fmla="*/ 0 w 15"/>
                  <a:gd name="T1" fmla="*/ 27 h 27"/>
                  <a:gd name="T2" fmla="*/ 8 w 15"/>
                  <a:gd name="T3" fmla="*/ 13 h 27"/>
                  <a:gd name="T4" fmla="*/ 15 w 15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7">
                    <a:moveTo>
                      <a:pt x="0" y="27"/>
                    </a:moveTo>
                    <a:lnTo>
                      <a:pt x="8" y="13"/>
                    </a:lnTo>
                    <a:lnTo>
                      <a:pt x="15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3" name="Freeform 1457"/>
              <p:cNvSpPr>
                <a:spLocks/>
              </p:cNvSpPr>
              <p:nvPr/>
            </p:nvSpPr>
            <p:spPr bwMode="auto">
              <a:xfrm>
                <a:off x="4903" y="2776"/>
                <a:ext cx="39" cy="53"/>
              </a:xfrm>
              <a:custGeom>
                <a:avLst/>
                <a:gdLst>
                  <a:gd name="T0" fmla="*/ 0 w 16"/>
                  <a:gd name="T1" fmla="*/ 26 h 26"/>
                  <a:gd name="T2" fmla="*/ 13 w 16"/>
                  <a:gd name="T3" fmla="*/ 6 h 26"/>
                  <a:gd name="T4" fmla="*/ 16 w 16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6">
                    <a:moveTo>
                      <a:pt x="0" y="26"/>
                    </a:moveTo>
                    <a:lnTo>
                      <a:pt x="13" y="6"/>
                    </a:lnTo>
                    <a:lnTo>
                      <a:pt x="1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4" name="Line 1458"/>
              <p:cNvSpPr>
                <a:spLocks noChangeShapeType="1"/>
              </p:cNvSpPr>
              <p:nvPr/>
            </p:nvSpPr>
            <p:spPr bwMode="auto">
              <a:xfrm flipV="1">
                <a:off x="4961" y="2738"/>
                <a:ext cx="3" cy="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5" name="Freeform 1459"/>
              <p:cNvSpPr>
                <a:spLocks/>
              </p:cNvSpPr>
              <p:nvPr/>
            </p:nvSpPr>
            <p:spPr bwMode="auto">
              <a:xfrm>
                <a:off x="1106" y="3023"/>
                <a:ext cx="68" cy="18"/>
              </a:xfrm>
              <a:custGeom>
                <a:avLst/>
                <a:gdLst>
                  <a:gd name="T0" fmla="*/ 0 w 28"/>
                  <a:gd name="T1" fmla="*/ 9 h 9"/>
                  <a:gd name="T2" fmla="*/ 12 w 28"/>
                  <a:gd name="T3" fmla="*/ 7 h 9"/>
                  <a:gd name="T4" fmla="*/ 24 w 28"/>
                  <a:gd name="T5" fmla="*/ 2 h 9"/>
                  <a:gd name="T6" fmla="*/ 28 w 2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9">
                    <a:moveTo>
                      <a:pt x="0" y="9"/>
                    </a:moveTo>
                    <a:lnTo>
                      <a:pt x="12" y="7"/>
                    </a:lnTo>
                    <a:lnTo>
                      <a:pt x="24" y="2"/>
                    </a:lnTo>
                    <a:lnTo>
                      <a:pt x="2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6" name="Freeform 1460"/>
              <p:cNvSpPr>
                <a:spLocks/>
              </p:cNvSpPr>
              <p:nvPr/>
            </p:nvSpPr>
            <p:spPr bwMode="auto">
              <a:xfrm>
                <a:off x="1210" y="2954"/>
                <a:ext cx="46" cy="46"/>
              </a:xfrm>
              <a:custGeom>
                <a:avLst/>
                <a:gdLst>
                  <a:gd name="T0" fmla="*/ 0 w 19"/>
                  <a:gd name="T1" fmla="*/ 23 h 23"/>
                  <a:gd name="T2" fmla="*/ 6 w 19"/>
                  <a:gd name="T3" fmla="*/ 17 h 23"/>
                  <a:gd name="T4" fmla="*/ 18 w 19"/>
                  <a:gd name="T5" fmla="*/ 1 h 23"/>
                  <a:gd name="T6" fmla="*/ 19 w 19"/>
                  <a:gd name="T7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23"/>
                    </a:moveTo>
                    <a:lnTo>
                      <a:pt x="6" y="17"/>
                    </a:lnTo>
                    <a:lnTo>
                      <a:pt x="18" y="1"/>
                    </a:lnTo>
                    <a:lnTo>
                      <a:pt x="19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7" name="Freeform 1461"/>
              <p:cNvSpPr>
                <a:spLocks/>
              </p:cNvSpPr>
              <p:nvPr/>
            </p:nvSpPr>
            <p:spPr bwMode="auto">
              <a:xfrm>
                <a:off x="1288" y="2873"/>
                <a:ext cx="38" cy="53"/>
              </a:xfrm>
              <a:custGeom>
                <a:avLst/>
                <a:gdLst>
                  <a:gd name="T0" fmla="*/ 0 w 16"/>
                  <a:gd name="T1" fmla="*/ 26 h 26"/>
                  <a:gd name="T2" fmla="*/ 3 w 16"/>
                  <a:gd name="T3" fmla="*/ 23 h 26"/>
                  <a:gd name="T4" fmla="*/ 15 w 16"/>
                  <a:gd name="T5" fmla="*/ 2 h 26"/>
                  <a:gd name="T6" fmla="*/ 16 w 16"/>
                  <a:gd name="T7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6">
                    <a:moveTo>
                      <a:pt x="0" y="26"/>
                    </a:moveTo>
                    <a:lnTo>
                      <a:pt x="3" y="23"/>
                    </a:lnTo>
                    <a:lnTo>
                      <a:pt x="15" y="2"/>
                    </a:lnTo>
                    <a:lnTo>
                      <a:pt x="1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8" name="Freeform 1462"/>
              <p:cNvSpPr>
                <a:spLocks/>
              </p:cNvSpPr>
              <p:nvPr/>
            </p:nvSpPr>
            <p:spPr bwMode="auto">
              <a:xfrm>
                <a:off x="1348" y="2786"/>
                <a:ext cx="34" cy="55"/>
              </a:xfrm>
              <a:custGeom>
                <a:avLst/>
                <a:gdLst>
                  <a:gd name="T0" fmla="*/ 0 w 14"/>
                  <a:gd name="T1" fmla="*/ 27 h 27"/>
                  <a:gd name="T2" fmla="*/ 3 w 14"/>
                  <a:gd name="T3" fmla="*/ 22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3" y="22"/>
                    </a:lnTo>
                    <a:lnTo>
                      <a:pt x="1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19" name="Freeform 1463"/>
              <p:cNvSpPr>
                <a:spLocks/>
              </p:cNvSpPr>
              <p:nvPr/>
            </p:nvSpPr>
            <p:spPr bwMode="auto">
              <a:xfrm>
                <a:off x="1399" y="2695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6 w 12"/>
                  <a:gd name="T3" fmla="*/ 14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6" y="14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0" name="Line 1464"/>
              <p:cNvSpPr>
                <a:spLocks noChangeShapeType="1"/>
              </p:cNvSpPr>
              <p:nvPr/>
            </p:nvSpPr>
            <p:spPr bwMode="auto">
              <a:xfrm flipV="1">
                <a:off x="1447" y="2604"/>
                <a:ext cx="27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1" name="Freeform 1465"/>
              <p:cNvSpPr>
                <a:spLocks/>
              </p:cNvSpPr>
              <p:nvPr/>
            </p:nvSpPr>
            <p:spPr bwMode="auto">
              <a:xfrm>
                <a:off x="1489" y="2511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6 w 11"/>
                  <a:gd name="T3" fmla="*/ 13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6" y="13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2" name="Freeform 1466"/>
              <p:cNvSpPr>
                <a:spLocks/>
              </p:cNvSpPr>
              <p:nvPr/>
            </p:nvSpPr>
            <p:spPr bwMode="auto">
              <a:xfrm>
                <a:off x="1532" y="2420"/>
                <a:ext cx="24" cy="57"/>
              </a:xfrm>
              <a:custGeom>
                <a:avLst/>
                <a:gdLst>
                  <a:gd name="T0" fmla="*/ 0 w 10"/>
                  <a:gd name="T1" fmla="*/ 28 h 28"/>
                  <a:gd name="T2" fmla="*/ 1 w 10"/>
                  <a:gd name="T3" fmla="*/ 26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1" y="26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3" name="Freeform 1467"/>
              <p:cNvSpPr>
                <a:spLocks/>
              </p:cNvSpPr>
              <p:nvPr/>
            </p:nvSpPr>
            <p:spPr bwMode="auto">
              <a:xfrm>
                <a:off x="1571" y="2327"/>
                <a:ext cx="24" cy="57"/>
              </a:xfrm>
              <a:custGeom>
                <a:avLst/>
                <a:gdLst>
                  <a:gd name="T0" fmla="*/ 0 w 10"/>
                  <a:gd name="T1" fmla="*/ 28 h 28"/>
                  <a:gd name="T2" fmla="*/ 9 w 10"/>
                  <a:gd name="T3" fmla="*/ 2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9" y="2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4" name="Freeform 1468"/>
              <p:cNvSpPr>
                <a:spLocks/>
              </p:cNvSpPr>
              <p:nvPr/>
            </p:nvSpPr>
            <p:spPr bwMode="auto">
              <a:xfrm>
                <a:off x="1615" y="2238"/>
                <a:ext cx="31" cy="55"/>
              </a:xfrm>
              <a:custGeom>
                <a:avLst/>
                <a:gdLst>
                  <a:gd name="T0" fmla="*/ 0 w 13"/>
                  <a:gd name="T1" fmla="*/ 27 h 27"/>
                  <a:gd name="T2" fmla="*/ 8 w 13"/>
                  <a:gd name="T3" fmla="*/ 12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8" y="12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5" name="Freeform 1469"/>
              <p:cNvSpPr>
                <a:spLocks/>
              </p:cNvSpPr>
              <p:nvPr/>
            </p:nvSpPr>
            <p:spPr bwMode="auto">
              <a:xfrm>
                <a:off x="1661" y="2145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1 w 11"/>
                  <a:gd name="T3" fmla="*/ 25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" y="25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6" name="Freeform 1470"/>
              <p:cNvSpPr>
                <a:spLocks/>
              </p:cNvSpPr>
              <p:nvPr/>
            </p:nvSpPr>
            <p:spPr bwMode="auto">
              <a:xfrm>
                <a:off x="1704" y="2052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8 w 11"/>
                  <a:gd name="T3" fmla="*/ 7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8" y="7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7" name="Freeform 1471"/>
              <p:cNvSpPr>
                <a:spLocks/>
              </p:cNvSpPr>
              <p:nvPr/>
            </p:nvSpPr>
            <p:spPr bwMode="auto">
              <a:xfrm>
                <a:off x="1748" y="1959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2 w 12"/>
                  <a:gd name="T3" fmla="*/ 23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2" y="23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8" name="Freeform 1472"/>
              <p:cNvSpPr>
                <a:spLocks/>
              </p:cNvSpPr>
              <p:nvPr/>
            </p:nvSpPr>
            <p:spPr bwMode="auto">
              <a:xfrm>
                <a:off x="1796" y="1870"/>
                <a:ext cx="32" cy="55"/>
              </a:xfrm>
              <a:custGeom>
                <a:avLst/>
                <a:gdLst>
                  <a:gd name="T0" fmla="*/ 0 w 13"/>
                  <a:gd name="T1" fmla="*/ 27 h 27"/>
                  <a:gd name="T2" fmla="*/ 7 w 13"/>
                  <a:gd name="T3" fmla="*/ 12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7" y="12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29" name="Freeform 1473"/>
              <p:cNvSpPr>
                <a:spLocks/>
              </p:cNvSpPr>
              <p:nvPr/>
            </p:nvSpPr>
            <p:spPr bwMode="auto">
              <a:xfrm>
                <a:off x="1850" y="1783"/>
                <a:ext cx="36" cy="53"/>
              </a:xfrm>
              <a:custGeom>
                <a:avLst/>
                <a:gdLst>
                  <a:gd name="T0" fmla="*/ 0 w 15"/>
                  <a:gd name="T1" fmla="*/ 26 h 26"/>
                  <a:gd name="T2" fmla="*/ 10 w 15"/>
                  <a:gd name="T3" fmla="*/ 8 h 26"/>
                  <a:gd name="T4" fmla="*/ 15 w 1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26"/>
                    </a:moveTo>
                    <a:lnTo>
                      <a:pt x="10" y="8"/>
                    </a:lnTo>
                    <a:lnTo>
                      <a:pt x="15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0" name="Freeform 1474"/>
              <p:cNvSpPr>
                <a:spLocks/>
              </p:cNvSpPr>
              <p:nvPr/>
            </p:nvSpPr>
            <p:spPr bwMode="auto">
              <a:xfrm>
                <a:off x="1915" y="1709"/>
                <a:ext cx="51" cy="44"/>
              </a:xfrm>
              <a:custGeom>
                <a:avLst/>
                <a:gdLst>
                  <a:gd name="T0" fmla="*/ 0 w 21"/>
                  <a:gd name="T1" fmla="*/ 22 h 22"/>
                  <a:gd name="T2" fmla="*/ 11 w 21"/>
                  <a:gd name="T3" fmla="*/ 11 h 22"/>
                  <a:gd name="T4" fmla="*/ 21 w 2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2">
                    <a:moveTo>
                      <a:pt x="0" y="22"/>
                    </a:moveTo>
                    <a:lnTo>
                      <a:pt x="11" y="11"/>
                    </a:lnTo>
                    <a:lnTo>
                      <a:pt x="2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1" name="Freeform 1475"/>
              <p:cNvSpPr>
                <a:spLocks/>
              </p:cNvSpPr>
              <p:nvPr/>
            </p:nvSpPr>
            <p:spPr bwMode="auto">
              <a:xfrm>
                <a:off x="2002" y="1666"/>
                <a:ext cx="68" cy="18"/>
              </a:xfrm>
              <a:custGeom>
                <a:avLst/>
                <a:gdLst>
                  <a:gd name="T0" fmla="*/ 0 w 28"/>
                  <a:gd name="T1" fmla="*/ 9 h 9"/>
                  <a:gd name="T2" fmla="*/ 12 w 28"/>
                  <a:gd name="T3" fmla="*/ 2 h 9"/>
                  <a:gd name="T4" fmla="*/ 25 w 28"/>
                  <a:gd name="T5" fmla="*/ 0 h 9"/>
                  <a:gd name="T6" fmla="*/ 28 w 28"/>
                  <a:gd name="T7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9">
                    <a:moveTo>
                      <a:pt x="0" y="9"/>
                    </a:moveTo>
                    <a:lnTo>
                      <a:pt x="12" y="2"/>
                    </a:lnTo>
                    <a:lnTo>
                      <a:pt x="25" y="0"/>
                    </a:lnTo>
                    <a:lnTo>
                      <a:pt x="2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2" name="Freeform 1476"/>
              <p:cNvSpPr>
                <a:spLocks/>
              </p:cNvSpPr>
              <p:nvPr/>
            </p:nvSpPr>
            <p:spPr bwMode="auto">
              <a:xfrm>
                <a:off x="2114" y="1672"/>
                <a:ext cx="63" cy="31"/>
              </a:xfrm>
              <a:custGeom>
                <a:avLst/>
                <a:gdLst>
                  <a:gd name="T0" fmla="*/ 0 w 26"/>
                  <a:gd name="T1" fmla="*/ 0 h 15"/>
                  <a:gd name="T2" fmla="*/ 3 w 26"/>
                  <a:gd name="T3" fmla="*/ 1 h 15"/>
                  <a:gd name="T4" fmla="*/ 16 w 26"/>
                  <a:gd name="T5" fmla="*/ 8 h 15"/>
                  <a:gd name="T6" fmla="*/ 26 w 26"/>
                  <a:gd name="T7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5">
                    <a:moveTo>
                      <a:pt x="0" y="0"/>
                    </a:moveTo>
                    <a:lnTo>
                      <a:pt x="3" y="1"/>
                    </a:lnTo>
                    <a:lnTo>
                      <a:pt x="16" y="8"/>
                    </a:lnTo>
                    <a:lnTo>
                      <a:pt x="26" y="15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3" name="Freeform 1477"/>
              <p:cNvSpPr>
                <a:spLocks/>
              </p:cNvSpPr>
              <p:nvPr/>
            </p:nvSpPr>
            <p:spPr bwMode="auto">
              <a:xfrm>
                <a:off x="2206" y="1731"/>
                <a:ext cx="46" cy="46"/>
              </a:xfrm>
              <a:custGeom>
                <a:avLst/>
                <a:gdLst>
                  <a:gd name="T0" fmla="*/ 0 w 19"/>
                  <a:gd name="T1" fmla="*/ 0 h 23"/>
                  <a:gd name="T2" fmla="*/ 2 w 19"/>
                  <a:gd name="T3" fmla="*/ 2 h 23"/>
                  <a:gd name="T4" fmla="*/ 15 w 19"/>
                  <a:gd name="T5" fmla="*/ 18 h 23"/>
                  <a:gd name="T6" fmla="*/ 19 w 19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lnTo>
                      <a:pt x="2" y="2"/>
                    </a:lnTo>
                    <a:lnTo>
                      <a:pt x="15" y="18"/>
                    </a:lnTo>
                    <a:lnTo>
                      <a:pt x="19" y="23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4" name="Freeform 1478"/>
              <p:cNvSpPr>
                <a:spLocks/>
              </p:cNvSpPr>
              <p:nvPr/>
            </p:nvSpPr>
            <p:spPr bwMode="auto">
              <a:xfrm>
                <a:off x="2279" y="1808"/>
                <a:ext cx="38" cy="52"/>
              </a:xfrm>
              <a:custGeom>
                <a:avLst/>
                <a:gdLst>
                  <a:gd name="T0" fmla="*/ 0 w 16"/>
                  <a:gd name="T1" fmla="*/ 0 h 26"/>
                  <a:gd name="T2" fmla="*/ 1 w 16"/>
                  <a:gd name="T3" fmla="*/ 1 h 26"/>
                  <a:gd name="T4" fmla="*/ 14 w 16"/>
                  <a:gd name="T5" fmla="*/ 22 h 26"/>
                  <a:gd name="T6" fmla="*/ 16 w 16"/>
                  <a:gd name="T7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6" h="26">
                    <a:moveTo>
                      <a:pt x="0" y="0"/>
                    </a:moveTo>
                    <a:lnTo>
                      <a:pt x="1" y="1"/>
                    </a:lnTo>
                    <a:lnTo>
                      <a:pt x="14" y="22"/>
                    </a:lnTo>
                    <a:lnTo>
                      <a:pt x="16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5" name="Freeform 1479"/>
              <p:cNvSpPr>
                <a:spLocks/>
              </p:cNvSpPr>
              <p:nvPr/>
            </p:nvSpPr>
            <p:spPr bwMode="auto">
              <a:xfrm>
                <a:off x="2337" y="1895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2 w 12"/>
                  <a:gd name="T3" fmla="*/ 4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2" y="4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6" name="Freeform 1480"/>
              <p:cNvSpPr>
                <a:spLocks/>
              </p:cNvSpPr>
              <p:nvPr/>
            </p:nvSpPr>
            <p:spPr bwMode="auto">
              <a:xfrm>
                <a:off x="2385" y="1986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7 w 12"/>
                  <a:gd name="T3" fmla="*/ 15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7" y="15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7" name="Line 1481"/>
              <p:cNvSpPr>
                <a:spLocks noChangeShapeType="1"/>
              </p:cNvSpPr>
              <p:nvPr/>
            </p:nvSpPr>
            <p:spPr bwMode="auto">
              <a:xfrm>
                <a:off x="2431" y="2077"/>
                <a:ext cx="27" cy="5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8" name="Freeform 1482"/>
              <p:cNvSpPr>
                <a:spLocks/>
              </p:cNvSpPr>
              <p:nvPr/>
            </p:nvSpPr>
            <p:spPr bwMode="auto">
              <a:xfrm>
                <a:off x="2475" y="2170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7 w 11"/>
                  <a:gd name="T3" fmla="*/ 18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7" y="18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39" name="Freeform 1483"/>
              <p:cNvSpPr>
                <a:spLocks/>
              </p:cNvSpPr>
              <p:nvPr/>
            </p:nvSpPr>
            <p:spPr bwMode="auto">
              <a:xfrm>
                <a:off x="2516" y="2263"/>
                <a:ext cx="24" cy="58"/>
              </a:xfrm>
              <a:custGeom>
                <a:avLst/>
                <a:gdLst>
                  <a:gd name="T0" fmla="*/ 0 w 10"/>
                  <a:gd name="T1" fmla="*/ 0 h 29"/>
                  <a:gd name="T2" fmla="*/ 2 w 10"/>
                  <a:gd name="T3" fmla="*/ 7 h 29"/>
                  <a:gd name="T4" fmla="*/ 10 w 10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0"/>
                    </a:moveTo>
                    <a:lnTo>
                      <a:pt x="2" y="7"/>
                    </a:lnTo>
                    <a:lnTo>
                      <a:pt x="10" y="29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0" name="Freeform 1484"/>
              <p:cNvSpPr>
                <a:spLocks/>
              </p:cNvSpPr>
              <p:nvPr/>
            </p:nvSpPr>
            <p:spPr bwMode="auto">
              <a:xfrm>
                <a:off x="2555" y="2358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11 w 11"/>
                  <a:gd name="T3" fmla="*/ 2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1" y="2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1" name="Freeform 1485"/>
              <p:cNvSpPr>
                <a:spLocks/>
              </p:cNvSpPr>
              <p:nvPr/>
            </p:nvSpPr>
            <p:spPr bwMode="auto">
              <a:xfrm>
                <a:off x="2601" y="2449"/>
                <a:ext cx="31" cy="54"/>
              </a:xfrm>
              <a:custGeom>
                <a:avLst/>
                <a:gdLst>
                  <a:gd name="T0" fmla="*/ 0 w 13"/>
                  <a:gd name="T1" fmla="*/ 0 h 27"/>
                  <a:gd name="T2" fmla="*/ 8 w 13"/>
                  <a:gd name="T3" fmla="*/ 16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8" y="16"/>
                    </a:lnTo>
                    <a:lnTo>
                      <a:pt x="13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2" name="Freeform 1486"/>
              <p:cNvSpPr>
                <a:spLocks/>
              </p:cNvSpPr>
              <p:nvPr/>
            </p:nvSpPr>
            <p:spPr bwMode="auto">
              <a:xfrm>
                <a:off x="2649" y="2540"/>
                <a:ext cx="25" cy="56"/>
              </a:xfrm>
              <a:custGeom>
                <a:avLst/>
                <a:gdLst>
                  <a:gd name="T0" fmla="*/ 0 w 10"/>
                  <a:gd name="T1" fmla="*/ 0 h 28"/>
                  <a:gd name="T2" fmla="*/ 1 w 10"/>
                  <a:gd name="T3" fmla="*/ 3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1" y="3"/>
                    </a:lnTo>
                    <a:lnTo>
                      <a:pt x="10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3" name="Freeform 1487"/>
              <p:cNvSpPr>
                <a:spLocks/>
              </p:cNvSpPr>
              <p:nvPr/>
            </p:nvSpPr>
            <p:spPr bwMode="auto">
              <a:xfrm>
                <a:off x="2691" y="2633"/>
                <a:ext cx="26" cy="56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2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2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4" name="Freeform 1488"/>
              <p:cNvSpPr>
                <a:spLocks/>
              </p:cNvSpPr>
              <p:nvPr/>
            </p:nvSpPr>
            <p:spPr bwMode="auto">
              <a:xfrm>
                <a:off x="2737" y="2724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2 w 12"/>
                  <a:gd name="T3" fmla="*/ 5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2" y="5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5" name="Freeform 1489"/>
              <p:cNvSpPr>
                <a:spLocks/>
              </p:cNvSpPr>
              <p:nvPr/>
            </p:nvSpPr>
            <p:spPr bwMode="auto">
              <a:xfrm>
                <a:off x="2785" y="2814"/>
                <a:ext cx="34" cy="55"/>
              </a:xfrm>
              <a:custGeom>
                <a:avLst/>
                <a:gdLst>
                  <a:gd name="T0" fmla="*/ 0 w 14"/>
                  <a:gd name="T1" fmla="*/ 0 h 27"/>
                  <a:gd name="T2" fmla="*/ 6 w 14"/>
                  <a:gd name="T3" fmla="*/ 13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6" y="13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6" name="Freeform 1490"/>
              <p:cNvSpPr>
                <a:spLocks/>
              </p:cNvSpPr>
              <p:nvPr/>
            </p:nvSpPr>
            <p:spPr bwMode="auto">
              <a:xfrm>
                <a:off x="2841" y="2901"/>
                <a:ext cx="39" cy="51"/>
              </a:xfrm>
              <a:custGeom>
                <a:avLst/>
                <a:gdLst>
                  <a:gd name="T0" fmla="*/ 0 w 16"/>
                  <a:gd name="T1" fmla="*/ 0 h 25"/>
                  <a:gd name="T2" fmla="*/ 8 w 16"/>
                  <a:gd name="T3" fmla="*/ 14 h 25"/>
                  <a:gd name="T4" fmla="*/ 16 w 16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0" y="0"/>
                    </a:moveTo>
                    <a:lnTo>
                      <a:pt x="8" y="14"/>
                    </a:lnTo>
                    <a:lnTo>
                      <a:pt x="16" y="25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7" name="Freeform 1491"/>
              <p:cNvSpPr>
                <a:spLocks/>
              </p:cNvSpPr>
              <p:nvPr/>
            </p:nvSpPr>
            <p:spPr bwMode="auto">
              <a:xfrm>
                <a:off x="2911" y="2980"/>
                <a:ext cx="58" cy="39"/>
              </a:xfrm>
              <a:custGeom>
                <a:avLst/>
                <a:gdLst>
                  <a:gd name="T0" fmla="*/ 0 w 24"/>
                  <a:gd name="T1" fmla="*/ 0 h 19"/>
                  <a:gd name="T2" fmla="*/ 4 w 24"/>
                  <a:gd name="T3" fmla="*/ 4 h 19"/>
                  <a:gd name="T4" fmla="*/ 20 w 24"/>
                  <a:gd name="T5" fmla="*/ 16 h 19"/>
                  <a:gd name="T6" fmla="*/ 24 w 24"/>
                  <a:gd name="T7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9">
                    <a:moveTo>
                      <a:pt x="0" y="0"/>
                    </a:moveTo>
                    <a:lnTo>
                      <a:pt x="4" y="4"/>
                    </a:lnTo>
                    <a:lnTo>
                      <a:pt x="20" y="16"/>
                    </a:lnTo>
                    <a:lnTo>
                      <a:pt x="24" y="19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8" name="Freeform 1492"/>
              <p:cNvSpPr>
                <a:spLocks/>
              </p:cNvSpPr>
              <p:nvPr/>
            </p:nvSpPr>
            <p:spPr bwMode="auto">
              <a:xfrm>
                <a:off x="3008" y="3037"/>
                <a:ext cx="73" cy="4"/>
              </a:xfrm>
              <a:custGeom>
                <a:avLst/>
                <a:gdLst>
                  <a:gd name="T0" fmla="*/ 0 w 30"/>
                  <a:gd name="T1" fmla="*/ 0 h 2"/>
                  <a:gd name="T2" fmla="*/ 5 w 30"/>
                  <a:gd name="T3" fmla="*/ 2 h 2"/>
                  <a:gd name="T4" fmla="*/ 17 w 30"/>
                  <a:gd name="T5" fmla="*/ 2 h 2"/>
                  <a:gd name="T6" fmla="*/ 29 w 30"/>
                  <a:gd name="T7" fmla="*/ 0 h 2"/>
                  <a:gd name="T8" fmla="*/ 30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0" y="0"/>
                    </a:moveTo>
                    <a:lnTo>
                      <a:pt x="5" y="2"/>
                    </a:lnTo>
                    <a:lnTo>
                      <a:pt x="17" y="2"/>
                    </a:lnTo>
                    <a:lnTo>
                      <a:pt x="29" y="0"/>
                    </a:lnTo>
                    <a:lnTo>
                      <a:pt x="3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49" name="Freeform 1493"/>
              <p:cNvSpPr>
                <a:spLocks/>
              </p:cNvSpPr>
              <p:nvPr/>
            </p:nvSpPr>
            <p:spPr bwMode="auto">
              <a:xfrm>
                <a:off x="3122" y="2976"/>
                <a:ext cx="53" cy="43"/>
              </a:xfrm>
              <a:custGeom>
                <a:avLst/>
                <a:gdLst>
                  <a:gd name="T0" fmla="*/ 0 w 22"/>
                  <a:gd name="T1" fmla="*/ 21 h 21"/>
                  <a:gd name="T2" fmla="*/ 7 w 22"/>
                  <a:gd name="T3" fmla="*/ 16 h 21"/>
                  <a:gd name="T4" fmla="*/ 19 w 22"/>
                  <a:gd name="T5" fmla="*/ 4 h 21"/>
                  <a:gd name="T6" fmla="*/ 22 w 22"/>
                  <a:gd name="T7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" h="21">
                    <a:moveTo>
                      <a:pt x="0" y="21"/>
                    </a:moveTo>
                    <a:lnTo>
                      <a:pt x="7" y="16"/>
                    </a:lnTo>
                    <a:lnTo>
                      <a:pt x="19" y="4"/>
                    </a:lnTo>
                    <a:lnTo>
                      <a:pt x="2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0" name="Freeform 1494"/>
              <p:cNvSpPr>
                <a:spLocks/>
              </p:cNvSpPr>
              <p:nvPr/>
            </p:nvSpPr>
            <p:spPr bwMode="auto">
              <a:xfrm>
                <a:off x="3204" y="2897"/>
                <a:ext cx="44" cy="49"/>
              </a:xfrm>
              <a:custGeom>
                <a:avLst/>
                <a:gdLst>
                  <a:gd name="T0" fmla="*/ 0 w 18"/>
                  <a:gd name="T1" fmla="*/ 24 h 24"/>
                  <a:gd name="T2" fmla="*/ 10 w 18"/>
                  <a:gd name="T3" fmla="*/ 9 h 24"/>
                  <a:gd name="T4" fmla="*/ 18 w 18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10" y="9"/>
                    </a:lnTo>
                    <a:lnTo>
                      <a:pt x="1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1" name="Freeform 1495"/>
              <p:cNvSpPr>
                <a:spLocks/>
              </p:cNvSpPr>
              <p:nvPr/>
            </p:nvSpPr>
            <p:spPr bwMode="auto">
              <a:xfrm>
                <a:off x="3275" y="2812"/>
                <a:ext cx="31" cy="55"/>
              </a:xfrm>
              <a:custGeom>
                <a:avLst/>
                <a:gdLst>
                  <a:gd name="T0" fmla="*/ 0 w 13"/>
                  <a:gd name="T1" fmla="*/ 27 h 27"/>
                  <a:gd name="T2" fmla="*/ 10 w 13"/>
                  <a:gd name="T3" fmla="*/ 7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10" y="7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2" name="Freeform 1496"/>
              <p:cNvSpPr>
                <a:spLocks/>
              </p:cNvSpPr>
              <p:nvPr/>
            </p:nvSpPr>
            <p:spPr bwMode="auto">
              <a:xfrm>
                <a:off x="3323" y="2724"/>
                <a:ext cx="32" cy="54"/>
              </a:xfrm>
              <a:custGeom>
                <a:avLst/>
                <a:gdLst>
                  <a:gd name="T0" fmla="*/ 0 w 13"/>
                  <a:gd name="T1" fmla="*/ 27 h 27"/>
                  <a:gd name="T2" fmla="*/ 2 w 13"/>
                  <a:gd name="T3" fmla="*/ 23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2" y="23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3" name="Freeform 1497"/>
              <p:cNvSpPr>
                <a:spLocks/>
              </p:cNvSpPr>
              <p:nvPr/>
            </p:nvSpPr>
            <p:spPr bwMode="auto">
              <a:xfrm>
                <a:off x="3372" y="2631"/>
                <a:ext cx="26" cy="56"/>
              </a:xfrm>
              <a:custGeom>
                <a:avLst/>
                <a:gdLst>
                  <a:gd name="T0" fmla="*/ 0 w 11"/>
                  <a:gd name="T1" fmla="*/ 28 h 28"/>
                  <a:gd name="T2" fmla="*/ 7 w 11"/>
                  <a:gd name="T3" fmla="*/ 11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7" y="11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4" name="Freeform 1498"/>
              <p:cNvSpPr>
                <a:spLocks/>
              </p:cNvSpPr>
              <p:nvPr/>
            </p:nvSpPr>
            <p:spPr bwMode="auto">
              <a:xfrm>
                <a:off x="3415" y="2540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1 w 12"/>
                  <a:gd name="T3" fmla="*/ 26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1" y="26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5" name="Freeform 1499"/>
              <p:cNvSpPr>
                <a:spLocks/>
              </p:cNvSpPr>
              <p:nvPr/>
            </p:nvSpPr>
            <p:spPr bwMode="auto">
              <a:xfrm>
                <a:off x="3459" y="2447"/>
                <a:ext cx="24" cy="56"/>
              </a:xfrm>
              <a:custGeom>
                <a:avLst/>
                <a:gdLst>
                  <a:gd name="T0" fmla="*/ 0 w 10"/>
                  <a:gd name="T1" fmla="*/ 28 h 28"/>
                  <a:gd name="T2" fmla="*/ 8 w 10"/>
                  <a:gd name="T3" fmla="*/ 6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8" y="6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6" name="Freeform 1500"/>
              <p:cNvSpPr>
                <a:spLocks/>
              </p:cNvSpPr>
              <p:nvPr/>
            </p:nvSpPr>
            <p:spPr bwMode="auto">
              <a:xfrm>
                <a:off x="3498" y="2354"/>
                <a:ext cx="26" cy="56"/>
              </a:xfrm>
              <a:custGeom>
                <a:avLst/>
                <a:gdLst>
                  <a:gd name="T0" fmla="*/ 0 w 11"/>
                  <a:gd name="T1" fmla="*/ 28 h 28"/>
                  <a:gd name="T2" fmla="*/ 4 w 11"/>
                  <a:gd name="T3" fmla="*/ 17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4" y="17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7" name="Line 1501"/>
              <p:cNvSpPr>
                <a:spLocks noChangeShapeType="1"/>
              </p:cNvSpPr>
              <p:nvPr/>
            </p:nvSpPr>
            <p:spPr bwMode="auto">
              <a:xfrm flipV="1">
                <a:off x="3541" y="2259"/>
                <a:ext cx="24" cy="5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8" name="Freeform 1502"/>
              <p:cNvSpPr>
                <a:spLocks/>
              </p:cNvSpPr>
              <p:nvPr/>
            </p:nvSpPr>
            <p:spPr bwMode="auto">
              <a:xfrm>
                <a:off x="3585" y="2170"/>
                <a:ext cx="31" cy="54"/>
              </a:xfrm>
              <a:custGeom>
                <a:avLst/>
                <a:gdLst>
                  <a:gd name="T0" fmla="*/ 0 w 13"/>
                  <a:gd name="T1" fmla="*/ 27 h 27"/>
                  <a:gd name="T2" fmla="*/ 10 w 13"/>
                  <a:gd name="T3" fmla="*/ 9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10" y="9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59" name="Freeform 1503"/>
              <p:cNvSpPr>
                <a:spLocks/>
              </p:cNvSpPr>
              <p:nvPr/>
            </p:nvSpPr>
            <p:spPr bwMode="auto">
              <a:xfrm>
                <a:off x="3631" y="2077"/>
                <a:ext cx="26" cy="56"/>
              </a:xfrm>
              <a:custGeom>
                <a:avLst/>
                <a:gdLst>
                  <a:gd name="T0" fmla="*/ 0 w 11"/>
                  <a:gd name="T1" fmla="*/ 28 h 28"/>
                  <a:gd name="T2" fmla="*/ 3 w 11"/>
                  <a:gd name="T3" fmla="*/ 20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3" y="20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0" name="Freeform 1504"/>
              <p:cNvSpPr>
                <a:spLocks/>
              </p:cNvSpPr>
              <p:nvPr/>
            </p:nvSpPr>
            <p:spPr bwMode="auto">
              <a:xfrm>
                <a:off x="3674" y="1986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10 w 12"/>
                  <a:gd name="T3" fmla="*/ 5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10" y="5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1" name="Freeform 1505"/>
              <p:cNvSpPr>
                <a:spLocks/>
              </p:cNvSpPr>
              <p:nvPr/>
            </p:nvSpPr>
            <p:spPr bwMode="auto">
              <a:xfrm>
                <a:off x="3723" y="1895"/>
                <a:ext cx="29" cy="56"/>
              </a:xfrm>
              <a:custGeom>
                <a:avLst/>
                <a:gdLst>
                  <a:gd name="T0" fmla="*/ 0 w 12"/>
                  <a:gd name="T1" fmla="*/ 28 h 28"/>
                  <a:gd name="T2" fmla="*/ 2 w 12"/>
                  <a:gd name="T3" fmla="*/ 23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2" y="23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2" name="Freeform 1506"/>
              <p:cNvSpPr>
                <a:spLocks/>
              </p:cNvSpPr>
              <p:nvPr/>
            </p:nvSpPr>
            <p:spPr bwMode="auto">
              <a:xfrm>
                <a:off x="3774" y="1808"/>
                <a:ext cx="36" cy="52"/>
              </a:xfrm>
              <a:custGeom>
                <a:avLst/>
                <a:gdLst>
                  <a:gd name="T0" fmla="*/ 0 w 15"/>
                  <a:gd name="T1" fmla="*/ 26 h 26"/>
                  <a:gd name="T2" fmla="*/ 6 w 15"/>
                  <a:gd name="T3" fmla="*/ 15 h 26"/>
                  <a:gd name="T4" fmla="*/ 15 w 1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26"/>
                    </a:moveTo>
                    <a:lnTo>
                      <a:pt x="6" y="15"/>
                    </a:lnTo>
                    <a:lnTo>
                      <a:pt x="15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3" name="Freeform 1507"/>
              <p:cNvSpPr>
                <a:spLocks/>
              </p:cNvSpPr>
              <p:nvPr/>
            </p:nvSpPr>
            <p:spPr bwMode="auto">
              <a:xfrm>
                <a:off x="3834" y="1727"/>
                <a:ext cx="44" cy="48"/>
              </a:xfrm>
              <a:custGeom>
                <a:avLst/>
                <a:gdLst>
                  <a:gd name="T0" fmla="*/ 0 w 18"/>
                  <a:gd name="T1" fmla="*/ 24 h 24"/>
                  <a:gd name="T2" fmla="*/ 5 w 18"/>
                  <a:gd name="T3" fmla="*/ 16 h 24"/>
                  <a:gd name="T4" fmla="*/ 18 w 18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5" y="16"/>
                    </a:lnTo>
                    <a:lnTo>
                      <a:pt x="1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4" name="Freeform 1508"/>
              <p:cNvSpPr>
                <a:spLocks/>
              </p:cNvSpPr>
              <p:nvPr/>
            </p:nvSpPr>
            <p:spPr bwMode="auto">
              <a:xfrm>
                <a:off x="3912" y="1670"/>
                <a:ext cx="63" cy="31"/>
              </a:xfrm>
              <a:custGeom>
                <a:avLst/>
                <a:gdLst>
                  <a:gd name="T0" fmla="*/ 0 w 26"/>
                  <a:gd name="T1" fmla="*/ 15 h 15"/>
                  <a:gd name="T2" fmla="*/ 14 w 26"/>
                  <a:gd name="T3" fmla="*/ 7 h 15"/>
                  <a:gd name="T4" fmla="*/ 26 w 26"/>
                  <a:gd name="T5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" h="15">
                    <a:moveTo>
                      <a:pt x="0" y="15"/>
                    </a:moveTo>
                    <a:lnTo>
                      <a:pt x="14" y="7"/>
                    </a:lnTo>
                    <a:lnTo>
                      <a:pt x="2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5" name="Freeform 1509"/>
              <p:cNvSpPr>
                <a:spLocks/>
              </p:cNvSpPr>
              <p:nvPr/>
            </p:nvSpPr>
            <p:spPr bwMode="auto">
              <a:xfrm>
                <a:off x="4021" y="1666"/>
                <a:ext cx="68" cy="18"/>
              </a:xfrm>
              <a:custGeom>
                <a:avLst/>
                <a:gdLst>
                  <a:gd name="T0" fmla="*/ 0 w 28"/>
                  <a:gd name="T1" fmla="*/ 0 h 9"/>
                  <a:gd name="T2" fmla="*/ 6 w 28"/>
                  <a:gd name="T3" fmla="*/ 0 h 9"/>
                  <a:gd name="T4" fmla="*/ 19 w 28"/>
                  <a:gd name="T5" fmla="*/ 4 h 9"/>
                  <a:gd name="T6" fmla="*/ 28 w 28"/>
                  <a:gd name="T7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9">
                    <a:moveTo>
                      <a:pt x="0" y="0"/>
                    </a:moveTo>
                    <a:lnTo>
                      <a:pt x="6" y="0"/>
                    </a:lnTo>
                    <a:lnTo>
                      <a:pt x="19" y="4"/>
                    </a:lnTo>
                    <a:lnTo>
                      <a:pt x="28" y="9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6" name="Freeform 1510"/>
              <p:cNvSpPr>
                <a:spLocks/>
              </p:cNvSpPr>
              <p:nvPr/>
            </p:nvSpPr>
            <p:spPr bwMode="auto">
              <a:xfrm>
                <a:off x="4123" y="1711"/>
                <a:ext cx="48" cy="46"/>
              </a:xfrm>
              <a:custGeom>
                <a:avLst/>
                <a:gdLst>
                  <a:gd name="T0" fmla="*/ 0 w 20"/>
                  <a:gd name="T1" fmla="*/ 0 h 23"/>
                  <a:gd name="T2" fmla="*/ 1 w 20"/>
                  <a:gd name="T3" fmla="*/ 1 h 23"/>
                  <a:gd name="T4" fmla="*/ 14 w 20"/>
                  <a:gd name="T5" fmla="*/ 14 h 23"/>
                  <a:gd name="T6" fmla="*/ 20 w 20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0" y="0"/>
                    </a:moveTo>
                    <a:lnTo>
                      <a:pt x="1" y="1"/>
                    </a:lnTo>
                    <a:lnTo>
                      <a:pt x="14" y="14"/>
                    </a:lnTo>
                    <a:lnTo>
                      <a:pt x="20" y="23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7" name="Freeform 1511"/>
              <p:cNvSpPr>
                <a:spLocks/>
              </p:cNvSpPr>
              <p:nvPr/>
            </p:nvSpPr>
            <p:spPr bwMode="auto">
              <a:xfrm>
                <a:off x="4195" y="1790"/>
                <a:ext cx="39" cy="52"/>
              </a:xfrm>
              <a:custGeom>
                <a:avLst/>
                <a:gdLst>
                  <a:gd name="T0" fmla="*/ 0 w 16"/>
                  <a:gd name="T1" fmla="*/ 0 h 26"/>
                  <a:gd name="T2" fmla="*/ 9 w 16"/>
                  <a:gd name="T3" fmla="*/ 12 h 26"/>
                  <a:gd name="T4" fmla="*/ 16 w 16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6">
                    <a:moveTo>
                      <a:pt x="0" y="0"/>
                    </a:moveTo>
                    <a:lnTo>
                      <a:pt x="9" y="12"/>
                    </a:lnTo>
                    <a:lnTo>
                      <a:pt x="16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8" name="Freeform 1512"/>
              <p:cNvSpPr>
                <a:spLocks/>
              </p:cNvSpPr>
              <p:nvPr/>
            </p:nvSpPr>
            <p:spPr bwMode="auto">
              <a:xfrm>
                <a:off x="4258" y="1874"/>
                <a:ext cx="37" cy="53"/>
              </a:xfrm>
              <a:custGeom>
                <a:avLst/>
                <a:gdLst>
                  <a:gd name="T0" fmla="*/ 0 w 15"/>
                  <a:gd name="T1" fmla="*/ 0 h 26"/>
                  <a:gd name="T2" fmla="*/ 11 w 15"/>
                  <a:gd name="T3" fmla="*/ 19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11" y="19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69" name="Freeform 1513"/>
              <p:cNvSpPr>
                <a:spLocks/>
              </p:cNvSpPr>
              <p:nvPr/>
            </p:nvSpPr>
            <p:spPr bwMode="auto">
              <a:xfrm>
                <a:off x="4314" y="1961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1 w 12"/>
                  <a:gd name="T3" fmla="*/ 3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1" y="3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0" name="Freeform 1514"/>
              <p:cNvSpPr>
                <a:spLocks/>
              </p:cNvSpPr>
              <p:nvPr/>
            </p:nvSpPr>
            <p:spPr bwMode="auto">
              <a:xfrm>
                <a:off x="4360" y="2054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6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6" y="1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1" name="Freeform 1515"/>
              <p:cNvSpPr>
                <a:spLocks/>
              </p:cNvSpPr>
              <p:nvPr/>
            </p:nvSpPr>
            <p:spPr bwMode="auto">
              <a:xfrm>
                <a:off x="4404" y="2145"/>
                <a:ext cx="24" cy="57"/>
              </a:xfrm>
              <a:custGeom>
                <a:avLst/>
                <a:gdLst>
                  <a:gd name="T0" fmla="*/ 0 w 10"/>
                  <a:gd name="T1" fmla="*/ 0 h 28"/>
                  <a:gd name="T2" fmla="*/ 1 w 10"/>
                  <a:gd name="T3" fmla="*/ 2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1" y="2"/>
                    </a:lnTo>
                    <a:lnTo>
                      <a:pt x="10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2" name="Freeform 1516"/>
              <p:cNvSpPr>
                <a:spLocks/>
              </p:cNvSpPr>
              <p:nvPr/>
            </p:nvSpPr>
            <p:spPr bwMode="auto">
              <a:xfrm>
                <a:off x="4443" y="2238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9 w 11"/>
                  <a:gd name="T3" fmla="*/ 23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9" y="23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3" name="Freeform 1517"/>
              <p:cNvSpPr>
                <a:spLocks/>
              </p:cNvSpPr>
              <p:nvPr/>
            </p:nvSpPr>
            <p:spPr bwMode="auto">
              <a:xfrm>
                <a:off x="4484" y="2331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5 w 11"/>
                  <a:gd name="T3" fmla="*/ 12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5" y="12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4" name="Line 1518"/>
              <p:cNvSpPr>
                <a:spLocks noChangeShapeType="1"/>
              </p:cNvSpPr>
              <p:nvPr/>
            </p:nvSpPr>
            <p:spPr bwMode="auto">
              <a:xfrm>
                <a:off x="4525" y="2424"/>
                <a:ext cx="24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5" name="Freeform 1519"/>
              <p:cNvSpPr>
                <a:spLocks/>
              </p:cNvSpPr>
              <p:nvPr/>
            </p:nvSpPr>
            <p:spPr bwMode="auto">
              <a:xfrm>
                <a:off x="4566" y="2517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1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1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6" name="Freeform 1520"/>
              <p:cNvSpPr>
                <a:spLocks/>
              </p:cNvSpPr>
              <p:nvPr/>
            </p:nvSpPr>
            <p:spPr bwMode="auto">
              <a:xfrm>
                <a:off x="4615" y="2608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4 w 12"/>
                  <a:gd name="T3" fmla="*/ 9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4" y="9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7" name="Freeform 1521"/>
              <p:cNvSpPr>
                <a:spLocks/>
              </p:cNvSpPr>
              <p:nvPr/>
            </p:nvSpPr>
            <p:spPr bwMode="auto">
              <a:xfrm>
                <a:off x="4663" y="2699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9 w 12"/>
                  <a:gd name="T3" fmla="*/ 21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9" y="21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8" name="Freeform 1522"/>
              <p:cNvSpPr>
                <a:spLocks/>
              </p:cNvSpPr>
              <p:nvPr/>
            </p:nvSpPr>
            <p:spPr bwMode="auto">
              <a:xfrm>
                <a:off x="4709" y="2790"/>
                <a:ext cx="34" cy="55"/>
              </a:xfrm>
              <a:custGeom>
                <a:avLst/>
                <a:gdLst>
                  <a:gd name="T0" fmla="*/ 0 w 14"/>
                  <a:gd name="T1" fmla="*/ 0 h 27"/>
                  <a:gd name="T2" fmla="*/ 2 w 14"/>
                  <a:gd name="T3" fmla="*/ 4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2" y="4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79" name="Freeform 1523"/>
              <p:cNvSpPr>
                <a:spLocks/>
              </p:cNvSpPr>
              <p:nvPr/>
            </p:nvSpPr>
            <p:spPr bwMode="auto">
              <a:xfrm>
                <a:off x="4765" y="2879"/>
                <a:ext cx="36" cy="53"/>
              </a:xfrm>
              <a:custGeom>
                <a:avLst/>
                <a:gdLst>
                  <a:gd name="T0" fmla="*/ 0 w 15"/>
                  <a:gd name="T1" fmla="*/ 0 h 26"/>
                  <a:gd name="T2" fmla="*/ 4 w 15"/>
                  <a:gd name="T3" fmla="*/ 8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4" y="8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0" name="Freeform 1524"/>
              <p:cNvSpPr>
                <a:spLocks/>
              </p:cNvSpPr>
              <p:nvPr/>
            </p:nvSpPr>
            <p:spPr bwMode="auto">
              <a:xfrm>
                <a:off x="4830" y="2962"/>
                <a:ext cx="51" cy="45"/>
              </a:xfrm>
              <a:custGeom>
                <a:avLst/>
                <a:gdLst>
                  <a:gd name="T0" fmla="*/ 0 w 21"/>
                  <a:gd name="T1" fmla="*/ 0 h 22"/>
                  <a:gd name="T2" fmla="*/ 2 w 21"/>
                  <a:gd name="T3" fmla="*/ 2 h 22"/>
                  <a:gd name="T4" fmla="*/ 14 w 21"/>
                  <a:gd name="T5" fmla="*/ 16 h 22"/>
                  <a:gd name="T6" fmla="*/ 21 w 21"/>
                  <a:gd name="T7" fmla="*/ 2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0" y="0"/>
                    </a:moveTo>
                    <a:lnTo>
                      <a:pt x="2" y="2"/>
                    </a:lnTo>
                    <a:lnTo>
                      <a:pt x="14" y="16"/>
                    </a:lnTo>
                    <a:lnTo>
                      <a:pt x="21" y="22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1" name="Freeform 1525"/>
              <p:cNvSpPr>
                <a:spLocks/>
              </p:cNvSpPr>
              <p:nvPr/>
            </p:nvSpPr>
            <p:spPr bwMode="auto">
              <a:xfrm>
                <a:off x="4920" y="3027"/>
                <a:ext cx="44" cy="14"/>
              </a:xfrm>
              <a:custGeom>
                <a:avLst/>
                <a:gdLst>
                  <a:gd name="T0" fmla="*/ 0 w 18"/>
                  <a:gd name="T1" fmla="*/ 0 h 7"/>
                  <a:gd name="T2" fmla="*/ 6 w 18"/>
                  <a:gd name="T3" fmla="*/ 2 h 7"/>
                  <a:gd name="T4" fmla="*/ 18 w 18"/>
                  <a:gd name="T5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7">
                    <a:moveTo>
                      <a:pt x="0" y="0"/>
                    </a:moveTo>
                    <a:lnTo>
                      <a:pt x="6" y="2"/>
                    </a:lnTo>
                    <a:lnTo>
                      <a:pt x="18" y="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2" name="Line 1526"/>
              <p:cNvSpPr>
                <a:spLocks noChangeShapeType="1"/>
              </p:cNvSpPr>
              <p:nvPr/>
            </p:nvSpPr>
            <p:spPr bwMode="auto">
              <a:xfrm>
                <a:off x="1106" y="2695"/>
                <a:ext cx="26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3" name="Freeform 1527"/>
              <p:cNvSpPr>
                <a:spLocks/>
              </p:cNvSpPr>
              <p:nvPr/>
            </p:nvSpPr>
            <p:spPr bwMode="auto">
              <a:xfrm>
                <a:off x="1152" y="2786"/>
                <a:ext cx="31" cy="55"/>
              </a:xfrm>
              <a:custGeom>
                <a:avLst/>
                <a:gdLst>
                  <a:gd name="T0" fmla="*/ 0 w 13"/>
                  <a:gd name="T1" fmla="*/ 0 h 27"/>
                  <a:gd name="T2" fmla="*/ 5 w 13"/>
                  <a:gd name="T3" fmla="*/ 11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5" y="11"/>
                    </a:lnTo>
                    <a:lnTo>
                      <a:pt x="13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4" name="Freeform 1528"/>
              <p:cNvSpPr>
                <a:spLocks/>
              </p:cNvSpPr>
              <p:nvPr/>
            </p:nvSpPr>
            <p:spPr bwMode="auto">
              <a:xfrm>
                <a:off x="1205" y="2873"/>
                <a:ext cx="36" cy="53"/>
              </a:xfrm>
              <a:custGeom>
                <a:avLst/>
                <a:gdLst>
                  <a:gd name="T0" fmla="*/ 0 w 15"/>
                  <a:gd name="T1" fmla="*/ 0 h 26"/>
                  <a:gd name="T2" fmla="*/ 8 w 15"/>
                  <a:gd name="T3" fmla="*/ 14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8" y="14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5" name="Freeform 1529"/>
              <p:cNvSpPr>
                <a:spLocks/>
              </p:cNvSpPr>
              <p:nvPr/>
            </p:nvSpPr>
            <p:spPr bwMode="auto">
              <a:xfrm>
                <a:off x="1271" y="2956"/>
                <a:ext cx="53" cy="42"/>
              </a:xfrm>
              <a:custGeom>
                <a:avLst/>
                <a:gdLst>
                  <a:gd name="T0" fmla="*/ 0 w 22"/>
                  <a:gd name="T1" fmla="*/ 0 h 21"/>
                  <a:gd name="T2" fmla="*/ 10 w 22"/>
                  <a:gd name="T3" fmla="*/ 10 h 21"/>
                  <a:gd name="T4" fmla="*/ 22 w 22"/>
                  <a:gd name="T5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" h="21">
                    <a:moveTo>
                      <a:pt x="0" y="0"/>
                    </a:moveTo>
                    <a:lnTo>
                      <a:pt x="10" y="10"/>
                    </a:lnTo>
                    <a:lnTo>
                      <a:pt x="22" y="21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6" name="Line 1530"/>
              <p:cNvSpPr>
                <a:spLocks noChangeShapeType="1"/>
              </p:cNvSpPr>
              <p:nvPr/>
            </p:nvSpPr>
            <p:spPr bwMode="auto">
              <a:xfrm>
                <a:off x="1295" y="2976"/>
                <a:ext cx="29" cy="2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7" name="Freeform 1531"/>
              <p:cNvSpPr>
                <a:spLocks/>
              </p:cNvSpPr>
              <p:nvPr/>
            </p:nvSpPr>
            <p:spPr bwMode="auto">
              <a:xfrm>
                <a:off x="1358" y="3025"/>
                <a:ext cx="70" cy="16"/>
              </a:xfrm>
              <a:custGeom>
                <a:avLst/>
                <a:gdLst>
                  <a:gd name="T0" fmla="*/ 0 w 29"/>
                  <a:gd name="T1" fmla="*/ 0 h 8"/>
                  <a:gd name="T2" fmla="*/ 11 w 29"/>
                  <a:gd name="T3" fmla="*/ 6 h 8"/>
                  <a:gd name="T4" fmla="*/ 23 w 29"/>
                  <a:gd name="T5" fmla="*/ 8 h 8"/>
                  <a:gd name="T6" fmla="*/ 29 w 29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8">
                    <a:moveTo>
                      <a:pt x="0" y="0"/>
                    </a:moveTo>
                    <a:lnTo>
                      <a:pt x="11" y="6"/>
                    </a:lnTo>
                    <a:lnTo>
                      <a:pt x="23" y="8"/>
                    </a:lnTo>
                    <a:lnTo>
                      <a:pt x="29" y="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8" name="Freeform 1532"/>
              <p:cNvSpPr>
                <a:spLocks/>
              </p:cNvSpPr>
              <p:nvPr/>
            </p:nvSpPr>
            <p:spPr bwMode="auto">
              <a:xfrm>
                <a:off x="1472" y="2998"/>
                <a:ext cx="63" cy="33"/>
              </a:xfrm>
              <a:custGeom>
                <a:avLst/>
                <a:gdLst>
                  <a:gd name="T0" fmla="*/ 0 w 26"/>
                  <a:gd name="T1" fmla="*/ 16 h 16"/>
                  <a:gd name="T2" fmla="*/ 1 w 26"/>
                  <a:gd name="T3" fmla="*/ 16 h 16"/>
                  <a:gd name="T4" fmla="*/ 13 w 26"/>
                  <a:gd name="T5" fmla="*/ 9 h 16"/>
                  <a:gd name="T6" fmla="*/ 26 w 26"/>
                  <a:gd name="T7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16">
                    <a:moveTo>
                      <a:pt x="0" y="16"/>
                    </a:moveTo>
                    <a:lnTo>
                      <a:pt x="1" y="16"/>
                    </a:lnTo>
                    <a:lnTo>
                      <a:pt x="13" y="9"/>
                    </a:lnTo>
                    <a:lnTo>
                      <a:pt x="2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89" name="Line 1533"/>
              <p:cNvSpPr>
                <a:spLocks noChangeShapeType="1"/>
              </p:cNvSpPr>
              <p:nvPr/>
            </p:nvSpPr>
            <p:spPr bwMode="auto">
              <a:xfrm flipV="1">
                <a:off x="1503" y="2998"/>
                <a:ext cx="32" cy="19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0" name="Freeform 1534"/>
              <p:cNvSpPr>
                <a:spLocks/>
              </p:cNvSpPr>
              <p:nvPr/>
            </p:nvSpPr>
            <p:spPr bwMode="auto">
              <a:xfrm>
                <a:off x="1564" y="2924"/>
                <a:ext cx="46" cy="46"/>
              </a:xfrm>
              <a:custGeom>
                <a:avLst/>
                <a:gdLst>
                  <a:gd name="T0" fmla="*/ 0 w 19"/>
                  <a:gd name="T1" fmla="*/ 23 h 23"/>
                  <a:gd name="T2" fmla="*/ 12 w 19"/>
                  <a:gd name="T3" fmla="*/ 7 h 23"/>
                  <a:gd name="T4" fmla="*/ 19 w 1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3">
                    <a:moveTo>
                      <a:pt x="0" y="23"/>
                    </a:moveTo>
                    <a:lnTo>
                      <a:pt x="12" y="7"/>
                    </a:lnTo>
                    <a:lnTo>
                      <a:pt x="19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1" name="Freeform 1535"/>
              <p:cNvSpPr>
                <a:spLocks/>
              </p:cNvSpPr>
              <p:nvPr/>
            </p:nvSpPr>
            <p:spPr bwMode="auto">
              <a:xfrm>
                <a:off x="1639" y="2839"/>
                <a:ext cx="34" cy="54"/>
              </a:xfrm>
              <a:custGeom>
                <a:avLst/>
                <a:gdLst>
                  <a:gd name="T0" fmla="*/ 0 w 14"/>
                  <a:gd name="T1" fmla="*/ 27 h 27"/>
                  <a:gd name="T2" fmla="*/ 10 w 14"/>
                  <a:gd name="T3" fmla="*/ 8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10" y="8"/>
                    </a:lnTo>
                    <a:lnTo>
                      <a:pt x="1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2" name="Freeform 1536"/>
              <p:cNvSpPr>
                <a:spLocks/>
              </p:cNvSpPr>
              <p:nvPr/>
            </p:nvSpPr>
            <p:spPr bwMode="auto">
              <a:xfrm>
                <a:off x="1697" y="2750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11 w 11"/>
                  <a:gd name="T3" fmla="*/ 1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1" y="1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3" name="Freeform 1537"/>
              <p:cNvSpPr>
                <a:spLocks/>
              </p:cNvSpPr>
              <p:nvPr/>
            </p:nvSpPr>
            <p:spPr bwMode="auto">
              <a:xfrm>
                <a:off x="1743" y="2659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4 w 11"/>
                  <a:gd name="T3" fmla="*/ 18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4" y="18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4" name="Freeform 1538"/>
              <p:cNvSpPr>
                <a:spLocks/>
              </p:cNvSpPr>
              <p:nvPr/>
            </p:nvSpPr>
            <p:spPr bwMode="auto">
              <a:xfrm>
                <a:off x="1787" y="2568"/>
                <a:ext cx="26" cy="56"/>
              </a:xfrm>
              <a:custGeom>
                <a:avLst/>
                <a:gdLst>
                  <a:gd name="T0" fmla="*/ 0 w 11"/>
                  <a:gd name="T1" fmla="*/ 28 h 28"/>
                  <a:gd name="T2" fmla="*/ 11 w 11"/>
                  <a:gd name="T3" fmla="*/ 1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11" y="1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5" name="Freeform 1539"/>
              <p:cNvSpPr>
                <a:spLocks/>
              </p:cNvSpPr>
              <p:nvPr/>
            </p:nvSpPr>
            <p:spPr bwMode="auto">
              <a:xfrm>
                <a:off x="1828" y="2475"/>
                <a:ext cx="27" cy="56"/>
              </a:xfrm>
              <a:custGeom>
                <a:avLst/>
                <a:gdLst>
                  <a:gd name="T0" fmla="*/ 0 w 11"/>
                  <a:gd name="T1" fmla="*/ 28 h 28"/>
                  <a:gd name="T2" fmla="*/ 6 w 11"/>
                  <a:gd name="T3" fmla="*/ 12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6" y="12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6" name="Freeform 1540"/>
              <p:cNvSpPr>
                <a:spLocks/>
              </p:cNvSpPr>
              <p:nvPr/>
            </p:nvSpPr>
            <p:spPr bwMode="auto">
              <a:xfrm>
                <a:off x="1872" y="2382"/>
                <a:ext cx="24" cy="56"/>
              </a:xfrm>
              <a:custGeom>
                <a:avLst/>
                <a:gdLst>
                  <a:gd name="T0" fmla="*/ 0 w 10"/>
                  <a:gd name="T1" fmla="*/ 28 h 28"/>
                  <a:gd name="T2" fmla="*/ 1 w 10"/>
                  <a:gd name="T3" fmla="*/ 26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1" y="26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7" name="Freeform 1541"/>
              <p:cNvSpPr>
                <a:spLocks/>
              </p:cNvSpPr>
              <p:nvPr/>
            </p:nvSpPr>
            <p:spPr bwMode="auto">
              <a:xfrm>
                <a:off x="1913" y="2291"/>
                <a:ext cx="31" cy="54"/>
              </a:xfrm>
              <a:custGeom>
                <a:avLst/>
                <a:gdLst>
                  <a:gd name="T0" fmla="*/ 0 w 13"/>
                  <a:gd name="T1" fmla="*/ 27 h 27"/>
                  <a:gd name="T2" fmla="*/ 12 w 13"/>
                  <a:gd name="T3" fmla="*/ 2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12" y="2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8" name="Freeform 1542"/>
              <p:cNvSpPr>
                <a:spLocks/>
              </p:cNvSpPr>
              <p:nvPr/>
            </p:nvSpPr>
            <p:spPr bwMode="auto">
              <a:xfrm>
                <a:off x="1961" y="2198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5 w 11"/>
                  <a:gd name="T3" fmla="*/ 16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5" y="16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8999" name="Freeform 1543"/>
              <p:cNvSpPr>
                <a:spLocks/>
              </p:cNvSpPr>
              <p:nvPr/>
            </p:nvSpPr>
            <p:spPr bwMode="auto">
              <a:xfrm>
                <a:off x="2002" y="2105"/>
                <a:ext cx="25" cy="57"/>
              </a:xfrm>
              <a:custGeom>
                <a:avLst/>
                <a:gdLst>
                  <a:gd name="T0" fmla="*/ 0 w 10"/>
                  <a:gd name="T1" fmla="*/ 28 h 28"/>
                  <a:gd name="T2" fmla="*/ 0 w 10"/>
                  <a:gd name="T3" fmla="*/ 27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0" y="27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0" name="Freeform 1544"/>
              <p:cNvSpPr>
                <a:spLocks/>
              </p:cNvSpPr>
              <p:nvPr/>
            </p:nvSpPr>
            <p:spPr bwMode="auto">
              <a:xfrm>
                <a:off x="2044" y="2014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8 w 12"/>
                  <a:gd name="T3" fmla="*/ 10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8" y="10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1" name="Freeform 1545"/>
              <p:cNvSpPr>
                <a:spLocks/>
              </p:cNvSpPr>
              <p:nvPr/>
            </p:nvSpPr>
            <p:spPr bwMode="auto">
              <a:xfrm>
                <a:off x="2090" y="1921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1 w 12"/>
                  <a:gd name="T3" fmla="*/ 26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1" y="26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2" name="Freeform 1546"/>
              <p:cNvSpPr>
                <a:spLocks/>
              </p:cNvSpPr>
              <p:nvPr/>
            </p:nvSpPr>
            <p:spPr bwMode="auto">
              <a:xfrm>
                <a:off x="2140" y="1832"/>
                <a:ext cx="34" cy="55"/>
              </a:xfrm>
              <a:custGeom>
                <a:avLst/>
                <a:gdLst>
                  <a:gd name="T0" fmla="*/ 0 w 14"/>
                  <a:gd name="T1" fmla="*/ 27 h 27"/>
                  <a:gd name="T2" fmla="*/ 5 w 14"/>
                  <a:gd name="T3" fmla="*/ 17 h 27"/>
                  <a:gd name="T4" fmla="*/ 14 w 14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27"/>
                    </a:moveTo>
                    <a:lnTo>
                      <a:pt x="5" y="17"/>
                    </a:lnTo>
                    <a:lnTo>
                      <a:pt x="14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3" name="Freeform 1547"/>
              <p:cNvSpPr>
                <a:spLocks/>
              </p:cNvSpPr>
              <p:nvPr/>
            </p:nvSpPr>
            <p:spPr bwMode="auto">
              <a:xfrm>
                <a:off x="2199" y="1749"/>
                <a:ext cx="41" cy="51"/>
              </a:xfrm>
              <a:custGeom>
                <a:avLst/>
                <a:gdLst>
                  <a:gd name="T0" fmla="*/ 0 w 17"/>
                  <a:gd name="T1" fmla="*/ 25 h 25"/>
                  <a:gd name="T2" fmla="*/ 5 w 17"/>
                  <a:gd name="T3" fmla="*/ 16 h 25"/>
                  <a:gd name="T4" fmla="*/ 17 w 17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25">
                    <a:moveTo>
                      <a:pt x="0" y="25"/>
                    </a:moveTo>
                    <a:lnTo>
                      <a:pt x="5" y="16"/>
                    </a:lnTo>
                    <a:lnTo>
                      <a:pt x="17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4" name="Freeform 1548"/>
              <p:cNvSpPr>
                <a:spLocks/>
              </p:cNvSpPr>
              <p:nvPr/>
            </p:nvSpPr>
            <p:spPr bwMode="auto">
              <a:xfrm>
                <a:off x="2274" y="1682"/>
                <a:ext cx="56" cy="41"/>
              </a:xfrm>
              <a:custGeom>
                <a:avLst/>
                <a:gdLst>
                  <a:gd name="T0" fmla="*/ 0 w 23"/>
                  <a:gd name="T1" fmla="*/ 20 h 20"/>
                  <a:gd name="T2" fmla="*/ 3 w 23"/>
                  <a:gd name="T3" fmla="*/ 17 h 20"/>
                  <a:gd name="T4" fmla="*/ 16 w 23"/>
                  <a:gd name="T5" fmla="*/ 5 h 20"/>
                  <a:gd name="T6" fmla="*/ 23 w 23"/>
                  <a:gd name="T7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0">
                    <a:moveTo>
                      <a:pt x="0" y="20"/>
                    </a:moveTo>
                    <a:lnTo>
                      <a:pt x="3" y="17"/>
                    </a:lnTo>
                    <a:lnTo>
                      <a:pt x="16" y="5"/>
                    </a:lnTo>
                    <a:lnTo>
                      <a:pt x="2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5" name="Freeform 1549"/>
              <p:cNvSpPr>
                <a:spLocks/>
              </p:cNvSpPr>
              <p:nvPr/>
            </p:nvSpPr>
            <p:spPr bwMode="auto">
              <a:xfrm>
                <a:off x="2371" y="1666"/>
                <a:ext cx="72" cy="8"/>
              </a:xfrm>
              <a:custGeom>
                <a:avLst/>
                <a:gdLst>
                  <a:gd name="T0" fmla="*/ 0 w 30"/>
                  <a:gd name="T1" fmla="*/ 0 h 4"/>
                  <a:gd name="T2" fmla="*/ 13 w 30"/>
                  <a:gd name="T3" fmla="*/ 0 h 4"/>
                  <a:gd name="T4" fmla="*/ 25 w 30"/>
                  <a:gd name="T5" fmla="*/ 2 h 4"/>
                  <a:gd name="T6" fmla="*/ 30 w 30"/>
                  <a:gd name="T7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0" h="4">
                    <a:moveTo>
                      <a:pt x="0" y="0"/>
                    </a:moveTo>
                    <a:lnTo>
                      <a:pt x="13" y="0"/>
                    </a:lnTo>
                    <a:lnTo>
                      <a:pt x="25" y="2"/>
                    </a:lnTo>
                    <a:lnTo>
                      <a:pt x="30" y="4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6" name="Freeform 1550"/>
              <p:cNvSpPr>
                <a:spLocks/>
              </p:cNvSpPr>
              <p:nvPr/>
            </p:nvSpPr>
            <p:spPr bwMode="auto">
              <a:xfrm>
                <a:off x="2482" y="1693"/>
                <a:ext cx="51" cy="42"/>
              </a:xfrm>
              <a:custGeom>
                <a:avLst/>
                <a:gdLst>
                  <a:gd name="T0" fmla="*/ 0 w 21"/>
                  <a:gd name="T1" fmla="*/ 0 h 21"/>
                  <a:gd name="T2" fmla="*/ 4 w 21"/>
                  <a:gd name="T3" fmla="*/ 3 h 21"/>
                  <a:gd name="T4" fmla="*/ 16 w 21"/>
                  <a:gd name="T5" fmla="*/ 14 h 21"/>
                  <a:gd name="T6" fmla="*/ 21 w 21"/>
                  <a:gd name="T7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1">
                    <a:moveTo>
                      <a:pt x="0" y="0"/>
                    </a:moveTo>
                    <a:lnTo>
                      <a:pt x="4" y="3"/>
                    </a:lnTo>
                    <a:lnTo>
                      <a:pt x="16" y="14"/>
                    </a:lnTo>
                    <a:lnTo>
                      <a:pt x="21" y="21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7" name="Freeform 1551"/>
              <p:cNvSpPr>
                <a:spLocks/>
              </p:cNvSpPr>
              <p:nvPr/>
            </p:nvSpPr>
            <p:spPr bwMode="auto">
              <a:xfrm>
                <a:off x="2560" y="1765"/>
                <a:ext cx="43" cy="49"/>
              </a:xfrm>
              <a:custGeom>
                <a:avLst/>
                <a:gdLst>
                  <a:gd name="T0" fmla="*/ 0 w 18"/>
                  <a:gd name="T1" fmla="*/ 0 h 24"/>
                  <a:gd name="T2" fmla="*/ 9 w 18"/>
                  <a:gd name="T3" fmla="*/ 13 h 24"/>
                  <a:gd name="T4" fmla="*/ 18 w 18"/>
                  <a:gd name="T5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0"/>
                    </a:moveTo>
                    <a:lnTo>
                      <a:pt x="9" y="13"/>
                    </a:lnTo>
                    <a:lnTo>
                      <a:pt x="18" y="24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8" name="Freeform 1552"/>
              <p:cNvSpPr>
                <a:spLocks/>
              </p:cNvSpPr>
              <p:nvPr/>
            </p:nvSpPr>
            <p:spPr bwMode="auto">
              <a:xfrm>
                <a:off x="2628" y="1846"/>
                <a:ext cx="36" cy="53"/>
              </a:xfrm>
              <a:custGeom>
                <a:avLst/>
                <a:gdLst>
                  <a:gd name="T0" fmla="*/ 0 w 15"/>
                  <a:gd name="T1" fmla="*/ 0 h 26"/>
                  <a:gd name="T2" fmla="*/ 10 w 15"/>
                  <a:gd name="T3" fmla="*/ 17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10" y="17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09" name="Freeform 1553"/>
              <p:cNvSpPr>
                <a:spLocks/>
              </p:cNvSpPr>
              <p:nvPr/>
            </p:nvSpPr>
            <p:spPr bwMode="auto">
              <a:xfrm>
                <a:off x="2683" y="1933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11 w 11"/>
                  <a:gd name="T3" fmla="*/ 2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1" y="2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0" name="Freeform 1554"/>
              <p:cNvSpPr>
                <a:spLocks/>
              </p:cNvSpPr>
              <p:nvPr/>
            </p:nvSpPr>
            <p:spPr bwMode="auto">
              <a:xfrm>
                <a:off x="2729" y="2024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5 w 11"/>
                  <a:gd name="T3" fmla="*/ 12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5" y="12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1" name="Line 1555"/>
              <p:cNvSpPr>
                <a:spLocks noChangeShapeType="1"/>
              </p:cNvSpPr>
              <p:nvPr/>
            </p:nvSpPr>
            <p:spPr bwMode="auto">
              <a:xfrm>
                <a:off x="2773" y="2117"/>
                <a:ext cx="24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2" name="Freeform 1556"/>
              <p:cNvSpPr>
                <a:spLocks/>
              </p:cNvSpPr>
              <p:nvPr/>
            </p:nvSpPr>
            <p:spPr bwMode="auto">
              <a:xfrm>
                <a:off x="2814" y="2210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7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7" y="1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3" name="Freeform 1557"/>
              <p:cNvSpPr>
                <a:spLocks/>
              </p:cNvSpPr>
              <p:nvPr/>
            </p:nvSpPr>
            <p:spPr bwMode="auto">
              <a:xfrm>
                <a:off x="2855" y="2303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2 w 11"/>
                  <a:gd name="T3" fmla="*/ 5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2" y="5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4" name="Freeform 1558"/>
              <p:cNvSpPr>
                <a:spLocks/>
              </p:cNvSpPr>
              <p:nvPr/>
            </p:nvSpPr>
            <p:spPr bwMode="auto">
              <a:xfrm>
                <a:off x="2897" y="2396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10 w 11"/>
                  <a:gd name="T3" fmla="*/ 26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0" y="26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5" name="Freeform 1559"/>
              <p:cNvSpPr>
                <a:spLocks/>
              </p:cNvSpPr>
              <p:nvPr/>
            </p:nvSpPr>
            <p:spPr bwMode="auto">
              <a:xfrm>
                <a:off x="2943" y="2487"/>
                <a:ext cx="26" cy="57"/>
              </a:xfrm>
              <a:custGeom>
                <a:avLst/>
                <a:gdLst>
                  <a:gd name="T0" fmla="*/ 0 w 11"/>
                  <a:gd name="T1" fmla="*/ 0 h 28"/>
                  <a:gd name="T2" fmla="*/ 7 w 11"/>
                  <a:gd name="T3" fmla="*/ 16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7" y="16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6" name="Freeform 1560"/>
              <p:cNvSpPr>
                <a:spLocks/>
              </p:cNvSpPr>
              <p:nvPr/>
            </p:nvSpPr>
            <p:spPr bwMode="auto">
              <a:xfrm>
                <a:off x="2986" y="2580"/>
                <a:ext cx="29" cy="57"/>
              </a:xfrm>
              <a:custGeom>
                <a:avLst/>
                <a:gdLst>
                  <a:gd name="T0" fmla="*/ 0 w 12"/>
                  <a:gd name="T1" fmla="*/ 0 h 28"/>
                  <a:gd name="T2" fmla="*/ 1 w 12"/>
                  <a:gd name="T3" fmla="*/ 2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1" y="2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7" name="Freeform 1561"/>
              <p:cNvSpPr>
                <a:spLocks/>
              </p:cNvSpPr>
              <p:nvPr/>
            </p:nvSpPr>
            <p:spPr bwMode="auto">
              <a:xfrm>
                <a:off x="3032" y="2671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7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7" y="1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8" name="Freeform 1562"/>
              <p:cNvSpPr>
                <a:spLocks/>
              </p:cNvSpPr>
              <p:nvPr/>
            </p:nvSpPr>
            <p:spPr bwMode="auto">
              <a:xfrm>
                <a:off x="3076" y="2762"/>
                <a:ext cx="34" cy="55"/>
              </a:xfrm>
              <a:custGeom>
                <a:avLst/>
                <a:gdLst>
                  <a:gd name="T0" fmla="*/ 0 w 14"/>
                  <a:gd name="T1" fmla="*/ 0 h 27"/>
                  <a:gd name="T2" fmla="*/ 1 w 14"/>
                  <a:gd name="T3" fmla="*/ 2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1" y="2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19" name="Line 1563"/>
              <p:cNvSpPr>
                <a:spLocks noChangeShapeType="1"/>
              </p:cNvSpPr>
              <p:nvPr/>
            </p:nvSpPr>
            <p:spPr bwMode="auto">
              <a:xfrm>
                <a:off x="3078" y="2766"/>
                <a:ext cx="32" cy="51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0" name="Freeform 1564"/>
              <p:cNvSpPr>
                <a:spLocks/>
              </p:cNvSpPr>
              <p:nvPr/>
            </p:nvSpPr>
            <p:spPr bwMode="auto">
              <a:xfrm>
                <a:off x="3132" y="2851"/>
                <a:ext cx="34" cy="54"/>
              </a:xfrm>
              <a:custGeom>
                <a:avLst/>
                <a:gdLst>
                  <a:gd name="T0" fmla="*/ 0 w 14"/>
                  <a:gd name="T1" fmla="*/ 0 h 27"/>
                  <a:gd name="T2" fmla="*/ 3 w 14"/>
                  <a:gd name="T3" fmla="*/ 6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3" y="6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1" name="Freeform 1565"/>
              <p:cNvSpPr>
                <a:spLocks/>
              </p:cNvSpPr>
              <p:nvPr/>
            </p:nvSpPr>
            <p:spPr bwMode="auto">
              <a:xfrm>
                <a:off x="3190" y="2938"/>
                <a:ext cx="46" cy="46"/>
              </a:xfrm>
              <a:custGeom>
                <a:avLst/>
                <a:gdLst>
                  <a:gd name="T0" fmla="*/ 0 w 19"/>
                  <a:gd name="T1" fmla="*/ 0 h 23"/>
                  <a:gd name="T2" fmla="*/ 4 w 19"/>
                  <a:gd name="T3" fmla="*/ 5 h 23"/>
                  <a:gd name="T4" fmla="*/ 16 w 19"/>
                  <a:gd name="T5" fmla="*/ 21 h 23"/>
                  <a:gd name="T6" fmla="*/ 19 w 19"/>
                  <a:gd name="T7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lnTo>
                      <a:pt x="4" y="5"/>
                    </a:lnTo>
                    <a:lnTo>
                      <a:pt x="16" y="21"/>
                    </a:lnTo>
                    <a:lnTo>
                      <a:pt x="19" y="23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2" name="Freeform 1566"/>
              <p:cNvSpPr>
                <a:spLocks/>
              </p:cNvSpPr>
              <p:nvPr/>
            </p:nvSpPr>
            <p:spPr bwMode="auto">
              <a:xfrm>
                <a:off x="3275" y="3005"/>
                <a:ext cx="60" cy="32"/>
              </a:xfrm>
              <a:custGeom>
                <a:avLst/>
                <a:gdLst>
                  <a:gd name="T0" fmla="*/ 0 w 25"/>
                  <a:gd name="T1" fmla="*/ 0 h 16"/>
                  <a:gd name="T2" fmla="*/ 10 w 25"/>
                  <a:gd name="T3" fmla="*/ 9 h 16"/>
                  <a:gd name="T4" fmla="*/ 22 w 25"/>
                  <a:gd name="T5" fmla="*/ 16 h 16"/>
                  <a:gd name="T6" fmla="*/ 2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0" y="0"/>
                    </a:moveTo>
                    <a:lnTo>
                      <a:pt x="10" y="9"/>
                    </a:lnTo>
                    <a:lnTo>
                      <a:pt x="22" y="16"/>
                    </a:lnTo>
                    <a:lnTo>
                      <a:pt x="25" y="1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3" name="Freeform 1567"/>
              <p:cNvSpPr>
                <a:spLocks/>
              </p:cNvSpPr>
              <p:nvPr/>
            </p:nvSpPr>
            <p:spPr bwMode="auto">
              <a:xfrm>
                <a:off x="3381" y="3017"/>
                <a:ext cx="68" cy="24"/>
              </a:xfrm>
              <a:custGeom>
                <a:avLst/>
                <a:gdLst>
                  <a:gd name="T0" fmla="*/ 0 w 28"/>
                  <a:gd name="T1" fmla="*/ 12 h 12"/>
                  <a:gd name="T2" fmla="*/ 3 w 28"/>
                  <a:gd name="T3" fmla="*/ 12 h 12"/>
                  <a:gd name="T4" fmla="*/ 15 w 28"/>
                  <a:gd name="T5" fmla="*/ 7 h 12"/>
                  <a:gd name="T6" fmla="*/ 28 w 28"/>
                  <a:gd name="T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2">
                    <a:moveTo>
                      <a:pt x="0" y="12"/>
                    </a:moveTo>
                    <a:lnTo>
                      <a:pt x="3" y="12"/>
                    </a:lnTo>
                    <a:lnTo>
                      <a:pt x="15" y="7"/>
                    </a:lnTo>
                    <a:lnTo>
                      <a:pt x="2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4" name="Line 1568"/>
              <p:cNvSpPr>
                <a:spLocks noChangeShapeType="1"/>
              </p:cNvSpPr>
              <p:nvPr/>
            </p:nvSpPr>
            <p:spPr bwMode="auto">
              <a:xfrm flipV="1">
                <a:off x="3418" y="3017"/>
                <a:ext cx="31" cy="14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5" name="Freeform 1569"/>
              <p:cNvSpPr>
                <a:spLocks/>
              </p:cNvSpPr>
              <p:nvPr/>
            </p:nvSpPr>
            <p:spPr bwMode="auto">
              <a:xfrm>
                <a:off x="3483" y="2944"/>
                <a:ext cx="46" cy="46"/>
              </a:xfrm>
              <a:custGeom>
                <a:avLst/>
                <a:gdLst>
                  <a:gd name="T0" fmla="*/ 0 w 19"/>
                  <a:gd name="T1" fmla="*/ 23 h 23"/>
                  <a:gd name="T2" fmla="*/ 10 w 19"/>
                  <a:gd name="T3" fmla="*/ 11 h 23"/>
                  <a:gd name="T4" fmla="*/ 19 w 1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3">
                    <a:moveTo>
                      <a:pt x="0" y="23"/>
                    </a:moveTo>
                    <a:lnTo>
                      <a:pt x="10" y="11"/>
                    </a:lnTo>
                    <a:lnTo>
                      <a:pt x="19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6" name="Freeform 1570"/>
              <p:cNvSpPr>
                <a:spLocks/>
              </p:cNvSpPr>
              <p:nvPr/>
            </p:nvSpPr>
            <p:spPr bwMode="auto">
              <a:xfrm>
                <a:off x="3553" y="2863"/>
                <a:ext cx="44" cy="49"/>
              </a:xfrm>
              <a:custGeom>
                <a:avLst/>
                <a:gdLst>
                  <a:gd name="T0" fmla="*/ 0 w 18"/>
                  <a:gd name="T1" fmla="*/ 24 h 24"/>
                  <a:gd name="T2" fmla="*/ 6 w 18"/>
                  <a:gd name="T3" fmla="*/ 14 h 24"/>
                  <a:gd name="T4" fmla="*/ 18 w 18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4">
                    <a:moveTo>
                      <a:pt x="0" y="24"/>
                    </a:moveTo>
                    <a:lnTo>
                      <a:pt x="6" y="14"/>
                    </a:lnTo>
                    <a:lnTo>
                      <a:pt x="18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7" name="Freeform 1571"/>
              <p:cNvSpPr>
                <a:spLocks/>
              </p:cNvSpPr>
              <p:nvPr/>
            </p:nvSpPr>
            <p:spPr bwMode="auto">
              <a:xfrm>
                <a:off x="3619" y="2776"/>
                <a:ext cx="31" cy="55"/>
              </a:xfrm>
              <a:custGeom>
                <a:avLst/>
                <a:gdLst>
                  <a:gd name="T0" fmla="*/ 0 w 13"/>
                  <a:gd name="T1" fmla="*/ 27 h 27"/>
                  <a:gd name="T2" fmla="*/ 8 w 13"/>
                  <a:gd name="T3" fmla="*/ 11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8" y="11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8" name="Line 1572"/>
              <p:cNvSpPr>
                <a:spLocks noChangeShapeType="1"/>
              </p:cNvSpPr>
              <p:nvPr/>
            </p:nvSpPr>
            <p:spPr bwMode="auto">
              <a:xfrm flipV="1">
                <a:off x="3667" y="2685"/>
                <a:ext cx="29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29" name="Freeform 1573"/>
              <p:cNvSpPr>
                <a:spLocks/>
              </p:cNvSpPr>
              <p:nvPr/>
            </p:nvSpPr>
            <p:spPr bwMode="auto">
              <a:xfrm>
                <a:off x="3713" y="2594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6 w 11"/>
                  <a:gd name="T3" fmla="*/ 13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6" y="13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0" name="Freeform 1574"/>
              <p:cNvSpPr>
                <a:spLocks/>
              </p:cNvSpPr>
              <p:nvPr/>
            </p:nvSpPr>
            <p:spPr bwMode="auto">
              <a:xfrm>
                <a:off x="3757" y="2501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0 w 11"/>
                  <a:gd name="T3" fmla="*/ 27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0" y="27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1" name="Freeform 1575"/>
              <p:cNvSpPr>
                <a:spLocks/>
              </p:cNvSpPr>
              <p:nvPr/>
            </p:nvSpPr>
            <p:spPr bwMode="auto">
              <a:xfrm>
                <a:off x="3798" y="2408"/>
                <a:ext cx="24" cy="57"/>
              </a:xfrm>
              <a:custGeom>
                <a:avLst/>
                <a:gdLst>
                  <a:gd name="T0" fmla="*/ 0 w 10"/>
                  <a:gd name="T1" fmla="*/ 28 h 28"/>
                  <a:gd name="T2" fmla="*/ 8 w 10"/>
                  <a:gd name="T3" fmla="*/ 6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8" y="6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2" name="Freeform 1576"/>
              <p:cNvSpPr>
                <a:spLocks/>
              </p:cNvSpPr>
              <p:nvPr/>
            </p:nvSpPr>
            <p:spPr bwMode="auto">
              <a:xfrm>
                <a:off x="3839" y="2315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3 w 11"/>
                  <a:gd name="T3" fmla="*/ 20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3" y="20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3" name="Line 1577"/>
              <p:cNvSpPr>
                <a:spLocks noChangeShapeType="1"/>
              </p:cNvSpPr>
              <p:nvPr/>
            </p:nvSpPr>
            <p:spPr bwMode="auto">
              <a:xfrm flipV="1">
                <a:off x="3880" y="2222"/>
                <a:ext cx="25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4" name="Freeform 1578"/>
              <p:cNvSpPr>
                <a:spLocks/>
              </p:cNvSpPr>
              <p:nvPr/>
            </p:nvSpPr>
            <p:spPr bwMode="auto">
              <a:xfrm>
                <a:off x="3924" y="2131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9 w 12"/>
                  <a:gd name="T3" fmla="*/ 9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9" y="9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5" name="Freeform 1579"/>
              <p:cNvSpPr>
                <a:spLocks/>
              </p:cNvSpPr>
              <p:nvPr/>
            </p:nvSpPr>
            <p:spPr bwMode="auto">
              <a:xfrm>
                <a:off x="3972" y="2040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2 w 11"/>
                  <a:gd name="T3" fmla="*/ 22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2" y="22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6" name="Freeform 1580"/>
              <p:cNvSpPr>
                <a:spLocks/>
              </p:cNvSpPr>
              <p:nvPr/>
            </p:nvSpPr>
            <p:spPr bwMode="auto">
              <a:xfrm>
                <a:off x="4016" y="1947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8 w 12"/>
                  <a:gd name="T3" fmla="*/ 8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8" y="8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7" name="Freeform 1581"/>
              <p:cNvSpPr>
                <a:spLocks/>
              </p:cNvSpPr>
              <p:nvPr/>
            </p:nvSpPr>
            <p:spPr bwMode="auto">
              <a:xfrm>
                <a:off x="4067" y="1858"/>
                <a:ext cx="31" cy="55"/>
              </a:xfrm>
              <a:custGeom>
                <a:avLst/>
                <a:gdLst>
                  <a:gd name="T0" fmla="*/ 0 w 13"/>
                  <a:gd name="T1" fmla="*/ 27 h 27"/>
                  <a:gd name="T2" fmla="*/ 12 w 13"/>
                  <a:gd name="T3" fmla="*/ 1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12" y="1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8" name="Freeform 1582"/>
              <p:cNvSpPr>
                <a:spLocks/>
              </p:cNvSpPr>
              <p:nvPr/>
            </p:nvSpPr>
            <p:spPr bwMode="auto">
              <a:xfrm>
                <a:off x="4118" y="1773"/>
                <a:ext cx="39" cy="51"/>
              </a:xfrm>
              <a:custGeom>
                <a:avLst/>
                <a:gdLst>
                  <a:gd name="T0" fmla="*/ 0 w 16"/>
                  <a:gd name="T1" fmla="*/ 25 h 25"/>
                  <a:gd name="T2" fmla="*/ 3 w 16"/>
                  <a:gd name="T3" fmla="*/ 20 h 25"/>
                  <a:gd name="T4" fmla="*/ 16 w 1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0" y="25"/>
                    </a:moveTo>
                    <a:lnTo>
                      <a:pt x="3" y="20"/>
                    </a:lnTo>
                    <a:lnTo>
                      <a:pt x="1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39" name="Freeform 1583"/>
              <p:cNvSpPr>
                <a:spLocks/>
              </p:cNvSpPr>
              <p:nvPr/>
            </p:nvSpPr>
            <p:spPr bwMode="auto">
              <a:xfrm>
                <a:off x="4183" y="1699"/>
                <a:ext cx="51" cy="44"/>
              </a:xfrm>
              <a:custGeom>
                <a:avLst/>
                <a:gdLst>
                  <a:gd name="T0" fmla="*/ 0 w 21"/>
                  <a:gd name="T1" fmla="*/ 22 h 22"/>
                  <a:gd name="T2" fmla="*/ 1 w 21"/>
                  <a:gd name="T3" fmla="*/ 20 h 22"/>
                  <a:gd name="T4" fmla="*/ 14 w 21"/>
                  <a:gd name="T5" fmla="*/ 7 h 22"/>
                  <a:gd name="T6" fmla="*/ 21 w 21"/>
                  <a:gd name="T7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" h="22">
                    <a:moveTo>
                      <a:pt x="0" y="22"/>
                    </a:moveTo>
                    <a:lnTo>
                      <a:pt x="1" y="20"/>
                    </a:lnTo>
                    <a:lnTo>
                      <a:pt x="14" y="7"/>
                    </a:lnTo>
                    <a:lnTo>
                      <a:pt x="2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0" name="Freeform 1584"/>
              <p:cNvSpPr>
                <a:spLocks/>
              </p:cNvSpPr>
              <p:nvPr/>
            </p:nvSpPr>
            <p:spPr bwMode="auto">
              <a:xfrm>
                <a:off x="4273" y="1666"/>
                <a:ext cx="70" cy="12"/>
              </a:xfrm>
              <a:custGeom>
                <a:avLst/>
                <a:gdLst>
                  <a:gd name="T0" fmla="*/ 0 w 29"/>
                  <a:gd name="T1" fmla="*/ 6 h 6"/>
                  <a:gd name="T2" fmla="*/ 5 w 29"/>
                  <a:gd name="T3" fmla="*/ 4 h 6"/>
                  <a:gd name="T4" fmla="*/ 18 w 29"/>
                  <a:gd name="T5" fmla="*/ 0 h 6"/>
                  <a:gd name="T6" fmla="*/ 29 w 29"/>
                  <a:gd name="T7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9" h="6">
                    <a:moveTo>
                      <a:pt x="0" y="6"/>
                    </a:moveTo>
                    <a:lnTo>
                      <a:pt x="5" y="4"/>
                    </a:lnTo>
                    <a:lnTo>
                      <a:pt x="18" y="0"/>
                    </a:lnTo>
                    <a:lnTo>
                      <a:pt x="29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1" name="Freeform 1585"/>
              <p:cNvSpPr>
                <a:spLocks/>
              </p:cNvSpPr>
              <p:nvPr/>
            </p:nvSpPr>
            <p:spPr bwMode="auto">
              <a:xfrm>
                <a:off x="4387" y="1676"/>
                <a:ext cx="58" cy="35"/>
              </a:xfrm>
              <a:custGeom>
                <a:avLst/>
                <a:gdLst>
                  <a:gd name="T0" fmla="*/ 0 w 24"/>
                  <a:gd name="T1" fmla="*/ 0 h 17"/>
                  <a:gd name="T2" fmla="*/ 8 w 24"/>
                  <a:gd name="T3" fmla="*/ 4 h 17"/>
                  <a:gd name="T4" fmla="*/ 20 w 24"/>
                  <a:gd name="T5" fmla="*/ 13 h 17"/>
                  <a:gd name="T6" fmla="*/ 24 w 24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" h="17">
                    <a:moveTo>
                      <a:pt x="0" y="0"/>
                    </a:moveTo>
                    <a:lnTo>
                      <a:pt x="8" y="4"/>
                    </a:lnTo>
                    <a:lnTo>
                      <a:pt x="20" y="13"/>
                    </a:lnTo>
                    <a:lnTo>
                      <a:pt x="24" y="1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2" name="Freeform 1586"/>
              <p:cNvSpPr>
                <a:spLocks/>
              </p:cNvSpPr>
              <p:nvPr/>
            </p:nvSpPr>
            <p:spPr bwMode="auto">
              <a:xfrm>
                <a:off x="4477" y="1739"/>
                <a:ext cx="43" cy="51"/>
              </a:xfrm>
              <a:custGeom>
                <a:avLst/>
                <a:gdLst>
                  <a:gd name="T0" fmla="*/ 0 w 18"/>
                  <a:gd name="T1" fmla="*/ 0 h 25"/>
                  <a:gd name="T2" fmla="*/ 8 w 18"/>
                  <a:gd name="T3" fmla="*/ 10 h 25"/>
                  <a:gd name="T4" fmla="*/ 18 w 18"/>
                  <a:gd name="T5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25">
                    <a:moveTo>
                      <a:pt x="0" y="0"/>
                    </a:moveTo>
                    <a:lnTo>
                      <a:pt x="8" y="10"/>
                    </a:lnTo>
                    <a:lnTo>
                      <a:pt x="18" y="25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3" name="Freeform 1587"/>
              <p:cNvSpPr>
                <a:spLocks/>
              </p:cNvSpPr>
              <p:nvPr/>
            </p:nvSpPr>
            <p:spPr bwMode="auto">
              <a:xfrm>
                <a:off x="4544" y="1822"/>
                <a:ext cx="34" cy="54"/>
              </a:xfrm>
              <a:custGeom>
                <a:avLst/>
                <a:gdLst>
                  <a:gd name="T0" fmla="*/ 0 w 14"/>
                  <a:gd name="T1" fmla="*/ 0 h 27"/>
                  <a:gd name="T2" fmla="*/ 4 w 14"/>
                  <a:gd name="T3" fmla="*/ 8 h 27"/>
                  <a:gd name="T4" fmla="*/ 14 w 14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7">
                    <a:moveTo>
                      <a:pt x="0" y="0"/>
                    </a:moveTo>
                    <a:lnTo>
                      <a:pt x="4" y="8"/>
                    </a:lnTo>
                    <a:lnTo>
                      <a:pt x="14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4" name="Freeform 1588"/>
              <p:cNvSpPr>
                <a:spLocks/>
              </p:cNvSpPr>
              <p:nvPr/>
            </p:nvSpPr>
            <p:spPr bwMode="auto">
              <a:xfrm>
                <a:off x="4600" y="1909"/>
                <a:ext cx="36" cy="52"/>
              </a:xfrm>
              <a:custGeom>
                <a:avLst/>
                <a:gdLst>
                  <a:gd name="T0" fmla="*/ 0 w 15"/>
                  <a:gd name="T1" fmla="*/ 0 h 26"/>
                  <a:gd name="T2" fmla="*/ 10 w 15"/>
                  <a:gd name="T3" fmla="*/ 16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10" y="16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5" name="Line 1589"/>
              <p:cNvSpPr>
                <a:spLocks noChangeShapeType="1"/>
              </p:cNvSpPr>
              <p:nvPr/>
            </p:nvSpPr>
            <p:spPr bwMode="auto">
              <a:xfrm>
                <a:off x="4656" y="1996"/>
                <a:ext cx="26" cy="5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6" name="Freeform 1590"/>
              <p:cNvSpPr>
                <a:spLocks/>
              </p:cNvSpPr>
              <p:nvPr/>
            </p:nvSpPr>
            <p:spPr bwMode="auto">
              <a:xfrm>
                <a:off x="4699" y="2089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6 w 11"/>
                  <a:gd name="T3" fmla="*/ 17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6" y="17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7" name="Freeform 1591"/>
              <p:cNvSpPr>
                <a:spLocks/>
              </p:cNvSpPr>
              <p:nvPr/>
            </p:nvSpPr>
            <p:spPr bwMode="auto">
              <a:xfrm>
                <a:off x="4743" y="2182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1 w 11"/>
                  <a:gd name="T3" fmla="*/ 3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" y="3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8" name="Freeform 1592"/>
              <p:cNvSpPr>
                <a:spLocks/>
              </p:cNvSpPr>
              <p:nvPr/>
            </p:nvSpPr>
            <p:spPr bwMode="auto">
              <a:xfrm>
                <a:off x="4784" y="2275"/>
                <a:ext cx="24" cy="58"/>
              </a:xfrm>
              <a:custGeom>
                <a:avLst/>
                <a:gdLst>
                  <a:gd name="T0" fmla="*/ 0 w 10"/>
                  <a:gd name="T1" fmla="*/ 0 h 29"/>
                  <a:gd name="T2" fmla="*/ 8 w 10"/>
                  <a:gd name="T3" fmla="*/ 24 h 29"/>
                  <a:gd name="T4" fmla="*/ 10 w 10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0"/>
                    </a:moveTo>
                    <a:lnTo>
                      <a:pt x="8" y="24"/>
                    </a:lnTo>
                    <a:lnTo>
                      <a:pt x="10" y="29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49" name="Freeform 1593"/>
              <p:cNvSpPr>
                <a:spLocks/>
              </p:cNvSpPr>
              <p:nvPr/>
            </p:nvSpPr>
            <p:spPr bwMode="auto">
              <a:xfrm>
                <a:off x="4825" y="2370"/>
                <a:ext cx="25" cy="58"/>
              </a:xfrm>
              <a:custGeom>
                <a:avLst/>
                <a:gdLst>
                  <a:gd name="T0" fmla="*/ 0 w 10"/>
                  <a:gd name="T1" fmla="*/ 0 h 29"/>
                  <a:gd name="T2" fmla="*/ 4 w 10"/>
                  <a:gd name="T3" fmla="*/ 11 h 29"/>
                  <a:gd name="T4" fmla="*/ 10 w 10"/>
                  <a:gd name="T5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9">
                    <a:moveTo>
                      <a:pt x="0" y="0"/>
                    </a:moveTo>
                    <a:lnTo>
                      <a:pt x="4" y="11"/>
                    </a:lnTo>
                    <a:lnTo>
                      <a:pt x="10" y="29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0" name="Line 1594"/>
              <p:cNvSpPr>
                <a:spLocks noChangeShapeType="1"/>
              </p:cNvSpPr>
              <p:nvPr/>
            </p:nvSpPr>
            <p:spPr bwMode="auto">
              <a:xfrm>
                <a:off x="4864" y="2465"/>
                <a:ext cx="27" cy="5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1" name="Freeform 1595"/>
              <p:cNvSpPr>
                <a:spLocks/>
              </p:cNvSpPr>
              <p:nvPr/>
            </p:nvSpPr>
            <p:spPr bwMode="auto">
              <a:xfrm>
                <a:off x="4910" y="2556"/>
                <a:ext cx="32" cy="54"/>
              </a:xfrm>
              <a:custGeom>
                <a:avLst/>
                <a:gdLst>
                  <a:gd name="T0" fmla="*/ 0 w 13"/>
                  <a:gd name="T1" fmla="*/ 0 h 27"/>
                  <a:gd name="T2" fmla="*/ 10 w 13"/>
                  <a:gd name="T3" fmla="*/ 18 h 27"/>
                  <a:gd name="T4" fmla="*/ 13 w 13"/>
                  <a:gd name="T5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0"/>
                    </a:moveTo>
                    <a:lnTo>
                      <a:pt x="10" y="18"/>
                    </a:lnTo>
                    <a:lnTo>
                      <a:pt x="13" y="2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2" name="Line 1596"/>
              <p:cNvSpPr>
                <a:spLocks noChangeShapeType="1"/>
              </p:cNvSpPr>
              <p:nvPr/>
            </p:nvSpPr>
            <p:spPr bwMode="auto">
              <a:xfrm>
                <a:off x="4959" y="2647"/>
                <a:ext cx="5" cy="12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3" name="Line 1597"/>
              <p:cNvSpPr>
                <a:spLocks noChangeShapeType="1"/>
              </p:cNvSpPr>
              <p:nvPr/>
            </p:nvSpPr>
            <p:spPr bwMode="auto">
              <a:xfrm>
                <a:off x="1106" y="2010"/>
                <a:ext cx="26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4" name="Freeform 1598"/>
              <p:cNvSpPr>
                <a:spLocks/>
              </p:cNvSpPr>
              <p:nvPr/>
            </p:nvSpPr>
            <p:spPr bwMode="auto">
              <a:xfrm>
                <a:off x="1149" y="2103"/>
                <a:ext cx="27" cy="57"/>
              </a:xfrm>
              <a:custGeom>
                <a:avLst/>
                <a:gdLst>
                  <a:gd name="T0" fmla="*/ 0 w 11"/>
                  <a:gd name="T1" fmla="*/ 0 h 28"/>
                  <a:gd name="T2" fmla="*/ 6 w 11"/>
                  <a:gd name="T3" fmla="*/ 16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6" y="16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5" name="Freeform 1599"/>
              <p:cNvSpPr>
                <a:spLocks/>
              </p:cNvSpPr>
              <p:nvPr/>
            </p:nvSpPr>
            <p:spPr bwMode="auto">
              <a:xfrm>
                <a:off x="1193" y="2196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1 w 11"/>
                  <a:gd name="T3" fmla="*/ 3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1" y="3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6" name="Freeform 1600"/>
              <p:cNvSpPr>
                <a:spLocks/>
              </p:cNvSpPr>
              <p:nvPr/>
            </p:nvSpPr>
            <p:spPr bwMode="auto">
              <a:xfrm>
                <a:off x="1234" y="2289"/>
                <a:ext cx="24" cy="56"/>
              </a:xfrm>
              <a:custGeom>
                <a:avLst/>
                <a:gdLst>
                  <a:gd name="T0" fmla="*/ 0 w 10"/>
                  <a:gd name="T1" fmla="*/ 0 h 28"/>
                  <a:gd name="T2" fmla="*/ 8 w 10"/>
                  <a:gd name="T3" fmla="*/ 24 h 28"/>
                  <a:gd name="T4" fmla="*/ 10 w 10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0"/>
                    </a:moveTo>
                    <a:lnTo>
                      <a:pt x="8" y="24"/>
                    </a:lnTo>
                    <a:lnTo>
                      <a:pt x="10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7" name="Freeform 1601"/>
              <p:cNvSpPr>
                <a:spLocks/>
              </p:cNvSpPr>
              <p:nvPr/>
            </p:nvSpPr>
            <p:spPr bwMode="auto">
              <a:xfrm>
                <a:off x="1278" y="2380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7 w 12"/>
                  <a:gd name="T3" fmla="*/ 13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7" y="13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8" name="Line 1602"/>
              <p:cNvSpPr>
                <a:spLocks noChangeShapeType="1"/>
              </p:cNvSpPr>
              <p:nvPr/>
            </p:nvSpPr>
            <p:spPr bwMode="auto">
              <a:xfrm>
                <a:off x="1324" y="2473"/>
                <a:ext cx="27" cy="56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59" name="Freeform 1603"/>
              <p:cNvSpPr>
                <a:spLocks/>
              </p:cNvSpPr>
              <p:nvPr/>
            </p:nvSpPr>
            <p:spPr bwMode="auto">
              <a:xfrm>
                <a:off x="1365" y="2566"/>
                <a:ext cx="27" cy="56"/>
              </a:xfrm>
              <a:custGeom>
                <a:avLst/>
                <a:gdLst>
                  <a:gd name="T0" fmla="*/ 0 w 11"/>
                  <a:gd name="T1" fmla="*/ 0 h 28"/>
                  <a:gd name="T2" fmla="*/ 8 w 11"/>
                  <a:gd name="T3" fmla="*/ 20 h 28"/>
                  <a:gd name="T4" fmla="*/ 11 w 11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0"/>
                    </a:moveTo>
                    <a:lnTo>
                      <a:pt x="8" y="20"/>
                    </a:lnTo>
                    <a:lnTo>
                      <a:pt x="11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0" name="Freeform 1604"/>
              <p:cNvSpPr>
                <a:spLocks/>
              </p:cNvSpPr>
              <p:nvPr/>
            </p:nvSpPr>
            <p:spPr bwMode="auto">
              <a:xfrm>
                <a:off x="1409" y="2657"/>
                <a:ext cx="29" cy="56"/>
              </a:xfrm>
              <a:custGeom>
                <a:avLst/>
                <a:gdLst>
                  <a:gd name="T0" fmla="*/ 0 w 12"/>
                  <a:gd name="T1" fmla="*/ 0 h 28"/>
                  <a:gd name="T2" fmla="*/ 2 w 12"/>
                  <a:gd name="T3" fmla="*/ 5 h 28"/>
                  <a:gd name="T4" fmla="*/ 12 w 12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0"/>
                    </a:moveTo>
                    <a:lnTo>
                      <a:pt x="2" y="5"/>
                    </a:lnTo>
                    <a:lnTo>
                      <a:pt x="12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1" name="Freeform 1605"/>
              <p:cNvSpPr>
                <a:spLocks/>
              </p:cNvSpPr>
              <p:nvPr/>
            </p:nvSpPr>
            <p:spPr bwMode="auto">
              <a:xfrm>
                <a:off x="1455" y="2748"/>
                <a:ext cx="31" cy="56"/>
              </a:xfrm>
              <a:custGeom>
                <a:avLst/>
                <a:gdLst>
                  <a:gd name="T0" fmla="*/ 0 w 13"/>
                  <a:gd name="T1" fmla="*/ 0 h 28"/>
                  <a:gd name="T2" fmla="*/ 8 w 13"/>
                  <a:gd name="T3" fmla="*/ 18 h 28"/>
                  <a:gd name="T4" fmla="*/ 13 w 13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8">
                    <a:moveTo>
                      <a:pt x="0" y="0"/>
                    </a:moveTo>
                    <a:lnTo>
                      <a:pt x="8" y="18"/>
                    </a:lnTo>
                    <a:lnTo>
                      <a:pt x="13" y="28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2" name="Freeform 1606"/>
              <p:cNvSpPr>
                <a:spLocks/>
              </p:cNvSpPr>
              <p:nvPr/>
            </p:nvSpPr>
            <p:spPr bwMode="auto">
              <a:xfrm>
                <a:off x="1506" y="2839"/>
                <a:ext cx="36" cy="52"/>
              </a:xfrm>
              <a:custGeom>
                <a:avLst/>
                <a:gdLst>
                  <a:gd name="T0" fmla="*/ 0 w 15"/>
                  <a:gd name="T1" fmla="*/ 0 h 26"/>
                  <a:gd name="T2" fmla="*/ 12 w 15"/>
                  <a:gd name="T3" fmla="*/ 21 h 26"/>
                  <a:gd name="T4" fmla="*/ 15 w 15"/>
                  <a:gd name="T5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6">
                    <a:moveTo>
                      <a:pt x="0" y="0"/>
                    </a:moveTo>
                    <a:lnTo>
                      <a:pt x="12" y="21"/>
                    </a:lnTo>
                    <a:lnTo>
                      <a:pt x="15" y="26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3" name="Freeform 1607"/>
              <p:cNvSpPr>
                <a:spLocks/>
              </p:cNvSpPr>
              <p:nvPr/>
            </p:nvSpPr>
            <p:spPr bwMode="auto">
              <a:xfrm>
                <a:off x="1564" y="2924"/>
                <a:ext cx="46" cy="46"/>
              </a:xfrm>
              <a:custGeom>
                <a:avLst/>
                <a:gdLst>
                  <a:gd name="T0" fmla="*/ 0 w 19"/>
                  <a:gd name="T1" fmla="*/ 0 h 23"/>
                  <a:gd name="T2" fmla="*/ 12 w 19"/>
                  <a:gd name="T3" fmla="*/ 16 h 23"/>
                  <a:gd name="T4" fmla="*/ 19 w 19"/>
                  <a:gd name="T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23">
                    <a:moveTo>
                      <a:pt x="0" y="0"/>
                    </a:moveTo>
                    <a:lnTo>
                      <a:pt x="12" y="16"/>
                    </a:lnTo>
                    <a:lnTo>
                      <a:pt x="19" y="23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4" name="Freeform 1608"/>
              <p:cNvSpPr>
                <a:spLocks/>
              </p:cNvSpPr>
              <p:nvPr/>
            </p:nvSpPr>
            <p:spPr bwMode="auto">
              <a:xfrm>
                <a:off x="1644" y="2996"/>
                <a:ext cx="60" cy="35"/>
              </a:xfrm>
              <a:custGeom>
                <a:avLst/>
                <a:gdLst>
                  <a:gd name="T0" fmla="*/ 0 w 25"/>
                  <a:gd name="T1" fmla="*/ 0 h 17"/>
                  <a:gd name="T2" fmla="*/ 8 w 25"/>
                  <a:gd name="T3" fmla="*/ 8 h 17"/>
                  <a:gd name="T4" fmla="*/ 21 w 25"/>
                  <a:gd name="T5" fmla="*/ 15 h 17"/>
                  <a:gd name="T6" fmla="*/ 25 w 25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7">
                    <a:moveTo>
                      <a:pt x="0" y="0"/>
                    </a:moveTo>
                    <a:lnTo>
                      <a:pt x="8" y="8"/>
                    </a:lnTo>
                    <a:lnTo>
                      <a:pt x="21" y="15"/>
                    </a:lnTo>
                    <a:lnTo>
                      <a:pt x="25" y="17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5" name="Freeform 1609"/>
              <p:cNvSpPr>
                <a:spLocks/>
              </p:cNvSpPr>
              <p:nvPr/>
            </p:nvSpPr>
            <p:spPr bwMode="auto">
              <a:xfrm>
                <a:off x="1748" y="3025"/>
                <a:ext cx="70" cy="16"/>
              </a:xfrm>
              <a:custGeom>
                <a:avLst/>
                <a:gdLst>
                  <a:gd name="T0" fmla="*/ 0 w 29"/>
                  <a:gd name="T1" fmla="*/ 8 h 8"/>
                  <a:gd name="T2" fmla="*/ 2 w 29"/>
                  <a:gd name="T3" fmla="*/ 8 h 8"/>
                  <a:gd name="T4" fmla="*/ 15 w 29"/>
                  <a:gd name="T5" fmla="*/ 6 h 8"/>
                  <a:gd name="T6" fmla="*/ 27 w 29"/>
                  <a:gd name="T7" fmla="*/ 1 h 8"/>
                  <a:gd name="T8" fmla="*/ 29 w 29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8">
                    <a:moveTo>
                      <a:pt x="0" y="8"/>
                    </a:moveTo>
                    <a:lnTo>
                      <a:pt x="2" y="8"/>
                    </a:lnTo>
                    <a:lnTo>
                      <a:pt x="15" y="6"/>
                    </a:lnTo>
                    <a:lnTo>
                      <a:pt x="27" y="1"/>
                    </a:lnTo>
                    <a:lnTo>
                      <a:pt x="29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6" name="Freeform 1610"/>
              <p:cNvSpPr>
                <a:spLocks/>
              </p:cNvSpPr>
              <p:nvPr/>
            </p:nvSpPr>
            <p:spPr bwMode="auto">
              <a:xfrm>
                <a:off x="1852" y="2956"/>
                <a:ext cx="51" cy="44"/>
              </a:xfrm>
              <a:custGeom>
                <a:avLst/>
                <a:gdLst>
                  <a:gd name="T0" fmla="*/ 0 w 21"/>
                  <a:gd name="T1" fmla="*/ 22 h 22"/>
                  <a:gd name="T2" fmla="*/ 9 w 21"/>
                  <a:gd name="T3" fmla="*/ 14 h 22"/>
                  <a:gd name="T4" fmla="*/ 21 w 21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22">
                    <a:moveTo>
                      <a:pt x="0" y="22"/>
                    </a:moveTo>
                    <a:lnTo>
                      <a:pt x="9" y="14"/>
                    </a:lnTo>
                    <a:lnTo>
                      <a:pt x="2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7" name="Line 1611"/>
              <p:cNvSpPr>
                <a:spLocks noChangeShapeType="1"/>
              </p:cNvSpPr>
              <p:nvPr/>
            </p:nvSpPr>
            <p:spPr bwMode="auto">
              <a:xfrm flipV="1">
                <a:off x="1874" y="2956"/>
                <a:ext cx="29" cy="28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8" name="Freeform 1612"/>
              <p:cNvSpPr>
                <a:spLocks/>
              </p:cNvSpPr>
              <p:nvPr/>
            </p:nvSpPr>
            <p:spPr bwMode="auto">
              <a:xfrm>
                <a:off x="1935" y="2877"/>
                <a:ext cx="38" cy="51"/>
              </a:xfrm>
              <a:custGeom>
                <a:avLst/>
                <a:gdLst>
                  <a:gd name="T0" fmla="*/ 0 w 16"/>
                  <a:gd name="T1" fmla="*/ 25 h 25"/>
                  <a:gd name="T2" fmla="*/ 3 w 16"/>
                  <a:gd name="T3" fmla="*/ 21 h 25"/>
                  <a:gd name="T4" fmla="*/ 16 w 1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5">
                    <a:moveTo>
                      <a:pt x="0" y="25"/>
                    </a:moveTo>
                    <a:lnTo>
                      <a:pt x="3" y="21"/>
                    </a:lnTo>
                    <a:lnTo>
                      <a:pt x="16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69" name="Freeform 1613"/>
              <p:cNvSpPr>
                <a:spLocks/>
              </p:cNvSpPr>
              <p:nvPr/>
            </p:nvSpPr>
            <p:spPr bwMode="auto">
              <a:xfrm>
                <a:off x="1995" y="2788"/>
                <a:ext cx="32" cy="55"/>
              </a:xfrm>
              <a:custGeom>
                <a:avLst/>
                <a:gdLst>
                  <a:gd name="T0" fmla="*/ 0 w 13"/>
                  <a:gd name="T1" fmla="*/ 27 h 27"/>
                  <a:gd name="T2" fmla="*/ 3 w 13"/>
                  <a:gd name="T3" fmla="*/ 21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3" y="21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0" name="Freeform 1614"/>
              <p:cNvSpPr>
                <a:spLocks/>
              </p:cNvSpPr>
              <p:nvPr/>
            </p:nvSpPr>
            <p:spPr bwMode="auto">
              <a:xfrm>
                <a:off x="2046" y="2697"/>
                <a:ext cx="29" cy="57"/>
              </a:xfrm>
              <a:custGeom>
                <a:avLst/>
                <a:gdLst>
                  <a:gd name="T0" fmla="*/ 0 w 12"/>
                  <a:gd name="T1" fmla="*/ 28 h 28"/>
                  <a:gd name="T2" fmla="*/ 7 w 12"/>
                  <a:gd name="T3" fmla="*/ 13 h 28"/>
                  <a:gd name="T4" fmla="*/ 12 w 12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8">
                    <a:moveTo>
                      <a:pt x="0" y="28"/>
                    </a:moveTo>
                    <a:lnTo>
                      <a:pt x="7" y="13"/>
                    </a:lnTo>
                    <a:lnTo>
                      <a:pt x="12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1" name="Line 1615"/>
              <p:cNvSpPr>
                <a:spLocks noChangeShapeType="1"/>
              </p:cNvSpPr>
              <p:nvPr/>
            </p:nvSpPr>
            <p:spPr bwMode="auto">
              <a:xfrm flipV="1">
                <a:off x="2092" y="2606"/>
                <a:ext cx="27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2" name="Freeform 1616"/>
              <p:cNvSpPr>
                <a:spLocks/>
              </p:cNvSpPr>
              <p:nvPr/>
            </p:nvSpPr>
            <p:spPr bwMode="auto">
              <a:xfrm>
                <a:off x="2133" y="2513"/>
                <a:ext cx="27" cy="57"/>
              </a:xfrm>
              <a:custGeom>
                <a:avLst/>
                <a:gdLst>
                  <a:gd name="T0" fmla="*/ 0 w 11"/>
                  <a:gd name="T1" fmla="*/ 28 h 28"/>
                  <a:gd name="T2" fmla="*/ 8 w 11"/>
                  <a:gd name="T3" fmla="*/ 9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8" y="9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3" name="Freeform 1617"/>
              <p:cNvSpPr>
                <a:spLocks/>
              </p:cNvSpPr>
              <p:nvPr/>
            </p:nvSpPr>
            <p:spPr bwMode="auto">
              <a:xfrm>
                <a:off x="2177" y="2420"/>
                <a:ext cx="24" cy="57"/>
              </a:xfrm>
              <a:custGeom>
                <a:avLst/>
                <a:gdLst>
                  <a:gd name="T0" fmla="*/ 0 w 10"/>
                  <a:gd name="T1" fmla="*/ 28 h 28"/>
                  <a:gd name="T2" fmla="*/ 2 w 10"/>
                  <a:gd name="T3" fmla="*/ 23 h 28"/>
                  <a:gd name="T4" fmla="*/ 10 w 10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28">
                    <a:moveTo>
                      <a:pt x="0" y="28"/>
                    </a:moveTo>
                    <a:lnTo>
                      <a:pt x="2" y="23"/>
                    </a:lnTo>
                    <a:lnTo>
                      <a:pt x="10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4" name="Line 1618"/>
              <p:cNvSpPr>
                <a:spLocks noChangeShapeType="1"/>
              </p:cNvSpPr>
              <p:nvPr/>
            </p:nvSpPr>
            <p:spPr bwMode="auto">
              <a:xfrm flipV="1">
                <a:off x="2218" y="2327"/>
                <a:ext cx="24" cy="57"/>
              </a:xfrm>
              <a:prstGeom prst="line">
                <a:avLst/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5" name="Freeform 1619"/>
              <p:cNvSpPr>
                <a:spLocks/>
              </p:cNvSpPr>
              <p:nvPr/>
            </p:nvSpPr>
            <p:spPr bwMode="auto">
              <a:xfrm>
                <a:off x="2262" y="2238"/>
                <a:ext cx="31" cy="55"/>
              </a:xfrm>
              <a:custGeom>
                <a:avLst/>
                <a:gdLst>
                  <a:gd name="T0" fmla="*/ 0 w 13"/>
                  <a:gd name="T1" fmla="*/ 27 h 27"/>
                  <a:gd name="T2" fmla="*/ 8 w 13"/>
                  <a:gd name="T3" fmla="*/ 12 h 27"/>
                  <a:gd name="T4" fmla="*/ 13 w 13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7">
                    <a:moveTo>
                      <a:pt x="0" y="27"/>
                    </a:moveTo>
                    <a:lnTo>
                      <a:pt x="8" y="12"/>
                    </a:lnTo>
                    <a:lnTo>
                      <a:pt x="13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9076" name="Freeform 1620"/>
              <p:cNvSpPr>
                <a:spLocks/>
              </p:cNvSpPr>
              <p:nvPr/>
            </p:nvSpPr>
            <p:spPr bwMode="auto">
              <a:xfrm>
                <a:off x="2308" y="2145"/>
                <a:ext cx="26" cy="57"/>
              </a:xfrm>
              <a:custGeom>
                <a:avLst/>
                <a:gdLst>
                  <a:gd name="T0" fmla="*/ 0 w 11"/>
                  <a:gd name="T1" fmla="*/ 28 h 28"/>
                  <a:gd name="T2" fmla="*/ 2 w 11"/>
                  <a:gd name="T3" fmla="*/ 23 h 28"/>
                  <a:gd name="T4" fmla="*/ 11 w 1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8">
                    <a:moveTo>
                      <a:pt x="0" y="28"/>
                    </a:moveTo>
                    <a:lnTo>
                      <a:pt x="2" y="23"/>
                    </a:lnTo>
                    <a:lnTo>
                      <a:pt x="11" y="0"/>
                    </a:lnTo>
                  </a:path>
                </a:pathLst>
              </a:custGeom>
              <a:noFill/>
              <a:ln w="15875">
                <a:solidFill>
                  <a:srgbClr val="FF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9077" name="Freeform 1621"/>
            <p:cNvSpPr>
              <a:spLocks/>
            </p:cNvSpPr>
            <p:nvPr/>
          </p:nvSpPr>
          <p:spPr bwMode="auto">
            <a:xfrm>
              <a:off x="2349" y="2052"/>
              <a:ext cx="27" cy="57"/>
            </a:xfrm>
            <a:custGeom>
              <a:avLst/>
              <a:gdLst>
                <a:gd name="T0" fmla="*/ 0 w 11"/>
                <a:gd name="T1" fmla="*/ 28 h 28"/>
                <a:gd name="T2" fmla="*/ 9 w 11"/>
                <a:gd name="T3" fmla="*/ 5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9" y="5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78" name="Freeform 1622"/>
            <p:cNvSpPr>
              <a:spLocks/>
            </p:cNvSpPr>
            <p:nvPr/>
          </p:nvSpPr>
          <p:spPr bwMode="auto">
            <a:xfrm>
              <a:off x="2395" y="1961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3 w 12"/>
                <a:gd name="T3" fmla="*/ 20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3" y="20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79" name="Freeform 1623"/>
            <p:cNvSpPr>
              <a:spLocks/>
            </p:cNvSpPr>
            <p:nvPr/>
          </p:nvSpPr>
          <p:spPr bwMode="auto">
            <a:xfrm>
              <a:off x="2441" y="1872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8 w 14"/>
                <a:gd name="T3" fmla="*/ 11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8" y="11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0" name="Freeform 1624"/>
            <p:cNvSpPr>
              <a:spLocks/>
            </p:cNvSpPr>
            <p:nvPr/>
          </p:nvSpPr>
          <p:spPr bwMode="auto">
            <a:xfrm>
              <a:off x="2494" y="1786"/>
              <a:ext cx="39" cy="52"/>
            </a:xfrm>
            <a:custGeom>
              <a:avLst/>
              <a:gdLst>
                <a:gd name="T0" fmla="*/ 0 w 16"/>
                <a:gd name="T1" fmla="*/ 26 h 26"/>
                <a:gd name="T2" fmla="*/ 11 w 16"/>
                <a:gd name="T3" fmla="*/ 7 h 26"/>
                <a:gd name="T4" fmla="*/ 16 w 1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7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1" name="Freeform 1625"/>
            <p:cNvSpPr>
              <a:spLocks/>
            </p:cNvSpPr>
            <p:nvPr/>
          </p:nvSpPr>
          <p:spPr bwMode="auto">
            <a:xfrm>
              <a:off x="2560" y="1709"/>
              <a:ext cx="51" cy="44"/>
            </a:xfrm>
            <a:custGeom>
              <a:avLst/>
              <a:gdLst>
                <a:gd name="T0" fmla="*/ 0 w 21"/>
                <a:gd name="T1" fmla="*/ 22 h 22"/>
                <a:gd name="T2" fmla="*/ 9 w 21"/>
                <a:gd name="T3" fmla="*/ 11 h 22"/>
                <a:gd name="T4" fmla="*/ 21 w 21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9" y="11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2" name="Freeform 1626"/>
            <p:cNvSpPr>
              <a:spLocks/>
            </p:cNvSpPr>
            <p:nvPr/>
          </p:nvSpPr>
          <p:spPr bwMode="auto">
            <a:xfrm>
              <a:off x="2647" y="1666"/>
              <a:ext cx="68" cy="20"/>
            </a:xfrm>
            <a:custGeom>
              <a:avLst/>
              <a:gdLst>
                <a:gd name="T0" fmla="*/ 0 w 28"/>
                <a:gd name="T1" fmla="*/ 10 h 10"/>
                <a:gd name="T2" fmla="*/ 2 w 28"/>
                <a:gd name="T3" fmla="*/ 9 h 10"/>
                <a:gd name="T4" fmla="*/ 14 w 28"/>
                <a:gd name="T5" fmla="*/ 2 h 10"/>
                <a:gd name="T6" fmla="*/ 26 w 28"/>
                <a:gd name="T7" fmla="*/ 0 h 10"/>
                <a:gd name="T8" fmla="*/ 28 w 28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0" y="10"/>
                  </a:moveTo>
                  <a:lnTo>
                    <a:pt x="2" y="9"/>
                  </a:lnTo>
                  <a:lnTo>
                    <a:pt x="14" y="2"/>
                  </a:lnTo>
                  <a:lnTo>
                    <a:pt x="26" y="0"/>
                  </a:lnTo>
                  <a:lnTo>
                    <a:pt x="28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3" name="Freeform 1627"/>
            <p:cNvSpPr>
              <a:spLocks/>
            </p:cNvSpPr>
            <p:nvPr/>
          </p:nvSpPr>
          <p:spPr bwMode="auto">
            <a:xfrm>
              <a:off x="2758" y="1670"/>
              <a:ext cx="61" cy="33"/>
            </a:xfrm>
            <a:custGeom>
              <a:avLst/>
              <a:gdLst>
                <a:gd name="T0" fmla="*/ 0 w 25"/>
                <a:gd name="T1" fmla="*/ 0 h 16"/>
                <a:gd name="T2" fmla="*/ 5 w 25"/>
                <a:gd name="T3" fmla="*/ 2 h 16"/>
                <a:gd name="T4" fmla="*/ 17 w 25"/>
                <a:gd name="T5" fmla="*/ 9 h 16"/>
                <a:gd name="T6" fmla="*/ 25 w 25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5" y="2"/>
                  </a:lnTo>
                  <a:lnTo>
                    <a:pt x="17" y="9"/>
                  </a:lnTo>
                  <a:lnTo>
                    <a:pt x="25" y="1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4" name="Freeform 1628"/>
            <p:cNvSpPr>
              <a:spLocks/>
            </p:cNvSpPr>
            <p:nvPr/>
          </p:nvSpPr>
          <p:spPr bwMode="auto">
            <a:xfrm>
              <a:off x="2853" y="1729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3 w 17"/>
                <a:gd name="T3" fmla="*/ 3 h 25"/>
                <a:gd name="T4" fmla="*/ 15 w 17"/>
                <a:gd name="T5" fmla="*/ 22 h 25"/>
                <a:gd name="T6" fmla="*/ 17 w 1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3" y="3"/>
                  </a:lnTo>
                  <a:lnTo>
                    <a:pt x="15" y="22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5" name="Freeform 1629"/>
            <p:cNvSpPr>
              <a:spLocks/>
            </p:cNvSpPr>
            <p:nvPr/>
          </p:nvSpPr>
          <p:spPr bwMode="auto">
            <a:xfrm>
              <a:off x="2921" y="1810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16 w 17"/>
                <a:gd name="T3" fmla="*/ 23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6" y="23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6" name="Freeform 1630"/>
            <p:cNvSpPr>
              <a:spLocks/>
            </p:cNvSpPr>
            <p:nvPr/>
          </p:nvSpPr>
          <p:spPr bwMode="auto">
            <a:xfrm>
              <a:off x="2981" y="1895"/>
              <a:ext cx="34" cy="54"/>
            </a:xfrm>
            <a:custGeom>
              <a:avLst/>
              <a:gdLst>
                <a:gd name="T0" fmla="*/ 0 w 14"/>
                <a:gd name="T1" fmla="*/ 0 h 27"/>
                <a:gd name="T2" fmla="*/ 3 w 14"/>
                <a:gd name="T3" fmla="*/ 6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6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7" name="Freeform 1631"/>
            <p:cNvSpPr>
              <a:spLocks/>
            </p:cNvSpPr>
            <p:nvPr/>
          </p:nvSpPr>
          <p:spPr bwMode="auto">
            <a:xfrm>
              <a:off x="3032" y="1986"/>
              <a:ext cx="27" cy="56"/>
            </a:xfrm>
            <a:custGeom>
              <a:avLst/>
              <a:gdLst>
                <a:gd name="T0" fmla="*/ 0 w 11"/>
                <a:gd name="T1" fmla="*/ 0 h 28"/>
                <a:gd name="T2" fmla="*/ 7 w 11"/>
                <a:gd name="T3" fmla="*/ 17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7" y="17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8" name="Freeform 1632"/>
            <p:cNvSpPr>
              <a:spLocks/>
            </p:cNvSpPr>
            <p:nvPr/>
          </p:nvSpPr>
          <p:spPr bwMode="auto">
            <a:xfrm>
              <a:off x="3076" y="2077"/>
              <a:ext cx="29" cy="56"/>
            </a:xfrm>
            <a:custGeom>
              <a:avLst/>
              <a:gdLst>
                <a:gd name="T0" fmla="*/ 0 w 12"/>
                <a:gd name="T1" fmla="*/ 0 h 28"/>
                <a:gd name="T2" fmla="*/ 1 w 12"/>
                <a:gd name="T3" fmla="*/ 2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1" y="2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89" name="Freeform 1633"/>
            <p:cNvSpPr>
              <a:spLocks/>
            </p:cNvSpPr>
            <p:nvPr/>
          </p:nvSpPr>
          <p:spPr bwMode="auto">
            <a:xfrm>
              <a:off x="3119" y="2170"/>
              <a:ext cx="27" cy="56"/>
            </a:xfrm>
            <a:custGeom>
              <a:avLst/>
              <a:gdLst>
                <a:gd name="T0" fmla="*/ 0 w 11"/>
                <a:gd name="T1" fmla="*/ 0 h 28"/>
                <a:gd name="T2" fmla="*/ 8 w 11"/>
                <a:gd name="T3" fmla="*/ 20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8" y="20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0" name="Freeform 1634"/>
            <p:cNvSpPr>
              <a:spLocks/>
            </p:cNvSpPr>
            <p:nvPr/>
          </p:nvSpPr>
          <p:spPr bwMode="auto">
            <a:xfrm>
              <a:off x="3161" y="2263"/>
              <a:ext cx="26" cy="56"/>
            </a:xfrm>
            <a:custGeom>
              <a:avLst/>
              <a:gdLst>
                <a:gd name="T0" fmla="*/ 0 w 11"/>
                <a:gd name="T1" fmla="*/ 0 h 28"/>
                <a:gd name="T2" fmla="*/ 3 w 11"/>
                <a:gd name="T3" fmla="*/ 9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3" y="9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1" name="Line 1635"/>
            <p:cNvSpPr>
              <a:spLocks noChangeShapeType="1"/>
            </p:cNvSpPr>
            <p:nvPr/>
          </p:nvSpPr>
          <p:spPr bwMode="auto">
            <a:xfrm>
              <a:off x="3204" y="2356"/>
              <a:ext cx="25" cy="5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2" name="Freeform 1636"/>
            <p:cNvSpPr>
              <a:spLocks/>
            </p:cNvSpPr>
            <p:nvPr/>
          </p:nvSpPr>
          <p:spPr bwMode="auto">
            <a:xfrm>
              <a:off x="3248" y="2449"/>
              <a:ext cx="29" cy="56"/>
            </a:xfrm>
            <a:custGeom>
              <a:avLst/>
              <a:gdLst>
                <a:gd name="T0" fmla="*/ 0 w 12"/>
                <a:gd name="T1" fmla="*/ 0 h 28"/>
                <a:gd name="T2" fmla="*/ 9 w 12"/>
                <a:gd name="T3" fmla="*/ 18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9" y="18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3" name="Freeform 1637"/>
            <p:cNvSpPr>
              <a:spLocks/>
            </p:cNvSpPr>
            <p:nvPr/>
          </p:nvSpPr>
          <p:spPr bwMode="auto">
            <a:xfrm>
              <a:off x="3294" y="2542"/>
              <a:ext cx="27" cy="56"/>
            </a:xfrm>
            <a:custGeom>
              <a:avLst/>
              <a:gdLst>
                <a:gd name="T0" fmla="*/ 0 w 11"/>
                <a:gd name="T1" fmla="*/ 0 h 28"/>
                <a:gd name="T2" fmla="*/ 2 w 11"/>
                <a:gd name="T3" fmla="*/ 5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2" y="5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4" name="Freeform 1638"/>
            <p:cNvSpPr>
              <a:spLocks/>
            </p:cNvSpPr>
            <p:nvPr/>
          </p:nvSpPr>
          <p:spPr bwMode="auto">
            <a:xfrm>
              <a:off x="3338" y="2635"/>
              <a:ext cx="29" cy="56"/>
            </a:xfrm>
            <a:custGeom>
              <a:avLst/>
              <a:gdLst>
                <a:gd name="T0" fmla="*/ 0 w 12"/>
                <a:gd name="T1" fmla="*/ 0 h 28"/>
                <a:gd name="T2" fmla="*/ 9 w 12"/>
                <a:gd name="T3" fmla="*/ 21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9" y="21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5" name="Freeform 1639"/>
            <p:cNvSpPr>
              <a:spLocks/>
            </p:cNvSpPr>
            <p:nvPr/>
          </p:nvSpPr>
          <p:spPr bwMode="auto">
            <a:xfrm>
              <a:off x="3384" y="2728"/>
              <a:ext cx="29" cy="56"/>
            </a:xfrm>
            <a:custGeom>
              <a:avLst/>
              <a:gdLst>
                <a:gd name="T0" fmla="*/ 0 w 12"/>
                <a:gd name="T1" fmla="*/ 0 h 28"/>
                <a:gd name="T2" fmla="*/ 2 w 12"/>
                <a:gd name="T3" fmla="*/ 5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2" y="5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6" name="Freeform 1640"/>
            <p:cNvSpPr>
              <a:spLocks/>
            </p:cNvSpPr>
            <p:nvPr/>
          </p:nvSpPr>
          <p:spPr bwMode="auto">
            <a:xfrm>
              <a:off x="3432" y="2819"/>
              <a:ext cx="34" cy="54"/>
            </a:xfrm>
            <a:custGeom>
              <a:avLst/>
              <a:gdLst>
                <a:gd name="T0" fmla="*/ 0 w 14"/>
                <a:gd name="T1" fmla="*/ 0 h 27"/>
                <a:gd name="T2" fmla="*/ 7 w 14"/>
                <a:gd name="T3" fmla="*/ 13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7" y="13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7" name="Freeform 1641"/>
            <p:cNvSpPr>
              <a:spLocks/>
            </p:cNvSpPr>
            <p:nvPr/>
          </p:nvSpPr>
          <p:spPr bwMode="auto">
            <a:xfrm>
              <a:off x="3490" y="2905"/>
              <a:ext cx="41" cy="51"/>
            </a:xfrm>
            <a:custGeom>
              <a:avLst/>
              <a:gdLst>
                <a:gd name="T0" fmla="*/ 0 w 17"/>
                <a:gd name="T1" fmla="*/ 0 h 25"/>
                <a:gd name="T2" fmla="*/ 7 w 17"/>
                <a:gd name="T3" fmla="*/ 12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2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8" name="Freeform 1642"/>
            <p:cNvSpPr>
              <a:spLocks/>
            </p:cNvSpPr>
            <p:nvPr/>
          </p:nvSpPr>
          <p:spPr bwMode="auto">
            <a:xfrm>
              <a:off x="3561" y="2986"/>
              <a:ext cx="58" cy="37"/>
            </a:xfrm>
            <a:custGeom>
              <a:avLst/>
              <a:gdLst>
                <a:gd name="T0" fmla="*/ 0 w 24"/>
                <a:gd name="T1" fmla="*/ 0 h 18"/>
                <a:gd name="T2" fmla="*/ 3 w 24"/>
                <a:gd name="T3" fmla="*/ 4 h 18"/>
                <a:gd name="T4" fmla="*/ 20 w 24"/>
                <a:gd name="T5" fmla="*/ 15 h 18"/>
                <a:gd name="T6" fmla="*/ 24 w 2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3" y="4"/>
                  </a:lnTo>
                  <a:lnTo>
                    <a:pt x="20" y="15"/>
                  </a:lnTo>
                  <a:lnTo>
                    <a:pt x="24" y="1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099" name="Freeform 1643"/>
            <p:cNvSpPr>
              <a:spLocks/>
            </p:cNvSpPr>
            <p:nvPr/>
          </p:nvSpPr>
          <p:spPr bwMode="auto">
            <a:xfrm>
              <a:off x="3660" y="3035"/>
              <a:ext cx="73" cy="6"/>
            </a:xfrm>
            <a:custGeom>
              <a:avLst/>
              <a:gdLst>
                <a:gd name="T0" fmla="*/ 0 w 30"/>
                <a:gd name="T1" fmla="*/ 2 h 3"/>
                <a:gd name="T2" fmla="*/ 3 w 30"/>
                <a:gd name="T3" fmla="*/ 3 h 3"/>
                <a:gd name="T4" fmla="*/ 16 w 30"/>
                <a:gd name="T5" fmla="*/ 3 h 3"/>
                <a:gd name="T6" fmla="*/ 28 w 30"/>
                <a:gd name="T7" fmla="*/ 1 h 3"/>
                <a:gd name="T8" fmla="*/ 30 w 30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lnTo>
                    <a:pt x="3" y="3"/>
                  </a:lnTo>
                  <a:lnTo>
                    <a:pt x="16" y="3"/>
                  </a:lnTo>
                  <a:lnTo>
                    <a:pt x="28" y="1"/>
                  </a:lnTo>
                  <a:lnTo>
                    <a:pt x="3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0" name="Freeform 1644"/>
            <p:cNvSpPr>
              <a:spLocks/>
            </p:cNvSpPr>
            <p:nvPr/>
          </p:nvSpPr>
          <p:spPr bwMode="auto">
            <a:xfrm>
              <a:off x="3774" y="2972"/>
              <a:ext cx="51" cy="45"/>
            </a:xfrm>
            <a:custGeom>
              <a:avLst/>
              <a:gdLst>
                <a:gd name="T0" fmla="*/ 0 w 21"/>
                <a:gd name="T1" fmla="*/ 22 h 22"/>
                <a:gd name="T2" fmla="*/ 6 w 21"/>
                <a:gd name="T3" fmla="*/ 18 h 22"/>
                <a:gd name="T4" fmla="*/ 18 w 21"/>
                <a:gd name="T5" fmla="*/ 4 h 22"/>
                <a:gd name="T6" fmla="*/ 21 w 2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6" y="18"/>
                  </a:lnTo>
                  <a:lnTo>
                    <a:pt x="18" y="4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1" name="Freeform 1645"/>
            <p:cNvSpPr>
              <a:spLocks/>
            </p:cNvSpPr>
            <p:nvPr/>
          </p:nvSpPr>
          <p:spPr bwMode="auto">
            <a:xfrm>
              <a:off x="3851" y="2891"/>
              <a:ext cx="42" cy="51"/>
            </a:xfrm>
            <a:custGeom>
              <a:avLst/>
              <a:gdLst>
                <a:gd name="T0" fmla="*/ 0 w 17"/>
                <a:gd name="T1" fmla="*/ 25 h 25"/>
                <a:gd name="T2" fmla="*/ 11 w 17"/>
                <a:gd name="T3" fmla="*/ 9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1" y="9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2" name="Freeform 1646"/>
            <p:cNvSpPr>
              <a:spLocks/>
            </p:cNvSpPr>
            <p:nvPr/>
          </p:nvSpPr>
          <p:spPr bwMode="auto">
            <a:xfrm>
              <a:off x="3917" y="2806"/>
              <a:ext cx="39" cy="53"/>
            </a:xfrm>
            <a:custGeom>
              <a:avLst/>
              <a:gdLst>
                <a:gd name="T0" fmla="*/ 0 w 16"/>
                <a:gd name="T1" fmla="*/ 26 h 26"/>
                <a:gd name="T2" fmla="*/ 12 w 16"/>
                <a:gd name="T3" fmla="*/ 7 h 26"/>
                <a:gd name="T4" fmla="*/ 16 w 1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2" y="7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3" name="Freeform 1647"/>
            <p:cNvSpPr>
              <a:spLocks/>
            </p:cNvSpPr>
            <p:nvPr/>
          </p:nvSpPr>
          <p:spPr bwMode="auto">
            <a:xfrm>
              <a:off x="3975" y="2715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1 w 12"/>
                <a:gd name="T3" fmla="*/ 27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1" y="27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4" name="Freeform 1648"/>
            <p:cNvSpPr>
              <a:spLocks/>
            </p:cNvSpPr>
            <p:nvPr/>
          </p:nvSpPr>
          <p:spPr bwMode="auto">
            <a:xfrm>
              <a:off x="4021" y="2624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6 w 12"/>
                <a:gd name="T3" fmla="*/ 14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6" y="14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5" name="Line 1649"/>
            <p:cNvSpPr>
              <a:spLocks noChangeShapeType="1"/>
            </p:cNvSpPr>
            <p:nvPr/>
          </p:nvSpPr>
          <p:spPr bwMode="auto">
            <a:xfrm flipV="1">
              <a:off x="4067" y="2531"/>
              <a:ext cx="27" cy="5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6" name="Freeform 1650"/>
            <p:cNvSpPr>
              <a:spLocks/>
            </p:cNvSpPr>
            <p:nvPr/>
          </p:nvSpPr>
          <p:spPr bwMode="auto">
            <a:xfrm>
              <a:off x="4108" y="2436"/>
              <a:ext cx="24" cy="59"/>
            </a:xfrm>
            <a:custGeom>
              <a:avLst/>
              <a:gdLst>
                <a:gd name="T0" fmla="*/ 0 w 10"/>
                <a:gd name="T1" fmla="*/ 29 h 29"/>
                <a:gd name="T2" fmla="*/ 7 w 10"/>
                <a:gd name="T3" fmla="*/ 8 h 29"/>
                <a:gd name="T4" fmla="*/ 10 w 1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7" y="8"/>
                  </a:lnTo>
                  <a:lnTo>
                    <a:pt x="1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7" name="Freeform 1651"/>
            <p:cNvSpPr>
              <a:spLocks/>
            </p:cNvSpPr>
            <p:nvPr/>
          </p:nvSpPr>
          <p:spPr bwMode="auto">
            <a:xfrm>
              <a:off x="4149" y="2345"/>
              <a:ext cx="25" cy="57"/>
            </a:xfrm>
            <a:custGeom>
              <a:avLst/>
              <a:gdLst>
                <a:gd name="T0" fmla="*/ 0 w 10"/>
                <a:gd name="T1" fmla="*/ 28 h 28"/>
                <a:gd name="T2" fmla="*/ 3 w 10"/>
                <a:gd name="T3" fmla="*/ 21 h 28"/>
                <a:gd name="T4" fmla="*/ 10 w 10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8">
                  <a:moveTo>
                    <a:pt x="0" y="28"/>
                  </a:moveTo>
                  <a:lnTo>
                    <a:pt x="3" y="21"/>
                  </a:lnTo>
                  <a:lnTo>
                    <a:pt x="1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8" name="Line 1652"/>
            <p:cNvSpPr>
              <a:spLocks noChangeShapeType="1"/>
            </p:cNvSpPr>
            <p:nvPr/>
          </p:nvSpPr>
          <p:spPr bwMode="auto">
            <a:xfrm flipV="1">
              <a:off x="4188" y="2252"/>
              <a:ext cx="27" cy="5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09" name="Freeform 1653"/>
            <p:cNvSpPr>
              <a:spLocks/>
            </p:cNvSpPr>
            <p:nvPr/>
          </p:nvSpPr>
          <p:spPr bwMode="auto">
            <a:xfrm>
              <a:off x="4232" y="2160"/>
              <a:ext cx="29" cy="56"/>
            </a:xfrm>
            <a:custGeom>
              <a:avLst/>
              <a:gdLst>
                <a:gd name="T0" fmla="*/ 0 w 12"/>
                <a:gd name="T1" fmla="*/ 28 h 28"/>
                <a:gd name="T2" fmla="*/ 6 w 12"/>
                <a:gd name="T3" fmla="*/ 12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6" y="12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0" name="Freeform 1654"/>
            <p:cNvSpPr>
              <a:spLocks/>
            </p:cNvSpPr>
            <p:nvPr/>
          </p:nvSpPr>
          <p:spPr bwMode="auto">
            <a:xfrm>
              <a:off x="4280" y="2069"/>
              <a:ext cx="29" cy="56"/>
            </a:xfrm>
            <a:custGeom>
              <a:avLst/>
              <a:gdLst>
                <a:gd name="T0" fmla="*/ 0 w 12"/>
                <a:gd name="T1" fmla="*/ 28 h 28"/>
                <a:gd name="T2" fmla="*/ 2 w 12"/>
                <a:gd name="T3" fmla="*/ 24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2" y="24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1" name="Freeform 1655"/>
            <p:cNvSpPr>
              <a:spLocks/>
            </p:cNvSpPr>
            <p:nvPr/>
          </p:nvSpPr>
          <p:spPr bwMode="auto">
            <a:xfrm>
              <a:off x="4326" y="1976"/>
              <a:ext cx="27" cy="56"/>
            </a:xfrm>
            <a:custGeom>
              <a:avLst/>
              <a:gdLst>
                <a:gd name="T0" fmla="*/ 0 w 11"/>
                <a:gd name="T1" fmla="*/ 28 h 28"/>
                <a:gd name="T2" fmla="*/ 8 w 11"/>
                <a:gd name="T3" fmla="*/ 8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8" y="8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2" name="Freeform 1656"/>
            <p:cNvSpPr>
              <a:spLocks/>
            </p:cNvSpPr>
            <p:nvPr/>
          </p:nvSpPr>
          <p:spPr bwMode="auto">
            <a:xfrm>
              <a:off x="4372" y="1887"/>
              <a:ext cx="32" cy="54"/>
            </a:xfrm>
            <a:custGeom>
              <a:avLst/>
              <a:gdLst>
                <a:gd name="T0" fmla="*/ 0 w 13"/>
                <a:gd name="T1" fmla="*/ 27 h 27"/>
                <a:gd name="T2" fmla="*/ 1 w 13"/>
                <a:gd name="T3" fmla="*/ 24 h 27"/>
                <a:gd name="T4" fmla="*/ 13 w 13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27"/>
                  </a:moveTo>
                  <a:lnTo>
                    <a:pt x="1" y="24"/>
                  </a:lnTo>
                  <a:lnTo>
                    <a:pt x="1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3" name="Freeform 1657"/>
            <p:cNvSpPr>
              <a:spLocks/>
            </p:cNvSpPr>
            <p:nvPr/>
          </p:nvSpPr>
          <p:spPr bwMode="auto">
            <a:xfrm>
              <a:off x="4426" y="1798"/>
              <a:ext cx="34" cy="54"/>
            </a:xfrm>
            <a:custGeom>
              <a:avLst/>
              <a:gdLst>
                <a:gd name="T0" fmla="*/ 0 w 14"/>
                <a:gd name="T1" fmla="*/ 27 h 27"/>
                <a:gd name="T2" fmla="*/ 4 w 14"/>
                <a:gd name="T3" fmla="*/ 18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4" y="18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4" name="Freeform 1658"/>
            <p:cNvSpPr>
              <a:spLocks/>
            </p:cNvSpPr>
            <p:nvPr/>
          </p:nvSpPr>
          <p:spPr bwMode="auto">
            <a:xfrm>
              <a:off x="4486" y="1719"/>
              <a:ext cx="46" cy="46"/>
            </a:xfrm>
            <a:custGeom>
              <a:avLst/>
              <a:gdLst>
                <a:gd name="T0" fmla="*/ 0 w 19"/>
                <a:gd name="T1" fmla="*/ 23 h 23"/>
                <a:gd name="T2" fmla="*/ 4 w 19"/>
                <a:gd name="T3" fmla="*/ 17 h 23"/>
                <a:gd name="T4" fmla="*/ 16 w 19"/>
                <a:gd name="T5" fmla="*/ 4 h 23"/>
                <a:gd name="T6" fmla="*/ 19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4" y="17"/>
                  </a:lnTo>
                  <a:lnTo>
                    <a:pt x="16" y="4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5" name="Freeform 1659"/>
            <p:cNvSpPr>
              <a:spLocks/>
            </p:cNvSpPr>
            <p:nvPr/>
          </p:nvSpPr>
          <p:spPr bwMode="auto">
            <a:xfrm>
              <a:off x="4564" y="1670"/>
              <a:ext cx="65" cy="23"/>
            </a:xfrm>
            <a:custGeom>
              <a:avLst/>
              <a:gdLst>
                <a:gd name="T0" fmla="*/ 0 w 27"/>
                <a:gd name="T1" fmla="*/ 11 h 11"/>
                <a:gd name="T2" fmla="*/ 9 w 27"/>
                <a:gd name="T3" fmla="*/ 4 h 11"/>
                <a:gd name="T4" fmla="*/ 25 w 27"/>
                <a:gd name="T5" fmla="*/ 0 h 11"/>
                <a:gd name="T6" fmla="*/ 27 w 27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1">
                  <a:moveTo>
                    <a:pt x="0" y="11"/>
                  </a:moveTo>
                  <a:lnTo>
                    <a:pt x="9" y="4"/>
                  </a:lnTo>
                  <a:lnTo>
                    <a:pt x="25" y="0"/>
                  </a:lnTo>
                  <a:lnTo>
                    <a:pt x="2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6" name="Freeform 1660"/>
            <p:cNvSpPr>
              <a:spLocks/>
            </p:cNvSpPr>
            <p:nvPr/>
          </p:nvSpPr>
          <p:spPr bwMode="auto">
            <a:xfrm>
              <a:off x="4675" y="1666"/>
              <a:ext cx="66" cy="25"/>
            </a:xfrm>
            <a:custGeom>
              <a:avLst/>
              <a:gdLst>
                <a:gd name="T0" fmla="*/ 0 w 27"/>
                <a:gd name="T1" fmla="*/ 0 h 12"/>
                <a:gd name="T2" fmla="*/ 4 w 27"/>
                <a:gd name="T3" fmla="*/ 0 h 12"/>
                <a:gd name="T4" fmla="*/ 16 w 27"/>
                <a:gd name="T5" fmla="*/ 4 h 12"/>
                <a:gd name="T6" fmla="*/ 27 w 27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2">
                  <a:moveTo>
                    <a:pt x="0" y="0"/>
                  </a:moveTo>
                  <a:lnTo>
                    <a:pt x="4" y="0"/>
                  </a:lnTo>
                  <a:lnTo>
                    <a:pt x="16" y="4"/>
                  </a:lnTo>
                  <a:lnTo>
                    <a:pt x="27" y="1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7" name="Freeform 1661"/>
            <p:cNvSpPr>
              <a:spLocks/>
            </p:cNvSpPr>
            <p:nvPr/>
          </p:nvSpPr>
          <p:spPr bwMode="auto">
            <a:xfrm>
              <a:off x="4777" y="1715"/>
              <a:ext cx="44" cy="48"/>
            </a:xfrm>
            <a:custGeom>
              <a:avLst/>
              <a:gdLst>
                <a:gd name="T0" fmla="*/ 0 w 18"/>
                <a:gd name="T1" fmla="*/ 0 h 24"/>
                <a:gd name="T2" fmla="*/ 11 w 18"/>
                <a:gd name="T3" fmla="*/ 15 h 24"/>
                <a:gd name="T4" fmla="*/ 18 w 1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11" y="15"/>
                  </a:lnTo>
                  <a:lnTo>
                    <a:pt x="18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8" name="Freeform 1662"/>
            <p:cNvSpPr>
              <a:spLocks/>
            </p:cNvSpPr>
            <p:nvPr/>
          </p:nvSpPr>
          <p:spPr bwMode="auto">
            <a:xfrm>
              <a:off x="4847" y="1794"/>
              <a:ext cx="34" cy="54"/>
            </a:xfrm>
            <a:custGeom>
              <a:avLst/>
              <a:gdLst>
                <a:gd name="T0" fmla="*/ 0 w 14"/>
                <a:gd name="T1" fmla="*/ 0 h 27"/>
                <a:gd name="T2" fmla="*/ 7 w 14"/>
                <a:gd name="T3" fmla="*/ 13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7" y="13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19" name="Freeform 1663"/>
            <p:cNvSpPr>
              <a:spLocks/>
            </p:cNvSpPr>
            <p:nvPr/>
          </p:nvSpPr>
          <p:spPr bwMode="auto">
            <a:xfrm>
              <a:off x="4905" y="1881"/>
              <a:ext cx="39" cy="52"/>
            </a:xfrm>
            <a:custGeom>
              <a:avLst/>
              <a:gdLst>
                <a:gd name="T0" fmla="*/ 0 w 16"/>
                <a:gd name="T1" fmla="*/ 0 h 26"/>
                <a:gd name="T2" fmla="*/ 12 w 16"/>
                <a:gd name="T3" fmla="*/ 18 h 26"/>
                <a:gd name="T4" fmla="*/ 16 w 16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2" y="18"/>
                  </a:lnTo>
                  <a:lnTo>
                    <a:pt x="16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0" name="Freeform 1664"/>
            <p:cNvSpPr>
              <a:spLocks/>
            </p:cNvSpPr>
            <p:nvPr/>
          </p:nvSpPr>
          <p:spPr bwMode="auto">
            <a:xfrm>
              <a:off x="1106" y="1666"/>
              <a:ext cx="70" cy="18"/>
            </a:xfrm>
            <a:custGeom>
              <a:avLst/>
              <a:gdLst>
                <a:gd name="T0" fmla="*/ 0 w 29"/>
                <a:gd name="T1" fmla="*/ 0 h 9"/>
                <a:gd name="T2" fmla="*/ 12 w 29"/>
                <a:gd name="T3" fmla="*/ 2 h 9"/>
                <a:gd name="T4" fmla="*/ 24 w 29"/>
                <a:gd name="T5" fmla="*/ 6 h 9"/>
                <a:gd name="T6" fmla="*/ 29 w 29"/>
                <a:gd name="T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9">
                  <a:moveTo>
                    <a:pt x="0" y="0"/>
                  </a:moveTo>
                  <a:lnTo>
                    <a:pt x="12" y="2"/>
                  </a:lnTo>
                  <a:lnTo>
                    <a:pt x="24" y="6"/>
                  </a:lnTo>
                  <a:lnTo>
                    <a:pt x="29" y="9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1" name="Freeform 1665"/>
            <p:cNvSpPr>
              <a:spLocks/>
            </p:cNvSpPr>
            <p:nvPr/>
          </p:nvSpPr>
          <p:spPr bwMode="auto">
            <a:xfrm>
              <a:off x="1212" y="1707"/>
              <a:ext cx="46" cy="46"/>
            </a:xfrm>
            <a:custGeom>
              <a:avLst/>
              <a:gdLst>
                <a:gd name="T0" fmla="*/ 0 w 19"/>
                <a:gd name="T1" fmla="*/ 0 h 23"/>
                <a:gd name="T2" fmla="*/ 5 w 19"/>
                <a:gd name="T3" fmla="*/ 5 h 23"/>
                <a:gd name="T4" fmla="*/ 17 w 19"/>
                <a:gd name="T5" fmla="*/ 21 h 23"/>
                <a:gd name="T6" fmla="*/ 19 w 19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5" y="5"/>
                  </a:lnTo>
                  <a:lnTo>
                    <a:pt x="17" y="21"/>
                  </a:lnTo>
                  <a:lnTo>
                    <a:pt x="19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2" name="Freeform 1666"/>
            <p:cNvSpPr>
              <a:spLocks/>
            </p:cNvSpPr>
            <p:nvPr/>
          </p:nvSpPr>
          <p:spPr bwMode="auto">
            <a:xfrm>
              <a:off x="1288" y="1781"/>
              <a:ext cx="38" cy="51"/>
            </a:xfrm>
            <a:custGeom>
              <a:avLst/>
              <a:gdLst>
                <a:gd name="T0" fmla="*/ 0 w 16"/>
                <a:gd name="T1" fmla="*/ 0 h 25"/>
                <a:gd name="T2" fmla="*/ 3 w 16"/>
                <a:gd name="T3" fmla="*/ 3 h 25"/>
                <a:gd name="T4" fmla="*/ 15 w 16"/>
                <a:gd name="T5" fmla="*/ 23 h 25"/>
                <a:gd name="T6" fmla="*/ 16 w 16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5">
                  <a:moveTo>
                    <a:pt x="0" y="0"/>
                  </a:moveTo>
                  <a:lnTo>
                    <a:pt x="3" y="3"/>
                  </a:lnTo>
                  <a:lnTo>
                    <a:pt x="15" y="23"/>
                  </a:lnTo>
                  <a:lnTo>
                    <a:pt x="16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3" name="Freeform 1667"/>
            <p:cNvSpPr>
              <a:spLocks/>
            </p:cNvSpPr>
            <p:nvPr/>
          </p:nvSpPr>
          <p:spPr bwMode="auto">
            <a:xfrm>
              <a:off x="1348" y="1864"/>
              <a:ext cx="32" cy="55"/>
            </a:xfrm>
            <a:custGeom>
              <a:avLst/>
              <a:gdLst>
                <a:gd name="T0" fmla="*/ 0 w 13"/>
                <a:gd name="T1" fmla="*/ 0 h 27"/>
                <a:gd name="T2" fmla="*/ 3 w 13"/>
                <a:gd name="T3" fmla="*/ 5 h 27"/>
                <a:gd name="T4" fmla="*/ 13 w 13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3" y="5"/>
                  </a:lnTo>
                  <a:lnTo>
                    <a:pt x="13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4" name="Freeform 1668"/>
            <p:cNvSpPr>
              <a:spLocks/>
            </p:cNvSpPr>
            <p:nvPr/>
          </p:nvSpPr>
          <p:spPr bwMode="auto">
            <a:xfrm>
              <a:off x="1399" y="1953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6 w 12"/>
                <a:gd name="T3" fmla="*/ 14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6" y="14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5" name="Line 1669"/>
            <p:cNvSpPr>
              <a:spLocks noChangeShapeType="1"/>
            </p:cNvSpPr>
            <p:nvPr/>
          </p:nvSpPr>
          <p:spPr bwMode="auto">
            <a:xfrm>
              <a:off x="1447" y="2044"/>
              <a:ext cx="27" cy="5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6" name="Freeform 1670"/>
            <p:cNvSpPr>
              <a:spLocks/>
            </p:cNvSpPr>
            <p:nvPr/>
          </p:nvSpPr>
          <p:spPr bwMode="auto">
            <a:xfrm>
              <a:off x="1489" y="2137"/>
              <a:ext cx="26" cy="57"/>
            </a:xfrm>
            <a:custGeom>
              <a:avLst/>
              <a:gdLst>
                <a:gd name="T0" fmla="*/ 0 w 11"/>
                <a:gd name="T1" fmla="*/ 0 h 28"/>
                <a:gd name="T2" fmla="*/ 6 w 11"/>
                <a:gd name="T3" fmla="*/ 16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6" y="16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7" name="Freeform 1671"/>
            <p:cNvSpPr>
              <a:spLocks/>
            </p:cNvSpPr>
            <p:nvPr/>
          </p:nvSpPr>
          <p:spPr bwMode="auto">
            <a:xfrm>
              <a:off x="1532" y="2230"/>
              <a:ext cx="24" cy="57"/>
            </a:xfrm>
            <a:custGeom>
              <a:avLst/>
              <a:gdLst>
                <a:gd name="T0" fmla="*/ 0 w 10"/>
                <a:gd name="T1" fmla="*/ 0 h 28"/>
                <a:gd name="T2" fmla="*/ 1 w 10"/>
                <a:gd name="T3" fmla="*/ 2 h 28"/>
                <a:gd name="T4" fmla="*/ 10 w 10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8">
                  <a:moveTo>
                    <a:pt x="0" y="0"/>
                  </a:moveTo>
                  <a:lnTo>
                    <a:pt x="1" y="2"/>
                  </a:lnTo>
                  <a:lnTo>
                    <a:pt x="10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8" name="Freeform 1672"/>
            <p:cNvSpPr>
              <a:spLocks/>
            </p:cNvSpPr>
            <p:nvPr/>
          </p:nvSpPr>
          <p:spPr bwMode="auto">
            <a:xfrm>
              <a:off x="1571" y="2323"/>
              <a:ext cx="27" cy="57"/>
            </a:xfrm>
            <a:custGeom>
              <a:avLst/>
              <a:gdLst>
                <a:gd name="T0" fmla="*/ 0 w 11"/>
                <a:gd name="T1" fmla="*/ 0 h 28"/>
                <a:gd name="T2" fmla="*/ 9 w 11"/>
                <a:gd name="T3" fmla="*/ 25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9" y="25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29" name="Freeform 1673"/>
            <p:cNvSpPr>
              <a:spLocks/>
            </p:cNvSpPr>
            <p:nvPr/>
          </p:nvSpPr>
          <p:spPr bwMode="auto">
            <a:xfrm>
              <a:off x="1617" y="2414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7 w 12"/>
                <a:gd name="T3" fmla="*/ 15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7" y="15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0" name="Freeform 1674"/>
            <p:cNvSpPr>
              <a:spLocks/>
            </p:cNvSpPr>
            <p:nvPr/>
          </p:nvSpPr>
          <p:spPr bwMode="auto">
            <a:xfrm>
              <a:off x="1663" y="2507"/>
              <a:ext cx="27" cy="57"/>
            </a:xfrm>
            <a:custGeom>
              <a:avLst/>
              <a:gdLst>
                <a:gd name="T0" fmla="*/ 0 w 11"/>
                <a:gd name="T1" fmla="*/ 0 h 28"/>
                <a:gd name="T2" fmla="*/ 0 w 11"/>
                <a:gd name="T3" fmla="*/ 1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0" y="1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1" name="Freeform 1675"/>
            <p:cNvSpPr>
              <a:spLocks/>
            </p:cNvSpPr>
            <p:nvPr/>
          </p:nvSpPr>
          <p:spPr bwMode="auto">
            <a:xfrm>
              <a:off x="1707" y="2600"/>
              <a:ext cx="24" cy="57"/>
            </a:xfrm>
            <a:custGeom>
              <a:avLst/>
              <a:gdLst>
                <a:gd name="T0" fmla="*/ 0 w 10"/>
                <a:gd name="T1" fmla="*/ 0 h 28"/>
                <a:gd name="T2" fmla="*/ 7 w 10"/>
                <a:gd name="T3" fmla="*/ 20 h 28"/>
                <a:gd name="T4" fmla="*/ 10 w 10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8">
                  <a:moveTo>
                    <a:pt x="0" y="0"/>
                  </a:moveTo>
                  <a:lnTo>
                    <a:pt x="7" y="20"/>
                  </a:lnTo>
                  <a:lnTo>
                    <a:pt x="10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2" name="Freeform 1676"/>
            <p:cNvSpPr>
              <a:spLocks/>
            </p:cNvSpPr>
            <p:nvPr/>
          </p:nvSpPr>
          <p:spPr bwMode="auto">
            <a:xfrm>
              <a:off x="1748" y="2691"/>
              <a:ext cx="31" cy="55"/>
            </a:xfrm>
            <a:custGeom>
              <a:avLst/>
              <a:gdLst>
                <a:gd name="T0" fmla="*/ 0 w 13"/>
                <a:gd name="T1" fmla="*/ 0 h 27"/>
                <a:gd name="T2" fmla="*/ 2 w 13"/>
                <a:gd name="T3" fmla="*/ 5 h 27"/>
                <a:gd name="T4" fmla="*/ 13 w 13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2" y="5"/>
                  </a:lnTo>
                  <a:lnTo>
                    <a:pt x="13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3" name="Freeform 1677"/>
            <p:cNvSpPr>
              <a:spLocks/>
            </p:cNvSpPr>
            <p:nvPr/>
          </p:nvSpPr>
          <p:spPr bwMode="auto">
            <a:xfrm>
              <a:off x="1796" y="2780"/>
              <a:ext cx="32" cy="55"/>
            </a:xfrm>
            <a:custGeom>
              <a:avLst/>
              <a:gdLst>
                <a:gd name="T0" fmla="*/ 0 w 13"/>
                <a:gd name="T1" fmla="*/ 0 h 27"/>
                <a:gd name="T2" fmla="*/ 7 w 13"/>
                <a:gd name="T3" fmla="*/ 16 h 27"/>
                <a:gd name="T4" fmla="*/ 13 w 13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7" y="16"/>
                  </a:lnTo>
                  <a:lnTo>
                    <a:pt x="13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4" name="Freeform 1678"/>
            <p:cNvSpPr>
              <a:spLocks/>
            </p:cNvSpPr>
            <p:nvPr/>
          </p:nvSpPr>
          <p:spPr bwMode="auto">
            <a:xfrm>
              <a:off x="1850" y="2869"/>
              <a:ext cx="36" cy="53"/>
            </a:xfrm>
            <a:custGeom>
              <a:avLst/>
              <a:gdLst>
                <a:gd name="T0" fmla="*/ 0 w 15"/>
                <a:gd name="T1" fmla="*/ 0 h 26"/>
                <a:gd name="T2" fmla="*/ 10 w 15"/>
                <a:gd name="T3" fmla="*/ 18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8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5" name="Freeform 1679"/>
            <p:cNvSpPr>
              <a:spLocks/>
            </p:cNvSpPr>
            <p:nvPr/>
          </p:nvSpPr>
          <p:spPr bwMode="auto">
            <a:xfrm>
              <a:off x="1915" y="2952"/>
              <a:ext cx="51" cy="44"/>
            </a:xfrm>
            <a:custGeom>
              <a:avLst/>
              <a:gdLst>
                <a:gd name="T0" fmla="*/ 0 w 21"/>
                <a:gd name="T1" fmla="*/ 0 h 22"/>
                <a:gd name="T2" fmla="*/ 11 w 21"/>
                <a:gd name="T3" fmla="*/ 12 h 22"/>
                <a:gd name="T4" fmla="*/ 21 w 2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11" y="12"/>
                  </a:lnTo>
                  <a:lnTo>
                    <a:pt x="21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6" name="Freeform 1680"/>
            <p:cNvSpPr>
              <a:spLocks/>
            </p:cNvSpPr>
            <p:nvPr/>
          </p:nvSpPr>
          <p:spPr bwMode="auto">
            <a:xfrm>
              <a:off x="2000" y="3021"/>
              <a:ext cx="68" cy="20"/>
            </a:xfrm>
            <a:custGeom>
              <a:avLst/>
              <a:gdLst>
                <a:gd name="T0" fmla="*/ 0 w 28"/>
                <a:gd name="T1" fmla="*/ 0 h 10"/>
                <a:gd name="T2" fmla="*/ 1 w 28"/>
                <a:gd name="T3" fmla="*/ 1 h 10"/>
                <a:gd name="T4" fmla="*/ 13 w 28"/>
                <a:gd name="T5" fmla="*/ 8 h 10"/>
                <a:gd name="T6" fmla="*/ 26 w 28"/>
                <a:gd name="T7" fmla="*/ 10 h 10"/>
                <a:gd name="T8" fmla="*/ 28 w 28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0">
                  <a:moveTo>
                    <a:pt x="0" y="0"/>
                  </a:moveTo>
                  <a:lnTo>
                    <a:pt x="1" y="1"/>
                  </a:lnTo>
                  <a:lnTo>
                    <a:pt x="13" y="8"/>
                  </a:lnTo>
                  <a:lnTo>
                    <a:pt x="26" y="10"/>
                  </a:lnTo>
                  <a:lnTo>
                    <a:pt x="28" y="1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7" name="Freeform 1681"/>
            <p:cNvSpPr>
              <a:spLocks/>
            </p:cNvSpPr>
            <p:nvPr/>
          </p:nvSpPr>
          <p:spPr bwMode="auto">
            <a:xfrm>
              <a:off x="2111" y="3003"/>
              <a:ext cx="63" cy="32"/>
            </a:xfrm>
            <a:custGeom>
              <a:avLst/>
              <a:gdLst>
                <a:gd name="T0" fmla="*/ 0 w 26"/>
                <a:gd name="T1" fmla="*/ 16 h 16"/>
                <a:gd name="T2" fmla="*/ 4 w 26"/>
                <a:gd name="T3" fmla="*/ 14 h 16"/>
                <a:gd name="T4" fmla="*/ 17 w 26"/>
                <a:gd name="T5" fmla="*/ 7 h 16"/>
                <a:gd name="T6" fmla="*/ 26 w 2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0" y="16"/>
                  </a:moveTo>
                  <a:lnTo>
                    <a:pt x="4" y="14"/>
                  </a:lnTo>
                  <a:lnTo>
                    <a:pt x="17" y="7"/>
                  </a:lnTo>
                  <a:lnTo>
                    <a:pt x="2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8" name="Freeform 1682"/>
            <p:cNvSpPr>
              <a:spLocks/>
            </p:cNvSpPr>
            <p:nvPr/>
          </p:nvSpPr>
          <p:spPr bwMode="auto">
            <a:xfrm>
              <a:off x="2206" y="2928"/>
              <a:ext cx="46" cy="46"/>
            </a:xfrm>
            <a:custGeom>
              <a:avLst/>
              <a:gdLst>
                <a:gd name="T0" fmla="*/ 0 w 19"/>
                <a:gd name="T1" fmla="*/ 23 h 23"/>
                <a:gd name="T2" fmla="*/ 2 w 19"/>
                <a:gd name="T3" fmla="*/ 21 h 23"/>
                <a:gd name="T4" fmla="*/ 15 w 19"/>
                <a:gd name="T5" fmla="*/ 5 h 23"/>
                <a:gd name="T6" fmla="*/ 19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2" y="21"/>
                  </a:lnTo>
                  <a:lnTo>
                    <a:pt x="15" y="5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39" name="Freeform 1683"/>
            <p:cNvSpPr>
              <a:spLocks/>
            </p:cNvSpPr>
            <p:nvPr/>
          </p:nvSpPr>
          <p:spPr bwMode="auto">
            <a:xfrm>
              <a:off x="2279" y="2845"/>
              <a:ext cx="38" cy="52"/>
            </a:xfrm>
            <a:custGeom>
              <a:avLst/>
              <a:gdLst>
                <a:gd name="T0" fmla="*/ 0 w 16"/>
                <a:gd name="T1" fmla="*/ 26 h 26"/>
                <a:gd name="T2" fmla="*/ 1 w 16"/>
                <a:gd name="T3" fmla="*/ 25 h 26"/>
                <a:gd name="T4" fmla="*/ 14 w 16"/>
                <a:gd name="T5" fmla="*/ 5 h 26"/>
                <a:gd name="T6" fmla="*/ 16 w 1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" y="25"/>
                  </a:lnTo>
                  <a:lnTo>
                    <a:pt x="14" y="5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0" name="Freeform 1684"/>
            <p:cNvSpPr>
              <a:spLocks/>
            </p:cNvSpPr>
            <p:nvPr/>
          </p:nvSpPr>
          <p:spPr bwMode="auto">
            <a:xfrm>
              <a:off x="2337" y="2754"/>
              <a:ext cx="29" cy="56"/>
            </a:xfrm>
            <a:custGeom>
              <a:avLst/>
              <a:gdLst>
                <a:gd name="T0" fmla="*/ 0 w 12"/>
                <a:gd name="T1" fmla="*/ 28 h 28"/>
                <a:gd name="T2" fmla="*/ 2 w 12"/>
                <a:gd name="T3" fmla="*/ 24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2" y="24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1" name="Freeform 1685"/>
            <p:cNvSpPr>
              <a:spLocks/>
            </p:cNvSpPr>
            <p:nvPr/>
          </p:nvSpPr>
          <p:spPr bwMode="auto">
            <a:xfrm>
              <a:off x="2385" y="2663"/>
              <a:ext cx="29" cy="56"/>
            </a:xfrm>
            <a:custGeom>
              <a:avLst/>
              <a:gdLst>
                <a:gd name="T0" fmla="*/ 0 w 12"/>
                <a:gd name="T1" fmla="*/ 28 h 28"/>
                <a:gd name="T2" fmla="*/ 7 w 12"/>
                <a:gd name="T3" fmla="*/ 14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7" y="14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2" name="Line 1686"/>
            <p:cNvSpPr>
              <a:spLocks noChangeShapeType="1"/>
            </p:cNvSpPr>
            <p:nvPr/>
          </p:nvSpPr>
          <p:spPr bwMode="auto">
            <a:xfrm flipV="1">
              <a:off x="2434" y="2570"/>
              <a:ext cx="24" cy="5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3" name="Freeform 1687"/>
            <p:cNvSpPr>
              <a:spLocks/>
            </p:cNvSpPr>
            <p:nvPr/>
          </p:nvSpPr>
          <p:spPr bwMode="auto">
            <a:xfrm>
              <a:off x="2475" y="2477"/>
              <a:ext cx="27" cy="56"/>
            </a:xfrm>
            <a:custGeom>
              <a:avLst/>
              <a:gdLst>
                <a:gd name="T0" fmla="*/ 0 w 11"/>
                <a:gd name="T1" fmla="*/ 28 h 28"/>
                <a:gd name="T2" fmla="*/ 7 w 11"/>
                <a:gd name="T3" fmla="*/ 11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7" y="11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4" name="Freeform 1688"/>
            <p:cNvSpPr>
              <a:spLocks/>
            </p:cNvSpPr>
            <p:nvPr/>
          </p:nvSpPr>
          <p:spPr bwMode="auto">
            <a:xfrm>
              <a:off x="2516" y="2382"/>
              <a:ext cx="24" cy="59"/>
            </a:xfrm>
            <a:custGeom>
              <a:avLst/>
              <a:gdLst>
                <a:gd name="T0" fmla="*/ 0 w 10"/>
                <a:gd name="T1" fmla="*/ 29 h 29"/>
                <a:gd name="T2" fmla="*/ 2 w 10"/>
                <a:gd name="T3" fmla="*/ 24 h 29"/>
                <a:gd name="T4" fmla="*/ 10 w 1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2" y="24"/>
                  </a:lnTo>
                  <a:lnTo>
                    <a:pt x="1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5" name="Freeform 1689"/>
            <p:cNvSpPr>
              <a:spLocks/>
            </p:cNvSpPr>
            <p:nvPr/>
          </p:nvSpPr>
          <p:spPr bwMode="auto">
            <a:xfrm>
              <a:off x="2557" y="2289"/>
              <a:ext cx="27" cy="56"/>
            </a:xfrm>
            <a:custGeom>
              <a:avLst/>
              <a:gdLst>
                <a:gd name="T0" fmla="*/ 0 w 11"/>
                <a:gd name="T1" fmla="*/ 28 h 28"/>
                <a:gd name="T2" fmla="*/ 10 w 11"/>
                <a:gd name="T3" fmla="*/ 3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10" y="3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6" name="Freeform 1690"/>
            <p:cNvSpPr>
              <a:spLocks/>
            </p:cNvSpPr>
            <p:nvPr/>
          </p:nvSpPr>
          <p:spPr bwMode="auto">
            <a:xfrm>
              <a:off x="2603" y="2198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7 w 12"/>
                <a:gd name="T3" fmla="*/ 13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7" y="13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7" name="Freeform 1691"/>
            <p:cNvSpPr>
              <a:spLocks/>
            </p:cNvSpPr>
            <p:nvPr/>
          </p:nvSpPr>
          <p:spPr bwMode="auto">
            <a:xfrm>
              <a:off x="2649" y="2107"/>
              <a:ext cx="27" cy="57"/>
            </a:xfrm>
            <a:custGeom>
              <a:avLst/>
              <a:gdLst>
                <a:gd name="T0" fmla="*/ 0 w 11"/>
                <a:gd name="T1" fmla="*/ 28 h 28"/>
                <a:gd name="T2" fmla="*/ 1 w 11"/>
                <a:gd name="T3" fmla="*/ 26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1" y="26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8" name="Freeform 1692"/>
            <p:cNvSpPr>
              <a:spLocks/>
            </p:cNvSpPr>
            <p:nvPr/>
          </p:nvSpPr>
          <p:spPr bwMode="auto">
            <a:xfrm>
              <a:off x="2691" y="2014"/>
              <a:ext cx="26" cy="57"/>
            </a:xfrm>
            <a:custGeom>
              <a:avLst/>
              <a:gdLst>
                <a:gd name="T0" fmla="*/ 0 w 11"/>
                <a:gd name="T1" fmla="*/ 28 h 28"/>
                <a:gd name="T2" fmla="*/ 8 w 11"/>
                <a:gd name="T3" fmla="*/ 7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8" y="7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49" name="Freeform 1693"/>
            <p:cNvSpPr>
              <a:spLocks/>
            </p:cNvSpPr>
            <p:nvPr/>
          </p:nvSpPr>
          <p:spPr bwMode="auto">
            <a:xfrm>
              <a:off x="2737" y="1925"/>
              <a:ext cx="29" cy="55"/>
            </a:xfrm>
            <a:custGeom>
              <a:avLst/>
              <a:gdLst>
                <a:gd name="T0" fmla="*/ 0 w 12"/>
                <a:gd name="T1" fmla="*/ 27 h 27"/>
                <a:gd name="T2" fmla="*/ 2 w 12"/>
                <a:gd name="T3" fmla="*/ 24 h 27"/>
                <a:gd name="T4" fmla="*/ 12 w 1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7">
                  <a:moveTo>
                    <a:pt x="0" y="27"/>
                  </a:moveTo>
                  <a:lnTo>
                    <a:pt x="2" y="24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0" name="Freeform 1694"/>
            <p:cNvSpPr>
              <a:spLocks/>
            </p:cNvSpPr>
            <p:nvPr/>
          </p:nvSpPr>
          <p:spPr bwMode="auto">
            <a:xfrm>
              <a:off x="2785" y="1836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6 w 14"/>
                <a:gd name="T3" fmla="*/ 15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6" y="15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1" name="Freeform 1695"/>
            <p:cNvSpPr>
              <a:spLocks/>
            </p:cNvSpPr>
            <p:nvPr/>
          </p:nvSpPr>
          <p:spPr bwMode="auto">
            <a:xfrm>
              <a:off x="2843" y="1753"/>
              <a:ext cx="39" cy="51"/>
            </a:xfrm>
            <a:custGeom>
              <a:avLst/>
              <a:gdLst>
                <a:gd name="T0" fmla="*/ 0 w 16"/>
                <a:gd name="T1" fmla="*/ 25 h 25"/>
                <a:gd name="T2" fmla="*/ 7 w 16"/>
                <a:gd name="T3" fmla="*/ 12 h 25"/>
                <a:gd name="T4" fmla="*/ 16 w 1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7" y="12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2" name="Freeform 1696"/>
            <p:cNvSpPr>
              <a:spLocks/>
            </p:cNvSpPr>
            <p:nvPr/>
          </p:nvSpPr>
          <p:spPr bwMode="auto">
            <a:xfrm>
              <a:off x="2911" y="1686"/>
              <a:ext cx="58" cy="39"/>
            </a:xfrm>
            <a:custGeom>
              <a:avLst/>
              <a:gdLst>
                <a:gd name="T0" fmla="*/ 0 w 24"/>
                <a:gd name="T1" fmla="*/ 19 h 19"/>
                <a:gd name="T2" fmla="*/ 4 w 24"/>
                <a:gd name="T3" fmla="*/ 15 h 19"/>
                <a:gd name="T4" fmla="*/ 20 w 24"/>
                <a:gd name="T5" fmla="*/ 3 h 19"/>
                <a:gd name="T6" fmla="*/ 24 w 24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9">
                  <a:moveTo>
                    <a:pt x="0" y="19"/>
                  </a:moveTo>
                  <a:lnTo>
                    <a:pt x="4" y="15"/>
                  </a:lnTo>
                  <a:lnTo>
                    <a:pt x="20" y="3"/>
                  </a:lnTo>
                  <a:lnTo>
                    <a:pt x="2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3" name="Freeform 1697"/>
            <p:cNvSpPr>
              <a:spLocks/>
            </p:cNvSpPr>
            <p:nvPr/>
          </p:nvSpPr>
          <p:spPr bwMode="auto">
            <a:xfrm>
              <a:off x="3010" y="1666"/>
              <a:ext cx="73" cy="6"/>
            </a:xfrm>
            <a:custGeom>
              <a:avLst/>
              <a:gdLst>
                <a:gd name="T0" fmla="*/ 0 w 30"/>
                <a:gd name="T1" fmla="*/ 1 h 3"/>
                <a:gd name="T2" fmla="*/ 4 w 30"/>
                <a:gd name="T3" fmla="*/ 0 h 3"/>
                <a:gd name="T4" fmla="*/ 16 w 30"/>
                <a:gd name="T5" fmla="*/ 0 h 3"/>
                <a:gd name="T6" fmla="*/ 28 w 30"/>
                <a:gd name="T7" fmla="*/ 2 h 3"/>
                <a:gd name="T8" fmla="*/ 30 w 30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">
                  <a:moveTo>
                    <a:pt x="0" y="1"/>
                  </a:moveTo>
                  <a:lnTo>
                    <a:pt x="4" y="0"/>
                  </a:lnTo>
                  <a:lnTo>
                    <a:pt x="16" y="0"/>
                  </a:lnTo>
                  <a:lnTo>
                    <a:pt x="28" y="2"/>
                  </a:lnTo>
                  <a:lnTo>
                    <a:pt x="30" y="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4" name="Freeform 1698"/>
            <p:cNvSpPr>
              <a:spLocks/>
            </p:cNvSpPr>
            <p:nvPr/>
          </p:nvSpPr>
          <p:spPr bwMode="auto">
            <a:xfrm>
              <a:off x="3124" y="1688"/>
              <a:ext cx="54" cy="43"/>
            </a:xfrm>
            <a:custGeom>
              <a:avLst/>
              <a:gdLst>
                <a:gd name="T0" fmla="*/ 0 w 22"/>
                <a:gd name="T1" fmla="*/ 0 h 21"/>
                <a:gd name="T2" fmla="*/ 6 w 22"/>
                <a:gd name="T3" fmla="*/ 5 h 21"/>
                <a:gd name="T4" fmla="*/ 18 w 22"/>
                <a:gd name="T5" fmla="*/ 16 h 21"/>
                <a:gd name="T6" fmla="*/ 22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6" y="5"/>
                  </a:lnTo>
                  <a:lnTo>
                    <a:pt x="18" y="16"/>
                  </a:lnTo>
                  <a:lnTo>
                    <a:pt x="22" y="2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5" name="Freeform 1699"/>
            <p:cNvSpPr>
              <a:spLocks/>
            </p:cNvSpPr>
            <p:nvPr/>
          </p:nvSpPr>
          <p:spPr bwMode="auto">
            <a:xfrm>
              <a:off x="3207" y="1761"/>
              <a:ext cx="41" cy="51"/>
            </a:xfrm>
            <a:custGeom>
              <a:avLst/>
              <a:gdLst>
                <a:gd name="T0" fmla="*/ 0 w 17"/>
                <a:gd name="T1" fmla="*/ 0 h 25"/>
                <a:gd name="T2" fmla="*/ 9 w 17"/>
                <a:gd name="T3" fmla="*/ 15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9" y="15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6" name="Freeform 1700"/>
            <p:cNvSpPr>
              <a:spLocks/>
            </p:cNvSpPr>
            <p:nvPr/>
          </p:nvSpPr>
          <p:spPr bwMode="auto">
            <a:xfrm>
              <a:off x="3275" y="1842"/>
              <a:ext cx="33" cy="55"/>
            </a:xfrm>
            <a:custGeom>
              <a:avLst/>
              <a:gdLst>
                <a:gd name="T0" fmla="*/ 0 w 14"/>
                <a:gd name="T1" fmla="*/ 0 h 27"/>
                <a:gd name="T2" fmla="*/ 10 w 14"/>
                <a:gd name="T3" fmla="*/ 19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7" name="Freeform 1701"/>
            <p:cNvSpPr>
              <a:spLocks/>
            </p:cNvSpPr>
            <p:nvPr/>
          </p:nvSpPr>
          <p:spPr bwMode="auto">
            <a:xfrm>
              <a:off x="3325" y="1931"/>
              <a:ext cx="32" cy="55"/>
            </a:xfrm>
            <a:custGeom>
              <a:avLst/>
              <a:gdLst>
                <a:gd name="T0" fmla="*/ 0 w 13"/>
                <a:gd name="T1" fmla="*/ 0 h 27"/>
                <a:gd name="T2" fmla="*/ 1 w 13"/>
                <a:gd name="T3" fmla="*/ 2 h 27"/>
                <a:gd name="T4" fmla="*/ 13 w 13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0"/>
                  </a:moveTo>
                  <a:lnTo>
                    <a:pt x="1" y="2"/>
                  </a:lnTo>
                  <a:lnTo>
                    <a:pt x="13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8" name="Freeform 1702"/>
            <p:cNvSpPr>
              <a:spLocks/>
            </p:cNvSpPr>
            <p:nvPr/>
          </p:nvSpPr>
          <p:spPr bwMode="auto">
            <a:xfrm>
              <a:off x="3374" y="2022"/>
              <a:ext cx="27" cy="57"/>
            </a:xfrm>
            <a:custGeom>
              <a:avLst/>
              <a:gdLst>
                <a:gd name="T0" fmla="*/ 0 w 11"/>
                <a:gd name="T1" fmla="*/ 0 h 28"/>
                <a:gd name="T2" fmla="*/ 6 w 11"/>
                <a:gd name="T3" fmla="*/ 15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6" y="15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59" name="Line 1703"/>
            <p:cNvSpPr>
              <a:spLocks noChangeShapeType="1"/>
            </p:cNvSpPr>
            <p:nvPr/>
          </p:nvSpPr>
          <p:spPr bwMode="auto">
            <a:xfrm>
              <a:off x="3418" y="2113"/>
              <a:ext cx="26" cy="5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0" name="Freeform 1704"/>
            <p:cNvSpPr>
              <a:spLocks/>
            </p:cNvSpPr>
            <p:nvPr/>
          </p:nvSpPr>
          <p:spPr bwMode="auto">
            <a:xfrm>
              <a:off x="3461" y="2206"/>
              <a:ext cx="24" cy="59"/>
            </a:xfrm>
            <a:custGeom>
              <a:avLst/>
              <a:gdLst>
                <a:gd name="T0" fmla="*/ 0 w 10"/>
                <a:gd name="T1" fmla="*/ 0 h 29"/>
                <a:gd name="T2" fmla="*/ 7 w 10"/>
                <a:gd name="T3" fmla="*/ 21 h 29"/>
                <a:gd name="T4" fmla="*/ 10 w 10"/>
                <a:gd name="T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0"/>
                  </a:moveTo>
                  <a:lnTo>
                    <a:pt x="7" y="21"/>
                  </a:lnTo>
                  <a:lnTo>
                    <a:pt x="10" y="29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1" name="Freeform 1705"/>
            <p:cNvSpPr>
              <a:spLocks/>
            </p:cNvSpPr>
            <p:nvPr/>
          </p:nvSpPr>
          <p:spPr bwMode="auto">
            <a:xfrm>
              <a:off x="3500" y="2301"/>
              <a:ext cx="27" cy="57"/>
            </a:xfrm>
            <a:custGeom>
              <a:avLst/>
              <a:gdLst>
                <a:gd name="T0" fmla="*/ 0 w 11"/>
                <a:gd name="T1" fmla="*/ 0 h 28"/>
                <a:gd name="T2" fmla="*/ 3 w 11"/>
                <a:gd name="T3" fmla="*/ 8 h 28"/>
                <a:gd name="T4" fmla="*/ 11 w 11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0"/>
                  </a:moveTo>
                  <a:lnTo>
                    <a:pt x="3" y="8"/>
                  </a:lnTo>
                  <a:lnTo>
                    <a:pt x="11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2" name="Line 1706"/>
            <p:cNvSpPr>
              <a:spLocks noChangeShapeType="1"/>
            </p:cNvSpPr>
            <p:nvPr/>
          </p:nvSpPr>
          <p:spPr bwMode="auto">
            <a:xfrm>
              <a:off x="3544" y="2394"/>
              <a:ext cx="24" cy="5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3" name="Line 1707"/>
            <p:cNvSpPr>
              <a:spLocks noChangeShapeType="1"/>
            </p:cNvSpPr>
            <p:nvPr/>
          </p:nvSpPr>
          <p:spPr bwMode="auto">
            <a:xfrm>
              <a:off x="3544" y="2394"/>
              <a:ext cx="24" cy="5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4" name="Freeform 1708"/>
            <p:cNvSpPr>
              <a:spLocks/>
            </p:cNvSpPr>
            <p:nvPr/>
          </p:nvSpPr>
          <p:spPr bwMode="auto">
            <a:xfrm>
              <a:off x="3590" y="2487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8 w 12"/>
                <a:gd name="T3" fmla="*/ 16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8" y="16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5" name="Freeform 1709"/>
            <p:cNvSpPr>
              <a:spLocks/>
            </p:cNvSpPr>
            <p:nvPr/>
          </p:nvSpPr>
          <p:spPr bwMode="auto">
            <a:xfrm>
              <a:off x="3633" y="2580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2 w 12"/>
                <a:gd name="T3" fmla="*/ 4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2" y="4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6" name="Freeform 1710"/>
            <p:cNvSpPr>
              <a:spLocks/>
            </p:cNvSpPr>
            <p:nvPr/>
          </p:nvSpPr>
          <p:spPr bwMode="auto">
            <a:xfrm>
              <a:off x="3679" y="2673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8 w 12"/>
                <a:gd name="T3" fmla="*/ 18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8" y="18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7" name="Freeform 1711"/>
            <p:cNvSpPr>
              <a:spLocks/>
            </p:cNvSpPr>
            <p:nvPr/>
          </p:nvSpPr>
          <p:spPr bwMode="auto">
            <a:xfrm>
              <a:off x="3728" y="2764"/>
              <a:ext cx="29" cy="57"/>
            </a:xfrm>
            <a:custGeom>
              <a:avLst/>
              <a:gdLst>
                <a:gd name="T0" fmla="*/ 0 w 12"/>
                <a:gd name="T1" fmla="*/ 0 h 28"/>
                <a:gd name="T2" fmla="*/ 0 w 12"/>
                <a:gd name="T3" fmla="*/ 1 h 28"/>
                <a:gd name="T4" fmla="*/ 12 w 12"/>
                <a:gd name="T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0"/>
                  </a:moveTo>
                  <a:lnTo>
                    <a:pt x="0" y="1"/>
                  </a:lnTo>
                  <a:lnTo>
                    <a:pt x="12" y="2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8" name="Line 1712"/>
            <p:cNvSpPr>
              <a:spLocks noChangeShapeType="1"/>
            </p:cNvSpPr>
            <p:nvPr/>
          </p:nvSpPr>
          <p:spPr bwMode="auto">
            <a:xfrm>
              <a:off x="3728" y="2766"/>
              <a:ext cx="29" cy="5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69" name="Freeform 1713"/>
            <p:cNvSpPr>
              <a:spLocks/>
            </p:cNvSpPr>
            <p:nvPr/>
          </p:nvSpPr>
          <p:spPr bwMode="auto">
            <a:xfrm>
              <a:off x="3779" y="2855"/>
              <a:ext cx="36" cy="52"/>
            </a:xfrm>
            <a:custGeom>
              <a:avLst/>
              <a:gdLst>
                <a:gd name="T0" fmla="*/ 0 w 15"/>
                <a:gd name="T1" fmla="*/ 0 h 26"/>
                <a:gd name="T2" fmla="*/ 4 w 15"/>
                <a:gd name="T3" fmla="*/ 7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7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0" name="Freeform 1714"/>
            <p:cNvSpPr>
              <a:spLocks/>
            </p:cNvSpPr>
            <p:nvPr/>
          </p:nvSpPr>
          <p:spPr bwMode="auto">
            <a:xfrm>
              <a:off x="3839" y="2940"/>
              <a:ext cx="46" cy="46"/>
            </a:xfrm>
            <a:custGeom>
              <a:avLst/>
              <a:gdLst>
                <a:gd name="T0" fmla="*/ 0 w 19"/>
                <a:gd name="T1" fmla="*/ 0 h 23"/>
                <a:gd name="T2" fmla="*/ 3 w 19"/>
                <a:gd name="T3" fmla="*/ 4 h 23"/>
                <a:gd name="T4" fmla="*/ 16 w 19"/>
                <a:gd name="T5" fmla="*/ 20 h 23"/>
                <a:gd name="T6" fmla="*/ 19 w 19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3" y="4"/>
                  </a:lnTo>
                  <a:lnTo>
                    <a:pt x="16" y="20"/>
                  </a:lnTo>
                  <a:lnTo>
                    <a:pt x="19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1" name="Freeform 1715"/>
            <p:cNvSpPr>
              <a:spLocks/>
            </p:cNvSpPr>
            <p:nvPr/>
          </p:nvSpPr>
          <p:spPr bwMode="auto">
            <a:xfrm>
              <a:off x="3922" y="3011"/>
              <a:ext cx="65" cy="28"/>
            </a:xfrm>
            <a:custGeom>
              <a:avLst/>
              <a:gdLst>
                <a:gd name="T0" fmla="*/ 0 w 27"/>
                <a:gd name="T1" fmla="*/ 0 h 14"/>
                <a:gd name="T2" fmla="*/ 10 w 27"/>
                <a:gd name="T3" fmla="*/ 6 h 14"/>
                <a:gd name="T4" fmla="*/ 23 w 27"/>
                <a:gd name="T5" fmla="*/ 13 h 14"/>
                <a:gd name="T6" fmla="*/ 27 w 27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0" y="6"/>
                  </a:lnTo>
                  <a:lnTo>
                    <a:pt x="23" y="13"/>
                  </a:lnTo>
                  <a:lnTo>
                    <a:pt x="27" y="1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2" name="Freeform 1716"/>
            <p:cNvSpPr>
              <a:spLocks/>
            </p:cNvSpPr>
            <p:nvPr/>
          </p:nvSpPr>
          <p:spPr bwMode="auto">
            <a:xfrm>
              <a:off x="4033" y="3015"/>
              <a:ext cx="65" cy="26"/>
            </a:xfrm>
            <a:custGeom>
              <a:avLst/>
              <a:gdLst>
                <a:gd name="T0" fmla="*/ 0 w 27"/>
                <a:gd name="T1" fmla="*/ 13 h 13"/>
                <a:gd name="T2" fmla="*/ 1 w 27"/>
                <a:gd name="T3" fmla="*/ 13 h 13"/>
                <a:gd name="T4" fmla="*/ 14 w 27"/>
                <a:gd name="T5" fmla="*/ 8 h 13"/>
                <a:gd name="T6" fmla="*/ 26 w 27"/>
                <a:gd name="T7" fmla="*/ 1 h 13"/>
                <a:gd name="T8" fmla="*/ 27 w 2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" y="13"/>
                  </a:lnTo>
                  <a:lnTo>
                    <a:pt x="14" y="8"/>
                  </a:lnTo>
                  <a:lnTo>
                    <a:pt x="26" y="1"/>
                  </a:lnTo>
                  <a:lnTo>
                    <a:pt x="2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3" name="Freeform 1717"/>
            <p:cNvSpPr>
              <a:spLocks/>
            </p:cNvSpPr>
            <p:nvPr/>
          </p:nvSpPr>
          <p:spPr bwMode="auto">
            <a:xfrm>
              <a:off x="4132" y="2940"/>
              <a:ext cx="46" cy="48"/>
            </a:xfrm>
            <a:custGeom>
              <a:avLst/>
              <a:gdLst>
                <a:gd name="T0" fmla="*/ 0 w 19"/>
                <a:gd name="T1" fmla="*/ 24 h 24"/>
                <a:gd name="T2" fmla="*/ 10 w 19"/>
                <a:gd name="T3" fmla="*/ 13 h 24"/>
                <a:gd name="T4" fmla="*/ 19 w 1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10" y="13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4" name="Freeform 1718"/>
            <p:cNvSpPr>
              <a:spLocks/>
            </p:cNvSpPr>
            <p:nvPr/>
          </p:nvSpPr>
          <p:spPr bwMode="auto">
            <a:xfrm>
              <a:off x="4203" y="2855"/>
              <a:ext cx="36" cy="52"/>
            </a:xfrm>
            <a:custGeom>
              <a:avLst/>
              <a:gdLst>
                <a:gd name="T0" fmla="*/ 0 w 15"/>
                <a:gd name="T1" fmla="*/ 26 h 26"/>
                <a:gd name="T2" fmla="*/ 6 w 15"/>
                <a:gd name="T3" fmla="*/ 18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8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5" name="Freeform 1719"/>
            <p:cNvSpPr>
              <a:spLocks/>
            </p:cNvSpPr>
            <p:nvPr/>
          </p:nvSpPr>
          <p:spPr bwMode="auto">
            <a:xfrm>
              <a:off x="4263" y="2770"/>
              <a:ext cx="37" cy="53"/>
            </a:xfrm>
            <a:custGeom>
              <a:avLst/>
              <a:gdLst>
                <a:gd name="T0" fmla="*/ 0 w 15"/>
                <a:gd name="T1" fmla="*/ 26 h 26"/>
                <a:gd name="T2" fmla="*/ 9 w 15"/>
                <a:gd name="T3" fmla="*/ 12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9" y="12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6" name="Freeform 1720"/>
            <p:cNvSpPr>
              <a:spLocks/>
            </p:cNvSpPr>
            <p:nvPr/>
          </p:nvSpPr>
          <p:spPr bwMode="auto">
            <a:xfrm>
              <a:off x="4319" y="2679"/>
              <a:ext cx="27" cy="57"/>
            </a:xfrm>
            <a:custGeom>
              <a:avLst/>
              <a:gdLst>
                <a:gd name="T0" fmla="*/ 0 w 11"/>
                <a:gd name="T1" fmla="*/ 28 h 28"/>
                <a:gd name="T2" fmla="*/ 11 w 11"/>
                <a:gd name="T3" fmla="*/ 1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11" y="1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7" name="Freeform 1721"/>
            <p:cNvSpPr>
              <a:spLocks/>
            </p:cNvSpPr>
            <p:nvPr/>
          </p:nvSpPr>
          <p:spPr bwMode="auto">
            <a:xfrm>
              <a:off x="4363" y="2586"/>
              <a:ext cx="26" cy="57"/>
            </a:xfrm>
            <a:custGeom>
              <a:avLst/>
              <a:gdLst>
                <a:gd name="T0" fmla="*/ 0 w 11"/>
                <a:gd name="T1" fmla="*/ 28 h 28"/>
                <a:gd name="T2" fmla="*/ 5 w 11"/>
                <a:gd name="T3" fmla="*/ 15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5" y="15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8" name="Line 1722"/>
            <p:cNvSpPr>
              <a:spLocks noChangeShapeType="1"/>
            </p:cNvSpPr>
            <p:nvPr/>
          </p:nvSpPr>
          <p:spPr bwMode="auto">
            <a:xfrm flipV="1">
              <a:off x="4409" y="2493"/>
              <a:ext cx="24" cy="59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79" name="Freeform 1723"/>
            <p:cNvSpPr>
              <a:spLocks/>
            </p:cNvSpPr>
            <p:nvPr/>
          </p:nvSpPr>
          <p:spPr bwMode="auto">
            <a:xfrm>
              <a:off x="4447" y="2400"/>
              <a:ext cx="27" cy="57"/>
            </a:xfrm>
            <a:custGeom>
              <a:avLst/>
              <a:gdLst>
                <a:gd name="T0" fmla="*/ 0 w 11"/>
                <a:gd name="T1" fmla="*/ 28 h 28"/>
                <a:gd name="T2" fmla="*/ 7 w 11"/>
                <a:gd name="T3" fmla="*/ 10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7" y="10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0" name="Freeform 1724"/>
            <p:cNvSpPr>
              <a:spLocks/>
            </p:cNvSpPr>
            <p:nvPr/>
          </p:nvSpPr>
          <p:spPr bwMode="auto">
            <a:xfrm>
              <a:off x="4491" y="2305"/>
              <a:ext cx="24" cy="59"/>
            </a:xfrm>
            <a:custGeom>
              <a:avLst/>
              <a:gdLst>
                <a:gd name="T0" fmla="*/ 0 w 10"/>
                <a:gd name="T1" fmla="*/ 29 h 29"/>
                <a:gd name="T2" fmla="*/ 2 w 10"/>
                <a:gd name="T3" fmla="*/ 23 h 29"/>
                <a:gd name="T4" fmla="*/ 10 w 1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29">
                  <a:moveTo>
                    <a:pt x="0" y="29"/>
                  </a:moveTo>
                  <a:lnTo>
                    <a:pt x="2" y="23"/>
                  </a:lnTo>
                  <a:lnTo>
                    <a:pt x="1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1" name="Freeform 1725"/>
            <p:cNvSpPr>
              <a:spLocks/>
            </p:cNvSpPr>
            <p:nvPr/>
          </p:nvSpPr>
          <p:spPr bwMode="auto">
            <a:xfrm>
              <a:off x="4530" y="2212"/>
              <a:ext cx="26" cy="57"/>
            </a:xfrm>
            <a:custGeom>
              <a:avLst/>
              <a:gdLst>
                <a:gd name="T0" fmla="*/ 0 w 11"/>
                <a:gd name="T1" fmla="*/ 28 h 28"/>
                <a:gd name="T2" fmla="*/ 10 w 11"/>
                <a:gd name="T3" fmla="*/ 2 h 28"/>
                <a:gd name="T4" fmla="*/ 11 w 1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28">
                  <a:moveTo>
                    <a:pt x="0" y="28"/>
                  </a:moveTo>
                  <a:lnTo>
                    <a:pt x="10" y="2"/>
                  </a:lnTo>
                  <a:lnTo>
                    <a:pt x="1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2" name="Freeform 1726"/>
            <p:cNvSpPr>
              <a:spLocks/>
            </p:cNvSpPr>
            <p:nvPr/>
          </p:nvSpPr>
          <p:spPr bwMode="auto">
            <a:xfrm>
              <a:off x="4571" y="2119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6 w 12"/>
                <a:gd name="T3" fmla="*/ 13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6" y="13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3" name="Freeform 1727"/>
            <p:cNvSpPr>
              <a:spLocks/>
            </p:cNvSpPr>
            <p:nvPr/>
          </p:nvSpPr>
          <p:spPr bwMode="auto">
            <a:xfrm>
              <a:off x="4622" y="2028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1 w 12"/>
                <a:gd name="T3" fmla="*/ 26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1" y="26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4" name="Freeform 1728"/>
            <p:cNvSpPr>
              <a:spLocks/>
            </p:cNvSpPr>
            <p:nvPr/>
          </p:nvSpPr>
          <p:spPr bwMode="auto">
            <a:xfrm>
              <a:off x="4670" y="1937"/>
              <a:ext cx="29" cy="57"/>
            </a:xfrm>
            <a:custGeom>
              <a:avLst/>
              <a:gdLst>
                <a:gd name="T0" fmla="*/ 0 w 12"/>
                <a:gd name="T1" fmla="*/ 28 h 28"/>
                <a:gd name="T2" fmla="*/ 6 w 12"/>
                <a:gd name="T3" fmla="*/ 13 h 28"/>
                <a:gd name="T4" fmla="*/ 12 w 12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8">
                  <a:moveTo>
                    <a:pt x="0" y="28"/>
                  </a:moveTo>
                  <a:lnTo>
                    <a:pt x="6" y="13"/>
                  </a:lnTo>
                  <a:lnTo>
                    <a:pt x="1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5" name="Freeform 1729"/>
            <p:cNvSpPr>
              <a:spLocks/>
            </p:cNvSpPr>
            <p:nvPr/>
          </p:nvSpPr>
          <p:spPr bwMode="auto">
            <a:xfrm>
              <a:off x="4716" y="1848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12 w 14"/>
                <a:gd name="T3" fmla="*/ 4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2" y="4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6" name="Freeform 1730"/>
            <p:cNvSpPr>
              <a:spLocks/>
            </p:cNvSpPr>
            <p:nvPr/>
          </p:nvSpPr>
          <p:spPr bwMode="auto">
            <a:xfrm>
              <a:off x="4772" y="1763"/>
              <a:ext cx="41" cy="51"/>
            </a:xfrm>
            <a:custGeom>
              <a:avLst/>
              <a:gdLst>
                <a:gd name="T0" fmla="*/ 0 w 17"/>
                <a:gd name="T1" fmla="*/ 25 h 25"/>
                <a:gd name="T2" fmla="*/ 1 w 17"/>
                <a:gd name="T3" fmla="*/ 23 h 25"/>
                <a:gd name="T4" fmla="*/ 13 w 17"/>
                <a:gd name="T5" fmla="*/ 5 h 25"/>
                <a:gd name="T6" fmla="*/ 17 w 17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" y="23"/>
                  </a:lnTo>
                  <a:lnTo>
                    <a:pt x="13" y="5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7" name="Freeform 1731"/>
            <p:cNvSpPr>
              <a:spLocks/>
            </p:cNvSpPr>
            <p:nvPr/>
          </p:nvSpPr>
          <p:spPr bwMode="auto">
            <a:xfrm>
              <a:off x="4842" y="1688"/>
              <a:ext cx="51" cy="45"/>
            </a:xfrm>
            <a:custGeom>
              <a:avLst/>
              <a:gdLst>
                <a:gd name="T0" fmla="*/ 0 w 21"/>
                <a:gd name="T1" fmla="*/ 22 h 22"/>
                <a:gd name="T2" fmla="*/ 9 w 21"/>
                <a:gd name="T3" fmla="*/ 12 h 22"/>
                <a:gd name="T4" fmla="*/ 21 w 21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9" y="12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8" name="Line 1732"/>
            <p:cNvSpPr>
              <a:spLocks noChangeShapeType="1"/>
            </p:cNvSpPr>
            <p:nvPr/>
          </p:nvSpPr>
          <p:spPr bwMode="auto">
            <a:xfrm flipV="1">
              <a:off x="4864" y="1688"/>
              <a:ext cx="29" cy="25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89" name="Line 1733"/>
            <p:cNvSpPr>
              <a:spLocks noChangeShapeType="1"/>
            </p:cNvSpPr>
            <p:nvPr/>
          </p:nvSpPr>
          <p:spPr bwMode="auto">
            <a:xfrm flipV="1">
              <a:off x="4935" y="1666"/>
              <a:ext cx="29" cy="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0" name="Freeform 1734"/>
            <p:cNvSpPr>
              <a:spLocks/>
            </p:cNvSpPr>
            <p:nvPr/>
          </p:nvSpPr>
          <p:spPr bwMode="auto">
            <a:xfrm>
              <a:off x="1106" y="1666"/>
              <a:ext cx="324" cy="344"/>
            </a:xfrm>
            <a:custGeom>
              <a:avLst/>
              <a:gdLst>
                <a:gd name="T0" fmla="*/ 0 w 324"/>
                <a:gd name="T1" fmla="*/ 0 h 344"/>
                <a:gd name="T2" fmla="*/ 31 w 324"/>
                <a:gd name="T3" fmla="*/ 4 h 344"/>
                <a:gd name="T4" fmla="*/ 63 w 324"/>
                <a:gd name="T5" fmla="*/ 12 h 344"/>
                <a:gd name="T6" fmla="*/ 97 w 324"/>
                <a:gd name="T7" fmla="*/ 33 h 344"/>
                <a:gd name="T8" fmla="*/ 128 w 324"/>
                <a:gd name="T9" fmla="*/ 59 h 344"/>
                <a:gd name="T10" fmla="*/ 162 w 324"/>
                <a:gd name="T11" fmla="*/ 91 h 344"/>
                <a:gd name="T12" fmla="*/ 194 w 324"/>
                <a:gd name="T13" fmla="*/ 130 h 344"/>
                <a:gd name="T14" fmla="*/ 228 w 324"/>
                <a:gd name="T15" fmla="*/ 174 h 344"/>
                <a:gd name="T16" fmla="*/ 259 w 324"/>
                <a:gd name="T17" fmla="*/ 225 h 344"/>
                <a:gd name="T18" fmla="*/ 291 w 324"/>
                <a:gd name="T19" fmla="*/ 281 h 344"/>
                <a:gd name="T20" fmla="*/ 324 w 324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44">
                  <a:moveTo>
                    <a:pt x="0" y="0"/>
                  </a:moveTo>
                  <a:lnTo>
                    <a:pt x="31" y="4"/>
                  </a:lnTo>
                  <a:lnTo>
                    <a:pt x="63" y="12"/>
                  </a:lnTo>
                  <a:lnTo>
                    <a:pt x="97" y="33"/>
                  </a:lnTo>
                  <a:lnTo>
                    <a:pt x="128" y="59"/>
                  </a:lnTo>
                  <a:lnTo>
                    <a:pt x="162" y="91"/>
                  </a:lnTo>
                  <a:lnTo>
                    <a:pt x="194" y="130"/>
                  </a:lnTo>
                  <a:lnTo>
                    <a:pt x="228" y="174"/>
                  </a:lnTo>
                  <a:lnTo>
                    <a:pt x="259" y="225"/>
                  </a:lnTo>
                  <a:lnTo>
                    <a:pt x="291" y="281"/>
                  </a:lnTo>
                  <a:lnTo>
                    <a:pt x="324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1" name="Line 1735"/>
            <p:cNvSpPr>
              <a:spLocks noChangeShapeType="1"/>
            </p:cNvSpPr>
            <p:nvPr/>
          </p:nvSpPr>
          <p:spPr bwMode="auto">
            <a:xfrm>
              <a:off x="1430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2" name="Freeform 1736"/>
            <p:cNvSpPr>
              <a:spLocks/>
            </p:cNvSpPr>
            <p:nvPr/>
          </p:nvSpPr>
          <p:spPr bwMode="auto">
            <a:xfrm>
              <a:off x="1433" y="1666"/>
              <a:ext cx="317" cy="344"/>
            </a:xfrm>
            <a:custGeom>
              <a:avLst/>
              <a:gdLst>
                <a:gd name="T0" fmla="*/ 0 w 317"/>
                <a:gd name="T1" fmla="*/ 0 h 344"/>
                <a:gd name="T2" fmla="*/ 31 w 317"/>
                <a:gd name="T3" fmla="*/ 4 h 344"/>
                <a:gd name="T4" fmla="*/ 63 w 317"/>
                <a:gd name="T5" fmla="*/ 12 h 344"/>
                <a:gd name="T6" fmla="*/ 94 w 317"/>
                <a:gd name="T7" fmla="*/ 33 h 344"/>
                <a:gd name="T8" fmla="*/ 126 w 317"/>
                <a:gd name="T9" fmla="*/ 59 h 344"/>
                <a:gd name="T10" fmla="*/ 157 w 317"/>
                <a:gd name="T11" fmla="*/ 91 h 344"/>
                <a:gd name="T12" fmla="*/ 189 w 317"/>
                <a:gd name="T13" fmla="*/ 130 h 344"/>
                <a:gd name="T14" fmla="*/ 220 w 317"/>
                <a:gd name="T15" fmla="*/ 174 h 344"/>
                <a:gd name="T16" fmla="*/ 252 w 317"/>
                <a:gd name="T17" fmla="*/ 225 h 344"/>
                <a:gd name="T18" fmla="*/ 283 w 317"/>
                <a:gd name="T19" fmla="*/ 281 h 344"/>
                <a:gd name="T20" fmla="*/ 317 w 317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7" h="344">
                  <a:moveTo>
                    <a:pt x="0" y="0"/>
                  </a:moveTo>
                  <a:lnTo>
                    <a:pt x="31" y="4"/>
                  </a:lnTo>
                  <a:lnTo>
                    <a:pt x="63" y="12"/>
                  </a:lnTo>
                  <a:lnTo>
                    <a:pt x="94" y="33"/>
                  </a:lnTo>
                  <a:lnTo>
                    <a:pt x="126" y="59"/>
                  </a:lnTo>
                  <a:lnTo>
                    <a:pt x="157" y="91"/>
                  </a:lnTo>
                  <a:lnTo>
                    <a:pt x="189" y="130"/>
                  </a:lnTo>
                  <a:lnTo>
                    <a:pt x="220" y="174"/>
                  </a:lnTo>
                  <a:lnTo>
                    <a:pt x="252" y="225"/>
                  </a:lnTo>
                  <a:lnTo>
                    <a:pt x="283" y="281"/>
                  </a:lnTo>
                  <a:lnTo>
                    <a:pt x="317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3" name="Line 1737"/>
            <p:cNvSpPr>
              <a:spLocks noChangeShapeType="1"/>
            </p:cNvSpPr>
            <p:nvPr/>
          </p:nvSpPr>
          <p:spPr bwMode="auto">
            <a:xfrm>
              <a:off x="1743" y="1670"/>
              <a:ext cx="1" cy="340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4" name="Freeform 1738"/>
            <p:cNvSpPr>
              <a:spLocks/>
            </p:cNvSpPr>
            <p:nvPr/>
          </p:nvSpPr>
          <p:spPr bwMode="auto">
            <a:xfrm>
              <a:off x="1743" y="1666"/>
              <a:ext cx="337" cy="344"/>
            </a:xfrm>
            <a:custGeom>
              <a:avLst/>
              <a:gdLst>
                <a:gd name="T0" fmla="*/ 0 w 337"/>
                <a:gd name="T1" fmla="*/ 0 h 344"/>
                <a:gd name="T2" fmla="*/ 34 w 337"/>
                <a:gd name="T3" fmla="*/ 4 h 344"/>
                <a:gd name="T4" fmla="*/ 68 w 337"/>
                <a:gd name="T5" fmla="*/ 12 h 344"/>
                <a:gd name="T6" fmla="*/ 102 w 337"/>
                <a:gd name="T7" fmla="*/ 33 h 344"/>
                <a:gd name="T8" fmla="*/ 133 w 337"/>
                <a:gd name="T9" fmla="*/ 59 h 344"/>
                <a:gd name="T10" fmla="*/ 167 w 337"/>
                <a:gd name="T11" fmla="*/ 91 h 344"/>
                <a:gd name="T12" fmla="*/ 201 w 337"/>
                <a:gd name="T13" fmla="*/ 130 h 344"/>
                <a:gd name="T14" fmla="*/ 235 w 337"/>
                <a:gd name="T15" fmla="*/ 174 h 344"/>
                <a:gd name="T16" fmla="*/ 269 w 337"/>
                <a:gd name="T17" fmla="*/ 225 h 344"/>
                <a:gd name="T18" fmla="*/ 303 w 337"/>
                <a:gd name="T19" fmla="*/ 281 h 344"/>
                <a:gd name="T20" fmla="*/ 337 w 337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344">
                  <a:moveTo>
                    <a:pt x="0" y="0"/>
                  </a:moveTo>
                  <a:lnTo>
                    <a:pt x="34" y="4"/>
                  </a:lnTo>
                  <a:lnTo>
                    <a:pt x="68" y="12"/>
                  </a:lnTo>
                  <a:lnTo>
                    <a:pt x="102" y="33"/>
                  </a:lnTo>
                  <a:lnTo>
                    <a:pt x="133" y="59"/>
                  </a:lnTo>
                  <a:lnTo>
                    <a:pt x="167" y="91"/>
                  </a:lnTo>
                  <a:lnTo>
                    <a:pt x="201" y="130"/>
                  </a:lnTo>
                  <a:lnTo>
                    <a:pt x="235" y="174"/>
                  </a:lnTo>
                  <a:lnTo>
                    <a:pt x="269" y="225"/>
                  </a:lnTo>
                  <a:lnTo>
                    <a:pt x="303" y="281"/>
                  </a:lnTo>
                  <a:lnTo>
                    <a:pt x="337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5" name="Line 1739"/>
            <p:cNvSpPr>
              <a:spLocks noChangeShapeType="1"/>
            </p:cNvSpPr>
            <p:nvPr/>
          </p:nvSpPr>
          <p:spPr bwMode="auto">
            <a:xfrm flipV="1">
              <a:off x="2073" y="1666"/>
              <a:ext cx="1" cy="33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6" name="Freeform 1740"/>
            <p:cNvSpPr>
              <a:spLocks/>
            </p:cNvSpPr>
            <p:nvPr/>
          </p:nvSpPr>
          <p:spPr bwMode="auto">
            <a:xfrm>
              <a:off x="2073" y="1666"/>
              <a:ext cx="324" cy="344"/>
            </a:xfrm>
            <a:custGeom>
              <a:avLst/>
              <a:gdLst>
                <a:gd name="T0" fmla="*/ 0 w 324"/>
                <a:gd name="T1" fmla="*/ 0 h 344"/>
                <a:gd name="T2" fmla="*/ 34 w 324"/>
                <a:gd name="T3" fmla="*/ 4 h 344"/>
                <a:gd name="T4" fmla="*/ 65 w 324"/>
                <a:gd name="T5" fmla="*/ 12 h 344"/>
                <a:gd name="T6" fmla="*/ 99 w 324"/>
                <a:gd name="T7" fmla="*/ 33 h 344"/>
                <a:gd name="T8" fmla="*/ 130 w 324"/>
                <a:gd name="T9" fmla="*/ 59 h 344"/>
                <a:gd name="T10" fmla="*/ 162 w 324"/>
                <a:gd name="T11" fmla="*/ 91 h 344"/>
                <a:gd name="T12" fmla="*/ 196 w 324"/>
                <a:gd name="T13" fmla="*/ 130 h 344"/>
                <a:gd name="T14" fmla="*/ 227 w 324"/>
                <a:gd name="T15" fmla="*/ 174 h 344"/>
                <a:gd name="T16" fmla="*/ 261 w 324"/>
                <a:gd name="T17" fmla="*/ 225 h 344"/>
                <a:gd name="T18" fmla="*/ 293 w 324"/>
                <a:gd name="T19" fmla="*/ 281 h 344"/>
                <a:gd name="T20" fmla="*/ 324 w 324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44">
                  <a:moveTo>
                    <a:pt x="0" y="0"/>
                  </a:moveTo>
                  <a:lnTo>
                    <a:pt x="34" y="4"/>
                  </a:lnTo>
                  <a:lnTo>
                    <a:pt x="65" y="12"/>
                  </a:lnTo>
                  <a:lnTo>
                    <a:pt x="99" y="33"/>
                  </a:lnTo>
                  <a:lnTo>
                    <a:pt x="130" y="59"/>
                  </a:lnTo>
                  <a:lnTo>
                    <a:pt x="162" y="91"/>
                  </a:lnTo>
                  <a:lnTo>
                    <a:pt x="196" y="130"/>
                  </a:lnTo>
                  <a:lnTo>
                    <a:pt x="227" y="174"/>
                  </a:lnTo>
                  <a:lnTo>
                    <a:pt x="261" y="225"/>
                  </a:lnTo>
                  <a:lnTo>
                    <a:pt x="293" y="281"/>
                  </a:lnTo>
                  <a:lnTo>
                    <a:pt x="324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7" name="Freeform 1741"/>
            <p:cNvSpPr>
              <a:spLocks/>
            </p:cNvSpPr>
            <p:nvPr/>
          </p:nvSpPr>
          <p:spPr bwMode="auto">
            <a:xfrm>
              <a:off x="2402" y="1666"/>
              <a:ext cx="315" cy="344"/>
            </a:xfrm>
            <a:custGeom>
              <a:avLst/>
              <a:gdLst>
                <a:gd name="T0" fmla="*/ 0 w 315"/>
                <a:gd name="T1" fmla="*/ 0 h 344"/>
                <a:gd name="T2" fmla="*/ 24 w 315"/>
                <a:gd name="T3" fmla="*/ 4 h 344"/>
                <a:gd name="T4" fmla="*/ 56 w 315"/>
                <a:gd name="T5" fmla="*/ 12 h 344"/>
                <a:gd name="T6" fmla="*/ 87 w 315"/>
                <a:gd name="T7" fmla="*/ 33 h 344"/>
                <a:gd name="T8" fmla="*/ 121 w 315"/>
                <a:gd name="T9" fmla="*/ 59 h 344"/>
                <a:gd name="T10" fmla="*/ 153 w 315"/>
                <a:gd name="T11" fmla="*/ 91 h 344"/>
                <a:gd name="T12" fmla="*/ 187 w 315"/>
                <a:gd name="T13" fmla="*/ 130 h 344"/>
                <a:gd name="T14" fmla="*/ 218 w 315"/>
                <a:gd name="T15" fmla="*/ 174 h 344"/>
                <a:gd name="T16" fmla="*/ 250 w 315"/>
                <a:gd name="T17" fmla="*/ 225 h 344"/>
                <a:gd name="T18" fmla="*/ 284 w 315"/>
                <a:gd name="T19" fmla="*/ 281 h 344"/>
                <a:gd name="T20" fmla="*/ 315 w 315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5" h="344">
                  <a:moveTo>
                    <a:pt x="0" y="0"/>
                  </a:moveTo>
                  <a:lnTo>
                    <a:pt x="24" y="4"/>
                  </a:lnTo>
                  <a:lnTo>
                    <a:pt x="56" y="12"/>
                  </a:lnTo>
                  <a:lnTo>
                    <a:pt x="87" y="33"/>
                  </a:lnTo>
                  <a:lnTo>
                    <a:pt x="121" y="59"/>
                  </a:lnTo>
                  <a:lnTo>
                    <a:pt x="153" y="91"/>
                  </a:lnTo>
                  <a:lnTo>
                    <a:pt x="187" y="130"/>
                  </a:lnTo>
                  <a:lnTo>
                    <a:pt x="218" y="174"/>
                  </a:lnTo>
                  <a:lnTo>
                    <a:pt x="250" y="225"/>
                  </a:lnTo>
                  <a:lnTo>
                    <a:pt x="284" y="281"/>
                  </a:lnTo>
                  <a:lnTo>
                    <a:pt x="315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8" name="Line 1742"/>
            <p:cNvSpPr>
              <a:spLocks noChangeShapeType="1"/>
            </p:cNvSpPr>
            <p:nvPr/>
          </p:nvSpPr>
          <p:spPr bwMode="auto">
            <a:xfrm flipV="1">
              <a:off x="2402" y="1666"/>
              <a:ext cx="1" cy="326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199" name="Freeform 1743"/>
            <p:cNvSpPr>
              <a:spLocks/>
            </p:cNvSpPr>
            <p:nvPr/>
          </p:nvSpPr>
          <p:spPr bwMode="auto">
            <a:xfrm>
              <a:off x="2717" y="1666"/>
              <a:ext cx="325" cy="344"/>
            </a:xfrm>
            <a:custGeom>
              <a:avLst/>
              <a:gdLst>
                <a:gd name="T0" fmla="*/ 0 w 325"/>
                <a:gd name="T1" fmla="*/ 0 h 344"/>
                <a:gd name="T2" fmla="*/ 34 w 325"/>
                <a:gd name="T3" fmla="*/ 4 h 344"/>
                <a:gd name="T4" fmla="*/ 66 w 325"/>
                <a:gd name="T5" fmla="*/ 12 h 344"/>
                <a:gd name="T6" fmla="*/ 97 w 325"/>
                <a:gd name="T7" fmla="*/ 33 h 344"/>
                <a:gd name="T8" fmla="*/ 131 w 325"/>
                <a:gd name="T9" fmla="*/ 59 h 344"/>
                <a:gd name="T10" fmla="*/ 163 w 325"/>
                <a:gd name="T11" fmla="*/ 91 h 344"/>
                <a:gd name="T12" fmla="*/ 197 w 325"/>
                <a:gd name="T13" fmla="*/ 130 h 344"/>
                <a:gd name="T14" fmla="*/ 228 w 325"/>
                <a:gd name="T15" fmla="*/ 174 h 344"/>
                <a:gd name="T16" fmla="*/ 260 w 325"/>
                <a:gd name="T17" fmla="*/ 225 h 344"/>
                <a:gd name="T18" fmla="*/ 293 w 325"/>
                <a:gd name="T19" fmla="*/ 281 h 344"/>
                <a:gd name="T20" fmla="*/ 325 w 325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44">
                  <a:moveTo>
                    <a:pt x="0" y="0"/>
                  </a:moveTo>
                  <a:lnTo>
                    <a:pt x="34" y="4"/>
                  </a:lnTo>
                  <a:lnTo>
                    <a:pt x="66" y="12"/>
                  </a:lnTo>
                  <a:lnTo>
                    <a:pt x="97" y="33"/>
                  </a:lnTo>
                  <a:lnTo>
                    <a:pt x="131" y="59"/>
                  </a:lnTo>
                  <a:lnTo>
                    <a:pt x="163" y="91"/>
                  </a:lnTo>
                  <a:lnTo>
                    <a:pt x="197" y="130"/>
                  </a:lnTo>
                  <a:lnTo>
                    <a:pt x="228" y="174"/>
                  </a:lnTo>
                  <a:lnTo>
                    <a:pt x="260" y="225"/>
                  </a:lnTo>
                  <a:lnTo>
                    <a:pt x="293" y="281"/>
                  </a:lnTo>
                  <a:lnTo>
                    <a:pt x="325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0" name="Line 1744"/>
            <p:cNvSpPr>
              <a:spLocks noChangeShapeType="1"/>
            </p:cNvSpPr>
            <p:nvPr/>
          </p:nvSpPr>
          <p:spPr bwMode="auto">
            <a:xfrm flipV="1">
              <a:off x="2717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1" name="Line 1745"/>
            <p:cNvSpPr>
              <a:spLocks noChangeShapeType="1"/>
            </p:cNvSpPr>
            <p:nvPr/>
          </p:nvSpPr>
          <p:spPr bwMode="auto">
            <a:xfrm>
              <a:off x="3042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2" name="Freeform 1746"/>
            <p:cNvSpPr>
              <a:spLocks/>
            </p:cNvSpPr>
            <p:nvPr/>
          </p:nvSpPr>
          <p:spPr bwMode="auto">
            <a:xfrm>
              <a:off x="3042" y="1666"/>
              <a:ext cx="325" cy="344"/>
            </a:xfrm>
            <a:custGeom>
              <a:avLst/>
              <a:gdLst>
                <a:gd name="T0" fmla="*/ 0 w 325"/>
                <a:gd name="T1" fmla="*/ 0 h 344"/>
                <a:gd name="T2" fmla="*/ 31 w 325"/>
                <a:gd name="T3" fmla="*/ 4 h 344"/>
                <a:gd name="T4" fmla="*/ 65 w 325"/>
                <a:gd name="T5" fmla="*/ 12 h 344"/>
                <a:gd name="T6" fmla="*/ 97 w 325"/>
                <a:gd name="T7" fmla="*/ 33 h 344"/>
                <a:gd name="T8" fmla="*/ 131 w 325"/>
                <a:gd name="T9" fmla="*/ 59 h 344"/>
                <a:gd name="T10" fmla="*/ 162 w 325"/>
                <a:gd name="T11" fmla="*/ 91 h 344"/>
                <a:gd name="T12" fmla="*/ 196 w 325"/>
                <a:gd name="T13" fmla="*/ 130 h 344"/>
                <a:gd name="T14" fmla="*/ 228 w 325"/>
                <a:gd name="T15" fmla="*/ 174 h 344"/>
                <a:gd name="T16" fmla="*/ 259 w 325"/>
                <a:gd name="T17" fmla="*/ 225 h 344"/>
                <a:gd name="T18" fmla="*/ 293 w 325"/>
                <a:gd name="T19" fmla="*/ 281 h 344"/>
                <a:gd name="T20" fmla="*/ 325 w 325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5" h="344">
                  <a:moveTo>
                    <a:pt x="0" y="0"/>
                  </a:moveTo>
                  <a:lnTo>
                    <a:pt x="31" y="4"/>
                  </a:lnTo>
                  <a:lnTo>
                    <a:pt x="65" y="12"/>
                  </a:lnTo>
                  <a:lnTo>
                    <a:pt x="97" y="33"/>
                  </a:lnTo>
                  <a:lnTo>
                    <a:pt x="131" y="59"/>
                  </a:lnTo>
                  <a:lnTo>
                    <a:pt x="162" y="91"/>
                  </a:lnTo>
                  <a:lnTo>
                    <a:pt x="196" y="130"/>
                  </a:lnTo>
                  <a:lnTo>
                    <a:pt x="228" y="174"/>
                  </a:lnTo>
                  <a:lnTo>
                    <a:pt x="259" y="225"/>
                  </a:lnTo>
                  <a:lnTo>
                    <a:pt x="293" y="281"/>
                  </a:lnTo>
                  <a:lnTo>
                    <a:pt x="325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3" name="Freeform 1747"/>
            <p:cNvSpPr>
              <a:spLocks/>
            </p:cNvSpPr>
            <p:nvPr/>
          </p:nvSpPr>
          <p:spPr bwMode="auto">
            <a:xfrm>
              <a:off x="3367" y="1666"/>
              <a:ext cx="324" cy="344"/>
            </a:xfrm>
            <a:custGeom>
              <a:avLst/>
              <a:gdLst>
                <a:gd name="T0" fmla="*/ 0 w 324"/>
                <a:gd name="T1" fmla="*/ 0 h 344"/>
                <a:gd name="T2" fmla="*/ 31 w 324"/>
                <a:gd name="T3" fmla="*/ 4 h 344"/>
                <a:gd name="T4" fmla="*/ 65 w 324"/>
                <a:gd name="T5" fmla="*/ 12 h 344"/>
                <a:gd name="T6" fmla="*/ 97 w 324"/>
                <a:gd name="T7" fmla="*/ 33 h 344"/>
                <a:gd name="T8" fmla="*/ 128 w 324"/>
                <a:gd name="T9" fmla="*/ 59 h 344"/>
                <a:gd name="T10" fmla="*/ 162 w 324"/>
                <a:gd name="T11" fmla="*/ 91 h 344"/>
                <a:gd name="T12" fmla="*/ 196 w 324"/>
                <a:gd name="T13" fmla="*/ 130 h 344"/>
                <a:gd name="T14" fmla="*/ 227 w 324"/>
                <a:gd name="T15" fmla="*/ 174 h 344"/>
                <a:gd name="T16" fmla="*/ 259 w 324"/>
                <a:gd name="T17" fmla="*/ 225 h 344"/>
                <a:gd name="T18" fmla="*/ 293 w 324"/>
                <a:gd name="T19" fmla="*/ 281 h 344"/>
                <a:gd name="T20" fmla="*/ 324 w 324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44">
                  <a:moveTo>
                    <a:pt x="0" y="0"/>
                  </a:moveTo>
                  <a:lnTo>
                    <a:pt x="31" y="4"/>
                  </a:lnTo>
                  <a:lnTo>
                    <a:pt x="65" y="12"/>
                  </a:lnTo>
                  <a:lnTo>
                    <a:pt x="97" y="33"/>
                  </a:lnTo>
                  <a:lnTo>
                    <a:pt x="128" y="59"/>
                  </a:lnTo>
                  <a:lnTo>
                    <a:pt x="162" y="91"/>
                  </a:lnTo>
                  <a:lnTo>
                    <a:pt x="196" y="130"/>
                  </a:lnTo>
                  <a:lnTo>
                    <a:pt x="227" y="174"/>
                  </a:lnTo>
                  <a:lnTo>
                    <a:pt x="259" y="225"/>
                  </a:lnTo>
                  <a:lnTo>
                    <a:pt x="293" y="281"/>
                  </a:lnTo>
                  <a:lnTo>
                    <a:pt x="324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4" name="Line 1748"/>
            <p:cNvSpPr>
              <a:spLocks noChangeShapeType="1"/>
            </p:cNvSpPr>
            <p:nvPr/>
          </p:nvSpPr>
          <p:spPr bwMode="auto">
            <a:xfrm flipV="1">
              <a:off x="3367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5" name="Line 1749"/>
            <p:cNvSpPr>
              <a:spLocks noChangeShapeType="1"/>
            </p:cNvSpPr>
            <p:nvPr/>
          </p:nvSpPr>
          <p:spPr bwMode="auto">
            <a:xfrm>
              <a:off x="3687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6" name="Freeform 1750"/>
            <p:cNvSpPr>
              <a:spLocks/>
            </p:cNvSpPr>
            <p:nvPr/>
          </p:nvSpPr>
          <p:spPr bwMode="auto">
            <a:xfrm>
              <a:off x="3687" y="1666"/>
              <a:ext cx="324" cy="344"/>
            </a:xfrm>
            <a:custGeom>
              <a:avLst/>
              <a:gdLst>
                <a:gd name="T0" fmla="*/ 0 w 324"/>
                <a:gd name="T1" fmla="*/ 0 h 344"/>
                <a:gd name="T2" fmla="*/ 31 w 324"/>
                <a:gd name="T3" fmla="*/ 4 h 344"/>
                <a:gd name="T4" fmla="*/ 65 w 324"/>
                <a:gd name="T5" fmla="*/ 12 h 344"/>
                <a:gd name="T6" fmla="*/ 96 w 324"/>
                <a:gd name="T7" fmla="*/ 33 h 344"/>
                <a:gd name="T8" fmla="*/ 128 w 324"/>
                <a:gd name="T9" fmla="*/ 59 h 344"/>
                <a:gd name="T10" fmla="*/ 162 w 324"/>
                <a:gd name="T11" fmla="*/ 91 h 344"/>
                <a:gd name="T12" fmla="*/ 193 w 324"/>
                <a:gd name="T13" fmla="*/ 130 h 344"/>
                <a:gd name="T14" fmla="*/ 227 w 324"/>
                <a:gd name="T15" fmla="*/ 174 h 344"/>
                <a:gd name="T16" fmla="*/ 259 w 324"/>
                <a:gd name="T17" fmla="*/ 225 h 344"/>
                <a:gd name="T18" fmla="*/ 290 w 324"/>
                <a:gd name="T19" fmla="*/ 281 h 344"/>
                <a:gd name="T20" fmla="*/ 324 w 324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4" h="344">
                  <a:moveTo>
                    <a:pt x="0" y="0"/>
                  </a:moveTo>
                  <a:lnTo>
                    <a:pt x="31" y="4"/>
                  </a:lnTo>
                  <a:lnTo>
                    <a:pt x="65" y="12"/>
                  </a:lnTo>
                  <a:lnTo>
                    <a:pt x="96" y="33"/>
                  </a:lnTo>
                  <a:lnTo>
                    <a:pt x="128" y="59"/>
                  </a:lnTo>
                  <a:lnTo>
                    <a:pt x="162" y="91"/>
                  </a:lnTo>
                  <a:lnTo>
                    <a:pt x="193" y="130"/>
                  </a:lnTo>
                  <a:lnTo>
                    <a:pt x="227" y="174"/>
                  </a:lnTo>
                  <a:lnTo>
                    <a:pt x="259" y="225"/>
                  </a:lnTo>
                  <a:lnTo>
                    <a:pt x="290" y="281"/>
                  </a:lnTo>
                  <a:lnTo>
                    <a:pt x="324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7" name="Freeform 1751"/>
            <p:cNvSpPr>
              <a:spLocks/>
            </p:cNvSpPr>
            <p:nvPr/>
          </p:nvSpPr>
          <p:spPr bwMode="auto">
            <a:xfrm>
              <a:off x="4016" y="1666"/>
              <a:ext cx="320" cy="344"/>
            </a:xfrm>
            <a:custGeom>
              <a:avLst/>
              <a:gdLst>
                <a:gd name="T0" fmla="*/ 0 w 320"/>
                <a:gd name="T1" fmla="*/ 0 h 344"/>
                <a:gd name="T2" fmla="*/ 32 w 320"/>
                <a:gd name="T3" fmla="*/ 4 h 344"/>
                <a:gd name="T4" fmla="*/ 63 w 320"/>
                <a:gd name="T5" fmla="*/ 12 h 344"/>
                <a:gd name="T6" fmla="*/ 95 w 320"/>
                <a:gd name="T7" fmla="*/ 33 h 344"/>
                <a:gd name="T8" fmla="*/ 129 w 320"/>
                <a:gd name="T9" fmla="*/ 59 h 344"/>
                <a:gd name="T10" fmla="*/ 160 w 320"/>
                <a:gd name="T11" fmla="*/ 91 h 344"/>
                <a:gd name="T12" fmla="*/ 192 w 320"/>
                <a:gd name="T13" fmla="*/ 130 h 344"/>
                <a:gd name="T14" fmla="*/ 223 w 320"/>
                <a:gd name="T15" fmla="*/ 174 h 344"/>
                <a:gd name="T16" fmla="*/ 255 w 320"/>
                <a:gd name="T17" fmla="*/ 225 h 344"/>
                <a:gd name="T18" fmla="*/ 288 w 320"/>
                <a:gd name="T19" fmla="*/ 281 h 344"/>
                <a:gd name="T20" fmla="*/ 320 w 320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" h="344">
                  <a:moveTo>
                    <a:pt x="0" y="0"/>
                  </a:moveTo>
                  <a:lnTo>
                    <a:pt x="32" y="4"/>
                  </a:lnTo>
                  <a:lnTo>
                    <a:pt x="63" y="12"/>
                  </a:lnTo>
                  <a:lnTo>
                    <a:pt x="95" y="33"/>
                  </a:lnTo>
                  <a:lnTo>
                    <a:pt x="129" y="59"/>
                  </a:lnTo>
                  <a:lnTo>
                    <a:pt x="160" y="91"/>
                  </a:lnTo>
                  <a:lnTo>
                    <a:pt x="192" y="130"/>
                  </a:lnTo>
                  <a:lnTo>
                    <a:pt x="223" y="174"/>
                  </a:lnTo>
                  <a:lnTo>
                    <a:pt x="255" y="225"/>
                  </a:lnTo>
                  <a:lnTo>
                    <a:pt x="288" y="281"/>
                  </a:lnTo>
                  <a:lnTo>
                    <a:pt x="320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8" name="Line 1752"/>
            <p:cNvSpPr>
              <a:spLocks noChangeShapeType="1"/>
            </p:cNvSpPr>
            <p:nvPr/>
          </p:nvSpPr>
          <p:spPr bwMode="auto">
            <a:xfrm flipV="1">
              <a:off x="4009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09" name="Line 1753"/>
            <p:cNvSpPr>
              <a:spLocks noChangeShapeType="1"/>
            </p:cNvSpPr>
            <p:nvPr/>
          </p:nvSpPr>
          <p:spPr bwMode="auto">
            <a:xfrm>
              <a:off x="4329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0" name="Freeform 1754"/>
            <p:cNvSpPr>
              <a:spLocks/>
            </p:cNvSpPr>
            <p:nvPr/>
          </p:nvSpPr>
          <p:spPr bwMode="auto">
            <a:xfrm>
              <a:off x="4329" y="1666"/>
              <a:ext cx="327" cy="344"/>
            </a:xfrm>
            <a:custGeom>
              <a:avLst/>
              <a:gdLst>
                <a:gd name="T0" fmla="*/ 0 w 327"/>
                <a:gd name="T1" fmla="*/ 0 h 344"/>
                <a:gd name="T2" fmla="*/ 31 w 327"/>
                <a:gd name="T3" fmla="*/ 4 h 344"/>
                <a:gd name="T4" fmla="*/ 65 w 327"/>
                <a:gd name="T5" fmla="*/ 12 h 344"/>
                <a:gd name="T6" fmla="*/ 97 w 327"/>
                <a:gd name="T7" fmla="*/ 33 h 344"/>
                <a:gd name="T8" fmla="*/ 131 w 327"/>
                <a:gd name="T9" fmla="*/ 59 h 344"/>
                <a:gd name="T10" fmla="*/ 162 w 327"/>
                <a:gd name="T11" fmla="*/ 91 h 344"/>
                <a:gd name="T12" fmla="*/ 196 w 327"/>
                <a:gd name="T13" fmla="*/ 130 h 344"/>
                <a:gd name="T14" fmla="*/ 227 w 327"/>
                <a:gd name="T15" fmla="*/ 174 h 344"/>
                <a:gd name="T16" fmla="*/ 261 w 327"/>
                <a:gd name="T17" fmla="*/ 225 h 344"/>
                <a:gd name="T18" fmla="*/ 293 w 327"/>
                <a:gd name="T19" fmla="*/ 281 h 344"/>
                <a:gd name="T20" fmla="*/ 327 w 327"/>
                <a:gd name="T21" fmla="*/ 344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7" h="344">
                  <a:moveTo>
                    <a:pt x="0" y="0"/>
                  </a:moveTo>
                  <a:lnTo>
                    <a:pt x="31" y="4"/>
                  </a:lnTo>
                  <a:lnTo>
                    <a:pt x="65" y="12"/>
                  </a:lnTo>
                  <a:lnTo>
                    <a:pt x="97" y="33"/>
                  </a:lnTo>
                  <a:lnTo>
                    <a:pt x="131" y="59"/>
                  </a:lnTo>
                  <a:lnTo>
                    <a:pt x="162" y="91"/>
                  </a:lnTo>
                  <a:lnTo>
                    <a:pt x="196" y="130"/>
                  </a:lnTo>
                  <a:lnTo>
                    <a:pt x="227" y="174"/>
                  </a:lnTo>
                  <a:lnTo>
                    <a:pt x="261" y="225"/>
                  </a:lnTo>
                  <a:lnTo>
                    <a:pt x="293" y="281"/>
                  </a:lnTo>
                  <a:lnTo>
                    <a:pt x="327" y="344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1" name="Line 1755"/>
            <p:cNvSpPr>
              <a:spLocks noChangeShapeType="1"/>
            </p:cNvSpPr>
            <p:nvPr/>
          </p:nvSpPr>
          <p:spPr bwMode="auto">
            <a:xfrm flipV="1">
              <a:off x="4653" y="1666"/>
              <a:ext cx="1" cy="34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2" name="Freeform 1756"/>
            <p:cNvSpPr>
              <a:spLocks/>
            </p:cNvSpPr>
            <p:nvPr/>
          </p:nvSpPr>
          <p:spPr bwMode="auto">
            <a:xfrm>
              <a:off x="4653" y="1666"/>
              <a:ext cx="311" cy="299"/>
            </a:xfrm>
            <a:custGeom>
              <a:avLst/>
              <a:gdLst>
                <a:gd name="T0" fmla="*/ 0 w 311"/>
                <a:gd name="T1" fmla="*/ 0 h 299"/>
                <a:gd name="T2" fmla="*/ 17 w 311"/>
                <a:gd name="T3" fmla="*/ 0 h 299"/>
                <a:gd name="T4" fmla="*/ 32 w 311"/>
                <a:gd name="T5" fmla="*/ 0 h 299"/>
                <a:gd name="T6" fmla="*/ 46 w 311"/>
                <a:gd name="T7" fmla="*/ 4 h 299"/>
                <a:gd name="T8" fmla="*/ 59 w 311"/>
                <a:gd name="T9" fmla="*/ 8 h 299"/>
                <a:gd name="T10" fmla="*/ 73 w 311"/>
                <a:gd name="T11" fmla="*/ 12 h 299"/>
                <a:gd name="T12" fmla="*/ 85 w 311"/>
                <a:gd name="T13" fmla="*/ 18 h 299"/>
                <a:gd name="T14" fmla="*/ 97 w 311"/>
                <a:gd name="T15" fmla="*/ 27 h 299"/>
                <a:gd name="T16" fmla="*/ 107 w 311"/>
                <a:gd name="T17" fmla="*/ 35 h 299"/>
                <a:gd name="T18" fmla="*/ 119 w 311"/>
                <a:gd name="T19" fmla="*/ 43 h 299"/>
                <a:gd name="T20" fmla="*/ 129 w 311"/>
                <a:gd name="T21" fmla="*/ 51 h 299"/>
                <a:gd name="T22" fmla="*/ 158 w 311"/>
                <a:gd name="T23" fmla="*/ 77 h 299"/>
                <a:gd name="T24" fmla="*/ 182 w 311"/>
                <a:gd name="T25" fmla="*/ 105 h 299"/>
                <a:gd name="T26" fmla="*/ 206 w 311"/>
                <a:gd name="T27" fmla="*/ 136 h 299"/>
                <a:gd name="T28" fmla="*/ 231 w 311"/>
                <a:gd name="T29" fmla="*/ 168 h 299"/>
                <a:gd name="T30" fmla="*/ 250 w 311"/>
                <a:gd name="T31" fmla="*/ 200 h 299"/>
                <a:gd name="T32" fmla="*/ 272 w 311"/>
                <a:gd name="T33" fmla="*/ 233 h 299"/>
                <a:gd name="T34" fmla="*/ 291 w 311"/>
                <a:gd name="T35" fmla="*/ 267 h 299"/>
                <a:gd name="T36" fmla="*/ 311 w 311"/>
                <a:gd name="T37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11" h="299">
                  <a:moveTo>
                    <a:pt x="0" y="0"/>
                  </a:moveTo>
                  <a:lnTo>
                    <a:pt x="17" y="0"/>
                  </a:lnTo>
                  <a:lnTo>
                    <a:pt x="32" y="0"/>
                  </a:lnTo>
                  <a:lnTo>
                    <a:pt x="46" y="4"/>
                  </a:lnTo>
                  <a:lnTo>
                    <a:pt x="59" y="8"/>
                  </a:lnTo>
                  <a:lnTo>
                    <a:pt x="73" y="12"/>
                  </a:lnTo>
                  <a:lnTo>
                    <a:pt x="85" y="18"/>
                  </a:lnTo>
                  <a:lnTo>
                    <a:pt x="97" y="27"/>
                  </a:lnTo>
                  <a:lnTo>
                    <a:pt x="107" y="35"/>
                  </a:lnTo>
                  <a:lnTo>
                    <a:pt x="119" y="43"/>
                  </a:lnTo>
                  <a:lnTo>
                    <a:pt x="129" y="51"/>
                  </a:lnTo>
                  <a:lnTo>
                    <a:pt x="158" y="77"/>
                  </a:lnTo>
                  <a:lnTo>
                    <a:pt x="182" y="105"/>
                  </a:lnTo>
                  <a:lnTo>
                    <a:pt x="206" y="136"/>
                  </a:lnTo>
                  <a:lnTo>
                    <a:pt x="231" y="168"/>
                  </a:lnTo>
                  <a:lnTo>
                    <a:pt x="250" y="200"/>
                  </a:lnTo>
                  <a:lnTo>
                    <a:pt x="272" y="233"/>
                  </a:lnTo>
                  <a:lnTo>
                    <a:pt x="291" y="267"/>
                  </a:lnTo>
                  <a:lnTo>
                    <a:pt x="311" y="299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3" name="Freeform 1757"/>
            <p:cNvSpPr>
              <a:spLocks/>
            </p:cNvSpPr>
            <p:nvPr/>
          </p:nvSpPr>
          <p:spPr bwMode="auto">
            <a:xfrm>
              <a:off x="1108" y="837"/>
              <a:ext cx="32" cy="55"/>
            </a:xfrm>
            <a:custGeom>
              <a:avLst/>
              <a:gdLst>
                <a:gd name="T0" fmla="*/ 0 w 13"/>
                <a:gd name="T1" fmla="*/ 27 h 27"/>
                <a:gd name="T2" fmla="*/ 12 w 13"/>
                <a:gd name="T3" fmla="*/ 2 h 27"/>
                <a:gd name="T4" fmla="*/ 13 w 13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27">
                  <a:moveTo>
                    <a:pt x="0" y="27"/>
                  </a:moveTo>
                  <a:lnTo>
                    <a:pt x="12" y="2"/>
                  </a:lnTo>
                  <a:lnTo>
                    <a:pt x="1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4" name="Freeform 1758"/>
            <p:cNvSpPr>
              <a:spLocks/>
            </p:cNvSpPr>
            <p:nvPr/>
          </p:nvSpPr>
          <p:spPr bwMode="auto">
            <a:xfrm>
              <a:off x="1161" y="752"/>
              <a:ext cx="37" cy="53"/>
            </a:xfrm>
            <a:custGeom>
              <a:avLst/>
              <a:gdLst>
                <a:gd name="T0" fmla="*/ 0 w 15"/>
                <a:gd name="T1" fmla="*/ 26 h 26"/>
                <a:gd name="T2" fmla="*/ 2 w 15"/>
                <a:gd name="T3" fmla="*/ 23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5" name="Freeform 1759"/>
            <p:cNvSpPr>
              <a:spLocks/>
            </p:cNvSpPr>
            <p:nvPr/>
          </p:nvSpPr>
          <p:spPr bwMode="auto">
            <a:xfrm>
              <a:off x="1220" y="668"/>
              <a:ext cx="38" cy="52"/>
            </a:xfrm>
            <a:custGeom>
              <a:avLst/>
              <a:gdLst>
                <a:gd name="T0" fmla="*/ 0 w 16"/>
                <a:gd name="T1" fmla="*/ 26 h 26"/>
                <a:gd name="T2" fmla="*/ 3 w 16"/>
                <a:gd name="T3" fmla="*/ 21 h 26"/>
                <a:gd name="T4" fmla="*/ 15 w 16"/>
                <a:gd name="T5" fmla="*/ 1 h 26"/>
                <a:gd name="T6" fmla="*/ 16 w 16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3" y="21"/>
                  </a:lnTo>
                  <a:lnTo>
                    <a:pt x="15" y="1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6" name="Freeform 1760"/>
            <p:cNvSpPr>
              <a:spLocks/>
            </p:cNvSpPr>
            <p:nvPr/>
          </p:nvSpPr>
          <p:spPr bwMode="auto">
            <a:xfrm>
              <a:off x="1288" y="589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4 w 17"/>
                <a:gd name="T3" fmla="*/ 20 h 25"/>
                <a:gd name="T4" fmla="*/ 16 w 17"/>
                <a:gd name="T5" fmla="*/ 2 h 25"/>
                <a:gd name="T6" fmla="*/ 17 w 17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20"/>
                  </a:lnTo>
                  <a:lnTo>
                    <a:pt x="16" y="2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7" name="Freeform 1761"/>
            <p:cNvSpPr>
              <a:spLocks/>
            </p:cNvSpPr>
            <p:nvPr/>
          </p:nvSpPr>
          <p:spPr bwMode="auto">
            <a:xfrm>
              <a:off x="1355" y="512"/>
              <a:ext cx="49" cy="46"/>
            </a:xfrm>
            <a:custGeom>
              <a:avLst/>
              <a:gdLst>
                <a:gd name="T0" fmla="*/ 0 w 20"/>
                <a:gd name="T1" fmla="*/ 23 h 23"/>
                <a:gd name="T2" fmla="*/ 13 w 20"/>
                <a:gd name="T3" fmla="*/ 8 h 23"/>
                <a:gd name="T4" fmla="*/ 2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13" y="8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8" name="Freeform 1762"/>
            <p:cNvSpPr>
              <a:spLocks/>
            </p:cNvSpPr>
            <p:nvPr/>
          </p:nvSpPr>
          <p:spPr bwMode="auto">
            <a:xfrm>
              <a:off x="1438" y="449"/>
              <a:ext cx="58" cy="37"/>
            </a:xfrm>
            <a:custGeom>
              <a:avLst/>
              <a:gdLst>
                <a:gd name="T0" fmla="*/ 0 w 24"/>
                <a:gd name="T1" fmla="*/ 18 h 18"/>
                <a:gd name="T2" fmla="*/ 4 w 24"/>
                <a:gd name="T3" fmla="*/ 15 h 18"/>
                <a:gd name="T4" fmla="*/ 16 w 24"/>
                <a:gd name="T5" fmla="*/ 5 h 18"/>
                <a:gd name="T6" fmla="*/ 24 w 24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18"/>
                  </a:moveTo>
                  <a:lnTo>
                    <a:pt x="4" y="15"/>
                  </a:lnTo>
                  <a:lnTo>
                    <a:pt x="16" y="5"/>
                  </a:lnTo>
                  <a:lnTo>
                    <a:pt x="2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19" name="Freeform 1763"/>
            <p:cNvSpPr>
              <a:spLocks/>
            </p:cNvSpPr>
            <p:nvPr/>
          </p:nvSpPr>
          <p:spPr bwMode="auto">
            <a:xfrm>
              <a:off x="1537" y="427"/>
              <a:ext cx="73" cy="6"/>
            </a:xfrm>
            <a:custGeom>
              <a:avLst/>
              <a:gdLst>
                <a:gd name="T0" fmla="*/ 0 w 30"/>
                <a:gd name="T1" fmla="*/ 3 h 3"/>
                <a:gd name="T2" fmla="*/ 12 w 30"/>
                <a:gd name="T3" fmla="*/ 0 h 3"/>
                <a:gd name="T4" fmla="*/ 24 w 30"/>
                <a:gd name="T5" fmla="*/ 0 h 3"/>
                <a:gd name="T6" fmla="*/ 30 w 30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12" y="0"/>
                  </a:lnTo>
                  <a:lnTo>
                    <a:pt x="24" y="0"/>
                  </a:lnTo>
                  <a:lnTo>
                    <a:pt x="30" y="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0" name="Freeform 1764"/>
            <p:cNvSpPr>
              <a:spLocks/>
            </p:cNvSpPr>
            <p:nvPr/>
          </p:nvSpPr>
          <p:spPr bwMode="auto">
            <a:xfrm>
              <a:off x="1653" y="435"/>
              <a:ext cx="66" cy="28"/>
            </a:xfrm>
            <a:custGeom>
              <a:avLst/>
              <a:gdLst>
                <a:gd name="T0" fmla="*/ 0 w 27"/>
                <a:gd name="T1" fmla="*/ 0 h 14"/>
                <a:gd name="T2" fmla="*/ 5 w 27"/>
                <a:gd name="T3" fmla="*/ 2 h 14"/>
                <a:gd name="T4" fmla="*/ 17 w 27"/>
                <a:gd name="T5" fmla="*/ 8 h 14"/>
                <a:gd name="T6" fmla="*/ 27 w 27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5" y="2"/>
                  </a:lnTo>
                  <a:lnTo>
                    <a:pt x="17" y="8"/>
                  </a:lnTo>
                  <a:lnTo>
                    <a:pt x="27" y="1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1" name="Freeform 1765"/>
            <p:cNvSpPr>
              <a:spLocks/>
            </p:cNvSpPr>
            <p:nvPr/>
          </p:nvSpPr>
          <p:spPr bwMode="auto">
            <a:xfrm>
              <a:off x="1753" y="488"/>
              <a:ext cx="48" cy="44"/>
            </a:xfrm>
            <a:custGeom>
              <a:avLst/>
              <a:gdLst>
                <a:gd name="T0" fmla="*/ 0 w 20"/>
                <a:gd name="T1" fmla="*/ 0 h 22"/>
                <a:gd name="T2" fmla="*/ 1 w 20"/>
                <a:gd name="T3" fmla="*/ 1 h 22"/>
                <a:gd name="T4" fmla="*/ 13 w 20"/>
                <a:gd name="T5" fmla="*/ 15 h 22"/>
                <a:gd name="T6" fmla="*/ 20 w 20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" y="1"/>
                  </a:lnTo>
                  <a:lnTo>
                    <a:pt x="13" y="15"/>
                  </a:lnTo>
                  <a:lnTo>
                    <a:pt x="20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2" name="Freeform 1766"/>
            <p:cNvSpPr>
              <a:spLocks/>
            </p:cNvSpPr>
            <p:nvPr/>
          </p:nvSpPr>
          <p:spPr bwMode="auto">
            <a:xfrm>
              <a:off x="1830" y="560"/>
              <a:ext cx="42" cy="51"/>
            </a:xfrm>
            <a:custGeom>
              <a:avLst/>
              <a:gdLst>
                <a:gd name="T0" fmla="*/ 0 w 17"/>
                <a:gd name="T1" fmla="*/ 0 h 25"/>
                <a:gd name="T2" fmla="*/ 6 w 17"/>
                <a:gd name="T3" fmla="*/ 8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8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3" name="Freeform 1767"/>
            <p:cNvSpPr>
              <a:spLocks/>
            </p:cNvSpPr>
            <p:nvPr/>
          </p:nvSpPr>
          <p:spPr bwMode="auto">
            <a:xfrm>
              <a:off x="1898" y="643"/>
              <a:ext cx="44" cy="49"/>
            </a:xfrm>
            <a:custGeom>
              <a:avLst/>
              <a:gdLst>
                <a:gd name="T0" fmla="*/ 0 w 18"/>
                <a:gd name="T1" fmla="*/ 0 h 24"/>
                <a:gd name="T2" fmla="*/ 3 w 18"/>
                <a:gd name="T3" fmla="*/ 5 h 24"/>
                <a:gd name="T4" fmla="*/ 18 w 1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3" y="5"/>
                  </a:lnTo>
                  <a:lnTo>
                    <a:pt x="18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4" name="Freeform 1768"/>
            <p:cNvSpPr>
              <a:spLocks/>
            </p:cNvSpPr>
            <p:nvPr/>
          </p:nvSpPr>
          <p:spPr bwMode="auto">
            <a:xfrm>
              <a:off x="1968" y="724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3 w 14"/>
                <a:gd name="T3" fmla="*/ 5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5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5" name="Freeform 1769"/>
            <p:cNvSpPr>
              <a:spLocks/>
            </p:cNvSpPr>
            <p:nvPr/>
          </p:nvSpPr>
          <p:spPr bwMode="auto">
            <a:xfrm>
              <a:off x="2027" y="811"/>
              <a:ext cx="36" cy="53"/>
            </a:xfrm>
            <a:custGeom>
              <a:avLst/>
              <a:gdLst>
                <a:gd name="T0" fmla="*/ 0 w 15"/>
                <a:gd name="T1" fmla="*/ 0 h 26"/>
                <a:gd name="T2" fmla="*/ 3 w 15"/>
                <a:gd name="T3" fmla="*/ 6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6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6" name="Freeform 1770"/>
            <p:cNvSpPr>
              <a:spLocks/>
            </p:cNvSpPr>
            <p:nvPr/>
          </p:nvSpPr>
          <p:spPr bwMode="auto">
            <a:xfrm>
              <a:off x="2082" y="898"/>
              <a:ext cx="37" cy="55"/>
            </a:xfrm>
            <a:custGeom>
              <a:avLst/>
              <a:gdLst>
                <a:gd name="T0" fmla="*/ 0 w 15"/>
                <a:gd name="T1" fmla="*/ 0 h 27"/>
                <a:gd name="T2" fmla="*/ 5 w 15"/>
                <a:gd name="T3" fmla="*/ 9 h 27"/>
                <a:gd name="T4" fmla="*/ 15 w 15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7">
                  <a:moveTo>
                    <a:pt x="0" y="0"/>
                  </a:moveTo>
                  <a:lnTo>
                    <a:pt x="5" y="9"/>
                  </a:lnTo>
                  <a:lnTo>
                    <a:pt x="15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7" name="Freeform 1771"/>
            <p:cNvSpPr>
              <a:spLocks/>
            </p:cNvSpPr>
            <p:nvPr/>
          </p:nvSpPr>
          <p:spPr bwMode="auto">
            <a:xfrm>
              <a:off x="2140" y="987"/>
              <a:ext cx="37" cy="53"/>
            </a:xfrm>
            <a:custGeom>
              <a:avLst/>
              <a:gdLst>
                <a:gd name="T0" fmla="*/ 0 w 15"/>
                <a:gd name="T1" fmla="*/ 0 h 26"/>
                <a:gd name="T2" fmla="*/ 6 w 15"/>
                <a:gd name="T3" fmla="*/ 10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6" y="10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8" name="Freeform 1772"/>
            <p:cNvSpPr>
              <a:spLocks/>
            </p:cNvSpPr>
            <p:nvPr/>
          </p:nvSpPr>
          <p:spPr bwMode="auto">
            <a:xfrm>
              <a:off x="2199" y="1074"/>
              <a:ext cx="38" cy="52"/>
            </a:xfrm>
            <a:custGeom>
              <a:avLst/>
              <a:gdLst>
                <a:gd name="T0" fmla="*/ 0 w 16"/>
                <a:gd name="T1" fmla="*/ 0 h 26"/>
                <a:gd name="T2" fmla="*/ 6 w 16"/>
                <a:gd name="T3" fmla="*/ 10 h 26"/>
                <a:gd name="T4" fmla="*/ 16 w 16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6" y="10"/>
                  </a:lnTo>
                  <a:lnTo>
                    <a:pt x="16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29" name="Freeform 1773"/>
            <p:cNvSpPr>
              <a:spLocks/>
            </p:cNvSpPr>
            <p:nvPr/>
          </p:nvSpPr>
          <p:spPr bwMode="auto">
            <a:xfrm>
              <a:off x="2267" y="1157"/>
              <a:ext cx="46" cy="48"/>
            </a:xfrm>
            <a:custGeom>
              <a:avLst/>
              <a:gdLst>
                <a:gd name="T0" fmla="*/ 0 w 19"/>
                <a:gd name="T1" fmla="*/ 0 h 24"/>
                <a:gd name="T2" fmla="*/ 7 w 19"/>
                <a:gd name="T3" fmla="*/ 8 h 24"/>
                <a:gd name="T4" fmla="*/ 19 w 19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7" y="8"/>
                  </a:lnTo>
                  <a:lnTo>
                    <a:pt x="19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0" name="Freeform 1774"/>
            <p:cNvSpPr>
              <a:spLocks/>
            </p:cNvSpPr>
            <p:nvPr/>
          </p:nvSpPr>
          <p:spPr bwMode="auto">
            <a:xfrm>
              <a:off x="2339" y="1236"/>
              <a:ext cx="51" cy="44"/>
            </a:xfrm>
            <a:custGeom>
              <a:avLst/>
              <a:gdLst>
                <a:gd name="T0" fmla="*/ 0 w 21"/>
                <a:gd name="T1" fmla="*/ 0 h 22"/>
                <a:gd name="T2" fmla="*/ 2 w 21"/>
                <a:gd name="T3" fmla="*/ 2 h 22"/>
                <a:gd name="T4" fmla="*/ 14 w 21"/>
                <a:gd name="T5" fmla="*/ 16 h 22"/>
                <a:gd name="T6" fmla="*/ 21 w 21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2" y="2"/>
                  </a:lnTo>
                  <a:lnTo>
                    <a:pt x="14" y="16"/>
                  </a:lnTo>
                  <a:lnTo>
                    <a:pt x="21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1" name="Freeform 1775"/>
            <p:cNvSpPr>
              <a:spLocks/>
            </p:cNvSpPr>
            <p:nvPr/>
          </p:nvSpPr>
          <p:spPr bwMode="auto">
            <a:xfrm>
              <a:off x="2424" y="1306"/>
              <a:ext cx="61" cy="33"/>
            </a:xfrm>
            <a:custGeom>
              <a:avLst/>
              <a:gdLst>
                <a:gd name="T0" fmla="*/ 0 w 25"/>
                <a:gd name="T1" fmla="*/ 0 h 16"/>
                <a:gd name="T2" fmla="*/ 4 w 25"/>
                <a:gd name="T3" fmla="*/ 4 h 16"/>
                <a:gd name="T4" fmla="*/ 16 w 25"/>
                <a:gd name="T5" fmla="*/ 12 h 16"/>
                <a:gd name="T6" fmla="*/ 25 w 25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4" y="4"/>
                  </a:lnTo>
                  <a:lnTo>
                    <a:pt x="16" y="12"/>
                  </a:lnTo>
                  <a:lnTo>
                    <a:pt x="25" y="1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2" name="Freeform 1776"/>
            <p:cNvSpPr>
              <a:spLocks/>
            </p:cNvSpPr>
            <p:nvPr/>
          </p:nvSpPr>
          <p:spPr bwMode="auto">
            <a:xfrm>
              <a:off x="2528" y="1347"/>
              <a:ext cx="73" cy="4"/>
            </a:xfrm>
            <a:custGeom>
              <a:avLst/>
              <a:gdLst>
                <a:gd name="T0" fmla="*/ 0 w 30"/>
                <a:gd name="T1" fmla="*/ 1 h 2"/>
                <a:gd name="T2" fmla="*/ 10 w 30"/>
                <a:gd name="T3" fmla="*/ 2 h 2"/>
                <a:gd name="T4" fmla="*/ 23 w 30"/>
                <a:gd name="T5" fmla="*/ 1 h 2"/>
                <a:gd name="T6" fmla="*/ 30 w 3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0" y="2"/>
                  </a:lnTo>
                  <a:lnTo>
                    <a:pt x="23" y="1"/>
                  </a:lnTo>
                  <a:lnTo>
                    <a:pt x="3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3" name="Freeform 1777"/>
            <p:cNvSpPr>
              <a:spLocks/>
            </p:cNvSpPr>
            <p:nvPr/>
          </p:nvSpPr>
          <p:spPr bwMode="auto">
            <a:xfrm>
              <a:off x="2645" y="1302"/>
              <a:ext cx="60" cy="33"/>
            </a:xfrm>
            <a:custGeom>
              <a:avLst/>
              <a:gdLst>
                <a:gd name="T0" fmla="*/ 0 w 25"/>
                <a:gd name="T1" fmla="*/ 16 h 16"/>
                <a:gd name="T2" fmla="*/ 3 w 25"/>
                <a:gd name="T3" fmla="*/ 15 h 16"/>
                <a:gd name="T4" fmla="*/ 16 w 25"/>
                <a:gd name="T5" fmla="*/ 7 h 16"/>
                <a:gd name="T6" fmla="*/ 25 w 25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0" y="16"/>
                  </a:moveTo>
                  <a:lnTo>
                    <a:pt x="3" y="15"/>
                  </a:lnTo>
                  <a:lnTo>
                    <a:pt x="16" y="7"/>
                  </a:lnTo>
                  <a:lnTo>
                    <a:pt x="2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4" name="Freeform 1778"/>
            <p:cNvSpPr>
              <a:spLocks/>
            </p:cNvSpPr>
            <p:nvPr/>
          </p:nvSpPr>
          <p:spPr bwMode="auto">
            <a:xfrm>
              <a:off x="2739" y="1230"/>
              <a:ext cx="49" cy="46"/>
            </a:xfrm>
            <a:custGeom>
              <a:avLst/>
              <a:gdLst>
                <a:gd name="T0" fmla="*/ 0 w 20"/>
                <a:gd name="T1" fmla="*/ 23 h 23"/>
                <a:gd name="T2" fmla="*/ 1 w 20"/>
                <a:gd name="T3" fmla="*/ 22 h 23"/>
                <a:gd name="T4" fmla="*/ 14 w 20"/>
                <a:gd name="T5" fmla="*/ 8 h 23"/>
                <a:gd name="T6" fmla="*/ 20 w 20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1" y="22"/>
                  </a:lnTo>
                  <a:lnTo>
                    <a:pt x="14" y="8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5" name="Freeform 1779"/>
            <p:cNvSpPr>
              <a:spLocks/>
            </p:cNvSpPr>
            <p:nvPr/>
          </p:nvSpPr>
          <p:spPr bwMode="auto">
            <a:xfrm>
              <a:off x="2817" y="1149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6 w 17"/>
                <a:gd name="T3" fmla="*/ 16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6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6" name="Freeform 1780"/>
            <p:cNvSpPr>
              <a:spLocks/>
            </p:cNvSpPr>
            <p:nvPr/>
          </p:nvSpPr>
          <p:spPr bwMode="auto">
            <a:xfrm>
              <a:off x="2882" y="1064"/>
              <a:ext cx="36" cy="52"/>
            </a:xfrm>
            <a:custGeom>
              <a:avLst/>
              <a:gdLst>
                <a:gd name="T0" fmla="*/ 0 w 15"/>
                <a:gd name="T1" fmla="*/ 26 h 26"/>
                <a:gd name="T2" fmla="*/ 4 w 15"/>
                <a:gd name="T3" fmla="*/ 20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4" y="20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7" name="Freeform 1781"/>
            <p:cNvSpPr>
              <a:spLocks/>
            </p:cNvSpPr>
            <p:nvPr/>
          </p:nvSpPr>
          <p:spPr bwMode="auto">
            <a:xfrm>
              <a:off x="2947" y="983"/>
              <a:ext cx="39" cy="50"/>
            </a:xfrm>
            <a:custGeom>
              <a:avLst/>
              <a:gdLst>
                <a:gd name="T0" fmla="*/ 0 w 16"/>
                <a:gd name="T1" fmla="*/ 25 h 25"/>
                <a:gd name="T2" fmla="*/ 6 w 16"/>
                <a:gd name="T3" fmla="*/ 18 h 25"/>
                <a:gd name="T4" fmla="*/ 16 w 1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6" y="18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8" name="Freeform 1782"/>
            <p:cNvSpPr>
              <a:spLocks/>
            </p:cNvSpPr>
            <p:nvPr/>
          </p:nvSpPr>
          <p:spPr bwMode="auto">
            <a:xfrm>
              <a:off x="3008" y="896"/>
              <a:ext cx="36" cy="53"/>
            </a:xfrm>
            <a:custGeom>
              <a:avLst/>
              <a:gdLst>
                <a:gd name="T0" fmla="*/ 0 w 15"/>
                <a:gd name="T1" fmla="*/ 26 h 26"/>
                <a:gd name="T2" fmla="*/ 6 w 15"/>
                <a:gd name="T3" fmla="*/ 16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6" y="16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39" name="Freeform 1783"/>
            <p:cNvSpPr>
              <a:spLocks/>
            </p:cNvSpPr>
            <p:nvPr/>
          </p:nvSpPr>
          <p:spPr bwMode="auto">
            <a:xfrm>
              <a:off x="3066" y="807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6 w 14"/>
                <a:gd name="T3" fmla="*/ 15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6" y="15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0" name="Freeform 1784"/>
            <p:cNvSpPr>
              <a:spLocks/>
            </p:cNvSpPr>
            <p:nvPr/>
          </p:nvSpPr>
          <p:spPr bwMode="auto">
            <a:xfrm>
              <a:off x="3122" y="722"/>
              <a:ext cx="36" cy="53"/>
            </a:xfrm>
            <a:custGeom>
              <a:avLst/>
              <a:gdLst>
                <a:gd name="T0" fmla="*/ 0 w 15"/>
                <a:gd name="T1" fmla="*/ 26 h 26"/>
                <a:gd name="T2" fmla="*/ 8 w 15"/>
                <a:gd name="T3" fmla="*/ 11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8" y="11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1" name="Freeform 1785"/>
            <p:cNvSpPr>
              <a:spLocks/>
            </p:cNvSpPr>
            <p:nvPr/>
          </p:nvSpPr>
          <p:spPr bwMode="auto">
            <a:xfrm>
              <a:off x="3180" y="639"/>
              <a:ext cx="39" cy="51"/>
            </a:xfrm>
            <a:custGeom>
              <a:avLst/>
              <a:gdLst>
                <a:gd name="T0" fmla="*/ 0 w 16"/>
                <a:gd name="T1" fmla="*/ 25 h 25"/>
                <a:gd name="T2" fmla="*/ 9 w 16"/>
                <a:gd name="T3" fmla="*/ 11 h 25"/>
                <a:gd name="T4" fmla="*/ 16 w 1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9" y="11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2" name="Freeform 1786"/>
            <p:cNvSpPr>
              <a:spLocks/>
            </p:cNvSpPr>
            <p:nvPr/>
          </p:nvSpPr>
          <p:spPr bwMode="auto">
            <a:xfrm>
              <a:off x="3245" y="562"/>
              <a:ext cx="47" cy="47"/>
            </a:xfrm>
            <a:custGeom>
              <a:avLst/>
              <a:gdLst>
                <a:gd name="T0" fmla="*/ 0 w 19"/>
                <a:gd name="T1" fmla="*/ 23 h 23"/>
                <a:gd name="T2" fmla="*/ 11 w 19"/>
                <a:gd name="T3" fmla="*/ 11 h 23"/>
                <a:gd name="T4" fmla="*/ 19 w 1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11" y="11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3" name="Freeform 1787"/>
            <p:cNvSpPr>
              <a:spLocks/>
            </p:cNvSpPr>
            <p:nvPr/>
          </p:nvSpPr>
          <p:spPr bwMode="auto">
            <a:xfrm>
              <a:off x="3321" y="490"/>
              <a:ext cx="51" cy="42"/>
            </a:xfrm>
            <a:custGeom>
              <a:avLst/>
              <a:gdLst>
                <a:gd name="T0" fmla="*/ 0 w 21"/>
                <a:gd name="T1" fmla="*/ 21 h 21"/>
                <a:gd name="T2" fmla="*/ 4 w 21"/>
                <a:gd name="T3" fmla="*/ 16 h 21"/>
                <a:gd name="T4" fmla="*/ 17 w 21"/>
                <a:gd name="T5" fmla="*/ 4 h 21"/>
                <a:gd name="T6" fmla="*/ 21 w 21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4" y="16"/>
                  </a:lnTo>
                  <a:lnTo>
                    <a:pt x="17" y="4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4" name="Freeform 1788"/>
            <p:cNvSpPr>
              <a:spLocks/>
            </p:cNvSpPr>
            <p:nvPr/>
          </p:nvSpPr>
          <p:spPr bwMode="auto">
            <a:xfrm>
              <a:off x="3405" y="437"/>
              <a:ext cx="63" cy="28"/>
            </a:xfrm>
            <a:custGeom>
              <a:avLst/>
              <a:gdLst>
                <a:gd name="T0" fmla="*/ 0 w 26"/>
                <a:gd name="T1" fmla="*/ 14 h 14"/>
                <a:gd name="T2" fmla="*/ 6 w 26"/>
                <a:gd name="T3" fmla="*/ 10 h 14"/>
                <a:gd name="T4" fmla="*/ 19 w 26"/>
                <a:gd name="T5" fmla="*/ 2 h 14"/>
                <a:gd name="T6" fmla="*/ 26 w 2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4">
                  <a:moveTo>
                    <a:pt x="0" y="14"/>
                  </a:moveTo>
                  <a:lnTo>
                    <a:pt x="6" y="10"/>
                  </a:lnTo>
                  <a:lnTo>
                    <a:pt x="19" y="2"/>
                  </a:lnTo>
                  <a:lnTo>
                    <a:pt x="2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5" name="Freeform 1789"/>
            <p:cNvSpPr>
              <a:spLocks/>
            </p:cNvSpPr>
            <p:nvPr/>
          </p:nvSpPr>
          <p:spPr bwMode="auto">
            <a:xfrm>
              <a:off x="3512" y="427"/>
              <a:ext cx="73" cy="8"/>
            </a:xfrm>
            <a:custGeom>
              <a:avLst/>
              <a:gdLst>
                <a:gd name="T0" fmla="*/ 0 w 30"/>
                <a:gd name="T1" fmla="*/ 0 h 4"/>
                <a:gd name="T2" fmla="*/ 12 w 30"/>
                <a:gd name="T3" fmla="*/ 0 h 4"/>
                <a:gd name="T4" fmla="*/ 24 w 30"/>
                <a:gd name="T5" fmla="*/ 3 h 4"/>
                <a:gd name="T6" fmla="*/ 30 w 3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12" y="0"/>
                  </a:lnTo>
                  <a:lnTo>
                    <a:pt x="24" y="3"/>
                  </a:lnTo>
                  <a:lnTo>
                    <a:pt x="30" y="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6" name="Freeform 1790"/>
            <p:cNvSpPr>
              <a:spLocks/>
            </p:cNvSpPr>
            <p:nvPr/>
          </p:nvSpPr>
          <p:spPr bwMode="auto">
            <a:xfrm>
              <a:off x="3626" y="449"/>
              <a:ext cx="58" cy="37"/>
            </a:xfrm>
            <a:custGeom>
              <a:avLst/>
              <a:gdLst>
                <a:gd name="T0" fmla="*/ 0 w 24"/>
                <a:gd name="T1" fmla="*/ 0 h 18"/>
                <a:gd name="T2" fmla="*/ 6 w 24"/>
                <a:gd name="T3" fmla="*/ 3 h 18"/>
                <a:gd name="T4" fmla="*/ 18 w 24"/>
                <a:gd name="T5" fmla="*/ 12 h 18"/>
                <a:gd name="T6" fmla="*/ 24 w 24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6" y="3"/>
                  </a:lnTo>
                  <a:lnTo>
                    <a:pt x="18" y="12"/>
                  </a:lnTo>
                  <a:lnTo>
                    <a:pt x="24" y="1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7" name="Freeform 1791"/>
            <p:cNvSpPr>
              <a:spLocks/>
            </p:cNvSpPr>
            <p:nvPr/>
          </p:nvSpPr>
          <p:spPr bwMode="auto">
            <a:xfrm>
              <a:off x="3718" y="512"/>
              <a:ext cx="48" cy="46"/>
            </a:xfrm>
            <a:custGeom>
              <a:avLst/>
              <a:gdLst>
                <a:gd name="T0" fmla="*/ 0 w 20"/>
                <a:gd name="T1" fmla="*/ 0 h 23"/>
                <a:gd name="T2" fmla="*/ 5 w 20"/>
                <a:gd name="T3" fmla="*/ 4 h 23"/>
                <a:gd name="T4" fmla="*/ 17 w 20"/>
                <a:gd name="T5" fmla="*/ 19 h 23"/>
                <a:gd name="T6" fmla="*/ 20 w 20"/>
                <a:gd name="T7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5" y="4"/>
                  </a:lnTo>
                  <a:lnTo>
                    <a:pt x="17" y="19"/>
                  </a:lnTo>
                  <a:lnTo>
                    <a:pt x="20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8" name="Freeform 1792"/>
            <p:cNvSpPr>
              <a:spLocks/>
            </p:cNvSpPr>
            <p:nvPr/>
          </p:nvSpPr>
          <p:spPr bwMode="auto">
            <a:xfrm>
              <a:off x="3793" y="589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11 w 17"/>
                <a:gd name="T3" fmla="*/ 16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6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49" name="Freeform 1793"/>
            <p:cNvSpPr>
              <a:spLocks/>
            </p:cNvSpPr>
            <p:nvPr/>
          </p:nvSpPr>
          <p:spPr bwMode="auto">
            <a:xfrm>
              <a:off x="3859" y="672"/>
              <a:ext cx="38" cy="52"/>
            </a:xfrm>
            <a:custGeom>
              <a:avLst/>
              <a:gdLst>
                <a:gd name="T0" fmla="*/ 0 w 16"/>
                <a:gd name="T1" fmla="*/ 0 h 26"/>
                <a:gd name="T2" fmla="*/ 8 w 16"/>
                <a:gd name="T3" fmla="*/ 13 h 26"/>
                <a:gd name="T4" fmla="*/ 16 w 16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8" y="13"/>
                  </a:lnTo>
                  <a:lnTo>
                    <a:pt x="16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0" name="Freeform 1794"/>
            <p:cNvSpPr>
              <a:spLocks/>
            </p:cNvSpPr>
            <p:nvPr/>
          </p:nvSpPr>
          <p:spPr bwMode="auto">
            <a:xfrm>
              <a:off x="3922" y="757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11 w 17"/>
                <a:gd name="T3" fmla="*/ 14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4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1" name="Freeform 1795"/>
            <p:cNvSpPr>
              <a:spLocks/>
            </p:cNvSpPr>
            <p:nvPr/>
          </p:nvSpPr>
          <p:spPr bwMode="auto">
            <a:xfrm>
              <a:off x="3985" y="839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10 w 14"/>
                <a:gd name="T3" fmla="*/ 19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0" y="19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2" name="Freeform 1796"/>
            <p:cNvSpPr>
              <a:spLocks/>
            </p:cNvSpPr>
            <p:nvPr/>
          </p:nvSpPr>
          <p:spPr bwMode="auto">
            <a:xfrm>
              <a:off x="4040" y="928"/>
              <a:ext cx="37" cy="53"/>
            </a:xfrm>
            <a:custGeom>
              <a:avLst/>
              <a:gdLst>
                <a:gd name="T0" fmla="*/ 0 w 15"/>
                <a:gd name="T1" fmla="*/ 0 h 26"/>
                <a:gd name="T2" fmla="*/ 12 w 15"/>
                <a:gd name="T3" fmla="*/ 20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2" y="20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3" name="Freeform 1797"/>
            <p:cNvSpPr>
              <a:spLocks/>
            </p:cNvSpPr>
            <p:nvPr/>
          </p:nvSpPr>
          <p:spPr bwMode="auto">
            <a:xfrm>
              <a:off x="4098" y="1015"/>
              <a:ext cx="37" cy="53"/>
            </a:xfrm>
            <a:custGeom>
              <a:avLst/>
              <a:gdLst>
                <a:gd name="T0" fmla="*/ 0 w 15"/>
                <a:gd name="T1" fmla="*/ 0 h 26"/>
                <a:gd name="T2" fmla="*/ 12 w 15"/>
                <a:gd name="T3" fmla="*/ 22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2" y="22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4" name="Freeform 1798"/>
            <p:cNvSpPr>
              <a:spLocks/>
            </p:cNvSpPr>
            <p:nvPr/>
          </p:nvSpPr>
          <p:spPr bwMode="auto">
            <a:xfrm>
              <a:off x="4159" y="1100"/>
              <a:ext cx="39" cy="53"/>
            </a:xfrm>
            <a:custGeom>
              <a:avLst/>
              <a:gdLst>
                <a:gd name="T0" fmla="*/ 0 w 16"/>
                <a:gd name="T1" fmla="*/ 0 h 26"/>
                <a:gd name="T2" fmla="*/ 0 w 16"/>
                <a:gd name="T3" fmla="*/ 1 h 26"/>
                <a:gd name="T4" fmla="*/ 12 w 16"/>
                <a:gd name="T5" fmla="*/ 20 h 26"/>
                <a:gd name="T6" fmla="*/ 16 w 16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0" y="1"/>
                  </a:lnTo>
                  <a:lnTo>
                    <a:pt x="12" y="20"/>
                  </a:lnTo>
                  <a:lnTo>
                    <a:pt x="16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5" name="Freeform 1799"/>
            <p:cNvSpPr>
              <a:spLocks/>
            </p:cNvSpPr>
            <p:nvPr/>
          </p:nvSpPr>
          <p:spPr bwMode="auto">
            <a:xfrm>
              <a:off x="4222" y="1185"/>
              <a:ext cx="49" cy="47"/>
            </a:xfrm>
            <a:custGeom>
              <a:avLst/>
              <a:gdLst>
                <a:gd name="T0" fmla="*/ 0 w 20"/>
                <a:gd name="T1" fmla="*/ 0 h 23"/>
                <a:gd name="T2" fmla="*/ 11 w 20"/>
                <a:gd name="T3" fmla="*/ 14 h 23"/>
                <a:gd name="T4" fmla="*/ 20 w 20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4"/>
                  </a:lnTo>
                  <a:lnTo>
                    <a:pt x="20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6" name="Freeform 1800"/>
            <p:cNvSpPr>
              <a:spLocks/>
            </p:cNvSpPr>
            <p:nvPr/>
          </p:nvSpPr>
          <p:spPr bwMode="auto">
            <a:xfrm>
              <a:off x="4302" y="1258"/>
              <a:ext cx="53" cy="42"/>
            </a:xfrm>
            <a:custGeom>
              <a:avLst/>
              <a:gdLst>
                <a:gd name="T0" fmla="*/ 0 w 22"/>
                <a:gd name="T1" fmla="*/ 0 h 21"/>
                <a:gd name="T2" fmla="*/ 7 w 22"/>
                <a:gd name="T3" fmla="*/ 8 h 21"/>
                <a:gd name="T4" fmla="*/ 19 w 22"/>
                <a:gd name="T5" fmla="*/ 18 h 21"/>
                <a:gd name="T6" fmla="*/ 22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7" y="8"/>
                  </a:lnTo>
                  <a:lnTo>
                    <a:pt x="19" y="18"/>
                  </a:lnTo>
                  <a:lnTo>
                    <a:pt x="22" y="2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7" name="Freeform 1801"/>
            <p:cNvSpPr>
              <a:spLocks/>
            </p:cNvSpPr>
            <p:nvPr/>
          </p:nvSpPr>
          <p:spPr bwMode="auto">
            <a:xfrm>
              <a:off x="4392" y="1325"/>
              <a:ext cx="68" cy="22"/>
            </a:xfrm>
            <a:custGeom>
              <a:avLst/>
              <a:gdLst>
                <a:gd name="T0" fmla="*/ 0 w 28"/>
                <a:gd name="T1" fmla="*/ 0 h 11"/>
                <a:gd name="T2" fmla="*/ 7 w 28"/>
                <a:gd name="T3" fmla="*/ 4 h 11"/>
                <a:gd name="T4" fmla="*/ 19 w 28"/>
                <a:gd name="T5" fmla="*/ 9 h 11"/>
                <a:gd name="T6" fmla="*/ 28 w 28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7" y="4"/>
                  </a:lnTo>
                  <a:lnTo>
                    <a:pt x="19" y="9"/>
                  </a:lnTo>
                  <a:lnTo>
                    <a:pt x="28" y="1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8" name="Freeform 1802"/>
            <p:cNvSpPr>
              <a:spLocks/>
            </p:cNvSpPr>
            <p:nvPr/>
          </p:nvSpPr>
          <p:spPr bwMode="auto">
            <a:xfrm>
              <a:off x="4506" y="1335"/>
              <a:ext cx="70" cy="16"/>
            </a:xfrm>
            <a:custGeom>
              <a:avLst/>
              <a:gdLst>
                <a:gd name="T0" fmla="*/ 0 w 29"/>
                <a:gd name="T1" fmla="*/ 8 h 8"/>
                <a:gd name="T2" fmla="*/ 9 w 29"/>
                <a:gd name="T3" fmla="*/ 7 h 8"/>
                <a:gd name="T4" fmla="*/ 21 w 29"/>
                <a:gd name="T5" fmla="*/ 3 h 8"/>
                <a:gd name="T6" fmla="*/ 29 w 29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8">
                  <a:moveTo>
                    <a:pt x="0" y="8"/>
                  </a:moveTo>
                  <a:lnTo>
                    <a:pt x="9" y="7"/>
                  </a:lnTo>
                  <a:lnTo>
                    <a:pt x="21" y="3"/>
                  </a:lnTo>
                  <a:lnTo>
                    <a:pt x="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59" name="Freeform 1803"/>
            <p:cNvSpPr>
              <a:spLocks/>
            </p:cNvSpPr>
            <p:nvPr/>
          </p:nvSpPr>
          <p:spPr bwMode="auto">
            <a:xfrm>
              <a:off x="4617" y="1280"/>
              <a:ext cx="56" cy="39"/>
            </a:xfrm>
            <a:custGeom>
              <a:avLst/>
              <a:gdLst>
                <a:gd name="T0" fmla="*/ 0 w 23"/>
                <a:gd name="T1" fmla="*/ 19 h 19"/>
                <a:gd name="T2" fmla="*/ 4 w 23"/>
                <a:gd name="T3" fmla="*/ 17 h 19"/>
                <a:gd name="T4" fmla="*/ 16 w 23"/>
                <a:gd name="T5" fmla="*/ 7 h 19"/>
                <a:gd name="T6" fmla="*/ 23 w 23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9">
                  <a:moveTo>
                    <a:pt x="0" y="19"/>
                  </a:moveTo>
                  <a:lnTo>
                    <a:pt x="4" y="17"/>
                  </a:lnTo>
                  <a:lnTo>
                    <a:pt x="16" y="7"/>
                  </a:lnTo>
                  <a:lnTo>
                    <a:pt x="2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0" name="Freeform 1804"/>
            <p:cNvSpPr>
              <a:spLocks/>
            </p:cNvSpPr>
            <p:nvPr/>
          </p:nvSpPr>
          <p:spPr bwMode="auto">
            <a:xfrm>
              <a:off x="4704" y="1205"/>
              <a:ext cx="46" cy="47"/>
            </a:xfrm>
            <a:custGeom>
              <a:avLst/>
              <a:gdLst>
                <a:gd name="T0" fmla="*/ 0 w 19"/>
                <a:gd name="T1" fmla="*/ 23 h 23"/>
                <a:gd name="T2" fmla="*/ 5 w 19"/>
                <a:gd name="T3" fmla="*/ 17 h 23"/>
                <a:gd name="T4" fmla="*/ 17 w 19"/>
                <a:gd name="T5" fmla="*/ 3 h 23"/>
                <a:gd name="T6" fmla="*/ 19 w 19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3">
                  <a:moveTo>
                    <a:pt x="0" y="23"/>
                  </a:moveTo>
                  <a:lnTo>
                    <a:pt x="5" y="17"/>
                  </a:lnTo>
                  <a:lnTo>
                    <a:pt x="17" y="3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1" name="Freeform 1805"/>
            <p:cNvSpPr>
              <a:spLocks/>
            </p:cNvSpPr>
            <p:nvPr/>
          </p:nvSpPr>
          <p:spPr bwMode="auto">
            <a:xfrm>
              <a:off x="4777" y="1124"/>
              <a:ext cx="41" cy="51"/>
            </a:xfrm>
            <a:custGeom>
              <a:avLst/>
              <a:gdLst>
                <a:gd name="T0" fmla="*/ 0 w 17"/>
                <a:gd name="T1" fmla="*/ 25 h 25"/>
                <a:gd name="T2" fmla="*/ 12 w 17"/>
                <a:gd name="T3" fmla="*/ 7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2" y="7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2" name="Freeform 1806"/>
            <p:cNvSpPr>
              <a:spLocks/>
            </p:cNvSpPr>
            <p:nvPr/>
          </p:nvSpPr>
          <p:spPr bwMode="auto">
            <a:xfrm>
              <a:off x="4840" y="1040"/>
              <a:ext cx="36" cy="52"/>
            </a:xfrm>
            <a:custGeom>
              <a:avLst/>
              <a:gdLst>
                <a:gd name="T0" fmla="*/ 0 w 15"/>
                <a:gd name="T1" fmla="*/ 26 h 26"/>
                <a:gd name="T2" fmla="*/ 11 w 15"/>
                <a:gd name="T3" fmla="*/ 8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1" y="8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3" name="Freeform 1807"/>
            <p:cNvSpPr>
              <a:spLocks/>
            </p:cNvSpPr>
            <p:nvPr/>
          </p:nvSpPr>
          <p:spPr bwMode="auto">
            <a:xfrm>
              <a:off x="4901" y="957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15 w 17"/>
                <a:gd name="T3" fmla="*/ 5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5" y="5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4" name="Line 1808"/>
            <p:cNvSpPr>
              <a:spLocks noChangeShapeType="1"/>
            </p:cNvSpPr>
            <p:nvPr/>
          </p:nvSpPr>
          <p:spPr bwMode="auto">
            <a:xfrm flipV="1">
              <a:off x="4964" y="920"/>
              <a:ext cx="2" cy="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5" name="Freeform 1809"/>
            <p:cNvSpPr>
              <a:spLocks/>
            </p:cNvSpPr>
            <p:nvPr/>
          </p:nvSpPr>
          <p:spPr bwMode="auto">
            <a:xfrm>
              <a:off x="1108" y="1290"/>
              <a:ext cx="58" cy="37"/>
            </a:xfrm>
            <a:custGeom>
              <a:avLst/>
              <a:gdLst>
                <a:gd name="T0" fmla="*/ 0 w 24"/>
                <a:gd name="T1" fmla="*/ 0 h 18"/>
                <a:gd name="T2" fmla="*/ 12 w 24"/>
                <a:gd name="T3" fmla="*/ 10 h 18"/>
                <a:gd name="T4" fmla="*/ 24 w 24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2" y="10"/>
                  </a:lnTo>
                  <a:lnTo>
                    <a:pt x="24" y="1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6" name="Freeform 1810"/>
            <p:cNvSpPr>
              <a:spLocks/>
            </p:cNvSpPr>
            <p:nvPr/>
          </p:nvSpPr>
          <p:spPr bwMode="auto">
            <a:xfrm>
              <a:off x="1208" y="1343"/>
              <a:ext cx="72" cy="8"/>
            </a:xfrm>
            <a:custGeom>
              <a:avLst/>
              <a:gdLst>
                <a:gd name="T0" fmla="*/ 0 w 30"/>
                <a:gd name="T1" fmla="*/ 0 h 4"/>
                <a:gd name="T2" fmla="*/ 8 w 30"/>
                <a:gd name="T3" fmla="*/ 3 h 4"/>
                <a:gd name="T4" fmla="*/ 20 w 30"/>
                <a:gd name="T5" fmla="*/ 4 h 4"/>
                <a:gd name="T6" fmla="*/ 30 w 30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">
                  <a:moveTo>
                    <a:pt x="0" y="0"/>
                  </a:moveTo>
                  <a:lnTo>
                    <a:pt x="8" y="3"/>
                  </a:lnTo>
                  <a:lnTo>
                    <a:pt x="20" y="4"/>
                  </a:lnTo>
                  <a:lnTo>
                    <a:pt x="30" y="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7" name="Freeform 1811"/>
            <p:cNvSpPr>
              <a:spLocks/>
            </p:cNvSpPr>
            <p:nvPr/>
          </p:nvSpPr>
          <p:spPr bwMode="auto">
            <a:xfrm>
              <a:off x="1324" y="1317"/>
              <a:ext cx="65" cy="26"/>
            </a:xfrm>
            <a:custGeom>
              <a:avLst/>
              <a:gdLst>
                <a:gd name="T0" fmla="*/ 0 w 27"/>
                <a:gd name="T1" fmla="*/ 13 h 13"/>
                <a:gd name="T2" fmla="*/ 1 w 27"/>
                <a:gd name="T3" fmla="*/ 13 h 13"/>
                <a:gd name="T4" fmla="*/ 13 w 27"/>
                <a:gd name="T5" fmla="*/ 9 h 13"/>
                <a:gd name="T6" fmla="*/ 26 w 27"/>
                <a:gd name="T7" fmla="*/ 1 h 13"/>
                <a:gd name="T8" fmla="*/ 27 w 27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3">
                  <a:moveTo>
                    <a:pt x="0" y="13"/>
                  </a:moveTo>
                  <a:lnTo>
                    <a:pt x="1" y="13"/>
                  </a:lnTo>
                  <a:lnTo>
                    <a:pt x="13" y="9"/>
                  </a:lnTo>
                  <a:lnTo>
                    <a:pt x="26" y="1"/>
                  </a:lnTo>
                  <a:lnTo>
                    <a:pt x="2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8" name="Freeform 1812"/>
            <p:cNvSpPr>
              <a:spLocks/>
            </p:cNvSpPr>
            <p:nvPr/>
          </p:nvSpPr>
          <p:spPr bwMode="auto">
            <a:xfrm>
              <a:off x="1426" y="1250"/>
              <a:ext cx="51" cy="42"/>
            </a:xfrm>
            <a:custGeom>
              <a:avLst/>
              <a:gdLst>
                <a:gd name="T0" fmla="*/ 0 w 21"/>
                <a:gd name="T1" fmla="*/ 21 h 21"/>
                <a:gd name="T2" fmla="*/ 9 w 21"/>
                <a:gd name="T3" fmla="*/ 13 h 21"/>
                <a:gd name="T4" fmla="*/ 21 w 21"/>
                <a:gd name="T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1">
                  <a:moveTo>
                    <a:pt x="0" y="21"/>
                  </a:moveTo>
                  <a:lnTo>
                    <a:pt x="9" y="13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69" name="Freeform 1813"/>
            <p:cNvSpPr>
              <a:spLocks/>
            </p:cNvSpPr>
            <p:nvPr/>
          </p:nvSpPr>
          <p:spPr bwMode="auto">
            <a:xfrm>
              <a:off x="1506" y="1171"/>
              <a:ext cx="43" cy="48"/>
            </a:xfrm>
            <a:custGeom>
              <a:avLst/>
              <a:gdLst>
                <a:gd name="T0" fmla="*/ 0 w 18"/>
                <a:gd name="T1" fmla="*/ 24 h 24"/>
                <a:gd name="T2" fmla="*/ 13 w 18"/>
                <a:gd name="T3" fmla="*/ 8 h 24"/>
                <a:gd name="T4" fmla="*/ 18 w 18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3" y="8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0" name="Freeform 1814"/>
            <p:cNvSpPr>
              <a:spLocks/>
            </p:cNvSpPr>
            <p:nvPr/>
          </p:nvSpPr>
          <p:spPr bwMode="auto">
            <a:xfrm>
              <a:off x="1573" y="1088"/>
              <a:ext cx="42" cy="51"/>
            </a:xfrm>
            <a:custGeom>
              <a:avLst/>
              <a:gdLst>
                <a:gd name="T0" fmla="*/ 0 w 17"/>
                <a:gd name="T1" fmla="*/ 25 h 25"/>
                <a:gd name="T2" fmla="*/ 9 w 17"/>
                <a:gd name="T3" fmla="*/ 10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9" y="1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1" name="Freeform 1815"/>
            <p:cNvSpPr>
              <a:spLocks/>
            </p:cNvSpPr>
            <p:nvPr/>
          </p:nvSpPr>
          <p:spPr bwMode="auto">
            <a:xfrm>
              <a:off x="1644" y="1003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9 w 14"/>
                <a:gd name="T3" fmla="*/ 10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9" y="10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2" name="Freeform 1816"/>
            <p:cNvSpPr>
              <a:spLocks/>
            </p:cNvSpPr>
            <p:nvPr/>
          </p:nvSpPr>
          <p:spPr bwMode="auto">
            <a:xfrm>
              <a:off x="1699" y="916"/>
              <a:ext cx="39" cy="53"/>
            </a:xfrm>
            <a:custGeom>
              <a:avLst/>
              <a:gdLst>
                <a:gd name="T0" fmla="*/ 0 w 16"/>
                <a:gd name="T1" fmla="*/ 26 h 26"/>
                <a:gd name="T2" fmla="*/ 11 w 16"/>
                <a:gd name="T3" fmla="*/ 9 h 26"/>
                <a:gd name="T4" fmla="*/ 16 w 1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11" y="9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3" name="Freeform 1817"/>
            <p:cNvSpPr>
              <a:spLocks/>
            </p:cNvSpPr>
            <p:nvPr/>
          </p:nvSpPr>
          <p:spPr bwMode="auto">
            <a:xfrm>
              <a:off x="1760" y="827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10 w 14"/>
                <a:gd name="T3" fmla="*/ 7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0" y="7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4" name="Freeform 1818"/>
            <p:cNvSpPr>
              <a:spLocks/>
            </p:cNvSpPr>
            <p:nvPr/>
          </p:nvSpPr>
          <p:spPr bwMode="auto">
            <a:xfrm>
              <a:off x="1818" y="740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11 w 14"/>
                <a:gd name="T3" fmla="*/ 5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1" y="5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5" name="Freeform 1819"/>
            <p:cNvSpPr>
              <a:spLocks/>
            </p:cNvSpPr>
            <p:nvPr/>
          </p:nvSpPr>
          <p:spPr bwMode="auto">
            <a:xfrm>
              <a:off x="1874" y="655"/>
              <a:ext cx="41" cy="51"/>
            </a:xfrm>
            <a:custGeom>
              <a:avLst/>
              <a:gdLst>
                <a:gd name="T0" fmla="*/ 0 w 17"/>
                <a:gd name="T1" fmla="*/ 25 h 25"/>
                <a:gd name="T2" fmla="*/ 13 w 17"/>
                <a:gd name="T3" fmla="*/ 5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5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6" name="Freeform 1820"/>
            <p:cNvSpPr>
              <a:spLocks/>
            </p:cNvSpPr>
            <p:nvPr/>
          </p:nvSpPr>
          <p:spPr bwMode="auto">
            <a:xfrm>
              <a:off x="1944" y="577"/>
              <a:ext cx="44" cy="48"/>
            </a:xfrm>
            <a:custGeom>
              <a:avLst/>
              <a:gdLst>
                <a:gd name="T0" fmla="*/ 0 w 18"/>
                <a:gd name="T1" fmla="*/ 24 h 24"/>
                <a:gd name="T2" fmla="*/ 13 w 18"/>
                <a:gd name="T3" fmla="*/ 7 h 24"/>
                <a:gd name="T4" fmla="*/ 18 w 18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13" y="7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7" name="Rectangle 1821"/>
            <p:cNvSpPr>
              <a:spLocks noChangeArrowheads="1"/>
            </p:cNvSpPr>
            <p:nvPr/>
          </p:nvSpPr>
          <p:spPr bwMode="auto">
            <a:xfrm>
              <a:off x="5169" y="2370"/>
              <a:ext cx="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278" name="Freeform 1822"/>
            <p:cNvSpPr>
              <a:spLocks/>
            </p:cNvSpPr>
            <p:nvPr/>
          </p:nvSpPr>
          <p:spPr bwMode="auto">
            <a:xfrm>
              <a:off x="2014" y="502"/>
              <a:ext cx="51" cy="44"/>
            </a:xfrm>
            <a:custGeom>
              <a:avLst/>
              <a:gdLst>
                <a:gd name="T0" fmla="*/ 0 w 21"/>
                <a:gd name="T1" fmla="*/ 22 h 22"/>
                <a:gd name="T2" fmla="*/ 8 w 21"/>
                <a:gd name="T3" fmla="*/ 12 h 22"/>
                <a:gd name="T4" fmla="*/ 21 w 21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8" y="12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79" name="Line 1823"/>
            <p:cNvSpPr>
              <a:spLocks noChangeShapeType="1"/>
            </p:cNvSpPr>
            <p:nvPr/>
          </p:nvSpPr>
          <p:spPr bwMode="auto">
            <a:xfrm flipV="1">
              <a:off x="2034" y="502"/>
              <a:ext cx="31" cy="24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0" name="Freeform 1824"/>
            <p:cNvSpPr>
              <a:spLocks/>
            </p:cNvSpPr>
            <p:nvPr/>
          </p:nvSpPr>
          <p:spPr bwMode="auto">
            <a:xfrm>
              <a:off x="2097" y="441"/>
              <a:ext cx="63" cy="33"/>
            </a:xfrm>
            <a:custGeom>
              <a:avLst/>
              <a:gdLst>
                <a:gd name="T0" fmla="*/ 0 w 26"/>
                <a:gd name="T1" fmla="*/ 16 h 16"/>
                <a:gd name="T2" fmla="*/ 11 w 26"/>
                <a:gd name="T3" fmla="*/ 8 h 16"/>
                <a:gd name="T4" fmla="*/ 24 w 26"/>
                <a:gd name="T5" fmla="*/ 1 h 16"/>
                <a:gd name="T6" fmla="*/ 26 w 2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0" y="16"/>
                  </a:moveTo>
                  <a:lnTo>
                    <a:pt x="11" y="8"/>
                  </a:lnTo>
                  <a:lnTo>
                    <a:pt x="24" y="1"/>
                  </a:lnTo>
                  <a:lnTo>
                    <a:pt x="2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1" name="Freeform 1825"/>
            <p:cNvSpPr>
              <a:spLocks/>
            </p:cNvSpPr>
            <p:nvPr/>
          </p:nvSpPr>
          <p:spPr bwMode="auto">
            <a:xfrm>
              <a:off x="2203" y="427"/>
              <a:ext cx="73" cy="4"/>
            </a:xfrm>
            <a:custGeom>
              <a:avLst/>
              <a:gdLst>
                <a:gd name="T0" fmla="*/ 0 w 30"/>
                <a:gd name="T1" fmla="*/ 1 h 2"/>
                <a:gd name="T2" fmla="*/ 4 w 30"/>
                <a:gd name="T3" fmla="*/ 0 h 2"/>
                <a:gd name="T4" fmla="*/ 17 w 30"/>
                <a:gd name="T5" fmla="*/ 0 h 2"/>
                <a:gd name="T6" fmla="*/ 30 w 3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4" y="0"/>
                  </a:lnTo>
                  <a:lnTo>
                    <a:pt x="17" y="0"/>
                  </a:lnTo>
                  <a:lnTo>
                    <a:pt x="30" y="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2" name="Freeform 1826"/>
            <p:cNvSpPr>
              <a:spLocks/>
            </p:cNvSpPr>
            <p:nvPr/>
          </p:nvSpPr>
          <p:spPr bwMode="auto">
            <a:xfrm>
              <a:off x="2320" y="443"/>
              <a:ext cx="60" cy="33"/>
            </a:xfrm>
            <a:custGeom>
              <a:avLst/>
              <a:gdLst>
                <a:gd name="T0" fmla="*/ 0 w 25"/>
                <a:gd name="T1" fmla="*/ 0 h 16"/>
                <a:gd name="T2" fmla="*/ 10 w 25"/>
                <a:gd name="T3" fmla="*/ 4 h 16"/>
                <a:gd name="T4" fmla="*/ 22 w 25"/>
                <a:gd name="T5" fmla="*/ 14 h 16"/>
                <a:gd name="T6" fmla="*/ 25 w 25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6">
                  <a:moveTo>
                    <a:pt x="0" y="0"/>
                  </a:moveTo>
                  <a:lnTo>
                    <a:pt x="10" y="4"/>
                  </a:lnTo>
                  <a:lnTo>
                    <a:pt x="22" y="14"/>
                  </a:lnTo>
                  <a:lnTo>
                    <a:pt x="25" y="1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3" name="Freeform 1827"/>
            <p:cNvSpPr>
              <a:spLocks/>
            </p:cNvSpPr>
            <p:nvPr/>
          </p:nvSpPr>
          <p:spPr bwMode="auto">
            <a:xfrm>
              <a:off x="2414" y="502"/>
              <a:ext cx="49" cy="44"/>
            </a:xfrm>
            <a:custGeom>
              <a:avLst/>
              <a:gdLst>
                <a:gd name="T0" fmla="*/ 0 w 20"/>
                <a:gd name="T1" fmla="*/ 0 h 22"/>
                <a:gd name="T2" fmla="*/ 8 w 20"/>
                <a:gd name="T3" fmla="*/ 8 h 22"/>
                <a:gd name="T4" fmla="*/ 20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8" y="8"/>
                  </a:lnTo>
                  <a:lnTo>
                    <a:pt x="20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4" name="Freeform 1828"/>
            <p:cNvSpPr>
              <a:spLocks/>
            </p:cNvSpPr>
            <p:nvPr/>
          </p:nvSpPr>
          <p:spPr bwMode="auto">
            <a:xfrm>
              <a:off x="2492" y="577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1 w 17"/>
                <a:gd name="T3" fmla="*/ 1 h 25"/>
                <a:gd name="T4" fmla="*/ 13 w 17"/>
                <a:gd name="T5" fmla="*/ 19 h 25"/>
                <a:gd name="T6" fmla="*/ 17 w 1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" y="1"/>
                  </a:lnTo>
                  <a:lnTo>
                    <a:pt x="13" y="19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5" name="Freeform 1829"/>
            <p:cNvSpPr>
              <a:spLocks/>
            </p:cNvSpPr>
            <p:nvPr/>
          </p:nvSpPr>
          <p:spPr bwMode="auto">
            <a:xfrm>
              <a:off x="2557" y="660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11 w 17"/>
                <a:gd name="T3" fmla="*/ 17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7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6" name="Freeform 1830"/>
            <p:cNvSpPr>
              <a:spLocks/>
            </p:cNvSpPr>
            <p:nvPr/>
          </p:nvSpPr>
          <p:spPr bwMode="auto">
            <a:xfrm>
              <a:off x="2625" y="740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11 w 14"/>
                <a:gd name="T3" fmla="*/ 21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1" y="21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7" name="Freeform 1831"/>
            <p:cNvSpPr>
              <a:spLocks/>
            </p:cNvSpPr>
            <p:nvPr/>
          </p:nvSpPr>
          <p:spPr bwMode="auto">
            <a:xfrm>
              <a:off x="2683" y="827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12 w 14"/>
                <a:gd name="T3" fmla="*/ 22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2" y="22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8" name="Freeform 1832"/>
            <p:cNvSpPr>
              <a:spLocks/>
            </p:cNvSpPr>
            <p:nvPr/>
          </p:nvSpPr>
          <p:spPr bwMode="auto">
            <a:xfrm>
              <a:off x="2739" y="914"/>
              <a:ext cx="36" cy="53"/>
            </a:xfrm>
            <a:custGeom>
              <a:avLst/>
              <a:gdLst>
                <a:gd name="T0" fmla="*/ 0 w 15"/>
                <a:gd name="T1" fmla="*/ 0 h 26"/>
                <a:gd name="T2" fmla="*/ 1 w 15"/>
                <a:gd name="T3" fmla="*/ 2 h 26"/>
                <a:gd name="T4" fmla="*/ 14 w 15"/>
                <a:gd name="T5" fmla="*/ 25 h 26"/>
                <a:gd name="T6" fmla="*/ 15 w 15"/>
                <a:gd name="T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" y="2"/>
                  </a:lnTo>
                  <a:lnTo>
                    <a:pt x="14" y="25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89" name="Freeform 1833"/>
            <p:cNvSpPr>
              <a:spLocks/>
            </p:cNvSpPr>
            <p:nvPr/>
          </p:nvSpPr>
          <p:spPr bwMode="auto">
            <a:xfrm>
              <a:off x="2795" y="1001"/>
              <a:ext cx="36" cy="53"/>
            </a:xfrm>
            <a:custGeom>
              <a:avLst/>
              <a:gdLst>
                <a:gd name="T0" fmla="*/ 0 w 15"/>
                <a:gd name="T1" fmla="*/ 0 h 26"/>
                <a:gd name="T2" fmla="*/ 3 w 15"/>
                <a:gd name="T3" fmla="*/ 5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0" name="Freeform 1834"/>
            <p:cNvSpPr>
              <a:spLocks/>
            </p:cNvSpPr>
            <p:nvPr/>
          </p:nvSpPr>
          <p:spPr bwMode="auto">
            <a:xfrm>
              <a:off x="2855" y="1086"/>
              <a:ext cx="37" cy="53"/>
            </a:xfrm>
            <a:custGeom>
              <a:avLst/>
              <a:gdLst>
                <a:gd name="T0" fmla="*/ 0 w 15"/>
                <a:gd name="T1" fmla="*/ 0 h 26"/>
                <a:gd name="T2" fmla="*/ 3 w 15"/>
                <a:gd name="T3" fmla="*/ 5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3" y="5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1" name="Freeform 1835"/>
            <p:cNvSpPr>
              <a:spLocks/>
            </p:cNvSpPr>
            <p:nvPr/>
          </p:nvSpPr>
          <p:spPr bwMode="auto">
            <a:xfrm>
              <a:off x="2916" y="1171"/>
              <a:ext cx="51" cy="42"/>
            </a:xfrm>
            <a:custGeom>
              <a:avLst/>
              <a:gdLst>
                <a:gd name="T0" fmla="*/ 0 w 21"/>
                <a:gd name="T1" fmla="*/ 0 h 21"/>
                <a:gd name="T2" fmla="*/ 2 w 21"/>
                <a:gd name="T3" fmla="*/ 2 h 21"/>
                <a:gd name="T4" fmla="*/ 19 w 21"/>
                <a:gd name="T5" fmla="*/ 18 h 21"/>
                <a:gd name="T6" fmla="*/ 21 w 21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1">
                  <a:moveTo>
                    <a:pt x="0" y="0"/>
                  </a:moveTo>
                  <a:lnTo>
                    <a:pt x="2" y="2"/>
                  </a:lnTo>
                  <a:lnTo>
                    <a:pt x="19" y="18"/>
                  </a:lnTo>
                  <a:lnTo>
                    <a:pt x="21" y="2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2" name="Freeform 1836"/>
            <p:cNvSpPr>
              <a:spLocks/>
            </p:cNvSpPr>
            <p:nvPr/>
          </p:nvSpPr>
          <p:spPr bwMode="auto">
            <a:xfrm>
              <a:off x="2996" y="1244"/>
              <a:ext cx="48" cy="44"/>
            </a:xfrm>
            <a:custGeom>
              <a:avLst/>
              <a:gdLst>
                <a:gd name="T0" fmla="*/ 0 w 20"/>
                <a:gd name="T1" fmla="*/ 0 h 22"/>
                <a:gd name="T2" fmla="*/ 11 w 20"/>
                <a:gd name="T3" fmla="*/ 13 h 22"/>
                <a:gd name="T4" fmla="*/ 20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1" y="13"/>
                  </a:lnTo>
                  <a:lnTo>
                    <a:pt x="20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3" name="Freeform 1837"/>
            <p:cNvSpPr>
              <a:spLocks/>
            </p:cNvSpPr>
            <p:nvPr/>
          </p:nvSpPr>
          <p:spPr bwMode="auto">
            <a:xfrm>
              <a:off x="3078" y="1312"/>
              <a:ext cx="66" cy="29"/>
            </a:xfrm>
            <a:custGeom>
              <a:avLst/>
              <a:gdLst>
                <a:gd name="T0" fmla="*/ 0 w 27"/>
                <a:gd name="T1" fmla="*/ 0 h 14"/>
                <a:gd name="T2" fmla="*/ 1 w 27"/>
                <a:gd name="T3" fmla="*/ 1 h 14"/>
                <a:gd name="T4" fmla="*/ 14 w 27"/>
                <a:gd name="T5" fmla="*/ 9 h 14"/>
                <a:gd name="T6" fmla="*/ 26 w 27"/>
                <a:gd name="T7" fmla="*/ 14 h 14"/>
                <a:gd name="T8" fmla="*/ 27 w 27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4">
                  <a:moveTo>
                    <a:pt x="0" y="0"/>
                  </a:moveTo>
                  <a:lnTo>
                    <a:pt x="1" y="1"/>
                  </a:lnTo>
                  <a:lnTo>
                    <a:pt x="14" y="9"/>
                  </a:lnTo>
                  <a:lnTo>
                    <a:pt x="26" y="14"/>
                  </a:lnTo>
                  <a:lnTo>
                    <a:pt x="27" y="1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4" name="Freeform 1838"/>
            <p:cNvSpPr>
              <a:spLocks/>
            </p:cNvSpPr>
            <p:nvPr/>
          </p:nvSpPr>
          <p:spPr bwMode="auto">
            <a:xfrm>
              <a:off x="3187" y="1345"/>
              <a:ext cx="73" cy="6"/>
            </a:xfrm>
            <a:custGeom>
              <a:avLst/>
              <a:gdLst>
                <a:gd name="T0" fmla="*/ 0 w 30"/>
                <a:gd name="T1" fmla="*/ 3 h 3"/>
                <a:gd name="T2" fmla="*/ 6 w 30"/>
                <a:gd name="T3" fmla="*/ 3 h 3"/>
                <a:gd name="T4" fmla="*/ 18 w 30"/>
                <a:gd name="T5" fmla="*/ 2 h 3"/>
                <a:gd name="T6" fmla="*/ 30 w 30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">
                  <a:moveTo>
                    <a:pt x="0" y="3"/>
                  </a:moveTo>
                  <a:lnTo>
                    <a:pt x="6" y="3"/>
                  </a:lnTo>
                  <a:lnTo>
                    <a:pt x="18" y="2"/>
                  </a:lnTo>
                  <a:lnTo>
                    <a:pt x="3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5" name="Freeform 1839"/>
            <p:cNvSpPr>
              <a:spLocks/>
            </p:cNvSpPr>
            <p:nvPr/>
          </p:nvSpPr>
          <p:spPr bwMode="auto">
            <a:xfrm>
              <a:off x="3304" y="1296"/>
              <a:ext cx="60" cy="37"/>
            </a:xfrm>
            <a:custGeom>
              <a:avLst/>
              <a:gdLst>
                <a:gd name="T0" fmla="*/ 0 w 25"/>
                <a:gd name="T1" fmla="*/ 18 h 18"/>
                <a:gd name="T2" fmla="*/ 11 w 25"/>
                <a:gd name="T3" fmla="*/ 10 h 18"/>
                <a:gd name="T4" fmla="*/ 24 w 25"/>
                <a:gd name="T5" fmla="*/ 1 h 18"/>
                <a:gd name="T6" fmla="*/ 25 w 25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8">
                  <a:moveTo>
                    <a:pt x="0" y="18"/>
                  </a:moveTo>
                  <a:lnTo>
                    <a:pt x="11" y="10"/>
                  </a:lnTo>
                  <a:lnTo>
                    <a:pt x="24" y="1"/>
                  </a:lnTo>
                  <a:lnTo>
                    <a:pt x="2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6" name="Freeform 1840"/>
            <p:cNvSpPr>
              <a:spLocks/>
            </p:cNvSpPr>
            <p:nvPr/>
          </p:nvSpPr>
          <p:spPr bwMode="auto">
            <a:xfrm>
              <a:off x="3396" y="1221"/>
              <a:ext cx="48" cy="47"/>
            </a:xfrm>
            <a:custGeom>
              <a:avLst/>
              <a:gdLst>
                <a:gd name="T0" fmla="*/ 0 w 20"/>
                <a:gd name="T1" fmla="*/ 23 h 23"/>
                <a:gd name="T2" fmla="*/ 10 w 20"/>
                <a:gd name="T3" fmla="*/ 12 h 23"/>
                <a:gd name="T4" fmla="*/ 2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10" y="12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7" name="Freeform 1841"/>
            <p:cNvSpPr>
              <a:spLocks/>
            </p:cNvSpPr>
            <p:nvPr/>
          </p:nvSpPr>
          <p:spPr bwMode="auto">
            <a:xfrm>
              <a:off x="3471" y="1141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4 w 17"/>
                <a:gd name="T3" fmla="*/ 19 h 25"/>
                <a:gd name="T4" fmla="*/ 16 w 17"/>
                <a:gd name="T5" fmla="*/ 1 h 25"/>
                <a:gd name="T6" fmla="*/ 17 w 17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19"/>
                  </a:lnTo>
                  <a:lnTo>
                    <a:pt x="16" y="1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8" name="Freeform 1842"/>
            <p:cNvSpPr>
              <a:spLocks/>
            </p:cNvSpPr>
            <p:nvPr/>
          </p:nvSpPr>
          <p:spPr bwMode="auto">
            <a:xfrm>
              <a:off x="3536" y="1056"/>
              <a:ext cx="37" cy="52"/>
            </a:xfrm>
            <a:custGeom>
              <a:avLst/>
              <a:gdLst>
                <a:gd name="T0" fmla="*/ 0 w 15"/>
                <a:gd name="T1" fmla="*/ 26 h 26"/>
                <a:gd name="T2" fmla="*/ 2 w 15"/>
                <a:gd name="T3" fmla="*/ 23 h 26"/>
                <a:gd name="T4" fmla="*/ 14 w 15"/>
                <a:gd name="T5" fmla="*/ 2 h 26"/>
                <a:gd name="T6" fmla="*/ 15 w 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2" y="23"/>
                  </a:lnTo>
                  <a:lnTo>
                    <a:pt x="14" y="2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299" name="Freeform 1843"/>
            <p:cNvSpPr>
              <a:spLocks/>
            </p:cNvSpPr>
            <p:nvPr/>
          </p:nvSpPr>
          <p:spPr bwMode="auto">
            <a:xfrm>
              <a:off x="3599" y="975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4 w 17"/>
                <a:gd name="T3" fmla="*/ 20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4" y="2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0" name="Freeform 1844"/>
            <p:cNvSpPr>
              <a:spLocks/>
            </p:cNvSpPr>
            <p:nvPr/>
          </p:nvSpPr>
          <p:spPr bwMode="auto">
            <a:xfrm>
              <a:off x="3660" y="886"/>
              <a:ext cx="34" cy="54"/>
            </a:xfrm>
            <a:custGeom>
              <a:avLst/>
              <a:gdLst>
                <a:gd name="T0" fmla="*/ 0 w 14"/>
                <a:gd name="T1" fmla="*/ 27 h 27"/>
                <a:gd name="T2" fmla="*/ 4 w 14"/>
                <a:gd name="T3" fmla="*/ 20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4" y="20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1" name="Freeform 1845"/>
            <p:cNvSpPr>
              <a:spLocks/>
            </p:cNvSpPr>
            <p:nvPr/>
          </p:nvSpPr>
          <p:spPr bwMode="auto">
            <a:xfrm>
              <a:off x="3718" y="799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5 w 14"/>
                <a:gd name="T3" fmla="*/ 17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5" y="17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2" name="Freeform 1846"/>
            <p:cNvSpPr>
              <a:spLocks/>
            </p:cNvSpPr>
            <p:nvPr/>
          </p:nvSpPr>
          <p:spPr bwMode="auto">
            <a:xfrm>
              <a:off x="3774" y="712"/>
              <a:ext cx="39" cy="53"/>
            </a:xfrm>
            <a:custGeom>
              <a:avLst/>
              <a:gdLst>
                <a:gd name="T0" fmla="*/ 0 w 16"/>
                <a:gd name="T1" fmla="*/ 26 h 26"/>
                <a:gd name="T2" fmla="*/ 6 w 16"/>
                <a:gd name="T3" fmla="*/ 15 h 26"/>
                <a:gd name="T4" fmla="*/ 16 w 1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5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3" name="Freeform 1847"/>
            <p:cNvSpPr>
              <a:spLocks/>
            </p:cNvSpPr>
            <p:nvPr/>
          </p:nvSpPr>
          <p:spPr bwMode="auto">
            <a:xfrm>
              <a:off x="3834" y="627"/>
              <a:ext cx="39" cy="53"/>
            </a:xfrm>
            <a:custGeom>
              <a:avLst/>
              <a:gdLst>
                <a:gd name="T0" fmla="*/ 0 w 16"/>
                <a:gd name="T1" fmla="*/ 26 h 26"/>
                <a:gd name="T2" fmla="*/ 6 w 16"/>
                <a:gd name="T3" fmla="*/ 15 h 26"/>
                <a:gd name="T4" fmla="*/ 16 w 16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26"/>
                  </a:moveTo>
                  <a:lnTo>
                    <a:pt x="6" y="15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4" name="Freeform 1848"/>
            <p:cNvSpPr>
              <a:spLocks/>
            </p:cNvSpPr>
            <p:nvPr/>
          </p:nvSpPr>
          <p:spPr bwMode="auto">
            <a:xfrm>
              <a:off x="3900" y="552"/>
              <a:ext cx="48" cy="45"/>
            </a:xfrm>
            <a:custGeom>
              <a:avLst/>
              <a:gdLst>
                <a:gd name="T0" fmla="*/ 0 w 20"/>
                <a:gd name="T1" fmla="*/ 22 h 22"/>
                <a:gd name="T2" fmla="*/ 4 w 20"/>
                <a:gd name="T3" fmla="*/ 16 h 22"/>
                <a:gd name="T4" fmla="*/ 20 w 20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0" y="22"/>
                  </a:moveTo>
                  <a:lnTo>
                    <a:pt x="4" y="16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5" name="Freeform 1849"/>
            <p:cNvSpPr>
              <a:spLocks/>
            </p:cNvSpPr>
            <p:nvPr/>
          </p:nvSpPr>
          <p:spPr bwMode="auto">
            <a:xfrm>
              <a:off x="3977" y="480"/>
              <a:ext cx="51" cy="44"/>
            </a:xfrm>
            <a:custGeom>
              <a:avLst/>
              <a:gdLst>
                <a:gd name="T0" fmla="*/ 0 w 21"/>
                <a:gd name="T1" fmla="*/ 22 h 22"/>
                <a:gd name="T2" fmla="*/ 1 w 21"/>
                <a:gd name="T3" fmla="*/ 21 h 22"/>
                <a:gd name="T4" fmla="*/ 13 w 21"/>
                <a:gd name="T5" fmla="*/ 8 h 22"/>
                <a:gd name="T6" fmla="*/ 21 w 2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1" y="21"/>
                  </a:lnTo>
                  <a:lnTo>
                    <a:pt x="13" y="8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6" name="Freeform 1850"/>
            <p:cNvSpPr>
              <a:spLocks/>
            </p:cNvSpPr>
            <p:nvPr/>
          </p:nvSpPr>
          <p:spPr bwMode="auto">
            <a:xfrm>
              <a:off x="4065" y="433"/>
              <a:ext cx="65" cy="24"/>
            </a:xfrm>
            <a:custGeom>
              <a:avLst/>
              <a:gdLst>
                <a:gd name="T0" fmla="*/ 0 w 27"/>
                <a:gd name="T1" fmla="*/ 12 h 12"/>
                <a:gd name="T2" fmla="*/ 2 w 27"/>
                <a:gd name="T3" fmla="*/ 11 h 12"/>
                <a:gd name="T4" fmla="*/ 14 w 27"/>
                <a:gd name="T5" fmla="*/ 4 h 12"/>
                <a:gd name="T6" fmla="*/ 26 w 27"/>
                <a:gd name="T7" fmla="*/ 0 h 12"/>
                <a:gd name="T8" fmla="*/ 27 w 27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12">
                  <a:moveTo>
                    <a:pt x="0" y="12"/>
                  </a:moveTo>
                  <a:lnTo>
                    <a:pt x="2" y="11"/>
                  </a:lnTo>
                  <a:lnTo>
                    <a:pt x="14" y="4"/>
                  </a:lnTo>
                  <a:lnTo>
                    <a:pt x="26" y="0"/>
                  </a:lnTo>
                  <a:lnTo>
                    <a:pt x="2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7" name="Freeform 1851"/>
            <p:cNvSpPr>
              <a:spLocks/>
            </p:cNvSpPr>
            <p:nvPr/>
          </p:nvSpPr>
          <p:spPr bwMode="auto">
            <a:xfrm>
              <a:off x="4176" y="427"/>
              <a:ext cx="70" cy="14"/>
            </a:xfrm>
            <a:custGeom>
              <a:avLst/>
              <a:gdLst>
                <a:gd name="T0" fmla="*/ 0 w 29"/>
                <a:gd name="T1" fmla="*/ 0 h 7"/>
                <a:gd name="T2" fmla="*/ 5 w 29"/>
                <a:gd name="T3" fmla="*/ 0 h 7"/>
                <a:gd name="T4" fmla="*/ 17 w 29"/>
                <a:gd name="T5" fmla="*/ 3 h 7"/>
                <a:gd name="T6" fmla="*/ 29 w 29"/>
                <a:gd name="T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7">
                  <a:moveTo>
                    <a:pt x="0" y="0"/>
                  </a:moveTo>
                  <a:lnTo>
                    <a:pt x="5" y="0"/>
                  </a:lnTo>
                  <a:lnTo>
                    <a:pt x="17" y="3"/>
                  </a:lnTo>
                  <a:lnTo>
                    <a:pt x="29" y="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8" name="Freeform 1852"/>
            <p:cNvSpPr>
              <a:spLocks/>
            </p:cNvSpPr>
            <p:nvPr/>
          </p:nvSpPr>
          <p:spPr bwMode="auto">
            <a:xfrm>
              <a:off x="4287" y="455"/>
              <a:ext cx="59" cy="39"/>
            </a:xfrm>
            <a:custGeom>
              <a:avLst/>
              <a:gdLst>
                <a:gd name="T0" fmla="*/ 0 w 24"/>
                <a:gd name="T1" fmla="*/ 0 h 19"/>
                <a:gd name="T2" fmla="*/ 13 w 24"/>
                <a:gd name="T3" fmla="*/ 9 h 19"/>
                <a:gd name="T4" fmla="*/ 24 w 24"/>
                <a:gd name="T5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9">
                  <a:moveTo>
                    <a:pt x="0" y="0"/>
                  </a:moveTo>
                  <a:lnTo>
                    <a:pt x="13" y="9"/>
                  </a:lnTo>
                  <a:lnTo>
                    <a:pt x="24" y="19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09" name="Freeform 1853"/>
            <p:cNvSpPr>
              <a:spLocks/>
            </p:cNvSpPr>
            <p:nvPr/>
          </p:nvSpPr>
          <p:spPr bwMode="auto">
            <a:xfrm>
              <a:off x="4377" y="522"/>
              <a:ext cx="46" cy="47"/>
            </a:xfrm>
            <a:custGeom>
              <a:avLst/>
              <a:gdLst>
                <a:gd name="T0" fmla="*/ 0 w 19"/>
                <a:gd name="T1" fmla="*/ 0 h 23"/>
                <a:gd name="T2" fmla="*/ 13 w 19"/>
                <a:gd name="T3" fmla="*/ 15 h 23"/>
                <a:gd name="T4" fmla="*/ 19 w 19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13" y="15"/>
                  </a:lnTo>
                  <a:lnTo>
                    <a:pt x="19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0" name="Freeform 1854"/>
            <p:cNvSpPr>
              <a:spLocks/>
            </p:cNvSpPr>
            <p:nvPr/>
          </p:nvSpPr>
          <p:spPr bwMode="auto">
            <a:xfrm>
              <a:off x="4450" y="601"/>
              <a:ext cx="41" cy="50"/>
            </a:xfrm>
            <a:custGeom>
              <a:avLst/>
              <a:gdLst>
                <a:gd name="T0" fmla="*/ 0 w 17"/>
                <a:gd name="T1" fmla="*/ 0 h 25"/>
                <a:gd name="T2" fmla="*/ 7 w 17"/>
                <a:gd name="T3" fmla="*/ 11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1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1" name="Freeform 1855"/>
            <p:cNvSpPr>
              <a:spLocks/>
            </p:cNvSpPr>
            <p:nvPr/>
          </p:nvSpPr>
          <p:spPr bwMode="auto">
            <a:xfrm>
              <a:off x="4515" y="684"/>
              <a:ext cx="37" cy="52"/>
            </a:xfrm>
            <a:custGeom>
              <a:avLst/>
              <a:gdLst>
                <a:gd name="T0" fmla="*/ 0 w 15"/>
                <a:gd name="T1" fmla="*/ 0 h 26"/>
                <a:gd name="T2" fmla="*/ 5 w 15"/>
                <a:gd name="T3" fmla="*/ 9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2" name="Freeform 1856"/>
            <p:cNvSpPr>
              <a:spLocks/>
            </p:cNvSpPr>
            <p:nvPr/>
          </p:nvSpPr>
          <p:spPr bwMode="auto">
            <a:xfrm>
              <a:off x="4573" y="769"/>
              <a:ext cx="42" cy="50"/>
            </a:xfrm>
            <a:custGeom>
              <a:avLst/>
              <a:gdLst>
                <a:gd name="T0" fmla="*/ 0 w 17"/>
                <a:gd name="T1" fmla="*/ 0 h 25"/>
                <a:gd name="T2" fmla="*/ 6 w 17"/>
                <a:gd name="T3" fmla="*/ 10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6" y="10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3" name="Freeform 1857"/>
            <p:cNvSpPr>
              <a:spLocks/>
            </p:cNvSpPr>
            <p:nvPr/>
          </p:nvSpPr>
          <p:spPr bwMode="auto">
            <a:xfrm>
              <a:off x="4639" y="852"/>
              <a:ext cx="34" cy="54"/>
            </a:xfrm>
            <a:custGeom>
              <a:avLst/>
              <a:gdLst>
                <a:gd name="T0" fmla="*/ 0 w 14"/>
                <a:gd name="T1" fmla="*/ 0 h 27"/>
                <a:gd name="T2" fmla="*/ 7 w 14"/>
                <a:gd name="T3" fmla="*/ 14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7" y="14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4" name="Freeform 1858"/>
            <p:cNvSpPr>
              <a:spLocks/>
            </p:cNvSpPr>
            <p:nvPr/>
          </p:nvSpPr>
          <p:spPr bwMode="auto">
            <a:xfrm>
              <a:off x="4695" y="938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9 w 14"/>
                <a:gd name="T3" fmla="*/ 17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9" y="17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5" name="Freeform 1859"/>
            <p:cNvSpPr>
              <a:spLocks/>
            </p:cNvSpPr>
            <p:nvPr/>
          </p:nvSpPr>
          <p:spPr bwMode="auto">
            <a:xfrm>
              <a:off x="4750" y="1027"/>
              <a:ext cx="39" cy="53"/>
            </a:xfrm>
            <a:custGeom>
              <a:avLst/>
              <a:gdLst>
                <a:gd name="T0" fmla="*/ 0 w 16"/>
                <a:gd name="T1" fmla="*/ 0 h 26"/>
                <a:gd name="T2" fmla="*/ 11 w 16"/>
                <a:gd name="T3" fmla="*/ 17 h 26"/>
                <a:gd name="T4" fmla="*/ 16 w 16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6">
                  <a:moveTo>
                    <a:pt x="0" y="0"/>
                  </a:moveTo>
                  <a:lnTo>
                    <a:pt x="11" y="17"/>
                  </a:lnTo>
                  <a:lnTo>
                    <a:pt x="16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6" name="Freeform 1860"/>
            <p:cNvSpPr>
              <a:spLocks/>
            </p:cNvSpPr>
            <p:nvPr/>
          </p:nvSpPr>
          <p:spPr bwMode="auto">
            <a:xfrm>
              <a:off x="4813" y="1112"/>
              <a:ext cx="42" cy="51"/>
            </a:xfrm>
            <a:custGeom>
              <a:avLst/>
              <a:gdLst>
                <a:gd name="T0" fmla="*/ 0 w 17"/>
                <a:gd name="T1" fmla="*/ 0 h 25"/>
                <a:gd name="T2" fmla="*/ 10 w 17"/>
                <a:gd name="T3" fmla="*/ 15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0" y="15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7" name="Freeform 1861"/>
            <p:cNvSpPr>
              <a:spLocks/>
            </p:cNvSpPr>
            <p:nvPr/>
          </p:nvSpPr>
          <p:spPr bwMode="auto">
            <a:xfrm>
              <a:off x="4879" y="1195"/>
              <a:ext cx="51" cy="45"/>
            </a:xfrm>
            <a:custGeom>
              <a:avLst/>
              <a:gdLst>
                <a:gd name="T0" fmla="*/ 0 w 21"/>
                <a:gd name="T1" fmla="*/ 0 h 22"/>
                <a:gd name="T2" fmla="*/ 7 w 21"/>
                <a:gd name="T3" fmla="*/ 10 h 22"/>
                <a:gd name="T4" fmla="*/ 21 w 21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7" y="10"/>
                  </a:lnTo>
                  <a:lnTo>
                    <a:pt x="21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8" name="Line 1862"/>
            <p:cNvSpPr>
              <a:spLocks noChangeShapeType="1"/>
            </p:cNvSpPr>
            <p:nvPr/>
          </p:nvSpPr>
          <p:spPr bwMode="auto">
            <a:xfrm>
              <a:off x="4961" y="1268"/>
              <a:ext cx="5" cy="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19" name="Freeform 1863"/>
            <p:cNvSpPr>
              <a:spLocks/>
            </p:cNvSpPr>
            <p:nvPr/>
          </p:nvSpPr>
          <p:spPr bwMode="auto">
            <a:xfrm>
              <a:off x="1108" y="490"/>
              <a:ext cx="49" cy="44"/>
            </a:xfrm>
            <a:custGeom>
              <a:avLst/>
              <a:gdLst>
                <a:gd name="T0" fmla="*/ 0 w 20"/>
                <a:gd name="T1" fmla="*/ 0 h 22"/>
                <a:gd name="T2" fmla="*/ 12 w 20"/>
                <a:gd name="T3" fmla="*/ 12 h 22"/>
                <a:gd name="T4" fmla="*/ 20 w 20"/>
                <a:gd name="T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2">
                  <a:moveTo>
                    <a:pt x="0" y="0"/>
                  </a:moveTo>
                  <a:lnTo>
                    <a:pt x="12" y="12"/>
                  </a:lnTo>
                  <a:lnTo>
                    <a:pt x="20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0" name="Freeform 1864"/>
            <p:cNvSpPr>
              <a:spLocks/>
            </p:cNvSpPr>
            <p:nvPr/>
          </p:nvSpPr>
          <p:spPr bwMode="auto">
            <a:xfrm>
              <a:off x="1186" y="564"/>
              <a:ext cx="41" cy="51"/>
            </a:xfrm>
            <a:custGeom>
              <a:avLst/>
              <a:gdLst>
                <a:gd name="T0" fmla="*/ 0 w 17"/>
                <a:gd name="T1" fmla="*/ 0 h 25"/>
                <a:gd name="T2" fmla="*/ 5 w 17"/>
                <a:gd name="T3" fmla="*/ 6 h 25"/>
                <a:gd name="T4" fmla="*/ 17 w 17"/>
                <a:gd name="T5" fmla="*/ 24 h 25"/>
                <a:gd name="T6" fmla="*/ 17 w 17"/>
                <a:gd name="T7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5" y="6"/>
                  </a:lnTo>
                  <a:lnTo>
                    <a:pt x="17" y="24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1" name="Freeform 1865"/>
            <p:cNvSpPr>
              <a:spLocks/>
            </p:cNvSpPr>
            <p:nvPr/>
          </p:nvSpPr>
          <p:spPr bwMode="auto">
            <a:xfrm>
              <a:off x="1254" y="645"/>
              <a:ext cx="46" cy="49"/>
            </a:xfrm>
            <a:custGeom>
              <a:avLst/>
              <a:gdLst>
                <a:gd name="T0" fmla="*/ 0 w 19"/>
                <a:gd name="T1" fmla="*/ 0 h 24"/>
                <a:gd name="T2" fmla="*/ 1 w 19"/>
                <a:gd name="T3" fmla="*/ 2 h 24"/>
                <a:gd name="T4" fmla="*/ 18 w 19"/>
                <a:gd name="T5" fmla="*/ 22 h 24"/>
                <a:gd name="T6" fmla="*/ 19 w 19"/>
                <a:gd name="T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0" y="0"/>
                  </a:moveTo>
                  <a:lnTo>
                    <a:pt x="1" y="2"/>
                  </a:lnTo>
                  <a:lnTo>
                    <a:pt x="18" y="22"/>
                  </a:lnTo>
                  <a:lnTo>
                    <a:pt x="19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2" name="Freeform 1866"/>
            <p:cNvSpPr>
              <a:spLocks/>
            </p:cNvSpPr>
            <p:nvPr/>
          </p:nvSpPr>
          <p:spPr bwMode="auto">
            <a:xfrm>
              <a:off x="1324" y="726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1 w 14"/>
                <a:gd name="T3" fmla="*/ 2 h 27"/>
                <a:gd name="T4" fmla="*/ 13 w 14"/>
                <a:gd name="T5" fmla="*/ 25 h 27"/>
                <a:gd name="T6" fmla="*/ 14 w 14"/>
                <a:gd name="T7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1" y="2"/>
                  </a:lnTo>
                  <a:lnTo>
                    <a:pt x="13" y="25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3" name="Freeform 1867"/>
            <p:cNvSpPr>
              <a:spLocks/>
            </p:cNvSpPr>
            <p:nvPr/>
          </p:nvSpPr>
          <p:spPr bwMode="auto">
            <a:xfrm>
              <a:off x="1382" y="813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2 w 14"/>
                <a:gd name="T3" fmla="*/ 4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2" y="4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4" name="Line 1868"/>
            <p:cNvSpPr>
              <a:spLocks noChangeShapeType="1"/>
            </p:cNvSpPr>
            <p:nvPr/>
          </p:nvSpPr>
          <p:spPr bwMode="auto">
            <a:xfrm>
              <a:off x="1387" y="821"/>
              <a:ext cx="29" cy="47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5" name="Freeform 1869"/>
            <p:cNvSpPr>
              <a:spLocks/>
            </p:cNvSpPr>
            <p:nvPr/>
          </p:nvSpPr>
          <p:spPr bwMode="auto">
            <a:xfrm>
              <a:off x="1440" y="900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3 w 14"/>
                <a:gd name="T3" fmla="*/ 6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3" y="6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6" name="Freeform 1870"/>
            <p:cNvSpPr>
              <a:spLocks/>
            </p:cNvSpPr>
            <p:nvPr/>
          </p:nvSpPr>
          <p:spPr bwMode="auto">
            <a:xfrm>
              <a:off x="1496" y="989"/>
              <a:ext cx="36" cy="53"/>
            </a:xfrm>
            <a:custGeom>
              <a:avLst/>
              <a:gdLst>
                <a:gd name="T0" fmla="*/ 0 w 15"/>
                <a:gd name="T1" fmla="*/ 0 h 26"/>
                <a:gd name="T2" fmla="*/ 4 w 15"/>
                <a:gd name="T3" fmla="*/ 8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4" y="8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7" name="Freeform 1871"/>
            <p:cNvSpPr>
              <a:spLocks/>
            </p:cNvSpPr>
            <p:nvPr/>
          </p:nvSpPr>
          <p:spPr bwMode="auto">
            <a:xfrm>
              <a:off x="1554" y="1074"/>
              <a:ext cx="36" cy="52"/>
            </a:xfrm>
            <a:custGeom>
              <a:avLst/>
              <a:gdLst>
                <a:gd name="T0" fmla="*/ 0 w 15"/>
                <a:gd name="T1" fmla="*/ 0 h 26"/>
                <a:gd name="T2" fmla="*/ 5 w 15"/>
                <a:gd name="T3" fmla="*/ 9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5" y="9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8" name="Freeform 1872"/>
            <p:cNvSpPr>
              <a:spLocks/>
            </p:cNvSpPr>
            <p:nvPr/>
          </p:nvSpPr>
          <p:spPr bwMode="auto">
            <a:xfrm>
              <a:off x="1619" y="1155"/>
              <a:ext cx="44" cy="48"/>
            </a:xfrm>
            <a:custGeom>
              <a:avLst/>
              <a:gdLst>
                <a:gd name="T0" fmla="*/ 0 w 18"/>
                <a:gd name="T1" fmla="*/ 0 h 24"/>
                <a:gd name="T2" fmla="*/ 7 w 18"/>
                <a:gd name="T3" fmla="*/ 8 h 24"/>
                <a:gd name="T4" fmla="*/ 18 w 1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7" y="8"/>
                  </a:lnTo>
                  <a:lnTo>
                    <a:pt x="18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29" name="Freeform 1873"/>
            <p:cNvSpPr>
              <a:spLocks/>
            </p:cNvSpPr>
            <p:nvPr/>
          </p:nvSpPr>
          <p:spPr bwMode="auto">
            <a:xfrm>
              <a:off x="1690" y="1234"/>
              <a:ext cx="51" cy="44"/>
            </a:xfrm>
            <a:custGeom>
              <a:avLst/>
              <a:gdLst>
                <a:gd name="T0" fmla="*/ 0 w 21"/>
                <a:gd name="T1" fmla="*/ 0 h 22"/>
                <a:gd name="T2" fmla="*/ 2 w 21"/>
                <a:gd name="T3" fmla="*/ 2 h 22"/>
                <a:gd name="T4" fmla="*/ 15 w 21"/>
                <a:gd name="T5" fmla="*/ 16 h 22"/>
                <a:gd name="T6" fmla="*/ 21 w 21"/>
                <a:gd name="T7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0" y="0"/>
                  </a:moveTo>
                  <a:lnTo>
                    <a:pt x="2" y="2"/>
                  </a:lnTo>
                  <a:lnTo>
                    <a:pt x="15" y="16"/>
                  </a:lnTo>
                  <a:lnTo>
                    <a:pt x="21" y="22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0" name="Freeform 1874"/>
            <p:cNvSpPr>
              <a:spLocks/>
            </p:cNvSpPr>
            <p:nvPr/>
          </p:nvSpPr>
          <p:spPr bwMode="auto">
            <a:xfrm>
              <a:off x="1775" y="1304"/>
              <a:ext cx="63" cy="33"/>
            </a:xfrm>
            <a:custGeom>
              <a:avLst/>
              <a:gdLst>
                <a:gd name="T0" fmla="*/ 0 w 26"/>
                <a:gd name="T1" fmla="*/ 0 h 16"/>
                <a:gd name="T2" fmla="*/ 4 w 26"/>
                <a:gd name="T3" fmla="*/ 3 h 16"/>
                <a:gd name="T4" fmla="*/ 17 w 26"/>
                <a:gd name="T5" fmla="*/ 11 h 16"/>
                <a:gd name="T6" fmla="*/ 26 w 26"/>
                <a:gd name="T7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0" y="0"/>
                  </a:moveTo>
                  <a:lnTo>
                    <a:pt x="4" y="3"/>
                  </a:lnTo>
                  <a:lnTo>
                    <a:pt x="17" y="11"/>
                  </a:lnTo>
                  <a:lnTo>
                    <a:pt x="26" y="1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1" name="Freeform 1875"/>
            <p:cNvSpPr>
              <a:spLocks/>
            </p:cNvSpPr>
            <p:nvPr/>
          </p:nvSpPr>
          <p:spPr bwMode="auto">
            <a:xfrm>
              <a:off x="1881" y="1347"/>
              <a:ext cx="73" cy="4"/>
            </a:xfrm>
            <a:custGeom>
              <a:avLst/>
              <a:gdLst>
                <a:gd name="T0" fmla="*/ 0 w 30"/>
                <a:gd name="T1" fmla="*/ 1 h 2"/>
                <a:gd name="T2" fmla="*/ 10 w 30"/>
                <a:gd name="T3" fmla="*/ 2 h 2"/>
                <a:gd name="T4" fmla="*/ 26 w 30"/>
                <a:gd name="T5" fmla="*/ 1 h 2"/>
                <a:gd name="T6" fmla="*/ 30 w 30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2">
                  <a:moveTo>
                    <a:pt x="0" y="1"/>
                  </a:moveTo>
                  <a:lnTo>
                    <a:pt x="10" y="2"/>
                  </a:lnTo>
                  <a:lnTo>
                    <a:pt x="26" y="1"/>
                  </a:lnTo>
                  <a:lnTo>
                    <a:pt x="3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2" name="Freeform 1876"/>
            <p:cNvSpPr>
              <a:spLocks/>
            </p:cNvSpPr>
            <p:nvPr/>
          </p:nvSpPr>
          <p:spPr bwMode="auto">
            <a:xfrm>
              <a:off x="1998" y="1302"/>
              <a:ext cx="63" cy="33"/>
            </a:xfrm>
            <a:custGeom>
              <a:avLst/>
              <a:gdLst>
                <a:gd name="T0" fmla="*/ 0 w 26"/>
                <a:gd name="T1" fmla="*/ 16 h 16"/>
                <a:gd name="T2" fmla="*/ 3 w 26"/>
                <a:gd name="T3" fmla="*/ 15 h 16"/>
                <a:gd name="T4" fmla="*/ 15 w 26"/>
                <a:gd name="T5" fmla="*/ 8 h 16"/>
                <a:gd name="T6" fmla="*/ 26 w 2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16">
                  <a:moveTo>
                    <a:pt x="0" y="16"/>
                  </a:moveTo>
                  <a:lnTo>
                    <a:pt x="3" y="15"/>
                  </a:lnTo>
                  <a:lnTo>
                    <a:pt x="15" y="8"/>
                  </a:lnTo>
                  <a:lnTo>
                    <a:pt x="2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3" name="Freeform 1877"/>
            <p:cNvSpPr>
              <a:spLocks/>
            </p:cNvSpPr>
            <p:nvPr/>
          </p:nvSpPr>
          <p:spPr bwMode="auto">
            <a:xfrm>
              <a:off x="2094" y="1230"/>
              <a:ext cx="49" cy="46"/>
            </a:xfrm>
            <a:custGeom>
              <a:avLst/>
              <a:gdLst>
                <a:gd name="T0" fmla="*/ 0 w 20"/>
                <a:gd name="T1" fmla="*/ 23 h 23"/>
                <a:gd name="T2" fmla="*/ 12 w 20"/>
                <a:gd name="T3" fmla="*/ 10 h 23"/>
                <a:gd name="T4" fmla="*/ 2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12" y="10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4" name="Freeform 1878"/>
            <p:cNvSpPr>
              <a:spLocks/>
            </p:cNvSpPr>
            <p:nvPr/>
          </p:nvSpPr>
          <p:spPr bwMode="auto">
            <a:xfrm>
              <a:off x="2170" y="1149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6 w 17"/>
                <a:gd name="T3" fmla="*/ 17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6" y="17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5" name="Freeform 1879"/>
            <p:cNvSpPr>
              <a:spLocks/>
            </p:cNvSpPr>
            <p:nvPr/>
          </p:nvSpPr>
          <p:spPr bwMode="auto">
            <a:xfrm>
              <a:off x="2237" y="1068"/>
              <a:ext cx="42" cy="50"/>
            </a:xfrm>
            <a:custGeom>
              <a:avLst/>
              <a:gdLst>
                <a:gd name="T0" fmla="*/ 0 w 17"/>
                <a:gd name="T1" fmla="*/ 25 h 25"/>
                <a:gd name="T2" fmla="*/ 3 w 17"/>
                <a:gd name="T3" fmla="*/ 20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3" y="20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6" name="Freeform 1880"/>
            <p:cNvSpPr>
              <a:spLocks/>
            </p:cNvSpPr>
            <p:nvPr/>
          </p:nvSpPr>
          <p:spPr bwMode="auto">
            <a:xfrm>
              <a:off x="2303" y="983"/>
              <a:ext cx="36" cy="53"/>
            </a:xfrm>
            <a:custGeom>
              <a:avLst/>
              <a:gdLst>
                <a:gd name="T0" fmla="*/ 0 w 15"/>
                <a:gd name="T1" fmla="*/ 26 h 26"/>
                <a:gd name="T2" fmla="*/ 5 w 15"/>
                <a:gd name="T3" fmla="*/ 19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9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7" name="Freeform 1881"/>
            <p:cNvSpPr>
              <a:spLocks/>
            </p:cNvSpPr>
            <p:nvPr/>
          </p:nvSpPr>
          <p:spPr bwMode="auto">
            <a:xfrm>
              <a:off x="2361" y="896"/>
              <a:ext cx="36" cy="53"/>
            </a:xfrm>
            <a:custGeom>
              <a:avLst/>
              <a:gdLst>
                <a:gd name="T0" fmla="*/ 0 w 15"/>
                <a:gd name="T1" fmla="*/ 26 h 26"/>
                <a:gd name="T2" fmla="*/ 5 w 15"/>
                <a:gd name="T3" fmla="*/ 18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5" y="18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8" name="Freeform 1882"/>
            <p:cNvSpPr>
              <a:spLocks/>
            </p:cNvSpPr>
            <p:nvPr/>
          </p:nvSpPr>
          <p:spPr bwMode="auto">
            <a:xfrm>
              <a:off x="2419" y="807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6 w 14"/>
                <a:gd name="T3" fmla="*/ 16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6" y="16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39" name="Freeform 1883"/>
            <p:cNvSpPr>
              <a:spLocks/>
            </p:cNvSpPr>
            <p:nvPr/>
          </p:nvSpPr>
          <p:spPr bwMode="auto">
            <a:xfrm>
              <a:off x="2477" y="720"/>
              <a:ext cx="34" cy="55"/>
            </a:xfrm>
            <a:custGeom>
              <a:avLst/>
              <a:gdLst>
                <a:gd name="T0" fmla="*/ 0 w 14"/>
                <a:gd name="T1" fmla="*/ 27 h 27"/>
                <a:gd name="T2" fmla="*/ 7 w 14"/>
                <a:gd name="T3" fmla="*/ 14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7" y="14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0" name="Freeform 1884"/>
            <p:cNvSpPr>
              <a:spLocks/>
            </p:cNvSpPr>
            <p:nvPr/>
          </p:nvSpPr>
          <p:spPr bwMode="auto">
            <a:xfrm>
              <a:off x="2535" y="637"/>
              <a:ext cx="39" cy="51"/>
            </a:xfrm>
            <a:custGeom>
              <a:avLst/>
              <a:gdLst>
                <a:gd name="T0" fmla="*/ 0 w 16"/>
                <a:gd name="T1" fmla="*/ 25 h 25"/>
                <a:gd name="T2" fmla="*/ 7 w 16"/>
                <a:gd name="T3" fmla="*/ 13 h 25"/>
                <a:gd name="T4" fmla="*/ 16 w 1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7" y="13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1" name="Freeform 1885"/>
            <p:cNvSpPr>
              <a:spLocks/>
            </p:cNvSpPr>
            <p:nvPr/>
          </p:nvSpPr>
          <p:spPr bwMode="auto">
            <a:xfrm>
              <a:off x="2603" y="558"/>
              <a:ext cx="44" cy="49"/>
            </a:xfrm>
            <a:custGeom>
              <a:avLst/>
              <a:gdLst>
                <a:gd name="T0" fmla="*/ 0 w 18"/>
                <a:gd name="T1" fmla="*/ 24 h 24"/>
                <a:gd name="T2" fmla="*/ 8 w 18"/>
                <a:gd name="T3" fmla="*/ 14 h 24"/>
                <a:gd name="T4" fmla="*/ 18 w 18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24"/>
                  </a:moveTo>
                  <a:lnTo>
                    <a:pt x="8" y="14"/>
                  </a:lnTo>
                  <a:lnTo>
                    <a:pt x="18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2" name="Freeform 1886"/>
            <p:cNvSpPr>
              <a:spLocks/>
            </p:cNvSpPr>
            <p:nvPr/>
          </p:nvSpPr>
          <p:spPr bwMode="auto">
            <a:xfrm>
              <a:off x="2678" y="486"/>
              <a:ext cx="51" cy="44"/>
            </a:xfrm>
            <a:custGeom>
              <a:avLst/>
              <a:gdLst>
                <a:gd name="T0" fmla="*/ 0 w 21"/>
                <a:gd name="T1" fmla="*/ 22 h 22"/>
                <a:gd name="T2" fmla="*/ 2 w 21"/>
                <a:gd name="T3" fmla="*/ 20 h 22"/>
                <a:gd name="T4" fmla="*/ 14 w 21"/>
                <a:gd name="T5" fmla="*/ 6 h 22"/>
                <a:gd name="T6" fmla="*/ 21 w 21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2">
                  <a:moveTo>
                    <a:pt x="0" y="22"/>
                  </a:moveTo>
                  <a:lnTo>
                    <a:pt x="2" y="20"/>
                  </a:lnTo>
                  <a:lnTo>
                    <a:pt x="14" y="6"/>
                  </a:lnTo>
                  <a:lnTo>
                    <a:pt x="21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3" name="Freeform 1887"/>
            <p:cNvSpPr>
              <a:spLocks/>
            </p:cNvSpPr>
            <p:nvPr/>
          </p:nvSpPr>
          <p:spPr bwMode="auto">
            <a:xfrm>
              <a:off x="2766" y="433"/>
              <a:ext cx="65" cy="28"/>
            </a:xfrm>
            <a:custGeom>
              <a:avLst/>
              <a:gdLst>
                <a:gd name="T0" fmla="*/ 0 w 27"/>
                <a:gd name="T1" fmla="*/ 14 h 14"/>
                <a:gd name="T2" fmla="*/ 3 w 27"/>
                <a:gd name="T3" fmla="*/ 12 h 14"/>
                <a:gd name="T4" fmla="*/ 15 w 27"/>
                <a:gd name="T5" fmla="*/ 5 h 14"/>
                <a:gd name="T6" fmla="*/ 27 w 27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14">
                  <a:moveTo>
                    <a:pt x="0" y="14"/>
                  </a:moveTo>
                  <a:lnTo>
                    <a:pt x="3" y="12"/>
                  </a:lnTo>
                  <a:lnTo>
                    <a:pt x="15" y="5"/>
                  </a:lnTo>
                  <a:lnTo>
                    <a:pt x="2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4" name="Line 1888"/>
            <p:cNvSpPr>
              <a:spLocks noChangeShapeType="1"/>
            </p:cNvSpPr>
            <p:nvPr/>
          </p:nvSpPr>
          <p:spPr bwMode="auto">
            <a:xfrm flipV="1">
              <a:off x="2802" y="433"/>
              <a:ext cx="29" cy="10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5" name="Freeform 1889"/>
            <p:cNvSpPr>
              <a:spLocks/>
            </p:cNvSpPr>
            <p:nvPr/>
          </p:nvSpPr>
          <p:spPr bwMode="auto">
            <a:xfrm>
              <a:off x="2877" y="427"/>
              <a:ext cx="73" cy="12"/>
            </a:xfrm>
            <a:custGeom>
              <a:avLst/>
              <a:gdLst>
                <a:gd name="T0" fmla="*/ 0 w 30"/>
                <a:gd name="T1" fmla="*/ 0 h 6"/>
                <a:gd name="T2" fmla="*/ 6 w 30"/>
                <a:gd name="T3" fmla="*/ 0 h 6"/>
                <a:gd name="T4" fmla="*/ 18 w 30"/>
                <a:gd name="T5" fmla="*/ 3 h 6"/>
                <a:gd name="T6" fmla="*/ 30 w 30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6">
                  <a:moveTo>
                    <a:pt x="0" y="0"/>
                  </a:moveTo>
                  <a:lnTo>
                    <a:pt x="6" y="0"/>
                  </a:lnTo>
                  <a:lnTo>
                    <a:pt x="18" y="3"/>
                  </a:lnTo>
                  <a:lnTo>
                    <a:pt x="30" y="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6" name="Freeform 1890"/>
            <p:cNvSpPr>
              <a:spLocks/>
            </p:cNvSpPr>
            <p:nvPr/>
          </p:nvSpPr>
          <p:spPr bwMode="auto">
            <a:xfrm>
              <a:off x="2991" y="455"/>
              <a:ext cx="58" cy="37"/>
            </a:xfrm>
            <a:custGeom>
              <a:avLst/>
              <a:gdLst>
                <a:gd name="T0" fmla="*/ 0 w 24"/>
                <a:gd name="T1" fmla="*/ 0 h 18"/>
                <a:gd name="T2" fmla="*/ 13 w 24"/>
                <a:gd name="T3" fmla="*/ 8 h 18"/>
                <a:gd name="T4" fmla="*/ 24 w 24"/>
                <a:gd name="T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13" y="8"/>
                  </a:lnTo>
                  <a:lnTo>
                    <a:pt x="24" y="18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7" name="Freeform 1891"/>
            <p:cNvSpPr>
              <a:spLocks/>
            </p:cNvSpPr>
            <p:nvPr/>
          </p:nvSpPr>
          <p:spPr bwMode="auto">
            <a:xfrm>
              <a:off x="3081" y="520"/>
              <a:ext cx="46" cy="47"/>
            </a:xfrm>
            <a:custGeom>
              <a:avLst/>
              <a:gdLst>
                <a:gd name="T0" fmla="*/ 0 w 19"/>
                <a:gd name="T1" fmla="*/ 0 h 23"/>
                <a:gd name="T2" fmla="*/ 13 w 19"/>
                <a:gd name="T3" fmla="*/ 15 h 23"/>
                <a:gd name="T4" fmla="*/ 19 w 19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23">
                  <a:moveTo>
                    <a:pt x="0" y="0"/>
                  </a:moveTo>
                  <a:lnTo>
                    <a:pt x="13" y="15"/>
                  </a:lnTo>
                  <a:lnTo>
                    <a:pt x="19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8" name="Freeform 1892"/>
            <p:cNvSpPr>
              <a:spLocks/>
            </p:cNvSpPr>
            <p:nvPr/>
          </p:nvSpPr>
          <p:spPr bwMode="auto">
            <a:xfrm>
              <a:off x="3153" y="597"/>
              <a:ext cx="42" cy="50"/>
            </a:xfrm>
            <a:custGeom>
              <a:avLst/>
              <a:gdLst>
                <a:gd name="T0" fmla="*/ 0 w 17"/>
                <a:gd name="T1" fmla="*/ 0 h 25"/>
                <a:gd name="T2" fmla="*/ 7 w 17"/>
                <a:gd name="T3" fmla="*/ 10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7" y="10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49" name="Freeform 1893"/>
            <p:cNvSpPr>
              <a:spLocks/>
            </p:cNvSpPr>
            <p:nvPr/>
          </p:nvSpPr>
          <p:spPr bwMode="auto">
            <a:xfrm>
              <a:off x="3219" y="680"/>
              <a:ext cx="43" cy="48"/>
            </a:xfrm>
            <a:custGeom>
              <a:avLst/>
              <a:gdLst>
                <a:gd name="T0" fmla="*/ 0 w 18"/>
                <a:gd name="T1" fmla="*/ 0 h 24"/>
                <a:gd name="T2" fmla="*/ 5 w 18"/>
                <a:gd name="T3" fmla="*/ 8 h 24"/>
                <a:gd name="T4" fmla="*/ 18 w 18"/>
                <a:gd name="T5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24">
                  <a:moveTo>
                    <a:pt x="0" y="0"/>
                  </a:moveTo>
                  <a:lnTo>
                    <a:pt x="5" y="8"/>
                  </a:lnTo>
                  <a:lnTo>
                    <a:pt x="18" y="24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0" name="Freeform 1894"/>
            <p:cNvSpPr>
              <a:spLocks/>
            </p:cNvSpPr>
            <p:nvPr/>
          </p:nvSpPr>
          <p:spPr bwMode="auto">
            <a:xfrm>
              <a:off x="3287" y="761"/>
              <a:ext cx="34" cy="54"/>
            </a:xfrm>
            <a:custGeom>
              <a:avLst/>
              <a:gdLst>
                <a:gd name="T0" fmla="*/ 0 w 14"/>
                <a:gd name="T1" fmla="*/ 0 h 27"/>
                <a:gd name="T2" fmla="*/ 6 w 14"/>
                <a:gd name="T3" fmla="*/ 12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6" y="12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1" name="Freeform 1895"/>
            <p:cNvSpPr>
              <a:spLocks/>
            </p:cNvSpPr>
            <p:nvPr/>
          </p:nvSpPr>
          <p:spPr bwMode="auto">
            <a:xfrm>
              <a:off x="3342" y="848"/>
              <a:ext cx="37" cy="52"/>
            </a:xfrm>
            <a:custGeom>
              <a:avLst/>
              <a:gdLst>
                <a:gd name="T0" fmla="*/ 0 w 15"/>
                <a:gd name="T1" fmla="*/ 0 h 26"/>
                <a:gd name="T2" fmla="*/ 8 w 15"/>
                <a:gd name="T3" fmla="*/ 14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8" y="14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2" name="Freeform 1896"/>
            <p:cNvSpPr>
              <a:spLocks/>
            </p:cNvSpPr>
            <p:nvPr/>
          </p:nvSpPr>
          <p:spPr bwMode="auto">
            <a:xfrm>
              <a:off x="3401" y="934"/>
              <a:ext cx="34" cy="55"/>
            </a:xfrm>
            <a:custGeom>
              <a:avLst/>
              <a:gdLst>
                <a:gd name="T0" fmla="*/ 0 w 14"/>
                <a:gd name="T1" fmla="*/ 0 h 27"/>
                <a:gd name="T2" fmla="*/ 8 w 14"/>
                <a:gd name="T3" fmla="*/ 16 h 27"/>
                <a:gd name="T4" fmla="*/ 14 w 14"/>
                <a:gd name="T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0"/>
                  </a:moveTo>
                  <a:lnTo>
                    <a:pt x="8" y="16"/>
                  </a:lnTo>
                  <a:lnTo>
                    <a:pt x="14" y="27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3" name="Freeform 1897"/>
            <p:cNvSpPr>
              <a:spLocks/>
            </p:cNvSpPr>
            <p:nvPr/>
          </p:nvSpPr>
          <p:spPr bwMode="auto">
            <a:xfrm>
              <a:off x="3456" y="1021"/>
              <a:ext cx="37" cy="53"/>
            </a:xfrm>
            <a:custGeom>
              <a:avLst/>
              <a:gdLst>
                <a:gd name="T0" fmla="*/ 0 w 15"/>
                <a:gd name="T1" fmla="*/ 0 h 26"/>
                <a:gd name="T2" fmla="*/ 10 w 15"/>
                <a:gd name="T3" fmla="*/ 17 h 26"/>
                <a:gd name="T4" fmla="*/ 15 w 15"/>
                <a:gd name="T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0"/>
                  </a:moveTo>
                  <a:lnTo>
                    <a:pt x="10" y="17"/>
                  </a:lnTo>
                  <a:lnTo>
                    <a:pt x="15" y="26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4" name="Freeform 1898"/>
            <p:cNvSpPr>
              <a:spLocks/>
            </p:cNvSpPr>
            <p:nvPr/>
          </p:nvSpPr>
          <p:spPr bwMode="auto">
            <a:xfrm>
              <a:off x="3514" y="1106"/>
              <a:ext cx="42" cy="51"/>
            </a:xfrm>
            <a:custGeom>
              <a:avLst/>
              <a:gdLst>
                <a:gd name="T0" fmla="*/ 0 w 17"/>
                <a:gd name="T1" fmla="*/ 0 h 25"/>
                <a:gd name="T2" fmla="*/ 11 w 17"/>
                <a:gd name="T3" fmla="*/ 16 h 25"/>
                <a:gd name="T4" fmla="*/ 17 w 17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0"/>
                  </a:moveTo>
                  <a:lnTo>
                    <a:pt x="11" y="16"/>
                  </a:lnTo>
                  <a:lnTo>
                    <a:pt x="17" y="25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5" name="Freeform 1899"/>
            <p:cNvSpPr>
              <a:spLocks/>
            </p:cNvSpPr>
            <p:nvPr/>
          </p:nvSpPr>
          <p:spPr bwMode="auto">
            <a:xfrm>
              <a:off x="3582" y="1187"/>
              <a:ext cx="49" cy="47"/>
            </a:xfrm>
            <a:custGeom>
              <a:avLst/>
              <a:gdLst>
                <a:gd name="T0" fmla="*/ 0 w 20"/>
                <a:gd name="T1" fmla="*/ 0 h 23"/>
                <a:gd name="T2" fmla="*/ 11 w 20"/>
                <a:gd name="T3" fmla="*/ 12 h 23"/>
                <a:gd name="T4" fmla="*/ 20 w 20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0"/>
                  </a:moveTo>
                  <a:lnTo>
                    <a:pt x="11" y="12"/>
                  </a:lnTo>
                  <a:lnTo>
                    <a:pt x="20" y="23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6" name="Freeform 1900"/>
            <p:cNvSpPr>
              <a:spLocks/>
            </p:cNvSpPr>
            <p:nvPr/>
          </p:nvSpPr>
          <p:spPr bwMode="auto">
            <a:xfrm>
              <a:off x="3660" y="1262"/>
              <a:ext cx="53" cy="42"/>
            </a:xfrm>
            <a:custGeom>
              <a:avLst/>
              <a:gdLst>
                <a:gd name="T0" fmla="*/ 0 w 22"/>
                <a:gd name="T1" fmla="*/ 0 h 21"/>
                <a:gd name="T2" fmla="*/ 4 w 22"/>
                <a:gd name="T3" fmla="*/ 4 h 21"/>
                <a:gd name="T4" fmla="*/ 16 w 22"/>
                <a:gd name="T5" fmla="*/ 16 h 21"/>
                <a:gd name="T6" fmla="*/ 22 w 22"/>
                <a:gd name="T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0" y="0"/>
                  </a:moveTo>
                  <a:lnTo>
                    <a:pt x="4" y="4"/>
                  </a:lnTo>
                  <a:lnTo>
                    <a:pt x="16" y="16"/>
                  </a:lnTo>
                  <a:lnTo>
                    <a:pt x="22" y="2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7" name="Freeform 1901"/>
            <p:cNvSpPr>
              <a:spLocks/>
            </p:cNvSpPr>
            <p:nvPr/>
          </p:nvSpPr>
          <p:spPr bwMode="auto">
            <a:xfrm>
              <a:off x="3752" y="1327"/>
              <a:ext cx="68" cy="22"/>
            </a:xfrm>
            <a:custGeom>
              <a:avLst/>
              <a:gdLst>
                <a:gd name="T0" fmla="*/ 0 w 28"/>
                <a:gd name="T1" fmla="*/ 0 h 11"/>
                <a:gd name="T2" fmla="*/ 3 w 28"/>
                <a:gd name="T3" fmla="*/ 2 h 11"/>
                <a:gd name="T4" fmla="*/ 15 w 28"/>
                <a:gd name="T5" fmla="*/ 8 h 11"/>
                <a:gd name="T6" fmla="*/ 28 w 28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3" y="2"/>
                  </a:lnTo>
                  <a:lnTo>
                    <a:pt x="15" y="8"/>
                  </a:lnTo>
                  <a:lnTo>
                    <a:pt x="28" y="1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8" name="Line 1902"/>
            <p:cNvSpPr>
              <a:spLocks noChangeShapeType="1"/>
            </p:cNvSpPr>
            <p:nvPr/>
          </p:nvSpPr>
          <p:spPr bwMode="auto">
            <a:xfrm>
              <a:off x="3788" y="1343"/>
              <a:ext cx="32" cy="6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59" name="Freeform 1903"/>
            <p:cNvSpPr>
              <a:spLocks/>
            </p:cNvSpPr>
            <p:nvPr/>
          </p:nvSpPr>
          <p:spPr bwMode="auto">
            <a:xfrm>
              <a:off x="3866" y="1335"/>
              <a:ext cx="70" cy="14"/>
            </a:xfrm>
            <a:custGeom>
              <a:avLst/>
              <a:gdLst>
                <a:gd name="T0" fmla="*/ 0 w 29"/>
                <a:gd name="T1" fmla="*/ 7 h 7"/>
                <a:gd name="T2" fmla="*/ 5 w 29"/>
                <a:gd name="T3" fmla="*/ 7 h 7"/>
                <a:gd name="T4" fmla="*/ 18 w 29"/>
                <a:gd name="T5" fmla="*/ 4 h 7"/>
                <a:gd name="T6" fmla="*/ 29 w 29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7">
                  <a:moveTo>
                    <a:pt x="0" y="7"/>
                  </a:moveTo>
                  <a:lnTo>
                    <a:pt x="5" y="7"/>
                  </a:lnTo>
                  <a:lnTo>
                    <a:pt x="18" y="4"/>
                  </a:lnTo>
                  <a:lnTo>
                    <a:pt x="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0" name="Freeform 1904"/>
            <p:cNvSpPr>
              <a:spLocks/>
            </p:cNvSpPr>
            <p:nvPr/>
          </p:nvSpPr>
          <p:spPr bwMode="auto">
            <a:xfrm>
              <a:off x="3977" y="1276"/>
              <a:ext cx="54" cy="43"/>
            </a:xfrm>
            <a:custGeom>
              <a:avLst/>
              <a:gdLst>
                <a:gd name="T0" fmla="*/ 0 w 22"/>
                <a:gd name="T1" fmla="*/ 21 h 21"/>
                <a:gd name="T2" fmla="*/ 1 w 22"/>
                <a:gd name="T3" fmla="*/ 20 h 21"/>
                <a:gd name="T4" fmla="*/ 13 w 22"/>
                <a:gd name="T5" fmla="*/ 9 h 21"/>
                <a:gd name="T6" fmla="*/ 22 w 22"/>
                <a:gd name="T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1">
                  <a:moveTo>
                    <a:pt x="0" y="21"/>
                  </a:moveTo>
                  <a:lnTo>
                    <a:pt x="1" y="20"/>
                  </a:lnTo>
                  <a:lnTo>
                    <a:pt x="13" y="9"/>
                  </a:lnTo>
                  <a:lnTo>
                    <a:pt x="22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1" name="Freeform 1905"/>
            <p:cNvSpPr>
              <a:spLocks/>
            </p:cNvSpPr>
            <p:nvPr/>
          </p:nvSpPr>
          <p:spPr bwMode="auto">
            <a:xfrm>
              <a:off x="4062" y="1201"/>
              <a:ext cx="46" cy="49"/>
            </a:xfrm>
            <a:custGeom>
              <a:avLst/>
              <a:gdLst>
                <a:gd name="T0" fmla="*/ 0 w 19"/>
                <a:gd name="T1" fmla="*/ 24 h 24"/>
                <a:gd name="T2" fmla="*/ 3 w 19"/>
                <a:gd name="T3" fmla="*/ 21 h 24"/>
                <a:gd name="T4" fmla="*/ 15 w 19"/>
                <a:gd name="T5" fmla="*/ 5 h 24"/>
                <a:gd name="T6" fmla="*/ 19 w 19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3" y="21"/>
                  </a:lnTo>
                  <a:lnTo>
                    <a:pt x="15" y="5"/>
                  </a:lnTo>
                  <a:lnTo>
                    <a:pt x="1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2" name="Freeform 1906"/>
            <p:cNvSpPr>
              <a:spLocks/>
            </p:cNvSpPr>
            <p:nvPr/>
          </p:nvSpPr>
          <p:spPr bwMode="auto">
            <a:xfrm>
              <a:off x="4135" y="1120"/>
              <a:ext cx="39" cy="51"/>
            </a:xfrm>
            <a:custGeom>
              <a:avLst/>
              <a:gdLst>
                <a:gd name="T0" fmla="*/ 0 w 16"/>
                <a:gd name="T1" fmla="*/ 25 h 25"/>
                <a:gd name="T2" fmla="*/ 10 w 16"/>
                <a:gd name="T3" fmla="*/ 10 h 25"/>
                <a:gd name="T4" fmla="*/ 16 w 1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10" y="10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3" name="Freeform 1907"/>
            <p:cNvSpPr>
              <a:spLocks/>
            </p:cNvSpPr>
            <p:nvPr/>
          </p:nvSpPr>
          <p:spPr bwMode="auto">
            <a:xfrm>
              <a:off x="4195" y="1036"/>
              <a:ext cx="37" cy="52"/>
            </a:xfrm>
            <a:custGeom>
              <a:avLst/>
              <a:gdLst>
                <a:gd name="T0" fmla="*/ 0 w 15"/>
                <a:gd name="T1" fmla="*/ 26 h 26"/>
                <a:gd name="T2" fmla="*/ 9 w 15"/>
                <a:gd name="T3" fmla="*/ 10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9" y="10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4" name="Freeform 1908"/>
            <p:cNvSpPr>
              <a:spLocks/>
            </p:cNvSpPr>
            <p:nvPr/>
          </p:nvSpPr>
          <p:spPr bwMode="auto">
            <a:xfrm>
              <a:off x="4256" y="953"/>
              <a:ext cx="41" cy="50"/>
            </a:xfrm>
            <a:custGeom>
              <a:avLst/>
              <a:gdLst>
                <a:gd name="T0" fmla="*/ 0 w 17"/>
                <a:gd name="T1" fmla="*/ 25 h 25"/>
                <a:gd name="T2" fmla="*/ 13 w 17"/>
                <a:gd name="T3" fmla="*/ 8 h 25"/>
                <a:gd name="T4" fmla="*/ 17 w 17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25">
                  <a:moveTo>
                    <a:pt x="0" y="25"/>
                  </a:moveTo>
                  <a:lnTo>
                    <a:pt x="13" y="8"/>
                  </a:lnTo>
                  <a:lnTo>
                    <a:pt x="17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5" name="Freeform 1909"/>
            <p:cNvSpPr>
              <a:spLocks/>
            </p:cNvSpPr>
            <p:nvPr/>
          </p:nvSpPr>
          <p:spPr bwMode="auto">
            <a:xfrm>
              <a:off x="4321" y="866"/>
              <a:ext cx="34" cy="54"/>
            </a:xfrm>
            <a:custGeom>
              <a:avLst/>
              <a:gdLst>
                <a:gd name="T0" fmla="*/ 0 w 14"/>
                <a:gd name="T1" fmla="*/ 27 h 27"/>
                <a:gd name="T2" fmla="*/ 11 w 14"/>
                <a:gd name="T3" fmla="*/ 6 h 27"/>
                <a:gd name="T4" fmla="*/ 14 w 14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27">
                  <a:moveTo>
                    <a:pt x="0" y="27"/>
                  </a:moveTo>
                  <a:lnTo>
                    <a:pt x="11" y="6"/>
                  </a:lnTo>
                  <a:lnTo>
                    <a:pt x="14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6" name="Freeform 1910"/>
            <p:cNvSpPr>
              <a:spLocks/>
            </p:cNvSpPr>
            <p:nvPr/>
          </p:nvSpPr>
          <p:spPr bwMode="auto">
            <a:xfrm>
              <a:off x="4377" y="779"/>
              <a:ext cx="37" cy="52"/>
            </a:xfrm>
            <a:custGeom>
              <a:avLst/>
              <a:gdLst>
                <a:gd name="T0" fmla="*/ 0 w 15"/>
                <a:gd name="T1" fmla="*/ 26 h 26"/>
                <a:gd name="T2" fmla="*/ 13 w 15"/>
                <a:gd name="T3" fmla="*/ 3 h 26"/>
                <a:gd name="T4" fmla="*/ 15 w 1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3" y="3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7" name="Freeform 1911"/>
            <p:cNvSpPr>
              <a:spLocks/>
            </p:cNvSpPr>
            <p:nvPr/>
          </p:nvSpPr>
          <p:spPr bwMode="auto">
            <a:xfrm>
              <a:off x="4435" y="692"/>
              <a:ext cx="37" cy="52"/>
            </a:xfrm>
            <a:custGeom>
              <a:avLst/>
              <a:gdLst>
                <a:gd name="T0" fmla="*/ 0 w 15"/>
                <a:gd name="T1" fmla="*/ 26 h 26"/>
                <a:gd name="T2" fmla="*/ 1 w 15"/>
                <a:gd name="T3" fmla="*/ 25 h 26"/>
                <a:gd name="T4" fmla="*/ 13 w 15"/>
                <a:gd name="T5" fmla="*/ 3 h 26"/>
                <a:gd name="T6" fmla="*/ 15 w 15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6">
                  <a:moveTo>
                    <a:pt x="0" y="26"/>
                  </a:moveTo>
                  <a:lnTo>
                    <a:pt x="1" y="25"/>
                  </a:lnTo>
                  <a:lnTo>
                    <a:pt x="13" y="3"/>
                  </a:lnTo>
                  <a:lnTo>
                    <a:pt x="15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8" name="Freeform 1912"/>
            <p:cNvSpPr>
              <a:spLocks/>
            </p:cNvSpPr>
            <p:nvPr/>
          </p:nvSpPr>
          <p:spPr bwMode="auto">
            <a:xfrm>
              <a:off x="4496" y="609"/>
              <a:ext cx="39" cy="51"/>
            </a:xfrm>
            <a:custGeom>
              <a:avLst/>
              <a:gdLst>
                <a:gd name="T0" fmla="*/ 0 w 16"/>
                <a:gd name="T1" fmla="*/ 25 h 25"/>
                <a:gd name="T2" fmla="*/ 1 w 16"/>
                <a:gd name="T3" fmla="*/ 24 h 25"/>
                <a:gd name="T4" fmla="*/ 13 w 16"/>
                <a:gd name="T5" fmla="*/ 4 h 25"/>
                <a:gd name="T6" fmla="*/ 16 w 16"/>
                <a:gd name="T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5">
                  <a:moveTo>
                    <a:pt x="0" y="25"/>
                  </a:moveTo>
                  <a:lnTo>
                    <a:pt x="1" y="24"/>
                  </a:lnTo>
                  <a:lnTo>
                    <a:pt x="13" y="4"/>
                  </a:lnTo>
                  <a:lnTo>
                    <a:pt x="16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69" name="Freeform 1913"/>
            <p:cNvSpPr>
              <a:spLocks/>
            </p:cNvSpPr>
            <p:nvPr/>
          </p:nvSpPr>
          <p:spPr bwMode="auto">
            <a:xfrm>
              <a:off x="4561" y="532"/>
              <a:ext cx="49" cy="47"/>
            </a:xfrm>
            <a:custGeom>
              <a:avLst/>
              <a:gdLst>
                <a:gd name="T0" fmla="*/ 0 w 20"/>
                <a:gd name="T1" fmla="*/ 23 h 23"/>
                <a:gd name="T2" fmla="*/ 11 w 20"/>
                <a:gd name="T3" fmla="*/ 9 h 23"/>
                <a:gd name="T4" fmla="*/ 20 w 2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23">
                  <a:moveTo>
                    <a:pt x="0" y="23"/>
                  </a:moveTo>
                  <a:lnTo>
                    <a:pt x="11" y="9"/>
                  </a:lnTo>
                  <a:lnTo>
                    <a:pt x="20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0" name="Freeform 1914"/>
            <p:cNvSpPr>
              <a:spLocks/>
            </p:cNvSpPr>
            <p:nvPr/>
          </p:nvSpPr>
          <p:spPr bwMode="auto">
            <a:xfrm>
              <a:off x="4644" y="465"/>
              <a:ext cx="55" cy="41"/>
            </a:xfrm>
            <a:custGeom>
              <a:avLst/>
              <a:gdLst>
                <a:gd name="T0" fmla="*/ 0 w 23"/>
                <a:gd name="T1" fmla="*/ 20 h 20"/>
                <a:gd name="T2" fmla="*/ 5 w 23"/>
                <a:gd name="T3" fmla="*/ 15 h 20"/>
                <a:gd name="T4" fmla="*/ 18 w 23"/>
                <a:gd name="T5" fmla="*/ 3 h 20"/>
                <a:gd name="T6" fmla="*/ 23 w 23"/>
                <a:gd name="T7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0">
                  <a:moveTo>
                    <a:pt x="0" y="20"/>
                  </a:moveTo>
                  <a:lnTo>
                    <a:pt x="5" y="15"/>
                  </a:lnTo>
                  <a:lnTo>
                    <a:pt x="18" y="3"/>
                  </a:lnTo>
                  <a:lnTo>
                    <a:pt x="23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1" name="Freeform 1915"/>
            <p:cNvSpPr>
              <a:spLocks/>
            </p:cNvSpPr>
            <p:nvPr/>
          </p:nvSpPr>
          <p:spPr bwMode="auto">
            <a:xfrm>
              <a:off x="4738" y="427"/>
              <a:ext cx="70" cy="18"/>
            </a:xfrm>
            <a:custGeom>
              <a:avLst/>
              <a:gdLst>
                <a:gd name="T0" fmla="*/ 0 w 29"/>
                <a:gd name="T1" fmla="*/ 9 h 9"/>
                <a:gd name="T2" fmla="*/ 3 w 29"/>
                <a:gd name="T3" fmla="*/ 7 h 9"/>
                <a:gd name="T4" fmla="*/ 16 w 29"/>
                <a:gd name="T5" fmla="*/ 3 h 9"/>
                <a:gd name="T6" fmla="*/ 28 w 29"/>
                <a:gd name="T7" fmla="*/ 0 h 9"/>
                <a:gd name="T8" fmla="*/ 29 w 29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9">
                  <a:moveTo>
                    <a:pt x="0" y="9"/>
                  </a:moveTo>
                  <a:lnTo>
                    <a:pt x="3" y="7"/>
                  </a:lnTo>
                  <a:lnTo>
                    <a:pt x="16" y="3"/>
                  </a:lnTo>
                  <a:lnTo>
                    <a:pt x="28" y="0"/>
                  </a:lnTo>
                  <a:lnTo>
                    <a:pt x="29" y="0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2" name="Freeform 1916"/>
            <p:cNvSpPr>
              <a:spLocks/>
            </p:cNvSpPr>
            <p:nvPr/>
          </p:nvSpPr>
          <p:spPr bwMode="auto">
            <a:xfrm>
              <a:off x="4855" y="431"/>
              <a:ext cx="67" cy="22"/>
            </a:xfrm>
            <a:custGeom>
              <a:avLst/>
              <a:gdLst>
                <a:gd name="T0" fmla="*/ 0 w 28"/>
                <a:gd name="T1" fmla="*/ 0 h 11"/>
                <a:gd name="T2" fmla="*/ 5 w 28"/>
                <a:gd name="T3" fmla="*/ 1 h 11"/>
                <a:gd name="T4" fmla="*/ 17 w 28"/>
                <a:gd name="T5" fmla="*/ 6 h 11"/>
                <a:gd name="T6" fmla="*/ 28 w 28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1">
                  <a:moveTo>
                    <a:pt x="0" y="0"/>
                  </a:moveTo>
                  <a:lnTo>
                    <a:pt x="5" y="1"/>
                  </a:lnTo>
                  <a:lnTo>
                    <a:pt x="17" y="6"/>
                  </a:lnTo>
                  <a:lnTo>
                    <a:pt x="28" y="11"/>
                  </a:lnTo>
                </a:path>
              </a:pathLst>
            </a:custGeom>
            <a:noFill/>
            <a:ln w="15875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3" name="Line 1917"/>
            <p:cNvSpPr>
              <a:spLocks noChangeShapeType="1"/>
            </p:cNvSpPr>
            <p:nvPr/>
          </p:nvSpPr>
          <p:spPr bwMode="auto">
            <a:xfrm>
              <a:off x="4961" y="474"/>
              <a:ext cx="5" cy="2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4" name="Line 1918"/>
            <p:cNvSpPr>
              <a:spLocks noChangeShapeType="1"/>
            </p:cNvSpPr>
            <p:nvPr/>
          </p:nvSpPr>
          <p:spPr bwMode="auto">
            <a:xfrm flipV="1">
              <a:off x="1111" y="421"/>
              <a:ext cx="1" cy="90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5" name="Freeform 1919"/>
            <p:cNvSpPr>
              <a:spLocks/>
            </p:cNvSpPr>
            <p:nvPr/>
          </p:nvSpPr>
          <p:spPr bwMode="auto">
            <a:xfrm>
              <a:off x="1072" y="1312"/>
              <a:ext cx="75" cy="95"/>
            </a:xfrm>
            <a:custGeom>
              <a:avLst/>
              <a:gdLst>
                <a:gd name="T0" fmla="*/ 75 w 75"/>
                <a:gd name="T1" fmla="*/ 0 h 95"/>
                <a:gd name="T2" fmla="*/ 39 w 75"/>
                <a:gd name="T3" fmla="*/ 95 h 95"/>
                <a:gd name="T4" fmla="*/ 0 w 75"/>
                <a:gd name="T5" fmla="*/ 0 h 95"/>
                <a:gd name="T6" fmla="*/ 75 w 75"/>
                <a:gd name="T7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5">
                  <a:moveTo>
                    <a:pt x="75" y="0"/>
                  </a:moveTo>
                  <a:lnTo>
                    <a:pt x="39" y="95"/>
                  </a:lnTo>
                  <a:lnTo>
                    <a:pt x="0" y="0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6" name="Freeform 1920"/>
            <p:cNvSpPr>
              <a:spLocks/>
            </p:cNvSpPr>
            <p:nvPr/>
          </p:nvSpPr>
          <p:spPr bwMode="auto">
            <a:xfrm>
              <a:off x="1072" y="332"/>
              <a:ext cx="75" cy="97"/>
            </a:xfrm>
            <a:custGeom>
              <a:avLst/>
              <a:gdLst>
                <a:gd name="T0" fmla="*/ 0 w 75"/>
                <a:gd name="T1" fmla="*/ 97 h 97"/>
                <a:gd name="T2" fmla="*/ 39 w 75"/>
                <a:gd name="T3" fmla="*/ 0 h 97"/>
                <a:gd name="T4" fmla="*/ 75 w 75"/>
                <a:gd name="T5" fmla="*/ 97 h 97"/>
                <a:gd name="T6" fmla="*/ 0 w 75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7">
                  <a:moveTo>
                    <a:pt x="0" y="97"/>
                  </a:moveTo>
                  <a:lnTo>
                    <a:pt x="39" y="0"/>
                  </a:lnTo>
                  <a:lnTo>
                    <a:pt x="75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7" name="Freeform 1921"/>
            <p:cNvSpPr>
              <a:spLocks/>
            </p:cNvSpPr>
            <p:nvPr/>
          </p:nvSpPr>
          <p:spPr bwMode="auto">
            <a:xfrm>
              <a:off x="956" y="894"/>
              <a:ext cx="4163" cy="1"/>
            </a:xfrm>
            <a:custGeom>
              <a:avLst/>
              <a:gdLst>
                <a:gd name="T0" fmla="*/ 0 w 4163"/>
                <a:gd name="T1" fmla="*/ 82 w 4163"/>
                <a:gd name="T2" fmla="*/ 167 w 4163"/>
                <a:gd name="T3" fmla="*/ 259 w 4163"/>
                <a:gd name="T4" fmla="*/ 344 w 4163"/>
                <a:gd name="T5" fmla="*/ 426 w 4163"/>
                <a:gd name="T6" fmla="*/ 511 w 4163"/>
                <a:gd name="T7" fmla="*/ 593 w 4163"/>
                <a:gd name="T8" fmla="*/ 688 w 4163"/>
                <a:gd name="T9" fmla="*/ 770 w 4163"/>
                <a:gd name="T10" fmla="*/ 855 w 4163"/>
                <a:gd name="T11" fmla="*/ 937 w 4163"/>
                <a:gd name="T12" fmla="*/ 1022 w 4163"/>
                <a:gd name="T13" fmla="*/ 1105 w 4163"/>
                <a:gd name="T14" fmla="*/ 1199 w 4163"/>
                <a:gd name="T15" fmla="*/ 1281 w 4163"/>
                <a:gd name="T16" fmla="*/ 1366 w 4163"/>
                <a:gd name="T17" fmla="*/ 1449 w 4163"/>
                <a:gd name="T18" fmla="*/ 1533 w 4163"/>
                <a:gd name="T19" fmla="*/ 1626 w 4163"/>
                <a:gd name="T20" fmla="*/ 1710 w 4163"/>
                <a:gd name="T21" fmla="*/ 1793 w 4163"/>
                <a:gd name="T22" fmla="*/ 1878 w 4163"/>
                <a:gd name="T23" fmla="*/ 1960 w 4163"/>
                <a:gd name="T24" fmla="*/ 2054 w 4163"/>
                <a:gd name="T25" fmla="*/ 2137 w 4163"/>
                <a:gd name="T26" fmla="*/ 2222 w 4163"/>
                <a:gd name="T27" fmla="*/ 2304 w 4163"/>
                <a:gd name="T28" fmla="*/ 2389 w 4163"/>
                <a:gd name="T29" fmla="*/ 2474 w 4163"/>
                <a:gd name="T30" fmla="*/ 2566 w 4163"/>
                <a:gd name="T31" fmla="*/ 2648 w 4163"/>
                <a:gd name="T32" fmla="*/ 2733 w 4163"/>
                <a:gd name="T33" fmla="*/ 2818 w 4163"/>
                <a:gd name="T34" fmla="*/ 2900 w 4163"/>
                <a:gd name="T35" fmla="*/ 2992 w 4163"/>
                <a:gd name="T36" fmla="*/ 3077 w 4163"/>
                <a:gd name="T37" fmla="*/ 3159 w 4163"/>
                <a:gd name="T38" fmla="*/ 3244 w 4163"/>
                <a:gd name="T39" fmla="*/ 3329 w 4163"/>
                <a:gd name="T40" fmla="*/ 3421 w 4163"/>
                <a:gd name="T41" fmla="*/ 3504 w 4163"/>
                <a:gd name="T42" fmla="*/ 3588 w 4163"/>
                <a:gd name="T43" fmla="*/ 3673 w 4163"/>
                <a:gd name="T44" fmla="*/ 3756 w 4163"/>
                <a:gd name="T45" fmla="*/ 3840 w 4163"/>
                <a:gd name="T46" fmla="*/ 3932 w 4163"/>
                <a:gd name="T47" fmla="*/ 4017 w 4163"/>
                <a:gd name="T48" fmla="*/ 4100 w 4163"/>
                <a:gd name="T49" fmla="*/ 4131 w 4163"/>
                <a:gd name="T50" fmla="*/ 4163 w 4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4163">
                  <a:moveTo>
                    <a:pt x="0" y="0"/>
                  </a:moveTo>
                  <a:lnTo>
                    <a:pt x="82" y="0"/>
                  </a:lnTo>
                  <a:lnTo>
                    <a:pt x="167" y="0"/>
                  </a:lnTo>
                  <a:lnTo>
                    <a:pt x="259" y="0"/>
                  </a:lnTo>
                  <a:lnTo>
                    <a:pt x="344" y="0"/>
                  </a:lnTo>
                  <a:lnTo>
                    <a:pt x="426" y="0"/>
                  </a:lnTo>
                  <a:lnTo>
                    <a:pt x="511" y="0"/>
                  </a:lnTo>
                  <a:lnTo>
                    <a:pt x="593" y="0"/>
                  </a:lnTo>
                  <a:lnTo>
                    <a:pt x="688" y="0"/>
                  </a:lnTo>
                  <a:lnTo>
                    <a:pt x="770" y="0"/>
                  </a:lnTo>
                  <a:lnTo>
                    <a:pt x="855" y="0"/>
                  </a:lnTo>
                  <a:lnTo>
                    <a:pt x="937" y="0"/>
                  </a:lnTo>
                  <a:lnTo>
                    <a:pt x="1022" y="0"/>
                  </a:lnTo>
                  <a:lnTo>
                    <a:pt x="1105" y="0"/>
                  </a:lnTo>
                  <a:lnTo>
                    <a:pt x="1199" y="0"/>
                  </a:lnTo>
                  <a:lnTo>
                    <a:pt x="1281" y="0"/>
                  </a:lnTo>
                  <a:lnTo>
                    <a:pt x="1366" y="0"/>
                  </a:lnTo>
                  <a:lnTo>
                    <a:pt x="1449" y="0"/>
                  </a:lnTo>
                  <a:lnTo>
                    <a:pt x="1533" y="0"/>
                  </a:lnTo>
                  <a:lnTo>
                    <a:pt x="1626" y="0"/>
                  </a:lnTo>
                  <a:lnTo>
                    <a:pt x="1710" y="0"/>
                  </a:lnTo>
                  <a:lnTo>
                    <a:pt x="1793" y="0"/>
                  </a:lnTo>
                  <a:lnTo>
                    <a:pt x="1878" y="0"/>
                  </a:lnTo>
                  <a:lnTo>
                    <a:pt x="1960" y="0"/>
                  </a:lnTo>
                  <a:lnTo>
                    <a:pt x="2054" y="0"/>
                  </a:lnTo>
                  <a:lnTo>
                    <a:pt x="2137" y="0"/>
                  </a:lnTo>
                  <a:lnTo>
                    <a:pt x="2222" y="0"/>
                  </a:lnTo>
                  <a:lnTo>
                    <a:pt x="2304" y="0"/>
                  </a:lnTo>
                  <a:lnTo>
                    <a:pt x="2389" y="0"/>
                  </a:lnTo>
                  <a:lnTo>
                    <a:pt x="2474" y="0"/>
                  </a:lnTo>
                  <a:lnTo>
                    <a:pt x="2566" y="0"/>
                  </a:lnTo>
                  <a:lnTo>
                    <a:pt x="2648" y="0"/>
                  </a:lnTo>
                  <a:lnTo>
                    <a:pt x="2733" y="0"/>
                  </a:lnTo>
                  <a:lnTo>
                    <a:pt x="2818" y="0"/>
                  </a:lnTo>
                  <a:lnTo>
                    <a:pt x="2900" y="0"/>
                  </a:lnTo>
                  <a:lnTo>
                    <a:pt x="2992" y="0"/>
                  </a:lnTo>
                  <a:lnTo>
                    <a:pt x="3077" y="0"/>
                  </a:lnTo>
                  <a:lnTo>
                    <a:pt x="3159" y="0"/>
                  </a:lnTo>
                  <a:lnTo>
                    <a:pt x="3244" y="0"/>
                  </a:lnTo>
                  <a:lnTo>
                    <a:pt x="3329" y="0"/>
                  </a:lnTo>
                  <a:lnTo>
                    <a:pt x="3421" y="0"/>
                  </a:lnTo>
                  <a:lnTo>
                    <a:pt x="3504" y="0"/>
                  </a:lnTo>
                  <a:lnTo>
                    <a:pt x="3588" y="0"/>
                  </a:lnTo>
                  <a:lnTo>
                    <a:pt x="3673" y="0"/>
                  </a:lnTo>
                  <a:lnTo>
                    <a:pt x="3756" y="0"/>
                  </a:lnTo>
                  <a:lnTo>
                    <a:pt x="3840" y="0"/>
                  </a:lnTo>
                  <a:lnTo>
                    <a:pt x="3932" y="0"/>
                  </a:lnTo>
                  <a:lnTo>
                    <a:pt x="4017" y="0"/>
                  </a:lnTo>
                  <a:lnTo>
                    <a:pt x="4100" y="0"/>
                  </a:lnTo>
                  <a:lnTo>
                    <a:pt x="4131" y="0"/>
                  </a:lnTo>
                  <a:lnTo>
                    <a:pt x="4163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8" name="Freeform 1922"/>
            <p:cNvSpPr>
              <a:spLocks/>
            </p:cNvSpPr>
            <p:nvPr/>
          </p:nvSpPr>
          <p:spPr bwMode="auto">
            <a:xfrm>
              <a:off x="5109" y="862"/>
              <a:ext cx="114" cy="64"/>
            </a:xfrm>
            <a:custGeom>
              <a:avLst/>
              <a:gdLst>
                <a:gd name="T0" fmla="*/ 0 w 114"/>
                <a:gd name="T1" fmla="*/ 0 h 64"/>
                <a:gd name="T2" fmla="*/ 114 w 114"/>
                <a:gd name="T3" fmla="*/ 32 h 64"/>
                <a:gd name="T4" fmla="*/ 0 w 114"/>
                <a:gd name="T5" fmla="*/ 64 h 64"/>
                <a:gd name="T6" fmla="*/ 0 w 114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64">
                  <a:moveTo>
                    <a:pt x="0" y="0"/>
                  </a:moveTo>
                  <a:lnTo>
                    <a:pt x="114" y="32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79" name="Freeform 1923"/>
            <p:cNvSpPr>
              <a:spLocks/>
            </p:cNvSpPr>
            <p:nvPr/>
          </p:nvSpPr>
          <p:spPr bwMode="auto">
            <a:xfrm>
              <a:off x="2077" y="427"/>
              <a:ext cx="645" cy="465"/>
            </a:xfrm>
            <a:custGeom>
              <a:avLst/>
              <a:gdLst>
                <a:gd name="T0" fmla="*/ 0 w 645"/>
                <a:gd name="T1" fmla="*/ 69 h 465"/>
                <a:gd name="T2" fmla="*/ 32 w 645"/>
                <a:gd name="T3" fmla="*/ 47 h 465"/>
                <a:gd name="T4" fmla="*/ 66 w 645"/>
                <a:gd name="T5" fmla="*/ 28 h 465"/>
                <a:gd name="T6" fmla="*/ 97 w 645"/>
                <a:gd name="T7" fmla="*/ 12 h 465"/>
                <a:gd name="T8" fmla="*/ 129 w 645"/>
                <a:gd name="T9" fmla="*/ 4 h 465"/>
                <a:gd name="T10" fmla="*/ 163 w 645"/>
                <a:gd name="T11" fmla="*/ 0 h 465"/>
                <a:gd name="T12" fmla="*/ 194 w 645"/>
                <a:gd name="T13" fmla="*/ 2 h 465"/>
                <a:gd name="T14" fmla="*/ 226 w 645"/>
                <a:gd name="T15" fmla="*/ 8 h 465"/>
                <a:gd name="T16" fmla="*/ 260 w 645"/>
                <a:gd name="T17" fmla="*/ 20 h 465"/>
                <a:gd name="T18" fmla="*/ 291 w 645"/>
                <a:gd name="T19" fmla="*/ 36 h 465"/>
                <a:gd name="T20" fmla="*/ 323 w 645"/>
                <a:gd name="T21" fmla="*/ 59 h 465"/>
                <a:gd name="T22" fmla="*/ 357 w 645"/>
                <a:gd name="T23" fmla="*/ 83 h 465"/>
                <a:gd name="T24" fmla="*/ 388 w 645"/>
                <a:gd name="T25" fmla="*/ 113 h 465"/>
                <a:gd name="T26" fmla="*/ 420 w 645"/>
                <a:gd name="T27" fmla="*/ 148 h 465"/>
                <a:gd name="T28" fmla="*/ 451 w 645"/>
                <a:gd name="T29" fmla="*/ 186 h 465"/>
                <a:gd name="T30" fmla="*/ 483 w 645"/>
                <a:gd name="T31" fmla="*/ 226 h 465"/>
                <a:gd name="T32" fmla="*/ 514 w 645"/>
                <a:gd name="T33" fmla="*/ 269 h 465"/>
                <a:gd name="T34" fmla="*/ 548 w 645"/>
                <a:gd name="T35" fmla="*/ 315 h 465"/>
                <a:gd name="T36" fmla="*/ 580 w 645"/>
                <a:gd name="T37" fmla="*/ 364 h 465"/>
                <a:gd name="T38" fmla="*/ 611 w 645"/>
                <a:gd name="T39" fmla="*/ 414 h 465"/>
                <a:gd name="T40" fmla="*/ 645 w 645"/>
                <a:gd name="T41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465">
                  <a:moveTo>
                    <a:pt x="0" y="69"/>
                  </a:moveTo>
                  <a:lnTo>
                    <a:pt x="32" y="47"/>
                  </a:lnTo>
                  <a:lnTo>
                    <a:pt x="66" y="28"/>
                  </a:lnTo>
                  <a:lnTo>
                    <a:pt x="97" y="12"/>
                  </a:lnTo>
                  <a:lnTo>
                    <a:pt x="129" y="4"/>
                  </a:lnTo>
                  <a:lnTo>
                    <a:pt x="163" y="0"/>
                  </a:lnTo>
                  <a:lnTo>
                    <a:pt x="194" y="2"/>
                  </a:lnTo>
                  <a:lnTo>
                    <a:pt x="226" y="8"/>
                  </a:lnTo>
                  <a:lnTo>
                    <a:pt x="260" y="20"/>
                  </a:lnTo>
                  <a:lnTo>
                    <a:pt x="291" y="36"/>
                  </a:lnTo>
                  <a:lnTo>
                    <a:pt x="323" y="59"/>
                  </a:lnTo>
                  <a:lnTo>
                    <a:pt x="357" y="83"/>
                  </a:lnTo>
                  <a:lnTo>
                    <a:pt x="388" y="113"/>
                  </a:lnTo>
                  <a:lnTo>
                    <a:pt x="420" y="148"/>
                  </a:lnTo>
                  <a:lnTo>
                    <a:pt x="451" y="186"/>
                  </a:lnTo>
                  <a:lnTo>
                    <a:pt x="483" y="226"/>
                  </a:lnTo>
                  <a:lnTo>
                    <a:pt x="514" y="269"/>
                  </a:lnTo>
                  <a:lnTo>
                    <a:pt x="548" y="315"/>
                  </a:lnTo>
                  <a:lnTo>
                    <a:pt x="580" y="364"/>
                  </a:lnTo>
                  <a:lnTo>
                    <a:pt x="611" y="414"/>
                  </a:lnTo>
                  <a:lnTo>
                    <a:pt x="645" y="465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0" name="Line 1924"/>
            <p:cNvSpPr>
              <a:spLocks noChangeShapeType="1"/>
            </p:cNvSpPr>
            <p:nvPr/>
          </p:nvSpPr>
          <p:spPr bwMode="auto">
            <a:xfrm flipV="1">
              <a:off x="2077" y="496"/>
              <a:ext cx="1" cy="396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1" name="Line 1925"/>
            <p:cNvSpPr>
              <a:spLocks noChangeShapeType="1"/>
            </p:cNvSpPr>
            <p:nvPr/>
          </p:nvSpPr>
          <p:spPr bwMode="auto">
            <a:xfrm flipV="1">
              <a:off x="2722" y="492"/>
              <a:ext cx="1" cy="400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2" name="Freeform 1926"/>
            <p:cNvSpPr>
              <a:spLocks/>
            </p:cNvSpPr>
            <p:nvPr/>
          </p:nvSpPr>
          <p:spPr bwMode="auto">
            <a:xfrm>
              <a:off x="2722" y="427"/>
              <a:ext cx="645" cy="465"/>
            </a:xfrm>
            <a:custGeom>
              <a:avLst/>
              <a:gdLst>
                <a:gd name="T0" fmla="*/ 0 w 645"/>
                <a:gd name="T1" fmla="*/ 69 h 465"/>
                <a:gd name="T2" fmla="*/ 32 w 645"/>
                <a:gd name="T3" fmla="*/ 47 h 465"/>
                <a:gd name="T4" fmla="*/ 66 w 645"/>
                <a:gd name="T5" fmla="*/ 28 h 465"/>
                <a:gd name="T6" fmla="*/ 97 w 645"/>
                <a:gd name="T7" fmla="*/ 12 h 465"/>
                <a:gd name="T8" fmla="*/ 129 w 645"/>
                <a:gd name="T9" fmla="*/ 4 h 465"/>
                <a:gd name="T10" fmla="*/ 162 w 645"/>
                <a:gd name="T11" fmla="*/ 0 h 465"/>
                <a:gd name="T12" fmla="*/ 194 w 645"/>
                <a:gd name="T13" fmla="*/ 2 h 465"/>
                <a:gd name="T14" fmla="*/ 225 w 645"/>
                <a:gd name="T15" fmla="*/ 8 h 465"/>
                <a:gd name="T16" fmla="*/ 257 w 645"/>
                <a:gd name="T17" fmla="*/ 20 h 465"/>
                <a:gd name="T18" fmla="*/ 288 w 645"/>
                <a:gd name="T19" fmla="*/ 36 h 465"/>
                <a:gd name="T20" fmla="*/ 320 w 645"/>
                <a:gd name="T21" fmla="*/ 59 h 465"/>
                <a:gd name="T22" fmla="*/ 354 w 645"/>
                <a:gd name="T23" fmla="*/ 83 h 465"/>
                <a:gd name="T24" fmla="*/ 385 w 645"/>
                <a:gd name="T25" fmla="*/ 113 h 465"/>
                <a:gd name="T26" fmla="*/ 417 w 645"/>
                <a:gd name="T27" fmla="*/ 148 h 465"/>
                <a:gd name="T28" fmla="*/ 451 w 645"/>
                <a:gd name="T29" fmla="*/ 186 h 465"/>
                <a:gd name="T30" fmla="*/ 482 w 645"/>
                <a:gd name="T31" fmla="*/ 226 h 465"/>
                <a:gd name="T32" fmla="*/ 514 w 645"/>
                <a:gd name="T33" fmla="*/ 269 h 465"/>
                <a:gd name="T34" fmla="*/ 548 w 645"/>
                <a:gd name="T35" fmla="*/ 315 h 465"/>
                <a:gd name="T36" fmla="*/ 579 w 645"/>
                <a:gd name="T37" fmla="*/ 364 h 465"/>
                <a:gd name="T38" fmla="*/ 611 w 645"/>
                <a:gd name="T39" fmla="*/ 414 h 465"/>
                <a:gd name="T40" fmla="*/ 645 w 645"/>
                <a:gd name="T41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465">
                  <a:moveTo>
                    <a:pt x="0" y="69"/>
                  </a:moveTo>
                  <a:lnTo>
                    <a:pt x="32" y="47"/>
                  </a:lnTo>
                  <a:lnTo>
                    <a:pt x="66" y="28"/>
                  </a:lnTo>
                  <a:lnTo>
                    <a:pt x="97" y="12"/>
                  </a:lnTo>
                  <a:lnTo>
                    <a:pt x="129" y="4"/>
                  </a:lnTo>
                  <a:lnTo>
                    <a:pt x="162" y="0"/>
                  </a:lnTo>
                  <a:lnTo>
                    <a:pt x="194" y="2"/>
                  </a:lnTo>
                  <a:lnTo>
                    <a:pt x="225" y="8"/>
                  </a:lnTo>
                  <a:lnTo>
                    <a:pt x="257" y="20"/>
                  </a:lnTo>
                  <a:lnTo>
                    <a:pt x="288" y="36"/>
                  </a:lnTo>
                  <a:lnTo>
                    <a:pt x="320" y="59"/>
                  </a:lnTo>
                  <a:lnTo>
                    <a:pt x="354" y="83"/>
                  </a:lnTo>
                  <a:lnTo>
                    <a:pt x="385" y="113"/>
                  </a:lnTo>
                  <a:lnTo>
                    <a:pt x="417" y="148"/>
                  </a:lnTo>
                  <a:lnTo>
                    <a:pt x="451" y="186"/>
                  </a:lnTo>
                  <a:lnTo>
                    <a:pt x="482" y="226"/>
                  </a:lnTo>
                  <a:lnTo>
                    <a:pt x="514" y="269"/>
                  </a:lnTo>
                  <a:lnTo>
                    <a:pt x="548" y="315"/>
                  </a:lnTo>
                  <a:lnTo>
                    <a:pt x="579" y="364"/>
                  </a:lnTo>
                  <a:lnTo>
                    <a:pt x="611" y="414"/>
                  </a:lnTo>
                  <a:lnTo>
                    <a:pt x="645" y="465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3" name="Freeform 1927"/>
            <p:cNvSpPr>
              <a:spLocks/>
            </p:cNvSpPr>
            <p:nvPr/>
          </p:nvSpPr>
          <p:spPr bwMode="auto">
            <a:xfrm>
              <a:off x="3372" y="427"/>
              <a:ext cx="637" cy="465"/>
            </a:xfrm>
            <a:custGeom>
              <a:avLst/>
              <a:gdLst>
                <a:gd name="T0" fmla="*/ 0 w 637"/>
                <a:gd name="T1" fmla="*/ 69 h 465"/>
                <a:gd name="T2" fmla="*/ 31 w 637"/>
                <a:gd name="T3" fmla="*/ 47 h 465"/>
                <a:gd name="T4" fmla="*/ 63 w 637"/>
                <a:gd name="T5" fmla="*/ 28 h 465"/>
                <a:gd name="T6" fmla="*/ 94 w 637"/>
                <a:gd name="T7" fmla="*/ 12 h 465"/>
                <a:gd name="T8" fmla="*/ 126 w 637"/>
                <a:gd name="T9" fmla="*/ 4 h 465"/>
                <a:gd name="T10" fmla="*/ 159 w 637"/>
                <a:gd name="T11" fmla="*/ 0 h 465"/>
                <a:gd name="T12" fmla="*/ 191 w 637"/>
                <a:gd name="T13" fmla="*/ 2 h 465"/>
                <a:gd name="T14" fmla="*/ 222 w 637"/>
                <a:gd name="T15" fmla="*/ 8 h 465"/>
                <a:gd name="T16" fmla="*/ 254 w 637"/>
                <a:gd name="T17" fmla="*/ 20 h 465"/>
                <a:gd name="T18" fmla="*/ 285 w 637"/>
                <a:gd name="T19" fmla="*/ 36 h 465"/>
                <a:gd name="T20" fmla="*/ 317 w 637"/>
                <a:gd name="T21" fmla="*/ 59 h 465"/>
                <a:gd name="T22" fmla="*/ 351 w 637"/>
                <a:gd name="T23" fmla="*/ 83 h 465"/>
                <a:gd name="T24" fmla="*/ 382 w 637"/>
                <a:gd name="T25" fmla="*/ 113 h 465"/>
                <a:gd name="T26" fmla="*/ 414 w 637"/>
                <a:gd name="T27" fmla="*/ 148 h 465"/>
                <a:gd name="T28" fmla="*/ 445 w 637"/>
                <a:gd name="T29" fmla="*/ 186 h 465"/>
                <a:gd name="T30" fmla="*/ 477 w 637"/>
                <a:gd name="T31" fmla="*/ 226 h 465"/>
                <a:gd name="T32" fmla="*/ 508 w 637"/>
                <a:gd name="T33" fmla="*/ 269 h 465"/>
                <a:gd name="T34" fmla="*/ 542 w 637"/>
                <a:gd name="T35" fmla="*/ 315 h 465"/>
                <a:gd name="T36" fmla="*/ 574 w 637"/>
                <a:gd name="T37" fmla="*/ 364 h 465"/>
                <a:gd name="T38" fmla="*/ 605 w 637"/>
                <a:gd name="T39" fmla="*/ 414 h 465"/>
                <a:gd name="T40" fmla="*/ 637 w 637"/>
                <a:gd name="T41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7" h="465">
                  <a:moveTo>
                    <a:pt x="0" y="69"/>
                  </a:moveTo>
                  <a:lnTo>
                    <a:pt x="31" y="47"/>
                  </a:lnTo>
                  <a:lnTo>
                    <a:pt x="63" y="28"/>
                  </a:lnTo>
                  <a:lnTo>
                    <a:pt x="94" y="12"/>
                  </a:lnTo>
                  <a:lnTo>
                    <a:pt x="126" y="4"/>
                  </a:lnTo>
                  <a:lnTo>
                    <a:pt x="159" y="0"/>
                  </a:lnTo>
                  <a:lnTo>
                    <a:pt x="191" y="2"/>
                  </a:lnTo>
                  <a:lnTo>
                    <a:pt x="222" y="8"/>
                  </a:lnTo>
                  <a:lnTo>
                    <a:pt x="254" y="20"/>
                  </a:lnTo>
                  <a:lnTo>
                    <a:pt x="285" y="36"/>
                  </a:lnTo>
                  <a:lnTo>
                    <a:pt x="317" y="59"/>
                  </a:lnTo>
                  <a:lnTo>
                    <a:pt x="351" y="83"/>
                  </a:lnTo>
                  <a:lnTo>
                    <a:pt x="382" y="113"/>
                  </a:lnTo>
                  <a:lnTo>
                    <a:pt x="414" y="148"/>
                  </a:lnTo>
                  <a:lnTo>
                    <a:pt x="445" y="186"/>
                  </a:lnTo>
                  <a:lnTo>
                    <a:pt x="477" y="226"/>
                  </a:lnTo>
                  <a:lnTo>
                    <a:pt x="508" y="269"/>
                  </a:lnTo>
                  <a:lnTo>
                    <a:pt x="542" y="315"/>
                  </a:lnTo>
                  <a:lnTo>
                    <a:pt x="574" y="364"/>
                  </a:lnTo>
                  <a:lnTo>
                    <a:pt x="605" y="414"/>
                  </a:lnTo>
                  <a:lnTo>
                    <a:pt x="637" y="465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4" name="Line 1928"/>
            <p:cNvSpPr>
              <a:spLocks noChangeShapeType="1"/>
            </p:cNvSpPr>
            <p:nvPr/>
          </p:nvSpPr>
          <p:spPr bwMode="auto">
            <a:xfrm flipV="1">
              <a:off x="3372" y="496"/>
              <a:ext cx="1" cy="396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5" name="Freeform 1929"/>
            <p:cNvSpPr>
              <a:spLocks/>
            </p:cNvSpPr>
            <p:nvPr/>
          </p:nvSpPr>
          <p:spPr bwMode="auto">
            <a:xfrm>
              <a:off x="4016" y="427"/>
              <a:ext cx="642" cy="465"/>
            </a:xfrm>
            <a:custGeom>
              <a:avLst/>
              <a:gdLst>
                <a:gd name="T0" fmla="*/ 0 w 642"/>
                <a:gd name="T1" fmla="*/ 69 h 465"/>
                <a:gd name="T2" fmla="*/ 32 w 642"/>
                <a:gd name="T3" fmla="*/ 47 h 465"/>
                <a:gd name="T4" fmla="*/ 63 w 642"/>
                <a:gd name="T5" fmla="*/ 28 h 465"/>
                <a:gd name="T6" fmla="*/ 95 w 642"/>
                <a:gd name="T7" fmla="*/ 12 h 465"/>
                <a:gd name="T8" fmla="*/ 126 w 642"/>
                <a:gd name="T9" fmla="*/ 4 h 465"/>
                <a:gd name="T10" fmla="*/ 160 w 642"/>
                <a:gd name="T11" fmla="*/ 0 h 465"/>
                <a:gd name="T12" fmla="*/ 192 w 642"/>
                <a:gd name="T13" fmla="*/ 2 h 465"/>
                <a:gd name="T14" fmla="*/ 223 w 642"/>
                <a:gd name="T15" fmla="*/ 8 h 465"/>
                <a:gd name="T16" fmla="*/ 257 w 642"/>
                <a:gd name="T17" fmla="*/ 20 h 465"/>
                <a:gd name="T18" fmla="*/ 288 w 642"/>
                <a:gd name="T19" fmla="*/ 36 h 465"/>
                <a:gd name="T20" fmla="*/ 320 w 642"/>
                <a:gd name="T21" fmla="*/ 59 h 465"/>
                <a:gd name="T22" fmla="*/ 354 w 642"/>
                <a:gd name="T23" fmla="*/ 83 h 465"/>
                <a:gd name="T24" fmla="*/ 385 w 642"/>
                <a:gd name="T25" fmla="*/ 113 h 465"/>
                <a:gd name="T26" fmla="*/ 417 w 642"/>
                <a:gd name="T27" fmla="*/ 148 h 465"/>
                <a:gd name="T28" fmla="*/ 451 w 642"/>
                <a:gd name="T29" fmla="*/ 186 h 465"/>
                <a:gd name="T30" fmla="*/ 482 w 642"/>
                <a:gd name="T31" fmla="*/ 226 h 465"/>
                <a:gd name="T32" fmla="*/ 514 w 642"/>
                <a:gd name="T33" fmla="*/ 269 h 465"/>
                <a:gd name="T34" fmla="*/ 548 w 642"/>
                <a:gd name="T35" fmla="*/ 315 h 465"/>
                <a:gd name="T36" fmla="*/ 579 w 642"/>
                <a:gd name="T37" fmla="*/ 364 h 465"/>
                <a:gd name="T38" fmla="*/ 611 w 642"/>
                <a:gd name="T39" fmla="*/ 414 h 465"/>
                <a:gd name="T40" fmla="*/ 642 w 642"/>
                <a:gd name="T41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2" h="465">
                  <a:moveTo>
                    <a:pt x="0" y="69"/>
                  </a:moveTo>
                  <a:lnTo>
                    <a:pt x="32" y="47"/>
                  </a:lnTo>
                  <a:lnTo>
                    <a:pt x="63" y="28"/>
                  </a:lnTo>
                  <a:lnTo>
                    <a:pt x="95" y="12"/>
                  </a:lnTo>
                  <a:lnTo>
                    <a:pt x="126" y="4"/>
                  </a:lnTo>
                  <a:lnTo>
                    <a:pt x="160" y="0"/>
                  </a:lnTo>
                  <a:lnTo>
                    <a:pt x="192" y="2"/>
                  </a:lnTo>
                  <a:lnTo>
                    <a:pt x="223" y="8"/>
                  </a:lnTo>
                  <a:lnTo>
                    <a:pt x="257" y="20"/>
                  </a:lnTo>
                  <a:lnTo>
                    <a:pt x="288" y="36"/>
                  </a:lnTo>
                  <a:lnTo>
                    <a:pt x="320" y="59"/>
                  </a:lnTo>
                  <a:lnTo>
                    <a:pt x="354" y="83"/>
                  </a:lnTo>
                  <a:lnTo>
                    <a:pt x="385" y="113"/>
                  </a:lnTo>
                  <a:lnTo>
                    <a:pt x="417" y="148"/>
                  </a:lnTo>
                  <a:lnTo>
                    <a:pt x="451" y="186"/>
                  </a:lnTo>
                  <a:lnTo>
                    <a:pt x="482" y="226"/>
                  </a:lnTo>
                  <a:lnTo>
                    <a:pt x="514" y="269"/>
                  </a:lnTo>
                  <a:lnTo>
                    <a:pt x="548" y="315"/>
                  </a:lnTo>
                  <a:lnTo>
                    <a:pt x="579" y="364"/>
                  </a:lnTo>
                  <a:lnTo>
                    <a:pt x="611" y="414"/>
                  </a:lnTo>
                  <a:lnTo>
                    <a:pt x="642" y="465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6" name="Line 1930"/>
            <p:cNvSpPr>
              <a:spLocks noChangeShapeType="1"/>
            </p:cNvSpPr>
            <p:nvPr/>
          </p:nvSpPr>
          <p:spPr bwMode="auto">
            <a:xfrm flipV="1">
              <a:off x="4016" y="496"/>
              <a:ext cx="1" cy="396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7" name="Freeform 1931"/>
            <p:cNvSpPr>
              <a:spLocks/>
            </p:cNvSpPr>
            <p:nvPr/>
          </p:nvSpPr>
          <p:spPr bwMode="auto">
            <a:xfrm>
              <a:off x="1111" y="492"/>
              <a:ext cx="322" cy="400"/>
            </a:xfrm>
            <a:custGeom>
              <a:avLst/>
              <a:gdLst>
                <a:gd name="T0" fmla="*/ 0 w 322"/>
                <a:gd name="T1" fmla="*/ 0 h 400"/>
                <a:gd name="T2" fmla="*/ 31 w 322"/>
                <a:gd name="T3" fmla="*/ 26 h 400"/>
                <a:gd name="T4" fmla="*/ 63 w 322"/>
                <a:gd name="T5" fmla="*/ 56 h 400"/>
                <a:gd name="T6" fmla="*/ 97 w 322"/>
                <a:gd name="T7" fmla="*/ 91 h 400"/>
                <a:gd name="T8" fmla="*/ 128 w 322"/>
                <a:gd name="T9" fmla="*/ 129 h 400"/>
                <a:gd name="T10" fmla="*/ 162 w 322"/>
                <a:gd name="T11" fmla="*/ 170 h 400"/>
                <a:gd name="T12" fmla="*/ 193 w 322"/>
                <a:gd name="T13" fmla="*/ 212 h 400"/>
                <a:gd name="T14" fmla="*/ 225 w 322"/>
                <a:gd name="T15" fmla="*/ 256 h 400"/>
                <a:gd name="T16" fmla="*/ 259 w 322"/>
                <a:gd name="T17" fmla="*/ 303 h 400"/>
                <a:gd name="T18" fmla="*/ 290 w 322"/>
                <a:gd name="T19" fmla="*/ 351 h 400"/>
                <a:gd name="T20" fmla="*/ 322 w 322"/>
                <a:gd name="T21" fmla="*/ 400 h 400"/>
                <a:gd name="T22" fmla="*/ 322 w 322"/>
                <a:gd name="T23" fmla="*/ 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2" h="400">
                  <a:moveTo>
                    <a:pt x="0" y="0"/>
                  </a:moveTo>
                  <a:lnTo>
                    <a:pt x="31" y="26"/>
                  </a:lnTo>
                  <a:lnTo>
                    <a:pt x="63" y="56"/>
                  </a:lnTo>
                  <a:lnTo>
                    <a:pt x="97" y="91"/>
                  </a:lnTo>
                  <a:lnTo>
                    <a:pt x="128" y="129"/>
                  </a:lnTo>
                  <a:lnTo>
                    <a:pt x="162" y="170"/>
                  </a:lnTo>
                  <a:lnTo>
                    <a:pt x="193" y="212"/>
                  </a:lnTo>
                  <a:lnTo>
                    <a:pt x="225" y="256"/>
                  </a:lnTo>
                  <a:lnTo>
                    <a:pt x="259" y="303"/>
                  </a:lnTo>
                  <a:lnTo>
                    <a:pt x="290" y="351"/>
                  </a:lnTo>
                  <a:lnTo>
                    <a:pt x="322" y="400"/>
                  </a:lnTo>
                  <a:lnTo>
                    <a:pt x="322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8" name="Freeform 1932"/>
            <p:cNvSpPr>
              <a:spLocks/>
            </p:cNvSpPr>
            <p:nvPr/>
          </p:nvSpPr>
          <p:spPr bwMode="auto">
            <a:xfrm>
              <a:off x="1433" y="427"/>
              <a:ext cx="640" cy="465"/>
            </a:xfrm>
            <a:custGeom>
              <a:avLst/>
              <a:gdLst>
                <a:gd name="T0" fmla="*/ 0 w 640"/>
                <a:gd name="T1" fmla="*/ 69 h 465"/>
                <a:gd name="T2" fmla="*/ 31 w 640"/>
                <a:gd name="T3" fmla="*/ 47 h 465"/>
                <a:gd name="T4" fmla="*/ 65 w 640"/>
                <a:gd name="T5" fmla="*/ 28 h 465"/>
                <a:gd name="T6" fmla="*/ 97 w 640"/>
                <a:gd name="T7" fmla="*/ 12 h 465"/>
                <a:gd name="T8" fmla="*/ 128 w 640"/>
                <a:gd name="T9" fmla="*/ 4 h 465"/>
                <a:gd name="T10" fmla="*/ 162 w 640"/>
                <a:gd name="T11" fmla="*/ 0 h 465"/>
                <a:gd name="T12" fmla="*/ 191 w 640"/>
                <a:gd name="T13" fmla="*/ 2 h 465"/>
                <a:gd name="T14" fmla="*/ 223 w 640"/>
                <a:gd name="T15" fmla="*/ 8 h 465"/>
                <a:gd name="T16" fmla="*/ 257 w 640"/>
                <a:gd name="T17" fmla="*/ 20 h 465"/>
                <a:gd name="T18" fmla="*/ 288 w 640"/>
                <a:gd name="T19" fmla="*/ 36 h 465"/>
                <a:gd name="T20" fmla="*/ 320 w 640"/>
                <a:gd name="T21" fmla="*/ 59 h 465"/>
                <a:gd name="T22" fmla="*/ 354 w 640"/>
                <a:gd name="T23" fmla="*/ 83 h 465"/>
                <a:gd name="T24" fmla="*/ 385 w 640"/>
                <a:gd name="T25" fmla="*/ 113 h 465"/>
                <a:gd name="T26" fmla="*/ 414 w 640"/>
                <a:gd name="T27" fmla="*/ 148 h 465"/>
                <a:gd name="T28" fmla="*/ 448 w 640"/>
                <a:gd name="T29" fmla="*/ 186 h 465"/>
                <a:gd name="T30" fmla="*/ 480 w 640"/>
                <a:gd name="T31" fmla="*/ 226 h 465"/>
                <a:gd name="T32" fmla="*/ 511 w 640"/>
                <a:gd name="T33" fmla="*/ 269 h 465"/>
                <a:gd name="T34" fmla="*/ 545 w 640"/>
                <a:gd name="T35" fmla="*/ 315 h 465"/>
                <a:gd name="T36" fmla="*/ 577 w 640"/>
                <a:gd name="T37" fmla="*/ 364 h 465"/>
                <a:gd name="T38" fmla="*/ 606 w 640"/>
                <a:gd name="T39" fmla="*/ 414 h 465"/>
                <a:gd name="T40" fmla="*/ 640 w 640"/>
                <a:gd name="T41" fmla="*/ 465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0" h="465">
                  <a:moveTo>
                    <a:pt x="0" y="69"/>
                  </a:moveTo>
                  <a:lnTo>
                    <a:pt x="31" y="47"/>
                  </a:lnTo>
                  <a:lnTo>
                    <a:pt x="65" y="28"/>
                  </a:lnTo>
                  <a:lnTo>
                    <a:pt x="97" y="12"/>
                  </a:lnTo>
                  <a:lnTo>
                    <a:pt x="128" y="4"/>
                  </a:lnTo>
                  <a:lnTo>
                    <a:pt x="162" y="0"/>
                  </a:lnTo>
                  <a:lnTo>
                    <a:pt x="191" y="2"/>
                  </a:lnTo>
                  <a:lnTo>
                    <a:pt x="223" y="8"/>
                  </a:lnTo>
                  <a:lnTo>
                    <a:pt x="257" y="20"/>
                  </a:lnTo>
                  <a:lnTo>
                    <a:pt x="288" y="36"/>
                  </a:lnTo>
                  <a:lnTo>
                    <a:pt x="320" y="59"/>
                  </a:lnTo>
                  <a:lnTo>
                    <a:pt x="354" y="83"/>
                  </a:lnTo>
                  <a:lnTo>
                    <a:pt x="385" y="113"/>
                  </a:lnTo>
                  <a:lnTo>
                    <a:pt x="414" y="148"/>
                  </a:lnTo>
                  <a:lnTo>
                    <a:pt x="448" y="186"/>
                  </a:lnTo>
                  <a:lnTo>
                    <a:pt x="480" y="226"/>
                  </a:lnTo>
                  <a:lnTo>
                    <a:pt x="511" y="269"/>
                  </a:lnTo>
                  <a:lnTo>
                    <a:pt x="545" y="315"/>
                  </a:lnTo>
                  <a:lnTo>
                    <a:pt x="577" y="364"/>
                  </a:lnTo>
                  <a:lnTo>
                    <a:pt x="606" y="414"/>
                  </a:lnTo>
                  <a:lnTo>
                    <a:pt x="640" y="465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89" name="Freeform 1933"/>
            <p:cNvSpPr>
              <a:spLocks/>
            </p:cNvSpPr>
            <p:nvPr/>
          </p:nvSpPr>
          <p:spPr bwMode="auto">
            <a:xfrm>
              <a:off x="1111" y="892"/>
              <a:ext cx="637" cy="463"/>
            </a:xfrm>
            <a:custGeom>
              <a:avLst/>
              <a:gdLst>
                <a:gd name="T0" fmla="*/ 0 w 637"/>
                <a:gd name="T1" fmla="*/ 394 h 463"/>
                <a:gd name="T2" fmla="*/ 29 w 637"/>
                <a:gd name="T3" fmla="*/ 418 h 463"/>
                <a:gd name="T4" fmla="*/ 63 w 637"/>
                <a:gd name="T5" fmla="*/ 437 h 463"/>
                <a:gd name="T6" fmla="*/ 94 w 637"/>
                <a:gd name="T7" fmla="*/ 453 h 463"/>
                <a:gd name="T8" fmla="*/ 126 w 637"/>
                <a:gd name="T9" fmla="*/ 459 h 463"/>
                <a:gd name="T10" fmla="*/ 160 w 637"/>
                <a:gd name="T11" fmla="*/ 463 h 463"/>
                <a:gd name="T12" fmla="*/ 191 w 637"/>
                <a:gd name="T13" fmla="*/ 463 h 463"/>
                <a:gd name="T14" fmla="*/ 220 w 637"/>
                <a:gd name="T15" fmla="*/ 457 h 463"/>
                <a:gd name="T16" fmla="*/ 254 w 637"/>
                <a:gd name="T17" fmla="*/ 445 h 463"/>
                <a:gd name="T18" fmla="*/ 286 w 637"/>
                <a:gd name="T19" fmla="*/ 429 h 463"/>
                <a:gd name="T20" fmla="*/ 317 w 637"/>
                <a:gd name="T21" fmla="*/ 406 h 463"/>
                <a:gd name="T22" fmla="*/ 351 w 637"/>
                <a:gd name="T23" fmla="*/ 382 h 463"/>
                <a:gd name="T24" fmla="*/ 382 w 637"/>
                <a:gd name="T25" fmla="*/ 352 h 463"/>
                <a:gd name="T26" fmla="*/ 412 w 637"/>
                <a:gd name="T27" fmla="*/ 317 h 463"/>
                <a:gd name="T28" fmla="*/ 445 w 637"/>
                <a:gd name="T29" fmla="*/ 279 h 463"/>
                <a:gd name="T30" fmla="*/ 477 w 637"/>
                <a:gd name="T31" fmla="*/ 239 h 463"/>
                <a:gd name="T32" fmla="*/ 508 w 637"/>
                <a:gd name="T33" fmla="*/ 194 h 463"/>
                <a:gd name="T34" fmla="*/ 542 w 637"/>
                <a:gd name="T35" fmla="*/ 148 h 463"/>
                <a:gd name="T36" fmla="*/ 574 w 637"/>
                <a:gd name="T37" fmla="*/ 101 h 463"/>
                <a:gd name="T38" fmla="*/ 603 w 637"/>
                <a:gd name="T39" fmla="*/ 51 h 463"/>
                <a:gd name="T40" fmla="*/ 637 w 637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7" h="463">
                  <a:moveTo>
                    <a:pt x="0" y="394"/>
                  </a:moveTo>
                  <a:lnTo>
                    <a:pt x="29" y="418"/>
                  </a:lnTo>
                  <a:lnTo>
                    <a:pt x="63" y="437"/>
                  </a:lnTo>
                  <a:lnTo>
                    <a:pt x="94" y="453"/>
                  </a:lnTo>
                  <a:lnTo>
                    <a:pt x="126" y="459"/>
                  </a:lnTo>
                  <a:lnTo>
                    <a:pt x="160" y="463"/>
                  </a:lnTo>
                  <a:lnTo>
                    <a:pt x="191" y="463"/>
                  </a:lnTo>
                  <a:lnTo>
                    <a:pt x="220" y="457"/>
                  </a:lnTo>
                  <a:lnTo>
                    <a:pt x="254" y="445"/>
                  </a:lnTo>
                  <a:lnTo>
                    <a:pt x="286" y="429"/>
                  </a:lnTo>
                  <a:lnTo>
                    <a:pt x="317" y="406"/>
                  </a:lnTo>
                  <a:lnTo>
                    <a:pt x="351" y="382"/>
                  </a:lnTo>
                  <a:lnTo>
                    <a:pt x="382" y="352"/>
                  </a:lnTo>
                  <a:lnTo>
                    <a:pt x="412" y="317"/>
                  </a:lnTo>
                  <a:lnTo>
                    <a:pt x="445" y="279"/>
                  </a:lnTo>
                  <a:lnTo>
                    <a:pt x="477" y="239"/>
                  </a:lnTo>
                  <a:lnTo>
                    <a:pt x="508" y="194"/>
                  </a:lnTo>
                  <a:lnTo>
                    <a:pt x="542" y="148"/>
                  </a:lnTo>
                  <a:lnTo>
                    <a:pt x="574" y="101"/>
                  </a:lnTo>
                  <a:lnTo>
                    <a:pt x="603" y="51"/>
                  </a:lnTo>
                  <a:lnTo>
                    <a:pt x="637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0" name="Freeform 1934"/>
            <p:cNvSpPr>
              <a:spLocks/>
            </p:cNvSpPr>
            <p:nvPr/>
          </p:nvSpPr>
          <p:spPr bwMode="auto">
            <a:xfrm>
              <a:off x="1748" y="892"/>
              <a:ext cx="649" cy="463"/>
            </a:xfrm>
            <a:custGeom>
              <a:avLst/>
              <a:gdLst>
                <a:gd name="T0" fmla="*/ 0 w 649"/>
                <a:gd name="T1" fmla="*/ 394 h 463"/>
                <a:gd name="T2" fmla="*/ 31 w 649"/>
                <a:gd name="T3" fmla="*/ 418 h 463"/>
                <a:gd name="T4" fmla="*/ 65 w 649"/>
                <a:gd name="T5" fmla="*/ 437 h 463"/>
                <a:gd name="T6" fmla="*/ 97 w 649"/>
                <a:gd name="T7" fmla="*/ 453 h 463"/>
                <a:gd name="T8" fmla="*/ 128 w 649"/>
                <a:gd name="T9" fmla="*/ 459 h 463"/>
                <a:gd name="T10" fmla="*/ 162 w 649"/>
                <a:gd name="T11" fmla="*/ 463 h 463"/>
                <a:gd name="T12" fmla="*/ 194 w 649"/>
                <a:gd name="T13" fmla="*/ 463 h 463"/>
                <a:gd name="T14" fmla="*/ 228 w 649"/>
                <a:gd name="T15" fmla="*/ 457 h 463"/>
                <a:gd name="T16" fmla="*/ 259 w 649"/>
                <a:gd name="T17" fmla="*/ 445 h 463"/>
                <a:gd name="T18" fmla="*/ 293 w 649"/>
                <a:gd name="T19" fmla="*/ 429 h 463"/>
                <a:gd name="T20" fmla="*/ 325 w 649"/>
                <a:gd name="T21" fmla="*/ 406 h 463"/>
                <a:gd name="T22" fmla="*/ 359 w 649"/>
                <a:gd name="T23" fmla="*/ 382 h 463"/>
                <a:gd name="T24" fmla="*/ 390 w 649"/>
                <a:gd name="T25" fmla="*/ 352 h 463"/>
                <a:gd name="T26" fmla="*/ 422 w 649"/>
                <a:gd name="T27" fmla="*/ 317 h 463"/>
                <a:gd name="T28" fmla="*/ 455 w 649"/>
                <a:gd name="T29" fmla="*/ 279 h 463"/>
                <a:gd name="T30" fmla="*/ 487 w 649"/>
                <a:gd name="T31" fmla="*/ 239 h 463"/>
                <a:gd name="T32" fmla="*/ 519 w 649"/>
                <a:gd name="T33" fmla="*/ 194 h 463"/>
                <a:gd name="T34" fmla="*/ 552 w 649"/>
                <a:gd name="T35" fmla="*/ 148 h 463"/>
                <a:gd name="T36" fmla="*/ 584 w 649"/>
                <a:gd name="T37" fmla="*/ 101 h 463"/>
                <a:gd name="T38" fmla="*/ 615 w 649"/>
                <a:gd name="T39" fmla="*/ 51 h 463"/>
                <a:gd name="T40" fmla="*/ 649 w 649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9" h="463">
                  <a:moveTo>
                    <a:pt x="0" y="394"/>
                  </a:moveTo>
                  <a:lnTo>
                    <a:pt x="31" y="418"/>
                  </a:lnTo>
                  <a:lnTo>
                    <a:pt x="65" y="437"/>
                  </a:lnTo>
                  <a:lnTo>
                    <a:pt x="97" y="453"/>
                  </a:lnTo>
                  <a:lnTo>
                    <a:pt x="128" y="459"/>
                  </a:lnTo>
                  <a:lnTo>
                    <a:pt x="162" y="463"/>
                  </a:lnTo>
                  <a:lnTo>
                    <a:pt x="194" y="463"/>
                  </a:lnTo>
                  <a:lnTo>
                    <a:pt x="228" y="457"/>
                  </a:lnTo>
                  <a:lnTo>
                    <a:pt x="259" y="445"/>
                  </a:lnTo>
                  <a:lnTo>
                    <a:pt x="293" y="429"/>
                  </a:lnTo>
                  <a:lnTo>
                    <a:pt x="325" y="406"/>
                  </a:lnTo>
                  <a:lnTo>
                    <a:pt x="359" y="382"/>
                  </a:lnTo>
                  <a:lnTo>
                    <a:pt x="390" y="352"/>
                  </a:lnTo>
                  <a:lnTo>
                    <a:pt x="422" y="317"/>
                  </a:lnTo>
                  <a:lnTo>
                    <a:pt x="455" y="279"/>
                  </a:lnTo>
                  <a:lnTo>
                    <a:pt x="487" y="239"/>
                  </a:lnTo>
                  <a:lnTo>
                    <a:pt x="519" y="194"/>
                  </a:lnTo>
                  <a:lnTo>
                    <a:pt x="552" y="148"/>
                  </a:lnTo>
                  <a:lnTo>
                    <a:pt x="584" y="101"/>
                  </a:lnTo>
                  <a:lnTo>
                    <a:pt x="615" y="51"/>
                  </a:lnTo>
                  <a:lnTo>
                    <a:pt x="649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1" name="Freeform 1935"/>
            <p:cNvSpPr>
              <a:spLocks/>
            </p:cNvSpPr>
            <p:nvPr/>
          </p:nvSpPr>
          <p:spPr bwMode="auto">
            <a:xfrm>
              <a:off x="2397" y="892"/>
              <a:ext cx="645" cy="463"/>
            </a:xfrm>
            <a:custGeom>
              <a:avLst/>
              <a:gdLst>
                <a:gd name="T0" fmla="*/ 0 w 645"/>
                <a:gd name="T1" fmla="*/ 394 h 463"/>
                <a:gd name="T2" fmla="*/ 32 w 645"/>
                <a:gd name="T3" fmla="*/ 418 h 463"/>
                <a:gd name="T4" fmla="*/ 66 w 645"/>
                <a:gd name="T5" fmla="*/ 437 h 463"/>
                <a:gd name="T6" fmla="*/ 97 w 645"/>
                <a:gd name="T7" fmla="*/ 453 h 463"/>
                <a:gd name="T8" fmla="*/ 129 w 645"/>
                <a:gd name="T9" fmla="*/ 459 h 463"/>
                <a:gd name="T10" fmla="*/ 163 w 645"/>
                <a:gd name="T11" fmla="*/ 463 h 463"/>
                <a:gd name="T12" fmla="*/ 194 w 645"/>
                <a:gd name="T13" fmla="*/ 463 h 463"/>
                <a:gd name="T14" fmla="*/ 226 w 645"/>
                <a:gd name="T15" fmla="*/ 457 h 463"/>
                <a:gd name="T16" fmla="*/ 257 w 645"/>
                <a:gd name="T17" fmla="*/ 445 h 463"/>
                <a:gd name="T18" fmla="*/ 291 w 645"/>
                <a:gd name="T19" fmla="*/ 429 h 463"/>
                <a:gd name="T20" fmla="*/ 323 w 645"/>
                <a:gd name="T21" fmla="*/ 406 h 463"/>
                <a:gd name="T22" fmla="*/ 354 w 645"/>
                <a:gd name="T23" fmla="*/ 382 h 463"/>
                <a:gd name="T24" fmla="*/ 386 w 645"/>
                <a:gd name="T25" fmla="*/ 352 h 463"/>
                <a:gd name="T26" fmla="*/ 417 w 645"/>
                <a:gd name="T27" fmla="*/ 317 h 463"/>
                <a:gd name="T28" fmla="*/ 451 w 645"/>
                <a:gd name="T29" fmla="*/ 279 h 463"/>
                <a:gd name="T30" fmla="*/ 483 w 645"/>
                <a:gd name="T31" fmla="*/ 239 h 463"/>
                <a:gd name="T32" fmla="*/ 514 w 645"/>
                <a:gd name="T33" fmla="*/ 194 h 463"/>
                <a:gd name="T34" fmla="*/ 548 w 645"/>
                <a:gd name="T35" fmla="*/ 148 h 463"/>
                <a:gd name="T36" fmla="*/ 580 w 645"/>
                <a:gd name="T37" fmla="*/ 101 h 463"/>
                <a:gd name="T38" fmla="*/ 611 w 645"/>
                <a:gd name="T39" fmla="*/ 51 h 463"/>
                <a:gd name="T40" fmla="*/ 645 w 645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5" h="463">
                  <a:moveTo>
                    <a:pt x="0" y="394"/>
                  </a:moveTo>
                  <a:lnTo>
                    <a:pt x="32" y="418"/>
                  </a:lnTo>
                  <a:lnTo>
                    <a:pt x="66" y="437"/>
                  </a:lnTo>
                  <a:lnTo>
                    <a:pt x="97" y="453"/>
                  </a:lnTo>
                  <a:lnTo>
                    <a:pt x="129" y="459"/>
                  </a:lnTo>
                  <a:lnTo>
                    <a:pt x="163" y="463"/>
                  </a:lnTo>
                  <a:lnTo>
                    <a:pt x="194" y="463"/>
                  </a:lnTo>
                  <a:lnTo>
                    <a:pt x="226" y="457"/>
                  </a:lnTo>
                  <a:lnTo>
                    <a:pt x="257" y="445"/>
                  </a:lnTo>
                  <a:lnTo>
                    <a:pt x="291" y="429"/>
                  </a:lnTo>
                  <a:lnTo>
                    <a:pt x="323" y="406"/>
                  </a:lnTo>
                  <a:lnTo>
                    <a:pt x="354" y="382"/>
                  </a:lnTo>
                  <a:lnTo>
                    <a:pt x="386" y="352"/>
                  </a:lnTo>
                  <a:lnTo>
                    <a:pt x="417" y="317"/>
                  </a:lnTo>
                  <a:lnTo>
                    <a:pt x="451" y="279"/>
                  </a:lnTo>
                  <a:lnTo>
                    <a:pt x="483" y="239"/>
                  </a:lnTo>
                  <a:lnTo>
                    <a:pt x="514" y="194"/>
                  </a:lnTo>
                  <a:lnTo>
                    <a:pt x="548" y="148"/>
                  </a:lnTo>
                  <a:lnTo>
                    <a:pt x="580" y="101"/>
                  </a:lnTo>
                  <a:lnTo>
                    <a:pt x="611" y="51"/>
                  </a:lnTo>
                  <a:lnTo>
                    <a:pt x="645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2" name="Freeform 1936"/>
            <p:cNvSpPr>
              <a:spLocks/>
            </p:cNvSpPr>
            <p:nvPr/>
          </p:nvSpPr>
          <p:spPr bwMode="auto">
            <a:xfrm>
              <a:off x="3047" y="892"/>
              <a:ext cx="640" cy="463"/>
            </a:xfrm>
            <a:custGeom>
              <a:avLst/>
              <a:gdLst>
                <a:gd name="T0" fmla="*/ 0 w 640"/>
                <a:gd name="T1" fmla="*/ 394 h 463"/>
                <a:gd name="T2" fmla="*/ 31 w 640"/>
                <a:gd name="T3" fmla="*/ 418 h 463"/>
                <a:gd name="T4" fmla="*/ 65 w 640"/>
                <a:gd name="T5" fmla="*/ 437 h 463"/>
                <a:gd name="T6" fmla="*/ 94 w 640"/>
                <a:gd name="T7" fmla="*/ 453 h 463"/>
                <a:gd name="T8" fmla="*/ 126 w 640"/>
                <a:gd name="T9" fmla="*/ 459 h 463"/>
                <a:gd name="T10" fmla="*/ 160 w 640"/>
                <a:gd name="T11" fmla="*/ 463 h 463"/>
                <a:gd name="T12" fmla="*/ 191 w 640"/>
                <a:gd name="T13" fmla="*/ 463 h 463"/>
                <a:gd name="T14" fmla="*/ 223 w 640"/>
                <a:gd name="T15" fmla="*/ 457 h 463"/>
                <a:gd name="T16" fmla="*/ 257 w 640"/>
                <a:gd name="T17" fmla="*/ 445 h 463"/>
                <a:gd name="T18" fmla="*/ 286 w 640"/>
                <a:gd name="T19" fmla="*/ 429 h 463"/>
                <a:gd name="T20" fmla="*/ 317 w 640"/>
                <a:gd name="T21" fmla="*/ 406 h 463"/>
                <a:gd name="T22" fmla="*/ 351 w 640"/>
                <a:gd name="T23" fmla="*/ 382 h 463"/>
                <a:gd name="T24" fmla="*/ 383 w 640"/>
                <a:gd name="T25" fmla="*/ 352 h 463"/>
                <a:gd name="T26" fmla="*/ 414 w 640"/>
                <a:gd name="T27" fmla="*/ 317 h 463"/>
                <a:gd name="T28" fmla="*/ 448 w 640"/>
                <a:gd name="T29" fmla="*/ 279 h 463"/>
                <a:gd name="T30" fmla="*/ 477 w 640"/>
                <a:gd name="T31" fmla="*/ 239 h 463"/>
                <a:gd name="T32" fmla="*/ 509 w 640"/>
                <a:gd name="T33" fmla="*/ 194 h 463"/>
                <a:gd name="T34" fmla="*/ 543 w 640"/>
                <a:gd name="T35" fmla="*/ 148 h 463"/>
                <a:gd name="T36" fmla="*/ 574 w 640"/>
                <a:gd name="T37" fmla="*/ 101 h 463"/>
                <a:gd name="T38" fmla="*/ 606 w 640"/>
                <a:gd name="T39" fmla="*/ 51 h 463"/>
                <a:gd name="T40" fmla="*/ 640 w 640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0" h="463">
                  <a:moveTo>
                    <a:pt x="0" y="394"/>
                  </a:moveTo>
                  <a:lnTo>
                    <a:pt x="31" y="418"/>
                  </a:lnTo>
                  <a:lnTo>
                    <a:pt x="65" y="437"/>
                  </a:lnTo>
                  <a:lnTo>
                    <a:pt x="94" y="453"/>
                  </a:lnTo>
                  <a:lnTo>
                    <a:pt x="126" y="459"/>
                  </a:lnTo>
                  <a:lnTo>
                    <a:pt x="160" y="463"/>
                  </a:lnTo>
                  <a:lnTo>
                    <a:pt x="191" y="463"/>
                  </a:lnTo>
                  <a:lnTo>
                    <a:pt x="223" y="457"/>
                  </a:lnTo>
                  <a:lnTo>
                    <a:pt x="257" y="445"/>
                  </a:lnTo>
                  <a:lnTo>
                    <a:pt x="286" y="429"/>
                  </a:lnTo>
                  <a:lnTo>
                    <a:pt x="317" y="406"/>
                  </a:lnTo>
                  <a:lnTo>
                    <a:pt x="351" y="382"/>
                  </a:lnTo>
                  <a:lnTo>
                    <a:pt x="383" y="352"/>
                  </a:lnTo>
                  <a:lnTo>
                    <a:pt x="414" y="317"/>
                  </a:lnTo>
                  <a:lnTo>
                    <a:pt x="448" y="279"/>
                  </a:lnTo>
                  <a:lnTo>
                    <a:pt x="477" y="239"/>
                  </a:lnTo>
                  <a:lnTo>
                    <a:pt x="509" y="194"/>
                  </a:lnTo>
                  <a:lnTo>
                    <a:pt x="543" y="148"/>
                  </a:lnTo>
                  <a:lnTo>
                    <a:pt x="574" y="101"/>
                  </a:lnTo>
                  <a:lnTo>
                    <a:pt x="606" y="51"/>
                  </a:lnTo>
                  <a:lnTo>
                    <a:pt x="640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3" name="Freeform 1937"/>
            <p:cNvSpPr>
              <a:spLocks/>
            </p:cNvSpPr>
            <p:nvPr/>
          </p:nvSpPr>
          <p:spPr bwMode="auto">
            <a:xfrm>
              <a:off x="3691" y="892"/>
              <a:ext cx="638" cy="463"/>
            </a:xfrm>
            <a:custGeom>
              <a:avLst/>
              <a:gdLst>
                <a:gd name="T0" fmla="*/ 0 w 638"/>
                <a:gd name="T1" fmla="*/ 394 h 463"/>
                <a:gd name="T2" fmla="*/ 32 w 638"/>
                <a:gd name="T3" fmla="*/ 418 h 463"/>
                <a:gd name="T4" fmla="*/ 63 w 638"/>
                <a:gd name="T5" fmla="*/ 437 h 463"/>
                <a:gd name="T6" fmla="*/ 95 w 638"/>
                <a:gd name="T7" fmla="*/ 453 h 463"/>
                <a:gd name="T8" fmla="*/ 126 w 638"/>
                <a:gd name="T9" fmla="*/ 459 h 463"/>
                <a:gd name="T10" fmla="*/ 160 w 638"/>
                <a:gd name="T11" fmla="*/ 463 h 463"/>
                <a:gd name="T12" fmla="*/ 192 w 638"/>
                <a:gd name="T13" fmla="*/ 463 h 463"/>
                <a:gd name="T14" fmla="*/ 223 w 638"/>
                <a:gd name="T15" fmla="*/ 457 h 463"/>
                <a:gd name="T16" fmla="*/ 255 w 638"/>
                <a:gd name="T17" fmla="*/ 445 h 463"/>
                <a:gd name="T18" fmla="*/ 286 w 638"/>
                <a:gd name="T19" fmla="*/ 429 h 463"/>
                <a:gd name="T20" fmla="*/ 318 w 638"/>
                <a:gd name="T21" fmla="*/ 406 h 463"/>
                <a:gd name="T22" fmla="*/ 352 w 638"/>
                <a:gd name="T23" fmla="*/ 382 h 463"/>
                <a:gd name="T24" fmla="*/ 383 w 638"/>
                <a:gd name="T25" fmla="*/ 352 h 463"/>
                <a:gd name="T26" fmla="*/ 415 w 638"/>
                <a:gd name="T27" fmla="*/ 317 h 463"/>
                <a:gd name="T28" fmla="*/ 446 w 638"/>
                <a:gd name="T29" fmla="*/ 279 h 463"/>
                <a:gd name="T30" fmla="*/ 478 w 638"/>
                <a:gd name="T31" fmla="*/ 239 h 463"/>
                <a:gd name="T32" fmla="*/ 509 w 638"/>
                <a:gd name="T33" fmla="*/ 194 h 463"/>
                <a:gd name="T34" fmla="*/ 543 w 638"/>
                <a:gd name="T35" fmla="*/ 148 h 463"/>
                <a:gd name="T36" fmla="*/ 575 w 638"/>
                <a:gd name="T37" fmla="*/ 101 h 463"/>
                <a:gd name="T38" fmla="*/ 606 w 638"/>
                <a:gd name="T39" fmla="*/ 51 h 463"/>
                <a:gd name="T40" fmla="*/ 638 w 638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38" h="463">
                  <a:moveTo>
                    <a:pt x="0" y="394"/>
                  </a:moveTo>
                  <a:lnTo>
                    <a:pt x="32" y="418"/>
                  </a:lnTo>
                  <a:lnTo>
                    <a:pt x="63" y="437"/>
                  </a:lnTo>
                  <a:lnTo>
                    <a:pt x="95" y="453"/>
                  </a:lnTo>
                  <a:lnTo>
                    <a:pt x="126" y="459"/>
                  </a:lnTo>
                  <a:lnTo>
                    <a:pt x="160" y="463"/>
                  </a:lnTo>
                  <a:lnTo>
                    <a:pt x="192" y="463"/>
                  </a:lnTo>
                  <a:lnTo>
                    <a:pt x="223" y="457"/>
                  </a:lnTo>
                  <a:lnTo>
                    <a:pt x="255" y="445"/>
                  </a:lnTo>
                  <a:lnTo>
                    <a:pt x="286" y="429"/>
                  </a:lnTo>
                  <a:lnTo>
                    <a:pt x="318" y="406"/>
                  </a:lnTo>
                  <a:lnTo>
                    <a:pt x="352" y="382"/>
                  </a:lnTo>
                  <a:lnTo>
                    <a:pt x="383" y="352"/>
                  </a:lnTo>
                  <a:lnTo>
                    <a:pt x="415" y="317"/>
                  </a:lnTo>
                  <a:lnTo>
                    <a:pt x="446" y="279"/>
                  </a:lnTo>
                  <a:lnTo>
                    <a:pt x="478" y="239"/>
                  </a:lnTo>
                  <a:lnTo>
                    <a:pt x="509" y="194"/>
                  </a:lnTo>
                  <a:lnTo>
                    <a:pt x="543" y="148"/>
                  </a:lnTo>
                  <a:lnTo>
                    <a:pt x="575" y="101"/>
                  </a:lnTo>
                  <a:lnTo>
                    <a:pt x="606" y="51"/>
                  </a:lnTo>
                  <a:lnTo>
                    <a:pt x="638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4" name="Freeform 1938"/>
            <p:cNvSpPr>
              <a:spLocks/>
            </p:cNvSpPr>
            <p:nvPr/>
          </p:nvSpPr>
          <p:spPr bwMode="auto">
            <a:xfrm>
              <a:off x="4334" y="892"/>
              <a:ext cx="647" cy="463"/>
            </a:xfrm>
            <a:custGeom>
              <a:avLst/>
              <a:gdLst>
                <a:gd name="T0" fmla="*/ 0 w 647"/>
                <a:gd name="T1" fmla="*/ 394 h 463"/>
                <a:gd name="T2" fmla="*/ 31 w 647"/>
                <a:gd name="T3" fmla="*/ 418 h 463"/>
                <a:gd name="T4" fmla="*/ 65 w 647"/>
                <a:gd name="T5" fmla="*/ 437 h 463"/>
                <a:gd name="T6" fmla="*/ 96 w 647"/>
                <a:gd name="T7" fmla="*/ 453 h 463"/>
                <a:gd name="T8" fmla="*/ 128 w 647"/>
                <a:gd name="T9" fmla="*/ 459 h 463"/>
                <a:gd name="T10" fmla="*/ 162 w 647"/>
                <a:gd name="T11" fmla="*/ 463 h 463"/>
                <a:gd name="T12" fmla="*/ 193 w 647"/>
                <a:gd name="T13" fmla="*/ 463 h 463"/>
                <a:gd name="T14" fmla="*/ 225 w 647"/>
                <a:gd name="T15" fmla="*/ 457 h 463"/>
                <a:gd name="T16" fmla="*/ 259 w 647"/>
                <a:gd name="T17" fmla="*/ 445 h 463"/>
                <a:gd name="T18" fmla="*/ 290 w 647"/>
                <a:gd name="T19" fmla="*/ 429 h 463"/>
                <a:gd name="T20" fmla="*/ 322 w 647"/>
                <a:gd name="T21" fmla="*/ 406 h 463"/>
                <a:gd name="T22" fmla="*/ 356 w 647"/>
                <a:gd name="T23" fmla="*/ 382 h 463"/>
                <a:gd name="T24" fmla="*/ 387 w 647"/>
                <a:gd name="T25" fmla="*/ 352 h 463"/>
                <a:gd name="T26" fmla="*/ 419 w 647"/>
                <a:gd name="T27" fmla="*/ 317 h 463"/>
                <a:gd name="T28" fmla="*/ 453 w 647"/>
                <a:gd name="T29" fmla="*/ 279 h 463"/>
                <a:gd name="T30" fmla="*/ 484 w 647"/>
                <a:gd name="T31" fmla="*/ 239 h 463"/>
                <a:gd name="T32" fmla="*/ 516 w 647"/>
                <a:gd name="T33" fmla="*/ 194 h 463"/>
                <a:gd name="T34" fmla="*/ 550 w 647"/>
                <a:gd name="T35" fmla="*/ 148 h 463"/>
                <a:gd name="T36" fmla="*/ 581 w 647"/>
                <a:gd name="T37" fmla="*/ 101 h 463"/>
                <a:gd name="T38" fmla="*/ 613 w 647"/>
                <a:gd name="T39" fmla="*/ 51 h 463"/>
                <a:gd name="T40" fmla="*/ 647 w 647"/>
                <a:gd name="T41" fmla="*/ 0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463">
                  <a:moveTo>
                    <a:pt x="0" y="394"/>
                  </a:moveTo>
                  <a:lnTo>
                    <a:pt x="31" y="418"/>
                  </a:lnTo>
                  <a:lnTo>
                    <a:pt x="65" y="437"/>
                  </a:lnTo>
                  <a:lnTo>
                    <a:pt x="96" y="453"/>
                  </a:lnTo>
                  <a:lnTo>
                    <a:pt x="128" y="459"/>
                  </a:lnTo>
                  <a:lnTo>
                    <a:pt x="162" y="463"/>
                  </a:lnTo>
                  <a:lnTo>
                    <a:pt x="193" y="463"/>
                  </a:lnTo>
                  <a:lnTo>
                    <a:pt x="225" y="457"/>
                  </a:lnTo>
                  <a:lnTo>
                    <a:pt x="259" y="445"/>
                  </a:lnTo>
                  <a:lnTo>
                    <a:pt x="290" y="429"/>
                  </a:lnTo>
                  <a:lnTo>
                    <a:pt x="322" y="406"/>
                  </a:lnTo>
                  <a:lnTo>
                    <a:pt x="356" y="382"/>
                  </a:lnTo>
                  <a:lnTo>
                    <a:pt x="387" y="352"/>
                  </a:lnTo>
                  <a:lnTo>
                    <a:pt x="419" y="317"/>
                  </a:lnTo>
                  <a:lnTo>
                    <a:pt x="453" y="279"/>
                  </a:lnTo>
                  <a:lnTo>
                    <a:pt x="484" y="239"/>
                  </a:lnTo>
                  <a:lnTo>
                    <a:pt x="516" y="194"/>
                  </a:lnTo>
                  <a:lnTo>
                    <a:pt x="550" y="148"/>
                  </a:lnTo>
                  <a:lnTo>
                    <a:pt x="581" y="101"/>
                  </a:lnTo>
                  <a:lnTo>
                    <a:pt x="613" y="51"/>
                  </a:lnTo>
                  <a:lnTo>
                    <a:pt x="647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5" name="Line 1939"/>
            <p:cNvSpPr>
              <a:spLocks noChangeShapeType="1"/>
            </p:cNvSpPr>
            <p:nvPr/>
          </p:nvSpPr>
          <p:spPr bwMode="auto">
            <a:xfrm flipV="1">
              <a:off x="4329" y="896"/>
              <a:ext cx="1" cy="382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6" name="Line 1940"/>
            <p:cNvSpPr>
              <a:spLocks noChangeShapeType="1"/>
            </p:cNvSpPr>
            <p:nvPr/>
          </p:nvSpPr>
          <p:spPr bwMode="auto">
            <a:xfrm>
              <a:off x="3691" y="892"/>
              <a:ext cx="1" cy="39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7" name="Line 1941"/>
            <p:cNvSpPr>
              <a:spLocks noChangeShapeType="1"/>
            </p:cNvSpPr>
            <p:nvPr/>
          </p:nvSpPr>
          <p:spPr bwMode="auto">
            <a:xfrm flipV="1">
              <a:off x="3047" y="896"/>
              <a:ext cx="1" cy="390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8" name="Line 1942"/>
            <p:cNvSpPr>
              <a:spLocks noChangeShapeType="1"/>
            </p:cNvSpPr>
            <p:nvPr/>
          </p:nvSpPr>
          <p:spPr bwMode="auto">
            <a:xfrm flipV="1">
              <a:off x="2397" y="892"/>
              <a:ext cx="1" cy="39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399" name="Line 1943"/>
            <p:cNvSpPr>
              <a:spLocks noChangeShapeType="1"/>
            </p:cNvSpPr>
            <p:nvPr/>
          </p:nvSpPr>
          <p:spPr bwMode="auto">
            <a:xfrm flipV="1">
              <a:off x="1748" y="892"/>
              <a:ext cx="1" cy="394"/>
            </a:xfrm>
            <a:prstGeom prst="line">
              <a:avLst/>
            </a:prstGeom>
            <a:noFill/>
            <a:ln w="30163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0" name="Line 1944"/>
            <p:cNvSpPr>
              <a:spLocks noChangeShapeType="1"/>
            </p:cNvSpPr>
            <p:nvPr/>
          </p:nvSpPr>
          <p:spPr bwMode="auto">
            <a:xfrm flipV="1">
              <a:off x="1263" y="312"/>
              <a:ext cx="1" cy="51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1" name="Line 1945"/>
            <p:cNvSpPr>
              <a:spLocks noChangeShapeType="1"/>
            </p:cNvSpPr>
            <p:nvPr/>
          </p:nvSpPr>
          <p:spPr bwMode="auto">
            <a:xfrm flipV="1">
              <a:off x="1433" y="312"/>
              <a:ext cx="1" cy="18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2" name="Line 1946"/>
            <p:cNvSpPr>
              <a:spLocks noChangeShapeType="1"/>
            </p:cNvSpPr>
            <p:nvPr/>
          </p:nvSpPr>
          <p:spPr bwMode="auto">
            <a:xfrm>
              <a:off x="1263" y="376"/>
              <a:ext cx="170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3" name="Line 1947"/>
            <p:cNvSpPr>
              <a:spLocks noChangeShapeType="1"/>
            </p:cNvSpPr>
            <p:nvPr/>
          </p:nvSpPr>
          <p:spPr bwMode="auto">
            <a:xfrm>
              <a:off x="1135" y="376"/>
              <a:ext cx="24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4" name="Freeform 1948"/>
            <p:cNvSpPr>
              <a:spLocks/>
            </p:cNvSpPr>
            <p:nvPr/>
          </p:nvSpPr>
          <p:spPr bwMode="auto">
            <a:xfrm>
              <a:off x="1149" y="344"/>
              <a:ext cx="114" cy="65"/>
            </a:xfrm>
            <a:custGeom>
              <a:avLst/>
              <a:gdLst>
                <a:gd name="T0" fmla="*/ 0 w 114"/>
                <a:gd name="T1" fmla="*/ 0 h 65"/>
                <a:gd name="T2" fmla="*/ 114 w 114"/>
                <a:gd name="T3" fmla="*/ 32 h 65"/>
                <a:gd name="T4" fmla="*/ 0 w 114"/>
                <a:gd name="T5" fmla="*/ 65 h 65"/>
                <a:gd name="T6" fmla="*/ 0 w 114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65">
                  <a:moveTo>
                    <a:pt x="0" y="0"/>
                  </a:moveTo>
                  <a:lnTo>
                    <a:pt x="114" y="32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5" name="Line 1949"/>
            <p:cNvSpPr>
              <a:spLocks noChangeShapeType="1"/>
            </p:cNvSpPr>
            <p:nvPr/>
          </p:nvSpPr>
          <p:spPr bwMode="auto">
            <a:xfrm>
              <a:off x="1540" y="376"/>
              <a:ext cx="3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6" name="Freeform 1950"/>
            <p:cNvSpPr>
              <a:spLocks/>
            </p:cNvSpPr>
            <p:nvPr/>
          </p:nvSpPr>
          <p:spPr bwMode="auto">
            <a:xfrm>
              <a:off x="1433" y="344"/>
              <a:ext cx="116" cy="65"/>
            </a:xfrm>
            <a:custGeom>
              <a:avLst/>
              <a:gdLst>
                <a:gd name="T0" fmla="*/ 116 w 116"/>
                <a:gd name="T1" fmla="*/ 65 h 65"/>
                <a:gd name="T2" fmla="*/ 0 w 116"/>
                <a:gd name="T3" fmla="*/ 32 h 65"/>
                <a:gd name="T4" fmla="*/ 116 w 116"/>
                <a:gd name="T5" fmla="*/ 0 h 65"/>
                <a:gd name="T6" fmla="*/ 116 w 116"/>
                <a:gd name="T7" fmla="*/ 6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65">
                  <a:moveTo>
                    <a:pt x="116" y="65"/>
                  </a:moveTo>
                  <a:lnTo>
                    <a:pt x="0" y="32"/>
                  </a:lnTo>
                  <a:lnTo>
                    <a:pt x="116" y="0"/>
                  </a:lnTo>
                  <a:lnTo>
                    <a:pt x="11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7" name="Line 1951"/>
            <p:cNvSpPr>
              <a:spLocks noChangeShapeType="1"/>
            </p:cNvSpPr>
            <p:nvPr/>
          </p:nvSpPr>
          <p:spPr bwMode="auto">
            <a:xfrm flipV="1">
              <a:off x="1515" y="162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8" name="Line 1952"/>
            <p:cNvSpPr>
              <a:spLocks noChangeShapeType="1"/>
            </p:cNvSpPr>
            <p:nvPr/>
          </p:nvSpPr>
          <p:spPr bwMode="auto">
            <a:xfrm flipV="1">
              <a:off x="1845" y="162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09" name="Line 1953"/>
            <p:cNvSpPr>
              <a:spLocks noChangeShapeType="1"/>
            </p:cNvSpPr>
            <p:nvPr/>
          </p:nvSpPr>
          <p:spPr bwMode="auto">
            <a:xfrm flipV="1">
              <a:off x="2155" y="162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0" name="Line 1954"/>
            <p:cNvSpPr>
              <a:spLocks noChangeShapeType="1"/>
            </p:cNvSpPr>
            <p:nvPr/>
          </p:nvSpPr>
          <p:spPr bwMode="auto">
            <a:xfrm flipV="1">
              <a:off x="2494" y="162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1" name="Line 1955"/>
            <p:cNvSpPr>
              <a:spLocks noChangeShapeType="1"/>
            </p:cNvSpPr>
            <p:nvPr/>
          </p:nvSpPr>
          <p:spPr bwMode="auto">
            <a:xfrm flipV="1">
              <a:off x="2814" y="163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2" name="Line 1956"/>
            <p:cNvSpPr>
              <a:spLocks noChangeShapeType="1"/>
            </p:cNvSpPr>
            <p:nvPr/>
          </p:nvSpPr>
          <p:spPr bwMode="auto">
            <a:xfrm flipV="1">
              <a:off x="3144" y="163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3" name="Line 1957"/>
            <p:cNvSpPr>
              <a:spLocks noChangeShapeType="1"/>
            </p:cNvSpPr>
            <p:nvPr/>
          </p:nvSpPr>
          <p:spPr bwMode="auto">
            <a:xfrm flipV="1">
              <a:off x="3442" y="1622"/>
              <a:ext cx="41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4" name="Line 1958"/>
            <p:cNvSpPr>
              <a:spLocks noChangeShapeType="1"/>
            </p:cNvSpPr>
            <p:nvPr/>
          </p:nvSpPr>
          <p:spPr bwMode="auto">
            <a:xfrm flipV="1">
              <a:off x="3771" y="1622"/>
              <a:ext cx="42" cy="6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5" name="Line 1959"/>
            <p:cNvSpPr>
              <a:spLocks noChangeShapeType="1"/>
            </p:cNvSpPr>
            <p:nvPr/>
          </p:nvSpPr>
          <p:spPr bwMode="auto">
            <a:xfrm flipV="1">
              <a:off x="1108" y="3170"/>
              <a:ext cx="1" cy="3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6" name="Freeform 1960"/>
            <p:cNvSpPr>
              <a:spLocks/>
            </p:cNvSpPr>
            <p:nvPr/>
          </p:nvSpPr>
          <p:spPr bwMode="auto">
            <a:xfrm>
              <a:off x="1069" y="3081"/>
              <a:ext cx="76" cy="97"/>
            </a:xfrm>
            <a:custGeom>
              <a:avLst/>
              <a:gdLst>
                <a:gd name="T0" fmla="*/ 0 w 76"/>
                <a:gd name="T1" fmla="*/ 97 h 97"/>
                <a:gd name="T2" fmla="*/ 39 w 76"/>
                <a:gd name="T3" fmla="*/ 0 h 97"/>
                <a:gd name="T4" fmla="*/ 76 w 76"/>
                <a:gd name="T5" fmla="*/ 97 h 97"/>
                <a:gd name="T6" fmla="*/ 0 w 76"/>
                <a:gd name="T7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97">
                  <a:moveTo>
                    <a:pt x="0" y="97"/>
                  </a:moveTo>
                  <a:lnTo>
                    <a:pt x="39" y="0"/>
                  </a:lnTo>
                  <a:lnTo>
                    <a:pt x="76" y="97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7" name="Freeform 1961"/>
            <p:cNvSpPr>
              <a:spLocks/>
            </p:cNvSpPr>
            <p:nvPr/>
          </p:nvSpPr>
          <p:spPr bwMode="auto">
            <a:xfrm>
              <a:off x="953" y="3385"/>
              <a:ext cx="4163" cy="1"/>
            </a:xfrm>
            <a:custGeom>
              <a:avLst/>
              <a:gdLst>
                <a:gd name="T0" fmla="*/ 0 w 4163"/>
                <a:gd name="T1" fmla="*/ 85 w 4163"/>
                <a:gd name="T2" fmla="*/ 167 w 4163"/>
                <a:gd name="T3" fmla="*/ 262 w 4163"/>
                <a:gd name="T4" fmla="*/ 344 w 4163"/>
                <a:gd name="T5" fmla="*/ 429 w 4163"/>
                <a:gd name="T6" fmla="*/ 511 w 4163"/>
                <a:gd name="T7" fmla="*/ 596 w 4163"/>
                <a:gd name="T8" fmla="*/ 688 w 4163"/>
                <a:gd name="T9" fmla="*/ 773 w 4163"/>
                <a:gd name="T10" fmla="*/ 856 w 4163"/>
                <a:gd name="T11" fmla="*/ 940 w 4163"/>
                <a:gd name="T12" fmla="*/ 1023 w 4163"/>
                <a:gd name="T13" fmla="*/ 1108 w 4163"/>
                <a:gd name="T14" fmla="*/ 1200 w 4163"/>
                <a:gd name="T15" fmla="*/ 1284 w 4163"/>
                <a:gd name="T16" fmla="*/ 1367 w 4163"/>
                <a:gd name="T17" fmla="*/ 1452 w 4163"/>
                <a:gd name="T18" fmla="*/ 1534 w 4163"/>
                <a:gd name="T19" fmla="*/ 1629 w 4163"/>
                <a:gd name="T20" fmla="*/ 1711 w 4163"/>
                <a:gd name="T21" fmla="*/ 1796 w 4163"/>
                <a:gd name="T22" fmla="*/ 1878 w 4163"/>
                <a:gd name="T23" fmla="*/ 1963 w 4163"/>
                <a:gd name="T24" fmla="*/ 2055 w 4163"/>
                <a:gd name="T25" fmla="*/ 2140 w 4163"/>
                <a:gd name="T26" fmla="*/ 2222 w 4163"/>
                <a:gd name="T27" fmla="*/ 2307 w 4163"/>
                <a:gd name="T28" fmla="*/ 2389 w 4163"/>
                <a:gd name="T29" fmla="*/ 2474 w 4163"/>
                <a:gd name="T30" fmla="*/ 2566 w 4163"/>
                <a:gd name="T31" fmla="*/ 2651 w 4163"/>
                <a:gd name="T32" fmla="*/ 2734 w 4163"/>
                <a:gd name="T33" fmla="*/ 2818 w 4163"/>
                <a:gd name="T34" fmla="*/ 2901 w 4163"/>
                <a:gd name="T35" fmla="*/ 2995 w 4163"/>
                <a:gd name="T36" fmla="*/ 3078 w 4163"/>
                <a:gd name="T37" fmla="*/ 3162 w 4163"/>
                <a:gd name="T38" fmla="*/ 3245 w 4163"/>
                <a:gd name="T39" fmla="*/ 3330 w 4163"/>
                <a:gd name="T40" fmla="*/ 3422 w 4163"/>
                <a:gd name="T41" fmla="*/ 3507 w 4163"/>
                <a:gd name="T42" fmla="*/ 3589 w 4163"/>
                <a:gd name="T43" fmla="*/ 3674 w 4163"/>
                <a:gd name="T44" fmla="*/ 3759 w 4163"/>
                <a:gd name="T45" fmla="*/ 3841 w 4163"/>
                <a:gd name="T46" fmla="*/ 3933 w 4163"/>
                <a:gd name="T47" fmla="*/ 4018 w 4163"/>
                <a:gd name="T48" fmla="*/ 4103 w 4163"/>
                <a:gd name="T49" fmla="*/ 4132 w 4163"/>
                <a:gd name="T50" fmla="*/ 4163 w 4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4163">
                  <a:moveTo>
                    <a:pt x="0" y="0"/>
                  </a:moveTo>
                  <a:lnTo>
                    <a:pt x="85" y="0"/>
                  </a:lnTo>
                  <a:lnTo>
                    <a:pt x="167" y="0"/>
                  </a:lnTo>
                  <a:lnTo>
                    <a:pt x="262" y="0"/>
                  </a:lnTo>
                  <a:lnTo>
                    <a:pt x="344" y="0"/>
                  </a:lnTo>
                  <a:lnTo>
                    <a:pt x="429" y="0"/>
                  </a:lnTo>
                  <a:lnTo>
                    <a:pt x="511" y="0"/>
                  </a:lnTo>
                  <a:lnTo>
                    <a:pt x="596" y="0"/>
                  </a:lnTo>
                  <a:lnTo>
                    <a:pt x="688" y="0"/>
                  </a:lnTo>
                  <a:lnTo>
                    <a:pt x="773" y="0"/>
                  </a:lnTo>
                  <a:lnTo>
                    <a:pt x="856" y="0"/>
                  </a:lnTo>
                  <a:lnTo>
                    <a:pt x="940" y="0"/>
                  </a:lnTo>
                  <a:lnTo>
                    <a:pt x="1023" y="0"/>
                  </a:lnTo>
                  <a:lnTo>
                    <a:pt x="1108" y="0"/>
                  </a:lnTo>
                  <a:lnTo>
                    <a:pt x="1200" y="0"/>
                  </a:lnTo>
                  <a:lnTo>
                    <a:pt x="1284" y="0"/>
                  </a:lnTo>
                  <a:lnTo>
                    <a:pt x="1367" y="0"/>
                  </a:lnTo>
                  <a:lnTo>
                    <a:pt x="1452" y="0"/>
                  </a:lnTo>
                  <a:lnTo>
                    <a:pt x="1534" y="0"/>
                  </a:lnTo>
                  <a:lnTo>
                    <a:pt x="1629" y="0"/>
                  </a:lnTo>
                  <a:lnTo>
                    <a:pt x="1711" y="0"/>
                  </a:lnTo>
                  <a:lnTo>
                    <a:pt x="1796" y="0"/>
                  </a:lnTo>
                  <a:lnTo>
                    <a:pt x="1878" y="0"/>
                  </a:lnTo>
                  <a:lnTo>
                    <a:pt x="1963" y="0"/>
                  </a:lnTo>
                  <a:lnTo>
                    <a:pt x="2055" y="0"/>
                  </a:lnTo>
                  <a:lnTo>
                    <a:pt x="2140" y="0"/>
                  </a:lnTo>
                  <a:lnTo>
                    <a:pt x="2222" y="0"/>
                  </a:lnTo>
                  <a:lnTo>
                    <a:pt x="2307" y="0"/>
                  </a:lnTo>
                  <a:lnTo>
                    <a:pt x="2389" y="0"/>
                  </a:lnTo>
                  <a:lnTo>
                    <a:pt x="2474" y="0"/>
                  </a:lnTo>
                  <a:lnTo>
                    <a:pt x="2566" y="0"/>
                  </a:lnTo>
                  <a:lnTo>
                    <a:pt x="2651" y="0"/>
                  </a:lnTo>
                  <a:lnTo>
                    <a:pt x="2734" y="0"/>
                  </a:lnTo>
                  <a:lnTo>
                    <a:pt x="2818" y="0"/>
                  </a:lnTo>
                  <a:lnTo>
                    <a:pt x="2901" y="0"/>
                  </a:lnTo>
                  <a:lnTo>
                    <a:pt x="2995" y="0"/>
                  </a:lnTo>
                  <a:lnTo>
                    <a:pt x="3078" y="0"/>
                  </a:lnTo>
                  <a:lnTo>
                    <a:pt x="3162" y="0"/>
                  </a:lnTo>
                  <a:lnTo>
                    <a:pt x="3245" y="0"/>
                  </a:lnTo>
                  <a:lnTo>
                    <a:pt x="3330" y="0"/>
                  </a:lnTo>
                  <a:lnTo>
                    <a:pt x="3422" y="0"/>
                  </a:lnTo>
                  <a:lnTo>
                    <a:pt x="3507" y="0"/>
                  </a:lnTo>
                  <a:lnTo>
                    <a:pt x="3589" y="0"/>
                  </a:lnTo>
                  <a:lnTo>
                    <a:pt x="3674" y="0"/>
                  </a:lnTo>
                  <a:lnTo>
                    <a:pt x="3759" y="0"/>
                  </a:lnTo>
                  <a:lnTo>
                    <a:pt x="3841" y="0"/>
                  </a:lnTo>
                  <a:lnTo>
                    <a:pt x="3933" y="0"/>
                  </a:lnTo>
                  <a:lnTo>
                    <a:pt x="4018" y="0"/>
                  </a:lnTo>
                  <a:lnTo>
                    <a:pt x="4103" y="0"/>
                  </a:lnTo>
                  <a:lnTo>
                    <a:pt x="4132" y="0"/>
                  </a:lnTo>
                  <a:lnTo>
                    <a:pt x="4163" y="0"/>
                  </a:lnTo>
                </a:path>
              </a:pathLst>
            </a:custGeom>
            <a:solidFill>
              <a:schemeClr val="tx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8" name="Freeform 1962"/>
            <p:cNvSpPr>
              <a:spLocks/>
            </p:cNvSpPr>
            <p:nvPr/>
          </p:nvSpPr>
          <p:spPr bwMode="auto">
            <a:xfrm>
              <a:off x="5107" y="3352"/>
              <a:ext cx="116" cy="65"/>
            </a:xfrm>
            <a:custGeom>
              <a:avLst/>
              <a:gdLst>
                <a:gd name="T0" fmla="*/ 0 w 116"/>
                <a:gd name="T1" fmla="*/ 0 h 65"/>
                <a:gd name="T2" fmla="*/ 116 w 116"/>
                <a:gd name="T3" fmla="*/ 33 h 65"/>
                <a:gd name="T4" fmla="*/ 0 w 116"/>
                <a:gd name="T5" fmla="*/ 65 h 65"/>
                <a:gd name="T6" fmla="*/ 0 w 116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65">
                  <a:moveTo>
                    <a:pt x="0" y="0"/>
                  </a:moveTo>
                  <a:lnTo>
                    <a:pt x="116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19" name="Line 1963"/>
            <p:cNvSpPr>
              <a:spLocks noChangeShapeType="1"/>
            </p:cNvSpPr>
            <p:nvPr/>
          </p:nvSpPr>
          <p:spPr bwMode="auto">
            <a:xfrm flipV="1">
              <a:off x="1108" y="3643"/>
              <a:ext cx="1" cy="32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0" name="Freeform 1964"/>
            <p:cNvSpPr>
              <a:spLocks/>
            </p:cNvSpPr>
            <p:nvPr/>
          </p:nvSpPr>
          <p:spPr bwMode="auto">
            <a:xfrm>
              <a:off x="1069" y="3556"/>
              <a:ext cx="78" cy="95"/>
            </a:xfrm>
            <a:custGeom>
              <a:avLst/>
              <a:gdLst>
                <a:gd name="T0" fmla="*/ 0 w 78"/>
                <a:gd name="T1" fmla="*/ 95 h 95"/>
                <a:gd name="T2" fmla="*/ 39 w 78"/>
                <a:gd name="T3" fmla="*/ 0 h 95"/>
                <a:gd name="T4" fmla="*/ 78 w 78"/>
                <a:gd name="T5" fmla="*/ 95 h 95"/>
                <a:gd name="T6" fmla="*/ 0 w 78"/>
                <a:gd name="T7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95">
                  <a:moveTo>
                    <a:pt x="0" y="95"/>
                  </a:moveTo>
                  <a:lnTo>
                    <a:pt x="39" y="0"/>
                  </a:lnTo>
                  <a:lnTo>
                    <a:pt x="78" y="95"/>
                  </a:lnTo>
                  <a:lnTo>
                    <a:pt x="0" y="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1" name="Freeform 1965"/>
            <p:cNvSpPr>
              <a:spLocks/>
            </p:cNvSpPr>
            <p:nvPr/>
          </p:nvSpPr>
          <p:spPr bwMode="auto">
            <a:xfrm>
              <a:off x="953" y="3858"/>
              <a:ext cx="4163" cy="1"/>
            </a:xfrm>
            <a:custGeom>
              <a:avLst/>
              <a:gdLst>
                <a:gd name="T0" fmla="*/ 0 w 4163"/>
                <a:gd name="T1" fmla="*/ 85 w 4163"/>
                <a:gd name="T2" fmla="*/ 167 w 4163"/>
                <a:gd name="T3" fmla="*/ 262 w 4163"/>
                <a:gd name="T4" fmla="*/ 344 w 4163"/>
                <a:gd name="T5" fmla="*/ 429 w 4163"/>
                <a:gd name="T6" fmla="*/ 511 w 4163"/>
                <a:gd name="T7" fmla="*/ 596 w 4163"/>
                <a:gd name="T8" fmla="*/ 688 w 4163"/>
                <a:gd name="T9" fmla="*/ 773 w 4163"/>
                <a:gd name="T10" fmla="*/ 856 w 4163"/>
                <a:gd name="T11" fmla="*/ 940 w 4163"/>
                <a:gd name="T12" fmla="*/ 1023 w 4163"/>
                <a:gd name="T13" fmla="*/ 1108 w 4163"/>
                <a:gd name="T14" fmla="*/ 1200 w 4163"/>
                <a:gd name="T15" fmla="*/ 1284 w 4163"/>
                <a:gd name="T16" fmla="*/ 1367 w 4163"/>
                <a:gd name="T17" fmla="*/ 1452 w 4163"/>
                <a:gd name="T18" fmla="*/ 1534 w 4163"/>
                <a:gd name="T19" fmla="*/ 1629 w 4163"/>
                <a:gd name="T20" fmla="*/ 1711 w 4163"/>
                <a:gd name="T21" fmla="*/ 1796 w 4163"/>
                <a:gd name="T22" fmla="*/ 1878 w 4163"/>
                <a:gd name="T23" fmla="*/ 1963 w 4163"/>
                <a:gd name="T24" fmla="*/ 2055 w 4163"/>
                <a:gd name="T25" fmla="*/ 2140 w 4163"/>
                <a:gd name="T26" fmla="*/ 2222 w 4163"/>
                <a:gd name="T27" fmla="*/ 2307 w 4163"/>
                <a:gd name="T28" fmla="*/ 2389 w 4163"/>
                <a:gd name="T29" fmla="*/ 2474 w 4163"/>
                <a:gd name="T30" fmla="*/ 2566 w 4163"/>
                <a:gd name="T31" fmla="*/ 2651 w 4163"/>
                <a:gd name="T32" fmla="*/ 2734 w 4163"/>
                <a:gd name="T33" fmla="*/ 2818 w 4163"/>
                <a:gd name="T34" fmla="*/ 2901 w 4163"/>
                <a:gd name="T35" fmla="*/ 2995 w 4163"/>
                <a:gd name="T36" fmla="*/ 3078 w 4163"/>
                <a:gd name="T37" fmla="*/ 3162 w 4163"/>
                <a:gd name="T38" fmla="*/ 3245 w 4163"/>
                <a:gd name="T39" fmla="*/ 3330 w 4163"/>
                <a:gd name="T40" fmla="*/ 3422 w 4163"/>
                <a:gd name="T41" fmla="*/ 3507 w 4163"/>
                <a:gd name="T42" fmla="*/ 3589 w 4163"/>
                <a:gd name="T43" fmla="*/ 3674 w 4163"/>
                <a:gd name="T44" fmla="*/ 3759 w 4163"/>
                <a:gd name="T45" fmla="*/ 3841 w 4163"/>
                <a:gd name="T46" fmla="*/ 3933 w 4163"/>
                <a:gd name="T47" fmla="*/ 4018 w 4163"/>
                <a:gd name="T48" fmla="*/ 4103 w 4163"/>
                <a:gd name="T49" fmla="*/ 4132 w 4163"/>
                <a:gd name="T50" fmla="*/ 4163 w 41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</a:cxnLst>
              <a:rect l="0" t="0" r="r" b="b"/>
              <a:pathLst>
                <a:path w="4163">
                  <a:moveTo>
                    <a:pt x="0" y="0"/>
                  </a:moveTo>
                  <a:lnTo>
                    <a:pt x="85" y="0"/>
                  </a:lnTo>
                  <a:lnTo>
                    <a:pt x="167" y="0"/>
                  </a:lnTo>
                  <a:lnTo>
                    <a:pt x="262" y="0"/>
                  </a:lnTo>
                  <a:lnTo>
                    <a:pt x="344" y="0"/>
                  </a:lnTo>
                  <a:lnTo>
                    <a:pt x="429" y="0"/>
                  </a:lnTo>
                  <a:lnTo>
                    <a:pt x="511" y="0"/>
                  </a:lnTo>
                  <a:lnTo>
                    <a:pt x="596" y="0"/>
                  </a:lnTo>
                  <a:lnTo>
                    <a:pt x="688" y="0"/>
                  </a:lnTo>
                  <a:lnTo>
                    <a:pt x="773" y="0"/>
                  </a:lnTo>
                  <a:lnTo>
                    <a:pt x="856" y="0"/>
                  </a:lnTo>
                  <a:lnTo>
                    <a:pt x="940" y="0"/>
                  </a:lnTo>
                  <a:lnTo>
                    <a:pt x="1023" y="0"/>
                  </a:lnTo>
                  <a:lnTo>
                    <a:pt x="1108" y="0"/>
                  </a:lnTo>
                  <a:lnTo>
                    <a:pt x="1200" y="0"/>
                  </a:lnTo>
                  <a:lnTo>
                    <a:pt x="1284" y="0"/>
                  </a:lnTo>
                  <a:lnTo>
                    <a:pt x="1367" y="0"/>
                  </a:lnTo>
                  <a:lnTo>
                    <a:pt x="1452" y="0"/>
                  </a:lnTo>
                  <a:lnTo>
                    <a:pt x="1534" y="0"/>
                  </a:lnTo>
                  <a:lnTo>
                    <a:pt x="1629" y="0"/>
                  </a:lnTo>
                  <a:lnTo>
                    <a:pt x="1711" y="0"/>
                  </a:lnTo>
                  <a:lnTo>
                    <a:pt x="1796" y="0"/>
                  </a:lnTo>
                  <a:lnTo>
                    <a:pt x="1878" y="0"/>
                  </a:lnTo>
                  <a:lnTo>
                    <a:pt x="1963" y="0"/>
                  </a:lnTo>
                  <a:lnTo>
                    <a:pt x="2055" y="0"/>
                  </a:lnTo>
                  <a:lnTo>
                    <a:pt x="2140" y="0"/>
                  </a:lnTo>
                  <a:lnTo>
                    <a:pt x="2222" y="0"/>
                  </a:lnTo>
                  <a:lnTo>
                    <a:pt x="2307" y="0"/>
                  </a:lnTo>
                  <a:lnTo>
                    <a:pt x="2389" y="0"/>
                  </a:lnTo>
                  <a:lnTo>
                    <a:pt x="2474" y="0"/>
                  </a:lnTo>
                  <a:lnTo>
                    <a:pt x="2566" y="0"/>
                  </a:lnTo>
                  <a:lnTo>
                    <a:pt x="2651" y="0"/>
                  </a:lnTo>
                  <a:lnTo>
                    <a:pt x="2734" y="0"/>
                  </a:lnTo>
                  <a:lnTo>
                    <a:pt x="2818" y="0"/>
                  </a:lnTo>
                  <a:lnTo>
                    <a:pt x="2901" y="0"/>
                  </a:lnTo>
                  <a:lnTo>
                    <a:pt x="2995" y="0"/>
                  </a:lnTo>
                  <a:lnTo>
                    <a:pt x="3078" y="0"/>
                  </a:lnTo>
                  <a:lnTo>
                    <a:pt x="3162" y="0"/>
                  </a:lnTo>
                  <a:lnTo>
                    <a:pt x="3245" y="0"/>
                  </a:lnTo>
                  <a:lnTo>
                    <a:pt x="3330" y="0"/>
                  </a:lnTo>
                  <a:lnTo>
                    <a:pt x="3422" y="0"/>
                  </a:lnTo>
                  <a:lnTo>
                    <a:pt x="3507" y="0"/>
                  </a:lnTo>
                  <a:lnTo>
                    <a:pt x="3589" y="0"/>
                  </a:lnTo>
                  <a:lnTo>
                    <a:pt x="3674" y="0"/>
                  </a:lnTo>
                  <a:lnTo>
                    <a:pt x="3759" y="0"/>
                  </a:lnTo>
                  <a:lnTo>
                    <a:pt x="3841" y="0"/>
                  </a:lnTo>
                  <a:lnTo>
                    <a:pt x="3933" y="0"/>
                  </a:lnTo>
                  <a:lnTo>
                    <a:pt x="4018" y="0"/>
                  </a:lnTo>
                  <a:lnTo>
                    <a:pt x="4103" y="0"/>
                  </a:lnTo>
                  <a:lnTo>
                    <a:pt x="4132" y="0"/>
                  </a:lnTo>
                  <a:lnTo>
                    <a:pt x="4163" y="0"/>
                  </a:lnTo>
                </a:path>
              </a:pathLst>
            </a:custGeom>
            <a:solidFill>
              <a:schemeClr val="tx1"/>
            </a:solidFill>
            <a:ln w="15875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2" name="Freeform 1966"/>
            <p:cNvSpPr>
              <a:spLocks/>
            </p:cNvSpPr>
            <p:nvPr/>
          </p:nvSpPr>
          <p:spPr bwMode="auto">
            <a:xfrm>
              <a:off x="5107" y="3825"/>
              <a:ext cx="116" cy="65"/>
            </a:xfrm>
            <a:custGeom>
              <a:avLst/>
              <a:gdLst>
                <a:gd name="T0" fmla="*/ 0 w 116"/>
                <a:gd name="T1" fmla="*/ 0 h 65"/>
                <a:gd name="T2" fmla="*/ 116 w 116"/>
                <a:gd name="T3" fmla="*/ 33 h 65"/>
                <a:gd name="T4" fmla="*/ 0 w 116"/>
                <a:gd name="T5" fmla="*/ 65 h 65"/>
                <a:gd name="T6" fmla="*/ 0 w 116"/>
                <a:gd name="T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6" h="65">
                  <a:moveTo>
                    <a:pt x="0" y="0"/>
                  </a:moveTo>
                  <a:lnTo>
                    <a:pt x="116" y="33"/>
                  </a:lnTo>
                  <a:lnTo>
                    <a:pt x="0" y="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3" name="Freeform 1967"/>
            <p:cNvSpPr>
              <a:spLocks/>
            </p:cNvSpPr>
            <p:nvPr/>
          </p:nvSpPr>
          <p:spPr bwMode="auto">
            <a:xfrm>
              <a:off x="1108" y="3213"/>
              <a:ext cx="3863" cy="1"/>
            </a:xfrm>
            <a:custGeom>
              <a:avLst/>
              <a:gdLst>
                <a:gd name="T0" fmla="*/ 0 w 3863"/>
                <a:gd name="T1" fmla="*/ 3606 w 3863"/>
                <a:gd name="T2" fmla="*/ 3863 w 386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3863">
                  <a:moveTo>
                    <a:pt x="0" y="0"/>
                  </a:moveTo>
                  <a:lnTo>
                    <a:pt x="3606" y="0"/>
                  </a:lnTo>
                  <a:lnTo>
                    <a:pt x="3863" y="0"/>
                  </a:lnTo>
                </a:path>
              </a:pathLst>
            </a:custGeom>
            <a:noFill/>
            <a:ln w="3016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4" name="Freeform 1968"/>
            <p:cNvSpPr>
              <a:spLocks/>
            </p:cNvSpPr>
            <p:nvPr/>
          </p:nvSpPr>
          <p:spPr bwMode="auto">
            <a:xfrm>
              <a:off x="1108" y="3686"/>
              <a:ext cx="3863" cy="343"/>
            </a:xfrm>
            <a:custGeom>
              <a:avLst/>
              <a:gdLst>
                <a:gd name="T0" fmla="*/ 0 w 3863"/>
                <a:gd name="T1" fmla="*/ 172 h 343"/>
                <a:gd name="T2" fmla="*/ 310 w 3863"/>
                <a:gd name="T3" fmla="*/ 172 h 343"/>
                <a:gd name="T4" fmla="*/ 320 w 3863"/>
                <a:gd name="T5" fmla="*/ 172 h 343"/>
                <a:gd name="T6" fmla="*/ 320 w 3863"/>
                <a:gd name="T7" fmla="*/ 0 h 343"/>
                <a:gd name="T8" fmla="*/ 969 w 3863"/>
                <a:gd name="T9" fmla="*/ 0 h 343"/>
                <a:gd name="T10" fmla="*/ 969 w 3863"/>
                <a:gd name="T11" fmla="*/ 172 h 343"/>
                <a:gd name="T12" fmla="*/ 1299 w 3863"/>
                <a:gd name="T13" fmla="*/ 172 h 343"/>
                <a:gd name="T14" fmla="*/ 1299 w 3863"/>
                <a:gd name="T15" fmla="*/ 343 h 343"/>
                <a:gd name="T16" fmla="*/ 1932 w 3863"/>
                <a:gd name="T17" fmla="*/ 343 h 343"/>
                <a:gd name="T18" fmla="*/ 1932 w 3863"/>
                <a:gd name="T19" fmla="*/ 172 h 343"/>
                <a:gd name="T20" fmla="*/ 2256 w 3863"/>
                <a:gd name="T21" fmla="*/ 172 h 343"/>
                <a:gd name="T22" fmla="*/ 2256 w 3863"/>
                <a:gd name="T23" fmla="*/ 0 h 343"/>
                <a:gd name="T24" fmla="*/ 2901 w 3863"/>
                <a:gd name="T25" fmla="*/ 0 h 343"/>
                <a:gd name="T26" fmla="*/ 2901 w 3863"/>
                <a:gd name="T27" fmla="*/ 172 h 343"/>
                <a:gd name="T28" fmla="*/ 3221 w 3863"/>
                <a:gd name="T29" fmla="*/ 172 h 343"/>
                <a:gd name="T30" fmla="*/ 3221 w 3863"/>
                <a:gd name="T31" fmla="*/ 343 h 343"/>
                <a:gd name="T32" fmla="*/ 3657 w 3863"/>
                <a:gd name="T33" fmla="*/ 343 h 343"/>
                <a:gd name="T34" fmla="*/ 3863 w 3863"/>
                <a:gd name="T35" fmla="*/ 343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63" h="343">
                  <a:moveTo>
                    <a:pt x="0" y="172"/>
                  </a:moveTo>
                  <a:lnTo>
                    <a:pt x="310" y="172"/>
                  </a:lnTo>
                  <a:lnTo>
                    <a:pt x="320" y="172"/>
                  </a:lnTo>
                  <a:lnTo>
                    <a:pt x="320" y="0"/>
                  </a:lnTo>
                  <a:lnTo>
                    <a:pt x="969" y="0"/>
                  </a:lnTo>
                  <a:lnTo>
                    <a:pt x="969" y="172"/>
                  </a:lnTo>
                  <a:lnTo>
                    <a:pt x="1299" y="172"/>
                  </a:lnTo>
                  <a:lnTo>
                    <a:pt x="1299" y="343"/>
                  </a:lnTo>
                  <a:lnTo>
                    <a:pt x="1932" y="343"/>
                  </a:lnTo>
                  <a:lnTo>
                    <a:pt x="1932" y="172"/>
                  </a:lnTo>
                  <a:lnTo>
                    <a:pt x="2256" y="172"/>
                  </a:lnTo>
                  <a:lnTo>
                    <a:pt x="2256" y="0"/>
                  </a:lnTo>
                  <a:lnTo>
                    <a:pt x="2901" y="0"/>
                  </a:lnTo>
                  <a:lnTo>
                    <a:pt x="2901" y="172"/>
                  </a:lnTo>
                  <a:lnTo>
                    <a:pt x="3221" y="172"/>
                  </a:lnTo>
                  <a:lnTo>
                    <a:pt x="3221" y="343"/>
                  </a:lnTo>
                  <a:lnTo>
                    <a:pt x="3657" y="343"/>
                  </a:lnTo>
                  <a:lnTo>
                    <a:pt x="3863" y="343"/>
                  </a:lnTo>
                </a:path>
              </a:pathLst>
            </a:custGeom>
            <a:noFill/>
            <a:ln w="30163" cap="flat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425" name="Rectangle 1969"/>
            <p:cNvSpPr>
              <a:spLocks noChangeArrowheads="1"/>
            </p:cNvSpPr>
            <p:nvPr/>
          </p:nvSpPr>
          <p:spPr bwMode="auto">
            <a:xfrm>
              <a:off x="866" y="271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26" name="Rectangle 1970"/>
            <p:cNvSpPr>
              <a:spLocks noChangeArrowheads="1"/>
            </p:cNvSpPr>
            <p:nvPr/>
          </p:nvSpPr>
          <p:spPr bwMode="auto">
            <a:xfrm>
              <a:off x="946" y="354"/>
              <a:ext cx="141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d1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27" name="Rectangle 1971"/>
            <p:cNvSpPr>
              <a:spLocks noChangeArrowheads="1"/>
            </p:cNvSpPr>
            <p:nvPr/>
          </p:nvSpPr>
          <p:spPr bwMode="auto">
            <a:xfrm>
              <a:off x="1138" y="144"/>
              <a:ext cx="19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a 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28" name="Rectangle 1972"/>
            <p:cNvSpPr>
              <a:spLocks noChangeArrowheads="1"/>
            </p:cNvSpPr>
            <p:nvPr/>
          </p:nvSpPr>
          <p:spPr bwMode="auto">
            <a:xfrm>
              <a:off x="1278" y="156"/>
              <a:ext cx="61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</a:rPr>
                <a:t>= 30°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29" name="Rectangle 1973"/>
            <p:cNvSpPr>
              <a:spLocks noChangeArrowheads="1"/>
            </p:cNvSpPr>
            <p:nvPr/>
          </p:nvSpPr>
          <p:spPr bwMode="auto">
            <a:xfrm>
              <a:off x="866" y="1197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0" name="Rectangle 1974"/>
            <p:cNvSpPr>
              <a:spLocks noChangeArrowheads="1"/>
            </p:cNvSpPr>
            <p:nvPr/>
          </p:nvSpPr>
          <p:spPr bwMode="auto">
            <a:xfrm>
              <a:off x="946" y="1281"/>
              <a:ext cx="141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d2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1" name="Rectangle 1975"/>
            <p:cNvSpPr>
              <a:spLocks noChangeArrowheads="1"/>
            </p:cNvSpPr>
            <p:nvPr/>
          </p:nvSpPr>
          <p:spPr bwMode="auto">
            <a:xfrm>
              <a:off x="920" y="1483"/>
              <a:ext cx="1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2" name="Rectangle 1976"/>
            <p:cNvSpPr>
              <a:spLocks noChangeArrowheads="1"/>
            </p:cNvSpPr>
            <p:nvPr/>
          </p:nvSpPr>
          <p:spPr bwMode="auto">
            <a:xfrm>
              <a:off x="1001" y="1568"/>
              <a:ext cx="7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d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3" name="Rectangle 1977"/>
            <p:cNvSpPr>
              <a:spLocks noChangeArrowheads="1"/>
            </p:cNvSpPr>
            <p:nvPr/>
          </p:nvSpPr>
          <p:spPr bwMode="auto">
            <a:xfrm>
              <a:off x="1511" y="1461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4" name="Rectangle 1978"/>
            <p:cNvSpPr>
              <a:spLocks noChangeArrowheads="1"/>
            </p:cNvSpPr>
            <p:nvPr/>
          </p:nvSpPr>
          <p:spPr bwMode="auto">
            <a:xfrm>
              <a:off x="1593" y="1549"/>
              <a:ext cx="13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5" name="Rectangle 1979"/>
            <p:cNvSpPr>
              <a:spLocks noChangeArrowheads="1"/>
            </p:cNvSpPr>
            <p:nvPr/>
          </p:nvSpPr>
          <p:spPr bwMode="auto">
            <a:xfrm>
              <a:off x="1828" y="1461"/>
              <a:ext cx="10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6" name="Rectangle 1980"/>
            <p:cNvSpPr>
              <a:spLocks noChangeArrowheads="1"/>
            </p:cNvSpPr>
            <p:nvPr/>
          </p:nvSpPr>
          <p:spPr bwMode="auto">
            <a:xfrm>
              <a:off x="1909" y="1549"/>
              <a:ext cx="127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ac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7" name="Rectangle 1981"/>
            <p:cNvSpPr>
              <a:spLocks noChangeArrowheads="1"/>
            </p:cNvSpPr>
            <p:nvPr/>
          </p:nvSpPr>
          <p:spPr bwMode="auto">
            <a:xfrm>
              <a:off x="2169" y="1461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8" name="Rectangle 1982"/>
            <p:cNvSpPr>
              <a:spLocks noChangeArrowheads="1"/>
            </p:cNvSpPr>
            <p:nvPr/>
          </p:nvSpPr>
          <p:spPr bwMode="auto">
            <a:xfrm>
              <a:off x="2252" y="1549"/>
              <a:ext cx="13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bc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39" name="Rectangle 1983"/>
            <p:cNvSpPr>
              <a:spLocks noChangeArrowheads="1"/>
            </p:cNvSpPr>
            <p:nvPr/>
          </p:nvSpPr>
          <p:spPr bwMode="auto">
            <a:xfrm>
              <a:off x="2481" y="1461"/>
              <a:ext cx="10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0" name="Rectangle 1984"/>
            <p:cNvSpPr>
              <a:spLocks noChangeArrowheads="1"/>
            </p:cNvSpPr>
            <p:nvPr/>
          </p:nvSpPr>
          <p:spPr bwMode="auto">
            <a:xfrm>
              <a:off x="2566" y="1549"/>
              <a:ext cx="132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ba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1" name="Rectangle 1985"/>
            <p:cNvSpPr>
              <a:spLocks noChangeArrowheads="1"/>
            </p:cNvSpPr>
            <p:nvPr/>
          </p:nvSpPr>
          <p:spPr bwMode="auto">
            <a:xfrm>
              <a:off x="2816" y="1461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2" name="Rectangle 1986"/>
            <p:cNvSpPr>
              <a:spLocks noChangeArrowheads="1"/>
            </p:cNvSpPr>
            <p:nvPr/>
          </p:nvSpPr>
          <p:spPr bwMode="auto">
            <a:xfrm>
              <a:off x="2896" y="1549"/>
              <a:ext cx="12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ca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3" name="Rectangle 1987"/>
            <p:cNvSpPr>
              <a:spLocks noChangeArrowheads="1"/>
            </p:cNvSpPr>
            <p:nvPr/>
          </p:nvSpPr>
          <p:spPr bwMode="auto">
            <a:xfrm>
              <a:off x="3130" y="1461"/>
              <a:ext cx="11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4" name="Rectangle 1988"/>
            <p:cNvSpPr>
              <a:spLocks noChangeArrowheads="1"/>
            </p:cNvSpPr>
            <p:nvPr/>
          </p:nvSpPr>
          <p:spPr bwMode="auto">
            <a:xfrm>
              <a:off x="3212" y="1549"/>
              <a:ext cx="13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cb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5" name="Rectangle 1989"/>
            <p:cNvSpPr>
              <a:spLocks noChangeArrowheads="1"/>
            </p:cNvSpPr>
            <p:nvPr/>
          </p:nvSpPr>
          <p:spPr bwMode="auto">
            <a:xfrm>
              <a:off x="3456" y="1461"/>
              <a:ext cx="11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6" name="Rectangle 1990"/>
            <p:cNvSpPr>
              <a:spLocks noChangeArrowheads="1"/>
            </p:cNvSpPr>
            <p:nvPr/>
          </p:nvSpPr>
          <p:spPr bwMode="auto">
            <a:xfrm>
              <a:off x="3541" y="1549"/>
              <a:ext cx="13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7" name="Rectangle 1991"/>
            <p:cNvSpPr>
              <a:spLocks noChangeArrowheads="1"/>
            </p:cNvSpPr>
            <p:nvPr/>
          </p:nvSpPr>
          <p:spPr bwMode="auto">
            <a:xfrm>
              <a:off x="3775" y="1461"/>
              <a:ext cx="110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8" name="Rectangle 1992"/>
            <p:cNvSpPr>
              <a:spLocks noChangeArrowheads="1"/>
            </p:cNvSpPr>
            <p:nvPr/>
          </p:nvSpPr>
          <p:spPr bwMode="auto">
            <a:xfrm>
              <a:off x="3856" y="1549"/>
              <a:ext cx="125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ac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49" name="Rectangle 1993"/>
            <p:cNvSpPr>
              <a:spLocks noChangeArrowheads="1"/>
            </p:cNvSpPr>
            <p:nvPr/>
          </p:nvSpPr>
          <p:spPr bwMode="auto">
            <a:xfrm>
              <a:off x="1523" y="1371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Ⅰ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0" name="Rectangle 1994"/>
            <p:cNvSpPr>
              <a:spLocks noChangeArrowheads="1"/>
            </p:cNvSpPr>
            <p:nvPr/>
          </p:nvSpPr>
          <p:spPr bwMode="auto">
            <a:xfrm>
              <a:off x="1825" y="1371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Ⅱ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1" name="Rectangle 1995"/>
            <p:cNvSpPr>
              <a:spLocks noChangeArrowheads="1"/>
            </p:cNvSpPr>
            <p:nvPr/>
          </p:nvSpPr>
          <p:spPr bwMode="auto">
            <a:xfrm>
              <a:off x="2170" y="1371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Ⅲ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2" name="Rectangle 1996"/>
            <p:cNvSpPr>
              <a:spLocks noChangeArrowheads="1"/>
            </p:cNvSpPr>
            <p:nvPr/>
          </p:nvSpPr>
          <p:spPr bwMode="auto">
            <a:xfrm>
              <a:off x="2499" y="1371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Ⅳ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3" name="Rectangle 1997"/>
            <p:cNvSpPr>
              <a:spLocks noChangeArrowheads="1"/>
            </p:cNvSpPr>
            <p:nvPr/>
          </p:nvSpPr>
          <p:spPr bwMode="auto">
            <a:xfrm>
              <a:off x="2823" y="1371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Ⅴ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4" name="Rectangle 1998"/>
            <p:cNvSpPr>
              <a:spLocks noChangeArrowheads="1"/>
            </p:cNvSpPr>
            <p:nvPr/>
          </p:nvSpPr>
          <p:spPr bwMode="auto">
            <a:xfrm>
              <a:off x="3141" y="1375"/>
              <a:ext cx="21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>
                  <a:solidFill>
                    <a:srgbClr val="000000"/>
                  </a:solidFill>
                  <a:latin typeface="宋体" pitchFamily="2" charset="-122"/>
                  <a:ea typeface="宋体" pitchFamily="2" charset="-122"/>
                </a:rPr>
                <a:t>Ⅵ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5" name="Rectangle 1999"/>
            <p:cNvSpPr>
              <a:spLocks noChangeArrowheads="1"/>
            </p:cNvSpPr>
            <p:nvPr/>
          </p:nvSpPr>
          <p:spPr bwMode="auto">
            <a:xfrm>
              <a:off x="5059" y="893"/>
              <a:ext cx="1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6" name="Rectangle 2000"/>
            <p:cNvSpPr>
              <a:spLocks noChangeArrowheads="1"/>
            </p:cNvSpPr>
            <p:nvPr/>
          </p:nvSpPr>
          <p:spPr bwMode="auto">
            <a:xfrm>
              <a:off x="5169" y="908"/>
              <a:ext cx="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7" name="Rectangle 2001"/>
            <p:cNvSpPr>
              <a:spLocks noChangeArrowheads="1"/>
            </p:cNvSpPr>
            <p:nvPr/>
          </p:nvSpPr>
          <p:spPr bwMode="auto">
            <a:xfrm>
              <a:off x="959" y="908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8" name="Rectangle 2002"/>
            <p:cNvSpPr>
              <a:spLocks noChangeArrowheads="1"/>
            </p:cNvSpPr>
            <p:nvPr/>
          </p:nvSpPr>
          <p:spPr bwMode="auto">
            <a:xfrm>
              <a:off x="5057" y="2356"/>
              <a:ext cx="14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59" name="Rectangle 2003"/>
            <p:cNvSpPr>
              <a:spLocks noChangeArrowheads="1"/>
            </p:cNvSpPr>
            <p:nvPr/>
          </p:nvSpPr>
          <p:spPr bwMode="auto">
            <a:xfrm>
              <a:off x="959" y="2370"/>
              <a:ext cx="157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0" name="Rectangle 2004"/>
            <p:cNvSpPr>
              <a:spLocks noChangeArrowheads="1"/>
            </p:cNvSpPr>
            <p:nvPr/>
          </p:nvSpPr>
          <p:spPr bwMode="auto">
            <a:xfrm>
              <a:off x="5030" y="3380"/>
              <a:ext cx="148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1" name="Rectangle 2005"/>
            <p:cNvSpPr>
              <a:spLocks noChangeArrowheads="1"/>
            </p:cNvSpPr>
            <p:nvPr/>
          </p:nvSpPr>
          <p:spPr bwMode="auto">
            <a:xfrm>
              <a:off x="5140" y="3393"/>
              <a:ext cx="62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2" name="Rectangle 2006"/>
            <p:cNvSpPr>
              <a:spLocks noChangeArrowheads="1"/>
            </p:cNvSpPr>
            <p:nvPr/>
          </p:nvSpPr>
          <p:spPr bwMode="auto">
            <a:xfrm>
              <a:off x="928" y="3393"/>
              <a:ext cx="159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3" name="Rectangle 2007"/>
            <p:cNvSpPr>
              <a:spLocks noChangeArrowheads="1"/>
            </p:cNvSpPr>
            <p:nvPr/>
          </p:nvSpPr>
          <p:spPr bwMode="auto">
            <a:xfrm>
              <a:off x="5030" y="3857"/>
              <a:ext cx="148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4" name="Rectangle 2008"/>
            <p:cNvSpPr>
              <a:spLocks noChangeArrowheads="1"/>
            </p:cNvSpPr>
            <p:nvPr/>
          </p:nvSpPr>
          <p:spPr bwMode="auto">
            <a:xfrm>
              <a:off x="5140" y="3872"/>
              <a:ext cx="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5" name="Rectangle 2009"/>
            <p:cNvSpPr>
              <a:spLocks noChangeArrowheads="1"/>
            </p:cNvSpPr>
            <p:nvPr/>
          </p:nvSpPr>
          <p:spPr bwMode="auto">
            <a:xfrm>
              <a:off x="928" y="3872"/>
              <a:ext cx="159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6" name="Rectangle 2010"/>
            <p:cNvSpPr>
              <a:spLocks noChangeArrowheads="1"/>
            </p:cNvSpPr>
            <p:nvPr/>
          </p:nvSpPr>
          <p:spPr bwMode="auto">
            <a:xfrm>
              <a:off x="969" y="3056"/>
              <a:ext cx="61" cy="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7" name="Rectangle 2011"/>
            <p:cNvSpPr>
              <a:spLocks noChangeArrowheads="1"/>
            </p:cNvSpPr>
            <p:nvPr/>
          </p:nvSpPr>
          <p:spPr bwMode="auto">
            <a:xfrm>
              <a:off x="1014" y="3143"/>
              <a:ext cx="72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d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8" name="Rectangle 2012"/>
            <p:cNvSpPr>
              <a:spLocks noChangeArrowheads="1"/>
            </p:cNvSpPr>
            <p:nvPr/>
          </p:nvSpPr>
          <p:spPr bwMode="auto">
            <a:xfrm>
              <a:off x="969" y="3528"/>
              <a:ext cx="6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69" name="Rectangle 2013"/>
            <p:cNvSpPr>
              <a:spLocks noChangeArrowheads="1"/>
            </p:cNvSpPr>
            <p:nvPr/>
          </p:nvSpPr>
          <p:spPr bwMode="auto">
            <a:xfrm>
              <a:off x="1014" y="3611"/>
              <a:ext cx="63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0" name="Rectangle 2014"/>
            <p:cNvSpPr>
              <a:spLocks noChangeArrowheads="1"/>
            </p:cNvSpPr>
            <p:nvPr/>
          </p:nvSpPr>
          <p:spPr bwMode="auto">
            <a:xfrm>
              <a:off x="1225" y="876"/>
              <a:ext cx="15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1" name="Rectangle 2015"/>
            <p:cNvSpPr>
              <a:spLocks noChangeArrowheads="1"/>
            </p:cNvSpPr>
            <p:nvPr/>
          </p:nvSpPr>
          <p:spPr bwMode="auto">
            <a:xfrm>
              <a:off x="1336" y="889"/>
              <a:ext cx="62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2" name="Rectangle 2016"/>
            <p:cNvSpPr>
              <a:spLocks noChangeArrowheads="1"/>
            </p:cNvSpPr>
            <p:nvPr/>
          </p:nvSpPr>
          <p:spPr bwMode="auto">
            <a:xfrm>
              <a:off x="1383" y="975"/>
              <a:ext cx="71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1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3" name="Rectangle 2017"/>
            <p:cNvSpPr>
              <a:spLocks noChangeArrowheads="1"/>
            </p:cNvSpPr>
            <p:nvPr/>
          </p:nvSpPr>
          <p:spPr bwMode="auto">
            <a:xfrm>
              <a:off x="1635" y="220"/>
              <a:ext cx="1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4" name="Rectangle 2018"/>
            <p:cNvSpPr>
              <a:spLocks noChangeArrowheads="1"/>
            </p:cNvSpPr>
            <p:nvPr/>
          </p:nvSpPr>
          <p:spPr bwMode="auto">
            <a:xfrm>
              <a:off x="1719" y="306"/>
              <a:ext cx="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5" name="Rectangle 2019"/>
            <p:cNvSpPr>
              <a:spLocks noChangeArrowheads="1"/>
            </p:cNvSpPr>
            <p:nvPr/>
          </p:nvSpPr>
          <p:spPr bwMode="auto">
            <a:xfrm>
              <a:off x="2179" y="220"/>
              <a:ext cx="111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6" name="Rectangle 2020"/>
            <p:cNvSpPr>
              <a:spLocks noChangeArrowheads="1"/>
            </p:cNvSpPr>
            <p:nvPr/>
          </p:nvSpPr>
          <p:spPr bwMode="auto">
            <a:xfrm>
              <a:off x="2262" y="306"/>
              <a:ext cx="72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7" name="Rectangle 2021"/>
            <p:cNvSpPr>
              <a:spLocks noChangeArrowheads="1"/>
            </p:cNvSpPr>
            <p:nvPr/>
          </p:nvSpPr>
          <p:spPr bwMode="auto">
            <a:xfrm>
              <a:off x="2841" y="220"/>
              <a:ext cx="110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7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49478" name="Rectangle 2022"/>
            <p:cNvSpPr>
              <a:spLocks noChangeArrowheads="1"/>
            </p:cNvSpPr>
            <p:nvPr/>
          </p:nvSpPr>
          <p:spPr bwMode="auto">
            <a:xfrm>
              <a:off x="2923" y="306"/>
              <a:ext cx="64" cy="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100">
                  <a:solidFill>
                    <a:srgbClr val="000000"/>
                  </a:solidFill>
                </a:rPr>
                <a:t>c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graphicFrame>
          <p:nvGraphicFramePr>
            <p:cNvPr id="149479" name="Object 2023"/>
            <p:cNvGraphicFramePr>
              <a:graphicFrameLocks noChangeAspect="1"/>
            </p:cNvGraphicFramePr>
            <p:nvPr/>
          </p:nvGraphicFramePr>
          <p:xfrm>
            <a:off x="793" y="3566"/>
            <a:ext cx="1136" cy="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596880" imgH="444240" progId="Equation.3">
                    <p:embed/>
                  </p:oleObj>
                </mc:Choice>
                <mc:Fallback>
                  <p:oleObj name="公式" r:id="rId5" imgW="596880" imgH="444240" progId="Equation.3">
                    <p:embed/>
                    <p:pic>
                      <p:nvPicPr>
                        <p:cNvPr id="0" name="Object 20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566"/>
                          <a:ext cx="1136" cy="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9480" name="Rectangle 2024"/>
            <p:cNvSpPr>
              <a:spLocks noChangeArrowheads="1"/>
            </p:cNvSpPr>
            <p:nvPr/>
          </p:nvSpPr>
          <p:spPr bwMode="auto">
            <a:xfrm>
              <a:off x="1564" y="3656"/>
              <a:ext cx="1821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lvl="1">
                <a:lnSpc>
                  <a:spcPct val="100000"/>
                </a:lnSpc>
                <a:buFontTx/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（</a:t>
              </a:r>
              <a:r>
                <a:rPr lang="en-US" altLang="zh-CN">
                  <a:solidFill>
                    <a:schemeClr val="bg1"/>
                  </a:solidFill>
                </a:rPr>
                <a:t>2-78</a:t>
              </a:r>
              <a:r>
                <a:rPr lang="zh-CN" altLang="en-US">
                  <a:solidFill>
                    <a:schemeClr val="bg1"/>
                  </a:solidFill>
                </a:rPr>
                <a:t>）</a:t>
              </a:r>
            </a:p>
          </p:txBody>
        </p:sp>
      </p:grpSp>
      <p:pic>
        <p:nvPicPr>
          <p:cNvPr id="149481" name="Picture 202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482" name="Picture 202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9483" name="Picture 2027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Arial" charset="0"/>
              </a:rPr>
              <a:t>5.5.2</a:t>
            </a:r>
            <a:r>
              <a:rPr lang="en-US" altLang="zh-CN" sz="3200" dirty="0"/>
              <a:t>   </a:t>
            </a:r>
            <a:r>
              <a:rPr lang="zh-CN" altLang="en-US" sz="3200" dirty="0">
                <a:latin typeface="华文中宋" pitchFamily="2" charset="-122"/>
              </a:rPr>
              <a:t>带阻感负载时可控整流电路</a:t>
            </a:r>
            <a:br>
              <a:rPr lang="zh-CN" altLang="en-US" sz="3200" dirty="0">
                <a:latin typeface="华文中宋" pitchFamily="2" charset="-122"/>
              </a:rPr>
            </a:br>
            <a:r>
              <a:rPr lang="zh-CN" altLang="en-US" sz="3200" dirty="0">
                <a:latin typeface="华文中宋" pitchFamily="2" charset="-122"/>
              </a:rPr>
              <a:t>         交流侧谐波和功率因数分析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15008"/>
            <a:ext cx="7772400" cy="685800"/>
          </a:xfrm>
        </p:spPr>
        <p:txBody>
          <a:bodyPr/>
          <a:lstStyle/>
          <a:p>
            <a:pPr algn="just">
              <a:buFont typeface="Wingdings" pitchFamily="2" charset="2"/>
              <a:buBlip>
                <a:blip r:embed="rId2"/>
              </a:buBlip>
            </a:pPr>
            <a:r>
              <a:rPr lang="zh-CN" altLang="en-US" sz="2400" b="1" dirty="0"/>
              <a:t>变压器二次侧电流谐波分析：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609600" y="1447800"/>
            <a:ext cx="624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74675" indent="-196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lnSpc>
                <a:spcPct val="10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000">
                <a:ea typeface="华文中宋" pitchFamily="2" charset="-122"/>
              </a:rPr>
              <a:t>电流基波和各次谐波有效值分别为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75797" name="Group 21"/>
          <p:cNvGrpSpPr>
            <a:grpSpLocks/>
          </p:cNvGrpSpPr>
          <p:nvPr/>
        </p:nvGrpSpPr>
        <p:grpSpPr bwMode="auto">
          <a:xfrm>
            <a:off x="1219200" y="1828800"/>
            <a:ext cx="7596188" cy="1219200"/>
            <a:chOff x="768" y="1152"/>
            <a:chExt cx="4785" cy="768"/>
          </a:xfrm>
        </p:grpSpPr>
        <p:graphicFrame>
          <p:nvGraphicFramePr>
            <p:cNvPr id="7578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577258"/>
                </p:ext>
              </p:extLst>
            </p:nvPr>
          </p:nvGraphicFramePr>
          <p:xfrm>
            <a:off x="768" y="1152"/>
            <a:ext cx="2747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400120" imgH="888840" progId="Equation.3">
                    <p:embed/>
                  </p:oleObj>
                </mc:Choice>
                <mc:Fallback>
                  <p:oleObj name="公式" r:id="rId4" imgW="2400120" imgH="88884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2747" cy="76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4824" y="1615"/>
              <a:ext cx="7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3-80</a:t>
              </a:r>
              <a:r>
                <a:rPr lang="zh-CN" altLang="en-US" sz="2000" dirty="0"/>
                <a:t>）</a:t>
              </a:r>
            </a:p>
          </p:txBody>
        </p:sp>
      </p:grp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685800" y="32004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6250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 algn="just">
              <a:lnSpc>
                <a:spcPct val="10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电流中仅含</a:t>
            </a:r>
            <a:r>
              <a:rPr lang="en-US" altLang="zh-CN" sz="2000" dirty="0">
                <a:ea typeface="华文中宋" pitchFamily="2" charset="-122"/>
              </a:rPr>
              <a:t>6</a:t>
            </a:r>
            <a:r>
              <a:rPr lang="en-US" altLang="zh-CN" sz="2000" i="1" dirty="0">
                <a:ea typeface="华文中宋" pitchFamily="2" charset="-122"/>
              </a:rPr>
              <a:t>k</a:t>
            </a:r>
            <a:r>
              <a:rPr lang="en-US" altLang="zh-CN" sz="2000" dirty="0">
                <a:ea typeface="华文中宋" pitchFamily="2" charset="-122"/>
                <a:sym typeface="Symbol" pitchFamily="18" charset="2"/>
              </a:rPr>
              <a:t></a:t>
            </a:r>
            <a:r>
              <a:rPr lang="en-US" altLang="zh-CN" sz="2000" dirty="0">
                <a:ea typeface="华文中宋" pitchFamily="2" charset="-122"/>
              </a:rPr>
              <a:t>1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i="1" dirty="0">
                <a:ea typeface="华文中宋" pitchFamily="2" charset="-122"/>
              </a:rPr>
              <a:t>k</a:t>
            </a:r>
            <a:r>
              <a:rPr lang="zh-CN" altLang="en-US" sz="2000" dirty="0">
                <a:ea typeface="华文中宋" pitchFamily="2" charset="-122"/>
              </a:rPr>
              <a:t>为正整数）次谐波。</a:t>
            </a:r>
          </a:p>
          <a:p>
            <a:pPr lvl="1" algn="just">
              <a:lnSpc>
                <a:spcPct val="10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各次谐波有效值与谐波次数成反比，且与基波有效值的比值为谐波次数的倒数。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85800" y="4114800"/>
            <a:ext cx="3200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683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b="1">
                <a:ea typeface="华文中宋" pitchFamily="2" charset="-122"/>
              </a:rPr>
              <a:t>功率因数计算</a:t>
            </a:r>
            <a:endParaRPr lang="zh-CN" altLang="en-US">
              <a:ea typeface="华文中宋" pitchFamily="2" charset="-122"/>
            </a:endParaRPr>
          </a:p>
        </p:txBody>
      </p:sp>
      <p:grpSp>
        <p:nvGrpSpPr>
          <p:cNvPr id="75802" name="Group 26"/>
          <p:cNvGrpSpPr>
            <a:grpSpLocks/>
          </p:cNvGrpSpPr>
          <p:nvPr/>
        </p:nvGrpSpPr>
        <p:grpSpPr bwMode="auto">
          <a:xfrm>
            <a:off x="990600" y="4648200"/>
            <a:ext cx="7772400" cy="685800"/>
            <a:chOff x="624" y="2928"/>
            <a:chExt cx="4896" cy="432"/>
          </a:xfrm>
        </p:grpSpPr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624" y="2976"/>
              <a:ext cx="1440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95263" indent="-195263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>
                  <a:ea typeface="华文中宋" pitchFamily="2" charset="-122"/>
                </a:rPr>
                <a:t>基波因数：</a:t>
              </a:r>
            </a:p>
          </p:txBody>
        </p:sp>
        <p:graphicFrame>
          <p:nvGraphicFramePr>
            <p:cNvPr id="7578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86450"/>
                </p:ext>
              </p:extLst>
            </p:nvPr>
          </p:nvGraphicFramePr>
          <p:xfrm>
            <a:off x="2104" y="2928"/>
            <a:ext cx="1547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80800" imgH="393480" progId="Equation.3">
                    <p:embed/>
                  </p:oleObj>
                </mc:Choice>
                <mc:Fallback>
                  <p:oleObj name="公式" r:id="rId6" imgW="1180800" imgH="3934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2928"/>
                          <a:ext cx="1547" cy="4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1" name="Text Box 15"/>
            <p:cNvSpPr txBox="1">
              <a:spLocks noChangeArrowheads="1"/>
            </p:cNvSpPr>
            <p:nvPr/>
          </p:nvSpPr>
          <p:spPr bwMode="auto">
            <a:xfrm>
              <a:off x="4368" y="2966"/>
              <a:ext cx="11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3-81</a:t>
              </a:r>
              <a:r>
                <a:rPr lang="zh-CN" altLang="en-US" sz="2000" dirty="0"/>
                <a:t>）</a:t>
              </a:r>
            </a:p>
          </p:txBody>
        </p:sp>
      </p:grpSp>
      <p:grpSp>
        <p:nvGrpSpPr>
          <p:cNvPr id="75803" name="Group 27"/>
          <p:cNvGrpSpPr>
            <a:grpSpLocks/>
          </p:cNvGrpSpPr>
          <p:nvPr/>
        </p:nvGrpSpPr>
        <p:grpSpPr bwMode="auto">
          <a:xfrm>
            <a:off x="990600" y="5318125"/>
            <a:ext cx="7772400" cy="498475"/>
            <a:chOff x="624" y="3350"/>
            <a:chExt cx="4896" cy="314"/>
          </a:xfrm>
        </p:grpSpPr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624" y="3360"/>
              <a:ext cx="1584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95263" indent="-195263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>
                  <a:ea typeface="华文中宋" pitchFamily="2" charset="-122"/>
                </a:rPr>
                <a:t>位移因数仍为：</a:t>
              </a:r>
            </a:p>
          </p:txBody>
        </p:sp>
        <p:graphicFrame>
          <p:nvGraphicFramePr>
            <p:cNvPr id="75788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4346722"/>
                </p:ext>
              </p:extLst>
            </p:nvPr>
          </p:nvGraphicFramePr>
          <p:xfrm>
            <a:off x="2112" y="3408"/>
            <a:ext cx="163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66337" imgH="203112" progId="Equation.3">
                    <p:embed/>
                  </p:oleObj>
                </mc:Choice>
                <mc:Fallback>
                  <p:oleObj name="公式" r:id="rId8" imgW="1066337" imgH="203112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630" cy="25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Text Box 16"/>
            <p:cNvSpPr txBox="1">
              <a:spLocks noChangeArrowheads="1"/>
            </p:cNvSpPr>
            <p:nvPr/>
          </p:nvSpPr>
          <p:spPr bwMode="auto">
            <a:xfrm>
              <a:off x="4368" y="3350"/>
              <a:ext cx="1152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3-82</a:t>
              </a:r>
              <a:r>
                <a:rPr lang="zh-CN" altLang="en-US" sz="2000" dirty="0"/>
                <a:t>）</a:t>
              </a:r>
            </a:p>
          </p:txBody>
        </p:sp>
      </p:grpSp>
      <p:grpSp>
        <p:nvGrpSpPr>
          <p:cNvPr id="75805" name="Group 29"/>
          <p:cNvGrpSpPr>
            <a:grpSpLocks/>
          </p:cNvGrpSpPr>
          <p:nvPr/>
        </p:nvGrpSpPr>
        <p:grpSpPr bwMode="auto">
          <a:xfrm>
            <a:off x="990600" y="5867400"/>
            <a:ext cx="7974013" cy="609600"/>
            <a:chOff x="624" y="3696"/>
            <a:chExt cx="5023" cy="384"/>
          </a:xfrm>
        </p:grpSpPr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624" y="3696"/>
              <a:ext cx="1199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195263" indent="-195263">
                <a:buFontTx/>
                <a:buBlip>
                  <a:blip r:embed="rId3"/>
                </a:buBlip>
              </a:pPr>
              <a:r>
                <a:rPr lang="zh-CN" altLang="en-US" sz="2000"/>
                <a:t>功率因数为：</a:t>
              </a:r>
            </a:p>
          </p:txBody>
        </p:sp>
        <p:graphicFrame>
          <p:nvGraphicFramePr>
            <p:cNvPr id="7579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5549941"/>
                </p:ext>
              </p:extLst>
            </p:nvPr>
          </p:nvGraphicFramePr>
          <p:xfrm>
            <a:off x="1776" y="3696"/>
            <a:ext cx="30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565360" imgH="393480" progId="Equation.3">
                    <p:embed/>
                  </p:oleObj>
                </mc:Choice>
                <mc:Fallback>
                  <p:oleObj name="公式" r:id="rId10" imgW="2565360" imgH="3934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696"/>
                          <a:ext cx="3024" cy="3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3" name="Text Box 17"/>
            <p:cNvSpPr txBox="1">
              <a:spLocks noChangeArrowheads="1"/>
            </p:cNvSpPr>
            <p:nvPr/>
          </p:nvSpPr>
          <p:spPr bwMode="auto">
            <a:xfrm>
              <a:off x="4907" y="3696"/>
              <a:ext cx="74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3-83</a:t>
              </a:r>
              <a:r>
                <a:rPr lang="zh-CN" altLang="en-US" sz="2000" dirty="0"/>
                <a:t>）</a:t>
              </a:r>
            </a:p>
          </p:txBody>
        </p:sp>
      </p:grpSp>
      <p:pic>
        <p:nvPicPr>
          <p:cNvPr id="75799" name="Picture 23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800" name="Picture 24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801" name="Picture 25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5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3" grpId="0" build="p" bldLvl="2" autoUpdateAnimBg="0"/>
      <p:bldP spid="7578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50335" y="1204419"/>
            <a:ext cx="7200800" cy="72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33CC"/>
                </a:solidFill>
              </a:rPr>
              <a:t>直流侧 </a:t>
            </a:r>
            <a:r>
              <a:rPr lang="en-US" altLang="zh-CN" sz="3600" b="1" dirty="0">
                <a:solidFill>
                  <a:srgbClr val="0033CC"/>
                </a:solidFill>
              </a:rPr>
              <a:t>(</a:t>
            </a:r>
            <a:r>
              <a:rPr lang="zh-CN" altLang="en-US" sz="3600" b="1" dirty="0">
                <a:solidFill>
                  <a:srgbClr val="0033CC"/>
                </a:solidFill>
              </a:rPr>
              <a:t>负载端</a:t>
            </a:r>
            <a:r>
              <a:rPr lang="en-US" altLang="zh-CN" sz="3600" b="1" dirty="0">
                <a:solidFill>
                  <a:srgbClr val="0033CC"/>
                </a:solidFill>
              </a:rPr>
              <a:t>) </a:t>
            </a:r>
            <a:r>
              <a:rPr lang="zh-CN" altLang="en-US" sz="3200" dirty="0"/>
              <a:t>谐波是什么样的？！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622629" y="2449617"/>
            <a:ext cx="5322678" cy="2728498"/>
            <a:chOff x="1475656" y="1933816"/>
            <a:chExt cx="5322678" cy="2728498"/>
          </a:xfrm>
        </p:grpSpPr>
        <p:grpSp>
          <p:nvGrpSpPr>
            <p:cNvPr id="13" name="Group 12"/>
            <p:cNvGrpSpPr/>
            <p:nvPr/>
          </p:nvGrpSpPr>
          <p:grpSpPr>
            <a:xfrm>
              <a:off x="1475656" y="2204864"/>
              <a:ext cx="5322678" cy="2457450"/>
              <a:chOff x="1115616" y="2551850"/>
              <a:chExt cx="5322678" cy="24574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1115616" y="2551850"/>
                <a:ext cx="5256213" cy="2457450"/>
                <a:chOff x="755576" y="2348880"/>
                <a:chExt cx="5256213" cy="2457450"/>
              </a:xfrm>
            </p:grpSpPr>
            <p:graphicFrame>
              <p:nvGraphicFramePr>
                <p:cNvPr id="6" name="Content Placeholder 5"/>
                <p:cNvGraphicFramePr>
                  <a:graphicFrameLocks noChangeAspect="1"/>
                </p:cNvGraphicFramePr>
                <p:nvPr/>
              </p:nvGraphicFramePr>
              <p:xfrm>
                <a:off x="755576" y="2348880"/>
                <a:ext cx="5256213" cy="2457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Visio" r:id="rId2" imgW="1367950" imgH="640733" progId="Visio.Drawing.11">
                        <p:embed/>
                      </p:oleObj>
                    </mc:Choice>
                    <mc:Fallback>
                      <p:oleObj name="Visio" r:id="rId2" imgW="1367950" imgH="640733" progId="Visio.Drawing.11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55576" y="2348880"/>
                              <a:ext cx="5256213" cy="245745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7" name="Group 6"/>
                <p:cNvGrpSpPr/>
                <p:nvPr/>
              </p:nvGrpSpPr>
              <p:grpSpPr>
                <a:xfrm>
                  <a:off x="3468360" y="2349202"/>
                  <a:ext cx="1347520" cy="2456987"/>
                  <a:chOff x="4736648" y="3068960"/>
                  <a:chExt cx="1347520" cy="2456987"/>
                </a:xfrm>
              </p:grpSpPr>
              <p:sp>
                <p:nvSpPr>
                  <p:cNvPr id="8" name="Rectangle 7"/>
                  <p:cNvSpPr/>
                  <p:nvPr/>
                </p:nvSpPr>
                <p:spPr bwMode="auto">
                  <a:xfrm>
                    <a:off x="5148064" y="3068960"/>
                    <a:ext cx="936104" cy="2456987"/>
                  </a:xfrm>
                  <a:prstGeom prst="rect">
                    <a:avLst/>
                  </a:prstGeom>
                  <a:solidFill>
                    <a:schemeClr val="bg1"/>
                  </a:solidFill>
                  <a:ln w="28575">
                    <a:solidFill>
                      <a:schemeClr val="tx1"/>
                    </a:solidFill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457200" marR="0" algn="l" defTabSz="914400" rtl="0" eaLnBrk="1" fontAlgn="base" latinLnBrk="0" hangingPunct="1">
                      <a:lnSpc>
                        <a:spcPct val="125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Tx/>
                      <a:buSzTx/>
                      <a:buNone/>
                      <a:tabLst/>
                    </a:pPr>
                    <a:endParaRPr kumimoji="1" lang="zh-CN" altLang="en-US" sz="5400" b="0" i="0" u="none" strike="noStrike" cap="none" normalizeH="0" baseline="0" dirty="0">
                      <a:ln>
                        <a:noFill/>
                      </a:ln>
                      <a:solidFill>
                        <a:srgbClr val="00B050"/>
                      </a:solidFill>
                      <a:effectLst/>
                      <a:latin typeface="Times New Roman" charset="0"/>
                      <a:ea typeface="华文中宋" pitchFamily="2" charset="-122"/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4736648" y="3212540"/>
                    <a:ext cx="1131496" cy="216982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457200" lvl="0">
                      <a:buNone/>
                    </a:pPr>
                    <a:r>
                      <a:rPr lang="zh-CN" altLang="en-US" sz="5400" dirty="0">
                        <a:solidFill>
                          <a:srgbClr val="00B050"/>
                        </a:solidFill>
                      </a:rPr>
                      <a:t>整流</a:t>
                    </a:r>
                  </a:p>
                </p:txBody>
              </p:sp>
            </p:grpSp>
          </p:grpSp>
          <p:sp>
            <p:nvSpPr>
              <p:cNvPr id="11" name="Rectangle 10"/>
              <p:cNvSpPr/>
              <p:nvPr/>
            </p:nvSpPr>
            <p:spPr bwMode="auto">
              <a:xfrm>
                <a:off x="5532587" y="2996952"/>
                <a:ext cx="905707" cy="1668916"/>
              </a:xfrm>
              <a:prstGeom prst="rect">
                <a:avLst/>
              </a:prstGeom>
              <a:solidFill>
                <a:srgbClr val="FFFF00"/>
              </a:solidFill>
              <a:ln w="28575">
                <a:solidFill>
                  <a:schemeClr val="tx1"/>
                </a:solidFill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457200" marR="0" algn="l" defTabSz="914400" rtl="0" eaLnBrk="1" fontAlgn="base" latinLnBrk="0" hangingPunct="1">
                  <a:lnSpc>
                    <a:spcPct val="125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1" lang="zh-CN" altLang="en-US" sz="5400" b="0" i="0" u="none" strike="noStrike" cap="none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latin typeface="Times New Roman" charset="0"/>
                  <a:ea typeface="华文中宋" pitchFamily="2" charset="-122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402477" y="3000393"/>
                <a:ext cx="737786" cy="15603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algn="ctr">
                  <a:buNone/>
                </a:pPr>
                <a:r>
                  <a:rPr lang="zh-CN" altLang="en-US" sz="4000" dirty="0">
                    <a:solidFill>
                      <a:srgbClr val="0033CC"/>
                    </a:solidFill>
                  </a:rPr>
                  <a:t>负载</a:t>
                </a:r>
              </a:p>
            </p:txBody>
          </p:sp>
        </p:grpSp>
        <p:sp>
          <p:nvSpPr>
            <p:cNvPr id="17" name="Rectangle 16"/>
            <p:cNvSpPr/>
            <p:nvPr/>
          </p:nvSpPr>
          <p:spPr bwMode="auto">
            <a:xfrm>
              <a:off x="5718151" y="1933816"/>
              <a:ext cx="348952" cy="51071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8788" marR="0" indent="-458788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charset="0"/>
                  <a:ea typeface="华文中宋" pitchFamily="2" charset="-122"/>
                </a:rPr>
                <a:t>2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华文中宋" pitchFamily="2" charset="-122"/>
              </a:endParaRPr>
            </a:p>
          </p:txBody>
        </p:sp>
      </p:grpSp>
      <p:sp>
        <p:nvSpPr>
          <p:cNvPr id="16" name="Rectangle 2"/>
          <p:cNvSpPr txBox="1">
            <a:spLocks noChangeArrowheads="1"/>
          </p:cNvSpPr>
          <p:nvPr/>
        </p:nvSpPr>
        <p:spPr bwMode="auto">
          <a:xfrm>
            <a:off x="266700" y="198537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latin typeface="Arial" charset="0"/>
              </a:rPr>
              <a:t>5.5.4</a:t>
            </a:r>
            <a:r>
              <a:rPr lang="en-US" altLang="zh-CN" kern="0" dirty="0"/>
              <a:t>  </a:t>
            </a:r>
            <a:r>
              <a:rPr lang="zh-CN" altLang="en-US" kern="0" dirty="0">
                <a:latin typeface="华文中宋" pitchFamily="2" charset="-122"/>
              </a:rPr>
              <a:t>整流输出电压和电流的谐波分析</a:t>
            </a:r>
          </a:p>
        </p:txBody>
      </p:sp>
    </p:spTree>
    <p:extLst>
      <p:ext uri="{BB962C8B-B14F-4D97-AF65-F5344CB8AC3E}">
        <p14:creationId xmlns:p14="http://schemas.microsoft.com/office/powerpoint/2010/main" val="352805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98537"/>
            <a:ext cx="792480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5.5.4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整流输出电压和电流的谐波分析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914400"/>
          </a:xfrm>
          <a:noFill/>
          <a:ln/>
        </p:spPr>
        <p:txBody>
          <a:bodyPr/>
          <a:lstStyle/>
          <a:p>
            <a:pPr algn="just"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</a:rPr>
              <a:t>整流电路的输出电压</a:t>
            </a:r>
            <a:r>
              <a:rPr lang="zh-CN" altLang="en-US" sz="2400" dirty="0">
                <a:solidFill>
                  <a:srgbClr val="0000FF"/>
                </a:solidFill>
              </a:rPr>
              <a:t>中主要成分为直流，同时包含各种频率的谐波，这些谐波对于负载的工作是不利的。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6019800" y="4795837"/>
            <a:ext cx="27432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图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3-33</a:t>
            </a:r>
            <a:r>
              <a:rPr lang="en-US" altLang="zh-CN" sz="1800" dirty="0">
                <a:solidFill>
                  <a:srgbClr val="0000FF"/>
                </a:solidFill>
                <a:latin typeface="Arial Narrow" pitchFamily="34" charset="0"/>
              </a:rPr>
              <a:t>  </a:t>
            </a:r>
            <a:r>
              <a:rPr lang="en-US" altLang="zh-CN" sz="1800" i="1" dirty="0">
                <a:solidFill>
                  <a:srgbClr val="0000FF"/>
                </a:solidFill>
                <a:latin typeface="Symbol" pitchFamily="18" charset="2"/>
              </a:rPr>
              <a:t>a </a:t>
            </a:r>
            <a:r>
              <a:rPr lang="en-US" altLang="zh-CN" sz="1800" dirty="0">
                <a:solidFill>
                  <a:srgbClr val="0000FF"/>
                </a:solidFill>
                <a:latin typeface="Arial Narrow" pitchFamily="34" charset="0"/>
              </a:rPr>
              <a:t>=0</a:t>
            </a:r>
            <a:r>
              <a:rPr lang="en-US" altLang="zh-CN" sz="1800" dirty="0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zh-CN" altLang="en-US" sz="1800" dirty="0">
                <a:solidFill>
                  <a:srgbClr val="0000FF"/>
                </a:solidFill>
              </a:rPr>
              <a:t>时，</a:t>
            </a:r>
            <a:r>
              <a:rPr lang="en-US" altLang="zh-CN" sz="1800" i="1" dirty="0">
                <a:solidFill>
                  <a:srgbClr val="0000FF"/>
                </a:solidFill>
              </a:rPr>
              <a:t>m</a:t>
            </a:r>
            <a:r>
              <a:rPr lang="zh-CN" altLang="en-US" sz="1800" dirty="0">
                <a:solidFill>
                  <a:srgbClr val="0000FF"/>
                </a:solidFill>
              </a:rPr>
              <a:t>脉波整流电路的整流电压波形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685800" y="2209800"/>
            <a:ext cx="4800600" cy="2456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spcBef>
                <a:spcPct val="0"/>
              </a:spcBef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68325">
              <a:spcBef>
                <a:spcPct val="0"/>
              </a:spcBef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80988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zh-CN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b="1" i="1" dirty="0">
                <a:ea typeface="华文中宋" pitchFamily="2" charset="-122"/>
              </a:rPr>
              <a:t> </a:t>
            </a:r>
            <a:r>
              <a:rPr lang="zh-CN" altLang="zh-CN" b="1" dirty="0">
                <a:ea typeface="华文中宋" pitchFamily="2" charset="-122"/>
              </a:rPr>
              <a:t>=</a:t>
            </a:r>
            <a:r>
              <a:rPr lang="en-US" altLang="zh-CN" b="1" dirty="0">
                <a:ea typeface="华文中宋" pitchFamily="2" charset="-122"/>
              </a:rPr>
              <a:t> </a:t>
            </a:r>
            <a:r>
              <a:rPr lang="zh-CN" altLang="zh-CN" b="1" dirty="0">
                <a:ea typeface="华文中宋" pitchFamily="2" charset="-122"/>
              </a:rPr>
              <a:t>0</a:t>
            </a:r>
            <a:r>
              <a:rPr lang="zh-CN" altLang="zh-CN" b="1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dirty="0">
                <a:ea typeface="华文中宋" pitchFamily="2" charset="-122"/>
              </a:rPr>
              <a:t>时，</a:t>
            </a:r>
            <a:r>
              <a:rPr lang="en-US" altLang="zh-CN" i="1" dirty="0">
                <a:ea typeface="华文中宋" pitchFamily="2" charset="-122"/>
              </a:rPr>
              <a:t>m</a:t>
            </a:r>
            <a:r>
              <a:rPr lang="zh-CN" altLang="en-US" dirty="0">
                <a:ea typeface="华文中宋" pitchFamily="2" charset="-122"/>
              </a:rPr>
              <a:t>脉波整流电路的整流电压和整流电流的谐波分析。</a:t>
            </a:r>
            <a:endParaRPr lang="en-US" altLang="zh-CN" dirty="0">
              <a:ea typeface="华文中宋" pitchFamily="2" charset="-12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en-US" altLang="zh-CN" b="1" i="1" dirty="0">
              <a:ea typeface="华文中宋" pitchFamily="2" charset="-122"/>
              <a:sym typeface="Symbol" pitchFamily="18" charset="2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zh-CN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b="1" i="1" dirty="0">
                <a:ea typeface="华文中宋" pitchFamily="2" charset="-122"/>
              </a:rPr>
              <a:t> </a:t>
            </a:r>
            <a:r>
              <a:rPr lang="zh-CN" altLang="en-US" b="1" dirty="0">
                <a:latin typeface="Calibri" panose="020F0502020204030204" pitchFamily="34" charset="0"/>
                <a:ea typeface="华文中宋" pitchFamily="2" charset="-122"/>
                <a:cs typeface="Calibri" panose="020F0502020204030204" pitchFamily="34" charset="0"/>
              </a:rPr>
              <a:t>≠ </a:t>
            </a:r>
            <a:r>
              <a:rPr lang="zh-CN" altLang="zh-CN" b="1" dirty="0">
                <a:ea typeface="华文中宋" pitchFamily="2" charset="-122"/>
              </a:rPr>
              <a:t>0</a:t>
            </a:r>
            <a:r>
              <a:rPr lang="zh-CN" altLang="zh-CN" b="1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dirty="0">
                <a:ea typeface="华文中宋" pitchFamily="2" charset="-122"/>
                <a:sym typeface="Symbol" pitchFamily="18" charset="2"/>
              </a:rPr>
              <a:t>时</a:t>
            </a:r>
            <a:r>
              <a:rPr lang="zh-CN" altLang="en-US" dirty="0">
                <a:ea typeface="华文中宋" pitchFamily="2" charset="-122"/>
              </a:rPr>
              <a:t>，</a:t>
            </a:r>
            <a:r>
              <a:rPr lang="en-US" altLang="zh-CN" i="1" dirty="0">
                <a:ea typeface="华文中宋" pitchFamily="2" charset="-122"/>
              </a:rPr>
              <a:t>m</a:t>
            </a:r>
            <a:r>
              <a:rPr lang="zh-CN" altLang="en-US" dirty="0">
                <a:ea typeface="华文中宋" pitchFamily="2" charset="-122"/>
              </a:rPr>
              <a:t>脉波整流电路的整流电压和整流电流的谐波分析。</a:t>
            </a:r>
          </a:p>
        </p:txBody>
      </p:sp>
      <p:pic>
        <p:nvPicPr>
          <p:cNvPr id="78857" name="Picture 9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8" name="Picture 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9" name="Picture 11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8911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5656536"/>
              </p:ext>
            </p:extLst>
          </p:nvPr>
        </p:nvGraphicFramePr>
        <p:xfrm>
          <a:off x="5638800" y="2133600"/>
          <a:ext cx="3200400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1786680" imgH="1666080" progId="Visio.Drawing.6">
                  <p:embed/>
                </p:oleObj>
              </mc:Choice>
              <mc:Fallback>
                <p:oleObj name="Visio" r:id="rId7" imgW="1786680" imgH="1666080" progId="Visio.Drawing.6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133600"/>
                        <a:ext cx="3200400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4" grpId="0" autoUpdateAnimBg="0"/>
      <p:bldP spid="7885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67408"/>
            <a:ext cx="7772400" cy="533400"/>
          </a:xfrm>
        </p:spPr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zh-CN" sz="2400" i="1" dirty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zh-CN" altLang="zh-CN" sz="2400" i="1" dirty="0">
                <a:solidFill>
                  <a:srgbClr val="0000FF"/>
                </a:solidFill>
              </a:rPr>
              <a:t> </a:t>
            </a:r>
            <a:r>
              <a:rPr lang="zh-CN" altLang="zh-CN" sz="2400" dirty="0">
                <a:solidFill>
                  <a:srgbClr val="0000FF"/>
                </a:solidFill>
              </a:rPr>
              <a:t>=0</a:t>
            </a:r>
            <a:r>
              <a:rPr lang="zh-CN" altLang="zh-CN" sz="2400" dirty="0">
                <a:solidFill>
                  <a:srgbClr val="0000FF"/>
                </a:solidFill>
                <a:sym typeface="Symbol" pitchFamily="18" charset="2"/>
              </a:rPr>
              <a:t></a:t>
            </a:r>
            <a:r>
              <a:rPr lang="zh-CN" altLang="en-US" sz="2400" dirty="0"/>
              <a:t>时整流电压、电流中的谐波有如下</a:t>
            </a:r>
            <a:r>
              <a:rPr lang="zh-CN" altLang="en-US" sz="2400" dirty="0">
                <a:solidFill>
                  <a:srgbClr val="0000FF"/>
                </a:solidFill>
              </a:rPr>
              <a:t>规律</a:t>
            </a:r>
            <a:r>
              <a:rPr lang="zh-CN" altLang="en-US" sz="2400" dirty="0"/>
              <a:t>：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838200" y="1752600"/>
            <a:ext cx="72390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57238" indent="-3000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9477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 algn="just">
              <a:lnSpc>
                <a:spcPct val="140000"/>
              </a:lnSpc>
              <a:spcBef>
                <a:spcPct val="45000"/>
              </a:spcBef>
              <a:spcAft>
                <a:spcPct val="20000"/>
              </a:spcAft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000" b="1" i="1" dirty="0">
                <a:ea typeface="华文中宋" pitchFamily="2" charset="-122"/>
              </a:rPr>
              <a:t>m</a:t>
            </a:r>
            <a:r>
              <a:rPr lang="zh-CN" altLang="en-US" sz="2000" dirty="0">
                <a:ea typeface="华文中宋" pitchFamily="2" charset="-122"/>
              </a:rPr>
              <a:t>脉波整流电压</a:t>
            </a:r>
            <a:r>
              <a:rPr lang="en-US" altLang="zh-CN" sz="2000" b="1" i="1" dirty="0">
                <a:ea typeface="华文中宋" pitchFamily="2" charset="-122"/>
              </a:rPr>
              <a:t>u</a:t>
            </a:r>
            <a:r>
              <a:rPr lang="en-US" altLang="zh-CN" sz="2000" b="1" baseline="-30000" dirty="0">
                <a:ea typeface="华文中宋" pitchFamily="2" charset="-122"/>
              </a:rPr>
              <a:t>d0</a:t>
            </a:r>
            <a:r>
              <a:rPr lang="zh-CN" altLang="en-US" sz="2000" dirty="0">
                <a:ea typeface="华文中宋" pitchFamily="2" charset="-122"/>
              </a:rPr>
              <a:t>的谐波次数为</a:t>
            </a:r>
            <a:r>
              <a:rPr lang="en-US" altLang="zh-CN" sz="2000" b="1" i="1" dirty="0" err="1">
                <a:ea typeface="华文中宋" pitchFamily="2" charset="-122"/>
              </a:rPr>
              <a:t>mk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i="1" dirty="0">
                <a:ea typeface="华文中宋" pitchFamily="2" charset="-122"/>
              </a:rPr>
              <a:t>k</a:t>
            </a:r>
            <a:r>
              <a:rPr lang="en-US" altLang="zh-CN" sz="2000" dirty="0">
                <a:ea typeface="华文中宋" pitchFamily="2" charset="-122"/>
              </a:rPr>
              <a:t>=1</a:t>
            </a:r>
            <a:r>
              <a:rPr lang="zh-CN" altLang="en-US" sz="2000" dirty="0">
                <a:ea typeface="华文中宋" pitchFamily="2" charset="-122"/>
              </a:rPr>
              <a:t>，</a:t>
            </a:r>
            <a:r>
              <a:rPr lang="en-US" altLang="zh-CN" sz="2000" dirty="0">
                <a:ea typeface="华文中宋" pitchFamily="2" charset="-122"/>
              </a:rPr>
              <a:t>2</a:t>
            </a:r>
            <a:r>
              <a:rPr lang="zh-CN" altLang="en-US" sz="2000" dirty="0">
                <a:ea typeface="华文中宋" pitchFamily="2" charset="-122"/>
              </a:rPr>
              <a:t>，</a:t>
            </a:r>
            <a:r>
              <a:rPr lang="en-US" altLang="zh-CN" sz="2000" dirty="0">
                <a:ea typeface="华文中宋" pitchFamily="2" charset="-122"/>
              </a:rPr>
              <a:t>5...</a:t>
            </a:r>
            <a:r>
              <a:rPr lang="zh-CN" altLang="en-US" sz="2000" dirty="0">
                <a:ea typeface="华文中宋" pitchFamily="2" charset="-122"/>
              </a:rPr>
              <a:t>）次，即</a:t>
            </a:r>
            <a:r>
              <a:rPr lang="en-US" altLang="zh-CN" sz="2000" b="1" i="1" dirty="0">
                <a:ea typeface="华文中宋" pitchFamily="2" charset="-122"/>
              </a:rPr>
              <a:t>m</a:t>
            </a:r>
            <a:r>
              <a:rPr lang="zh-CN" altLang="en-US" sz="2000" dirty="0">
                <a:ea typeface="华文中宋" pitchFamily="2" charset="-122"/>
              </a:rPr>
              <a:t>的倍数次；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整流电流的谐波由整流电压的谐波决定</a:t>
            </a:r>
            <a:r>
              <a:rPr lang="zh-CN" altLang="en-US" sz="2000" dirty="0">
                <a:ea typeface="华文中宋" pitchFamily="2" charset="-122"/>
              </a:rPr>
              <a:t>，也为</a:t>
            </a:r>
            <a:r>
              <a:rPr lang="en-US" altLang="zh-CN" sz="2000" b="1" i="1" dirty="0" err="1">
                <a:ea typeface="华文中宋" pitchFamily="2" charset="-122"/>
              </a:rPr>
              <a:t>mk</a:t>
            </a:r>
            <a:r>
              <a:rPr lang="zh-CN" altLang="en-US" sz="2000" dirty="0">
                <a:ea typeface="华文中宋" pitchFamily="2" charset="-122"/>
              </a:rPr>
              <a:t>次。</a:t>
            </a:r>
          </a:p>
          <a:p>
            <a:pPr lvl="1" algn="just">
              <a:lnSpc>
                <a:spcPct val="140000"/>
              </a:lnSpc>
              <a:spcBef>
                <a:spcPct val="45000"/>
              </a:spcBef>
              <a:spcAft>
                <a:spcPct val="20000"/>
              </a:spcAft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当</a:t>
            </a:r>
            <a:r>
              <a:rPr lang="en-US" altLang="zh-CN" sz="2000" b="1" i="1" dirty="0">
                <a:ea typeface="华文中宋" pitchFamily="2" charset="-122"/>
              </a:rPr>
              <a:t>m</a:t>
            </a:r>
            <a:r>
              <a:rPr lang="zh-CN" altLang="en-US" sz="2000" dirty="0">
                <a:ea typeface="华文中宋" pitchFamily="2" charset="-122"/>
              </a:rPr>
              <a:t>一定时，随谐波次数增大，谐波幅值迅速减小，表明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最低次（</a:t>
            </a:r>
            <a:r>
              <a:rPr lang="en-US" altLang="zh-CN" sz="2000" b="1" dirty="0">
                <a:solidFill>
                  <a:srgbClr val="0000FF"/>
                </a:solidFill>
                <a:ea typeface="华文中宋" pitchFamily="2" charset="-122"/>
              </a:rPr>
              <a:t>m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次）谐波是最主要的</a:t>
            </a:r>
            <a:r>
              <a:rPr lang="zh-CN" altLang="en-US" sz="2000" dirty="0">
                <a:ea typeface="华文中宋" pitchFamily="2" charset="-122"/>
              </a:rPr>
              <a:t>，其它次数的谐波相对较少；当负载中有电感时，负载电流谐波幅值</a:t>
            </a:r>
            <a:r>
              <a:rPr lang="en-US" altLang="zh-CN" sz="2000" b="1" i="1" dirty="0" err="1">
                <a:ea typeface="华文中宋" pitchFamily="2" charset="-122"/>
              </a:rPr>
              <a:t>d</a:t>
            </a:r>
            <a:r>
              <a:rPr lang="en-US" altLang="zh-CN" sz="2000" b="1" baseline="-30000" dirty="0" err="1">
                <a:ea typeface="华文中宋" pitchFamily="2" charset="-122"/>
              </a:rPr>
              <a:t>n</a:t>
            </a:r>
            <a:r>
              <a:rPr lang="zh-CN" altLang="en-US" sz="2000" dirty="0">
                <a:ea typeface="华文中宋" pitchFamily="2" charset="-122"/>
              </a:rPr>
              <a:t>的减小更为迅速。</a:t>
            </a:r>
          </a:p>
          <a:p>
            <a:pPr lvl="1">
              <a:lnSpc>
                <a:spcPct val="140000"/>
              </a:lnSpc>
              <a:spcBef>
                <a:spcPct val="45000"/>
              </a:spcBef>
              <a:spcAft>
                <a:spcPct val="20000"/>
              </a:spcAft>
              <a:buSzPct val="80000"/>
              <a:buFont typeface="Wingdings" pitchFamily="2" charset="2"/>
              <a:buBlip>
                <a:blip r:embed="rId3"/>
              </a:buBlip>
            </a:pPr>
            <a:r>
              <a:rPr lang="en-US" altLang="zh-CN" sz="2000" b="1" i="1" dirty="0">
                <a:ea typeface="华文中宋" pitchFamily="2" charset="-122"/>
              </a:rPr>
              <a:t>m</a:t>
            </a:r>
            <a:r>
              <a:rPr lang="zh-CN" altLang="en-US" sz="2000" dirty="0">
                <a:ea typeface="华文中宋" pitchFamily="2" charset="-122"/>
              </a:rPr>
              <a:t>增加时，最低次谐波次数增大，且幅值迅速减小，电压纹波因数迅速下降。 </a:t>
            </a:r>
            <a:endParaRPr lang="zh-CN" altLang="en-US" sz="1800" dirty="0">
              <a:ea typeface="华文中宋" pitchFamily="2" charset="-122"/>
            </a:endParaRPr>
          </a:p>
        </p:txBody>
      </p:sp>
      <p:pic>
        <p:nvPicPr>
          <p:cNvPr id="79877" name="Picture 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8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879" name="Picture 7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17</a:t>
            </a:fld>
            <a:endParaRPr lang="en-US" altLang="zh-CN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" y="198537"/>
            <a:ext cx="792480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5.5.4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整流输出电压和电流的谐波分析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38238"/>
            <a:ext cx="5715000" cy="1371600"/>
          </a:xfrm>
        </p:spPr>
        <p:txBody>
          <a:bodyPr/>
          <a:lstStyle/>
          <a:p>
            <a:pPr>
              <a:buFont typeface="Wingdings" pitchFamily="2" charset="2"/>
              <a:buBlip>
                <a:blip r:embed="rId2"/>
              </a:buBlip>
            </a:pPr>
            <a:r>
              <a:rPr lang="zh-CN" altLang="zh-CN" sz="2800" b="1" i="1" dirty="0">
                <a:sym typeface="Symbol" pitchFamily="18" charset="2"/>
              </a:rPr>
              <a:t></a:t>
            </a:r>
            <a:r>
              <a:rPr lang="zh-CN" altLang="zh-CN" sz="2800" b="1" i="1" dirty="0"/>
              <a:t> </a:t>
            </a:r>
            <a:r>
              <a:rPr lang="zh-CN" altLang="en-US" sz="2800" b="1" dirty="0"/>
              <a:t>不为</a:t>
            </a:r>
            <a:r>
              <a:rPr lang="en-US" altLang="zh-CN" sz="2800" b="1" dirty="0"/>
              <a:t>0</a:t>
            </a:r>
            <a:r>
              <a:rPr lang="en-US" altLang="zh-CN" sz="2800" b="1" dirty="0">
                <a:sym typeface="Symbol" pitchFamily="18" charset="2"/>
              </a:rPr>
              <a:t></a:t>
            </a:r>
            <a:r>
              <a:rPr lang="zh-CN" altLang="en-US" sz="2800" b="1" dirty="0"/>
              <a:t>时的情况</a:t>
            </a:r>
            <a:r>
              <a:rPr lang="zh-CN" altLang="en-US" sz="2800" dirty="0"/>
              <a:t>：</a:t>
            </a:r>
          </a:p>
          <a:p>
            <a:pPr lvl="1"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200" dirty="0"/>
              <a:t>整流电压谐波的一般表达式十分复杂，下面只说明谐波电压与</a:t>
            </a:r>
            <a:r>
              <a:rPr lang="zh-CN" altLang="zh-CN" sz="2200" b="1" i="1" dirty="0">
                <a:sym typeface="Symbol" pitchFamily="18" charset="2"/>
              </a:rPr>
              <a:t></a:t>
            </a:r>
            <a:r>
              <a:rPr lang="zh-CN" altLang="zh-CN" sz="2200" i="1" dirty="0"/>
              <a:t> </a:t>
            </a:r>
            <a:r>
              <a:rPr lang="zh-CN" altLang="en-US" sz="2200" dirty="0"/>
              <a:t>角的关系。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/>
        </p:nvGraphicFramePr>
        <p:xfrm>
          <a:off x="5562600" y="2286000"/>
          <a:ext cx="333057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132076" imgH="1618488" progId="Visio.Drawing.5">
                  <p:embed/>
                </p:oleObj>
              </mc:Choice>
              <mc:Fallback>
                <p:oleObj name="VISIO" r:id="rId4" imgW="2132076" imgH="1618488" progId="Visio.Drawing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86000"/>
                        <a:ext cx="3330575" cy="297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5719763" y="5229225"/>
            <a:ext cx="3271837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图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3-34</a:t>
            </a:r>
            <a:r>
              <a:rPr lang="en-US" altLang="zh-CN" sz="1800" dirty="0">
                <a:solidFill>
                  <a:srgbClr val="0000FF"/>
                </a:solidFill>
              </a:rPr>
              <a:t>  </a:t>
            </a:r>
            <a:r>
              <a:rPr lang="zh-CN" altLang="en-US" sz="1800" dirty="0">
                <a:solidFill>
                  <a:srgbClr val="0000FF"/>
                </a:solidFill>
              </a:rPr>
              <a:t>三相全控桥电流连续时，以</a:t>
            </a:r>
            <a:r>
              <a:rPr lang="en-US" altLang="zh-CN" sz="1800" i="1" dirty="0">
                <a:solidFill>
                  <a:srgbClr val="0000FF"/>
                </a:solidFill>
              </a:rPr>
              <a:t>n</a:t>
            </a:r>
            <a:r>
              <a:rPr lang="zh-CN" altLang="en-US" sz="1800" dirty="0">
                <a:solidFill>
                  <a:srgbClr val="0000FF"/>
                </a:solidFill>
              </a:rPr>
              <a:t>为参变量的与</a:t>
            </a:r>
            <a:r>
              <a:rPr lang="zh-CN" altLang="zh-CN" sz="1800" b="1" i="1" dirty="0">
                <a:solidFill>
                  <a:srgbClr val="0000FF"/>
                </a:solidFill>
                <a:sym typeface="Symbol" pitchFamily="18" charset="2"/>
              </a:rPr>
              <a:t></a:t>
            </a:r>
            <a:r>
              <a:rPr lang="zh-CN" altLang="zh-CN" sz="1800" i="1" dirty="0">
                <a:solidFill>
                  <a:srgbClr val="0000FF"/>
                </a:solidFill>
              </a:rPr>
              <a:t> </a:t>
            </a:r>
            <a:r>
              <a:rPr lang="zh-CN" altLang="en-US" sz="1800" dirty="0">
                <a:solidFill>
                  <a:srgbClr val="0000FF"/>
                </a:solidFill>
              </a:rPr>
              <a:t>的关系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533400" y="2509838"/>
            <a:ext cx="4953000" cy="396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74675" indent="-2936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050925" indent="-196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spcBef>
                <a:spcPct val="30000"/>
              </a:spcBef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200" dirty="0">
                <a:ea typeface="华文中宋" pitchFamily="2" charset="-122"/>
              </a:rPr>
              <a:t>以</a:t>
            </a:r>
            <a:r>
              <a:rPr lang="en-US" altLang="zh-CN" sz="2200" i="1" dirty="0">
                <a:latin typeface="Arial" charset="0"/>
                <a:ea typeface="华文中宋" pitchFamily="2" charset="-122"/>
              </a:rPr>
              <a:t>n</a:t>
            </a:r>
            <a:r>
              <a:rPr lang="zh-CN" altLang="en-US" sz="2200" dirty="0">
                <a:ea typeface="华文中宋" pitchFamily="2" charset="-122"/>
              </a:rPr>
              <a:t>为参变量，</a:t>
            </a:r>
            <a:r>
              <a:rPr lang="en-US" altLang="zh-CN" sz="2200" i="1" dirty="0">
                <a:latin typeface="Arial" charset="0"/>
                <a:ea typeface="华文中宋" pitchFamily="2" charset="-122"/>
              </a:rPr>
              <a:t>n</a:t>
            </a:r>
            <a:r>
              <a:rPr lang="zh-CN" altLang="en-US" sz="2200" dirty="0">
                <a:ea typeface="华文中宋" pitchFamily="2" charset="-122"/>
              </a:rPr>
              <a:t>次谐波幅值对</a:t>
            </a:r>
            <a:r>
              <a:rPr lang="zh-CN" altLang="zh-CN" sz="22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200" dirty="0">
                <a:ea typeface="华文中宋" pitchFamily="2" charset="-122"/>
              </a:rPr>
              <a:t> </a:t>
            </a:r>
            <a:r>
              <a:rPr lang="zh-CN" altLang="en-US" sz="2200" dirty="0">
                <a:ea typeface="华文中宋" pitchFamily="2" charset="-122"/>
              </a:rPr>
              <a:t>  的关系如图</a:t>
            </a:r>
            <a:r>
              <a:rPr lang="en-US" altLang="zh-CN" sz="2200" dirty="0">
                <a:ea typeface="华文中宋" pitchFamily="2" charset="-122"/>
              </a:rPr>
              <a:t>2-34</a:t>
            </a:r>
            <a:r>
              <a:rPr lang="zh-CN" altLang="en-US" sz="2200" dirty="0">
                <a:ea typeface="华文中宋" pitchFamily="2" charset="-122"/>
              </a:rPr>
              <a:t>所示：</a:t>
            </a:r>
          </a:p>
          <a:p>
            <a:pPr lvl="2" algn="just">
              <a:spcBef>
                <a:spcPct val="30000"/>
              </a:spcBef>
              <a:buFontTx/>
              <a:buBlip>
                <a:blip r:embed="rId6"/>
              </a:buBlip>
            </a:pPr>
            <a:r>
              <a:rPr lang="zh-CN" altLang="en-US" sz="2000" dirty="0">
                <a:ea typeface="华文中宋" pitchFamily="2" charset="-122"/>
              </a:rPr>
              <a:t>当</a:t>
            </a:r>
            <a:r>
              <a:rPr lang="zh-CN" altLang="zh-CN" sz="20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000" i="1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从</a:t>
            </a:r>
            <a:r>
              <a:rPr lang="en-US" altLang="zh-CN" sz="2000" dirty="0">
                <a:latin typeface="Arial" charset="0"/>
                <a:ea typeface="华文中宋" pitchFamily="2" charset="-122"/>
              </a:rPr>
              <a:t>0</a:t>
            </a:r>
            <a:r>
              <a:rPr lang="en-US" altLang="zh-CN" sz="2000" dirty="0">
                <a:latin typeface="Arial" charset="0"/>
                <a:ea typeface="华文中宋" pitchFamily="2" charset="-122"/>
                <a:sym typeface="Symbol" pitchFamily="18" charset="2"/>
              </a:rPr>
              <a:t></a:t>
            </a:r>
            <a:r>
              <a:rPr lang="en-US" altLang="zh-CN" sz="2000" dirty="0">
                <a:latin typeface="Arial" charset="0"/>
                <a:ea typeface="华文中宋" pitchFamily="2" charset="-122"/>
              </a:rPr>
              <a:t>~ 90</a:t>
            </a:r>
            <a:r>
              <a:rPr lang="en-US" altLang="zh-CN" sz="2000" dirty="0">
                <a:latin typeface="Arial" charset="0"/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sz="2000" dirty="0">
                <a:ea typeface="华文中宋" pitchFamily="2" charset="-122"/>
              </a:rPr>
              <a:t>变化时，</a:t>
            </a:r>
            <a:r>
              <a:rPr lang="en-US" altLang="zh-CN" sz="2000" i="1" dirty="0" err="1">
                <a:ea typeface="华文中宋" pitchFamily="2" charset="-122"/>
              </a:rPr>
              <a:t>u</a:t>
            </a:r>
            <a:r>
              <a:rPr lang="en-US" altLang="zh-CN" sz="2000" baseline="-30000" dirty="0" err="1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的谐波幅值随</a:t>
            </a:r>
            <a:r>
              <a:rPr lang="zh-CN" altLang="zh-CN" sz="20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000" b="1" i="1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增大而增大， </a:t>
            </a:r>
            <a:r>
              <a:rPr lang="zh-CN" altLang="zh-CN" sz="20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000" b="1" i="1" dirty="0">
                <a:ea typeface="华文中宋" pitchFamily="2" charset="-122"/>
              </a:rPr>
              <a:t> </a:t>
            </a:r>
            <a:r>
              <a:rPr lang="zh-CN" altLang="zh-CN" sz="2000" b="1" dirty="0">
                <a:ea typeface="华文中宋" pitchFamily="2" charset="-122"/>
              </a:rPr>
              <a:t>=90</a:t>
            </a:r>
            <a:r>
              <a:rPr lang="zh-CN" altLang="zh-CN" sz="2000" b="1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sz="2000" dirty="0">
                <a:ea typeface="华文中宋" pitchFamily="2" charset="-122"/>
              </a:rPr>
              <a:t>时谐波幅值最大。</a:t>
            </a:r>
          </a:p>
          <a:p>
            <a:pPr lvl="2" algn="just">
              <a:spcBef>
                <a:spcPct val="30000"/>
              </a:spcBef>
              <a:buFontTx/>
              <a:buBlip>
                <a:blip r:embed="rId6"/>
              </a:buBlip>
            </a:pPr>
            <a:r>
              <a:rPr lang="zh-CN" altLang="en-US" sz="2000" dirty="0">
                <a:cs typeface="Times New Roman" charset="0"/>
              </a:rPr>
              <a:t> </a:t>
            </a:r>
            <a:r>
              <a:rPr lang="zh-CN" altLang="zh-CN" sz="20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000" i="1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从</a:t>
            </a:r>
            <a:r>
              <a:rPr lang="en-US" altLang="zh-CN" sz="2000" dirty="0">
                <a:latin typeface="Arial" charset="0"/>
                <a:ea typeface="华文中宋" pitchFamily="2" charset="-122"/>
              </a:rPr>
              <a:t>90</a:t>
            </a:r>
            <a:r>
              <a:rPr lang="en-US" altLang="zh-CN" sz="2000" dirty="0">
                <a:latin typeface="Arial" charset="0"/>
                <a:ea typeface="华文中宋" pitchFamily="2" charset="-122"/>
                <a:sym typeface="Symbol" pitchFamily="18" charset="2"/>
              </a:rPr>
              <a:t></a:t>
            </a:r>
            <a:r>
              <a:rPr lang="en-US" altLang="zh-CN" sz="2000" dirty="0">
                <a:latin typeface="Arial" charset="0"/>
                <a:ea typeface="华文中宋" pitchFamily="2" charset="-122"/>
              </a:rPr>
              <a:t>~ 180</a:t>
            </a:r>
            <a:r>
              <a:rPr lang="en-US" altLang="zh-CN" sz="2000" dirty="0">
                <a:latin typeface="Arial" charset="0"/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sz="2000" dirty="0">
                <a:ea typeface="华文中宋" pitchFamily="2" charset="-122"/>
              </a:rPr>
              <a:t>之间电路工作于有源逆变工作状态，</a:t>
            </a:r>
            <a:r>
              <a:rPr lang="en-US" altLang="zh-CN" sz="2000" b="1" i="1" dirty="0" err="1">
                <a:ea typeface="华文中宋" pitchFamily="2" charset="-122"/>
              </a:rPr>
              <a:t>u</a:t>
            </a:r>
            <a:r>
              <a:rPr lang="en-US" altLang="zh-CN" sz="2000" b="1" baseline="-30000" dirty="0" err="1"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的谐波幅值随</a:t>
            </a:r>
            <a:r>
              <a:rPr lang="zh-CN" altLang="zh-CN" sz="2000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zh-CN" altLang="zh-CN" sz="2000" i="1" dirty="0"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增大而减小。</a:t>
            </a:r>
            <a:endParaRPr lang="zh-CN" altLang="en-US" sz="1800" dirty="0">
              <a:ea typeface="华文中宋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dirty="0">
              <a:ea typeface="华文中宋" pitchFamily="2" charset="-122"/>
            </a:endParaRPr>
          </a:p>
        </p:txBody>
      </p:sp>
      <p:pic>
        <p:nvPicPr>
          <p:cNvPr id="80903" name="Picture 7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4" name="Picture 8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905" name="Picture 9">
            <a:hlinkClick r:id="rId9" action="ppaction://hlinksldjump"/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266700" y="198537"/>
            <a:ext cx="7924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latin typeface="Arial" charset="0"/>
              </a:rPr>
              <a:t>5.5.4</a:t>
            </a:r>
            <a:r>
              <a:rPr lang="en-US" altLang="zh-CN" kern="0" dirty="0"/>
              <a:t>  </a:t>
            </a:r>
            <a:r>
              <a:rPr lang="zh-CN" altLang="en-US" kern="0" dirty="0">
                <a:latin typeface="华文中宋" pitchFamily="2" charset="-122"/>
              </a:rPr>
              <a:t>整流输出电压和电流的谐波分析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 bldLvl="3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5.7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整流电路的有源逆变工作状态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524000"/>
            <a:ext cx="7772400" cy="3048000"/>
          </a:xfrm>
        </p:spPr>
        <p:txBody>
          <a:bodyPr/>
          <a:lstStyle/>
          <a:p>
            <a:pPr>
              <a:lnSpc>
                <a:spcPct val="165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3" action="ppaction://hlinksldjump"/>
              </a:rPr>
              <a:t>5.7.1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3" action="ppaction://hlinksldjump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3" action="ppaction://hlinksldjump"/>
              </a:rPr>
              <a:t>逆变的概念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  <a:p>
            <a:pPr>
              <a:lnSpc>
                <a:spcPct val="165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4" action="ppaction://hlinksldjump"/>
              </a:rPr>
              <a:t>5.7.2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4" action="ppaction://hlinksldjump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4" action="ppaction://hlinksldjump"/>
              </a:rPr>
              <a:t>三相桥整流电路的有源逆变工作状态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  <a:latin typeface="华文中宋" pitchFamily="2" charset="-122"/>
            </a:endParaRPr>
          </a:p>
          <a:p>
            <a:pPr>
              <a:lnSpc>
                <a:spcPct val="165000"/>
              </a:lnSpc>
              <a:buFontTx/>
              <a:buNone/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hlinkClick r:id="rId5" action="ppaction://hlinksldjump"/>
              </a:rPr>
              <a:t>5.7.3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5" action="ppaction://hlinksldjump"/>
              </a:rPr>
              <a:t> </a:t>
            </a:r>
            <a:r>
              <a:rPr lang="zh-CN" alt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hlinkClick r:id="rId5" action="ppaction://hlinksldjump"/>
              </a:rPr>
              <a:t>逆变失败与最小逆变角的限制</a:t>
            </a:r>
            <a:endParaRPr lang="zh-CN" altLang="en-US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1380" name="Picture 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1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382" name="Picture 6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1062730"/>
            <a:ext cx="7200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0033CC"/>
                </a:solidFill>
              </a:rPr>
              <a:t>理想整流</a:t>
            </a:r>
            <a:r>
              <a:rPr lang="zh-CN" altLang="en-US" sz="3200" dirty="0"/>
              <a:t>应该是什么样的？！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8578" y="4759882"/>
            <a:ext cx="8077200" cy="1752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zh-CN" altLang="en-US" sz="2600" dirty="0"/>
              <a:t>交流侧没有谐波和无功</a:t>
            </a:r>
            <a:r>
              <a:rPr lang="en-US" altLang="zh-CN" sz="2600" dirty="0"/>
              <a:t>=</a:t>
            </a:r>
            <a:r>
              <a:rPr lang="zh-CN" altLang="en-US" sz="2600" dirty="0"/>
              <a:t>电阻负载；</a:t>
            </a:r>
            <a:endParaRPr lang="en-US" altLang="zh-CN" sz="2600" dirty="0"/>
          </a:p>
          <a:p>
            <a:pPr marL="514350" indent="-514350">
              <a:buFontTx/>
              <a:buAutoNum type="arabicPeriod"/>
            </a:pPr>
            <a:r>
              <a:rPr lang="zh-CN" altLang="en-US" sz="2600" dirty="0"/>
              <a:t>负载端直流电压稳定 </a:t>
            </a:r>
            <a:r>
              <a:rPr lang="en-US" altLang="zh-CN" sz="2600" dirty="0"/>
              <a:t>(</a:t>
            </a:r>
            <a:r>
              <a:rPr lang="zh-CN" altLang="en-US" sz="2600" dirty="0"/>
              <a:t>无谐波</a:t>
            </a:r>
            <a:r>
              <a:rPr lang="en-US" altLang="zh-CN" sz="2600" dirty="0"/>
              <a:t>)</a:t>
            </a:r>
            <a:r>
              <a:rPr lang="zh-CN" altLang="en-US" sz="2600" dirty="0"/>
              <a:t>；</a:t>
            </a:r>
            <a:endParaRPr lang="en-US" altLang="zh-CN" sz="2600" dirty="0"/>
          </a:p>
          <a:p>
            <a:pPr marL="514350" indent="-514350">
              <a:buAutoNum type="arabicPeriod"/>
            </a:pPr>
            <a:r>
              <a:rPr lang="zh-CN" altLang="en-US" sz="2600" dirty="0"/>
              <a:t>功率允许双向传递。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888870" y="2378997"/>
            <a:ext cx="5322678" cy="2457450"/>
            <a:chOff x="1115616" y="2551850"/>
            <a:chExt cx="5322678" cy="2457450"/>
          </a:xfrm>
        </p:grpSpPr>
        <p:grpSp>
          <p:nvGrpSpPr>
            <p:cNvPr id="10" name="Group 9"/>
            <p:cNvGrpSpPr/>
            <p:nvPr/>
          </p:nvGrpSpPr>
          <p:grpSpPr>
            <a:xfrm>
              <a:off x="1115616" y="2551850"/>
              <a:ext cx="5256213" cy="2457450"/>
              <a:chOff x="755576" y="2348880"/>
              <a:chExt cx="5256213" cy="2457450"/>
            </a:xfrm>
          </p:grpSpPr>
          <p:graphicFrame>
            <p:nvGraphicFramePr>
              <p:cNvPr id="6" name="Content Placeholder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6556446"/>
                  </p:ext>
                </p:extLst>
              </p:nvPr>
            </p:nvGraphicFramePr>
            <p:xfrm>
              <a:off x="755576" y="2348880"/>
              <a:ext cx="5256213" cy="2457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2" imgW="1367950" imgH="640733" progId="Visio.Drawing.11">
                      <p:embed/>
                    </p:oleObj>
                  </mc:Choice>
                  <mc:Fallback>
                    <p:oleObj name="Visio" r:id="rId2" imgW="1367950" imgH="640733" progId="Visio.Drawing.11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755576" y="2348880"/>
                            <a:ext cx="5256213" cy="245745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" name="Group 6"/>
              <p:cNvGrpSpPr/>
              <p:nvPr/>
            </p:nvGrpSpPr>
            <p:grpSpPr>
              <a:xfrm>
                <a:off x="3468360" y="2349202"/>
                <a:ext cx="1347520" cy="2456987"/>
                <a:chOff x="4736648" y="3068960"/>
                <a:chExt cx="1347520" cy="2456987"/>
              </a:xfrm>
            </p:grpSpPr>
            <p:sp>
              <p:nvSpPr>
                <p:cNvPr id="8" name="Rectangle 7"/>
                <p:cNvSpPr/>
                <p:nvPr/>
              </p:nvSpPr>
              <p:spPr bwMode="auto">
                <a:xfrm>
                  <a:off x="5148064" y="3068960"/>
                  <a:ext cx="936104" cy="245698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457200" marR="0" algn="l" defTabSz="914400" rtl="0" eaLnBrk="1" fontAlgn="base" latinLnBrk="0" hangingPunct="1">
                    <a:lnSpc>
                      <a:spcPct val="125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None/>
                    <a:tabLst/>
                  </a:pPr>
                  <a:endParaRPr kumimoji="1" lang="zh-CN" altLang="en-US" sz="5400" b="0" i="0" u="none" strike="noStrike" cap="none" normalizeH="0" baseline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latin typeface="Times New Roman" charset="0"/>
                    <a:ea typeface="华文中宋" pitchFamily="2" charset="-122"/>
                  </a:endParaRPr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4736648" y="3212540"/>
                  <a:ext cx="1131496" cy="21698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lvl="0">
                    <a:buNone/>
                  </a:pPr>
                  <a:r>
                    <a:rPr lang="zh-CN" altLang="en-US" sz="5400" dirty="0">
                      <a:solidFill>
                        <a:srgbClr val="00B050"/>
                      </a:solidFill>
                    </a:rPr>
                    <a:t>整流</a:t>
                  </a:r>
                </a:p>
              </p:txBody>
            </p:sp>
          </p:grpSp>
        </p:grpSp>
        <p:sp>
          <p:nvSpPr>
            <p:cNvPr id="11" name="Rectangle 10"/>
            <p:cNvSpPr/>
            <p:nvPr/>
          </p:nvSpPr>
          <p:spPr bwMode="auto">
            <a:xfrm>
              <a:off x="5532587" y="2996952"/>
              <a:ext cx="905707" cy="1668916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457200" marR="0" algn="l" defTabSz="914400" rtl="0" eaLnBrk="1" fontAlgn="base" latinLnBrk="0" hangingPunct="1">
                <a:lnSpc>
                  <a:spcPct val="125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None/>
                <a:tabLst/>
              </a:pPr>
              <a:endParaRPr kumimoji="1" lang="zh-CN" altLang="en-US" sz="54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Times New Roman" charset="0"/>
                <a:ea typeface="华文中宋" pitchFamily="2" charset="-122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02477" y="3000393"/>
              <a:ext cx="737786" cy="1560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lvl="0" algn="ctr">
                <a:buNone/>
              </a:pPr>
              <a:r>
                <a:rPr lang="zh-CN" altLang="en-US" sz="4000" dirty="0">
                  <a:solidFill>
                    <a:srgbClr val="0033CC"/>
                  </a:solidFill>
                </a:rPr>
                <a:t>负载</a:t>
              </a:r>
            </a:p>
          </p:txBody>
        </p:sp>
      </p:grpSp>
      <p:sp>
        <p:nvSpPr>
          <p:cNvPr id="15" name="Rectangle 14"/>
          <p:cNvSpPr/>
          <p:nvPr/>
        </p:nvSpPr>
        <p:spPr bwMode="auto">
          <a:xfrm>
            <a:off x="6862596" y="2246224"/>
            <a:ext cx="348952" cy="5107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8788" marR="0" indent="-458788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华文中宋" pitchFamily="2" charset="-122"/>
              </a:rPr>
              <a:t>2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296551" y="1847560"/>
            <a:ext cx="348952" cy="5107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8788" marR="0" indent="-458788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华文中宋" pitchFamily="2" charset="-122"/>
              </a:rPr>
              <a:t>3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27178" y="2151228"/>
            <a:ext cx="348952" cy="510717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8788" marR="0" indent="-458788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charset="0"/>
                <a:ea typeface="华文中宋" pitchFamily="2" charset="-122"/>
              </a:rPr>
              <a:t>1</a:t>
            </a: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52400"/>
            <a:ext cx="792480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5.5  </a:t>
            </a:r>
            <a:r>
              <a:rPr lang="zh-CN" altLang="en-US" dirty="0">
                <a:latin typeface="华文中宋" pitchFamily="2" charset="-122"/>
              </a:rPr>
              <a:t>整流电路的谐波和功率因数</a:t>
            </a:r>
          </a:p>
        </p:txBody>
      </p:sp>
    </p:spTree>
    <p:extLst>
      <p:ext uri="{BB962C8B-B14F-4D97-AF65-F5344CB8AC3E}">
        <p14:creationId xmlns:p14="http://schemas.microsoft.com/office/powerpoint/2010/main" val="96154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charset="0"/>
              </a:rPr>
              <a:t>2.7.1</a:t>
            </a:r>
            <a:r>
              <a:rPr lang="en-US" altLang="zh-CN"/>
              <a:t>   </a:t>
            </a:r>
            <a:r>
              <a:rPr lang="zh-CN" altLang="en-US">
                <a:latin typeface="华文中宋" pitchFamily="2" charset="-122"/>
              </a:rPr>
              <a:t>逆变的概念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95400"/>
            <a:ext cx="5551488" cy="533400"/>
          </a:xfrm>
        </p:spPr>
        <p:txBody>
          <a:bodyPr/>
          <a:lstStyle/>
          <a:p>
            <a:pPr marL="476250" indent="-476250" algn="just">
              <a:lnSpc>
                <a:spcPct val="110000"/>
              </a:lnSpc>
              <a:buFontTx/>
              <a:buNone/>
            </a:pPr>
            <a:r>
              <a:rPr lang="en-US" altLang="zh-CN" sz="2800" b="1" dirty="0"/>
              <a:t>1) </a:t>
            </a:r>
            <a:r>
              <a:rPr lang="zh-CN" altLang="en-US" sz="2800" b="1" dirty="0"/>
              <a:t>什么是逆变？为什么要逆变？</a:t>
            </a:r>
            <a:endParaRPr lang="zh-CN" altLang="en-US" sz="2800" dirty="0"/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838200" y="1676400"/>
            <a:ext cx="7543800" cy="456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68338" indent="-1968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049338" indent="-190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逆变（</a:t>
            </a:r>
            <a:r>
              <a:rPr lang="en-US" altLang="zh-CN" dirty="0">
                <a:latin typeface="Arial" charset="0"/>
                <a:ea typeface="华文中宋" pitchFamily="2" charset="-122"/>
              </a:rPr>
              <a:t>Inversion</a:t>
            </a:r>
            <a:r>
              <a:rPr lang="zh-CN" altLang="en-US" dirty="0">
                <a:ea typeface="华文中宋" pitchFamily="2" charset="-122"/>
              </a:rPr>
              <a:t>）</a:t>
            </a:r>
            <a:r>
              <a:rPr lang="en-US" altLang="zh-CN" dirty="0">
                <a:ea typeface="华文中宋" pitchFamily="2" charset="-122"/>
              </a:rPr>
              <a:t>——</a:t>
            </a:r>
            <a:r>
              <a:rPr lang="zh-CN" altLang="en-US" dirty="0">
                <a:ea typeface="华文中宋" pitchFamily="2" charset="-122"/>
              </a:rPr>
              <a:t>把直流电转变成交流电，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整流的逆过程</a:t>
            </a:r>
            <a:r>
              <a:rPr lang="zh-CN" altLang="en-US" dirty="0">
                <a:ea typeface="华文中宋" pitchFamily="2" charset="-122"/>
              </a:rPr>
              <a:t>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逆变电路</a:t>
            </a:r>
            <a:r>
              <a:rPr lang="en-US" altLang="zh-CN" dirty="0">
                <a:ea typeface="华文中宋" pitchFamily="2" charset="-122"/>
              </a:rPr>
              <a:t>——</a:t>
            </a:r>
            <a:r>
              <a:rPr lang="zh-CN" altLang="en-US" dirty="0">
                <a:ea typeface="华文中宋" pitchFamily="2" charset="-122"/>
              </a:rPr>
              <a:t>把直流电逆变成交流电的电路。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有源逆变电路</a:t>
            </a:r>
            <a:r>
              <a:rPr lang="en-US" altLang="zh-CN" sz="2000" dirty="0">
                <a:ea typeface="华文中宋" pitchFamily="2" charset="-122"/>
              </a:rPr>
              <a:t>——</a:t>
            </a:r>
            <a:r>
              <a:rPr lang="zh-CN" altLang="en-US" sz="2000" dirty="0">
                <a:ea typeface="华文中宋" pitchFamily="2" charset="-122"/>
              </a:rPr>
              <a:t>交流侧和电网连结。</a:t>
            </a:r>
          </a:p>
          <a:p>
            <a:pPr lvl="2" algn="just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Tx/>
              <a:buNone/>
            </a:pPr>
            <a:r>
              <a:rPr lang="zh-CN" altLang="en-US" sz="1800" dirty="0">
                <a:ea typeface="华文中宋" pitchFamily="2" charset="-122"/>
              </a:rPr>
              <a:t>   应用：直流可逆调速系统、交流绕线转子异步电动机串级调速以及高压直流输电等。</a:t>
            </a:r>
          </a:p>
          <a:p>
            <a:pPr lvl="1" algn="just">
              <a:lnSpc>
                <a:spcPct val="110000"/>
              </a:lnSpc>
              <a:spcBef>
                <a:spcPct val="30000"/>
              </a:spcBef>
              <a:buClr>
                <a:schemeClr val="tx1"/>
              </a:buClr>
              <a:buFont typeface="Wingdings" pitchFamily="2" charset="2"/>
              <a:buBlip>
                <a:blip r:embed="rId3"/>
              </a:buBlip>
            </a:pPr>
            <a:r>
              <a:rPr lang="zh-CN" altLang="en-US" sz="1800" dirty="0">
                <a:solidFill>
                  <a:srgbClr val="0000FF"/>
                </a:solidFill>
                <a:ea typeface="华文中宋" pitchFamily="2" charset="-122"/>
              </a:rPr>
              <a:t>无源逆变电路</a:t>
            </a:r>
            <a:r>
              <a:rPr lang="en-US" altLang="zh-CN" sz="1800" dirty="0">
                <a:ea typeface="华文中宋" pitchFamily="2" charset="-122"/>
              </a:rPr>
              <a:t>——</a:t>
            </a:r>
            <a:r>
              <a:rPr lang="zh-CN" altLang="en-US" sz="1800" dirty="0">
                <a:ea typeface="华文中宋" pitchFamily="2" charset="-122"/>
              </a:rPr>
              <a:t>变流电路的交流侧不与电网联接，而直接接到负载，将在第</a:t>
            </a:r>
            <a:r>
              <a:rPr lang="en-US" altLang="zh-CN" sz="1800" dirty="0">
                <a:latin typeface="Arial" charset="0"/>
                <a:ea typeface="华文中宋" pitchFamily="2" charset="-122"/>
              </a:rPr>
              <a:t>4</a:t>
            </a:r>
            <a:r>
              <a:rPr lang="zh-CN" altLang="en-US" sz="1800" dirty="0">
                <a:ea typeface="华文中宋" pitchFamily="2" charset="-122"/>
              </a:rPr>
              <a:t>章介绍。</a:t>
            </a:r>
          </a:p>
          <a:p>
            <a:pPr algn="just">
              <a:lnSpc>
                <a:spcPct val="110000"/>
              </a:lnSpc>
              <a:spcBef>
                <a:spcPct val="3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对于可控整流电路，满足一定条件就可工作于有源逆变，其电路形式未变，只是电路工作条件转变。既工作在整流状态又工作在逆变状态，称为</a:t>
            </a:r>
            <a:r>
              <a:rPr lang="zh-CN" altLang="en-US" b="1" dirty="0">
                <a:solidFill>
                  <a:srgbClr val="0000FF"/>
                </a:solidFill>
                <a:ea typeface="华文中宋" pitchFamily="2" charset="-122"/>
              </a:rPr>
              <a:t>变流电路</a:t>
            </a:r>
            <a:r>
              <a:rPr lang="zh-CN" altLang="en-US" dirty="0">
                <a:ea typeface="华文中宋" pitchFamily="2" charset="-122"/>
              </a:rPr>
              <a:t>。</a:t>
            </a:r>
          </a:p>
        </p:txBody>
      </p:sp>
      <p:pic>
        <p:nvPicPr>
          <p:cNvPr id="102405" name="Picture 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6" name="Picture 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07" name="Picture 7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4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525" name="Object 10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548642"/>
              </p:ext>
            </p:extLst>
          </p:nvPr>
        </p:nvGraphicFramePr>
        <p:xfrm>
          <a:off x="1524000" y="3140968"/>
          <a:ext cx="60960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3688889" imgH="4165079" progId="Photoshop.Image.7">
                  <p:embed/>
                </p:oleObj>
              </mc:Choice>
              <mc:Fallback>
                <p:oleObj name="Image" r:id="rId2" imgW="13688889" imgH="4165079" progId="Photoshop.Image.7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140968"/>
                        <a:ext cx="6096000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5.7.1</a:t>
            </a:r>
            <a:r>
              <a:rPr lang="en-US" altLang="zh-CN" dirty="0"/>
              <a:t>   </a:t>
            </a:r>
            <a:r>
              <a:rPr lang="zh-CN" altLang="en-US" dirty="0">
                <a:latin typeface="华文中宋" pitchFamily="2" charset="-122"/>
              </a:rPr>
              <a:t>逆变的概念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19200"/>
            <a:ext cx="7772400" cy="609600"/>
          </a:xfrm>
        </p:spPr>
        <p:txBody>
          <a:bodyPr/>
          <a:lstStyle/>
          <a:p>
            <a:pPr marL="476250" indent="-476250">
              <a:buFontTx/>
              <a:buNone/>
            </a:pPr>
            <a:r>
              <a:rPr lang="en-US" altLang="zh-CN" sz="2800" b="1" dirty="0"/>
              <a:t>2)  </a:t>
            </a:r>
            <a:r>
              <a:rPr lang="zh-CN" altLang="en-US" sz="2800" b="1" dirty="0"/>
              <a:t>直流发电机</a:t>
            </a:r>
            <a:r>
              <a:rPr lang="en-US" altLang="zh-CN" sz="2800" b="1" dirty="0"/>
              <a:t>—</a:t>
            </a:r>
            <a:r>
              <a:rPr lang="zh-CN" altLang="en-US" sz="2800" b="1" dirty="0"/>
              <a:t>电动机系统电能的流转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524000" y="5373216"/>
            <a:ext cx="65532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图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3-44  </a:t>
            </a: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直流发电机</a:t>
            </a:r>
            <a:r>
              <a:rPr lang="en-US" altLang="zh-CN" sz="1800" dirty="0">
                <a:solidFill>
                  <a:srgbClr val="0000FF"/>
                </a:solidFill>
                <a:latin typeface="Arial" charset="0"/>
              </a:rPr>
              <a:t>—</a:t>
            </a:r>
            <a:r>
              <a:rPr lang="zh-CN" altLang="en-US" sz="1800" dirty="0">
                <a:solidFill>
                  <a:srgbClr val="0000FF"/>
                </a:solidFill>
                <a:latin typeface="Arial" charset="0"/>
              </a:rPr>
              <a:t>电动机之间电能的流转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a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）两电动势同极性</a:t>
            </a:r>
            <a:r>
              <a:rPr lang="en-US" altLang="zh-CN" sz="1600" i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altLang="zh-CN" sz="1600" baseline="-30000" dirty="0">
                <a:solidFill>
                  <a:srgbClr val="0000FF"/>
                </a:solidFill>
                <a:latin typeface="Arial" charset="0"/>
              </a:rPr>
              <a:t>G</a:t>
            </a:r>
            <a:r>
              <a:rPr lang="en-US" altLang="zh-CN" sz="1600" i="1" baseline="-300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zh-CN" sz="1600" i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altLang="zh-CN" sz="1600" baseline="-30000" dirty="0">
                <a:solidFill>
                  <a:srgbClr val="0000FF"/>
                </a:solidFill>
                <a:latin typeface="Arial" charset="0"/>
              </a:rPr>
              <a:t>M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   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  b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）两电动势同极性</a:t>
            </a:r>
            <a:r>
              <a:rPr lang="en-US" altLang="zh-CN" sz="1600" i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altLang="zh-CN" sz="1600" baseline="-30000" dirty="0">
                <a:solidFill>
                  <a:srgbClr val="0000FF"/>
                </a:solidFill>
                <a:latin typeface="Arial" charset="0"/>
              </a:rPr>
              <a:t>M 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&gt;</a:t>
            </a:r>
            <a:r>
              <a:rPr lang="en-US" altLang="zh-CN" sz="1600" i="1" dirty="0">
                <a:solidFill>
                  <a:srgbClr val="0000FF"/>
                </a:solidFill>
                <a:latin typeface="Arial" charset="0"/>
              </a:rPr>
              <a:t>E</a:t>
            </a:r>
            <a:r>
              <a:rPr lang="en-US" altLang="zh-CN" sz="1600" baseline="-30000" dirty="0">
                <a:solidFill>
                  <a:srgbClr val="0000FF"/>
                </a:solidFill>
                <a:latin typeface="Arial" charset="0"/>
              </a:rPr>
              <a:t>G</a:t>
            </a:r>
            <a:r>
              <a:rPr lang="en-US" altLang="zh-CN" sz="1600" i="1" baseline="-30000" dirty="0">
                <a:solidFill>
                  <a:srgbClr val="0000FF"/>
                </a:solidFill>
                <a:latin typeface="Arial" charset="0"/>
              </a:rPr>
              <a:t>       </a:t>
            </a:r>
            <a:r>
              <a:rPr lang="en-US" altLang="zh-CN" sz="1600" dirty="0">
                <a:solidFill>
                  <a:srgbClr val="0000FF"/>
                </a:solidFill>
                <a:latin typeface="Arial" charset="0"/>
              </a:rPr>
              <a:t>c</a:t>
            </a:r>
            <a:r>
              <a:rPr lang="zh-CN" altLang="en-US" sz="1600" dirty="0">
                <a:solidFill>
                  <a:srgbClr val="0000FF"/>
                </a:solidFill>
                <a:latin typeface="Arial" charset="0"/>
              </a:rPr>
              <a:t>）两电动势反极性，形成短路</a:t>
            </a:r>
          </a:p>
        </p:txBody>
      </p:sp>
      <p:sp>
        <p:nvSpPr>
          <p:cNvPr id="103517" name="Text Box 93"/>
          <p:cNvSpPr txBox="1">
            <a:spLocks noChangeArrowheads="1"/>
          </p:cNvSpPr>
          <p:nvPr/>
        </p:nvSpPr>
        <p:spPr bwMode="auto">
          <a:xfrm>
            <a:off x="609600" y="1524000"/>
            <a:ext cx="8001000" cy="138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1825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66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2000" dirty="0">
                <a:ea typeface="华文中宋" pitchFamily="2" charset="-122"/>
              </a:rPr>
              <a:t>电路过程分析。</a:t>
            </a:r>
          </a:p>
          <a:p>
            <a:pPr>
              <a:spcBef>
                <a:spcPct val="50000"/>
              </a:spcBef>
              <a:buFontTx/>
              <a:buBlip>
                <a:blip r:embed="rId4"/>
              </a:buBlip>
            </a:pPr>
            <a:r>
              <a:rPr lang="zh-CN" altLang="en-US" sz="2000" dirty="0">
                <a:ea typeface="华文中宋" pitchFamily="2" charset="-122"/>
              </a:rPr>
              <a:t>两个电动势同极性相接时，电流总是从电动势高的流向低的，回路电阻小，可在两个电动势间交换很大的功率。</a:t>
            </a:r>
          </a:p>
        </p:txBody>
      </p:sp>
      <p:pic>
        <p:nvPicPr>
          <p:cNvPr id="103521" name="Picture 97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22" name="Picture 98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23" name="Picture 99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" name="Rectangle 2"/>
          <p:cNvSpPr/>
          <p:nvPr/>
        </p:nvSpPr>
        <p:spPr bwMode="auto">
          <a:xfrm>
            <a:off x="1524000" y="3816555"/>
            <a:ext cx="1968500" cy="515526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华文中宋" pitchFamily="2" charset="-122"/>
              </a:rPr>
              <a:t>电动机耗能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3565984" y="3808667"/>
            <a:ext cx="2086136" cy="5155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华文中宋" pitchFamily="2" charset="-122"/>
              </a:rPr>
              <a:t>电机回馈制动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28320" y="3808667"/>
            <a:ext cx="1891680" cy="515526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algn="ctr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1" lang="zh-CN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华文中宋" pitchFamily="2" charset="-122"/>
              </a:rPr>
              <a:t>避免模式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35" name="Object 9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025140"/>
              </p:ext>
            </p:extLst>
          </p:nvPr>
        </p:nvGraphicFramePr>
        <p:xfrm>
          <a:off x="1752600" y="1906488"/>
          <a:ext cx="6096000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18019048" imgH="4292063" progId="Photoshop.Image.7">
                  <p:embed/>
                </p:oleObj>
              </mc:Choice>
              <mc:Fallback>
                <p:oleObj name="Image" r:id="rId2" imgW="18019048" imgH="4292063" progId="Photoshop.Image.7">
                  <p:embed/>
                  <p:pic>
                    <p:nvPicPr>
                      <p:cNvPr id="0" name="Object 9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906488"/>
                        <a:ext cx="6096000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5.7.1</a:t>
            </a:r>
            <a:r>
              <a:rPr lang="en-US" altLang="zh-CN" dirty="0"/>
              <a:t>   </a:t>
            </a:r>
            <a:r>
              <a:rPr lang="zh-CN" altLang="en-US" dirty="0">
                <a:latin typeface="华文中宋" pitchFamily="2" charset="-122"/>
              </a:rPr>
              <a:t>逆变的概念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068288"/>
            <a:ext cx="5867400" cy="914400"/>
          </a:xfrm>
          <a:noFill/>
          <a:ln/>
        </p:spPr>
        <p:txBody>
          <a:bodyPr/>
          <a:lstStyle/>
          <a:p>
            <a:pPr marL="377825" indent="-377825" algn="just">
              <a:lnSpc>
                <a:spcPct val="95000"/>
              </a:lnSpc>
              <a:buFontTx/>
              <a:buNone/>
            </a:pPr>
            <a:r>
              <a:rPr lang="en-US" altLang="zh-CN" sz="2800" b="1" dirty="0"/>
              <a:t>3)  </a:t>
            </a:r>
            <a:r>
              <a:rPr lang="zh-CN" altLang="en-US" sz="2800" b="1" dirty="0"/>
              <a:t>逆变产生的条件</a:t>
            </a:r>
          </a:p>
          <a:p>
            <a:pPr marL="819150" lvl="1" indent="-244475" algn="just">
              <a:lnSpc>
                <a:spcPct val="95000"/>
              </a:lnSpc>
              <a:buFont typeface="Wingdings" pitchFamily="2" charset="2"/>
              <a:buBlip>
                <a:blip r:embed="rId4"/>
              </a:buBlip>
            </a:pPr>
            <a:r>
              <a:rPr lang="zh-CN" altLang="en-US" sz="2400" dirty="0"/>
              <a:t>单相全波电路代替上述发电机</a:t>
            </a:r>
            <a:endParaRPr lang="zh-CN" altLang="en-US" sz="2000" b="1" dirty="0"/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2362200" y="5624413"/>
            <a:ext cx="455295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rgbClr val="0000FF"/>
                </a:solidFill>
              </a:rPr>
              <a:t>图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</a:rPr>
              <a:t>3-45</a:t>
            </a:r>
            <a:r>
              <a:rPr lang="en-US" altLang="zh-CN" sz="2000" dirty="0">
                <a:solidFill>
                  <a:srgbClr val="0000FF"/>
                </a:solidFill>
                <a:latin typeface="Arial Narrow" pitchFamily="34" charset="0"/>
              </a:rPr>
              <a:t>  </a:t>
            </a:r>
            <a:r>
              <a:rPr lang="zh-CN" altLang="en-US" sz="2000" dirty="0">
                <a:solidFill>
                  <a:srgbClr val="0000FF"/>
                </a:solidFill>
              </a:rPr>
              <a:t>单相全波电路的整流和逆变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rgbClr val="C00000"/>
                </a:solidFill>
                <a:latin typeface="Arial Narrow" pitchFamily="34" charset="0"/>
              </a:rPr>
              <a:t>(|EM|&gt;|</a:t>
            </a:r>
            <a:r>
              <a:rPr lang="en-US" altLang="zh-CN" sz="2000" dirty="0" err="1">
                <a:solidFill>
                  <a:srgbClr val="C00000"/>
                </a:solidFill>
                <a:latin typeface="Arial Narrow" pitchFamily="34" charset="0"/>
              </a:rPr>
              <a:t>Ud</a:t>
            </a:r>
            <a:r>
              <a:rPr lang="en-US" altLang="zh-CN" sz="2000" dirty="0">
                <a:solidFill>
                  <a:srgbClr val="C00000"/>
                </a:solidFill>
                <a:latin typeface="Arial Narrow" pitchFamily="34" charset="0"/>
              </a:rPr>
              <a:t>|</a:t>
            </a:r>
            <a:r>
              <a:rPr lang="zh-CN" altLang="en-US" sz="2000" dirty="0">
                <a:solidFill>
                  <a:srgbClr val="C00000"/>
                </a:solidFill>
                <a:latin typeface="Arial Narrow" pitchFamily="34" charset="0"/>
              </a:rPr>
              <a:t>时右侧电机才能输出功率</a:t>
            </a:r>
            <a:r>
              <a:rPr lang="en-US" altLang="zh-CN" sz="2000" dirty="0">
                <a:solidFill>
                  <a:srgbClr val="C00000"/>
                </a:solidFill>
                <a:latin typeface="Arial Narrow" pitchFamily="34" charset="0"/>
              </a:rPr>
              <a:t>)</a:t>
            </a:r>
            <a:endParaRPr lang="zh-CN" altLang="en-US" sz="2000" dirty="0">
              <a:solidFill>
                <a:srgbClr val="C00000"/>
              </a:solidFill>
              <a:latin typeface="Arial Narrow" pitchFamily="34" charset="0"/>
            </a:endParaRPr>
          </a:p>
        </p:txBody>
      </p:sp>
      <p:sp>
        <p:nvSpPr>
          <p:cNvPr id="104455" name="AutoShape 7"/>
          <p:cNvSpPr>
            <a:spLocks noChangeArrowheads="1"/>
          </p:cNvSpPr>
          <p:nvPr/>
        </p:nvSpPr>
        <p:spPr bwMode="auto">
          <a:xfrm>
            <a:off x="609600" y="3125688"/>
            <a:ext cx="990600" cy="2438400"/>
          </a:xfrm>
          <a:prstGeom prst="cloudCallout">
            <a:avLst>
              <a:gd name="adj1" fmla="val 226602"/>
              <a:gd name="adj2" fmla="val -60417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dirty="0"/>
              <a:t>交流电网输出电功率</a:t>
            </a:r>
          </a:p>
        </p:txBody>
      </p:sp>
      <p:sp>
        <p:nvSpPr>
          <p:cNvPr id="104457" name="AutoShape 9"/>
          <p:cNvSpPr>
            <a:spLocks noChangeArrowheads="1"/>
          </p:cNvSpPr>
          <p:nvPr/>
        </p:nvSpPr>
        <p:spPr bwMode="auto">
          <a:xfrm>
            <a:off x="7924800" y="3278088"/>
            <a:ext cx="990600" cy="2271713"/>
          </a:xfrm>
          <a:prstGeom prst="cloudCallout">
            <a:avLst>
              <a:gd name="adj1" fmla="val -78685"/>
              <a:gd name="adj2" fmla="val -59435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/>
              <a:t>电动机输出电功率</a:t>
            </a:r>
          </a:p>
        </p:txBody>
      </p:sp>
      <p:pic>
        <p:nvPicPr>
          <p:cNvPr id="104462" name="Picture 1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63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64" name="Picture 16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113" name="Rectangle 665"/>
          <p:cNvSpPr>
            <a:spLocks noChangeArrowheads="1"/>
          </p:cNvSpPr>
          <p:nvPr/>
        </p:nvSpPr>
        <p:spPr bwMode="auto">
          <a:xfrm>
            <a:off x="3148013" y="5200551"/>
            <a:ext cx="1000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a)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114" name="Rectangle 666"/>
          <p:cNvSpPr>
            <a:spLocks noChangeArrowheads="1"/>
          </p:cNvSpPr>
          <p:nvPr/>
        </p:nvSpPr>
        <p:spPr bwMode="auto">
          <a:xfrm>
            <a:off x="6243638" y="5186263"/>
            <a:ext cx="1063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b)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153" name="Line 705"/>
          <p:cNvSpPr>
            <a:spLocks noChangeShapeType="1"/>
          </p:cNvSpPr>
          <p:nvPr/>
        </p:nvSpPr>
        <p:spPr bwMode="auto">
          <a:xfrm>
            <a:off x="2078038" y="4051201"/>
            <a:ext cx="2262187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54" name="Freeform 706"/>
          <p:cNvSpPr>
            <a:spLocks/>
          </p:cNvSpPr>
          <p:nvPr/>
        </p:nvSpPr>
        <p:spPr bwMode="auto">
          <a:xfrm>
            <a:off x="4332288" y="4021038"/>
            <a:ext cx="93662" cy="58738"/>
          </a:xfrm>
          <a:custGeom>
            <a:avLst/>
            <a:gdLst>
              <a:gd name="T0" fmla="*/ 0 w 117"/>
              <a:gd name="T1" fmla="*/ 0 h 73"/>
              <a:gd name="T2" fmla="*/ 117 w 117"/>
              <a:gd name="T3" fmla="*/ 36 h 73"/>
              <a:gd name="T4" fmla="*/ 0 w 117"/>
              <a:gd name="T5" fmla="*/ 73 h 73"/>
              <a:gd name="T6" fmla="*/ 0 w 117"/>
              <a:gd name="T7" fmla="*/ 0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73">
                <a:moveTo>
                  <a:pt x="0" y="0"/>
                </a:moveTo>
                <a:lnTo>
                  <a:pt x="117" y="36"/>
                </a:lnTo>
                <a:lnTo>
                  <a:pt x="0" y="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55" name="Line 707"/>
          <p:cNvSpPr>
            <a:spLocks noChangeShapeType="1"/>
          </p:cNvSpPr>
          <p:nvPr/>
        </p:nvSpPr>
        <p:spPr bwMode="auto">
          <a:xfrm>
            <a:off x="2162175" y="3611463"/>
            <a:ext cx="1588" cy="8001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56" name="Freeform 708"/>
          <p:cNvSpPr>
            <a:spLocks/>
          </p:cNvSpPr>
          <p:nvPr/>
        </p:nvSpPr>
        <p:spPr bwMode="auto">
          <a:xfrm>
            <a:off x="2130425" y="3530501"/>
            <a:ext cx="61913" cy="88900"/>
          </a:xfrm>
          <a:custGeom>
            <a:avLst/>
            <a:gdLst>
              <a:gd name="T0" fmla="*/ 0 w 78"/>
              <a:gd name="T1" fmla="*/ 112 h 112"/>
              <a:gd name="T2" fmla="*/ 40 w 78"/>
              <a:gd name="T3" fmla="*/ 0 h 112"/>
              <a:gd name="T4" fmla="*/ 78 w 78"/>
              <a:gd name="T5" fmla="*/ 112 h 112"/>
              <a:gd name="T6" fmla="*/ 0 w 78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8" h="112">
                <a:moveTo>
                  <a:pt x="0" y="112"/>
                </a:moveTo>
                <a:lnTo>
                  <a:pt x="40" y="0"/>
                </a:lnTo>
                <a:lnTo>
                  <a:pt x="78" y="112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57" name="Freeform 709"/>
          <p:cNvSpPr>
            <a:spLocks noEditPoints="1"/>
          </p:cNvSpPr>
          <p:nvPr/>
        </p:nvSpPr>
        <p:spPr bwMode="auto">
          <a:xfrm>
            <a:off x="2157413" y="3646388"/>
            <a:ext cx="2097087" cy="809625"/>
          </a:xfrm>
          <a:custGeom>
            <a:avLst/>
            <a:gdLst>
              <a:gd name="T0" fmla="*/ 43 w 2643"/>
              <a:gd name="T1" fmla="*/ 435 h 1020"/>
              <a:gd name="T2" fmla="*/ 76 w 2643"/>
              <a:gd name="T3" fmla="*/ 391 h 1020"/>
              <a:gd name="T4" fmla="*/ 94 w 2643"/>
              <a:gd name="T5" fmla="*/ 363 h 1020"/>
              <a:gd name="T6" fmla="*/ 110 w 2643"/>
              <a:gd name="T7" fmla="*/ 326 h 1020"/>
              <a:gd name="T8" fmla="*/ 138 w 2643"/>
              <a:gd name="T9" fmla="*/ 276 h 1020"/>
              <a:gd name="T10" fmla="*/ 215 w 2643"/>
              <a:gd name="T11" fmla="*/ 162 h 1020"/>
              <a:gd name="T12" fmla="*/ 257 w 2643"/>
              <a:gd name="T13" fmla="*/ 121 h 1020"/>
              <a:gd name="T14" fmla="*/ 288 w 2643"/>
              <a:gd name="T15" fmla="*/ 88 h 1020"/>
              <a:gd name="T16" fmla="*/ 310 w 2643"/>
              <a:gd name="T17" fmla="*/ 69 h 1020"/>
              <a:gd name="T18" fmla="*/ 351 w 2643"/>
              <a:gd name="T19" fmla="*/ 32 h 1020"/>
              <a:gd name="T20" fmla="*/ 404 w 2643"/>
              <a:gd name="T21" fmla="*/ 7 h 1020"/>
              <a:gd name="T22" fmla="*/ 462 w 2643"/>
              <a:gd name="T23" fmla="*/ 2 h 1020"/>
              <a:gd name="T24" fmla="*/ 589 w 2643"/>
              <a:gd name="T25" fmla="*/ 62 h 1020"/>
              <a:gd name="T26" fmla="*/ 628 w 2643"/>
              <a:gd name="T27" fmla="*/ 107 h 1020"/>
              <a:gd name="T28" fmla="*/ 662 w 2643"/>
              <a:gd name="T29" fmla="*/ 149 h 1020"/>
              <a:gd name="T30" fmla="*/ 675 w 2643"/>
              <a:gd name="T31" fmla="*/ 170 h 1020"/>
              <a:gd name="T32" fmla="*/ 708 w 2643"/>
              <a:gd name="T33" fmla="*/ 207 h 1020"/>
              <a:gd name="T34" fmla="*/ 787 w 2643"/>
              <a:gd name="T35" fmla="*/ 325 h 1020"/>
              <a:gd name="T36" fmla="*/ 811 w 2643"/>
              <a:gd name="T37" fmla="*/ 377 h 1020"/>
              <a:gd name="T38" fmla="*/ 822 w 2643"/>
              <a:gd name="T39" fmla="*/ 393 h 1020"/>
              <a:gd name="T40" fmla="*/ 855 w 2643"/>
              <a:gd name="T41" fmla="*/ 442 h 1020"/>
              <a:gd name="T42" fmla="*/ 923 w 2643"/>
              <a:gd name="T43" fmla="*/ 565 h 1020"/>
              <a:gd name="T44" fmla="*/ 939 w 2643"/>
              <a:gd name="T45" fmla="*/ 612 h 1020"/>
              <a:gd name="T46" fmla="*/ 952 w 2643"/>
              <a:gd name="T47" fmla="*/ 631 h 1020"/>
              <a:gd name="T48" fmla="*/ 989 w 2643"/>
              <a:gd name="T49" fmla="*/ 675 h 1020"/>
              <a:gd name="T50" fmla="*/ 1047 w 2643"/>
              <a:gd name="T51" fmla="*/ 777 h 1020"/>
              <a:gd name="T52" fmla="*/ 1093 w 2643"/>
              <a:gd name="T53" fmla="*/ 843 h 1020"/>
              <a:gd name="T54" fmla="*/ 1117 w 2643"/>
              <a:gd name="T55" fmla="*/ 887 h 1020"/>
              <a:gd name="T56" fmla="*/ 1137 w 2643"/>
              <a:gd name="T57" fmla="*/ 901 h 1020"/>
              <a:gd name="T58" fmla="*/ 1183 w 2643"/>
              <a:gd name="T59" fmla="*/ 940 h 1020"/>
              <a:gd name="T60" fmla="*/ 1297 w 2643"/>
              <a:gd name="T61" fmla="*/ 1008 h 1020"/>
              <a:gd name="T62" fmla="*/ 1355 w 2643"/>
              <a:gd name="T63" fmla="*/ 1008 h 1020"/>
              <a:gd name="T64" fmla="*/ 1410 w 2643"/>
              <a:gd name="T65" fmla="*/ 998 h 1020"/>
              <a:gd name="T66" fmla="*/ 1432 w 2643"/>
              <a:gd name="T67" fmla="*/ 987 h 1020"/>
              <a:gd name="T68" fmla="*/ 1469 w 2643"/>
              <a:gd name="T69" fmla="*/ 949 h 1020"/>
              <a:gd name="T70" fmla="*/ 1508 w 2643"/>
              <a:gd name="T71" fmla="*/ 907 h 1020"/>
              <a:gd name="T72" fmla="*/ 1592 w 2643"/>
              <a:gd name="T73" fmla="*/ 798 h 1020"/>
              <a:gd name="T74" fmla="*/ 1632 w 2643"/>
              <a:gd name="T75" fmla="*/ 756 h 1020"/>
              <a:gd name="T76" fmla="*/ 1640 w 2643"/>
              <a:gd name="T77" fmla="*/ 737 h 1020"/>
              <a:gd name="T78" fmla="*/ 1664 w 2643"/>
              <a:gd name="T79" fmla="*/ 684 h 1020"/>
              <a:gd name="T80" fmla="*/ 1739 w 2643"/>
              <a:gd name="T81" fmla="*/ 563 h 1020"/>
              <a:gd name="T82" fmla="*/ 1752 w 2643"/>
              <a:gd name="T83" fmla="*/ 547 h 1020"/>
              <a:gd name="T84" fmla="*/ 1774 w 2643"/>
              <a:gd name="T85" fmla="*/ 498 h 1020"/>
              <a:gd name="T86" fmla="*/ 1841 w 2643"/>
              <a:gd name="T87" fmla="*/ 374 h 1020"/>
              <a:gd name="T88" fmla="*/ 1876 w 2643"/>
              <a:gd name="T89" fmla="*/ 332 h 1020"/>
              <a:gd name="T90" fmla="*/ 1887 w 2643"/>
              <a:gd name="T91" fmla="*/ 312 h 1020"/>
              <a:gd name="T92" fmla="*/ 1907 w 2643"/>
              <a:gd name="T93" fmla="*/ 263 h 1020"/>
              <a:gd name="T94" fmla="*/ 1986 w 2643"/>
              <a:gd name="T95" fmla="*/ 148 h 1020"/>
              <a:gd name="T96" fmla="*/ 2034 w 2643"/>
              <a:gd name="T97" fmla="*/ 109 h 1020"/>
              <a:gd name="T98" fmla="*/ 2047 w 2643"/>
              <a:gd name="T99" fmla="*/ 95 h 1020"/>
              <a:gd name="T100" fmla="*/ 2085 w 2643"/>
              <a:gd name="T101" fmla="*/ 49 h 1020"/>
              <a:gd name="T102" fmla="*/ 2197 w 2643"/>
              <a:gd name="T103" fmla="*/ 2 h 1020"/>
              <a:gd name="T104" fmla="*/ 2274 w 2643"/>
              <a:gd name="T105" fmla="*/ 14 h 1020"/>
              <a:gd name="T106" fmla="*/ 2324 w 2643"/>
              <a:gd name="T107" fmla="*/ 48 h 1020"/>
              <a:gd name="T108" fmla="*/ 2360 w 2643"/>
              <a:gd name="T109" fmla="*/ 81 h 1020"/>
              <a:gd name="T110" fmla="*/ 2379 w 2643"/>
              <a:gd name="T111" fmla="*/ 95 h 1020"/>
              <a:gd name="T112" fmla="*/ 2421 w 2643"/>
              <a:gd name="T113" fmla="*/ 135 h 1020"/>
              <a:gd name="T114" fmla="*/ 2502 w 2643"/>
              <a:gd name="T115" fmla="*/ 251 h 1020"/>
              <a:gd name="T116" fmla="*/ 2525 w 2643"/>
              <a:gd name="T117" fmla="*/ 297 h 1020"/>
              <a:gd name="T118" fmla="*/ 2544 w 2643"/>
              <a:gd name="T119" fmla="*/ 312 h 1020"/>
              <a:gd name="T120" fmla="*/ 2615 w 2643"/>
              <a:gd name="T121" fmla="*/ 432 h 1020"/>
              <a:gd name="T122" fmla="*/ 2637 w 2643"/>
              <a:gd name="T123" fmla="*/ 486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3" h="1020">
                <a:moveTo>
                  <a:pt x="0" y="510"/>
                </a:moveTo>
                <a:lnTo>
                  <a:pt x="13" y="486"/>
                </a:lnTo>
                <a:lnTo>
                  <a:pt x="13" y="484"/>
                </a:lnTo>
                <a:lnTo>
                  <a:pt x="15" y="484"/>
                </a:lnTo>
                <a:lnTo>
                  <a:pt x="17" y="482"/>
                </a:lnTo>
                <a:lnTo>
                  <a:pt x="19" y="484"/>
                </a:lnTo>
                <a:lnTo>
                  <a:pt x="21" y="484"/>
                </a:lnTo>
                <a:lnTo>
                  <a:pt x="21" y="486"/>
                </a:lnTo>
                <a:lnTo>
                  <a:pt x="22" y="488"/>
                </a:lnTo>
                <a:lnTo>
                  <a:pt x="21" y="489"/>
                </a:lnTo>
                <a:lnTo>
                  <a:pt x="10" y="514"/>
                </a:lnTo>
                <a:lnTo>
                  <a:pt x="8" y="516"/>
                </a:lnTo>
                <a:lnTo>
                  <a:pt x="6" y="516"/>
                </a:lnTo>
                <a:lnTo>
                  <a:pt x="4" y="516"/>
                </a:lnTo>
                <a:lnTo>
                  <a:pt x="2" y="516"/>
                </a:lnTo>
                <a:lnTo>
                  <a:pt x="2" y="516"/>
                </a:lnTo>
                <a:lnTo>
                  <a:pt x="0" y="514"/>
                </a:lnTo>
                <a:lnTo>
                  <a:pt x="0" y="512"/>
                </a:lnTo>
                <a:lnTo>
                  <a:pt x="0" y="510"/>
                </a:lnTo>
                <a:lnTo>
                  <a:pt x="0" y="510"/>
                </a:lnTo>
                <a:close/>
                <a:moveTo>
                  <a:pt x="24" y="461"/>
                </a:moveTo>
                <a:lnTo>
                  <a:pt x="26" y="456"/>
                </a:lnTo>
                <a:lnTo>
                  <a:pt x="28" y="456"/>
                </a:lnTo>
                <a:lnTo>
                  <a:pt x="39" y="439"/>
                </a:lnTo>
                <a:lnTo>
                  <a:pt x="41" y="437"/>
                </a:lnTo>
                <a:lnTo>
                  <a:pt x="43" y="435"/>
                </a:lnTo>
                <a:lnTo>
                  <a:pt x="44" y="435"/>
                </a:lnTo>
                <a:lnTo>
                  <a:pt x="46" y="437"/>
                </a:lnTo>
                <a:lnTo>
                  <a:pt x="48" y="439"/>
                </a:lnTo>
                <a:lnTo>
                  <a:pt x="48" y="439"/>
                </a:lnTo>
                <a:lnTo>
                  <a:pt x="48" y="440"/>
                </a:lnTo>
                <a:lnTo>
                  <a:pt x="48" y="442"/>
                </a:lnTo>
                <a:lnTo>
                  <a:pt x="35" y="461"/>
                </a:lnTo>
                <a:lnTo>
                  <a:pt x="35" y="461"/>
                </a:lnTo>
                <a:lnTo>
                  <a:pt x="33" y="465"/>
                </a:lnTo>
                <a:lnTo>
                  <a:pt x="32" y="467"/>
                </a:lnTo>
                <a:lnTo>
                  <a:pt x="30" y="467"/>
                </a:lnTo>
                <a:lnTo>
                  <a:pt x="28" y="468"/>
                </a:lnTo>
                <a:lnTo>
                  <a:pt x="26" y="467"/>
                </a:lnTo>
                <a:lnTo>
                  <a:pt x="26" y="467"/>
                </a:lnTo>
                <a:lnTo>
                  <a:pt x="24" y="465"/>
                </a:lnTo>
                <a:lnTo>
                  <a:pt x="24" y="463"/>
                </a:lnTo>
                <a:lnTo>
                  <a:pt x="24" y="461"/>
                </a:lnTo>
                <a:lnTo>
                  <a:pt x="24" y="461"/>
                </a:lnTo>
                <a:close/>
                <a:moveTo>
                  <a:pt x="55" y="416"/>
                </a:moveTo>
                <a:lnTo>
                  <a:pt x="59" y="409"/>
                </a:lnTo>
                <a:lnTo>
                  <a:pt x="68" y="391"/>
                </a:lnTo>
                <a:lnTo>
                  <a:pt x="70" y="391"/>
                </a:lnTo>
                <a:lnTo>
                  <a:pt x="70" y="390"/>
                </a:lnTo>
                <a:lnTo>
                  <a:pt x="72" y="390"/>
                </a:lnTo>
                <a:lnTo>
                  <a:pt x="74" y="390"/>
                </a:lnTo>
                <a:lnTo>
                  <a:pt x="76" y="391"/>
                </a:lnTo>
                <a:lnTo>
                  <a:pt x="77" y="393"/>
                </a:lnTo>
                <a:lnTo>
                  <a:pt x="77" y="395"/>
                </a:lnTo>
                <a:lnTo>
                  <a:pt x="77" y="397"/>
                </a:lnTo>
                <a:lnTo>
                  <a:pt x="68" y="414"/>
                </a:lnTo>
                <a:lnTo>
                  <a:pt x="63" y="421"/>
                </a:lnTo>
                <a:lnTo>
                  <a:pt x="61" y="421"/>
                </a:lnTo>
                <a:lnTo>
                  <a:pt x="61" y="423"/>
                </a:lnTo>
                <a:lnTo>
                  <a:pt x="59" y="423"/>
                </a:lnTo>
                <a:lnTo>
                  <a:pt x="57" y="421"/>
                </a:lnTo>
                <a:lnTo>
                  <a:pt x="55" y="421"/>
                </a:lnTo>
                <a:lnTo>
                  <a:pt x="54" y="419"/>
                </a:lnTo>
                <a:lnTo>
                  <a:pt x="54" y="418"/>
                </a:lnTo>
                <a:lnTo>
                  <a:pt x="55" y="416"/>
                </a:lnTo>
                <a:lnTo>
                  <a:pt x="55" y="416"/>
                </a:lnTo>
                <a:close/>
                <a:moveTo>
                  <a:pt x="81" y="368"/>
                </a:moveTo>
                <a:lnTo>
                  <a:pt x="85" y="360"/>
                </a:lnTo>
                <a:lnTo>
                  <a:pt x="94" y="344"/>
                </a:lnTo>
                <a:lnTo>
                  <a:pt x="94" y="342"/>
                </a:lnTo>
                <a:lnTo>
                  <a:pt x="96" y="342"/>
                </a:lnTo>
                <a:lnTo>
                  <a:pt x="98" y="342"/>
                </a:lnTo>
                <a:lnTo>
                  <a:pt x="99" y="342"/>
                </a:lnTo>
                <a:lnTo>
                  <a:pt x="101" y="344"/>
                </a:lnTo>
                <a:lnTo>
                  <a:pt x="101" y="344"/>
                </a:lnTo>
                <a:lnTo>
                  <a:pt x="103" y="346"/>
                </a:lnTo>
                <a:lnTo>
                  <a:pt x="101" y="347"/>
                </a:lnTo>
                <a:lnTo>
                  <a:pt x="94" y="363"/>
                </a:lnTo>
                <a:lnTo>
                  <a:pt x="88" y="372"/>
                </a:lnTo>
                <a:lnTo>
                  <a:pt x="88" y="374"/>
                </a:lnTo>
                <a:lnTo>
                  <a:pt x="87" y="374"/>
                </a:lnTo>
                <a:lnTo>
                  <a:pt x="85" y="374"/>
                </a:lnTo>
                <a:lnTo>
                  <a:pt x="83" y="374"/>
                </a:lnTo>
                <a:lnTo>
                  <a:pt x="81" y="372"/>
                </a:lnTo>
                <a:lnTo>
                  <a:pt x="81" y="372"/>
                </a:lnTo>
                <a:lnTo>
                  <a:pt x="79" y="370"/>
                </a:lnTo>
                <a:lnTo>
                  <a:pt x="81" y="368"/>
                </a:lnTo>
                <a:lnTo>
                  <a:pt x="81" y="368"/>
                </a:lnTo>
                <a:close/>
                <a:moveTo>
                  <a:pt x="107" y="319"/>
                </a:moveTo>
                <a:lnTo>
                  <a:pt x="110" y="311"/>
                </a:lnTo>
                <a:lnTo>
                  <a:pt x="121" y="297"/>
                </a:lnTo>
                <a:lnTo>
                  <a:pt x="123" y="295"/>
                </a:lnTo>
                <a:lnTo>
                  <a:pt x="125" y="295"/>
                </a:lnTo>
                <a:lnTo>
                  <a:pt x="127" y="295"/>
                </a:lnTo>
                <a:lnTo>
                  <a:pt x="129" y="295"/>
                </a:lnTo>
                <a:lnTo>
                  <a:pt x="129" y="297"/>
                </a:lnTo>
                <a:lnTo>
                  <a:pt x="131" y="298"/>
                </a:lnTo>
                <a:lnTo>
                  <a:pt x="131" y="300"/>
                </a:lnTo>
                <a:lnTo>
                  <a:pt x="129" y="302"/>
                </a:lnTo>
                <a:lnTo>
                  <a:pt x="120" y="316"/>
                </a:lnTo>
                <a:lnTo>
                  <a:pt x="114" y="325"/>
                </a:lnTo>
                <a:lnTo>
                  <a:pt x="114" y="326"/>
                </a:lnTo>
                <a:lnTo>
                  <a:pt x="112" y="326"/>
                </a:lnTo>
                <a:lnTo>
                  <a:pt x="110" y="326"/>
                </a:lnTo>
                <a:lnTo>
                  <a:pt x="109" y="326"/>
                </a:lnTo>
                <a:lnTo>
                  <a:pt x="107" y="325"/>
                </a:lnTo>
                <a:lnTo>
                  <a:pt x="107" y="323"/>
                </a:lnTo>
                <a:lnTo>
                  <a:pt x="107" y="321"/>
                </a:lnTo>
                <a:lnTo>
                  <a:pt x="107" y="319"/>
                </a:lnTo>
                <a:lnTo>
                  <a:pt x="107" y="319"/>
                </a:lnTo>
                <a:close/>
                <a:moveTo>
                  <a:pt x="138" y="276"/>
                </a:moveTo>
                <a:lnTo>
                  <a:pt x="143" y="267"/>
                </a:lnTo>
                <a:lnTo>
                  <a:pt x="153" y="253"/>
                </a:lnTo>
                <a:lnTo>
                  <a:pt x="154" y="251"/>
                </a:lnTo>
                <a:lnTo>
                  <a:pt x="154" y="249"/>
                </a:lnTo>
                <a:lnTo>
                  <a:pt x="156" y="249"/>
                </a:lnTo>
                <a:lnTo>
                  <a:pt x="158" y="251"/>
                </a:lnTo>
                <a:lnTo>
                  <a:pt x="160" y="251"/>
                </a:lnTo>
                <a:lnTo>
                  <a:pt x="162" y="253"/>
                </a:lnTo>
                <a:lnTo>
                  <a:pt x="162" y="255"/>
                </a:lnTo>
                <a:lnTo>
                  <a:pt x="160" y="256"/>
                </a:lnTo>
                <a:lnTo>
                  <a:pt x="151" y="272"/>
                </a:lnTo>
                <a:lnTo>
                  <a:pt x="145" y="279"/>
                </a:lnTo>
                <a:lnTo>
                  <a:pt x="143" y="281"/>
                </a:lnTo>
                <a:lnTo>
                  <a:pt x="143" y="283"/>
                </a:lnTo>
                <a:lnTo>
                  <a:pt x="142" y="281"/>
                </a:lnTo>
                <a:lnTo>
                  <a:pt x="140" y="281"/>
                </a:lnTo>
                <a:lnTo>
                  <a:pt x="138" y="279"/>
                </a:lnTo>
                <a:lnTo>
                  <a:pt x="138" y="277"/>
                </a:lnTo>
                <a:lnTo>
                  <a:pt x="138" y="276"/>
                </a:lnTo>
                <a:lnTo>
                  <a:pt x="138" y="276"/>
                </a:lnTo>
                <a:lnTo>
                  <a:pt x="138" y="276"/>
                </a:lnTo>
                <a:close/>
                <a:moveTo>
                  <a:pt x="165" y="228"/>
                </a:moveTo>
                <a:lnTo>
                  <a:pt x="169" y="223"/>
                </a:lnTo>
                <a:lnTo>
                  <a:pt x="182" y="205"/>
                </a:lnTo>
                <a:lnTo>
                  <a:pt x="182" y="204"/>
                </a:lnTo>
                <a:lnTo>
                  <a:pt x="184" y="204"/>
                </a:lnTo>
                <a:lnTo>
                  <a:pt x="186" y="204"/>
                </a:lnTo>
                <a:lnTo>
                  <a:pt x="187" y="204"/>
                </a:lnTo>
                <a:lnTo>
                  <a:pt x="189" y="205"/>
                </a:lnTo>
                <a:lnTo>
                  <a:pt x="189" y="207"/>
                </a:lnTo>
                <a:lnTo>
                  <a:pt x="189" y="209"/>
                </a:lnTo>
                <a:lnTo>
                  <a:pt x="189" y="211"/>
                </a:lnTo>
                <a:lnTo>
                  <a:pt x="178" y="227"/>
                </a:lnTo>
                <a:lnTo>
                  <a:pt x="175" y="234"/>
                </a:lnTo>
                <a:lnTo>
                  <a:pt x="173" y="235"/>
                </a:lnTo>
                <a:lnTo>
                  <a:pt x="171" y="235"/>
                </a:lnTo>
                <a:lnTo>
                  <a:pt x="169" y="235"/>
                </a:lnTo>
                <a:lnTo>
                  <a:pt x="167" y="235"/>
                </a:lnTo>
                <a:lnTo>
                  <a:pt x="167" y="234"/>
                </a:lnTo>
                <a:lnTo>
                  <a:pt x="165" y="232"/>
                </a:lnTo>
                <a:lnTo>
                  <a:pt x="165" y="230"/>
                </a:lnTo>
                <a:lnTo>
                  <a:pt x="165" y="228"/>
                </a:lnTo>
                <a:lnTo>
                  <a:pt x="165" y="228"/>
                </a:lnTo>
                <a:close/>
                <a:moveTo>
                  <a:pt x="197" y="183"/>
                </a:moveTo>
                <a:lnTo>
                  <a:pt x="215" y="162"/>
                </a:lnTo>
                <a:lnTo>
                  <a:pt x="217" y="160"/>
                </a:lnTo>
                <a:lnTo>
                  <a:pt x="217" y="160"/>
                </a:lnTo>
                <a:lnTo>
                  <a:pt x="219" y="160"/>
                </a:lnTo>
                <a:lnTo>
                  <a:pt x="220" y="162"/>
                </a:lnTo>
                <a:lnTo>
                  <a:pt x="222" y="162"/>
                </a:lnTo>
                <a:lnTo>
                  <a:pt x="222" y="163"/>
                </a:lnTo>
                <a:lnTo>
                  <a:pt x="222" y="165"/>
                </a:lnTo>
                <a:lnTo>
                  <a:pt x="222" y="167"/>
                </a:lnTo>
                <a:lnTo>
                  <a:pt x="204" y="188"/>
                </a:lnTo>
                <a:lnTo>
                  <a:pt x="202" y="190"/>
                </a:lnTo>
                <a:lnTo>
                  <a:pt x="200" y="190"/>
                </a:lnTo>
                <a:lnTo>
                  <a:pt x="198" y="190"/>
                </a:lnTo>
                <a:lnTo>
                  <a:pt x="197" y="190"/>
                </a:lnTo>
                <a:lnTo>
                  <a:pt x="197" y="188"/>
                </a:lnTo>
                <a:lnTo>
                  <a:pt x="197" y="186"/>
                </a:lnTo>
                <a:lnTo>
                  <a:pt x="197" y="184"/>
                </a:lnTo>
                <a:lnTo>
                  <a:pt x="197" y="183"/>
                </a:lnTo>
                <a:lnTo>
                  <a:pt x="197" y="183"/>
                </a:lnTo>
                <a:close/>
                <a:moveTo>
                  <a:pt x="231" y="141"/>
                </a:moveTo>
                <a:lnTo>
                  <a:pt x="250" y="120"/>
                </a:lnTo>
                <a:lnTo>
                  <a:pt x="250" y="118"/>
                </a:lnTo>
                <a:lnTo>
                  <a:pt x="252" y="118"/>
                </a:lnTo>
                <a:lnTo>
                  <a:pt x="253" y="118"/>
                </a:lnTo>
                <a:lnTo>
                  <a:pt x="255" y="118"/>
                </a:lnTo>
                <a:lnTo>
                  <a:pt x="257" y="120"/>
                </a:lnTo>
                <a:lnTo>
                  <a:pt x="257" y="121"/>
                </a:lnTo>
                <a:lnTo>
                  <a:pt x="257" y="123"/>
                </a:lnTo>
                <a:lnTo>
                  <a:pt x="257" y="125"/>
                </a:lnTo>
                <a:lnTo>
                  <a:pt x="239" y="146"/>
                </a:lnTo>
                <a:lnTo>
                  <a:pt x="239" y="148"/>
                </a:lnTo>
                <a:lnTo>
                  <a:pt x="237" y="148"/>
                </a:lnTo>
                <a:lnTo>
                  <a:pt x="235" y="148"/>
                </a:lnTo>
                <a:lnTo>
                  <a:pt x="233" y="148"/>
                </a:lnTo>
                <a:lnTo>
                  <a:pt x="231" y="146"/>
                </a:lnTo>
                <a:lnTo>
                  <a:pt x="231" y="144"/>
                </a:lnTo>
                <a:lnTo>
                  <a:pt x="231" y="142"/>
                </a:lnTo>
                <a:lnTo>
                  <a:pt x="231" y="141"/>
                </a:lnTo>
                <a:lnTo>
                  <a:pt x="231" y="141"/>
                </a:lnTo>
                <a:close/>
                <a:moveTo>
                  <a:pt x="266" y="99"/>
                </a:moveTo>
                <a:lnTo>
                  <a:pt x="281" y="83"/>
                </a:lnTo>
                <a:lnTo>
                  <a:pt x="281" y="83"/>
                </a:lnTo>
                <a:lnTo>
                  <a:pt x="286" y="78"/>
                </a:lnTo>
                <a:lnTo>
                  <a:pt x="288" y="78"/>
                </a:lnTo>
                <a:lnTo>
                  <a:pt x="290" y="78"/>
                </a:lnTo>
                <a:lnTo>
                  <a:pt x="292" y="78"/>
                </a:lnTo>
                <a:lnTo>
                  <a:pt x="294" y="79"/>
                </a:lnTo>
                <a:lnTo>
                  <a:pt x="294" y="81"/>
                </a:lnTo>
                <a:lnTo>
                  <a:pt x="294" y="83"/>
                </a:lnTo>
                <a:lnTo>
                  <a:pt x="294" y="85"/>
                </a:lnTo>
                <a:lnTo>
                  <a:pt x="292" y="85"/>
                </a:lnTo>
                <a:lnTo>
                  <a:pt x="286" y="90"/>
                </a:lnTo>
                <a:lnTo>
                  <a:pt x="288" y="88"/>
                </a:lnTo>
                <a:lnTo>
                  <a:pt x="274" y="104"/>
                </a:lnTo>
                <a:lnTo>
                  <a:pt x="272" y="106"/>
                </a:lnTo>
                <a:lnTo>
                  <a:pt x="272" y="106"/>
                </a:lnTo>
                <a:lnTo>
                  <a:pt x="270" y="106"/>
                </a:lnTo>
                <a:lnTo>
                  <a:pt x="268" y="104"/>
                </a:lnTo>
                <a:lnTo>
                  <a:pt x="266" y="104"/>
                </a:lnTo>
                <a:lnTo>
                  <a:pt x="266" y="102"/>
                </a:lnTo>
                <a:lnTo>
                  <a:pt x="266" y="100"/>
                </a:lnTo>
                <a:lnTo>
                  <a:pt x="266" y="99"/>
                </a:lnTo>
                <a:lnTo>
                  <a:pt x="266" y="99"/>
                </a:lnTo>
                <a:close/>
                <a:moveTo>
                  <a:pt x="308" y="62"/>
                </a:moveTo>
                <a:lnTo>
                  <a:pt x="314" y="58"/>
                </a:lnTo>
                <a:lnTo>
                  <a:pt x="330" y="44"/>
                </a:lnTo>
                <a:lnTo>
                  <a:pt x="332" y="44"/>
                </a:lnTo>
                <a:lnTo>
                  <a:pt x="334" y="44"/>
                </a:lnTo>
                <a:lnTo>
                  <a:pt x="336" y="44"/>
                </a:lnTo>
                <a:lnTo>
                  <a:pt x="338" y="46"/>
                </a:lnTo>
                <a:lnTo>
                  <a:pt x="338" y="46"/>
                </a:lnTo>
                <a:lnTo>
                  <a:pt x="338" y="48"/>
                </a:lnTo>
                <a:lnTo>
                  <a:pt x="338" y="49"/>
                </a:lnTo>
                <a:lnTo>
                  <a:pt x="336" y="51"/>
                </a:lnTo>
                <a:lnTo>
                  <a:pt x="319" y="65"/>
                </a:lnTo>
                <a:lnTo>
                  <a:pt x="314" y="69"/>
                </a:lnTo>
                <a:lnTo>
                  <a:pt x="314" y="69"/>
                </a:lnTo>
                <a:lnTo>
                  <a:pt x="312" y="71"/>
                </a:lnTo>
                <a:lnTo>
                  <a:pt x="310" y="69"/>
                </a:lnTo>
                <a:lnTo>
                  <a:pt x="308" y="69"/>
                </a:lnTo>
                <a:lnTo>
                  <a:pt x="307" y="67"/>
                </a:lnTo>
                <a:lnTo>
                  <a:pt x="307" y="65"/>
                </a:lnTo>
                <a:lnTo>
                  <a:pt x="308" y="64"/>
                </a:lnTo>
                <a:lnTo>
                  <a:pt x="308" y="62"/>
                </a:lnTo>
                <a:lnTo>
                  <a:pt x="308" y="62"/>
                </a:lnTo>
                <a:close/>
                <a:moveTo>
                  <a:pt x="354" y="28"/>
                </a:moveTo>
                <a:lnTo>
                  <a:pt x="365" y="20"/>
                </a:lnTo>
                <a:lnTo>
                  <a:pt x="367" y="20"/>
                </a:lnTo>
                <a:lnTo>
                  <a:pt x="378" y="14"/>
                </a:lnTo>
                <a:lnTo>
                  <a:pt x="380" y="14"/>
                </a:lnTo>
                <a:lnTo>
                  <a:pt x="382" y="14"/>
                </a:lnTo>
                <a:lnTo>
                  <a:pt x="384" y="16"/>
                </a:lnTo>
                <a:lnTo>
                  <a:pt x="385" y="18"/>
                </a:lnTo>
                <a:lnTo>
                  <a:pt x="385" y="20"/>
                </a:lnTo>
                <a:lnTo>
                  <a:pt x="385" y="21"/>
                </a:lnTo>
                <a:lnTo>
                  <a:pt x="384" y="21"/>
                </a:lnTo>
                <a:lnTo>
                  <a:pt x="382" y="23"/>
                </a:lnTo>
                <a:lnTo>
                  <a:pt x="371" y="28"/>
                </a:lnTo>
                <a:lnTo>
                  <a:pt x="371" y="27"/>
                </a:lnTo>
                <a:lnTo>
                  <a:pt x="360" y="35"/>
                </a:lnTo>
                <a:lnTo>
                  <a:pt x="358" y="35"/>
                </a:lnTo>
                <a:lnTo>
                  <a:pt x="356" y="35"/>
                </a:lnTo>
                <a:lnTo>
                  <a:pt x="354" y="35"/>
                </a:lnTo>
                <a:lnTo>
                  <a:pt x="352" y="34"/>
                </a:lnTo>
                <a:lnTo>
                  <a:pt x="351" y="32"/>
                </a:lnTo>
                <a:lnTo>
                  <a:pt x="351" y="32"/>
                </a:lnTo>
                <a:lnTo>
                  <a:pt x="352" y="30"/>
                </a:lnTo>
                <a:lnTo>
                  <a:pt x="354" y="28"/>
                </a:lnTo>
                <a:lnTo>
                  <a:pt x="354" y="28"/>
                </a:lnTo>
                <a:close/>
                <a:moveTo>
                  <a:pt x="406" y="6"/>
                </a:moveTo>
                <a:lnTo>
                  <a:pt x="426" y="2"/>
                </a:lnTo>
                <a:lnTo>
                  <a:pt x="428" y="0"/>
                </a:lnTo>
                <a:lnTo>
                  <a:pt x="435" y="0"/>
                </a:lnTo>
                <a:lnTo>
                  <a:pt x="437" y="2"/>
                </a:lnTo>
                <a:lnTo>
                  <a:pt x="439" y="2"/>
                </a:lnTo>
                <a:lnTo>
                  <a:pt x="439" y="4"/>
                </a:lnTo>
                <a:lnTo>
                  <a:pt x="439" y="6"/>
                </a:lnTo>
                <a:lnTo>
                  <a:pt x="439" y="7"/>
                </a:lnTo>
                <a:lnTo>
                  <a:pt x="439" y="9"/>
                </a:lnTo>
                <a:lnTo>
                  <a:pt x="437" y="9"/>
                </a:lnTo>
                <a:lnTo>
                  <a:pt x="435" y="11"/>
                </a:lnTo>
                <a:lnTo>
                  <a:pt x="428" y="11"/>
                </a:lnTo>
                <a:lnTo>
                  <a:pt x="428" y="11"/>
                </a:lnTo>
                <a:lnTo>
                  <a:pt x="407" y="14"/>
                </a:lnTo>
                <a:lnTo>
                  <a:pt x="406" y="14"/>
                </a:lnTo>
                <a:lnTo>
                  <a:pt x="406" y="14"/>
                </a:lnTo>
                <a:lnTo>
                  <a:pt x="404" y="13"/>
                </a:lnTo>
                <a:lnTo>
                  <a:pt x="402" y="11"/>
                </a:lnTo>
                <a:lnTo>
                  <a:pt x="402" y="9"/>
                </a:lnTo>
                <a:lnTo>
                  <a:pt x="404" y="7"/>
                </a:lnTo>
                <a:lnTo>
                  <a:pt x="404" y="7"/>
                </a:lnTo>
                <a:lnTo>
                  <a:pt x="406" y="6"/>
                </a:lnTo>
                <a:lnTo>
                  <a:pt x="406" y="6"/>
                </a:lnTo>
                <a:close/>
                <a:moveTo>
                  <a:pt x="462" y="2"/>
                </a:moveTo>
                <a:lnTo>
                  <a:pt x="486" y="4"/>
                </a:lnTo>
                <a:lnTo>
                  <a:pt x="486" y="4"/>
                </a:lnTo>
                <a:lnTo>
                  <a:pt x="492" y="6"/>
                </a:lnTo>
                <a:lnTo>
                  <a:pt x="494" y="7"/>
                </a:lnTo>
                <a:lnTo>
                  <a:pt x="495" y="9"/>
                </a:lnTo>
                <a:lnTo>
                  <a:pt x="495" y="11"/>
                </a:lnTo>
                <a:lnTo>
                  <a:pt x="495" y="13"/>
                </a:lnTo>
                <a:lnTo>
                  <a:pt x="494" y="14"/>
                </a:lnTo>
                <a:lnTo>
                  <a:pt x="492" y="14"/>
                </a:lnTo>
                <a:lnTo>
                  <a:pt x="492" y="14"/>
                </a:lnTo>
                <a:lnTo>
                  <a:pt x="490" y="14"/>
                </a:lnTo>
                <a:lnTo>
                  <a:pt x="483" y="13"/>
                </a:lnTo>
                <a:lnTo>
                  <a:pt x="484" y="13"/>
                </a:lnTo>
                <a:lnTo>
                  <a:pt x="462" y="11"/>
                </a:lnTo>
                <a:lnTo>
                  <a:pt x="461" y="11"/>
                </a:lnTo>
                <a:lnTo>
                  <a:pt x="459" y="9"/>
                </a:lnTo>
                <a:lnTo>
                  <a:pt x="459" y="7"/>
                </a:lnTo>
                <a:lnTo>
                  <a:pt x="459" y="6"/>
                </a:lnTo>
                <a:lnTo>
                  <a:pt x="459" y="4"/>
                </a:lnTo>
                <a:lnTo>
                  <a:pt x="461" y="4"/>
                </a:lnTo>
                <a:lnTo>
                  <a:pt x="461" y="2"/>
                </a:lnTo>
                <a:lnTo>
                  <a:pt x="462" y="2"/>
                </a:lnTo>
                <a:lnTo>
                  <a:pt x="462" y="2"/>
                </a:lnTo>
                <a:close/>
                <a:moveTo>
                  <a:pt x="519" y="16"/>
                </a:moveTo>
                <a:lnTo>
                  <a:pt x="540" y="28"/>
                </a:lnTo>
                <a:lnTo>
                  <a:pt x="543" y="30"/>
                </a:lnTo>
                <a:lnTo>
                  <a:pt x="545" y="32"/>
                </a:lnTo>
                <a:lnTo>
                  <a:pt x="545" y="34"/>
                </a:lnTo>
                <a:lnTo>
                  <a:pt x="545" y="35"/>
                </a:lnTo>
                <a:lnTo>
                  <a:pt x="545" y="37"/>
                </a:lnTo>
                <a:lnTo>
                  <a:pt x="543" y="37"/>
                </a:lnTo>
                <a:lnTo>
                  <a:pt x="541" y="39"/>
                </a:lnTo>
                <a:lnTo>
                  <a:pt x="540" y="39"/>
                </a:lnTo>
                <a:lnTo>
                  <a:pt x="538" y="39"/>
                </a:lnTo>
                <a:lnTo>
                  <a:pt x="534" y="35"/>
                </a:lnTo>
                <a:lnTo>
                  <a:pt x="514" y="25"/>
                </a:lnTo>
                <a:lnTo>
                  <a:pt x="512" y="23"/>
                </a:lnTo>
                <a:lnTo>
                  <a:pt x="512" y="21"/>
                </a:lnTo>
                <a:lnTo>
                  <a:pt x="512" y="20"/>
                </a:lnTo>
                <a:lnTo>
                  <a:pt x="512" y="18"/>
                </a:lnTo>
                <a:lnTo>
                  <a:pt x="514" y="18"/>
                </a:lnTo>
                <a:lnTo>
                  <a:pt x="516" y="16"/>
                </a:lnTo>
                <a:lnTo>
                  <a:pt x="517" y="16"/>
                </a:lnTo>
                <a:lnTo>
                  <a:pt x="519" y="16"/>
                </a:lnTo>
                <a:lnTo>
                  <a:pt x="519" y="16"/>
                </a:lnTo>
                <a:close/>
                <a:moveTo>
                  <a:pt x="567" y="44"/>
                </a:moveTo>
                <a:lnTo>
                  <a:pt x="573" y="46"/>
                </a:lnTo>
                <a:lnTo>
                  <a:pt x="573" y="48"/>
                </a:lnTo>
                <a:lnTo>
                  <a:pt x="589" y="62"/>
                </a:lnTo>
                <a:lnTo>
                  <a:pt x="591" y="64"/>
                </a:lnTo>
                <a:lnTo>
                  <a:pt x="591" y="65"/>
                </a:lnTo>
                <a:lnTo>
                  <a:pt x="591" y="67"/>
                </a:lnTo>
                <a:lnTo>
                  <a:pt x="589" y="69"/>
                </a:lnTo>
                <a:lnTo>
                  <a:pt x="589" y="71"/>
                </a:lnTo>
                <a:lnTo>
                  <a:pt x="587" y="71"/>
                </a:lnTo>
                <a:lnTo>
                  <a:pt x="585" y="71"/>
                </a:lnTo>
                <a:lnTo>
                  <a:pt x="584" y="69"/>
                </a:lnTo>
                <a:lnTo>
                  <a:pt x="567" y="53"/>
                </a:lnTo>
                <a:lnTo>
                  <a:pt x="567" y="55"/>
                </a:lnTo>
                <a:lnTo>
                  <a:pt x="563" y="51"/>
                </a:lnTo>
                <a:lnTo>
                  <a:pt x="562" y="51"/>
                </a:lnTo>
                <a:lnTo>
                  <a:pt x="562" y="49"/>
                </a:lnTo>
                <a:lnTo>
                  <a:pt x="562" y="48"/>
                </a:lnTo>
                <a:lnTo>
                  <a:pt x="562" y="46"/>
                </a:lnTo>
                <a:lnTo>
                  <a:pt x="563" y="44"/>
                </a:lnTo>
                <a:lnTo>
                  <a:pt x="563" y="44"/>
                </a:lnTo>
                <a:lnTo>
                  <a:pt x="565" y="44"/>
                </a:lnTo>
                <a:lnTo>
                  <a:pt x="567" y="44"/>
                </a:lnTo>
                <a:lnTo>
                  <a:pt x="567" y="44"/>
                </a:lnTo>
                <a:close/>
                <a:moveTo>
                  <a:pt x="609" y="83"/>
                </a:moveTo>
                <a:lnTo>
                  <a:pt x="626" y="100"/>
                </a:lnTo>
                <a:lnTo>
                  <a:pt x="628" y="102"/>
                </a:lnTo>
                <a:lnTo>
                  <a:pt x="628" y="104"/>
                </a:lnTo>
                <a:lnTo>
                  <a:pt x="629" y="106"/>
                </a:lnTo>
                <a:lnTo>
                  <a:pt x="628" y="107"/>
                </a:lnTo>
                <a:lnTo>
                  <a:pt x="628" y="109"/>
                </a:lnTo>
                <a:lnTo>
                  <a:pt x="626" y="109"/>
                </a:lnTo>
                <a:lnTo>
                  <a:pt x="624" y="111"/>
                </a:lnTo>
                <a:lnTo>
                  <a:pt x="622" y="109"/>
                </a:lnTo>
                <a:lnTo>
                  <a:pt x="620" y="109"/>
                </a:lnTo>
                <a:lnTo>
                  <a:pt x="618" y="106"/>
                </a:lnTo>
                <a:lnTo>
                  <a:pt x="602" y="88"/>
                </a:lnTo>
                <a:lnTo>
                  <a:pt x="602" y="86"/>
                </a:lnTo>
                <a:lnTo>
                  <a:pt x="600" y="85"/>
                </a:lnTo>
                <a:lnTo>
                  <a:pt x="602" y="83"/>
                </a:lnTo>
                <a:lnTo>
                  <a:pt x="602" y="81"/>
                </a:lnTo>
                <a:lnTo>
                  <a:pt x="604" y="81"/>
                </a:lnTo>
                <a:lnTo>
                  <a:pt x="606" y="81"/>
                </a:lnTo>
                <a:lnTo>
                  <a:pt x="607" y="81"/>
                </a:lnTo>
                <a:lnTo>
                  <a:pt x="609" y="83"/>
                </a:lnTo>
                <a:lnTo>
                  <a:pt x="609" y="83"/>
                </a:lnTo>
                <a:close/>
                <a:moveTo>
                  <a:pt x="648" y="121"/>
                </a:moveTo>
                <a:lnTo>
                  <a:pt x="657" y="130"/>
                </a:lnTo>
                <a:lnTo>
                  <a:pt x="657" y="130"/>
                </a:lnTo>
                <a:lnTo>
                  <a:pt x="666" y="142"/>
                </a:lnTo>
                <a:lnTo>
                  <a:pt x="666" y="144"/>
                </a:lnTo>
                <a:lnTo>
                  <a:pt x="668" y="146"/>
                </a:lnTo>
                <a:lnTo>
                  <a:pt x="666" y="148"/>
                </a:lnTo>
                <a:lnTo>
                  <a:pt x="664" y="148"/>
                </a:lnTo>
                <a:lnTo>
                  <a:pt x="664" y="149"/>
                </a:lnTo>
                <a:lnTo>
                  <a:pt x="662" y="149"/>
                </a:lnTo>
                <a:lnTo>
                  <a:pt x="661" y="148"/>
                </a:lnTo>
                <a:lnTo>
                  <a:pt x="659" y="148"/>
                </a:lnTo>
                <a:lnTo>
                  <a:pt x="650" y="135"/>
                </a:lnTo>
                <a:lnTo>
                  <a:pt x="651" y="137"/>
                </a:lnTo>
                <a:lnTo>
                  <a:pt x="640" y="127"/>
                </a:lnTo>
                <a:lnTo>
                  <a:pt x="640" y="127"/>
                </a:lnTo>
                <a:lnTo>
                  <a:pt x="640" y="125"/>
                </a:lnTo>
                <a:lnTo>
                  <a:pt x="640" y="123"/>
                </a:lnTo>
                <a:lnTo>
                  <a:pt x="640" y="121"/>
                </a:lnTo>
                <a:lnTo>
                  <a:pt x="642" y="120"/>
                </a:lnTo>
                <a:lnTo>
                  <a:pt x="644" y="120"/>
                </a:lnTo>
                <a:lnTo>
                  <a:pt x="646" y="120"/>
                </a:lnTo>
                <a:lnTo>
                  <a:pt x="648" y="121"/>
                </a:lnTo>
                <a:lnTo>
                  <a:pt x="648" y="121"/>
                </a:lnTo>
                <a:close/>
                <a:moveTo>
                  <a:pt x="683" y="163"/>
                </a:moveTo>
                <a:lnTo>
                  <a:pt x="684" y="165"/>
                </a:lnTo>
                <a:lnTo>
                  <a:pt x="697" y="186"/>
                </a:lnTo>
                <a:lnTo>
                  <a:pt x="699" y="188"/>
                </a:lnTo>
                <a:lnTo>
                  <a:pt x="699" y="190"/>
                </a:lnTo>
                <a:lnTo>
                  <a:pt x="697" y="191"/>
                </a:lnTo>
                <a:lnTo>
                  <a:pt x="697" y="193"/>
                </a:lnTo>
                <a:lnTo>
                  <a:pt x="695" y="193"/>
                </a:lnTo>
                <a:lnTo>
                  <a:pt x="694" y="193"/>
                </a:lnTo>
                <a:lnTo>
                  <a:pt x="692" y="193"/>
                </a:lnTo>
                <a:lnTo>
                  <a:pt x="690" y="191"/>
                </a:lnTo>
                <a:lnTo>
                  <a:pt x="675" y="170"/>
                </a:lnTo>
                <a:lnTo>
                  <a:pt x="675" y="169"/>
                </a:lnTo>
                <a:lnTo>
                  <a:pt x="673" y="167"/>
                </a:lnTo>
                <a:lnTo>
                  <a:pt x="673" y="165"/>
                </a:lnTo>
                <a:lnTo>
                  <a:pt x="675" y="165"/>
                </a:lnTo>
                <a:lnTo>
                  <a:pt x="675" y="163"/>
                </a:lnTo>
                <a:lnTo>
                  <a:pt x="677" y="162"/>
                </a:lnTo>
                <a:lnTo>
                  <a:pt x="679" y="162"/>
                </a:lnTo>
                <a:lnTo>
                  <a:pt x="681" y="163"/>
                </a:lnTo>
                <a:lnTo>
                  <a:pt x="683" y="163"/>
                </a:lnTo>
                <a:lnTo>
                  <a:pt x="683" y="163"/>
                </a:lnTo>
                <a:close/>
                <a:moveTo>
                  <a:pt x="714" y="209"/>
                </a:moveTo>
                <a:lnTo>
                  <a:pt x="728" y="232"/>
                </a:lnTo>
                <a:lnTo>
                  <a:pt x="730" y="234"/>
                </a:lnTo>
                <a:lnTo>
                  <a:pt x="730" y="235"/>
                </a:lnTo>
                <a:lnTo>
                  <a:pt x="730" y="237"/>
                </a:lnTo>
                <a:lnTo>
                  <a:pt x="728" y="237"/>
                </a:lnTo>
                <a:lnTo>
                  <a:pt x="727" y="239"/>
                </a:lnTo>
                <a:lnTo>
                  <a:pt x="725" y="239"/>
                </a:lnTo>
                <a:lnTo>
                  <a:pt x="723" y="237"/>
                </a:lnTo>
                <a:lnTo>
                  <a:pt x="721" y="237"/>
                </a:lnTo>
                <a:lnTo>
                  <a:pt x="705" y="214"/>
                </a:lnTo>
                <a:lnTo>
                  <a:pt x="705" y="212"/>
                </a:lnTo>
                <a:lnTo>
                  <a:pt x="705" y="211"/>
                </a:lnTo>
                <a:lnTo>
                  <a:pt x="705" y="209"/>
                </a:lnTo>
                <a:lnTo>
                  <a:pt x="706" y="209"/>
                </a:lnTo>
                <a:lnTo>
                  <a:pt x="708" y="207"/>
                </a:lnTo>
                <a:lnTo>
                  <a:pt x="710" y="207"/>
                </a:lnTo>
                <a:lnTo>
                  <a:pt x="712" y="207"/>
                </a:lnTo>
                <a:lnTo>
                  <a:pt x="714" y="209"/>
                </a:lnTo>
                <a:lnTo>
                  <a:pt x="714" y="209"/>
                </a:lnTo>
                <a:close/>
                <a:moveTo>
                  <a:pt x="745" y="255"/>
                </a:moveTo>
                <a:lnTo>
                  <a:pt x="760" y="277"/>
                </a:lnTo>
                <a:lnTo>
                  <a:pt x="760" y="279"/>
                </a:lnTo>
                <a:lnTo>
                  <a:pt x="760" y="281"/>
                </a:lnTo>
                <a:lnTo>
                  <a:pt x="758" y="283"/>
                </a:lnTo>
                <a:lnTo>
                  <a:pt x="758" y="284"/>
                </a:lnTo>
                <a:lnTo>
                  <a:pt x="756" y="284"/>
                </a:lnTo>
                <a:lnTo>
                  <a:pt x="754" y="284"/>
                </a:lnTo>
                <a:lnTo>
                  <a:pt x="752" y="283"/>
                </a:lnTo>
                <a:lnTo>
                  <a:pt x="750" y="283"/>
                </a:lnTo>
                <a:lnTo>
                  <a:pt x="738" y="258"/>
                </a:lnTo>
                <a:lnTo>
                  <a:pt x="736" y="256"/>
                </a:lnTo>
                <a:lnTo>
                  <a:pt x="736" y="255"/>
                </a:lnTo>
                <a:lnTo>
                  <a:pt x="738" y="253"/>
                </a:lnTo>
                <a:lnTo>
                  <a:pt x="739" y="253"/>
                </a:lnTo>
                <a:lnTo>
                  <a:pt x="741" y="251"/>
                </a:lnTo>
                <a:lnTo>
                  <a:pt x="743" y="251"/>
                </a:lnTo>
                <a:lnTo>
                  <a:pt x="743" y="253"/>
                </a:lnTo>
                <a:lnTo>
                  <a:pt x="745" y="255"/>
                </a:lnTo>
                <a:lnTo>
                  <a:pt x="745" y="255"/>
                </a:lnTo>
                <a:close/>
                <a:moveTo>
                  <a:pt x="772" y="302"/>
                </a:moveTo>
                <a:lnTo>
                  <a:pt x="787" y="325"/>
                </a:lnTo>
                <a:lnTo>
                  <a:pt x="787" y="326"/>
                </a:lnTo>
                <a:lnTo>
                  <a:pt x="787" y="328"/>
                </a:lnTo>
                <a:lnTo>
                  <a:pt x="785" y="330"/>
                </a:lnTo>
                <a:lnTo>
                  <a:pt x="785" y="330"/>
                </a:lnTo>
                <a:lnTo>
                  <a:pt x="783" y="332"/>
                </a:lnTo>
                <a:lnTo>
                  <a:pt x="782" y="332"/>
                </a:lnTo>
                <a:lnTo>
                  <a:pt x="780" y="330"/>
                </a:lnTo>
                <a:lnTo>
                  <a:pt x="778" y="328"/>
                </a:lnTo>
                <a:lnTo>
                  <a:pt x="765" y="305"/>
                </a:lnTo>
                <a:lnTo>
                  <a:pt x="763" y="304"/>
                </a:lnTo>
                <a:lnTo>
                  <a:pt x="763" y="302"/>
                </a:lnTo>
                <a:lnTo>
                  <a:pt x="765" y="300"/>
                </a:lnTo>
                <a:lnTo>
                  <a:pt x="767" y="300"/>
                </a:lnTo>
                <a:lnTo>
                  <a:pt x="769" y="298"/>
                </a:lnTo>
                <a:lnTo>
                  <a:pt x="771" y="298"/>
                </a:lnTo>
                <a:lnTo>
                  <a:pt x="771" y="300"/>
                </a:lnTo>
                <a:lnTo>
                  <a:pt x="772" y="302"/>
                </a:lnTo>
                <a:lnTo>
                  <a:pt x="772" y="302"/>
                </a:lnTo>
                <a:close/>
                <a:moveTo>
                  <a:pt x="800" y="347"/>
                </a:moveTo>
                <a:lnTo>
                  <a:pt x="815" y="370"/>
                </a:lnTo>
                <a:lnTo>
                  <a:pt x="816" y="372"/>
                </a:lnTo>
                <a:lnTo>
                  <a:pt x="816" y="374"/>
                </a:lnTo>
                <a:lnTo>
                  <a:pt x="815" y="375"/>
                </a:lnTo>
                <a:lnTo>
                  <a:pt x="813" y="377"/>
                </a:lnTo>
                <a:lnTo>
                  <a:pt x="813" y="377"/>
                </a:lnTo>
                <a:lnTo>
                  <a:pt x="811" y="377"/>
                </a:lnTo>
                <a:lnTo>
                  <a:pt x="809" y="377"/>
                </a:lnTo>
                <a:lnTo>
                  <a:pt x="807" y="375"/>
                </a:lnTo>
                <a:lnTo>
                  <a:pt x="793" y="353"/>
                </a:lnTo>
                <a:lnTo>
                  <a:pt x="793" y="351"/>
                </a:lnTo>
                <a:lnTo>
                  <a:pt x="793" y="349"/>
                </a:lnTo>
                <a:lnTo>
                  <a:pt x="793" y="347"/>
                </a:lnTo>
                <a:lnTo>
                  <a:pt x="794" y="346"/>
                </a:lnTo>
                <a:lnTo>
                  <a:pt x="796" y="346"/>
                </a:lnTo>
                <a:lnTo>
                  <a:pt x="798" y="346"/>
                </a:lnTo>
                <a:lnTo>
                  <a:pt x="800" y="346"/>
                </a:lnTo>
                <a:lnTo>
                  <a:pt x="800" y="347"/>
                </a:lnTo>
                <a:lnTo>
                  <a:pt x="800" y="347"/>
                </a:lnTo>
                <a:close/>
                <a:moveTo>
                  <a:pt x="829" y="395"/>
                </a:moveTo>
                <a:lnTo>
                  <a:pt x="842" y="418"/>
                </a:lnTo>
                <a:lnTo>
                  <a:pt x="844" y="419"/>
                </a:lnTo>
                <a:lnTo>
                  <a:pt x="844" y="421"/>
                </a:lnTo>
                <a:lnTo>
                  <a:pt x="842" y="423"/>
                </a:lnTo>
                <a:lnTo>
                  <a:pt x="840" y="425"/>
                </a:lnTo>
                <a:lnTo>
                  <a:pt x="838" y="425"/>
                </a:lnTo>
                <a:lnTo>
                  <a:pt x="837" y="425"/>
                </a:lnTo>
                <a:lnTo>
                  <a:pt x="835" y="423"/>
                </a:lnTo>
                <a:lnTo>
                  <a:pt x="835" y="423"/>
                </a:lnTo>
                <a:lnTo>
                  <a:pt x="822" y="398"/>
                </a:lnTo>
                <a:lnTo>
                  <a:pt x="820" y="397"/>
                </a:lnTo>
                <a:lnTo>
                  <a:pt x="822" y="395"/>
                </a:lnTo>
                <a:lnTo>
                  <a:pt x="822" y="393"/>
                </a:lnTo>
                <a:lnTo>
                  <a:pt x="824" y="391"/>
                </a:lnTo>
                <a:lnTo>
                  <a:pt x="826" y="391"/>
                </a:lnTo>
                <a:lnTo>
                  <a:pt x="827" y="391"/>
                </a:lnTo>
                <a:lnTo>
                  <a:pt x="829" y="393"/>
                </a:lnTo>
                <a:lnTo>
                  <a:pt x="829" y="395"/>
                </a:lnTo>
                <a:lnTo>
                  <a:pt x="829" y="395"/>
                </a:lnTo>
                <a:close/>
                <a:moveTo>
                  <a:pt x="855" y="442"/>
                </a:moveTo>
                <a:lnTo>
                  <a:pt x="868" y="467"/>
                </a:lnTo>
                <a:lnTo>
                  <a:pt x="868" y="468"/>
                </a:lnTo>
                <a:lnTo>
                  <a:pt x="868" y="470"/>
                </a:lnTo>
                <a:lnTo>
                  <a:pt x="868" y="470"/>
                </a:lnTo>
                <a:lnTo>
                  <a:pt x="866" y="472"/>
                </a:lnTo>
                <a:lnTo>
                  <a:pt x="864" y="472"/>
                </a:lnTo>
                <a:lnTo>
                  <a:pt x="862" y="472"/>
                </a:lnTo>
                <a:lnTo>
                  <a:pt x="860" y="472"/>
                </a:lnTo>
                <a:lnTo>
                  <a:pt x="860" y="470"/>
                </a:lnTo>
                <a:lnTo>
                  <a:pt x="848" y="446"/>
                </a:lnTo>
                <a:lnTo>
                  <a:pt x="848" y="444"/>
                </a:lnTo>
                <a:lnTo>
                  <a:pt x="848" y="442"/>
                </a:lnTo>
                <a:lnTo>
                  <a:pt x="848" y="440"/>
                </a:lnTo>
                <a:lnTo>
                  <a:pt x="849" y="440"/>
                </a:lnTo>
                <a:lnTo>
                  <a:pt x="851" y="439"/>
                </a:lnTo>
                <a:lnTo>
                  <a:pt x="853" y="440"/>
                </a:lnTo>
                <a:lnTo>
                  <a:pt x="855" y="440"/>
                </a:lnTo>
                <a:lnTo>
                  <a:pt x="855" y="442"/>
                </a:lnTo>
                <a:lnTo>
                  <a:pt x="855" y="442"/>
                </a:lnTo>
                <a:close/>
                <a:moveTo>
                  <a:pt x="881" y="489"/>
                </a:moveTo>
                <a:lnTo>
                  <a:pt x="895" y="512"/>
                </a:lnTo>
                <a:lnTo>
                  <a:pt x="897" y="514"/>
                </a:lnTo>
                <a:lnTo>
                  <a:pt x="895" y="516"/>
                </a:lnTo>
                <a:lnTo>
                  <a:pt x="895" y="517"/>
                </a:lnTo>
                <a:lnTo>
                  <a:pt x="893" y="519"/>
                </a:lnTo>
                <a:lnTo>
                  <a:pt x="892" y="519"/>
                </a:lnTo>
                <a:lnTo>
                  <a:pt x="890" y="519"/>
                </a:lnTo>
                <a:lnTo>
                  <a:pt x="890" y="519"/>
                </a:lnTo>
                <a:lnTo>
                  <a:pt x="888" y="517"/>
                </a:lnTo>
                <a:lnTo>
                  <a:pt x="873" y="495"/>
                </a:lnTo>
                <a:lnTo>
                  <a:pt x="871" y="493"/>
                </a:lnTo>
                <a:lnTo>
                  <a:pt x="871" y="491"/>
                </a:lnTo>
                <a:lnTo>
                  <a:pt x="873" y="489"/>
                </a:lnTo>
                <a:lnTo>
                  <a:pt x="875" y="488"/>
                </a:lnTo>
                <a:lnTo>
                  <a:pt x="877" y="488"/>
                </a:lnTo>
                <a:lnTo>
                  <a:pt x="879" y="488"/>
                </a:lnTo>
                <a:lnTo>
                  <a:pt x="879" y="488"/>
                </a:lnTo>
                <a:lnTo>
                  <a:pt x="881" y="489"/>
                </a:lnTo>
                <a:lnTo>
                  <a:pt x="881" y="489"/>
                </a:lnTo>
                <a:close/>
                <a:moveTo>
                  <a:pt x="910" y="535"/>
                </a:moveTo>
                <a:lnTo>
                  <a:pt x="912" y="537"/>
                </a:lnTo>
                <a:lnTo>
                  <a:pt x="923" y="560"/>
                </a:lnTo>
                <a:lnTo>
                  <a:pt x="923" y="561"/>
                </a:lnTo>
                <a:lnTo>
                  <a:pt x="923" y="563"/>
                </a:lnTo>
                <a:lnTo>
                  <a:pt x="923" y="565"/>
                </a:lnTo>
                <a:lnTo>
                  <a:pt x="921" y="567"/>
                </a:lnTo>
                <a:lnTo>
                  <a:pt x="919" y="567"/>
                </a:lnTo>
                <a:lnTo>
                  <a:pt x="917" y="567"/>
                </a:lnTo>
                <a:lnTo>
                  <a:pt x="915" y="565"/>
                </a:lnTo>
                <a:lnTo>
                  <a:pt x="915" y="563"/>
                </a:lnTo>
                <a:lnTo>
                  <a:pt x="903" y="540"/>
                </a:lnTo>
                <a:lnTo>
                  <a:pt x="903" y="540"/>
                </a:lnTo>
                <a:lnTo>
                  <a:pt x="903" y="538"/>
                </a:lnTo>
                <a:lnTo>
                  <a:pt x="903" y="537"/>
                </a:lnTo>
                <a:lnTo>
                  <a:pt x="903" y="535"/>
                </a:lnTo>
                <a:lnTo>
                  <a:pt x="904" y="533"/>
                </a:lnTo>
                <a:lnTo>
                  <a:pt x="906" y="533"/>
                </a:lnTo>
                <a:lnTo>
                  <a:pt x="908" y="533"/>
                </a:lnTo>
                <a:lnTo>
                  <a:pt x="910" y="535"/>
                </a:lnTo>
                <a:lnTo>
                  <a:pt x="910" y="535"/>
                </a:lnTo>
                <a:lnTo>
                  <a:pt x="910" y="535"/>
                </a:lnTo>
                <a:close/>
                <a:moveTo>
                  <a:pt x="936" y="584"/>
                </a:moveTo>
                <a:lnTo>
                  <a:pt x="948" y="609"/>
                </a:lnTo>
                <a:lnTo>
                  <a:pt x="948" y="610"/>
                </a:lnTo>
                <a:lnTo>
                  <a:pt x="948" y="612"/>
                </a:lnTo>
                <a:lnTo>
                  <a:pt x="947" y="614"/>
                </a:lnTo>
                <a:lnTo>
                  <a:pt x="947" y="614"/>
                </a:lnTo>
                <a:lnTo>
                  <a:pt x="945" y="614"/>
                </a:lnTo>
                <a:lnTo>
                  <a:pt x="943" y="614"/>
                </a:lnTo>
                <a:lnTo>
                  <a:pt x="941" y="614"/>
                </a:lnTo>
                <a:lnTo>
                  <a:pt x="939" y="612"/>
                </a:lnTo>
                <a:lnTo>
                  <a:pt x="926" y="588"/>
                </a:lnTo>
                <a:lnTo>
                  <a:pt x="926" y="586"/>
                </a:lnTo>
                <a:lnTo>
                  <a:pt x="926" y="584"/>
                </a:lnTo>
                <a:lnTo>
                  <a:pt x="928" y="582"/>
                </a:lnTo>
                <a:lnTo>
                  <a:pt x="930" y="582"/>
                </a:lnTo>
                <a:lnTo>
                  <a:pt x="932" y="582"/>
                </a:lnTo>
                <a:lnTo>
                  <a:pt x="932" y="582"/>
                </a:lnTo>
                <a:lnTo>
                  <a:pt x="934" y="582"/>
                </a:lnTo>
                <a:lnTo>
                  <a:pt x="936" y="584"/>
                </a:lnTo>
                <a:lnTo>
                  <a:pt x="936" y="584"/>
                </a:lnTo>
                <a:close/>
                <a:moveTo>
                  <a:pt x="961" y="633"/>
                </a:moveTo>
                <a:lnTo>
                  <a:pt x="963" y="637"/>
                </a:lnTo>
                <a:lnTo>
                  <a:pt x="974" y="654"/>
                </a:lnTo>
                <a:lnTo>
                  <a:pt x="976" y="656"/>
                </a:lnTo>
                <a:lnTo>
                  <a:pt x="976" y="658"/>
                </a:lnTo>
                <a:lnTo>
                  <a:pt x="974" y="659"/>
                </a:lnTo>
                <a:lnTo>
                  <a:pt x="974" y="661"/>
                </a:lnTo>
                <a:lnTo>
                  <a:pt x="972" y="661"/>
                </a:lnTo>
                <a:lnTo>
                  <a:pt x="970" y="661"/>
                </a:lnTo>
                <a:lnTo>
                  <a:pt x="969" y="661"/>
                </a:lnTo>
                <a:lnTo>
                  <a:pt x="967" y="659"/>
                </a:lnTo>
                <a:lnTo>
                  <a:pt x="954" y="642"/>
                </a:lnTo>
                <a:lnTo>
                  <a:pt x="952" y="637"/>
                </a:lnTo>
                <a:lnTo>
                  <a:pt x="952" y="635"/>
                </a:lnTo>
                <a:lnTo>
                  <a:pt x="952" y="633"/>
                </a:lnTo>
                <a:lnTo>
                  <a:pt x="952" y="631"/>
                </a:lnTo>
                <a:lnTo>
                  <a:pt x="954" y="630"/>
                </a:lnTo>
                <a:lnTo>
                  <a:pt x="956" y="630"/>
                </a:lnTo>
                <a:lnTo>
                  <a:pt x="958" y="630"/>
                </a:lnTo>
                <a:lnTo>
                  <a:pt x="959" y="631"/>
                </a:lnTo>
                <a:lnTo>
                  <a:pt x="961" y="633"/>
                </a:lnTo>
                <a:lnTo>
                  <a:pt x="961" y="633"/>
                </a:lnTo>
                <a:close/>
                <a:moveTo>
                  <a:pt x="991" y="677"/>
                </a:moveTo>
                <a:lnTo>
                  <a:pt x="994" y="684"/>
                </a:lnTo>
                <a:lnTo>
                  <a:pt x="1005" y="701"/>
                </a:lnTo>
                <a:lnTo>
                  <a:pt x="1005" y="703"/>
                </a:lnTo>
                <a:lnTo>
                  <a:pt x="1005" y="705"/>
                </a:lnTo>
                <a:lnTo>
                  <a:pt x="1003" y="707"/>
                </a:lnTo>
                <a:lnTo>
                  <a:pt x="1002" y="707"/>
                </a:lnTo>
                <a:lnTo>
                  <a:pt x="1000" y="709"/>
                </a:lnTo>
                <a:lnTo>
                  <a:pt x="1000" y="707"/>
                </a:lnTo>
                <a:lnTo>
                  <a:pt x="998" y="707"/>
                </a:lnTo>
                <a:lnTo>
                  <a:pt x="996" y="705"/>
                </a:lnTo>
                <a:lnTo>
                  <a:pt x="987" y="689"/>
                </a:lnTo>
                <a:lnTo>
                  <a:pt x="983" y="682"/>
                </a:lnTo>
                <a:lnTo>
                  <a:pt x="981" y="680"/>
                </a:lnTo>
                <a:lnTo>
                  <a:pt x="981" y="679"/>
                </a:lnTo>
                <a:lnTo>
                  <a:pt x="983" y="677"/>
                </a:lnTo>
                <a:lnTo>
                  <a:pt x="983" y="675"/>
                </a:lnTo>
                <a:lnTo>
                  <a:pt x="985" y="675"/>
                </a:lnTo>
                <a:lnTo>
                  <a:pt x="987" y="675"/>
                </a:lnTo>
                <a:lnTo>
                  <a:pt x="989" y="675"/>
                </a:lnTo>
                <a:lnTo>
                  <a:pt x="991" y="677"/>
                </a:lnTo>
                <a:lnTo>
                  <a:pt x="991" y="677"/>
                </a:lnTo>
                <a:close/>
                <a:moveTo>
                  <a:pt x="1018" y="724"/>
                </a:moveTo>
                <a:lnTo>
                  <a:pt x="1022" y="731"/>
                </a:lnTo>
                <a:lnTo>
                  <a:pt x="1031" y="749"/>
                </a:lnTo>
                <a:lnTo>
                  <a:pt x="1031" y="751"/>
                </a:lnTo>
                <a:lnTo>
                  <a:pt x="1031" y="752"/>
                </a:lnTo>
                <a:lnTo>
                  <a:pt x="1031" y="754"/>
                </a:lnTo>
                <a:lnTo>
                  <a:pt x="1029" y="754"/>
                </a:lnTo>
                <a:lnTo>
                  <a:pt x="1027" y="756"/>
                </a:lnTo>
                <a:lnTo>
                  <a:pt x="1025" y="756"/>
                </a:lnTo>
                <a:lnTo>
                  <a:pt x="1024" y="754"/>
                </a:lnTo>
                <a:lnTo>
                  <a:pt x="1024" y="752"/>
                </a:lnTo>
                <a:lnTo>
                  <a:pt x="1013" y="737"/>
                </a:lnTo>
                <a:lnTo>
                  <a:pt x="1009" y="730"/>
                </a:lnTo>
                <a:lnTo>
                  <a:pt x="1009" y="728"/>
                </a:lnTo>
                <a:lnTo>
                  <a:pt x="1009" y="726"/>
                </a:lnTo>
                <a:lnTo>
                  <a:pt x="1009" y="724"/>
                </a:lnTo>
                <a:lnTo>
                  <a:pt x="1011" y="723"/>
                </a:lnTo>
                <a:lnTo>
                  <a:pt x="1013" y="723"/>
                </a:lnTo>
                <a:lnTo>
                  <a:pt x="1014" y="723"/>
                </a:lnTo>
                <a:lnTo>
                  <a:pt x="1016" y="724"/>
                </a:lnTo>
                <a:lnTo>
                  <a:pt x="1018" y="724"/>
                </a:lnTo>
                <a:lnTo>
                  <a:pt x="1018" y="724"/>
                </a:lnTo>
                <a:close/>
                <a:moveTo>
                  <a:pt x="1046" y="772"/>
                </a:moveTo>
                <a:lnTo>
                  <a:pt x="1047" y="777"/>
                </a:lnTo>
                <a:lnTo>
                  <a:pt x="1060" y="793"/>
                </a:lnTo>
                <a:lnTo>
                  <a:pt x="1062" y="794"/>
                </a:lnTo>
                <a:lnTo>
                  <a:pt x="1062" y="796"/>
                </a:lnTo>
                <a:lnTo>
                  <a:pt x="1060" y="798"/>
                </a:lnTo>
                <a:lnTo>
                  <a:pt x="1060" y="800"/>
                </a:lnTo>
                <a:lnTo>
                  <a:pt x="1058" y="800"/>
                </a:lnTo>
                <a:lnTo>
                  <a:pt x="1057" y="800"/>
                </a:lnTo>
                <a:lnTo>
                  <a:pt x="1055" y="800"/>
                </a:lnTo>
                <a:lnTo>
                  <a:pt x="1053" y="798"/>
                </a:lnTo>
                <a:lnTo>
                  <a:pt x="1038" y="780"/>
                </a:lnTo>
                <a:lnTo>
                  <a:pt x="1036" y="777"/>
                </a:lnTo>
                <a:lnTo>
                  <a:pt x="1036" y="775"/>
                </a:lnTo>
                <a:lnTo>
                  <a:pt x="1036" y="773"/>
                </a:lnTo>
                <a:lnTo>
                  <a:pt x="1036" y="772"/>
                </a:lnTo>
                <a:lnTo>
                  <a:pt x="1038" y="770"/>
                </a:lnTo>
                <a:lnTo>
                  <a:pt x="1040" y="770"/>
                </a:lnTo>
                <a:lnTo>
                  <a:pt x="1042" y="770"/>
                </a:lnTo>
                <a:lnTo>
                  <a:pt x="1044" y="770"/>
                </a:lnTo>
                <a:lnTo>
                  <a:pt x="1046" y="772"/>
                </a:lnTo>
                <a:lnTo>
                  <a:pt x="1046" y="772"/>
                </a:lnTo>
                <a:close/>
                <a:moveTo>
                  <a:pt x="1077" y="815"/>
                </a:moveTo>
                <a:lnTo>
                  <a:pt x="1079" y="817"/>
                </a:lnTo>
                <a:lnTo>
                  <a:pt x="1093" y="838"/>
                </a:lnTo>
                <a:lnTo>
                  <a:pt x="1093" y="840"/>
                </a:lnTo>
                <a:lnTo>
                  <a:pt x="1093" y="842"/>
                </a:lnTo>
                <a:lnTo>
                  <a:pt x="1093" y="843"/>
                </a:lnTo>
                <a:lnTo>
                  <a:pt x="1091" y="843"/>
                </a:lnTo>
                <a:lnTo>
                  <a:pt x="1090" y="845"/>
                </a:lnTo>
                <a:lnTo>
                  <a:pt x="1088" y="845"/>
                </a:lnTo>
                <a:lnTo>
                  <a:pt x="1086" y="843"/>
                </a:lnTo>
                <a:lnTo>
                  <a:pt x="1086" y="842"/>
                </a:lnTo>
                <a:lnTo>
                  <a:pt x="1071" y="822"/>
                </a:lnTo>
                <a:lnTo>
                  <a:pt x="1069" y="821"/>
                </a:lnTo>
                <a:lnTo>
                  <a:pt x="1069" y="819"/>
                </a:lnTo>
                <a:lnTo>
                  <a:pt x="1069" y="817"/>
                </a:lnTo>
                <a:lnTo>
                  <a:pt x="1069" y="815"/>
                </a:lnTo>
                <a:lnTo>
                  <a:pt x="1071" y="814"/>
                </a:lnTo>
                <a:lnTo>
                  <a:pt x="1073" y="814"/>
                </a:lnTo>
                <a:lnTo>
                  <a:pt x="1075" y="814"/>
                </a:lnTo>
                <a:lnTo>
                  <a:pt x="1077" y="814"/>
                </a:lnTo>
                <a:lnTo>
                  <a:pt x="1077" y="815"/>
                </a:lnTo>
                <a:lnTo>
                  <a:pt x="1077" y="815"/>
                </a:lnTo>
                <a:close/>
                <a:moveTo>
                  <a:pt x="1108" y="859"/>
                </a:moveTo>
                <a:lnTo>
                  <a:pt x="1124" y="882"/>
                </a:lnTo>
                <a:lnTo>
                  <a:pt x="1124" y="884"/>
                </a:lnTo>
                <a:lnTo>
                  <a:pt x="1126" y="886"/>
                </a:lnTo>
                <a:lnTo>
                  <a:pt x="1124" y="887"/>
                </a:lnTo>
                <a:lnTo>
                  <a:pt x="1123" y="889"/>
                </a:lnTo>
                <a:lnTo>
                  <a:pt x="1123" y="889"/>
                </a:lnTo>
                <a:lnTo>
                  <a:pt x="1121" y="889"/>
                </a:lnTo>
                <a:lnTo>
                  <a:pt x="1119" y="889"/>
                </a:lnTo>
                <a:lnTo>
                  <a:pt x="1117" y="887"/>
                </a:lnTo>
                <a:lnTo>
                  <a:pt x="1101" y="864"/>
                </a:lnTo>
                <a:lnTo>
                  <a:pt x="1101" y="863"/>
                </a:lnTo>
                <a:lnTo>
                  <a:pt x="1101" y="863"/>
                </a:lnTo>
                <a:lnTo>
                  <a:pt x="1101" y="861"/>
                </a:lnTo>
                <a:lnTo>
                  <a:pt x="1102" y="859"/>
                </a:lnTo>
                <a:lnTo>
                  <a:pt x="1104" y="857"/>
                </a:lnTo>
                <a:lnTo>
                  <a:pt x="1106" y="857"/>
                </a:lnTo>
                <a:lnTo>
                  <a:pt x="1108" y="859"/>
                </a:lnTo>
                <a:lnTo>
                  <a:pt x="1108" y="859"/>
                </a:lnTo>
                <a:lnTo>
                  <a:pt x="1108" y="859"/>
                </a:lnTo>
                <a:close/>
                <a:moveTo>
                  <a:pt x="1143" y="901"/>
                </a:moveTo>
                <a:lnTo>
                  <a:pt x="1163" y="921"/>
                </a:lnTo>
                <a:lnTo>
                  <a:pt x="1165" y="922"/>
                </a:lnTo>
                <a:lnTo>
                  <a:pt x="1165" y="924"/>
                </a:lnTo>
                <a:lnTo>
                  <a:pt x="1165" y="926"/>
                </a:lnTo>
                <a:lnTo>
                  <a:pt x="1163" y="926"/>
                </a:lnTo>
                <a:lnTo>
                  <a:pt x="1161" y="928"/>
                </a:lnTo>
                <a:lnTo>
                  <a:pt x="1159" y="928"/>
                </a:lnTo>
                <a:lnTo>
                  <a:pt x="1157" y="928"/>
                </a:lnTo>
                <a:lnTo>
                  <a:pt x="1156" y="926"/>
                </a:lnTo>
                <a:lnTo>
                  <a:pt x="1135" y="908"/>
                </a:lnTo>
                <a:lnTo>
                  <a:pt x="1135" y="907"/>
                </a:lnTo>
                <a:lnTo>
                  <a:pt x="1135" y="905"/>
                </a:lnTo>
                <a:lnTo>
                  <a:pt x="1135" y="903"/>
                </a:lnTo>
                <a:lnTo>
                  <a:pt x="1135" y="901"/>
                </a:lnTo>
                <a:lnTo>
                  <a:pt x="1137" y="901"/>
                </a:lnTo>
                <a:lnTo>
                  <a:pt x="1139" y="900"/>
                </a:lnTo>
                <a:lnTo>
                  <a:pt x="1141" y="901"/>
                </a:lnTo>
                <a:lnTo>
                  <a:pt x="1143" y="901"/>
                </a:lnTo>
                <a:lnTo>
                  <a:pt x="1143" y="901"/>
                </a:lnTo>
                <a:close/>
                <a:moveTo>
                  <a:pt x="1183" y="940"/>
                </a:moveTo>
                <a:lnTo>
                  <a:pt x="1189" y="947"/>
                </a:lnTo>
                <a:lnTo>
                  <a:pt x="1201" y="959"/>
                </a:lnTo>
                <a:lnTo>
                  <a:pt x="1203" y="961"/>
                </a:lnTo>
                <a:lnTo>
                  <a:pt x="1203" y="963"/>
                </a:lnTo>
                <a:lnTo>
                  <a:pt x="1203" y="964"/>
                </a:lnTo>
                <a:lnTo>
                  <a:pt x="1201" y="964"/>
                </a:lnTo>
                <a:lnTo>
                  <a:pt x="1201" y="966"/>
                </a:lnTo>
                <a:lnTo>
                  <a:pt x="1200" y="966"/>
                </a:lnTo>
                <a:lnTo>
                  <a:pt x="1198" y="966"/>
                </a:lnTo>
                <a:lnTo>
                  <a:pt x="1196" y="966"/>
                </a:lnTo>
                <a:lnTo>
                  <a:pt x="1183" y="954"/>
                </a:lnTo>
                <a:lnTo>
                  <a:pt x="1176" y="947"/>
                </a:lnTo>
                <a:lnTo>
                  <a:pt x="1174" y="945"/>
                </a:lnTo>
                <a:lnTo>
                  <a:pt x="1174" y="943"/>
                </a:lnTo>
                <a:lnTo>
                  <a:pt x="1174" y="942"/>
                </a:lnTo>
                <a:lnTo>
                  <a:pt x="1176" y="940"/>
                </a:lnTo>
                <a:lnTo>
                  <a:pt x="1178" y="938"/>
                </a:lnTo>
                <a:lnTo>
                  <a:pt x="1179" y="938"/>
                </a:lnTo>
                <a:lnTo>
                  <a:pt x="1181" y="938"/>
                </a:lnTo>
                <a:lnTo>
                  <a:pt x="1183" y="940"/>
                </a:lnTo>
                <a:lnTo>
                  <a:pt x="1183" y="940"/>
                </a:lnTo>
                <a:close/>
                <a:moveTo>
                  <a:pt x="1223" y="975"/>
                </a:moveTo>
                <a:lnTo>
                  <a:pt x="1247" y="987"/>
                </a:lnTo>
                <a:lnTo>
                  <a:pt x="1247" y="987"/>
                </a:lnTo>
                <a:lnTo>
                  <a:pt x="1249" y="989"/>
                </a:lnTo>
                <a:lnTo>
                  <a:pt x="1249" y="991"/>
                </a:lnTo>
                <a:lnTo>
                  <a:pt x="1249" y="992"/>
                </a:lnTo>
                <a:lnTo>
                  <a:pt x="1249" y="994"/>
                </a:lnTo>
                <a:lnTo>
                  <a:pt x="1249" y="996"/>
                </a:lnTo>
                <a:lnTo>
                  <a:pt x="1247" y="996"/>
                </a:lnTo>
                <a:lnTo>
                  <a:pt x="1245" y="996"/>
                </a:lnTo>
                <a:lnTo>
                  <a:pt x="1244" y="996"/>
                </a:lnTo>
                <a:lnTo>
                  <a:pt x="1242" y="996"/>
                </a:lnTo>
                <a:lnTo>
                  <a:pt x="1218" y="982"/>
                </a:lnTo>
                <a:lnTo>
                  <a:pt x="1216" y="982"/>
                </a:lnTo>
                <a:lnTo>
                  <a:pt x="1216" y="980"/>
                </a:lnTo>
                <a:lnTo>
                  <a:pt x="1216" y="978"/>
                </a:lnTo>
                <a:lnTo>
                  <a:pt x="1216" y="977"/>
                </a:lnTo>
                <a:lnTo>
                  <a:pt x="1218" y="975"/>
                </a:lnTo>
                <a:lnTo>
                  <a:pt x="1220" y="975"/>
                </a:lnTo>
                <a:lnTo>
                  <a:pt x="1222" y="975"/>
                </a:lnTo>
                <a:lnTo>
                  <a:pt x="1223" y="975"/>
                </a:lnTo>
                <a:lnTo>
                  <a:pt x="1223" y="975"/>
                </a:lnTo>
                <a:close/>
                <a:moveTo>
                  <a:pt x="1273" y="999"/>
                </a:moveTo>
                <a:lnTo>
                  <a:pt x="1297" y="1008"/>
                </a:lnTo>
                <a:lnTo>
                  <a:pt x="1297" y="1008"/>
                </a:lnTo>
                <a:lnTo>
                  <a:pt x="1297" y="1008"/>
                </a:lnTo>
                <a:lnTo>
                  <a:pt x="1299" y="1008"/>
                </a:lnTo>
                <a:lnTo>
                  <a:pt x="1300" y="1010"/>
                </a:lnTo>
                <a:lnTo>
                  <a:pt x="1302" y="1012"/>
                </a:lnTo>
                <a:lnTo>
                  <a:pt x="1302" y="1013"/>
                </a:lnTo>
                <a:lnTo>
                  <a:pt x="1300" y="1015"/>
                </a:lnTo>
                <a:lnTo>
                  <a:pt x="1300" y="1015"/>
                </a:lnTo>
                <a:lnTo>
                  <a:pt x="1299" y="1017"/>
                </a:lnTo>
                <a:lnTo>
                  <a:pt x="1297" y="1017"/>
                </a:lnTo>
                <a:lnTo>
                  <a:pt x="1295" y="1017"/>
                </a:lnTo>
                <a:lnTo>
                  <a:pt x="1295" y="1017"/>
                </a:lnTo>
                <a:lnTo>
                  <a:pt x="1269" y="1008"/>
                </a:lnTo>
                <a:lnTo>
                  <a:pt x="1267" y="1006"/>
                </a:lnTo>
                <a:lnTo>
                  <a:pt x="1266" y="1005"/>
                </a:lnTo>
                <a:lnTo>
                  <a:pt x="1266" y="1005"/>
                </a:lnTo>
                <a:lnTo>
                  <a:pt x="1266" y="1001"/>
                </a:lnTo>
                <a:lnTo>
                  <a:pt x="1267" y="1001"/>
                </a:lnTo>
                <a:lnTo>
                  <a:pt x="1269" y="999"/>
                </a:lnTo>
                <a:lnTo>
                  <a:pt x="1271" y="999"/>
                </a:lnTo>
                <a:lnTo>
                  <a:pt x="1273" y="999"/>
                </a:lnTo>
                <a:lnTo>
                  <a:pt x="1273" y="999"/>
                </a:lnTo>
                <a:close/>
                <a:moveTo>
                  <a:pt x="1326" y="1010"/>
                </a:moveTo>
                <a:lnTo>
                  <a:pt x="1330" y="1010"/>
                </a:lnTo>
                <a:lnTo>
                  <a:pt x="1328" y="1010"/>
                </a:lnTo>
                <a:lnTo>
                  <a:pt x="1352" y="1008"/>
                </a:lnTo>
                <a:lnTo>
                  <a:pt x="1354" y="1008"/>
                </a:lnTo>
                <a:lnTo>
                  <a:pt x="1355" y="1008"/>
                </a:lnTo>
                <a:lnTo>
                  <a:pt x="1357" y="1010"/>
                </a:lnTo>
                <a:lnTo>
                  <a:pt x="1357" y="1012"/>
                </a:lnTo>
                <a:lnTo>
                  <a:pt x="1357" y="1013"/>
                </a:lnTo>
                <a:lnTo>
                  <a:pt x="1357" y="1015"/>
                </a:lnTo>
                <a:lnTo>
                  <a:pt x="1355" y="1017"/>
                </a:lnTo>
                <a:lnTo>
                  <a:pt x="1354" y="1017"/>
                </a:lnTo>
                <a:lnTo>
                  <a:pt x="1330" y="1020"/>
                </a:lnTo>
                <a:lnTo>
                  <a:pt x="1328" y="1020"/>
                </a:lnTo>
                <a:lnTo>
                  <a:pt x="1324" y="1019"/>
                </a:lnTo>
                <a:lnTo>
                  <a:pt x="1322" y="1019"/>
                </a:lnTo>
                <a:lnTo>
                  <a:pt x="1322" y="1017"/>
                </a:lnTo>
                <a:lnTo>
                  <a:pt x="1321" y="1017"/>
                </a:lnTo>
                <a:lnTo>
                  <a:pt x="1321" y="1015"/>
                </a:lnTo>
                <a:lnTo>
                  <a:pt x="1321" y="1013"/>
                </a:lnTo>
                <a:lnTo>
                  <a:pt x="1322" y="1012"/>
                </a:lnTo>
                <a:lnTo>
                  <a:pt x="1324" y="1010"/>
                </a:lnTo>
                <a:lnTo>
                  <a:pt x="1326" y="1010"/>
                </a:lnTo>
                <a:lnTo>
                  <a:pt x="1326" y="1010"/>
                </a:lnTo>
                <a:close/>
                <a:moveTo>
                  <a:pt x="1379" y="1003"/>
                </a:moveTo>
                <a:lnTo>
                  <a:pt x="1405" y="992"/>
                </a:lnTo>
                <a:lnTo>
                  <a:pt x="1407" y="992"/>
                </a:lnTo>
                <a:lnTo>
                  <a:pt x="1409" y="992"/>
                </a:lnTo>
                <a:lnTo>
                  <a:pt x="1410" y="994"/>
                </a:lnTo>
                <a:lnTo>
                  <a:pt x="1410" y="996"/>
                </a:lnTo>
                <a:lnTo>
                  <a:pt x="1412" y="998"/>
                </a:lnTo>
                <a:lnTo>
                  <a:pt x="1410" y="998"/>
                </a:lnTo>
                <a:lnTo>
                  <a:pt x="1410" y="999"/>
                </a:lnTo>
                <a:lnTo>
                  <a:pt x="1409" y="1001"/>
                </a:lnTo>
                <a:lnTo>
                  <a:pt x="1383" y="1010"/>
                </a:lnTo>
                <a:lnTo>
                  <a:pt x="1381" y="1010"/>
                </a:lnTo>
                <a:lnTo>
                  <a:pt x="1379" y="1010"/>
                </a:lnTo>
                <a:lnTo>
                  <a:pt x="1377" y="1010"/>
                </a:lnTo>
                <a:lnTo>
                  <a:pt x="1376" y="1008"/>
                </a:lnTo>
                <a:lnTo>
                  <a:pt x="1376" y="1006"/>
                </a:lnTo>
                <a:lnTo>
                  <a:pt x="1376" y="1005"/>
                </a:lnTo>
                <a:lnTo>
                  <a:pt x="1377" y="1003"/>
                </a:lnTo>
                <a:lnTo>
                  <a:pt x="1379" y="1003"/>
                </a:lnTo>
                <a:lnTo>
                  <a:pt x="1379" y="1003"/>
                </a:lnTo>
                <a:close/>
                <a:moveTo>
                  <a:pt x="1427" y="978"/>
                </a:moveTo>
                <a:lnTo>
                  <a:pt x="1436" y="973"/>
                </a:lnTo>
                <a:lnTo>
                  <a:pt x="1449" y="963"/>
                </a:lnTo>
                <a:lnTo>
                  <a:pt x="1451" y="961"/>
                </a:lnTo>
                <a:lnTo>
                  <a:pt x="1453" y="961"/>
                </a:lnTo>
                <a:lnTo>
                  <a:pt x="1454" y="961"/>
                </a:lnTo>
                <a:lnTo>
                  <a:pt x="1456" y="963"/>
                </a:lnTo>
                <a:lnTo>
                  <a:pt x="1456" y="964"/>
                </a:lnTo>
                <a:lnTo>
                  <a:pt x="1458" y="966"/>
                </a:lnTo>
                <a:lnTo>
                  <a:pt x="1456" y="968"/>
                </a:lnTo>
                <a:lnTo>
                  <a:pt x="1456" y="970"/>
                </a:lnTo>
                <a:lnTo>
                  <a:pt x="1442" y="980"/>
                </a:lnTo>
                <a:lnTo>
                  <a:pt x="1432" y="985"/>
                </a:lnTo>
                <a:lnTo>
                  <a:pt x="1432" y="987"/>
                </a:lnTo>
                <a:lnTo>
                  <a:pt x="1431" y="987"/>
                </a:lnTo>
                <a:lnTo>
                  <a:pt x="1429" y="985"/>
                </a:lnTo>
                <a:lnTo>
                  <a:pt x="1427" y="985"/>
                </a:lnTo>
                <a:lnTo>
                  <a:pt x="1425" y="984"/>
                </a:lnTo>
                <a:lnTo>
                  <a:pt x="1425" y="982"/>
                </a:lnTo>
                <a:lnTo>
                  <a:pt x="1427" y="980"/>
                </a:lnTo>
                <a:lnTo>
                  <a:pt x="1427" y="978"/>
                </a:lnTo>
                <a:lnTo>
                  <a:pt x="1427" y="978"/>
                </a:lnTo>
                <a:close/>
                <a:moveTo>
                  <a:pt x="1469" y="945"/>
                </a:moveTo>
                <a:lnTo>
                  <a:pt x="1488" y="926"/>
                </a:lnTo>
                <a:lnTo>
                  <a:pt x="1489" y="924"/>
                </a:lnTo>
                <a:lnTo>
                  <a:pt x="1491" y="924"/>
                </a:lnTo>
                <a:lnTo>
                  <a:pt x="1493" y="924"/>
                </a:lnTo>
                <a:lnTo>
                  <a:pt x="1495" y="924"/>
                </a:lnTo>
                <a:lnTo>
                  <a:pt x="1497" y="924"/>
                </a:lnTo>
                <a:lnTo>
                  <a:pt x="1497" y="926"/>
                </a:lnTo>
                <a:lnTo>
                  <a:pt x="1497" y="928"/>
                </a:lnTo>
                <a:lnTo>
                  <a:pt x="1497" y="929"/>
                </a:lnTo>
                <a:lnTo>
                  <a:pt x="1497" y="931"/>
                </a:lnTo>
                <a:lnTo>
                  <a:pt x="1495" y="933"/>
                </a:lnTo>
                <a:lnTo>
                  <a:pt x="1476" y="950"/>
                </a:lnTo>
                <a:lnTo>
                  <a:pt x="1475" y="952"/>
                </a:lnTo>
                <a:lnTo>
                  <a:pt x="1473" y="952"/>
                </a:lnTo>
                <a:lnTo>
                  <a:pt x="1471" y="952"/>
                </a:lnTo>
                <a:lnTo>
                  <a:pt x="1469" y="950"/>
                </a:lnTo>
                <a:lnTo>
                  <a:pt x="1469" y="949"/>
                </a:lnTo>
                <a:lnTo>
                  <a:pt x="1469" y="947"/>
                </a:lnTo>
                <a:lnTo>
                  <a:pt x="1469" y="945"/>
                </a:lnTo>
                <a:lnTo>
                  <a:pt x="1469" y="945"/>
                </a:lnTo>
                <a:lnTo>
                  <a:pt x="1469" y="945"/>
                </a:lnTo>
                <a:close/>
                <a:moveTo>
                  <a:pt x="1510" y="907"/>
                </a:moveTo>
                <a:lnTo>
                  <a:pt x="1521" y="896"/>
                </a:lnTo>
                <a:lnTo>
                  <a:pt x="1519" y="898"/>
                </a:lnTo>
                <a:lnTo>
                  <a:pt x="1528" y="887"/>
                </a:lnTo>
                <a:lnTo>
                  <a:pt x="1530" y="886"/>
                </a:lnTo>
                <a:lnTo>
                  <a:pt x="1532" y="886"/>
                </a:lnTo>
                <a:lnTo>
                  <a:pt x="1533" y="886"/>
                </a:lnTo>
                <a:lnTo>
                  <a:pt x="1535" y="886"/>
                </a:lnTo>
                <a:lnTo>
                  <a:pt x="1535" y="887"/>
                </a:lnTo>
                <a:lnTo>
                  <a:pt x="1537" y="889"/>
                </a:lnTo>
                <a:lnTo>
                  <a:pt x="1537" y="891"/>
                </a:lnTo>
                <a:lnTo>
                  <a:pt x="1535" y="893"/>
                </a:lnTo>
                <a:lnTo>
                  <a:pt x="1526" y="903"/>
                </a:lnTo>
                <a:lnTo>
                  <a:pt x="1526" y="903"/>
                </a:lnTo>
                <a:lnTo>
                  <a:pt x="1517" y="912"/>
                </a:lnTo>
                <a:lnTo>
                  <a:pt x="1515" y="914"/>
                </a:lnTo>
                <a:lnTo>
                  <a:pt x="1513" y="914"/>
                </a:lnTo>
                <a:lnTo>
                  <a:pt x="1511" y="914"/>
                </a:lnTo>
                <a:lnTo>
                  <a:pt x="1510" y="912"/>
                </a:lnTo>
                <a:lnTo>
                  <a:pt x="1508" y="910"/>
                </a:lnTo>
                <a:lnTo>
                  <a:pt x="1508" y="908"/>
                </a:lnTo>
                <a:lnTo>
                  <a:pt x="1508" y="907"/>
                </a:lnTo>
                <a:lnTo>
                  <a:pt x="1510" y="907"/>
                </a:lnTo>
                <a:lnTo>
                  <a:pt x="1510" y="907"/>
                </a:lnTo>
                <a:close/>
                <a:moveTo>
                  <a:pt x="1544" y="864"/>
                </a:moveTo>
                <a:lnTo>
                  <a:pt x="1546" y="864"/>
                </a:lnTo>
                <a:lnTo>
                  <a:pt x="1561" y="843"/>
                </a:lnTo>
                <a:lnTo>
                  <a:pt x="1561" y="842"/>
                </a:lnTo>
                <a:lnTo>
                  <a:pt x="1563" y="840"/>
                </a:lnTo>
                <a:lnTo>
                  <a:pt x="1565" y="840"/>
                </a:lnTo>
                <a:lnTo>
                  <a:pt x="1566" y="842"/>
                </a:lnTo>
                <a:lnTo>
                  <a:pt x="1568" y="843"/>
                </a:lnTo>
                <a:lnTo>
                  <a:pt x="1568" y="843"/>
                </a:lnTo>
                <a:lnTo>
                  <a:pt x="1568" y="845"/>
                </a:lnTo>
                <a:lnTo>
                  <a:pt x="1568" y="847"/>
                </a:lnTo>
                <a:lnTo>
                  <a:pt x="1554" y="870"/>
                </a:lnTo>
                <a:lnTo>
                  <a:pt x="1552" y="870"/>
                </a:lnTo>
                <a:lnTo>
                  <a:pt x="1552" y="872"/>
                </a:lnTo>
                <a:lnTo>
                  <a:pt x="1550" y="872"/>
                </a:lnTo>
                <a:lnTo>
                  <a:pt x="1548" y="872"/>
                </a:lnTo>
                <a:lnTo>
                  <a:pt x="1546" y="872"/>
                </a:lnTo>
                <a:lnTo>
                  <a:pt x="1544" y="870"/>
                </a:lnTo>
                <a:lnTo>
                  <a:pt x="1544" y="868"/>
                </a:lnTo>
                <a:lnTo>
                  <a:pt x="1544" y="866"/>
                </a:lnTo>
                <a:lnTo>
                  <a:pt x="1544" y="864"/>
                </a:lnTo>
                <a:lnTo>
                  <a:pt x="1544" y="864"/>
                </a:lnTo>
                <a:close/>
                <a:moveTo>
                  <a:pt x="1576" y="821"/>
                </a:moveTo>
                <a:lnTo>
                  <a:pt x="1592" y="798"/>
                </a:lnTo>
                <a:lnTo>
                  <a:pt x="1594" y="798"/>
                </a:lnTo>
                <a:lnTo>
                  <a:pt x="1596" y="796"/>
                </a:lnTo>
                <a:lnTo>
                  <a:pt x="1598" y="796"/>
                </a:lnTo>
                <a:lnTo>
                  <a:pt x="1599" y="798"/>
                </a:lnTo>
                <a:lnTo>
                  <a:pt x="1601" y="800"/>
                </a:lnTo>
                <a:lnTo>
                  <a:pt x="1601" y="801"/>
                </a:lnTo>
                <a:lnTo>
                  <a:pt x="1601" y="803"/>
                </a:lnTo>
                <a:lnTo>
                  <a:pt x="1601" y="803"/>
                </a:lnTo>
                <a:lnTo>
                  <a:pt x="1583" y="826"/>
                </a:lnTo>
                <a:lnTo>
                  <a:pt x="1583" y="826"/>
                </a:lnTo>
                <a:lnTo>
                  <a:pt x="1581" y="828"/>
                </a:lnTo>
                <a:lnTo>
                  <a:pt x="1579" y="828"/>
                </a:lnTo>
                <a:lnTo>
                  <a:pt x="1577" y="826"/>
                </a:lnTo>
                <a:lnTo>
                  <a:pt x="1576" y="826"/>
                </a:lnTo>
                <a:lnTo>
                  <a:pt x="1576" y="824"/>
                </a:lnTo>
                <a:lnTo>
                  <a:pt x="1576" y="822"/>
                </a:lnTo>
                <a:lnTo>
                  <a:pt x="1576" y="821"/>
                </a:lnTo>
                <a:lnTo>
                  <a:pt x="1576" y="821"/>
                </a:lnTo>
                <a:close/>
                <a:moveTo>
                  <a:pt x="1609" y="777"/>
                </a:moveTo>
                <a:lnTo>
                  <a:pt x="1623" y="754"/>
                </a:lnTo>
                <a:lnTo>
                  <a:pt x="1625" y="752"/>
                </a:lnTo>
                <a:lnTo>
                  <a:pt x="1625" y="752"/>
                </a:lnTo>
                <a:lnTo>
                  <a:pt x="1627" y="752"/>
                </a:lnTo>
                <a:lnTo>
                  <a:pt x="1629" y="752"/>
                </a:lnTo>
                <a:lnTo>
                  <a:pt x="1631" y="754"/>
                </a:lnTo>
                <a:lnTo>
                  <a:pt x="1632" y="756"/>
                </a:lnTo>
                <a:lnTo>
                  <a:pt x="1632" y="756"/>
                </a:lnTo>
                <a:lnTo>
                  <a:pt x="1631" y="758"/>
                </a:lnTo>
                <a:lnTo>
                  <a:pt x="1616" y="782"/>
                </a:lnTo>
                <a:lnTo>
                  <a:pt x="1616" y="782"/>
                </a:lnTo>
                <a:lnTo>
                  <a:pt x="1614" y="784"/>
                </a:lnTo>
                <a:lnTo>
                  <a:pt x="1612" y="784"/>
                </a:lnTo>
                <a:lnTo>
                  <a:pt x="1610" y="784"/>
                </a:lnTo>
                <a:lnTo>
                  <a:pt x="1609" y="782"/>
                </a:lnTo>
                <a:lnTo>
                  <a:pt x="1609" y="780"/>
                </a:lnTo>
                <a:lnTo>
                  <a:pt x="1609" y="779"/>
                </a:lnTo>
                <a:lnTo>
                  <a:pt x="1609" y="777"/>
                </a:lnTo>
                <a:lnTo>
                  <a:pt x="1609" y="777"/>
                </a:lnTo>
                <a:close/>
                <a:moveTo>
                  <a:pt x="1636" y="731"/>
                </a:moveTo>
                <a:lnTo>
                  <a:pt x="1649" y="707"/>
                </a:lnTo>
                <a:lnTo>
                  <a:pt x="1651" y="705"/>
                </a:lnTo>
                <a:lnTo>
                  <a:pt x="1653" y="705"/>
                </a:lnTo>
                <a:lnTo>
                  <a:pt x="1654" y="705"/>
                </a:lnTo>
                <a:lnTo>
                  <a:pt x="1656" y="705"/>
                </a:lnTo>
                <a:lnTo>
                  <a:pt x="1658" y="705"/>
                </a:lnTo>
                <a:lnTo>
                  <a:pt x="1658" y="707"/>
                </a:lnTo>
                <a:lnTo>
                  <a:pt x="1658" y="709"/>
                </a:lnTo>
                <a:lnTo>
                  <a:pt x="1658" y="710"/>
                </a:lnTo>
                <a:lnTo>
                  <a:pt x="1645" y="735"/>
                </a:lnTo>
                <a:lnTo>
                  <a:pt x="1643" y="737"/>
                </a:lnTo>
                <a:lnTo>
                  <a:pt x="1642" y="737"/>
                </a:lnTo>
                <a:lnTo>
                  <a:pt x="1640" y="737"/>
                </a:lnTo>
                <a:lnTo>
                  <a:pt x="1638" y="737"/>
                </a:lnTo>
                <a:lnTo>
                  <a:pt x="1638" y="735"/>
                </a:lnTo>
                <a:lnTo>
                  <a:pt x="1636" y="733"/>
                </a:lnTo>
                <a:lnTo>
                  <a:pt x="1636" y="733"/>
                </a:lnTo>
                <a:lnTo>
                  <a:pt x="1636" y="731"/>
                </a:lnTo>
                <a:lnTo>
                  <a:pt x="1636" y="731"/>
                </a:lnTo>
                <a:close/>
                <a:moveTo>
                  <a:pt x="1664" y="684"/>
                </a:moveTo>
                <a:lnTo>
                  <a:pt x="1680" y="661"/>
                </a:lnTo>
                <a:lnTo>
                  <a:pt x="1682" y="659"/>
                </a:lnTo>
                <a:lnTo>
                  <a:pt x="1682" y="659"/>
                </a:lnTo>
                <a:lnTo>
                  <a:pt x="1684" y="659"/>
                </a:lnTo>
                <a:lnTo>
                  <a:pt x="1686" y="659"/>
                </a:lnTo>
                <a:lnTo>
                  <a:pt x="1687" y="661"/>
                </a:lnTo>
                <a:lnTo>
                  <a:pt x="1687" y="663"/>
                </a:lnTo>
                <a:lnTo>
                  <a:pt x="1687" y="665"/>
                </a:lnTo>
                <a:lnTo>
                  <a:pt x="1687" y="665"/>
                </a:lnTo>
                <a:lnTo>
                  <a:pt x="1673" y="687"/>
                </a:lnTo>
                <a:lnTo>
                  <a:pt x="1671" y="689"/>
                </a:lnTo>
                <a:lnTo>
                  <a:pt x="1669" y="689"/>
                </a:lnTo>
                <a:lnTo>
                  <a:pt x="1667" y="689"/>
                </a:lnTo>
                <a:lnTo>
                  <a:pt x="1665" y="689"/>
                </a:lnTo>
                <a:lnTo>
                  <a:pt x="1664" y="687"/>
                </a:lnTo>
                <a:lnTo>
                  <a:pt x="1664" y="686"/>
                </a:lnTo>
                <a:lnTo>
                  <a:pt x="1664" y="684"/>
                </a:lnTo>
                <a:lnTo>
                  <a:pt x="1664" y="684"/>
                </a:lnTo>
                <a:lnTo>
                  <a:pt x="1664" y="684"/>
                </a:lnTo>
                <a:close/>
                <a:moveTo>
                  <a:pt x="1695" y="638"/>
                </a:moveTo>
                <a:lnTo>
                  <a:pt x="1708" y="614"/>
                </a:lnTo>
                <a:lnTo>
                  <a:pt x="1708" y="612"/>
                </a:lnTo>
                <a:lnTo>
                  <a:pt x="1709" y="612"/>
                </a:lnTo>
                <a:lnTo>
                  <a:pt x="1711" y="612"/>
                </a:lnTo>
                <a:lnTo>
                  <a:pt x="1713" y="612"/>
                </a:lnTo>
                <a:lnTo>
                  <a:pt x="1715" y="614"/>
                </a:lnTo>
                <a:lnTo>
                  <a:pt x="1715" y="616"/>
                </a:lnTo>
                <a:lnTo>
                  <a:pt x="1715" y="616"/>
                </a:lnTo>
                <a:lnTo>
                  <a:pt x="1715" y="617"/>
                </a:lnTo>
                <a:lnTo>
                  <a:pt x="1702" y="642"/>
                </a:lnTo>
                <a:lnTo>
                  <a:pt x="1700" y="644"/>
                </a:lnTo>
                <a:lnTo>
                  <a:pt x="1700" y="644"/>
                </a:lnTo>
                <a:lnTo>
                  <a:pt x="1698" y="644"/>
                </a:lnTo>
                <a:lnTo>
                  <a:pt x="1697" y="644"/>
                </a:lnTo>
                <a:lnTo>
                  <a:pt x="1695" y="642"/>
                </a:lnTo>
                <a:lnTo>
                  <a:pt x="1693" y="642"/>
                </a:lnTo>
                <a:lnTo>
                  <a:pt x="1693" y="640"/>
                </a:lnTo>
                <a:lnTo>
                  <a:pt x="1695" y="638"/>
                </a:lnTo>
                <a:lnTo>
                  <a:pt x="1695" y="638"/>
                </a:lnTo>
                <a:close/>
                <a:moveTo>
                  <a:pt x="1720" y="589"/>
                </a:moveTo>
                <a:lnTo>
                  <a:pt x="1731" y="567"/>
                </a:lnTo>
                <a:lnTo>
                  <a:pt x="1733" y="565"/>
                </a:lnTo>
                <a:lnTo>
                  <a:pt x="1735" y="563"/>
                </a:lnTo>
                <a:lnTo>
                  <a:pt x="1737" y="563"/>
                </a:lnTo>
                <a:lnTo>
                  <a:pt x="1739" y="563"/>
                </a:lnTo>
                <a:lnTo>
                  <a:pt x="1741" y="565"/>
                </a:lnTo>
                <a:lnTo>
                  <a:pt x="1741" y="567"/>
                </a:lnTo>
                <a:lnTo>
                  <a:pt x="1741" y="568"/>
                </a:lnTo>
                <a:lnTo>
                  <a:pt x="1741" y="570"/>
                </a:lnTo>
                <a:lnTo>
                  <a:pt x="1728" y="595"/>
                </a:lnTo>
                <a:lnTo>
                  <a:pt x="1728" y="596"/>
                </a:lnTo>
                <a:lnTo>
                  <a:pt x="1726" y="596"/>
                </a:lnTo>
                <a:lnTo>
                  <a:pt x="1724" y="596"/>
                </a:lnTo>
                <a:lnTo>
                  <a:pt x="1722" y="596"/>
                </a:lnTo>
                <a:lnTo>
                  <a:pt x="1720" y="595"/>
                </a:lnTo>
                <a:lnTo>
                  <a:pt x="1719" y="593"/>
                </a:lnTo>
                <a:lnTo>
                  <a:pt x="1719" y="591"/>
                </a:lnTo>
                <a:lnTo>
                  <a:pt x="1720" y="589"/>
                </a:lnTo>
                <a:lnTo>
                  <a:pt x="1720" y="589"/>
                </a:lnTo>
                <a:close/>
                <a:moveTo>
                  <a:pt x="1746" y="542"/>
                </a:moveTo>
                <a:lnTo>
                  <a:pt x="1761" y="519"/>
                </a:lnTo>
                <a:lnTo>
                  <a:pt x="1763" y="517"/>
                </a:lnTo>
                <a:lnTo>
                  <a:pt x="1763" y="517"/>
                </a:lnTo>
                <a:lnTo>
                  <a:pt x="1764" y="517"/>
                </a:lnTo>
                <a:lnTo>
                  <a:pt x="1766" y="517"/>
                </a:lnTo>
                <a:lnTo>
                  <a:pt x="1768" y="519"/>
                </a:lnTo>
                <a:lnTo>
                  <a:pt x="1768" y="521"/>
                </a:lnTo>
                <a:lnTo>
                  <a:pt x="1770" y="523"/>
                </a:lnTo>
                <a:lnTo>
                  <a:pt x="1768" y="524"/>
                </a:lnTo>
                <a:lnTo>
                  <a:pt x="1753" y="547"/>
                </a:lnTo>
                <a:lnTo>
                  <a:pt x="1752" y="547"/>
                </a:lnTo>
                <a:lnTo>
                  <a:pt x="1752" y="549"/>
                </a:lnTo>
                <a:lnTo>
                  <a:pt x="1750" y="549"/>
                </a:lnTo>
                <a:lnTo>
                  <a:pt x="1748" y="547"/>
                </a:lnTo>
                <a:lnTo>
                  <a:pt x="1746" y="547"/>
                </a:lnTo>
                <a:lnTo>
                  <a:pt x="1744" y="546"/>
                </a:lnTo>
                <a:lnTo>
                  <a:pt x="1744" y="544"/>
                </a:lnTo>
                <a:lnTo>
                  <a:pt x="1746" y="542"/>
                </a:lnTo>
                <a:lnTo>
                  <a:pt x="1746" y="542"/>
                </a:lnTo>
                <a:close/>
                <a:moveTo>
                  <a:pt x="1775" y="496"/>
                </a:moveTo>
                <a:lnTo>
                  <a:pt x="1786" y="472"/>
                </a:lnTo>
                <a:lnTo>
                  <a:pt x="1788" y="470"/>
                </a:lnTo>
                <a:lnTo>
                  <a:pt x="1790" y="470"/>
                </a:lnTo>
                <a:lnTo>
                  <a:pt x="1792" y="470"/>
                </a:lnTo>
                <a:lnTo>
                  <a:pt x="1794" y="470"/>
                </a:lnTo>
                <a:lnTo>
                  <a:pt x="1796" y="472"/>
                </a:lnTo>
                <a:lnTo>
                  <a:pt x="1796" y="472"/>
                </a:lnTo>
                <a:lnTo>
                  <a:pt x="1796" y="474"/>
                </a:lnTo>
                <a:lnTo>
                  <a:pt x="1796" y="475"/>
                </a:lnTo>
                <a:lnTo>
                  <a:pt x="1783" y="500"/>
                </a:lnTo>
                <a:lnTo>
                  <a:pt x="1781" y="502"/>
                </a:lnTo>
                <a:lnTo>
                  <a:pt x="1781" y="502"/>
                </a:lnTo>
                <a:lnTo>
                  <a:pt x="1779" y="503"/>
                </a:lnTo>
                <a:lnTo>
                  <a:pt x="1777" y="502"/>
                </a:lnTo>
                <a:lnTo>
                  <a:pt x="1775" y="502"/>
                </a:lnTo>
                <a:lnTo>
                  <a:pt x="1774" y="500"/>
                </a:lnTo>
                <a:lnTo>
                  <a:pt x="1774" y="498"/>
                </a:lnTo>
                <a:lnTo>
                  <a:pt x="1775" y="496"/>
                </a:lnTo>
                <a:lnTo>
                  <a:pt x="1775" y="496"/>
                </a:lnTo>
                <a:close/>
                <a:moveTo>
                  <a:pt x="1799" y="447"/>
                </a:moveTo>
                <a:lnTo>
                  <a:pt x="1812" y="425"/>
                </a:lnTo>
                <a:lnTo>
                  <a:pt x="1814" y="423"/>
                </a:lnTo>
                <a:lnTo>
                  <a:pt x="1814" y="421"/>
                </a:lnTo>
                <a:lnTo>
                  <a:pt x="1816" y="421"/>
                </a:lnTo>
                <a:lnTo>
                  <a:pt x="1818" y="421"/>
                </a:lnTo>
                <a:lnTo>
                  <a:pt x="1819" y="423"/>
                </a:lnTo>
                <a:lnTo>
                  <a:pt x="1821" y="425"/>
                </a:lnTo>
                <a:lnTo>
                  <a:pt x="1821" y="426"/>
                </a:lnTo>
                <a:lnTo>
                  <a:pt x="1819" y="428"/>
                </a:lnTo>
                <a:lnTo>
                  <a:pt x="1808" y="453"/>
                </a:lnTo>
                <a:lnTo>
                  <a:pt x="1807" y="453"/>
                </a:lnTo>
                <a:lnTo>
                  <a:pt x="1805" y="454"/>
                </a:lnTo>
                <a:lnTo>
                  <a:pt x="1803" y="454"/>
                </a:lnTo>
                <a:lnTo>
                  <a:pt x="1801" y="454"/>
                </a:lnTo>
                <a:lnTo>
                  <a:pt x="1799" y="453"/>
                </a:lnTo>
                <a:lnTo>
                  <a:pt x="1799" y="451"/>
                </a:lnTo>
                <a:lnTo>
                  <a:pt x="1799" y="449"/>
                </a:lnTo>
                <a:lnTo>
                  <a:pt x="1799" y="447"/>
                </a:lnTo>
                <a:lnTo>
                  <a:pt x="1799" y="447"/>
                </a:lnTo>
                <a:close/>
                <a:moveTo>
                  <a:pt x="1825" y="400"/>
                </a:moveTo>
                <a:lnTo>
                  <a:pt x="1840" y="375"/>
                </a:lnTo>
                <a:lnTo>
                  <a:pt x="1841" y="375"/>
                </a:lnTo>
                <a:lnTo>
                  <a:pt x="1841" y="374"/>
                </a:lnTo>
                <a:lnTo>
                  <a:pt x="1843" y="374"/>
                </a:lnTo>
                <a:lnTo>
                  <a:pt x="1845" y="375"/>
                </a:lnTo>
                <a:lnTo>
                  <a:pt x="1847" y="375"/>
                </a:lnTo>
                <a:lnTo>
                  <a:pt x="1849" y="377"/>
                </a:lnTo>
                <a:lnTo>
                  <a:pt x="1849" y="379"/>
                </a:lnTo>
                <a:lnTo>
                  <a:pt x="1847" y="381"/>
                </a:lnTo>
                <a:lnTo>
                  <a:pt x="1832" y="404"/>
                </a:lnTo>
                <a:lnTo>
                  <a:pt x="1832" y="405"/>
                </a:lnTo>
                <a:lnTo>
                  <a:pt x="1830" y="405"/>
                </a:lnTo>
                <a:lnTo>
                  <a:pt x="1829" y="405"/>
                </a:lnTo>
                <a:lnTo>
                  <a:pt x="1827" y="405"/>
                </a:lnTo>
                <a:lnTo>
                  <a:pt x="1825" y="404"/>
                </a:lnTo>
                <a:lnTo>
                  <a:pt x="1825" y="404"/>
                </a:lnTo>
                <a:lnTo>
                  <a:pt x="1823" y="402"/>
                </a:lnTo>
                <a:lnTo>
                  <a:pt x="1825" y="400"/>
                </a:lnTo>
                <a:lnTo>
                  <a:pt x="1825" y="400"/>
                </a:lnTo>
                <a:close/>
                <a:moveTo>
                  <a:pt x="1854" y="353"/>
                </a:moveTo>
                <a:lnTo>
                  <a:pt x="1856" y="349"/>
                </a:lnTo>
                <a:lnTo>
                  <a:pt x="1867" y="330"/>
                </a:lnTo>
                <a:lnTo>
                  <a:pt x="1869" y="328"/>
                </a:lnTo>
                <a:lnTo>
                  <a:pt x="1871" y="328"/>
                </a:lnTo>
                <a:lnTo>
                  <a:pt x="1873" y="328"/>
                </a:lnTo>
                <a:lnTo>
                  <a:pt x="1874" y="328"/>
                </a:lnTo>
                <a:lnTo>
                  <a:pt x="1874" y="330"/>
                </a:lnTo>
                <a:lnTo>
                  <a:pt x="1876" y="330"/>
                </a:lnTo>
                <a:lnTo>
                  <a:pt x="1876" y="332"/>
                </a:lnTo>
                <a:lnTo>
                  <a:pt x="1876" y="333"/>
                </a:lnTo>
                <a:lnTo>
                  <a:pt x="1865" y="354"/>
                </a:lnTo>
                <a:lnTo>
                  <a:pt x="1862" y="358"/>
                </a:lnTo>
                <a:lnTo>
                  <a:pt x="1862" y="360"/>
                </a:lnTo>
                <a:lnTo>
                  <a:pt x="1860" y="360"/>
                </a:lnTo>
                <a:lnTo>
                  <a:pt x="1858" y="360"/>
                </a:lnTo>
                <a:lnTo>
                  <a:pt x="1856" y="360"/>
                </a:lnTo>
                <a:lnTo>
                  <a:pt x="1854" y="358"/>
                </a:lnTo>
                <a:lnTo>
                  <a:pt x="1854" y="356"/>
                </a:lnTo>
                <a:lnTo>
                  <a:pt x="1854" y="354"/>
                </a:lnTo>
                <a:lnTo>
                  <a:pt x="1854" y="353"/>
                </a:lnTo>
                <a:lnTo>
                  <a:pt x="1854" y="353"/>
                </a:lnTo>
                <a:close/>
                <a:moveTo>
                  <a:pt x="1880" y="305"/>
                </a:moveTo>
                <a:lnTo>
                  <a:pt x="1882" y="302"/>
                </a:lnTo>
                <a:lnTo>
                  <a:pt x="1895" y="283"/>
                </a:lnTo>
                <a:lnTo>
                  <a:pt x="1895" y="281"/>
                </a:lnTo>
                <a:lnTo>
                  <a:pt x="1896" y="281"/>
                </a:lnTo>
                <a:lnTo>
                  <a:pt x="1898" y="281"/>
                </a:lnTo>
                <a:lnTo>
                  <a:pt x="1900" y="281"/>
                </a:lnTo>
                <a:lnTo>
                  <a:pt x="1902" y="283"/>
                </a:lnTo>
                <a:lnTo>
                  <a:pt x="1902" y="284"/>
                </a:lnTo>
                <a:lnTo>
                  <a:pt x="1904" y="284"/>
                </a:lnTo>
                <a:lnTo>
                  <a:pt x="1902" y="286"/>
                </a:lnTo>
                <a:lnTo>
                  <a:pt x="1891" y="307"/>
                </a:lnTo>
                <a:lnTo>
                  <a:pt x="1889" y="311"/>
                </a:lnTo>
                <a:lnTo>
                  <a:pt x="1887" y="312"/>
                </a:lnTo>
                <a:lnTo>
                  <a:pt x="1885" y="312"/>
                </a:lnTo>
                <a:lnTo>
                  <a:pt x="1884" y="312"/>
                </a:lnTo>
                <a:lnTo>
                  <a:pt x="1882" y="312"/>
                </a:lnTo>
                <a:lnTo>
                  <a:pt x="1882" y="311"/>
                </a:lnTo>
                <a:lnTo>
                  <a:pt x="1880" y="309"/>
                </a:lnTo>
                <a:lnTo>
                  <a:pt x="1880" y="307"/>
                </a:lnTo>
                <a:lnTo>
                  <a:pt x="1880" y="305"/>
                </a:lnTo>
                <a:lnTo>
                  <a:pt x="1880" y="305"/>
                </a:lnTo>
                <a:close/>
                <a:moveTo>
                  <a:pt x="1907" y="260"/>
                </a:moveTo>
                <a:lnTo>
                  <a:pt x="1907" y="258"/>
                </a:lnTo>
                <a:lnTo>
                  <a:pt x="1926" y="237"/>
                </a:lnTo>
                <a:lnTo>
                  <a:pt x="1926" y="235"/>
                </a:lnTo>
                <a:lnTo>
                  <a:pt x="1928" y="235"/>
                </a:lnTo>
                <a:lnTo>
                  <a:pt x="1929" y="235"/>
                </a:lnTo>
                <a:lnTo>
                  <a:pt x="1931" y="235"/>
                </a:lnTo>
                <a:lnTo>
                  <a:pt x="1933" y="237"/>
                </a:lnTo>
                <a:lnTo>
                  <a:pt x="1933" y="239"/>
                </a:lnTo>
                <a:lnTo>
                  <a:pt x="1933" y="241"/>
                </a:lnTo>
                <a:lnTo>
                  <a:pt x="1933" y="242"/>
                </a:lnTo>
                <a:lnTo>
                  <a:pt x="1917" y="263"/>
                </a:lnTo>
                <a:lnTo>
                  <a:pt x="1917" y="263"/>
                </a:lnTo>
                <a:lnTo>
                  <a:pt x="1915" y="265"/>
                </a:lnTo>
                <a:lnTo>
                  <a:pt x="1913" y="265"/>
                </a:lnTo>
                <a:lnTo>
                  <a:pt x="1911" y="265"/>
                </a:lnTo>
                <a:lnTo>
                  <a:pt x="1909" y="265"/>
                </a:lnTo>
                <a:lnTo>
                  <a:pt x="1907" y="263"/>
                </a:lnTo>
                <a:lnTo>
                  <a:pt x="1907" y="262"/>
                </a:lnTo>
                <a:lnTo>
                  <a:pt x="1907" y="262"/>
                </a:lnTo>
                <a:lnTo>
                  <a:pt x="1907" y="260"/>
                </a:lnTo>
                <a:lnTo>
                  <a:pt x="1907" y="260"/>
                </a:lnTo>
                <a:close/>
                <a:moveTo>
                  <a:pt x="1942" y="216"/>
                </a:moveTo>
                <a:lnTo>
                  <a:pt x="1955" y="193"/>
                </a:lnTo>
                <a:lnTo>
                  <a:pt x="1957" y="191"/>
                </a:lnTo>
                <a:lnTo>
                  <a:pt x="1959" y="190"/>
                </a:lnTo>
                <a:lnTo>
                  <a:pt x="1961" y="190"/>
                </a:lnTo>
                <a:lnTo>
                  <a:pt x="1962" y="191"/>
                </a:lnTo>
                <a:lnTo>
                  <a:pt x="1964" y="191"/>
                </a:lnTo>
                <a:lnTo>
                  <a:pt x="1964" y="193"/>
                </a:lnTo>
                <a:lnTo>
                  <a:pt x="1964" y="195"/>
                </a:lnTo>
                <a:lnTo>
                  <a:pt x="1964" y="197"/>
                </a:lnTo>
                <a:lnTo>
                  <a:pt x="1950" y="220"/>
                </a:lnTo>
                <a:lnTo>
                  <a:pt x="1948" y="221"/>
                </a:lnTo>
                <a:lnTo>
                  <a:pt x="1946" y="223"/>
                </a:lnTo>
                <a:lnTo>
                  <a:pt x="1944" y="223"/>
                </a:lnTo>
                <a:lnTo>
                  <a:pt x="1942" y="221"/>
                </a:lnTo>
                <a:lnTo>
                  <a:pt x="1942" y="221"/>
                </a:lnTo>
                <a:lnTo>
                  <a:pt x="1940" y="220"/>
                </a:lnTo>
                <a:lnTo>
                  <a:pt x="1940" y="218"/>
                </a:lnTo>
                <a:lnTo>
                  <a:pt x="1942" y="216"/>
                </a:lnTo>
                <a:lnTo>
                  <a:pt x="1942" y="216"/>
                </a:lnTo>
                <a:close/>
                <a:moveTo>
                  <a:pt x="1972" y="169"/>
                </a:moveTo>
                <a:lnTo>
                  <a:pt x="1986" y="148"/>
                </a:lnTo>
                <a:lnTo>
                  <a:pt x="1988" y="146"/>
                </a:lnTo>
                <a:lnTo>
                  <a:pt x="1990" y="146"/>
                </a:lnTo>
                <a:lnTo>
                  <a:pt x="1992" y="146"/>
                </a:lnTo>
                <a:lnTo>
                  <a:pt x="1994" y="146"/>
                </a:lnTo>
                <a:lnTo>
                  <a:pt x="1995" y="148"/>
                </a:lnTo>
                <a:lnTo>
                  <a:pt x="1995" y="149"/>
                </a:lnTo>
                <a:lnTo>
                  <a:pt x="1995" y="151"/>
                </a:lnTo>
                <a:lnTo>
                  <a:pt x="1995" y="153"/>
                </a:lnTo>
                <a:lnTo>
                  <a:pt x="1979" y="174"/>
                </a:lnTo>
                <a:lnTo>
                  <a:pt x="1977" y="176"/>
                </a:lnTo>
                <a:lnTo>
                  <a:pt x="1975" y="176"/>
                </a:lnTo>
                <a:lnTo>
                  <a:pt x="1973" y="176"/>
                </a:lnTo>
                <a:lnTo>
                  <a:pt x="1972" y="176"/>
                </a:lnTo>
                <a:lnTo>
                  <a:pt x="1972" y="174"/>
                </a:lnTo>
                <a:lnTo>
                  <a:pt x="1970" y="172"/>
                </a:lnTo>
                <a:lnTo>
                  <a:pt x="1970" y="170"/>
                </a:lnTo>
                <a:lnTo>
                  <a:pt x="1972" y="169"/>
                </a:lnTo>
                <a:lnTo>
                  <a:pt x="1972" y="169"/>
                </a:lnTo>
                <a:close/>
                <a:moveTo>
                  <a:pt x="2006" y="127"/>
                </a:moveTo>
                <a:lnTo>
                  <a:pt x="2025" y="107"/>
                </a:lnTo>
                <a:lnTo>
                  <a:pt x="2027" y="106"/>
                </a:lnTo>
                <a:lnTo>
                  <a:pt x="2028" y="106"/>
                </a:lnTo>
                <a:lnTo>
                  <a:pt x="2030" y="106"/>
                </a:lnTo>
                <a:lnTo>
                  <a:pt x="2032" y="107"/>
                </a:lnTo>
                <a:lnTo>
                  <a:pt x="2032" y="107"/>
                </a:lnTo>
                <a:lnTo>
                  <a:pt x="2034" y="109"/>
                </a:lnTo>
                <a:lnTo>
                  <a:pt x="2032" y="111"/>
                </a:lnTo>
                <a:lnTo>
                  <a:pt x="2032" y="113"/>
                </a:lnTo>
                <a:lnTo>
                  <a:pt x="2012" y="132"/>
                </a:lnTo>
                <a:lnTo>
                  <a:pt x="2012" y="134"/>
                </a:lnTo>
                <a:lnTo>
                  <a:pt x="2010" y="134"/>
                </a:lnTo>
                <a:lnTo>
                  <a:pt x="2008" y="134"/>
                </a:lnTo>
                <a:lnTo>
                  <a:pt x="2006" y="132"/>
                </a:lnTo>
                <a:lnTo>
                  <a:pt x="2005" y="132"/>
                </a:lnTo>
                <a:lnTo>
                  <a:pt x="2005" y="130"/>
                </a:lnTo>
                <a:lnTo>
                  <a:pt x="2005" y="128"/>
                </a:lnTo>
                <a:lnTo>
                  <a:pt x="2006" y="127"/>
                </a:lnTo>
                <a:lnTo>
                  <a:pt x="2006" y="127"/>
                </a:lnTo>
                <a:close/>
                <a:moveTo>
                  <a:pt x="2045" y="88"/>
                </a:moveTo>
                <a:lnTo>
                  <a:pt x="2063" y="67"/>
                </a:lnTo>
                <a:lnTo>
                  <a:pt x="2065" y="67"/>
                </a:lnTo>
                <a:lnTo>
                  <a:pt x="2067" y="65"/>
                </a:lnTo>
                <a:lnTo>
                  <a:pt x="2069" y="67"/>
                </a:lnTo>
                <a:lnTo>
                  <a:pt x="2071" y="67"/>
                </a:lnTo>
                <a:lnTo>
                  <a:pt x="2071" y="69"/>
                </a:lnTo>
                <a:lnTo>
                  <a:pt x="2072" y="71"/>
                </a:lnTo>
                <a:lnTo>
                  <a:pt x="2071" y="72"/>
                </a:lnTo>
                <a:lnTo>
                  <a:pt x="2071" y="74"/>
                </a:lnTo>
                <a:lnTo>
                  <a:pt x="2050" y="93"/>
                </a:lnTo>
                <a:lnTo>
                  <a:pt x="2050" y="95"/>
                </a:lnTo>
                <a:lnTo>
                  <a:pt x="2049" y="95"/>
                </a:lnTo>
                <a:lnTo>
                  <a:pt x="2047" y="95"/>
                </a:lnTo>
                <a:lnTo>
                  <a:pt x="2045" y="93"/>
                </a:lnTo>
                <a:lnTo>
                  <a:pt x="2043" y="92"/>
                </a:lnTo>
                <a:lnTo>
                  <a:pt x="2043" y="90"/>
                </a:lnTo>
                <a:lnTo>
                  <a:pt x="2043" y="88"/>
                </a:lnTo>
                <a:lnTo>
                  <a:pt x="2045" y="88"/>
                </a:lnTo>
                <a:lnTo>
                  <a:pt x="2045" y="88"/>
                </a:lnTo>
                <a:close/>
                <a:moveTo>
                  <a:pt x="2085" y="49"/>
                </a:moveTo>
                <a:lnTo>
                  <a:pt x="2109" y="35"/>
                </a:lnTo>
                <a:lnTo>
                  <a:pt x="2111" y="35"/>
                </a:lnTo>
                <a:lnTo>
                  <a:pt x="2113" y="35"/>
                </a:lnTo>
                <a:lnTo>
                  <a:pt x="2115" y="35"/>
                </a:lnTo>
                <a:lnTo>
                  <a:pt x="2116" y="37"/>
                </a:lnTo>
                <a:lnTo>
                  <a:pt x="2116" y="39"/>
                </a:lnTo>
                <a:lnTo>
                  <a:pt x="2116" y="41"/>
                </a:lnTo>
                <a:lnTo>
                  <a:pt x="2116" y="42"/>
                </a:lnTo>
                <a:lnTo>
                  <a:pt x="2115" y="42"/>
                </a:lnTo>
                <a:lnTo>
                  <a:pt x="2089" y="57"/>
                </a:lnTo>
                <a:lnTo>
                  <a:pt x="2089" y="57"/>
                </a:lnTo>
                <a:lnTo>
                  <a:pt x="2087" y="57"/>
                </a:lnTo>
                <a:lnTo>
                  <a:pt x="2085" y="57"/>
                </a:lnTo>
                <a:lnTo>
                  <a:pt x="2083" y="55"/>
                </a:lnTo>
                <a:lnTo>
                  <a:pt x="2083" y="53"/>
                </a:lnTo>
                <a:lnTo>
                  <a:pt x="2083" y="51"/>
                </a:lnTo>
                <a:lnTo>
                  <a:pt x="2083" y="49"/>
                </a:lnTo>
                <a:lnTo>
                  <a:pt x="2085" y="49"/>
                </a:lnTo>
                <a:lnTo>
                  <a:pt x="2085" y="49"/>
                </a:lnTo>
                <a:close/>
                <a:moveTo>
                  <a:pt x="2133" y="20"/>
                </a:moveTo>
                <a:lnTo>
                  <a:pt x="2137" y="16"/>
                </a:lnTo>
                <a:lnTo>
                  <a:pt x="2138" y="16"/>
                </a:lnTo>
                <a:lnTo>
                  <a:pt x="2159" y="9"/>
                </a:lnTo>
                <a:lnTo>
                  <a:pt x="2160" y="9"/>
                </a:lnTo>
                <a:lnTo>
                  <a:pt x="2162" y="9"/>
                </a:lnTo>
                <a:lnTo>
                  <a:pt x="2164" y="11"/>
                </a:lnTo>
                <a:lnTo>
                  <a:pt x="2166" y="11"/>
                </a:lnTo>
                <a:lnTo>
                  <a:pt x="2166" y="13"/>
                </a:lnTo>
                <a:lnTo>
                  <a:pt x="2164" y="14"/>
                </a:lnTo>
                <a:lnTo>
                  <a:pt x="2164" y="16"/>
                </a:lnTo>
                <a:lnTo>
                  <a:pt x="2162" y="18"/>
                </a:lnTo>
                <a:lnTo>
                  <a:pt x="2140" y="25"/>
                </a:lnTo>
                <a:lnTo>
                  <a:pt x="2142" y="25"/>
                </a:lnTo>
                <a:lnTo>
                  <a:pt x="2138" y="27"/>
                </a:lnTo>
                <a:lnTo>
                  <a:pt x="2137" y="28"/>
                </a:lnTo>
                <a:lnTo>
                  <a:pt x="2135" y="28"/>
                </a:lnTo>
                <a:lnTo>
                  <a:pt x="2133" y="27"/>
                </a:lnTo>
                <a:lnTo>
                  <a:pt x="2131" y="27"/>
                </a:lnTo>
                <a:lnTo>
                  <a:pt x="2131" y="25"/>
                </a:lnTo>
                <a:lnTo>
                  <a:pt x="2131" y="23"/>
                </a:lnTo>
                <a:lnTo>
                  <a:pt x="2131" y="21"/>
                </a:lnTo>
                <a:lnTo>
                  <a:pt x="2133" y="20"/>
                </a:lnTo>
                <a:lnTo>
                  <a:pt x="2133" y="20"/>
                </a:lnTo>
                <a:close/>
                <a:moveTo>
                  <a:pt x="2188" y="4"/>
                </a:moveTo>
                <a:lnTo>
                  <a:pt x="2197" y="2"/>
                </a:lnTo>
                <a:lnTo>
                  <a:pt x="2197" y="0"/>
                </a:lnTo>
                <a:lnTo>
                  <a:pt x="2215" y="0"/>
                </a:lnTo>
                <a:lnTo>
                  <a:pt x="2217" y="2"/>
                </a:lnTo>
                <a:lnTo>
                  <a:pt x="2219" y="2"/>
                </a:lnTo>
                <a:lnTo>
                  <a:pt x="2221" y="4"/>
                </a:lnTo>
                <a:lnTo>
                  <a:pt x="2221" y="6"/>
                </a:lnTo>
                <a:lnTo>
                  <a:pt x="2221" y="7"/>
                </a:lnTo>
                <a:lnTo>
                  <a:pt x="2219" y="9"/>
                </a:lnTo>
                <a:lnTo>
                  <a:pt x="2217" y="9"/>
                </a:lnTo>
                <a:lnTo>
                  <a:pt x="2215" y="11"/>
                </a:lnTo>
                <a:lnTo>
                  <a:pt x="2197" y="11"/>
                </a:lnTo>
                <a:lnTo>
                  <a:pt x="2199" y="11"/>
                </a:lnTo>
                <a:lnTo>
                  <a:pt x="2190" y="13"/>
                </a:lnTo>
                <a:lnTo>
                  <a:pt x="2188" y="13"/>
                </a:lnTo>
                <a:lnTo>
                  <a:pt x="2186" y="11"/>
                </a:lnTo>
                <a:lnTo>
                  <a:pt x="2184" y="9"/>
                </a:lnTo>
                <a:lnTo>
                  <a:pt x="2184" y="9"/>
                </a:lnTo>
                <a:lnTo>
                  <a:pt x="2184" y="6"/>
                </a:lnTo>
                <a:lnTo>
                  <a:pt x="2184" y="6"/>
                </a:lnTo>
                <a:lnTo>
                  <a:pt x="2186" y="4"/>
                </a:lnTo>
                <a:lnTo>
                  <a:pt x="2188" y="4"/>
                </a:lnTo>
                <a:lnTo>
                  <a:pt x="2188" y="4"/>
                </a:lnTo>
                <a:close/>
                <a:moveTo>
                  <a:pt x="2245" y="6"/>
                </a:moveTo>
                <a:lnTo>
                  <a:pt x="2250" y="7"/>
                </a:lnTo>
                <a:lnTo>
                  <a:pt x="2272" y="13"/>
                </a:lnTo>
                <a:lnTo>
                  <a:pt x="2274" y="14"/>
                </a:lnTo>
                <a:lnTo>
                  <a:pt x="2276" y="14"/>
                </a:lnTo>
                <a:lnTo>
                  <a:pt x="2276" y="16"/>
                </a:lnTo>
                <a:lnTo>
                  <a:pt x="2276" y="18"/>
                </a:lnTo>
                <a:lnTo>
                  <a:pt x="2274" y="20"/>
                </a:lnTo>
                <a:lnTo>
                  <a:pt x="2274" y="21"/>
                </a:lnTo>
                <a:lnTo>
                  <a:pt x="2272" y="21"/>
                </a:lnTo>
                <a:lnTo>
                  <a:pt x="2270" y="21"/>
                </a:lnTo>
                <a:lnTo>
                  <a:pt x="2248" y="16"/>
                </a:lnTo>
                <a:lnTo>
                  <a:pt x="2243" y="14"/>
                </a:lnTo>
                <a:lnTo>
                  <a:pt x="2241" y="14"/>
                </a:lnTo>
                <a:lnTo>
                  <a:pt x="2239" y="13"/>
                </a:lnTo>
                <a:lnTo>
                  <a:pt x="2239" y="11"/>
                </a:lnTo>
                <a:lnTo>
                  <a:pt x="2239" y="9"/>
                </a:lnTo>
                <a:lnTo>
                  <a:pt x="2239" y="7"/>
                </a:lnTo>
                <a:lnTo>
                  <a:pt x="2241" y="6"/>
                </a:lnTo>
                <a:lnTo>
                  <a:pt x="2243" y="6"/>
                </a:lnTo>
                <a:lnTo>
                  <a:pt x="2245" y="6"/>
                </a:lnTo>
                <a:lnTo>
                  <a:pt x="2245" y="6"/>
                </a:lnTo>
                <a:close/>
                <a:moveTo>
                  <a:pt x="2298" y="25"/>
                </a:moveTo>
                <a:lnTo>
                  <a:pt x="2311" y="32"/>
                </a:lnTo>
                <a:lnTo>
                  <a:pt x="2311" y="32"/>
                </a:lnTo>
                <a:lnTo>
                  <a:pt x="2322" y="41"/>
                </a:lnTo>
                <a:lnTo>
                  <a:pt x="2324" y="42"/>
                </a:lnTo>
                <a:lnTo>
                  <a:pt x="2324" y="44"/>
                </a:lnTo>
                <a:lnTo>
                  <a:pt x="2324" y="46"/>
                </a:lnTo>
                <a:lnTo>
                  <a:pt x="2324" y="48"/>
                </a:lnTo>
                <a:lnTo>
                  <a:pt x="2322" y="48"/>
                </a:lnTo>
                <a:lnTo>
                  <a:pt x="2320" y="48"/>
                </a:lnTo>
                <a:lnTo>
                  <a:pt x="2318" y="48"/>
                </a:lnTo>
                <a:lnTo>
                  <a:pt x="2316" y="48"/>
                </a:lnTo>
                <a:lnTo>
                  <a:pt x="2305" y="39"/>
                </a:lnTo>
                <a:lnTo>
                  <a:pt x="2305" y="39"/>
                </a:lnTo>
                <a:lnTo>
                  <a:pt x="2294" y="32"/>
                </a:lnTo>
                <a:lnTo>
                  <a:pt x="2292" y="32"/>
                </a:lnTo>
                <a:lnTo>
                  <a:pt x="2292" y="30"/>
                </a:lnTo>
                <a:lnTo>
                  <a:pt x="2292" y="28"/>
                </a:lnTo>
                <a:lnTo>
                  <a:pt x="2292" y="27"/>
                </a:lnTo>
                <a:lnTo>
                  <a:pt x="2294" y="25"/>
                </a:lnTo>
                <a:lnTo>
                  <a:pt x="2294" y="25"/>
                </a:lnTo>
                <a:lnTo>
                  <a:pt x="2296" y="25"/>
                </a:lnTo>
                <a:lnTo>
                  <a:pt x="2298" y="25"/>
                </a:lnTo>
                <a:lnTo>
                  <a:pt x="2298" y="25"/>
                </a:lnTo>
                <a:close/>
                <a:moveTo>
                  <a:pt x="2344" y="58"/>
                </a:moveTo>
                <a:lnTo>
                  <a:pt x="2366" y="74"/>
                </a:lnTo>
                <a:lnTo>
                  <a:pt x="2368" y="76"/>
                </a:lnTo>
                <a:lnTo>
                  <a:pt x="2368" y="78"/>
                </a:lnTo>
                <a:lnTo>
                  <a:pt x="2368" y="79"/>
                </a:lnTo>
                <a:lnTo>
                  <a:pt x="2368" y="79"/>
                </a:lnTo>
                <a:lnTo>
                  <a:pt x="2366" y="81"/>
                </a:lnTo>
                <a:lnTo>
                  <a:pt x="2364" y="81"/>
                </a:lnTo>
                <a:lnTo>
                  <a:pt x="2362" y="81"/>
                </a:lnTo>
                <a:lnTo>
                  <a:pt x="2360" y="81"/>
                </a:lnTo>
                <a:lnTo>
                  <a:pt x="2338" y="65"/>
                </a:lnTo>
                <a:lnTo>
                  <a:pt x="2336" y="64"/>
                </a:lnTo>
                <a:lnTo>
                  <a:pt x="2336" y="62"/>
                </a:lnTo>
                <a:lnTo>
                  <a:pt x="2336" y="60"/>
                </a:lnTo>
                <a:lnTo>
                  <a:pt x="2336" y="58"/>
                </a:lnTo>
                <a:lnTo>
                  <a:pt x="2338" y="57"/>
                </a:lnTo>
                <a:lnTo>
                  <a:pt x="2340" y="57"/>
                </a:lnTo>
                <a:lnTo>
                  <a:pt x="2342" y="57"/>
                </a:lnTo>
                <a:lnTo>
                  <a:pt x="2344" y="58"/>
                </a:lnTo>
                <a:lnTo>
                  <a:pt x="2344" y="58"/>
                </a:lnTo>
                <a:close/>
                <a:moveTo>
                  <a:pt x="2386" y="93"/>
                </a:moveTo>
                <a:lnTo>
                  <a:pt x="2395" y="104"/>
                </a:lnTo>
                <a:lnTo>
                  <a:pt x="2404" y="114"/>
                </a:lnTo>
                <a:lnTo>
                  <a:pt x="2406" y="116"/>
                </a:lnTo>
                <a:lnTo>
                  <a:pt x="2406" y="118"/>
                </a:lnTo>
                <a:lnTo>
                  <a:pt x="2406" y="120"/>
                </a:lnTo>
                <a:lnTo>
                  <a:pt x="2404" y="121"/>
                </a:lnTo>
                <a:lnTo>
                  <a:pt x="2402" y="121"/>
                </a:lnTo>
                <a:lnTo>
                  <a:pt x="2401" y="121"/>
                </a:lnTo>
                <a:lnTo>
                  <a:pt x="2399" y="121"/>
                </a:lnTo>
                <a:lnTo>
                  <a:pt x="2397" y="120"/>
                </a:lnTo>
                <a:lnTo>
                  <a:pt x="2390" y="109"/>
                </a:lnTo>
                <a:lnTo>
                  <a:pt x="2380" y="100"/>
                </a:lnTo>
                <a:lnTo>
                  <a:pt x="2379" y="99"/>
                </a:lnTo>
                <a:lnTo>
                  <a:pt x="2379" y="97"/>
                </a:lnTo>
                <a:lnTo>
                  <a:pt x="2379" y="95"/>
                </a:lnTo>
                <a:lnTo>
                  <a:pt x="2380" y="93"/>
                </a:lnTo>
                <a:lnTo>
                  <a:pt x="2382" y="93"/>
                </a:lnTo>
                <a:lnTo>
                  <a:pt x="2384" y="92"/>
                </a:lnTo>
                <a:lnTo>
                  <a:pt x="2384" y="93"/>
                </a:lnTo>
                <a:lnTo>
                  <a:pt x="2386" y="93"/>
                </a:lnTo>
                <a:lnTo>
                  <a:pt x="2386" y="93"/>
                </a:lnTo>
                <a:close/>
                <a:moveTo>
                  <a:pt x="2423" y="135"/>
                </a:moveTo>
                <a:lnTo>
                  <a:pt x="2423" y="135"/>
                </a:lnTo>
                <a:lnTo>
                  <a:pt x="2441" y="156"/>
                </a:lnTo>
                <a:lnTo>
                  <a:pt x="2441" y="158"/>
                </a:lnTo>
                <a:lnTo>
                  <a:pt x="2441" y="160"/>
                </a:lnTo>
                <a:lnTo>
                  <a:pt x="2441" y="162"/>
                </a:lnTo>
                <a:lnTo>
                  <a:pt x="2439" y="162"/>
                </a:lnTo>
                <a:lnTo>
                  <a:pt x="2437" y="163"/>
                </a:lnTo>
                <a:lnTo>
                  <a:pt x="2436" y="163"/>
                </a:lnTo>
                <a:lnTo>
                  <a:pt x="2436" y="163"/>
                </a:lnTo>
                <a:lnTo>
                  <a:pt x="2434" y="162"/>
                </a:lnTo>
                <a:lnTo>
                  <a:pt x="2415" y="142"/>
                </a:lnTo>
                <a:lnTo>
                  <a:pt x="2415" y="141"/>
                </a:lnTo>
                <a:lnTo>
                  <a:pt x="2413" y="139"/>
                </a:lnTo>
                <a:lnTo>
                  <a:pt x="2413" y="139"/>
                </a:lnTo>
                <a:lnTo>
                  <a:pt x="2413" y="137"/>
                </a:lnTo>
                <a:lnTo>
                  <a:pt x="2415" y="135"/>
                </a:lnTo>
                <a:lnTo>
                  <a:pt x="2417" y="134"/>
                </a:lnTo>
                <a:lnTo>
                  <a:pt x="2419" y="134"/>
                </a:lnTo>
                <a:lnTo>
                  <a:pt x="2421" y="135"/>
                </a:lnTo>
                <a:lnTo>
                  <a:pt x="2423" y="135"/>
                </a:lnTo>
                <a:lnTo>
                  <a:pt x="2423" y="135"/>
                </a:lnTo>
                <a:close/>
                <a:moveTo>
                  <a:pt x="2458" y="177"/>
                </a:moveTo>
                <a:lnTo>
                  <a:pt x="2472" y="200"/>
                </a:lnTo>
                <a:lnTo>
                  <a:pt x="2474" y="202"/>
                </a:lnTo>
                <a:lnTo>
                  <a:pt x="2474" y="204"/>
                </a:lnTo>
                <a:lnTo>
                  <a:pt x="2472" y="205"/>
                </a:lnTo>
                <a:lnTo>
                  <a:pt x="2470" y="207"/>
                </a:lnTo>
                <a:lnTo>
                  <a:pt x="2469" y="207"/>
                </a:lnTo>
                <a:lnTo>
                  <a:pt x="2469" y="207"/>
                </a:lnTo>
                <a:lnTo>
                  <a:pt x="2467" y="207"/>
                </a:lnTo>
                <a:lnTo>
                  <a:pt x="2465" y="205"/>
                </a:lnTo>
                <a:lnTo>
                  <a:pt x="2450" y="183"/>
                </a:lnTo>
                <a:lnTo>
                  <a:pt x="2450" y="181"/>
                </a:lnTo>
                <a:lnTo>
                  <a:pt x="2450" y="179"/>
                </a:lnTo>
                <a:lnTo>
                  <a:pt x="2450" y="177"/>
                </a:lnTo>
                <a:lnTo>
                  <a:pt x="2452" y="176"/>
                </a:lnTo>
                <a:lnTo>
                  <a:pt x="2454" y="176"/>
                </a:lnTo>
                <a:lnTo>
                  <a:pt x="2456" y="176"/>
                </a:lnTo>
                <a:lnTo>
                  <a:pt x="2458" y="176"/>
                </a:lnTo>
                <a:lnTo>
                  <a:pt x="2458" y="177"/>
                </a:lnTo>
                <a:lnTo>
                  <a:pt x="2458" y="177"/>
                </a:lnTo>
                <a:close/>
                <a:moveTo>
                  <a:pt x="2487" y="223"/>
                </a:moveTo>
                <a:lnTo>
                  <a:pt x="2502" y="248"/>
                </a:lnTo>
                <a:lnTo>
                  <a:pt x="2502" y="249"/>
                </a:lnTo>
                <a:lnTo>
                  <a:pt x="2502" y="251"/>
                </a:lnTo>
                <a:lnTo>
                  <a:pt x="2502" y="251"/>
                </a:lnTo>
                <a:lnTo>
                  <a:pt x="2500" y="253"/>
                </a:lnTo>
                <a:lnTo>
                  <a:pt x="2498" y="253"/>
                </a:lnTo>
                <a:lnTo>
                  <a:pt x="2496" y="253"/>
                </a:lnTo>
                <a:lnTo>
                  <a:pt x="2494" y="253"/>
                </a:lnTo>
                <a:lnTo>
                  <a:pt x="2494" y="251"/>
                </a:lnTo>
                <a:lnTo>
                  <a:pt x="2480" y="228"/>
                </a:lnTo>
                <a:lnTo>
                  <a:pt x="2480" y="227"/>
                </a:lnTo>
                <a:lnTo>
                  <a:pt x="2480" y="225"/>
                </a:lnTo>
                <a:lnTo>
                  <a:pt x="2480" y="223"/>
                </a:lnTo>
                <a:lnTo>
                  <a:pt x="2481" y="223"/>
                </a:lnTo>
                <a:lnTo>
                  <a:pt x="2483" y="221"/>
                </a:lnTo>
                <a:lnTo>
                  <a:pt x="2485" y="221"/>
                </a:lnTo>
                <a:lnTo>
                  <a:pt x="2487" y="223"/>
                </a:lnTo>
                <a:lnTo>
                  <a:pt x="2487" y="223"/>
                </a:lnTo>
                <a:lnTo>
                  <a:pt x="2487" y="223"/>
                </a:lnTo>
                <a:close/>
                <a:moveTo>
                  <a:pt x="2516" y="269"/>
                </a:moveTo>
                <a:lnTo>
                  <a:pt x="2533" y="291"/>
                </a:lnTo>
                <a:lnTo>
                  <a:pt x="2535" y="293"/>
                </a:lnTo>
                <a:lnTo>
                  <a:pt x="2535" y="295"/>
                </a:lnTo>
                <a:lnTo>
                  <a:pt x="2533" y="297"/>
                </a:lnTo>
                <a:lnTo>
                  <a:pt x="2533" y="297"/>
                </a:lnTo>
                <a:lnTo>
                  <a:pt x="2531" y="298"/>
                </a:lnTo>
                <a:lnTo>
                  <a:pt x="2529" y="298"/>
                </a:lnTo>
                <a:lnTo>
                  <a:pt x="2527" y="298"/>
                </a:lnTo>
                <a:lnTo>
                  <a:pt x="2525" y="297"/>
                </a:lnTo>
                <a:lnTo>
                  <a:pt x="2509" y="274"/>
                </a:lnTo>
                <a:lnTo>
                  <a:pt x="2509" y="272"/>
                </a:lnTo>
                <a:lnTo>
                  <a:pt x="2509" y="270"/>
                </a:lnTo>
                <a:lnTo>
                  <a:pt x="2509" y="269"/>
                </a:lnTo>
                <a:lnTo>
                  <a:pt x="2511" y="269"/>
                </a:lnTo>
                <a:lnTo>
                  <a:pt x="2513" y="267"/>
                </a:lnTo>
                <a:lnTo>
                  <a:pt x="2514" y="267"/>
                </a:lnTo>
                <a:lnTo>
                  <a:pt x="2516" y="269"/>
                </a:lnTo>
                <a:lnTo>
                  <a:pt x="2516" y="269"/>
                </a:lnTo>
                <a:lnTo>
                  <a:pt x="2516" y="269"/>
                </a:lnTo>
                <a:close/>
                <a:moveTo>
                  <a:pt x="2547" y="314"/>
                </a:moveTo>
                <a:lnTo>
                  <a:pt x="2560" y="339"/>
                </a:lnTo>
                <a:lnTo>
                  <a:pt x="2562" y="340"/>
                </a:lnTo>
                <a:lnTo>
                  <a:pt x="2560" y="342"/>
                </a:lnTo>
                <a:lnTo>
                  <a:pt x="2560" y="344"/>
                </a:lnTo>
                <a:lnTo>
                  <a:pt x="2558" y="344"/>
                </a:lnTo>
                <a:lnTo>
                  <a:pt x="2557" y="346"/>
                </a:lnTo>
                <a:lnTo>
                  <a:pt x="2555" y="346"/>
                </a:lnTo>
                <a:lnTo>
                  <a:pt x="2553" y="344"/>
                </a:lnTo>
                <a:lnTo>
                  <a:pt x="2553" y="342"/>
                </a:lnTo>
                <a:lnTo>
                  <a:pt x="2540" y="319"/>
                </a:lnTo>
                <a:lnTo>
                  <a:pt x="2538" y="318"/>
                </a:lnTo>
                <a:lnTo>
                  <a:pt x="2538" y="316"/>
                </a:lnTo>
                <a:lnTo>
                  <a:pt x="2540" y="314"/>
                </a:lnTo>
                <a:lnTo>
                  <a:pt x="2542" y="312"/>
                </a:lnTo>
                <a:lnTo>
                  <a:pt x="2544" y="312"/>
                </a:lnTo>
                <a:lnTo>
                  <a:pt x="2546" y="312"/>
                </a:lnTo>
                <a:lnTo>
                  <a:pt x="2547" y="314"/>
                </a:lnTo>
                <a:lnTo>
                  <a:pt x="2547" y="314"/>
                </a:lnTo>
                <a:lnTo>
                  <a:pt x="2547" y="314"/>
                </a:lnTo>
                <a:close/>
                <a:moveTo>
                  <a:pt x="2573" y="363"/>
                </a:moveTo>
                <a:lnTo>
                  <a:pt x="2588" y="386"/>
                </a:lnTo>
                <a:lnTo>
                  <a:pt x="2588" y="388"/>
                </a:lnTo>
                <a:lnTo>
                  <a:pt x="2588" y="390"/>
                </a:lnTo>
                <a:lnTo>
                  <a:pt x="2586" y="391"/>
                </a:lnTo>
                <a:lnTo>
                  <a:pt x="2584" y="393"/>
                </a:lnTo>
                <a:lnTo>
                  <a:pt x="2582" y="393"/>
                </a:lnTo>
                <a:lnTo>
                  <a:pt x="2582" y="393"/>
                </a:lnTo>
                <a:lnTo>
                  <a:pt x="2580" y="391"/>
                </a:lnTo>
                <a:lnTo>
                  <a:pt x="2579" y="391"/>
                </a:lnTo>
                <a:lnTo>
                  <a:pt x="2566" y="367"/>
                </a:lnTo>
                <a:lnTo>
                  <a:pt x="2566" y="365"/>
                </a:lnTo>
                <a:lnTo>
                  <a:pt x="2566" y="363"/>
                </a:lnTo>
                <a:lnTo>
                  <a:pt x="2566" y="361"/>
                </a:lnTo>
                <a:lnTo>
                  <a:pt x="2568" y="361"/>
                </a:lnTo>
                <a:lnTo>
                  <a:pt x="2569" y="360"/>
                </a:lnTo>
                <a:lnTo>
                  <a:pt x="2571" y="360"/>
                </a:lnTo>
                <a:lnTo>
                  <a:pt x="2573" y="361"/>
                </a:lnTo>
                <a:lnTo>
                  <a:pt x="2573" y="363"/>
                </a:lnTo>
                <a:lnTo>
                  <a:pt x="2573" y="363"/>
                </a:lnTo>
                <a:close/>
                <a:moveTo>
                  <a:pt x="2601" y="409"/>
                </a:moveTo>
                <a:lnTo>
                  <a:pt x="2615" y="432"/>
                </a:lnTo>
                <a:lnTo>
                  <a:pt x="2617" y="433"/>
                </a:lnTo>
                <a:lnTo>
                  <a:pt x="2617" y="435"/>
                </a:lnTo>
                <a:lnTo>
                  <a:pt x="2615" y="437"/>
                </a:lnTo>
                <a:lnTo>
                  <a:pt x="2613" y="439"/>
                </a:lnTo>
                <a:lnTo>
                  <a:pt x="2612" y="439"/>
                </a:lnTo>
                <a:lnTo>
                  <a:pt x="2610" y="439"/>
                </a:lnTo>
                <a:lnTo>
                  <a:pt x="2610" y="439"/>
                </a:lnTo>
                <a:lnTo>
                  <a:pt x="2608" y="437"/>
                </a:lnTo>
                <a:lnTo>
                  <a:pt x="2593" y="414"/>
                </a:lnTo>
                <a:lnTo>
                  <a:pt x="2591" y="412"/>
                </a:lnTo>
                <a:lnTo>
                  <a:pt x="2593" y="411"/>
                </a:lnTo>
                <a:lnTo>
                  <a:pt x="2593" y="409"/>
                </a:lnTo>
                <a:lnTo>
                  <a:pt x="2595" y="407"/>
                </a:lnTo>
                <a:lnTo>
                  <a:pt x="2597" y="407"/>
                </a:lnTo>
                <a:lnTo>
                  <a:pt x="2599" y="407"/>
                </a:lnTo>
                <a:lnTo>
                  <a:pt x="2601" y="409"/>
                </a:lnTo>
                <a:lnTo>
                  <a:pt x="2601" y="409"/>
                </a:lnTo>
                <a:lnTo>
                  <a:pt x="2601" y="409"/>
                </a:lnTo>
                <a:close/>
                <a:moveTo>
                  <a:pt x="2630" y="456"/>
                </a:moveTo>
                <a:lnTo>
                  <a:pt x="2643" y="481"/>
                </a:lnTo>
                <a:lnTo>
                  <a:pt x="2643" y="482"/>
                </a:lnTo>
                <a:lnTo>
                  <a:pt x="2643" y="484"/>
                </a:lnTo>
                <a:lnTo>
                  <a:pt x="2641" y="486"/>
                </a:lnTo>
                <a:lnTo>
                  <a:pt x="2639" y="486"/>
                </a:lnTo>
                <a:lnTo>
                  <a:pt x="2637" y="486"/>
                </a:lnTo>
                <a:lnTo>
                  <a:pt x="2637" y="486"/>
                </a:lnTo>
                <a:lnTo>
                  <a:pt x="2635" y="486"/>
                </a:lnTo>
                <a:lnTo>
                  <a:pt x="2634" y="484"/>
                </a:lnTo>
                <a:lnTo>
                  <a:pt x="2621" y="460"/>
                </a:lnTo>
                <a:lnTo>
                  <a:pt x="2621" y="458"/>
                </a:lnTo>
                <a:lnTo>
                  <a:pt x="2621" y="456"/>
                </a:lnTo>
                <a:lnTo>
                  <a:pt x="2623" y="454"/>
                </a:lnTo>
                <a:lnTo>
                  <a:pt x="2623" y="454"/>
                </a:lnTo>
                <a:lnTo>
                  <a:pt x="2624" y="454"/>
                </a:lnTo>
                <a:lnTo>
                  <a:pt x="2626" y="454"/>
                </a:lnTo>
                <a:lnTo>
                  <a:pt x="2628" y="454"/>
                </a:lnTo>
                <a:lnTo>
                  <a:pt x="2630" y="456"/>
                </a:lnTo>
                <a:lnTo>
                  <a:pt x="2630" y="456"/>
                </a:lnTo>
                <a:close/>
              </a:path>
            </a:pathLst>
          </a:custGeom>
          <a:solidFill>
            <a:srgbClr val="FF0000"/>
          </a:solidFill>
          <a:ln w="15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58" name="Freeform 710"/>
          <p:cNvSpPr>
            <a:spLocks noEditPoints="1"/>
          </p:cNvSpPr>
          <p:nvPr/>
        </p:nvSpPr>
        <p:spPr bwMode="auto">
          <a:xfrm>
            <a:off x="2157413" y="3646388"/>
            <a:ext cx="2097087" cy="809625"/>
          </a:xfrm>
          <a:custGeom>
            <a:avLst/>
            <a:gdLst>
              <a:gd name="T0" fmla="*/ 48 w 2643"/>
              <a:gd name="T1" fmla="*/ 582 h 1020"/>
              <a:gd name="T2" fmla="*/ 72 w 2643"/>
              <a:gd name="T3" fmla="*/ 631 h 1020"/>
              <a:gd name="T4" fmla="*/ 85 w 2643"/>
              <a:gd name="T5" fmla="*/ 661 h 1020"/>
              <a:gd name="T6" fmla="*/ 107 w 2643"/>
              <a:gd name="T7" fmla="*/ 696 h 1020"/>
              <a:gd name="T8" fmla="*/ 143 w 2643"/>
              <a:gd name="T9" fmla="*/ 740 h 1020"/>
              <a:gd name="T10" fmla="*/ 222 w 2643"/>
              <a:gd name="T11" fmla="*/ 854 h 1020"/>
              <a:gd name="T12" fmla="*/ 252 w 2643"/>
              <a:gd name="T13" fmla="*/ 903 h 1020"/>
              <a:gd name="T14" fmla="*/ 281 w 2643"/>
              <a:gd name="T15" fmla="*/ 938 h 1020"/>
              <a:gd name="T16" fmla="*/ 307 w 2643"/>
              <a:gd name="T17" fmla="*/ 954 h 1020"/>
              <a:gd name="T18" fmla="*/ 354 w 2643"/>
              <a:gd name="T19" fmla="*/ 985 h 1020"/>
              <a:gd name="T20" fmla="*/ 406 w 2643"/>
              <a:gd name="T21" fmla="*/ 1006 h 1020"/>
              <a:gd name="T22" fmla="*/ 462 w 2643"/>
              <a:gd name="T23" fmla="*/ 1010 h 1020"/>
              <a:gd name="T24" fmla="*/ 584 w 2643"/>
              <a:gd name="T25" fmla="*/ 952 h 1020"/>
              <a:gd name="T26" fmla="*/ 626 w 2643"/>
              <a:gd name="T27" fmla="*/ 912 h 1020"/>
              <a:gd name="T28" fmla="*/ 668 w 2643"/>
              <a:gd name="T29" fmla="*/ 875 h 1020"/>
              <a:gd name="T30" fmla="*/ 684 w 2643"/>
              <a:gd name="T31" fmla="*/ 856 h 1020"/>
              <a:gd name="T32" fmla="*/ 705 w 2643"/>
              <a:gd name="T33" fmla="*/ 812 h 1020"/>
              <a:gd name="T34" fmla="*/ 778 w 2643"/>
              <a:gd name="T35" fmla="*/ 693 h 1020"/>
              <a:gd name="T36" fmla="*/ 816 w 2643"/>
              <a:gd name="T37" fmla="*/ 647 h 1020"/>
              <a:gd name="T38" fmla="*/ 826 w 2643"/>
              <a:gd name="T39" fmla="*/ 630 h 1020"/>
              <a:gd name="T40" fmla="*/ 848 w 2643"/>
              <a:gd name="T41" fmla="*/ 575 h 1020"/>
              <a:gd name="T42" fmla="*/ 919 w 2643"/>
              <a:gd name="T43" fmla="*/ 454 h 1020"/>
              <a:gd name="T44" fmla="*/ 948 w 2643"/>
              <a:gd name="T45" fmla="*/ 412 h 1020"/>
              <a:gd name="T46" fmla="*/ 956 w 2643"/>
              <a:gd name="T47" fmla="*/ 391 h 1020"/>
              <a:gd name="T48" fmla="*/ 981 w 2643"/>
              <a:gd name="T49" fmla="*/ 340 h 1020"/>
              <a:gd name="T50" fmla="*/ 1038 w 2643"/>
              <a:gd name="T51" fmla="*/ 241 h 1020"/>
              <a:gd name="T52" fmla="*/ 1090 w 2643"/>
              <a:gd name="T53" fmla="*/ 176 h 1020"/>
              <a:gd name="T54" fmla="*/ 1124 w 2643"/>
              <a:gd name="T55" fmla="*/ 139 h 1020"/>
              <a:gd name="T56" fmla="*/ 1135 w 2643"/>
              <a:gd name="T57" fmla="*/ 118 h 1020"/>
              <a:gd name="T58" fmla="*/ 1176 w 2643"/>
              <a:gd name="T59" fmla="*/ 74 h 1020"/>
              <a:gd name="T60" fmla="*/ 1297 w 2643"/>
              <a:gd name="T61" fmla="*/ 4 h 1020"/>
              <a:gd name="T62" fmla="*/ 1357 w 2643"/>
              <a:gd name="T63" fmla="*/ 6 h 1020"/>
              <a:gd name="T64" fmla="*/ 1409 w 2643"/>
              <a:gd name="T65" fmla="*/ 28 h 1020"/>
              <a:gd name="T66" fmla="*/ 1427 w 2643"/>
              <a:gd name="T67" fmla="*/ 41 h 1020"/>
              <a:gd name="T68" fmla="*/ 1471 w 2643"/>
              <a:gd name="T69" fmla="*/ 69 h 1020"/>
              <a:gd name="T70" fmla="*/ 1515 w 2643"/>
              <a:gd name="T71" fmla="*/ 107 h 1020"/>
              <a:gd name="T72" fmla="*/ 1601 w 2643"/>
              <a:gd name="T73" fmla="*/ 218 h 1020"/>
              <a:gd name="T74" fmla="*/ 1625 w 2643"/>
              <a:gd name="T75" fmla="*/ 269 h 1020"/>
              <a:gd name="T76" fmla="*/ 1638 w 2643"/>
              <a:gd name="T77" fmla="*/ 286 h 1020"/>
              <a:gd name="T78" fmla="*/ 1673 w 2643"/>
              <a:gd name="T79" fmla="*/ 333 h 1020"/>
              <a:gd name="T80" fmla="*/ 1739 w 2643"/>
              <a:gd name="T81" fmla="*/ 458 h 1020"/>
              <a:gd name="T82" fmla="*/ 1744 w 2643"/>
              <a:gd name="T83" fmla="*/ 477 h 1020"/>
              <a:gd name="T84" fmla="*/ 1781 w 2643"/>
              <a:gd name="T85" fmla="*/ 519 h 1020"/>
              <a:gd name="T86" fmla="*/ 1849 w 2643"/>
              <a:gd name="T87" fmla="*/ 644 h 1020"/>
              <a:gd name="T88" fmla="*/ 1869 w 2643"/>
              <a:gd name="T89" fmla="*/ 693 h 1020"/>
              <a:gd name="T90" fmla="*/ 1880 w 2643"/>
              <a:gd name="T91" fmla="*/ 714 h 1020"/>
              <a:gd name="T92" fmla="*/ 1911 w 2643"/>
              <a:gd name="T93" fmla="*/ 756 h 1020"/>
              <a:gd name="T94" fmla="*/ 1995 w 2643"/>
              <a:gd name="T95" fmla="*/ 868 h 1020"/>
              <a:gd name="T96" fmla="*/ 2028 w 2643"/>
              <a:gd name="T97" fmla="*/ 915 h 1020"/>
              <a:gd name="T98" fmla="*/ 2043 w 2643"/>
              <a:gd name="T99" fmla="*/ 929 h 1020"/>
              <a:gd name="T100" fmla="*/ 2089 w 2643"/>
              <a:gd name="T101" fmla="*/ 964 h 1020"/>
              <a:gd name="T102" fmla="*/ 2199 w 2643"/>
              <a:gd name="T103" fmla="*/ 1012 h 1020"/>
              <a:gd name="T104" fmla="*/ 2272 w 2643"/>
              <a:gd name="T105" fmla="*/ 999 h 1020"/>
              <a:gd name="T106" fmla="*/ 2324 w 2643"/>
              <a:gd name="T107" fmla="*/ 973 h 1020"/>
              <a:gd name="T108" fmla="*/ 2366 w 2643"/>
              <a:gd name="T109" fmla="*/ 947 h 1020"/>
              <a:gd name="T110" fmla="*/ 2382 w 2643"/>
              <a:gd name="T111" fmla="*/ 929 h 1020"/>
              <a:gd name="T112" fmla="*/ 2413 w 2643"/>
              <a:gd name="T113" fmla="*/ 882 h 1020"/>
              <a:gd name="T114" fmla="*/ 2496 w 2643"/>
              <a:gd name="T115" fmla="*/ 768 h 1020"/>
              <a:gd name="T116" fmla="*/ 2533 w 2643"/>
              <a:gd name="T117" fmla="*/ 730 h 1020"/>
              <a:gd name="T118" fmla="*/ 2540 w 2643"/>
              <a:gd name="T119" fmla="*/ 707 h 1020"/>
              <a:gd name="T120" fmla="*/ 2608 w 2643"/>
              <a:gd name="T121" fmla="*/ 584 h 1020"/>
              <a:gd name="T122" fmla="*/ 2643 w 2643"/>
              <a:gd name="T123" fmla="*/ 537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3" h="1020">
                <a:moveTo>
                  <a:pt x="10" y="507"/>
                </a:moveTo>
                <a:lnTo>
                  <a:pt x="21" y="531"/>
                </a:lnTo>
                <a:lnTo>
                  <a:pt x="22" y="533"/>
                </a:lnTo>
                <a:lnTo>
                  <a:pt x="21" y="535"/>
                </a:lnTo>
                <a:lnTo>
                  <a:pt x="21" y="537"/>
                </a:lnTo>
                <a:lnTo>
                  <a:pt x="19" y="537"/>
                </a:lnTo>
                <a:lnTo>
                  <a:pt x="17" y="538"/>
                </a:lnTo>
                <a:lnTo>
                  <a:pt x="15" y="538"/>
                </a:lnTo>
                <a:lnTo>
                  <a:pt x="13" y="537"/>
                </a:lnTo>
                <a:lnTo>
                  <a:pt x="13" y="535"/>
                </a:lnTo>
                <a:lnTo>
                  <a:pt x="0" y="510"/>
                </a:lnTo>
                <a:lnTo>
                  <a:pt x="0" y="509"/>
                </a:lnTo>
                <a:lnTo>
                  <a:pt x="0" y="507"/>
                </a:lnTo>
                <a:lnTo>
                  <a:pt x="2" y="505"/>
                </a:lnTo>
                <a:lnTo>
                  <a:pt x="2" y="505"/>
                </a:lnTo>
                <a:lnTo>
                  <a:pt x="4" y="505"/>
                </a:lnTo>
                <a:lnTo>
                  <a:pt x="6" y="505"/>
                </a:lnTo>
                <a:lnTo>
                  <a:pt x="8" y="505"/>
                </a:lnTo>
                <a:lnTo>
                  <a:pt x="10" y="507"/>
                </a:lnTo>
                <a:lnTo>
                  <a:pt x="10" y="507"/>
                </a:lnTo>
                <a:close/>
                <a:moveTo>
                  <a:pt x="33" y="556"/>
                </a:moveTo>
                <a:lnTo>
                  <a:pt x="35" y="560"/>
                </a:lnTo>
                <a:lnTo>
                  <a:pt x="35" y="560"/>
                </a:lnTo>
                <a:lnTo>
                  <a:pt x="48" y="579"/>
                </a:lnTo>
                <a:lnTo>
                  <a:pt x="48" y="581"/>
                </a:lnTo>
                <a:lnTo>
                  <a:pt x="48" y="582"/>
                </a:lnTo>
                <a:lnTo>
                  <a:pt x="48" y="584"/>
                </a:lnTo>
                <a:lnTo>
                  <a:pt x="46" y="584"/>
                </a:lnTo>
                <a:lnTo>
                  <a:pt x="44" y="586"/>
                </a:lnTo>
                <a:lnTo>
                  <a:pt x="43" y="586"/>
                </a:lnTo>
                <a:lnTo>
                  <a:pt x="41" y="584"/>
                </a:lnTo>
                <a:lnTo>
                  <a:pt x="39" y="582"/>
                </a:lnTo>
                <a:lnTo>
                  <a:pt x="28" y="565"/>
                </a:lnTo>
                <a:lnTo>
                  <a:pt x="26" y="565"/>
                </a:lnTo>
                <a:lnTo>
                  <a:pt x="24" y="560"/>
                </a:lnTo>
                <a:lnTo>
                  <a:pt x="24" y="558"/>
                </a:lnTo>
                <a:lnTo>
                  <a:pt x="24" y="556"/>
                </a:lnTo>
                <a:lnTo>
                  <a:pt x="26" y="554"/>
                </a:lnTo>
                <a:lnTo>
                  <a:pt x="26" y="554"/>
                </a:lnTo>
                <a:lnTo>
                  <a:pt x="28" y="553"/>
                </a:lnTo>
                <a:lnTo>
                  <a:pt x="30" y="554"/>
                </a:lnTo>
                <a:lnTo>
                  <a:pt x="32" y="554"/>
                </a:lnTo>
                <a:lnTo>
                  <a:pt x="33" y="556"/>
                </a:lnTo>
                <a:lnTo>
                  <a:pt x="33" y="556"/>
                </a:lnTo>
                <a:close/>
                <a:moveTo>
                  <a:pt x="63" y="602"/>
                </a:moveTo>
                <a:lnTo>
                  <a:pt x="68" y="607"/>
                </a:lnTo>
                <a:lnTo>
                  <a:pt x="77" y="624"/>
                </a:lnTo>
                <a:lnTo>
                  <a:pt x="77" y="626"/>
                </a:lnTo>
                <a:lnTo>
                  <a:pt x="77" y="628"/>
                </a:lnTo>
                <a:lnTo>
                  <a:pt x="76" y="630"/>
                </a:lnTo>
                <a:lnTo>
                  <a:pt x="74" y="631"/>
                </a:lnTo>
                <a:lnTo>
                  <a:pt x="72" y="631"/>
                </a:lnTo>
                <a:lnTo>
                  <a:pt x="70" y="631"/>
                </a:lnTo>
                <a:lnTo>
                  <a:pt x="70" y="630"/>
                </a:lnTo>
                <a:lnTo>
                  <a:pt x="68" y="630"/>
                </a:lnTo>
                <a:lnTo>
                  <a:pt x="59" y="612"/>
                </a:lnTo>
                <a:lnTo>
                  <a:pt x="55" y="605"/>
                </a:lnTo>
                <a:lnTo>
                  <a:pt x="54" y="603"/>
                </a:lnTo>
                <a:lnTo>
                  <a:pt x="54" y="602"/>
                </a:lnTo>
                <a:lnTo>
                  <a:pt x="55" y="600"/>
                </a:lnTo>
                <a:lnTo>
                  <a:pt x="57" y="600"/>
                </a:lnTo>
                <a:lnTo>
                  <a:pt x="59" y="598"/>
                </a:lnTo>
                <a:lnTo>
                  <a:pt x="61" y="598"/>
                </a:lnTo>
                <a:lnTo>
                  <a:pt x="61" y="600"/>
                </a:lnTo>
                <a:lnTo>
                  <a:pt x="63" y="602"/>
                </a:lnTo>
                <a:lnTo>
                  <a:pt x="63" y="602"/>
                </a:lnTo>
                <a:close/>
                <a:moveTo>
                  <a:pt x="88" y="649"/>
                </a:moveTo>
                <a:lnTo>
                  <a:pt x="94" y="658"/>
                </a:lnTo>
                <a:lnTo>
                  <a:pt x="101" y="673"/>
                </a:lnTo>
                <a:lnTo>
                  <a:pt x="103" y="675"/>
                </a:lnTo>
                <a:lnTo>
                  <a:pt x="101" y="677"/>
                </a:lnTo>
                <a:lnTo>
                  <a:pt x="101" y="679"/>
                </a:lnTo>
                <a:lnTo>
                  <a:pt x="99" y="679"/>
                </a:lnTo>
                <a:lnTo>
                  <a:pt x="98" y="679"/>
                </a:lnTo>
                <a:lnTo>
                  <a:pt x="96" y="679"/>
                </a:lnTo>
                <a:lnTo>
                  <a:pt x="94" y="679"/>
                </a:lnTo>
                <a:lnTo>
                  <a:pt x="94" y="677"/>
                </a:lnTo>
                <a:lnTo>
                  <a:pt x="85" y="661"/>
                </a:lnTo>
                <a:lnTo>
                  <a:pt x="81" y="652"/>
                </a:lnTo>
                <a:lnTo>
                  <a:pt x="79" y="651"/>
                </a:lnTo>
                <a:lnTo>
                  <a:pt x="81" y="649"/>
                </a:lnTo>
                <a:lnTo>
                  <a:pt x="81" y="649"/>
                </a:lnTo>
                <a:lnTo>
                  <a:pt x="83" y="647"/>
                </a:lnTo>
                <a:lnTo>
                  <a:pt x="85" y="647"/>
                </a:lnTo>
                <a:lnTo>
                  <a:pt x="87" y="647"/>
                </a:lnTo>
                <a:lnTo>
                  <a:pt x="88" y="647"/>
                </a:lnTo>
                <a:lnTo>
                  <a:pt x="88" y="649"/>
                </a:lnTo>
                <a:lnTo>
                  <a:pt x="88" y="649"/>
                </a:lnTo>
                <a:close/>
                <a:moveTo>
                  <a:pt x="114" y="696"/>
                </a:moveTo>
                <a:lnTo>
                  <a:pt x="120" y="705"/>
                </a:lnTo>
                <a:lnTo>
                  <a:pt x="129" y="719"/>
                </a:lnTo>
                <a:lnTo>
                  <a:pt x="131" y="721"/>
                </a:lnTo>
                <a:lnTo>
                  <a:pt x="131" y="723"/>
                </a:lnTo>
                <a:lnTo>
                  <a:pt x="129" y="724"/>
                </a:lnTo>
                <a:lnTo>
                  <a:pt x="129" y="726"/>
                </a:lnTo>
                <a:lnTo>
                  <a:pt x="127" y="726"/>
                </a:lnTo>
                <a:lnTo>
                  <a:pt x="125" y="726"/>
                </a:lnTo>
                <a:lnTo>
                  <a:pt x="123" y="726"/>
                </a:lnTo>
                <a:lnTo>
                  <a:pt x="121" y="724"/>
                </a:lnTo>
                <a:lnTo>
                  <a:pt x="110" y="710"/>
                </a:lnTo>
                <a:lnTo>
                  <a:pt x="107" y="701"/>
                </a:lnTo>
                <a:lnTo>
                  <a:pt x="107" y="700"/>
                </a:lnTo>
                <a:lnTo>
                  <a:pt x="107" y="698"/>
                </a:lnTo>
                <a:lnTo>
                  <a:pt x="107" y="696"/>
                </a:lnTo>
                <a:lnTo>
                  <a:pt x="109" y="694"/>
                </a:lnTo>
                <a:lnTo>
                  <a:pt x="110" y="694"/>
                </a:lnTo>
                <a:lnTo>
                  <a:pt x="112" y="694"/>
                </a:lnTo>
                <a:lnTo>
                  <a:pt x="114" y="694"/>
                </a:lnTo>
                <a:lnTo>
                  <a:pt x="114" y="696"/>
                </a:lnTo>
                <a:lnTo>
                  <a:pt x="114" y="696"/>
                </a:lnTo>
                <a:close/>
                <a:moveTo>
                  <a:pt x="145" y="742"/>
                </a:moveTo>
                <a:lnTo>
                  <a:pt x="151" y="749"/>
                </a:lnTo>
                <a:lnTo>
                  <a:pt x="160" y="765"/>
                </a:lnTo>
                <a:lnTo>
                  <a:pt x="162" y="766"/>
                </a:lnTo>
                <a:lnTo>
                  <a:pt x="162" y="768"/>
                </a:lnTo>
                <a:lnTo>
                  <a:pt x="160" y="770"/>
                </a:lnTo>
                <a:lnTo>
                  <a:pt x="158" y="770"/>
                </a:lnTo>
                <a:lnTo>
                  <a:pt x="156" y="772"/>
                </a:lnTo>
                <a:lnTo>
                  <a:pt x="154" y="772"/>
                </a:lnTo>
                <a:lnTo>
                  <a:pt x="154" y="770"/>
                </a:lnTo>
                <a:lnTo>
                  <a:pt x="153" y="768"/>
                </a:lnTo>
                <a:lnTo>
                  <a:pt x="143" y="754"/>
                </a:lnTo>
                <a:lnTo>
                  <a:pt x="138" y="747"/>
                </a:lnTo>
                <a:lnTo>
                  <a:pt x="138" y="745"/>
                </a:lnTo>
                <a:lnTo>
                  <a:pt x="138" y="744"/>
                </a:lnTo>
                <a:lnTo>
                  <a:pt x="138" y="742"/>
                </a:lnTo>
                <a:lnTo>
                  <a:pt x="140" y="740"/>
                </a:lnTo>
                <a:lnTo>
                  <a:pt x="142" y="740"/>
                </a:lnTo>
                <a:lnTo>
                  <a:pt x="143" y="740"/>
                </a:lnTo>
                <a:lnTo>
                  <a:pt x="143" y="740"/>
                </a:lnTo>
                <a:lnTo>
                  <a:pt x="145" y="742"/>
                </a:lnTo>
                <a:lnTo>
                  <a:pt x="145" y="742"/>
                </a:lnTo>
                <a:close/>
                <a:moveTo>
                  <a:pt x="175" y="787"/>
                </a:moveTo>
                <a:lnTo>
                  <a:pt x="178" y="794"/>
                </a:lnTo>
                <a:lnTo>
                  <a:pt x="189" y="810"/>
                </a:lnTo>
                <a:lnTo>
                  <a:pt x="189" y="812"/>
                </a:lnTo>
                <a:lnTo>
                  <a:pt x="189" y="814"/>
                </a:lnTo>
                <a:lnTo>
                  <a:pt x="189" y="815"/>
                </a:lnTo>
                <a:lnTo>
                  <a:pt x="187" y="817"/>
                </a:lnTo>
                <a:lnTo>
                  <a:pt x="186" y="817"/>
                </a:lnTo>
                <a:lnTo>
                  <a:pt x="184" y="817"/>
                </a:lnTo>
                <a:lnTo>
                  <a:pt x="182" y="817"/>
                </a:lnTo>
                <a:lnTo>
                  <a:pt x="182" y="815"/>
                </a:lnTo>
                <a:lnTo>
                  <a:pt x="169" y="798"/>
                </a:lnTo>
                <a:lnTo>
                  <a:pt x="165" y="793"/>
                </a:lnTo>
                <a:lnTo>
                  <a:pt x="165" y="791"/>
                </a:lnTo>
                <a:lnTo>
                  <a:pt x="165" y="789"/>
                </a:lnTo>
                <a:lnTo>
                  <a:pt x="167" y="787"/>
                </a:lnTo>
                <a:lnTo>
                  <a:pt x="167" y="786"/>
                </a:lnTo>
                <a:lnTo>
                  <a:pt x="169" y="786"/>
                </a:lnTo>
                <a:lnTo>
                  <a:pt x="171" y="786"/>
                </a:lnTo>
                <a:lnTo>
                  <a:pt x="173" y="787"/>
                </a:lnTo>
                <a:lnTo>
                  <a:pt x="175" y="787"/>
                </a:lnTo>
                <a:lnTo>
                  <a:pt x="175" y="787"/>
                </a:lnTo>
                <a:close/>
                <a:moveTo>
                  <a:pt x="204" y="833"/>
                </a:moveTo>
                <a:lnTo>
                  <a:pt x="222" y="854"/>
                </a:lnTo>
                <a:lnTo>
                  <a:pt x="222" y="856"/>
                </a:lnTo>
                <a:lnTo>
                  <a:pt x="222" y="857"/>
                </a:lnTo>
                <a:lnTo>
                  <a:pt x="222" y="859"/>
                </a:lnTo>
                <a:lnTo>
                  <a:pt x="220" y="859"/>
                </a:lnTo>
                <a:lnTo>
                  <a:pt x="219" y="861"/>
                </a:lnTo>
                <a:lnTo>
                  <a:pt x="217" y="861"/>
                </a:lnTo>
                <a:lnTo>
                  <a:pt x="217" y="861"/>
                </a:lnTo>
                <a:lnTo>
                  <a:pt x="215" y="859"/>
                </a:lnTo>
                <a:lnTo>
                  <a:pt x="197" y="838"/>
                </a:lnTo>
                <a:lnTo>
                  <a:pt x="197" y="836"/>
                </a:lnTo>
                <a:lnTo>
                  <a:pt x="197" y="835"/>
                </a:lnTo>
                <a:lnTo>
                  <a:pt x="197" y="833"/>
                </a:lnTo>
                <a:lnTo>
                  <a:pt x="197" y="831"/>
                </a:lnTo>
                <a:lnTo>
                  <a:pt x="198" y="831"/>
                </a:lnTo>
                <a:lnTo>
                  <a:pt x="200" y="831"/>
                </a:lnTo>
                <a:lnTo>
                  <a:pt x="202" y="831"/>
                </a:lnTo>
                <a:lnTo>
                  <a:pt x="204" y="833"/>
                </a:lnTo>
                <a:lnTo>
                  <a:pt x="204" y="833"/>
                </a:lnTo>
                <a:close/>
                <a:moveTo>
                  <a:pt x="239" y="875"/>
                </a:moveTo>
                <a:lnTo>
                  <a:pt x="257" y="896"/>
                </a:lnTo>
                <a:lnTo>
                  <a:pt x="257" y="898"/>
                </a:lnTo>
                <a:lnTo>
                  <a:pt x="257" y="900"/>
                </a:lnTo>
                <a:lnTo>
                  <a:pt x="257" y="901"/>
                </a:lnTo>
                <a:lnTo>
                  <a:pt x="255" y="903"/>
                </a:lnTo>
                <a:lnTo>
                  <a:pt x="253" y="903"/>
                </a:lnTo>
                <a:lnTo>
                  <a:pt x="252" y="903"/>
                </a:lnTo>
                <a:lnTo>
                  <a:pt x="250" y="903"/>
                </a:lnTo>
                <a:lnTo>
                  <a:pt x="250" y="901"/>
                </a:lnTo>
                <a:lnTo>
                  <a:pt x="231" y="880"/>
                </a:lnTo>
                <a:lnTo>
                  <a:pt x="231" y="879"/>
                </a:lnTo>
                <a:lnTo>
                  <a:pt x="231" y="877"/>
                </a:lnTo>
                <a:lnTo>
                  <a:pt x="231" y="875"/>
                </a:lnTo>
                <a:lnTo>
                  <a:pt x="233" y="873"/>
                </a:lnTo>
                <a:lnTo>
                  <a:pt x="235" y="873"/>
                </a:lnTo>
                <a:lnTo>
                  <a:pt x="237" y="873"/>
                </a:lnTo>
                <a:lnTo>
                  <a:pt x="239" y="873"/>
                </a:lnTo>
                <a:lnTo>
                  <a:pt x="239" y="875"/>
                </a:lnTo>
                <a:lnTo>
                  <a:pt x="239" y="875"/>
                </a:lnTo>
                <a:close/>
                <a:moveTo>
                  <a:pt x="274" y="917"/>
                </a:moveTo>
                <a:lnTo>
                  <a:pt x="288" y="933"/>
                </a:lnTo>
                <a:lnTo>
                  <a:pt x="286" y="931"/>
                </a:lnTo>
                <a:lnTo>
                  <a:pt x="292" y="936"/>
                </a:lnTo>
                <a:lnTo>
                  <a:pt x="294" y="936"/>
                </a:lnTo>
                <a:lnTo>
                  <a:pt x="294" y="938"/>
                </a:lnTo>
                <a:lnTo>
                  <a:pt x="294" y="940"/>
                </a:lnTo>
                <a:lnTo>
                  <a:pt x="294" y="942"/>
                </a:lnTo>
                <a:lnTo>
                  <a:pt x="292" y="943"/>
                </a:lnTo>
                <a:lnTo>
                  <a:pt x="290" y="943"/>
                </a:lnTo>
                <a:lnTo>
                  <a:pt x="288" y="943"/>
                </a:lnTo>
                <a:lnTo>
                  <a:pt x="286" y="943"/>
                </a:lnTo>
                <a:lnTo>
                  <a:pt x="281" y="938"/>
                </a:lnTo>
                <a:lnTo>
                  <a:pt x="281" y="938"/>
                </a:lnTo>
                <a:lnTo>
                  <a:pt x="266" y="922"/>
                </a:lnTo>
                <a:lnTo>
                  <a:pt x="266" y="921"/>
                </a:lnTo>
                <a:lnTo>
                  <a:pt x="266" y="919"/>
                </a:lnTo>
                <a:lnTo>
                  <a:pt x="266" y="917"/>
                </a:lnTo>
                <a:lnTo>
                  <a:pt x="268" y="917"/>
                </a:lnTo>
                <a:lnTo>
                  <a:pt x="270" y="915"/>
                </a:lnTo>
                <a:lnTo>
                  <a:pt x="272" y="915"/>
                </a:lnTo>
                <a:lnTo>
                  <a:pt x="272" y="915"/>
                </a:lnTo>
                <a:lnTo>
                  <a:pt x="274" y="917"/>
                </a:lnTo>
                <a:lnTo>
                  <a:pt x="274" y="917"/>
                </a:lnTo>
                <a:close/>
                <a:moveTo>
                  <a:pt x="314" y="952"/>
                </a:moveTo>
                <a:lnTo>
                  <a:pt x="319" y="956"/>
                </a:lnTo>
                <a:lnTo>
                  <a:pt x="336" y="970"/>
                </a:lnTo>
                <a:lnTo>
                  <a:pt x="338" y="971"/>
                </a:lnTo>
                <a:lnTo>
                  <a:pt x="338" y="973"/>
                </a:lnTo>
                <a:lnTo>
                  <a:pt x="338" y="975"/>
                </a:lnTo>
                <a:lnTo>
                  <a:pt x="338" y="975"/>
                </a:lnTo>
                <a:lnTo>
                  <a:pt x="336" y="977"/>
                </a:lnTo>
                <a:lnTo>
                  <a:pt x="334" y="977"/>
                </a:lnTo>
                <a:lnTo>
                  <a:pt x="332" y="977"/>
                </a:lnTo>
                <a:lnTo>
                  <a:pt x="330" y="977"/>
                </a:lnTo>
                <a:lnTo>
                  <a:pt x="314" y="963"/>
                </a:lnTo>
                <a:lnTo>
                  <a:pt x="308" y="959"/>
                </a:lnTo>
                <a:lnTo>
                  <a:pt x="308" y="957"/>
                </a:lnTo>
                <a:lnTo>
                  <a:pt x="307" y="956"/>
                </a:lnTo>
                <a:lnTo>
                  <a:pt x="307" y="954"/>
                </a:lnTo>
                <a:lnTo>
                  <a:pt x="308" y="954"/>
                </a:lnTo>
                <a:lnTo>
                  <a:pt x="310" y="952"/>
                </a:lnTo>
                <a:lnTo>
                  <a:pt x="312" y="952"/>
                </a:lnTo>
                <a:lnTo>
                  <a:pt x="314" y="952"/>
                </a:lnTo>
                <a:lnTo>
                  <a:pt x="314" y="952"/>
                </a:lnTo>
                <a:lnTo>
                  <a:pt x="314" y="952"/>
                </a:lnTo>
                <a:close/>
                <a:moveTo>
                  <a:pt x="360" y="985"/>
                </a:moveTo>
                <a:lnTo>
                  <a:pt x="371" y="994"/>
                </a:lnTo>
                <a:lnTo>
                  <a:pt x="371" y="992"/>
                </a:lnTo>
                <a:lnTo>
                  <a:pt x="382" y="998"/>
                </a:lnTo>
                <a:lnTo>
                  <a:pt x="384" y="999"/>
                </a:lnTo>
                <a:lnTo>
                  <a:pt x="385" y="999"/>
                </a:lnTo>
                <a:lnTo>
                  <a:pt x="385" y="1001"/>
                </a:lnTo>
                <a:lnTo>
                  <a:pt x="385" y="1003"/>
                </a:lnTo>
                <a:lnTo>
                  <a:pt x="384" y="1005"/>
                </a:lnTo>
                <a:lnTo>
                  <a:pt x="382" y="1006"/>
                </a:lnTo>
                <a:lnTo>
                  <a:pt x="380" y="1006"/>
                </a:lnTo>
                <a:lnTo>
                  <a:pt x="378" y="1006"/>
                </a:lnTo>
                <a:lnTo>
                  <a:pt x="367" y="1001"/>
                </a:lnTo>
                <a:lnTo>
                  <a:pt x="365" y="1001"/>
                </a:lnTo>
                <a:lnTo>
                  <a:pt x="354" y="992"/>
                </a:lnTo>
                <a:lnTo>
                  <a:pt x="352" y="991"/>
                </a:lnTo>
                <a:lnTo>
                  <a:pt x="351" y="991"/>
                </a:lnTo>
                <a:lnTo>
                  <a:pt x="351" y="989"/>
                </a:lnTo>
                <a:lnTo>
                  <a:pt x="352" y="987"/>
                </a:lnTo>
                <a:lnTo>
                  <a:pt x="354" y="985"/>
                </a:lnTo>
                <a:lnTo>
                  <a:pt x="356" y="985"/>
                </a:lnTo>
                <a:lnTo>
                  <a:pt x="358" y="985"/>
                </a:lnTo>
                <a:lnTo>
                  <a:pt x="360" y="985"/>
                </a:lnTo>
                <a:lnTo>
                  <a:pt x="360" y="985"/>
                </a:lnTo>
                <a:close/>
                <a:moveTo>
                  <a:pt x="407" y="1006"/>
                </a:moveTo>
                <a:lnTo>
                  <a:pt x="428" y="1012"/>
                </a:lnTo>
                <a:lnTo>
                  <a:pt x="428" y="1010"/>
                </a:lnTo>
                <a:lnTo>
                  <a:pt x="435" y="1010"/>
                </a:lnTo>
                <a:lnTo>
                  <a:pt x="437" y="1012"/>
                </a:lnTo>
                <a:lnTo>
                  <a:pt x="439" y="1012"/>
                </a:lnTo>
                <a:lnTo>
                  <a:pt x="439" y="1013"/>
                </a:lnTo>
                <a:lnTo>
                  <a:pt x="439" y="1015"/>
                </a:lnTo>
                <a:lnTo>
                  <a:pt x="439" y="1017"/>
                </a:lnTo>
                <a:lnTo>
                  <a:pt x="439" y="1019"/>
                </a:lnTo>
                <a:lnTo>
                  <a:pt x="437" y="1019"/>
                </a:lnTo>
                <a:lnTo>
                  <a:pt x="435" y="1020"/>
                </a:lnTo>
                <a:lnTo>
                  <a:pt x="428" y="1020"/>
                </a:lnTo>
                <a:lnTo>
                  <a:pt x="426" y="1020"/>
                </a:lnTo>
                <a:lnTo>
                  <a:pt x="406" y="1015"/>
                </a:lnTo>
                <a:lnTo>
                  <a:pt x="404" y="1015"/>
                </a:lnTo>
                <a:lnTo>
                  <a:pt x="404" y="1013"/>
                </a:lnTo>
                <a:lnTo>
                  <a:pt x="402" y="1012"/>
                </a:lnTo>
                <a:lnTo>
                  <a:pt x="402" y="1010"/>
                </a:lnTo>
                <a:lnTo>
                  <a:pt x="404" y="1008"/>
                </a:lnTo>
                <a:lnTo>
                  <a:pt x="406" y="1006"/>
                </a:lnTo>
                <a:lnTo>
                  <a:pt x="406" y="1006"/>
                </a:lnTo>
                <a:lnTo>
                  <a:pt x="407" y="1006"/>
                </a:lnTo>
                <a:lnTo>
                  <a:pt x="407" y="1006"/>
                </a:lnTo>
                <a:close/>
                <a:moveTo>
                  <a:pt x="462" y="1010"/>
                </a:moveTo>
                <a:lnTo>
                  <a:pt x="484" y="1008"/>
                </a:lnTo>
                <a:lnTo>
                  <a:pt x="483" y="1008"/>
                </a:lnTo>
                <a:lnTo>
                  <a:pt x="490" y="1006"/>
                </a:lnTo>
                <a:lnTo>
                  <a:pt x="492" y="1006"/>
                </a:lnTo>
                <a:lnTo>
                  <a:pt x="492" y="1006"/>
                </a:lnTo>
                <a:lnTo>
                  <a:pt x="494" y="1008"/>
                </a:lnTo>
                <a:lnTo>
                  <a:pt x="495" y="1008"/>
                </a:lnTo>
                <a:lnTo>
                  <a:pt x="495" y="1010"/>
                </a:lnTo>
                <a:lnTo>
                  <a:pt x="495" y="1012"/>
                </a:lnTo>
                <a:lnTo>
                  <a:pt x="494" y="1013"/>
                </a:lnTo>
                <a:lnTo>
                  <a:pt x="492" y="1015"/>
                </a:lnTo>
                <a:lnTo>
                  <a:pt x="486" y="1017"/>
                </a:lnTo>
                <a:lnTo>
                  <a:pt x="486" y="1017"/>
                </a:lnTo>
                <a:lnTo>
                  <a:pt x="462" y="1019"/>
                </a:lnTo>
                <a:lnTo>
                  <a:pt x="461" y="1019"/>
                </a:lnTo>
                <a:lnTo>
                  <a:pt x="461" y="1017"/>
                </a:lnTo>
                <a:lnTo>
                  <a:pt x="459" y="1017"/>
                </a:lnTo>
                <a:lnTo>
                  <a:pt x="459" y="1015"/>
                </a:lnTo>
                <a:lnTo>
                  <a:pt x="459" y="1013"/>
                </a:lnTo>
                <a:lnTo>
                  <a:pt x="459" y="1012"/>
                </a:lnTo>
                <a:lnTo>
                  <a:pt x="461" y="1010"/>
                </a:lnTo>
                <a:lnTo>
                  <a:pt x="462" y="1010"/>
                </a:lnTo>
                <a:lnTo>
                  <a:pt x="462" y="1010"/>
                </a:lnTo>
                <a:close/>
                <a:moveTo>
                  <a:pt x="514" y="996"/>
                </a:moveTo>
                <a:lnTo>
                  <a:pt x="534" y="985"/>
                </a:lnTo>
                <a:lnTo>
                  <a:pt x="538" y="982"/>
                </a:lnTo>
                <a:lnTo>
                  <a:pt x="540" y="982"/>
                </a:lnTo>
                <a:lnTo>
                  <a:pt x="541" y="982"/>
                </a:lnTo>
                <a:lnTo>
                  <a:pt x="543" y="984"/>
                </a:lnTo>
                <a:lnTo>
                  <a:pt x="545" y="984"/>
                </a:lnTo>
                <a:lnTo>
                  <a:pt x="545" y="985"/>
                </a:lnTo>
                <a:lnTo>
                  <a:pt x="545" y="987"/>
                </a:lnTo>
                <a:lnTo>
                  <a:pt x="545" y="989"/>
                </a:lnTo>
                <a:lnTo>
                  <a:pt x="543" y="991"/>
                </a:lnTo>
                <a:lnTo>
                  <a:pt x="540" y="992"/>
                </a:lnTo>
                <a:lnTo>
                  <a:pt x="519" y="1005"/>
                </a:lnTo>
                <a:lnTo>
                  <a:pt x="517" y="1005"/>
                </a:lnTo>
                <a:lnTo>
                  <a:pt x="516" y="1005"/>
                </a:lnTo>
                <a:lnTo>
                  <a:pt x="514" y="1005"/>
                </a:lnTo>
                <a:lnTo>
                  <a:pt x="512" y="1003"/>
                </a:lnTo>
                <a:lnTo>
                  <a:pt x="512" y="1001"/>
                </a:lnTo>
                <a:lnTo>
                  <a:pt x="512" y="999"/>
                </a:lnTo>
                <a:lnTo>
                  <a:pt x="512" y="998"/>
                </a:lnTo>
                <a:lnTo>
                  <a:pt x="514" y="996"/>
                </a:lnTo>
                <a:lnTo>
                  <a:pt x="514" y="996"/>
                </a:lnTo>
                <a:close/>
                <a:moveTo>
                  <a:pt x="563" y="970"/>
                </a:moveTo>
                <a:lnTo>
                  <a:pt x="567" y="966"/>
                </a:lnTo>
                <a:lnTo>
                  <a:pt x="567" y="968"/>
                </a:lnTo>
                <a:lnTo>
                  <a:pt x="584" y="952"/>
                </a:lnTo>
                <a:lnTo>
                  <a:pt x="585" y="950"/>
                </a:lnTo>
                <a:lnTo>
                  <a:pt x="587" y="950"/>
                </a:lnTo>
                <a:lnTo>
                  <a:pt x="589" y="952"/>
                </a:lnTo>
                <a:lnTo>
                  <a:pt x="589" y="952"/>
                </a:lnTo>
                <a:lnTo>
                  <a:pt x="591" y="954"/>
                </a:lnTo>
                <a:lnTo>
                  <a:pt x="591" y="956"/>
                </a:lnTo>
                <a:lnTo>
                  <a:pt x="591" y="957"/>
                </a:lnTo>
                <a:lnTo>
                  <a:pt x="589" y="959"/>
                </a:lnTo>
                <a:lnTo>
                  <a:pt x="573" y="975"/>
                </a:lnTo>
                <a:lnTo>
                  <a:pt x="573" y="975"/>
                </a:lnTo>
                <a:lnTo>
                  <a:pt x="567" y="977"/>
                </a:lnTo>
                <a:lnTo>
                  <a:pt x="565" y="978"/>
                </a:lnTo>
                <a:lnTo>
                  <a:pt x="563" y="977"/>
                </a:lnTo>
                <a:lnTo>
                  <a:pt x="563" y="977"/>
                </a:lnTo>
                <a:lnTo>
                  <a:pt x="562" y="975"/>
                </a:lnTo>
                <a:lnTo>
                  <a:pt x="562" y="973"/>
                </a:lnTo>
                <a:lnTo>
                  <a:pt x="562" y="971"/>
                </a:lnTo>
                <a:lnTo>
                  <a:pt x="562" y="970"/>
                </a:lnTo>
                <a:lnTo>
                  <a:pt x="563" y="970"/>
                </a:lnTo>
                <a:lnTo>
                  <a:pt x="563" y="970"/>
                </a:lnTo>
                <a:close/>
                <a:moveTo>
                  <a:pt x="602" y="933"/>
                </a:moveTo>
                <a:lnTo>
                  <a:pt x="618" y="915"/>
                </a:lnTo>
                <a:lnTo>
                  <a:pt x="620" y="912"/>
                </a:lnTo>
                <a:lnTo>
                  <a:pt x="622" y="912"/>
                </a:lnTo>
                <a:lnTo>
                  <a:pt x="624" y="910"/>
                </a:lnTo>
                <a:lnTo>
                  <a:pt x="626" y="912"/>
                </a:lnTo>
                <a:lnTo>
                  <a:pt x="628" y="912"/>
                </a:lnTo>
                <a:lnTo>
                  <a:pt x="628" y="914"/>
                </a:lnTo>
                <a:lnTo>
                  <a:pt x="629" y="915"/>
                </a:lnTo>
                <a:lnTo>
                  <a:pt x="628" y="917"/>
                </a:lnTo>
                <a:lnTo>
                  <a:pt x="628" y="919"/>
                </a:lnTo>
                <a:lnTo>
                  <a:pt x="626" y="921"/>
                </a:lnTo>
                <a:lnTo>
                  <a:pt x="609" y="938"/>
                </a:lnTo>
                <a:lnTo>
                  <a:pt x="607" y="940"/>
                </a:lnTo>
                <a:lnTo>
                  <a:pt x="606" y="940"/>
                </a:lnTo>
                <a:lnTo>
                  <a:pt x="604" y="940"/>
                </a:lnTo>
                <a:lnTo>
                  <a:pt x="602" y="940"/>
                </a:lnTo>
                <a:lnTo>
                  <a:pt x="602" y="938"/>
                </a:lnTo>
                <a:lnTo>
                  <a:pt x="600" y="936"/>
                </a:lnTo>
                <a:lnTo>
                  <a:pt x="602" y="935"/>
                </a:lnTo>
                <a:lnTo>
                  <a:pt x="602" y="933"/>
                </a:lnTo>
                <a:lnTo>
                  <a:pt x="602" y="933"/>
                </a:lnTo>
                <a:close/>
                <a:moveTo>
                  <a:pt x="640" y="894"/>
                </a:moveTo>
                <a:lnTo>
                  <a:pt x="651" y="886"/>
                </a:lnTo>
                <a:lnTo>
                  <a:pt x="650" y="886"/>
                </a:lnTo>
                <a:lnTo>
                  <a:pt x="659" y="873"/>
                </a:lnTo>
                <a:lnTo>
                  <a:pt x="661" y="873"/>
                </a:lnTo>
                <a:lnTo>
                  <a:pt x="662" y="872"/>
                </a:lnTo>
                <a:lnTo>
                  <a:pt x="664" y="872"/>
                </a:lnTo>
                <a:lnTo>
                  <a:pt x="664" y="873"/>
                </a:lnTo>
                <a:lnTo>
                  <a:pt x="666" y="873"/>
                </a:lnTo>
                <a:lnTo>
                  <a:pt x="668" y="875"/>
                </a:lnTo>
                <a:lnTo>
                  <a:pt x="666" y="877"/>
                </a:lnTo>
                <a:lnTo>
                  <a:pt x="666" y="879"/>
                </a:lnTo>
                <a:lnTo>
                  <a:pt x="657" y="891"/>
                </a:lnTo>
                <a:lnTo>
                  <a:pt x="657" y="891"/>
                </a:lnTo>
                <a:lnTo>
                  <a:pt x="648" y="900"/>
                </a:lnTo>
                <a:lnTo>
                  <a:pt x="646" y="901"/>
                </a:lnTo>
                <a:lnTo>
                  <a:pt x="644" y="901"/>
                </a:lnTo>
                <a:lnTo>
                  <a:pt x="642" y="901"/>
                </a:lnTo>
                <a:lnTo>
                  <a:pt x="640" y="900"/>
                </a:lnTo>
                <a:lnTo>
                  <a:pt x="640" y="898"/>
                </a:lnTo>
                <a:lnTo>
                  <a:pt x="640" y="896"/>
                </a:lnTo>
                <a:lnTo>
                  <a:pt x="640" y="894"/>
                </a:lnTo>
                <a:lnTo>
                  <a:pt x="640" y="894"/>
                </a:lnTo>
                <a:lnTo>
                  <a:pt x="640" y="894"/>
                </a:lnTo>
                <a:close/>
                <a:moveTo>
                  <a:pt x="675" y="852"/>
                </a:moveTo>
                <a:lnTo>
                  <a:pt x="675" y="850"/>
                </a:lnTo>
                <a:lnTo>
                  <a:pt x="690" y="829"/>
                </a:lnTo>
                <a:lnTo>
                  <a:pt x="692" y="828"/>
                </a:lnTo>
                <a:lnTo>
                  <a:pt x="694" y="828"/>
                </a:lnTo>
                <a:lnTo>
                  <a:pt x="695" y="828"/>
                </a:lnTo>
                <a:lnTo>
                  <a:pt x="697" y="828"/>
                </a:lnTo>
                <a:lnTo>
                  <a:pt x="697" y="829"/>
                </a:lnTo>
                <a:lnTo>
                  <a:pt x="699" y="831"/>
                </a:lnTo>
                <a:lnTo>
                  <a:pt x="699" y="833"/>
                </a:lnTo>
                <a:lnTo>
                  <a:pt x="697" y="835"/>
                </a:lnTo>
                <a:lnTo>
                  <a:pt x="684" y="856"/>
                </a:lnTo>
                <a:lnTo>
                  <a:pt x="683" y="857"/>
                </a:lnTo>
                <a:lnTo>
                  <a:pt x="681" y="857"/>
                </a:lnTo>
                <a:lnTo>
                  <a:pt x="679" y="859"/>
                </a:lnTo>
                <a:lnTo>
                  <a:pt x="677" y="859"/>
                </a:lnTo>
                <a:lnTo>
                  <a:pt x="675" y="857"/>
                </a:lnTo>
                <a:lnTo>
                  <a:pt x="675" y="856"/>
                </a:lnTo>
                <a:lnTo>
                  <a:pt x="673" y="856"/>
                </a:lnTo>
                <a:lnTo>
                  <a:pt x="673" y="854"/>
                </a:lnTo>
                <a:lnTo>
                  <a:pt x="675" y="852"/>
                </a:lnTo>
                <a:lnTo>
                  <a:pt x="675" y="852"/>
                </a:lnTo>
                <a:close/>
                <a:moveTo>
                  <a:pt x="705" y="807"/>
                </a:moveTo>
                <a:lnTo>
                  <a:pt x="721" y="784"/>
                </a:lnTo>
                <a:lnTo>
                  <a:pt x="723" y="784"/>
                </a:lnTo>
                <a:lnTo>
                  <a:pt x="725" y="782"/>
                </a:lnTo>
                <a:lnTo>
                  <a:pt x="727" y="782"/>
                </a:lnTo>
                <a:lnTo>
                  <a:pt x="728" y="784"/>
                </a:lnTo>
                <a:lnTo>
                  <a:pt x="730" y="784"/>
                </a:lnTo>
                <a:lnTo>
                  <a:pt x="730" y="786"/>
                </a:lnTo>
                <a:lnTo>
                  <a:pt x="730" y="787"/>
                </a:lnTo>
                <a:lnTo>
                  <a:pt x="728" y="789"/>
                </a:lnTo>
                <a:lnTo>
                  <a:pt x="714" y="812"/>
                </a:lnTo>
                <a:lnTo>
                  <a:pt x="712" y="814"/>
                </a:lnTo>
                <a:lnTo>
                  <a:pt x="710" y="814"/>
                </a:lnTo>
                <a:lnTo>
                  <a:pt x="708" y="814"/>
                </a:lnTo>
                <a:lnTo>
                  <a:pt x="706" y="814"/>
                </a:lnTo>
                <a:lnTo>
                  <a:pt x="705" y="812"/>
                </a:lnTo>
                <a:lnTo>
                  <a:pt x="705" y="810"/>
                </a:lnTo>
                <a:lnTo>
                  <a:pt x="705" y="808"/>
                </a:lnTo>
                <a:lnTo>
                  <a:pt x="705" y="807"/>
                </a:lnTo>
                <a:lnTo>
                  <a:pt x="705" y="807"/>
                </a:lnTo>
                <a:close/>
                <a:moveTo>
                  <a:pt x="738" y="763"/>
                </a:moveTo>
                <a:lnTo>
                  <a:pt x="750" y="738"/>
                </a:lnTo>
                <a:lnTo>
                  <a:pt x="752" y="738"/>
                </a:lnTo>
                <a:lnTo>
                  <a:pt x="754" y="737"/>
                </a:lnTo>
                <a:lnTo>
                  <a:pt x="756" y="737"/>
                </a:lnTo>
                <a:lnTo>
                  <a:pt x="758" y="737"/>
                </a:lnTo>
                <a:lnTo>
                  <a:pt x="758" y="738"/>
                </a:lnTo>
                <a:lnTo>
                  <a:pt x="760" y="740"/>
                </a:lnTo>
                <a:lnTo>
                  <a:pt x="760" y="742"/>
                </a:lnTo>
                <a:lnTo>
                  <a:pt x="760" y="744"/>
                </a:lnTo>
                <a:lnTo>
                  <a:pt x="745" y="766"/>
                </a:lnTo>
                <a:lnTo>
                  <a:pt x="743" y="768"/>
                </a:lnTo>
                <a:lnTo>
                  <a:pt x="743" y="770"/>
                </a:lnTo>
                <a:lnTo>
                  <a:pt x="741" y="770"/>
                </a:lnTo>
                <a:lnTo>
                  <a:pt x="739" y="768"/>
                </a:lnTo>
                <a:lnTo>
                  <a:pt x="738" y="768"/>
                </a:lnTo>
                <a:lnTo>
                  <a:pt x="736" y="766"/>
                </a:lnTo>
                <a:lnTo>
                  <a:pt x="736" y="765"/>
                </a:lnTo>
                <a:lnTo>
                  <a:pt x="738" y="763"/>
                </a:lnTo>
                <a:lnTo>
                  <a:pt x="738" y="763"/>
                </a:lnTo>
                <a:close/>
                <a:moveTo>
                  <a:pt x="765" y="716"/>
                </a:moveTo>
                <a:lnTo>
                  <a:pt x="778" y="693"/>
                </a:lnTo>
                <a:lnTo>
                  <a:pt x="780" y="691"/>
                </a:lnTo>
                <a:lnTo>
                  <a:pt x="782" y="689"/>
                </a:lnTo>
                <a:lnTo>
                  <a:pt x="783" y="689"/>
                </a:lnTo>
                <a:lnTo>
                  <a:pt x="785" y="691"/>
                </a:lnTo>
                <a:lnTo>
                  <a:pt x="785" y="691"/>
                </a:lnTo>
                <a:lnTo>
                  <a:pt x="787" y="693"/>
                </a:lnTo>
                <a:lnTo>
                  <a:pt x="787" y="694"/>
                </a:lnTo>
                <a:lnTo>
                  <a:pt x="787" y="696"/>
                </a:lnTo>
                <a:lnTo>
                  <a:pt x="772" y="719"/>
                </a:lnTo>
                <a:lnTo>
                  <a:pt x="771" y="721"/>
                </a:lnTo>
                <a:lnTo>
                  <a:pt x="771" y="723"/>
                </a:lnTo>
                <a:lnTo>
                  <a:pt x="769" y="723"/>
                </a:lnTo>
                <a:lnTo>
                  <a:pt x="767" y="721"/>
                </a:lnTo>
                <a:lnTo>
                  <a:pt x="765" y="721"/>
                </a:lnTo>
                <a:lnTo>
                  <a:pt x="763" y="719"/>
                </a:lnTo>
                <a:lnTo>
                  <a:pt x="763" y="717"/>
                </a:lnTo>
                <a:lnTo>
                  <a:pt x="765" y="716"/>
                </a:lnTo>
                <a:lnTo>
                  <a:pt x="765" y="716"/>
                </a:lnTo>
                <a:close/>
                <a:moveTo>
                  <a:pt x="793" y="668"/>
                </a:moveTo>
                <a:lnTo>
                  <a:pt x="807" y="645"/>
                </a:lnTo>
                <a:lnTo>
                  <a:pt x="809" y="644"/>
                </a:lnTo>
                <a:lnTo>
                  <a:pt x="811" y="644"/>
                </a:lnTo>
                <a:lnTo>
                  <a:pt x="813" y="644"/>
                </a:lnTo>
                <a:lnTo>
                  <a:pt x="813" y="644"/>
                </a:lnTo>
                <a:lnTo>
                  <a:pt x="815" y="645"/>
                </a:lnTo>
                <a:lnTo>
                  <a:pt x="816" y="647"/>
                </a:lnTo>
                <a:lnTo>
                  <a:pt x="816" y="649"/>
                </a:lnTo>
                <a:lnTo>
                  <a:pt x="815" y="651"/>
                </a:lnTo>
                <a:lnTo>
                  <a:pt x="800" y="673"/>
                </a:lnTo>
                <a:lnTo>
                  <a:pt x="800" y="675"/>
                </a:lnTo>
                <a:lnTo>
                  <a:pt x="798" y="675"/>
                </a:lnTo>
                <a:lnTo>
                  <a:pt x="796" y="675"/>
                </a:lnTo>
                <a:lnTo>
                  <a:pt x="794" y="675"/>
                </a:lnTo>
                <a:lnTo>
                  <a:pt x="793" y="673"/>
                </a:lnTo>
                <a:lnTo>
                  <a:pt x="793" y="672"/>
                </a:lnTo>
                <a:lnTo>
                  <a:pt x="793" y="670"/>
                </a:lnTo>
                <a:lnTo>
                  <a:pt x="793" y="668"/>
                </a:lnTo>
                <a:lnTo>
                  <a:pt x="793" y="668"/>
                </a:lnTo>
                <a:close/>
                <a:moveTo>
                  <a:pt x="822" y="623"/>
                </a:moveTo>
                <a:lnTo>
                  <a:pt x="835" y="598"/>
                </a:lnTo>
                <a:lnTo>
                  <a:pt x="835" y="598"/>
                </a:lnTo>
                <a:lnTo>
                  <a:pt x="837" y="596"/>
                </a:lnTo>
                <a:lnTo>
                  <a:pt x="838" y="596"/>
                </a:lnTo>
                <a:lnTo>
                  <a:pt x="840" y="596"/>
                </a:lnTo>
                <a:lnTo>
                  <a:pt x="842" y="598"/>
                </a:lnTo>
                <a:lnTo>
                  <a:pt x="844" y="600"/>
                </a:lnTo>
                <a:lnTo>
                  <a:pt x="844" y="602"/>
                </a:lnTo>
                <a:lnTo>
                  <a:pt x="842" y="603"/>
                </a:lnTo>
                <a:lnTo>
                  <a:pt x="829" y="626"/>
                </a:lnTo>
                <a:lnTo>
                  <a:pt x="829" y="628"/>
                </a:lnTo>
                <a:lnTo>
                  <a:pt x="827" y="630"/>
                </a:lnTo>
                <a:lnTo>
                  <a:pt x="826" y="630"/>
                </a:lnTo>
                <a:lnTo>
                  <a:pt x="824" y="630"/>
                </a:lnTo>
                <a:lnTo>
                  <a:pt x="822" y="628"/>
                </a:lnTo>
                <a:lnTo>
                  <a:pt x="822" y="626"/>
                </a:lnTo>
                <a:lnTo>
                  <a:pt x="820" y="624"/>
                </a:lnTo>
                <a:lnTo>
                  <a:pt x="822" y="623"/>
                </a:lnTo>
                <a:lnTo>
                  <a:pt x="822" y="623"/>
                </a:lnTo>
                <a:close/>
                <a:moveTo>
                  <a:pt x="848" y="575"/>
                </a:moveTo>
                <a:lnTo>
                  <a:pt x="860" y="551"/>
                </a:lnTo>
                <a:lnTo>
                  <a:pt x="860" y="549"/>
                </a:lnTo>
                <a:lnTo>
                  <a:pt x="862" y="549"/>
                </a:lnTo>
                <a:lnTo>
                  <a:pt x="864" y="549"/>
                </a:lnTo>
                <a:lnTo>
                  <a:pt x="866" y="549"/>
                </a:lnTo>
                <a:lnTo>
                  <a:pt x="868" y="551"/>
                </a:lnTo>
                <a:lnTo>
                  <a:pt x="868" y="551"/>
                </a:lnTo>
                <a:lnTo>
                  <a:pt x="868" y="553"/>
                </a:lnTo>
                <a:lnTo>
                  <a:pt x="868" y="554"/>
                </a:lnTo>
                <a:lnTo>
                  <a:pt x="855" y="579"/>
                </a:lnTo>
                <a:lnTo>
                  <a:pt x="855" y="581"/>
                </a:lnTo>
                <a:lnTo>
                  <a:pt x="853" y="581"/>
                </a:lnTo>
                <a:lnTo>
                  <a:pt x="851" y="582"/>
                </a:lnTo>
                <a:lnTo>
                  <a:pt x="849" y="581"/>
                </a:lnTo>
                <a:lnTo>
                  <a:pt x="848" y="581"/>
                </a:lnTo>
                <a:lnTo>
                  <a:pt x="848" y="579"/>
                </a:lnTo>
                <a:lnTo>
                  <a:pt x="848" y="577"/>
                </a:lnTo>
                <a:lnTo>
                  <a:pt x="848" y="575"/>
                </a:lnTo>
                <a:lnTo>
                  <a:pt x="848" y="575"/>
                </a:lnTo>
                <a:close/>
                <a:moveTo>
                  <a:pt x="873" y="526"/>
                </a:moveTo>
                <a:lnTo>
                  <a:pt x="888" y="503"/>
                </a:lnTo>
                <a:lnTo>
                  <a:pt x="890" y="502"/>
                </a:lnTo>
                <a:lnTo>
                  <a:pt x="890" y="502"/>
                </a:lnTo>
                <a:lnTo>
                  <a:pt x="892" y="502"/>
                </a:lnTo>
                <a:lnTo>
                  <a:pt x="893" y="502"/>
                </a:lnTo>
                <a:lnTo>
                  <a:pt x="895" y="503"/>
                </a:lnTo>
                <a:lnTo>
                  <a:pt x="895" y="505"/>
                </a:lnTo>
                <a:lnTo>
                  <a:pt x="897" y="507"/>
                </a:lnTo>
                <a:lnTo>
                  <a:pt x="895" y="509"/>
                </a:lnTo>
                <a:lnTo>
                  <a:pt x="881" y="531"/>
                </a:lnTo>
                <a:lnTo>
                  <a:pt x="879" y="533"/>
                </a:lnTo>
                <a:lnTo>
                  <a:pt x="879" y="533"/>
                </a:lnTo>
                <a:lnTo>
                  <a:pt x="877" y="533"/>
                </a:lnTo>
                <a:lnTo>
                  <a:pt x="875" y="533"/>
                </a:lnTo>
                <a:lnTo>
                  <a:pt x="873" y="531"/>
                </a:lnTo>
                <a:lnTo>
                  <a:pt x="871" y="530"/>
                </a:lnTo>
                <a:lnTo>
                  <a:pt x="871" y="528"/>
                </a:lnTo>
                <a:lnTo>
                  <a:pt x="873" y="526"/>
                </a:lnTo>
                <a:lnTo>
                  <a:pt x="873" y="526"/>
                </a:lnTo>
                <a:close/>
                <a:moveTo>
                  <a:pt x="903" y="481"/>
                </a:moveTo>
                <a:lnTo>
                  <a:pt x="903" y="481"/>
                </a:lnTo>
                <a:lnTo>
                  <a:pt x="915" y="458"/>
                </a:lnTo>
                <a:lnTo>
                  <a:pt x="915" y="456"/>
                </a:lnTo>
                <a:lnTo>
                  <a:pt x="917" y="454"/>
                </a:lnTo>
                <a:lnTo>
                  <a:pt x="919" y="454"/>
                </a:lnTo>
                <a:lnTo>
                  <a:pt x="921" y="454"/>
                </a:lnTo>
                <a:lnTo>
                  <a:pt x="923" y="456"/>
                </a:lnTo>
                <a:lnTo>
                  <a:pt x="923" y="458"/>
                </a:lnTo>
                <a:lnTo>
                  <a:pt x="923" y="460"/>
                </a:lnTo>
                <a:lnTo>
                  <a:pt x="923" y="461"/>
                </a:lnTo>
                <a:lnTo>
                  <a:pt x="912" y="484"/>
                </a:lnTo>
                <a:lnTo>
                  <a:pt x="910" y="486"/>
                </a:lnTo>
                <a:lnTo>
                  <a:pt x="910" y="488"/>
                </a:lnTo>
                <a:lnTo>
                  <a:pt x="908" y="488"/>
                </a:lnTo>
                <a:lnTo>
                  <a:pt x="906" y="488"/>
                </a:lnTo>
                <a:lnTo>
                  <a:pt x="904" y="488"/>
                </a:lnTo>
                <a:lnTo>
                  <a:pt x="903" y="486"/>
                </a:lnTo>
                <a:lnTo>
                  <a:pt x="903" y="484"/>
                </a:lnTo>
                <a:lnTo>
                  <a:pt x="903" y="482"/>
                </a:lnTo>
                <a:lnTo>
                  <a:pt x="903" y="481"/>
                </a:lnTo>
                <a:lnTo>
                  <a:pt x="903" y="481"/>
                </a:lnTo>
                <a:close/>
                <a:moveTo>
                  <a:pt x="926" y="433"/>
                </a:moveTo>
                <a:lnTo>
                  <a:pt x="939" y="409"/>
                </a:lnTo>
                <a:lnTo>
                  <a:pt x="941" y="407"/>
                </a:lnTo>
                <a:lnTo>
                  <a:pt x="943" y="407"/>
                </a:lnTo>
                <a:lnTo>
                  <a:pt x="945" y="407"/>
                </a:lnTo>
                <a:lnTo>
                  <a:pt x="947" y="407"/>
                </a:lnTo>
                <a:lnTo>
                  <a:pt x="947" y="407"/>
                </a:lnTo>
                <a:lnTo>
                  <a:pt x="948" y="409"/>
                </a:lnTo>
                <a:lnTo>
                  <a:pt x="948" y="411"/>
                </a:lnTo>
                <a:lnTo>
                  <a:pt x="948" y="412"/>
                </a:lnTo>
                <a:lnTo>
                  <a:pt x="936" y="437"/>
                </a:lnTo>
                <a:lnTo>
                  <a:pt x="934" y="439"/>
                </a:lnTo>
                <a:lnTo>
                  <a:pt x="932" y="439"/>
                </a:lnTo>
                <a:lnTo>
                  <a:pt x="932" y="439"/>
                </a:lnTo>
                <a:lnTo>
                  <a:pt x="930" y="439"/>
                </a:lnTo>
                <a:lnTo>
                  <a:pt x="928" y="439"/>
                </a:lnTo>
                <a:lnTo>
                  <a:pt x="926" y="437"/>
                </a:lnTo>
                <a:lnTo>
                  <a:pt x="926" y="435"/>
                </a:lnTo>
                <a:lnTo>
                  <a:pt x="926" y="433"/>
                </a:lnTo>
                <a:lnTo>
                  <a:pt x="926" y="433"/>
                </a:lnTo>
                <a:close/>
                <a:moveTo>
                  <a:pt x="952" y="384"/>
                </a:moveTo>
                <a:lnTo>
                  <a:pt x="954" y="379"/>
                </a:lnTo>
                <a:lnTo>
                  <a:pt x="967" y="361"/>
                </a:lnTo>
                <a:lnTo>
                  <a:pt x="969" y="360"/>
                </a:lnTo>
                <a:lnTo>
                  <a:pt x="970" y="360"/>
                </a:lnTo>
                <a:lnTo>
                  <a:pt x="972" y="360"/>
                </a:lnTo>
                <a:lnTo>
                  <a:pt x="974" y="360"/>
                </a:lnTo>
                <a:lnTo>
                  <a:pt x="974" y="361"/>
                </a:lnTo>
                <a:lnTo>
                  <a:pt x="976" y="363"/>
                </a:lnTo>
                <a:lnTo>
                  <a:pt x="976" y="365"/>
                </a:lnTo>
                <a:lnTo>
                  <a:pt x="974" y="367"/>
                </a:lnTo>
                <a:lnTo>
                  <a:pt x="963" y="384"/>
                </a:lnTo>
                <a:lnTo>
                  <a:pt x="961" y="388"/>
                </a:lnTo>
                <a:lnTo>
                  <a:pt x="959" y="390"/>
                </a:lnTo>
                <a:lnTo>
                  <a:pt x="958" y="391"/>
                </a:lnTo>
                <a:lnTo>
                  <a:pt x="956" y="391"/>
                </a:lnTo>
                <a:lnTo>
                  <a:pt x="954" y="391"/>
                </a:lnTo>
                <a:lnTo>
                  <a:pt x="952" y="390"/>
                </a:lnTo>
                <a:lnTo>
                  <a:pt x="952" y="388"/>
                </a:lnTo>
                <a:lnTo>
                  <a:pt x="952" y="386"/>
                </a:lnTo>
                <a:lnTo>
                  <a:pt x="952" y="384"/>
                </a:lnTo>
                <a:lnTo>
                  <a:pt x="952" y="384"/>
                </a:lnTo>
                <a:close/>
                <a:moveTo>
                  <a:pt x="983" y="339"/>
                </a:moveTo>
                <a:lnTo>
                  <a:pt x="987" y="332"/>
                </a:lnTo>
                <a:lnTo>
                  <a:pt x="996" y="316"/>
                </a:lnTo>
                <a:lnTo>
                  <a:pt x="998" y="314"/>
                </a:lnTo>
                <a:lnTo>
                  <a:pt x="1000" y="314"/>
                </a:lnTo>
                <a:lnTo>
                  <a:pt x="1000" y="314"/>
                </a:lnTo>
                <a:lnTo>
                  <a:pt x="1002" y="314"/>
                </a:lnTo>
                <a:lnTo>
                  <a:pt x="1003" y="314"/>
                </a:lnTo>
                <a:lnTo>
                  <a:pt x="1005" y="316"/>
                </a:lnTo>
                <a:lnTo>
                  <a:pt x="1005" y="318"/>
                </a:lnTo>
                <a:lnTo>
                  <a:pt x="1005" y="319"/>
                </a:lnTo>
                <a:lnTo>
                  <a:pt x="994" y="337"/>
                </a:lnTo>
                <a:lnTo>
                  <a:pt x="991" y="344"/>
                </a:lnTo>
                <a:lnTo>
                  <a:pt x="989" y="346"/>
                </a:lnTo>
                <a:lnTo>
                  <a:pt x="987" y="346"/>
                </a:lnTo>
                <a:lnTo>
                  <a:pt x="985" y="346"/>
                </a:lnTo>
                <a:lnTo>
                  <a:pt x="983" y="346"/>
                </a:lnTo>
                <a:lnTo>
                  <a:pt x="983" y="344"/>
                </a:lnTo>
                <a:lnTo>
                  <a:pt x="981" y="342"/>
                </a:lnTo>
                <a:lnTo>
                  <a:pt x="981" y="340"/>
                </a:lnTo>
                <a:lnTo>
                  <a:pt x="983" y="339"/>
                </a:lnTo>
                <a:lnTo>
                  <a:pt x="983" y="339"/>
                </a:lnTo>
                <a:close/>
                <a:moveTo>
                  <a:pt x="1009" y="291"/>
                </a:moveTo>
                <a:lnTo>
                  <a:pt x="1013" y="284"/>
                </a:lnTo>
                <a:lnTo>
                  <a:pt x="1024" y="269"/>
                </a:lnTo>
                <a:lnTo>
                  <a:pt x="1024" y="267"/>
                </a:lnTo>
                <a:lnTo>
                  <a:pt x="1025" y="267"/>
                </a:lnTo>
                <a:lnTo>
                  <a:pt x="1027" y="265"/>
                </a:lnTo>
                <a:lnTo>
                  <a:pt x="1029" y="267"/>
                </a:lnTo>
                <a:lnTo>
                  <a:pt x="1031" y="267"/>
                </a:lnTo>
                <a:lnTo>
                  <a:pt x="1031" y="269"/>
                </a:lnTo>
                <a:lnTo>
                  <a:pt x="1031" y="270"/>
                </a:lnTo>
                <a:lnTo>
                  <a:pt x="1031" y="272"/>
                </a:lnTo>
                <a:lnTo>
                  <a:pt x="1022" y="290"/>
                </a:lnTo>
                <a:lnTo>
                  <a:pt x="1018" y="297"/>
                </a:lnTo>
                <a:lnTo>
                  <a:pt x="1016" y="297"/>
                </a:lnTo>
                <a:lnTo>
                  <a:pt x="1014" y="298"/>
                </a:lnTo>
                <a:lnTo>
                  <a:pt x="1013" y="298"/>
                </a:lnTo>
                <a:lnTo>
                  <a:pt x="1011" y="298"/>
                </a:lnTo>
                <a:lnTo>
                  <a:pt x="1009" y="297"/>
                </a:lnTo>
                <a:lnTo>
                  <a:pt x="1009" y="295"/>
                </a:lnTo>
                <a:lnTo>
                  <a:pt x="1009" y="293"/>
                </a:lnTo>
                <a:lnTo>
                  <a:pt x="1009" y="291"/>
                </a:lnTo>
                <a:lnTo>
                  <a:pt x="1009" y="291"/>
                </a:lnTo>
                <a:close/>
                <a:moveTo>
                  <a:pt x="1036" y="244"/>
                </a:moveTo>
                <a:lnTo>
                  <a:pt x="1038" y="241"/>
                </a:lnTo>
                <a:lnTo>
                  <a:pt x="1053" y="223"/>
                </a:lnTo>
                <a:lnTo>
                  <a:pt x="1055" y="221"/>
                </a:lnTo>
                <a:lnTo>
                  <a:pt x="1057" y="221"/>
                </a:lnTo>
                <a:lnTo>
                  <a:pt x="1058" y="221"/>
                </a:lnTo>
                <a:lnTo>
                  <a:pt x="1060" y="221"/>
                </a:lnTo>
                <a:lnTo>
                  <a:pt x="1060" y="223"/>
                </a:lnTo>
                <a:lnTo>
                  <a:pt x="1062" y="225"/>
                </a:lnTo>
                <a:lnTo>
                  <a:pt x="1062" y="227"/>
                </a:lnTo>
                <a:lnTo>
                  <a:pt x="1060" y="228"/>
                </a:lnTo>
                <a:lnTo>
                  <a:pt x="1047" y="244"/>
                </a:lnTo>
                <a:lnTo>
                  <a:pt x="1046" y="249"/>
                </a:lnTo>
                <a:lnTo>
                  <a:pt x="1044" y="251"/>
                </a:lnTo>
                <a:lnTo>
                  <a:pt x="1042" y="251"/>
                </a:lnTo>
                <a:lnTo>
                  <a:pt x="1040" y="251"/>
                </a:lnTo>
                <a:lnTo>
                  <a:pt x="1038" y="251"/>
                </a:lnTo>
                <a:lnTo>
                  <a:pt x="1036" y="249"/>
                </a:lnTo>
                <a:lnTo>
                  <a:pt x="1036" y="248"/>
                </a:lnTo>
                <a:lnTo>
                  <a:pt x="1036" y="246"/>
                </a:lnTo>
                <a:lnTo>
                  <a:pt x="1036" y="244"/>
                </a:lnTo>
                <a:lnTo>
                  <a:pt x="1036" y="244"/>
                </a:lnTo>
                <a:close/>
                <a:moveTo>
                  <a:pt x="1069" y="200"/>
                </a:moveTo>
                <a:lnTo>
                  <a:pt x="1071" y="198"/>
                </a:lnTo>
                <a:lnTo>
                  <a:pt x="1086" y="179"/>
                </a:lnTo>
                <a:lnTo>
                  <a:pt x="1086" y="177"/>
                </a:lnTo>
                <a:lnTo>
                  <a:pt x="1088" y="176"/>
                </a:lnTo>
                <a:lnTo>
                  <a:pt x="1090" y="176"/>
                </a:lnTo>
                <a:lnTo>
                  <a:pt x="1091" y="177"/>
                </a:lnTo>
                <a:lnTo>
                  <a:pt x="1093" y="177"/>
                </a:lnTo>
                <a:lnTo>
                  <a:pt x="1093" y="179"/>
                </a:lnTo>
                <a:lnTo>
                  <a:pt x="1093" y="181"/>
                </a:lnTo>
                <a:lnTo>
                  <a:pt x="1093" y="183"/>
                </a:lnTo>
                <a:lnTo>
                  <a:pt x="1079" y="204"/>
                </a:lnTo>
                <a:lnTo>
                  <a:pt x="1077" y="205"/>
                </a:lnTo>
                <a:lnTo>
                  <a:pt x="1077" y="207"/>
                </a:lnTo>
                <a:lnTo>
                  <a:pt x="1075" y="207"/>
                </a:lnTo>
                <a:lnTo>
                  <a:pt x="1073" y="207"/>
                </a:lnTo>
                <a:lnTo>
                  <a:pt x="1071" y="207"/>
                </a:lnTo>
                <a:lnTo>
                  <a:pt x="1069" y="205"/>
                </a:lnTo>
                <a:lnTo>
                  <a:pt x="1069" y="204"/>
                </a:lnTo>
                <a:lnTo>
                  <a:pt x="1069" y="202"/>
                </a:lnTo>
                <a:lnTo>
                  <a:pt x="1069" y="200"/>
                </a:lnTo>
                <a:lnTo>
                  <a:pt x="1069" y="200"/>
                </a:lnTo>
                <a:close/>
                <a:moveTo>
                  <a:pt x="1101" y="156"/>
                </a:moveTo>
                <a:lnTo>
                  <a:pt x="1117" y="134"/>
                </a:lnTo>
                <a:lnTo>
                  <a:pt x="1119" y="132"/>
                </a:lnTo>
                <a:lnTo>
                  <a:pt x="1121" y="132"/>
                </a:lnTo>
                <a:lnTo>
                  <a:pt x="1123" y="132"/>
                </a:lnTo>
                <a:lnTo>
                  <a:pt x="1123" y="132"/>
                </a:lnTo>
                <a:lnTo>
                  <a:pt x="1124" y="134"/>
                </a:lnTo>
                <a:lnTo>
                  <a:pt x="1126" y="135"/>
                </a:lnTo>
                <a:lnTo>
                  <a:pt x="1124" y="137"/>
                </a:lnTo>
                <a:lnTo>
                  <a:pt x="1124" y="139"/>
                </a:lnTo>
                <a:lnTo>
                  <a:pt x="1108" y="162"/>
                </a:lnTo>
                <a:lnTo>
                  <a:pt x="1108" y="162"/>
                </a:lnTo>
                <a:lnTo>
                  <a:pt x="1106" y="163"/>
                </a:lnTo>
                <a:lnTo>
                  <a:pt x="1104" y="163"/>
                </a:lnTo>
                <a:lnTo>
                  <a:pt x="1102" y="162"/>
                </a:lnTo>
                <a:lnTo>
                  <a:pt x="1101" y="160"/>
                </a:lnTo>
                <a:lnTo>
                  <a:pt x="1101" y="160"/>
                </a:lnTo>
                <a:lnTo>
                  <a:pt x="1101" y="158"/>
                </a:lnTo>
                <a:lnTo>
                  <a:pt x="1101" y="156"/>
                </a:lnTo>
                <a:lnTo>
                  <a:pt x="1101" y="156"/>
                </a:lnTo>
                <a:close/>
                <a:moveTo>
                  <a:pt x="1135" y="113"/>
                </a:moveTo>
                <a:lnTo>
                  <a:pt x="1156" y="95"/>
                </a:lnTo>
                <a:lnTo>
                  <a:pt x="1157" y="93"/>
                </a:lnTo>
                <a:lnTo>
                  <a:pt x="1159" y="93"/>
                </a:lnTo>
                <a:lnTo>
                  <a:pt x="1161" y="93"/>
                </a:lnTo>
                <a:lnTo>
                  <a:pt x="1163" y="95"/>
                </a:lnTo>
                <a:lnTo>
                  <a:pt x="1165" y="97"/>
                </a:lnTo>
                <a:lnTo>
                  <a:pt x="1165" y="99"/>
                </a:lnTo>
                <a:lnTo>
                  <a:pt x="1165" y="99"/>
                </a:lnTo>
                <a:lnTo>
                  <a:pt x="1163" y="100"/>
                </a:lnTo>
                <a:lnTo>
                  <a:pt x="1143" y="120"/>
                </a:lnTo>
                <a:lnTo>
                  <a:pt x="1141" y="120"/>
                </a:lnTo>
                <a:lnTo>
                  <a:pt x="1139" y="121"/>
                </a:lnTo>
                <a:lnTo>
                  <a:pt x="1137" y="120"/>
                </a:lnTo>
                <a:lnTo>
                  <a:pt x="1135" y="120"/>
                </a:lnTo>
                <a:lnTo>
                  <a:pt x="1135" y="118"/>
                </a:lnTo>
                <a:lnTo>
                  <a:pt x="1135" y="116"/>
                </a:lnTo>
                <a:lnTo>
                  <a:pt x="1135" y="114"/>
                </a:lnTo>
                <a:lnTo>
                  <a:pt x="1135" y="113"/>
                </a:lnTo>
                <a:lnTo>
                  <a:pt x="1135" y="113"/>
                </a:lnTo>
                <a:close/>
                <a:moveTo>
                  <a:pt x="1176" y="74"/>
                </a:moveTo>
                <a:lnTo>
                  <a:pt x="1183" y="67"/>
                </a:lnTo>
                <a:lnTo>
                  <a:pt x="1196" y="57"/>
                </a:lnTo>
                <a:lnTo>
                  <a:pt x="1198" y="55"/>
                </a:lnTo>
                <a:lnTo>
                  <a:pt x="1200" y="55"/>
                </a:lnTo>
                <a:lnTo>
                  <a:pt x="1201" y="55"/>
                </a:lnTo>
                <a:lnTo>
                  <a:pt x="1201" y="57"/>
                </a:lnTo>
                <a:lnTo>
                  <a:pt x="1203" y="57"/>
                </a:lnTo>
                <a:lnTo>
                  <a:pt x="1203" y="58"/>
                </a:lnTo>
                <a:lnTo>
                  <a:pt x="1203" y="60"/>
                </a:lnTo>
                <a:lnTo>
                  <a:pt x="1201" y="62"/>
                </a:lnTo>
                <a:lnTo>
                  <a:pt x="1189" y="74"/>
                </a:lnTo>
                <a:lnTo>
                  <a:pt x="1183" y="81"/>
                </a:lnTo>
                <a:lnTo>
                  <a:pt x="1181" y="83"/>
                </a:lnTo>
                <a:lnTo>
                  <a:pt x="1179" y="83"/>
                </a:lnTo>
                <a:lnTo>
                  <a:pt x="1178" y="83"/>
                </a:lnTo>
                <a:lnTo>
                  <a:pt x="1176" y="81"/>
                </a:lnTo>
                <a:lnTo>
                  <a:pt x="1174" y="79"/>
                </a:lnTo>
                <a:lnTo>
                  <a:pt x="1174" y="78"/>
                </a:lnTo>
                <a:lnTo>
                  <a:pt x="1174" y="76"/>
                </a:lnTo>
                <a:lnTo>
                  <a:pt x="1176" y="74"/>
                </a:lnTo>
                <a:lnTo>
                  <a:pt x="1176" y="74"/>
                </a:lnTo>
                <a:close/>
                <a:moveTo>
                  <a:pt x="1218" y="39"/>
                </a:moveTo>
                <a:lnTo>
                  <a:pt x="1242" y="25"/>
                </a:lnTo>
                <a:lnTo>
                  <a:pt x="1244" y="25"/>
                </a:lnTo>
                <a:lnTo>
                  <a:pt x="1245" y="25"/>
                </a:lnTo>
                <a:lnTo>
                  <a:pt x="1247" y="25"/>
                </a:lnTo>
                <a:lnTo>
                  <a:pt x="1249" y="25"/>
                </a:lnTo>
                <a:lnTo>
                  <a:pt x="1249" y="27"/>
                </a:lnTo>
                <a:lnTo>
                  <a:pt x="1249" y="28"/>
                </a:lnTo>
                <a:lnTo>
                  <a:pt x="1249" y="30"/>
                </a:lnTo>
                <a:lnTo>
                  <a:pt x="1249" y="32"/>
                </a:lnTo>
                <a:lnTo>
                  <a:pt x="1247" y="34"/>
                </a:lnTo>
                <a:lnTo>
                  <a:pt x="1247" y="34"/>
                </a:lnTo>
                <a:lnTo>
                  <a:pt x="1223" y="46"/>
                </a:lnTo>
                <a:lnTo>
                  <a:pt x="1222" y="46"/>
                </a:lnTo>
                <a:lnTo>
                  <a:pt x="1220" y="46"/>
                </a:lnTo>
                <a:lnTo>
                  <a:pt x="1218" y="46"/>
                </a:lnTo>
                <a:lnTo>
                  <a:pt x="1216" y="44"/>
                </a:lnTo>
                <a:lnTo>
                  <a:pt x="1216" y="42"/>
                </a:lnTo>
                <a:lnTo>
                  <a:pt x="1216" y="41"/>
                </a:lnTo>
                <a:lnTo>
                  <a:pt x="1216" y="39"/>
                </a:lnTo>
                <a:lnTo>
                  <a:pt x="1218" y="39"/>
                </a:lnTo>
                <a:lnTo>
                  <a:pt x="1218" y="39"/>
                </a:lnTo>
                <a:close/>
                <a:moveTo>
                  <a:pt x="1269" y="13"/>
                </a:moveTo>
                <a:lnTo>
                  <a:pt x="1295" y="4"/>
                </a:lnTo>
                <a:lnTo>
                  <a:pt x="1295" y="4"/>
                </a:lnTo>
                <a:lnTo>
                  <a:pt x="1297" y="4"/>
                </a:lnTo>
                <a:lnTo>
                  <a:pt x="1299" y="4"/>
                </a:lnTo>
                <a:lnTo>
                  <a:pt x="1300" y="6"/>
                </a:lnTo>
                <a:lnTo>
                  <a:pt x="1300" y="6"/>
                </a:lnTo>
                <a:lnTo>
                  <a:pt x="1302" y="7"/>
                </a:lnTo>
                <a:lnTo>
                  <a:pt x="1302" y="9"/>
                </a:lnTo>
                <a:lnTo>
                  <a:pt x="1300" y="11"/>
                </a:lnTo>
                <a:lnTo>
                  <a:pt x="1299" y="13"/>
                </a:lnTo>
                <a:lnTo>
                  <a:pt x="1297" y="13"/>
                </a:lnTo>
                <a:lnTo>
                  <a:pt x="1297" y="13"/>
                </a:lnTo>
                <a:lnTo>
                  <a:pt x="1297" y="13"/>
                </a:lnTo>
                <a:lnTo>
                  <a:pt x="1273" y="21"/>
                </a:lnTo>
                <a:lnTo>
                  <a:pt x="1271" y="21"/>
                </a:lnTo>
                <a:lnTo>
                  <a:pt x="1269" y="21"/>
                </a:lnTo>
                <a:lnTo>
                  <a:pt x="1267" y="20"/>
                </a:lnTo>
                <a:lnTo>
                  <a:pt x="1266" y="20"/>
                </a:lnTo>
                <a:lnTo>
                  <a:pt x="1266" y="18"/>
                </a:lnTo>
                <a:lnTo>
                  <a:pt x="1266" y="16"/>
                </a:lnTo>
                <a:lnTo>
                  <a:pt x="1267" y="14"/>
                </a:lnTo>
                <a:lnTo>
                  <a:pt x="1269" y="13"/>
                </a:lnTo>
                <a:lnTo>
                  <a:pt x="1269" y="13"/>
                </a:lnTo>
                <a:close/>
                <a:moveTo>
                  <a:pt x="1324" y="2"/>
                </a:moveTo>
                <a:lnTo>
                  <a:pt x="1328" y="0"/>
                </a:lnTo>
                <a:lnTo>
                  <a:pt x="1330" y="0"/>
                </a:lnTo>
                <a:lnTo>
                  <a:pt x="1354" y="4"/>
                </a:lnTo>
                <a:lnTo>
                  <a:pt x="1355" y="4"/>
                </a:lnTo>
                <a:lnTo>
                  <a:pt x="1357" y="6"/>
                </a:lnTo>
                <a:lnTo>
                  <a:pt x="1357" y="7"/>
                </a:lnTo>
                <a:lnTo>
                  <a:pt x="1357" y="9"/>
                </a:lnTo>
                <a:lnTo>
                  <a:pt x="1357" y="11"/>
                </a:lnTo>
                <a:lnTo>
                  <a:pt x="1355" y="13"/>
                </a:lnTo>
                <a:lnTo>
                  <a:pt x="1354" y="13"/>
                </a:lnTo>
                <a:lnTo>
                  <a:pt x="1352" y="13"/>
                </a:lnTo>
                <a:lnTo>
                  <a:pt x="1328" y="11"/>
                </a:lnTo>
                <a:lnTo>
                  <a:pt x="1330" y="11"/>
                </a:lnTo>
                <a:lnTo>
                  <a:pt x="1326" y="11"/>
                </a:lnTo>
                <a:lnTo>
                  <a:pt x="1324" y="11"/>
                </a:lnTo>
                <a:lnTo>
                  <a:pt x="1322" y="9"/>
                </a:lnTo>
                <a:lnTo>
                  <a:pt x="1321" y="7"/>
                </a:lnTo>
                <a:lnTo>
                  <a:pt x="1321" y="6"/>
                </a:lnTo>
                <a:lnTo>
                  <a:pt x="1321" y="4"/>
                </a:lnTo>
                <a:lnTo>
                  <a:pt x="1322" y="4"/>
                </a:lnTo>
                <a:lnTo>
                  <a:pt x="1322" y="2"/>
                </a:lnTo>
                <a:lnTo>
                  <a:pt x="1324" y="2"/>
                </a:lnTo>
                <a:lnTo>
                  <a:pt x="1324" y="2"/>
                </a:lnTo>
                <a:close/>
                <a:moveTo>
                  <a:pt x="1383" y="11"/>
                </a:moveTo>
                <a:lnTo>
                  <a:pt x="1409" y="20"/>
                </a:lnTo>
                <a:lnTo>
                  <a:pt x="1410" y="21"/>
                </a:lnTo>
                <a:lnTo>
                  <a:pt x="1410" y="23"/>
                </a:lnTo>
                <a:lnTo>
                  <a:pt x="1412" y="25"/>
                </a:lnTo>
                <a:lnTo>
                  <a:pt x="1410" y="27"/>
                </a:lnTo>
                <a:lnTo>
                  <a:pt x="1410" y="27"/>
                </a:lnTo>
                <a:lnTo>
                  <a:pt x="1409" y="28"/>
                </a:lnTo>
                <a:lnTo>
                  <a:pt x="1407" y="28"/>
                </a:lnTo>
                <a:lnTo>
                  <a:pt x="1405" y="28"/>
                </a:lnTo>
                <a:lnTo>
                  <a:pt x="1379" y="20"/>
                </a:lnTo>
                <a:lnTo>
                  <a:pt x="1377" y="18"/>
                </a:lnTo>
                <a:lnTo>
                  <a:pt x="1376" y="16"/>
                </a:lnTo>
                <a:lnTo>
                  <a:pt x="1376" y="14"/>
                </a:lnTo>
                <a:lnTo>
                  <a:pt x="1376" y="13"/>
                </a:lnTo>
                <a:lnTo>
                  <a:pt x="1377" y="11"/>
                </a:lnTo>
                <a:lnTo>
                  <a:pt x="1379" y="11"/>
                </a:lnTo>
                <a:lnTo>
                  <a:pt x="1381" y="11"/>
                </a:lnTo>
                <a:lnTo>
                  <a:pt x="1383" y="11"/>
                </a:lnTo>
                <a:lnTo>
                  <a:pt x="1383" y="11"/>
                </a:lnTo>
                <a:close/>
                <a:moveTo>
                  <a:pt x="1432" y="35"/>
                </a:moveTo>
                <a:lnTo>
                  <a:pt x="1442" y="41"/>
                </a:lnTo>
                <a:lnTo>
                  <a:pt x="1456" y="51"/>
                </a:lnTo>
                <a:lnTo>
                  <a:pt x="1456" y="53"/>
                </a:lnTo>
                <a:lnTo>
                  <a:pt x="1458" y="55"/>
                </a:lnTo>
                <a:lnTo>
                  <a:pt x="1456" y="57"/>
                </a:lnTo>
                <a:lnTo>
                  <a:pt x="1456" y="58"/>
                </a:lnTo>
                <a:lnTo>
                  <a:pt x="1454" y="60"/>
                </a:lnTo>
                <a:lnTo>
                  <a:pt x="1453" y="60"/>
                </a:lnTo>
                <a:lnTo>
                  <a:pt x="1451" y="60"/>
                </a:lnTo>
                <a:lnTo>
                  <a:pt x="1449" y="58"/>
                </a:lnTo>
                <a:lnTo>
                  <a:pt x="1436" y="48"/>
                </a:lnTo>
                <a:lnTo>
                  <a:pt x="1427" y="42"/>
                </a:lnTo>
                <a:lnTo>
                  <a:pt x="1427" y="41"/>
                </a:lnTo>
                <a:lnTo>
                  <a:pt x="1425" y="39"/>
                </a:lnTo>
                <a:lnTo>
                  <a:pt x="1425" y="37"/>
                </a:lnTo>
                <a:lnTo>
                  <a:pt x="1427" y="35"/>
                </a:lnTo>
                <a:lnTo>
                  <a:pt x="1429" y="35"/>
                </a:lnTo>
                <a:lnTo>
                  <a:pt x="1431" y="34"/>
                </a:lnTo>
                <a:lnTo>
                  <a:pt x="1432" y="34"/>
                </a:lnTo>
                <a:lnTo>
                  <a:pt x="1432" y="35"/>
                </a:lnTo>
                <a:lnTo>
                  <a:pt x="1432" y="35"/>
                </a:lnTo>
                <a:close/>
                <a:moveTo>
                  <a:pt x="1476" y="71"/>
                </a:moveTo>
                <a:lnTo>
                  <a:pt x="1495" y="88"/>
                </a:lnTo>
                <a:lnTo>
                  <a:pt x="1497" y="90"/>
                </a:lnTo>
                <a:lnTo>
                  <a:pt x="1497" y="92"/>
                </a:lnTo>
                <a:lnTo>
                  <a:pt x="1497" y="93"/>
                </a:lnTo>
                <a:lnTo>
                  <a:pt x="1497" y="95"/>
                </a:lnTo>
                <a:lnTo>
                  <a:pt x="1497" y="97"/>
                </a:lnTo>
                <a:lnTo>
                  <a:pt x="1495" y="97"/>
                </a:lnTo>
                <a:lnTo>
                  <a:pt x="1493" y="99"/>
                </a:lnTo>
                <a:lnTo>
                  <a:pt x="1491" y="97"/>
                </a:lnTo>
                <a:lnTo>
                  <a:pt x="1489" y="97"/>
                </a:lnTo>
                <a:lnTo>
                  <a:pt x="1488" y="95"/>
                </a:lnTo>
                <a:lnTo>
                  <a:pt x="1469" y="78"/>
                </a:lnTo>
                <a:lnTo>
                  <a:pt x="1469" y="76"/>
                </a:lnTo>
                <a:lnTo>
                  <a:pt x="1469" y="74"/>
                </a:lnTo>
                <a:lnTo>
                  <a:pt x="1469" y="72"/>
                </a:lnTo>
                <a:lnTo>
                  <a:pt x="1469" y="71"/>
                </a:lnTo>
                <a:lnTo>
                  <a:pt x="1471" y="69"/>
                </a:lnTo>
                <a:lnTo>
                  <a:pt x="1473" y="69"/>
                </a:lnTo>
                <a:lnTo>
                  <a:pt x="1475" y="69"/>
                </a:lnTo>
                <a:lnTo>
                  <a:pt x="1476" y="71"/>
                </a:lnTo>
                <a:lnTo>
                  <a:pt x="1476" y="71"/>
                </a:lnTo>
                <a:close/>
                <a:moveTo>
                  <a:pt x="1517" y="109"/>
                </a:moveTo>
                <a:lnTo>
                  <a:pt x="1526" y="118"/>
                </a:lnTo>
                <a:lnTo>
                  <a:pt x="1526" y="118"/>
                </a:lnTo>
                <a:lnTo>
                  <a:pt x="1535" y="128"/>
                </a:lnTo>
                <a:lnTo>
                  <a:pt x="1537" y="130"/>
                </a:lnTo>
                <a:lnTo>
                  <a:pt x="1537" y="132"/>
                </a:lnTo>
                <a:lnTo>
                  <a:pt x="1535" y="134"/>
                </a:lnTo>
                <a:lnTo>
                  <a:pt x="1535" y="135"/>
                </a:lnTo>
                <a:lnTo>
                  <a:pt x="1533" y="135"/>
                </a:lnTo>
                <a:lnTo>
                  <a:pt x="1532" y="137"/>
                </a:lnTo>
                <a:lnTo>
                  <a:pt x="1530" y="135"/>
                </a:lnTo>
                <a:lnTo>
                  <a:pt x="1528" y="135"/>
                </a:lnTo>
                <a:lnTo>
                  <a:pt x="1519" y="123"/>
                </a:lnTo>
                <a:lnTo>
                  <a:pt x="1521" y="125"/>
                </a:lnTo>
                <a:lnTo>
                  <a:pt x="1510" y="114"/>
                </a:lnTo>
                <a:lnTo>
                  <a:pt x="1508" y="114"/>
                </a:lnTo>
                <a:lnTo>
                  <a:pt x="1508" y="113"/>
                </a:lnTo>
                <a:lnTo>
                  <a:pt x="1508" y="111"/>
                </a:lnTo>
                <a:lnTo>
                  <a:pt x="1510" y="109"/>
                </a:lnTo>
                <a:lnTo>
                  <a:pt x="1511" y="107"/>
                </a:lnTo>
                <a:lnTo>
                  <a:pt x="1513" y="107"/>
                </a:lnTo>
                <a:lnTo>
                  <a:pt x="1515" y="107"/>
                </a:lnTo>
                <a:lnTo>
                  <a:pt x="1517" y="109"/>
                </a:lnTo>
                <a:lnTo>
                  <a:pt x="1517" y="109"/>
                </a:lnTo>
                <a:close/>
                <a:moveTo>
                  <a:pt x="1552" y="151"/>
                </a:moveTo>
                <a:lnTo>
                  <a:pt x="1554" y="151"/>
                </a:lnTo>
                <a:lnTo>
                  <a:pt x="1568" y="174"/>
                </a:lnTo>
                <a:lnTo>
                  <a:pt x="1568" y="176"/>
                </a:lnTo>
                <a:lnTo>
                  <a:pt x="1568" y="177"/>
                </a:lnTo>
                <a:lnTo>
                  <a:pt x="1568" y="179"/>
                </a:lnTo>
                <a:lnTo>
                  <a:pt x="1566" y="179"/>
                </a:lnTo>
                <a:lnTo>
                  <a:pt x="1565" y="181"/>
                </a:lnTo>
                <a:lnTo>
                  <a:pt x="1563" y="181"/>
                </a:lnTo>
                <a:lnTo>
                  <a:pt x="1561" y="179"/>
                </a:lnTo>
                <a:lnTo>
                  <a:pt x="1561" y="177"/>
                </a:lnTo>
                <a:lnTo>
                  <a:pt x="1546" y="156"/>
                </a:lnTo>
                <a:lnTo>
                  <a:pt x="1544" y="156"/>
                </a:lnTo>
                <a:lnTo>
                  <a:pt x="1544" y="155"/>
                </a:lnTo>
                <a:lnTo>
                  <a:pt x="1544" y="153"/>
                </a:lnTo>
                <a:lnTo>
                  <a:pt x="1544" y="151"/>
                </a:lnTo>
                <a:lnTo>
                  <a:pt x="1546" y="149"/>
                </a:lnTo>
                <a:lnTo>
                  <a:pt x="1548" y="149"/>
                </a:lnTo>
                <a:lnTo>
                  <a:pt x="1550" y="149"/>
                </a:lnTo>
                <a:lnTo>
                  <a:pt x="1552" y="149"/>
                </a:lnTo>
                <a:lnTo>
                  <a:pt x="1552" y="151"/>
                </a:lnTo>
                <a:lnTo>
                  <a:pt x="1552" y="151"/>
                </a:lnTo>
                <a:close/>
                <a:moveTo>
                  <a:pt x="1583" y="195"/>
                </a:moveTo>
                <a:lnTo>
                  <a:pt x="1601" y="218"/>
                </a:lnTo>
                <a:lnTo>
                  <a:pt x="1601" y="220"/>
                </a:lnTo>
                <a:lnTo>
                  <a:pt x="1601" y="221"/>
                </a:lnTo>
                <a:lnTo>
                  <a:pt x="1601" y="221"/>
                </a:lnTo>
                <a:lnTo>
                  <a:pt x="1599" y="223"/>
                </a:lnTo>
                <a:lnTo>
                  <a:pt x="1598" y="225"/>
                </a:lnTo>
                <a:lnTo>
                  <a:pt x="1596" y="225"/>
                </a:lnTo>
                <a:lnTo>
                  <a:pt x="1594" y="223"/>
                </a:lnTo>
                <a:lnTo>
                  <a:pt x="1592" y="223"/>
                </a:lnTo>
                <a:lnTo>
                  <a:pt x="1576" y="200"/>
                </a:lnTo>
                <a:lnTo>
                  <a:pt x="1576" y="198"/>
                </a:lnTo>
                <a:lnTo>
                  <a:pt x="1576" y="197"/>
                </a:lnTo>
                <a:lnTo>
                  <a:pt x="1576" y="197"/>
                </a:lnTo>
                <a:lnTo>
                  <a:pt x="1577" y="195"/>
                </a:lnTo>
                <a:lnTo>
                  <a:pt x="1579" y="193"/>
                </a:lnTo>
                <a:lnTo>
                  <a:pt x="1581" y="193"/>
                </a:lnTo>
                <a:lnTo>
                  <a:pt x="1583" y="195"/>
                </a:lnTo>
                <a:lnTo>
                  <a:pt x="1583" y="195"/>
                </a:lnTo>
                <a:lnTo>
                  <a:pt x="1583" y="195"/>
                </a:lnTo>
                <a:close/>
                <a:moveTo>
                  <a:pt x="1616" y="239"/>
                </a:moveTo>
                <a:lnTo>
                  <a:pt x="1631" y="263"/>
                </a:lnTo>
                <a:lnTo>
                  <a:pt x="1632" y="265"/>
                </a:lnTo>
                <a:lnTo>
                  <a:pt x="1632" y="267"/>
                </a:lnTo>
                <a:lnTo>
                  <a:pt x="1631" y="267"/>
                </a:lnTo>
                <a:lnTo>
                  <a:pt x="1629" y="269"/>
                </a:lnTo>
                <a:lnTo>
                  <a:pt x="1627" y="269"/>
                </a:lnTo>
                <a:lnTo>
                  <a:pt x="1625" y="269"/>
                </a:lnTo>
                <a:lnTo>
                  <a:pt x="1625" y="269"/>
                </a:lnTo>
                <a:lnTo>
                  <a:pt x="1623" y="267"/>
                </a:lnTo>
                <a:lnTo>
                  <a:pt x="1609" y="244"/>
                </a:lnTo>
                <a:lnTo>
                  <a:pt x="1609" y="242"/>
                </a:lnTo>
                <a:lnTo>
                  <a:pt x="1609" y="241"/>
                </a:lnTo>
                <a:lnTo>
                  <a:pt x="1609" y="239"/>
                </a:lnTo>
                <a:lnTo>
                  <a:pt x="1610" y="239"/>
                </a:lnTo>
                <a:lnTo>
                  <a:pt x="1612" y="237"/>
                </a:lnTo>
                <a:lnTo>
                  <a:pt x="1614" y="237"/>
                </a:lnTo>
                <a:lnTo>
                  <a:pt x="1616" y="239"/>
                </a:lnTo>
                <a:lnTo>
                  <a:pt x="1616" y="239"/>
                </a:lnTo>
                <a:lnTo>
                  <a:pt x="1616" y="239"/>
                </a:lnTo>
                <a:close/>
                <a:moveTo>
                  <a:pt x="1645" y="286"/>
                </a:moveTo>
                <a:lnTo>
                  <a:pt x="1658" y="311"/>
                </a:lnTo>
                <a:lnTo>
                  <a:pt x="1658" y="312"/>
                </a:lnTo>
                <a:lnTo>
                  <a:pt x="1658" y="314"/>
                </a:lnTo>
                <a:lnTo>
                  <a:pt x="1658" y="316"/>
                </a:lnTo>
                <a:lnTo>
                  <a:pt x="1656" y="316"/>
                </a:lnTo>
                <a:lnTo>
                  <a:pt x="1654" y="316"/>
                </a:lnTo>
                <a:lnTo>
                  <a:pt x="1653" y="316"/>
                </a:lnTo>
                <a:lnTo>
                  <a:pt x="1651" y="316"/>
                </a:lnTo>
                <a:lnTo>
                  <a:pt x="1649" y="314"/>
                </a:lnTo>
                <a:lnTo>
                  <a:pt x="1636" y="291"/>
                </a:lnTo>
                <a:lnTo>
                  <a:pt x="1636" y="290"/>
                </a:lnTo>
                <a:lnTo>
                  <a:pt x="1636" y="288"/>
                </a:lnTo>
                <a:lnTo>
                  <a:pt x="1638" y="286"/>
                </a:lnTo>
                <a:lnTo>
                  <a:pt x="1638" y="284"/>
                </a:lnTo>
                <a:lnTo>
                  <a:pt x="1640" y="284"/>
                </a:lnTo>
                <a:lnTo>
                  <a:pt x="1642" y="284"/>
                </a:lnTo>
                <a:lnTo>
                  <a:pt x="1643" y="284"/>
                </a:lnTo>
                <a:lnTo>
                  <a:pt x="1645" y="286"/>
                </a:lnTo>
                <a:lnTo>
                  <a:pt x="1645" y="286"/>
                </a:lnTo>
                <a:close/>
                <a:moveTo>
                  <a:pt x="1673" y="333"/>
                </a:moveTo>
                <a:lnTo>
                  <a:pt x="1687" y="356"/>
                </a:lnTo>
                <a:lnTo>
                  <a:pt x="1687" y="356"/>
                </a:lnTo>
                <a:lnTo>
                  <a:pt x="1687" y="358"/>
                </a:lnTo>
                <a:lnTo>
                  <a:pt x="1687" y="360"/>
                </a:lnTo>
                <a:lnTo>
                  <a:pt x="1686" y="361"/>
                </a:lnTo>
                <a:lnTo>
                  <a:pt x="1684" y="361"/>
                </a:lnTo>
                <a:lnTo>
                  <a:pt x="1682" y="361"/>
                </a:lnTo>
                <a:lnTo>
                  <a:pt x="1682" y="361"/>
                </a:lnTo>
                <a:lnTo>
                  <a:pt x="1680" y="360"/>
                </a:lnTo>
                <a:lnTo>
                  <a:pt x="1664" y="339"/>
                </a:lnTo>
                <a:lnTo>
                  <a:pt x="1664" y="337"/>
                </a:lnTo>
                <a:lnTo>
                  <a:pt x="1664" y="335"/>
                </a:lnTo>
                <a:lnTo>
                  <a:pt x="1664" y="333"/>
                </a:lnTo>
                <a:lnTo>
                  <a:pt x="1665" y="332"/>
                </a:lnTo>
                <a:lnTo>
                  <a:pt x="1667" y="332"/>
                </a:lnTo>
                <a:lnTo>
                  <a:pt x="1669" y="332"/>
                </a:lnTo>
                <a:lnTo>
                  <a:pt x="1671" y="332"/>
                </a:lnTo>
                <a:lnTo>
                  <a:pt x="1673" y="333"/>
                </a:lnTo>
                <a:lnTo>
                  <a:pt x="1673" y="333"/>
                </a:lnTo>
                <a:close/>
                <a:moveTo>
                  <a:pt x="1702" y="379"/>
                </a:moveTo>
                <a:lnTo>
                  <a:pt x="1715" y="404"/>
                </a:lnTo>
                <a:lnTo>
                  <a:pt x="1715" y="405"/>
                </a:lnTo>
                <a:lnTo>
                  <a:pt x="1715" y="407"/>
                </a:lnTo>
                <a:lnTo>
                  <a:pt x="1715" y="407"/>
                </a:lnTo>
                <a:lnTo>
                  <a:pt x="1713" y="409"/>
                </a:lnTo>
                <a:lnTo>
                  <a:pt x="1711" y="409"/>
                </a:lnTo>
                <a:lnTo>
                  <a:pt x="1709" y="409"/>
                </a:lnTo>
                <a:lnTo>
                  <a:pt x="1708" y="409"/>
                </a:lnTo>
                <a:lnTo>
                  <a:pt x="1708" y="407"/>
                </a:lnTo>
                <a:lnTo>
                  <a:pt x="1695" y="383"/>
                </a:lnTo>
                <a:lnTo>
                  <a:pt x="1693" y="381"/>
                </a:lnTo>
                <a:lnTo>
                  <a:pt x="1693" y="379"/>
                </a:lnTo>
                <a:lnTo>
                  <a:pt x="1695" y="379"/>
                </a:lnTo>
                <a:lnTo>
                  <a:pt x="1697" y="377"/>
                </a:lnTo>
                <a:lnTo>
                  <a:pt x="1698" y="377"/>
                </a:lnTo>
                <a:lnTo>
                  <a:pt x="1700" y="377"/>
                </a:lnTo>
                <a:lnTo>
                  <a:pt x="1700" y="377"/>
                </a:lnTo>
                <a:lnTo>
                  <a:pt x="1702" y="379"/>
                </a:lnTo>
                <a:lnTo>
                  <a:pt x="1702" y="379"/>
                </a:lnTo>
                <a:close/>
                <a:moveTo>
                  <a:pt x="1728" y="426"/>
                </a:moveTo>
                <a:lnTo>
                  <a:pt x="1741" y="451"/>
                </a:lnTo>
                <a:lnTo>
                  <a:pt x="1741" y="453"/>
                </a:lnTo>
                <a:lnTo>
                  <a:pt x="1741" y="454"/>
                </a:lnTo>
                <a:lnTo>
                  <a:pt x="1741" y="456"/>
                </a:lnTo>
                <a:lnTo>
                  <a:pt x="1739" y="458"/>
                </a:lnTo>
                <a:lnTo>
                  <a:pt x="1737" y="458"/>
                </a:lnTo>
                <a:lnTo>
                  <a:pt x="1735" y="458"/>
                </a:lnTo>
                <a:lnTo>
                  <a:pt x="1733" y="456"/>
                </a:lnTo>
                <a:lnTo>
                  <a:pt x="1731" y="454"/>
                </a:lnTo>
                <a:lnTo>
                  <a:pt x="1720" y="432"/>
                </a:lnTo>
                <a:lnTo>
                  <a:pt x="1719" y="430"/>
                </a:lnTo>
                <a:lnTo>
                  <a:pt x="1719" y="428"/>
                </a:lnTo>
                <a:lnTo>
                  <a:pt x="1720" y="426"/>
                </a:lnTo>
                <a:lnTo>
                  <a:pt x="1722" y="425"/>
                </a:lnTo>
                <a:lnTo>
                  <a:pt x="1724" y="425"/>
                </a:lnTo>
                <a:lnTo>
                  <a:pt x="1726" y="425"/>
                </a:lnTo>
                <a:lnTo>
                  <a:pt x="1728" y="426"/>
                </a:lnTo>
                <a:lnTo>
                  <a:pt x="1728" y="426"/>
                </a:lnTo>
                <a:lnTo>
                  <a:pt x="1728" y="426"/>
                </a:lnTo>
                <a:close/>
                <a:moveTo>
                  <a:pt x="1753" y="474"/>
                </a:moveTo>
                <a:lnTo>
                  <a:pt x="1768" y="496"/>
                </a:lnTo>
                <a:lnTo>
                  <a:pt x="1770" y="498"/>
                </a:lnTo>
                <a:lnTo>
                  <a:pt x="1768" y="500"/>
                </a:lnTo>
                <a:lnTo>
                  <a:pt x="1768" y="502"/>
                </a:lnTo>
                <a:lnTo>
                  <a:pt x="1766" y="503"/>
                </a:lnTo>
                <a:lnTo>
                  <a:pt x="1764" y="503"/>
                </a:lnTo>
                <a:lnTo>
                  <a:pt x="1763" y="503"/>
                </a:lnTo>
                <a:lnTo>
                  <a:pt x="1763" y="503"/>
                </a:lnTo>
                <a:lnTo>
                  <a:pt x="1761" y="502"/>
                </a:lnTo>
                <a:lnTo>
                  <a:pt x="1746" y="479"/>
                </a:lnTo>
                <a:lnTo>
                  <a:pt x="1744" y="477"/>
                </a:lnTo>
                <a:lnTo>
                  <a:pt x="1744" y="475"/>
                </a:lnTo>
                <a:lnTo>
                  <a:pt x="1746" y="474"/>
                </a:lnTo>
                <a:lnTo>
                  <a:pt x="1748" y="474"/>
                </a:lnTo>
                <a:lnTo>
                  <a:pt x="1750" y="472"/>
                </a:lnTo>
                <a:lnTo>
                  <a:pt x="1752" y="472"/>
                </a:lnTo>
                <a:lnTo>
                  <a:pt x="1752" y="474"/>
                </a:lnTo>
                <a:lnTo>
                  <a:pt x="1753" y="474"/>
                </a:lnTo>
                <a:lnTo>
                  <a:pt x="1753" y="474"/>
                </a:lnTo>
                <a:close/>
                <a:moveTo>
                  <a:pt x="1783" y="521"/>
                </a:moveTo>
                <a:lnTo>
                  <a:pt x="1796" y="546"/>
                </a:lnTo>
                <a:lnTo>
                  <a:pt x="1796" y="547"/>
                </a:lnTo>
                <a:lnTo>
                  <a:pt x="1796" y="549"/>
                </a:lnTo>
                <a:lnTo>
                  <a:pt x="1796" y="549"/>
                </a:lnTo>
                <a:lnTo>
                  <a:pt x="1794" y="551"/>
                </a:lnTo>
                <a:lnTo>
                  <a:pt x="1792" y="551"/>
                </a:lnTo>
                <a:lnTo>
                  <a:pt x="1790" y="551"/>
                </a:lnTo>
                <a:lnTo>
                  <a:pt x="1788" y="551"/>
                </a:lnTo>
                <a:lnTo>
                  <a:pt x="1786" y="549"/>
                </a:lnTo>
                <a:lnTo>
                  <a:pt x="1775" y="524"/>
                </a:lnTo>
                <a:lnTo>
                  <a:pt x="1774" y="523"/>
                </a:lnTo>
                <a:lnTo>
                  <a:pt x="1774" y="521"/>
                </a:lnTo>
                <a:lnTo>
                  <a:pt x="1775" y="519"/>
                </a:lnTo>
                <a:lnTo>
                  <a:pt x="1777" y="519"/>
                </a:lnTo>
                <a:lnTo>
                  <a:pt x="1779" y="517"/>
                </a:lnTo>
                <a:lnTo>
                  <a:pt x="1781" y="519"/>
                </a:lnTo>
                <a:lnTo>
                  <a:pt x="1781" y="519"/>
                </a:lnTo>
                <a:lnTo>
                  <a:pt x="1783" y="521"/>
                </a:lnTo>
                <a:lnTo>
                  <a:pt x="1783" y="521"/>
                </a:lnTo>
                <a:close/>
                <a:moveTo>
                  <a:pt x="1808" y="568"/>
                </a:moveTo>
                <a:lnTo>
                  <a:pt x="1819" y="593"/>
                </a:lnTo>
                <a:lnTo>
                  <a:pt x="1821" y="595"/>
                </a:lnTo>
                <a:lnTo>
                  <a:pt x="1821" y="596"/>
                </a:lnTo>
                <a:lnTo>
                  <a:pt x="1819" y="598"/>
                </a:lnTo>
                <a:lnTo>
                  <a:pt x="1818" y="600"/>
                </a:lnTo>
                <a:lnTo>
                  <a:pt x="1816" y="600"/>
                </a:lnTo>
                <a:lnTo>
                  <a:pt x="1814" y="600"/>
                </a:lnTo>
                <a:lnTo>
                  <a:pt x="1814" y="598"/>
                </a:lnTo>
                <a:lnTo>
                  <a:pt x="1812" y="596"/>
                </a:lnTo>
                <a:lnTo>
                  <a:pt x="1799" y="574"/>
                </a:lnTo>
                <a:lnTo>
                  <a:pt x="1799" y="572"/>
                </a:lnTo>
                <a:lnTo>
                  <a:pt x="1799" y="570"/>
                </a:lnTo>
                <a:lnTo>
                  <a:pt x="1799" y="568"/>
                </a:lnTo>
                <a:lnTo>
                  <a:pt x="1801" y="567"/>
                </a:lnTo>
                <a:lnTo>
                  <a:pt x="1803" y="567"/>
                </a:lnTo>
                <a:lnTo>
                  <a:pt x="1805" y="567"/>
                </a:lnTo>
                <a:lnTo>
                  <a:pt x="1807" y="568"/>
                </a:lnTo>
                <a:lnTo>
                  <a:pt x="1808" y="568"/>
                </a:lnTo>
                <a:lnTo>
                  <a:pt x="1808" y="568"/>
                </a:lnTo>
                <a:close/>
                <a:moveTo>
                  <a:pt x="1832" y="617"/>
                </a:moveTo>
                <a:lnTo>
                  <a:pt x="1847" y="640"/>
                </a:lnTo>
                <a:lnTo>
                  <a:pt x="1849" y="642"/>
                </a:lnTo>
                <a:lnTo>
                  <a:pt x="1849" y="644"/>
                </a:lnTo>
                <a:lnTo>
                  <a:pt x="1847" y="645"/>
                </a:lnTo>
                <a:lnTo>
                  <a:pt x="1845" y="645"/>
                </a:lnTo>
                <a:lnTo>
                  <a:pt x="1843" y="647"/>
                </a:lnTo>
                <a:lnTo>
                  <a:pt x="1841" y="647"/>
                </a:lnTo>
                <a:lnTo>
                  <a:pt x="1841" y="645"/>
                </a:lnTo>
                <a:lnTo>
                  <a:pt x="1840" y="645"/>
                </a:lnTo>
                <a:lnTo>
                  <a:pt x="1825" y="621"/>
                </a:lnTo>
                <a:lnTo>
                  <a:pt x="1823" y="621"/>
                </a:lnTo>
                <a:lnTo>
                  <a:pt x="1825" y="619"/>
                </a:lnTo>
                <a:lnTo>
                  <a:pt x="1825" y="617"/>
                </a:lnTo>
                <a:lnTo>
                  <a:pt x="1827" y="616"/>
                </a:lnTo>
                <a:lnTo>
                  <a:pt x="1829" y="616"/>
                </a:lnTo>
                <a:lnTo>
                  <a:pt x="1830" y="616"/>
                </a:lnTo>
                <a:lnTo>
                  <a:pt x="1832" y="616"/>
                </a:lnTo>
                <a:lnTo>
                  <a:pt x="1832" y="617"/>
                </a:lnTo>
                <a:lnTo>
                  <a:pt x="1832" y="617"/>
                </a:lnTo>
                <a:close/>
                <a:moveTo>
                  <a:pt x="1862" y="663"/>
                </a:moveTo>
                <a:lnTo>
                  <a:pt x="1865" y="666"/>
                </a:lnTo>
                <a:lnTo>
                  <a:pt x="1876" y="687"/>
                </a:lnTo>
                <a:lnTo>
                  <a:pt x="1876" y="689"/>
                </a:lnTo>
                <a:lnTo>
                  <a:pt x="1876" y="691"/>
                </a:lnTo>
                <a:lnTo>
                  <a:pt x="1874" y="691"/>
                </a:lnTo>
                <a:lnTo>
                  <a:pt x="1874" y="693"/>
                </a:lnTo>
                <a:lnTo>
                  <a:pt x="1873" y="693"/>
                </a:lnTo>
                <a:lnTo>
                  <a:pt x="1871" y="693"/>
                </a:lnTo>
                <a:lnTo>
                  <a:pt x="1869" y="693"/>
                </a:lnTo>
                <a:lnTo>
                  <a:pt x="1867" y="691"/>
                </a:lnTo>
                <a:lnTo>
                  <a:pt x="1856" y="672"/>
                </a:lnTo>
                <a:lnTo>
                  <a:pt x="1854" y="668"/>
                </a:lnTo>
                <a:lnTo>
                  <a:pt x="1854" y="666"/>
                </a:lnTo>
                <a:lnTo>
                  <a:pt x="1854" y="665"/>
                </a:lnTo>
                <a:lnTo>
                  <a:pt x="1854" y="663"/>
                </a:lnTo>
                <a:lnTo>
                  <a:pt x="1856" y="661"/>
                </a:lnTo>
                <a:lnTo>
                  <a:pt x="1858" y="661"/>
                </a:lnTo>
                <a:lnTo>
                  <a:pt x="1860" y="661"/>
                </a:lnTo>
                <a:lnTo>
                  <a:pt x="1862" y="661"/>
                </a:lnTo>
                <a:lnTo>
                  <a:pt x="1862" y="663"/>
                </a:lnTo>
                <a:lnTo>
                  <a:pt x="1862" y="663"/>
                </a:lnTo>
                <a:close/>
                <a:moveTo>
                  <a:pt x="1889" y="710"/>
                </a:moveTo>
                <a:lnTo>
                  <a:pt x="1891" y="714"/>
                </a:lnTo>
                <a:lnTo>
                  <a:pt x="1902" y="735"/>
                </a:lnTo>
                <a:lnTo>
                  <a:pt x="1904" y="737"/>
                </a:lnTo>
                <a:lnTo>
                  <a:pt x="1902" y="738"/>
                </a:lnTo>
                <a:lnTo>
                  <a:pt x="1902" y="738"/>
                </a:lnTo>
                <a:lnTo>
                  <a:pt x="1900" y="740"/>
                </a:lnTo>
                <a:lnTo>
                  <a:pt x="1898" y="740"/>
                </a:lnTo>
                <a:lnTo>
                  <a:pt x="1896" y="740"/>
                </a:lnTo>
                <a:lnTo>
                  <a:pt x="1895" y="740"/>
                </a:lnTo>
                <a:lnTo>
                  <a:pt x="1895" y="738"/>
                </a:lnTo>
                <a:lnTo>
                  <a:pt x="1882" y="719"/>
                </a:lnTo>
                <a:lnTo>
                  <a:pt x="1880" y="716"/>
                </a:lnTo>
                <a:lnTo>
                  <a:pt x="1880" y="714"/>
                </a:lnTo>
                <a:lnTo>
                  <a:pt x="1880" y="712"/>
                </a:lnTo>
                <a:lnTo>
                  <a:pt x="1882" y="710"/>
                </a:lnTo>
                <a:lnTo>
                  <a:pt x="1882" y="709"/>
                </a:lnTo>
                <a:lnTo>
                  <a:pt x="1884" y="709"/>
                </a:lnTo>
                <a:lnTo>
                  <a:pt x="1885" y="709"/>
                </a:lnTo>
                <a:lnTo>
                  <a:pt x="1887" y="709"/>
                </a:lnTo>
                <a:lnTo>
                  <a:pt x="1889" y="710"/>
                </a:lnTo>
                <a:lnTo>
                  <a:pt x="1889" y="710"/>
                </a:lnTo>
                <a:close/>
                <a:moveTo>
                  <a:pt x="1917" y="758"/>
                </a:moveTo>
                <a:lnTo>
                  <a:pt x="1917" y="759"/>
                </a:lnTo>
                <a:lnTo>
                  <a:pt x="1933" y="779"/>
                </a:lnTo>
                <a:lnTo>
                  <a:pt x="1933" y="780"/>
                </a:lnTo>
                <a:lnTo>
                  <a:pt x="1933" y="782"/>
                </a:lnTo>
                <a:lnTo>
                  <a:pt x="1933" y="784"/>
                </a:lnTo>
                <a:lnTo>
                  <a:pt x="1931" y="786"/>
                </a:lnTo>
                <a:lnTo>
                  <a:pt x="1929" y="786"/>
                </a:lnTo>
                <a:lnTo>
                  <a:pt x="1928" y="786"/>
                </a:lnTo>
                <a:lnTo>
                  <a:pt x="1926" y="786"/>
                </a:lnTo>
                <a:lnTo>
                  <a:pt x="1926" y="784"/>
                </a:lnTo>
                <a:lnTo>
                  <a:pt x="1907" y="763"/>
                </a:lnTo>
                <a:lnTo>
                  <a:pt x="1907" y="761"/>
                </a:lnTo>
                <a:lnTo>
                  <a:pt x="1907" y="761"/>
                </a:lnTo>
                <a:lnTo>
                  <a:pt x="1907" y="759"/>
                </a:lnTo>
                <a:lnTo>
                  <a:pt x="1907" y="758"/>
                </a:lnTo>
                <a:lnTo>
                  <a:pt x="1909" y="756"/>
                </a:lnTo>
                <a:lnTo>
                  <a:pt x="1911" y="756"/>
                </a:lnTo>
                <a:lnTo>
                  <a:pt x="1913" y="756"/>
                </a:lnTo>
                <a:lnTo>
                  <a:pt x="1915" y="756"/>
                </a:lnTo>
                <a:lnTo>
                  <a:pt x="1917" y="758"/>
                </a:lnTo>
                <a:lnTo>
                  <a:pt x="1917" y="758"/>
                </a:lnTo>
                <a:close/>
                <a:moveTo>
                  <a:pt x="1950" y="801"/>
                </a:moveTo>
                <a:lnTo>
                  <a:pt x="1964" y="824"/>
                </a:lnTo>
                <a:lnTo>
                  <a:pt x="1964" y="826"/>
                </a:lnTo>
                <a:lnTo>
                  <a:pt x="1964" y="828"/>
                </a:lnTo>
                <a:lnTo>
                  <a:pt x="1964" y="829"/>
                </a:lnTo>
                <a:lnTo>
                  <a:pt x="1962" y="829"/>
                </a:lnTo>
                <a:lnTo>
                  <a:pt x="1961" y="831"/>
                </a:lnTo>
                <a:lnTo>
                  <a:pt x="1959" y="831"/>
                </a:lnTo>
                <a:lnTo>
                  <a:pt x="1957" y="829"/>
                </a:lnTo>
                <a:lnTo>
                  <a:pt x="1955" y="828"/>
                </a:lnTo>
                <a:lnTo>
                  <a:pt x="1942" y="805"/>
                </a:lnTo>
                <a:lnTo>
                  <a:pt x="1940" y="803"/>
                </a:lnTo>
                <a:lnTo>
                  <a:pt x="1940" y="801"/>
                </a:lnTo>
                <a:lnTo>
                  <a:pt x="1942" y="800"/>
                </a:lnTo>
                <a:lnTo>
                  <a:pt x="1942" y="800"/>
                </a:lnTo>
                <a:lnTo>
                  <a:pt x="1944" y="798"/>
                </a:lnTo>
                <a:lnTo>
                  <a:pt x="1946" y="798"/>
                </a:lnTo>
                <a:lnTo>
                  <a:pt x="1948" y="800"/>
                </a:lnTo>
                <a:lnTo>
                  <a:pt x="1950" y="801"/>
                </a:lnTo>
                <a:lnTo>
                  <a:pt x="1950" y="801"/>
                </a:lnTo>
                <a:close/>
                <a:moveTo>
                  <a:pt x="1979" y="847"/>
                </a:moveTo>
                <a:lnTo>
                  <a:pt x="1995" y="868"/>
                </a:lnTo>
                <a:lnTo>
                  <a:pt x="1995" y="870"/>
                </a:lnTo>
                <a:lnTo>
                  <a:pt x="1995" y="872"/>
                </a:lnTo>
                <a:lnTo>
                  <a:pt x="1995" y="873"/>
                </a:lnTo>
                <a:lnTo>
                  <a:pt x="1994" y="875"/>
                </a:lnTo>
                <a:lnTo>
                  <a:pt x="1992" y="875"/>
                </a:lnTo>
                <a:lnTo>
                  <a:pt x="1990" y="875"/>
                </a:lnTo>
                <a:lnTo>
                  <a:pt x="1988" y="875"/>
                </a:lnTo>
                <a:lnTo>
                  <a:pt x="1986" y="873"/>
                </a:lnTo>
                <a:lnTo>
                  <a:pt x="1972" y="852"/>
                </a:lnTo>
                <a:lnTo>
                  <a:pt x="1970" y="850"/>
                </a:lnTo>
                <a:lnTo>
                  <a:pt x="1970" y="849"/>
                </a:lnTo>
                <a:lnTo>
                  <a:pt x="1972" y="847"/>
                </a:lnTo>
                <a:lnTo>
                  <a:pt x="1972" y="845"/>
                </a:lnTo>
                <a:lnTo>
                  <a:pt x="1973" y="845"/>
                </a:lnTo>
                <a:lnTo>
                  <a:pt x="1975" y="845"/>
                </a:lnTo>
                <a:lnTo>
                  <a:pt x="1977" y="845"/>
                </a:lnTo>
                <a:lnTo>
                  <a:pt x="1979" y="847"/>
                </a:lnTo>
                <a:lnTo>
                  <a:pt x="1979" y="847"/>
                </a:lnTo>
                <a:close/>
                <a:moveTo>
                  <a:pt x="2012" y="889"/>
                </a:moveTo>
                <a:lnTo>
                  <a:pt x="2032" y="908"/>
                </a:lnTo>
                <a:lnTo>
                  <a:pt x="2032" y="910"/>
                </a:lnTo>
                <a:lnTo>
                  <a:pt x="2034" y="912"/>
                </a:lnTo>
                <a:lnTo>
                  <a:pt x="2032" y="914"/>
                </a:lnTo>
                <a:lnTo>
                  <a:pt x="2032" y="914"/>
                </a:lnTo>
                <a:lnTo>
                  <a:pt x="2030" y="915"/>
                </a:lnTo>
                <a:lnTo>
                  <a:pt x="2028" y="915"/>
                </a:lnTo>
                <a:lnTo>
                  <a:pt x="2027" y="915"/>
                </a:lnTo>
                <a:lnTo>
                  <a:pt x="2025" y="914"/>
                </a:lnTo>
                <a:lnTo>
                  <a:pt x="2006" y="894"/>
                </a:lnTo>
                <a:lnTo>
                  <a:pt x="2005" y="893"/>
                </a:lnTo>
                <a:lnTo>
                  <a:pt x="2005" y="891"/>
                </a:lnTo>
                <a:lnTo>
                  <a:pt x="2005" y="889"/>
                </a:lnTo>
                <a:lnTo>
                  <a:pt x="2006" y="889"/>
                </a:lnTo>
                <a:lnTo>
                  <a:pt x="2008" y="887"/>
                </a:lnTo>
                <a:lnTo>
                  <a:pt x="2010" y="887"/>
                </a:lnTo>
                <a:lnTo>
                  <a:pt x="2012" y="887"/>
                </a:lnTo>
                <a:lnTo>
                  <a:pt x="2012" y="889"/>
                </a:lnTo>
                <a:lnTo>
                  <a:pt x="2012" y="889"/>
                </a:lnTo>
                <a:close/>
                <a:moveTo>
                  <a:pt x="2050" y="928"/>
                </a:moveTo>
                <a:lnTo>
                  <a:pt x="2071" y="947"/>
                </a:lnTo>
                <a:lnTo>
                  <a:pt x="2071" y="949"/>
                </a:lnTo>
                <a:lnTo>
                  <a:pt x="2072" y="950"/>
                </a:lnTo>
                <a:lnTo>
                  <a:pt x="2071" y="952"/>
                </a:lnTo>
                <a:lnTo>
                  <a:pt x="2071" y="954"/>
                </a:lnTo>
                <a:lnTo>
                  <a:pt x="2069" y="954"/>
                </a:lnTo>
                <a:lnTo>
                  <a:pt x="2067" y="956"/>
                </a:lnTo>
                <a:lnTo>
                  <a:pt x="2065" y="954"/>
                </a:lnTo>
                <a:lnTo>
                  <a:pt x="2063" y="954"/>
                </a:lnTo>
                <a:lnTo>
                  <a:pt x="2045" y="935"/>
                </a:lnTo>
                <a:lnTo>
                  <a:pt x="2043" y="933"/>
                </a:lnTo>
                <a:lnTo>
                  <a:pt x="2043" y="931"/>
                </a:lnTo>
                <a:lnTo>
                  <a:pt x="2043" y="929"/>
                </a:lnTo>
                <a:lnTo>
                  <a:pt x="2045" y="928"/>
                </a:lnTo>
                <a:lnTo>
                  <a:pt x="2047" y="926"/>
                </a:lnTo>
                <a:lnTo>
                  <a:pt x="2049" y="926"/>
                </a:lnTo>
                <a:lnTo>
                  <a:pt x="2050" y="926"/>
                </a:lnTo>
                <a:lnTo>
                  <a:pt x="2050" y="928"/>
                </a:lnTo>
                <a:lnTo>
                  <a:pt x="2050" y="928"/>
                </a:lnTo>
                <a:close/>
                <a:moveTo>
                  <a:pt x="2089" y="964"/>
                </a:moveTo>
                <a:lnTo>
                  <a:pt x="2115" y="978"/>
                </a:lnTo>
                <a:lnTo>
                  <a:pt x="2116" y="978"/>
                </a:lnTo>
                <a:lnTo>
                  <a:pt x="2116" y="980"/>
                </a:lnTo>
                <a:lnTo>
                  <a:pt x="2116" y="982"/>
                </a:lnTo>
                <a:lnTo>
                  <a:pt x="2116" y="984"/>
                </a:lnTo>
                <a:lnTo>
                  <a:pt x="2115" y="985"/>
                </a:lnTo>
                <a:lnTo>
                  <a:pt x="2113" y="985"/>
                </a:lnTo>
                <a:lnTo>
                  <a:pt x="2111" y="985"/>
                </a:lnTo>
                <a:lnTo>
                  <a:pt x="2109" y="985"/>
                </a:lnTo>
                <a:lnTo>
                  <a:pt x="2085" y="973"/>
                </a:lnTo>
                <a:lnTo>
                  <a:pt x="2083" y="971"/>
                </a:lnTo>
                <a:lnTo>
                  <a:pt x="2083" y="970"/>
                </a:lnTo>
                <a:lnTo>
                  <a:pt x="2083" y="968"/>
                </a:lnTo>
                <a:lnTo>
                  <a:pt x="2083" y="966"/>
                </a:lnTo>
                <a:lnTo>
                  <a:pt x="2085" y="964"/>
                </a:lnTo>
                <a:lnTo>
                  <a:pt x="2087" y="964"/>
                </a:lnTo>
                <a:lnTo>
                  <a:pt x="2089" y="964"/>
                </a:lnTo>
                <a:lnTo>
                  <a:pt x="2089" y="964"/>
                </a:lnTo>
                <a:lnTo>
                  <a:pt x="2089" y="964"/>
                </a:lnTo>
                <a:close/>
                <a:moveTo>
                  <a:pt x="2138" y="994"/>
                </a:moveTo>
                <a:lnTo>
                  <a:pt x="2142" y="996"/>
                </a:lnTo>
                <a:lnTo>
                  <a:pt x="2140" y="996"/>
                </a:lnTo>
                <a:lnTo>
                  <a:pt x="2162" y="1003"/>
                </a:lnTo>
                <a:lnTo>
                  <a:pt x="2164" y="1005"/>
                </a:lnTo>
                <a:lnTo>
                  <a:pt x="2164" y="1006"/>
                </a:lnTo>
                <a:lnTo>
                  <a:pt x="2166" y="1008"/>
                </a:lnTo>
                <a:lnTo>
                  <a:pt x="2166" y="1010"/>
                </a:lnTo>
                <a:lnTo>
                  <a:pt x="2164" y="1010"/>
                </a:lnTo>
                <a:lnTo>
                  <a:pt x="2162" y="1012"/>
                </a:lnTo>
                <a:lnTo>
                  <a:pt x="2160" y="1012"/>
                </a:lnTo>
                <a:lnTo>
                  <a:pt x="2159" y="1012"/>
                </a:lnTo>
                <a:lnTo>
                  <a:pt x="2138" y="1005"/>
                </a:lnTo>
                <a:lnTo>
                  <a:pt x="2137" y="1005"/>
                </a:lnTo>
                <a:lnTo>
                  <a:pt x="2133" y="1001"/>
                </a:lnTo>
                <a:lnTo>
                  <a:pt x="2131" y="999"/>
                </a:lnTo>
                <a:lnTo>
                  <a:pt x="2131" y="998"/>
                </a:lnTo>
                <a:lnTo>
                  <a:pt x="2131" y="996"/>
                </a:lnTo>
                <a:lnTo>
                  <a:pt x="2131" y="994"/>
                </a:lnTo>
                <a:lnTo>
                  <a:pt x="2133" y="994"/>
                </a:lnTo>
                <a:lnTo>
                  <a:pt x="2135" y="992"/>
                </a:lnTo>
                <a:lnTo>
                  <a:pt x="2137" y="992"/>
                </a:lnTo>
                <a:lnTo>
                  <a:pt x="2138" y="994"/>
                </a:lnTo>
                <a:lnTo>
                  <a:pt x="2138" y="994"/>
                </a:lnTo>
                <a:close/>
                <a:moveTo>
                  <a:pt x="2190" y="1008"/>
                </a:moveTo>
                <a:lnTo>
                  <a:pt x="2199" y="1012"/>
                </a:lnTo>
                <a:lnTo>
                  <a:pt x="2197" y="1010"/>
                </a:lnTo>
                <a:lnTo>
                  <a:pt x="2215" y="1010"/>
                </a:lnTo>
                <a:lnTo>
                  <a:pt x="2217" y="1012"/>
                </a:lnTo>
                <a:lnTo>
                  <a:pt x="2219" y="1012"/>
                </a:lnTo>
                <a:lnTo>
                  <a:pt x="2221" y="1013"/>
                </a:lnTo>
                <a:lnTo>
                  <a:pt x="2221" y="1015"/>
                </a:lnTo>
                <a:lnTo>
                  <a:pt x="2221" y="1017"/>
                </a:lnTo>
                <a:lnTo>
                  <a:pt x="2219" y="1019"/>
                </a:lnTo>
                <a:lnTo>
                  <a:pt x="2217" y="1019"/>
                </a:lnTo>
                <a:lnTo>
                  <a:pt x="2215" y="1020"/>
                </a:lnTo>
                <a:lnTo>
                  <a:pt x="2197" y="1020"/>
                </a:lnTo>
                <a:lnTo>
                  <a:pt x="2197" y="1020"/>
                </a:lnTo>
                <a:lnTo>
                  <a:pt x="2188" y="1019"/>
                </a:lnTo>
                <a:lnTo>
                  <a:pt x="2186" y="1017"/>
                </a:lnTo>
                <a:lnTo>
                  <a:pt x="2184" y="1015"/>
                </a:lnTo>
                <a:lnTo>
                  <a:pt x="2184" y="1015"/>
                </a:lnTo>
                <a:lnTo>
                  <a:pt x="2184" y="1013"/>
                </a:lnTo>
                <a:lnTo>
                  <a:pt x="2184" y="1012"/>
                </a:lnTo>
                <a:lnTo>
                  <a:pt x="2186" y="1010"/>
                </a:lnTo>
                <a:lnTo>
                  <a:pt x="2188" y="1008"/>
                </a:lnTo>
                <a:lnTo>
                  <a:pt x="2190" y="1008"/>
                </a:lnTo>
                <a:lnTo>
                  <a:pt x="2190" y="1008"/>
                </a:lnTo>
                <a:close/>
                <a:moveTo>
                  <a:pt x="2243" y="1006"/>
                </a:moveTo>
                <a:lnTo>
                  <a:pt x="2248" y="1005"/>
                </a:lnTo>
                <a:lnTo>
                  <a:pt x="2270" y="999"/>
                </a:lnTo>
                <a:lnTo>
                  <a:pt x="2272" y="999"/>
                </a:lnTo>
                <a:lnTo>
                  <a:pt x="2274" y="999"/>
                </a:lnTo>
                <a:lnTo>
                  <a:pt x="2274" y="1001"/>
                </a:lnTo>
                <a:lnTo>
                  <a:pt x="2276" y="1003"/>
                </a:lnTo>
                <a:lnTo>
                  <a:pt x="2276" y="1005"/>
                </a:lnTo>
                <a:lnTo>
                  <a:pt x="2276" y="1006"/>
                </a:lnTo>
                <a:lnTo>
                  <a:pt x="2274" y="1006"/>
                </a:lnTo>
                <a:lnTo>
                  <a:pt x="2272" y="1008"/>
                </a:lnTo>
                <a:lnTo>
                  <a:pt x="2250" y="1013"/>
                </a:lnTo>
                <a:lnTo>
                  <a:pt x="2245" y="1015"/>
                </a:lnTo>
                <a:lnTo>
                  <a:pt x="2243" y="1015"/>
                </a:lnTo>
                <a:lnTo>
                  <a:pt x="2241" y="1015"/>
                </a:lnTo>
                <a:lnTo>
                  <a:pt x="2239" y="1013"/>
                </a:lnTo>
                <a:lnTo>
                  <a:pt x="2239" y="1012"/>
                </a:lnTo>
                <a:lnTo>
                  <a:pt x="2239" y="1010"/>
                </a:lnTo>
                <a:lnTo>
                  <a:pt x="2239" y="1008"/>
                </a:lnTo>
                <a:lnTo>
                  <a:pt x="2241" y="1006"/>
                </a:lnTo>
                <a:lnTo>
                  <a:pt x="2243" y="1006"/>
                </a:lnTo>
                <a:lnTo>
                  <a:pt x="2243" y="1006"/>
                </a:lnTo>
                <a:close/>
                <a:moveTo>
                  <a:pt x="2294" y="989"/>
                </a:moveTo>
                <a:lnTo>
                  <a:pt x="2305" y="982"/>
                </a:lnTo>
                <a:lnTo>
                  <a:pt x="2305" y="982"/>
                </a:lnTo>
                <a:lnTo>
                  <a:pt x="2316" y="973"/>
                </a:lnTo>
                <a:lnTo>
                  <a:pt x="2318" y="973"/>
                </a:lnTo>
                <a:lnTo>
                  <a:pt x="2320" y="973"/>
                </a:lnTo>
                <a:lnTo>
                  <a:pt x="2322" y="973"/>
                </a:lnTo>
                <a:lnTo>
                  <a:pt x="2324" y="973"/>
                </a:lnTo>
                <a:lnTo>
                  <a:pt x="2324" y="975"/>
                </a:lnTo>
                <a:lnTo>
                  <a:pt x="2324" y="977"/>
                </a:lnTo>
                <a:lnTo>
                  <a:pt x="2324" y="978"/>
                </a:lnTo>
                <a:lnTo>
                  <a:pt x="2322" y="980"/>
                </a:lnTo>
                <a:lnTo>
                  <a:pt x="2311" y="989"/>
                </a:lnTo>
                <a:lnTo>
                  <a:pt x="2311" y="989"/>
                </a:lnTo>
                <a:lnTo>
                  <a:pt x="2298" y="996"/>
                </a:lnTo>
                <a:lnTo>
                  <a:pt x="2296" y="998"/>
                </a:lnTo>
                <a:lnTo>
                  <a:pt x="2294" y="996"/>
                </a:lnTo>
                <a:lnTo>
                  <a:pt x="2294" y="996"/>
                </a:lnTo>
                <a:lnTo>
                  <a:pt x="2292" y="994"/>
                </a:lnTo>
                <a:lnTo>
                  <a:pt x="2292" y="992"/>
                </a:lnTo>
                <a:lnTo>
                  <a:pt x="2292" y="991"/>
                </a:lnTo>
                <a:lnTo>
                  <a:pt x="2292" y="989"/>
                </a:lnTo>
                <a:lnTo>
                  <a:pt x="2294" y="989"/>
                </a:lnTo>
                <a:lnTo>
                  <a:pt x="2294" y="989"/>
                </a:lnTo>
                <a:close/>
                <a:moveTo>
                  <a:pt x="2338" y="956"/>
                </a:moveTo>
                <a:lnTo>
                  <a:pt x="2360" y="940"/>
                </a:lnTo>
                <a:lnTo>
                  <a:pt x="2362" y="940"/>
                </a:lnTo>
                <a:lnTo>
                  <a:pt x="2364" y="940"/>
                </a:lnTo>
                <a:lnTo>
                  <a:pt x="2366" y="940"/>
                </a:lnTo>
                <a:lnTo>
                  <a:pt x="2368" y="942"/>
                </a:lnTo>
                <a:lnTo>
                  <a:pt x="2368" y="942"/>
                </a:lnTo>
                <a:lnTo>
                  <a:pt x="2368" y="943"/>
                </a:lnTo>
                <a:lnTo>
                  <a:pt x="2368" y="945"/>
                </a:lnTo>
                <a:lnTo>
                  <a:pt x="2366" y="947"/>
                </a:lnTo>
                <a:lnTo>
                  <a:pt x="2344" y="963"/>
                </a:lnTo>
                <a:lnTo>
                  <a:pt x="2342" y="964"/>
                </a:lnTo>
                <a:lnTo>
                  <a:pt x="2340" y="964"/>
                </a:lnTo>
                <a:lnTo>
                  <a:pt x="2338" y="964"/>
                </a:lnTo>
                <a:lnTo>
                  <a:pt x="2336" y="963"/>
                </a:lnTo>
                <a:lnTo>
                  <a:pt x="2336" y="961"/>
                </a:lnTo>
                <a:lnTo>
                  <a:pt x="2336" y="959"/>
                </a:lnTo>
                <a:lnTo>
                  <a:pt x="2336" y="957"/>
                </a:lnTo>
                <a:lnTo>
                  <a:pt x="2338" y="956"/>
                </a:lnTo>
                <a:lnTo>
                  <a:pt x="2338" y="956"/>
                </a:lnTo>
                <a:close/>
                <a:moveTo>
                  <a:pt x="2380" y="921"/>
                </a:moveTo>
                <a:lnTo>
                  <a:pt x="2390" y="912"/>
                </a:lnTo>
                <a:lnTo>
                  <a:pt x="2397" y="901"/>
                </a:lnTo>
                <a:lnTo>
                  <a:pt x="2399" y="900"/>
                </a:lnTo>
                <a:lnTo>
                  <a:pt x="2401" y="900"/>
                </a:lnTo>
                <a:lnTo>
                  <a:pt x="2402" y="900"/>
                </a:lnTo>
                <a:lnTo>
                  <a:pt x="2404" y="900"/>
                </a:lnTo>
                <a:lnTo>
                  <a:pt x="2406" y="901"/>
                </a:lnTo>
                <a:lnTo>
                  <a:pt x="2406" y="903"/>
                </a:lnTo>
                <a:lnTo>
                  <a:pt x="2406" y="905"/>
                </a:lnTo>
                <a:lnTo>
                  <a:pt x="2404" y="907"/>
                </a:lnTo>
                <a:lnTo>
                  <a:pt x="2395" y="917"/>
                </a:lnTo>
                <a:lnTo>
                  <a:pt x="2386" y="928"/>
                </a:lnTo>
                <a:lnTo>
                  <a:pt x="2384" y="928"/>
                </a:lnTo>
                <a:lnTo>
                  <a:pt x="2384" y="929"/>
                </a:lnTo>
                <a:lnTo>
                  <a:pt x="2382" y="929"/>
                </a:lnTo>
                <a:lnTo>
                  <a:pt x="2380" y="928"/>
                </a:lnTo>
                <a:lnTo>
                  <a:pt x="2379" y="926"/>
                </a:lnTo>
                <a:lnTo>
                  <a:pt x="2379" y="924"/>
                </a:lnTo>
                <a:lnTo>
                  <a:pt x="2379" y="922"/>
                </a:lnTo>
                <a:lnTo>
                  <a:pt x="2380" y="921"/>
                </a:lnTo>
                <a:lnTo>
                  <a:pt x="2380" y="921"/>
                </a:lnTo>
                <a:close/>
                <a:moveTo>
                  <a:pt x="2415" y="880"/>
                </a:moveTo>
                <a:lnTo>
                  <a:pt x="2415" y="879"/>
                </a:lnTo>
                <a:lnTo>
                  <a:pt x="2434" y="859"/>
                </a:lnTo>
                <a:lnTo>
                  <a:pt x="2436" y="857"/>
                </a:lnTo>
                <a:lnTo>
                  <a:pt x="2436" y="857"/>
                </a:lnTo>
                <a:lnTo>
                  <a:pt x="2437" y="857"/>
                </a:lnTo>
                <a:lnTo>
                  <a:pt x="2439" y="859"/>
                </a:lnTo>
                <a:lnTo>
                  <a:pt x="2441" y="859"/>
                </a:lnTo>
                <a:lnTo>
                  <a:pt x="2441" y="861"/>
                </a:lnTo>
                <a:lnTo>
                  <a:pt x="2441" y="863"/>
                </a:lnTo>
                <a:lnTo>
                  <a:pt x="2441" y="864"/>
                </a:lnTo>
                <a:lnTo>
                  <a:pt x="2423" y="886"/>
                </a:lnTo>
                <a:lnTo>
                  <a:pt x="2423" y="886"/>
                </a:lnTo>
                <a:lnTo>
                  <a:pt x="2421" y="886"/>
                </a:lnTo>
                <a:lnTo>
                  <a:pt x="2419" y="887"/>
                </a:lnTo>
                <a:lnTo>
                  <a:pt x="2417" y="887"/>
                </a:lnTo>
                <a:lnTo>
                  <a:pt x="2415" y="886"/>
                </a:lnTo>
                <a:lnTo>
                  <a:pt x="2413" y="884"/>
                </a:lnTo>
                <a:lnTo>
                  <a:pt x="2413" y="884"/>
                </a:lnTo>
                <a:lnTo>
                  <a:pt x="2413" y="882"/>
                </a:lnTo>
                <a:lnTo>
                  <a:pt x="2415" y="880"/>
                </a:lnTo>
                <a:lnTo>
                  <a:pt x="2415" y="880"/>
                </a:lnTo>
                <a:close/>
                <a:moveTo>
                  <a:pt x="2450" y="838"/>
                </a:moveTo>
                <a:lnTo>
                  <a:pt x="2465" y="815"/>
                </a:lnTo>
                <a:lnTo>
                  <a:pt x="2467" y="814"/>
                </a:lnTo>
                <a:lnTo>
                  <a:pt x="2469" y="814"/>
                </a:lnTo>
                <a:lnTo>
                  <a:pt x="2469" y="814"/>
                </a:lnTo>
                <a:lnTo>
                  <a:pt x="2470" y="814"/>
                </a:lnTo>
                <a:lnTo>
                  <a:pt x="2472" y="815"/>
                </a:lnTo>
                <a:lnTo>
                  <a:pt x="2474" y="817"/>
                </a:lnTo>
                <a:lnTo>
                  <a:pt x="2474" y="819"/>
                </a:lnTo>
                <a:lnTo>
                  <a:pt x="2472" y="821"/>
                </a:lnTo>
                <a:lnTo>
                  <a:pt x="2458" y="843"/>
                </a:lnTo>
                <a:lnTo>
                  <a:pt x="2458" y="845"/>
                </a:lnTo>
                <a:lnTo>
                  <a:pt x="2456" y="845"/>
                </a:lnTo>
                <a:lnTo>
                  <a:pt x="2454" y="845"/>
                </a:lnTo>
                <a:lnTo>
                  <a:pt x="2452" y="845"/>
                </a:lnTo>
                <a:lnTo>
                  <a:pt x="2450" y="843"/>
                </a:lnTo>
                <a:lnTo>
                  <a:pt x="2450" y="842"/>
                </a:lnTo>
                <a:lnTo>
                  <a:pt x="2450" y="840"/>
                </a:lnTo>
                <a:lnTo>
                  <a:pt x="2450" y="838"/>
                </a:lnTo>
                <a:lnTo>
                  <a:pt x="2450" y="838"/>
                </a:lnTo>
                <a:close/>
                <a:moveTo>
                  <a:pt x="2480" y="793"/>
                </a:moveTo>
                <a:lnTo>
                  <a:pt x="2494" y="770"/>
                </a:lnTo>
                <a:lnTo>
                  <a:pt x="2494" y="768"/>
                </a:lnTo>
                <a:lnTo>
                  <a:pt x="2496" y="768"/>
                </a:lnTo>
                <a:lnTo>
                  <a:pt x="2498" y="768"/>
                </a:lnTo>
                <a:lnTo>
                  <a:pt x="2500" y="768"/>
                </a:lnTo>
                <a:lnTo>
                  <a:pt x="2502" y="770"/>
                </a:lnTo>
                <a:lnTo>
                  <a:pt x="2502" y="770"/>
                </a:lnTo>
                <a:lnTo>
                  <a:pt x="2502" y="772"/>
                </a:lnTo>
                <a:lnTo>
                  <a:pt x="2502" y="773"/>
                </a:lnTo>
                <a:lnTo>
                  <a:pt x="2487" y="798"/>
                </a:lnTo>
                <a:lnTo>
                  <a:pt x="2487" y="798"/>
                </a:lnTo>
                <a:lnTo>
                  <a:pt x="2485" y="800"/>
                </a:lnTo>
                <a:lnTo>
                  <a:pt x="2483" y="800"/>
                </a:lnTo>
                <a:lnTo>
                  <a:pt x="2481" y="798"/>
                </a:lnTo>
                <a:lnTo>
                  <a:pt x="2480" y="798"/>
                </a:lnTo>
                <a:lnTo>
                  <a:pt x="2480" y="796"/>
                </a:lnTo>
                <a:lnTo>
                  <a:pt x="2480" y="794"/>
                </a:lnTo>
                <a:lnTo>
                  <a:pt x="2480" y="793"/>
                </a:lnTo>
                <a:lnTo>
                  <a:pt x="2480" y="793"/>
                </a:lnTo>
                <a:close/>
                <a:moveTo>
                  <a:pt x="2509" y="747"/>
                </a:moveTo>
                <a:lnTo>
                  <a:pt x="2525" y="724"/>
                </a:lnTo>
                <a:lnTo>
                  <a:pt x="2527" y="724"/>
                </a:lnTo>
                <a:lnTo>
                  <a:pt x="2529" y="723"/>
                </a:lnTo>
                <a:lnTo>
                  <a:pt x="2531" y="723"/>
                </a:lnTo>
                <a:lnTo>
                  <a:pt x="2533" y="724"/>
                </a:lnTo>
                <a:lnTo>
                  <a:pt x="2533" y="724"/>
                </a:lnTo>
                <a:lnTo>
                  <a:pt x="2535" y="726"/>
                </a:lnTo>
                <a:lnTo>
                  <a:pt x="2535" y="728"/>
                </a:lnTo>
                <a:lnTo>
                  <a:pt x="2533" y="730"/>
                </a:lnTo>
                <a:lnTo>
                  <a:pt x="2516" y="752"/>
                </a:lnTo>
                <a:lnTo>
                  <a:pt x="2516" y="752"/>
                </a:lnTo>
                <a:lnTo>
                  <a:pt x="2514" y="754"/>
                </a:lnTo>
                <a:lnTo>
                  <a:pt x="2513" y="754"/>
                </a:lnTo>
                <a:lnTo>
                  <a:pt x="2511" y="752"/>
                </a:lnTo>
                <a:lnTo>
                  <a:pt x="2509" y="752"/>
                </a:lnTo>
                <a:lnTo>
                  <a:pt x="2509" y="751"/>
                </a:lnTo>
                <a:lnTo>
                  <a:pt x="2509" y="749"/>
                </a:lnTo>
                <a:lnTo>
                  <a:pt x="2509" y="747"/>
                </a:lnTo>
                <a:lnTo>
                  <a:pt x="2509" y="747"/>
                </a:lnTo>
                <a:close/>
                <a:moveTo>
                  <a:pt x="2540" y="701"/>
                </a:moveTo>
                <a:lnTo>
                  <a:pt x="2553" y="679"/>
                </a:lnTo>
                <a:lnTo>
                  <a:pt x="2553" y="677"/>
                </a:lnTo>
                <a:lnTo>
                  <a:pt x="2555" y="675"/>
                </a:lnTo>
                <a:lnTo>
                  <a:pt x="2557" y="675"/>
                </a:lnTo>
                <a:lnTo>
                  <a:pt x="2558" y="677"/>
                </a:lnTo>
                <a:lnTo>
                  <a:pt x="2560" y="677"/>
                </a:lnTo>
                <a:lnTo>
                  <a:pt x="2560" y="679"/>
                </a:lnTo>
                <a:lnTo>
                  <a:pt x="2562" y="680"/>
                </a:lnTo>
                <a:lnTo>
                  <a:pt x="2560" y="682"/>
                </a:lnTo>
                <a:lnTo>
                  <a:pt x="2547" y="707"/>
                </a:lnTo>
                <a:lnTo>
                  <a:pt x="2547" y="707"/>
                </a:lnTo>
                <a:lnTo>
                  <a:pt x="2546" y="709"/>
                </a:lnTo>
                <a:lnTo>
                  <a:pt x="2544" y="709"/>
                </a:lnTo>
                <a:lnTo>
                  <a:pt x="2542" y="709"/>
                </a:lnTo>
                <a:lnTo>
                  <a:pt x="2540" y="707"/>
                </a:lnTo>
                <a:lnTo>
                  <a:pt x="2538" y="705"/>
                </a:lnTo>
                <a:lnTo>
                  <a:pt x="2538" y="703"/>
                </a:lnTo>
                <a:lnTo>
                  <a:pt x="2540" y="701"/>
                </a:lnTo>
                <a:lnTo>
                  <a:pt x="2540" y="701"/>
                </a:lnTo>
                <a:close/>
                <a:moveTo>
                  <a:pt x="2566" y="654"/>
                </a:moveTo>
                <a:lnTo>
                  <a:pt x="2579" y="630"/>
                </a:lnTo>
                <a:lnTo>
                  <a:pt x="2580" y="630"/>
                </a:lnTo>
                <a:lnTo>
                  <a:pt x="2582" y="628"/>
                </a:lnTo>
                <a:lnTo>
                  <a:pt x="2582" y="628"/>
                </a:lnTo>
                <a:lnTo>
                  <a:pt x="2584" y="628"/>
                </a:lnTo>
                <a:lnTo>
                  <a:pt x="2586" y="630"/>
                </a:lnTo>
                <a:lnTo>
                  <a:pt x="2588" y="631"/>
                </a:lnTo>
                <a:lnTo>
                  <a:pt x="2588" y="633"/>
                </a:lnTo>
                <a:lnTo>
                  <a:pt x="2588" y="635"/>
                </a:lnTo>
                <a:lnTo>
                  <a:pt x="2573" y="658"/>
                </a:lnTo>
                <a:lnTo>
                  <a:pt x="2573" y="659"/>
                </a:lnTo>
                <a:lnTo>
                  <a:pt x="2571" y="661"/>
                </a:lnTo>
                <a:lnTo>
                  <a:pt x="2569" y="661"/>
                </a:lnTo>
                <a:lnTo>
                  <a:pt x="2568" y="661"/>
                </a:lnTo>
                <a:lnTo>
                  <a:pt x="2566" y="659"/>
                </a:lnTo>
                <a:lnTo>
                  <a:pt x="2566" y="658"/>
                </a:lnTo>
                <a:lnTo>
                  <a:pt x="2566" y="656"/>
                </a:lnTo>
                <a:lnTo>
                  <a:pt x="2566" y="654"/>
                </a:lnTo>
                <a:lnTo>
                  <a:pt x="2566" y="654"/>
                </a:lnTo>
                <a:close/>
                <a:moveTo>
                  <a:pt x="2593" y="607"/>
                </a:moveTo>
                <a:lnTo>
                  <a:pt x="2608" y="584"/>
                </a:lnTo>
                <a:lnTo>
                  <a:pt x="2610" y="582"/>
                </a:lnTo>
                <a:lnTo>
                  <a:pt x="2610" y="582"/>
                </a:lnTo>
                <a:lnTo>
                  <a:pt x="2612" y="582"/>
                </a:lnTo>
                <a:lnTo>
                  <a:pt x="2613" y="582"/>
                </a:lnTo>
                <a:lnTo>
                  <a:pt x="2615" y="584"/>
                </a:lnTo>
                <a:lnTo>
                  <a:pt x="2617" y="586"/>
                </a:lnTo>
                <a:lnTo>
                  <a:pt x="2617" y="588"/>
                </a:lnTo>
                <a:lnTo>
                  <a:pt x="2615" y="589"/>
                </a:lnTo>
                <a:lnTo>
                  <a:pt x="2601" y="612"/>
                </a:lnTo>
                <a:lnTo>
                  <a:pt x="2601" y="612"/>
                </a:lnTo>
                <a:lnTo>
                  <a:pt x="2599" y="614"/>
                </a:lnTo>
                <a:lnTo>
                  <a:pt x="2597" y="614"/>
                </a:lnTo>
                <a:lnTo>
                  <a:pt x="2595" y="614"/>
                </a:lnTo>
                <a:lnTo>
                  <a:pt x="2593" y="612"/>
                </a:lnTo>
                <a:lnTo>
                  <a:pt x="2593" y="610"/>
                </a:lnTo>
                <a:lnTo>
                  <a:pt x="2591" y="609"/>
                </a:lnTo>
                <a:lnTo>
                  <a:pt x="2593" y="607"/>
                </a:lnTo>
                <a:lnTo>
                  <a:pt x="2593" y="607"/>
                </a:lnTo>
                <a:close/>
                <a:moveTo>
                  <a:pt x="2621" y="561"/>
                </a:moveTo>
                <a:lnTo>
                  <a:pt x="2634" y="537"/>
                </a:lnTo>
                <a:lnTo>
                  <a:pt x="2635" y="535"/>
                </a:lnTo>
                <a:lnTo>
                  <a:pt x="2637" y="535"/>
                </a:lnTo>
                <a:lnTo>
                  <a:pt x="2637" y="535"/>
                </a:lnTo>
                <a:lnTo>
                  <a:pt x="2639" y="535"/>
                </a:lnTo>
                <a:lnTo>
                  <a:pt x="2641" y="535"/>
                </a:lnTo>
                <a:lnTo>
                  <a:pt x="2643" y="537"/>
                </a:lnTo>
                <a:lnTo>
                  <a:pt x="2643" y="538"/>
                </a:lnTo>
                <a:lnTo>
                  <a:pt x="2643" y="540"/>
                </a:lnTo>
                <a:lnTo>
                  <a:pt x="2630" y="565"/>
                </a:lnTo>
                <a:lnTo>
                  <a:pt x="2628" y="567"/>
                </a:lnTo>
                <a:lnTo>
                  <a:pt x="2626" y="567"/>
                </a:lnTo>
                <a:lnTo>
                  <a:pt x="2624" y="567"/>
                </a:lnTo>
                <a:lnTo>
                  <a:pt x="2623" y="567"/>
                </a:lnTo>
                <a:lnTo>
                  <a:pt x="2623" y="567"/>
                </a:lnTo>
                <a:lnTo>
                  <a:pt x="2621" y="565"/>
                </a:lnTo>
                <a:lnTo>
                  <a:pt x="2621" y="563"/>
                </a:lnTo>
                <a:lnTo>
                  <a:pt x="2621" y="561"/>
                </a:lnTo>
                <a:lnTo>
                  <a:pt x="2621" y="561"/>
                </a:lnTo>
                <a:close/>
              </a:path>
            </a:pathLst>
          </a:custGeom>
          <a:solidFill>
            <a:srgbClr val="FF0000"/>
          </a:solidFill>
          <a:ln w="15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59" name="Freeform 711"/>
          <p:cNvSpPr>
            <a:spLocks/>
          </p:cNvSpPr>
          <p:nvPr/>
        </p:nvSpPr>
        <p:spPr bwMode="auto">
          <a:xfrm>
            <a:off x="3733800" y="3649563"/>
            <a:ext cx="523875" cy="401638"/>
          </a:xfrm>
          <a:custGeom>
            <a:avLst/>
            <a:gdLst>
              <a:gd name="T0" fmla="*/ 0 w 660"/>
              <a:gd name="T1" fmla="*/ 156 h 504"/>
              <a:gd name="T2" fmla="*/ 30 w 660"/>
              <a:gd name="T3" fmla="*/ 121 h 504"/>
              <a:gd name="T4" fmla="*/ 57 w 660"/>
              <a:gd name="T5" fmla="*/ 89 h 504"/>
              <a:gd name="T6" fmla="*/ 85 w 660"/>
              <a:gd name="T7" fmla="*/ 61 h 504"/>
              <a:gd name="T8" fmla="*/ 114 w 660"/>
              <a:gd name="T9" fmla="*/ 38 h 504"/>
              <a:gd name="T10" fmla="*/ 143 w 660"/>
              <a:gd name="T11" fmla="*/ 22 h 504"/>
              <a:gd name="T12" fmla="*/ 173 w 660"/>
              <a:gd name="T13" fmla="*/ 8 h 504"/>
              <a:gd name="T14" fmla="*/ 200 w 660"/>
              <a:gd name="T15" fmla="*/ 1 h 504"/>
              <a:gd name="T16" fmla="*/ 229 w 660"/>
              <a:gd name="T17" fmla="*/ 0 h 504"/>
              <a:gd name="T18" fmla="*/ 257 w 660"/>
              <a:gd name="T19" fmla="*/ 3 h 504"/>
              <a:gd name="T20" fmla="*/ 288 w 660"/>
              <a:gd name="T21" fmla="*/ 12 h 504"/>
              <a:gd name="T22" fmla="*/ 316 w 660"/>
              <a:gd name="T23" fmla="*/ 26 h 504"/>
              <a:gd name="T24" fmla="*/ 343 w 660"/>
              <a:gd name="T25" fmla="*/ 45 h 504"/>
              <a:gd name="T26" fmla="*/ 372 w 660"/>
              <a:gd name="T27" fmla="*/ 68 h 504"/>
              <a:gd name="T28" fmla="*/ 402 w 660"/>
              <a:gd name="T29" fmla="*/ 96 h 504"/>
              <a:gd name="T30" fmla="*/ 431 w 660"/>
              <a:gd name="T31" fmla="*/ 129 h 504"/>
              <a:gd name="T32" fmla="*/ 459 w 660"/>
              <a:gd name="T33" fmla="*/ 168 h 504"/>
              <a:gd name="T34" fmla="*/ 488 w 660"/>
              <a:gd name="T35" fmla="*/ 208 h 504"/>
              <a:gd name="T36" fmla="*/ 516 w 660"/>
              <a:gd name="T37" fmla="*/ 252 h 504"/>
              <a:gd name="T38" fmla="*/ 545 w 660"/>
              <a:gd name="T39" fmla="*/ 299 h 504"/>
              <a:gd name="T40" fmla="*/ 574 w 660"/>
              <a:gd name="T41" fmla="*/ 348 h 504"/>
              <a:gd name="T42" fmla="*/ 602 w 660"/>
              <a:gd name="T43" fmla="*/ 399 h 504"/>
              <a:gd name="T44" fmla="*/ 631 w 660"/>
              <a:gd name="T45" fmla="*/ 452 h 504"/>
              <a:gd name="T46" fmla="*/ 660 w 660"/>
              <a:gd name="T4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0" h="504">
                <a:moveTo>
                  <a:pt x="0" y="156"/>
                </a:moveTo>
                <a:lnTo>
                  <a:pt x="30" y="121"/>
                </a:lnTo>
                <a:lnTo>
                  <a:pt x="57" y="89"/>
                </a:lnTo>
                <a:lnTo>
                  <a:pt x="85" y="61"/>
                </a:lnTo>
                <a:lnTo>
                  <a:pt x="114" y="38"/>
                </a:lnTo>
                <a:lnTo>
                  <a:pt x="143" y="22"/>
                </a:lnTo>
                <a:lnTo>
                  <a:pt x="173" y="8"/>
                </a:lnTo>
                <a:lnTo>
                  <a:pt x="200" y="1"/>
                </a:lnTo>
                <a:lnTo>
                  <a:pt x="229" y="0"/>
                </a:lnTo>
                <a:lnTo>
                  <a:pt x="257" y="3"/>
                </a:lnTo>
                <a:lnTo>
                  <a:pt x="288" y="12"/>
                </a:lnTo>
                <a:lnTo>
                  <a:pt x="316" y="26"/>
                </a:lnTo>
                <a:lnTo>
                  <a:pt x="343" y="45"/>
                </a:lnTo>
                <a:lnTo>
                  <a:pt x="372" y="68"/>
                </a:lnTo>
                <a:lnTo>
                  <a:pt x="402" y="96"/>
                </a:lnTo>
                <a:lnTo>
                  <a:pt x="431" y="129"/>
                </a:lnTo>
                <a:lnTo>
                  <a:pt x="459" y="168"/>
                </a:lnTo>
                <a:lnTo>
                  <a:pt x="488" y="208"/>
                </a:lnTo>
                <a:lnTo>
                  <a:pt x="516" y="252"/>
                </a:lnTo>
                <a:lnTo>
                  <a:pt x="545" y="299"/>
                </a:lnTo>
                <a:lnTo>
                  <a:pt x="574" y="348"/>
                </a:lnTo>
                <a:lnTo>
                  <a:pt x="602" y="399"/>
                </a:lnTo>
                <a:lnTo>
                  <a:pt x="631" y="452"/>
                </a:lnTo>
                <a:lnTo>
                  <a:pt x="660" y="50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0" name="Freeform 712"/>
          <p:cNvSpPr>
            <a:spLocks/>
          </p:cNvSpPr>
          <p:nvPr/>
        </p:nvSpPr>
        <p:spPr bwMode="auto">
          <a:xfrm>
            <a:off x="3733800" y="3649563"/>
            <a:ext cx="523875" cy="401638"/>
          </a:xfrm>
          <a:custGeom>
            <a:avLst/>
            <a:gdLst>
              <a:gd name="T0" fmla="*/ 660 w 660"/>
              <a:gd name="T1" fmla="*/ 504 h 504"/>
              <a:gd name="T2" fmla="*/ 528 w 660"/>
              <a:gd name="T3" fmla="*/ 277 h 504"/>
              <a:gd name="T4" fmla="*/ 422 w 660"/>
              <a:gd name="T5" fmla="*/ 126 h 504"/>
              <a:gd name="T6" fmla="*/ 343 w 660"/>
              <a:gd name="T7" fmla="*/ 51 h 504"/>
              <a:gd name="T8" fmla="*/ 264 w 660"/>
              <a:gd name="T9" fmla="*/ 0 h 504"/>
              <a:gd name="T10" fmla="*/ 184 w 660"/>
              <a:gd name="T11" fmla="*/ 0 h 504"/>
              <a:gd name="T12" fmla="*/ 79 w 660"/>
              <a:gd name="T13" fmla="*/ 75 h 504"/>
              <a:gd name="T14" fmla="*/ 0 w 660"/>
              <a:gd name="T15" fmla="*/ 150 h 504"/>
              <a:gd name="T16" fmla="*/ 0 w 660"/>
              <a:gd name="T17" fmla="*/ 504 h 504"/>
              <a:gd name="T18" fmla="*/ 660 w 660"/>
              <a:gd name="T1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0" h="504">
                <a:moveTo>
                  <a:pt x="660" y="504"/>
                </a:moveTo>
                <a:lnTo>
                  <a:pt x="528" y="277"/>
                </a:lnTo>
                <a:lnTo>
                  <a:pt x="422" y="126"/>
                </a:lnTo>
                <a:lnTo>
                  <a:pt x="343" y="51"/>
                </a:lnTo>
                <a:lnTo>
                  <a:pt x="264" y="0"/>
                </a:lnTo>
                <a:lnTo>
                  <a:pt x="184" y="0"/>
                </a:lnTo>
                <a:lnTo>
                  <a:pt x="79" y="75"/>
                </a:lnTo>
                <a:lnTo>
                  <a:pt x="0" y="150"/>
                </a:lnTo>
                <a:lnTo>
                  <a:pt x="0" y="504"/>
                </a:lnTo>
                <a:lnTo>
                  <a:pt x="660" y="504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1" name="Freeform 713"/>
          <p:cNvSpPr>
            <a:spLocks/>
          </p:cNvSpPr>
          <p:nvPr/>
        </p:nvSpPr>
        <p:spPr bwMode="auto">
          <a:xfrm>
            <a:off x="3733800" y="3649563"/>
            <a:ext cx="523875" cy="401638"/>
          </a:xfrm>
          <a:custGeom>
            <a:avLst/>
            <a:gdLst>
              <a:gd name="T0" fmla="*/ 660 w 660"/>
              <a:gd name="T1" fmla="*/ 504 h 504"/>
              <a:gd name="T2" fmla="*/ 528 w 660"/>
              <a:gd name="T3" fmla="*/ 277 h 504"/>
              <a:gd name="T4" fmla="*/ 422 w 660"/>
              <a:gd name="T5" fmla="*/ 126 h 504"/>
              <a:gd name="T6" fmla="*/ 343 w 660"/>
              <a:gd name="T7" fmla="*/ 51 h 504"/>
              <a:gd name="T8" fmla="*/ 264 w 660"/>
              <a:gd name="T9" fmla="*/ 0 h 504"/>
              <a:gd name="T10" fmla="*/ 184 w 660"/>
              <a:gd name="T11" fmla="*/ 0 h 504"/>
              <a:gd name="T12" fmla="*/ 79 w 660"/>
              <a:gd name="T13" fmla="*/ 75 h 504"/>
              <a:gd name="T14" fmla="*/ 0 w 660"/>
              <a:gd name="T15" fmla="*/ 150 h 504"/>
              <a:gd name="T16" fmla="*/ 0 w 660"/>
              <a:gd name="T17" fmla="*/ 504 h 504"/>
              <a:gd name="T18" fmla="*/ 660 w 660"/>
              <a:gd name="T1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0" h="504">
                <a:moveTo>
                  <a:pt x="660" y="504"/>
                </a:moveTo>
                <a:lnTo>
                  <a:pt x="528" y="277"/>
                </a:lnTo>
                <a:lnTo>
                  <a:pt x="422" y="126"/>
                </a:lnTo>
                <a:lnTo>
                  <a:pt x="343" y="51"/>
                </a:lnTo>
                <a:lnTo>
                  <a:pt x="264" y="0"/>
                </a:lnTo>
                <a:lnTo>
                  <a:pt x="184" y="0"/>
                </a:lnTo>
                <a:lnTo>
                  <a:pt x="79" y="75"/>
                </a:lnTo>
                <a:lnTo>
                  <a:pt x="0" y="150"/>
                </a:lnTo>
                <a:lnTo>
                  <a:pt x="0" y="504"/>
                </a:lnTo>
                <a:lnTo>
                  <a:pt x="660" y="504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2" name="Freeform 714"/>
          <p:cNvSpPr>
            <a:spLocks/>
          </p:cNvSpPr>
          <p:nvPr/>
        </p:nvSpPr>
        <p:spPr bwMode="auto">
          <a:xfrm>
            <a:off x="2328863" y="3649563"/>
            <a:ext cx="528637" cy="401638"/>
          </a:xfrm>
          <a:custGeom>
            <a:avLst/>
            <a:gdLst>
              <a:gd name="T0" fmla="*/ 0 w 665"/>
              <a:gd name="T1" fmla="*/ 156 h 504"/>
              <a:gd name="T2" fmla="*/ 29 w 665"/>
              <a:gd name="T3" fmla="*/ 121 h 504"/>
              <a:gd name="T4" fmla="*/ 58 w 665"/>
              <a:gd name="T5" fmla="*/ 89 h 504"/>
              <a:gd name="T6" fmla="*/ 86 w 665"/>
              <a:gd name="T7" fmla="*/ 61 h 504"/>
              <a:gd name="T8" fmla="*/ 115 w 665"/>
              <a:gd name="T9" fmla="*/ 38 h 504"/>
              <a:gd name="T10" fmla="*/ 145 w 665"/>
              <a:gd name="T11" fmla="*/ 22 h 504"/>
              <a:gd name="T12" fmla="*/ 174 w 665"/>
              <a:gd name="T13" fmla="*/ 8 h 504"/>
              <a:gd name="T14" fmla="*/ 201 w 665"/>
              <a:gd name="T15" fmla="*/ 1 h 504"/>
              <a:gd name="T16" fmla="*/ 233 w 665"/>
              <a:gd name="T17" fmla="*/ 0 h 504"/>
              <a:gd name="T18" fmla="*/ 260 w 665"/>
              <a:gd name="T19" fmla="*/ 3 h 504"/>
              <a:gd name="T20" fmla="*/ 291 w 665"/>
              <a:gd name="T21" fmla="*/ 12 h 504"/>
              <a:gd name="T22" fmla="*/ 319 w 665"/>
              <a:gd name="T23" fmla="*/ 26 h 504"/>
              <a:gd name="T24" fmla="*/ 346 w 665"/>
              <a:gd name="T25" fmla="*/ 45 h 504"/>
              <a:gd name="T26" fmla="*/ 378 w 665"/>
              <a:gd name="T27" fmla="*/ 68 h 504"/>
              <a:gd name="T28" fmla="*/ 405 w 665"/>
              <a:gd name="T29" fmla="*/ 96 h 504"/>
              <a:gd name="T30" fmla="*/ 434 w 665"/>
              <a:gd name="T31" fmla="*/ 129 h 504"/>
              <a:gd name="T32" fmla="*/ 464 w 665"/>
              <a:gd name="T33" fmla="*/ 168 h 504"/>
              <a:gd name="T34" fmla="*/ 493 w 665"/>
              <a:gd name="T35" fmla="*/ 208 h 504"/>
              <a:gd name="T36" fmla="*/ 522 w 665"/>
              <a:gd name="T37" fmla="*/ 252 h 504"/>
              <a:gd name="T38" fmla="*/ 550 w 665"/>
              <a:gd name="T39" fmla="*/ 299 h 504"/>
              <a:gd name="T40" fmla="*/ 579 w 665"/>
              <a:gd name="T41" fmla="*/ 348 h 504"/>
              <a:gd name="T42" fmla="*/ 609 w 665"/>
              <a:gd name="T43" fmla="*/ 399 h 504"/>
              <a:gd name="T44" fmla="*/ 638 w 665"/>
              <a:gd name="T45" fmla="*/ 452 h 504"/>
              <a:gd name="T46" fmla="*/ 665 w 665"/>
              <a:gd name="T4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5" h="504">
                <a:moveTo>
                  <a:pt x="0" y="156"/>
                </a:moveTo>
                <a:lnTo>
                  <a:pt x="29" y="121"/>
                </a:lnTo>
                <a:lnTo>
                  <a:pt x="58" y="89"/>
                </a:lnTo>
                <a:lnTo>
                  <a:pt x="86" y="61"/>
                </a:lnTo>
                <a:lnTo>
                  <a:pt x="115" y="38"/>
                </a:lnTo>
                <a:lnTo>
                  <a:pt x="145" y="22"/>
                </a:lnTo>
                <a:lnTo>
                  <a:pt x="174" y="8"/>
                </a:lnTo>
                <a:lnTo>
                  <a:pt x="201" y="1"/>
                </a:lnTo>
                <a:lnTo>
                  <a:pt x="233" y="0"/>
                </a:lnTo>
                <a:lnTo>
                  <a:pt x="260" y="3"/>
                </a:lnTo>
                <a:lnTo>
                  <a:pt x="291" y="12"/>
                </a:lnTo>
                <a:lnTo>
                  <a:pt x="319" y="26"/>
                </a:lnTo>
                <a:lnTo>
                  <a:pt x="346" y="45"/>
                </a:lnTo>
                <a:lnTo>
                  <a:pt x="378" y="68"/>
                </a:lnTo>
                <a:lnTo>
                  <a:pt x="405" y="96"/>
                </a:lnTo>
                <a:lnTo>
                  <a:pt x="434" y="129"/>
                </a:lnTo>
                <a:lnTo>
                  <a:pt x="464" y="168"/>
                </a:lnTo>
                <a:lnTo>
                  <a:pt x="493" y="208"/>
                </a:lnTo>
                <a:lnTo>
                  <a:pt x="522" y="252"/>
                </a:lnTo>
                <a:lnTo>
                  <a:pt x="550" y="299"/>
                </a:lnTo>
                <a:lnTo>
                  <a:pt x="579" y="348"/>
                </a:lnTo>
                <a:lnTo>
                  <a:pt x="609" y="399"/>
                </a:lnTo>
                <a:lnTo>
                  <a:pt x="638" y="452"/>
                </a:lnTo>
                <a:lnTo>
                  <a:pt x="665" y="504"/>
                </a:lnTo>
              </a:path>
            </a:pathLst>
          </a:custGeom>
          <a:noFill/>
          <a:ln w="15875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3" name="Freeform 715"/>
          <p:cNvSpPr>
            <a:spLocks/>
          </p:cNvSpPr>
          <p:nvPr/>
        </p:nvSpPr>
        <p:spPr bwMode="auto">
          <a:xfrm>
            <a:off x="2328863" y="3652738"/>
            <a:ext cx="523875" cy="398463"/>
          </a:xfrm>
          <a:custGeom>
            <a:avLst/>
            <a:gdLst>
              <a:gd name="T0" fmla="*/ 660 w 660"/>
              <a:gd name="T1" fmla="*/ 501 h 501"/>
              <a:gd name="T2" fmla="*/ 528 w 660"/>
              <a:gd name="T3" fmla="*/ 275 h 501"/>
              <a:gd name="T4" fmla="*/ 422 w 660"/>
              <a:gd name="T5" fmla="*/ 126 h 501"/>
              <a:gd name="T6" fmla="*/ 343 w 660"/>
              <a:gd name="T7" fmla="*/ 51 h 501"/>
              <a:gd name="T8" fmla="*/ 264 w 660"/>
              <a:gd name="T9" fmla="*/ 0 h 501"/>
              <a:gd name="T10" fmla="*/ 185 w 660"/>
              <a:gd name="T11" fmla="*/ 0 h 501"/>
              <a:gd name="T12" fmla="*/ 79 w 660"/>
              <a:gd name="T13" fmla="*/ 76 h 501"/>
              <a:gd name="T14" fmla="*/ 0 w 660"/>
              <a:gd name="T15" fmla="*/ 151 h 501"/>
              <a:gd name="T16" fmla="*/ 0 w 660"/>
              <a:gd name="T17" fmla="*/ 501 h 501"/>
              <a:gd name="T18" fmla="*/ 660 w 660"/>
              <a:gd name="T19" fmla="*/ 501 h 5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0" h="501">
                <a:moveTo>
                  <a:pt x="660" y="501"/>
                </a:moveTo>
                <a:lnTo>
                  <a:pt x="528" y="275"/>
                </a:lnTo>
                <a:lnTo>
                  <a:pt x="422" y="126"/>
                </a:lnTo>
                <a:lnTo>
                  <a:pt x="343" y="51"/>
                </a:lnTo>
                <a:lnTo>
                  <a:pt x="264" y="0"/>
                </a:lnTo>
                <a:lnTo>
                  <a:pt x="185" y="0"/>
                </a:lnTo>
                <a:lnTo>
                  <a:pt x="79" y="76"/>
                </a:lnTo>
                <a:lnTo>
                  <a:pt x="0" y="151"/>
                </a:lnTo>
                <a:lnTo>
                  <a:pt x="0" y="501"/>
                </a:lnTo>
                <a:lnTo>
                  <a:pt x="660" y="501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 w="19050" cmpd="sng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64" name="Freeform 716"/>
          <p:cNvSpPr>
            <a:spLocks/>
          </p:cNvSpPr>
          <p:nvPr/>
        </p:nvSpPr>
        <p:spPr bwMode="auto">
          <a:xfrm>
            <a:off x="2857500" y="4051201"/>
            <a:ext cx="169863" cy="280987"/>
          </a:xfrm>
          <a:custGeom>
            <a:avLst/>
            <a:gdLst>
              <a:gd name="T0" fmla="*/ 0 w 213"/>
              <a:gd name="T1" fmla="*/ 0 h 354"/>
              <a:gd name="T2" fmla="*/ 32 w 213"/>
              <a:gd name="T3" fmla="*/ 55 h 354"/>
              <a:gd name="T4" fmla="*/ 63 w 213"/>
              <a:gd name="T5" fmla="*/ 109 h 354"/>
              <a:gd name="T6" fmla="*/ 92 w 213"/>
              <a:gd name="T7" fmla="*/ 162 h 354"/>
              <a:gd name="T8" fmla="*/ 123 w 213"/>
              <a:gd name="T9" fmla="*/ 214 h 354"/>
              <a:gd name="T10" fmla="*/ 153 w 213"/>
              <a:gd name="T11" fmla="*/ 263 h 354"/>
              <a:gd name="T12" fmla="*/ 184 w 213"/>
              <a:gd name="T13" fmla="*/ 311 h 354"/>
              <a:gd name="T14" fmla="*/ 213 w 213"/>
              <a:gd name="T15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3" h="354">
                <a:moveTo>
                  <a:pt x="0" y="0"/>
                </a:moveTo>
                <a:lnTo>
                  <a:pt x="32" y="55"/>
                </a:lnTo>
                <a:lnTo>
                  <a:pt x="63" y="109"/>
                </a:lnTo>
                <a:lnTo>
                  <a:pt x="92" y="162"/>
                </a:lnTo>
                <a:lnTo>
                  <a:pt x="123" y="214"/>
                </a:lnTo>
                <a:lnTo>
                  <a:pt x="153" y="263"/>
                </a:lnTo>
                <a:lnTo>
                  <a:pt x="184" y="311"/>
                </a:lnTo>
                <a:lnTo>
                  <a:pt x="213" y="35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5" name="Freeform 717"/>
          <p:cNvSpPr>
            <a:spLocks/>
          </p:cNvSpPr>
          <p:nvPr/>
        </p:nvSpPr>
        <p:spPr bwMode="auto">
          <a:xfrm>
            <a:off x="2857500" y="4051201"/>
            <a:ext cx="169863" cy="280987"/>
          </a:xfrm>
          <a:custGeom>
            <a:avLst/>
            <a:gdLst>
              <a:gd name="T0" fmla="*/ 0 w 213"/>
              <a:gd name="T1" fmla="*/ 0 h 354"/>
              <a:gd name="T2" fmla="*/ 213 w 213"/>
              <a:gd name="T3" fmla="*/ 0 h 354"/>
              <a:gd name="T4" fmla="*/ 213 w 213"/>
              <a:gd name="T5" fmla="*/ 354 h 354"/>
              <a:gd name="T6" fmla="*/ 0 w 213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354">
                <a:moveTo>
                  <a:pt x="0" y="0"/>
                </a:moveTo>
                <a:lnTo>
                  <a:pt x="213" y="0"/>
                </a:lnTo>
                <a:lnTo>
                  <a:pt x="213" y="35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6" name="Freeform 718"/>
          <p:cNvSpPr>
            <a:spLocks/>
          </p:cNvSpPr>
          <p:nvPr/>
        </p:nvSpPr>
        <p:spPr bwMode="auto">
          <a:xfrm>
            <a:off x="2857500" y="4051201"/>
            <a:ext cx="169863" cy="280987"/>
          </a:xfrm>
          <a:custGeom>
            <a:avLst/>
            <a:gdLst>
              <a:gd name="T0" fmla="*/ 0 w 213"/>
              <a:gd name="T1" fmla="*/ 0 h 354"/>
              <a:gd name="T2" fmla="*/ 213 w 213"/>
              <a:gd name="T3" fmla="*/ 0 h 354"/>
              <a:gd name="T4" fmla="*/ 213 w 213"/>
              <a:gd name="T5" fmla="*/ 354 h 354"/>
              <a:gd name="T6" fmla="*/ 0 w 213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3" h="354">
                <a:moveTo>
                  <a:pt x="0" y="0"/>
                </a:moveTo>
                <a:lnTo>
                  <a:pt x="213" y="0"/>
                </a:lnTo>
                <a:lnTo>
                  <a:pt x="213" y="354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7" name="Freeform 719"/>
          <p:cNvSpPr>
            <a:spLocks/>
          </p:cNvSpPr>
          <p:nvPr/>
        </p:nvSpPr>
        <p:spPr bwMode="auto">
          <a:xfrm>
            <a:off x="3027363" y="3649563"/>
            <a:ext cx="527050" cy="401638"/>
          </a:xfrm>
          <a:custGeom>
            <a:avLst/>
            <a:gdLst>
              <a:gd name="T0" fmla="*/ 0 w 666"/>
              <a:gd name="T1" fmla="*/ 156 h 504"/>
              <a:gd name="T2" fmla="*/ 31 w 666"/>
              <a:gd name="T3" fmla="*/ 121 h 504"/>
              <a:gd name="T4" fmla="*/ 59 w 666"/>
              <a:gd name="T5" fmla="*/ 89 h 504"/>
              <a:gd name="T6" fmla="*/ 86 w 666"/>
              <a:gd name="T7" fmla="*/ 61 h 504"/>
              <a:gd name="T8" fmla="*/ 117 w 666"/>
              <a:gd name="T9" fmla="*/ 38 h 504"/>
              <a:gd name="T10" fmla="*/ 145 w 666"/>
              <a:gd name="T11" fmla="*/ 22 h 504"/>
              <a:gd name="T12" fmla="*/ 176 w 666"/>
              <a:gd name="T13" fmla="*/ 8 h 504"/>
              <a:gd name="T14" fmla="*/ 204 w 666"/>
              <a:gd name="T15" fmla="*/ 1 h 504"/>
              <a:gd name="T16" fmla="*/ 233 w 666"/>
              <a:gd name="T17" fmla="*/ 0 h 504"/>
              <a:gd name="T18" fmla="*/ 260 w 666"/>
              <a:gd name="T19" fmla="*/ 3 h 504"/>
              <a:gd name="T20" fmla="*/ 292 w 666"/>
              <a:gd name="T21" fmla="*/ 12 h 504"/>
              <a:gd name="T22" fmla="*/ 319 w 666"/>
              <a:gd name="T23" fmla="*/ 26 h 504"/>
              <a:gd name="T24" fmla="*/ 347 w 666"/>
              <a:gd name="T25" fmla="*/ 45 h 504"/>
              <a:gd name="T26" fmla="*/ 378 w 666"/>
              <a:gd name="T27" fmla="*/ 68 h 504"/>
              <a:gd name="T28" fmla="*/ 405 w 666"/>
              <a:gd name="T29" fmla="*/ 96 h 504"/>
              <a:gd name="T30" fmla="*/ 437 w 666"/>
              <a:gd name="T31" fmla="*/ 129 h 504"/>
              <a:gd name="T32" fmla="*/ 464 w 666"/>
              <a:gd name="T33" fmla="*/ 168 h 504"/>
              <a:gd name="T34" fmla="*/ 493 w 666"/>
              <a:gd name="T35" fmla="*/ 208 h 504"/>
              <a:gd name="T36" fmla="*/ 521 w 666"/>
              <a:gd name="T37" fmla="*/ 252 h 504"/>
              <a:gd name="T38" fmla="*/ 550 w 666"/>
              <a:gd name="T39" fmla="*/ 299 h 504"/>
              <a:gd name="T40" fmla="*/ 580 w 666"/>
              <a:gd name="T41" fmla="*/ 348 h 504"/>
              <a:gd name="T42" fmla="*/ 607 w 666"/>
              <a:gd name="T43" fmla="*/ 399 h 504"/>
              <a:gd name="T44" fmla="*/ 638 w 666"/>
              <a:gd name="T45" fmla="*/ 452 h 504"/>
              <a:gd name="T46" fmla="*/ 666 w 666"/>
              <a:gd name="T47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6" h="504">
                <a:moveTo>
                  <a:pt x="0" y="156"/>
                </a:moveTo>
                <a:lnTo>
                  <a:pt x="31" y="121"/>
                </a:lnTo>
                <a:lnTo>
                  <a:pt x="59" y="89"/>
                </a:lnTo>
                <a:lnTo>
                  <a:pt x="86" y="61"/>
                </a:lnTo>
                <a:lnTo>
                  <a:pt x="117" y="38"/>
                </a:lnTo>
                <a:lnTo>
                  <a:pt x="145" y="22"/>
                </a:lnTo>
                <a:lnTo>
                  <a:pt x="176" y="8"/>
                </a:lnTo>
                <a:lnTo>
                  <a:pt x="204" y="1"/>
                </a:lnTo>
                <a:lnTo>
                  <a:pt x="233" y="0"/>
                </a:lnTo>
                <a:lnTo>
                  <a:pt x="260" y="3"/>
                </a:lnTo>
                <a:lnTo>
                  <a:pt x="292" y="12"/>
                </a:lnTo>
                <a:lnTo>
                  <a:pt x="319" y="26"/>
                </a:lnTo>
                <a:lnTo>
                  <a:pt x="347" y="45"/>
                </a:lnTo>
                <a:lnTo>
                  <a:pt x="378" y="68"/>
                </a:lnTo>
                <a:lnTo>
                  <a:pt x="405" y="96"/>
                </a:lnTo>
                <a:lnTo>
                  <a:pt x="437" y="129"/>
                </a:lnTo>
                <a:lnTo>
                  <a:pt x="464" y="168"/>
                </a:lnTo>
                <a:lnTo>
                  <a:pt x="493" y="208"/>
                </a:lnTo>
                <a:lnTo>
                  <a:pt x="521" y="252"/>
                </a:lnTo>
                <a:lnTo>
                  <a:pt x="550" y="299"/>
                </a:lnTo>
                <a:lnTo>
                  <a:pt x="580" y="348"/>
                </a:lnTo>
                <a:lnTo>
                  <a:pt x="607" y="399"/>
                </a:lnTo>
                <a:lnTo>
                  <a:pt x="638" y="452"/>
                </a:lnTo>
                <a:lnTo>
                  <a:pt x="666" y="50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8" name="Freeform 720"/>
          <p:cNvSpPr>
            <a:spLocks/>
          </p:cNvSpPr>
          <p:nvPr/>
        </p:nvSpPr>
        <p:spPr bwMode="auto">
          <a:xfrm>
            <a:off x="3027363" y="3649563"/>
            <a:ext cx="527050" cy="401638"/>
          </a:xfrm>
          <a:custGeom>
            <a:avLst/>
            <a:gdLst>
              <a:gd name="T0" fmla="*/ 666 w 666"/>
              <a:gd name="T1" fmla="*/ 504 h 504"/>
              <a:gd name="T2" fmla="*/ 534 w 666"/>
              <a:gd name="T3" fmla="*/ 277 h 504"/>
              <a:gd name="T4" fmla="*/ 427 w 666"/>
              <a:gd name="T5" fmla="*/ 126 h 504"/>
              <a:gd name="T6" fmla="*/ 347 w 666"/>
              <a:gd name="T7" fmla="*/ 51 h 504"/>
              <a:gd name="T8" fmla="*/ 268 w 666"/>
              <a:gd name="T9" fmla="*/ 0 h 504"/>
              <a:gd name="T10" fmla="*/ 187 w 666"/>
              <a:gd name="T11" fmla="*/ 0 h 504"/>
              <a:gd name="T12" fmla="*/ 81 w 666"/>
              <a:gd name="T13" fmla="*/ 75 h 504"/>
              <a:gd name="T14" fmla="*/ 0 w 666"/>
              <a:gd name="T15" fmla="*/ 150 h 504"/>
              <a:gd name="T16" fmla="*/ 0 w 666"/>
              <a:gd name="T17" fmla="*/ 504 h 504"/>
              <a:gd name="T18" fmla="*/ 666 w 666"/>
              <a:gd name="T1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6" h="504">
                <a:moveTo>
                  <a:pt x="666" y="504"/>
                </a:moveTo>
                <a:lnTo>
                  <a:pt x="534" y="277"/>
                </a:lnTo>
                <a:lnTo>
                  <a:pt x="427" y="126"/>
                </a:lnTo>
                <a:lnTo>
                  <a:pt x="347" y="51"/>
                </a:lnTo>
                <a:lnTo>
                  <a:pt x="268" y="0"/>
                </a:lnTo>
                <a:lnTo>
                  <a:pt x="187" y="0"/>
                </a:lnTo>
                <a:lnTo>
                  <a:pt x="81" y="75"/>
                </a:lnTo>
                <a:lnTo>
                  <a:pt x="0" y="150"/>
                </a:lnTo>
                <a:lnTo>
                  <a:pt x="0" y="504"/>
                </a:lnTo>
                <a:lnTo>
                  <a:pt x="666" y="504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69" name="Freeform 721"/>
          <p:cNvSpPr>
            <a:spLocks/>
          </p:cNvSpPr>
          <p:nvPr/>
        </p:nvSpPr>
        <p:spPr bwMode="auto">
          <a:xfrm>
            <a:off x="3027363" y="3649563"/>
            <a:ext cx="527050" cy="401638"/>
          </a:xfrm>
          <a:custGeom>
            <a:avLst/>
            <a:gdLst>
              <a:gd name="T0" fmla="*/ 666 w 666"/>
              <a:gd name="T1" fmla="*/ 504 h 504"/>
              <a:gd name="T2" fmla="*/ 534 w 666"/>
              <a:gd name="T3" fmla="*/ 277 h 504"/>
              <a:gd name="T4" fmla="*/ 427 w 666"/>
              <a:gd name="T5" fmla="*/ 126 h 504"/>
              <a:gd name="T6" fmla="*/ 347 w 666"/>
              <a:gd name="T7" fmla="*/ 51 h 504"/>
              <a:gd name="T8" fmla="*/ 268 w 666"/>
              <a:gd name="T9" fmla="*/ 0 h 504"/>
              <a:gd name="T10" fmla="*/ 187 w 666"/>
              <a:gd name="T11" fmla="*/ 0 h 504"/>
              <a:gd name="T12" fmla="*/ 81 w 666"/>
              <a:gd name="T13" fmla="*/ 75 h 504"/>
              <a:gd name="T14" fmla="*/ 0 w 666"/>
              <a:gd name="T15" fmla="*/ 150 h 504"/>
              <a:gd name="T16" fmla="*/ 0 w 666"/>
              <a:gd name="T17" fmla="*/ 504 h 504"/>
              <a:gd name="T18" fmla="*/ 666 w 666"/>
              <a:gd name="T19" fmla="*/ 504 h 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6" h="504">
                <a:moveTo>
                  <a:pt x="666" y="504"/>
                </a:moveTo>
                <a:lnTo>
                  <a:pt x="534" y="277"/>
                </a:lnTo>
                <a:lnTo>
                  <a:pt x="427" y="126"/>
                </a:lnTo>
                <a:lnTo>
                  <a:pt x="347" y="51"/>
                </a:lnTo>
                <a:lnTo>
                  <a:pt x="268" y="0"/>
                </a:lnTo>
                <a:lnTo>
                  <a:pt x="187" y="0"/>
                </a:lnTo>
                <a:lnTo>
                  <a:pt x="81" y="75"/>
                </a:lnTo>
                <a:lnTo>
                  <a:pt x="0" y="150"/>
                </a:lnTo>
                <a:lnTo>
                  <a:pt x="0" y="504"/>
                </a:lnTo>
                <a:lnTo>
                  <a:pt x="666" y="504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0" name="Freeform 722"/>
          <p:cNvSpPr>
            <a:spLocks/>
          </p:cNvSpPr>
          <p:nvPr/>
        </p:nvSpPr>
        <p:spPr bwMode="auto">
          <a:xfrm>
            <a:off x="2162175" y="4051201"/>
            <a:ext cx="166688" cy="280987"/>
          </a:xfrm>
          <a:custGeom>
            <a:avLst/>
            <a:gdLst>
              <a:gd name="T0" fmla="*/ 0 w 211"/>
              <a:gd name="T1" fmla="*/ 0 h 354"/>
              <a:gd name="T2" fmla="*/ 29 w 211"/>
              <a:gd name="T3" fmla="*/ 55 h 354"/>
              <a:gd name="T4" fmla="*/ 60 w 211"/>
              <a:gd name="T5" fmla="*/ 109 h 354"/>
              <a:gd name="T6" fmla="*/ 90 w 211"/>
              <a:gd name="T7" fmla="*/ 162 h 354"/>
              <a:gd name="T8" fmla="*/ 119 w 211"/>
              <a:gd name="T9" fmla="*/ 214 h 354"/>
              <a:gd name="T10" fmla="*/ 150 w 211"/>
              <a:gd name="T11" fmla="*/ 263 h 354"/>
              <a:gd name="T12" fmla="*/ 180 w 211"/>
              <a:gd name="T13" fmla="*/ 311 h 354"/>
              <a:gd name="T14" fmla="*/ 211 w 211"/>
              <a:gd name="T15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" h="354">
                <a:moveTo>
                  <a:pt x="0" y="0"/>
                </a:moveTo>
                <a:lnTo>
                  <a:pt x="29" y="55"/>
                </a:lnTo>
                <a:lnTo>
                  <a:pt x="60" y="109"/>
                </a:lnTo>
                <a:lnTo>
                  <a:pt x="90" y="162"/>
                </a:lnTo>
                <a:lnTo>
                  <a:pt x="119" y="214"/>
                </a:lnTo>
                <a:lnTo>
                  <a:pt x="150" y="263"/>
                </a:lnTo>
                <a:lnTo>
                  <a:pt x="180" y="311"/>
                </a:lnTo>
                <a:lnTo>
                  <a:pt x="211" y="35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1" name="Freeform 723"/>
          <p:cNvSpPr>
            <a:spLocks/>
          </p:cNvSpPr>
          <p:nvPr/>
        </p:nvSpPr>
        <p:spPr bwMode="auto">
          <a:xfrm>
            <a:off x="2162175" y="4051201"/>
            <a:ext cx="166688" cy="280987"/>
          </a:xfrm>
          <a:custGeom>
            <a:avLst/>
            <a:gdLst>
              <a:gd name="T0" fmla="*/ 0 w 211"/>
              <a:gd name="T1" fmla="*/ 0 h 354"/>
              <a:gd name="T2" fmla="*/ 211 w 211"/>
              <a:gd name="T3" fmla="*/ 0 h 354"/>
              <a:gd name="T4" fmla="*/ 211 w 211"/>
              <a:gd name="T5" fmla="*/ 354 h 354"/>
              <a:gd name="T6" fmla="*/ 0 w 211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354">
                <a:moveTo>
                  <a:pt x="0" y="0"/>
                </a:moveTo>
                <a:lnTo>
                  <a:pt x="211" y="0"/>
                </a:lnTo>
                <a:lnTo>
                  <a:pt x="211" y="35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2" name="Freeform 724"/>
          <p:cNvSpPr>
            <a:spLocks/>
          </p:cNvSpPr>
          <p:nvPr/>
        </p:nvSpPr>
        <p:spPr bwMode="auto">
          <a:xfrm>
            <a:off x="2162175" y="4051201"/>
            <a:ext cx="166688" cy="280987"/>
          </a:xfrm>
          <a:custGeom>
            <a:avLst/>
            <a:gdLst>
              <a:gd name="T0" fmla="*/ 0 w 211"/>
              <a:gd name="T1" fmla="*/ 0 h 354"/>
              <a:gd name="T2" fmla="*/ 211 w 211"/>
              <a:gd name="T3" fmla="*/ 0 h 354"/>
              <a:gd name="T4" fmla="*/ 211 w 211"/>
              <a:gd name="T5" fmla="*/ 354 h 354"/>
              <a:gd name="T6" fmla="*/ 0 w 211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1" h="354">
                <a:moveTo>
                  <a:pt x="0" y="0"/>
                </a:moveTo>
                <a:lnTo>
                  <a:pt x="211" y="0"/>
                </a:lnTo>
                <a:lnTo>
                  <a:pt x="211" y="354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3" name="Freeform 725"/>
          <p:cNvSpPr>
            <a:spLocks/>
          </p:cNvSpPr>
          <p:nvPr/>
        </p:nvSpPr>
        <p:spPr bwMode="auto">
          <a:xfrm>
            <a:off x="3557588" y="4051201"/>
            <a:ext cx="176212" cy="280987"/>
          </a:xfrm>
          <a:custGeom>
            <a:avLst/>
            <a:gdLst>
              <a:gd name="T0" fmla="*/ 0 w 222"/>
              <a:gd name="T1" fmla="*/ 0 h 354"/>
              <a:gd name="T2" fmla="*/ 32 w 222"/>
              <a:gd name="T3" fmla="*/ 55 h 354"/>
              <a:gd name="T4" fmla="*/ 63 w 222"/>
              <a:gd name="T5" fmla="*/ 109 h 354"/>
              <a:gd name="T6" fmla="*/ 96 w 222"/>
              <a:gd name="T7" fmla="*/ 162 h 354"/>
              <a:gd name="T8" fmla="*/ 127 w 222"/>
              <a:gd name="T9" fmla="*/ 214 h 354"/>
              <a:gd name="T10" fmla="*/ 158 w 222"/>
              <a:gd name="T11" fmla="*/ 263 h 354"/>
              <a:gd name="T12" fmla="*/ 189 w 222"/>
              <a:gd name="T13" fmla="*/ 311 h 354"/>
              <a:gd name="T14" fmla="*/ 222 w 222"/>
              <a:gd name="T15" fmla="*/ 354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2" h="354">
                <a:moveTo>
                  <a:pt x="0" y="0"/>
                </a:moveTo>
                <a:lnTo>
                  <a:pt x="32" y="55"/>
                </a:lnTo>
                <a:lnTo>
                  <a:pt x="63" y="109"/>
                </a:lnTo>
                <a:lnTo>
                  <a:pt x="96" y="162"/>
                </a:lnTo>
                <a:lnTo>
                  <a:pt x="127" y="214"/>
                </a:lnTo>
                <a:lnTo>
                  <a:pt x="158" y="263"/>
                </a:lnTo>
                <a:lnTo>
                  <a:pt x="189" y="311"/>
                </a:lnTo>
                <a:lnTo>
                  <a:pt x="222" y="354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4" name="Freeform 726"/>
          <p:cNvSpPr>
            <a:spLocks/>
          </p:cNvSpPr>
          <p:nvPr/>
        </p:nvSpPr>
        <p:spPr bwMode="auto">
          <a:xfrm>
            <a:off x="3557588" y="4051201"/>
            <a:ext cx="176212" cy="280987"/>
          </a:xfrm>
          <a:custGeom>
            <a:avLst/>
            <a:gdLst>
              <a:gd name="T0" fmla="*/ 0 w 222"/>
              <a:gd name="T1" fmla="*/ 0 h 354"/>
              <a:gd name="T2" fmla="*/ 222 w 222"/>
              <a:gd name="T3" fmla="*/ 0 h 354"/>
              <a:gd name="T4" fmla="*/ 222 w 222"/>
              <a:gd name="T5" fmla="*/ 354 h 354"/>
              <a:gd name="T6" fmla="*/ 0 w 222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" h="354">
                <a:moveTo>
                  <a:pt x="0" y="0"/>
                </a:moveTo>
                <a:lnTo>
                  <a:pt x="222" y="0"/>
                </a:lnTo>
                <a:lnTo>
                  <a:pt x="222" y="354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5" name="Freeform 727"/>
          <p:cNvSpPr>
            <a:spLocks/>
          </p:cNvSpPr>
          <p:nvPr/>
        </p:nvSpPr>
        <p:spPr bwMode="auto">
          <a:xfrm>
            <a:off x="3557588" y="4051201"/>
            <a:ext cx="176212" cy="280987"/>
          </a:xfrm>
          <a:custGeom>
            <a:avLst/>
            <a:gdLst>
              <a:gd name="T0" fmla="*/ 0 w 222"/>
              <a:gd name="T1" fmla="*/ 0 h 354"/>
              <a:gd name="T2" fmla="*/ 222 w 222"/>
              <a:gd name="T3" fmla="*/ 0 h 354"/>
              <a:gd name="T4" fmla="*/ 222 w 222"/>
              <a:gd name="T5" fmla="*/ 354 h 354"/>
              <a:gd name="T6" fmla="*/ 0 w 222"/>
              <a:gd name="T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2" h="354">
                <a:moveTo>
                  <a:pt x="0" y="0"/>
                </a:moveTo>
                <a:lnTo>
                  <a:pt x="222" y="0"/>
                </a:lnTo>
                <a:lnTo>
                  <a:pt x="222" y="354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6" name="Line 728"/>
          <p:cNvSpPr>
            <a:spLocks noChangeShapeType="1"/>
          </p:cNvSpPr>
          <p:nvPr/>
        </p:nvSpPr>
        <p:spPr bwMode="auto">
          <a:xfrm>
            <a:off x="2162175" y="3809901"/>
            <a:ext cx="2095500" cy="158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77" name="Freeform 729"/>
          <p:cNvSpPr>
            <a:spLocks noEditPoints="1"/>
          </p:cNvSpPr>
          <p:nvPr/>
        </p:nvSpPr>
        <p:spPr bwMode="auto">
          <a:xfrm>
            <a:off x="2325688" y="4327426"/>
            <a:ext cx="6350" cy="608012"/>
          </a:xfrm>
          <a:custGeom>
            <a:avLst/>
            <a:gdLst>
              <a:gd name="T0" fmla="*/ 8 w 9"/>
              <a:gd name="T1" fmla="*/ 35 h 766"/>
              <a:gd name="T2" fmla="*/ 0 w 9"/>
              <a:gd name="T3" fmla="*/ 32 h 766"/>
              <a:gd name="T4" fmla="*/ 6 w 9"/>
              <a:gd name="T5" fmla="*/ 0 h 766"/>
              <a:gd name="T6" fmla="*/ 9 w 9"/>
              <a:gd name="T7" fmla="*/ 5 h 766"/>
              <a:gd name="T8" fmla="*/ 8 w 9"/>
              <a:gd name="T9" fmla="*/ 90 h 766"/>
              <a:gd name="T10" fmla="*/ 0 w 9"/>
              <a:gd name="T11" fmla="*/ 86 h 766"/>
              <a:gd name="T12" fmla="*/ 6 w 9"/>
              <a:gd name="T13" fmla="*/ 55 h 766"/>
              <a:gd name="T14" fmla="*/ 9 w 9"/>
              <a:gd name="T15" fmla="*/ 58 h 766"/>
              <a:gd name="T16" fmla="*/ 8 w 9"/>
              <a:gd name="T17" fmla="*/ 144 h 766"/>
              <a:gd name="T18" fmla="*/ 0 w 9"/>
              <a:gd name="T19" fmla="*/ 139 h 766"/>
              <a:gd name="T20" fmla="*/ 6 w 9"/>
              <a:gd name="T21" fmla="*/ 107 h 766"/>
              <a:gd name="T22" fmla="*/ 9 w 9"/>
              <a:gd name="T23" fmla="*/ 112 h 766"/>
              <a:gd name="T24" fmla="*/ 8 w 9"/>
              <a:gd name="T25" fmla="*/ 198 h 766"/>
              <a:gd name="T26" fmla="*/ 0 w 9"/>
              <a:gd name="T27" fmla="*/ 193 h 766"/>
              <a:gd name="T28" fmla="*/ 6 w 9"/>
              <a:gd name="T29" fmla="*/ 161 h 766"/>
              <a:gd name="T30" fmla="*/ 9 w 9"/>
              <a:gd name="T31" fmla="*/ 167 h 766"/>
              <a:gd name="T32" fmla="*/ 8 w 9"/>
              <a:gd name="T33" fmla="*/ 251 h 766"/>
              <a:gd name="T34" fmla="*/ 0 w 9"/>
              <a:gd name="T35" fmla="*/ 247 h 766"/>
              <a:gd name="T36" fmla="*/ 6 w 9"/>
              <a:gd name="T37" fmla="*/ 216 h 766"/>
              <a:gd name="T38" fmla="*/ 9 w 9"/>
              <a:gd name="T39" fmla="*/ 219 h 766"/>
              <a:gd name="T40" fmla="*/ 8 w 9"/>
              <a:gd name="T41" fmla="*/ 305 h 766"/>
              <a:gd name="T42" fmla="*/ 0 w 9"/>
              <a:gd name="T43" fmla="*/ 302 h 766"/>
              <a:gd name="T44" fmla="*/ 6 w 9"/>
              <a:gd name="T45" fmla="*/ 270 h 766"/>
              <a:gd name="T46" fmla="*/ 9 w 9"/>
              <a:gd name="T47" fmla="*/ 274 h 766"/>
              <a:gd name="T48" fmla="*/ 8 w 9"/>
              <a:gd name="T49" fmla="*/ 360 h 766"/>
              <a:gd name="T50" fmla="*/ 0 w 9"/>
              <a:gd name="T51" fmla="*/ 354 h 766"/>
              <a:gd name="T52" fmla="*/ 6 w 9"/>
              <a:gd name="T53" fmla="*/ 323 h 766"/>
              <a:gd name="T54" fmla="*/ 9 w 9"/>
              <a:gd name="T55" fmla="*/ 328 h 766"/>
              <a:gd name="T56" fmla="*/ 8 w 9"/>
              <a:gd name="T57" fmla="*/ 412 h 766"/>
              <a:gd name="T58" fmla="*/ 0 w 9"/>
              <a:gd name="T59" fmla="*/ 409 h 766"/>
              <a:gd name="T60" fmla="*/ 6 w 9"/>
              <a:gd name="T61" fmla="*/ 377 h 766"/>
              <a:gd name="T62" fmla="*/ 9 w 9"/>
              <a:gd name="T63" fmla="*/ 382 h 766"/>
              <a:gd name="T64" fmla="*/ 8 w 9"/>
              <a:gd name="T65" fmla="*/ 466 h 766"/>
              <a:gd name="T66" fmla="*/ 0 w 9"/>
              <a:gd name="T67" fmla="*/ 463 h 766"/>
              <a:gd name="T68" fmla="*/ 6 w 9"/>
              <a:gd name="T69" fmla="*/ 431 h 766"/>
              <a:gd name="T70" fmla="*/ 9 w 9"/>
              <a:gd name="T71" fmla="*/ 435 h 766"/>
              <a:gd name="T72" fmla="*/ 8 w 9"/>
              <a:gd name="T73" fmla="*/ 521 h 766"/>
              <a:gd name="T74" fmla="*/ 0 w 9"/>
              <a:gd name="T75" fmla="*/ 516 h 766"/>
              <a:gd name="T76" fmla="*/ 6 w 9"/>
              <a:gd name="T77" fmla="*/ 486 h 766"/>
              <a:gd name="T78" fmla="*/ 9 w 9"/>
              <a:gd name="T79" fmla="*/ 489 h 766"/>
              <a:gd name="T80" fmla="*/ 8 w 9"/>
              <a:gd name="T81" fmla="*/ 575 h 766"/>
              <a:gd name="T82" fmla="*/ 0 w 9"/>
              <a:gd name="T83" fmla="*/ 570 h 766"/>
              <a:gd name="T84" fmla="*/ 6 w 9"/>
              <a:gd name="T85" fmla="*/ 538 h 766"/>
              <a:gd name="T86" fmla="*/ 9 w 9"/>
              <a:gd name="T87" fmla="*/ 544 h 766"/>
              <a:gd name="T88" fmla="*/ 8 w 9"/>
              <a:gd name="T89" fmla="*/ 628 h 766"/>
              <a:gd name="T90" fmla="*/ 0 w 9"/>
              <a:gd name="T91" fmla="*/ 624 h 766"/>
              <a:gd name="T92" fmla="*/ 6 w 9"/>
              <a:gd name="T93" fmla="*/ 593 h 766"/>
              <a:gd name="T94" fmla="*/ 9 w 9"/>
              <a:gd name="T95" fmla="*/ 598 h 766"/>
              <a:gd name="T96" fmla="*/ 8 w 9"/>
              <a:gd name="T97" fmla="*/ 682 h 766"/>
              <a:gd name="T98" fmla="*/ 0 w 9"/>
              <a:gd name="T99" fmla="*/ 679 h 766"/>
              <a:gd name="T100" fmla="*/ 6 w 9"/>
              <a:gd name="T101" fmla="*/ 647 h 766"/>
              <a:gd name="T102" fmla="*/ 9 w 9"/>
              <a:gd name="T103" fmla="*/ 650 h 766"/>
              <a:gd name="T104" fmla="*/ 8 w 9"/>
              <a:gd name="T105" fmla="*/ 736 h 766"/>
              <a:gd name="T106" fmla="*/ 0 w 9"/>
              <a:gd name="T107" fmla="*/ 731 h 766"/>
              <a:gd name="T108" fmla="*/ 6 w 9"/>
              <a:gd name="T109" fmla="*/ 700 h 766"/>
              <a:gd name="T110" fmla="*/ 9 w 9"/>
              <a:gd name="T111" fmla="*/ 705 h 766"/>
              <a:gd name="T112" fmla="*/ 8 w 9"/>
              <a:gd name="T113" fmla="*/ 766 h 766"/>
              <a:gd name="T114" fmla="*/ 0 w 9"/>
              <a:gd name="T115" fmla="*/ 763 h 766"/>
              <a:gd name="T116" fmla="*/ 6 w 9"/>
              <a:gd name="T117" fmla="*/ 754 h 766"/>
              <a:gd name="T118" fmla="*/ 9 w 9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" h="766">
                <a:moveTo>
                  <a:pt x="9" y="5"/>
                </a:moveTo>
                <a:lnTo>
                  <a:pt x="9" y="32"/>
                </a:lnTo>
                <a:lnTo>
                  <a:pt x="9" y="34"/>
                </a:lnTo>
                <a:lnTo>
                  <a:pt x="9" y="35"/>
                </a:lnTo>
                <a:lnTo>
                  <a:pt x="8" y="35"/>
                </a:lnTo>
                <a:lnTo>
                  <a:pt x="6" y="37"/>
                </a:lnTo>
                <a:lnTo>
                  <a:pt x="4" y="35"/>
                </a:lnTo>
                <a:lnTo>
                  <a:pt x="2" y="35"/>
                </a:lnTo>
                <a:lnTo>
                  <a:pt x="0" y="34"/>
                </a:lnTo>
                <a:lnTo>
                  <a:pt x="0" y="32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9" y="2"/>
                </a:lnTo>
                <a:lnTo>
                  <a:pt x="9" y="4"/>
                </a:lnTo>
                <a:lnTo>
                  <a:pt x="9" y="5"/>
                </a:lnTo>
                <a:lnTo>
                  <a:pt x="9" y="5"/>
                </a:lnTo>
                <a:close/>
                <a:moveTo>
                  <a:pt x="9" y="58"/>
                </a:moveTo>
                <a:lnTo>
                  <a:pt x="9" y="86"/>
                </a:lnTo>
                <a:lnTo>
                  <a:pt x="9" y="88"/>
                </a:lnTo>
                <a:lnTo>
                  <a:pt x="9" y="90"/>
                </a:lnTo>
                <a:lnTo>
                  <a:pt x="8" y="90"/>
                </a:lnTo>
                <a:lnTo>
                  <a:pt x="6" y="90"/>
                </a:lnTo>
                <a:lnTo>
                  <a:pt x="4" y="90"/>
                </a:lnTo>
                <a:lnTo>
                  <a:pt x="2" y="90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4" y="55"/>
                </a:lnTo>
                <a:lnTo>
                  <a:pt x="6" y="55"/>
                </a:lnTo>
                <a:lnTo>
                  <a:pt x="8" y="55"/>
                </a:lnTo>
                <a:lnTo>
                  <a:pt x="9" y="56"/>
                </a:lnTo>
                <a:lnTo>
                  <a:pt x="9" y="56"/>
                </a:lnTo>
                <a:lnTo>
                  <a:pt x="9" y="58"/>
                </a:lnTo>
                <a:lnTo>
                  <a:pt x="9" y="58"/>
                </a:lnTo>
                <a:close/>
                <a:moveTo>
                  <a:pt x="9" y="112"/>
                </a:moveTo>
                <a:lnTo>
                  <a:pt x="9" y="139"/>
                </a:lnTo>
                <a:lnTo>
                  <a:pt x="9" y="140"/>
                </a:lnTo>
                <a:lnTo>
                  <a:pt x="9" y="142"/>
                </a:lnTo>
                <a:lnTo>
                  <a:pt x="8" y="144"/>
                </a:lnTo>
                <a:lnTo>
                  <a:pt x="6" y="144"/>
                </a:lnTo>
                <a:lnTo>
                  <a:pt x="4" y="144"/>
                </a:lnTo>
                <a:lnTo>
                  <a:pt x="2" y="142"/>
                </a:lnTo>
                <a:lnTo>
                  <a:pt x="0" y="140"/>
                </a:lnTo>
                <a:lnTo>
                  <a:pt x="0" y="139"/>
                </a:lnTo>
                <a:lnTo>
                  <a:pt x="0" y="112"/>
                </a:lnTo>
                <a:lnTo>
                  <a:pt x="0" y="111"/>
                </a:lnTo>
                <a:lnTo>
                  <a:pt x="2" y="109"/>
                </a:lnTo>
                <a:lnTo>
                  <a:pt x="4" y="109"/>
                </a:lnTo>
                <a:lnTo>
                  <a:pt x="6" y="107"/>
                </a:lnTo>
                <a:lnTo>
                  <a:pt x="8" y="109"/>
                </a:lnTo>
                <a:lnTo>
                  <a:pt x="9" y="109"/>
                </a:lnTo>
                <a:lnTo>
                  <a:pt x="9" y="111"/>
                </a:lnTo>
                <a:lnTo>
                  <a:pt x="9" y="112"/>
                </a:lnTo>
                <a:lnTo>
                  <a:pt x="9" y="112"/>
                </a:lnTo>
                <a:close/>
                <a:moveTo>
                  <a:pt x="9" y="167"/>
                </a:moveTo>
                <a:lnTo>
                  <a:pt x="9" y="193"/>
                </a:lnTo>
                <a:lnTo>
                  <a:pt x="9" y="195"/>
                </a:lnTo>
                <a:lnTo>
                  <a:pt x="9" y="197"/>
                </a:lnTo>
                <a:lnTo>
                  <a:pt x="8" y="198"/>
                </a:lnTo>
                <a:lnTo>
                  <a:pt x="6" y="198"/>
                </a:lnTo>
                <a:lnTo>
                  <a:pt x="4" y="198"/>
                </a:lnTo>
                <a:lnTo>
                  <a:pt x="2" y="197"/>
                </a:lnTo>
                <a:lnTo>
                  <a:pt x="0" y="195"/>
                </a:lnTo>
                <a:lnTo>
                  <a:pt x="0" y="193"/>
                </a:lnTo>
                <a:lnTo>
                  <a:pt x="0" y="167"/>
                </a:lnTo>
                <a:lnTo>
                  <a:pt x="0" y="165"/>
                </a:lnTo>
                <a:lnTo>
                  <a:pt x="2" y="163"/>
                </a:lnTo>
                <a:lnTo>
                  <a:pt x="4" y="161"/>
                </a:lnTo>
                <a:lnTo>
                  <a:pt x="6" y="161"/>
                </a:lnTo>
                <a:lnTo>
                  <a:pt x="8" y="161"/>
                </a:lnTo>
                <a:lnTo>
                  <a:pt x="9" y="163"/>
                </a:lnTo>
                <a:lnTo>
                  <a:pt x="9" y="165"/>
                </a:lnTo>
                <a:lnTo>
                  <a:pt x="9" y="167"/>
                </a:lnTo>
                <a:lnTo>
                  <a:pt x="9" y="167"/>
                </a:lnTo>
                <a:close/>
                <a:moveTo>
                  <a:pt x="9" y="219"/>
                </a:moveTo>
                <a:lnTo>
                  <a:pt x="9" y="247"/>
                </a:lnTo>
                <a:lnTo>
                  <a:pt x="9" y="249"/>
                </a:lnTo>
                <a:lnTo>
                  <a:pt x="9" y="251"/>
                </a:lnTo>
                <a:lnTo>
                  <a:pt x="8" y="251"/>
                </a:lnTo>
                <a:lnTo>
                  <a:pt x="6" y="251"/>
                </a:lnTo>
                <a:lnTo>
                  <a:pt x="4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19"/>
                </a:lnTo>
                <a:lnTo>
                  <a:pt x="0" y="218"/>
                </a:lnTo>
                <a:lnTo>
                  <a:pt x="2" y="218"/>
                </a:lnTo>
                <a:lnTo>
                  <a:pt x="4" y="216"/>
                </a:lnTo>
                <a:lnTo>
                  <a:pt x="6" y="216"/>
                </a:lnTo>
                <a:lnTo>
                  <a:pt x="8" y="216"/>
                </a:lnTo>
                <a:lnTo>
                  <a:pt x="9" y="218"/>
                </a:lnTo>
                <a:lnTo>
                  <a:pt x="9" y="218"/>
                </a:lnTo>
                <a:lnTo>
                  <a:pt x="9" y="219"/>
                </a:lnTo>
                <a:lnTo>
                  <a:pt x="9" y="219"/>
                </a:lnTo>
                <a:close/>
                <a:moveTo>
                  <a:pt x="9" y="274"/>
                </a:moveTo>
                <a:lnTo>
                  <a:pt x="9" y="302"/>
                </a:lnTo>
                <a:lnTo>
                  <a:pt x="9" y="303"/>
                </a:lnTo>
                <a:lnTo>
                  <a:pt x="9" y="303"/>
                </a:lnTo>
                <a:lnTo>
                  <a:pt x="8" y="305"/>
                </a:lnTo>
                <a:lnTo>
                  <a:pt x="6" y="305"/>
                </a:lnTo>
                <a:lnTo>
                  <a:pt x="4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2"/>
                </a:lnTo>
                <a:lnTo>
                  <a:pt x="0" y="274"/>
                </a:lnTo>
                <a:lnTo>
                  <a:pt x="0" y="272"/>
                </a:lnTo>
                <a:lnTo>
                  <a:pt x="2" y="270"/>
                </a:lnTo>
                <a:lnTo>
                  <a:pt x="4" y="270"/>
                </a:lnTo>
                <a:lnTo>
                  <a:pt x="6" y="270"/>
                </a:lnTo>
                <a:lnTo>
                  <a:pt x="8" y="270"/>
                </a:lnTo>
                <a:lnTo>
                  <a:pt x="9" y="270"/>
                </a:lnTo>
                <a:lnTo>
                  <a:pt x="9" y="272"/>
                </a:lnTo>
                <a:lnTo>
                  <a:pt x="9" y="274"/>
                </a:lnTo>
                <a:lnTo>
                  <a:pt x="9" y="274"/>
                </a:lnTo>
                <a:close/>
                <a:moveTo>
                  <a:pt x="9" y="328"/>
                </a:moveTo>
                <a:lnTo>
                  <a:pt x="9" y="354"/>
                </a:lnTo>
                <a:lnTo>
                  <a:pt x="9" y="356"/>
                </a:lnTo>
                <a:lnTo>
                  <a:pt x="9" y="358"/>
                </a:lnTo>
                <a:lnTo>
                  <a:pt x="8" y="360"/>
                </a:lnTo>
                <a:lnTo>
                  <a:pt x="6" y="360"/>
                </a:lnTo>
                <a:lnTo>
                  <a:pt x="4" y="360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4" y="324"/>
                </a:lnTo>
                <a:lnTo>
                  <a:pt x="6" y="323"/>
                </a:lnTo>
                <a:lnTo>
                  <a:pt x="8" y="324"/>
                </a:lnTo>
                <a:lnTo>
                  <a:pt x="9" y="324"/>
                </a:lnTo>
                <a:lnTo>
                  <a:pt x="9" y="326"/>
                </a:lnTo>
                <a:lnTo>
                  <a:pt x="9" y="328"/>
                </a:lnTo>
                <a:lnTo>
                  <a:pt x="9" y="328"/>
                </a:lnTo>
                <a:close/>
                <a:moveTo>
                  <a:pt x="9" y="382"/>
                </a:moveTo>
                <a:lnTo>
                  <a:pt x="9" y="409"/>
                </a:lnTo>
                <a:lnTo>
                  <a:pt x="9" y="410"/>
                </a:lnTo>
                <a:lnTo>
                  <a:pt x="9" y="412"/>
                </a:lnTo>
                <a:lnTo>
                  <a:pt x="8" y="412"/>
                </a:lnTo>
                <a:lnTo>
                  <a:pt x="6" y="414"/>
                </a:lnTo>
                <a:lnTo>
                  <a:pt x="4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9"/>
                </a:lnTo>
                <a:lnTo>
                  <a:pt x="0" y="382"/>
                </a:lnTo>
                <a:lnTo>
                  <a:pt x="0" y="381"/>
                </a:lnTo>
                <a:lnTo>
                  <a:pt x="2" y="379"/>
                </a:lnTo>
                <a:lnTo>
                  <a:pt x="4" y="377"/>
                </a:lnTo>
                <a:lnTo>
                  <a:pt x="6" y="377"/>
                </a:lnTo>
                <a:lnTo>
                  <a:pt x="8" y="377"/>
                </a:lnTo>
                <a:lnTo>
                  <a:pt x="9" y="379"/>
                </a:lnTo>
                <a:lnTo>
                  <a:pt x="9" y="381"/>
                </a:lnTo>
                <a:lnTo>
                  <a:pt x="9" y="382"/>
                </a:lnTo>
                <a:lnTo>
                  <a:pt x="9" y="382"/>
                </a:lnTo>
                <a:close/>
                <a:moveTo>
                  <a:pt x="9" y="435"/>
                </a:moveTo>
                <a:lnTo>
                  <a:pt x="9" y="463"/>
                </a:lnTo>
                <a:lnTo>
                  <a:pt x="9" y="465"/>
                </a:lnTo>
                <a:lnTo>
                  <a:pt x="9" y="466"/>
                </a:lnTo>
                <a:lnTo>
                  <a:pt x="8" y="466"/>
                </a:lnTo>
                <a:lnTo>
                  <a:pt x="6" y="466"/>
                </a:lnTo>
                <a:lnTo>
                  <a:pt x="4" y="466"/>
                </a:lnTo>
                <a:lnTo>
                  <a:pt x="2" y="466"/>
                </a:lnTo>
                <a:lnTo>
                  <a:pt x="0" y="465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4" y="431"/>
                </a:lnTo>
                <a:lnTo>
                  <a:pt x="6" y="431"/>
                </a:lnTo>
                <a:lnTo>
                  <a:pt x="8" y="431"/>
                </a:lnTo>
                <a:lnTo>
                  <a:pt x="9" y="433"/>
                </a:lnTo>
                <a:lnTo>
                  <a:pt x="9" y="433"/>
                </a:lnTo>
                <a:lnTo>
                  <a:pt x="9" y="435"/>
                </a:lnTo>
                <a:lnTo>
                  <a:pt x="9" y="435"/>
                </a:lnTo>
                <a:close/>
                <a:moveTo>
                  <a:pt x="9" y="489"/>
                </a:moveTo>
                <a:lnTo>
                  <a:pt x="9" y="516"/>
                </a:lnTo>
                <a:lnTo>
                  <a:pt x="9" y="517"/>
                </a:lnTo>
                <a:lnTo>
                  <a:pt x="9" y="519"/>
                </a:lnTo>
                <a:lnTo>
                  <a:pt x="8" y="521"/>
                </a:lnTo>
                <a:lnTo>
                  <a:pt x="6" y="521"/>
                </a:lnTo>
                <a:lnTo>
                  <a:pt x="4" y="521"/>
                </a:lnTo>
                <a:lnTo>
                  <a:pt x="2" y="519"/>
                </a:lnTo>
                <a:lnTo>
                  <a:pt x="0" y="517"/>
                </a:lnTo>
                <a:lnTo>
                  <a:pt x="0" y="516"/>
                </a:lnTo>
                <a:lnTo>
                  <a:pt x="0" y="489"/>
                </a:lnTo>
                <a:lnTo>
                  <a:pt x="0" y="487"/>
                </a:lnTo>
                <a:lnTo>
                  <a:pt x="2" y="486"/>
                </a:lnTo>
                <a:lnTo>
                  <a:pt x="4" y="486"/>
                </a:lnTo>
                <a:lnTo>
                  <a:pt x="6" y="486"/>
                </a:lnTo>
                <a:lnTo>
                  <a:pt x="8" y="486"/>
                </a:lnTo>
                <a:lnTo>
                  <a:pt x="9" y="486"/>
                </a:lnTo>
                <a:lnTo>
                  <a:pt x="9" y="487"/>
                </a:lnTo>
                <a:lnTo>
                  <a:pt x="9" y="489"/>
                </a:lnTo>
                <a:lnTo>
                  <a:pt x="9" y="489"/>
                </a:lnTo>
                <a:close/>
                <a:moveTo>
                  <a:pt x="9" y="544"/>
                </a:moveTo>
                <a:lnTo>
                  <a:pt x="9" y="570"/>
                </a:lnTo>
                <a:lnTo>
                  <a:pt x="9" y="572"/>
                </a:lnTo>
                <a:lnTo>
                  <a:pt x="9" y="573"/>
                </a:lnTo>
                <a:lnTo>
                  <a:pt x="8" y="575"/>
                </a:lnTo>
                <a:lnTo>
                  <a:pt x="6" y="575"/>
                </a:lnTo>
                <a:lnTo>
                  <a:pt x="4" y="575"/>
                </a:lnTo>
                <a:lnTo>
                  <a:pt x="2" y="573"/>
                </a:lnTo>
                <a:lnTo>
                  <a:pt x="0" y="572"/>
                </a:lnTo>
                <a:lnTo>
                  <a:pt x="0" y="570"/>
                </a:lnTo>
                <a:lnTo>
                  <a:pt x="0" y="544"/>
                </a:lnTo>
                <a:lnTo>
                  <a:pt x="0" y="542"/>
                </a:lnTo>
                <a:lnTo>
                  <a:pt x="2" y="540"/>
                </a:lnTo>
                <a:lnTo>
                  <a:pt x="4" y="538"/>
                </a:lnTo>
                <a:lnTo>
                  <a:pt x="6" y="538"/>
                </a:lnTo>
                <a:lnTo>
                  <a:pt x="8" y="538"/>
                </a:lnTo>
                <a:lnTo>
                  <a:pt x="9" y="540"/>
                </a:lnTo>
                <a:lnTo>
                  <a:pt x="9" y="542"/>
                </a:lnTo>
                <a:lnTo>
                  <a:pt x="9" y="544"/>
                </a:lnTo>
                <a:lnTo>
                  <a:pt x="9" y="544"/>
                </a:lnTo>
                <a:close/>
                <a:moveTo>
                  <a:pt x="9" y="598"/>
                </a:moveTo>
                <a:lnTo>
                  <a:pt x="9" y="624"/>
                </a:lnTo>
                <a:lnTo>
                  <a:pt x="9" y="626"/>
                </a:lnTo>
                <a:lnTo>
                  <a:pt x="9" y="628"/>
                </a:lnTo>
                <a:lnTo>
                  <a:pt x="8" y="628"/>
                </a:lnTo>
                <a:lnTo>
                  <a:pt x="6" y="628"/>
                </a:lnTo>
                <a:lnTo>
                  <a:pt x="4" y="628"/>
                </a:lnTo>
                <a:lnTo>
                  <a:pt x="2" y="628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4" y="593"/>
                </a:lnTo>
                <a:lnTo>
                  <a:pt x="6" y="593"/>
                </a:lnTo>
                <a:lnTo>
                  <a:pt x="8" y="593"/>
                </a:lnTo>
                <a:lnTo>
                  <a:pt x="9" y="594"/>
                </a:lnTo>
                <a:lnTo>
                  <a:pt x="9" y="596"/>
                </a:lnTo>
                <a:lnTo>
                  <a:pt x="9" y="598"/>
                </a:lnTo>
                <a:lnTo>
                  <a:pt x="9" y="598"/>
                </a:lnTo>
                <a:close/>
                <a:moveTo>
                  <a:pt x="9" y="650"/>
                </a:moveTo>
                <a:lnTo>
                  <a:pt x="9" y="679"/>
                </a:lnTo>
                <a:lnTo>
                  <a:pt x="9" y="680"/>
                </a:lnTo>
                <a:lnTo>
                  <a:pt x="9" y="680"/>
                </a:lnTo>
                <a:lnTo>
                  <a:pt x="8" y="682"/>
                </a:lnTo>
                <a:lnTo>
                  <a:pt x="6" y="682"/>
                </a:lnTo>
                <a:lnTo>
                  <a:pt x="4" y="682"/>
                </a:lnTo>
                <a:lnTo>
                  <a:pt x="2" y="680"/>
                </a:lnTo>
                <a:lnTo>
                  <a:pt x="0" y="680"/>
                </a:lnTo>
                <a:lnTo>
                  <a:pt x="0" y="679"/>
                </a:lnTo>
                <a:lnTo>
                  <a:pt x="0" y="650"/>
                </a:lnTo>
                <a:lnTo>
                  <a:pt x="0" y="649"/>
                </a:lnTo>
                <a:lnTo>
                  <a:pt x="2" y="647"/>
                </a:lnTo>
                <a:lnTo>
                  <a:pt x="4" y="647"/>
                </a:lnTo>
                <a:lnTo>
                  <a:pt x="6" y="647"/>
                </a:lnTo>
                <a:lnTo>
                  <a:pt x="8" y="647"/>
                </a:lnTo>
                <a:lnTo>
                  <a:pt x="9" y="647"/>
                </a:lnTo>
                <a:lnTo>
                  <a:pt x="9" y="649"/>
                </a:lnTo>
                <a:lnTo>
                  <a:pt x="9" y="650"/>
                </a:lnTo>
                <a:lnTo>
                  <a:pt x="9" y="650"/>
                </a:lnTo>
                <a:close/>
                <a:moveTo>
                  <a:pt x="9" y="705"/>
                </a:moveTo>
                <a:lnTo>
                  <a:pt x="9" y="731"/>
                </a:lnTo>
                <a:lnTo>
                  <a:pt x="9" y="733"/>
                </a:lnTo>
                <a:lnTo>
                  <a:pt x="9" y="735"/>
                </a:lnTo>
                <a:lnTo>
                  <a:pt x="8" y="736"/>
                </a:lnTo>
                <a:lnTo>
                  <a:pt x="6" y="736"/>
                </a:lnTo>
                <a:lnTo>
                  <a:pt x="4" y="736"/>
                </a:lnTo>
                <a:lnTo>
                  <a:pt x="2" y="735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4" y="701"/>
                </a:lnTo>
                <a:lnTo>
                  <a:pt x="6" y="700"/>
                </a:lnTo>
                <a:lnTo>
                  <a:pt x="8" y="701"/>
                </a:lnTo>
                <a:lnTo>
                  <a:pt x="9" y="701"/>
                </a:lnTo>
                <a:lnTo>
                  <a:pt x="9" y="703"/>
                </a:lnTo>
                <a:lnTo>
                  <a:pt x="9" y="705"/>
                </a:lnTo>
                <a:lnTo>
                  <a:pt x="9" y="705"/>
                </a:lnTo>
                <a:close/>
                <a:moveTo>
                  <a:pt x="9" y="759"/>
                </a:moveTo>
                <a:lnTo>
                  <a:pt x="9" y="763"/>
                </a:lnTo>
                <a:lnTo>
                  <a:pt x="9" y="764"/>
                </a:lnTo>
                <a:lnTo>
                  <a:pt x="9" y="764"/>
                </a:lnTo>
                <a:lnTo>
                  <a:pt x="8" y="766"/>
                </a:lnTo>
                <a:lnTo>
                  <a:pt x="6" y="766"/>
                </a:lnTo>
                <a:lnTo>
                  <a:pt x="4" y="766"/>
                </a:lnTo>
                <a:lnTo>
                  <a:pt x="2" y="764"/>
                </a:lnTo>
                <a:lnTo>
                  <a:pt x="0" y="764"/>
                </a:lnTo>
                <a:lnTo>
                  <a:pt x="0" y="763"/>
                </a:lnTo>
                <a:lnTo>
                  <a:pt x="0" y="759"/>
                </a:lnTo>
                <a:lnTo>
                  <a:pt x="0" y="757"/>
                </a:lnTo>
                <a:lnTo>
                  <a:pt x="2" y="756"/>
                </a:lnTo>
                <a:lnTo>
                  <a:pt x="4" y="754"/>
                </a:lnTo>
                <a:lnTo>
                  <a:pt x="6" y="754"/>
                </a:lnTo>
                <a:lnTo>
                  <a:pt x="8" y="754"/>
                </a:lnTo>
                <a:lnTo>
                  <a:pt x="9" y="756"/>
                </a:lnTo>
                <a:lnTo>
                  <a:pt x="9" y="757"/>
                </a:lnTo>
                <a:lnTo>
                  <a:pt x="9" y="759"/>
                </a:lnTo>
                <a:lnTo>
                  <a:pt x="9" y="7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78" name="Freeform 730"/>
          <p:cNvSpPr>
            <a:spLocks noEditPoints="1"/>
          </p:cNvSpPr>
          <p:nvPr/>
        </p:nvSpPr>
        <p:spPr bwMode="auto">
          <a:xfrm>
            <a:off x="3028950" y="4327426"/>
            <a:ext cx="7938" cy="608012"/>
          </a:xfrm>
          <a:custGeom>
            <a:avLst/>
            <a:gdLst>
              <a:gd name="T0" fmla="*/ 7 w 9"/>
              <a:gd name="T1" fmla="*/ 35 h 766"/>
              <a:gd name="T2" fmla="*/ 0 w 9"/>
              <a:gd name="T3" fmla="*/ 32 h 766"/>
              <a:gd name="T4" fmla="*/ 5 w 9"/>
              <a:gd name="T5" fmla="*/ 0 h 766"/>
              <a:gd name="T6" fmla="*/ 9 w 9"/>
              <a:gd name="T7" fmla="*/ 5 h 766"/>
              <a:gd name="T8" fmla="*/ 7 w 9"/>
              <a:gd name="T9" fmla="*/ 90 h 766"/>
              <a:gd name="T10" fmla="*/ 0 w 9"/>
              <a:gd name="T11" fmla="*/ 86 h 766"/>
              <a:gd name="T12" fmla="*/ 5 w 9"/>
              <a:gd name="T13" fmla="*/ 55 h 766"/>
              <a:gd name="T14" fmla="*/ 9 w 9"/>
              <a:gd name="T15" fmla="*/ 58 h 766"/>
              <a:gd name="T16" fmla="*/ 7 w 9"/>
              <a:gd name="T17" fmla="*/ 144 h 766"/>
              <a:gd name="T18" fmla="*/ 0 w 9"/>
              <a:gd name="T19" fmla="*/ 139 h 766"/>
              <a:gd name="T20" fmla="*/ 5 w 9"/>
              <a:gd name="T21" fmla="*/ 107 h 766"/>
              <a:gd name="T22" fmla="*/ 9 w 9"/>
              <a:gd name="T23" fmla="*/ 112 h 766"/>
              <a:gd name="T24" fmla="*/ 7 w 9"/>
              <a:gd name="T25" fmla="*/ 198 h 766"/>
              <a:gd name="T26" fmla="*/ 0 w 9"/>
              <a:gd name="T27" fmla="*/ 193 h 766"/>
              <a:gd name="T28" fmla="*/ 5 w 9"/>
              <a:gd name="T29" fmla="*/ 161 h 766"/>
              <a:gd name="T30" fmla="*/ 9 w 9"/>
              <a:gd name="T31" fmla="*/ 167 h 766"/>
              <a:gd name="T32" fmla="*/ 7 w 9"/>
              <a:gd name="T33" fmla="*/ 251 h 766"/>
              <a:gd name="T34" fmla="*/ 0 w 9"/>
              <a:gd name="T35" fmla="*/ 247 h 766"/>
              <a:gd name="T36" fmla="*/ 5 w 9"/>
              <a:gd name="T37" fmla="*/ 216 h 766"/>
              <a:gd name="T38" fmla="*/ 9 w 9"/>
              <a:gd name="T39" fmla="*/ 219 h 766"/>
              <a:gd name="T40" fmla="*/ 7 w 9"/>
              <a:gd name="T41" fmla="*/ 305 h 766"/>
              <a:gd name="T42" fmla="*/ 0 w 9"/>
              <a:gd name="T43" fmla="*/ 302 h 766"/>
              <a:gd name="T44" fmla="*/ 5 w 9"/>
              <a:gd name="T45" fmla="*/ 270 h 766"/>
              <a:gd name="T46" fmla="*/ 9 w 9"/>
              <a:gd name="T47" fmla="*/ 274 h 766"/>
              <a:gd name="T48" fmla="*/ 7 w 9"/>
              <a:gd name="T49" fmla="*/ 360 h 766"/>
              <a:gd name="T50" fmla="*/ 0 w 9"/>
              <a:gd name="T51" fmla="*/ 354 h 766"/>
              <a:gd name="T52" fmla="*/ 5 w 9"/>
              <a:gd name="T53" fmla="*/ 323 h 766"/>
              <a:gd name="T54" fmla="*/ 9 w 9"/>
              <a:gd name="T55" fmla="*/ 328 h 766"/>
              <a:gd name="T56" fmla="*/ 7 w 9"/>
              <a:gd name="T57" fmla="*/ 412 h 766"/>
              <a:gd name="T58" fmla="*/ 0 w 9"/>
              <a:gd name="T59" fmla="*/ 409 h 766"/>
              <a:gd name="T60" fmla="*/ 5 w 9"/>
              <a:gd name="T61" fmla="*/ 377 h 766"/>
              <a:gd name="T62" fmla="*/ 9 w 9"/>
              <a:gd name="T63" fmla="*/ 382 h 766"/>
              <a:gd name="T64" fmla="*/ 7 w 9"/>
              <a:gd name="T65" fmla="*/ 466 h 766"/>
              <a:gd name="T66" fmla="*/ 0 w 9"/>
              <a:gd name="T67" fmla="*/ 463 h 766"/>
              <a:gd name="T68" fmla="*/ 5 w 9"/>
              <a:gd name="T69" fmla="*/ 431 h 766"/>
              <a:gd name="T70" fmla="*/ 9 w 9"/>
              <a:gd name="T71" fmla="*/ 435 h 766"/>
              <a:gd name="T72" fmla="*/ 7 w 9"/>
              <a:gd name="T73" fmla="*/ 521 h 766"/>
              <a:gd name="T74" fmla="*/ 0 w 9"/>
              <a:gd name="T75" fmla="*/ 516 h 766"/>
              <a:gd name="T76" fmla="*/ 5 w 9"/>
              <a:gd name="T77" fmla="*/ 486 h 766"/>
              <a:gd name="T78" fmla="*/ 9 w 9"/>
              <a:gd name="T79" fmla="*/ 489 h 766"/>
              <a:gd name="T80" fmla="*/ 7 w 9"/>
              <a:gd name="T81" fmla="*/ 575 h 766"/>
              <a:gd name="T82" fmla="*/ 0 w 9"/>
              <a:gd name="T83" fmla="*/ 570 h 766"/>
              <a:gd name="T84" fmla="*/ 5 w 9"/>
              <a:gd name="T85" fmla="*/ 538 h 766"/>
              <a:gd name="T86" fmla="*/ 9 w 9"/>
              <a:gd name="T87" fmla="*/ 544 h 766"/>
              <a:gd name="T88" fmla="*/ 7 w 9"/>
              <a:gd name="T89" fmla="*/ 628 h 766"/>
              <a:gd name="T90" fmla="*/ 0 w 9"/>
              <a:gd name="T91" fmla="*/ 624 h 766"/>
              <a:gd name="T92" fmla="*/ 5 w 9"/>
              <a:gd name="T93" fmla="*/ 593 h 766"/>
              <a:gd name="T94" fmla="*/ 9 w 9"/>
              <a:gd name="T95" fmla="*/ 598 h 766"/>
              <a:gd name="T96" fmla="*/ 7 w 9"/>
              <a:gd name="T97" fmla="*/ 682 h 766"/>
              <a:gd name="T98" fmla="*/ 0 w 9"/>
              <a:gd name="T99" fmla="*/ 679 h 766"/>
              <a:gd name="T100" fmla="*/ 5 w 9"/>
              <a:gd name="T101" fmla="*/ 647 h 766"/>
              <a:gd name="T102" fmla="*/ 9 w 9"/>
              <a:gd name="T103" fmla="*/ 650 h 766"/>
              <a:gd name="T104" fmla="*/ 7 w 9"/>
              <a:gd name="T105" fmla="*/ 736 h 766"/>
              <a:gd name="T106" fmla="*/ 0 w 9"/>
              <a:gd name="T107" fmla="*/ 731 h 766"/>
              <a:gd name="T108" fmla="*/ 5 w 9"/>
              <a:gd name="T109" fmla="*/ 700 h 766"/>
              <a:gd name="T110" fmla="*/ 9 w 9"/>
              <a:gd name="T111" fmla="*/ 705 h 766"/>
              <a:gd name="T112" fmla="*/ 7 w 9"/>
              <a:gd name="T113" fmla="*/ 766 h 766"/>
              <a:gd name="T114" fmla="*/ 0 w 9"/>
              <a:gd name="T115" fmla="*/ 763 h 766"/>
              <a:gd name="T116" fmla="*/ 5 w 9"/>
              <a:gd name="T117" fmla="*/ 754 h 766"/>
              <a:gd name="T118" fmla="*/ 9 w 9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" h="766">
                <a:moveTo>
                  <a:pt x="9" y="5"/>
                </a:moveTo>
                <a:lnTo>
                  <a:pt x="9" y="32"/>
                </a:lnTo>
                <a:lnTo>
                  <a:pt x="9" y="34"/>
                </a:lnTo>
                <a:lnTo>
                  <a:pt x="7" y="35"/>
                </a:lnTo>
                <a:lnTo>
                  <a:pt x="7" y="35"/>
                </a:lnTo>
                <a:lnTo>
                  <a:pt x="5" y="37"/>
                </a:lnTo>
                <a:lnTo>
                  <a:pt x="3" y="35"/>
                </a:lnTo>
                <a:lnTo>
                  <a:pt x="2" y="35"/>
                </a:lnTo>
                <a:lnTo>
                  <a:pt x="0" y="34"/>
                </a:lnTo>
                <a:lnTo>
                  <a:pt x="0" y="32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7" y="2"/>
                </a:lnTo>
                <a:lnTo>
                  <a:pt x="9" y="4"/>
                </a:lnTo>
                <a:lnTo>
                  <a:pt x="9" y="5"/>
                </a:lnTo>
                <a:lnTo>
                  <a:pt x="9" y="5"/>
                </a:lnTo>
                <a:close/>
                <a:moveTo>
                  <a:pt x="9" y="58"/>
                </a:moveTo>
                <a:lnTo>
                  <a:pt x="9" y="86"/>
                </a:lnTo>
                <a:lnTo>
                  <a:pt x="9" y="88"/>
                </a:lnTo>
                <a:lnTo>
                  <a:pt x="7" y="90"/>
                </a:lnTo>
                <a:lnTo>
                  <a:pt x="7" y="90"/>
                </a:lnTo>
                <a:lnTo>
                  <a:pt x="5" y="90"/>
                </a:lnTo>
                <a:lnTo>
                  <a:pt x="3" y="90"/>
                </a:lnTo>
                <a:lnTo>
                  <a:pt x="2" y="90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3" y="55"/>
                </a:lnTo>
                <a:lnTo>
                  <a:pt x="5" y="55"/>
                </a:lnTo>
                <a:lnTo>
                  <a:pt x="7" y="55"/>
                </a:lnTo>
                <a:lnTo>
                  <a:pt x="7" y="56"/>
                </a:lnTo>
                <a:lnTo>
                  <a:pt x="9" y="56"/>
                </a:lnTo>
                <a:lnTo>
                  <a:pt x="9" y="58"/>
                </a:lnTo>
                <a:lnTo>
                  <a:pt x="9" y="58"/>
                </a:lnTo>
                <a:close/>
                <a:moveTo>
                  <a:pt x="9" y="112"/>
                </a:moveTo>
                <a:lnTo>
                  <a:pt x="9" y="139"/>
                </a:lnTo>
                <a:lnTo>
                  <a:pt x="9" y="140"/>
                </a:lnTo>
                <a:lnTo>
                  <a:pt x="7" y="142"/>
                </a:lnTo>
                <a:lnTo>
                  <a:pt x="7" y="144"/>
                </a:lnTo>
                <a:lnTo>
                  <a:pt x="5" y="144"/>
                </a:lnTo>
                <a:lnTo>
                  <a:pt x="3" y="144"/>
                </a:lnTo>
                <a:lnTo>
                  <a:pt x="2" y="142"/>
                </a:lnTo>
                <a:lnTo>
                  <a:pt x="0" y="140"/>
                </a:lnTo>
                <a:lnTo>
                  <a:pt x="0" y="139"/>
                </a:lnTo>
                <a:lnTo>
                  <a:pt x="0" y="112"/>
                </a:lnTo>
                <a:lnTo>
                  <a:pt x="0" y="111"/>
                </a:lnTo>
                <a:lnTo>
                  <a:pt x="2" y="109"/>
                </a:lnTo>
                <a:lnTo>
                  <a:pt x="3" y="109"/>
                </a:lnTo>
                <a:lnTo>
                  <a:pt x="5" y="107"/>
                </a:lnTo>
                <a:lnTo>
                  <a:pt x="7" y="109"/>
                </a:lnTo>
                <a:lnTo>
                  <a:pt x="7" y="109"/>
                </a:lnTo>
                <a:lnTo>
                  <a:pt x="9" y="111"/>
                </a:lnTo>
                <a:lnTo>
                  <a:pt x="9" y="112"/>
                </a:lnTo>
                <a:lnTo>
                  <a:pt x="9" y="112"/>
                </a:lnTo>
                <a:close/>
                <a:moveTo>
                  <a:pt x="9" y="167"/>
                </a:moveTo>
                <a:lnTo>
                  <a:pt x="9" y="193"/>
                </a:lnTo>
                <a:lnTo>
                  <a:pt x="9" y="195"/>
                </a:lnTo>
                <a:lnTo>
                  <a:pt x="7" y="197"/>
                </a:lnTo>
                <a:lnTo>
                  <a:pt x="7" y="198"/>
                </a:lnTo>
                <a:lnTo>
                  <a:pt x="5" y="198"/>
                </a:lnTo>
                <a:lnTo>
                  <a:pt x="3" y="198"/>
                </a:lnTo>
                <a:lnTo>
                  <a:pt x="2" y="197"/>
                </a:lnTo>
                <a:lnTo>
                  <a:pt x="0" y="195"/>
                </a:lnTo>
                <a:lnTo>
                  <a:pt x="0" y="193"/>
                </a:lnTo>
                <a:lnTo>
                  <a:pt x="0" y="167"/>
                </a:lnTo>
                <a:lnTo>
                  <a:pt x="0" y="165"/>
                </a:lnTo>
                <a:lnTo>
                  <a:pt x="2" y="163"/>
                </a:lnTo>
                <a:lnTo>
                  <a:pt x="3" y="161"/>
                </a:lnTo>
                <a:lnTo>
                  <a:pt x="5" y="161"/>
                </a:lnTo>
                <a:lnTo>
                  <a:pt x="7" y="161"/>
                </a:lnTo>
                <a:lnTo>
                  <a:pt x="7" y="163"/>
                </a:lnTo>
                <a:lnTo>
                  <a:pt x="9" y="165"/>
                </a:lnTo>
                <a:lnTo>
                  <a:pt x="9" y="167"/>
                </a:lnTo>
                <a:lnTo>
                  <a:pt x="9" y="167"/>
                </a:lnTo>
                <a:close/>
                <a:moveTo>
                  <a:pt x="9" y="219"/>
                </a:moveTo>
                <a:lnTo>
                  <a:pt x="9" y="247"/>
                </a:lnTo>
                <a:lnTo>
                  <a:pt x="9" y="249"/>
                </a:lnTo>
                <a:lnTo>
                  <a:pt x="7" y="251"/>
                </a:lnTo>
                <a:lnTo>
                  <a:pt x="7" y="251"/>
                </a:lnTo>
                <a:lnTo>
                  <a:pt x="5" y="251"/>
                </a:lnTo>
                <a:lnTo>
                  <a:pt x="3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19"/>
                </a:lnTo>
                <a:lnTo>
                  <a:pt x="0" y="218"/>
                </a:lnTo>
                <a:lnTo>
                  <a:pt x="2" y="218"/>
                </a:lnTo>
                <a:lnTo>
                  <a:pt x="3" y="216"/>
                </a:lnTo>
                <a:lnTo>
                  <a:pt x="5" y="216"/>
                </a:lnTo>
                <a:lnTo>
                  <a:pt x="7" y="216"/>
                </a:lnTo>
                <a:lnTo>
                  <a:pt x="7" y="218"/>
                </a:lnTo>
                <a:lnTo>
                  <a:pt x="9" y="218"/>
                </a:lnTo>
                <a:lnTo>
                  <a:pt x="9" y="219"/>
                </a:lnTo>
                <a:lnTo>
                  <a:pt x="9" y="219"/>
                </a:lnTo>
                <a:close/>
                <a:moveTo>
                  <a:pt x="9" y="274"/>
                </a:moveTo>
                <a:lnTo>
                  <a:pt x="9" y="302"/>
                </a:lnTo>
                <a:lnTo>
                  <a:pt x="9" y="303"/>
                </a:lnTo>
                <a:lnTo>
                  <a:pt x="7" y="303"/>
                </a:lnTo>
                <a:lnTo>
                  <a:pt x="7" y="305"/>
                </a:lnTo>
                <a:lnTo>
                  <a:pt x="5" y="305"/>
                </a:lnTo>
                <a:lnTo>
                  <a:pt x="3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2"/>
                </a:lnTo>
                <a:lnTo>
                  <a:pt x="0" y="274"/>
                </a:lnTo>
                <a:lnTo>
                  <a:pt x="0" y="272"/>
                </a:lnTo>
                <a:lnTo>
                  <a:pt x="2" y="270"/>
                </a:lnTo>
                <a:lnTo>
                  <a:pt x="3" y="270"/>
                </a:lnTo>
                <a:lnTo>
                  <a:pt x="5" y="270"/>
                </a:lnTo>
                <a:lnTo>
                  <a:pt x="7" y="270"/>
                </a:lnTo>
                <a:lnTo>
                  <a:pt x="7" y="270"/>
                </a:lnTo>
                <a:lnTo>
                  <a:pt x="9" y="272"/>
                </a:lnTo>
                <a:lnTo>
                  <a:pt x="9" y="274"/>
                </a:lnTo>
                <a:lnTo>
                  <a:pt x="9" y="274"/>
                </a:lnTo>
                <a:close/>
                <a:moveTo>
                  <a:pt x="9" y="328"/>
                </a:moveTo>
                <a:lnTo>
                  <a:pt x="9" y="354"/>
                </a:lnTo>
                <a:lnTo>
                  <a:pt x="9" y="356"/>
                </a:lnTo>
                <a:lnTo>
                  <a:pt x="7" y="358"/>
                </a:lnTo>
                <a:lnTo>
                  <a:pt x="7" y="360"/>
                </a:lnTo>
                <a:lnTo>
                  <a:pt x="5" y="360"/>
                </a:lnTo>
                <a:lnTo>
                  <a:pt x="3" y="360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3" y="324"/>
                </a:lnTo>
                <a:lnTo>
                  <a:pt x="5" y="323"/>
                </a:lnTo>
                <a:lnTo>
                  <a:pt x="7" y="324"/>
                </a:lnTo>
                <a:lnTo>
                  <a:pt x="7" y="324"/>
                </a:lnTo>
                <a:lnTo>
                  <a:pt x="9" y="326"/>
                </a:lnTo>
                <a:lnTo>
                  <a:pt x="9" y="328"/>
                </a:lnTo>
                <a:lnTo>
                  <a:pt x="9" y="328"/>
                </a:lnTo>
                <a:close/>
                <a:moveTo>
                  <a:pt x="9" y="382"/>
                </a:moveTo>
                <a:lnTo>
                  <a:pt x="9" y="409"/>
                </a:lnTo>
                <a:lnTo>
                  <a:pt x="9" y="410"/>
                </a:lnTo>
                <a:lnTo>
                  <a:pt x="7" y="412"/>
                </a:lnTo>
                <a:lnTo>
                  <a:pt x="7" y="412"/>
                </a:lnTo>
                <a:lnTo>
                  <a:pt x="5" y="414"/>
                </a:lnTo>
                <a:lnTo>
                  <a:pt x="3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9"/>
                </a:lnTo>
                <a:lnTo>
                  <a:pt x="0" y="382"/>
                </a:lnTo>
                <a:lnTo>
                  <a:pt x="0" y="381"/>
                </a:lnTo>
                <a:lnTo>
                  <a:pt x="2" y="379"/>
                </a:lnTo>
                <a:lnTo>
                  <a:pt x="3" y="377"/>
                </a:lnTo>
                <a:lnTo>
                  <a:pt x="5" y="377"/>
                </a:lnTo>
                <a:lnTo>
                  <a:pt x="7" y="377"/>
                </a:lnTo>
                <a:lnTo>
                  <a:pt x="7" y="379"/>
                </a:lnTo>
                <a:lnTo>
                  <a:pt x="9" y="381"/>
                </a:lnTo>
                <a:lnTo>
                  <a:pt x="9" y="382"/>
                </a:lnTo>
                <a:lnTo>
                  <a:pt x="9" y="382"/>
                </a:lnTo>
                <a:close/>
                <a:moveTo>
                  <a:pt x="9" y="435"/>
                </a:moveTo>
                <a:lnTo>
                  <a:pt x="9" y="463"/>
                </a:lnTo>
                <a:lnTo>
                  <a:pt x="9" y="465"/>
                </a:lnTo>
                <a:lnTo>
                  <a:pt x="7" y="466"/>
                </a:lnTo>
                <a:lnTo>
                  <a:pt x="7" y="466"/>
                </a:lnTo>
                <a:lnTo>
                  <a:pt x="5" y="466"/>
                </a:lnTo>
                <a:lnTo>
                  <a:pt x="3" y="466"/>
                </a:lnTo>
                <a:lnTo>
                  <a:pt x="2" y="466"/>
                </a:lnTo>
                <a:lnTo>
                  <a:pt x="0" y="465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3" y="431"/>
                </a:lnTo>
                <a:lnTo>
                  <a:pt x="5" y="431"/>
                </a:lnTo>
                <a:lnTo>
                  <a:pt x="7" y="431"/>
                </a:lnTo>
                <a:lnTo>
                  <a:pt x="7" y="433"/>
                </a:lnTo>
                <a:lnTo>
                  <a:pt x="9" y="433"/>
                </a:lnTo>
                <a:lnTo>
                  <a:pt x="9" y="435"/>
                </a:lnTo>
                <a:lnTo>
                  <a:pt x="9" y="435"/>
                </a:lnTo>
                <a:close/>
                <a:moveTo>
                  <a:pt x="9" y="489"/>
                </a:moveTo>
                <a:lnTo>
                  <a:pt x="9" y="516"/>
                </a:lnTo>
                <a:lnTo>
                  <a:pt x="9" y="517"/>
                </a:lnTo>
                <a:lnTo>
                  <a:pt x="7" y="519"/>
                </a:lnTo>
                <a:lnTo>
                  <a:pt x="7" y="521"/>
                </a:lnTo>
                <a:lnTo>
                  <a:pt x="5" y="521"/>
                </a:lnTo>
                <a:lnTo>
                  <a:pt x="3" y="521"/>
                </a:lnTo>
                <a:lnTo>
                  <a:pt x="2" y="519"/>
                </a:lnTo>
                <a:lnTo>
                  <a:pt x="0" y="517"/>
                </a:lnTo>
                <a:lnTo>
                  <a:pt x="0" y="516"/>
                </a:lnTo>
                <a:lnTo>
                  <a:pt x="0" y="489"/>
                </a:lnTo>
                <a:lnTo>
                  <a:pt x="0" y="487"/>
                </a:lnTo>
                <a:lnTo>
                  <a:pt x="2" y="486"/>
                </a:lnTo>
                <a:lnTo>
                  <a:pt x="3" y="486"/>
                </a:lnTo>
                <a:lnTo>
                  <a:pt x="5" y="486"/>
                </a:lnTo>
                <a:lnTo>
                  <a:pt x="7" y="486"/>
                </a:lnTo>
                <a:lnTo>
                  <a:pt x="7" y="486"/>
                </a:lnTo>
                <a:lnTo>
                  <a:pt x="9" y="487"/>
                </a:lnTo>
                <a:lnTo>
                  <a:pt x="9" y="489"/>
                </a:lnTo>
                <a:lnTo>
                  <a:pt x="9" y="489"/>
                </a:lnTo>
                <a:close/>
                <a:moveTo>
                  <a:pt x="9" y="544"/>
                </a:moveTo>
                <a:lnTo>
                  <a:pt x="9" y="570"/>
                </a:lnTo>
                <a:lnTo>
                  <a:pt x="9" y="572"/>
                </a:lnTo>
                <a:lnTo>
                  <a:pt x="7" y="573"/>
                </a:lnTo>
                <a:lnTo>
                  <a:pt x="7" y="575"/>
                </a:lnTo>
                <a:lnTo>
                  <a:pt x="5" y="575"/>
                </a:lnTo>
                <a:lnTo>
                  <a:pt x="3" y="575"/>
                </a:lnTo>
                <a:lnTo>
                  <a:pt x="2" y="573"/>
                </a:lnTo>
                <a:lnTo>
                  <a:pt x="0" y="572"/>
                </a:lnTo>
                <a:lnTo>
                  <a:pt x="0" y="570"/>
                </a:lnTo>
                <a:lnTo>
                  <a:pt x="0" y="544"/>
                </a:lnTo>
                <a:lnTo>
                  <a:pt x="0" y="542"/>
                </a:lnTo>
                <a:lnTo>
                  <a:pt x="2" y="540"/>
                </a:lnTo>
                <a:lnTo>
                  <a:pt x="3" y="538"/>
                </a:lnTo>
                <a:lnTo>
                  <a:pt x="5" y="538"/>
                </a:lnTo>
                <a:lnTo>
                  <a:pt x="7" y="538"/>
                </a:lnTo>
                <a:lnTo>
                  <a:pt x="7" y="540"/>
                </a:lnTo>
                <a:lnTo>
                  <a:pt x="9" y="542"/>
                </a:lnTo>
                <a:lnTo>
                  <a:pt x="9" y="544"/>
                </a:lnTo>
                <a:lnTo>
                  <a:pt x="9" y="544"/>
                </a:lnTo>
                <a:close/>
                <a:moveTo>
                  <a:pt x="9" y="598"/>
                </a:moveTo>
                <a:lnTo>
                  <a:pt x="9" y="624"/>
                </a:lnTo>
                <a:lnTo>
                  <a:pt x="9" y="626"/>
                </a:lnTo>
                <a:lnTo>
                  <a:pt x="7" y="628"/>
                </a:lnTo>
                <a:lnTo>
                  <a:pt x="7" y="628"/>
                </a:lnTo>
                <a:lnTo>
                  <a:pt x="5" y="628"/>
                </a:lnTo>
                <a:lnTo>
                  <a:pt x="3" y="628"/>
                </a:lnTo>
                <a:lnTo>
                  <a:pt x="2" y="628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3" y="593"/>
                </a:lnTo>
                <a:lnTo>
                  <a:pt x="5" y="593"/>
                </a:lnTo>
                <a:lnTo>
                  <a:pt x="7" y="593"/>
                </a:lnTo>
                <a:lnTo>
                  <a:pt x="7" y="594"/>
                </a:lnTo>
                <a:lnTo>
                  <a:pt x="9" y="596"/>
                </a:lnTo>
                <a:lnTo>
                  <a:pt x="9" y="598"/>
                </a:lnTo>
                <a:lnTo>
                  <a:pt x="9" y="598"/>
                </a:lnTo>
                <a:close/>
                <a:moveTo>
                  <a:pt x="9" y="650"/>
                </a:moveTo>
                <a:lnTo>
                  <a:pt x="9" y="679"/>
                </a:lnTo>
                <a:lnTo>
                  <a:pt x="9" y="680"/>
                </a:lnTo>
                <a:lnTo>
                  <a:pt x="7" y="680"/>
                </a:lnTo>
                <a:lnTo>
                  <a:pt x="7" y="682"/>
                </a:lnTo>
                <a:lnTo>
                  <a:pt x="5" y="682"/>
                </a:lnTo>
                <a:lnTo>
                  <a:pt x="3" y="682"/>
                </a:lnTo>
                <a:lnTo>
                  <a:pt x="2" y="680"/>
                </a:lnTo>
                <a:lnTo>
                  <a:pt x="0" y="680"/>
                </a:lnTo>
                <a:lnTo>
                  <a:pt x="0" y="679"/>
                </a:lnTo>
                <a:lnTo>
                  <a:pt x="0" y="650"/>
                </a:lnTo>
                <a:lnTo>
                  <a:pt x="0" y="649"/>
                </a:lnTo>
                <a:lnTo>
                  <a:pt x="2" y="647"/>
                </a:lnTo>
                <a:lnTo>
                  <a:pt x="3" y="647"/>
                </a:lnTo>
                <a:lnTo>
                  <a:pt x="5" y="647"/>
                </a:lnTo>
                <a:lnTo>
                  <a:pt x="7" y="647"/>
                </a:lnTo>
                <a:lnTo>
                  <a:pt x="7" y="647"/>
                </a:lnTo>
                <a:lnTo>
                  <a:pt x="9" y="649"/>
                </a:lnTo>
                <a:lnTo>
                  <a:pt x="9" y="650"/>
                </a:lnTo>
                <a:lnTo>
                  <a:pt x="9" y="650"/>
                </a:lnTo>
                <a:close/>
                <a:moveTo>
                  <a:pt x="9" y="705"/>
                </a:moveTo>
                <a:lnTo>
                  <a:pt x="9" y="731"/>
                </a:lnTo>
                <a:lnTo>
                  <a:pt x="9" y="733"/>
                </a:lnTo>
                <a:lnTo>
                  <a:pt x="7" y="735"/>
                </a:lnTo>
                <a:lnTo>
                  <a:pt x="7" y="736"/>
                </a:lnTo>
                <a:lnTo>
                  <a:pt x="5" y="736"/>
                </a:lnTo>
                <a:lnTo>
                  <a:pt x="3" y="736"/>
                </a:lnTo>
                <a:lnTo>
                  <a:pt x="2" y="735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3" y="701"/>
                </a:lnTo>
                <a:lnTo>
                  <a:pt x="5" y="700"/>
                </a:lnTo>
                <a:lnTo>
                  <a:pt x="7" y="701"/>
                </a:lnTo>
                <a:lnTo>
                  <a:pt x="7" y="701"/>
                </a:lnTo>
                <a:lnTo>
                  <a:pt x="9" y="703"/>
                </a:lnTo>
                <a:lnTo>
                  <a:pt x="9" y="705"/>
                </a:lnTo>
                <a:lnTo>
                  <a:pt x="9" y="705"/>
                </a:lnTo>
                <a:close/>
                <a:moveTo>
                  <a:pt x="9" y="759"/>
                </a:moveTo>
                <a:lnTo>
                  <a:pt x="9" y="763"/>
                </a:lnTo>
                <a:lnTo>
                  <a:pt x="9" y="764"/>
                </a:lnTo>
                <a:lnTo>
                  <a:pt x="7" y="764"/>
                </a:lnTo>
                <a:lnTo>
                  <a:pt x="7" y="766"/>
                </a:lnTo>
                <a:lnTo>
                  <a:pt x="5" y="766"/>
                </a:lnTo>
                <a:lnTo>
                  <a:pt x="3" y="766"/>
                </a:lnTo>
                <a:lnTo>
                  <a:pt x="2" y="764"/>
                </a:lnTo>
                <a:lnTo>
                  <a:pt x="0" y="764"/>
                </a:lnTo>
                <a:lnTo>
                  <a:pt x="0" y="763"/>
                </a:lnTo>
                <a:lnTo>
                  <a:pt x="0" y="759"/>
                </a:lnTo>
                <a:lnTo>
                  <a:pt x="0" y="757"/>
                </a:lnTo>
                <a:lnTo>
                  <a:pt x="2" y="756"/>
                </a:lnTo>
                <a:lnTo>
                  <a:pt x="3" y="754"/>
                </a:lnTo>
                <a:lnTo>
                  <a:pt x="5" y="754"/>
                </a:lnTo>
                <a:lnTo>
                  <a:pt x="7" y="754"/>
                </a:lnTo>
                <a:lnTo>
                  <a:pt x="7" y="756"/>
                </a:lnTo>
                <a:lnTo>
                  <a:pt x="9" y="757"/>
                </a:lnTo>
                <a:lnTo>
                  <a:pt x="9" y="759"/>
                </a:lnTo>
                <a:lnTo>
                  <a:pt x="9" y="759"/>
                </a:lnTo>
                <a:close/>
              </a:path>
            </a:pathLst>
          </a:custGeom>
          <a:solidFill>
            <a:srgbClr val="000000"/>
          </a:solidFill>
          <a:ln w="6350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79" name="Freeform 731"/>
          <p:cNvSpPr>
            <a:spLocks noEditPoints="1"/>
          </p:cNvSpPr>
          <p:nvPr/>
        </p:nvSpPr>
        <p:spPr bwMode="auto">
          <a:xfrm>
            <a:off x="3729038" y="4327426"/>
            <a:ext cx="7937" cy="608012"/>
          </a:xfrm>
          <a:custGeom>
            <a:avLst/>
            <a:gdLst>
              <a:gd name="T0" fmla="*/ 7 w 9"/>
              <a:gd name="T1" fmla="*/ 35 h 766"/>
              <a:gd name="T2" fmla="*/ 0 w 9"/>
              <a:gd name="T3" fmla="*/ 32 h 766"/>
              <a:gd name="T4" fmla="*/ 5 w 9"/>
              <a:gd name="T5" fmla="*/ 0 h 766"/>
              <a:gd name="T6" fmla="*/ 9 w 9"/>
              <a:gd name="T7" fmla="*/ 5 h 766"/>
              <a:gd name="T8" fmla="*/ 7 w 9"/>
              <a:gd name="T9" fmla="*/ 90 h 766"/>
              <a:gd name="T10" fmla="*/ 0 w 9"/>
              <a:gd name="T11" fmla="*/ 86 h 766"/>
              <a:gd name="T12" fmla="*/ 5 w 9"/>
              <a:gd name="T13" fmla="*/ 55 h 766"/>
              <a:gd name="T14" fmla="*/ 9 w 9"/>
              <a:gd name="T15" fmla="*/ 58 h 766"/>
              <a:gd name="T16" fmla="*/ 7 w 9"/>
              <a:gd name="T17" fmla="*/ 144 h 766"/>
              <a:gd name="T18" fmla="*/ 0 w 9"/>
              <a:gd name="T19" fmla="*/ 139 h 766"/>
              <a:gd name="T20" fmla="*/ 5 w 9"/>
              <a:gd name="T21" fmla="*/ 107 h 766"/>
              <a:gd name="T22" fmla="*/ 9 w 9"/>
              <a:gd name="T23" fmla="*/ 112 h 766"/>
              <a:gd name="T24" fmla="*/ 7 w 9"/>
              <a:gd name="T25" fmla="*/ 198 h 766"/>
              <a:gd name="T26" fmla="*/ 0 w 9"/>
              <a:gd name="T27" fmla="*/ 193 h 766"/>
              <a:gd name="T28" fmla="*/ 5 w 9"/>
              <a:gd name="T29" fmla="*/ 161 h 766"/>
              <a:gd name="T30" fmla="*/ 9 w 9"/>
              <a:gd name="T31" fmla="*/ 167 h 766"/>
              <a:gd name="T32" fmla="*/ 7 w 9"/>
              <a:gd name="T33" fmla="*/ 251 h 766"/>
              <a:gd name="T34" fmla="*/ 0 w 9"/>
              <a:gd name="T35" fmla="*/ 247 h 766"/>
              <a:gd name="T36" fmla="*/ 5 w 9"/>
              <a:gd name="T37" fmla="*/ 216 h 766"/>
              <a:gd name="T38" fmla="*/ 9 w 9"/>
              <a:gd name="T39" fmla="*/ 219 h 766"/>
              <a:gd name="T40" fmla="*/ 7 w 9"/>
              <a:gd name="T41" fmla="*/ 305 h 766"/>
              <a:gd name="T42" fmla="*/ 0 w 9"/>
              <a:gd name="T43" fmla="*/ 302 h 766"/>
              <a:gd name="T44" fmla="*/ 5 w 9"/>
              <a:gd name="T45" fmla="*/ 270 h 766"/>
              <a:gd name="T46" fmla="*/ 9 w 9"/>
              <a:gd name="T47" fmla="*/ 274 h 766"/>
              <a:gd name="T48" fmla="*/ 7 w 9"/>
              <a:gd name="T49" fmla="*/ 360 h 766"/>
              <a:gd name="T50" fmla="*/ 0 w 9"/>
              <a:gd name="T51" fmla="*/ 354 h 766"/>
              <a:gd name="T52" fmla="*/ 5 w 9"/>
              <a:gd name="T53" fmla="*/ 323 h 766"/>
              <a:gd name="T54" fmla="*/ 9 w 9"/>
              <a:gd name="T55" fmla="*/ 328 h 766"/>
              <a:gd name="T56" fmla="*/ 7 w 9"/>
              <a:gd name="T57" fmla="*/ 412 h 766"/>
              <a:gd name="T58" fmla="*/ 0 w 9"/>
              <a:gd name="T59" fmla="*/ 409 h 766"/>
              <a:gd name="T60" fmla="*/ 5 w 9"/>
              <a:gd name="T61" fmla="*/ 377 h 766"/>
              <a:gd name="T62" fmla="*/ 9 w 9"/>
              <a:gd name="T63" fmla="*/ 382 h 766"/>
              <a:gd name="T64" fmla="*/ 7 w 9"/>
              <a:gd name="T65" fmla="*/ 466 h 766"/>
              <a:gd name="T66" fmla="*/ 0 w 9"/>
              <a:gd name="T67" fmla="*/ 463 h 766"/>
              <a:gd name="T68" fmla="*/ 5 w 9"/>
              <a:gd name="T69" fmla="*/ 431 h 766"/>
              <a:gd name="T70" fmla="*/ 9 w 9"/>
              <a:gd name="T71" fmla="*/ 435 h 766"/>
              <a:gd name="T72" fmla="*/ 7 w 9"/>
              <a:gd name="T73" fmla="*/ 521 h 766"/>
              <a:gd name="T74" fmla="*/ 0 w 9"/>
              <a:gd name="T75" fmla="*/ 516 h 766"/>
              <a:gd name="T76" fmla="*/ 5 w 9"/>
              <a:gd name="T77" fmla="*/ 486 h 766"/>
              <a:gd name="T78" fmla="*/ 9 w 9"/>
              <a:gd name="T79" fmla="*/ 489 h 766"/>
              <a:gd name="T80" fmla="*/ 7 w 9"/>
              <a:gd name="T81" fmla="*/ 575 h 766"/>
              <a:gd name="T82" fmla="*/ 0 w 9"/>
              <a:gd name="T83" fmla="*/ 570 h 766"/>
              <a:gd name="T84" fmla="*/ 5 w 9"/>
              <a:gd name="T85" fmla="*/ 538 h 766"/>
              <a:gd name="T86" fmla="*/ 9 w 9"/>
              <a:gd name="T87" fmla="*/ 544 h 766"/>
              <a:gd name="T88" fmla="*/ 7 w 9"/>
              <a:gd name="T89" fmla="*/ 628 h 766"/>
              <a:gd name="T90" fmla="*/ 0 w 9"/>
              <a:gd name="T91" fmla="*/ 624 h 766"/>
              <a:gd name="T92" fmla="*/ 5 w 9"/>
              <a:gd name="T93" fmla="*/ 593 h 766"/>
              <a:gd name="T94" fmla="*/ 9 w 9"/>
              <a:gd name="T95" fmla="*/ 598 h 766"/>
              <a:gd name="T96" fmla="*/ 7 w 9"/>
              <a:gd name="T97" fmla="*/ 682 h 766"/>
              <a:gd name="T98" fmla="*/ 0 w 9"/>
              <a:gd name="T99" fmla="*/ 679 h 766"/>
              <a:gd name="T100" fmla="*/ 5 w 9"/>
              <a:gd name="T101" fmla="*/ 647 h 766"/>
              <a:gd name="T102" fmla="*/ 9 w 9"/>
              <a:gd name="T103" fmla="*/ 650 h 766"/>
              <a:gd name="T104" fmla="*/ 7 w 9"/>
              <a:gd name="T105" fmla="*/ 736 h 766"/>
              <a:gd name="T106" fmla="*/ 0 w 9"/>
              <a:gd name="T107" fmla="*/ 731 h 766"/>
              <a:gd name="T108" fmla="*/ 5 w 9"/>
              <a:gd name="T109" fmla="*/ 700 h 766"/>
              <a:gd name="T110" fmla="*/ 9 w 9"/>
              <a:gd name="T111" fmla="*/ 705 h 766"/>
              <a:gd name="T112" fmla="*/ 7 w 9"/>
              <a:gd name="T113" fmla="*/ 766 h 766"/>
              <a:gd name="T114" fmla="*/ 0 w 9"/>
              <a:gd name="T115" fmla="*/ 763 h 766"/>
              <a:gd name="T116" fmla="*/ 5 w 9"/>
              <a:gd name="T117" fmla="*/ 754 h 766"/>
              <a:gd name="T118" fmla="*/ 9 w 9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" h="766">
                <a:moveTo>
                  <a:pt x="9" y="5"/>
                </a:moveTo>
                <a:lnTo>
                  <a:pt x="9" y="32"/>
                </a:lnTo>
                <a:lnTo>
                  <a:pt x="9" y="34"/>
                </a:lnTo>
                <a:lnTo>
                  <a:pt x="7" y="35"/>
                </a:lnTo>
                <a:lnTo>
                  <a:pt x="7" y="35"/>
                </a:lnTo>
                <a:lnTo>
                  <a:pt x="5" y="37"/>
                </a:lnTo>
                <a:lnTo>
                  <a:pt x="3" y="35"/>
                </a:lnTo>
                <a:lnTo>
                  <a:pt x="2" y="35"/>
                </a:lnTo>
                <a:lnTo>
                  <a:pt x="0" y="34"/>
                </a:lnTo>
                <a:lnTo>
                  <a:pt x="0" y="32"/>
                </a:lnTo>
                <a:lnTo>
                  <a:pt x="0" y="5"/>
                </a:lnTo>
                <a:lnTo>
                  <a:pt x="0" y="4"/>
                </a:lnTo>
                <a:lnTo>
                  <a:pt x="2" y="2"/>
                </a:lnTo>
                <a:lnTo>
                  <a:pt x="3" y="0"/>
                </a:lnTo>
                <a:lnTo>
                  <a:pt x="5" y="0"/>
                </a:lnTo>
                <a:lnTo>
                  <a:pt x="7" y="0"/>
                </a:lnTo>
                <a:lnTo>
                  <a:pt x="7" y="2"/>
                </a:lnTo>
                <a:lnTo>
                  <a:pt x="9" y="4"/>
                </a:lnTo>
                <a:lnTo>
                  <a:pt x="9" y="5"/>
                </a:lnTo>
                <a:lnTo>
                  <a:pt x="9" y="5"/>
                </a:lnTo>
                <a:close/>
                <a:moveTo>
                  <a:pt x="9" y="58"/>
                </a:moveTo>
                <a:lnTo>
                  <a:pt x="9" y="86"/>
                </a:lnTo>
                <a:lnTo>
                  <a:pt x="9" y="88"/>
                </a:lnTo>
                <a:lnTo>
                  <a:pt x="7" y="90"/>
                </a:lnTo>
                <a:lnTo>
                  <a:pt x="7" y="90"/>
                </a:lnTo>
                <a:lnTo>
                  <a:pt x="5" y="90"/>
                </a:lnTo>
                <a:lnTo>
                  <a:pt x="3" y="90"/>
                </a:lnTo>
                <a:lnTo>
                  <a:pt x="2" y="90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3" y="55"/>
                </a:lnTo>
                <a:lnTo>
                  <a:pt x="5" y="55"/>
                </a:lnTo>
                <a:lnTo>
                  <a:pt x="7" y="55"/>
                </a:lnTo>
                <a:lnTo>
                  <a:pt x="7" y="56"/>
                </a:lnTo>
                <a:lnTo>
                  <a:pt x="9" y="56"/>
                </a:lnTo>
                <a:lnTo>
                  <a:pt x="9" y="58"/>
                </a:lnTo>
                <a:lnTo>
                  <a:pt x="9" y="58"/>
                </a:lnTo>
                <a:close/>
                <a:moveTo>
                  <a:pt x="9" y="112"/>
                </a:moveTo>
                <a:lnTo>
                  <a:pt x="9" y="139"/>
                </a:lnTo>
                <a:lnTo>
                  <a:pt x="9" y="140"/>
                </a:lnTo>
                <a:lnTo>
                  <a:pt x="7" y="142"/>
                </a:lnTo>
                <a:lnTo>
                  <a:pt x="7" y="144"/>
                </a:lnTo>
                <a:lnTo>
                  <a:pt x="5" y="144"/>
                </a:lnTo>
                <a:lnTo>
                  <a:pt x="3" y="144"/>
                </a:lnTo>
                <a:lnTo>
                  <a:pt x="2" y="142"/>
                </a:lnTo>
                <a:lnTo>
                  <a:pt x="0" y="140"/>
                </a:lnTo>
                <a:lnTo>
                  <a:pt x="0" y="139"/>
                </a:lnTo>
                <a:lnTo>
                  <a:pt x="0" y="112"/>
                </a:lnTo>
                <a:lnTo>
                  <a:pt x="0" y="111"/>
                </a:lnTo>
                <a:lnTo>
                  <a:pt x="2" y="109"/>
                </a:lnTo>
                <a:lnTo>
                  <a:pt x="3" y="109"/>
                </a:lnTo>
                <a:lnTo>
                  <a:pt x="5" y="107"/>
                </a:lnTo>
                <a:lnTo>
                  <a:pt x="7" y="109"/>
                </a:lnTo>
                <a:lnTo>
                  <a:pt x="7" y="109"/>
                </a:lnTo>
                <a:lnTo>
                  <a:pt x="9" y="111"/>
                </a:lnTo>
                <a:lnTo>
                  <a:pt x="9" y="112"/>
                </a:lnTo>
                <a:lnTo>
                  <a:pt x="9" y="112"/>
                </a:lnTo>
                <a:close/>
                <a:moveTo>
                  <a:pt x="9" y="167"/>
                </a:moveTo>
                <a:lnTo>
                  <a:pt x="9" y="193"/>
                </a:lnTo>
                <a:lnTo>
                  <a:pt x="9" y="195"/>
                </a:lnTo>
                <a:lnTo>
                  <a:pt x="7" y="197"/>
                </a:lnTo>
                <a:lnTo>
                  <a:pt x="7" y="198"/>
                </a:lnTo>
                <a:lnTo>
                  <a:pt x="5" y="198"/>
                </a:lnTo>
                <a:lnTo>
                  <a:pt x="3" y="198"/>
                </a:lnTo>
                <a:lnTo>
                  <a:pt x="2" y="197"/>
                </a:lnTo>
                <a:lnTo>
                  <a:pt x="0" y="195"/>
                </a:lnTo>
                <a:lnTo>
                  <a:pt x="0" y="193"/>
                </a:lnTo>
                <a:lnTo>
                  <a:pt x="0" y="167"/>
                </a:lnTo>
                <a:lnTo>
                  <a:pt x="0" y="165"/>
                </a:lnTo>
                <a:lnTo>
                  <a:pt x="2" y="163"/>
                </a:lnTo>
                <a:lnTo>
                  <a:pt x="3" y="161"/>
                </a:lnTo>
                <a:lnTo>
                  <a:pt x="5" y="161"/>
                </a:lnTo>
                <a:lnTo>
                  <a:pt x="7" y="161"/>
                </a:lnTo>
                <a:lnTo>
                  <a:pt x="7" y="163"/>
                </a:lnTo>
                <a:lnTo>
                  <a:pt x="9" y="165"/>
                </a:lnTo>
                <a:lnTo>
                  <a:pt x="9" y="167"/>
                </a:lnTo>
                <a:lnTo>
                  <a:pt x="9" y="167"/>
                </a:lnTo>
                <a:close/>
                <a:moveTo>
                  <a:pt x="9" y="219"/>
                </a:moveTo>
                <a:lnTo>
                  <a:pt x="9" y="247"/>
                </a:lnTo>
                <a:lnTo>
                  <a:pt x="9" y="249"/>
                </a:lnTo>
                <a:lnTo>
                  <a:pt x="7" y="251"/>
                </a:lnTo>
                <a:lnTo>
                  <a:pt x="7" y="251"/>
                </a:lnTo>
                <a:lnTo>
                  <a:pt x="5" y="251"/>
                </a:lnTo>
                <a:lnTo>
                  <a:pt x="3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19"/>
                </a:lnTo>
                <a:lnTo>
                  <a:pt x="0" y="218"/>
                </a:lnTo>
                <a:lnTo>
                  <a:pt x="2" y="218"/>
                </a:lnTo>
                <a:lnTo>
                  <a:pt x="3" y="216"/>
                </a:lnTo>
                <a:lnTo>
                  <a:pt x="5" y="216"/>
                </a:lnTo>
                <a:lnTo>
                  <a:pt x="7" y="216"/>
                </a:lnTo>
                <a:lnTo>
                  <a:pt x="7" y="218"/>
                </a:lnTo>
                <a:lnTo>
                  <a:pt x="9" y="218"/>
                </a:lnTo>
                <a:lnTo>
                  <a:pt x="9" y="219"/>
                </a:lnTo>
                <a:lnTo>
                  <a:pt x="9" y="219"/>
                </a:lnTo>
                <a:close/>
                <a:moveTo>
                  <a:pt x="9" y="274"/>
                </a:moveTo>
                <a:lnTo>
                  <a:pt x="9" y="302"/>
                </a:lnTo>
                <a:lnTo>
                  <a:pt x="9" y="303"/>
                </a:lnTo>
                <a:lnTo>
                  <a:pt x="7" y="303"/>
                </a:lnTo>
                <a:lnTo>
                  <a:pt x="7" y="305"/>
                </a:lnTo>
                <a:lnTo>
                  <a:pt x="5" y="305"/>
                </a:lnTo>
                <a:lnTo>
                  <a:pt x="3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2"/>
                </a:lnTo>
                <a:lnTo>
                  <a:pt x="0" y="274"/>
                </a:lnTo>
                <a:lnTo>
                  <a:pt x="0" y="272"/>
                </a:lnTo>
                <a:lnTo>
                  <a:pt x="2" y="270"/>
                </a:lnTo>
                <a:lnTo>
                  <a:pt x="3" y="270"/>
                </a:lnTo>
                <a:lnTo>
                  <a:pt x="5" y="270"/>
                </a:lnTo>
                <a:lnTo>
                  <a:pt x="7" y="270"/>
                </a:lnTo>
                <a:lnTo>
                  <a:pt x="7" y="270"/>
                </a:lnTo>
                <a:lnTo>
                  <a:pt x="9" y="272"/>
                </a:lnTo>
                <a:lnTo>
                  <a:pt x="9" y="274"/>
                </a:lnTo>
                <a:lnTo>
                  <a:pt x="9" y="274"/>
                </a:lnTo>
                <a:close/>
                <a:moveTo>
                  <a:pt x="9" y="328"/>
                </a:moveTo>
                <a:lnTo>
                  <a:pt x="9" y="354"/>
                </a:lnTo>
                <a:lnTo>
                  <a:pt x="9" y="356"/>
                </a:lnTo>
                <a:lnTo>
                  <a:pt x="7" y="358"/>
                </a:lnTo>
                <a:lnTo>
                  <a:pt x="7" y="360"/>
                </a:lnTo>
                <a:lnTo>
                  <a:pt x="5" y="360"/>
                </a:lnTo>
                <a:lnTo>
                  <a:pt x="3" y="360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3" y="324"/>
                </a:lnTo>
                <a:lnTo>
                  <a:pt x="5" y="323"/>
                </a:lnTo>
                <a:lnTo>
                  <a:pt x="7" y="324"/>
                </a:lnTo>
                <a:lnTo>
                  <a:pt x="7" y="324"/>
                </a:lnTo>
                <a:lnTo>
                  <a:pt x="9" y="326"/>
                </a:lnTo>
                <a:lnTo>
                  <a:pt x="9" y="328"/>
                </a:lnTo>
                <a:lnTo>
                  <a:pt x="9" y="328"/>
                </a:lnTo>
                <a:close/>
                <a:moveTo>
                  <a:pt x="9" y="382"/>
                </a:moveTo>
                <a:lnTo>
                  <a:pt x="9" y="409"/>
                </a:lnTo>
                <a:lnTo>
                  <a:pt x="9" y="410"/>
                </a:lnTo>
                <a:lnTo>
                  <a:pt x="7" y="412"/>
                </a:lnTo>
                <a:lnTo>
                  <a:pt x="7" y="412"/>
                </a:lnTo>
                <a:lnTo>
                  <a:pt x="5" y="414"/>
                </a:lnTo>
                <a:lnTo>
                  <a:pt x="3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9"/>
                </a:lnTo>
                <a:lnTo>
                  <a:pt x="0" y="382"/>
                </a:lnTo>
                <a:lnTo>
                  <a:pt x="0" y="381"/>
                </a:lnTo>
                <a:lnTo>
                  <a:pt x="2" y="379"/>
                </a:lnTo>
                <a:lnTo>
                  <a:pt x="3" y="377"/>
                </a:lnTo>
                <a:lnTo>
                  <a:pt x="5" y="377"/>
                </a:lnTo>
                <a:lnTo>
                  <a:pt x="7" y="377"/>
                </a:lnTo>
                <a:lnTo>
                  <a:pt x="7" y="379"/>
                </a:lnTo>
                <a:lnTo>
                  <a:pt x="9" y="381"/>
                </a:lnTo>
                <a:lnTo>
                  <a:pt x="9" y="382"/>
                </a:lnTo>
                <a:lnTo>
                  <a:pt x="9" y="382"/>
                </a:lnTo>
                <a:close/>
                <a:moveTo>
                  <a:pt x="9" y="435"/>
                </a:moveTo>
                <a:lnTo>
                  <a:pt x="9" y="463"/>
                </a:lnTo>
                <a:lnTo>
                  <a:pt x="9" y="465"/>
                </a:lnTo>
                <a:lnTo>
                  <a:pt x="7" y="466"/>
                </a:lnTo>
                <a:lnTo>
                  <a:pt x="7" y="466"/>
                </a:lnTo>
                <a:lnTo>
                  <a:pt x="5" y="466"/>
                </a:lnTo>
                <a:lnTo>
                  <a:pt x="3" y="466"/>
                </a:lnTo>
                <a:lnTo>
                  <a:pt x="2" y="466"/>
                </a:lnTo>
                <a:lnTo>
                  <a:pt x="0" y="465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3" y="431"/>
                </a:lnTo>
                <a:lnTo>
                  <a:pt x="5" y="431"/>
                </a:lnTo>
                <a:lnTo>
                  <a:pt x="7" y="431"/>
                </a:lnTo>
                <a:lnTo>
                  <a:pt x="7" y="433"/>
                </a:lnTo>
                <a:lnTo>
                  <a:pt x="9" y="433"/>
                </a:lnTo>
                <a:lnTo>
                  <a:pt x="9" y="435"/>
                </a:lnTo>
                <a:lnTo>
                  <a:pt x="9" y="435"/>
                </a:lnTo>
                <a:close/>
                <a:moveTo>
                  <a:pt x="9" y="489"/>
                </a:moveTo>
                <a:lnTo>
                  <a:pt x="9" y="516"/>
                </a:lnTo>
                <a:lnTo>
                  <a:pt x="9" y="517"/>
                </a:lnTo>
                <a:lnTo>
                  <a:pt x="7" y="519"/>
                </a:lnTo>
                <a:lnTo>
                  <a:pt x="7" y="521"/>
                </a:lnTo>
                <a:lnTo>
                  <a:pt x="5" y="521"/>
                </a:lnTo>
                <a:lnTo>
                  <a:pt x="3" y="521"/>
                </a:lnTo>
                <a:lnTo>
                  <a:pt x="2" y="519"/>
                </a:lnTo>
                <a:lnTo>
                  <a:pt x="0" y="517"/>
                </a:lnTo>
                <a:lnTo>
                  <a:pt x="0" y="516"/>
                </a:lnTo>
                <a:lnTo>
                  <a:pt x="0" y="489"/>
                </a:lnTo>
                <a:lnTo>
                  <a:pt x="0" y="487"/>
                </a:lnTo>
                <a:lnTo>
                  <a:pt x="2" y="486"/>
                </a:lnTo>
                <a:lnTo>
                  <a:pt x="3" y="486"/>
                </a:lnTo>
                <a:lnTo>
                  <a:pt x="5" y="486"/>
                </a:lnTo>
                <a:lnTo>
                  <a:pt x="7" y="486"/>
                </a:lnTo>
                <a:lnTo>
                  <a:pt x="7" y="486"/>
                </a:lnTo>
                <a:lnTo>
                  <a:pt x="9" y="487"/>
                </a:lnTo>
                <a:lnTo>
                  <a:pt x="9" y="489"/>
                </a:lnTo>
                <a:lnTo>
                  <a:pt x="9" y="489"/>
                </a:lnTo>
                <a:close/>
                <a:moveTo>
                  <a:pt x="9" y="544"/>
                </a:moveTo>
                <a:lnTo>
                  <a:pt x="9" y="570"/>
                </a:lnTo>
                <a:lnTo>
                  <a:pt x="9" y="572"/>
                </a:lnTo>
                <a:lnTo>
                  <a:pt x="7" y="573"/>
                </a:lnTo>
                <a:lnTo>
                  <a:pt x="7" y="575"/>
                </a:lnTo>
                <a:lnTo>
                  <a:pt x="5" y="575"/>
                </a:lnTo>
                <a:lnTo>
                  <a:pt x="3" y="575"/>
                </a:lnTo>
                <a:lnTo>
                  <a:pt x="2" y="573"/>
                </a:lnTo>
                <a:lnTo>
                  <a:pt x="0" y="572"/>
                </a:lnTo>
                <a:lnTo>
                  <a:pt x="0" y="570"/>
                </a:lnTo>
                <a:lnTo>
                  <a:pt x="0" y="544"/>
                </a:lnTo>
                <a:lnTo>
                  <a:pt x="0" y="542"/>
                </a:lnTo>
                <a:lnTo>
                  <a:pt x="2" y="540"/>
                </a:lnTo>
                <a:lnTo>
                  <a:pt x="3" y="538"/>
                </a:lnTo>
                <a:lnTo>
                  <a:pt x="5" y="538"/>
                </a:lnTo>
                <a:lnTo>
                  <a:pt x="7" y="538"/>
                </a:lnTo>
                <a:lnTo>
                  <a:pt x="7" y="540"/>
                </a:lnTo>
                <a:lnTo>
                  <a:pt x="9" y="542"/>
                </a:lnTo>
                <a:lnTo>
                  <a:pt x="9" y="544"/>
                </a:lnTo>
                <a:lnTo>
                  <a:pt x="9" y="544"/>
                </a:lnTo>
                <a:close/>
                <a:moveTo>
                  <a:pt x="9" y="598"/>
                </a:moveTo>
                <a:lnTo>
                  <a:pt x="9" y="624"/>
                </a:lnTo>
                <a:lnTo>
                  <a:pt x="9" y="626"/>
                </a:lnTo>
                <a:lnTo>
                  <a:pt x="7" y="628"/>
                </a:lnTo>
                <a:lnTo>
                  <a:pt x="7" y="628"/>
                </a:lnTo>
                <a:lnTo>
                  <a:pt x="5" y="628"/>
                </a:lnTo>
                <a:lnTo>
                  <a:pt x="3" y="628"/>
                </a:lnTo>
                <a:lnTo>
                  <a:pt x="2" y="628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3" y="593"/>
                </a:lnTo>
                <a:lnTo>
                  <a:pt x="5" y="593"/>
                </a:lnTo>
                <a:lnTo>
                  <a:pt x="7" y="593"/>
                </a:lnTo>
                <a:lnTo>
                  <a:pt x="7" y="594"/>
                </a:lnTo>
                <a:lnTo>
                  <a:pt x="9" y="596"/>
                </a:lnTo>
                <a:lnTo>
                  <a:pt x="9" y="598"/>
                </a:lnTo>
                <a:lnTo>
                  <a:pt x="9" y="598"/>
                </a:lnTo>
                <a:close/>
                <a:moveTo>
                  <a:pt x="9" y="650"/>
                </a:moveTo>
                <a:lnTo>
                  <a:pt x="9" y="679"/>
                </a:lnTo>
                <a:lnTo>
                  <a:pt x="9" y="680"/>
                </a:lnTo>
                <a:lnTo>
                  <a:pt x="7" y="680"/>
                </a:lnTo>
                <a:lnTo>
                  <a:pt x="7" y="682"/>
                </a:lnTo>
                <a:lnTo>
                  <a:pt x="5" y="682"/>
                </a:lnTo>
                <a:lnTo>
                  <a:pt x="3" y="682"/>
                </a:lnTo>
                <a:lnTo>
                  <a:pt x="2" y="680"/>
                </a:lnTo>
                <a:lnTo>
                  <a:pt x="0" y="680"/>
                </a:lnTo>
                <a:lnTo>
                  <a:pt x="0" y="679"/>
                </a:lnTo>
                <a:lnTo>
                  <a:pt x="0" y="650"/>
                </a:lnTo>
                <a:lnTo>
                  <a:pt x="0" y="649"/>
                </a:lnTo>
                <a:lnTo>
                  <a:pt x="2" y="647"/>
                </a:lnTo>
                <a:lnTo>
                  <a:pt x="3" y="647"/>
                </a:lnTo>
                <a:lnTo>
                  <a:pt x="5" y="647"/>
                </a:lnTo>
                <a:lnTo>
                  <a:pt x="7" y="647"/>
                </a:lnTo>
                <a:lnTo>
                  <a:pt x="7" y="647"/>
                </a:lnTo>
                <a:lnTo>
                  <a:pt x="9" y="649"/>
                </a:lnTo>
                <a:lnTo>
                  <a:pt x="9" y="650"/>
                </a:lnTo>
                <a:lnTo>
                  <a:pt x="9" y="650"/>
                </a:lnTo>
                <a:close/>
                <a:moveTo>
                  <a:pt x="9" y="705"/>
                </a:moveTo>
                <a:lnTo>
                  <a:pt x="9" y="731"/>
                </a:lnTo>
                <a:lnTo>
                  <a:pt x="9" y="733"/>
                </a:lnTo>
                <a:lnTo>
                  <a:pt x="7" y="735"/>
                </a:lnTo>
                <a:lnTo>
                  <a:pt x="7" y="736"/>
                </a:lnTo>
                <a:lnTo>
                  <a:pt x="5" y="736"/>
                </a:lnTo>
                <a:lnTo>
                  <a:pt x="3" y="736"/>
                </a:lnTo>
                <a:lnTo>
                  <a:pt x="2" y="735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3" y="701"/>
                </a:lnTo>
                <a:lnTo>
                  <a:pt x="5" y="700"/>
                </a:lnTo>
                <a:lnTo>
                  <a:pt x="7" y="701"/>
                </a:lnTo>
                <a:lnTo>
                  <a:pt x="7" y="701"/>
                </a:lnTo>
                <a:lnTo>
                  <a:pt x="9" y="703"/>
                </a:lnTo>
                <a:lnTo>
                  <a:pt x="9" y="705"/>
                </a:lnTo>
                <a:lnTo>
                  <a:pt x="9" y="705"/>
                </a:lnTo>
                <a:close/>
                <a:moveTo>
                  <a:pt x="9" y="759"/>
                </a:moveTo>
                <a:lnTo>
                  <a:pt x="9" y="763"/>
                </a:lnTo>
                <a:lnTo>
                  <a:pt x="9" y="764"/>
                </a:lnTo>
                <a:lnTo>
                  <a:pt x="7" y="764"/>
                </a:lnTo>
                <a:lnTo>
                  <a:pt x="7" y="766"/>
                </a:lnTo>
                <a:lnTo>
                  <a:pt x="5" y="766"/>
                </a:lnTo>
                <a:lnTo>
                  <a:pt x="3" y="766"/>
                </a:lnTo>
                <a:lnTo>
                  <a:pt x="2" y="764"/>
                </a:lnTo>
                <a:lnTo>
                  <a:pt x="0" y="764"/>
                </a:lnTo>
                <a:lnTo>
                  <a:pt x="0" y="763"/>
                </a:lnTo>
                <a:lnTo>
                  <a:pt x="0" y="759"/>
                </a:lnTo>
                <a:lnTo>
                  <a:pt x="0" y="757"/>
                </a:lnTo>
                <a:lnTo>
                  <a:pt x="2" y="756"/>
                </a:lnTo>
                <a:lnTo>
                  <a:pt x="3" y="754"/>
                </a:lnTo>
                <a:lnTo>
                  <a:pt x="5" y="754"/>
                </a:lnTo>
                <a:lnTo>
                  <a:pt x="7" y="754"/>
                </a:lnTo>
                <a:lnTo>
                  <a:pt x="7" y="756"/>
                </a:lnTo>
                <a:lnTo>
                  <a:pt x="9" y="757"/>
                </a:lnTo>
                <a:lnTo>
                  <a:pt x="9" y="759"/>
                </a:lnTo>
                <a:lnTo>
                  <a:pt x="9" y="7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180" name="Line 732"/>
          <p:cNvSpPr>
            <a:spLocks noChangeShapeType="1"/>
          </p:cNvSpPr>
          <p:nvPr/>
        </p:nvSpPr>
        <p:spPr bwMode="auto">
          <a:xfrm flipV="1">
            <a:off x="2328863" y="3649563"/>
            <a:ext cx="1587" cy="1206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1" name="Line 733"/>
          <p:cNvSpPr>
            <a:spLocks noChangeShapeType="1"/>
          </p:cNvSpPr>
          <p:nvPr/>
        </p:nvSpPr>
        <p:spPr bwMode="auto">
          <a:xfrm>
            <a:off x="2159000" y="3711476"/>
            <a:ext cx="1682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2" name="Line 734"/>
          <p:cNvSpPr>
            <a:spLocks noChangeShapeType="1"/>
          </p:cNvSpPr>
          <p:nvPr/>
        </p:nvSpPr>
        <p:spPr bwMode="auto">
          <a:xfrm>
            <a:off x="2057400" y="4932263"/>
            <a:ext cx="2262188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3" name="Freeform 735"/>
          <p:cNvSpPr>
            <a:spLocks/>
          </p:cNvSpPr>
          <p:nvPr/>
        </p:nvSpPr>
        <p:spPr bwMode="auto">
          <a:xfrm>
            <a:off x="4311650" y="4902101"/>
            <a:ext cx="93663" cy="60325"/>
          </a:xfrm>
          <a:custGeom>
            <a:avLst/>
            <a:gdLst>
              <a:gd name="T0" fmla="*/ 0 w 118"/>
              <a:gd name="T1" fmla="*/ 0 h 75"/>
              <a:gd name="T2" fmla="*/ 118 w 118"/>
              <a:gd name="T3" fmla="*/ 39 h 75"/>
              <a:gd name="T4" fmla="*/ 0 w 118"/>
              <a:gd name="T5" fmla="*/ 75 h 75"/>
              <a:gd name="T6" fmla="*/ 0 w 118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" h="75">
                <a:moveTo>
                  <a:pt x="0" y="0"/>
                </a:moveTo>
                <a:lnTo>
                  <a:pt x="118" y="39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4" name="Line 736"/>
          <p:cNvSpPr>
            <a:spLocks noChangeShapeType="1"/>
          </p:cNvSpPr>
          <p:nvPr/>
        </p:nvSpPr>
        <p:spPr bwMode="auto">
          <a:xfrm flipV="1">
            <a:off x="2155825" y="4608413"/>
            <a:ext cx="1588" cy="4381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5" name="Freeform 737"/>
          <p:cNvSpPr>
            <a:spLocks/>
          </p:cNvSpPr>
          <p:nvPr/>
        </p:nvSpPr>
        <p:spPr bwMode="auto">
          <a:xfrm>
            <a:off x="2124075" y="4525863"/>
            <a:ext cx="63500" cy="90488"/>
          </a:xfrm>
          <a:custGeom>
            <a:avLst/>
            <a:gdLst>
              <a:gd name="T0" fmla="*/ 0 w 79"/>
              <a:gd name="T1" fmla="*/ 112 h 112"/>
              <a:gd name="T2" fmla="*/ 41 w 79"/>
              <a:gd name="T3" fmla="*/ 0 h 112"/>
              <a:gd name="T4" fmla="*/ 79 w 79"/>
              <a:gd name="T5" fmla="*/ 112 h 112"/>
              <a:gd name="T6" fmla="*/ 0 w 79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9" h="112">
                <a:moveTo>
                  <a:pt x="0" y="112"/>
                </a:moveTo>
                <a:lnTo>
                  <a:pt x="41" y="0"/>
                </a:lnTo>
                <a:lnTo>
                  <a:pt x="79" y="112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186" name="Line 738"/>
          <p:cNvSpPr>
            <a:spLocks noChangeShapeType="1"/>
          </p:cNvSpPr>
          <p:nvPr/>
        </p:nvSpPr>
        <p:spPr bwMode="auto">
          <a:xfrm>
            <a:off x="2155825" y="4686201"/>
            <a:ext cx="20970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08" name="Rectangle 760"/>
          <p:cNvSpPr>
            <a:spLocks noChangeArrowheads="1"/>
          </p:cNvSpPr>
          <p:nvPr/>
        </p:nvSpPr>
        <p:spPr bwMode="auto">
          <a:xfrm>
            <a:off x="2414588" y="34717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09" name="Rectangle 761"/>
          <p:cNvSpPr>
            <a:spLocks noChangeArrowheads="1"/>
          </p:cNvSpPr>
          <p:nvPr/>
        </p:nvSpPr>
        <p:spPr bwMode="auto">
          <a:xfrm>
            <a:off x="2479675" y="3551138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10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0" name="Rectangle 762"/>
          <p:cNvSpPr>
            <a:spLocks noChangeArrowheads="1"/>
          </p:cNvSpPr>
          <p:nvPr/>
        </p:nvSpPr>
        <p:spPr bwMode="auto">
          <a:xfrm>
            <a:off x="1989138" y="3479701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1" name="Rectangle 763"/>
          <p:cNvSpPr>
            <a:spLocks noChangeArrowheads="1"/>
          </p:cNvSpPr>
          <p:nvPr/>
        </p:nvSpPr>
        <p:spPr bwMode="auto">
          <a:xfrm>
            <a:off x="2054225" y="3560663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2" name="Rectangle 764"/>
          <p:cNvSpPr>
            <a:spLocks noChangeArrowheads="1"/>
          </p:cNvSpPr>
          <p:nvPr/>
        </p:nvSpPr>
        <p:spPr bwMode="auto">
          <a:xfrm>
            <a:off x="3132138" y="34717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3" name="Rectangle 765"/>
          <p:cNvSpPr>
            <a:spLocks noChangeArrowheads="1"/>
          </p:cNvSpPr>
          <p:nvPr/>
        </p:nvSpPr>
        <p:spPr bwMode="auto">
          <a:xfrm>
            <a:off x="3197225" y="3551138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20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4" name="Rectangle 766"/>
          <p:cNvSpPr>
            <a:spLocks noChangeArrowheads="1"/>
          </p:cNvSpPr>
          <p:nvPr/>
        </p:nvSpPr>
        <p:spPr bwMode="auto">
          <a:xfrm>
            <a:off x="3843338" y="34717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5" name="Rectangle 767"/>
          <p:cNvSpPr>
            <a:spLocks noChangeArrowheads="1"/>
          </p:cNvSpPr>
          <p:nvPr/>
        </p:nvSpPr>
        <p:spPr bwMode="auto">
          <a:xfrm>
            <a:off x="3908425" y="3551138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10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16" name="Freeform 768"/>
          <p:cNvSpPr>
            <a:spLocks/>
          </p:cNvSpPr>
          <p:nvPr/>
        </p:nvSpPr>
        <p:spPr bwMode="auto">
          <a:xfrm>
            <a:off x="2266950" y="3689251"/>
            <a:ext cx="60325" cy="44450"/>
          </a:xfrm>
          <a:custGeom>
            <a:avLst/>
            <a:gdLst>
              <a:gd name="T0" fmla="*/ 0 w 77"/>
              <a:gd name="T1" fmla="*/ 0 h 56"/>
              <a:gd name="T2" fmla="*/ 77 w 77"/>
              <a:gd name="T3" fmla="*/ 28 h 56"/>
              <a:gd name="T4" fmla="*/ 0 w 77"/>
              <a:gd name="T5" fmla="*/ 56 h 56"/>
              <a:gd name="T6" fmla="*/ 0 w 7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56">
                <a:moveTo>
                  <a:pt x="0" y="0"/>
                </a:moveTo>
                <a:lnTo>
                  <a:pt x="77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17" name="Freeform 769"/>
          <p:cNvSpPr>
            <a:spLocks/>
          </p:cNvSpPr>
          <p:nvPr/>
        </p:nvSpPr>
        <p:spPr bwMode="auto">
          <a:xfrm>
            <a:off x="2266950" y="3689251"/>
            <a:ext cx="60325" cy="44450"/>
          </a:xfrm>
          <a:custGeom>
            <a:avLst/>
            <a:gdLst>
              <a:gd name="T0" fmla="*/ 0 w 77"/>
              <a:gd name="T1" fmla="*/ 0 h 56"/>
              <a:gd name="T2" fmla="*/ 77 w 77"/>
              <a:gd name="T3" fmla="*/ 28 h 56"/>
              <a:gd name="T4" fmla="*/ 0 w 77"/>
              <a:gd name="T5" fmla="*/ 56 h 56"/>
              <a:gd name="T6" fmla="*/ 0 w 7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56">
                <a:moveTo>
                  <a:pt x="0" y="0"/>
                </a:moveTo>
                <a:lnTo>
                  <a:pt x="77" y="28"/>
                </a:lnTo>
                <a:lnTo>
                  <a:pt x="0" y="56"/>
                </a:lnTo>
                <a:lnTo>
                  <a:pt x="0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18" name="Freeform 770"/>
          <p:cNvSpPr>
            <a:spLocks/>
          </p:cNvSpPr>
          <p:nvPr/>
        </p:nvSpPr>
        <p:spPr bwMode="auto">
          <a:xfrm>
            <a:off x="2159000" y="3689251"/>
            <a:ext cx="61913" cy="44450"/>
          </a:xfrm>
          <a:custGeom>
            <a:avLst/>
            <a:gdLst>
              <a:gd name="T0" fmla="*/ 77 w 77"/>
              <a:gd name="T1" fmla="*/ 0 h 56"/>
              <a:gd name="T2" fmla="*/ 0 w 77"/>
              <a:gd name="T3" fmla="*/ 28 h 56"/>
              <a:gd name="T4" fmla="*/ 77 w 77"/>
              <a:gd name="T5" fmla="*/ 56 h 56"/>
              <a:gd name="T6" fmla="*/ 77 w 7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56">
                <a:moveTo>
                  <a:pt x="77" y="0"/>
                </a:moveTo>
                <a:lnTo>
                  <a:pt x="0" y="28"/>
                </a:lnTo>
                <a:lnTo>
                  <a:pt x="77" y="56"/>
                </a:lnTo>
                <a:lnTo>
                  <a:pt x="7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19" name="Freeform 771"/>
          <p:cNvSpPr>
            <a:spLocks/>
          </p:cNvSpPr>
          <p:nvPr/>
        </p:nvSpPr>
        <p:spPr bwMode="auto">
          <a:xfrm>
            <a:off x="2159000" y="3689251"/>
            <a:ext cx="61913" cy="44450"/>
          </a:xfrm>
          <a:custGeom>
            <a:avLst/>
            <a:gdLst>
              <a:gd name="T0" fmla="*/ 77 w 77"/>
              <a:gd name="T1" fmla="*/ 0 h 56"/>
              <a:gd name="T2" fmla="*/ 0 w 77"/>
              <a:gd name="T3" fmla="*/ 28 h 56"/>
              <a:gd name="T4" fmla="*/ 77 w 77"/>
              <a:gd name="T5" fmla="*/ 56 h 56"/>
              <a:gd name="T6" fmla="*/ 77 w 77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56">
                <a:moveTo>
                  <a:pt x="77" y="0"/>
                </a:moveTo>
                <a:lnTo>
                  <a:pt x="0" y="28"/>
                </a:lnTo>
                <a:lnTo>
                  <a:pt x="77" y="56"/>
                </a:lnTo>
                <a:lnTo>
                  <a:pt x="77" y="0"/>
                </a:lnTo>
                <a:close/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20" name="Rectangle 772"/>
          <p:cNvSpPr>
            <a:spLocks noChangeArrowheads="1"/>
          </p:cNvSpPr>
          <p:nvPr/>
        </p:nvSpPr>
        <p:spPr bwMode="auto">
          <a:xfrm>
            <a:off x="2192338" y="3549551"/>
            <a:ext cx="79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a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1" name="Rectangle 773"/>
          <p:cNvSpPr>
            <a:spLocks noChangeArrowheads="1"/>
          </p:cNvSpPr>
          <p:nvPr/>
        </p:nvSpPr>
        <p:spPr bwMode="auto">
          <a:xfrm>
            <a:off x="2047875" y="404326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O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2" name="Rectangle 774"/>
          <p:cNvSpPr>
            <a:spLocks noChangeArrowheads="1"/>
          </p:cNvSpPr>
          <p:nvPr/>
        </p:nvSpPr>
        <p:spPr bwMode="auto">
          <a:xfrm>
            <a:off x="2038350" y="4919563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O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3" name="Rectangle 775"/>
          <p:cNvSpPr>
            <a:spLocks noChangeArrowheads="1"/>
          </p:cNvSpPr>
          <p:nvPr/>
        </p:nvSpPr>
        <p:spPr bwMode="auto">
          <a:xfrm>
            <a:off x="4252913" y="4914801"/>
            <a:ext cx="87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4" name="Rectangle 776"/>
          <p:cNvSpPr>
            <a:spLocks noChangeArrowheads="1"/>
          </p:cNvSpPr>
          <p:nvPr/>
        </p:nvSpPr>
        <p:spPr bwMode="auto">
          <a:xfrm>
            <a:off x="4341813" y="492750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5" name="Rectangle 777"/>
          <p:cNvSpPr>
            <a:spLocks noChangeArrowheads="1"/>
          </p:cNvSpPr>
          <p:nvPr/>
        </p:nvSpPr>
        <p:spPr bwMode="auto">
          <a:xfrm>
            <a:off x="4275138" y="4030563"/>
            <a:ext cx="87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6" name="Rectangle 778"/>
          <p:cNvSpPr>
            <a:spLocks noChangeArrowheads="1"/>
          </p:cNvSpPr>
          <p:nvPr/>
        </p:nvSpPr>
        <p:spPr bwMode="auto">
          <a:xfrm>
            <a:off x="4365625" y="40432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7" name="Rectangle 779"/>
          <p:cNvSpPr>
            <a:spLocks noChangeArrowheads="1"/>
          </p:cNvSpPr>
          <p:nvPr/>
        </p:nvSpPr>
        <p:spPr bwMode="auto">
          <a:xfrm>
            <a:off x="4271963" y="4602063"/>
            <a:ext cx="42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8" name="Rectangle 780"/>
          <p:cNvSpPr>
            <a:spLocks noChangeArrowheads="1"/>
          </p:cNvSpPr>
          <p:nvPr/>
        </p:nvSpPr>
        <p:spPr bwMode="auto">
          <a:xfrm>
            <a:off x="4316413" y="4683026"/>
            <a:ext cx="444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29" name="Rectangle 781"/>
          <p:cNvSpPr>
            <a:spLocks noChangeArrowheads="1"/>
          </p:cNvSpPr>
          <p:nvPr/>
        </p:nvSpPr>
        <p:spPr bwMode="auto">
          <a:xfrm>
            <a:off x="2027238" y="449570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0" name="Rectangle 782"/>
          <p:cNvSpPr>
            <a:spLocks noChangeArrowheads="1"/>
          </p:cNvSpPr>
          <p:nvPr/>
        </p:nvSpPr>
        <p:spPr bwMode="auto">
          <a:xfrm>
            <a:off x="2063750" y="4575076"/>
            <a:ext cx="444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1" name="Rectangle 783"/>
          <p:cNvSpPr>
            <a:spLocks noChangeArrowheads="1"/>
          </p:cNvSpPr>
          <p:nvPr/>
        </p:nvSpPr>
        <p:spPr bwMode="auto">
          <a:xfrm>
            <a:off x="4210050" y="365908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2" name="Rectangle 784"/>
          <p:cNvSpPr>
            <a:spLocks noChangeArrowheads="1"/>
          </p:cNvSpPr>
          <p:nvPr/>
        </p:nvSpPr>
        <p:spPr bwMode="auto">
          <a:xfrm>
            <a:off x="4305300" y="3738463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3" name="Rectangle 785"/>
          <p:cNvSpPr>
            <a:spLocks noChangeArrowheads="1"/>
          </p:cNvSpPr>
          <p:nvPr/>
        </p:nvSpPr>
        <p:spPr bwMode="auto">
          <a:xfrm>
            <a:off x="4348163" y="3659088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&gt;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4" name="Rectangle 786"/>
          <p:cNvSpPr>
            <a:spLocks noChangeArrowheads="1"/>
          </p:cNvSpPr>
          <p:nvPr/>
        </p:nvSpPr>
        <p:spPr bwMode="auto">
          <a:xfrm>
            <a:off x="4422775" y="3659088"/>
            <a:ext cx="7778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E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35" name="Rectangle 787"/>
          <p:cNvSpPr>
            <a:spLocks noChangeArrowheads="1"/>
          </p:cNvSpPr>
          <p:nvPr/>
        </p:nvSpPr>
        <p:spPr bwMode="auto">
          <a:xfrm>
            <a:off x="4502150" y="3738463"/>
            <a:ext cx="793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M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279" name="Line 831"/>
          <p:cNvSpPr>
            <a:spLocks noChangeShapeType="1"/>
          </p:cNvSpPr>
          <p:nvPr/>
        </p:nvSpPr>
        <p:spPr bwMode="auto">
          <a:xfrm>
            <a:off x="5132388" y="4052788"/>
            <a:ext cx="2262187" cy="1588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0" name="Freeform 832"/>
          <p:cNvSpPr>
            <a:spLocks/>
          </p:cNvSpPr>
          <p:nvPr/>
        </p:nvSpPr>
        <p:spPr bwMode="auto">
          <a:xfrm>
            <a:off x="7386638" y="4022626"/>
            <a:ext cx="93662" cy="60325"/>
          </a:xfrm>
          <a:custGeom>
            <a:avLst/>
            <a:gdLst>
              <a:gd name="T0" fmla="*/ 0 w 117"/>
              <a:gd name="T1" fmla="*/ 0 h 76"/>
              <a:gd name="T2" fmla="*/ 117 w 117"/>
              <a:gd name="T3" fmla="*/ 37 h 76"/>
              <a:gd name="T4" fmla="*/ 0 w 117"/>
              <a:gd name="T5" fmla="*/ 76 h 76"/>
              <a:gd name="T6" fmla="*/ 0 w 117"/>
              <a:gd name="T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76">
                <a:moveTo>
                  <a:pt x="0" y="0"/>
                </a:moveTo>
                <a:lnTo>
                  <a:pt x="117" y="37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1" name="Line 833"/>
          <p:cNvSpPr>
            <a:spLocks noChangeShapeType="1"/>
          </p:cNvSpPr>
          <p:nvPr/>
        </p:nvSpPr>
        <p:spPr bwMode="auto">
          <a:xfrm>
            <a:off x="5216525" y="3614638"/>
            <a:ext cx="1588" cy="798513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2" name="Freeform 834"/>
          <p:cNvSpPr>
            <a:spLocks/>
          </p:cNvSpPr>
          <p:nvPr/>
        </p:nvSpPr>
        <p:spPr bwMode="auto">
          <a:xfrm>
            <a:off x="5186363" y="3532088"/>
            <a:ext cx="61912" cy="88900"/>
          </a:xfrm>
          <a:custGeom>
            <a:avLst/>
            <a:gdLst>
              <a:gd name="T0" fmla="*/ 0 w 77"/>
              <a:gd name="T1" fmla="*/ 112 h 112"/>
              <a:gd name="T2" fmla="*/ 39 w 77"/>
              <a:gd name="T3" fmla="*/ 0 h 112"/>
              <a:gd name="T4" fmla="*/ 77 w 77"/>
              <a:gd name="T5" fmla="*/ 112 h 112"/>
              <a:gd name="T6" fmla="*/ 0 w 77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112">
                <a:moveTo>
                  <a:pt x="0" y="112"/>
                </a:moveTo>
                <a:lnTo>
                  <a:pt x="39" y="0"/>
                </a:lnTo>
                <a:lnTo>
                  <a:pt x="77" y="112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3" name="Freeform 835"/>
          <p:cNvSpPr>
            <a:spLocks noEditPoints="1"/>
          </p:cNvSpPr>
          <p:nvPr/>
        </p:nvSpPr>
        <p:spPr bwMode="auto">
          <a:xfrm>
            <a:off x="5213350" y="3647976"/>
            <a:ext cx="2097088" cy="809625"/>
          </a:xfrm>
          <a:custGeom>
            <a:avLst/>
            <a:gdLst>
              <a:gd name="T0" fmla="*/ 42 w 2643"/>
              <a:gd name="T1" fmla="*/ 435 h 1018"/>
              <a:gd name="T2" fmla="*/ 77 w 2643"/>
              <a:gd name="T3" fmla="*/ 389 h 1018"/>
              <a:gd name="T4" fmla="*/ 94 w 2643"/>
              <a:gd name="T5" fmla="*/ 361 h 1018"/>
              <a:gd name="T6" fmla="*/ 110 w 2643"/>
              <a:gd name="T7" fmla="*/ 324 h 1018"/>
              <a:gd name="T8" fmla="*/ 138 w 2643"/>
              <a:gd name="T9" fmla="*/ 275 h 1018"/>
              <a:gd name="T10" fmla="*/ 215 w 2643"/>
              <a:gd name="T11" fmla="*/ 159 h 1018"/>
              <a:gd name="T12" fmla="*/ 259 w 2643"/>
              <a:gd name="T13" fmla="*/ 119 h 1018"/>
              <a:gd name="T14" fmla="*/ 288 w 2643"/>
              <a:gd name="T15" fmla="*/ 86 h 1018"/>
              <a:gd name="T16" fmla="*/ 310 w 2643"/>
              <a:gd name="T17" fmla="*/ 67 h 1018"/>
              <a:gd name="T18" fmla="*/ 352 w 2643"/>
              <a:gd name="T19" fmla="*/ 31 h 1018"/>
              <a:gd name="T20" fmla="*/ 405 w 2643"/>
              <a:gd name="T21" fmla="*/ 5 h 1018"/>
              <a:gd name="T22" fmla="*/ 464 w 2643"/>
              <a:gd name="T23" fmla="*/ 0 h 1018"/>
              <a:gd name="T24" fmla="*/ 591 w 2643"/>
              <a:gd name="T25" fmla="*/ 60 h 1018"/>
              <a:gd name="T26" fmla="*/ 629 w 2643"/>
              <a:gd name="T27" fmla="*/ 105 h 1018"/>
              <a:gd name="T28" fmla="*/ 662 w 2643"/>
              <a:gd name="T29" fmla="*/ 147 h 1018"/>
              <a:gd name="T30" fmla="*/ 677 w 2643"/>
              <a:gd name="T31" fmla="*/ 170 h 1018"/>
              <a:gd name="T32" fmla="*/ 708 w 2643"/>
              <a:gd name="T33" fmla="*/ 205 h 1018"/>
              <a:gd name="T34" fmla="*/ 787 w 2643"/>
              <a:gd name="T35" fmla="*/ 322 h 1018"/>
              <a:gd name="T36" fmla="*/ 811 w 2643"/>
              <a:gd name="T37" fmla="*/ 375 h 1018"/>
              <a:gd name="T38" fmla="*/ 822 w 2643"/>
              <a:gd name="T39" fmla="*/ 391 h 1018"/>
              <a:gd name="T40" fmla="*/ 857 w 2643"/>
              <a:gd name="T41" fmla="*/ 440 h 1018"/>
              <a:gd name="T42" fmla="*/ 923 w 2643"/>
              <a:gd name="T43" fmla="*/ 563 h 1018"/>
              <a:gd name="T44" fmla="*/ 941 w 2643"/>
              <a:gd name="T45" fmla="*/ 610 h 1018"/>
              <a:gd name="T46" fmla="*/ 954 w 2643"/>
              <a:gd name="T47" fmla="*/ 629 h 1018"/>
              <a:gd name="T48" fmla="*/ 990 w 2643"/>
              <a:gd name="T49" fmla="*/ 675 h 1018"/>
              <a:gd name="T50" fmla="*/ 1047 w 2643"/>
              <a:gd name="T51" fmla="*/ 775 h 1018"/>
              <a:gd name="T52" fmla="*/ 1093 w 2643"/>
              <a:gd name="T53" fmla="*/ 841 h 1018"/>
              <a:gd name="T54" fmla="*/ 1117 w 2643"/>
              <a:gd name="T55" fmla="*/ 885 h 1018"/>
              <a:gd name="T56" fmla="*/ 1137 w 2643"/>
              <a:gd name="T57" fmla="*/ 899 h 1018"/>
              <a:gd name="T58" fmla="*/ 1183 w 2643"/>
              <a:gd name="T59" fmla="*/ 938 h 1018"/>
              <a:gd name="T60" fmla="*/ 1298 w 2643"/>
              <a:gd name="T61" fmla="*/ 1006 h 1018"/>
              <a:gd name="T62" fmla="*/ 1357 w 2643"/>
              <a:gd name="T63" fmla="*/ 1006 h 1018"/>
              <a:gd name="T64" fmla="*/ 1412 w 2643"/>
              <a:gd name="T65" fmla="*/ 997 h 1018"/>
              <a:gd name="T66" fmla="*/ 1432 w 2643"/>
              <a:gd name="T67" fmla="*/ 985 h 1018"/>
              <a:gd name="T68" fmla="*/ 1469 w 2643"/>
              <a:gd name="T69" fmla="*/ 946 h 1018"/>
              <a:gd name="T70" fmla="*/ 1509 w 2643"/>
              <a:gd name="T71" fmla="*/ 906 h 1018"/>
              <a:gd name="T72" fmla="*/ 1594 w 2643"/>
              <a:gd name="T73" fmla="*/ 797 h 1018"/>
              <a:gd name="T74" fmla="*/ 1632 w 2643"/>
              <a:gd name="T75" fmla="*/ 754 h 1018"/>
              <a:gd name="T76" fmla="*/ 1641 w 2643"/>
              <a:gd name="T77" fmla="*/ 734 h 1018"/>
              <a:gd name="T78" fmla="*/ 1665 w 2643"/>
              <a:gd name="T79" fmla="*/ 682 h 1018"/>
              <a:gd name="T80" fmla="*/ 1739 w 2643"/>
              <a:gd name="T81" fmla="*/ 563 h 1018"/>
              <a:gd name="T82" fmla="*/ 1753 w 2643"/>
              <a:gd name="T83" fmla="*/ 545 h 1018"/>
              <a:gd name="T84" fmla="*/ 1775 w 2643"/>
              <a:gd name="T85" fmla="*/ 496 h 1018"/>
              <a:gd name="T86" fmla="*/ 1843 w 2643"/>
              <a:gd name="T87" fmla="*/ 371 h 1018"/>
              <a:gd name="T88" fmla="*/ 1876 w 2643"/>
              <a:gd name="T89" fmla="*/ 331 h 1018"/>
              <a:gd name="T90" fmla="*/ 1889 w 2643"/>
              <a:gd name="T91" fmla="*/ 310 h 1018"/>
              <a:gd name="T92" fmla="*/ 1909 w 2643"/>
              <a:gd name="T93" fmla="*/ 261 h 1018"/>
              <a:gd name="T94" fmla="*/ 1988 w 2643"/>
              <a:gd name="T95" fmla="*/ 145 h 1018"/>
              <a:gd name="T96" fmla="*/ 2034 w 2643"/>
              <a:gd name="T97" fmla="*/ 109 h 1018"/>
              <a:gd name="T98" fmla="*/ 2047 w 2643"/>
              <a:gd name="T99" fmla="*/ 93 h 1018"/>
              <a:gd name="T100" fmla="*/ 2085 w 2643"/>
              <a:gd name="T101" fmla="*/ 47 h 1018"/>
              <a:gd name="T102" fmla="*/ 2188 w 2643"/>
              <a:gd name="T103" fmla="*/ 2 h 1018"/>
              <a:gd name="T104" fmla="*/ 2272 w 2643"/>
              <a:gd name="T105" fmla="*/ 10 h 1018"/>
              <a:gd name="T106" fmla="*/ 2323 w 2643"/>
              <a:gd name="T107" fmla="*/ 44 h 1018"/>
              <a:gd name="T108" fmla="*/ 2362 w 2643"/>
              <a:gd name="T109" fmla="*/ 79 h 1018"/>
              <a:gd name="T110" fmla="*/ 2379 w 2643"/>
              <a:gd name="T111" fmla="*/ 95 h 1018"/>
              <a:gd name="T112" fmla="*/ 2419 w 2643"/>
              <a:gd name="T113" fmla="*/ 131 h 1018"/>
              <a:gd name="T114" fmla="*/ 2503 w 2643"/>
              <a:gd name="T115" fmla="*/ 247 h 1018"/>
              <a:gd name="T116" fmla="*/ 2527 w 2643"/>
              <a:gd name="T117" fmla="*/ 296 h 1018"/>
              <a:gd name="T118" fmla="*/ 2542 w 2643"/>
              <a:gd name="T119" fmla="*/ 310 h 1018"/>
              <a:gd name="T120" fmla="*/ 2602 w 2643"/>
              <a:gd name="T121" fmla="*/ 407 h 1018"/>
              <a:gd name="T122" fmla="*/ 2639 w 2643"/>
              <a:gd name="T123" fmla="*/ 485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3" h="1018">
                <a:moveTo>
                  <a:pt x="2" y="508"/>
                </a:moveTo>
                <a:lnTo>
                  <a:pt x="13" y="484"/>
                </a:lnTo>
                <a:lnTo>
                  <a:pt x="15" y="482"/>
                </a:lnTo>
                <a:lnTo>
                  <a:pt x="15" y="482"/>
                </a:lnTo>
                <a:lnTo>
                  <a:pt x="17" y="480"/>
                </a:lnTo>
                <a:lnTo>
                  <a:pt x="20" y="482"/>
                </a:lnTo>
                <a:lnTo>
                  <a:pt x="20" y="482"/>
                </a:lnTo>
                <a:lnTo>
                  <a:pt x="22" y="484"/>
                </a:lnTo>
                <a:lnTo>
                  <a:pt x="22" y="485"/>
                </a:lnTo>
                <a:lnTo>
                  <a:pt x="22" y="487"/>
                </a:lnTo>
                <a:lnTo>
                  <a:pt x="9" y="512"/>
                </a:lnTo>
                <a:lnTo>
                  <a:pt x="9" y="513"/>
                </a:lnTo>
                <a:lnTo>
                  <a:pt x="8" y="513"/>
                </a:lnTo>
                <a:lnTo>
                  <a:pt x="6" y="515"/>
                </a:lnTo>
                <a:lnTo>
                  <a:pt x="4" y="513"/>
                </a:lnTo>
                <a:lnTo>
                  <a:pt x="2" y="513"/>
                </a:lnTo>
                <a:lnTo>
                  <a:pt x="2" y="512"/>
                </a:lnTo>
                <a:lnTo>
                  <a:pt x="0" y="510"/>
                </a:lnTo>
                <a:lnTo>
                  <a:pt x="2" y="508"/>
                </a:lnTo>
                <a:lnTo>
                  <a:pt x="2" y="508"/>
                </a:lnTo>
                <a:close/>
                <a:moveTo>
                  <a:pt x="26" y="459"/>
                </a:moveTo>
                <a:lnTo>
                  <a:pt x="28" y="454"/>
                </a:lnTo>
                <a:lnTo>
                  <a:pt x="28" y="454"/>
                </a:lnTo>
                <a:lnTo>
                  <a:pt x="41" y="436"/>
                </a:lnTo>
                <a:lnTo>
                  <a:pt x="41" y="435"/>
                </a:lnTo>
                <a:lnTo>
                  <a:pt x="42" y="435"/>
                </a:lnTo>
                <a:lnTo>
                  <a:pt x="44" y="435"/>
                </a:lnTo>
                <a:lnTo>
                  <a:pt x="46" y="435"/>
                </a:lnTo>
                <a:lnTo>
                  <a:pt x="48" y="436"/>
                </a:lnTo>
                <a:lnTo>
                  <a:pt x="48" y="438"/>
                </a:lnTo>
                <a:lnTo>
                  <a:pt x="48" y="438"/>
                </a:lnTo>
                <a:lnTo>
                  <a:pt x="48" y="440"/>
                </a:lnTo>
                <a:lnTo>
                  <a:pt x="35" y="459"/>
                </a:lnTo>
                <a:lnTo>
                  <a:pt x="35" y="459"/>
                </a:lnTo>
                <a:lnTo>
                  <a:pt x="33" y="463"/>
                </a:lnTo>
                <a:lnTo>
                  <a:pt x="33" y="464"/>
                </a:lnTo>
                <a:lnTo>
                  <a:pt x="31" y="464"/>
                </a:lnTo>
                <a:lnTo>
                  <a:pt x="30" y="466"/>
                </a:lnTo>
                <a:lnTo>
                  <a:pt x="28" y="464"/>
                </a:lnTo>
                <a:lnTo>
                  <a:pt x="26" y="464"/>
                </a:lnTo>
                <a:lnTo>
                  <a:pt x="24" y="463"/>
                </a:lnTo>
                <a:lnTo>
                  <a:pt x="24" y="461"/>
                </a:lnTo>
                <a:lnTo>
                  <a:pt x="26" y="459"/>
                </a:lnTo>
                <a:lnTo>
                  <a:pt x="26" y="459"/>
                </a:lnTo>
                <a:close/>
                <a:moveTo>
                  <a:pt x="55" y="414"/>
                </a:moveTo>
                <a:lnTo>
                  <a:pt x="61" y="407"/>
                </a:lnTo>
                <a:lnTo>
                  <a:pt x="68" y="391"/>
                </a:lnTo>
                <a:lnTo>
                  <a:pt x="70" y="389"/>
                </a:lnTo>
                <a:lnTo>
                  <a:pt x="72" y="387"/>
                </a:lnTo>
                <a:lnTo>
                  <a:pt x="74" y="387"/>
                </a:lnTo>
                <a:lnTo>
                  <a:pt x="75" y="387"/>
                </a:lnTo>
                <a:lnTo>
                  <a:pt x="77" y="389"/>
                </a:lnTo>
                <a:lnTo>
                  <a:pt x="77" y="391"/>
                </a:lnTo>
                <a:lnTo>
                  <a:pt x="77" y="393"/>
                </a:lnTo>
                <a:lnTo>
                  <a:pt x="77" y="394"/>
                </a:lnTo>
                <a:lnTo>
                  <a:pt x="68" y="412"/>
                </a:lnTo>
                <a:lnTo>
                  <a:pt x="64" y="419"/>
                </a:lnTo>
                <a:lnTo>
                  <a:pt x="63" y="419"/>
                </a:lnTo>
                <a:lnTo>
                  <a:pt x="61" y="421"/>
                </a:lnTo>
                <a:lnTo>
                  <a:pt x="59" y="421"/>
                </a:lnTo>
                <a:lnTo>
                  <a:pt x="57" y="419"/>
                </a:lnTo>
                <a:lnTo>
                  <a:pt x="55" y="419"/>
                </a:lnTo>
                <a:lnTo>
                  <a:pt x="55" y="417"/>
                </a:lnTo>
                <a:lnTo>
                  <a:pt x="55" y="415"/>
                </a:lnTo>
                <a:lnTo>
                  <a:pt x="55" y="414"/>
                </a:lnTo>
                <a:lnTo>
                  <a:pt x="55" y="414"/>
                </a:lnTo>
                <a:close/>
                <a:moveTo>
                  <a:pt x="81" y="366"/>
                </a:moveTo>
                <a:lnTo>
                  <a:pt x="86" y="357"/>
                </a:lnTo>
                <a:lnTo>
                  <a:pt x="94" y="342"/>
                </a:lnTo>
                <a:lnTo>
                  <a:pt x="96" y="340"/>
                </a:lnTo>
                <a:lnTo>
                  <a:pt x="97" y="340"/>
                </a:lnTo>
                <a:lnTo>
                  <a:pt x="99" y="340"/>
                </a:lnTo>
                <a:lnTo>
                  <a:pt x="101" y="340"/>
                </a:lnTo>
                <a:lnTo>
                  <a:pt x="101" y="342"/>
                </a:lnTo>
                <a:lnTo>
                  <a:pt x="103" y="342"/>
                </a:lnTo>
                <a:lnTo>
                  <a:pt x="103" y="343"/>
                </a:lnTo>
                <a:lnTo>
                  <a:pt x="103" y="345"/>
                </a:lnTo>
                <a:lnTo>
                  <a:pt x="94" y="361"/>
                </a:lnTo>
                <a:lnTo>
                  <a:pt x="90" y="370"/>
                </a:lnTo>
                <a:lnTo>
                  <a:pt x="88" y="371"/>
                </a:lnTo>
                <a:lnTo>
                  <a:pt x="86" y="371"/>
                </a:lnTo>
                <a:lnTo>
                  <a:pt x="85" y="371"/>
                </a:lnTo>
                <a:lnTo>
                  <a:pt x="83" y="371"/>
                </a:lnTo>
                <a:lnTo>
                  <a:pt x="81" y="371"/>
                </a:lnTo>
                <a:lnTo>
                  <a:pt x="81" y="370"/>
                </a:lnTo>
                <a:lnTo>
                  <a:pt x="81" y="368"/>
                </a:lnTo>
                <a:lnTo>
                  <a:pt x="81" y="366"/>
                </a:lnTo>
                <a:lnTo>
                  <a:pt x="81" y="366"/>
                </a:lnTo>
                <a:close/>
                <a:moveTo>
                  <a:pt x="107" y="317"/>
                </a:moveTo>
                <a:lnTo>
                  <a:pt x="112" y="310"/>
                </a:lnTo>
                <a:lnTo>
                  <a:pt x="123" y="294"/>
                </a:lnTo>
                <a:lnTo>
                  <a:pt x="123" y="293"/>
                </a:lnTo>
                <a:lnTo>
                  <a:pt x="125" y="293"/>
                </a:lnTo>
                <a:lnTo>
                  <a:pt x="127" y="293"/>
                </a:lnTo>
                <a:lnTo>
                  <a:pt x="129" y="294"/>
                </a:lnTo>
                <a:lnTo>
                  <a:pt x="130" y="294"/>
                </a:lnTo>
                <a:lnTo>
                  <a:pt x="130" y="296"/>
                </a:lnTo>
                <a:lnTo>
                  <a:pt x="130" y="298"/>
                </a:lnTo>
                <a:lnTo>
                  <a:pt x="130" y="300"/>
                </a:lnTo>
                <a:lnTo>
                  <a:pt x="119" y="314"/>
                </a:lnTo>
                <a:lnTo>
                  <a:pt x="116" y="322"/>
                </a:lnTo>
                <a:lnTo>
                  <a:pt x="114" y="324"/>
                </a:lnTo>
                <a:lnTo>
                  <a:pt x="112" y="324"/>
                </a:lnTo>
                <a:lnTo>
                  <a:pt x="110" y="324"/>
                </a:lnTo>
                <a:lnTo>
                  <a:pt x="108" y="324"/>
                </a:lnTo>
                <a:lnTo>
                  <a:pt x="107" y="322"/>
                </a:lnTo>
                <a:lnTo>
                  <a:pt x="107" y="321"/>
                </a:lnTo>
                <a:lnTo>
                  <a:pt x="107" y="319"/>
                </a:lnTo>
                <a:lnTo>
                  <a:pt x="107" y="317"/>
                </a:lnTo>
                <a:lnTo>
                  <a:pt x="107" y="317"/>
                </a:lnTo>
                <a:close/>
                <a:moveTo>
                  <a:pt x="138" y="273"/>
                </a:moveTo>
                <a:lnTo>
                  <a:pt x="145" y="265"/>
                </a:lnTo>
                <a:lnTo>
                  <a:pt x="152" y="251"/>
                </a:lnTo>
                <a:lnTo>
                  <a:pt x="154" y="249"/>
                </a:lnTo>
                <a:lnTo>
                  <a:pt x="156" y="249"/>
                </a:lnTo>
                <a:lnTo>
                  <a:pt x="158" y="247"/>
                </a:lnTo>
                <a:lnTo>
                  <a:pt x="160" y="249"/>
                </a:lnTo>
                <a:lnTo>
                  <a:pt x="162" y="249"/>
                </a:lnTo>
                <a:lnTo>
                  <a:pt x="162" y="251"/>
                </a:lnTo>
                <a:lnTo>
                  <a:pt x="162" y="252"/>
                </a:lnTo>
                <a:lnTo>
                  <a:pt x="162" y="254"/>
                </a:lnTo>
                <a:lnTo>
                  <a:pt x="152" y="270"/>
                </a:lnTo>
                <a:lnTo>
                  <a:pt x="147" y="279"/>
                </a:lnTo>
                <a:lnTo>
                  <a:pt x="145" y="279"/>
                </a:lnTo>
                <a:lnTo>
                  <a:pt x="143" y="280"/>
                </a:lnTo>
                <a:lnTo>
                  <a:pt x="141" y="280"/>
                </a:lnTo>
                <a:lnTo>
                  <a:pt x="140" y="279"/>
                </a:lnTo>
                <a:lnTo>
                  <a:pt x="138" y="277"/>
                </a:lnTo>
                <a:lnTo>
                  <a:pt x="138" y="277"/>
                </a:lnTo>
                <a:lnTo>
                  <a:pt x="138" y="275"/>
                </a:lnTo>
                <a:lnTo>
                  <a:pt x="138" y="273"/>
                </a:lnTo>
                <a:lnTo>
                  <a:pt x="138" y="273"/>
                </a:lnTo>
                <a:close/>
                <a:moveTo>
                  <a:pt x="167" y="226"/>
                </a:moveTo>
                <a:lnTo>
                  <a:pt x="171" y="221"/>
                </a:lnTo>
                <a:lnTo>
                  <a:pt x="182" y="203"/>
                </a:lnTo>
                <a:lnTo>
                  <a:pt x="184" y="201"/>
                </a:lnTo>
                <a:lnTo>
                  <a:pt x="185" y="201"/>
                </a:lnTo>
                <a:lnTo>
                  <a:pt x="187" y="201"/>
                </a:lnTo>
                <a:lnTo>
                  <a:pt x="189" y="201"/>
                </a:lnTo>
                <a:lnTo>
                  <a:pt x="189" y="203"/>
                </a:lnTo>
                <a:lnTo>
                  <a:pt x="191" y="205"/>
                </a:lnTo>
                <a:lnTo>
                  <a:pt x="191" y="207"/>
                </a:lnTo>
                <a:lnTo>
                  <a:pt x="189" y="208"/>
                </a:lnTo>
                <a:lnTo>
                  <a:pt x="178" y="224"/>
                </a:lnTo>
                <a:lnTo>
                  <a:pt x="174" y="231"/>
                </a:lnTo>
                <a:lnTo>
                  <a:pt x="174" y="233"/>
                </a:lnTo>
                <a:lnTo>
                  <a:pt x="173" y="233"/>
                </a:lnTo>
                <a:lnTo>
                  <a:pt x="171" y="233"/>
                </a:lnTo>
                <a:lnTo>
                  <a:pt x="169" y="233"/>
                </a:lnTo>
                <a:lnTo>
                  <a:pt x="167" y="231"/>
                </a:lnTo>
                <a:lnTo>
                  <a:pt x="167" y="230"/>
                </a:lnTo>
                <a:lnTo>
                  <a:pt x="165" y="228"/>
                </a:lnTo>
                <a:lnTo>
                  <a:pt x="167" y="226"/>
                </a:lnTo>
                <a:lnTo>
                  <a:pt x="167" y="226"/>
                </a:lnTo>
                <a:close/>
                <a:moveTo>
                  <a:pt x="198" y="180"/>
                </a:moveTo>
                <a:lnTo>
                  <a:pt x="215" y="159"/>
                </a:lnTo>
                <a:lnTo>
                  <a:pt x="217" y="158"/>
                </a:lnTo>
                <a:lnTo>
                  <a:pt x="218" y="158"/>
                </a:lnTo>
                <a:lnTo>
                  <a:pt x="220" y="158"/>
                </a:lnTo>
                <a:lnTo>
                  <a:pt x="222" y="159"/>
                </a:lnTo>
                <a:lnTo>
                  <a:pt x="222" y="159"/>
                </a:lnTo>
                <a:lnTo>
                  <a:pt x="224" y="161"/>
                </a:lnTo>
                <a:lnTo>
                  <a:pt x="224" y="163"/>
                </a:lnTo>
                <a:lnTo>
                  <a:pt x="222" y="165"/>
                </a:lnTo>
                <a:lnTo>
                  <a:pt x="204" y="186"/>
                </a:lnTo>
                <a:lnTo>
                  <a:pt x="204" y="187"/>
                </a:lnTo>
                <a:lnTo>
                  <a:pt x="202" y="187"/>
                </a:lnTo>
                <a:lnTo>
                  <a:pt x="200" y="187"/>
                </a:lnTo>
                <a:lnTo>
                  <a:pt x="198" y="187"/>
                </a:lnTo>
                <a:lnTo>
                  <a:pt x="196" y="186"/>
                </a:lnTo>
                <a:lnTo>
                  <a:pt x="196" y="184"/>
                </a:lnTo>
                <a:lnTo>
                  <a:pt x="196" y="182"/>
                </a:lnTo>
                <a:lnTo>
                  <a:pt x="198" y="180"/>
                </a:lnTo>
                <a:lnTo>
                  <a:pt x="198" y="180"/>
                </a:lnTo>
                <a:close/>
                <a:moveTo>
                  <a:pt x="233" y="138"/>
                </a:moveTo>
                <a:lnTo>
                  <a:pt x="250" y="117"/>
                </a:lnTo>
                <a:lnTo>
                  <a:pt x="251" y="116"/>
                </a:lnTo>
                <a:lnTo>
                  <a:pt x="253" y="116"/>
                </a:lnTo>
                <a:lnTo>
                  <a:pt x="255" y="116"/>
                </a:lnTo>
                <a:lnTo>
                  <a:pt x="257" y="116"/>
                </a:lnTo>
                <a:lnTo>
                  <a:pt x="257" y="117"/>
                </a:lnTo>
                <a:lnTo>
                  <a:pt x="259" y="119"/>
                </a:lnTo>
                <a:lnTo>
                  <a:pt x="257" y="121"/>
                </a:lnTo>
                <a:lnTo>
                  <a:pt x="257" y="123"/>
                </a:lnTo>
                <a:lnTo>
                  <a:pt x="240" y="144"/>
                </a:lnTo>
                <a:lnTo>
                  <a:pt x="239" y="145"/>
                </a:lnTo>
                <a:lnTo>
                  <a:pt x="237" y="145"/>
                </a:lnTo>
                <a:lnTo>
                  <a:pt x="235" y="145"/>
                </a:lnTo>
                <a:lnTo>
                  <a:pt x="233" y="145"/>
                </a:lnTo>
                <a:lnTo>
                  <a:pt x="231" y="144"/>
                </a:lnTo>
                <a:lnTo>
                  <a:pt x="231" y="142"/>
                </a:lnTo>
                <a:lnTo>
                  <a:pt x="231" y="140"/>
                </a:lnTo>
                <a:lnTo>
                  <a:pt x="233" y="138"/>
                </a:lnTo>
                <a:lnTo>
                  <a:pt x="233" y="138"/>
                </a:lnTo>
                <a:close/>
                <a:moveTo>
                  <a:pt x="268" y="96"/>
                </a:moveTo>
                <a:lnTo>
                  <a:pt x="281" y="81"/>
                </a:lnTo>
                <a:lnTo>
                  <a:pt x="283" y="81"/>
                </a:lnTo>
                <a:lnTo>
                  <a:pt x="288" y="75"/>
                </a:lnTo>
                <a:lnTo>
                  <a:pt x="288" y="75"/>
                </a:lnTo>
                <a:lnTo>
                  <a:pt x="290" y="75"/>
                </a:lnTo>
                <a:lnTo>
                  <a:pt x="292" y="75"/>
                </a:lnTo>
                <a:lnTo>
                  <a:pt x="294" y="77"/>
                </a:lnTo>
                <a:lnTo>
                  <a:pt x="295" y="79"/>
                </a:lnTo>
                <a:lnTo>
                  <a:pt x="295" y="81"/>
                </a:lnTo>
                <a:lnTo>
                  <a:pt x="294" y="82"/>
                </a:lnTo>
                <a:lnTo>
                  <a:pt x="294" y="82"/>
                </a:lnTo>
                <a:lnTo>
                  <a:pt x="288" y="88"/>
                </a:lnTo>
                <a:lnTo>
                  <a:pt x="288" y="86"/>
                </a:lnTo>
                <a:lnTo>
                  <a:pt x="275" y="102"/>
                </a:lnTo>
                <a:lnTo>
                  <a:pt x="273" y="103"/>
                </a:lnTo>
                <a:lnTo>
                  <a:pt x="272" y="103"/>
                </a:lnTo>
                <a:lnTo>
                  <a:pt x="270" y="103"/>
                </a:lnTo>
                <a:lnTo>
                  <a:pt x="268" y="103"/>
                </a:lnTo>
                <a:lnTo>
                  <a:pt x="266" y="102"/>
                </a:lnTo>
                <a:lnTo>
                  <a:pt x="266" y="100"/>
                </a:lnTo>
                <a:lnTo>
                  <a:pt x="266" y="98"/>
                </a:lnTo>
                <a:lnTo>
                  <a:pt x="268" y="96"/>
                </a:lnTo>
                <a:lnTo>
                  <a:pt x="268" y="96"/>
                </a:lnTo>
                <a:close/>
                <a:moveTo>
                  <a:pt x="310" y="60"/>
                </a:moveTo>
                <a:lnTo>
                  <a:pt x="314" y="56"/>
                </a:lnTo>
                <a:lnTo>
                  <a:pt x="332" y="42"/>
                </a:lnTo>
                <a:lnTo>
                  <a:pt x="332" y="42"/>
                </a:lnTo>
                <a:lnTo>
                  <a:pt x="334" y="42"/>
                </a:lnTo>
                <a:lnTo>
                  <a:pt x="336" y="42"/>
                </a:lnTo>
                <a:lnTo>
                  <a:pt x="338" y="44"/>
                </a:lnTo>
                <a:lnTo>
                  <a:pt x="339" y="45"/>
                </a:lnTo>
                <a:lnTo>
                  <a:pt x="339" y="47"/>
                </a:lnTo>
                <a:lnTo>
                  <a:pt x="338" y="47"/>
                </a:lnTo>
                <a:lnTo>
                  <a:pt x="338" y="49"/>
                </a:lnTo>
                <a:lnTo>
                  <a:pt x="319" y="63"/>
                </a:lnTo>
                <a:lnTo>
                  <a:pt x="316" y="67"/>
                </a:lnTo>
                <a:lnTo>
                  <a:pt x="314" y="67"/>
                </a:lnTo>
                <a:lnTo>
                  <a:pt x="312" y="68"/>
                </a:lnTo>
                <a:lnTo>
                  <a:pt x="310" y="67"/>
                </a:lnTo>
                <a:lnTo>
                  <a:pt x="308" y="67"/>
                </a:lnTo>
                <a:lnTo>
                  <a:pt x="308" y="65"/>
                </a:lnTo>
                <a:lnTo>
                  <a:pt x="308" y="63"/>
                </a:lnTo>
                <a:lnTo>
                  <a:pt x="308" y="61"/>
                </a:lnTo>
                <a:lnTo>
                  <a:pt x="310" y="60"/>
                </a:lnTo>
                <a:lnTo>
                  <a:pt x="310" y="60"/>
                </a:lnTo>
                <a:close/>
                <a:moveTo>
                  <a:pt x="354" y="26"/>
                </a:moveTo>
                <a:lnTo>
                  <a:pt x="367" y="17"/>
                </a:lnTo>
                <a:lnTo>
                  <a:pt x="367" y="17"/>
                </a:lnTo>
                <a:lnTo>
                  <a:pt x="380" y="12"/>
                </a:lnTo>
                <a:lnTo>
                  <a:pt x="382" y="12"/>
                </a:lnTo>
                <a:lnTo>
                  <a:pt x="383" y="12"/>
                </a:lnTo>
                <a:lnTo>
                  <a:pt x="385" y="14"/>
                </a:lnTo>
                <a:lnTo>
                  <a:pt x="385" y="16"/>
                </a:lnTo>
                <a:lnTo>
                  <a:pt x="385" y="17"/>
                </a:lnTo>
                <a:lnTo>
                  <a:pt x="385" y="19"/>
                </a:lnTo>
                <a:lnTo>
                  <a:pt x="385" y="19"/>
                </a:lnTo>
                <a:lnTo>
                  <a:pt x="383" y="21"/>
                </a:lnTo>
                <a:lnTo>
                  <a:pt x="371" y="26"/>
                </a:lnTo>
                <a:lnTo>
                  <a:pt x="372" y="24"/>
                </a:lnTo>
                <a:lnTo>
                  <a:pt x="360" y="33"/>
                </a:lnTo>
                <a:lnTo>
                  <a:pt x="358" y="33"/>
                </a:lnTo>
                <a:lnTo>
                  <a:pt x="356" y="35"/>
                </a:lnTo>
                <a:lnTo>
                  <a:pt x="354" y="33"/>
                </a:lnTo>
                <a:lnTo>
                  <a:pt x="352" y="33"/>
                </a:lnTo>
                <a:lnTo>
                  <a:pt x="352" y="31"/>
                </a:lnTo>
                <a:lnTo>
                  <a:pt x="352" y="30"/>
                </a:lnTo>
                <a:lnTo>
                  <a:pt x="352" y="28"/>
                </a:lnTo>
                <a:lnTo>
                  <a:pt x="354" y="26"/>
                </a:lnTo>
                <a:lnTo>
                  <a:pt x="354" y="26"/>
                </a:lnTo>
                <a:close/>
                <a:moveTo>
                  <a:pt x="407" y="3"/>
                </a:moveTo>
                <a:lnTo>
                  <a:pt x="426" y="0"/>
                </a:lnTo>
                <a:lnTo>
                  <a:pt x="427" y="0"/>
                </a:lnTo>
                <a:lnTo>
                  <a:pt x="435" y="0"/>
                </a:lnTo>
                <a:lnTo>
                  <a:pt x="437" y="0"/>
                </a:lnTo>
                <a:lnTo>
                  <a:pt x="438" y="0"/>
                </a:lnTo>
                <a:lnTo>
                  <a:pt x="440" y="2"/>
                </a:lnTo>
                <a:lnTo>
                  <a:pt x="440" y="3"/>
                </a:lnTo>
                <a:lnTo>
                  <a:pt x="440" y="5"/>
                </a:lnTo>
                <a:lnTo>
                  <a:pt x="438" y="7"/>
                </a:lnTo>
                <a:lnTo>
                  <a:pt x="437" y="7"/>
                </a:lnTo>
                <a:lnTo>
                  <a:pt x="435" y="9"/>
                </a:lnTo>
                <a:lnTo>
                  <a:pt x="427" y="9"/>
                </a:lnTo>
                <a:lnTo>
                  <a:pt x="429" y="9"/>
                </a:lnTo>
                <a:lnTo>
                  <a:pt x="409" y="12"/>
                </a:lnTo>
                <a:lnTo>
                  <a:pt x="407" y="12"/>
                </a:lnTo>
                <a:lnTo>
                  <a:pt x="405" y="12"/>
                </a:lnTo>
                <a:lnTo>
                  <a:pt x="404" y="10"/>
                </a:lnTo>
                <a:lnTo>
                  <a:pt x="404" y="9"/>
                </a:lnTo>
                <a:lnTo>
                  <a:pt x="404" y="7"/>
                </a:lnTo>
                <a:lnTo>
                  <a:pt x="404" y="5"/>
                </a:lnTo>
                <a:lnTo>
                  <a:pt x="405" y="5"/>
                </a:lnTo>
                <a:lnTo>
                  <a:pt x="407" y="3"/>
                </a:lnTo>
                <a:lnTo>
                  <a:pt x="407" y="3"/>
                </a:lnTo>
                <a:close/>
                <a:moveTo>
                  <a:pt x="464" y="0"/>
                </a:moveTo>
                <a:lnTo>
                  <a:pt x="486" y="2"/>
                </a:lnTo>
                <a:lnTo>
                  <a:pt x="488" y="2"/>
                </a:lnTo>
                <a:lnTo>
                  <a:pt x="494" y="3"/>
                </a:lnTo>
                <a:lnTo>
                  <a:pt x="494" y="5"/>
                </a:lnTo>
                <a:lnTo>
                  <a:pt x="495" y="7"/>
                </a:lnTo>
                <a:lnTo>
                  <a:pt x="495" y="9"/>
                </a:lnTo>
                <a:lnTo>
                  <a:pt x="495" y="10"/>
                </a:lnTo>
                <a:lnTo>
                  <a:pt x="495" y="12"/>
                </a:lnTo>
                <a:lnTo>
                  <a:pt x="494" y="12"/>
                </a:lnTo>
                <a:lnTo>
                  <a:pt x="492" y="12"/>
                </a:lnTo>
                <a:lnTo>
                  <a:pt x="490" y="12"/>
                </a:lnTo>
                <a:lnTo>
                  <a:pt x="484" y="10"/>
                </a:lnTo>
                <a:lnTo>
                  <a:pt x="486" y="10"/>
                </a:lnTo>
                <a:lnTo>
                  <a:pt x="462" y="9"/>
                </a:lnTo>
                <a:lnTo>
                  <a:pt x="460" y="9"/>
                </a:lnTo>
                <a:lnTo>
                  <a:pt x="460" y="7"/>
                </a:lnTo>
                <a:lnTo>
                  <a:pt x="459" y="5"/>
                </a:lnTo>
                <a:lnTo>
                  <a:pt x="459" y="3"/>
                </a:lnTo>
                <a:lnTo>
                  <a:pt x="459" y="2"/>
                </a:lnTo>
                <a:lnTo>
                  <a:pt x="460" y="2"/>
                </a:lnTo>
                <a:lnTo>
                  <a:pt x="462" y="0"/>
                </a:lnTo>
                <a:lnTo>
                  <a:pt x="464" y="0"/>
                </a:lnTo>
                <a:lnTo>
                  <a:pt x="464" y="0"/>
                </a:lnTo>
                <a:close/>
                <a:moveTo>
                  <a:pt x="519" y="16"/>
                </a:moveTo>
                <a:lnTo>
                  <a:pt x="539" y="26"/>
                </a:lnTo>
                <a:lnTo>
                  <a:pt x="543" y="28"/>
                </a:lnTo>
                <a:lnTo>
                  <a:pt x="545" y="30"/>
                </a:lnTo>
                <a:lnTo>
                  <a:pt x="547" y="31"/>
                </a:lnTo>
                <a:lnTo>
                  <a:pt x="547" y="33"/>
                </a:lnTo>
                <a:lnTo>
                  <a:pt x="545" y="35"/>
                </a:lnTo>
                <a:lnTo>
                  <a:pt x="545" y="37"/>
                </a:lnTo>
                <a:lnTo>
                  <a:pt x="543" y="37"/>
                </a:lnTo>
                <a:lnTo>
                  <a:pt x="541" y="37"/>
                </a:lnTo>
                <a:lnTo>
                  <a:pt x="539" y="37"/>
                </a:lnTo>
                <a:lnTo>
                  <a:pt x="536" y="35"/>
                </a:lnTo>
                <a:lnTo>
                  <a:pt x="516" y="23"/>
                </a:lnTo>
                <a:lnTo>
                  <a:pt x="514" y="21"/>
                </a:lnTo>
                <a:lnTo>
                  <a:pt x="512" y="19"/>
                </a:lnTo>
                <a:lnTo>
                  <a:pt x="512" y="17"/>
                </a:lnTo>
                <a:lnTo>
                  <a:pt x="514" y="16"/>
                </a:lnTo>
                <a:lnTo>
                  <a:pt x="514" y="16"/>
                </a:lnTo>
                <a:lnTo>
                  <a:pt x="516" y="14"/>
                </a:lnTo>
                <a:lnTo>
                  <a:pt x="517" y="14"/>
                </a:lnTo>
                <a:lnTo>
                  <a:pt x="519" y="16"/>
                </a:lnTo>
                <a:lnTo>
                  <a:pt x="519" y="16"/>
                </a:lnTo>
                <a:close/>
                <a:moveTo>
                  <a:pt x="569" y="42"/>
                </a:moveTo>
                <a:lnTo>
                  <a:pt x="572" y="44"/>
                </a:lnTo>
                <a:lnTo>
                  <a:pt x="574" y="45"/>
                </a:lnTo>
                <a:lnTo>
                  <a:pt x="591" y="60"/>
                </a:lnTo>
                <a:lnTo>
                  <a:pt x="591" y="61"/>
                </a:lnTo>
                <a:lnTo>
                  <a:pt x="593" y="63"/>
                </a:lnTo>
                <a:lnTo>
                  <a:pt x="591" y="65"/>
                </a:lnTo>
                <a:lnTo>
                  <a:pt x="591" y="67"/>
                </a:lnTo>
                <a:lnTo>
                  <a:pt x="589" y="68"/>
                </a:lnTo>
                <a:lnTo>
                  <a:pt x="587" y="68"/>
                </a:lnTo>
                <a:lnTo>
                  <a:pt x="585" y="68"/>
                </a:lnTo>
                <a:lnTo>
                  <a:pt x="583" y="67"/>
                </a:lnTo>
                <a:lnTo>
                  <a:pt x="567" y="51"/>
                </a:lnTo>
                <a:lnTo>
                  <a:pt x="567" y="53"/>
                </a:lnTo>
                <a:lnTo>
                  <a:pt x="563" y="49"/>
                </a:lnTo>
                <a:lnTo>
                  <a:pt x="561" y="49"/>
                </a:lnTo>
                <a:lnTo>
                  <a:pt x="561" y="47"/>
                </a:lnTo>
                <a:lnTo>
                  <a:pt x="561" y="45"/>
                </a:lnTo>
                <a:lnTo>
                  <a:pt x="561" y="44"/>
                </a:lnTo>
                <a:lnTo>
                  <a:pt x="563" y="42"/>
                </a:lnTo>
                <a:lnTo>
                  <a:pt x="565" y="42"/>
                </a:lnTo>
                <a:lnTo>
                  <a:pt x="567" y="42"/>
                </a:lnTo>
                <a:lnTo>
                  <a:pt x="569" y="42"/>
                </a:lnTo>
                <a:lnTo>
                  <a:pt x="569" y="42"/>
                </a:lnTo>
                <a:close/>
                <a:moveTo>
                  <a:pt x="609" y="81"/>
                </a:moveTo>
                <a:lnTo>
                  <a:pt x="626" y="98"/>
                </a:lnTo>
                <a:lnTo>
                  <a:pt x="627" y="100"/>
                </a:lnTo>
                <a:lnTo>
                  <a:pt x="629" y="102"/>
                </a:lnTo>
                <a:lnTo>
                  <a:pt x="629" y="103"/>
                </a:lnTo>
                <a:lnTo>
                  <a:pt x="629" y="105"/>
                </a:lnTo>
                <a:lnTo>
                  <a:pt x="627" y="107"/>
                </a:lnTo>
                <a:lnTo>
                  <a:pt x="626" y="107"/>
                </a:lnTo>
                <a:lnTo>
                  <a:pt x="624" y="109"/>
                </a:lnTo>
                <a:lnTo>
                  <a:pt x="622" y="109"/>
                </a:lnTo>
                <a:lnTo>
                  <a:pt x="622" y="107"/>
                </a:lnTo>
                <a:lnTo>
                  <a:pt x="618" y="105"/>
                </a:lnTo>
                <a:lnTo>
                  <a:pt x="602" y="86"/>
                </a:lnTo>
                <a:lnTo>
                  <a:pt x="602" y="84"/>
                </a:lnTo>
                <a:lnTo>
                  <a:pt x="602" y="82"/>
                </a:lnTo>
                <a:lnTo>
                  <a:pt x="602" y="81"/>
                </a:lnTo>
                <a:lnTo>
                  <a:pt x="604" y="81"/>
                </a:lnTo>
                <a:lnTo>
                  <a:pt x="605" y="79"/>
                </a:lnTo>
                <a:lnTo>
                  <a:pt x="607" y="79"/>
                </a:lnTo>
                <a:lnTo>
                  <a:pt x="607" y="79"/>
                </a:lnTo>
                <a:lnTo>
                  <a:pt x="609" y="81"/>
                </a:lnTo>
                <a:lnTo>
                  <a:pt x="609" y="81"/>
                </a:lnTo>
                <a:close/>
                <a:moveTo>
                  <a:pt x="648" y="119"/>
                </a:moveTo>
                <a:lnTo>
                  <a:pt x="659" y="128"/>
                </a:lnTo>
                <a:lnTo>
                  <a:pt x="659" y="128"/>
                </a:lnTo>
                <a:lnTo>
                  <a:pt x="668" y="140"/>
                </a:lnTo>
                <a:lnTo>
                  <a:pt x="668" y="142"/>
                </a:lnTo>
                <a:lnTo>
                  <a:pt x="668" y="144"/>
                </a:lnTo>
                <a:lnTo>
                  <a:pt x="668" y="145"/>
                </a:lnTo>
                <a:lnTo>
                  <a:pt x="666" y="147"/>
                </a:lnTo>
                <a:lnTo>
                  <a:pt x="664" y="147"/>
                </a:lnTo>
                <a:lnTo>
                  <a:pt x="662" y="147"/>
                </a:lnTo>
                <a:lnTo>
                  <a:pt x="660" y="147"/>
                </a:lnTo>
                <a:lnTo>
                  <a:pt x="659" y="145"/>
                </a:lnTo>
                <a:lnTo>
                  <a:pt x="651" y="133"/>
                </a:lnTo>
                <a:lnTo>
                  <a:pt x="651" y="135"/>
                </a:lnTo>
                <a:lnTo>
                  <a:pt x="642" y="126"/>
                </a:lnTo>
                <a:lnTo>
                  <a:pt x="640" y="124"/>
                </a:lnTo>
                <a:lnTo>
                  <a:pt x="640" y="123"/>
                </a:lnTo>
                <a:lnTo>
                  <a:pt x="640" y="121"/>
                </a:lnTo>
                <a:lnTo>
                  <a:pt x="642" y="119"/>
                </a:lnTo>
                <a:lnTo>
                  <a:pt x="642" y="117"/>
                </a:lnTo>
                <a:lnTo>
                  <a:pt x="644" y="117"/>
                </a:lnTo>
                <a:lnTo>
                  <a:pt x="646" y="117"/>
                </a:lnTo>
                <a:lnTo>
                  <a:pt x="648" y="119"/>
                </a:lnTo>
                <a:lnTo>
                  <a:pt x="648" y="119"/>
                </a:lnTo>
                <a:close/>
                <a:moveTo>
                  <a:pt x="682" y="163"/>
                </a:moveTo>
                <a:lnTo>
                  <a:pt x="684" y="165"/>
                </a:lnTo>
                <a:lnTo>
                  <a:pt x="699" y="186"/>
                </a:lnTo>
                <a:lnTo>
                  <a:pt x="699" y="186"/>
                </a:lnTo>
                <a:lnTo>
                  <a:pt x="699" y="187"/>
                </a:lnTo>
                <a:lnTo>
                  <a:pt x="699" y="189"/>
                </a:lnTo>
                <a:lnTo>
                  <a:pt x="697" y="191"/>
                </a:lnTo>
                <a:lnTo>
                  <a:pt x="695" y="191"/>
                </a:lnTo>
                <a:lnTo>
                  <a:pt x="693" y="191"/>
                </a:lnTo>
                <a:lnTo>
                  <a:pt x="692" y="191"/>
                </a:lnTo>
                <a:lnTo>
                  <a:pt x="690" y="189"/>
                </a:lnTo>
                <a:lnTo>
                  <a:pt x="677" y="170"/>
                </a:lnTo>
                <a:lnTo>
                  <a:pt x="675" y="166"/>
                </a:lnTo>
                <a:lnTo>
                  <a:pt x="675" y="165"/>
                </a:lnTo>
                <a:lnTo>
                  <a:pt x="675" y="165"/>
                </a:lnTo>
                <a:lnTo>
                  <a:pt x="675" y="163"/>
                </a:lnTo>
                <a:lnTo>
                  <a:pt x="677" y="161"/>
                </a:lnTo>
                <a:lnTo>
                  <a:pt x="679" y="159"/>
                </a:lnTo>
                <a:lnTo>
                  <a:pt x="681" y="159"/>
                </a:lnTo>
                <a:lnTo>
                  <a:pt x="682" y="161"/>
                </a:lnTo>
                <a:lnTo>
                  <a:pt x="682" y="163"/>
                </a:lnTo>
                <a:lnTo>
                  <a:pt x="682" y="163"/>
                </a:lnTo>
                <a:close/>
                <a:moveTo>
                  <a:pt x="714" y="207"/>
                </a:moveTo>
                <a:lnTo>
                  <a:pt x="730" y="230"/>
                </a:lnTo>
                <a:lnTo>
                  <a:pt x="730" y="231"/>
                </a:lnTo>
                <a:lnTo>
                  <a:pt x="730" y="233"/>
                </a:lnTo>
                <a:lnTo>
                  <a:pt x="730" y="235"/>
                </a:lnTo>
                <a:lnTo>
                  <a:pt x="728" y="235"/>
                </a:lnTo>
                <a:lnTo>
                  <a:pt x="726" y="237"/>
                </a:lnTo>
                <a:lnTo>
                  <a:pt x="725" y="237"/>
                </a:lnTo>
                <a:lnTo>
                  <a:pt x="723" y="235"/>
                </a:lnTo>
                <a:lnTo>
                  <a:pt x="723" y="235"/>
                </a:lnTo>
                <a:lnTo>
                  <a:pt x="706" y="212"/>
                </a:lnTo>
                <a:lnTo>
                  <a:pt x="704" y="210"/>
                </a:lnTo>
                <a:lnTo>
                  <a:pt x="704" y="208"/>
                </a:lnTo>
                <a:lnTo>
                  <a:pt x="706" y="207"/>
                </a:lnTo>
                <a:lnTo>
                  <a:pt x="708" y="207"/>
                </a:lnTo>
                <a:lnTo>
                  <a:pt x="708" y="205"/>
                </a:lnTo>
                <a:lnTo>
                  <a:pt x="710" y="205"/>
                </a:lnTo>
                <a:lnTo>
                  <a:pt x="712" y="207"/>
                </a:lnTo>
                <a:lnTo>
                  <a:pt x="714" y="207"/>
                </a:lnTo>
                <a:lnTo>
                  <a:pt x="714" y="207"/>
                </a:lnTo>
                <a:close/>
                <a:moveTo>
                  <a:pt x="747" y="252"/>
                </a:moveTo>
                <a:lnTo>
                  <a:pt x="759" y="275"/>
                </a:lnTo>
                <a:lnTo>
                  <a:pt x="759" y="277"/>
                </a:lnTo>
                <a:lnTo>
                  <a:pt x="759" y="279"/>
                </a:lnTo>
                <a:lnTo>
                  <a:pt x="759" y="280"/>
                </a:lnTo>
                <a:lnTo>
                  <a:pt x="758" y="282"/>
                </a:lnTo>
                <a:lnTo>
                  <a:pt x="756" y="282"/>
                </a:lnTo>
                <a:lnTo>
                  <a:pt x="754" y="282"/>
                </a:lnTo>
                <a:lnTo>
                  <a:pt x="752" y="280"/>
                </a:lnTo>
                <a:lnTo>
                  <a:pt x="752" y="280"/>
                </a:lnTo>
                <a:lnTo>
                  <a:pt x="737" y="256"/>
                </a:lnTo>
                <a:lnTo>
                  <a:pt x="737" y="254"/>
                </a:lnTo>
                <a:lnTo>
                  <a:pt x="737" y="252"/>
                </a:lnTo>
                <a:lnTo>
                  <a:pt x="737" y="251"/>
                </a:lnTo>
                <a:lnTo>
                  <a:pt x="739" y="251"/>
                </a:lnTo>
                <a:lnTo>
                  <a:pt x="741" y="249"/>
                </a:lnTo>
                <a:lnTo>
                  <a:pt x="743" y="251"/>
                </a:lnTo>
                <a:lnTo>
                  <a:pt x="745" y="251"/>
                </a:lnTo>
                <a:lnTo>
                  <a:pt x="747" y="252"/>
                </a:lnTo>
                <a:lnTo>
                  <a:pt x="747" y="252"/>
                </a:lnTo>
                <a:close/>
                <a:moveTo>
                  <a:pt x="774" y="300"/>
                </a:moveTo>
                <a:lnTo>
                  <a:pt x="787" y="322"/>
                </a:lnTo>
                <a:lnTo>
                  <a:pt x="787" y="324"/>
                </a:lnTo>
                <a:lnTo>
                  <a:pt x="787" y="326"/>
                </a:lnTo>
                <a:lnTo>
                  <a:pt x="787" y="328"/>
                </a:lnTo>
                <a:lnTo>
                  <a:pt x="785" y="329"/>
                </a:lnTo>
                <a:lnTo>
                  <a:pt x="783" y="329"/>
                </a:lnTo>
                <a:lnTo>
                  <a:pt x="781" y="329"/>
                </a:lnTo>
                <a:lnTo>
                  <a:pt x="780" y="328"/>
                </a:lnTo>
                <a:lnTo>
                  <a:pt x="780" y="328"/>
                </a:lnTo>
                <a:lnTo>
                  <a:pt x="765" y="303"/>
                </a:lnTo>
                <a:lnTo>
                  <a:pt x="765" y="301"/>
                </a:lnTo>
                <a:lnTo>
                  <a:pt x="765" y="300"/>
                </a:lnTo>
                <a:lnTo>
                  <a:pt x="765" y="298"/>
                </a:lnTo>
                <a:lnTo>
                  <a:pt x="767" y="298"/>
                </a:lnTo>
                <a:lnTo>
                  <a:pt x="769" y="296"/>
                </a:lnTo>
                <a:lnTo>
                  <a:pt x="770" y="296"/>
                </a:lnTo>
                <a:lnTo>
                  <a:pt x="772" y="298"/>
                </a:lnTo>
                <a:lnTo>
                  <a:pt x="774" y="300"/>
                </a:lnTo>
                <a:lnTo>
                  <a:pt x="774" y="300"/>
                </a:lnTo>
                <a:close/>
                <a:moveTo>
                  <a:pt x="802" y="345"/>
                </a:moveTo>
                <a:lnTo>
                  <a:pt x="816" y="368"/>
                </a:lnTo>
                <a:lnTo>
                  <a:pt x="816" y="370"/>
                </a:lnTo>
                <a:lnTo>
                  <a:pt x="816" y="371"/>
                </a:lnTo>
                <a:lnTo>
                  <a:pt x="816" y="373"/>
                </a:lnTo>
                <a:lnTo>
                  <a:pt x="814" y="375"/>
                </a:lnTo>
                <a:lnTo>
                  <a:pt x="813" y="375"/>
                </a:lnTo>
                <a:lnTo>
                  <a:pt x="811" y="375"/>
                </a:lnTo>
                <a:lnTo>
                  <a:pt x="809" y="375"/>
                </a:lnTo>
                <a:lnTo>
                  <a:pt x="807" y="373"/>
                </a:lnTo>
                <a:lnTo>
                  <a:pt x="792" y="350"/>
                </a:lnTo>
                <a:lnTo>
                  <a:pt x="792" y="349"/>
                </a:lnTo>
                <a:lnTo>
                  <a:pt x="792" y="347"/>
                </a:lnTo>
                <a:lnTo>
                  <a:pt x="792" y="345"/>
                </a:lnTo>
                <a:lnTo>
                  <a:pt x="794" y="343"/>
                </a:lnTo>
                <a:lnTo>
                  <a:pt x="796" y="343"/>
                </a:lnTo>
                <a:lnTo>
                  <a:pt x="798" y="343"/>
                </a:lnTo>
                <a:lnTo>
                  <a:pt x="800" y="345"/>
                </a:lnTo>
                <a:lnTo>
                  <a:pt x="802" y="345"/>
                </a:lnTo>
                <a:lnTo>
                  <a:pt x="802" y="345"/>
                </a:lnTo>
                <a:close/>
                <a:moveTo>
                  <a:pt x="831" y="393"/>
                </a:moveTo>
                <a:lnTo>
                  <a:pt x="844" y="415"/>
                </a:lnTo>
                <a:lnTo>
                  <a:pt x="844" y="417"/>
                </a:lnTo>
                <a:lnTo>
                  <a:pt x="844" y="419"/>
                </a:lnTo>
                <a:lnTo>
                  <a:pt x="842" y="421"/>
                </a:lnTo>
                <a:lnTo>
                  <a:pt x="842" y="422"/>
                </a:lnTo>
                <a:lnTo>
                  <a:pt x="840" y="422"/>
                </a:lnTo>
                <a:lnTo>
                  <a:pt x="838" y="422"/>
                </a:lnTo>
                <a:lnTo>
                  <a:pt x="836" y="421"/>
                </a:lnTo>
                <a:lnTo>
                  <a:pt x="835" y="421"/>
                </a:lnTo>
                <a:lnTo>
                  <a:pt x="822" y="396"/>
                </a:lnTo>
                <a:lnTo>
                  <a:pt x="822" y="394"/>
                </a:lnTo>
                <a:lnTo>
                  <a:pt x="822" y="393"/>
                </a:lnTo>
                <a:lnTo>
                  <a:pt x="822" y="391"/>
                </a:lnTo>
                <a:lnTo>
                  <a:pt x="824" y="391"/>
                </a:lnTo>
                <a:lnTo>
                  <a:pt x="825" y="389"/>
                </a:lnTo>
                <a:lnTo>
                  <a:pt x="827" y="389"/>
                </a:lnTo>
                <a:lnTo>
                  <a:pt x="829" y="391"/>
                </a:lnTo>
                <a:lnTo>
                  <a:pt x="831" y="393"/>
                </a:lnTo>
                <a:lnTo>
                  <a:pt x="831" y="393"/>
                </a:lnTo>
                <a:close/>
                <a:moveTo>
                  <a:pt x="857" y="440"/>
                </a:moveTo>
                <a:lnTo>
                  <a:pt x="869" y="464"/>
                </a:lnTo>
                <a:lnTo>
                  <a:pt x="869" y="466"/>
                </a:lnTo>
                <a:lnTo>
                  <a:pt x="869" y="468"/>
                </a:lnTo>
                <a:lnTo>
                  <a:pt x="868" y="470"/>
                </a:lnTo>
                <a:lnTo>
                  <a:pt x="866" y="470"/>
                </a:lnTo>
                <a:lnTo>
                  <a:pt x="864" y="470"/>
                </a:lnTo>
                <a:lnTo>
                  <a:pt x="862" y="470"/>
                </a:lnTo>
                <a:lnTo>
                  <a:pt x="862" y="470"/>
                </a:lnTo>
                <a:lnTo>
                  <a:pt x="860" y="468"/>
                </a:lnTo>
                <a:lnTo>
                  <a:pt x="847" y="443"/>
                </a:lnTo>
                <a:lnTo>
                  <a:pt x="847" y="442"/>
                </a:lnTo>
                <a:lnTo>
                  <a:pt x="847" y="440"/>
                </a:lnTo>
                <a:lnTo>
                  <a:pt x="849" y="438"/>
                </a:lnTo>
                <a:lnTo>
                  <a:pt x="849" y="438"/>
                </a:lnTo>
                <a:lnTo>
                  <a:pt x="851" y="438"/>
                </a:lnTo>
                <a:lnTo>
                  <a:pt x="853" y="438"/>
                </a:lnTo>
                <a:lnTo>
                  <a:pt x="855" y="438"/>
                </a:lnTo>
                <a:lnTo>
                  <a:pt x="857" y="440"/>
                </a:lnTo>
                <a:lnTo>
                  <a:pt x="857" y="440"/>
                </a:lnTo>
                <a:close/>
                <a:moveTo>
                  <a:pt x="882" y="487"/>
                </a:moveTo>
                <a:lnTo>
                  <a:pt x="897" y="510"/>
                </a:lnTo>
                <a:lnTo>
                  <a:pt x="897" y="512"/>
                </a:lnTo>
                <a:lnTo>
                  <a:pt x="897" y="513"/>
                </a:lnTo>
                <a:lnTo>
                  <a:pt x="895" y="515"/>
                </a:lnTo>
                <a:lnTo>
                  <a:pt x="895" y="517"/>
                </a:lnTo>
                <a:lnTo>
                  <a:pt x="893" y="517"/>
                </a:lnTo>
                <a:lnTo>
                  <a:pt x="891" y="517"/>
                </a:lnTo>
                <a:lnTo>
                  <a:pt x="890" y="517"/>
                </a:lnTo>
                <a:lnTo>
                  <a:pt x="888" y="515"/>
                </a:lnTo>
                <a:lnTo>
                  <a:pt x="873" y="492"/>
                </a:lnTo>
                <a:lnTo>
                  <a:pt x="873" y="491"/>
                </a:lnTo>
                <a:lnTo>
                  <a:pt x="873" y="489"/>
                </a:lnTo>
                <a:lnTo>
                  <a:pt x="873" y="487"/>
                </a:lnTo>
                <a:lnTo>
                  <a:pt x="875" y="485"/>
                </a:lnTo>
                <a:lnTo>
                  <a:pt x="877" y="485"/>
                </a:lnTo>
                <a:lnTo>
                  <a:pt x="879" y="485"/>
                </a:lnTo>
                <a:lnTo>
                  <a:pt x="880" y="485"/>
                </a:lnTo>
                <a:lnTo>
                  <a:pt x="882" y="487"/>
                </a:lnTo>
                <a:lnTo>
                  <a:pt x="882" y="487"/>
                </a:lnTo>
                <a:close/>
                <a:moveTo>
                  <a:pt x="912" y="533"/>
                </a:moveTo>
                <a:lnTo>
                  <a:pt x="912" y="534"/>
                </a:lnTo>
                <a:lnTo>
                  <a:pt x="924" y="557"/>
                </a:lnTo>
                <a:lnTo>
                  <a:pt x="924" y="559"/>
                </a:lnTo>
                <a:lnTo>
                  <a:pt x="924" y="561"/>
                </a:lnTo>
                <a:lnTo>
                  <a:pt x="923" y="563"/>
                </a:lnTo>
                <a:lnTo>
                  <a:pt x="921" y="564"/>
                </a:lnTo>
                <a:lnTo>
                  <a:pt x="919" y="564"/>
                </a:lnTo>
                <a:lnTo>
                  <a:pt x="917" y="564"/>
                </a:lnTo>
                <a:lnTo>
                  <a:pt x="917" y="563"/>
                </a:lnTo>
                <a:lnTo>
                  <a:pt x="915" y="563"/>
                </a:lnTo>
                <a:lnTo>
                  <a:pt x="904" y="540"/>
                </a:lnTo>
                <a:lnTo>
                  <a:pt x="902" y="538"/>
                </a:lnTo>
                <a:lnTo>
                  <a:pt x="902" y="536"/>
                </a:lnTo>
                <a:lnTo>
                  <a:pt x="902" y="534"/>
                </a:lnTo>
                <a:lnTo>
                  <a:pt x="902" y="533"/>
                </a:lnTo>
                <a:lnTo>
                  <a:pt x="904" y="533"/>
                </a:lnTo>
                <a:lnTo>
                  <a:pt x="906" y="531"/>
                </a:lnTo>
                <a:lnTo>
                  <a:pt x="908" y="531"/>
                </a:lnTo>
                <a:lnTo>
                  <a:pt x="910" y="533"/>
                </a:lnTo>
                <a:lnTo>
                  <a:pt x="912" y="533"/>
                </a:lnTo>
                <a:lnTo>
                  <a:pt x="912" y="533"/>
                </a:lnTo>
                <a:close/>
                <a:moveTo>
                  <a:pt x="935" y="582"/>
                </a:moveTo>
                <a:lnTo>
                  <a:pt x="948" y="606"/>
                </a:lnTo>
                <a:lnTo>
                  <a:pt x="948" y="608"/>
                </a:lnTo>
                <a:lnTo>
                  <a:pt x="948" y="610"/>
                </a:lnTo>
                <a:lnTo>
                  <a:pt x="948" y="612"/>
                </a:lnTo>
                <a:lnTo>
                  <a:pt x="946" y="612"/>
                </a:lnTo>
                <a:lnTo>
                  <a:pt x="945" y="613"/>
                </a:lnTo>
                <a:lnTo>
                  <a:pt x="943" y="612"/>
                </a:lnTo>
                <a:lnTo>
                  <a:pt x="941" y="612"/>
                </a:lnTo>
                <a:lnTo>
                  <a:pt x="941" y="610"/>
                </a:lnTo>
                <a:lnTo>
                  <a:pt x="928" y="585"/>
                </a:lnTo>
                <a:lnTo>
                  <a:pt x="928" y="584"/>
                </a:lnTo>
                <a:lnTo>
                  <a:pt x="928" y="582"/>
                </a:lnTo>
                <a:lnTo>
                  <a:pt x="928" y="582"/>
                </a:lnTo>
                <a:lnTo>
                  <a:pt x="930" y="580"/>
                </a:lnTo>
                <a:lnTo>
                  <a:pt x="932" y="580"/>
                </a:lnTo>
                <a:lnTo>
                  <a:pt x="934" y="580"/>
                </a:lnTo>
                <a:lnTo>
                  <a:pt x="935" y="580"/>
                </a:lnTo>
                <a:lnTo>
                  <a:pt x="935" y="582"/>
                </a:lnTo>
                <a:lnTo>
                  <a:pt x="935" y="582"/>
                </a:lnTo>
                <a:close/>
                <a:moveTo>
                  <a:pt x="961" y="631"/>
                </a:moveTo>
                <a:lnTo>
                  <a:pt x="963" y="634"/>
                </a:lnTo>
                <a:lnTo>
                  <a:pt x="976" y="652"/>
                </a:lnTo>
                <a:lnTo>
                  <a:pt x="976" y="654"/>
                </a:lnTo>
                <a:lnTo>
                  <a:pt x="976" y="655"/>
                </a:lnTo>
                <a:lnTo>
                  <a:pt x="976" y="657"/>
                </a:lnTo>
                <a:lnTo>
                  <a:pt x="974" y="659"/>
                </a:lnTo>
                <a:lnTo>
                  <a:pt x="972" y="659"/>
                </a:lnTo>
                <a:lnTo>
                  <a:pt x="970" y="659"/>
                </a:lnTo>
                <a:lnTo>
                  <a:pt x="968" y="659"/>
                </a:lnTo>
                <a:lnTo>
                  <a:pt x="968" y="657"/>
                </a:lnTo>
                <a:lnTo>
                  <a:pt x="956" y="640"/>
                </a:lnTo>
                <a:lnTo>
                  <a:pt x="952" y="634"/>
                </a:lnTo>
                <a:lnTo>
                  <a:pt x="952" y="633"/>
                </a:lnTo>
                <a:lnTo>
                  <a:pt x="952" y="631"/>
                </a:lnTo>
                <a:lnTo>
                  <a:pt x="954" y="629"/>
                </a:lnTo>
                <a:lnTo>
                  <a:pt x="956" y="629"/>
                </a:lnTo>
                <a:lnTo>
                  <a:pt x="956" y="627"/>
                </a:lnTo>
                <a:lnTo>
                  <a:pt x="957" y="627"/>
                </a:lnTo>
                <a:lnTo>
                  <a:pt x="959" y="629"/>
                </a:lnTo>
                <a:lnTo>
                  <a:pt x="961" y="631"/>
                </a:lnTo>
                <a:lnTo>
                  <a:pt x="961" y="631"/>
                </a:lnTo>
                <a:close/>
                <a:moveTo>
                  <a:pt x="990" y="675"/>
                </a:moveTo>
                <a:lnTo>
                  <a:pt x="996" y="682"/>
                </a:lnTo>
                <a:lnTo>
                  <a:pt x="1005" y="699"/>
                </a:lnTo>
                <a:lnTo>
                  <a:pt x="1005" y="701"/>
                </a:lnTo>
                <a:lnTo>
                  <a:pt x="1005" y="703"/>
                </a:lnTo>
                <a:lnTo>
                  <a:pt x="1005" y="705"/>
                </a:lnTo>
                <a:lnTo>
                  <a:pt x="1003" y="705"/>
                </a:lnTo>
                <a:lnTo>
                  <a:pt x="1001" y="706"/>
                </a:lnTo>
                <a:lnTo>
                  <a:pt x="1000" y="706"/>
                </a:lnTo>
                <a:lnTo>
                  <a:pt x="998" y="705"/>
                </a:lnTo>
                <a:lnTo>
                  <a:pt x="996" y="703"/>
                </a:lnTo>
                <a:lnTo>
                  <a:pt x="989" y="687"/>
                </a:lnTo>
                <a:lnTo>
                  <a:pt x="983" y="680"/>
                </a:lnTo>
                <a:lnTo>
                  <a:pt x="983" y="678"/>
                </a:lnTo>
                <a:lnTo>
                  <a:pt x="983" y="676"/>
                </a:lnTo>
                <a:lnTo>
                  <a:pt x="983" y="675"/>
                </a:lnTo>
                <a:lnTo>
                  <a:pt x="985" y="675"/>
                </a:lnTo>
                <a:lnTo>
                  <a:pt x="987" y="673"/>
                </a:lnTo>
                <a:lnTo>
                  <a:pt x="989" y="673"/>
                </a:lnTo>
                <a:lnTo>
                  <a:pt x="990" y="675"/>
                </a:lnTo>
                <a:lnTo>
                  <a:pt x="990" y="675"/>
                </a:lnTo>
                <a:lnTo>
                  <a:pt x="990" y="675"/>
                </a:lnTo>
                <a:close/>
                <a:moveTo>
                  <a:pt x="1018" y="724"/>
                </a:moveTo>
                <a:lnTo>
                  <a:pt x="1022" y="729"/>
                </a:lnTo>
                <a:lnTo>
                  <a:pt x="1031" y="747"/>
                </a:lnTo>
                <a:lnTo>
                  <a:pt x="1033" y="748"/>
                </a:lnTo>
                <a:lnTo>
                  <a:pt x="1033" y="750"/>
                </a:lnTo>
                <a:lnTo>
                  <a:pt x="1031" y="752"/>
                </a:lnTo>
                <a:lnTo>
                  <a:pt x="1029" y="752"/>
                </a:lnTo>
                <a:lnTo>
                  <a:pt x="1027" y="754"/>
                </a:lnTo>
                <a:lnTo>
                  <a:pt x="1025" y="754"/>
                </a:lnTo>
                <a:lnTo>
                  <a:pt x="1025" y="752"/>
                </a:lnTo>
                <a:lnTo>
                  <a:pt x="1023" y="750"/>
                </a:lnTo>
                <a:lnTo>
                  <a:pt x="1014" y="734"/>
                </a:lnTo>
                <a:lnTo>
                  <a:pt x="1011" y="727"/>
                </a:lnTo>
                <a:lnTo>
                  <a:pt x="1009" y="726"/>
                </a:lnTo>
                <a:lnTo>
                  <a:pt x="1009" y="724"/>
                </a:lnTo>
                <a:lnTo>
                  <a:pt x="1011" y="722"/>
                </a:lnTo>
                <a:lnTo>
                  <a:pt x="1012" y="720"/>
                </a:lnTo>
                <a:lnTo>
                  <a:pt x="1014" y="720"/>
                </a:lnTo>
                <a:lnTo>
                  <a:pt x="1016" y="720"/>
                </a:lnTo>
                <a:lnTo>
                  <a:pt x="1016" y="722"/>
                </a:lnTo>
                <a:lnTo>
                  <a:pt x="1018" y="724"/>
                </a:lnTo>
                <a:lnTo>
                  <a:pt x="1018" y="724"/>
                </a:lnTo>
                <a:close/>
                <a:moveTo>
                  <a:pt x="1045" y="769"/>
                </a:moveTo>
                <a:lnTo>
                  <a:pt x="1047" y="775"/>
                </a:lnTo>
                <a:lnTo>
                  <a:pt x="1062" y="792"/>
                </a:lnTo>
                <a:lnTo>
                  <a:pt x="1062" y="792"/>
                </a:lnTo>
                <a:lnTo>
                  <a:pt x="1062" y="794"/>
                </a:lnTo>
                <a:lnTo>
                  <a:pt x="1062" y="796"/>
                </a:lnTo>
                <a:lnTo>
                  <a:pt x="1060" y="797"/>
                </a:lnTo>
                <a:lnTo>
                  <a:pt x="1058" y="797"/>
                </a:lnTo>
                <a:lnTo>
                  <a:pt x="1056" y="799"/>
                </a:lnTo>
                <a:lnTo>
                  <a:pt x="1055" y="797"/>
                </a:lnTo>
                <a:lnTo>
                  <a:pt x="1055" y="797"/>
                </a:lnTo>
                <a:lnTo>
                  <a:pt x="1040" y="778"/>
                </a:lnTo>
                <a:lnTo>
                  <a:pt x="1036" y="775"/>
                </a:lnTo>
                <a:lnTo>
                  <a:pt x="1036" y="773"/>
                </a:lnTo>
                <a:lnTo>
                  <a:pt x="1036" y="771"/>
                </a:lnTo>
                <a:lnTo>
                  <a:pt x="1038" y="769"/>
                </a:lnTo>
                <a:lnTo>
                  <a:pt x="1038" y="768"/>
                </a:lnTo>
                <a:lnTo>
                  <a:pt x="1040" y="768"/>
                </a:lnTo>
                <a:lnTo>
                  <a:pt x="1042" y="768"/>
                </a:lnTo>
                <a:lnTo>
                  <a:pt x="1044" y="768"/>
                </a:lnTo>
                <a:lnTo>
                  <a:pt x="1045" y="769"/>
                </a:lnTo>
                <a:lnTo>
                  <a:pt x="1045" y="769"/>
                </a:lnTo>
                <a:close/>
                <a:moveTo>
                  <a:pt x="1078" y="813"/>
                </a:moveTo>
                <a:lnTo>
                  <a:pt x="1080" y="815"/>
                </a:lnTo>
                <a:lnTo>
                  <a:pt x="1093" y="836"/>
                </a:lnTo>
                <a:lnTo>
                  <a:pt x="1095" y="838"/>
                </a:lnTo>
                <a:lnTo>
                  <a:pt x="1095" y="839"/>
                </a:lnTo>
                <a:lnTo>
                  <a:pt x="1093" y="841"/>
                </a:lnTo>
                <a:lnTo>
                  <a:pt x="1093" y="841"/>
                </a:lnTo>
                <a:lnTo>
                  <a:pt x="1091" y="843"/>
                </a:lnTo>
                <a:lnTo>
                  <a:pt x="1089" y="843"/>
                </a:lnTo>
                <a:lnTo>
                  <a:pt x="1088" y="841"/>
                </a:lnTo>
                <a:lnTo>
                  <a:pt x="1086" y="841"/>
                </a:lnTo>
                <a:lnTo>
                  <a:pt x="1073" y="820"/>
                </a:lnTo>
                <a:lnTo>
                  <a:pt x="1071" y="818"/>
                </a:lnTo>
                <a:lnTo>
                  <a:pt x="1069" y="817"/>
                </a:lnTo>
                <a:lnTo>
                  <a:pt x="1069" y="815"/>
                </a:lnTo>
                <a:lnTo>
                  <a:pt x="1069" y="813"/>
                </a:lnTo>
                <a:lnTo>
                  <a:pt x="1071" y="811"/>
                </a:lnTo>
                <a:lnTo>
                  <a:pt x="1073" y="811"/>
                </a:lnTo>
                <a:lnTo>
                  <a:pt x="1075" y="811"/>
                </a:lnTo>
                <a:lnTo>
                  <a:pt x="1077" y="811"/>
                </a:lnTo>
                <a:lnTo>
                  <a:pt x="1078" y="813"/>
                </a:lnTo>
                <a:lnTo>
                  <a:pt x="1078" y="813"/>
                </a:lnTo>
                <a:close/>
                <a:moveTo>
                  <a:pt x="1110" y="859"/>
                </a:moveTo>
                <a:lnTo>
                  <a:pt x="1124" y="880"/>
                </a:lnTo>
                <a:lnTo>
                  <a:pt x="1126" y="882"/>
                </a:lnTo>
                <a:lnTo>
                  <a:pt x="1126" y="883"/>
                </a:lnTo>
                <a:lnTo>
                  <a:pt x="1126" y="885"/>
                </a:lnTo>
                <a:lnTo>
                  <a:pt x="1124" y="887"/>
                </a:lnTo>
                <a:lnTo>
                  <a:pt x="1122" y="887"/>
                </a:lnTo>
                <a:lnTo>
                  <a:pt x="1121" y="887"/>
                </a:lnTo>
                <a:lnTo>
                  <a:pt x="1119" y="887"/>
                </a:lnTo>
                <a:lnTo>
                  <a:pt x="1117" y="885"/>
                </a:lnTo>
                <a:lnTo>
                  <a:pt x="1102" y="864"/>
                </a:lnTo>
                <a:lnTo>
                  <a:pt x="1100" y="862"/>
                </a:lnTo>
                <a:lnTo>
                  <a:pt x="1100" y="860"/>
                </a:lnTo>
                <a:lnTo>
                  <a:pt x="1100" y="859"/>
                </a:lnTo>
                <a:lnTo>
                  <a:pt x="1102" y="857"/>
                </a:lnTo>
                <a:lnTo>
                  <a:pt x="1104" y="857"/>
                </a:lnTo>
                <a:lnTo>
                  <a:pt x="1106" y="857"/>
                </a:lnTo>
                <a:lnTo>
                  <a:pt x="1108" y="857"/>
                </a:lnTo>
                <a:lnTo>
                  <a:pt x="1110" y="859"/>
                </a:lnTo>
                <a:lnTo>
                  <a:pt x="1110" y="859"/>
                </a:lnTo>
                <a:close/>
                <a:moveTo>
                  <a:pt x="1143" y="899"/>
                </a:moveTo>
                <a:lnTo>
                  <a:pt x="1163" y="918"/>
                </a:lnTo>
                <a:lnTo>
                  <a:pt x="1165" y="920"/>
                </a:lnTo>
                <a:lnTo>
                  <a:pt x="1165" y="922"/>
                </a:lnTo>
                <a:lnTo>
                  <a:pt x="1165" y="924"/>
                </a:lnTo>
                <a:lnTo>
                  <a:pt x="1165" y="924"/>
                </a:lnTo>
                <a:lnTo>
                  <a:pt x="1163" y="925"/>
                </a:lnTo>
                <a:lnTo>
                  <a:pt x="1161" y="925"/>
                </a:lnTo>
                <a:lnTo>
                  <a:pt x="1159" y="925"/>
                </a:lnTo>
                <a:lnTo>
                  <a:pt x="1157" y="925"/>
                </a:lnTo>
                <a:lnTo>
                  <a:pt x="1137" y="906"/>
                </a:lnTo>
                <a:lnTo>
                  <a:pt x="1135" y="904"/>
                </a:lnTo>
                <a:lnTo>
                  <a:pt x="1135" y="903"/>
                </a:lnTo>
                <a:lnTo>
                  <a:pt x="1135" y="901"/>
                </a:lnTo>
                <a:lnTo>
                  <a:pt x="1137" y="899"/>
                </a:lnTo>
                <a:lnTo>
                  <a:pt x="1137" y="899"/>
                </a:lnTo>
                <a:lnTo>
                  <a:pt x="1139" y="899"/>
                </a:lnTo>
                <a:lnTo>
                  <a:pt x="1141" y="899"/>
                </a:lnTo>
                <a:lnTo>
                  <a:pt x="1143" y="899"/>
                </a:lnTo>
                <a:lnTo>
                  <a:pt x="1143" y="899"/>
                </a:lnTo>
                <a:close/>
                <a:moveTo>
                  <a:pt x="1183" y="938"/>
                </a:moveTo>
                <a:lnTo>
                  <a:pt x="1190" y="945"/>
                </a:lnTo>
                <a:lnTo>
                  <a:pt x="1203" y="957"/>
                </a:lnTo>
                <a:lnTo>
                  <a:pt x="1203" y="959"/>
                </a:lnTo>
                <a:lnTo>
                  <a:pt x="1205" y="960"/>
                </a:lnTo>
                <a:lnTo>
                  <a:pt x="1203" y="962"/>
                </a:lnTo>
                <a:lnTo>
                  <a:pt x="1203" y="964"/>
                </a:lnTo>
                <a:lnTo>
                  <a:pt x="1201" y="964"/>
                </a:lnTo>
                <a:lnTo>
                  <a:pt x="1199" y="964"/>
                </a:lnTo>
                <a:lnTo>
                  <a:pt x="1198" y="964"/>
                </a:lnTo>
                <a:lnTo>
                  <a:pt x="1196" y="964"/>
                </a:lnTo>
                <a:lnTo>
                  <a:pt x="1183" y="952"/>
                </a:lnTo>
                <a:lnTo>
                  <a:pt x="1176" y="945"/>
                </a:lnTo>
                <a:lnTo>
                  <a:pt x="1176" y="943"/>
                </a:lnTo>
                <a:lnTo>
                  <a:pt x="1176" y="941"/>
                </a:lnTo>
                <a:lnTo>
                  <a:pt x="1176" y="939"/>
                </a:lnTo>
                <a:lnTo>
                  <a:pt x="1176" y="938"/>
                </a:lnTo>
                <a:lnTo>
                  <a:pt x="1177" y="936"/>
                </a:lnTo>
                <a:lnTo>
                  <a:pt x="1179" y="936"/>
                </a:lnTo>
                <a:lnTo>
                  <a:pt x="1181" y="938"/>
                </a:lnTo>
                <a:lnTo>
                  <a:pt x="1183" y="938"/>
                </a:lnTo>
                <a:lnTo>
                  <a:pt x="1183" y="938"/>
                </a:lnTo>
                <a:close/>
                <a:moveTo>
                  <a:pt x="1223" y="973"/>
                </a:moveTo>
                <a:lnTo>
                  <a:pt x="1247" y="985"/>
                </a:lnTo>
                <a:lnTo>
                  <a:pt x="1247" y="987"/>
                </a:lnTo>
                <a:lnTo>
                  <a:pt x="1249" y="987"/>
                </a:lnTo>
                <a:lnTo>
                  <a:pt x="1251" y="988"/>
                </a:lnTo>
                <a:lnTo>
                  <a:pt x="1251" y="990"/>
                </a:lnTo>
                <a:lnTo>
                  <a:pt x="1251" y="992"/>
                </a:lnTo>
                <a:lnTo>
                  <a:pt x="1249" y="994"/>
                </a:lnTo>
                <a:lnTo>
                  <a:pt x="1247" y="994"/>
                </a:lnTo>
                <a:lnTo>
                  <a:pt x="1245" y="994"/>
                </a:lnTo>
                <a:lnTo>
                  <a:pt x="1243" y="994"/>
                </a:lnTo>
                <a:lnTo>
                  <a:pt x="1242" y="994"/>
                </a:lnTo>
                <a:lnTo>
                  <a:pt x="1220" y="981"/>
                </a:lnTo>
                <a:lnTo>
                  <a:pt x="1218" y="980"/>
                </a:lnTo>
                <a:lnTo>
                  <a:pt x="1216" y="978"/>
                </a:lnTo>
                <a:lnTo>
                  <a:pt x="1216" y="976"/>
                </a:lnTo>
                <a:lnTo>
                  <a:pt x="1218" y="974"/>
                </a:lnTo>
                <a:lnTo>
                  <a:pt x="1218" y="973"/>
                </a:lnTo>
                <a:lnTo>
                  <a:pt x="1220" y="973"/>
                </a:lnTo>
                <a:lnTo>
                  <a:pt x="1221" y="973"/>
                </a:lnTo>
                <a:lnTo>
                  <a:pt x="1223" y="973"/>
                </a:lnTo>
                <a:lnTo>
                  <a:pt x="1223" y="973"/>
                </a:lnTo>
                <a:close/>
                <a:moveTo>
                  <a:pt x="1273" y="997"/>
                </a:moveTo>
                <a:lnTo>
                  <a:pt x="1298" y="1006"/>
                </a:lnTo>
                <a:lnTo>
                  <a:pt x="1297" y="1006"/>
                </a:lnTo>
                <a:lnTo>
                  <a:pt x="1298" y="1006"/>
                </a:lnTo>
                <a:lnTo>
                  <a:pt x="1300" y="1006"/>
                </a:lnTo>
                <a:lnTo>
                  <a:pt x="1302" y="1008"/>
                </a:lnTo>
                <a:lnTo>
                  <a:pt x="1302" y="1009"/>
                </a:lnTo>
                <a:lnTo>
                  <a:pt x="1302" y="1011"/>
                </a:lnTo>
                <a:lnTo>
                  <a:pt x="1302" y="1013"/>
                </a:lnTo>
                <a:lnTo>
                  <a:pt x="1300" y="1013"/>
                </a:lnTo>
                <a:lnTo>
                  <a:pt x="1298" y="1015"/>
                </a:lnTo>
                <a:lnTo>
                  <a:pt x="1297" y="1015"/>
                </a:lnTo>
                <a:lnTo>
                  <a:pt x="1297" y="1015"/>
                </a:lnTo>
                <a:lnTo>
                  <a:pt x="1295" y="1015"/>
                </a:lnTo>
                <a:lnTo>
                  <a:pt x="1269" y="1006"/>
                </a:lnTo>
                <a:lnTo>
                  <a:pt x="1267" y="1004"/>
                </a:lnTo>
                <a:lnTo>
                  <a:pt x="1267" y="1004"/>
                </a:lnTo>
                <a:lnTo>
                  <a:pt x="1267" y="1002"/>
                </a:lnTo>
                <a:lnTo>
                  <a:pt x="1267" y="1001"/>
                </a:lnTo>
                <a:lnTo>
                  <a:pt x="1267" y="999"/>
                </a:lnTo>
                <a:lnTo>
                  <a:pt x="1269" y="997"/>
                </a:lnTo>
                <a:lnTo>
                  <a:pt x="1271" y="997"/>
                </a:lnTo>
                <a:lnTo>
                  <a:pt x="1273" y="997"/>
                </a:lnTo>
                <a:lnTo>
                  <a:pt x="1273" y="997"/>
                </a:lnTo>
                <a:close/>
                <a:moveTo>
                  <a:pt x="1326" y="1008"/>
                </a:moveTo>
                <a:lnTo>
                  <a:pt x="1330" y="1009"/>
                </a:lnTo>
                <a:lnTo>
                  <a:pt x="1328" y="1009"/>
                </a:lnTo>
                <a:lnTo>
                  <a:pt x="1353" y="1006"/>
                </a:lnTo>
                <a:lnTo>
                  <a:pt x="1355" y="1006"/>
                </a:lnTo>
                <a:lnTo>
                  <a:pt x="1357" y="1006"/>
                </a:lnTo>
                <a:lnTo>
                  <a:pt x="1357" y="1008"/>
                </a:lnTo>
                <a:lnTo>
                  <a:pt x="1359" y="1009"/>
                </a:lnTo>
                <a:lnTo>
                  <a:pt x="1359" y="1011"/>
                </a:lnTo>
                <a:lnTo>
                  <a:pt x="1357" y="1013"/>
                </a:lnTo>
                <a:lnTo>
                  <a:pt x="1355" y="1015"/>
                </a:lnTo>
                <a:lnTo>
                  <a:pt x="1353" y="1015"/>
                </a:lnTo>
                <a:lnTo>
                  <a:pt x="1330" y="1018"/>
                </a:lnTo>
                <a:lnTo>
                  <a:pt x="1328" y="1018"/>
                </a:lnTo>
                <a:lnTo>
                  <a:pt x="1326" y="1018"/>
                </a:lnTo>
                <a:lnTo>
                  <a:pt x="1324" y="1016"/>
                </a:lnTo>
                <a:lnTo>
                  <a:pt x="1322" y="1016"/>
                </a:lnTo>
                <a:lnTo>
                  <a:pt x="1322" y="1015"/>
                </a:lnTo>
                <a:lnTo>
                  <a:pt x="1320" y="1013"/>
                </a:lnTo>
                <a:lnTo>
                  <a:pt x="1322" y="1011"/>
                </a:lnTo>
                <a:lnTo>
                  <a:pt x="1322" y="1009"/>
                </a:lnTo>
                <a:lnTo>
                  <a:pt x="1324" y="1009"/>
                </a:lnTo>
                <a:lnTo>
                  <a:pt x="1326" y="1008"/>
                </a:lnTo>
                <a:lnTo>
                  <a:pt x="1326" y="1008"/>
                </a:lnTo>
                <a:close/>
                <a:moveTo>
                  <a:pt x="1379" y="1001"/>
                </a:moveTo>
                <a:lnTo>
                  <a:pt x="1407" y="990"/>
                </a:lnTo>
                <a:lnTo>
                  <a:pt x="1408" y="990"/>
                </a:lnTo>
                <a:lnTo>
                  <a:pt x="1410" y="990"/>
                </a:lnTo>
                <a:lnTo>
                  <a:pt x="1410" y="992"/>
                </a:lnTo>
                <a:lnTo>
                  <a:pt x="1412" y="994"/>
                </a:lnTo>
                <a:lnTo>
                  <a:pt x="1412" y="995"/>
                </a:lnTo>
                <a:lnTo>
                  <a:pt x="1412" y="997"/>
                </a:lnTo>
                <a:lnTo>
                  <a:pt x="1410" y="997"/>
                </a:lnTo>
                <a:lnTo>
                  <a:pt x="1408" y="999"/>
                </a:lnTo>
                <a:lnTo>
                  <a:pt x="1383" y="1008"/>
                </a:lnTo>
                <a:lnTo>
                  <a:pt x="1381" y="1009"/>
                </a:lnTo>
                <a:lnTo>
                  <a:pt x="1379" y="1008"/>
                </a:lnTo>
                <a:lnTo>
                  <a:pt x="1377" y="1008"/>
                </a:lnTo>
                <a:lnTo>
                  <a:pt x="1377" y="1006"/>
                </a:lnTo>
                <a:lnTo>
                  <a:pt x="1377" y="1004"/>
                </a:lnTo>
                <a:lnTo>
                  <a:pt x="1377" y="1002"/>
                </a:lnTo>
                <a:lnTo>
                  <a:pt x="1377" y="1001"/>
                </a:lnTo>
                <a:lnTo>
                  <a:pt x="1379" y="1001"/>
                </a:lnTo>
                <a:lnTo>
                  <a:pt x="1379" y="1001"/>
                </a:lnTo>
                <a:close/>
                <a:moveTo>
                  <a:pt x="1429" y="976"/>
                </a:moveTo>
                <a:lnTo>
                  <a:pt x="1436" y="971"/>
                </a:lnTo>
                <a:lnTo>
                  <a:pt x="1451" y="960"/>
                </a:lnTo>
                <a:lnTo>
                  <a:pt x="1453" y="959"/>
                </a:lnTo>
                <a:lnTo>
                  <a:pt x="1454" y="959"/>
                </a:lnTo>
                <a:lnTo>
                  <a:pt x="1456" y="960"/>
                </a:lnTo>
                <a:lnTo>
                  <a:pt x="1456" y="960"/>
                </a:lnTo>
                <a:lnTo>
                  <a:pt x="1458" y="962"/>
                </a:lnTo>
                <a:lnTo>
                  <a:pt x="1458" y="964"/>
                </a:lnTo>
                <a:lnTo>
                  <a:pt x="1458" y="966"/>
                </a:lnTo>
                <a:lnTo>
                  <a:pt x="1456" y="967"/>
                </a:lnTo>
                <a:lnTo>
                  <a:pt x="1442" y="978"/>
                </a:lnTo>
                <a:lnTo>
                  <a:pt x="1434" y="983"/>
                </a:lnTo>
                <a:lnTo>
                  <a:pt x="1432" y="985"/>
                </a:lnTo>
                <a:lnTo>
                  <a:pt x="1431" y="985"/>
                </a:lnTo>
                <a:lnTo>
                  <a:pt x="1429" y="985"/>
                </a:lnTo>
                <a:lnTo>
                  <a:pt x="1427" y="983"/>
                </a:lnTo>
                <a:lnTo>
                  <a:pt x="1427" y="981"/>
                </a:lnTo>
                <a:lnTo>
                  <a:pt x="1427" y="980"/>
                </a:lnTo>
                <a:lnTo>
                  <a:pt x="1427" y="978"/>
                </a:lnTo>
                <a:lnTo>
                  <a:pt x="1429" y="976"/>
                </a:lnTo>
                <a:lnTo>
                  <a:pt x="1429" y="976"/>
                </a:lnTo>
                <a:close/>
                <a:moveTo>
                  <a:pt x="1471" y="943"/>
                </a:moveTo>
                <a:lnTo>
                  <a:pt x="1487" y="924"/>
                </a:lnTo>
                <a:lnTo>
                  <a:pt x="1489" y="922"/>
                </a:lnTo>
                <a:lnTo>
                  <a:pt x="1491" y="922"/>
                </a:lnTo>
                <a:lnTo>
                  <a:pt x="1493" y="922"/>
                </a:lnTo>
                <a:lnTo>
                  <a:pt x="1495" y="922"/>
                </a:lnTo>
                <a:lnTo>
                  <a:pt x="1497" y="922"/>
                </a:lnTo>
                <a:lnTo>
                  <a:pt x="1498" y="924"/>
                </a:lnTo>
                <a:lnTo>
                  <a:pt x="1498" y="925"/>
                </a:lnTo>
                <a:lnTo>
                  <a:pt x="1497" y="927"/>
                </a:lnTo>
                <a:lnTo>
                  <a:pt x="1497" y="929"/>
                </a:lnTo>
                <a:lnTo>
                  <a:pt x="1495" y="931"/>
                </a:lnTo>
                <a:lnTo>
                  <a:pt x="1478" y="948"/>
                </a:lnTo>
                <a:lnTo>
                  <a:pt x="1476" y="950"/>
                </a:lnTo>
                <a:lnTo>
                  <a:pt x="1475" y="950"/>
                </a:lnTo>
                <a:lnTo>
                  <a:pt x="1473" y="950"/>
                </a:lnTo>
                <a:lnTo>
                  <a:pt x="1471" y="948"/>
                </a:lnTo>
                <a:lnTo>
                  <a:pt x="1469" y="946"/>
                </a:lnTo>
                <a:lnTo>
                  <a:pt x="1469" y="945"/>
                </a:lnTo>
                <a:lnTo>
                  <a:pt x="1469" y="943"/>
                </a:lnTo>
                <a:lnTo>
                  <a:pt x="1471" y="943"/>
                </a:lnTo>
                <a:lnTo>
                  <a:pt x="1471" y="943"/>
                </a:lnTo>
                <a:close/>
                <a:moveTo>
                  <a:pt x="1511" y="904"/>
                </a:moveTo>
                <a:lnTo>
                  <a:pt x="1520" y="894"/>
                </a:lnTo>
                <a:lnTo>
                  <a:pt x="1520" y="896"/>
                </a:lnTo>
                <a:lnTo>
                  <a:pt x="1528" y="885"/>
                </a:lnTo>
                <a:lnTo>
                  <a:pt x="1530" y="883"/>
                </a:lnTo>
                <a:lnTo>
                  <a:pt x="1531" y="883"/>
                </a:lnTo>
                <a:lnTo>
                  <a:pt x="1533" y="883"/>
                </a:lnTo>
                <a:lnTo>
                  <a:pt x="1535" y="883"/>
                </a:lnTo>
                <a:lnTo>
                  <a:pt x="1537" y="885"/>
                </a:lnTo>
                <a:lnTo>
                  <a:pt x="1537" y="887"/>
                </a:lnTo>
                <a:lnTo>
                  <a:pt x="1537" y="889"/>
                </a:lnTo>
                <a:lnTo>
                  <a:pt x="1537" y="890"/>
                </a:lnTo>
                <a:lnTo>
                  <a:pt x="1528" y="901"/>
                </a:lnTo>
                <a:lnTo>
                  <a:pt x="1528" y="901"/>
                </a:lnTo>
                <a:lnTo>
                  <a:pt x="1517" y="910"/>
                </a:lnTo>
                <a:lnTo>
                  <a:pt x="1515" y="911"/>
                </a:lnTo>
                <a:lnTo>
                  <a:pt x="1513" y="911"/>
                </a:lnTo>
                <a:lnTo>
                  <a:pt x="1511" y="911"/>
                </a:lnTo>
                <a:lnTo>
                  <a:pt x="1509" y="910"/>
                </a:lnTo>
                <a:lnTo>
                  <a:pt x="1509" y="908"/>
                </a:lnTo>
                <a:lnTo>
                  <a:pt x="1509" y="906"/>
                </a:lnTo>
                <a:lnTo>
                  <a:pt x="1509" y="906"/>
                </a:lnTo>
                <a:lnTo>
                  <a:pt x="1511" y="904"/>
                </a:lnTo>
                <a:lnTo>
                  <a:pt x="1511" y="904"/>
                </a:lnTo>
                <a:close/>
                <a:moveTo>
                  <a:pt x="1546" y="862"/>
                </a:moveTo>
                <a:lnTo>
                  <a:pt x="1546" y="862"/>
                </a:lnTo>
                <a:lnTo>
                  <a:pt x="1561" y="841"/>
                </a:lnTo>
                <a:lnTo>
                  <a:pt x="1563" y="839"/>
                </a:lnTo>
                <a:lnTo>
                  <a:pt x="1564" y="839"/>
                </a:lnTo>
                <a:lnTo>
                  <a:pt x="1566" y="839"/>
                </a:lnTo>
                <a:lnTo>
                  <a:pt x="1568" y="839"/>
                </a:lnTo>
                <a:lnTo>
                  <a:pt x="1568" y="841"/>
                </a:lnTo>
                <a:lnTo>
                  <a:pt x="1570" y="843"/>
                </a:lnTo>
                <a:lnTo>
                  <a:pt x="1570" y="843"/>
                </a:lnTo>
                <a:lnTo>
                  <a:pt x="1568" y="845"/>
                </a:lnTo>
                <a:lnTo>
                  <a:pt x="1553" y="868"/>
                </a:lnTo>
                <a:lnTo>
                  <a:pt x="1553" y="869"/>
                </a:lnTo>
                <a:lnTo>
                  <a:pt x="1552" y="869"/>
                </a:lnTo>
                <a:lnTo>
                  <a:pt x="1550" y="869"/>
                </a:lnTo>
                <a:lnTo>
                  <a:pt x="1548" y="869"/>
                </a:lnTo>
                <a:lnTo>
                  <a:pt x="1546" y="869"/>
                </a:lnTo>
                <a:lnTo>
                  <a:pt x="1544" y="868"/>
                </a:lnTo>
                <a:lnTo>
                  <a:pt x="1544" y="866"/>
                </a:lnTo>
                <a:lnTo>
                  <a:pt x="1544" y="864"/>
                </a:lnTo>
                <a:lnTo>
                  <a:pt x="1546" y="862"/>
                </a:lnTo>
                <a:lnTo>
                  <a:pt x="1546" y="862"/>
                </a:lnTo>
                <a:close/>
                <a:moveTo>
                  <a:pt x="1577" y="818"/>
                </a:moveTo>
                <a:lnTo>
                  <a:pt x="1594" y="797"/>
                </a:lnTo>
                <a:lnTo>
                  <a:pt x="1596" y="796"/>
                </a:lnTo>
                <a:lnTo>
                  <a:pt x="1596" y="794"/>
                </a:lnTo>
                <a:lnTo>
                  <a:pt x="1597" y="796"/>
                </a:lnTo>
                <a:lnTo>
                  <a:pt x="1599" y="796"/>
                </a:lnTo>
                <a:lnTo>
                  <a:pt x="1601" y="797"/>
                </a:lnTo>
                <a:lnTo>
                  <a:pt x="1601" y="799"/>
                </a:lnTo>
                <a:lnTo>
                  <a:pt x="1601" y="801"/>
                </a:lnTo>
                <a:lnTo>
                  <a:pt x="1601" y="803"/>
                </a:lnTo>
                <a:lnTo>
                  <a:pt x="1585" y="824"/>
                </a:lnTo>
                <a:lnTo>
                  <a:pt x="1583" y="825"/>
                </a:lnTo>
                <a:lnTo>
                  <a:pt x="1581" y="825"/>
                </a:lnTo>
                <a:lnTo>
                  <a:pt x="1579" y="825"/>
                </a:lnTo>
                <a:lnTo>
                  <a:pt x="1577" y="824"/>
                </a:lnTo>
                <a:lnTo>
                  <a:pt x="1575" y="824"/>
                </a:lnTo>
                <a:lnTo>
                  <a:pt x="1575" y="822"/>
                </a:lnTo>
                <a:lnTo>
                  <a:pt x="1575" y="820"/>
                </a:lnTo>
                <a:lnTo>
                  <a:pt x="1577" y="818"/>
                </a:lnTo>
                <a:lnTo>
                  <a:pt x="1577" y="818"/>
                </a:lnTo>
                <a:close/>
                <a:moveTo>
                  <a:pt x="1608" y="775"/>
                </a:moveTo>
                <a:lnTo>
                  <a:pt x="1623" y="752"/>
                </a:lnTo>
                <a:lnTo>
                  <a:pt x="1625" y="750"/>
                </a:lnTo>
                <a:lnTo>
                  <a:pt x="1627" y="750"/>
                </a:lnTo>
                <a:lnTo>
                  <a:pt x="1629" y="750"/>
                </a:lnTo>
                <a:lnTo>
                  <a:pt x="1630" y="750"/>
                </a:lnTo>
                <a:lnTo>
                  <a:pt x="1632" y="752"/>
                </a:lnTo>
                <a:lnTo>
                  <a:pt x="1632" y="754"/>
                </a:lnTo>
                <a:lnTo>
                  <a:pt x="1632" y="755"/>
                </a:lnTo>
                <a:lnTo>
                  <a:pt x="1632" y="757"/>
                </a:lnTo>
                <a:lnTo>
                  <a:pt x="1618" y="780"/>
                </a:lnTo>
                <a:lnTo>
                  <a:pt x="1616" y="780"/>
                </a:lnTo>
                <a:lnTo>
                  <a:pt x="1614" y="782"/>
                </a:lnTo>
                <a:lnTo>
                  <a:pt x="1612" y="782"/>
                </a:lnTo>
                <a:lnTo>
                  <a:pt x="1610" y="782"/>
                </a:lnTo>
                <a:lnTo>
                  <a:pt x="1610" y="780"/>
                </a:lnTo>
                <a:lnTo>
                  <a:pt x="1608" y="778"/>
                </a:lnTo>
                <a:lnTo>
                  <a:pt x="1608" y="776"/>
                </a:lnTo>
                <a:lnTo>
                  <a:pt x="1608" y="775"/>
                </a:lnTo>
                <a:lnTo>
                  <a:pt x="1608" y="775"/>
                </a:lnTo>
                <a:close/>
                <a:moveTo>
                  <a:pt x="1638" y="729"/>
                </a:moveTo>
                <a:lnTo>
                  <a:pt x="1651" y="705"/>
                </a:lnTo>
                <a:lnTo>
                  <a:pt x="1651" y="703"/>
                </a:lnTo>
                <a:lnTo>
                  <a:pt x="1652" y="703"/>
                </a:lnTo>
                <a:lnTo>
                  <a:pt x="1654" y="703"/>
                </a:lnTo>
                <a:lnTo>
                  <a:pt x="1656" y="703"/>
                </a:lnTo>
                <a:lnTo>
                  <a:pt x="1658" y="705"/>
                </a:lnTo>
                <a:lnTo>
                  <a:pt x="1660" y="705"/>
                </a:lnTo>
                <a:lnTo>
                  <a:pt x="1660" y="706"/>
                </a:lnTo>
                <a:lnTo>
                  <a:pt x="1658" y="708"/>
                </a:lnTo>
                <a:lnTo>
                  <a:pt x="1645" y="733"/>
                </a:lnTo>
                <a:lnTo>
                  <a:pt x="1645" y="734"/>
                </a:lnTo>
                <a:lnTo>
                  <a:pt x="1643" y="734"/>
                </a:lnTo>
                <a:lnTo>
                  <a:pt x="1641" y="734"/>
                </a:lnTo>
                <a:lnTo>
                  <a:pt x="1640" y="734"/>
                </a:lnTo>
                <a:lnTo>
                  <a:pt x="1638" y="733"/>
                </a:lnTo>
                <a:lnTo>
                  <a:pt x="1638" y="733"/>
                </a:lnTo>
                <a:lnTo>
                  <a:pt x="1636" y="731"/>
                </a:lnTo>
                <a:lnTo>
                  <a:pt x="1638" y="729"/>
                </a:lnTo>
                <a:lnTo>
                  <a:pt x="1638" y="729"/>
                </a:lnTo>
                <a:close/>
                <a:moveTo>
                  <a:pt x="1665" y="682"/>
                </a:moveTo>
                <a:lnTo>
                  <a:pt x="1680" y="659"/>
                </a:lnTo>
                <a:lnTo>
                  <a:pt x="1682" y="657"/>
                </a:lnTo>
                <a:lnTo>
                  <a:pt x="1684" y="657"/>
                </a:lnTo>
                <a:lnTo>
                  <a:pt x="1685" y="657"/>
                </a:lnTo>
                <a:lnTo>
                  <a:pt x="1687" y="657"/>
                </a:lnTo>
                <a:lnTo>
                  <a:pt x="1687" y="659"/>
                </a:lnTo>
                <a:lnTo>
                  <a:pt x="1689" y="661"/>
                </a:lnTo>
                <a:lnTo>
                  <a:pt x="1689" y="662"/>
                </a:lnTo>
                <a:lnTo>
                  <a:pt x="1689" y="664"/>
                </a:lnTo>
                <a:lnTo>
                  <a:pt x="1673" y="685"/>
                </a:lnTo>
                <a:lnTo>
                  <a:pt x="1671" y="687"/>
                </a:lnTo>
                <a:lnTo>
                  <a:pt x="1669" y="689"/>
                </a:lnTo>
                <a:lnTo>
                  <a:pt x="1667" y="689"/>
                </a:lnTo>
                <a:lnTo>
                  <a:pt x="1667" y="687"/>
                </a:lnTo>
                <a:lnTo>
                  <a:pt x="1665" y="685"/>
                </a:lnTo>
                <a:lnTo>
                  <a:pt x="1663" y="685"/>
                </a:lnTo>
                <a:lnTo>
                  <a:pt x="1663" y="683"/>
                </a:lnTo>
                <a:lnTo>
                  <a:pt x="1665" y="682"/>
                </a:lnTo>
                <a:lnTo>
                  <a:pt x="1665" y="682"/>
                </a:lnTo>
                <a:close/>
                <a:moveTo>
                  <a:pt x="1695" y="636"/>
                </a:moveTo>
                <a:lnTo>
                  <a:pt x="1707" y="612"/>
                </a:lnTo>
                <a:lnTo>
                  <a:pt x="1709" y="610"/>
                </a:lnTo>
                <a:lnTo>
                  <a:pt x="1711" y="610"/>
                </a:lnTo>
                <a:lnTo>
                  <a:pt x="1713" y="610"/>
                </a:lnTo>
                <a:lnTo>
                  <a:pt x="1715" y="610"/>
                </a:lnTo>
                <a:lnTo>
                  <a:pt x="1715" y="612"/>
                </a:lnTo>
                <a:lnTo>
                  <a:pt x="1717" y="613"/>
                </a:lnTo>
                <a:lnTo>
                  <a:pt x="1717" y="615"/>
                </a:lnTo>
                <a:lnTo>
                  <a:pt x="1717" y="617"/>
                </a:lnTo>
                <a:lnTo>
                  <a:pt x="1702" y="640"/>
                </a:lnTo>
                <a:lnTo>
                  <a:pt x="1702" y="641"/>
                </a:lnTo>
                <a:lnTo>
                  <a:pt x="1700" y="641"/>
                </a:lnTo>
                <a:lnTo>
                  <a:pt x="1698" y="643"/>
                </a:lnTo>
                <a:lnTo>
                  <a:pt x="1696" y="641"/>
                </a:lnTo>
                <a:lnTo>
                  <a:pt x="1695" y="641"/>
                </a:lnTo>
                <a:lnTo>
                  <a:pt x="1695" y="640"/>
                </a:lnTo>
                <a:lnTo>
                  <a:pt x="1695" y="638"/>
                </a:lnTo>
                <a:lnTo>
                  <a:pt x="1695" y="636"/>
                </a:lnTo>
                <a:lnTo>
                  <a:pt x="1695" y="636"/>
                </a:lnTo>
                <a:close/>
                <a:moveTo>
                  <a:pt x="1720" y="589"/>
                </a:moveTo>
                <a:lnTo>
                  <a:pt x="1733" y="564"/>
                </a:lnTo>
                <a:lnTo>
                  <a:pt x="1733" y="563"/>
                </a:lnTo>
                <a:lnTo>
                  <a:pt x="1735" y="561"/>
                </a:lnTo>
                <a:lnTo>
                  <a:pt x="1737" y="561"/>
                </a:lnTo>
                <a:lnTo>
                  <a:pt x="1739" y="563"/>
                </a:lnTo>
                <a:lnTo>
                  <a:pt x="1740" y="563"/>
                </a:lnTo>
                <a:lnTo>
                  <a:pt x="1740" y="564"/>
                </a:lnTo>
                <a:lnTo>
                  <a:pt x="1742" y="566"/>
                </a:lnTo>
                <a:lnTo>
                  <a:pt x="1740" y="568"/>
                </a:lnTo>
                <a:lnTo>
                  <a:pt x="1729" y="592"/>
                </a:lnTo>
                <a:lnTo>
                  <a:pt x="1728" y="594"/>
                </a:lnTo>
                <a:lnTo>
                  <a:pt x="1726" y="594"/>
                </a:lnTo>
                <a:lnTo>
                  <a:pt x="1724" y="594"/>
                </a:lnTo>
                <a:lnTo>
                  <a:pt x="1722" y="594"/>
                </a:lnTo>
                <a:lnTo>
                  <a:pt x="1720" y="592"/>
                </a:lnTo>
                <a:lnTo>
                  <a:pt x="1720" y="591"/>
                </a:lnTo>
                <a:lnTo>
                  <a:pt x="1720" y="589"/>
                </a:lnTo>
                <a:lnTo>
                  <a:pt x="1720" y="589"/>
                </a:lnTo>
                <a:lnTo>
                  <a:pt x="1720" y="589"/>
                </a:lnTo>
                <a:close/>
                <a:moveTo>
                  <a:pt x="1746" y="540"/>
                </a:moveTo>
                <a:lnTo>
                  <a:pt x="1761" y="517"/>
                </a:lnTo>
                <a:lnTo>
                  <a:pt x="1762" y="515"/>
                </a:lnTo>
                <a:lnTo>
                  <a:pt x="1764" y="515"/>
                </a:lnTo>
                <a:lnTo>
                  <a:pt x="1766" y="515"/>
                </a:lnTo>
                <a:lnTo>
                  <a:pt x="1768" y="515"/>
                </a:lnTo>
                <a:lnTo>
                  <a:pt x="1768" y="517"/>
                </a:lnTo>
                <a:lnTo>
                  <a:pt x="1770" y="519"/>
                </a:lnTo>
                <a:lnTo>
                  <a:pt x="1770" y="520"/>
                </a:lnTo>
                <a:lnTo>
                  <a:pt x="1770" y="522"/>
                </a:lnTo>
                <a:lnTo>
                  <a:pt x="1755" y="545"/>
                </a:lnTo>
                <a:lnTo>
                  <a:pt x="1753" y="545"/>
                </a:lnTo>
                <a:lnTo>
                  <a:pt x="1751" y="547"/>
                </a:lnTo>
                <a:lnTo>
                  <a:pt x="1750" y="547"/>
                </a:lnTo>
                <a:lnTo>
                  <a:pt x="1748" y="547"/>
                </a:lnTo>
                <a:lnTo>
                  <a:pt x="1746" y="545"/>
                </a:lnTo>
                <a:lnTo>
                  <a:pt x="1746" y="543"/>
                </a:lnTo>
                <a:lnTo>
                  <a:pt x="1746" y="542"/>
                </a:lnTo>
                <a:lnTo>
                  <a:pt x="1746" y="540"/>
                </a:lnTo>
                <a:lnTo>
                  <a:pt x="1746" y="540"/>
                </a:lnTo>
                <a:close/>
                <a:moveTo>
                  <a:pt x="1775" y="494"/>
                </a:moveTo>
                <a:lnTo>
                  <a:pt x="1788" y="470"/>
                </a:lnTo>
                <a:lnTo>
                  <a:pt x="1788" y="468"/>
                </a:lnTo>
                <a:lnTo>
                  <a:pt x="1790" y="468"/>
                </a:lnTo>
                <a:lnTo>
                  <a:pt x="1792" y="468"/>
                </a:lnTo>
                <a:lnTo>
                  <a:pt x="1794" y="468"/>
                </a:lnTo>
                <a:lnTo>
                  <a:pt x="1795" y="470"/>
                </a:lnTo>
                <a:lnTo>
                  <a:pt x="1795" y="470"/>
                </a:lnTo>
                <a:lnTo>
                  <a:pt x="1797" y="471"/>
                </a:lnTo>
                <a:lnTo>
                  <a:pt x="1795" y="473"/>
                </a:lnTo>
                <a:lnTo>
                  <a:pt x="1784" y="498"/>
                </a:lnTo>
                <a:lnTo>
                  <a:pt x="1783" y="499"/>
                </a:lnTo>
                <a:lnTo>
                  <a:pt x="1781" y="501"/>
                </a:lnTo>
                <a:lnTo>
                  <a:pt x="1779" y="501"/>
                </a:lnTo>
                <a:lnTo>
                  <a:pt x="1777" y="499"/>
                </a:lnTo>
                <a:lnTo>
                  <a:pt x="1775" y="499"/>
                </a:lnTo>
                <a:lnTo>
                  <a:pt x="1775" y="498"/>
                </a:lnTo>
                <a:lnTo>
                  <a:pt x="1775" y="496"/>
                </a:lnTo>
                <a:lnTo>
                  <a:pt x="1775" y="494"/>
                </a:lnTo>
                <a:lnTo>
                  <a:pt x="1775" y="494"/>
                </a:lnTo>
                <a:close/>
                <a:moveTo>
                  <a:pt x="1801" y="445"/>
                </a:moveTo>
                <a:lnTo>
                  <a:pt x="1812" y="422"/>
                </a:lnTo>
                <a:lnTo>
                  <a:pt x="1814" y="421"/>
                </a:lnTo>
                <a:lnTo>
                  <a:pt x="1816" y="419"/>
                </a:lnTo>
                <a:lnTo>
                  <a:pt x="1817" y="419"/>
                </a:lnTo>
                <a:lnTo>
                  <a:pt x="1819" y="419"/>
                </a:lnTo>
                <a:lnTo>
                  <a:pt x="1821" y="421"/>
                </a:lnTo>
                <a:lnTo>
                  <a:pt x="1821" y="422"/>
                </a:lnTo>
                <a:lnTo>
                  <a:pt x="1821" y="424"/>
                </a:lnTo>
                <a:lnTo>
                  <a:pt x="1821" y="426"/>
                </a:lnTo>
                <a:lnTo>
                  <a:pt x="1808" y="450"/>
                </a:lnTo>
                <a:lnTo>
                  <a:pt x="1806" y="450"/>
                </a:lnTo>
                <a:lnTo>
                  <a:pt x="1806" y="452"/>
                </a:lnTo>
                <a:lnTo>
                  <a:pt x="1805" y="452"/>
                </a:lnTo>
                <a:lnTo>
                  <a:pt x="1803" y="452"/>
                </a:lnTo>
                <a:lnTo>
                  <a:pt x="1801" y="450"/>
                </a:lnTo>
                <a:lnTo>
                  <a:pt x="1799" y="449"/>
                </a:lnTo>
                <a:lnTo>
                  <a:pt x="1799" y="447"/>
                </a:lnTo>
                <a:lnTo>
                  <a:pt x="1801" y="445"/>
                </a:lnTo>
                <a:lnTo>
                  <a:pt x="1801" y="445"/>
                </a:lnTo>
                <a:close/>
                <a:moveTo>
                  <a:pt x="1825" y="398"/>
                </a:moveTo>
                <a:lnTo>
                  <a:pt x="1839" y="375"/>
                </a:lnTo>
                <a:lnTo>
                  <a:pt x="1841" y="373"/>
                </a:lnTo>
                <a:lnTo>
                  <a:pt x="1843" y="371"/>
                </a:lnTo>
                <a:lnTo>
                  <a:pt x="1845" y="371"/>
                </a:lnTo>
                <a:lnTo>
                  <a:pt x="1847" y="373"/>
                </a:lnTo>
                <a:lnTo>
                  <a:pt x="1849" y="373"/>
                </a:lnTo>
                <a:lnTo>
                  <a:pt x="1849" y="375"/>
                </a:lnTo>
                <a:lnTo>
                  <a:pt x="1849" y="377"/>
                </a:lnTo>
                <a:lnTo>
                  <a:pt x="1849" y="379"/>
                </a:lnTo>
                <a:lnTo>
                  <a:pt x="1834" y="401"/>
                </a:lnTo>
                <a:lnTo>
                  <a:pt x="1832" y="403"/>
                </a:lnTo>
                <a:lnTo>
                  <a:pt x="1830" y="403"/>
                </a:lnTo>
                <a:lnTo>
                  <a:pt x="1828" y="405"/>
                </a:lnTo>
                <a:lnTo>
                  <a:pt x="1827" y="403"/>
                </a:lnTo>
                <a:lnTo>
                  <a:pt x="1825" y="401"/>
                </a:lnTo>
                <a:lnTo>
                  <a:pt x="1825" y="401"/>
                </a:lnTo>
                <a:lnTo>
                  <a:pt x="1825" y="400"/>
                </a:lnTo>
                <a:lnTo>
                  <a:pt x="1825" y="398"/>
                </a:lnTo>
                <a:lnTo>
                  <a:pt x="1825" y="398"/>
                </a:lnTo>
                <a:close/>
                <a:moveTo>
                  <a:pt x="1854" y="352"/>
                </a:moveTo>
                <a:lnTo>
                  <a:pt x="1858" y="347"/>
                </a:lnTo>
                <a:lnTo>
                  <a:pt x="1869" y="328"/>
                </a:lnTo>
                <a:lnTo>
                  <a:pt x="1869" y="326"/>
                </a:lnTo>
                <a:lnTo>
                  <a:pt x="1871" y="326"/>
                </a:lnTo>
                <a:lnTo>
                  <a:pt x="1872" y="326"/>
                </a:lnTo>
                <a:lnTo>
                  <a:pt x="1874" y="326"/>
                </a:lnTo>
                <a:lnTo>
                  <a:pt x="1876" y="328"/>
                </a:lnTo>
                <a:lnTo>
                  <a:pt x="1876" y="329"/>
                </a:lnTo>
                <a:lnTo>
                  <a:pt x="1876" y="331"/>
                </a:lnTo>
                <a:lnTo>
                  <a:pt x="1876" y="333"/>
                </a:lnTo>
                <a:lnTo>
                  <a:pt x="1865" y="352"/>
                </a:lnTo>
                <a:lnTo>
                  <a:pt x="1863" y="356"/>
                </a:lnTo>
                <a:lnTo>
                  <a:pt x="1861" y="357"/>
                </a:lnTo>
                <a:lnTo>
                  <a:pt x="1860" y="357"/>
                </a:lnTo>
                <a:lnTo>
                  <a:pt x="1858" y="357"/>
                </a:lnTo>
                <a:lnTo>
                  <a:pt x="1856" y="357"/>
                </a:lnTo>
                <a:lnTo>
                  <a:pt x="1854" y="356"/>
                </a:lnTo>
                <a:lnTo>
                  <a:pt x="1854" y="354"/>
                </a:lnTo>
                <a:lnTo>
                  <a:pt x="1854" y="352"/>
                </a:lnTo>
                <a:lnTo>
                  <a:pt x="1854" y="352"/>
                </a:lnTo>
                <a:lnTo>
                  <a:pt x="1854" y="352"/>
                </a:lnTo>
                <a:close/>
                <a:moveTo>
                  <a:pt x="1882" y="305"/>
                </a:moveTo>
                <a:lnTo>
                  <a:pt x="1883" y="301"/>
                </a:lnTo>
                <a:lnTo>
                  <a:pt x="1894" y="280"/>
                </a:lnTo>
                <a:lnTo>
                  <a:pt x="1896" y="279"/>
                </a:lnTo>
                <a:lnTo>
                  <a:pt x="1898" y="279"/>
                </a:lnTo>
                <a:lnTo>
                  <a:pt x="1900" y="279"/>
                </a:lnTo>
                <a:lnTo>
                  <a:pt x="1902" y="279"/>
                </a:lnTo>
                <a:lnTo>
                  <a:pt x="1902" y="280"/>
                </a:lnTo>
                <a:lnTo>
                  <a:pt x="1904" y="282"/>
                </a:lnTo>
                <a:lnTo>
                  <a:pt x="1904" y="284"/>
                </a:lnTo>
                <a:lnTo>
                  <a:pt x="1904" y="286"/>
                </a:lnTo>
                <a:lnTo>
                  <a:pt x="1891" y="305"/>
                </a:lnTo>
                <a:lnTo>
                  <a:pt x="1889" y="308"/>
                </a:lnTo>
                <a:lnTo>
                  <a:pt x="1889" y="310"/>
                </a:lnTo>
                <a:lnTo>
                  <a:pt x="1887" y="310"/>
                </a:lnTo>
                <a:lnTo>
                  <a:pt x="1885" y="310"/>
                </a:lnTo>
                <a:lnTo>
                  <a:pt x="1883" y="310"/>
                </a:lnTo>
                <a:lnTo>
                  <a:pt x="1882" y="308"/>
                </a:lnTo>
                <a:lnTo>
                  <a:pt x="1882" y="307"/>
                </a:lnTo>
                <a:lnTo>
                  <a:pt x="1880" y="305"/>
                </a:lnTo>
                <a:lnTo>
                  <a:pt x="1882" y="305"/>
                </a:lnTo>
                <a:lnTo>
                  <a:pt x="1882" y="305"/>
                </a:lnTo>
                <a:close/>
                <a:moveTo>
                  <a:pt x="1909" y="258"/>
                </a:moveTo>
                <a:lnTo>
                  <a:pt x="1909" y="256"/>
                </a:lnTo>
                <a:lnTo>
                  <a:pt x="1926" y="235"/>
                </a:lnTo>
                <a:lnTo>
                  <a:pt x="1927" y="233"/>
                </a:lnTo>
                <a:lnTo>
                  <a:pt x="1929" y="233"/>
                </a:lnTo>
                <a:lnTo>
                  <a:pt x="1931" y="233"/>
                </a:lnTo>
                <a:lnTo>
                  <a:pt x="1933" y="235"/>
                </a:lnTo>
                <a:lnTo>
                  <a:pt x="1933" y="235"/>
                </a:lnTo>
                <a:lnTo>
                  <a:pt x="1935" y="237"/>
                </a:lnTo>
                <a:lnTo>
                  <a:pt x="1933" y="238"/>
                </a:lnTo>
                <a:lnTo>
                  <a:pt x="1933" y="240"/>
                </a:lnTo>
                <a:lnTo>
                  <a:pt x="1916" y="261"/>
                </a:lnTo>
                <a:lnTo>
                  <a:pt x="1916" y="261"/>
                </a:lnTo>
                <a:lnTo>
                  <a:pt x="1915" y="263"/>
                </a:lnTo>
                <a:lnTo>
                  <a:pt x="1915" y="263"/>
                </a:lnTo>
                <a:lnTo>
                  <a:pt x="1913" y="263"/>
                </a:lnTo>
                <a:lnTo>
                  <a:pt x="1911" y="263"/>
                </a:lnTo>
                <a:lnTo>
                  <a:pt x="1909" y="261"/>
                </a:lnTo>
                <a:lnTo>
                  <a:pt x="1907" y="261"/>
                </a:lnTo>
                <a:lnTo>
                  <a:pt x="1907" y="259"/>
                </a:lnTo>
                <a:lnTo>
                  <a:pt x="1909" y="258"/>
                </a:lnTo>
                <a:lnTo>
                  <a:pt x="1909" y="258"/>
                </a:lnTo>
                <a:close/>
                <a:moveTo>
                  <a:pt x="1942" y="214"/>
                </a:moveTo>
                <a:lnTo>
                  <a:pt x="1957" y="191"/>
                </a:lnTo>
                <a:lnTo>
                  <a:pt x="1957" y="189"/>
                </a:lnTo>
                <a:lnTo>
                  <a:pt x="1959" y="189"/>
                </a:lnTo>
                <a:lnTo>
                  <a:pt x="1960" y="187"/>
                </a:lnTo>
                <a:lnTo>
                  <a:pt x="1962" y="189"/>
                </a:lnTo>
                <a:lnTo>
                  <a:pt x="1964" y="189"/>
                </a:lnTo>
                <a:lnTo>
                  <a:pt x="1964" y="191"/>
                </a:lnTo>
                <a:lnTo>
                  <a:pt x="1966" y="193"/>
                </a:lnTo>
                <a:lnTo>
                  <a:pt x="1964" y="194"/>
                </a:lnTo>
                <a:lnTo>
                  <a:pt x="1949" y="219"/>
                </a:lnTo>
                <a:lnTo>
                  <a:pt x="1949" y="219"/>
                </a:lnTo>
                <a:lnTo>
                  <a:pt x="1948" y="221"/>
                </a:lnTo>
                <a:lnTo>
                  <a:pt x="1946" y="221"/>
                </a:lnTo>
                <a:lnTo>
                  <a:pt x="1944" y="219"/>
                </a:lnTo>
                <a:lnTo>
                  <a:pt x="1942" y="219"/>
                </a:lnTo>
                <a:lnTo>
                  <a:pt x="1942" y="217"/>
                </a:lnTo>
                <a:lnTo>
                  <a:pt x="1942" y="216"/>
                </a:lnTo>
                <a:lnTo>
                  <a:pt x="1942" y="214"/>
                </a:lnTo>
                <a:lnTo>
                  <a:pt x="1942" y="214"/>
                </a:lnTo>
                <a:close/>
                <a:moveTo>
                  <a:pt x="1971" y="168"/>
                </a:moveTo>
                <a:lnTo>
                  <a:pt x="1988" y="145"/>
                </a:lnTo>
                <a:lnTo>
                  <a:pt x="1990" y="144"/>
                </a:lnTo>
                <a:lnTo>
                  <a:pt x="1990" y="144"/>
                </a:lnTo>
                <a:lnTo>
                  <a:pt x="1992" y="144"/>
                </a:lnTo>
                <a:lnTo>
                  <a:pt x="1993" y="144"/>
                </a:lnTo>
                <a:lnTo>
                  <a:pt x="1995" y="145"/>
                </a:lnTo>
                <a:lnTo>
                  <a:pt x="1995" y="147"/>
                </a:lnTo>
                <a:lnTo>
                  <a:pt x="1995" y="149"/>
                </a:lnTo>
                <a:lnTo>
                  <a:pt x="1995" y="151"/>
                </a:lnTo>
                <a:lnTo>
                  <a:pt x="1979" y="172"/>
                </a:lnTo>
                <a:lnTo>
                  <a:pt x="1977" y="173"/>
                </a:lnTo>
                <a:lnTo>
                  <a:pt x="1977" y="175"/>
                </a:lnTo>
                <a:lnTo>
                  <a:pt x="1975" y="173"/>
                </a:lnTo>
                <a:lnTo>
                  <a:pt x="1973" y="173"/>
                </a:lnTo>
                <a:lnTo>
                  <a:pt x="1971" y="172"/>
                </a:lnTo>
                <a:lnTo>
                  <a:pt x="1971" y="170"/>
                </a:lnTo>
                <a:lnTo>
                  <a:pt x="1971" y="168"/>
                </a:lnTo>
                <a:lnTo>
                  <a:pt x="1971" y="168"/>
                </a:lnTo>
                <a:lnTo>
                  <a:pt x="1971" y="168"/>
                </a:lnTo>
                <a:close/>
                <a:moveTo>
                  <a:pt x="2006" y="124"/>
                </a:moveTo>
                <a:lnTo>
                  <a:pt x="2026" y="105"/>
                </a:lnTo>
                <a:lnTo>
                  <a:pt x="2026" y="103"/>
                </a:lnTo>
                <a:lnTo>
                  <a:pt x="2028" y="103"/>
                </a:lnTo>
                <a:lnTo>
                  <a:pt x="2030" y="103"/>
                </a:lnTo>
                <a:lnTo>
                  <a:pt x="2032" y="105"/>
                </a:lnTo>
                <a:lnTo>
                  <a:pt x="2034" y="107"/>
                </a:lnTo>
                <a:lnTo>
                  <a:pt x="2034" y="109"/>
                </a:lnTo>
                <a:lnTo>
                  <a:pt x="2034" y="109"/>
                </a:lnTo>
                <a:lnTo>
                  <a:pt x="2032" y="110"/>
                </a:lnTo>
                <a:lnTo>
                  <a:pt x="2014" y="131"/>
                </a:lnTo>
                <a:lnTo>
                  <a:pt x="2012" y="131"/>
                </a:lnTo>
                <a:lnTo>
                  <a:pt x="2010" y="131"/>
                </a:lnTo>
                <a:lnTo>
                  <a:pt x="2008" y="131"/>
                </a:lnTo>
                <a:lnTo>
                  <a:pt x="2006" y="131"/>
                </a:lnTo>
                <a:lnTo>
                  <a:pt x="2004" y="130"/>
                </a:lnTo>
                <a:lnTo>
                  <a:pt x="2004" y="128"/>
                </a:lnTo>
                <a:lnTo>
                  <a:pt x="2004" y="126"/>
                </a:lnTo>
                <a:lnTo>
                  <a:pt x="2006" y="124"/>
                </a:lnTo>
                <a:lnTo>
                  <a:pt x="2006" y="124"/>
                </a:lnTo>
                <a:close/>
                <a:moveTo>
                  <a:pt x="2045" y="86"/>
                </a:moveTo>
                <a:lnTo>
                  <a:pt x="2065" y="65"/>
                </a:lnTo>
                <a:lnTo>
                  <a:pt x="2065" y="65"/>
                </a:lnTo>
                <a:lnTo>
                  <a:pt x="2067" y="65"/>
                </a:lnTo>
                <a:lnTo>
                  <a:pt x="2069" y="65"/>
                </a:lnTo>
                <a:lnTo>
                  <a:pt x="2070" y="65"/>
                </a:lnTo>
                <a:lnTo>
                  <a:pt x="2072" y="67"/>
                </a:lnTo>
                <a:lnTo>
                  <a:pt x="2072" y="68"/>
                </a:lnTo>
                <a:lnTo>
                  <a:pt x="2072" y="70"/>
                </a:lnTo>
                <a:lnTo>
                  <a:pt x="2070" y="72"/>
                </a:lnTo>
                <a:lnTo>
                  <a:pt x="2052" y="91"/>
                </a:lnTo>
                <a:lnTo>
                  <a:pt x="2050" y="93"/>
                </a:lnTo>
                <a:lnTo>
                  <a:pt x="2048" y="93"/>
                </a:lnTo>
                <a:lnTo>
                  <a:pt x="2047" y="93"/>
                </a:lnTo>
                <a:lnTo>
                  <a:pt x="2045" y="91"/>
                </a:lnTo>
                <a:lnTo>
                  <a:pt x="2045" y="89"/>
                </a:lnTo>
                <a:lnTo>
                  <a:pt x="2043" y="88"/>
                </a:lnTo>
                <a:lnTo>
                  <a:pt x="2043" y="86"/>
                </a:lnTo>
                <a:lnTo>
                  <a:pt x="2045" y="86"/>
                </a:lnTo>
                <a:lnTo>
                  <a:pt x="2045" y="86"/>
                </a:lnTo>
                <a:close/>
                <a:moveTo>
                  <a:pt x="2085" y="47"/>
                </a:moveTo>
                <a:lnTo>
                  <a:pt x="2111" y="33"/>
                </a:lnTo>
                <a:lnTo>
                  <a:pt x="2113" y="33"/>
                </a:lnTo>
                <a:lnTo>
                  <a:pt x="2114" y="33"/>
                </a:lnTo>
                <a:lnTo>
                  <a:pt x="2114" y="33"/>
                </a:lnTo>
                <a:lnTo>
                  <a:pt x="2116" y="35"/>
                </a:lnTo>
                <a:lnTo>
                  <a:pt x="2116" y="37"/>
                </a:lnTo>
                <a:lnTo>
                  <a:pt x="2116" y="38"/>
                </a:lnTo>
                <a:lnTo>
                  <a:pt x="2116" y="40"/>
                </a:lnTo>
                <a:lnTo>
                  <a:pt x="2114" y="40"/>
                </a:lnTo>
                <a:lnTo>
                  <a:pt x="2091" y="54"/>
                </a:lnTo>
                <a:lnTo>
                  <a:pt x="2089" y="54"/>
                </a:lnTo>
                <a:lnTo>
                  <a:pt x="2087" y="54"/>
                </a:lnTo>
                <a:lnTo>
                  <a:pt x="2085" y="54"/>
                </a:lnTo>
                <a:lnTo>
                  <a:pt x="2083" y="53"/>
                </a:lnTo>
                <a:lnTo>
                  <a:pt x="2083" y="51"/>
                </a:lnTo>
                <a:lnTo>
                  <a:pt x="2083" y="49"/>
                </a:lnTo>
                <a:lnTo>
                  <a:pt x="2085" y="47"/>
                </a:lnTo>
                <a:lnTo>
                  <a:pt x="2085" y="47"/>
                </a:lnTo>
                <a:lnTo>
                  <a:pt x="2085" y="47"/>
                </a:lnTo>
                <a:close/>
                <a:moveTo>
                  <a:pt x="2133" y="17"/>
                </a:moveTo>
                <a:lnTo>
                  <a:pt x="2136" y="16"/>
                </a:lnTo>
                <a:lnTo>
                  <a:pt x="2138" y="14"/>
                </a:lnTo>
                <a:lnTo>
                  <a:pt x="2138" y="14"/>
                </a:lnTo>
                <a:lnTo>
                  <a:pt x="2160" y="7"/>
                </a:lnTo>
                <a:lnTo>
                  <a:pt x="2162" y="7"/>
                </a:lnTo>
                <a:lnTo>
                  <a:pt x="2164" y="7"/>
                </a:lnTo>
                <a:lnTo>
                  <a:pt x="2164" y="9"/>
                </a:lnTo>
                <a:lnTo>
                  <a:pt x="2166" y="10"/>
                </a:lnTo>
                <a:lnTo>
                  <a:pt x="2166" y="12"/>
                </a:lnTo>
                <a:lnTo>
                  <a:pt x="2166" y="12"/>
                </a:lnTo>
                <a:lnTo>
                  <a:pt x="2164" y="14"/>
                </a:lnTo>
                <a:lnTo>
                  <a:pt x="2162" y="16"/>
                </a:lnTo>
                <a:lnTo>
                  <a:pt x="2142" y="23"/>
                </a:lnTo>
                <a:lnTo>
                  <a:pt x="2142" y="23"/>
                </a:lnTo>
                <a:lnTo>
                  <a:pt x="2138" y="24"/>
                </a:lnTo>
                <a:lnTo>
                  <a:pt x="2136" y="26"/>
                </a:lnTo>
                <a:lnTo>
                  <a:pt x="2135" y="26"/>
                </a:lnTo>
                <a:lnTo>
                  <a:pt x="2133" y="26"/>
                </a:lnTo>
                <a:lnTo>
                  <a:pt x="2131" y="24"/>
                </a:lnTo>
                <a:lnTo>
                  <a:pt x="2131" y="23"/>
                </a:lnTo>
                <a:lnTo>
                  <a:pt x="2131" y="21"/>
                </a:lnTo>
                <a:lnTo>
                  <a:pt x="2131" y="19"/>
                </a:lnTo>
                <a:lnTo>
                  <a:pt x="2133" y="17"/>
                </a:lnTo>
                <a:lnTo>
                  <a:pt x="2133" y="17"/>
                </a:lnTo>
                <a:close/>
                <a:moveTo>
                  <a:pt x="2188" y="2"/>
                </a:moveTo>
                <a:lnTo>
                  <a:pt x="2197" y="0"/>
                </a:lnTo>
                <a:lnTo>
                  <a:pt x="2199" y="0"/>
                </a:lnTo>
                <a:lnTo>
                  <a:pt x="2217" y="0"/>
                </a:lnTo>
                <a:lnTo>
                  <a:pt x="2219" y="0"/>
                </a:lnTo>
                <a:lnTo>
                  <a:pt x="2221" y="0"/>
                </a:lnTo>
                <a:lnTo>
                  <a:pt x="2221" y="2"/>
                </a:lnTo>
                <a:lnTo>
                  <a:pt x="2221" y="3"/>
                </a:lnTo>
                <a:lnTo>
                  <a:pt x="2221" y="5"/>
                </a:lnTo>
                <a:lnTo>
                  <a:pt x="2221" y="7"/>
                </a:lnTo>
                <a:lnTo>
                  <a:pt x="2219" y="7"/>
                </a:lnTo>
                <a:lnTo>
                  <a:pt x="2217" y="9"/>
                </a:lnTo>
                <a:lnTo>
                  <a:pt x="2199" y="9"/>
                </a:lnTo>
                <a:lnTo>
                  <a:pt x="2199" y="9"/>
                </a:lnTo>
                <a:lnTo>
                  <a:pt x="2190" y="10"/>
                </a:lnTo>
                <a:lnTo>
                  <a:pt x="2188" y="10"/>
                </a:lnTo>
                <a:lnTo>
                  <a:pt x="2186" y="9"/>
                </a:lnTo>
                <a:lnTo>
                  <a:pt x="2184" y="9"/>
                </a:lnTo>
                <a:lnTo>
                  <a:pt x="2184" y="7"/>
                </a:lnTo>
                <a:lnTo>
                  <a:pt x="2184" y="5"/>
                </a:lnTo>
                <a:lnTo>
                  <a:pt x="2184" y="3"/>
                </a:lnTo>
                <a:lnTo>
                  <a:pt x="2186" y="2"/>
                </a:lnTo>
                <a:lnTo>
                  <a:pt x="2188" y="2"/>
                </a:lnTo>
                <a:lnTo>
                  <a:pt x="2188" y="2"/>
                </a:lnTo>
                <a:close/>
                <a:moveTo>
                  <a:pt x="2245" y="3"/>
                </a:moveTo>
                <a:lnTo>
                  <a:pt x="2252" y="5"/>
                </a:lnTo>
                <a:lnTo>
                  <a:pt x="2272" y="10"/>
                </a:lnTo>
                <a:lnTo>
                  <a:pt x="2274" y="12"/>
                </a:lnTo>
                <a:lnTo>
                  <a:pt x="2276" y="14"/>
                </a:lnTo>
                <a:lnTo>
                  <a:pt x="2276" y="14"/>
                </a:lnTo>
                <a:lnTo>
                  <a:pt x="2276" y="17"/>
                </a:lnTo>
                <a:lnTo>
                  <a:pt x="2276" y="17"/>
                </a:lnTo>
                <a:lnTo>
                  <a:pt x="2274" y="19"/>
                </a:lnTo>
                <a:lnTo>
                  <a:pt x="2272" y="19"/>
                </a:lnTo>
                <a:lnTo>
                  <a:pt x="2270" y="19"/>
                </a:lnTo>
                <a:lnTo>
                  <a:pt x="2250" y="14"/>
                </a:lnTo>
                <a:lnTo>
                  <a:pt x="2243" y="12"/>
                </a:lnTo>
                <a:lnTo>
                  <a:pt x="2241" y="12"/>
                </a:lnTo>
                <a:lnTo>
                  <a:pt x="2241" y="10"/>
                </a:lnTo>
                <a:lnTo>
                  <a:pt x="2239" y="9"/>
                </a:lnTo>
                <a:lnTo>
                  <a:pt x="2239" y="7"/>
                </a:lnTo>
                <a:lnTo>
                  <a:pt x="2241" y="5"/>
                </a:lnTo>
                <a:lnTo>
                  <a:pt x="2241" y="5"/>
                </a:lnTo>
                <a:lnTo>
                  <a:pt x="2243" y="3"/>
                </a:lnTo>
                <a:lnTo>
                  <a:pt x="2245" y="3"/>
                </a:lnTo>
                <a:lnTo>
                  <a:pt x="2245" y="3"/>
                </a:lnTo>
                <a:close/>
                <a:moveTo>
                  <a:pt x="2300" y="23"/>
                </a:moveTo>
                <a:lnTo>
                  <a:pt x="2311" y="30"/>
                </a:lnTo>
                <a:lnTo>
                  <a:pt x="2312" y="30"/>
                </a:lnTo>
                <a:lnTo>
                  <a:pt x="2323" y="38"/>
                </a:lnTo>
                <a:lnTo>
                  <a:pt x="2323" y="40"/>
                </a:lnTo>
                <a:lnTo>
                  <a:pt x="2323" y="42"/>
                </a:lnTo>
                <a:lnTo>
                  <a:pt x="2323" y="44"/>
                </a:lnTo>
                <a:lnTo>
                  <a:pt x="2323" y="45"/>
                </a:lnTo>
                <a:lnTo>
                  <a:pt x="2322" y="45"/>
                </a:lnTo>
                <a:lnTo>
                  <a:pt x="2320" y="47"/>
                </a:lnTo>
                <a:lnTo>
                  <a:pt x="2318" y="45"/>
                </a:lnTo>
                <a:lnTo>
                  <a:pt x="2316" y="45"/>
                </a:lnTo>
                <a:lnTo>
                  <a:pt x="2305" y="37"/>
                </a:lnTo>
                <a:lnTo>
                  <a:pt x="2307" y="37"/>
                </a:lnTo>
                <a:lnTo>
                  <a:pt x="2294" y="30"/>
                </a:lnTo>
                <a:lnTo>
                  <a:pt x="2292" y="30"/>
                </a:lnTo>
                <a:lnTo>
                  <a:pt x="2292" y="28"/>
                </a:lnTo>
                <a:lnTo>
                  <a:pt x="2292" y="26"/>
                </a:lnTo>
                <a:lnTo>
                  <a:pt x="2292" y="24"/>
                </a:lnTo>
                <a:lnTo>
                  <a:pt x="2294" y="23"/>
                </a:lnTo>
                <a:lnTo>
                  <a:pt x="2296" y="23"/>
                </a:lnTo>
                <a:lnTo>
                  <a:pt x="2298" y="23"/>
                </a:lnTo>
                <a:lnTo>
                  <a:pt x="2300" y="23"/>
                </a:lnTo>
                <a:lnTo>
                  <a:pt x="2300" y="23"/>
                </a:lnTo>
                <a:close/>
                <a:moveTo>
                  <a:pt x="2344" y="56"/>
                </a:moveTo>
                <a:lnTo>
                  <a:pt x="2367" y="72"/>
                </a:lnTo>
                <a:lnTo>
                  <a:pt x="2367" y="74"/>
                </a:lnTo>
                <a:lnTo>
                  <a:pt x="2369" y="75"/>
                </a:lnTo>
                <a:lnTo>
                  <a:pt x="2369" y="77"/>
                </a:lnTo>
                <a:lnTo>
                  <a:pt x="2367" y="79"/>
                </a:lnTo>
                <a:lnTo>
                  <a:pt x="2366" y="79"/>
                </a:lnTo>
                <a:lnTo>
                  <a:pt x="2364" y="81"/>
                </a:lnTo>
                <a:lnTo>
                  <a:pt x="2362" y="79"/>
                </a:lnTo>
                <a:lnTo>
                  <a:pt x="2362" y="79"/>
                </a:lnTo>
                <a:lnTo>
                  <a:pt x="2338" y="63"/>
                </a:lnTo>
                <a:lnTo>
                  <a:pt x="2338" y="61"/>
                </a:lnTo>
                <a:lnTo>
                  <a:pt x="2336" y="60"/>
                </a:lnTo>
                <a:lnTo>
                  <a:pt x="2336" y="58"/>
                </a:lnTo>
                <a:lnTo>
                  <a:pt x="2338" y="56"/>
                </a:lnTo>
                <a:lnTo>
                  <a:pt x="2340" y="54"/>
                </a:lnTo>
                <a:lnTo>
                  <a:pt x="2340" y="54"/>
                </a:lnTo>
                <a:lnTo>
                  <a:pt x="2342" y="54"/>
                </a:lnTo>
                <a:lnTo>
                  <a:pt x="2344" y="56"/>
                </a:lnTo>
                <a:lnTo>
                  <a:pt x="2344" y="56"/>
                </a:lnTo>
                <a:close/>
                <a:moveTo>
                  <a:pt x="2388" y="91"/>
                </a:moveTo>
                <a:lnTo>
                  <a:pt x="2397" y="102"/>
                </a:lnTo>
                <a:lnTo>
                  <a:pt x="2406" y="112"/>
                </a:lnTo>
                <a:lnTo>
                  <a:pt x="2406" y="114"/>
                </a:lnTo>
                <a:lnTo>
                  <a:pt x="2406" y="116"/>
                </a:lnTo>
                <a:lnTo>
                  <a:pt x="2406" y="117"/>
                </a:lnTo>
                <a:lnTo>
                  <a:pt x="2404" y="119"/>
                </a:lnTo>
                <a:lnTo>
                  <a:pt x="2402" y="119"/>
                </a:lnTo>
                <a:lnTo>
                  <a:pt x="2401" y="119"/>
                </a:lnTo>
                <a:lnTo>
                  <a:pt x="2399" y="119"/>
                </a:lnTo>
                <a:lnTo>
                  <a:pt x="2399" y="117"/>
                </a:lnTo>
                <a:lnTo>
                  <a:pt x="2390" y="107"/>
                </a:lnTo>
                <a:lnTo>
                  <a:pt x="2380" y="98"/>
                </a:lnTo>
                <a:lnTo>
                  <a:pt x="2379" y="96"/>
                </a:lnTo>
                <a:lnTo>
                  <a:pt x="2379" y="95"/>
                </a:lnTo>
                <a:lnTo>
                  <a:pt x="2379" y="93"/>
                </a:lnTo>
                <a:lnTo>
                  <a:pt x="2380" y="91"/>
                </a:lnTo>
                <a:lnTo>
                  <a:pt x="2382" y="91"/>
                </a:lnTo>
                <a:lnTo>
                  <a:pt x="2384" y="89"/>
                </a:lnTo>
                <a:lnTo>
                  <a:pt x="2386" y="91"/>
                </a:lnTo>
                <a:lnTo>
                  <a:pt x="2388" y="91"/>
                </a:lnTo>
                <a:lnTo>
                  <a:pt x="2388" y="91"/>
                </a:lnTo>
                <a:close/>
                <a:moveTo>
                  <a:pt x="2423" y="133"/>
                </a:moveTo>
                <a:lnTo>
                  <a:pt x="2423" y="135"/>
                </a:lnTo>
                <a:lnTo>
                  <a:pt x="2441" y="154"/>
                </a:lnTo>
                <a:lnTo>
                  <a:pt x="2441" y="156"/>
                </a:lnTo>
                <a:lnTo>
                  <a:pt x="2443" y="158"/>
                </a:lnTo>
                <a:lnTo>
                  <a:pt x="2441" y="159"/>
                </a:lnTo>
                <a:lnTo>
                  <a:pt x="2441" y="161"/>
                </a:lnTo>
                <a:lnTo>
                  <a:pt x="2439" y="161"/>
                </a:lnTo>
                <a:lnTo>
                  <a:pt x="2437" y="161"/>
                </a:lnTo>
                <a:lnTo>
                  <a:pt x="2435" y="161"/>
                </a:lnTo>
                <a:lnTo>
                  <a:pt x="2434" y="159"/>
                </a:lnTo>
                <a:lnTo>
                  <a:pt x="2415" y="140"/>
                </a:lnTo>
                <a:lnTo>
                  <a:pt x="2415" y="140"/>
                </a:lnTo>
                <a:lnTo>
                  <a:pt x="2413" y="138"/>
                </a:lnTo>
                <a:lnTo>
                  <a:pt x="2413" y="137"/>
                </a:lnTo>
                <a:lnTo>
                  <a:pt x="2415" y="135"/>
                </a:lnTo>
                <a:lnTo>
                  <a:pt x="2415" y="133"/>
                </a:lnTo>
                <a:lnTo>
                  <a:pt x="2417" y="131"/>
                </a:lnTo>
                <a:lnTo>
                  <a:pt x="2419" y="131"/>
                </a:lnTo>
                <a:lnTo>
                  <a:pt x="2421" y="133"/>
                </a:lnTo>
                <a:lnTo>
                  <a:pt x="2423" y="133"/>
                </a:lnTo>
                <a:lnTo>
                  <a:pt x="2423" y="133"/>
                </a:lnTo>
                <a:close/>
                <a:moveTo>
                  <a:pt x="2459" y="175"/>
                </a:moveTo>
                <a:lnTo>
                  <a:pt x="2474" y="198"/>
                </a:lnTo>
                <a:lnTo>
                  <a:pt x="2474" y="200"/>
                </a:lnTo>
                <a:lnTo>
                  <a:pt x="2474" y="201"/>
                </a:lnTo>
                <a:lnTo>
                  <a:pt x="2474" y="203"/>
                </a:lnTo>
                <a:lnTo>
                  <a:pt x="2472" y="205"/>
                </a:lnTo>
                <a:lnTo>
                  <a:pt x="2470" y="205"/>
                </a:lnTo>
                <a:lnTo>
                  <a:pt x="2468" y="205"/>
                </a:lnTo>
                <a:lnTo>
                  <a:pt x="2467" y="205"/>
                </a:lnTo>
                <a:lnTo>
                  <a:pt x="2465" y="203"/>
                </a:lnTo>
                <a:lnTo>
                  <a:pt x="2450" y="180"/>
                </a:lnTo>
                <a:lnTo>
                  <a:pt x="2450" y="179"/>
                </a:lnTo>
                <a:lnTo>
                  <a:pt x="2450" y="177"/>
                </a:lnTo>
                <a:lnTo>
                  <a:pt x="2452" y="175"/>
                </a:lnTo>
                <a:lnTo>
                  <a:pt x="2452" y="173"/>
                </a:lnTo>
                <a:lnTo>
                  <a:pt x="2454" y="173"/>
                </a:lnTo>
                <a:lnTo>
                  <a:pt x="2456" y="173"/>
                </a:lnTo>
                <a:lnTo>
                  <a:pt x="2457" y="173"/>
                </a:lnTo>
                <a:lnTo>
                  <a:pt x="2459" y="175"/>
                </a:lnTo>
                <a:lnTo>
                  <a:pt x="2459" y="175"/>
                </a:lnTo>
                <a:close/>
                <a:moveTo>
                  <a:pt x="2489" y="223"/>
                </a:moveTo>
                <a:lnTo>
                  <a:pt x="2503" y="245"/>
                </a:lnTo>
                <a:lnTo>
                  <a:pt x="2503" y="247"/>
                </a:lnTo>
                <a:lnTo>
                  <a:pt x="2503" y="249"/>
                </a:lnTo>
                <a:lnTo>
                  <a:pt x="2501" y="251"/>
                </a:lnTo>
                <a:lnTo>
                  <a:pt x="2501" y="251"/>
                </a:lnTo>
                <a:lnTo>
                  <a:pt x="2500" y="252"/>
                </a:lnTo>
                <a:lnTo>
                  <a:pt x="2498" y="251"/>
                </a:lnTo>
                <a:lnTo>
                  <a:pt x="2496" y="251"/>
                </a:lnTo>
                <a:lnTo>
                  <a:pt x="2494" y="249"/>
                </a:lnTo>
                <a:lnTo>
                  <a:pt x="2479" y="226"/>
                </a:lnTo>
                <a:lnTo>
                  <a:pt x="2479" y="224"/>
                </a:lnTo>
                <a:lnTo>
                  <a:pt x="2479" y="223"/>
                </a:lnTo>
                <a:lnTo>
                  <a:pt x="2479" y="221"/>
                </a:lnTo>
                <a:lnTo>
                  <a:pt x="2481" y="221"/>
                </a:lnTo>
                <a:lnTo>
                  <a:pt x="2483" y="219"/>
                </a:lnTo>
                <a:lnTo>
                  <a:pt x="2485" y="219"/>
                </a:lnTo>
                <a:lnTo>
                  <a:pt x="2487" y="221"/>
                </a:lnTo>
                <a:lnTo>
                  <a:pt x="2489" y="223"/>
                </a:lnTo>
                <a:lnTo>
                  <a:pt x="2489" y="223"/>
                </a:lnTo>
                <a:close/>
                <a:moveTo>
                  <a:pt x="2518" y="266"/>
                </a:moveTo>
                <a:lnTo>
                  <a:pt x="2534" y="289"/>
                </a:lnTo>
                <a:lnTo>
                  <a:pt x="2534" y="291"/>
                </a:lnTo>
                <a:lnTo>
                  <a:pt x="2534" y="293"/>
                </a:lnTo>
                <a:lnTo>
                  <a:pt x="2534" y="294"/>
                </a:lnTo>
                <a:lnTo>
                  <a:pt x="2533" y="296"/>
                </a:lnTo>
                <a:lnTo>
                  <a:pt x="2531" y="296"/>
                </a:lnTo>
                <a:lnTo>
                  <a:pt x="2529" y="296"/>
                </a:lnTo>
                <a:lnTo>
                  <a:pt x="2527" y="296"/>
                </a:lnTo>
                <a:lnTo>
                  <a:pt x="2527" y="294"/>
                </a:lnTo>
                <a:lnTo>
                  <a:pt x="2511" y="272"/>
                </a:lnTo>
                <a:lnTo>
                  <a:pt x="2509" y="270"/>
                </a:lnTo>
                <a:lnTo>
                  <a:pt x="2509" y="268"/>
                </a:lnTo>
                <a:lnTo>
                  <a:pt x="2511" y="266"/>
                </a:lnTo>
                <a:lnTo>
                  <a:pt x="2511" y="266"/>
                </a:lnTo>
                <a:lnTo>
                  <a:pt x="2512" y="265"/>
                </a:lnTo>
                <a:lnTo>
                  <a:pt x="2514" y="265"/>
                </a:lnTo>
                <a:lnTo>
                  <a:pt x="2516" y="266"/>
                </a:lnTo>
                <a:lnTo>
                  <a:pt x="2518" y="266"/>
                </a:lnTo>
                <a:lnTo>
                  <a:pt x="2518" y="266"/>
                </a:lnTo>
                <a:close/>
                <a:moveTo>
                  <a:pt x="2549" y="314"/>
                </a:moveTo>
                <a:lnTo>
                  <a:pt x="2562" y="336"/>
                </a:lnTo>
                <a:lnTo>
                  <a:pt x="2562" y="338"/>
                </a:lnTo>
                <a:lnTo>
                  <a:pt x="2562" y="340"/>
                </a:lnTo>
                <a:lnTo>
                  <a:pt x="2560" y="342"/>
                </a:lnTo>
                <a:lnTo>
                  <a:pt x="2560" y="343"/>
                </a:lnTo>
                <a:lnTo>
                  <a:pt x="2558" y="343"/>
                </a:lnTo>
                <a:lnTo>
                  <a:pt x="2556" y="343"/>
                </a:lnTo>
                <a:lnTo>
                  <a:pt x="2555" y="342"/>
                </a:lnTo>
                <a:lnTo>
                  <a:pt x="2553" y="340"/>
                </a:lnTo>
                <a:lnTo>
                  <a:pt x="2540" y="317"/>
                </a:lnTo>
                <a:lnTo>
                  <a:pt x="2540" y="315"/>
                </a:lnTo>
                <a:lnTo>
                  <a:pt x="2540" y="314"/>
                </a:lnTo>
                <a:lnTo>
                  <a:pt x="2540" y="312"/>
                </a:lnTo>
                <a:lnTo>
                  <a:pt x="2542" y="310"/>
                </a:lnTo>
                <a:lnTo>
                  <a:pt x="2544" y="310"/>
                </a:lnTo>
                <a:lnTo>
                  <a:pt x="2545" y="310"/>
                </a:lnTo>
                <a:lnTo>
                  <a:pt x="2547" y="312"/>
                </a:lnTo>
                <a:lnTo>
                  <a:pt x="2549" y="314"/>
                </a:lnTo>
                <a:lnTo>
                  <a:pt x="2549" y="314"/>
                </a:lnTo>
                <a:close/>
                <a:moveTo>
                  <a:pt x="2575" y="361"/>
                </a:moveTo>
                <a:lnTo>
                  <a:pt x="2588" y="384"/>
                </a:lnTo>
                <a:lnTo>
                  <a:pt x="2588" y="386"/>
                </a:lnTo>
                <a:lnTo>
                  <a:pt x="2588" y="387"/>
                </a:lnTo>
                <a:lnTo>
                  <a:pt x="2588" y="389"/>
                </a:lnTo>
                <a:lnTo>
                  <a:pt x="2586" y="391"/>
                </a:lnTo>
                <a:lnTo>
                  <a:pt x="2584" y="391"/>
                </a:lnTo>
                <a:lnTo>
                  <a:pt x="2582" y="391"/>
                </a:lnTo>
                <a:lnTo>
                  <a:pt x="2580" y="389"/>
                </a:lnTo>
                <a:lnTo>
                  <a:pt x="2578" y="389"/>
                </a:lnTo>
                <a:lnTo>
                  <a:pt x="2566" y="364"/>
                </a:lnTo>
                <a:lnTo>
                  <a:pt x="2566" y="363"/>
                </a:lnTo>
                <a:lnTo>
                  <a:pt x="2566" y="361"/>
                </a:lnTo>
                <a:lnTo>
                  <a:pt x="2567" y="359"/>
                </a:lnTo>
                <a:lnTo>
                  <a:pt x="2567" y="359"/>
                </a:lnTo>
                <a:lnTo>
                  <a:pt x="2569" y="357"/>
                </a:lnTo>
                <a:lnTo>
                  <a:pt x="2571" y="357"/>
                </a:lnTo>
                <a:lnTo>
                  <a:pt x="2573" y="359"/>
                </a:lnTo>
                <a:lnTo>
                  <a:pt x="2575" y="361"/>
                </a:lnTo>
                <a:lnTo>
                  <a:pt x="2575" y="361"/>
                </a:lnTo>
                <a:close/>
                <a:moveTo>
                  <a:pt x="2602" y="407"/>
                </a:moveTo>
                <a:lnTo>
                  <a:pt x="2617" y="431"/>
                </a:lnTo>
                <a:lnTo>
                  <a:pt x="2617" y="431"/>
                </a:lnTo>
                <a:lnTo>
                  <a:pt x="2617" y="433"/>
                </a:lnTo>
                <a:lnTo>
                  <a:pt x="2617" y="435"/>
                </a:lnTo>
                <a:lnTo>
                  <a:pt x="2615" y="436"/>
                </a:lnTo>
                <a:lnTo>
                  <a:pt x="2613" y="436"/>
                </a:lnTo>
                <a:lnTo>
                  <a:pt x="2611" y="436"/>
                </a:lnTo>
                <a:lnTo>
                  <a:pt x="2610" y="436"/>
                </a:lnTo>
                <a:lnTo>
                  <a:pt x="2608" y="435"/>
                </a:lnTo>
                <a:lnTo>
                  <a:pt x="2593" y="412"/>
                </a:lnTo>
                <a:lnTo>
                  <a:pt x="2593" y="410"/>
                </a:lnTo>
                <a:lnTo>
                  <a:pt x="2593" y="408"/>
                </a:lnTo>
                <a:lnTo>
                  <a:pt x="2593" y="407"/>
                </a:lnTo>
                <a:lnTo>
                  <a:pt x="2595" y="407"/>
                </a:lnTo>
                <a:lnTo>
                  <a:pt x="2597" y="405"/>
                </a:lnTo>
                <a:lnTo>
                  <a:pt x="2599" y="405"/>
                </a:lnTo>
                <a:lnTo>
                  <a:pt x="2600" y="407"/>
                </a:lnTo>
                <a:lnTo>
                  <a:pt x="2602" y="407"/>
                </a:lnTo>
                <a:lnTo>
                  <a:pt x="2602" y="407"/>
                </a:lnTo>
                <a:close/>
                <a:moveTo>
                  <a:pt x="2630" y="454"/>
                </a:moveTo>
                <a:lnTo>
                  <a:pt x="2643" y="478"/>
                </a:lnTo>
                <a:lnTo>
                  <a:pt x="2643" y="480"/>
                </a:lnTo>
                <a:lnTo>
                  <a:pt x="2643" y="482"/>
                </a:lnTo>
                <a:lnTo>
                  <a:pt x="2643" y="484"/>
                </a:lnTo>
                <a:lnTo>
                  <a:pt x="2641" y="484"/>
                </a:lnTo>
                <a:lnTo>
                  <a:pt x="2639" y="485"/>
                </a:lnTo>
                <a:lnTo>
                  <a:pt x="2637" y="484"/>
                </a:lnTo>
                <a:lnTo>
                  <a:pt x="2635" y="484"/>
                </a:lnTo>
                <a:lnTo>
                  <a:pt x="2633" y="482"/>
                </a:lnTo>
                <a:lnTo>
                  <a:pt x="2622" y="457"/>
                </a:lnTo>
                <a:lnTo>
                  <a:pt x="2621" y="456"/>
                </a:lnTo>
                <a:lnTo>
                  <a:pt x="2622" y="454"/>
                </a:lnTo>
                <a:lnTo>
                  <a:pt x="2622" y="454"/>
                </a:lnTo>
                <a:lnTo>
                  <a:pt x="2624" y="452"/>
                </a:lnTo>
                <a:lnTo>
                  <a:pt x="2626" y="452"/>
                </a:lnTo>
                <a:lnTo>
                  <a:pt x="2628" y="452"/>
                </a:lnTo>
                <a:lnTo>
                  <a:pt x="2630" y="452"/>
                </a:lnTo>
                <a:lnTo>
                  <a:pt x="2630" y="454"/>
                </a:lnTo>
                <a:lnTo>
                  <a:pt x="2630" y="454"/>
                </a:lnTo>
                <a:close/>
              </a:path>
            </a:pathLst>
          </a:custGeom>
          <a:solidFill>
            <a:srgbClr val="FF0000"/>
          </a:solidFill>
          <a:ln w="15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84" name="Freeform 836"/>
          <p:cNvSpPr>
            <a:spLocks noEditPoints="1"/>
          </p:cNvSpPr>
          <p:nvPr/>
        </p:nvSpPr>
        <p:spPr bwMode="auto">
          <a:xfrm>
            <a:off x="5213350" y="3647976"/>
            <a:ext cx="2097088" cy="809625"/>
          </a:xfrm>
          <a:custGeom>
            <a:avLst/>
            <a:gdLst>
              <a:gd name="T0" fmla="*/ 48 w 2643"/>
              <a:gd name="T1" fmla="*/ 580 h 1018"/>
              <a:gd name="T2" fmla="*/ 74 w 2643"/>
              <a:gd name="T3" fmla="*/ 629 h 1018"/>
              <a:gd name="T4" fmla="*/ 86 w 2643"/>
              <a:gd name="T5" fmla="*/ 661 h 1018"/>
              <a:gd name="T6" fmla="*/ 107 w 2643"/>
              <a:gd name="T7" fmla="*/ 694 h 1018"/>
              <a:gd name="T8" fmla="*/ 145 w 2643"/>
              <a:gd name="T9" fmla="*/ 738 h 1018"/>
              <a:gd name="T10" fmla="*/ 222 w 2643"/>
              <a:gd name="T11" fmla="*/ 852 h 1018"/>
              <a:gd name="T12" fmla="*/ 253 w 2643"/>
              <a:gd name="T13" fmla="*/ 901 h 1018"/>
              <a:gd name="T14" fmla="*/ 281 w 2643"/>
              <a:gd name="T15" fmla="*/ 936 h 1018"/>
              <a:gd name="T16" fmla="*/ 308 w 2643"/>
              <a:gd name="T17" fmla="*/ 953 h 1018"/>
              <a:gd name="T18" fmla="*/ 354 w 2643"/>
              <a:gd name="T19" fmla="*/ 983 h 1018"/>
              <a:gd name="T20" fmla="*/ 407 w 2643"/>
              <a:gd name="T21" fmla="*/ 1004 h 1018"/>
              <a:gd name="T22" fmla="*/ 462 w 2643"/>
              <a:gd name="T23" fmla="*/ 1008 h 1018"/>
              <a:gd name="T24" fmla="*/ 583 w 2643"/>
              <a:gd name="T25" fmla="*/ 950 h 1018"/>
              <a:gd name="T26" fmla="*/ 626 w 2643"/>
              <a:gd name="T27" fmla="*/ 910 h 1018"/>
              <a:gd name="T28" fmla="*/ 668 w 2643"/>
              <a:gd name="T29" fmla="*/ 873 h 1018"/>
              <a:gd name="T30" fmla="*/ 684 w 2643"/>
              <a:gd name="T31" fmla="*/ 853 h 1018"/>
              <a:gd name="T32" fmla="*/ 706 w 2643"/>
              <a:gd name="T33" fmla="*/ 810 h 1018"/>
              <a:gd name="T34" fmla="*/ 780 w 2643"/>
              <a:gd name="T35" fmla="*/ 690 h 1018"/>
              <a:gd name="T36" fmla="*/ 816 w 2643"/>
              <a:gd name="T37" fmla="*/ 645 h 1018"/>
              <a:gd name="T38" fmla="*/ 825 w 2643"/>
              <a:gd name="T39" fmla="*/ 627 h 1018"/>
              <a:gd name="T40" fmla="*/ 847 w 2643"/>
              <a:gd name="T41" fmla="*/ 573 h 1018"/>
              <a:gd name="T42" fmla="*/ 919 w 2643"/>
              <a:gd name="T43" fmla="*/ 452 h 1018"/>
              <a:gd name="T44" fmla="*/ 948 w 2643"/>
              <a:gd name="T45" fmla="*/ 410 h 1018"/>
              <a:gd name="T46" fmla="*/ 956 w 2643"/>
              <a:gd name="T47" fmla="*/ 389 h 1018"/>
              <a:gd name="T48" fmla="*/ 983 w 2643"/>
              <a:gd name="T49" fmla="*/ 338 h 1018"/>
              <a:gd name="T50" fmla="*/ 1040 w 2643"/>
              <a:gd name="T51" fmla="*/ 238 h 1018"/>
              <a:gd name="T52" fmla="*/ 1091 w 2643"/>
              <a:gd name="T53" fmla="*/ 175 h 1018"/>
              <a:gd name="T54" fmla="*/ 1124 w 2643"/>
              <a:gd name="T55" fmla="*/ 137 h 1018"/>
              <a:gd name="T56" fmla="*/ 1135 w 2643"/>
              <a:gd name="T57" fmla="*/ 116 h 1018"/>
              <a:gd name="T58" fmla="*/ 1176 w 2643"/>
              <a:gd name="T59" fmla="*/ 74 h 1018"/>
              <a:gd name="T60" fmla="*/ 1297 w 2643"/>
              <a:gd name="T61" fmla="*/ 2 h 1018"/>
              <a:gd name="T62" fmla="*/ 1357 w 2643"/>
              <a:gd name="T63" fmla="*/ 3 h 1018"/>
              <a:gd name="T64" fmla="*/ 1410 w 2643"/>
              <a:gd name="T65" fmla="*/ 26 h 1018"/>
              <a:gd name="T66" fmla="*/ 1427 w 2643"/>
              <a:gd name="T67" fmla="*/ 38 h 1018"/>
              <a:gd name="T68" fmla="*/ 1473 w 2643"/>
              <a:gd name="T69" fmla="*/ 67 h 1018"/>
              <a:gd name="T70" fmla="*/ 1515 w 2643"/>
              <a:gd name="T71" fmla="*/ 105 h 1018"/>
              <a:gd name="T72" fmla="*/ 1601 w 2643"/>
              <a:gd name="T73" fmla="*/ 216 h 1018"/>
              <a:gd name="T74" fmla="*/ 1627 w 2643"/>
              <a:gd name="T75" fmla="*/ 266 h 1018"/>
              <a:gd name="T76" fmla="*/ 1638 w 2643"/>
              <a:gd name="T77" fmla="*/ 284 h 1018"/>
              <a:gd name="T78" fmla="*/ 1673 w 2643"/>
              <a:gd name="T79" fmla="*/ 331 h 1018"/>
              <a:gd name="T80" fmla="*/ 1739 w 2643"/>
              <a:gd name="T81" fmla="*/ 456 h 1018"/>
              <a:gd name="T82" fmla="*/ 1746 w 2643"/>
              <a:gd name="T83" fmla="*/ 475 h 1018"/>
              <a:gd name="T84" fmla="*/ 1783 w 2643"/>
              <a:gd name="T85" fmla="*/ 517 h 1018"/>
              <a:gd name="T86" fmla="*/ 1849 w 2643"/>
              <a:gd name="T87" fmla="*/ 641 h 1018"/>
              <a:gd name="T88" fmla="*/ 1869 w 2643"/>
              <a:gd name="T89" fmla="*/ 690 h 1018"/>
              <a:gd name="T90" fmla="*/ 1880 w 2643"/>
              <a:gd name="T91" fmla="*/ 712 h 1018"/>
              <a:gd name="T92" fmla="*/ 1913 w 2643"/>
              <a:gd name="T93" fmla="*/ 754 h 1018"/>
              <a:gd name="T94" fmla="*/ 1995 w 2643"/>
              <a:gd name="T95" fmla="*/ 866 h 1018"/>
              <a:gd name="T96" fmla="*/ 2028 w 2643"/>
              <a:gd name="T97" fmla="*/ 913 h 1018"/>
              <a:gd name="T98" fmla="*/ 2045 w 2643"/>
              <a:gd name="T99" fmla="*/ 927 h 1018"/>
              <a:gd name="T100" fmla="*/ 2091 w 2643"/>
              <a:gd name="T101" fmla="*/ 962 h 1018"/>
              <a:gd name="T102" fmla="*/ 2199 w 2643"/>
              <a:gd name="T103" fmla="*/ 1009 h 1018"/>
              <a:gd name="T104" fmla="*/ 2272 w 2643"/>
              <a:gd name="T105" fmla="*/ 997 h 1018"/>
              <a:gd name="T106" fmla="*/ 2323 w 2643"/>
              <a:gd name="T107" fmla="*/ 973 h 1018"/>
              <a:gd name="T108" fmla="*/ 2367 w 2643"/>
              <a:gd name="T109" fmla="*/ 945 h 1018"/>
              <a:gd name="T110" fmla="*/ 2382 w 2643"/>
              <a:gd name="T111" fmla="*/ 927 h 1018"/>
              <a:gd name="T112" fmla="*/ 2413 w 2643"/>
              <a:gd name="T113" fmla="*/ 880 h 1018"/>
              <a:gd name="T114" fmla="*/ 2498 w 2643"/>
              <a:gd name="T115" fmla="*/ 766 h 1018"/>
              <a:gd name="T116" fmla="*/ 2534 w 2643"/>
              <a:gd name="T117" fmla="*/ 727 h 1018"/>
              <a:gd name="T118" fmla="*/ 2540 w 2643"/>
              <a:gd name="T119" fmla="*/ 705 h 1018"/>
              <a:gd name="T120" fmla="*/ 2608 w 2643"/>
              <a:gd name="T121" fmla="*/ 582 h 1018"/>
              <a:gd name="T122" fmla="*/ 2643 w 2643"/>
              <a:gd name="T123" fmla="*/ 534 h 10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643" h="1018">
                <a:moveTo>
                  <a:pt x="9" y="505"/>
                </a:moveTo>
                <a:lnTo>
                  <a:pt x="22" y="529"/>
                </a:lnTo>
                <a:lnTo>
                  <a:pt x="22" y="531"/>
                </a:lnTo>
                <a:lnTo>
                  <a:pt x="22" y="533"/>
                </a:lnTo>
                <a:lnTo>
                  <a:pt x="20" y="534"/>
                </a:lnTo>
                <a:lnTo>
                  <a:pt x="20" y="536"/>
                </a:lnTo>
                <a:lnTo>
                  <a:pt x="17" y="536"/>
                </a:lnTo>
                <a:lnTo>
                  <a:pt x="15" y="536"/>
                </a:lnTo>
                <a:lnTo>
                  <a:pt x="15" y="534"/>
                </a:lnTo>
                <a:lnTo>
                  <a:pt x="13" y="533"/>
                </a:lnTo>
                <a:lnTo>
                  <a:pt x="2" y="508"/>
                </a:lnTo>
                <a:lnTo>
                  <a:pt x="0" y="506"/>
                </a:lnTo>
                <a:lnTo>
                  <a:pt x="2" y="505"/>
                </a:lnTo>
                <a:lnTo>
                  <a:pt x="2" y="505"/>
                </a:lnTo>
                <a:lnTo>
                  <a:pt x="4" y="503"/>
                </a:lnTo>
                <a:lnTo>
                  <a:pt x="6" y="503"/>
                </a:lnTo>
                <a:lnTo>
                  <a:pt x="8" y="503"/>
                </a:lnTo>
                <a:lnTo>
                  <a:pt x="9" y="503"/>
                </a:lnTo>
                <a:lnTo>
                  <a:pt x="9" y="505"/>
                </a:lnTo>
                <a:lnTo>
                  <a:pt x="9" y="505"/>
                </a:lnTo>
                <a:close/>
                <a:moveTo>
                  <a:pt x="33" y="554"/>
                </a:moveTo>
                <a:lnTo>
                  <a:pt x="35" y="559"/>
                </a:lnTo>
                <a:lnTo>
                  <a:pt x="35" y="557"/>
                </a:lnTo>
                <a:lnTo>
                  <a:pt x="48" y="577"/>
                </a:lnTo>
                <a:lnTo>
                  <a:pt x="48" y="578"/>
                </a:lnTo>
                <a:lnTo>
                  <a:pt x="48" y="580"/>
                </a:lnTo>
                <a:lnTo>
                  <a:pt x="48" y="582"/>
                </a:lnTo>
                <a:lnTo>
                  <a:pt x="46" y="582"/>
                </a:lnTo>
                <a:lnTo>
                  <a:pt x="44" y="584"/>
                </a:lnTo>
                <a:lnTo>
                  <a:pt x="42" y="584"/>
                </a:lnTo>
                <a:lnTo>
                  <a:pt x="41" y="582"/>
                </a:lnTo>
                <a:lnTo>
                  <a:pt x="41" y="582"/>
                </a:lnTo>
                <a:lnTo>
                  <a:pt x="28" y="563"/>
                </a:lnTo>
                <a:lnTo>
                  <a:pt x="28" y="563"/>
                </a:lnTo>
                <a:lnTo>
                  <a:pt x="26" y="557"/>
                </a:lnTo>
                <a:lnTo>
                  <a:pt x="24" y="556"/>
                </a:lnTo>
                <a:lnTo>
                  <a:pt x="24" y="554"/>
                </a:lnTo>
                <a:lnTo>
                  <a:pt x="26" y="552"/>
                </a:lnTo>
                <a:lnTo>
                  <a:pt x="28" y="552"/>
                </a:lnTo>
                <a:lnTo>
                  <a:pt x="30" y="552"/>
                </a:lnTo>
                <a:lnTo>
                  <a:pt x="31" y="552"/>
                </a:lnTo>
                <a:lnTo>
                  <a:pt x="33" y="552"/>
                </a:lnTo>
                <a:lnTo>
                  <a:pt x="33" y="554"/>
                </a:lnTo>
                <a:lnTo>
                  <a:pt x="33" y="554"/>
                </a:lnTo>
                <a:close/>
                <a:moveTo>
                  <a:pt x="64" y="599"/>
                </a:moveTo>
                <a:lnTo>
                  <a:pt x="68" y="605"/>
                </a:lnTo>
                <a:lnTo>
                  <a:pt x="77" y="622"/>
                </a:lnTo>
                <a:lnTo>
                  <a:pt x="77" y="624"/>
                </a:lnTo>
                <a:lnTo>
                  <a:pt x="77" y="626"/>
                </a:lnTo>
                <a:lnTo>
                  <a:pt x="77" y="627"/>
                </a:lnTo>
                <a:lnTo>
                  <a:pt x="75" y="629"/>
                </a:lnTo>
                <a:lnTo>
                  <a:pt x="74" y="629"/>
                </a:lnTo>
                <a:lnTo>
                  <a:pt x="72" y="629"/>
                </a:lnTo>
                <a:lnTo>
                  <a:pt x="70" y="627"/>
                </a:lnTo>
                <a:lnTo>
                  <a:pt x="68" y="627"/>
                </a:lnTo>
                <a:lnTo>
                  <a:pt x="61" y="610"/>
                </a:lnTo>
                <a:lnTo>
                  <a:pt x="55" y="603"/>
                </a:lnTo>
                <a:lnTo>
                  <a:pt x="55" y="601"/>
                </a:lnTo>
                <a:lnTo>
                  <a:pt x="55" y="601"/>
                </a:lnTo>
                <a:lnTo>
                  <a:pt x="55" y="599"/>
                </a:lnTo>
                <a:lnTo>
                  <a:pt x="57" y="598"/>
                </a:lnTo>
                <a:lnTo>
                  <a:pt x="59" y="598"/>
                </a:lnTo>
                <a:lnTo>
                  <a:pt x="61" y="598"/>
                </a:lnTo>
                <a:lnTo>
                  <a:pt x="63" y="598"/>
                </a:lnTo>
                <a:lnTo>
                  <a:pt x="64" y="599"/>
                </a:lnTo>
                <a:lnTo>
                  <a:pt x="64" y="599"/>
                </a:lnTo>
                <a:close/>
                <a:moveTo>
                  <a:pt x="90" y="647"/>
                </a:moveTo>
                <a:lnTo>
                  <a:pt x="94" y="655"/>
                </a:lnTo>
                <a:lnTo>
                  <a:pt x="103" y="671"/>
                </a:lnTo>
                <a:lnTo>
                  <a:pt x="103" y="673"/>
                </a:lnTo>
                <a:lnTo>
                  <a:pt x="103" y="675"/>
                </a:lnTo>
                <a:lnTo>
                  <a:pt x="101" y="676"/>
                </a:lnTo>
                <a:lnTo>
                  <a:pt x="101" y="676"/>
                </a:lnTo>
                <a:lnTo>
                  <a:pt x="99" y="678"/>
                </a:lnTo>
                <a:lnTo>
                  <a:pt x="97" y="676"/>
                </a:lnTo>
                <a:lnTo>
                  <a:pt x="96" y="676"/>
                </a:lnTo>
                <a:lnTo>
                  <a:pt x="94" y="675"/>
                </a:lnTo>
                <a:lnTo>
                  <a:pt x="86" y="661"/>
                </a:lnTo>
                <a:lnTo>
                  <a:pt x="81" y="650"/>
                </a:lnTo>
                <a:lnTo>
                  <a:pt x="81" y="648"/>
                </a:lnTo>
                <a:lnTo>
                  <a:pt x="81" y="647"/>
                </a:lnTo>
                <a:lnTo>
                  <a:pt x="81" y="647"/>
                </a:lnTo>
                <a:lnTo>
                  <a:pt x="83" y="645"/>
                </a:lnTo>
                <a:lnTo>
                  <a:pt x="85" y="645"/>
                </a:lnTo>
                <a:lnTo>
                  <a:pt x="86" y="645"/>
                </a:lnTo>
                <a:lnTo>
                  <a:pt x="88" y="645"/>
                </a:lnTo>
                <a:lnTo>
                  <a:pt x="90" y="647"/>
                </a:lnTo>
                <a:lnTo>
                  <a:pt x="90" y="647"/>
                </a:lnTo>
                <a:close/>
                <a:moveTo>
                  <a:pt x="116" y="694"/>
                </a:moveTo>
                <a:lnTo>
                  <a:pt x="119" y="703"/>
                </a:lnTo>
                <a:lnTo>
                  <a:pt x="130" y="717"/>
                </a:lnTo>
                <a:lnTo>
                  <a:pt x="130" y="719"/>
                </a:lnTo>
                <a:lnTo>
                  <a:pt x="130" y="720"/>
                </a:lnTo>
                <a:lnTo>
                  <a:pt x="130" y="722"/>
                </a:lnTo>
                <a:lnTo>
                  <a:pt x="129" y="724"/>
                </a:lnTo>
                <a:lnTo>
                  <a:pt x="127" y="724"/>
                </a:lnTo>
                <a:lnTo>
                  <a:pt x="125" y="724"/>
                </a:lnTo>
                <a:lnTo>
                  <a:pt x="123" y="724"/>
                </a:lnTo>
                <a:lnTo>
                  <a:pt x="123" y="722"/>
                </a:lnTo>
                <a:lnTo>
                  <a:pt x="112" y="708"/>
                </a:lnTo>
                <a:lnTo>
                  <a:pt x="107" y="699"/>
                </a:lnTo>
                <a:lnTo>
                  <a:pt x="107" y="697"/>
                </a:lnTo>
                <a:lnTo>
                  <a:pt x="107" y="696"/>
                </a:lnTo>
                <a:lnTo>
                  <a:pt x="107" y="694"/>
                </a:lnTo>
                <a:lnTo>
                  <a:pt x="108" y="692"/>
                </a:lnTo>
                <a:lnTo>
                  <a:pt x="110" y="692"/>
                </a:lnTo>
                <a:lnTo>
                  <a:pt x="112" y="692"/>
                </a:lnTo>
                <a:lnTo>
                  <a:pt x="114" y="694"/>
                </a:lnTo>
                <a:lnTo>
                  <a:pt x="116" y="694"/>
                </a:lnTo>
                <a:lnTo>
                  <a:pt x="116" y="694"/>
                </a:lnTo>
                <a:close/>
                <a:moveTo>
                  <a:pt x="147" y="740"/>
                </a:moveTo>
                <a:lnTo>
                  <a:pt x="152" y="747"/>
                </a:lnTo>
                <a:lnTo>
                  <a:pt x="162" y="762"/>
                </a:lnTo>
                <a:lnTo>
                  <a:pt x="162" y="764"/>
                </a:lnTo>
                <a:lnTo>
                  <a:pt x="162" y="766"/>
                </a:lnTo>
                <a:lnTo>
                  <a:pt x="162" y="768"/>
                </a:lnTo>
                <a:lnTo>
                  <a:pt x="160" y="769"/>
                </a:lnTo>
                <a:lnTo>
                  <a:pt x="158" y="769"/>
                </a:lnTo>
                <a:lnTo>
                  <a:pt x="156" y="769"/>
                </a:lnTo>
                <a:lnTo>
                  <a:pt x="154" y="768"/>
                </a:lnTo>
                <a:lnTo>
                  <a:pt x="152" y="768"/>
                </a:lnTo>
                <a:lnTo>
                  <a:pt x="145" y="752"/>
                </a:lnTo>
                <a:lnTo>
                  <a:pt x="138" y="745"/>
                </a:lnTo>
                <a:lnTo>
                  <a:pt x="138" y="743"/>
                </a:lnTo>
                <a:lnTo>
                  <a:pt x="138" y="741"/>
                </a:lnTo>
                <a:lnTo>
                  <a:pt x="138" y="740"/>
                </a:lnTo>
                <a:lnTo>
                  <a:pt x="140" y="738"/>
                </a:lnTo>
                <a:lnTo>
                  <a:pt x="141" y="738"/>
                </a:lnTo>
                <a:lnTo>
                  <a:pt x="143" y="738"/>
                </a:lnTo>
                <a:lnTo>
                  <a:pt x="145" y="738"/>
                </a:lnTo>
                <a:lnTo>
                  <a:pt x="147" y="740"/>
                </a:lnTo>
                <a:lnTo>
                  <a:pt x="147" y="740"/>
                </a:lnTo>
                <a:close/>
                <a:moveTo>
                  <a:pt x="174" y="785"/>
                </a:moveTo>
                <a:lnTo>
                  <a:pt x="178" y="792"/>
                </a:lnTo>
                <a:lnTo>
                  <a:pt x="189" y="808"/>
                </a:lnTo>
                <a:lnTo>
                  <a:pt x="191" y="810"/>
                </a:lnTo>
                <a:lnTo>
                  <a:pt x="191" y="811"/>
                </a:lnTo>
                <a:lnTo>
                  <a:pt x="189" y="813"/>
                </a:lnTo>
                <a:lnTo>
                  <a:pt x="189" y="815"/>
                </a:lnTo>
                <a:lnTo>
                  <a:pt x="187" y="815"/>
                </a:lnTo>
                <a:lnTo>
                  <a:pt x="185" y="815"/>
                </a:lnTo>
                <a:lnTo>
                  <a:pt x="184" y="815"/>
                </a:lnTo>
                <a:lnTo>
                  <a:pt x="182" y="813"/>
                </a:lnTo>
                <a:lnTo>
                  <a:pt x="171" y="796"/>
                </a:lnTo>
                <a:lnTo>
                  <a:pt x="167" y="790"/>
                </a:lnTo>
                <a:lnTo>
                  <a:pt x="165" y="789"/>
                </a:lnTo>
                <a:lnTo>
                  <a:pt x="167" y="787"/>
                </a:lnTo>
                <a:lnTo>
                  <a:pt x="167" y="785"/>
                </a:lnTo>
                <a:lnTo>
                  <a:pt x="169" y="783"/>
                </a:lnTo>
                <a:lnTo>
                  <a:pt x="171" y="783"/>
                </a:lnTo>
                <a:lnTo>
                  <a:pt x="173" y="783"/>
                </a:lnTo>
                <a:lnTo>
                  <a:pt x="174" y="785"/>
                </a:lnTo>
                <a:lnTo>
                  <a:pt x="174" y="785"/>
                </a:lnTo>
                <a:lnTo>
                  <a:pt x="174" y="785"/>
                </a:lnTo>
                <a:close/>
                <a:moveTo>
                  <a:pt x="204" y="831"/>
                </a:moveTo>
                <a:lnTo>
                  <a:pt x="222" y="852"/>
                </a:lnTo>
                <a:lnTo>
                  <a:pt x="224" y="853"/>
                </a:lnTo>
                <a:lnTo>
                  <a:pt x="224" y="855"/>
                </a:lnTo>
                <a:lnTo>
                  <a:pt x="222" y="857"/>
                </a:lnTo>
                <a:lnTo>
                  <a:pt x="222" y="859"/>
                </a:lnTo>
                <a:lnTo>
                  <a:pt x="220" y="859"/>
                </a:lnTo>
                <a:lnTo>
                  <a:pt x="218" y="859"/>
                </a:lnTo>
                <a:lnTo>
                  <a:pt x="217" y="859"/>
                </a:lnTo>
                <a:lnTo>
                  <a:pt x="215" y="857"/>
                </a:lnTo>
                <a:lnTo>
                  <a:pt x="198" y="836"/>
                </a:lnTo>
                <a:lnTo>
                  <a:pt x="196" y="834"/>
                </a:lnTo>
                <a:lnTo>
                  <a:pt x="196" y="832"/>
                </a:lnTo>
                <a:lnTo>
                  <a:pt x="196" y="831"/>
                </a:lnTo>
                <a:lnTo>
                  <a:pt x="198" y="831"/>
                </a:lnTo>
                <a:lnTo>
                  <a:pt x="200" y="829"/>
                </a:lnTo>
                <a:lnTo>
                  <a:pt x="202" y="829"/>
                </a:lnTo>
                <a:lnTo>
                  <a:pt x="204" y="829"/>
                </a:lnTo>
                <a:lnTo>
                  <a:pt x="204" y="831"/>
                </a:lnTo>
                <a:lnTo>
                  <a:pt x="204" y="831"/>
                </a:lnTo>
                <a:close/>
                <a:moveTo>
                  <a:pt x="240" y="873"/>
                </a:moveTo>
                <a:lnTo>
                  <a:pt x="257" y="894"/>
                </a:lnTo>
                <a:lnTo>
                  <a:pt x="257" y="896"/>
                </a:lnTo>
                <a:lnTo>
                  <a:pt x="259" y="897"/>
                </a:lnTo>
                <a:lnTo>
                  <a:pt x="257" y="899"/>
                </a:lnTo>
                <a:lnTo>
                  <a:pt x="257" y="901"/>
                </a:lnTo>
                <a:lnTo>
                  <a:pt x="255" y="901"/>
                </a:lnTo>
                <a:lnTo>
                  <a:pt x="253" y="901"/>
                </a:lnTo>
                <a:lnTo>
                  <a:pt x="251" y="901"/>
                </a:lnTo>
                <a:lnTo>
                  <a:pt x="250" y="899"/>
                </a:lnTo>
                <a:lnTo>
                  <a:pt x="233" y="878"/>
                </a:lnTo>
                <a:lnTo>
                  <a:pt x="231" y="876"/>
                </a:lnTo>
                <a:lnTo>
                  <a:pt x="231" y="875"/>
                </a:lnTo>
                <a:lnTo>
                  <a:pt x="231" y="873"/>
                </a:lnTo>
                <a:lnTo>
                  <a:pt x="233" y="873"/>
                </a:lnTo>
                <a:lnTo>
                  <a:pt x="235" y="871"/>
                </a:lnTo>
                <a:lnTo>
                  <a:pt x="237" y="871"/>
                </a:lnTo>
                <a:lnTo>
                  <a:pt x="239" y="871"/>
                </a:lnTo>
                <a:lnTo>
                  <a:pt x="240" y="873"/>
                </a:lnTo>
                <a:lnTo>
                  <a:pt x="240" y="873"/>
                </a:lnTo>
                <a:close/>
                <a:moveTo>
                  <a:pt x="275" y="915"/>
                </a:moveTo>
                <a:lnTo>
                  <a:pt x="288" y="931"/>
                </a:lnTo>
                <a:lnTo>
                  <a:pt x="288" y="929"/>
                </a:lnTo>
                <a:lnTo>
                  <a:pt x="294" y="934"/>
                </a:lnTo>
                <a:lnTo>
                  <a:pt x="294" y="936"/>
                </a:lnTo>
                <a:lnTo>
                  <a:pt x="295" y="936"/>
                </a:lnTo>
                <a:lnTo>
                  <a:pt x="295" y="938"/>
                </a:lnTo>
                <a:lnTo>
                  <a:pt x="294" y="939"/>
                </a:lnTo>
                <a:lnTo>
                  <a:pt x="292" y="941"/>
                </a:lnTo>
                <a:lnTo>
                  <a:pt x="290" y="941"/>
                </a:lnTo>
                <a:lnTo>
                  <a:pt x="288" y="941"/>
                </a:lnTo>
                <a:lnTo>
                  <a:pt x="288" y="941"/>
                </a:lnTo>
                <a:lnTo>
                  <a:pt x="283" y="938"/>
                </a:lnTo>
                <a:lnTo>
                  <a:pt x="281" y="936"/>
                </a:lnTo>
                <a:lnTo>
                  <a:pt x="268" y="920"/>
                </a:lnTo>
                <a:lnTo>
                  <a:pt x="266" y="918"/>
                </a:lnTo>
                <a:lnTo>
                  <a:pt x="266" y="917"/>
                </a:lnTo>
                <a:lnTo>
                  <a:pt x="266" y="915"/>
                </a:lnTo>
                <a:lnTo>
                  <a:pt x="268" y="915"/>
                </a:lnTo>
                <a:lnTo>
                  <a:pt x="270" y="913"/>
                </a:lnTo>
                <a:lnTo>
                  <a:pt x="272" y="913"/>
                </a:lnTo>
                <a:lnTo>
                  <a:pt x="273" y="913"/>
                </a:lnTo>
                <a:lnTo>
                  <a:pt x="275" y="915"/>
                </a:lnTo>
                <a:lnTo>
                  <a:pt x="275" y="915"/>
                </a:lnTo>
                <a:close/>
                <a:moveTo>
                  <a:pt x="316" y="950"/>
                </a:moveTo>
                <a:lnTo>
                  <a:pt x="319" y="953"/>
                </a:lnTo>
                <a:lnTo>
                  <a:pt x="338" y="967"/>
                </a:lnTo>
                <a:lnTo>
                  <a:pt x="338" y="969"/>
                </a:lnTo>
                <a:lnTo>
                  <a:pt x="339" y="971"/>
                </a:lnTo>
                <a:lnTo>
                  <a:pt x="339" y="973"/>
                </a:lnTo>
                <a:lnTo>
                  <a:pt x="338" y="974"/>
                </a:lnTo>
                <a:lnTo>
                  <a:pt x="336" y="974"/>
                </a:lnTo>
                <a:lnTo>
                  <a:pt x="334" y="974"/>
                </a:lnTo>
                <a:lnTo>
                  <a:pt x="332" y="974"/>
                </a:lnTo>
                <a:lnTo>
                  <a:pt x="332" y="974"/>
                </a:lnTo>
                <a:lnTo>
                  <a:pt x="314" y="960"/>
                </a:lnTo>
                <a:lnTo>
                  <a:pt x="310" y="957"/>
                </a:lnTo>
                <a:lnTo>
                  <a:pt x="308" y="955"/>
                </a:lnTo>
                <a:lnTo>
                  <a:pt x="308" y="953"/>
                </a:lnTo>
                <a:lnTo>
                  <a:pt x="308" y="953"/>
                </a:lnTo>
                <a:lnTo>
                  <a:pt x="308" y="952"/>
                </a:lnTo>
                <a:lnTo>
                  <a:pt x="310" y="950"/>
                </a:lnTo>
                <a:lnTo>
                  <a:pt x="312" y="950"/>
                </a:lnTo>
                <a:lnTo>
                  <a:pt x="314" y="950"/>
                </a:lnTo>
                <a:lnTo>
                  <a:pt x="316" y="950"/>
                </a:lnTo>
                <a:lnTo>
                  <a:pt x="316" y="950"/>
                </a:lnTo>
                <a:close/>
                <a:moveTo>
                  <a:pt x="360" y="983"/>
                </a:moveTo>
                <a:lnTo>
                  <a:pt x="372" y="992"/>
                </a:lnTo>
                <a:lnTo>
                  <a:pt x="371" y="992"/>
                </a:lnTo>
                <a:lnTo>
                  <a:pt x="383" y="995"/>
                </a:lnTo>
                <a:lnTo>
                  <a:pt x="385" y="997"/>
                </a:lnTo>
                <a:lnTo>
                  <a:pt x="385" y="997"/>
                </a:lnTo>
                <a:lnTo>
                  <a:pt x="385" y="999"/>
                </a:lnTo>
                <a:lnTo>
                  <a:pt x="385" y="1001"/>
                </a:lnTo>
                <a:lnTo>
                  <a:pt x="385" y="1002"/>
                </a:lnTo>
                <a:lnTo>
                  <a:pt x="383" y="1004"/>
                </a:lnTo>
                <a:lnTo>
                  <a:pt x="382" y="1004"/>
                </a:lnTo>
                <a:lnTo>
                  <a:pt x="380" y="1004"/>
                </a:lnTo>
                <a:lnTo>
                  <a:pt x="367" y="999"/>
                </a:lnTo>
                <a:lnTo>
                  <a:pt x="367" y="999"/>
                </a:lnTo>
                <a:lnTo>
                  <a:pt x="354" y="990"/>
                </a:lnTo>
                <a:lnTo>
                  <a:pt x="352" y="990"/>
                </a:lnTo>
                <a:lnTo>
                  <a:pt x="352" y="988"/>
                </a:lnTo>
                <a:lnTo>
                  <a:pt x="352" y="987"/>
                </a:lnTo>
                <a:lnTo>
                  <a:pt x="352" y="985"/>
                </a:lnTo>
                <a:lnTo>
                  <a:pt x="354" y="983"/>
                </a:lnTo>
                <a:lnTo>
                  <a:pt x="356" y="983"/>
                </a:lnTo>
                <a:lnTo>
                  <a:pt x="358" y="983"/>
                </a:lnTo>
                <a:lnTo>
                  <a:pt x="360" y="983"/>
                </a:lnTo>
                <a:lnTo>
                  <a:pt x="360" y="983"/>
                </a:lnTo>
                <a:close/>
                <a:moveTo>
                  <a:pt x="409" y="1004"/>
                </a:moveTo>
                <a:lnTo>
                  <a:pt x="429" y="1009"/>
                </a:lnTo>
                <a:lnTo>
                  <a:pt x="427" y="1009"/>
                </a:lnTo>
                <a:lnTo>
                  <a:pt x="435" y="1009"/>
                </a:lnTo>
                <a:lnTo>
                  <a:pt x="437" y="1009"/>
                </a:lnTo>
                <a:lnTo>
                  <a:pt x="438" y="1009"/>
                </a:lnTo>
                <a:lnTo>
                  <a:pt x="440" y="1011"/>
                </a:lnTo>
                <a:lnTo>
                  <a:pt x="440" y="1013"/>
                </a:lnTo>
                <a:lnTo>
                  <a:pt x="440" y="1015"/>
                </a:lnTo>
                <a:lnTo>
                  <a:pt x="438" y="1016"/>
                </a:lnTo>
                <a:lnTo>
                  <a:pt x="437" y="1016"/>
                </a:lnTo>
                <a:lnTo>
                  <a:pt x="435" y="1018"/>
                </a:lnTo>
                <a:lnTo>
                  <a:pt x="427" y="1018"/>
                </a:lnTo>
                <a:lnTo>
                  <a:pt x="426" y="1018"/>
                </a:lnTo>
                <a:lnTo>
                  <a:pt x="407" y="1013"/>
                </a:lnTo>
                <a:lnTo>
                  <a:pt x="405" y="1013"/>
                </a:lnTo>
                <a:lnTo>
                  <a:pt x="404" y="1011"/>
                </a:lnTo>
                <a:lnTo>
                  <a:pt x="404" y="1009"/>
                </a:lnTo>
                <a:lnTo>
                  <a:pt x="404" y="1008"/>
                </a:lnTo>
                <a:lnTo>
                  <a:pt x="404" y="1006"/>
                </a:lnTo>
                <a:lnTo>
                  <a:pt x="405" y="1004"/>
                </a:lnTo>
                <a:lnTo>
                  <a:pt x="407" y="1004"/>
                </a:lnTo>
                <a:lnTo>
                  <a:pt x="409" y="1004"/>
                </a:lnTo>
                <a:lnTo>
                  <a:pt x="409" y="1004"/>
                </a:lnTo>
                <a:close/>
                <a:moveTo>
                  <a:pt x="462" y="1008"/>
                </a:moveTo>
                <a:lnTo>
                  <a:pt x="486" y="1006"/>
                </a:lnTo>
                <a:lnTo>
                  <a:pt x="484" y="1006"/>
                </a:lnTo>
                <a:lnTo>
                  <a:pt x="490" y="1004"/>
                </a:lnTo>
                <a:lnTo>
                  <a:pt x="492" y="1004"/>
                </a:lnTo>
                <a:lnTo>
                  <a:pt x="494" y="1004"/>
                </a:lnTo>
                <a:lnTo>
                  <a:pt x="495" y="1006"/>
                </a:lnTo>
                <a:lnTo>
                  <a:pt x="495" y="1008"/>
                </a:lnTo>
                <a:lnTo>
                  <a:pt x="495" y="1008"/>
                </a:lnTo>
                <a:lnTo>
                  <a:pt x="495" y="1009"/>
                </a:lnTo>
                <a:lnTo>
                  <a:pt x="494" y="1011"/>
                </a:lnTo>
                <a:lnTo>
                  <a:pt x="494" y="1013"/>
                </a:lnTo>
                <a:lnTo>
                  <a:pt x="488" y="1015"/>
                </a:lnTo>
                <a:lnTo>
                  <a:pt x="486" y="1015"/>
                </a:lnTo>
                <a:lnTo>
                  <a:pt x="464" y="1016"/>
                </a:lnTo>
                <a:lnTo>
                  <a:pt x="462" y="1016"/>
                </a:lnTo>
                <a:lnTo>
                  <a:pt x="460" y="1016"/>
                </a:lnTo>
                <a:lnTo>
                  <a:pt x="459" y="1015"/>
                </a:lnTo>
                <a:lnTo>
                  <a:pt x="459" y="1013"/>
                </a:lnTo>
                <a:lnTo>
                  <a:pt x="459" y="1011"/>
                </a:lnTo>
                <a:lnTo>
                  <a:pt x="460" y="1009"/>
                </a:lnTo>
                <a:lnTo>
                  <a:pt x="460" y="1008"/>
                </a:lnTo>
                <a:lnTo>
                  <a:pt x="462" y="1008"/>
                </a:lnTo>
                <a:lnTo>
                  <a:pt x="462" y="1008"/>
                </a:lnTo>
                <a:close/>
                <a:moveTo>
                  <a:pt x="516" y="994"/>
                </a:moveTo>
                <a:lnTo>
                  <a:pt x="536" y="983"/>
                </a:lnTo>
                <a:lnTo>
                  <a:pt x="539" y="981"/>
                </a:lnTo>
                <a:lnTo>
                  <a:pt x="541" y="980"/>
                </a:lnTo>
                <a:lnTo>
                  <a:pt x="543" y="980"/>
                </a:lnTo>
                <a:lnTo>
                  <a:pt x="545" y="981"/>
                </a:lnTo>
                <a:lnTo>
                  <a:pt x="545" y="981"/>
                </a:lnTo>
                <a:lnTo>
                  <a:pt x="547" y="983"/>
                </a:lnTo>
                <a:lnTo>
                  <a:pt x="547" y="985"/>
                </a:lnTo>
                <a:lnTo>
                  <a:pt x="545" y="987"/>
                </a:lnTo>
                <a:lnTo>
                  <a:pt x="543" y="988"/>
                </a:lnTo>
                <a:lnTo>
                  <a:pt x="539" y="990"/>
                </a:lnTo>
                <a:lnTo>
                  <a:pt x="519" y="1002"/>
                </a:lnTo>
                <a:lnTo>
                  <a:pt x="517" y="1002"/>
                </a:lnTo>
                <a:lnTo>
                  <a:pt x="516" y="1002"/>
                </a:lnTo>
                <a:lnTo>
                  <a:pt x="514" y="1002"/>
                </a:lnTo>
                <a:lnTo>
                  <a:pt x="514" y="1001"/>
                </a:lnTo>
                <a:lnTo>
                  <a:pt x="512" y="999"/>
                </a:lnTo>
                <a:lnTo>
                  <a:pt x="512" y="997"/>
                </a:lnTo>
                <a:lnTo>
                  <a:pt x="514" y="995"/>
                </a:lnTo>
                <a:lnTo>
                  <a:pt x="516" y="994"/>
                </a:lnTo>
                <a:lnTo>
                  <a:pt x="516" y="994"/>
                </a:lnTo>
                <a:close/>
                <a:moveTo>
                  <a:pt x="563" y="967"/>
                </a:moveTo>
                <a:lnTo>
                  <a:pt x="567" y="966"/>
                </a:lnTo>
                <a:lnTo>
                  <a:pt x="567" y="966"/>
                </a:lnTo>
                <a:lnTo>
                  <a:pt x="583" y="950"/>
                </a:lnTo>
                <a:lnTo>
                  <a:pt x="585" y="950"/>
                </a:lnTo>
                <a:lnTo>
                  <a:pt x="587" y="948"/>
                </a:lnTo>
                <a:lnTo>
                  <a:pt x="589" y="950"/>
                </a:lnTo>
                <a:lnTo>
                  <a:pt x="591" y="950"/>
                </a:lnTo>
                <a:lnTo>
                  <a:pt x="591" y="952"/>
                </a:lnTo>
                <a:lnTo>
                  <a:pt x="593" y="953"/>
                </a:lnTo>
                <a:lnTo>
                  <a:pt x="591" y="955"/>
                </a:lnTo>
                <a:lnTo>
                  <a:pt x="591" y="957"/>
                </a:lnTo>
                <a:lnTo>
                  <a:pt x="574" y="973"/>
                </a:lnTo>
                <a:lnTo>
                  <a:pt x="572" y="973"/>
                </a:lnTo>
                <a:lnTo>
                  <a:pt x="569" y="974"/>
                </a:lnTo>
                <a:lnTo>
                  <a:pt x="567" y="976"/>
                </a:lnTo>
                <a:lnTo>
                  <a:pt x="565" y="976"/>
                </a:lnTo>
                <a:lnTo>
                  <a:pt x="563" y="974"/>
                </a:lnTo>
                <a:lnTo>
                  <a:pt x="561" y="973"/>
                </a:lnTo>
                <a:lnTo>
                  <a:pt x="561" y="971"/>
                </a:lnTo>
                <a:lnTo>
                  <a:pt x="561" y="969"/>
                </a:lnTo>
                <a:lnTo>
                  <a:pt x="561" y="969"/>
                </a:lnTo>
                <a:lnTo>
                  <a:pt x="563" y="967"/>
                </a:lnTo>
                <a:lnTo>
                  <a:pt x="563" y="967"/>
                </a:lnTo>
                <a:close/>
                <a:moveTo>
                  <a:pt x="602" y="931"/>
                </a:moveTo>
                <a:lnTo>
                  <a:pt x="618" y="913"/>
                </a:lnTo>
                <a:lnTo>
                  <a:pt x="622" y="910"/>
                </a:lnTo>
                <a:lnTo>
                  <a:pt x="622" y="910"/>
                </a:lnTo>
                <a:lnTo>
                  <a:pt x="624" y="910"/>
                </a:lnTo>
                <a:lnTo>
                  <a:pt x="626" y="910"/>
                </a:lnTo>
                <a:lnTo>
                  <a:pt x="627" y="910"/>
                </a:lnTo>
                <a:lnTo>
                  <a:pt x="629" y="911"/>
                </a:lnTo>
                <a:lnTo>
                  <a:pt x="629" y="913"/>
                </a:lnTo>
                <a:lnTo>
                  <a:pt x="629" y="915"/>
                </a:lnTo>
                <a:lnTo>
                  <a:pt x="627" y="917"/>
                </a:lnTo>
                <a:lnTo>
                  <a:pt x="626" y="918"/>
                </a:lnTo>
                <a:lnTo>
                  <a:pt x="609" y="936"/>
                </a:lnTo>
                <a:lnTo>
                  <a:pt x="607" y="938"/>
                </a:lnTo>
                <a:lnTo>
                  <a:pt x="607" y="938"/>
                </a:lnTo>
                <a:lnTo>
                  <a:pt x="605" y="938"/>
                </a:lnTo>
                <a:lnTo>
                  <a:pt x="604" y="938"/>
                </a:lnTo>
                <a:lnTo>
                  <a:pt x="602" y="936"/>
                </a:lnTo>
                <a:lnTo>
                  <a:pt x="602" y="934"/>
                </a:lnTo>
                <a:lnTo>
                  <a:pt x="602" y="932"/>
                </a:lnTo>
                <a:lnTo>
                  <a:pt x="602" y="931"/>
                </a:lnTo>
                <a:lnTo>
                  <a:pt x="602" y="931"/>
                </a:lnTo>
                <a:close/>
                <a:moveTo>
                  <a:pt x="642" y="892"/>
                </a:moveTo>
                <a:lnTo>
                  <a:pt x="651" y="883"/>
                </a:lnTo>
                <a:lnTo>
                  <a:pt x="651" y="883"/>
                </a:lnTo>
                <a:lnTo>
                  <a:pt x="659" y="871"/>
                </a:lnTo>
                <a:lnTo>
                  <a:pt x="660" y="871"/>
                </a:lnTo>
                <a:lnTo>
                  <a:pt x="662" y="869"/>
                </a:lnTo>
                <a:lnTo>
                  <a:pt x="664" y="869"/>
                </a:lnTo>
                <a:lnTo>
                  <a:pt x="666" y="871"/>
                </a:lnTo>
                <a:lnTo>
                  <a:pt x="668" y="871"/>
                </a:lnTo>
                <a:lnTo>
                  <a:pt x="668" y="873"/>
                </a:lnTo>
                <a:lnTo>
                  <a:pt x="668" y="875"/>
                </a:lnTo>
                <a:lnTo>
                  <a:pt x="668" y="876"/>
                </a:lnTo>
                <a:lnTo>
                  <a:pt x="659" y="889"/>
                </a:lnTo>
                <a:lnTo>
                  <a:pt x="659" y="889"/>
                </a:lnTo>
                <a:lnTo>
                  <a:pt x="648" y="897"/>
                </a:lnTo>
                <a:lnTo>
                  <a:pt x="646" y="899"/>
                </a:lnTo>
                <a:lnTo>
                  <a:pt x="644" y="899"/>
                </a:lnTo>
                <a:lnTo>
                  <a:pt x="642" y="899"/>
                </a:lnTo>
                <a:lnTo>
                  <a:pt x="642" y="897"/>
                </a:lnTo>
                <a:lnTo>
                  <a:pt x="640" y="896"/>
                </a:lnTo>
                <a:lnTo>
                  <a:pt x="640" y="894"/>
                </a:lnTo>
                <a:lnTo>
                  <a:pt x="640" y="892"/>
                </a:lnTo>
                <a:lnTo>
                  <a:pt x="642" y="892"/>
                </a:lnTo>
                <a:lnTo>
                  <a:pt x="642" y="892"/>
                </a:lnTo>
                <a:close/>
                <a:moveTo>
                  <a:pt x="675" y="850"/>
                </a:moveTo>
                <a:lnTo>
                  <a:pt x="677" y="848"/>
                </a:lnTo>
                <a:lnTo>
                  <a:pt x="690" y="827"/>
                </a:lnTo>
                <a:lnTo>
                  <a:pt x="692" y="825"/>
                </a:lnTo>
                <a:lnTo>
                  <a:pt x="693" y="825"/>
                </a:lnTo>
                <a:lnTo>
                  <a:pt x="695" y="825"/>
                </a:lnTo>
                <a:lnTo>
                  <a:pt x="697" y="825"/>
                </a:lnTo>
                <a:lnTo>
                  <a:pt x="699" y="827"/>
                </a:lnTo>
                <a:lnTo>
                  <a:pt x="699" y="829"/>
                </a:lnTo>
                <a:lnTo>
                  <a:pt x="699" y="831"/>
                </a:lnTo>
                <a:lnTo>
                  <a:pt x="699" y="832"/>
                </a:lnTo>
                <a:lnTo>
                  <a:pt x="684" y="853"/>
                </a:lnTo>
                <a:lnTo>
                  <a:pt x="682" y="855"/>
                </a:lnTo>
                <a:lnTo>
                  <a:pt x="682" y="855"/>
                </a:lnTo>
                <a:lnTo>
                  <a:pt x="681" y="857"/>
                </a:lnTo>
                <a:lnTo>
                  <a:pt x="679" y="857"/>
                </a:lnTo>
                <a:lnTo>
                  <a:pt x="677" y="855"/>
                </a:lnTo>
                <a:lnTo>
                  <a:pt x="675" y="855"/>
                </a:lnTo>
                <a:lnTo>
                  <a:pt x="675" y="853"/>
                </a:lnTo>
                <a:lnTo>
                  <a:pt x="675" y="852"/>
                </a:lnTo>
                <a:lnTo>
                  <a:pt x="675" y="850"/>
                </a:lnTo>
                <a:lnTo>
                  <a:pt x="675" y="850"/>
                </a:lnTo>
                <a:close/>
                <a:moveTo>
                  <a:pt x="706" y="804"/>
                </a:moveTo>
                <a:lnTo>
                  <a:pt x="723" y="782"/>
                </a:lnTo>
                <a:lnTo>
                  <a:pt x="723" y="782"/>
                </a:lnTo>
                <a:lnTo>
                  <a:pt x="725" y="780"/>
                </a:lnTo>
                <a:lnTo>
                  <a:pt x="726" y="780"/>
                </a:lnTo>
                <a:lnTo>
                  <a:pt x="728" y="782"/>
                </a:lnTo>
                <a:lnTo>
                  <a:pt x="730" y="783"/>
                </a:lnTo>
                <a:lnTo>
                  <a:pt x="730" y="783"/>
                </a:lnTo>
                <a:lnTo>
                  <a:pt x="730" y="785"/>
                </a:lnTo>
                <a:lnTo>
                  <a:pt x="730" y="787"/>
                </a:lnTo>
                <a:lnTo>
                  <a:pt x="714" y="810"/>
                </a:lnTo>
                <a:lnTo>
                  <a:pt x="712" y="811"/>
                </a:lnTo>
                <a:lnTo>
                  <a:pt x="710" y="811"/>
                </a:lnTo>
                <a:lnTo>
                  <a:pt x="708" y="811"/>
                </a:lnTo>
                <a:lnTo>
                  <a:pt x="708" y="811"/>
                </a:lnTo>
                <a:lnTo>
                  <a:pt x="706" y="810"/>
                </a:lnTo>
                <a:lnTo>
                  <a:pt x="704" y="808"/>
                </a:lnTo>
                <a:lnTo>
                  <a:pt x="704" y="806"/>
                </a:lnTo>
                <a:lnTo>
                  <a:pt x="706" y="804"/>
                </a:lnTo>
                <a:lnTo>
                  <a:pt x="706" y="804"/>
                </a:lnTo>
                <a:close/>
                <a:moveTo>
                  <a:pt x="737" y="761"/>
                </a:moveTo>
                <a:lnTo>
                  <a:pt x="752" y="738"/>
                </a:lnTo>
                <a:lnTo>
                  <a:pt x="752" y="736"/>
                </a:lnTo>
                <a:lnTo>
                  <a:pt x="754" y="734"/>
                </a:lnTo>
                <a:lnTo>
                  <a:pt x="756" y="734"/>
                </a:lnTo>
                <a:lnTo>
                  <a:pt x="758" y="736"/>
                </a:lnTo>
                <a:lnTo>
                  <a:pt x="759" y="736"/>
                </a:lnTo>
                <a:lnTo>
                  <a:pt x="759" y="738"/>
                </a:lnTo>
                <a:lnTo>
                  <a:pt x="759" y="740"/>
                </a:lnTo>
                <a:lnTo>
                  <a:pt x="759" y="741"/>
                </a:lnTo>
                <a:lnTo>
                  <a:pt x="747" y="764"/>
                </a:lnTo>
                <a:lnTo>
                  <a:pt x="745" y="766"/>
                </a:lnTo>
                <a:lnTo>
                  <a:pt x="743" y="768"/>
                </a:lnTo>
                <a:lnTo>
                  <a:pt x="741" y="768"/>
                </a:lnTo>
                <a:lnTo>
                  <a:pt x="739" y="766"/>
                </a:lnTo>
                <a:lnTo>
                  <a:pt x="737" y="766"/>
                </a:lnTo>
                <a:lnTo>
                  <a:pt x="737" y="764"/>
                </a:lnTo>
                <a:lnTo>
                  <a:pt x="737" y="762"/>
                </a:lnTo>
                <a:lnTo>
                  <a:pt x="737" y="761"/>
                </a:lnTo>
                <a:lnTo>
                  <a:pt x="737" y="761"/>
                </a:lnTo>
                <a:close/>
                <a:moveTo>
                  <a:pt x="765" y="713"/>
                </a:moveTo>
                <a:lnTo>
                  <a:pt x="780" y="690"/>
                </a:lnTo>
                <a:lnTo>
                  <a:pt x="780" y="689"/>
                </a:lnTo>
                <a:lnTo>
                  <a:pt x="781" y="687"/>
                </a:lnTo>
                <a:lnTo>
                  <a:pt x="783" y="687"/>
                </a:lnTo>
                <a:lnTo>
                  <a:pt x="785" y="689"/>
                </a:lnTo>
                <a:lnTo>
                  <a:pt x="787" y="689"/>
                </a:lnTo>
                <a:lnTo>
                  <a:pt x="787" y="690"/>
                </a:lnTo>
                <a:lnTo>
                  <a:pt x="787" y="692"/>
                </a:lnTo>
                <a:lnTo>
                  <a:pt x="787" y="694"/>
                </a:lnTo>
                <a:lnTo>
                  <a:pt x="774" y="719"/>
                </a:lnTo>
                <a:lnTo>
                  <a:pt x="772" y="719"/>
                </a:lnTo>
                <a:lnTo>
                  <a:pt x="770" y="720"/>
                </a:lnTo>
                <a:lnTo>
                  <a:pt x="769" y="720"/>
                </a:lnTo>
                <a:lnTo>
                  <a:pt x="767" y="720"/>
                </a:lnTo>
                <a:lnTo>
                  <a:pt x="765" y="719"/>
                </a:lnTo>
                <a:lnTo>
                  <a:pt x="765" y="717"/>
                </a:lnTo>
                <a:lnTo>
                  <a:pt x="765" y="715"/>
                </a:lnTo>
                <a:lnTo>
                  <a:pt x="765" y="713"/>
                </a:lnTo>
                <a:lnTo>
                  <a:pt x="765" y="713"/>
                </a:lnTo>
                <a:close/>
                <a:moveTo>
                  <a:pt x="792" y="666"/>
                </a:moveTo>
                <a:lnTo>
                  <a:pt x="807" y="643"/>
                </a:lnTo>
                <a:lnTo>
                  <a:pt x="809" y="643"/>
                </a:lnTo>
                <a:lnTo>
                  <a:pt x="811" y="641"/>
                </a:lnTo>
                <a:lnTo>
                  <a:pt x="813" y="641"/>
                </a:lnTo>
                <a:lnTo>
                  <a:pt x="814" y="641"/>
                </a:lnTo>
                <a:lnTo>
                  <a:pt x="816" y="643"/>
                </a:lnTo>
                <a:lnTo>
                  <a:pt x="816" y="645"/>
                </a:lnTo>
                <a:lnTo>
                  <a:pt x="816" y="647"/>
                </a:lnTo>
                <a:lnTo>
                  <a:pt x="816" y="648"/>
                </a:lnTo>
                <a:lnTo>
                  <a:pt x="802" y="671"/>
                </a:lnTo>
                <a:lnTo>
                  <a:pt x="800" y="673"/>
                </a:lnTo>
                <a:lnTo>
                  <a:pt x="798" y="673"/>
                </a:lnTo>
                <a:lnTo>
                  <a:pt x="796" y="673"/>
                </a:lnTo>
                <a:lnTo>
                  <a:pt x="794" y="673"/>
                </a:lnTo>
                <a:lnTo>
                  <a:pt x="792" y="671"/>
                </a:lnTo>
                <a:lnTo>
                  <a:pt x="792" y="669"/>
                </a:lnTo>
                <a:lnTo>
                  <a:pt x="792" y="668"/>
                </a:lnTo>
                <a:lnTo>
                  <a:pt x="792" y="666"/>
                </a:lnTo>
                <a:lnTo>
                  <a:pt x="792" y="666"/>
                </a:lnTo>
                <a:close/>
                <a:moveTo>
                  <a:pt x="822" y="620"/>
                </a:moveTo>
                <a:lnTo>
                  <a:pt x="835" y="598"/>
                </a:lnTo>
                <a:lnTo>
                  <a:pt x="836" y="596"/>
                </a:lnTo>
                <a:lnTo>
                  <a:pt x="838" y="594"/>
                </a:lnTo>
                <a:lnTo>
                  <a:pt x="840" y="594"/>
                </a:lnTo>
                <a:lnTo>
                  <a:pt x="842" y="596"/>
                </a:lnTo>
                <a:lnTo>
                  <a:pt x="842" y="596"/>
                </a:lnTo>
                <a:lnTo>
                  <a:pt x="844" y="598"/>
                </a:lnTo>
                <a:lnTo>
                  <a:pt x="844" y="599"/>
                </a:lnTo>
                <a:lnTo>
                  <a:pt x="844" y="601"/>
                </a:lnTo>
                <a:lnTo>
                  <a:pt x="831" y="626"/>
                </a:lnTo>
                <a:lnTo>
                  <a:pt x="829" y="626"/>
                </a:lnTo>
                <a:lnTo>
                  <a:pt x="827" y="627"/>
                </a:lnTo>
                <a:lnTo>
                  <a:pt x="825" y="627"/>
                </a:lnTo>
                <a:lnTo>
                  <a:pt x="824" y="627"/>
                </a:lnTo>
                <a:lnTo>
                  <a:pt x="822" y="626"/>
                </a:lnTo>
                <a:lnTo>
                  <a:pt x="822" y="624"/>
                </a:lnTo>
                <a:lnTo>
                  <a:pt x="822" y="622"/>
                </a:lnTo>
                <a:lnTo>
                  <a:pt x="822" y="620"/>
                </a:lnTo>
                <a:lnTo>
                  <a:pt x="822" y="620"/>
                </a:lnTo>
                <a:close/>
                <a:moveTo>
                  <a:pt x="847" y="573"/>
                </a:moveTo>
                <a:lnTo>
                  <a:pt x="860" y="549"/>
                </a:lnTo>
                <a:lnTo>
                  <a:pt x="862" y="547"/>
                </a:lnTo>
                <a:lnTo>
                  <a:pt x="862" y="547"/>
                </a:lnTo>
                <a:lnTo>
                  <a:pt x="864" y="547"/>
                </a:lnTo>
                <a:lnTo>
                  <a:pt x="866" y="547"/>
                </a:lnTo>
                <a:lnTo>
                  <a:pt x="868" y="549"/>
                </a:lnTo>
                <a:lnTo>
                  <a:pt x="869" y="549"/>
                </a:lnTo>
                <a:lnTo>
                  <a:pt x="869" y="550"/>
                </a:lnTo>
                <a:lnTo>
                  <a:pt x="869" y="552"/>
                </a:lnTo>
                <a:lnTo>
                  <a:pt x="857" y="577"/>
                </a:lnTo>
                <a:lnTo>
                  <a:pt x="855" y="578"/>
                </a:lnTo>
                <a:lnTo>
                  <a:pt x="853" y="580"/>
                </a:lnTo>
                <a:lnTo>
                  <a:pt x="851" y="580"/>
                </a:lnTo>
                <a:lnTo>
                  <a:pt x="849" y="578"/>
                </a:lnTo>
                <a:lnTo>
                  <a:pt x="849" y="578"/>
                </a:lnTo>
                <a:lnTo>
                  <a:pt x="847" y="577"/>
                </a:lnTo>
                <a:lnTo>
                  <a:pt x="847" y="575"/>
                </a:lnTo>
                <a:lnTo>
                  <a:pt x="847" y="573"/>
                </a:lnTo>
                <a:lnTo>
                  <a:pt x="847" y="573"/>
                </a:lnTo>
                <a:close/>
                <a:moveTo>
                  <a:pt x="873" y="524"/>
                </a:moveTo>
                <a:lnTo>
                  <a:pt x="888" y="501"/>
                </a:lnTo>
                <a:lnTo>
                  <a:pt x="890" y="501"/>
                </a:lnTo>
                <a:lnTo>
                  <a:pt x="891" y="499"/>
                </a:lnTo>
                <a:lnTo>
                  <a:pt x="893" y="499"/>
                </a:lnTo>
                <a:lnTo>
                  <a:pt x="895" y="499"/>
                </a:lnTo>
                <a:lnTo>
                  <a:pt x="895" y="501"/>
                </a:lnTo>
                <a:lnTo>
                  <a:pt x="897" y="503"/>
                </a:lnTo>
                <a:lnTo>
                  <a:pt x="897" y="505"/>
                </a:lnTo>
                <a:lnTo>
                  <a:pt x="897" y="506"/>
                </a:lnTo>
                <a:lnTo>
                  <a:pt x="882" y="529"/>
                </a:lnTo>
                <a:lnTo>
                  <a:pt x="880" y="531"/>
                </a:lnTo>
                <a:lnTo>
                  <a:pt x="879" y="531"/>
                </a:lnTo>
                <a:lnTo>
                  <a:pt x="877" y="531"/>
                </a:lnTo>
                <a:lnTo>
                  <a:pt x="875" y="531"/>
                </a:lnTo>
                <a:lnTo>
                  <a:pt x="873" y="529"/>
                </a:lnTo>
                <a:lnTo>
                  <a:pt x="873" y="527"/>
                </a:lnTo>
                <a:lnTo>
                  <a:pt x="873" y="526"/>
                </a:lnTo>
                <a:lnTo>
                  <a:pt x="873" y="524"/>
                </a:lnTo>
                <a:lnTo>
                  <a:pt x="873" y="524"/>
                </a:lnTo>
                <a:close/>
                <a:moveTo>
                  <a:pt x="902" y="478"/>
                </a:moveTo>
                <a:lnTo>
                  <a:pt x="904" y="478"/>
                </a:lnTo>
                <a:lnTo>
                  <a:pt x="915" y="456"/>
                </a:lnTo>
                <a:lnTo>
                  <a:pt x="917" y="454"/>
                </a:lnTo>
                <a:lnTo>
                  <a:pt x="917" y="452"/>
                </a:lnTo>
                <a:lnTo>
                  <a:pt x="919" y="452"/>
                </a:lnTo>
                <a:lnTo>
                  <a:pt x="921" y="452"/>
                </a:lnTo>
                <a:lnTo>
                  <a:pt x="923" y="454"/>
                </a:lnTo>
                <a:lnTo>
                  <a:pt x="924" y="456"/>
                </a:lnTo>
                <a:lnTo>
                  <a:pt x="924" y="457"/>
                </a:lnTo>
                <a:lnTo>
                  <a:pt x="924" y="459"/>
                </a:lnTo>
                <a:lnTo>
                  <a:pt x="912" y="482"/>
                </a:lnTo>
                <a:lnTo>
                  <a:pt x="912" y="484"/>
                </a:lnTo>
                <a:lnTo>
                  <a:pt x="910" y="485"/>
                </a:lnTo>
                <a:lnTo>
                  <a:pt x="908" y="485"/>
                </a:lnTo>
                <a:lnTo>
                  <a:pt x="906" y="485"/>
                </a:lnTo>
                <a:lnTo>
                  <a:pt x="904" y="485"/>
                </a:lnTo>
                <a:lnTo>
                  <a:pt x="902" y="484"/>
                </a:lnTo>
                <a:lnTo>
                  <a:pt x="902" y="482"/>
                </a:lnTo>
                <a:lnTo>
                  <a:pt x="902" y="480"/>
                </a:lnTo>
                <a:lnTo>
                  <a:pt x="902" y="478"/>
                </a:lnTo>
                <a:lnTo>
                  <a:pt x="902" y="478"/>
                </a:lnTo>
                <a:close/>
                <a:moveTo>
                  <a:pt x="928" y="431"/>
                </a:moveTo>
                <a:lnTo>
                  <a:pt x="941" y="407"/>
                </a:lnTo>
                <a:lnTo>
                  <a:pt x="941" y="405"/>
                </a:lnTo>
                <a:lnTo>
                  <a:pt x="943" y="405"/>
                </a:lnTo>
                <a:lnTo>
                  <a:pt x="945" y="405"/>
                </a:lnTo>
                <a:lnTo>
                  <a:pt x="946" y="405"/>
                </a:lnTo>
                <a:lnTo>
                  <a:pt x="948" y="407"/>
                </a:lnTo>
                <a:lnTo>
                  <a:pt x="948" y="407"/>
                </a:lnTo>
                <a:lnTo>
                  <a:pt x="948" y="408"/>
                </a:lnTo>
                <a:lnTo>
                  <a:pt x="948" y="410"/>
                </a:lnTo>
                <a:lnTo>
                  <a:pt x="935" y="435"/>
                </a:lnTo>
                <a:lnTo>
                  <a:pt x="935" y="436"/>
                </a:lnTo>
                <a:lnTo>
                  <a:pt x="934" y="436"/>
                </a:lnTo>
                <a:lnTo>
                  <a:pt x="932" y="438"/>
                </a:lnTo>
                <a:lnTo>
                  <a:pt x="930" y="436"/>
                </a:lnTo>
                <a:lnTo>
                  <a:pt x="928" y="436"/>
                </a:lnTo>
                <a:lnTo>
                  <a:pt x="928" y="435"/>
                </a:lnTo>
                <a:lnTo>
                  <a:pt x="928" y="433"/>
                </a:lnTo>
                <a:lnTo>
                  <a:pt x="928" y="431"/>
                </a:lnTo>
                <a:lnTo>
                  <a:pt x="928" y="431"/>
                </a:lnTo>
                <a:close/>
                <a:moveTo>
                  <a:pt x="952" y="382"/>
                </a:moveTo>
                <a:lnTo>
                  <a:pt x="956" y="379"/>
                </a:lnTo>
                <a:lnTo>
                  <a:pt x="968" y="359"/>
                </a:lnTo>
                <a:lnTo>
                  <a:pt x="968" y="357"/>
                </a:lnTo>
                <a:lnTo>
                  <a:pt x="970" y="357"/>
                </a:lnTo>
                <a:lnTo>
                  <a:pt x="972" y="357"/>
                </a:lnTo>
                <a:lnTo>
                  <a:pt x="974" y="357"/>
                </a:lnTo>
                <a:lnTo>
                  <a:pt x="976" y="359"/>
                </a:lnTo>
                <a:lnTo>
                  <a:pt x="976" y="361"/>
                </a:lnTo>
                <a:lnTo>
                  <a:pt x="976" y="363"/>
                </a:lnTo>
                <a:lnTo>
                  <a:pt x="976" y="364"/>
                </a:lnTo>
                <a:lnTo>
                  <a:pt x="963" y="382"/>
                </a:lnTo>
                <a:lnTo>
                  <a:pt x="961" y="387"/>
                </a:lnTo>
                <a:lnTo>
                  <a:pt x="959" y="387"/>
                </a:lnTo>
                <a:lnTo>
                  <a:pt x="957" y="389"/>
                </a:lnTo>
                <a:lnTo>
                  <a:pt x="956" y="389"/>
                </a:lnTo>
                <a:lnTo>
                  <a:pt x="956" y="389"/>
                </a:lnTo>
                <a:lnTo>
                  <a:pt x="954" y="387"/>
                </a:lnTo>
                <a:lnTo>
                  <a:pt x="952" y="386"/>
                </a:lnTo>
                <a:lnTo>
                  <a:pt x="952" y="384"/>
                </a:lnTo>
                <a:lnTo>
                  <a:pt x="952" y="382"/>
                </a:lnTo>
                <a:lnTo>
                  <a:pt x="952" y="382"/>
                </a:lnTo>
                <a:close/>
                <a:moveTo>
                  <a:pt x="983" y="336"/>
                </a:moveTo>
                <a:lnTo>
                  <a:pt x="989" y="329"/>
                </a:lnTo>
                <a:lnTo>
                  <a:pt x="996" y="314"/>
                </a:lnTo>
                <a:lnTo>
                  <a:pt x="998" y="312"/>
                </a:lnTo>
                <a:lnTo>
                  <a:pt x="1000" y="312"/>
                </a:lnTo>
                <a:lnTo>
                  <a:pt x="1001" y="312"/>
                </a:lnTo>
                <a:lnTo>
                  <a:pt x="1003" y="312"/>
                </a:lnTo>
                <a:lnTo>
                  <a:pt x="1005" y="314"/>
                </a:lnTo>
                <a:lnTo>
                  <a:pt x="1005" y="314"/>
                </a:lnTo>
                <a:lnTo>
                  <a:pt x="1005" y="315"/>
                </a:lnTo>
                <a:lnTo>
                  <a:pt x="1005" y="317"/>
                </a:lnTo>
                <a:lnTo>
                  <a:pt x="996" y="335"/>
                </a:lnTo>
                <a:lnTo>
                  <a:pt x="990" y="342"/>
                </a:lnTo>
                <a:lnTo>
                  <a:pt x="990" y="343"/>
                </a:lnTo>
                <a:lnTo>
                  <a:pt x="989" y="343"/>
                </a:lnTo>
                <a:lnTo>
                  <a:pt x="987" y="343"/>
                </a:lnTo>
                <a:lnTo>
                  <a:pt x="985" y="343"/>
                </a:lnTo>
                <a:lnTo>
                  <a:pt x="983" y="342"/>
                </a:lnTo>
                <a:lnTo>
                  <a:pt x="983" y="340"/>
                </a:lnTo>
                <a:lnTo>
                  <a:pt x="983" y="338"/>
                </a:lnTo>
                <a:lnTo>
                  <a:pt x="983" y="336"/>
                </a:lnTo>
                <a:lnTo>
                  <a:pt x="983" y="336"/>
                </a:lnTo>
                <a:close/>
                <a:moveTo>
                  <a:pt x="1011" y="289"/>
                </a:moveTo>
                <a:lnTo>
                  <a:pt x="1014" y="282"/>
                </a:lnTo>
                <a:lnTo>
                  <a:pt x="1023" y="266"/>
                </a:lnTo>
                <a:lnTo>
                  <a:pt x="1025" y="265"/>
                </a:lnTo>
                <a:lnTo>
                  <a:pt x="1025" y="265"/>
                </a:lnTo>
                <a:lnTo>
                  <a:pt x="1027" y="265"/>
                </a:lnTo>
                <a:lnTo>
                  <a:pt x="1029" y="265"/>
                </a:lnTo>
                <a:lnTo>
                  <a:pt x="1031" y="266"/>
                </a:lnTo>
                <a:lnTo>
                  <a:pt x="1033" y="266"/>
                </a:lnTo>
                <a:lnTo>
                  <a:pt x="1033" y="268"/>
                </a:lnTo>
                <a:lnTo>
                  <a:pt x="1031" y="270"/>
                </a:lnTo>
                <a:lnTo>
                  <a:pt x="1022" y="287"/>
                </a:lnTo>
                <a:lnTo>
                  <a:pt x="1018" y="294"/>
                </a:lnTo>
                <a:lnTo>
                  <a:pt x="1016" y="296"/>
                </a:lnTo>
                <a:lnTo>
                  <a:pt x="1016" y="296"/>
                </a:lnTo>
                <a:lnTo>
                  <a:pt x="1014" y="296"/>
                </a:lnTo>
                <a:lnTo>
                  <a:pt x="1012" y="296"/>
                </a:lnTo>
                <a:lnTo>
                  <a:pt x="1011" y="294"/>
                </a:lnTo>
                <a:lnTo>
                  <a:pt x="1009" y="293"/>
                </a:lnTo>
                <a:lnTo>
                  <a:pt x="1009" y="291"/>
                </a:lnTo>
                <a:lnTo>
                  <a:pt x="1011" y="289"/>
                </a:lnTo>
                <a:lnTo>
                  <a:pt x="1011" y="289"/>
                </a:lnTo>
                <a:close/>
                <a:moveTo>
                  <a:pt x="1036" y="242"/>
                </a:moveTo>
                <a:lnTo>
                  <a:pt x="1040" y="238"/>
                </a:lnTo>
                <a:lnTo>
                  <a:pt x="1055" y="221"/>
                </a:lnTo>
                <a:lnTo>
                  <a:pt x="1055" y="219"/>
                </a:lnTo>
                <a:lnTo>
                  <a:pt x="1056" y="219"/>
                </a:lnTo>
                <a:lnTo>
                  <a:pt x="1058" y="219"/>
                </a:lnTo>
                <a:lnTo>
                  <a:pt x="1060" y="219"/>
                </a:lnTo>
                <a:lnTo>
                  <a:pt x="1062" y="221"/>
                </a:lnTo>
                <a:lnTo>
                  <a:pt x="1062" y="223"/>
                </a:lnTo>
                <a:lnTo>
                  <a:pt x="1062" y="224"/>
                </a:lnTo>
                <a:lnTo>
                  <a:pt x="1062" y="226"/>
                </a:lnTo>
                <a:lnTo>
                  <a:pt x="1047" y="244"/>
                </a:lnTo>
                <a:lnTo>
                  <a:pt x="1045" y="247"/>
                </a:lnTo>
                <a:lnTo>
                  <a:pt x="1044" y="249"/>
                </a:lnTo>
                <a:lnTo>
                  <a:pt x="1042" y="249"/>
                </a:lnTo>
                <a:lnTo>
                  <a:pt x="1040" y="249"/>
                </a:lnTo>
                <a:lnTo>
                  <a:pt x="1038" y="249"/>
                </a:lnTo>
                <a:lnTo>
                  <a:pt x="1038" y="247"/>
                </a:lnTo>
                <a:lnTo>
                  <a:pt x="1036" y="245"/>
                </a:lnTo>
                <a:lnTo>
                  <a:pt x="1036" y="244"/>
                </a:lnTo>
                <a:lnTo>
                  <a:pt x="1036" y="242"/>
                </a:lnTo>
                <a:lnTo>
                  <a:pt x="1036" y="242"/>
                </a:lnTo>
                <a:close/>
                <a:moveTo>
                  <a:pt x="1071" y="198"/>
                </a:moveTo>
                <a:lnTo>
                  <a:pt x="1073" y="196"/>
                </a:lnTo>
                <a:lnTo>
                  <a:pt x="1086" y="177"/>
                </a:lnTo>
                <a:lnTo>
                  <a:pt x="1088" y="175"/>
                </a:lnTo>
                <a:lnTo>
                  <a:pt x="1089" y="175"/>
                </a:lnTo>
                <a:lnTo>
                  <a:pt x="1091" y="175"/>
                </a:lnTo>
                <a:lnTo>
                  <a:pt x="1093" y="175"/>
                </a:lnTo>
                <a:lnTo>
                  <a:pt x="1093" y="177"/>
                </a:lnTo>
                <a:lnTo>
                  <a:pt x="1095" y="179"/>
                </a:lnTo>
                <a:lnTo>
                  <a:pt x="1095" y="179"/>
                </a:lnTo>
                <a:lnTo>
                  <a:pt x="1093" y="180"/>
                </a:lnTo>
                <a:lnTo>
                  <a:pt x="1080" y="201"/>
                </a:lnTo>
                <a:lnTo>
                  <a:pt x="1078" y="203"/>
                </a:lnTo>
                <a:lnTo>
                  <a:pt x="1077" y="205"/>
                </a:lnTo>
                <a:lnTo>
                  <a:pt x="1075" y="205"/>
                </a:lnTo>
                <a:lnTo>
                  <a:pt x="1073" y="205"/>
                </a:lnTo>
                <a:lnTo>
                  <a:pt x="1071" y="205"/>
                </a:lnTo>
                <a:lnTo>
                  <a:pt x="1069" y="203"/>
                </a:lnTo>
                <a:lnTo>
                  <a:pt x="1069" y="201"/>
                </a:lnTo>
                <a:lnTo>
                  <a:pt x="1069" y="200"/>
                </a:lnTo>
                <a:lnTo>
                  <a:pt x="1071" y="198"/>
                </a:lnTo>
                <a:lnTo>
                  <a:pt x="1071" y="198"/>
                </a:lnTo>
                <a:close/>
                <a:moveTo>
                  <a:pt x="1102" y="154"/>
                </a:moveTo>
                <a:lnTo>
                  <a:pt x="1117" y="131"/>
                </a:lnTo>
                <a:lnTo>
                  <a:pt x="1119" y="130"/>
                </a:lnTo>
                <a:lnTo>
                  <a:pt x="1121" y="130"/>
                </a:lnTo>
                <a:lnTo>
                  <a:pt x="1122" y="130"/>
                </a:lnTo>
                <a:lnTo>
                  <a:pt x="1124" y="131"/>
                </a:lnTo>
                <a:lnTo>
                  <a:pt x="1126" y="131"/>
                </a:lnTo>
                <a:lnTo>
                  <a:pt x="1126" y="133"/>
                </a:lnTo>
                <a:lnTo>
                  <a:pt x="1126" y="135"/>
                </a:lnTo>
                <a:lnTo>
                  <a:pt x="1124" y="137"/>
                </a:lnTo>
                <a:lnTo>
                  <a:pt x="1110" y="159"/>
                </a:lnTo>
                <a:lnTo>
                  <a:pt x="1108" y="159"/>
                </a:lnTo>
                <a:lnTo>
                  <a:pt x="1106" y="161"/>
                </a:lnTo>
                <a:lnTo>
                  <a:pt x="1104" y="161"/>
                </a:lnTo>
                <a:lnTo>
                  <a:pt x="1102" y="159"/>
                </a:lnTo>
                <a:lnTo>
                  <a:pt x="1100" y="159"/>
                </a:lnTo>
                <a:lnTo>
                  <a:pt x="1100" y="158"/>
                </a:lnTo>
                <a:lnTo>
                  <a:pt x="1100" y="156"/>
                </a:lnTo>
                <a:lnTo>
                  <a:pt x="1102" y="154"/>
                </a:lnTo>
                <a:lnTo>
                  <a:pt x="1102" y="154"/>
                </a:lnTo>
                <a:close/>
                <a:moveTo>
                  <a:pt x="1137" y="110"/>
                </a:moveTo>
                <a:lnTo>
                  <a:pt x="1157" y="93"/>
                </a:lnTo>
                <a:lnTo>
                  <a:pt x="1159" y="91"/>
                </a:lnTo>
                <a:lnTo>
                  <a:pt x="1161" y="91"/>
                </a:lnTo>
                <a:lnTo>
                  <a:pt x="1163" y="91"/>
                </a:lnTo>
                <a:lnTo>
                  <a:pt x="1165" y="93"/>
                </a:lnTo>
                <a:lnTo>
                  <a:pt x="1165" y="95"/>
                </a:lnTo>
                <a:lnTo>
                  <a:pt x="1165" y="96"/>
                </a:lnTo>
                <a:lnTo>
                  <a:pt x="1165" y="98"/>
                </a:lnTo>
                <a:lnTo>
                  <a:pt x="1163" y="98"/>
                </a:lnTo>
                <a:lnTo>
                  <a:pt x="1143" y="117"/>
                </a:lnTo>
                <a:lnTo>
                  <a:pt x="1141" y="119"/>
                </a:lnTo>
                <a:lnTo>
                  <a:pt x="1139" y="119"/>
                </a:lnTo>
                <a:lnTo>
                  <a:pt x="1137" y="117"/>
                </a:lnTo>
                <a:lnTo>
                  <a:pt x="1137" y="117"/>
                </a:lnTo>
                <a:lnTo>
                  <a:pt x="1135" y="116"/>
                </a:lnTo>
                <a:lnTo>
                  <a:pt x="1135" y="114"/>
                </a:lnTo>
                <a:lnTo>
                  <a:pt x="1135" y="112"/>
                </a:lnTo>
                <a:lnTo>
                  <a:pt x="1137" y="110"/>
                </a:lnTo>
                <a:lnTo>
                  <a:pt x="1137" y="110"/>
                </a:lnTo>
                <a:close/>
                <a:moveTo>
                  <a:pt x="1176" y="74"/>
                </a:moveTo>
                <a:lnTo>
                  <a:pt x="1183" y="67"/>
                </a:lnTo>
                <a:lnTo>
                  <a:pt x="1196" y="54"/>
                </a:lnTo>
                <a:lnTo>
                  <a:pt x="1198" y="53"/>
                </a:lnTo>
                <a:lnTo>
                  <a:pt x="1199" y="53"/>
                </a:lnTo>
                <a:lnTo>
                  <a:pt x="1201" y="53"/>
                </a:lnTo>
                <a:lnTo>
                  <a:pt x="1203" y="54"/>
                </a:lnTo>
                <a:lnTo>
                  <a:pt x="1203" y="56"/>
                </a:lnTo>
                <a:lnTo>
                  <a:pt x="1205" y="58"/>
                </a:lnTo>
                <a:lnTo>
                  <a:pt x="1203" y="58"/>
                </a:lnTo>
                <a:lnTo>
                  <a:pt x="1203" y="60"/>
                </a:lnTo>
                <a:lnTo>
                  <a:pt x="1190" y="72"/>
                </a:lnTo>
                <a:lnTo>
                  <a:pt x="1183" y="79"/>
                </a:lnTo>
                <a:lnTo>
                  <a:pt x="1181" y="81"/>
                </a:lnTo>
                <a:lnTo>
                  <a:pt x="1179" y="81"/>
                </a:lnTo>
                <a:lnTo>
                  <a:pt x="1177" y="81"/>
                </a:lnTo>
                <a:lnTo>
                  <a:pt x="1176" y="79"/>
                </a:lnTo>
                <a:lnTo>
                  <a:pt x="1176" y="77"/>
                </a:lnTo>
                <a:lnTo>
                  <a:pt x="1176" y="75"/>
                </a:lnTo>
                <a:lnTo>
                  <a:pt x="1176" y="74"/>
                </a:lnTo>
                <a:lnTo>
                  <a:pt x="1176" y="74"/>
                </a:lnTo>
                <a:lnTo>
                  <a:pt x="1176" y="74"/>
                </a:lnTo>
                <a:close/>
                <a:moveTo>
                  <a:pt x="1220" y="37"/>
                </a:moveTo>
                <a:lnTo>
                  <a:pt x="1242" y="23"/>
                </a:lnTo>
                <a:lnTo>
                  <a:pt x="1243" y="23"/>
                </a:lnTo>
                <a:lnTo>
                  <a:pt x="1245" y="23"/>
                </a:lnTo>
                <a:lnTo>
                  <a:pt x="1247" y="23"/>
                </a:lnTo>
                <a:lnTo>
                  <a:pt x="1249" y="23"/>
                </a:lnTo>
                <a:lnTo>
                  <a:pt x="1251" y="24"/>
                </a:lnTo>
                <a:lnTo>
                  <a:pt x="1251" y="26"/>
                </a:lnTo>
                <a:lnTo>
                  <a:pt x="1251" y="28"/>
                </a:lnTo>
                <a:lnTo>
                  <a:pt x="1249" y="30"/>
                </a:lnTo>
                <a:lnTo>
                  <a:pt x="1247" y="31"/>
                </a:lnTo>
                <a:lnTo>
                  <a:pt x="1247" y="31"/>
                </a:lnTo>
                <a:lnTo>
                  <a:pt x="1223" y="44"/>
                </a:lnTo>
                <a:lnTo>
                  <a:pt x="1221" y="44"/>
                </a:lnTo>
                <a:lnTo>
                  <a:pt x="1220" y="44"/>
                </a:lnTo>
                <a:lnTo>
                  <a:pt x="1218" y="44"/>
                </a:lnTo>
                <a:lnTo>
                  <a:pt x="1218" y="42"/>
                </a:lnTo>
                <a:lnTo>
                  <a:pt x="1216" y="40"/>
                </a:lnTo>
                <a:lnTo>
                  <a:pt x="1216" y="38"/>
                </a:lnTo>
                <a:lnTo>
                  <a:pt x="1218" y="37"/>
                </a:lnTo>
                <a:lnTo>
                  <a:pt x="1220" y="37"/>
                </a:lnTo>
                <a:lnTo>
                  <a:pt x="1220" y="37"/>
                </a:lnTo>
                <a:close/>
                <a:moveTo>
                  <a:pt x="1269" y="10"/>
                </a:moveTo>
                <a:lnTo>
                  <a:pt x="1295" y="2"/>
                </a:lnTo>
                <a:lnTo>
                  <a:pt x="1297" y="2"/>
                </a:lnTo>
                <a:lnTo>
                  <a:pt x="1297" y="2"/>
                </a:lnTo>
                <a:lnTo>
                  <a:pt x="1298" y="2"/>
                </a:lnTo>
                <a:lnTo>
                  <a:pt x="1300" y="3"/>
                </a:lnTo>
                <a:lnTo>
                  <a:pt x="1302" y="3"/>
                </a:lnTo>
                <a:lnTo>
                  <a:pt x="1302" y="7"/>
                </a:lnTo>
                <a:lnTo>
                  <a:pt x="1302" y="9"/>
                </a:lnTo>
                <a:lnTo>
                  <a:pt x="1302" y="9"/>
                </a:lnTo>
                <a:lnTo>
                  <a:pt x="1300" y="10"/>
                </a:lnTo>
                <a:lnTo>
                  <a:pt x="1298" y="10"/>
                </a:lnTo>
                <a:lnTo>
                  <a:pt x="1297" y="10"/>
                </a:lnTo>
                <a:lnTo>
                  <a:pt x="1298" y="10"/>
                </a:lnTo>
                <a:lnTo>
                  <a:pt x="1273" y="19"/>
                </a:lnTo>
                <a:lnTo>
                  <a:pt x="1271" y="19"/>
                </a:lnTo>
                <a:lnTo>
                  <a:pt x="1269" y="19"/>
                </a:lnTo>
                <a:lnTo>
                  <a:pt x="1267" y="17"/>
                </a:lnTo>
                <a:lnTo>
                  <a:pt x="1267" y="17"/>
                </a:lnTo>
                <a:lnTo>
                  <a:pt x="1267" y="16"/>
                </a:lnTo>
                <a:lnTo>
                  <a:pt x="1267" y="14"/>
                </a:lnTo>
                <a:lnTo>
                  <a:pt x="1267" y="12"/>
                </a:lnTo>
                <a:lnTo>
                  <a:pt x="1269" y="10"/>
                </a:lnTo>
                <a:lnTo>
                  <a:pt x="1269" y="10"/>
                </a:lnTo>
                <a:close/>
                <a:moveTo>
                  <a:pt x="1326" y="0"/>
                </a:moveTo>
                <a:lnTo>
                  <a:pt x="1328" y="0"/>
                </a:lnTo>
                <a:lnTo>
                  <a:pt x="1330" y="0"/>
                </a:lnTo>
                <a:lnTo>
                  <a:pt x="1353" y="2"/>
                </a:lnTo>
                <a:lnTo>
                  <a:pt x="1355" y="2"/>
                </a:lnTo>
                <a:lnTo>
                  <a:pt x="1357" y="3"/>
                </a:lnTo>
                <a:lnTo>
                  <a:pt x="1359" y="5"/>
                </a:lnTo>
                <a:lnTo>
                  <a:pt x="1359" y="7"/>
                </a:lnTo>
                <a:lnTo>
                  <a:pt x="1357" y="9"/>
                </a:lnTo>
                <a:lnTo>
                  <a:pt x="1357" y="10"/>
                </a:lnTo>
                <a:lnTo>
                  <a:pt x="1355" y="10"/>
                </a:lnTo>
                <a:lnTo>
                  <a:pt x="1353" y="10"/>
                </a:lnTo>
                <a:lnTo>
                  <a:pt x="1328" y="9"/>
                </a:lnTo>
                <a:lnTo>
                  <a:pt x="1330" y="9"/>
                </a:lnTo>
                <a:lnTo>
                  <a:pt x="1326" y="9"/>
                </a:lnTo>
                <a:lnTo>
                  <a:pt x="1324" y="9"/>
                </a:lnTo>
                <a:lnTo>
                  <a:pt x="1322" y="7"/>
                </a:lnTo>
                <a:lnTo>
                  <a:pt x="1322" y="5"/>
                </a:lnTo>
                <a:lnTo>
                  <a:pt x="1320" y="5"/>
                </a:lnTo>
                <a:lnTo>
                  <a:pt x="1322" y="3"/>
                </a:lnTo>
                <a:lnTo>
                  <a:pt x="1322" y="2"/>
                </a:lnTo>
                <a:lnTo>
                  <a:pt x="1324" y="0"/>
                </a:lnTo>
                <a:lnTo>
                  <a:pt x="1326" y="0"/>
                </a:lnTo>
                <a:lnTo>
                  <a:pt x="1326" y="0"/>
                </a:lnTo>
                <a:close/>
                <a:moveTo>
                  <a:pt x="1383" y="9"/>
                </a:moveTo>
                <a:lnTo>
                  <a:pt x="1408" y="17"/>
                </a:lnTo>
                <a:lnTo>
                  <a:pt x="1410" y="19"/>
                </a:lnTo>
                <a:lnTo>
                  <a:pt x="1412" y="21"/>
                </a:lnTo>
                <a:lnTo>
                  <a:pt x="1412" y="23"/>
                </a:lnTo>
                <a:lnTo>
                  <a:pt x="1412" y="24"/>
                </a:lnTo>
                <a:lnTo>
                  <a:pt x="1410" y="24"/>
                </a:lnTo>
                <a:lnTo>
                  <a:pt x="1410" y="26"/>
                </a:lnTo>
                <a:lnTo>
                  <a:pt x="1408" y="26"/>
                </a:lnTo>
                <a:lnTo>
                  <a:pt x="1407" y="26"/>
                </a:lnTo>
                <a:lnTo>
                  <a:pt x="1379" y="17"/>
                </a:lnTo>
                <a:lnTo>
                  <a:pt x="1377" y="16"/>
                </a:lnTo>
                <a:lnTo>
                  <a:pt x="1377" y="14"/>
                </a:lnTo>
                <a:lnTo>
                  <a:pt x="1377" y="12"/>
                </a:lnTo>
                <a:lnTo>
                  <a:pt x="1377" y="10"/>
                </a:lnTo>
                <a:lnTo>
                  <a:pt x="1377" y="9"/>
                </a:lnTo>
                <a:lnTo>
                  <a:pt x="1379" y="9"/>
                </a:lnTo>
                <a:lnTo>
                  <a:pt x="1381" y="9"/>
                </a:lnTo>
                <a:lnTo>
                  <a:pt x="1383" y="9"/>
                </a:lnTo>
                <a:lnTo>
                  <a:pt x="1383" y="9"/>
                </a:lnTo>
                <a:close/>
                <a:moveTo>
                  <a:pt x="1434" y="33"/>
                </a:moveTo>
                <a:lnTo>
                  <a:pt x="1442" y="38"/>
                </a:lnTo>
                <a:lnTo>
                  <a:pt x="1456" y="49"/>
                </a:lnTo>
                <a:lnTo>
                  <a:pt x="1458" y="51"/>
                </a:lnTo>
                <a:lnTo>
                  <a:pt x="1458" y="53"/>
                </a:lnTo>
                <a:lnTo>
                  <a:pt x="1458" y="54"/>
                </a:lnTo>
                <a:lnTo>
                  <a:pt x="1456" y="56"/>
                </a:lnTo>
                <a:lnTo>
                  <a:pt x="1456" y="58"/>
                </a:lnTo>
                <a:lnTo>
                  <a:pt x="1454" y="58"/>
                </a:lnTo>
                <a:lnTo>
                  <a:pt x="1453" y="58"/>
                </a:lnTo>
                <a:lnTo>
                  <a:pt x="1451" y="56"/>
                </a:lnTo>
                <a:lnTo>
                  <a:pt x="1436" y="45"/>
                </a:lnTo>
                <a:lnTo>
                  <a:pt x="1429" y="40"/>
                </a:lnTo>
                <a:lnTo>
                  <a:pt x="1427" y="38"/>
                </a:lnTo>
                <a:lnTo>
                  <a:pt x="1427" y="37"/>
                </a:lnTo>
                <a:lnTo>
                  <a:pt x="1427" y="35"/>
                </a:lnTo>
                <a:lnTo>
                  <a:pt x="1427" y="33"/>
                </a:lnTo>
                <a:lnTo>
                  <a:pt x="1429" y="33"/>
                </a:lnTo>
                <a:lnTo>
                  <a:pt x="1431" y="31"/>
                </a:lnTo>
                <a:lnTo>
                  <a:pt x="1432" y="31"/>
                </a:lnTo>
                <a:lnTo>
                  <a:pt x="1434" y="33"/>
                </a:lnTo>
                <a:lnTo>
                  <a:pt x="1434" y="33"/>
                </a:lnTo>
                <a:close/>
                <a:moveTo>
                  <a:pt x="1478" y="68"/>
                </a:moveTo>
                <a:lnTo>
                  <a:pt x="1495" y="86"/>
                </a:lnTo>
                <a:lnTo>
                  <a:pt x="1497" y="88"/>
                </a:lnTo>
                <a:lnTo>
                  <a:pt x="1497" y="89"/>
                </a:lnTo>
                <a:lnTo>
                  <a:pt x="1498" y="91"/>
                </a:lnTo>
                <a:lnTo>
                  <a:pt x="1498" y="93"/>
                </a:lnTo>
                <a:lnTo>
                  <a:pt x="1497" y="95"/>
                </a:lnTo>
                <a:lnTo>
                  <a:pt x="1495" y="95"/>
                </a:lnTo>
                <a:lnTo>
                  <a:pt x="1493" y="96"/>
                </a:lnTo>
                <a:lnTo>
                  <a:pt x="1491" y="95"/>
                </a:lnTo>
                <a:lnTo>
                  <a:pt x="1489" y="95"/>
                </a:lnTo>
                <a:lnTo>
                  <a:pt x="1487" y="93"/>
                </a:lnTo>
                <a:lnTo>
                  <a:pt x="1471" y="75"/>
                </a:lnTo>
                <a:lnTo>
                  <a:pt x="1469" y="74"/>
                </a:lnTo>
                <a:lnTo>
                  <a:pt x="1469" y="72"/>
                </a:lnTo>
                <a:lnTo>
                  <a:pt x="1469" y="70"/>
                </a:lnTo>
                <a:lnTo>
                  <a:pt x="1471" y="68"/>
                </a:lnTo>
                <a:lnTo>
                  <a:pt x="1473" y="67"/>
                </a:lnTo>
                <a:lnTo>
                  <a:pt x="1475" y="67"/>
                </a:lnTo>
                <a:lnTo>
                  <a:pt x="1476" y="68"/>
                </a:lnTo>
                <a:lnTo>
                  <a:pt x="1478" y="68"/>
                </a:lnTo>
                <a:lnTo>
                  <a:pt x="1478" y="68"/>
                </a:lnTo>
                <a:close/>
                <a:moveTo>
                  <a:pt x="1517" y="107"/>
                </a:moveTo>
                <a:lnTo>
                  <a:pt x="1528" y="116"/>
                </a:lnTo>
                <a:lnTo>
                  <a:pt x="1528" y="116"/>
                </a:lnTo>
                <a:lnTo>
                  <a:pt x="1537" y="128"/>
                </a:lnTo>
                <a:lnTo>
                  <a:pt x="1537" y="128"/>
                </a:lnTo>
                <a:lnTo>
                  <a:pt x="1537" y="130"/>
                </a:lnTo>
                <a:lnTo>
                  <a:pt x="1537" y="131"/>
                </a:lnTo>
                <a:lnTo>
                  <a:pt x="1535" y="133"/>
                </a:lnTo>
                <a:lnTo>
                  <a:pt x="1533" y="133"/>
                </a:lnTo>
                <a:lnTo>
                  <a:pt x="1531" y="135"/>
                </a:lnTo>
                <a:lnTo>
                  <a:pt x="1530" y="133"/>
                </a:lnTo>
                <a:lnTo>
                  <a:pt x="1528" y="133"/>
                </a:lnTo>
                <a:lnTo>
                  <a:pt x="1520" y="123"/>
                </a:lnTo>
                <a:lnTo>
                  <a:pt x="1520" y="123"/>
                </a:lnTo>
                <a:lnTo>
                  <a:pt x="1511" y="114"/>
                </a:lnTo>
                <a:lnTo>
                  <a:pt x="1509" y="112"/>
                </a:lnTo>
                <a:lnTo>
                  <a:pt x="1509" y="110"/>
                </a:lnTo>
                <a:lnTo>
                  <a:pt x="1509" y="109"/>
                </a:lnTo>
                <a:lnTo>
                  <a:pt x="1509" y="107"/>
                </a:lnTo>
                <a:lnTo>
                  <a:pt x="1511" y="105"/>
                </a:lnTo>
                <a:lnTo>
                  <a:pt x="1513" y="105"/>
                </a:lnTo>
                <a:lnTo>
                  <a:pt x="1515" y="105"/>
                </a:lnTo>
                <a:lnTo>
                  <a:pt x="1517" y="107"/>
                </a:lnTo>
                <a:lnTo>
                  <a:pt x="1517" y="107"/>
                </a:lnTo>
                <a:close/>
                <a:moveTo>
                  <a:pt x="1553" y="149"/>
                </a:moveTo>
                <a:lnTo>
                  <a:pt x="1553" y="149"/>
                </a:lnTo>
                <a:lnTo>
                  <a:pt x="1568" y="172"/>
                </a:lnTo>
                <a:lnTo>
                  <a:pt x="1570" y="173"/>
                </a:lnTo>
                <a:lnTo>
                  <a:pt x="1570" y="175"/>
                </a:lnTo>
                <a:lnTo>
                  <a:pt x="1568" y="177"/>
                </a:lnTo>
                <a:lnTo>
                  <a:pt x="1568" y="177"/>
                </a:lnTo>
                <a:lnTo>
                  <a:pt x="1566" y="179"/>
                </a:lnTo>
                <a:lnTo>
                  <a:pt x="1564" y="179"/>
                </a:lnTo>
                <a:lnTo>
                  <a:pt x="1563" y="177"/>
                </a:lnTo>
                <a:lnTo>
                  <a:pt x="1561" y="177"/>
                </a:lnTo>
                <a:lnTo>
                  <a:pt x="1546" y="154"/>
                </a:lnTo>
                <a:lnTo>
                  <a:pt x="1546" y="154"/>
                </a:lnTo>
                <a:lnTo>
                  <a:pt x="1544" y="152"/>
                </a:lnTo>
                <a:lnTo>
                  <a:pt x="1544" y="151"/>
                </a:lnTo>
                <a:lnTo>
                  <a:pt x="1544" y="149"/>
                </a:lnTo>
                <a:lnTo>
                  <a:pt x="1546" y="147"/>
                </a:lnTo>
                <a:lnTo>
                  <a:pt x="1548" y="147"/>
                </a:lnTo>
                <a:lnTo>
                  <a:pt x="1550" y="147"/>
                </a:lnTo>
                <a:lnTo>
                  <a:pt x="1552" y="147"/>
                </a:lnTo>
                <a:lnTo>
                  <a:pt x="1553" y="149"/>
                </a:lnTo>
                <a:lnTo>
                  <a:pt x="1553" y="149"/>
                </a:lnTo>
                <a:close/>
                <a:moveTo>
                  <a:pt x="1585" y="193"/>
                </a:moveTo>
                <a:lnTo>
                  <a:pt x="1601" y="216"/>
                </a:lnTo>
                <a:lnTo>
                  <a:pt x="1601" y="217"/>
                </a:lnTo>
                <a:lnTo>
                  <a:pt x="1601" y="219"/>
                </a:lnTo>
                <a:lnTo>
                  <a:pt x="1601" y="219"/>
                </a:lnTo>
                <a:lnTo>
                  <a:pt x="1599" y="221"/>
                </a:lnTo>
                <a:lnTo>
                  <a:pt x="1597" y="223"/>
                </a:lnTo>
                <a:lnTo>
                  <a:pt x="1596" y="223"/>
                </a:lnTo>
                <a:lnTo>
                  <a:pt x="1596" y="221"/>
                </a:lnTo>
                <a:lnTo>
                  <a:pt x="1594" y="221"/>
                </a:lnTo>
                <a:lnTo>
                  <a:pt x="1577" y="198"/>
                </a:lnTo>
                <a:lnTo>
                  <a:pt x="1575" y="196"/>
                </a:lnTo>
                <a:lnTo>
                  <a:pt x="1575" y="196"/>
                </a:lnTo>
                <a:lnTo>
                  <a:pt x="1575" y="194"/>
                </a:lnTo>
                <a:lnTo>
                  <a:pt x="1577" y="193"/>
                </a:lnTo>
                <a:lnTo>
                  <a:pt x="1579" y="191"/>
                </a:lnTo>
                <a:lnTo>
                  <a:pt x="1581" y="191"/>
                </a:lnTo>
                <a:lnTo>
                  <a:pt x="1583" y="193"/>
                </a:lnTo>
                <a:lnTo>
                  <a:pt x="1585" y="193"/>
                </a:lnTo>
                <a:lnTo>
                  <a:pt x="1585" y="193"/>
                </a:lnTo>
                <a:close/>
                <a:moveTo>
                  <a:pt x="1618" y="238"/>
                </a:moveTo>
                <a:lnTo>
                  <a:pt x="1632" y="261"/>
                </a:lnTo>
                <a:lnTo>
                  <a:pt x="1632" y="263"/>
                </a:lnTo>
                <a:lnTo>
                  <a:pt x="1632" y="265"/>
                </a:lnTo>
                <a:lnTo>
                  <a:pt x="1632" y="265"/>
                </a:lnTo>
                <a:lnTo>
                  <a:pt x="1630" y="266"/>
                </a:lnTo>
                <a:lnTo>
                  <a:pt x="1629" y="268"/>
                </a:lnTo>
                <a:lnTo>
                  <a:pt x="1627" y="266"/>
                </a:lnTo>
                <a:lnTo>
                  <a:pt x="1625" y="266"/>
                </a:lnTo>
                <a:lnTo>
                  <a:pt x="1623" y="265"/>
                </a:lnTo>
                <a:lnTo>
                  <a:pt x="1608" y="242"/>
                </a:lnTo>
                <a:lnTo>
                  <a:pt x="1608" y="240"/>
                </a:lnTo>
                <a:lnTo>
                  <a:pt x="1608" y="238"/>
                </a:lnTo>
                <a:lnTo>
                  <a:pt x="1610" y="237"/>
                </a:lnTo>
                <a:lnTo>
                  <a:pt x="1610" y="237"/>
                </a:lnTo>
                <a:lnTo>
                  <a:pt x="1612" y="235"/>
                </a:lnTo>
                <a:lnTo>
                  <a:pt x="1614" y="235"/>
                </a:lnTo>
                <a:lnTo>
                  <a:pt x="1616" y="237"/>
                </a:lnTo>
                <a:lnTo>
                  <a:pt x="1618" y="238"/>
                </a:lnTo>
                <a:lnTo>
                  <a:pt x="1618" y="238"/>
                </a:lnTo>
                <a:close/>
                <a:moveTo>
                  <a:pt x="1645" y="284"/>
                </a:moveTo>
                <a:lnTo>
                  <a:pt x="1658" y="308"/>
                </a:lnTo>
                <a:lnTo>
                  <a:pt x="1660" y="310"/>
                </a:lnTo>
                <a:lnTo>
                  <a:pt x="1660" y="312"/>
                </a:lnTo>
                <a:lnTo>
                  <a:pt x="1658" y="314"/>
                </a:lnTo>
                <a:lnTo>
                  <a:pt x="1656" y="314"/>
                </a:lnTo>
                <a:lnTo>
                  <a:pt x="1654" y="315"/>
                </a:lnTo>
                <a:lnTo>
                  <a:pt x="1652" y="314"/>
                </a:lnTo>
                <a:lnTo>
                  <a:pt x="1651" y="314"/>
                </a:lnTo>
                <a:lnTo>
                  <a:pt x="1651" y="312"/>
                </a:lnTo>
                <a:lnTo>
                  <a:pt x="1638" y="289"/>
                </a:lnTo>
                <a:lnTo>
                  <a:pt x="1636" y="287"/>
                </a:lnTo>
                <a:lnTo>
                  <a:pt x="1638" y="286"/>
                </a:lnTo>
                <a:lnTo>
                  <a:pt x="1638" y="284"/>
                </a:lnTo>
                <a:lnTo>
                  <a:pt x="1640" y="282"/>
                </a:lnTo>
                <a:lnTo>
                  <a:pt x="1641" y="282"/>
                </a:lnTo>
                <a:lnTo>
                  <a:pt x="1643" y="282"/>
                </a:lnTo>
                <a:lnTo>
                  <a:pt x="1645" y="282"/>
                </a:lnTo>
                <a:lnTo>
                  <a:pt x="1645" y="284"/>
                </a:lnTo>
                <a:lnTo>
                  <a:pt x="1645" y="284"/>
                </a:lnTo>
                <a:close/>
                <a:moveTo>
                  <a:pt x="1673" y="331"/>
                </a:moveTo>
                <a:lnTo>
                  <a:pt x="1689" y="354"/>
                </a:lnTo>
                <a:lnTo>
                  <a:pt x="1689" y="356"/>
                </a:lnTo>
                <a:lnTo>
                  <a:pt x="1689" y="357"/>
                </a:lnTo>
                <a:lnTo>
                  <a:pt x="1687" y="357"/>
                </a:lnTo>
                <a:lnTo>
                  <a:pt x="1687" y="359"/>
                </a:lnTo>
                <a:lnTo>
                  <a:pt x="1685" y="361"/>
                </a:lnTo>
                <a:lnTo>
                  <a:pt x="1684" y="361"/>
                </a:lnTo>
                <a:lnTo>
                  <a:pt x="1682" y="359"/>
                </a:lnTo>
                <a:lnTo>
                  <a:pt x="1680" y="357"/>
                </a:lnTo>
                <a:lnTo>
                  <a:pt x="1665" y="336"/>
                </a:lnTo>
                <a:lnTo>
                  <a:pt x="1663" y="335"/>
                </a:lnTo>
                <a:lnTo>
                  <a:pt x="1663" y="333"/>
                </a:lnTo>
                <a:lnTo>
                  <a:pt x="1665" y="331"/>
                </a:lnTo>
                <a:lnTo>
                  <a:pt x="1667" y="329"/>
                </a:lnTo>
                <a:lnTo>
                  <a:pt x="1667" y="329"/>
                </a:lnTo>
                <a:lnTo>
                  <a:pt x="1669" y="329"/>
                </a:lnTo>
                <a:lnTo>
                  <a:pt x="1671" y="329"/>
                </a:lnTo>
                <a:lnTo>
                  <a:pt x="1673" y="331"/>
                </a:lnTo>
                <a:lnTo>
                  <a:pt x="1673" y="331"/>
                </a:lnTo>
                <a:close/>
                <a:moveTo>
                  <a:pt x="1702" y="377"/>
                </a:moveTo>
                <a:lnTo>
                  <a:pt x="1717" y="401"/>
                </a:lnTo>
                <a:lnTo>
                  <a:pt x="1717" y="403"/>
                </a:lnTo>
                <a:lnTo>
                  <a:pt x="1717" y="405"/>
                </a:lnTo>
                <a:lnTo>
                  <a:pt x="1715" y="407"/>
                </a:lnTo>
                <a:lnTo>
                  <a:pt x="1715" y="407"/>
                </a:lnTo>
                <a:lnTo>
                  <a:pt x="1713" y="407"/>
                </a:lnTo>
                <a:lnTo>
                  <a:pt x="1711" y="407"/>
                </a:lnTo>
                <a:lnTo>
                  <a:pt x="1709" y="407"/>
                </a:lnTo>
                <a:lnTo>
                  <a:pt x="1707" y="405"/>
                </a:lnTo>
                <a:lnTo>
                  <a:pt x="1695" y="380"/>
                </a:lnTo>
                <a:lnTo>
                  <a:pt x="1695" y="379"/>
                </a:lnTo>
                <a:lnTo>
                  <a:pt x="1695" y="377"/>
                </a:lnTo>
                <a:lnTo>
                  <a:pt x="1695" y="377"/>
                </a:lnTo>
                <a:lnTo>
                  <a:pt x="1696" y="375"/>
                </a:lnTo>
                <a:lnTo>
                  <a:pt x="1698" y="375"/>
                </a:lnTo>
                <a:lnTo>
                  <a:pt x="1700" y="375"/>
                </a:lnTo>
                <a:lnTo>
                  <a:pt x="1702" y="375"/>
                </a:lnTo>
                <a:lnTo>
                  <a:pt x="1702" y="377"/>
                </a:lnTo>
                <a:lnTo>
                  <a:pt x="1702" y="377"/>
                </a:lnTo>
                <a:close/>
                <a:moveTo>
                  <a:pt x="1729" y="424"/>
                </a:moveTo>
                <a:lnTo>
                  <a:pt x="1740" y="449"/>
                </a:lnTo>
                <a:lnTo>
                  <a:pt x="1742" y="450"/>
                </a:lnTo>
                <a:lnTo>
                  <a:pt x="1740" y="452"/>
                </a:lnTo>
                <a:lnTo>
                  <a:pt x="1740" y="454"/>
                </a:lnTo>
                <a:lnTo>
                  <a:pt x="1739" y="456"/>
                </a:lnTo>
                <a:lnTo>
                  <a:pt x="1737" y="456"/>
                </a:lnTo>
                <a:lnTo>
                  <a:pt x="1735" y="456"/>
                </a:lnTo>
                <a:lnTo>
                  <a:pt x="1733" y="454"/>
                </a:lnTo>
                <a:lnTo>
                  <a:pt x="1733" y="452"/>
                </a:lnTo>
                <a:lnTo>
                  <a:pt x="1720" y="429"/>
                </a:lnTo>
                <a:lnTo>
                  <a:pt x="1720" y="428"/>
                </a:lnTo>
                <a:lnTo>
                  <a:pt x="1720" y="426"/>
                </a:lnTo>
                <a:lnTo>
                  <a:pt x="1720" y="424"/>
                </a:lnTo>
                <a:lnTo>
                  <a:pt x="1722" y="422"/>
                </a:lnTo>
                <a:lnTo>
                  <a:pt x="1724" y="422"/>
                </a:lnTo>
                <a:lnTo>
                  <a:pt x="1726" y="422"/>
                </a:lnTo>
                <a:lnTo>
                  <a:pt x="1728" y="424"/>
                </a:lnTo>
                <a:lnTo>
                  <a:pt x="1729" y="424"/>
                </a:lnTo>
                <a:lnTo>
                  <a:pt x="1729" y="424"/>
                </a:lnTo>
                <a:close/>
                <a:moveTo>
                  <a:pt x="1755" y="473"/>
                </a:moveTo>
                <a:lnTo>
                  <a:pt x="1770" y="496"/>
                </a:lnTo>
                <a:lnTo>
                  <a:pt x="1770" y="496"/>
                </a:lnTo>
                <a:lnTo>
                  <a:pt x="1770" y="498"/>
                </a:lnTo>
                <a:lnTo>
                  <a:pt x="1768" y="499"/>
                </a:lnTo>
                <a:lnTo>
                  <a:pt x="1768" y="501"/>
                </a:lnTo>
                <a:lnTo>
                  <a:pt x="1766" y="501"/>
                </a:lnTo>
                <a:lnTo>
                  <a:pt x="1764" y="501"/>
                </a:lnTo>
                <a:lnTo>
                  <a:pt x="1762" y="501"/>
                </a:lnTo>
                <a:lnTo>
                  <a:pt x="1761" y="499"/>
                </a:lnTo>
                <a:lnTo>
                  <a:pt x="1746" y="477"/>
                </a:lnTo>
                <a:lnTo>
                  <a:pt x="1746" y="475"/>
                </a:lnTo>
                <a:lnTo>
                  <a:pt x="1746" y="473"/>
                </a:lnTo>
                <a:lnTo>
                  <a:pt x="1746" y="471"/>
                </a:lnTo>
                <a:lnTo>
                  <a:pt x="1748" y="471"/>
                </a:lnTo>
                <a:lnTo>
                  <a:pt x="1750" y="470"/>
                </a:lnTo>
                <a:lnTo>
                  <a:pt x="1751" y="470"/>
                </a:lnTo>
                <a:lnTo>
                  <a:pt x="1753" y="471"/>
                </a:lnTo>
                <a:lnTo>
                  <a:pt x="1755" y="473"/>
                </a:lnTo>
                <a:lnTo>
                  <a:pt x="1755" y="473"/>
                </a:lnTo>
                <a:close/>
                <a:moveTo>
                  <a:pt x="1784" y="519"/>
                </a:moveTo>
                <a:lnTo>
                  <a:pt x="1795" y="543"/>
                </a:lnTo>
                <a:lnTo>
                  <a:pt x="1797" y="545"/>
                </a:lnTo>
                <a:lnTo>
                  <a:pt x="1795" y="547"/>
                </a:lnTo>
                <a:lnTo>
                  <a:pt x="1795" y="549"/>
                </a:lnTo>
                <a:lnTo>
                  <a:pt x="1794" y="549"/>
                </a:lnTo>
                <a:lnTo>
                  <a:pt x="1792" y="549"/>
                </a:lnTo>
                <a:lnTo>
                  <a:pt x="1790" y="549"/>
                </a:lnTo>
                <a:lnTo>
                  <a:pt x="1788" y="549"/>
                </a:lnTo>
                <a:lnTo>
                  <a:pt x="1788" y="547"/>
                </a:lnTo>
                <a:lnTo>
                  <a:pt x="1775" y="522"/>
                </a:lnTo>
                <a:lnTo>
                  <a:pt x="1775" y="520"/>
                </a:lnTo>
                <a:lnTo>
                  <a:pt x="1775" y="519"/>
                </a:lnTo>
                <a:lnTo>
                  <a:pt x="1775" y="517"/>
                </a:lnTo>
                <a:lnTo>
                  <a:pt x="1777" y="517"/>
                </a:lnTo>
                <a:lnTo>
                  <a:pt x="1779" y="517"/>
                </a:lnTo>
                <a:lnTo>
                  <a:pt x="1781" y="517"/>
                </a:lnTo>
                <a:lnTo>
                  <a:pt x="1783" y="517"/>
                </a:lnTo>
                <a:lnTo>
                  <a:pt x="1784" y="519"/>
                </a:lnTo>
                <a:lnTo>
                  <a:pt x="1784" y="519"/>
                </a:lnTo>
                <a:close/>
                <a:moveTo>
                  <a:pt x="1808" y="568"/>
                </a:moveTo>
                <a:lnTo>
                  <a:pt x="1821" y="591"/>
                </a:lnTo>
                <a:lnTo>
                  <a:pt x="1821" y="592"/>
                </a:lnTo>
                <a:lnTo>
                  <a:pt x="1821" y="594"/>
                </a:lnTo>
                <a:lnTo>
                  <a:pt x="1821" y="596"/>
                </a:lnTo>
                <a:lnTo>
                  <a:pt x="1819" y="598"/>
                </a:lnTo>
                <a:lnTo>
                  <a:pt x="1817" y="598"/>
                </a:lnTo>
                <a:lnTo>
                  <a:pt x="1816" y="598"/>
                </a:lnTo>
                <a:lnTo>
                  <a:pt x="1814" y="596"/>
                </a:lnTo>
                <a:lnTo>
                  <a:pt x="1812" y="596"/>
                </a:lnTo>
                <a:lnTo>
                  <a:pt x="1801" y="571"/>
                </a:lnTo>
                <a:lnTo>
                  <a:pt x="1799" y="570"/>
                </a:lnTo>
                <a:lnTo>
                  <a:pt x="1799" y="568"/>
                </a:lnTo>
                <a:lnTo>
                  <a:pt x="1801" y="566"/>
                </a:lnTo>
                <a:lnTo>
                  <a:pt x="1803" y="564"/>
                </a:lnTo>
                <a:lnTo>
                  <a:pt x="1805" y="564"/>
                </a:lnTo>
                <a:lnTo>
                  <a:pt x="1806" y="564"/>
                </a:lnTo>
                <a:lnTo>
                  <a:pt x="1806" y="566"/>
                </a:lnTo>
                <a:lnTo>
                  <a:pt x="1808" y="568"/>
                </a:lnTo>
                <a:lnTo>
                  <a:pt x="1808" y="568"/>
                </a:lnTo>
                <a:close/>
                <a:moveTo>
                  <a:pt x="1834" y="615"/>
                </a:moveTo>
                <a:lnTo>
                  <a:pt x="1849" y="638"/>
                </a:lnTo>
                <a:lnTo>
                  <a:pt x="1849" y="640"/>
                </a:lnTo>
                <a:lnTo>
                  <a:pt x="1849" y="641"/>
                </a:lnTo>
                <a:lnTo>
                  <a:pt x="1849" y="643"/>
                </a:lnTo>
                <a:lnTo>
                  <a:pt x="1847" y="643"/>
                </a:lnTo>
                <a:lnTo>
                  <a:pt x="1845" y="645"/>
                </a:lnTo>
                <a:lnTo>
                  <a:pt x="1843" y="645"/>
                </a:lnTo>
                <a:lnTo>
                  <a:pt x="1841" y="643"/>
                </a:lnTo>
                <a:lnTo>
                  <a:pt x="1839" y="643"/>
                </a:lnTo>
                <a:lnTo>
                  <a:pt x="1825" y="620"/>
                </a:lnTo>
                <a:lnTo>
                  <a:pt x="1825" y="619"/>
                </a:lnTo>
                <a:lnTo>
                  <a:pt x="1825" y="617"/>
                </a:lnTo>
                <a:lnTo>
                  <a:pt x="1825" y="615"/>
                </a:lnTo>
                <a:lnTo>
                  <a:pt x="1827" y="613"/>
                </a:lnTo>
                <a:lnTo>
                  <a:pt x="1828" y="613"/>
                </a:lnTo>
                <a:lnTo>
                  <a:pt x="1830" y="613"/>
                </a:lnTo>
                <a:lnTo>
                  <a:pt x="1832" y="613"/>
                </a:lnTo>
                <a:lnTo>
                  <a:pt x="1834" y="615"/>
                </a:lnTo>
                <a:lnTo>
                  <a:pt x="1834" y="615"/>
                </a:lnTo>
                <a:close/>
                <a:moveTo>
                  <a:pt x="1863" y="661"/>
                </a:moveTo>
                <a:lnTo>
                  <a:pt x="1865" y="664"/>
                </a:lnTo>
                <a:lnTo>
                  <a:pt x="1876" y="685"/>
                </a:lnTo>
                <a:lnTo>
                  <a:pt x="1876" y="687"/>
                </a:lnTo>
                <a:lnTo>
                  <a:pt x="1876" y="689"/>
                </a:lnTo>
                <a:lnTo>
                  <a:pt x="1876" y="690"/>
                </a:lnTo>
                <a:lnTo>
                  <a:pt x="1874" y="690"/>
                </a:lnTo>
                <a:lnTo>
                  <a:pt x="1872" y="690"/>
                </a:lnTo>
                <a:lnTo>
                  <a:pt x="1871" y="690"/>
                </a:lnTo>
                <a:lnTo>
                  <a:pt x="1869" y="690"/>
                </a:lnTo>
                <a:lnTo>
                  <a:pt x="1869" y="689"/>
                </a:lnTo>
                <a:lnTo>
                  <a:pt x="1858" y="669"/>
                </a:lnTo>
                <a:lnTo>
                  <a:pt x="1854" y="666"/>
                </a:lnTo>
                <a:lnTo>
                  <a:pt x="1854" y="664"/>
                </a:lnTo>
                <a:lnTo>
                  <a:pt x="1854" y="662"/>
                </a:lnTo>
                <a:lnTo>
                  <a:pt x="1854" y="661"/>
                </a:lnTo>
                <a:lnTo>
                  <a:pt x="1856" y="659"/>
                </a:lnTo>
                <a:lnTo>
                  <a:pt x="1858" y="659"/>
                </a:lnTo>
                <a:lnTo>
                  <a:pt x="1860" y="659"/>
                </a:lnTo>
                <a:lnTo>
                  <a:pt x="1861" y="659"/>
                </a:lnTo>
                <a:lnTo>
                  <a:pt x="1863" y="661"/>
                </a:lnTo>
                <a:lnTo>
                  <a:pt x="1863" y="661"/>
                </a:lnTo>
                <a:close/>
                <a:moveTo>
                  <a:pt x="1889" y="708"/>
                </a:moveTo>
                <a:lnTo>
                  <a:pt x="1891" y="712"/>
                </a:lnTo>
                <a:lnTo>
                  <a:pt x="1904" y="733"/>
                </a:lnTo>
                <a:lnTo>
                  <a:pt x="1904" y="734"/>
                </a:lnTo>
                <a:lnTo>
                  <a:pt x="1904" y="736"/>
                </a:lnTo>
                <a:lnTo>
                  <a:pt x="1902" y="738"/>
                </a:lnTo>
                <a:lnTo>
                  <a:pt x="1902" y="738"/>
                </a:lnTo>
                <a:lnTo>
                  <a:pt x="1900" y="738"/>
                </a:lnTo>
                <a:lnTo>
                  <a:pt x="1898" y="738"/>
                </a:lnTo>
                <a:lnTo>
                  <a:pt x="1896" y="738"/>
                </a:lnTo>
                <a:lnTo>
                  <a:pt x="1894" y="736"/>
                </a:lnTo>
                <a:lnTo>
                  <a:pt x="1883" y="717"/>
                </a:lnTo>
                <a:lnTo>
                  <a:pt x="1882" y="713"/>
                </a:lnTo>
                <a:lnTo>
                  <a:pt x="1880" y="712"/>
                </a:lnTo>
                <a:lnTo>
                  <a:pt x="1882" y="710"/>
                </a:lnTo>
                <a:lnTo>
                  <a:pt x="1882" y="708"/>
                </a:lnTo>
                <a:lnTo>
                  <a:pt x="1883" y="706"/>
                </a:lnTo>
                <a:lnTo>
                  <a:pt x="1885" y="706"/>
                </a:lnTo>
                <a:lnTo>
                  <a:pt x="1887" y="706"/>
                </a:lnTo>
                <a:lnTo>
                  <a:pt x="1889" y="706"/>
                </a:lnTo>
                <a:lnTo>
                  <a:pt x="1889" y="708"/>
                </a:lnTo>
                <a:lnTo>
                  <a:pt x="1889" y="708"/>
                </a:lnTo>
                <a:close/>
                <a:moveTo>
                  <a:pt x="1916" y="755"/>
                </a:moveTo>
                <a:lnTo>
                  <a:pt x="1916" y="757"/>
                </a:lnTo>
                <a:lnTo>
                  <a:pt x="1933" y="776"/>
                </a:lnTo>
                <a:lnTo>
                  <a:pt x="1933" y="778"/>
                </a:lnTo>
                <a:lnTo>
                  <a:pt x="1935" y="780"/>
                </a:lnTo>
                <a:lnTo>
                  <a:pt x="1933" y="782"/>
                </a:lnTo>
                <a:lnTo>
                  <a:pt x="1933" y="783"/>
                </a:lnTo>
                <a:lnTo>
                  <a:pt x="1931" y="783"/>
                </a:lnTo>
                <a:lnTo>
                  <a:pt x="1929" y="783"/>
                </a:lnTo>
                <a:lnTo>
                  <a:pt x="1927" y="783"/>
                </a:lnTo>
                <a:lnTo>
                  <a:pt x="1926" y="782"/>
                </a:lnTo>
                <a:lnTo>
                  <a:pt x="1909" y="761"/>
                </a:lnTo>
                <a:lnTo>
                  <a:pt x="1909" y="761"/>
                </a:lnTo>
                <a:lnTo>
                  <a:pt x="1907" y="759"/>
                </a:lnTo>
                <a:lnTo>
                  <a:pt x="1907" y="757"/>
                </a:lnTo>
                <a:lnTo>
                  <a:pt x="1909" y="755"/>
                </a:lnTo>
                <a:lnTo>
                  <a:pt x="1911" y="754"/>
                </a:lnTo>
                <a:lnTo>
                  <a:pt x="1913" y="754"/>
                </a:lnTo>
                <a:lnTo>
                  <a:pt x="1915" y="754"/>
                </a:lnTo>
                <a:lnTo>
                  <a:pt x="1915" y="754"/>
                </a:lnTo>
                <a:lnTo>
                  <a:pt x="1916" y="755"/>
                </a:lnTo>
                <a:lnTo>
                  <a:pt x="1916" y="755"/>
                </a:lnTo>
                <a:close/>
                <a:moveTo>
                  <a:pt x="1949" y="799"/>
                </a:moveTo>
                <a:lnTo>
                  <a:pt x="1964" y="822"/>
                </a:lnTo>
                <a:lnTo>
                  <a:pt x="1966" y="824"/>
                </a:lnTo>
                <a:lnTo>
                  <a:pt x="1964" y="825"/>
                </a:lnTo>
                <a:lnTo>
                  <a:pt x="1964" y="827"/>
                </a:lnTo>
                <a:lnTo>
                  <a:pt x="1962" y="827"/>
                </a:lnTo>
                <a:lnTo>
                  <a:pt x="1960" y="829"/>
                </a:lnTo>
                <a:lnTo>
                  <a:pt x="1959" y="829"/>
                </a:lnTo>
                <a:lnTo>
                  <a:pt x="1957" y="827"/>
                </a:lnTo>
                <a:lnTo>
                  <a:pt x="1957" y="827"/>
                </a:lnTo>
                <a:lnTo>
                  <a:pt x="1942" y="803"/>
                </a:lnTo>
                <a:lnTo>
                  <a:pt x="1942" y="801"/>
                </a:lnTo>
                <a:lnTo>
                  <a:pt x="1942" y="799"/>
                </a:lnTo>
                <a:lnTo>
                  <a:pt x="1942" y="797"/>
                </a:lnTo>
                <a:lnTo>
                  <a:pt x="1944" y="797"/>
                </a:lnTo>
                <a:lnTo>
                  <a:pt x="1946" y="796"/>
                </a:lnTo>
                <a:lnTo>
                  <a:pt x="1948" y="797"/>
                </a:lnTo>
                <a:lnTo>
                  <a:pt x="1949" y="797"/>
                </a:lnTo>
                <a:lnTo>
                  <a:pt x="1949" y="799"/>
                </a:lnTo>
                <a:lnTo>
                  <a:pt x="1949" y="799"/>
                </a:lnTo>
                <a:close/>
                <a:moveTo>
                  <a:pt x="1979" y="845"/>
                </a:moveTo>
                <a:lnTo>
                  <a:pt x="1995" y="866"/>
                </a:lnTo>
                <a:lnTo>
                  <a:pt x="1995" y="868"/>
                </a:lnTo>
                <a:lnTo>
                  <a:pt x="1995" y="869"/>
                </a:lnTo>
                <a:lnTo>
                  <a:pt x="1995" y="871"/>
                </a:lnTo>
                <a:lnTo>
                  <a:pt x="1993" y="873"/>
                </a:lnTo>
                <a:lnTo>
                  <a:pt x="1992" y="873"/>
                </a:lnTo>
                <a:lnTo>
                  <a:pt x="1990" y="873"/>
                </a:lnTo>
                <a:lnTo>
                  <a:pt x="1990" y="873"/>
                </a:lnTo>
                <a:lnTo>
                  <a:pt x="1988" y="871"/>
                </a:lnTo>
                <a:lnTo>
                  <a:pt x="1971" y="850"/>
                </a:lnTo>
                <a:lnTo>
                  <a:pt x="1971" y="848"/>
                </a:lnTo>
                <a:lnTo>
                  <a:pt x="1971" y="846"/>
                </a:lnTo>
                <a:lnTo>
                  <a:pt x="1971" y="845"/>
                </a:lnTo>
                <a:lnTo>
                  <a:pt x="1973" y="843"/>
                </a:lnTo>
                <a:lnTo>
                  <a:pt x="1975" y="843"/>
                </a:lnTo>
                <a:lnTo>
                  <a:pt x="1977" y="843"/>
                </a:lnTo>
                <a:lnTo>
                  <a:pt x="1977" y="843"/>
                </a:lnTo>
                <a:lnTo>
                  <a:pt x="1979" y="845"/>
                </a:lnTo>
                <a:lnTo>
                  <a:pt x="1979" y="845"/>
                </a:lnTo>
                <a:close/>
                <a:moveTo>
                  <a:pt x="2014" y="887"/>
                </a:moveTo>
                <a:lnTo>
                  <a:pt x="2032" y="906"/>
                </a:lnTo>
                <a:lnTo>
                  <a:pt x="2034" y="908"/>
                </a:lnTo>
                <a:lnTo>
                  <a:pt x="2034" y="910"/>
                </a:lnTo>
                <a:lnTo>
                  <a:pt x="2034" y="911"/>
                </a:lnTo>
                <a:lnTo>
                  <a:pt x="2032" y="911"/>
                </a:lnTo>
                <a:lnTo>
                  <a:pt x="2030" y="913"/>
                </a:lnTo>
                <a:lnTo>
                  <a:pt x="2028" y="913"/>
                </a:lnTo>
                <a:lnTo>
                  <a:pt x="2026" y="913"/>
                </a:lnTo>
                <a:lnTo>
                  <a:pt x="2026" y="911"/>
                </a:lnTo>
                <a:lnTo>
                  <a:pt x="2006" y="892"/>
                </a:lnTo>
                <a:lnTo>
                  <a:pt x="2004" y="890"/>
                </a:lnTo>
                <a:lnTo>
                  <a:pt x="2004" y="889"/>
                </a:lnTo>
                <a:lnTo>
                  <a:pt x="2004" y="887"/>
                </a:lnTo>
                <a:lnTo>
                  <a:pt x="2006" y="887"/>
                </a:lnTo>
                <a:lnTo>
                  <a:pt x="2008" y="885"/>
                </a:lnTo>
                <a:lnTo>
                  <a:pt x="2010" y="885"/>
                </a:lnTo>
                <a:lnTo>
                  <a:pt x="2012" y="885"/>
                </a:lnTo>
                <a:lnTo>
                  <a:pt x="2014" y="887"/>
                </a:lnTo>
                <a:lnTo>
                  <a:pt x="2014" y="887"/>
                </a:lnTo>
                <a:close/>
                <a:moveTo>
                  <a:pt x="2052" y="925"/>
                </a:moveTo>
                <a:lnTo>
                  <a:pt x="2070" y="945"/>
                </a:lnTo>
                <a:lnTo>
                  <a:pt x="2072" y="946"/>
                </a:lnTo>
                <a:lnTo>
                  <a:pt x="2072" y="948"/>
                </a:lnTo>
                <a:lnTo>
                  <a:pt x="2072" y="950"/>
                </a:lnTo>
                <a:lnTo>
                  <a:pt x="2070" y="952"/>
                </a:lnTo>
                <a:lnTo>
                  <a:pt x="2069" y="952"/>
                </a:lnTo>
                <a:lnTo>
                  <a:pt x="2067" y="953"/>
                </a:lnTo>
                <a:lnTo>
                  <a:pt x="2065" y="952"/>
                </a:lnTo>
                <a:lnTo>
                  <a:pt x="2065" y="952"/>
                </a:lnTo>
                <a:lnTo>
                  <a:pt x="2045" y="932"/>
                </a:lnTo>
                <a:lnTo>
                  <a:pt x="2043" y="931"/>
                </a:lnTo>
                <a:lnTo>
                  <a:pt x="2043" y="929"/>
                </a:lnTo>
                <a:lnTo>
                  <a:pt x="2045" y="927"/>
                </a:lnTo>
                <a:lnTo>
                  <a:pt x="2045" y="925"/>
                </a:lnTo>
                <a:lnTo>
                  <a:pt x="2047" y="924"/>
                </a:lnTo>
                <a:lnTo>
                  <a:pt x="2048" y="924"/>
                </a:lnTo>
                <a:lnTo>
                  <a:pt x="2050" y="925"/>
                </a:lnTo>
                <a:lnTo>
                  <a:pt x="2052" y="925"/>
                </a:lnTo>
                <a:lnTo>
                  <a:pt x="2052" y="925"/>
                </a:lnTo>
                <a:close/>
                <a:moveTo>
                  <a:pt x="2091" y="962"/>
                </a:moveTo>
                <a:lnTo>
                  <a:pt x="2114" y="976"/>
                </a:lnTo>
                <a:lnTo>
                  <a:pt x="2116" y="976"/>
                </a:lnTo>
                <a:lnTo>
                  <a:pt x="2116" y="978"/>
                </a:lnTo>
                <a:lnTo>
                  <a:pt x="2116" y="980"/>
                </a:lnTo>
                <a:lnTo>
                  <a:pt x="2116" y="981"/>
                </a:lnTo>
                <a:lnTo>
                  <a:pt x="2114" y="983"/>
                </a:lnTo>
                <a:lnTo>
                  <a:pt x="2114" y="983"/>
                </a:lnTo>
                <a:lnTo>
                  <a:pt x="2113" y="985"/>
                </a:lnTo>
                <a:lnTo>
                  <a:pt x="2111" y="983"/>
                </a:lnTo>
                <a:lnTo>
                  <a:pt x="2085" y="971"/>
                </a:lnTo>
                <a:lnTo>
                  <a:pt x="2085" y="969"/>
                </a:lnTo>
                <a:lnTo>
                  <a:pt x="2083" y="967"/>
                </a:lnTo>
                <a:lnTo>
                  <a:pt x="2083" y="966"/>
                </a:lnTo>
                <a:lnTo>
                  <a:pt x="2083" y="964"/>
                </a:lnTo>
                <a:lnTo>
                  <a:pt x="2085" y="962"/>
                </a:lnTo>
                <a:lnTo>
                  <a:pt x="2087" y="962"/>
                </a:lnTo>
                <a:lnTo>
                  <a:pt x="2089" y="962"/>
                </a:lnTo>
                <a:lnTo>
                  <a:pt x="2091" y="962"/>
                </a:lnTo>
                <a:lnTo>
                  <a:pt x="2091" y="962"/>
                </a:lnTo>
                <a:close/>
                <a:moveTo>
                  <a:pt x="2138" y="992"/>
                </a:moveTo>
                <a:lnTo>
                  <a:pt x="2142" y="995"/>
                </a:lnTo>
                <a:lnTo>
                  <a:pt x="2142" y="994"/>
                </a:lnTo>
                <a:lnTo>
                  <a:pt x="2162" y="1001"/>
                </a:lnTo>
                <a:lnTo>
                  <a:pt x="2164" y="1002"/>
                </a:lnTo>
                <a:lnTo>
                  <a:pt x="2166" y="1004"/>
                </a:lnTo>
                <a:lnTo>
                  <a:pt x="2166" y="1006"/>
                </a:lnTo>
                <a:lnTo>
                  <a:pt x="2166" y="1008"/>
                </a:lnTo>
                <a:lnTo>
                  <a:pt x="2164" y="1009"/>
                </a:lnTo>
                <a:lnTo>
                  <a:pt x="2164" y="1009"/>
                </a:lnTo>
                <a:lnTo>
                  <a:pt x="2162" y="1009"/>
                </a:lnTo>
                <a:lnTo>
                  <a:pt x="2160" y="1009"/>
                </a:lnTo>
                <a:lnTo>
                  <a:pt x="2138" y="1002"/>
                </a:lnTo>
                <a:lnTo>
                  <a:pt x="2136" y="1002"/>
                </a:lnTo>
                <a:lnTo>
                  <a:pt x="2133" y="999"/>
                </a:lnTo>
                <a:lnTo>
                  <a:pt x="2131" y="997"/>
                </a:lnTo>
                <a:lnTo>
                  <a:pt x="2131" y="995"/>
                </a:lnTo>
                <a:lnTo>
                  <a:pt x="2131" y="994"/>
                </a:lnTo>
                <a:lnTo>
                  <a:pt x="2131" y="992"/>
                </a:lnTo>
                <a:lnTo>
                  <a:pt x="2133" y="992"/>
                </a:lnTo>
                <a:lnTo>
                  <a:pt x="2135" y="990"/>
                </a:lnTo>
                <a:lnTo>
                  <a:pt x="2136" y="990"/>
                </a:lnTo>
                <a:lnTo>
                  <a:pt x="2138" y="992"/>
                </a:lnTo>
                <a:lnTo>
                  <a:pt x="2138" y="992"/>
                </a:lnTo>
                <a:close/>
                <a:moveTo>
                  <a:pt x="2190" y="1008"/>
                </a:moveTo>
                <a:lnTo>
                  <a:pt x="2199" y="1009"/>
                </a:lnTo>
                <a:lnTo>
                  <a:pt x="2199" y="1009"/>
                </a:lnTo>
                <a:lnTo>
                  <a:pt x="2217" y="1009"/>
                </a:lnTo>
                <a:lnTo>
                  <a:pt x="2219" y="1009"/>
                </a:lnTo>
                <a:lnTo>
                  <a:pt x="2221" y="1009"/>
                </a:lnTo>
                <a:lnTo>
                  <a:pt x="2221" y="1011"/>
                </a:lnTo>
                <a:lnTo>
                  <a:pt x="2221" y="1013"/>
                </a:lnTo>
                <a:lnTo>
                  <a:pt x="2221" y="1015"/>
                </a:lnTo>
                <a:lnTo>
                  <a:pt x="2221" y="1016"/>
                </a:lnTo>
                <a:lnTo>
                  <a:pt x="2219" y="1016"/>
                </a:lnTo>
                <a:lnTo>
                  <a:pt x="2217" y="1018"/>
                </a:lnTo>
                <a:lnTo>
                  <a:pt x="2199" y="1018"/>
                </a:lnTo>
                <a:lnTo>
                  <a:pt x="2197" y="1018"/>
                </a:lnTo>
                <a:lnTo>
                  <a:pt x="2188" y="1016"/>
                </a:lnTo>
                <a:lnTo>
                  <a:pt x="2186" y="1015"/>
                </a:lnTo>
                <a:lnTo>
                  <a:pt x="2184" y="1015"/>
                </a:lnTo>
                <a:lnTo>
                  <a:pt x="2184" y="1013"/>
                </a:lnTo>
                <a:lnTo>
                  <a:pt x="2184" y="1011"/>
                </a:lnTo>
                <a:lnTo>
                  <a:pt x="2184" y="1009"/>
                </a:lnTo>
                <a:lnTo>
                  <a:pt x="2186" y="1008"/>
                </a:lnTo>
                <a:lnTo>
                  <a:pt x="2188" y="1008"/>
                </a:lnTo>
                <a:lnTo>
                  <a:pt x="2190" y="1008"/>
                </a:lnTo>
                <a:lnTo>
                  <a:pt x="2190" y="1008"/>
                </a:lnTo>
                <a:close/>
                <a:moveTo>
                  <a:pt x="2243" y="1004"/>
                </a:moveTo>
                <a:lnTo>
                  <a:pt x="2250" y="1002"/>
                </a:lnTo>
                <a:lnTo>
                  <a:pt x="2270" y="997"/>
                </a:lnTo>
                <a:lnTo>
                  <a:pt x="2272" y="997"/>
                </a:lnTo>
                <a:lnTo>
                  <a:pt x="2274" y="997"/>
                </a:lnTo>
                <a:lnTo>
                  <a:pt x="2276" y="999"/>
                </a:lnTo>
                <a:lnTo>
                  <a:pt x="2276" y="1001"/>
                </a:lnTo>
                <a:lnTo>
                  <a:pt x="2276" y="1002"/>
                </a:lnTo>
                <a:lnTo>
                  <a:pt x="2276" y="1004"/>
                </a:lnTo>
                <a:lnTo>
                  <a:pt x="2274" y="1004"/>
                </a:lnTo>
                <a:lnTo>
                  <a:pt x="2272" y="1006"/>
                </a:lnTo>
                <a:lnTo>
                  <a:pt x="2252" y="1011"/>
                </a:lnTo>
                <a:lnTo>
                  <a:pt x="2245" y="1013"/>
                </a:lnTo>
                <a:lnTo>
                  <a:pt x="2243" y="1013"/>
                </a:lnTo>
                <a:lnTo>
                  <a:pt x="2241" y="1013"/>
                </a:lnTo>
                <a:lnTo>
                  <a:pt x="2241" y="1011"/>
                </a:lnTo>
                <a:lnTo>
                  <a:pt x="2239" y="1009"/>
                </a:lnTo>
                <a:lnTo>
                  <a:pt x="2239" y="1008"/>
                </a:lnTo>
                <a:lnTo>
                  <a:pt x="2241" y="1006"/>
                </a:lnTo>
                <a:lnTo>
                  <a:pt x="2241" y="1004"/>
                </a:lnTo>
                <a:lnTo>
                  <a:pt x="2243" y="1004"/>
                </a:lnTo>
                <a:lnTo>
                  <a:pt x="2243" y="1004"/>
                </a:lnTo>
                <a:close/>
                <a:moveTo>
                  <a:pt x="2294" y="987"/>
                </a:moveTo>
                <a:lnTo>
                  <a:pt x="2307" y="980"/>
                </a:lnTo>
                <a:lnTo>
                  <a:pt x="2305" y="980"/>
                </a:lnTo>
                <a:lnTo>
                  <a:pt x="2316" y="971"/>
                </a:lnTo>
                <a:lnTo>
                  <a:pt x="2318" y="971"/>
                </a:lnTo>
                <a:lnTo>
                  <a:pt x="2320" y="971"/>
                </a:lnTo>
                <a:lnTo>
                  <a:pt x="2322" y="971"/>
                </a:lnTo>
                <a:lnTo>
                  <a:pt x="2323" y="973"/>
                </a:lnTo>
                <a:lnTo>
                  <a:pt x="2323" y="973"/>
                </a:lnTo>
                <a:lnTo>
                  <a:pt x="2323" y="974"/>
                </a:lnTo>
                <a:lnTo>
                  <a:pt x="2323" y="976"/>
                </a:lnTo>
                <a:lnTo>
                  <a:pt x="2323" y="978"/>
                </a:lnTo>
                <a:lnTo>
                  <a:pt x="2312" y="987"/>
                </a:lnTo>
                <a:lnTo>
                  <a:pt x="2311" y="987"/>
                </a:lnTo>
                <a:lnTo>
                  <a:pt x="2300" y="994"/>
                </a:lnTo>
                <a:lnTo>
                  <a:pt x="2298" y="995"/>
                </a:lnTo>
                <a:lnTo>
                  <a:pt x="2296" y="995"/>
                </a:lnTo>
                <a:lnTo>
                  <a:pt x="2294" y="994"/>
                </a:lnTo>
                <a:lnTo>
                  <a:pt x="2292" y="992"/>
                </a:lnTo>
                <a:lnTo>
                  <a:pt x="2292" y="990"/>
                </a:lnTo>
                <a:lnTo>
                  <a:pt x="2292" y="988"/>
                </a:lnTo>
                <a:lnTo>
                  <a:pt x="2292" y="988"/>
                </a:lnTo>
                <a:lnTo>
                  <a:pt x="2294" y="987"/>
                </a:lnTo>
                <a:lnTo>
                  <a:pt x="2294" y="987"/>
                </a:lnTo>
                <a:close/>
                <a:moveTo>
                  <a:pt x="2338" y="953"/>
                </a:moveTo>
                <a:lnTo>
                  <a:pt x="2362" y="938"/>
                </a:lnTo>
                <a:lnTo>
                  <a:pt x="2362" y="938"/>
                </a:lnTo>
                <a:lnTo>
                  <a:pt x="2364" y="938"/>
                </a:lnTo>
                <a:lnTo>
                  <a:pt x="2366" y="938"/>
                </a:lnTo>
                <a:lnTo>
                  <a:pt x="2367" y="939"/>
                </a:lnTo>
                <a:lnTo>
                  <a:pt x="2369" y="941"/>
                </a:lnTo>
                <a:lnTo>
                  <a:pt x="2369" y="943"/>
                </a:lnTo>
                <a:lnTo>
                  <a:pt x="2367" y="943"/>
                </a:lnTo>
                <a:lnTo>
                  <a:pt x="2367" y="945"/>
                </a:lnTo>
                <a:lnTo>
                  <a:pt x="2344" y="962"/>
                </a:lnTo>
                <a:lnTo>
                  <a:pt x="2342" y="962"/>
                </a:lnTo>
                <a:lnTo>
                  <a:pt x="2340" y="962"/>
                </a:lnTo>
                <a:lnTo>
                  <a:pt x="2340" y="962"/>
                </a:lnTo>
                <a:lnTo>
                  <a:pt x="2338" y="960"/>
                </a:lnTo>
                <a:lnTo>
                  <a:pt x="2336" y="959"/>
                </a:lnTo>
                <a:lnTo>
                  <a:pt x="2336" y="957"/>
                </a:lnTo>
                <a:lnTo>
                  <a:pt x="2338" y="955"/>
                </a:lnTo>
                <a:lnTo>
                  <a:pt x="2338" y="953"/>
                </a:lnTo>
                <a:lnTo>
                  <a:pt x="2338" y="953"/>
                </a:lnTo>
                <a:close/>
                <a:moveTo>
                  <a:pt x="2380" y="918"/>
                </a:moveTo>
                <a:lnTo>
                  <a:pt x="2390" y="910"/>
                </a:lnTo>
                <a:lnTo>
                  <a:pt x="2399" y="899"/>
                </a:lnTo>
                <a:lnTo>
                  <a:pt x="2399" y="897"/>
                </a:lnTo>
                <a:lnTo>
                  <a:pt x="2401" y="897"/>
                </a:lnTo>
                <a:lnTo>
                  <a:pt x="2402" y="897"/>
                </a:lnTo>
                <a:lnTo>
                  <a:pt x="2404" y="897"/>
                </a:lnTo>
                <a:lnTo>
                  <a:pt x="2406" y="899"/>
                </a:lnTo>
                <a:lnTo>
                  <a:pt x="2406" y="901"/>
                </a:lnTo>
                <a:lnTo>
                  <a:pt x="2406" y="903"/>
                </a:lnTo>
                <a:lnTo>
                  <a:pt x="2406" y="904"/>
                </a:lnTo>
                <a:lnTo>
                  <a:pt x="2397" y="915"/>
                </a:lnTo>
                <a:lnTo>
                  <a:pt x="2388" y="925"/>
                </a:lnTo>
                <a:lnTo>
                  <a:pt x="2386" y="927"/>
                </a:lnTo>
                <a:lnTo>
                  <a:pt x="2384" y="927"/>
                </a:lnTo>
                <a:lnTo>
                  <a:pt x="2382" y="927"/>
                </a:lnTo>
                <a:lnTo>
                  <a:pt x="2380" y="925"/>
                </a:lnTo>
                <a:lnTo>
                  <a:pt x="2379" y="924"/>
                </a:lnTo>
                <a:lnTo>
                  <a:pt x="2379" y="922"/>
                </a:lnTo>
                <a:lnTo>
                  <a:pt x="2379" y="920"/>
                </a:lnTo>
                <a:lnTo>
                  <a:pt x="2380" y="918"/>
                </a:lnTo>
                <a:lnTo>
                  <a:pt x="2380" y="918"/>
                </a:lnTo>
                <a:close/>
                <a:moveTo>
                  <a:pt x="2415" y="878"/>
                </a:moveTo>
                <a:lnTo>
                  <a:pt x="2415" y="878"/>
                </a:lnTo>
                <a:lnTo>
                  <a:pt x="2434" y="857"/>
                </a:lnTo>
                <a:lnTo>
                  <a:pt x="2435" y="855"/>
                </a:lnTo>
                <a:lnTo>
                  <a:pt x="2437" y="855"/>
                </a:lnTo>
                <a:lnTo>
                  <a:pt x="2439" y="855"/>
                </a:lnTo>
                <a:lnTo>
                  <a:pt x="2441" y="857"/>
                </a:lnTo>
                <a:lnTo>
                  <a:pt x="2441" y="859"/>
                </a:lnTo>
                <a:lnTo>
                  <a:pt x="2443" y="859"/>
                </a:lnTo>
                <a:lnTo>
                  <a:pt x="2441" y="860"/>
                </a:lnTo>
                <a:lnTo>
                  <a:pt x="2441" y="862"/>
                </a:lnTo>
                <a:lnTo>
                  <a:pt x="2423" y="883"/>
                </a:lnTo>
                <a:lnTo>
                  <a:pt x="2423" y="883"/>
                </a:lnTo>
                <a:lnTo>
                  <a:pt x="2421" y="883"/>
                </a:lnTo>
                <a:lnTo>
                  <a:pt x="2419" y="885"/>
                </a:lnTo>
                <a:lnTo>
                  <a:pt x="2417" y="885"/>
                </a:lnTo>
                <a:lnTo>
                  <a:pt x="2415" y="883"/>
                </a:lnTo>
                <a:lnTo>
                  <a:pt x="2415" y="882"/>
                </a:lnTo>
                <a:lnTo>
                  <a:pt x="2413" y="882"/>
                </a:lnTo>
                <a:lnTo>
                  <a:pt x="2413" y="880"/>
                </a:lnTo>
                <a:lnTo>
                  <a:pt x="2415" y="878"/>
                </a:lnTo>
                <a:lnTo>
                  <a:pt x="2415" y="878"/>
                </a:lnTo>
                <a:close/>
                <a:moveTo>
                  <a:pt x="2450" y="836"/>
                </a:moveTo>
                <a:lnTo>
                  <a:pt x="2465" y="813"/>
                </a:lnTo>
                <a:lnTo>
                  <a:pt x="2467" y="811"/>
                </a:lnTo>
                <a:lnTo>
                  <a:pt x="2468" y="811"/>
                </a:lnTo>
                <a:lnTo>
                  <a:pt x="2470" y="811"/>
                </a:lnTo>
                <a:lnTo>
                  <a:pt x="2472" y="811"/>
                </a:lnTo>
                <a:lnTo>
                  <a:pt x="2474" y="813"/>
                </a:lnTo>
                <a:lnTo>
                  <a:pt x="2474" y="815"/>
                </a:lnTo>
                <a:lnTo>
                  <a:pt x="2474" y="817"/>
                </a:lnTo>
                <a:lnTo>
                  <a:pt x="2474" y="818"/>
                </a:lnTo>
                <a:lnTo>
                  <a:pt x="2459" y="841"/>
                </a:lnTo>
                <a:lnTo>
                  <a:pt x="2457" y="843"/>
                </a:lnTo>
                <a:lnTo>
                  <a:pt x="2456" y="843"/>
                </a:lnTo>
                <a:lnTo>
                  <a:pt x="2454" y="843"/>
                </a:lnTo>
                <a:lnTo>
                  <a:pt x="2452" y="843"/>
                </a:lnTo>
                <a:lnTo>
                  <a:pt x="2452" y="841"/>
                </a:lnTo>
                <a:lnTo>
                  <a:pt x="2450" y="839"/>
                </a:lnTo>
                <a:lnTo>
                  <a:pt x="2450" y="838"/>
                </a:lnTo>
                <a:lnTo>
                  <a:pt x="2450" y="836"/>
                </a:lnTo>
                <a:lnTo>
                  <a:pt x="2450" y="836"/>
                </a:lnTo>
                <a:close/>
                <a:moveTo>
                  <a:pt x="2479" y="790"/>
                </a:moveTo>
                <a:lnTo>
                  <a:pt x="2494" y="768"/>
                </a:lnTo>
                <a:lnTo>
                  <a:pt x="2496" y="766"/>
                </a:lnTo>
                <a:lnTo>
                  <a:pt x="2498" y="766"/>
                </a:lnTo>
                <a:lnTo>
                  <a:pt x="2500" y="766"/>
                </a:lnTo>
                <a:lnTo>
                  <a:pt x="2501" y="766"/>
                </a:lnTo>
                <a:lnTo>
                  <a:pt x="2501" y="768"/>
                </a:lnTo>
                <a:lnTo>
                  <a:pt x="2503" y="769"/>
                </a:lnTo>
                <a:lnTo>
                  <a:pt x="2503" y="771"/>
                </a:lnTo>
                <a:lnTo>
                  <a:pt x="2503" y="773"/>
                </a:lnTo>
                <a:lnTo>
                  <a:pt x="2489" y="796"/>
                </a:lnTo>
                <a:lnTo>
                  <a:pt x="2487" y="796"/>
                </a:lnTo>
                <a:lnTo>
                  <a:pt x="2485" y="797"/>
                </a:lnTo>
                <a:lnTo>
                  <a:pt x="2483" y="797"/>
                </a:lnTo>
                <a:lnTo>
                  <a:pt x="2481" y="797"/>
                </a:lnTo>
                <a:lnTo>
                  <a:pt x="2479" y="796"/>
                </a:lnTo>
                <a:lnTo>
                  <a:pt x="2479" y="794"/>
                </a:lnTo>
                <a:lnTo>
                  <a:pt x="2479" y="792"/>
                </a:lnTo>
                <a:lnTo>
                  <a:pt x="2479" y="790"/>
                </a:lnTo>
                <a:lnTo>
                  <a:pt x="2479" y="790"/>
                </a:lnTo>
                <a:close/>
                <a:moveTo>
                  <a:pt x="2511" y="745"/>
                </a:moveTo>
                <a:lnTo>
                  <a:pt x="2527" y="722"/>
                </a:lnTo>
                <a:lnTo>
                  <a:pt x="2527" y="722"/>
                </a:lnTo>
                <a:lnTo>
                  <a:pt x="2529" y="720"/>
                </a:lnTo>
                <a:lnTo>
                  <a:pt x="2531" y="720"/>
                </a:lnTo>
                <a:lnTo>
                  <a:pt x="2533" y="722"/>
                </a:lnTo>
                <a:lnTo>
                  <a:pt x="2534" y="722"/>
                </a:lnTo>
                <a:lnTo>
                  <a:pt x="2534" y="724"/>
                </a:lnTo>
                <a:lnTo>
                  <a:pt x="2534" y="726"/>
                </a:lnTo>
                <a:lnTo>
                  <a:pt x="2534" y="727"/>
                </a:lnTo>
                <a:lnTo>
                  <a:pt x="2518" y="750"/>
                </a:lnTo>
                <a:lnTo>
                  <a:pt x="2516" y="752"/>
                </a:lnTo>
                <a:lnTo>
                  <a:pt x="2514" y="752"/>
                </a:lnTo>
                <a:lnTo>
                  <a:pt x="2512" y="752"/>
                </a:lnTo>
                <a:lnTo>
                  <a:pt x="2511" y="752"/>
                </a:lnTo>
                <a:lnTo>
                  <a:pt x="2511" y="750"/>
                </a:lnTo>
                <a:lnTo>
                  <a:pt x="2509" y="748"/>
                </a:lnTo>
                <a:lnTo>
                  <a:pt x="2509" y="747"/>
                </a:lnTo>
                <a:lnTo>
                  <a:pt x="2511" y="745"/>
                </a:lnTo>
                <a:lnTo>
                  <a:pt x="2511" y="745"/>
                </a:lnTo>
                <a:close/>
                <a:moveTo>
                  <a:pt x="2540" y="699"/>
                </a:moveTo>
                <a:lnTo>
                  <a:pt x="2553" y="676"/>
                </a:lnTo>
                <a:lnTo>
                  <a:pt x="2555" y="675"/>
                </a:lnTo>
                <a:lnTo>
                  <a:pt x="2556" y="675"/>
                </a:lnTo>
                <a:lnTo>
                  <a:pt x="2558" y="673"/>
                </a:lnTo>
                <a:lnTo>
                  <a:pt x="2560" y="675"/>
                </a:lnTo>
                <a:lnTo>
                  <a:pt x="2560" y="675"/>
                </a:lnTo>
                <a:lnTo>
                  <a:pt x="2562" y="676"/>
                </a:lnTo>
                <a:lnTo>
                  <a:pt x="2562" y="678"/>
                </a:lnTo>
                <a:lnTo>
                  <a:pt x="2562" y="680"/>
                </a:lnTo>
                <a:lnTo>
                  <a:pt x="2549" y="705"/>
                </a:lnTo>
                <a:lnTo>
                  <a:pt x="2547" y="706"/>
                </a:lnTo>
                <a:lnTo>
                  <a:pt x="2545" y="706"/>
                </a:lnTo>
                <a:lnTo>
                  <a:pt x="2544" y="706"/>
                </a:lnTo>
                <a:lnTo>
                  <a:pt x="2542" y="706"/>
                </a:lnTo>
                <a:lnTo>
                  <a:pt x="2540" y="705"/>
                </a:lnTo>
                <a:lnTo>
                  <a:pt x="2540" y="703"/>
                </a:lnTo>
                <a:lnTo>
                  <a:pt x="2540" y="701"/>
                </a:lnTo>
                <a:lnTo>
                  <a:pt x="2540" y="699"/>
                </a:lnTo>
                <a:lnTo>
                  <a:pt x="2540" y="699"/>
                </a:lnTo>
                <a:close/>
                <a:moveTo>
                  <a:pt x="2566" y="652"/>
                </a:moveTo>
                <a:lnTo>
                  <a:pt x="2578" y="629"/>
                </a:lnTo>
                <a:lnTo>
                  <a:pt x="2580" y="627"/>
                </a:lnTo>
                <a:lnTo>
                  <a:pt x="2582" y="626"/>
                </a:lnTo>
                <a:lnTo>
                  <a:pt x="2584" y="626"/>
                </a:lnTo>
                <a:lnTo>
                  <a:pt x="2586" y="626"/>
                </a:lnTo>
                <a:lnTo>
                  <a:pt x="2588" y="627"/>
                </a:lnTo>
                <a:lnTo>
                  <a:pt x="2588" y="629"/>
                </a:lnTo>
                <a:lnTo>
                  <a:pt x="2588" y="631"/>
                </a:lnTo>
                <a:lnTo>
                  <a:pt x="2588" y="633"/>
                </a:lnTo>
                <a:lnTo>
                  <a:pt x="2575" y="657"/>
                </a:lnTo>
                <a:lnTo>
                  <a:pt x="2573" y="657"/>
                </a:lnTo>
                <a:lnTo>
                  <a:pt x="2571" y="659"/>
                </a:lnTo>
                <a:lnTo>
                  <a:pt x="2569" y="659"/>
                </a:lnTo>
                <a:lnTo>
                  <a:pt x="2567" y="659"/>
                </a:lnTo>
                <a:lnTo>
                  <a:pt x="2567" y="657"/>
                </a:lnTo>
                <a:lnTo>
                  <a:pt x="2566" y="655"/>
                </a:lnTo>
                <a:lnTo>
                  <a:pt x="2566" y="654"/>
                </a:lnTo>
                <a:lnTo>
                  <a:pt x="2566" y="652"/>
                </a:lnTo>
                <a:lnTo>
                  <a:pt x="2566" y="652"/>
                </a:lnTo>
                <a:close/>
                <a:moveTo>
                  <a:pt x="2593" y="605"/>
                </a:moveTo>
                <a:lnTo>
                  <a:pt x="2608" y="582"/>
                </a:lnTo>
                <a:lnTo>
                  <a:pt x="2610" y="580"/>
                </a:lnTo>
                <a:lnTo>
                  <a:pt x="2611" y="580"/>
                </a:lnTo>
                <a:lnTo>
                  <a:pt x="2613" y="580"/>
                </a:lnTo>
                <a:lnTo>
                  <a:pt x="2615" y="580"/>
                </a:lnTo>
                <a:lnTo>
                  <a:pt x="2617" y="582"/>
                </a:lnTo>
                <a:lnTo>
                  <a:pt x="2617" y="584"/>
                </a:lnTo>
                <a:lnTo>
                  <a:pt x="2617" y="585"/>
                </a:lnTo>
                <a:lnTo>
                  <a:pt x="2617" y="587"/>
                </a:lnTo>
                <a:lnTo>
                  <a:pt x="2602" y="610"/>
                </a:lnTo>
                <a:lnTo>
                  <a:pt x="2600" y="612"/>
                </a:lnTo>
                <a:lnTo>
                  <a:pt x="2599" y="612"/>
                </a:lnTo>
                <a:lnTo>
                  <a:pt x="2597" y="612"/>
                </a:lnTo>
                <a:lnTo>
                  <a:pt x="2595" y="612"/>
                </a:lnTo>
                <a:lnTo>
                  <a:pt x="2593" y="610"/>
                </a:lnTo>
                <a:lnTo>
                  <a:pt x="2593" y="608"/>
                </a:lnTo>
                <a:lnTo>
                  <a:pt x="2593" y="606"/>
                </a:lnTo>
                <a:lnTo>
                  <a:pt x="2593" y="605"/>
                </a:lnTo>
                <a:lnTo>
                  <a:pt x="2593" y="605"/>
                </a:lnTo>
                <a:close/>
                <a:moveTo>
                  <a:pt x="2622" y="559"/>
                </a:moveTo>
                <a:lnTo>
                  <a:pt x="2633" y="534"/>
                </a:lnTo>
                <a:lnTo>
                  <a:pt x="2635" y="533"/>
                </a:lnTo>
                <a:lnTo>
                  <a:pt x="2637" y="533"/>
                </a:lnTo>
                <a:lnTo>
                  <a:pt x="2639" y="533"/>
                </a:lnTo>
                <a:lnTo>
                  <a:pt x="2641" y="533"/>
                </a:lnTo>
                <a:lnTo>
                  <a:pt x="2643" y="534"/>
                </a:lnTo>
                <a:lnTo>
                  <a:pt x="2643" y="534"/>
                </a:lnTo>
                <a:lnTo>
                  <a:pt x="2643" y="536"/>
                </a:lnTo>
                <a:lnTo>
                  <a:pt x="2643" y="538"/>
                </a:lnTo>
                <a:lnTo>
                  <a:pt x="2630" y="563"/>
                </a:lnTo>
                <a:lnTo>
                  <a:pt x="2630" y="564"/>
                </a:lnTo>
                <a:lnTo>
                  <a:pt x="2628" y="564"/>
                </a:lnTo>
                <a:lnTo>
                  <a:pt x="2626" y="566"/>
                </a:lnTo>
                <a:lnTo>
                  <a:pt x="2624" y="564"/>
                </a:lnTo>
                <a:lnTo>
                  <a:pt x="2622" y="564"/>
                </a:lnTo>
                <a:lnTo>
                  <a:pt x="2622" y="563"/>
                </a:lnTo>
                <a:lnTo>
                  <a:pt x="2621" y="561"/>
                </a:lnTo>
                <a:lnTo>
                  <a:pt x="2622" y="559"/>
                </a:lnTo>
                <a:lnTo>
                  <a:pt x="2622" y="559"/>
                </a:lnTo>
                <a:close/>
              </a:path>
            </a:pathLst>
          </a:custGeom>
          <a:solidFill>
            <a:srgbClr val="FF0000"/>
          </a:solidFill>
          <a:ln w="1588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85" name="Freeform 837"/>
          <p:cNvSpPr>
            <a:spLocks/>
          </p:cNvSpPr>
          <p:nvPr/>
        </p:nvSpPr>
        <p:spPr bwMode="auto">
          <a:xfrm>
            <a:off x="5216525" y="4052788"/>
            <a:ext cx="523875" cy="400050"/>
          </a:xfrm>
          <a:custGeom>
            <a:avLst/>
            <a:gdLst>
              <a:gd name="T0" fmla="*/ 660 w 660"/>
              <a:gd name="T1" fmla="*/ 349 h 505"/>
              <a:gd name="T2" fmla="*/ 631 w 660"/>
              <a:gd name="T3" fmla="*/ 384 h 505"/>
              <a:gd name="T4" fmla="*/ 603 w 660"/>
              <a:gd name="T5" fmla="*/ 416 h 505"/>
              <a:gd name="T6" fmla="*/ 574 w 660"/>
              <a:gd name="T7" fmla="*/ 444 h 505"/>
              <a:gd name="T8" fmla="*/ 544 w 660"/>
              <a:gd name="T9" fmla="*/ 466 h 505"/>
              <a:gd name="T10" fmla="*/ 517 w 660"/>
              <a:gd name="T11" fmla="*/ 484 h 505"/>
              <a:gd name="T12" fmla="*/ 488 w 660"/>
              <a:gd name="T13" fmla="*/ 496 h 505"/>
              <a:gd name="T14" fmla="*/ 458 w 660"/>
              <a:gd name="T15" fmla="*/ 503 h 505"/>
              <a:gd name="T16" fmla="*/ 429 w 660"/>
              <a:gd name="T17" fmla="*/ 505 h 505"/>
              <a:gd name="T18" fmla="*/ 401 w 660"/>
              <a:gd name="T19" fmla="*/ 501 h 505"/>
              <a:gd name="T20" fmla="*/ 372 w 660"/>
              <a:gd name="T21" fmla="*/ 493 h 505"/>
              <a:gd name="T22" fmla="*/ 344 w 660"/>
              <a:gd name="T23" fmla="*/ 479 h 505"/>
              <a:gd name="T24" fmla="*/ 315 w 660"/>
              <a:gd name="T25" fmla="*/ 459 h 505"/>
              <a:gd name="T26" fmla="*/ 286 w 660"/>
              <a:gd name="T27" fmla="*/ 437 h 505"/>
              <a:gd name="T28" fmla="*/ 258 w 660"/>
              <a:gd name="T29" fmla="*/ 409 h 505"/>
              <a:gd name="T30" fmla="*/ 229 w 660"/>
              <a:gd name="T31" fmla="*/ 375 h 505"/>
              <a:gd name="T32" fmla="*/ 200 w 660"/>
              <a:gd name="T33" fmla="*/ 337 h 505"/>
              <a:gd name="T34" fmla="*/ 170 w 660"/>
              <a:gd name="T35" fmla="*/ 296 h 505"/>
              <a:gd name="T36" fmla="*/ 143 w 660"/>
              <a:gd name="T37" fmla="*/ 253 h 505"/>
              <a:gd name="T38" fmla="*/ 115 w 660"/>
              <a:gd name="T39" fmla="*/ 205 h 505"/>
              <a:gd name="T40" fmla="*/ 86 w 660"/>
              <a:gd name="T41" fmla="*/ 158 h 505"/>
              <a:gd name="T42" fmla="*/ 57 w 660"/>
              <a:gd name="T43" fmla="*/ 105 h 505"/>
              <a:gd name="T44" fmla="*/ 27 w 660"/>
              <a:gd name="T45" fmla="*/ 55 h 505"/>
              <a:gd name="T46" fmla="*/ 0 w 660"/>
              <a:gd name="T47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0" h="505">
                <a:moveTo>
                  <a:pt x="660" y="349"/>
                </a:moveTo>
                <a:lnTo>
                  <a:pt x="631" y="384"/>
                </a:lnTo>
                <a:lnTo>
                  <a:pt x="603" y="416"/>
                </a:lnTo>
                <a:lnTo>
                  <a:pt x="574" y="444"/>
                </a:lnTo>
                <a:lnTo>
                  <a:pt x="544" y="466"/>
                </a:lnTo>
                <a:lnTo>
                  <a:pt x="517" y="484"/>
                </a:lnTo>
                <a:lnTo>
                  <a:pt x="488" y="496"/>
                </a:lnTo>
                <a:lnTo>
                  <a:pt x="458" y="503"/>
                </a:lnTo>
                <a:lnTo>
                  <a:pt x="429" y="505"/>
                </a:lnTo>
                <a:lnTo>
                  <a:pt x="401" y="501"/>
                </a:lnTo>
                <a:lnTo>
                  <a:pt x="372" y="493"/>
                </a:lnTo>
                <a:lnTo>
                  <a:pt x="344" y="479"/>
                </a:lnTo>
                <a:lnTo>
                  <a:pt x="315" y="459"/>
                </a:lnTo>
                <a:lnTo>
                  <a:pt x="286" y="437"/>
                </a:lnTo>
                <a:lnTo>
                  <a:pt x="258" y="409"/>
                </a:lnTo>
                <a:lnTo>
                  <a:pt x="229" y="375"/>
                </a:lnTo>
                <a:lnTo>
                  <a:pt x="200" y="337"/>
                </a:lnTo>
                <a:lnTo>
                  <a:pt x="170" y="296"/>
                </a:lnTo>
                <a:lnTo>
                  <a:pt x="143" y="253"/>
                </a:lnTo>
                <a:lnTo>
                  <a:pt x="115" y="205"/>
                </a:lnTo>
                <a:lnTo>
                  <a:pt x="86" y="158"/>
                </a:lnTo>
                <a:lnTo>
                  <a:pt x="57" y="105"/>
                </a:lnTo>
                <a:lnTo>
                  <a:pt x="27" y="5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6" name="Freeform 838"/>
          <p:cNvSpPr>
            <a:spLocks/>
          </p:cNvSpPr>
          <p:nvPr/>
        </p:nvSpPr>
        <p:spPr bwMode="auto">
          <a:xfrm>
            <a:off x="6443663" y="3771801"/>
            <a:ext cx="169862" cy="280987"/>
          </a:xfrm>
          <a:custGeom>
            <a:avLst/>
            <a:gdLst>
              <a:gd name="T0" fmla="*/ 212 w 212"/>
              <a:gd name="T1" fmla="*/ 352 h 352"/>
              <a:gd name="T2" fmla="*/ 181 w 212"/>
              <a:gd name="T3" fmla="*/ 298 h 352"/>
              <a:gd name="T4" fmla="*/ 152 w 212"/>
              <a:gd name="T5" fmla="*/ 244 h 352"/>
              <a:gd name="T6" fmla="*/ 121 w 212"/>
              <a:gd name="T7" fmla="*/ 191 h 352"/>
              <a:gd name="T8" fmla="*/ 91 w 212"/>
              <a:gd name="T9" fmla="*/ 138 h 352"/>
              <a:gd name="T10" fmla="*/ 62 w 212"/>
              <a:gd name="T11" fmla="*/ 89 h 352"/>
              <a:gd name="T12" fmla="*/ 31 w 212"/>
              <a:gd name="T13" fmla="*/ 44 h 352"/>
              <a:gd name="T14" fmla="*/ 0 w 212"/>
              <a:gd name="T1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2" h="352">
                <a:moveTo>
                  <a:pt x="212" y="352"/>
                </a:moveTo>
                <a:lnTo>
                  <a:pt x="181" y="298"/>
                </a:lnTo>
                <a:lnTo>
                  <a:pt x="152" y="244"/>
                </a:lnTo>
                <a:lnTo>
                  <a:pt x="121" y="191"/>
                </a:lnTo>
                <a:lnTo>
                  <a:pt x="91" y="138"/>
                </a:lnTo>
                <a:lnTo>
                  <a:pt x="62" y="89"/>
                </a:lnTo>
                <a:lnTo>
                  <a:pt x="31" y="4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7" name="Freeform 839"/>
          <p:cNvSpPr>
            <a:spLocks/>
          </p:cNvSpPr>
          <p:nvPr/>
        </p:nvSpPr>
        <p:spPr bwMode="auto">
          <a:xfrm>
            <a:off x="6443663" y="3771801"/>
            <a:ext cx="169862" cy="280987"/>
          </a:xfrm>
          <a:custGeom>
            <a:avLst/>
            <a:gdLst>
              <a:gd name="T0" fmla="*/ 212 w 212"/>
              <a:gd name="T1" fmla="*/ 352 h 352"/>
              <a:gd name="T2" fmla="*/ 0 w 212"/>
              <a:gd name="T3" fmla="*/ 352 h 352"/>
              <a:gd name="T4" fmla="*/ 0 w 212"/>
              <a:gd name="T5" fmla="*/ 0 h 352"/>
              <a:gd name="T6" fmla="*/ 212 w 212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52">
                <a:moveTo>
                  <a:pt x="212" y="352"/>
                </a:moveTo>
                <a:lnTo>
                  <a:pt x="0" y="352"/>
                </a:lnTo>
                <a:lnTo>
                  <a:pt x="0" y="0"/>
                </a:lnTo>
                <a:lnTo>
                  <a:pt x="212" y="352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8" name="Freeform 840"/>
          <p:cNvSpPr>
            <a:spLocks/>
          </p:cNvSpPr>
          <p:nvPr/>
        </p:nvSpPr>
        <p:spPr bwMode="auto">
          <a:xfrm>
            <a:off x="6443663" y="3771801"/>
            <a:ext cx="169862" cy="280987"/>
          </a:xfrm>
          <a:custGeom>
            <a:avLst/>
            <a:gdLst>
              <a:gd name="T0" fmla="*/ 212 w 212"/>
              <a:gd name="T1" fmla="*/ 352 h 352"/>
              <a:gd name="T2" fmla="*/ 0 w 212"/>
              <a:gd name="T3" fmla="*/ 352 h 352"/>
              <a:gd name="T4" fmla="*/ 0 w 212"/>
              <a:gd name="T5" fmla="*/ 0 h 352"/>
              <a:gd name="T6" fmla="*/ 212 w 212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2" h="352">
                <a:moveTo>
                  <a:pt x="212" y="352"/>
                </a:moveTo>
                <a:lnTo>
                  <a:pt x="0" y="352"/>
                </a:lnTo>
                <a:lnTo>
                  <a:pt x="0" y="0"/>
                </a:lnTo>
                <a:lnTo>
                  <a:pt x="212" y="352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89" name="Freeform 841"/>
          <p:cNvSpPr>
            <a:spLocks/>
          </p:cNvSpPr>
          <p:nvPr/>
        </p:nvSpPr>
        <p:spPr bwMode="auto">
          <a:xfrm>
            <a:off x="5918200" y="4052788"/>
            <a:ext cx="525463" cy="400050"/>
          </a:xfrm>
          <a:custGeom>
            <a:avLst/>
            <a:gdLst>
              <a:gd name="T0" fmla="*/ 662 w 662"/>
              <a:gd name="T1" fmla="*/ 349 h 505"/>
              <a:gd name="T2" fmla="*/ 632 w 662"/>
              <a:gd name="T3" fmla="*/ 384 h 505"/>
              <a:gd name="T4" fmla="*/ 605 w 662"/>
              <a:gd name="T5" fmla="*/ 416 h 505"/>
              <a:gd name="T6" fmla="*/ 577 w 662"/>
              <a:gd name="T7" fmla="*/ 444 h 505"/>
              <a:gd name="T8" fmla="*/ 546 w 662"/>
              <a:gd name="T9" fmla="*/ 466 h 505"/>
              <a:gd name="T10" fmla="*/ 518 w 662"/>
              <a:gd name="T11" fmla="*/ 484 h 505"/>
              <a:gd name="T12" fmla="*/ 489 w 662"/>
              <a:gd name="T13" fmla="*/ 496 h 505"/>
              <a:gd name="T14" fmla="*/ 462 w 662"/>
              <a:gd name="T15" fmla="*/ 503 h 505"/>
              <a:gd name="T16" fmla="*/ 430 w 662"/>
              <a:gd name="T17" fmla="*/ 505 h 505"/>
              <a:gd name="T18" fmla="*/ 403 w 662"/>
              <a:gd name="T19" fmla="*/ 501 h 505"/>
              <a:gd name="T20" fmla="*/ 374 w 662"/>
              <a:gd name="T21" fmla="*/ 493 h 505"/>
              <a:gd name="T22" fmla="*/ 346 w 662"/>
              <a:gd name="T23" fmla="*/ 479 h 505"/>
              <a:gd name="T24" fmla="*/ 317 w 662"/>
              <a:gd name="T25" fmla="*/ 459 h 505"/>
              <a:gd name="T26" fmla="*/ 287 w 662"/>
              <a:gd name="T27" fmla="*/ 437 h 505"/>
              <a:gd name="T28" fmla="*/ 260 w 662"/>
              <a:gd name="T29" fmla="*/ 409 h 505"/>
              <a:gd name="T30" fmla="*/ 229 w 662"/>
              <a:gd name="T31" fmla="*/ 375 h 505"/>
              <a:gd name="T32" fmla="*/ 201 w 662"/>
              <a:gd name="T33" fmla="*/ 337 h 505"/>
              <a:gd name="T34" fmla="*/ 172 w 662"/>
              <a:gd name="T35" fmla="*/ 296 h 505"/>
              <a:gd name="T36" fmla="*/ 144 w 662"/>
              <a:gd name="T37" fmla="*/ 253 h 505"/>
              <a:gd name="T38" fmla="*/ 115 w 662"/>
              <a:gd name="T39" fmla="*/ 205 h 505"/>
              <a:gd name="T40" fmla="*/ 86 w 662"/>
              <a:gd name="T41" fmla="*/ 158 h 505"/>
              <a:gd name="T42" fmla="*/ 58 w 662"/>
              <a:gd name="T43" fmla="*/ 105 h 505"/>
              <a:gd name="T44" fmla="*/ 29 w 662"/>
              <a:gd name="T45" fmla="*/ 55 h 505"/>
              <a:gd name="T46" fmla="*/ 0 w 662"/>
              <a:gd name="T47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2" h="505">
                <a:moveTo>
                  <a:pt x="662" y="349"/>
                </a:moveTo>
                <a:lnTo>
                  <a:pt x="632" y="384"/>
                </a:lnTo>
                <a:lnTo>
                  <a:pt x="605" y="416"/>
                </a:lnTo>
                <a:lnTo>
                  <a:pt x="577" y="444"/>
                </a:lnTo>
                <a:lnTo>
                  <a:pt x="546" y="466"/>
                </a:lnTo>
                <a:lnTo>
                  <a:pt x="518" y="484"/>
                </a:lnTo>
                <a:lnTo>
                  <a:pt x="489" y="496"/>
                </a:lnTo>
                <a:lnTo>
                  <a:pt x="462" y="503"/>
                </a:lnTo>
                <a:lnTo>
                  <a:pt x="430" y="505"/>
                </a:lnTo>
                <a:lnTo>
                  <a:pt x="403" y="501"/>
                </a:lnTo>
                <a:lnTo>
                  <a:pt x="374" y="493"/>
                </a:lnTo>
                <a:lnTo>
                  <a:pt x="346" y="479"/>
                </a:lnTo>
                <a:lnTo>
                  <a:pt x="317" y="459"/>
                </a:lnTo>
                <a:lnTo>
                  <a:pt x="287" y="437"/>
                </a:lnTo>
                <a:lnTo>
                  <a:pt x="260" y="409"/>
                </a:lnTo>
                <a:lnTo>
                  <a:pt x="229" y="375"/>
                </a:lnTo>
                <a:lnTo>
                  <a:pt x="201" y="337"/>
                </a:lnTo>
                <a:lnTo>
                  <a:pt x="172" y="296"/>
                </a:lnTo>
                <a:lnTo>
                  <a:pt x="144" y="253"/>
                </a:lnTo>
                <a:lnTo>
                  <a:pt x="115" y="205"/>
                </a:lnTo>
                <a:lnTo>
                  <a:pt x="86" y="158"/>
                </a:lnTo>
                <a:lnTo>
                  <a:pt x="58" y="105"/>
                </a:lnTo>
                <a:lnTo>
                  <a:pt x="29" y="5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0" name="Freeform 842"/>
          <p:cNvSpPr>
            <a:spLocks/>
          </p:cNvSpPr>
          <p:nvPr/>
        </p:nvSpPr>
        <p:spPr bwMode="auto">
          <a:xfrm>
            <a:off x="5918200" y="4052788"/>
            <a:ext cx="525463" cy="400050"/>
          </a:xfrm>
          <a:custGeom>
            <a:avLst/>
            <a:gdLst>
              <a:gd name="T0" fmla="*/ 0 w 662"/>
              <a:gd name="T1" fmla="*/ 0 h 505"/>
              <a:gd name="T2" fmla="*/ 133 w 662"/>
              <a:gd name="T3" fmla="*/ 228 h 505"/>
              <a:gd name="T4" fmla="*/ 238 w 662"/>
              <a:gd name="T5" fmla="*/ 379 h 505"/>
              <a:gd name="T6" fmla="*/ 319 w 662"/>
              <a:gd name="T7" fmla="*/ 454 h 505"/>
              <a:gd name="T8" fmla="*/ 397 w 662"/>
              <a:gd name="T9" fmla="*/ 505 h 505"/>
              <a:gd name="T10" fmla="*/ 476 w 662"/>
              <a:gd name="T11" fmla="*/ 505 h 505"/>
              <a:gd name="T12" fmla="*/ 583 w 662"/>
              <a:gd name="T13" fmla="*/ 430 h 505"/>
              <a:gd name="T14" fmla="*/ 662 w 662"/>
              <a:gd name="T15" fmla="*/ 354 h 505"/>
              <a:gd name="T16" fmla="*/ 662 w 662"/>
              <a:gd name="T17" fmla="*/ 0 h 505"/>
              <a:gd name="T18" fmla="*/ 0 w 662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2" h="505">
                <a:moveTo>
                  <a:pt x="0" y="0"/>
                </a:moveTo>
                <a:lnTo>
                  <a:pt x="133" y="228"/>
                </a:lnTo>
                <a:lnTo>
                  <a:pt x="238" y="379"/>
                </a:lnTo>
                <a:lnTo>
                  <a:pt x="319" y="454"/>
                </a:lnTo>
                <a:lnTo>
                  <a:pt x="397" y="505"/>
                </a:lnTo>
                <a:lnTo>
                  <a:pt x="476" y="505"/>
                </a:lnTo>
                <a:lnTo>
                  <a:pt x="583" y="430"/>
                </a:lnTo>
                <a:lnTo>
                  <a:pt x="662" y="354"/>
                </a:lnTo>
                <a:lnTo>
                  <a:pt x="662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1" name="Freeform 843"/>
          <p:cNvSpPr>
            <a:spLocks/>
          </p:cNvSpPr>
          <p:nvPr/>
        </p:nvSpPr>
        <p:spPr bwMode="auto">
          <a:xfrm>
            <a:off x="5918200" y="4052788"/>
            <a:ext cx="525463" cy="400050"/>
          </a:xfrm>
          <a:custGeom>
            <a:avLst/>
            <a:gdLst>
              <a:gd name="T0" fmla="*/ 0 w 662"/>
              <a:gd name="T1" fmla="*/ 0 h 505"/>
              <a:gd name="T2" fmla="*/ 133 w 662"/>
              <a:gd name="T3" fmla="*/ 228 h 505"/>
              <a:gd name="T4" fmla="*/ 238 w 662"/>
              <a:gd name="T5" fmla="*/ 379 h 505"/>
              <a:gd name="T6" fmla="*/ 319 w 662"/>
              <a:gd name="T7" fmla="*/ 454 h 505"/>
              <a:gd name="T8" fmla="*/ 397 w 662"/>
              <a:gd name="T9" fmla="*/ 505 h 505"/>
              <a:gd name="T10" fmla="*/ 476 w 662"/>
              <a:gd name="T11" fmla="*/ 505 h 505"/>
              <a:gd name="T12" fmla="*/ 583 w 662"/>
              <a:gd name="T13" fmla="*/ 430 h 505"/>
              <a:gd name="T14" fmla="*/ 662 w 662"/>
              <a:gd name="T15" fmla="*/ 354 h 505"/>
              <a:gd name="T16" fmla="*/ 662 w 662"/>
              <a:gd name="T17" fmla="*/ 0 h 505"/>
              <a:gd name="T18" fmla="*/ 0 w 662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2" h="505">
                <a:moveTo>
                  <a:pt x="0" y="0"/>
                </a:moveTo>
                <a:lnTo>
                  <a:pt x="133" y="228"/>
                </a:lnTo>
                <a:lnTo>
                  <a:pt x="238" y="379"/>
                </a:lnTo>
                <a:lnTo>
                  <a:pt x="319" y="454"/>
                </a:lnTo>
                <a:lnTo>
                  <a:pt x="397" y="505"/>
                </a:lnTo>
                <a:lnTo>
                  <a:pt x="476" y="505"/>
                </a:lnTo>
                <a:lnTo>
                  <a:pt x="583" y="430"/>
                </a:lnTo>
                <a:lnTo>
                  <a:pt x="662" y="354"/>
                </a:lnTo>
                <a:lnTo>
                  <a:pt x="662" y="0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2" name="Freeform 844"/>
          <p:cNvSpPr>
            <a:spLocks noEditPoints="1"/>
          </p:cNvSpPr>
          <p:nvPr/>
        </p:nvSpPr>
        <p:spPr bwMode="auto">
          <a:xfrm>
            <a:off x="5715000" y="4329013"/>
            <a:ext cx="7938" cy="608013"/>
          </a:xfrm>
          <a:custGeom>
            <a:avLst/>
            <a:gdLst>
              <a:gd name="T0" fmla="*/ 8 w 10"/>
              <a:gd name="T1" fmla="*/ 35 h 766"/>
              <a:gd name="T2" fmla="*/ 0 w 10"/>
              <a:gd name="T3" fmla="*/ 32 h 766"/>
              <a:gd name="T4" fmla="*/ 6 w 10"/>
              <a:gd name="T5" fmla="*/ 0 h 766"/>
              <a:gd name="T6" fmla="*/ 10 w 10"/>
              <a:gd name="T7" fmla="*/ 5 h 766"/>
              <a:gd name="T8" fmla="*/ 8 w 10"/>
              <a:gd name="T9" fmla="*/ 89 h 766"/>
              <a:gd name="T10" fmla="*/ 0 w 10"/>
              <a:gd name="T11" fmla="*/ 86 h 766"/>
              <a:gd name="T12" fmla="*/ 6 w 10"/>
              <a:gd name="T13" fmla="*/ 54 h 766"/>
              <a:gd name="T14" fmla="*/ 10 w 10"/>
              <a:gd name="T15" fmla="*/ 58 h 766"/>
              <a:gd name="T16" fmla="*/ 8 w 10"/>
              <a:gd name="T17" fmla="*/ 144 h 766"/>
              <a:gd name="T18" fmla="*/ 0 w 10"/>
              <a:gd name="T19" fmla="*/ 140 h 766"/>
              <a:gd name="T20" fmla="*/ 6 w 10"/>
              <a:gd name="T21" fmla="*/ 109 h 766"/>
              <a:gd name="T22" fmla="*/ 10 w 10"/>
              <a:gd name="T23" fmla="*/ 112 h 766"/>
              <a:gd name="T24" fmla="*/ 8 w 10"/>
              <a:gd name="T25" fmla="*/ 198 h 766"/>
              <a:gd name="T26" fmla="*/ 0 w 10"/>
              <a:gd name="T27" fmla="*/ 193 h 766"/>
              <a:gd name="T28" fmla="*/ 6 w 10"/>
              <a:gd name="T29" fmla="*/ 161 h 766"/>
              <a:gd name="T30" fmla="*/ 10 w 10"/>
              <a:gd name="T31" fmla="*/ 166 h 766"/>
              <a:gd name="T32" fmla="*/ 8 w 10"/>
              <a:gd name="T33" fmla="*/ 251 h 766"/>
              <a:gd name="T34" fmla="*/ 0 w 10"/>
              <a:gd name="T35" fmla="*/ 247 h 766"/>
              <a:gd name="T36" fmla="*/ 6 w 10"/>
              <a:gd name="T37" fmla="*/ 216 h 766"/>
              <a:gd name="T38" fmla="*/ 10 w 10"/>
              <a:gd name="T39" fmla="*/ 221 h 766"/>
              <a:gd name="T40" fmla="*/ 8 w 10"/>
              <a:gd name="T41" fmla="*/ 305 h 766"/>
              <a:gd name="T42" fmla="*/ 0 w 10"/>
              <a:gd name="T43" fmla="*/ 301 h 766"/>
              <a:gd name="T44" fmla="*/ 6 w 10"/>
              <a:gd name="T45" fmla="*/ 270 h 766"/>
              <a:gd name="T46" fmla="*/ 10 w 10"/>
              <a:gd name="T47" fmla="*/ 273 h 766"/>
              <a:gd name="T48" fmla="*/ 8 w 10"/>
              <a:gd name="T49" fmla="*/ 359 h 766"/>
              <a:gd name="T50" fmla="*/ 0 w 10"/>
              <a:gd name="T51" fmla="*/ 354 h 766"/>
              <a:gd name="T52" fmla="*/ 6 w 10"/>
              <a:gd name="T53" fmla="*/ 322 h 766"/>
              <a:gd name="T54" fmla="*/ 10 w 10"/>
              <a:gd name="T55" fmla="*/ 328 h 766"/>
              <a:gd name="T56" fmla="*/ 8 w 10"/>
              <a:gd name="T57" fmla="*/ 412 h 766"/>
              <a:gd name="T58" fmla="*/ 0 w 10"/>
              <a:gd name="T59" fmla="*/ 408 h 766"/>
              <a:gd name="T60" fmla="*/ 6 w 10"/>
              <a:gd name="T61" fmla="*/ 377 h 766"/>
              <a:gd name="T62" fmla="*/ 10 w 10"/>
              <a:gd name="T63" fmla="*/ 382 h 766"/>
              <a:gd name="T64" fmla="*/ 8 w 10"/>
              <a:gd name="T65" fmla="*/ 466 h 766"/>
              <a:gd name="T66" fmla="*/ 0 w 10"/>
              <a:gd name="T67" fmla="*/ 463 h 766"/>
              <a:gd name="T68" fmla="*/ 6 w 10"/>
              <a:gd name="T69" fmla="*/ 431 h 766"/>
              <a:gd name="T70" fmla="*/ 10 w 10"/>
              <a:gd name="T71" fmla="*/ 435 h 766"/>
              <a:gd name="T72" fmla="*/ 8 w 10"/>
              <a:gd name="T73" fmla="*/ 521 h 766"/>
              <a:gd name="T74" fmla="*/ 0 w 10"/>
              <a:gd name="T75" fmla="*/ 517 h 766"/>
              <a:gd name="T76" fmla="*/ 6 w 10"/>
              <a:gd name="T77" fmla="*/ 485 h 766"/>
              <a:gd name="T78" fmla="*/ 10 w 10"/>
              <a:gd name="T79" fmla="*/ 489 h 766"/>
              <a:gd name="T80" fmla="*/ 8 w 10"/>
              <a:gd name="T81" fmla="*/ 575 h 766"/>
              <a:gd name="T82" fmla="*/ 0 w 10"/>
              <a:gd name="T83" fmla="*/ 570 h 766"/>
              <a:gd name="T84" fmla="*/ 6 w 10"/>
              <a:gd name="T85" fmla="*/ 538 h 766"/>
              <a:gd name="T86" fmla="*/ 10 w 10"/>
              <a:gd name="T87" fmla="*/ 543 h 766"/>
              <a:gd name="T88" fmla="*/ 8 w 10"/>
              <a:gd name="T89" fmla="*/ 627 h 766"/>
              <a:gd name="T90" fmla="*/ 0 w 10"/>
              <a:gd name="T91" fmla="*/ 624 h 766"/>
              <a:gd name="T92" fmla="*/ 6 w 10"/>
              <a:gd name="T93" fmla="*/ 592 h 766"/>
              <a:gd name="T94" fmla="*/ 10 w 10"/>
              <a:gd name="T95" fmla="*/ 598 h 766"/>
              <a:gd name="T96" fmla="*/ 8 w 10"/>
              <a:gd name="T97" fmla="*/ 682 h 766"/>
              <a:gd name="T98" fmla="*/ 0 w 10"/>
              <a:gd name="T99" fmla="*/ 678 h 766"/>
              <a:gd name="T100" fmla="*/ 6 w 10"/>
              <a:gd name="T101" fmla="*/ 647 h 766"/>
              <a:gd name="T102" fmla="*/ 10 w 10"/>
              <a:gd name="T103" fmla="*/ 650 h 766"/>
              <a:gd name="T104" fmla="*/ 8 w 10"/>
              <a:gd name="T105" fmla="*/ 736 h 766"/>
              <a:gd name="T106" fmla="*/ 0 w 10"/>
              <a:gd name="T107" fmla="*/ 731 h 766"/>
              <a:gd name="T108" fmla="*/ 6 w 10"/>
              <a:gd name="T109" fmla="*/ 701 h 766"/>
              <a:gd name="T110" fmla="*/ 10 w 10"/>
              <a:gd name="T111" fmla="*/ 705 h 766"/>
              <a:gd name="T112" fmla="*/ 8 w 10"/>
              <a:gd name="T113" fmla="*/ 766 h 766"/>
              <a:gd name="T114" fmla="*/ 0 w 10"/>
              <a:gd name="T115" fmla="*/ 762 h 766"/>
              <a:gd name="T116" fmla="*/ 6 w 10"/>
              <a:gd name="T117" fmla="*/ 754 h 766"/>
              <a:gd name="T118" fmla="*/ 10 w 10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0" h="766">
                <a:moveTo>
                  <a:pt x="10" y="5"/>
                </a:moveTo>
                <a:lnTo>
                  <a:pt x="10" y="32"/>
                </a:lnTo>
                <a:lnTo>
                  <a:pt x="10" y="33"/>
                </a:lnTo>
                <a:lnTo>
                  <a:pt x="10" y="35"/>
                </a:lnTo>
                <a:lnTo>
                  <a:pt x="8" y="35"/>
                </a:lnTo>
                <a:lnTo>
                  <a:pt x="6" y="37"/>
                </a:lnTo>
                <a:lnTo>
                  <a:pt x="4" y="35"/>
                </a:lnTo>
                <a:lnTo>
                  <a:pt x="2" y="35"/>
                </a:lnTo>
                <a:lnTo>
                  <a:pt x="0" y="33"/>
                </a:lnTo>
                <a:lnTo>
                  <a:pt x="0" y="32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4" y="0"/>
                </a:lnTo>
                <a:lnTo>
                  <a:pt x="6" y="0"/>
                </a:lnTo>
                <a:lnTo>
                  <a:pt x="8" y="0"/>
                </a:lnTo>
                <a:lnTo>
                  <a:pt x="10" y="2"/>
                </a:lnTo>
                <a:lnTo>
                  <a:pt x="10" y="3"/>
                </a:lnTo>
                <a:lnTo>
                  <a:pt x="10" y="5"/>
                </a:lnTo>
                <a:lnTo>
                  <a:pt x="10" y="5"/>
                </a:lnTo>
                <a:close/>
                <a:moveTo>
                  <a:pt x="10" y="58"/>
                </a:moveTo>
                <a:lnTo>
                  <a:pt x="10" y="86"/>
                </a:lnTo>
                <a:lnTo>
                  <a:pt x="10" y="88"/>
                </a:lnTo>
                <a:lnTo>
                  <a:pt x="10" y="89"/>
                </a:lnTo>
                <a:lnTo>
                  <a:pt x="8" y="89"/>
                </a:lnTo>
                <a:lnTo>
                  <a:pt x="6" y="89"/>
                </a:lnTo>
                <a:lnTo>
                  <a:pt x="4" y="89"/>
                </a:lnTo>
                <a:lnTo>
                  <a:pt x="2" y="89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4" y="54"/>
                </a:lnTo>
                <a:lnTo>
                  <a:pt x="6" y="54"/>
                </a:lnTo>
                <a:lnTo>
                  <a:pt x="8" y="54"/>
                </a:lnTo>
                <a:lnTo>
                  <a:pt x="10" y="56"/>
                </a:lnTo>
                <a:lnTo>
                  <a:pt x="10" y="56"/>
                </a:lnTo>
                <a:lnTo>
                  <a:pt x="10" y="58"/>
                </a:lnTo>
                <a:lnTo>
                  <a:pt x="10" y="58"/>
                </a:lnTo>
                <a:close/>
                <a:moveTo>
                  <a:pt x="10" y="112"/>
                </a:moveTo>
                <a:lnTo>
                  <a:pt x="10" y="140"/>
                </a:lnTo>
                <a:lnTo>
                  <a:pt x="10" y="140"/>
                </a:lnTo>
                <a:lnTo>
                  <a:pt x="10" y="142"/>
                </a:lnTo>
                <a:lnTo>
                  <a:pt x="8" y="144"/>
                </a:lnTo>
                <a:lnTo>
                  <a:pt x="6" y="144"/>
                </a:lnTo>
                <a:lnTo>
                  <a:pt x="4" y="144"/>
                </a:lnTo>
                <a:lnTo>
                  <a:pt x="2" y="142"/>
                </a:lnTo>
                <a:lnTo>
                  <a:pt x="0" y="140"/>
                </a:lnTo>
                <a:lnTo>
                  <a:pt x="0" y="140"/>
                </a:lnTo>
                <a:lnTo>
                  <a:pt x="0" y="112"/>
                </a:lnTo>
                <a:lnTo>
                  <a:pt x="0" y="110"/>
                </a:lnTo>
                <a:lnTo>
                  <a:pt x="2" y="109"/>
                </a:lnTo>
                <a:lnTo>
                  <a:pt x="4" y="109"/>
                </a:lnTo>
                <a:lnTo>
                  <a:pt x="6" y="109"/>
                </a:lnTo>
                <a:lnTo>
                  <a:pt x="8" y="109"/>
                </a:lnTo>
                <a:lnTo>
                  <a:pt x="10" y="109"/>
                </a:lnTo>
                <a:lnTo>
                  <a:pt x="10" y="110"/>
                </a:lnTo>
                <a:lnTo>
                  <a:pt x="10" y="112"/>
                </a:lnTo>
                <a:lnTo>
                  <a:pt x="10" y="112"/>
                </a:lnTo>
                <a:close/>
                <a:moveTo>
                  <a:pt x="10" y="166"/>
                </a:moveTo>
                <a:lnTo>
                  <a:pt x="10" y="193"/>
                </a:lnTo>
                <a:lnTo>
                  <a:pt x="10" y="195"/>
                </a:lnTo>
                <a:lnTo>
                  <a:pt x="10" y="196"/>
                </a:lnTo>
                <a:lnTo>
                  <a:pt x="8" y="198"/>
                </a:lnTo>
                <a:lnTo>
                  <a:pt x="6" y="198"/>
                </a:lnTo>
                <a:lnTo>
                  <a:pt x="4" y="198"/>
                </a:lnTo>
                <a:lnTo>
                  <a:pt x="2" y="196"/>
                </a:lnTo>
                <a:lnTo>
                  <a:pt x="0" y="195"/>
                </a:lnTo>
                <a:lnTo>
                  <a:pt x="0" y="193"/>
                </a:lnTo>
                <a:lnTo>
                  <a:pt x="0" y="166"/>
                </a:lnTo>
                <a:lnTo>
                  <a:pt x="0" y="165"/>
                </a:lnTo>
                <a:lnTo>
                  <a:pt x="2" y="163"/>
                </a:lnTo>
                <a:lnTo>
                  <a:pt x="4" y="161"/>
                </a:lnTo>
                <a:lnTo>
                  <a:pt x="6" y="161"/>
                </a:lnTo>
                <a:lnTo>
                  <a:pt x="8" y="161"/>
                </a:lnTo>
                <a:lnTo>
                  <a:pt x="10" y="163"/>
                </a:lnTo>
                <a:lnTo>
                  <a:pt x="10" y="165"/>
                </a:lnTo>
                <a:lnTo>
                  <a:pt x="10" y="166"/>
                </a:lnTo>
                <a:lnTo>
                  <a:pt x="10" y="166"/>
                </a:lnTo>
                <a:close/>
                <a:moveTo>
                  <a:pt x="10" y="221"/>
                </a:moveTo>
                <a:lnTo>
                  <a:pt x="10" y="247"/>
                </a:lnTo>
                <a:lnTo>
                  <a:pt x="10" y="249"/>
                </a:lnTo>
                <a:lnTo>
                  <a:pt x="10" y="251"/>
                </a:lnTo>
                <a:lnTo>
                  <a:pt x="8" y="251"/>
                </a:lnTo>
                <a:lnTo>
                  <a:pt x="6" y="252"/>
                </a:lnTo>
                <a:lnTo>
                  <a:pt x="4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21"/>
                </a:lnTo>
                <a:lnTo>
                  <a:pt x="0" y="219"/>
                </a:lnTo>
                <a:lnTo>
                  <a:pt x="2" y="217"/>
                </a:lnTo>
                <a:lnTo>
                  <a:pt x="4" y="216"/>
                </a:lnTo>
                <a:lnTo>
                  <a:pt x="6" y="216"/>
                </a:lnTo>
                <a:lnTo>
                  <a:pt x="8" y="216"/>
                </a:lnTo>
                <a:lnTo>
                  <a:pt x="10" y="217"/>
                </a:lnTo>
                <a:lnTo>
                  <a:pt x="10" y="219"/>
                </a:lnTo>
                <a:lnTo>
                  <a:pt x="10" y="221"/>
                </a:lnTo>
                <a:lnTo>
                  <a:pt x="10" y="221"/>
                </a:lnTo>
                <a:close/>
                <a:moveTo>
                  <a:pt x="10" y="273"/>
                </a:moveTo>
                <a:lnTo>
                  <a:pt x="10" y="301"/>
                </a:lnTo>
                <a:lnTo>
                  <a:pt x="10" y="303"/>
                </a:lnTo>
                <a:lnTo>
                  <a:pt x="10" y="303"/>
                </a:lnTo>
                <a:lnTo>
                  <a:pt x="8" y="305"/>
                </a:lnTo>
                <a:lnTo>
                  <a:pt x="6" y="305"/>
                </a:lnTo>
                <a:lnTo>
                  <a:pt x="4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1"/>
                </a:lnTo>
                <a:lnTo>
                  <a:pt x="0" y="273"/>
                </a:lnTo>
                <a:lnTo>
                  <a:pt x="0" y="272"/>
                </a:lnTo>
                <a:lnTo>
                  <a:pt x="2" y="272"/>
                </a:lnTo>
                <a:lnTo>
                  <a:pt x="4" y="270"/>
                </a:lnTo>
                <a:lnTo>
                  <a:pt x="6" y="270"/>
                </a:lnTo>
                <a:lnTo>
                  <a:pt x="8" y="270"/>
                </a:lnTo>
                <a:lnTo>
                  <a:pt x="10" y="272"/>
                </a:lnTo>
                <a:lnTo>
                  <a:pt x="10" y="272"/>
                </a:lnTo>
                <a:lnTo>
                  <a:pt x="10" y="273"/>
                </a:lnTo>
                <a:lnTo>
                  <a:pt x="10" y="273"/>
                </a:lnTo>
                <a:close/>
                <a:moveTo>
                  <a:pt x="10" y="328"/>
                </a:moveTo>
                <a:lnTo>
                  <a:pt x="10" y="354"/>
                </a:lnTo>
                <a:lnTo>
                  <a:pt x="10" y="356"/>
                </a:lnTo>
                <a:lnTo>
                  <a:pt x="10" y="358"/>
                </a:lnTo>
                <a:lnTo>
                  <a:pt x="8" y="359"/>
                </a:lnTo>
                <a:lnTo>
                  <a:pt x="6" y="359"/>
                </a:lnTo>
                <a:lnTo>
                  <a:pt x="4" y="359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4" y="324"/>
                </a:lnTo>
                <a:lnTo>
                  <a:pt x="6" y="322"/>
                </a:lnTo>
                <a:lnTo>
                  <a:pt x="8" y="324"/>
                </a:lnTo>
                <a:lnTo>
                  <a:pt x="10" y="324"/>
                </a:lnTo>
                <a:lnTo>
                  <a:pt x="10" y="326"/>
                </a:lnTo>
                <a:lnTo>
                  <a:pt x="10" y="328"/>
                </a:lnTo>
                <a:lnTo>
                  <a:pt x="10" y="328"/>
                </a:lnTo>
                <a:close/>
                <a:moveTo>
                  <a:pt x="10" y="382"/>
                </a:moveTo>
                <a:lnTo>
                  <a:pt x="10" y="408"/>
                </a:lnTo>
                <a:lnTo>
                  <a:pt x="10" y="410"/>
                </a:lnTo>
                <a:lnTo>
                  <a:pt x="10" y="412"/>
                </a:lnTo>
                <a:lnTo>
                  <a:pt x="8" y="412"/>
                </a:lnTo>
                <a:lnTo>
                  <a:pt x="6" y="414"/>
                </a:lnTo>
                <a:lnTo>
                  <a:pt x="4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8"/>
                </a:lnTo>
                <a:lnTo>
                  <a:pt x="0" y="382"/>
                </a:lnTo>
                <a:lnTo>
                  <a:pt x="0" y="380"/>
                </a:lnTo>
                <a:lnTo>
                  <a:pt x="2" y="379"/>
                </a:lnTo>
                <a:lnTo>
                  <a:pt x="4" y="377"/>
                </a:lnTo>
                <a:lnTo>
                  <a:pt x="6" y="377"/>
                </a:lnTo>
                <a:lnTo>
                  <a:pt x="8" y="377"/>
                </a:lnTo>
                <a:lnTo>
                  <a:pt x="10" y="379"/>
                </a:lnTo>
                <a:lnTo>
                  <a:pt x="10" y="380"/>
                </a:lnTo>
                <a:lnTo>
                  <a:pt x="10" y="382"/>
                </a:lnTo>
                <a:lnTo>
                  <a:pt x="10" y="382"/>
                </a:lnTo>
                <a:close/>
                <a:moveTo>
                  <a:pt x="10" y="435"/>
                </a:moveTo>
                <a:lnTo>
                  <a:pt x="10" y="463"/>
                </a:lnTo>
                <a:lnTo>
                  <a:pt x="10" y="464"/>
                </a:lnTo>
                <a:lnTo>
                  <a:pt x="10" y="466"/>
                </a:lnTo>
                <a:lnTo>
                  <a:pt x="8" y="466"/>
                </a:lnTo>
                <a:lnTo>
                  <a:pt x="6" y="466"/>
                </a:lnTo>
                <a:lnTo>
                  <a:pt x="4" y="466"/>
                </a:lnTo>
                <a:lnTo>
                  <a:pt x="2" y="466"/>
                </a:lnTo>
                <a:lnTo>
                  <a:pt x="0" y="464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4" y="431"/>
                </a:lnTo>
                <a:lnTo>
                  <a:pt x="6" y="431"/>
                </a:lnTo>
                <a:lnTo>
                  <a:pt x="8" y="431"/>
                </a:lnTo>
                <a:lnTo>
                  <a:pt x="10" y="433"/>
                </a:lnTo>
                <a:lnTo>
                  <a:pt x="10" y="433"/>
                </a:lnTo>
                <a:lnTo>
                  <a:pt x="10" y="435"/>
                </a:lnTo>
                <a:lnTo>
                  <a:pt x="10" y="435"/>
                </a:lnTo>
                <a:close/>
                <a:moveTo>
                  <a:pt x="10" y="489"/>
                </a:moveTo>
                <a:lnTo>
                  <a:pt x="10" y="517"/>
                </a:lnTo>
                <a:lnTo>
                  <a:pt x="10" y="519"/>
                </a:lnTo>
                <a:lnTo>
                  <a:pt x="10" y="519"/>
                </a:lnTo>
                <a:lnTo>
                  <a:pt x="8" y="521"/>
                </a:lnTo>
                <a:lnTo>
                  <a:pt x="6" y="521"/>
                </a:lnTo>
                <a:lnTo>
                  <a:pt x="4" y="521"/>
                </a:lnTo>
                <a:lnTo>
                  <a:pt x="2" y="519"/>
                </a:lnTo>
                <a:lnTo>
                  <a:pt x="0" y="519"/>
                </a:lnTo>
                <a:lnTo>
                  <a:pt x="0" y="517"/>
                </a:lnTo>
                <a:lnTo>
                  <a:pt x="0" y="489"/>
                </a:lnTo>
                <a:lnTo>
                  <a:pt x="0" y="487"/>
                </a:lnTo>
                <a:lnTo>
                  <a:pt x="2" y="485"/>
                </a:lnTo>
                <a:lnTo>
                  <a:pt x="4" y="485"/>
                </a:lnTo>
                <a:lnTo>
                  <a:pt x="6" y="485"/>
                </a:lnTo>
                <a:lnTo>
                  <a:pt x="8" y="485"/>
                </a:lnTo>
                <a:lnTo>
                  <a:pt x="10" y="485"/>
                </a:lnTo>
                <a:lnTo>
                  <a:pt x="10" y="487"/>
                </a:lnTo>
                <a:lnTo>
                  <a:pt x="10" y="489"/>
                </a:lnTo>
                <a:lnTo>
                  <a:pt x="10" y="489"/>
                </a:lnTo>
                <a:close/>
                <a:moveTo>
                  <a:pt x="10" y="543"/>
                </a:moveTo>
                <a:lnTo>
                  <a:pt x="10" y="570"/>
                </a:lnTo>
                <a:lnTo>
                  <a:pt x="10" y="571"/>
                </a:lnTo>
                <a:lnTo>
                  <a:pt x="10" y="573"/>
                </a:lnTo>
                <a:lnTo>
                  <a:pt x="8" y="575"/>
                </a:lnTo>
                <a:lnTo>
                  <a:pt x="6" y="575"/>
                </a:lnTo>
                <a:lnTo>
                  <a:pt x="4" y="575"/>
                </a:lnTo>
                <a:lnTo>
                  <a:pt x="2" y="573"/>
                </a:lnTo>
                <a:lnTo>
                  <a:pt x="0" y="571"/>
                </a:lnTo>
                <a:lnTo>
                  <a:pt x="0" y="570"/>
                </a:lnTo>
                <a:lnTo>
                  <a:pt x="0" y="543"/>
                </a:lnTo>
                <a:lnTo>
                  <a:pt x="0" y="542"/>
                </a:lnTo>
                <a:lnTo>
                  <a:pt x="2" y="540"/>
                </a:lnTo>
                <a:lnTo>
                  <a:pt x="4" y="540"/>
                </a:lnTo>
                <a:lnTo>
                  <a:pt x="6" y="538"/>
                </a:lnTo>
                <a:lnTo>
                  <a:pt x="8" y="540"/>
                </a:lnTo>
                <a:lnTo>
                  <a:pt x="10" y="540"/>
                </a:lnTo>
                <a:lnTo>
                  <a:pt x="10" y="542"/>
                </a:lnTo>
                <a:lnTo>
                  <a:pt x="10" y="543"/>
                </a:lnTo>
                <a:lnTo>
                  <a:pt x="10" y="543"/>
                </a:lnTo>
                <a:close/>
                <a:moveTo>
                  <a:pt x="10" y="598"/>
                </a:moveTo>
                <a:lnTo>
                  <a:pt x="10" y="624"/>
                </a:lnTo>
                <a:lnTo>
                  <a:pt x="10" y="626"/>
                </a:lnTo>
                <a:lnTo>
                  <a:pt x="10" y="627"/>
                </a:lnTo>
                <a:lnTo>
                  <a:pt x="8" y="627"/>
                </a:lnTo>
                <a:lnTo>
                  <a:pt x="6" y="629"/>
                </a:lnTo>
                <a:lnTo>
                  <a:pt x="4" y="627"/>
                </a:lnTo>
                <a:lnTo>
                  <a:pt x="2" y="627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4" y="592"/>
                </a:lnTo>
                <a:lnTo>
                  <a:pt x="6" y="592"/>
                </a:lnTo>
                <a:lnTo>
                  <a:pt x="8" y="592"/>
                </a:lnTo>
                <a:lnTo>
                  <a:pt x="10" y="594"/>
                </a:lnTo>
                <a:lnTo>
                  <a:pt x="10" y="596"/>
                </a:lnTo>
                <a:lnTo>
                  <a:pt x="10" y="598"/>
                </a:lnTo>
                <a:lnTo>
                  <a:pt x="10" y="598"/>
                </a:lnTo>
                <a:close/>
                <a:moveTo>
                  <a:pt x="10" y="650"/>
                </a:moveTo>
                <a:lnTo>
                  <a:pt x="10" y="678"/>
                </a:lnTo>
                <a:lnTo>
                  <a:pt x="10" y="680"/>
                </a:lnTo>
                <a:lnTo>
                  <a:pt x="10" y="682"/>
                </a:lnTo>
                <a:lnTo>
                  <a:pt x="8" y="682"/>
                </a:lnTo>
                <a:lnTo>
                  <a:pt x="6" y="682"/>
                </a:lnTo>
                <a:lnTo>
                  <a:pt x="4" y="682"/>
                </a:lnTo>
                <a:lnTo>
                  <a:pt x="2" y="682"/>
                </a:lnTo>
                <a:lnTo>
                  <a:pt x="0" y="680"/>
                </a:lnTo>
                <a:lnTo>
                  <a:pt x="0" y="678"/>
                </a:lnTo>
                <a:lnTo>
                  <a:pt x="0" y="650"/>
                </a:lnTo>
                <a:lnTo>
                  <a:pt x="0" y="648"/>
                </a:lnTo>
                <a:lnTo>
                  <a:pt x="2" y="648"/>
                </a:lnTo>
                <a:lnTo>
                  <a:pt x="4" y="647"/>
                </a:lnTo>
                <a:lnTo>
                  <a:pt x="6" y="647"/>
                </a:lnTo>
                <a:lnTo>
                  <a:pt x="8" y="647"/>
                </a:lnTo>
                <a:lnTo>
                  <a:pt x="10" y="648"/>
                </a:lnTo>
                <a:lnTo>
                  <a:pt x="10" y="648"/>
                </a:lnTo>
                <a:lnTo>
                  <a:pt x="10" y="650"/>
                </a:lnTo>
                <a:lnTo>
                  <a:pt x="10" y="650"/>
                </a:lnTo>
                <a:close/>
                <a:moveTo>
                  <a:pt x="10" y="705"/>
                </a:moveTo>
                <a:lnTo>
                  <a:pt x="10" y="731"/>
                </a:lnTo>
                <a:lnTo>
                  <a:pt x="10" y="733"/>
                </a:lnTo>
                <a:lnTo>
                  <a:pt x="10" y="734"/>
                </a:lnTo>
                <a:lnTo>
                  <a:pt x="8" y="736"/>
                </a:lnTo>
                <a:lnTo>
                  <a:pt x="6" y="736"/>
                </a:lnTo>
                <a:lnTo>
                  <a:pt x="4" y="736"/>
                </a:lnTo>
                <a:lnTo>
                  <a:pt x="2" y="734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4" y="701"/>
                </a:lnTo>
                <a:lnTo>
                  <a:pt x="6" y="701"/>
                </a:lnTo>
                <a:lnTo>
                  <a:pt x="8" y="701"/>
                </a:lnTo>
                <a:lnTo>
                  <a:pt x="10" y="701"/>
                </a:lnTo>
                <a:lnTo>
                  <a:pt x="10" y="703"/>
                </a:lnTo>
                <a:lnTo>
                  <a:pt x="10" y="705"/>
                </a:lnTo>
                <a:lnTo>
                  <a:pt x="10" y="705"/>
                </a:lnTo>
                <a:close/>
                <a:moveTo>
                  <a:pt x="10" y="759"/>
                </a:moveTo>
                <a:lnTo>
                  <a:pt x="10" y="762"/>
                </a:lnTo>
                <a:lnTo>
                  <a:pt x="10" y="764"/>
                </a:lnTo>
                <a:lnTo>
                  <a:pt x="10" y="766"/>
                </a:lnTo>
                <a:lnTo>
                  <a:pt x="8" y="766"/>
                </a:lnTo>
                <a:lnTo>
                  <a:pt x="6" y="766"/>
                </a:lnTo>
                <a:lnTo>
                  <a:pt x="4" y="766"/>
                </a:lnTo>
                <a:lnTo>
                  <a:pt x="2" y="766"/>
                </a:lnTo>
                <a:lnTo>
                  <a:pt x="0" y="764"/>
                </a:lnTo>
                <a:lnTo>
                  <a:pt x="0" y="762"/>
                </a:lnTo>
                <a:lnTo>
                  <a:pt x="0" y="759"/>
                </a:lnTo>
                <a:lnTo>
                  <a:pt x="0" y="757"/>
                </a:lnTo>
                <a:lnTo>
                  <a:pt x="2" y="755"/>
                </a:lnTo>
                <a:lnTo>
                  <a:pt x="4" y="754"/>
                </a:lnTo>
                <a:lnTo>
                  <a:pt x="6" y="754"/>
                </a:lnTo>
                <a:lnTo>
                  <a:pt x="8" y="754"/>
                </a:lnTo>
                <a:lnTo>
                  <a:pt x="10" y="755"/>
                </a:lnTo>
                <a:lnTo>
                  <a:pt x="10" y="757"/>
                </a:lnTo>
                <a:lnTo>
                  <a:pt x="10" y="759"/>
                </a:lnTo>
                <a:lnTo>
                  <a:pt x="10" y="759"/>
                </a:lnTo>
                <a:close/>
              </a:path>
            </a:pathLst>
          </a:custGeom>
          <a:solidFill>
            <a:srgbClr val="000000"/>
          </a:solidFill>
          <a:ln w="6350" cap="flat" cmpd="sng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93" name="Freeform 845"/>
          <p:cNvSpPr>
            <a:spLocks noEditPoints="1"/>
          </p:cNvSpPr>
          <p:nvPr/>
        </p:nvSpPr>
        <p:spPr bwMode="auto">
          <a:xfrm>
            <a:off x="6469063" y="4329013"/>
            <a:ext cx="7937" cy="608013"/>
          </a:xfrm>
          <a:custGeom>
            <a:avLst/>
            <a:gdLst>
              <a:gd name="T0" fmla="*/ 7 w 9"/>
              <a:gd name="T1" fmla="*/ 35 h 766"/>
              <a:gd name="T2" fmla="*/ 0 w 9"/>
              <a:gd name="T3" fmla="*/ 32 h 766"/>
              <a:gd name="T4" fmla="*/ 5 w 9"/>
              <a:gd name="T5" fmla="*/ 0 h 766"/>
              <a:gd name="T6" fmla="*/ 9 w 9"/>
              <a:gd name="T7" fmla="*/ 5 h 766"/>
              <a:gd name="T8" fmla="*/ 7 w 9"/>
              <a:gd name="T9" fmla="*/ 89 h 766"/>
              <a:gd name="T10" fmla="*/ 0 w 9"/>
              <a:gd name="T11" fmla="*/ 86 h 766"/>
              <a:gd name="T12" fmla="*/ 5 w 9"/>
              <a:gd name="T13" fmla="*/ 54 h 766"/>
              <a:gd name="T14" fmla="*/ 9 w 9"/>
              <a:gd name="T15" fmla="*/ 58 h 766"/>
              <a:gd name="T16" fmla="*/ 7 w 9"/>
              <a:gd name="T17" fmla="*/ 144 h 766"/>
              <a:gd name="T18" fmla="*/ 0 w 9"/>
              <a:gd name="T19" fmla="*/ 140 h 766"/>
              <a:gd name="T20" fmla="*/ 5 w 9"/>
              <a:gd name="T21" fmla="*/ 109 h 766"/>
              <a:gd name="T22" fmla="*/ 9 w 9"/>
              <a:gd name="T23" fmla="*/ 112 h 766"/>
              <a:gd name="T24" fmla="*/ 7 w 9"/>
              <a:gd name="T25" fmla="*/ 198 h 766"/>
              <a:gd name="T26" fmla="*/ 0 w 9"/>
              <a:gd name="T27" fmla="*/ 193 h 766"/>
              <a:gd name="T28" fmla="*/ 5 w 9"/>
              <a:gd name="T29" fmla="*/ 161 h 766"/>
              <a:gd name="T30" fmla="*/ 9 w 9"/>
              <a:gd name="T31" fmla="*/ 166 h 766"/>
              <a:gd name="T32" fmla="*/ 7 w 9"/>
              <a:gd name="T33" fmla="*/ 251 h 766"/>
              <a:gd name="T34" fmla="*/ 0 w 9"/>
              <a:gd name="T35" fmla="*/ 247 h 766"/>
              <a:gd name="T36" fmla="*/ 5 w 9"/>
              <a:gd name="T37" fmla="*/ 216 h 766"/>
              <a:gd name="T38" fmla="*/ 9 w 9"/>
              <a:gd name="T39" fmla="*/ 221 h 766"/>
              <a:gd name="T40" fmla="*/ 7 w 9"/>
              <a:gd name="T41" fmla="*/ 305 h 766"/>
              <a:gd name="T42" fmla="*/ 0 w 9"/>
              <a:gd name="T43" fmla="*/ 301 h 766"/>
              <a:gd name="T44" fmla="*/ 5 w 9"/>
              <a:gd name="T45" fmla="*/ 270 h 766"/>
              <a:gd name="T46" fmla="*/ 9 w 9"/>
              <a:gd name="T47" fmla="*/ 273 h 766"/>
              <a:gd name="T48" fmla="*/ 7 w 9"/>
              <a:gd name="T49" fmla="*/ 359 h 766"/>
              <a:gd name="T50" fmla="*/ 0 w 9"/>
              <a:gd name="T51" fmla="*/ 354 h 766"/>
              <a:gd name="T52" fmla="*/ 5 w 9"/>
              <a:gd name="T53" fmla="*/ 322 h 766"/>
              <a:gd name="T54" fmla="*/ 9 w 9"/>
              <a:gd name="T55" fmla="*/ 328 h 766"/>
              <a:gd name="T56" fmla="*/ 7 w 9"/>
              <a:gd name="T57" fmla="*/ 412 h 766"/>
              <a:gd name="T58" fmla="*/ 0 w 9"/>
              <a:gd name="T59" fmla="*/ 408 h 766"/>
              <a:gd name="T60" fmla="*/ 5 w 9"/>
              <a:gd name="T61" fmla="*/ 377 h 766"/>
              <a:gd name="T62" fmla="*/ 9 w 9"/>
              <a:gd name="T63" fmla="*/ 382 h 766"/>
              <a:gd name="T64" fmla="*/ 7 w 9"/>
              <a:gd name="T65" fmla="*/ 466 h 766"/>
              <a:gd name="T66" fmla="*/ 0 w 9"/>
              <a:gd name="T67" fmla="*/ 463 h 766"/>
              <a:gd name="T68" fmla="*/ 5 w 9"/>
              <a:gd name="T69" fmla="*/ 431 h 766"/>
              <a:gd name="T70" fmla="*/ 9 w 9"/>
              <a:gd name="T71" fmla="*/ 435 h 766"/>
              <a:gd name="T72" fmla="*/ 7 w 9"/>
              <a:gd name="T73" fmla="*/ 521 h 766"/>
              <a:gd name="T74" fmla="*/ 0 w 9"/>
              <a:gd name="T75" fmla="*/ 517 h 766"/>
              <a:gd name="T76" fmla="*/ 5 w 9"/>
              <a:gd name="T77" fmla="*/ 485 h 766"/>
              <a:gd name="T78" fmla="*/ 9 w 9"/>
              <a:gd name="T79" fmla="*/ 489 h 766"/>
              <a:gd name="T80" fmla="*/ 7 w 9"/>
              <a:gd name="T81" fmla="*/ 575 h 766"/>
              <a:gd name="T82" fmla="*/ 0 w 9"/>
              <a:gd name="T83" fmla="*/ 570 h 766"/>
              <a:gd name="T84" fmla="*/ 5 w 9"/>
              <a:gd name="T85" fmla="*/ 538 h 766"/>
              <a:gd name="T86" fmla="*/ 9 w 9"/>
              <a:gd name="T87" fmla="*/ 543 h 766"/>
              <a:gd name="T88" fmla="*/ 7 w 9"/>
              <a:gd name="T89" fmla="*/ 627 h 766"/>
              <a:gd name="T90" fmla="*/ 0 w 9"/>
              <a:gd name="T91" fmla="*/ 624 h 766"/>
              <a:gd name="T92" fmla="*/ 5 w 9"/>
              <a:gd name="T93" fmla="*/ 592 h 766"/>
              <a:gd name="T94" fmla="*/ 9 w 9"/>
              <a:gd name="T95" fmla="*/ 598 h 766"/>
              <a:gd name="T96" fmla="*/ 7 w 9"/>
              <a:gd name="T97" fmla="*/ 682 h 766"/>
              <a:gd name="T98" fmla="*/ 0 w 9"/>
              <a:gd name="T99" fmla="*/ 678 h 766"/>
              <a:gd name="T100" fmla="*/ 5 w 9"/>
              <a:gd name="T101" fmla="*/ 647 h 766"/>
              <a:gd name="T102" fmla="*/ 9 w 9"/>
              <a:gd name="T103" fmla="*/ 650 h 766"/>
              <a:gd name="T104" fmla="*/ 7 w 9"/>
              <a:gd name="T105" fmla="*/ 736 h 766"/>
              <a:gd name="T106" fmla="*/ 0 w 9"/>
              <a:gd name="T107" fmla="*/ 731 h 766"/>
              <a:gd name="T108" fmla="*/ 5 w 9"/>
              <a:gd name="T109" fmla="*/ 701 h 766"/>
              <a:gd name="T110" fmla="*/ 9 w 9"/>
              <a:gd name="T111" fmla="*/ 705 h 766"/>
              <a:gd name="T112" fmla="*/ 7 w 9"/>
              <a:gd name="T113" fmla="*/ 766 h 766"/>
              <a:gd name="T114" fmla="*/ 0 w 9"/>
              <a:gd name="T115" fmla="*/ 762 h 766"/>
              <a:gd name="T116" fmla="*/ 5 w 9"/>
              <a:gd name="T117" fmla="*/ 754 h 766"/>
              <a:gd name="T118" fmla="*/ 9 w 9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" h="766">
                <a:moveTo>
                  <a:pt x="9" y="5"/>
                </a:moveTo>
                <a:lnTo>
                  <a:pt x="9" y="32"/>
                </a:lnTo>
                <a:lnTo>
                  <a:pt x="9" y="33"/>
                </a:lnTo>
                <a:lnTo>
                  <a:pt x="9" y="35"/>
                </a:lnTo>
                <a:lnTo>
                  <a:pt x="7" y="35"/>
                </a:lnTo>
                <a:lnTo>
                  <a:pt x="5" y="37"/>
                </a:lnTo>
                <a:lnTo>
                  <a:pt x="4" y="35"/>
                </a:lnTo>
                <a:lnTo>
                  <a:pt x="2" y="35"/>
                </a:lnTo>
                <a:lnTo>
                  <a:pt x="0" y="33"/>
                </a:lnTo>
                <a:lnTo>
                  <a:pt x="0" y="32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4" y="0"/>
                </a:lnTo>
                <a:lnTo>
                  <a:pt x="5" y="0"/>
                </a:lnTo>
                <a:lnTo>
                  <a:pt x="7" y="0"/>
                </a:lnTo>
                <a:lnTo>
                  <a:pt x="9" y="2"/>
                </a:lnTo>
                <a:lnTo>
                  <a:pt x="9" y="3"/>
                </a:lnTo>
                <a:lnTo>
                  <a:pt x="9" y="5"/>
                </a:lnTo>
                <a:lnTo>
                  <a:pt x="9" y="5"/>
                </a:lnTo>
                <a:close/>
                <a:moveTo>
                  <a:pt x="9" y="58"/>
                </a:moveTo>
                <a:lnTo>
                  <a:pt x="9" y="86"/>
                </a:lnTo>
                <a:lnTo>
                  <a:pt x="9" y="88"/>
                </a:lnTo>
                <a:lnTo>
                  <a:pt x="9" y="89"/>
                </a:lnTo>
                <a:lnTo>
                  <a:pt x="7" y="89"/>
                </a:lnTo>
                <a:lnTo>
                  <a:pt x="5" y="89"/>
                </a:lnTo>
                <a:lnTo>
                  <a:pt x="4" y="89"/>
                </a:lnTo>
                <a:lnTo>
                  <a:pt x="2" y="89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4" y="54"/>
                </a:lnTo>
                <a:lnTo>
                  <a:pt x="5" y="54"/>
                </a:lnTo>
                <a:lnTo>
                  <a:pt x="7" y="54"/>
                </a:lnTo>
                <a:lnTo>
                  <a:pt x="9" y="56"/>
                </a:lnTo>
                <a:lnTo>
                  <a:pt x="9" y="56"/>
                </a:lnTo>
                <a:lnTo>
                  <a:pt x="9" y="58"/>
                </a:lnTo>
                <a:lnTo>
                  <a:pt x="9" y="58"/>
                </a:lnTo>
                <a:close/>
                <a:moveTo>
                  <a:pt x="9" y="112"/>
                </a:moveTo>
                <a:lnTo>
                  <a:pt x="9" y="140"/>
                </a:lnTo>
                <a:lnTo>
                  <a:pt x="9" y="140"/>
                </a:lnTo>
                <a:lnTo>
                  <a:pt x="9" y="142"/>
                </a:lnTo>
                <a:lnTo>
                  <a:pt x="7" y="144"/>
                </a:lnTo>
                <a:lnTo>
                  <a:pt x="5" y="144"/>
                </a:lnTo>
                <a:lnTo>
                  <a:pt x="4" y="144"/>
                </a:lnTo>
                <a:lnTo>
                  <a:pt x="2" y="142"/>
                </a:lnTo>
                <a:lnTo>
                  <a:pt x="0" y="140"/>
                </a:lnTo>
                <a:lnTo>
                  <a:pt x="0" y="140"/>
                </a:lnTo>
                <a:lnTo>
                  <a:pt x="0" y="112"/>
                </a:lnTo>
                <a:lnTo>
                  <a:pt x="0" y="110"/>
                </a:lnTo>
                <a:lnTo>
                  <a:pt x="2" y="109"/>
                </a:lnTo>
                <a:lnTo>
                  <a:pt x="4" y="109"/>
                </a:lnTo>
                <a:lnTo>
                  <a:pt x="5" y="109"/>
                </a:lnTo>
                <a:lnTo>
                  <a:pt x="7" y="109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9" y="112"/>
                </a:lnTo>
                <a:close/>
                <a:moveTo>
                  <a:pt x="9" y="166"/>
                </a:moveTo>
                <a:lnTo>
                  <a:pt x="9" y="193"/>
                </a:lnTo>
                <a:lnTo>
                  <a:pt x="9" y="195"/>
                </a:lnTo>
                <a:lnTo>
                  <a:pt x="9" y="196"/>
                </a:lnTo>
                <a:lnTo>
                  <a:pt x="7" y="198"/>
                </a:lnTo>
                <a:lnTo>
                  <a:pt x="5" y="198"/>
                </a:lnTo>
                <a:lnTo>
                  <a:pt x="4" y="198"/>
                </a:lnTo>
                <a:lnTo>
                  <a:pt x="2" y="196"/>
                </a:lnTo>
                <a:lnTo>
                  <a:pt x="0" y="195"/>
                </a:lnTo>
                <a:lnTo>
                  <a:pt x="0" y="193"/>
                </a:lnTo>
                <a:lnTo>
                  <a:pt x="0" y="166"/>
                </a:lnTo>
                <a:lnTo>
                  <a:pt x="0" y="165"/>
                </a:lnTo>
                <a:lnTo>
                  <a:pt x="2" y="163"/>
                </a:lnTo>
                <a:lnTo>
                  <a:pt x="4" y="161"/>
                </a:lnTo>
                <a:lnTo>
                  <a:pt x="5" y="161"/>
                </a:lnTo>
                <a:lnTo>
                  <a:pt x="7" y="161"/>
                </a:lnTo>
                <a:lnTo>
                  <a:pt x="9" y="163"/>
                </a:lnTo>
                <a:lnTo>
                  <a:pt x="9" y="165"/>
                </a:lnTo>
                <a:lnTo>
                  <a:pt x="9" y="166"/>
                </a:lnTo>
                <a:lnTo>
                  <a:pt x="9" y="166"/>
                </a:lnTo>
                <a:close/>
                <a:moveTo>
                  <a:pt x="9" y="221"/>
                </a:moveTo>
                <a:lnTo>
                  <a:pt x="9" y="247"/>
                </a:lnTo>
                <a:lnTo>
                  <a:pt x="9" y="249"/>
                </a:lnTo>
                <a:lnTo>
                  <a:pt x="9" y="251"/>
                </a:lnTo>
                <a:lnTo>
                  <a:pt x="7" y="251"/>
                </a:lnTo>
                <a:lnTo>
                  <a:pt x="5" y="252"/>
                </a:lnTo>
                <a:lnTo>
                  <a:pt x="4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21"/>
                </a:lnTo>
                <a:lnTo>
                  <a:pt x="0" y="219"/>
                </a:lnTo>
                <a:lnTo>
                  <a:pt x="2" y="217"/>
                </a:lnTo>
                <a:lnTo>
                  <a:pt x="4" y="216"/>
                </a:lnTo>
                <a:lnTo>
                  <a:pt x="5" y="216"/>
                </a:lnTo>
                <a:lnTo>
                  <a:pt x="7" y="216"/>
                </a:lnTo>
                <a:lnTo>
                  <a:pt x="9" y="217"/>
                </a:lnTo>
                <a:lnTo>
                  <a:pt x="9" y="219"/>
                </a:lnTo>
                <a:lnTo>
                  <a:pt x="9" y="221"/>
                </a:lnTo>
                <a:lnTo>
                  <a:pt x="9" y="221"/>
                </a:lnTo>
                <a:close/>
                <a:moveTo>
                  <a:pt x="9" y="273"/>
                </a:moveTo>
                <a:lnTo>
                  <a:pt x="9" y="301"/>
                </a:lnTo>
                <a:lnTo>
                  <a:pt x="9" y="303"/>
                </a:lnTo>
                <a:lnTo>
                  <a:pt x="9" y="303"/>
                </a:lnTo>
                <a:lnTo>
                  <a:pt x="7" y="305"/>
                </a:lnTo>
                <a:lnTo>
                  <a:pt x="5" y="305"/>
                </a:lnTo>
                <a:lnTo>
                  <a:pt x="4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1"/>
                </a:lnTo>
                <a:lnTo>
                  <a:pt x="0" y="273"/>
                </a:lnTo>
                <a:lnTo>
                  <a:pt x="0" y="272"/>
                </a:lnTo>
                <a:lnTo>
                  <a:pt x="2" y="272"/>
                </a:lnTo>
                <a:lnTo>
                  <a:pt x="4" y="270"/>
                </a:lnTo>
                <a:lnTo>
                  <a:pt x="5" y="270"/>
                </a:lnTo>
                <a:lnTo>
                  <a:pt x="7" y="270"/>
                </a:lnTo>
                <a:lnTo>
                  <a:pt x="9" y="272"/>
                </a:lnTo>
                <a:lnTo>
                  <a:pt x="9" y="272"/>
                </a:lnTo>
                <a:lnTo>
                  <a:pt x="9" y="273"/>
                </a:lnTo>
                <a:lnTo>
                  <a:pt x="9" y="273"/>
                </a:lnTo>
                <a:close/>
                <a:moveTo>
                  <a:pt x="9" y="328"/>
                </a:moveTo>
                <a:lnTo>
                  <a:pt x="9" y="354"/>
                </a:lnTo>
                <a:lnTo>
                  <a:pt x="9" y="356"/>
                </a:lnTo>
                <a:lnTo>
                  <a:pt x="9" y="358"/>
                </a:lnTo>
                <a:lnTo>
                  <a:pt x="7" y="359"/>
                </a:lnTo>
                <a:lnTo>
                  <a:pt x="5" y="359"/>
                </a:lnTo>
                <a:lnTo>
                  <a:pt x="4" y="359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4" y="324"/>
                </a:lnTo>
                <a:lnTo>
                  <a:pt x="5" y="322"/>
                </a:lnTo>
                <a:lnTo>
                  <a:pt x="7" y="324"/>
                </a:lnTo>
                <a:lnTo>
                  <a:pt x="9" y="324"/>
                </a:lnTo>
                <a:lnTo>
                  <a:pt x="9" y="326"/>
                </a:lnTo>
                <a:lnTo>
                  <a:pt x="9" y="328"/>
                </a:lnTo>
                <a:lnTo>
                  <a:pt x="9" y="328"/>
                </a:lnTo>
                <a:close/>
                <a:moveTo>
                  <a:pt x="9" y="382"/>
                </a:moveTo>
                <a:lnTo>
                  <a:pt x="9" y="408"/>
                </a:lnTo>
                <a:lnTo>
                  <a:pt x="9" y="410"/>
                </a:lnTo>
                <a:lnTo>
                  <a:pt x="9" y="412"/>
                </a:lnTo>
                <a:lnTo>
                  <a:pt x="7" y="412"/>
                </a:lnTo>
                <a:lnTo>
                  <a:pt x="5" y="414"/>
                </a:lnTo>
                <a:lnTo>
                  <a:pt x="4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8"/>
                </a:lnTo>
                <a:lnTo>
                  <a:pt x="0" y="382"/>
                </a:lnTo>
                <a:lnTo>
                  <a:pt x="0" y="380"/>
                </a:lnTo>
                <a:lnTo>
                  <a:pt x="2" y="379"/>
                </a:lnTo>
                <a:lnTo>
                  <a:pt x="4" y="377"/>
                </a:lnTo>
                <a:lnTo>
                  <a:pt x="5" y="377"/>
                </a:lnTo>
                <a:lnTo>
                  <a:pt x="7" y="377"/>
                </a:lnTo>
                <a:lnTo>
                  <a:pt x="9" y="379"/>
                </a:lnTo>
                <a:lnTo>
                  <a:pt x="9" y="380"/>
                </a:lnTo>
                <a:lnTo>
                  <a:pt x="9" y="382"/>
                </a:lnTo>
                <a:lnTo>
                  <a:pt x="9" y="382"/>
                </a:lnTo>
                <a:close/>
                <a:moveTo>
                  <a:pt x="9" y="435"/>
                </a:moveTo>
                <a:lnTo>
                  <a:pt x="9" y="463"/>
                </a:lnTo>
                <a:lnTo>
                  <a:pt x="9" y="464"/>
                </a:lnTo>
                <a:lnTo>
                  <a:pt x="9" y="466"/>
                </a:lnTo>
                <a:lnTo>
                  <a:pt x="7" y="466"/>
                </a:lnTo>
                <a:lnTo>
                  <a:pt x="5" y="466"/>
                </a:lnTo>
                <a:lnTo>
                  <a:pt x="4" y="466"/>
                </a:lnTo>
                <a:lnTo>
                  <a:pt x="2" y="466"/>
                </a:lnTo>
                <a:lnTo>
                  <a:pt x="0" y="464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4" y="431"/>
                </a:lnTo>
                <a:lnTo>
                  <a:pt x="5" y="431"/>
                </a:lnTo>
                <a:lnTo>
                  <a:pt x="7" y="431"/>
                </a:lnTo>
                <a:lnTo>
                  <a:pt x="9" y="433"/>
                </a:lnTo>
                <a:lnTo>
                  <a:pt x="9" y="433"/>
                </a:lnTo>
                <a:lnTo>
                  <a:pt x="9" y="435"/>
                </a:lnTo>
                <a:lnTo>
                  <a:pt x="9" y="435"/>
                </a:lnTo>
                <a:close/>
                <a:moveTo>
                  <a:pt x="9" y="489"/>
                </a:moveTo>
                <a:lnTo>
                  <a:pt x="9" y="517"/>
                </a:lnTo>
                <a:lnTo>
                  <a:pt x="9" y="519"/>
                </a:lnTo>
                <a:lnTo>
                  <a:pt x="9" y="519"/>
                </a:lnTo>
                <a:lnTo>
                  <a:pt x="7" y="521"/>
                </a:lnTo>
                <a:lnTo>
                  <a:pt x="5" y="521"/>
                </a:lnTo>
                <a:lnTo>
                  <a:pt x="4" y="521"/>
                </a:lnTo>
                <a:lnTo>
                  <a:pt x="2" y="519"/>
                </a:lnTo>
                <a:lnTo>
                  <a:pt x="0" y="519"/>
                </a:lnTo>
                <a:lnTo>
                  <a:pt x="0" y="517"/>
                </a:lnTo>
                <a:lnTo>
                  <a:pt x="0" y="489"/>
                </a:lnTo>
                <a:lnTo>
                  <a:pt x="0" y="487"/>
                </a:lnTo>
                <a:lnTo>
                  <a:pt x="2" y="485"/>
                </a:lnTo>
                <a:lnTo>
                  <a:pt x="4" y="485"/>
                </a:lnTo>
                <a:lnTo>
                  <a:pt x="5" y="485"/>
                </a:lnTo>
                <a:lnTo>
                  <a:pt x="7" y="485"/>
                </a:lnTo>
                <a:lnTo>
                  <a:pt x="9" y="485"/>
                </a:lnTo>
                <a:lnTo>
                  <a:pt x="9" y="487"/>
                </a:lnTo>
                <a:lnTo>
                  <a:pt x="9" y="489"/>
                </a:lnTo>
                <a:lnTo>
                  <a:pt x="9" y="489"/>
                </a:lnTo>
                <a:close/>
                <a:moveTo>
                  <a:pt x="9" y="543"/>
                </a:moveTo>
                <a:lnTo>
                  <a:pt x="9" y="570"/>
                </a:lnTo>
                <a:lnTo>
                  <a:pt x="9" y="571"/>
                </a:lnTo>
                <a:lnTo>
                  <a:pt x="9" y="573"/>
                </a:lnTo>
                <a:lnTo>
                  <a:pt x="7" y="575"/>
                </a:lnTo>
                <a:lnTo>
                  <a:pt x="5" y="575"/>
                </a:lnTo>
                <a:lnTo>
                  <a:pt x="4" y="575"/>
                </a:lnTo>
                <a:lnTo>
                  <a:pt x="2" y="573"/>
                </a:lnTo>
                <a:lnTo>
                  <a:pt x="0" y="571"/>
                </a:lnTo>
                <a:lnTo>
                  <a:pt x="0" y="570"/>
                </a:lnTo>
                <a:lnTo>
                  <a:pt x="0" y="543"/>
                </a:lnTo>
                <a:lnTo>
                  <a:pt x="0" y="542"/>
                </a:lnTo>
                <a:lnTo>
                  <a:pt x="2" y="540"/>
                </a:lnTo>
                <a:lnTo>
                  <a:pt x="4" y="540"/>
                </a:lnTo>
                <a:lnTo>
                  <a:pt x="5" y="538"/>
                </a:lnTo>
                <a:lnTo>
                  <a:pt x="7" y="540"/>
                </a:lnTo>
                <a:lnTo>
                  <a:pt x="9" y="540"/>
                </a:lnTo>
                <a:lnTo>
                  <a:pt x="9" y="542"/>
                </a:lnTo>
                <a:lnTo>
                  <a:pt x="9" y="543"/>
                </a:lnTo>
                <a:lnTo>
                  <a:pt x="9" y="543"/>
                </a:lnTo>
                <a:close/>
                <a:moveTo>
                  <a:pt x="9" y="598"/>
                </a:moveTo>
                <a:lnTo>
                  <a:pt x="9" y="624"/>
                </a:lnTo>
                <a:lnTo>
                  <a:pt x="9" y="626"/>
                </a:lnTo>
                <a:lnTo>
                  <a:pt x="9" y="627"/>
                </a:lnTo>
                <a:lnTo>
                  <a:pt x="7" y="627"/>
                </a:lnTo>
                <a:lnTo>
                  <a:pt x="5" y="629"/>
                </a:lnTo>
                <a:lnTo>
                  <a:pt x="4" y="627"/>
                </a:lnTo>
                <a:lnTo>
                  <a:pt x="2" y="627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4" y="592"/>
                </a:lnTo>
                <a:lnTo>
                  <a:pt x="5" y="592"/>
                </a:lnTo>
                <a:lnTo>
                  <a:pt x="7" y="592"/>
                </a:lnTo>
                <a:lnTo>
                  <a:pt x="9" y="594"/>
                </a:lnTo>
                <a:lnTo>
                  <a:pt x="9" y="596"/>
                </a:lnTo>
                <a:lnTo>
                  <a:pt x="9" y="598"/>
                </a:lnTo>
                <a:lnTo>
                  <a:pt x="9" y="598"/>
                </a:lnTo>
                <a:close/>
                <a:moveTo>
                  <a:pt x="9" y="650"/>
                </a:moveTo>
                <a:lnTo>
                  <a:pt x="9" y="678"/>
                </a:lnTo>
                <a:lnTo>
                  <a:pt x="9" y="680"/>
                </a:lnTo>
                <a:lnTo>
                  <a:pt x="9" y="682"/>
                </a:lnTo>
                <a:lnTo>
                  <a:pt x="7" y="682"/>
                </a:lnTo>
                <a:lnTo>
                  <a:pt x="5" y="682"/>
                </a:lnTo>
                <a:lnTo>
                  <a:pt x="4" y="682"/>
                </a:lnTo>
                <a:lnTo>
                  <a:pt x="2" y="682"/>
                </a:lnTo>
                <a:lnTo>
                  <a:pt x="0" y="680"/>
                </a:lnTo>
                <a:lnTo>
                  <a:pt x="0" y="678"/>
                </a:lnTo>
                <a:lnTo>
                  <a:pt x="0" y="650"/>
                </a:lnTo>
                <a:lnTo>
                  <a:pt x="0" y="648"/>
                </a:lnTo>
                <a:lnTo>
                  <a:pt x="2" y="648"/>
                </a:lnTo>
                <a:lnTo>
                  <a:pt x="4" y="647"/>
                </a:lnTo>
                <a:lnTo>
                  <a:pt x="5" y="647"/>
                </a:lnTo>
                <a:lnTo>
                  <a:pt x="7" y="647"/>
                </a:lnTo>
                <a:lnTo>
                  <a:pt x="9" y="648"/>
                </a:lnTo>
                <a:lnTo>
                  <a:pt x="9" y="648"/>
                </a:lnTo>
                <a:lnTo>
                  <a:pt x="9" y="650"/>
                </a:lnTo>
                <a:lnTo>
                  <a:pt x="9" y="650"/>
                </a:lnTo>
                <a:close/>
                <a:moveTo>
                  <a:pt x="9" y="705"/>
                </a:moveTo>
                <a:lnTo>
                  <a:pt x="9" y="731"/>
                </a:lnTo>
                <a:lnTo>
                  <a:pt x="9" y="733"/>
                </a:lnTo>
                <a:lnTo>
                  <a:pt x="9" y="734"/>
                </a:lnTo>
                <a:lnTo>
                  <a:pt x="7" y="736"/>
                </a:lnTo>
                <a:lnTo>
                  <a:pt x="5" y="736"/>
                </a:lnTo>
                <a:lnTo>
                  <a:pt x="4" y="736"/>
                </a:lnTo>
                <a:lnTo>
                  <a:pt x="2" y="734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4" y="701"/>
                </a:lnTo>
                <a:lnTo>
                  <a:pt x="5" y="701"/>
                </a:lnTo>
                <a:lnTo>
                  <a:pt x="7" y="701"/>
                </a:lnTo>
                <a:lnTo>
                  <a:pt x="9" y="701"/>
                </a:lnTo>
                <a:lnTo>
                  <a:pt x="9" y="703"/>
                </a:lnTo>
                <a:lnTo>
                  <a:pt x="9" y="705"/>
                </a:lnTo>
                <a:lnTo>
                  <a:pt x="9" y="705"/>
                </a:lnTo>
                <a:close/>
                <a:moveTo>
                  <a:pt x="9" y="759"/>
                </a:moveTo>
                <a:lnTo>
                  <a:pt x="9" y="762"/>
                </a:lnTo>
                <a:lnTo>
                  <a:pt x="9" y="764"/>
                </a:lnTo>
                <a:lnTo>
                  <a:pt x="9" y="766"/>
                </a:lnTo>
                <a:lnTo>
                  <a:pt x="7" y="766"/>
                </a:lnTo>
                <a:lnTo>
                  <a:pt x="5" y="766"/>
                </a:lnTo>
                <a:lnTo>
                  <a:pt x="4" y="766"/>
                </a:lnTo>
                <a:lnTo>
                  <a:pt x="2" y="766"/>
                </a:lnTo>
                <a:lnTo>
                  <a:pt x="0" y="764"/>
                </a:lnTo>
                <a:lnTo>
                  <a:pt x="0" y="762"/>
                </a:lnTo>
                <a:lnTo>
                  <a:pt x="0" y="759"/>
                </a:lnTo>
                <a:lnTo>
                  <a:pt x="0" y="757"/>
                </a:lnTo>
                <a:lnTo>
                  <a:pt x="2" y="755"/>
                </a:lnTo>
                <a:lnTo>
                  <a:pt x="4" y="754"/>
                </a:lnTo>
                <a:lnTo>
                  <a:pt x="5" y="754"/>
                </a:lnTo>
                <a:lnTo>
                  <a:pt x="7" y="754"/>
                </a:lnTo>
                <a:lnTo>
                  <a:pt x="9" y="755"/>
                </a:lnTo>
                <a:lnTo>
                  <a:pt x="9" y="757"/>
                </a:lnTo>
                <a:lnTo>
                  <a:pt x="9" y="759"/>
                </a:lnTo>
                <a:lnTo>
                  <a:pt x="9" y="759"/>
                </a:lnTo>
                <a:close/>
              </a:path>
            </a:pathLst>
          </a:custGeom>
          <a:solidFill>
            <a:srgbClr val="000000"/>
          </a:solidFill>
          <a:ln w="1588" cap="flat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94" name="Freeform 846"/>
          <p:cNvSpPr>
            <a:spLocks noEditPoints="1"/>
          </p:cNvSpPr>
          <p:nvPr/>
        </p:nvSpPr>
        <p:spPr bwMode="auto">
          <a:xfrm>
            <a:off x="7154863" y="4329013"/>
            <a:ext cx="7937" cy="608013"/>
          </a:xfrm>
          <a:custGeom>
            <a:avLst/>
            <a:gdLst>
              <a:gd name="T0" fmla="*/ 7 w 9"/>
              <a:gd name="T1" fmla="*/ 35 h 766"/>
              <a:gd name="T2" fmla="*/ 0 w 9"/>
              <a:gd name="T3" fmla="*/ 32 h 766"/>
              <a:gd name="T4" fmla="*/ 5 w 9"/>
              <a:gd name="T5" fmla="*/ 0 h 766"/>
              <a:gd name="T6" fmla="*/ 9 w 9"/>
              <a:gd name="T7" fmla="*/ 5 h 766"/>
              <a:gd name="T8" fmla="*/ 7 w 9"/>
              <a:gd name="T9" fmla="*/ 89 h 766"/>
              <a:gd name="T10" fmla="*/ 0 w 9"/>
              <a:gd name="T11" fmla="*/ 86 h 766"/>
              <a:gd name="T12" fmla="*/ 5 w 9"/>
              <a:gd name="T13" fmla="*/ 54 h 766"/>
              <a:gd name="T14" fmla="*/ 9 w 9"/>
              <a:gd name="T15" fmla="*/ 58 h 766"/>
              <a:gd name="T16" fmla="*/ 7 w 9"/>
              <a:gd name="T17" fmla="*/ 144 h 766"/>
              <a:gd name="T18" fmla="*/ 0 w 9"/>
              <a:gd name="T19" fmla="*/ 140 h 766"/>
              <a:gd name="T20" fmla="*/ 5 w 9"/>
              <a:gd name="T21" fmla="*/ 109 h 766"/>
              <a:gd name="T22" fmla="*/ 9 w 9"/>
              <a:gd name="T23" fmla="*/ 112 h 766"/>
              <a:gd name="T24" fmla="*/ 7 w 9"/>
              <a:gd name="T25" fmla="*/ 198 h 766"/>
              <a:gd name="T26" fmla="*/ 0 w 9"/>
              <a:gd name="T27" fmla="*/ 193 h 766"/>
              <a:gd name="T28" fmla="*/ 5 w 9"/>
              <a:gd name="T29" fmla="*/ 161 h 766"/>
              <a:gd name="T30" fmla="*/ 9 w 9"/>
              <a:gd name="T31" fmla="*/ 166 h 766"/>
              <a:gd name="T32" fmla="*/ 7 w 9"/>
              <a:gd name="T33" fmla="*/ 251 h 766"/>
              <a:gd name="T34" fmla="*/ 0 w 9"/>
              <a:gd name="T35" fmla="*/ 247 h 766"/>
              <a:gd name="T36" fmla="*/ 5 w 9"/>
              <a:gd name="T37" fmla="*/ 216 h 766"/>
              <a:gd name="T38" fmla="*/ 9 w 9"/>
              <a:gd name="T39" fmla="*/ 221 h 766"/>
              <a:gd name="T40" fmla="*/ 7 w 9"/>
              <a:gd name="T41" fmla="*/ 305 h 766"/>
              <a:gd name="T42" fmla="*/ 0 w 9"/>
              <a:gd name="T43" fmla="*/ 301 h 766"/>
              <a:gd name="T44" fmla="*/ 5 w 9"/>
              <a:gd name="T45" fmla="*/ 270 h 766"/>
              <a:gd name="T46" fmla="*/ 9 w 9"/>
              <a:gd name="T47" fmla="*/ 273 h 766"/>
              <a:gd name="T48" fmla="*/ 7 w 9"/>
              <a:gd name="T49" fmla="*/ 359 h 766"/>
              <a:gd name="T50" fmla="*/ 0 w 9"/>
              <a:gd name="T51" fmla="*/ 354 h 766"/>
              <a:gd name="T52" fmla="*/ 5 w 9"/>
              <a:gd name="T53" fmla="*/ 322 h 766"/>
              <a:gd name="T54" fmla="*/ 9 w 9"/>
              <a:gd name="T55" fmla="*/ 328 h 766"/>
              <a:gd name="T56" fmla="*/ 7 w 9"/>
              <a:gd name="T57" fmla="*/ 412 h 766"/>
              <a:gd name="T58" fmla="*/ 0 w 9"/>
              <a:gd name="T59" fmla="*/ 408 h 766"/>
              <a:gd name="T60" fmla="*/ 5 w 9"/>
              <a:gd name="T61" fmla="*/ 377 h 766"/>
              <a:gd name="T62" fmla="*/ 9 w 9"/>
              <a:gd name="T63" fmla="*/ 382 h 766"/>
              <a:gd name="T64" fmla="*/ 7 w 9"/>
              <a:gd name="T65" fmla="*/ 466 h 766"/>
              <a:gd name="T66" fmla="*/ 0 w 9"/>
              <a:gd name="T67" fmla="*/ 463 h 766"/>
              <a:gd name="T68" fmla="*/ 5 w 9"/>
              <a:gd name="T69" fmla="*/ 431 h 766"/>
              <a:gd name="T70" fmla="*/ 9 w 9"/>
              <a:gd name="T71" fmla="*/ 435 h 766"/>
              <a:gd name="T72" fmla="*/ 7 w 9"/>
              <a:gd name="T73" fmla="*/ 521 h 766"/>
              <a:gd name="T74" fmla="*/ 0 w 9"/>
              <a:gd name="T75" fmla="*/ 517 h 766"/>
              <a:gd name="T76" fmla="*/ 5 w 9"/>
              <a:gd name="T77" fmla="*/ 485 h 766"/>
              <a:gd name="T78" fmla="*/ 9 w 9"/>
              <a:gd name="T79" fmla="*/ 489 h 766"/>
              <a:gd name="T80" fmla="*/ 7 w 9"/>
              <a:gd name="T81" fmla="*/ 575 h 766"/>
              <a:gd name="T82" fmla="*/ 0 w 9"/>
              <a:gd name="T83" fmla="*/ 570 h 766"/>
              <a:gd name="T84" fmla="*/ 5 w 9"/>
              <a:gd name="T85" fmla="*/ 538 h 766"/>
              <a:gd name="T86" fmla="*/ 9 w 9"/>
              <a:gd name="T87" fmla="*/ 543 h 766"/>
              <a:gd name="T88" fmla="*/ 7 w 9"/>
              <a:gd name="T89" fmla="*/ 627 h 766"/>
              <a:gd name="T90" fmla="*/ 0 w 9"/>
              <a:gd name="T91" fmla="*/ 624 h 766"/>
              <a:gd name="T92" fmla="*/ 5 w 9"/>
              <a:gd name="T93" fmla="*/ 592 h 766"/>
              <a:gd name="T94" fmla="*/ 9 w 9"/>
              <a:gd name="T95" fmla="*/ 598 h 766"/>
              <a:gd name="T96" fmla="*/ 7 w 9"/>
              <a:gd name="T97" fmla="*/ 682 h 766"/>
              <a:gd name="T98" fmla="*/ 0 w 9"/>
              <a:gd name="T99" fmla="*/ 678 h 766"/>
              <a:gd name="T100" fmla="*/ 5 w 9"/>
              <a:gd name="T101" fmla="*/ 647 h 766"/>
              <a:gd name="T102" fmla="*/ 9 w 9"/>
              <a:gd name="T103" fmla="*/ 650 h 766"/>
              <a:gd name="T104" fmla="*/ 7 w 9"/>
              <a:gd name="T105" fmla="*/ 736 h 766"/>
              <a:gd name="T106" fmla="*/ 0 w 9"/>
              <a:gd name="T107" fmla="*/ 731 h 766"/>
              <a:gd name="T108" fmla="*/ 5 w 9"/>
              <a:gd name="T109" fmla="*/ 701 h 766"/>
              <a:gd name="T110" fmla="*/ 9 w 9"/>
              <a:gd name="T111" fmla="*/ 705 h 766"/>
              <a:gd name="T112" fmla="*/ 7 w 9"/>
              <a:gd name="T113" fmla="*/ 766 h 766"/>
              <a:gd name="T114" fmla="*/ 0 w 9"/>
              <a:gd name="T115" fmla="*/ 762 h 766"/>
              <a:gd name="T116" fmla="*/ 5 w 9"/>
              <a:gd name="T117" fmla="*/ 754 h 766"/>
              <a:gd name="T118" fmla="*/ 9 w 9"/>
              <a:gd name="T119" fmla="*/ 759 h 7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9" h="766">
                <a:moveTo>
                  <a:pt x="9" y="5"/>
                </a:moveTo>
                <a:lnTo>
                  <a:pt x="9" y="32"/>
                </a:lnTo>
                <a:lnTo>
                  <a:pt x="9" y="33"/>
                </a:lnTo>
                <a:lnTo>
                  <a:pt x="9" y="35"/>
                </a:lnTo>
                <a:lnTo>
                  <a:pt x="7" y="35"/>
                </a:lnTo>
                <a:lnTo>
                  <a:pt x="5" y="37"/>
                </a:lnTo>
                <a:lnTo>
                  <a:pt x="4" y="35"/>
                </a:lnTo>
                <a:lnTo>
                  <a:pt x="2" y="35"/>
                </a:lnTo>
                <a:lnTo>
                  <a:pt x="0" y="33"/>
                </a:lnTo>
                <a:lnTo>
                  <a:pt x="0" y="32"/>
                </a:lnTo>
                <a:lnTo>
                  <a:pt x="0" y="5"/>
                </a:lnTo>
                <a:lnTo>
                  <a:pt x="0" y="3"/>
                </a:lnTo>
                <a:lnTo>
                  <a:pt x="2" y="2"/>
                </a:lnTo>
                <a:lnTo>
                  <a:pt x="4" y="0"/>
                </a:lnTo>
                <a:lnTo>
                  <a:pt x="5" y="0"/>
                </a:lnTo>
                <a:lnTo>
                  <a:pt x="7" y="0"/>
                </a:lnTo>
                <a:lnTo>
                  <a:pt x="9" y="2"/>
                </a:lnTo>
                <a:lnTo>
                  <a:pt x="9" y="3"/>
                </a:lnTo>
                <a:lnTo>
                  <a:pt x="9" y="5"/>
                </a:lnTo>
                <a:lnTo>
                  <a:pt x="9" y="5"/>
                </a:lnTo>
                <a:close/>
                <a:moveTo>
                  <a:pt x="9" y="58"/>
                </a:moveTo>
                <a:lnTo>
                  <a:pt x="9" y="86"/>
                </a:lnTo>
                <a:lnTo>
                  <a:pt x="9" y="88"/>
                </a:lnTo>
                <a:lnTo>
                  <a:pt x="9" y="89"/>
                </a:lnTo>
                <a:lnTo>
                  <a:pt x="7" y="89"/>
                </a:lnTo>
                <a:lnTo>
                  <a:pt x="5" y="89"/>
                </a:lnTo>
                <a:lnTo>
                  <a:pt x="4" y="89"/>
                </a:lnTo>
                <a:lnTo>
                  <a:pt x="2" y="89"/>
                </a:lnTo>
                <a:lnTo>
                  <a:pt x="0" y="88"/>
                </a:lnTo>
                <a:lnTo>
                  <a:pt x="0" y="86"/>
                </a:lnTo>
                <a:lnTo>
                  <a:pt x="0" y="58"/>
                </a:lnTo>
                <a:lnTo>
                  <a:pt x="0" y="56"/>
                </a:lnTo>
                <a:lnTo>
                  <a:pt x="2" y="56"/>
                </a:lnTo>
                <a:lnTo>
                  <a:pt x="4" y="54"/>
                </a:lnTo>
                <a:lnTo>
                  <a:pt x="5" y="54"/>
                </a:lnTo>
                <a:lnTo>
                  <a:pt x="7" y="54"/>
                </a:lnTo>
                <a:lnTo>
                  <a:pt x="9" y="56"/>
                </a:lnTo>
                <a:lnTo>
                  <a:pt x="9" y="56"/>
                </a:lnTo>
                <a:lnTo>
                  <a:pt x="9" y="58"/>
                </a:lnTo>
                <a:lnTo>
                  <a:pt x="9" y="58"/>
                </a:lnTo>
                <a:close/>
                <a:moveTo>
                  <a:pt x="9" y="112"/>
                </a:moveTo>
                <a:lnTo>
                  <a:pt x="9" y="140"/>
                </a:lnTo>
                <a:lnTo>
                  <a:pt x="9" y="140"/>
                </a:lnTo>
                <a:lnTo>
                  <a:pt x="9" y="142"/>
                </a:lnTo>
                <a:lnTo>
                  <a:pt x="7" y="144"/>
                </a:lnTo>
                <a:lnTo>
                  <a:pt x="5" y="144"/>
                </a:lnTo>
                <a:lnTo>
                  <a:pt x="4" y="144"/>
                </a:lnTo>
                <a:lnTo>
                  <a:pt x="2" y="142"/>
                </a:lnTo>
                <a:lnTo>
                  <a:pt x="0" y="140"/>
                </a:lnTo>
                <a:lnTo>
                  <a:pt x="0" y="140"/>
                </a:lnTo>
                <a:lnTo>
                  <a:pt x="0" y="112"/>
                </a:lnTo>
                <a:lnTo>
                  <a:pt x="0" y="110"/>
                </a:lnTo>
                <a:lnTo>
                  <a:pt x="2" y="109"/>
                </a:lnTo>
                <a:lnTo>
                  <a:pt x="4" y="109"/>
                </a:lnTo>
                <a:lnTo>
                  <a:pt x="5" y="109"/>
                </a:lnTo>
                <a:lnTo>
                  <a:pt x="7" y="109"/>
                </a:lnTo>
                <a:lnTo>
                  <a:pt x="9" y="109"/>
                </a:lnTo>
                <a:lnTo>
                  <a:pt x="9" y="110"/>
                </a:lnTo>
                <a:lnTo>
                  <a:pt x="9" y="112"/>
                </a:lnTo>
                <a:lnTo>
                  <a:pt x="9" y="112"/>
                </a:lnTo>
                <a:close/>
                <a:moveTo>
                  <a:pt x="9" y="166"/>
                </a:moveTo>
                <a:lnTo>
                  <a:pt x="9" y="193"/>
                </a:lnTo>
                <a:lnTo>
                  <a:pt x="9" y="195"/>
                </a:lnTo>
                <a:lnTo>
                  <a:pt x="9" y="196"/>
                </a:lnTo>
                <a:lnTo>
                  <a:pt x="7" y="198"/>
                </a:lnTo>
                <a:lnTo>
                  <a:pt x="5" y="198"/>
                </a:lnTo>
                <a:lnTo>
                  <a:pt x="4" y="198"/>
                </a:lnTo>
                <a:lnTo>
                  <a:pt x="2" y="196"/>
                </a:lnTo>
                <a:lnTo>
                  <a:pt x="0" y="195"/>
                </a:lnTo>
                <a:lnTo>
                  <a:pt x="0" y="193"/>
                </a:lnTo>
                <a:lnTo>
                  <a:pt x="0" y="166"/>
                </a:lnTo>
                <a:lnTo>
                  <a:pt x="0" y="165"/>
                </a:lnTo>
                <a:lnTo>
                  <a:pt x="2" y="163"/>
                </a:lnTo>
                <a:lnTo>
                  <a:pt x="4" y="161"/>
                </a:lnTo>
                <a:lnTo>
                  <a:pt x="5" y="161"/>
                </a:lnTo>
                <a:lnTo>
                  <a:pt x="7" y="161"/>
                </a:lnTo>
                <a:lnTo>
                  <a:pt x="9" y="163"/>
                </a:lnTo>
                <a:lnTo>
                  <a:pt x="9" y="165"/>
                </a:lnTo>
                <a:lnTo>
                  <a:pt x="9" y="166"/>
                </a:lnTo>
                <a:lnTo>
                  <a:pt x="9" y="166"/>
                </a:lnTo>
                <a:close/>
                <a:moveTo>
                  <a:pt x="9" y="221"/>
                </a:moveTo>
                <a:lnTo>
                  <a:pt x="9" y="247"/>
                </a:lnTo>
                <a:lnTo>
                  <a:pt x="9" y="249"/>
                </a:lnTo>
                <a:lnTo>
                  <a:pt x="9" y="251"/>
                </a:lnTo>
                <a:lnTo>
                  <a:pt x="7" y="251"/>
                </a:lnTo>
                <a:lnTo>
                  <a:pt x="5" y="252"/>
                </a:lnTo>
                <a:lnTo>
                  <a:pt x="4" y="251"/>
                </a:lnTo>
                <a:lnTo>
                  <a:pt x="2" y="251"/>
                </a:lnTo>
                <a:lnTo>
                  <a:pt x="0" y="249"/>
                </a:lnTo>
                <a:lnTo>
                  <a:pt x="0" y="247"/>
                </a:lnTo>
                <a:lnTo>
                  <a:pt x="0" y="221"/>
                </a:lnTo>
                <a:lnTo>
                  <a:pt x="0" y="219"/>
                </a:lnTo>
                <a:lnTo>
                  <a:pt x="2" y="217"/>
                </a:lnTo>
                <a:lnTo>
                  <a:pt x="4" y="216"/>
                </a:lnTo>
                <a:lnTo>
                  <a:pt x="5" y="216"/>
                </a:lnTo>
                <a:lnTo>
                  <a:pt x="7" y="216"/>
                </a:lnTo>
                <a:lnTo>
                  <a:pt x="9" y="217"/>
                </a:lnTo>
                <a:lnTo>
                  <a:pt x="9" y="219"/>
                </a:lnTo>
                <a:lnTo>
                  <a:pt x="9" y="221"/>
                </a:lnTo>
                <a:lnTo>
                  <a:pt x="9" y="221"/>
                </a:lnTo>
                <a:close/>
                <a:moveTo>
                  <a:pt x="9" y="273"/>
                </a:moveTo>
                <a:lnTo>
                  <a:pt x="9" y="301"/>
                </a:lnTo>
                <a:lnTo>
                  <a:pt x="9" y="303"/>
                </a:lnTo>
                <a:lnTo>
                  <a:pt x="9" y="303"/>
                </a:lnTo>
                <a:lnTo>
                  <a:pt x="7" y="305"/>
                </a:lnTo>
                <a:lnTo>
                  <a:pt x="5" y="305"/>
                </a:lnTo>
                <a:lnTo>
                  <a:pt x="4" y="305"/>
                </a:lnTo>
                <a:lnTo>
                  <a:pt x="2" y="303"/>
                </a:lnTo>
                <a:lnTo>
                  <a:pt x="0" y="303"/>
                </a:lnTo>
                <a:lnTo>
                  <a:pt x="0" y="301"/>
                </a:lnTo>
                <a:lnTo>
                  <a:pt x="0" y="273"/>
                </a:lnTo>
                <a:lnTo>
                  <a:pt x="0" y="272"/>
                </a:lnTo>
                <a:lnTo>
                  <a:pt x="2" y="272"/>
                </a:lnTo>
                <a:lnTo>
                  <a:pt x="4" y="270"/>
                </a:lnTo>
                <a:lnTo>
                  <a:pt x="5" y="270"/>
                </a:lnTo>
                <a:lnTo>
                  <a:pt x="7" y="270"/>
                </a:lnTo>
                <a:lnTo>
                  <a:pt x="9" y="272"/>
                </a:lnTo>
                <a:lnTo>
                  <a:pt x="9" y="272"/>
                </a:lnTo>
                <a:lnTo>
                  <a:pt x="9" y="273"/>
                </a:lnTo>
                <a:lnTo>
                  <a:pt x="9" y="273"/>
                </a:lnTo>
                <a:close/>
                <a:moveTo>
                  <a:pt x="9" y="328"/>
                </a:moveTo>
                <a:lnTo>
                  <a:pt x="9" y="354"/>
                </a:lnTo>
                <a:lnTo>
                  <a:pt x="9" y="356"/>
                </a:lnTo>
                <a:lnTo>
                  <a:pt x="9" y="358"/>
                </a:lnTo>
                <a:lnTo>
                  <a:pt x="7" y="359"/>
                </a:lnTo>
                <a:lnTo>
                  <a:pt x="5" y="359"/>
                </a:lnTo>
                <a:lnTo>
                  <a:pt x="4" y="359"/>
                </a:lnTo>
                <a:lnTo>
                  <a:pt x="2" y="358"/>
                </a:lnTo>
                <a:lnTo>
                  <a:pt x="0" y="356"/>
                </a:lnTo>
                <a:lnTo>
                  <a:pt x="0" y="354"/>
                </a:lnTo>
                <a:lnTo>
                  <a:pt x="0" y="328"/>
                </a:lnTo>
                <a:lnTo>
                  <a:pt x="0" y="326"/>
                </a:lnTo>
                <a:lnTo>
                  <a:pt x="2" y="324"/>
                </a:lnTo>
                <a:lnTo>
                  <a:pt x="4" y="324"/>
                </a:lnTo>
                <a:lnTo>
                  <a:pt x="5" y="322"/>
                </a:lnTo>
                <a:lnTo>
                  <a:pt x="7" y="324"/>
                </a:lnTo>
                <a:lnTo>
                  <a:pt x="9" y="324"/>
                </a:lnTo>
                <a:lnTo>
                  <a:pt x="9" y="326"/>
                </a:lnTo>
                <a:lnTo>
                  <a:pt x="9" y="328"/>
                </a:lnTo>
                <a:lnTo>
                  <a:pt x="9" y="328"/>
                </a:lnTo>
                <a:close/>
                <a:moveTo>
                  <a:pt x="9" y="382"/>
                </a:moveTo>
                <a:lnTo>
                  <a:pt x="9" y="408"/>
                </a:lnTo>
                <a:lnTo>
                  <a:pt x="9" y="410"/>
                </a:lnTo>
                <a:lnTo>
                  <a:pt x="9" y="412"/>
                </a:lnTo>
                <a:lnTo>
                  <a:pt x="7" y="412"/>
                </a:lnTo>
                <a:lnTo>
                  <a:pt x="5" y="414"/>
                </a:lnTo>
                <a:lnTo>
                  <a:pt x="4" y="412"/>
                </a:lnTo>
                <a:lnTo>
                  <a:pt x="2" y="412"/>
                </a:lnTo>
                <a:lnTo>
                  <a:pt x="0" y="410"/>
                </a:lnTo>
                <a:lnTo>
                  <a:pt x="0" y="408"/>
                </a:lnTo>
                <a:lnTo>
                  <a:pt x="0" y="382"/>
                </a:lnTo>
                <a:lnTo>
                  <a:pt x="0" y="380"/>
                </a:lnTo>
                <a:lnTo>
                  <a:pt x="2" y="379"/>
                </a:lnTo>
                <a:lnTo>
                  <a:pt x="4" y="377"/>
                </a:lnTo>
                <a:lnTo>
                  <a:pt x="5" y="377"/>
                </a:lnTo>
                <a:lnTo>
                  <a:pt x="7" y="377"/>
                </a:lnTo>
                <a:lnTo>
                  <a:pt x="9" y="379"/>
                </a:lnTo>
                <a:lnTo>
                  <a:pt x="9" y="380"/>
                </a:lnTo>
                <a:lnTo>
                  <a:pt x="9" y="382"/>
                </a:lnTo>
                <a:lnTo>
                  <a:pt x="9" y="382"/>
                </a:lnTo>
                <a:close/>
                <a:moveTo>
                  <a:pt x="9" y="435"/>
                </a:moveTo>
                <a:lnTo>
                  <a:pt x="9" y="463"/>
                </a:lnTo>
                <a:lnTo>
                  <a:pt x="9" y="464"/>
                </a:lnTo>
                <a:lnTo>
                  <a:pt x="9" y="466"/>
                </a:lnTo>
                <a:lnTo>
                  <a:pt x="7" y="466"/>
                </a:lnTo>
                <a:lnTo>
                  <a:pt x="5" y="466"/>
                </a:lnTo>
                <a:lnTo>
                  <a:pt x="4" y="466"/>
                </a:lnTo>
                <a:lnTo>
                  <a:pt x="2" y="466"/>
                </a:lnTo>
                <a:lnTo>
                  <a:pt x="0" y="464"/>
                </a:lnTo>
                <a:lnTo>
                  <a:pt x="0" y="463"/>
                </a:lnTo>
                <a:lnTo>
                  <a:pt x="0" y="435"/>
                </a:lnTo>
                <a:lnTo>
                  <a:pt x="0" y="433"/>
                </a:lnTo>
                <a:lnTo>
                  <a:pt x="2" y="433"/>
                </a:lnTo>
                <a:lnTo>
                  <a:pt x="4" y="431"/>
                </a:lnTo>
                <a:lnTo>
                  <a:pt x="5" y="431"/>
                </a:lnTo>
                <a:lnTo>
                  <a:pt x="7" y="431"/>
                </a:lnTo>
                <a:lnTo>
                  <a:pt x="9" y="433"/>
                </a:lnTo>
                <a:lnTo>
                  <a:pt x="9" y="433"/>
                </a:lnTo>
                <a:lnTo>
                  <a:pt x="9" y="435"/>
                </a:lnTo>
                <a:lnTo>
                  <a:pt x="9" y="435"/>
                </a:lnTo>
                <a:close/>
                <a:moveTo>
                  <a:pt x="9" y="489"/>
                </a:moveTo>
                <a:lnTo>
                  <a:pt x="9" y="517"/>
                </a:lnTo>
                <a:lnTo>
                  <a:pt x="9" y="519"/>
                </a:lnTo>
                <a:lnTo>
                  <a:pt x="9" y="519"/>
                </a:lnTo>
                <a:lnTo>
                  <a:pt x="7" y="521"/>
                </a:lnTo>
                <a:lnTo>
                  <a:pt x="5" y="521"/>
                </a:lnTo>
                <a:lnTo>
                  <a:pt x="4" y="521"/>
                </a:lnTo>
                <a:lnTo>
                  <a:pt x="2" y="519"/>
                </a:lnTo>
                <a:lnTo>
                  <a:pt x="0" y="519"/>
                </a:lnTo>
                <a:lnTo>
                  <a:pt x="0" y="517"/>
                </a:lnTo>
                <a:lnTo>
                  <a:pt x="0" y="489"/>
                </a:lnTo>
                <a:lnTo>
                  <a:pt x="0" y="487"/>
                </a:lnTo>
                <a:lnTo>
                  <a:pt x="2" y="485"/>
                </a:lnTo>
                <a:lnTo>
                  <a:pt x="4" y="485"/>
                </a:lnTo>
                <a:lnTo>
                  <a:pt x="5" y="485"/>
                </a:lnTo>
                <a:lnTo>
                  <a:pt x="7" y="485"/>
                </a:lnTo>
                <a:lnTo>
                  <a:pt x="9" y="485"/>
                </a:lnTo>
                <a:lnTo>
                  <a:pt x="9" y="487"/>
                </a:lnTo>
                <a:lnTo>
                  <a:pt x="9" y="489"/>
                </a:lnTo>
                <a:lnTo>
                  <a:pt x="9" y="489"/>
                </a:lnTo>
                <a:close/>
                <a:moveTo>
                  <a:pt x="9" y="543"/>
                </a:moveTo>
                <a:lnTo>
                  <a:pt x="9" y="570"/>
                </a:lnTo>
                <a:lnTo>
                  <a:pt x="9" y="571"/>
                </a:lnTo>
                <a:lnTo>
                  <a:pt x="9" y="573"/>
                </a:lnTo>
                <a:lnTo>
                  <a:pt x="7" y="575"/>
                </a:lnTo>
                <a:lnTo>
                  <a:pt x="5" y="575"/>
                </a:lnTo>
                <a:lnTo>
                  <a:pt x="4" y="575"/>
                </a:lnTo>
                <a:lnTo>
                  <a:pt x="2" y="573"/>
                </a:lnTo>
                <a:lnTo>
                  <a:pt x="0" y="571"/>
                </a:lnTo>
                <a:lnTo>
                  <a:pt x="0" y="570"/>
                </a:lnTo>
                <a:lnTo>
                  <a:pt x="0" y="543"/>
                </a:lnTo>
                <a:lnTo>
                  <a:pt x="0" y="542"/>
                </a:lnTo>
                <a:lnTo>
                  <a:pt x="2" y="540"/>
                </a:lnTo>
                <a:lnTo>
                  <a:pt x="4" y="540"/>
                </a:lnTo>
                <a:lnTo>
                  <a:pt x="5" y="538"/>
                </a:lnTo>
                <a:lnTo>
                  <a:pt x="7" y="540"/>
                </a:lnTo>
                <a:lnTo>
                  <a:pt x="9" y="540"/>
                </a:lnTo>
                <a:lnTo>
                  <a:pt x="9" y="542"/>
                </a:lnTo>
                <a:lnTo>
                  <a:pt x="9" y="543"/>
                </a:lnTo>
                <a:lnTo>
                  <a:pt x="9" y="543"/>
                </a:lnTo>
                <a:close/>
                <a:moveTo>
                  <a:pt x="9" y="598"/>
                </a:moveTo>
                <a:lnTo>
                  <a:pt x="9" y="624"/>
                </a:lnTo>
                <a:lnTo>
                  <a:pt x="9" y="626"/>
                </a:lnTo>
                <a:lnTo>
                  <a:pt x="9" y="627"/>
                </a:lnTo>
                <a:lnTo>
                  <a:pt x="7" y="627"/>
                </a:lnTo>
                <a:lnTo>
                  <a:pt x="5" y="629"/>
                </a:lnTo>
                <a:lnTo>
                  <a:pt x="4" y="627"/>
                </a:lnTo>
                <a:lnTo>
                  <a:pt x="2" y="627"/>
                </a:lnTo>
                <a:lnTo>
                  <a:pt x="0" y="626"/>
                </a:lnTo>
                <a:lnTo>
                  <a:pt x="0" y="624"/>
                </a:lnTo>
                <a:lnTo>
                  <a:pt x="0" y="598"/>
                </a:lnTo>
                <a:lnTo>
                  <a:pt x="0" y="596"/>
                </a:lnTo>
                <a:lnTo>
                  <a:pt x="2" y="594"/>
                </a:lnTo>
                <a:lnTo>
                  <a:pt x="4" y="592"/>
                </a:lnTo>
                <a:lnTo>
                  <a:pt x="5" y="592"/>
                </a:lnTo>
                <a:lnTo>
                  <a:pt x="7" y="592"/>
                </a:lnTo>
                <a:lnTo>
                  <a:pt x="9" y="594"/>
                </a:lnTo>
                <a:lnTo>
                  <a:pt x="9" y="596"/>
                </a:lnTo>
                <a:lnTo>
                  <a:pt x="9" y="598"/>
                </a:lnTo>
                <a:lnTo>
                  <a:pt x="9" y="598"/>
                </a:lnTo>
                <a:close/>
                <a:moveTo>
                  <a:pt x="9" y="650"/>
                </a:moveTo>
                <a:lnTo>
                  <a:pt x="9" y="678"/>
                </a:lnTo>
                <a:lnTo>
                  <a:pt x="9" y="680"/>
                </a:lnTo>
                <a:lnTo>
                  <a:pt x="9" y="682"/>
                </a:lnTo>
                <a:lnTo>
                  <a:pt x="7" y="682"/>
                </a:lnTo>
                <a:lnTo>
                  <a:pt x="5" y="682"/>
                </a:lnTo>
                <a:lnTo>
                  <a:pt x="4" y="682"/>
                </a:lnTo>
                <a:lnTo>
                  <a:pt x="2" y="682"/>
                </a:lnTo>
                <a:lnTo>
                  <a:pt x="0" y="680"/>
                </a:lnTo>
                <a:lnTo>
                  <a:pt x="0" y="678"/>
                </a:lnTo>
                <a:lnTo>
                  <a:pt x="0" y="650"/>
                </a:lnTo>
                <a:lnTo>
                  <a:pt x="0" y="648"/>
                </a:lnTo>
                <a:lnTo>
                  <a:pt x="2" y="648"/>
                </a:lnTo>
                <a:lnTo>
                  <a:pt x="4" y="647"/>
                </a:lnTo>
                <a:lnTo>
                  <a:pt x="5" y="647"/>
                </a:lnTo>
                <a:lnTo>
                  <a:pt x="7" y="647"/>
                </a:lnTo>
                <a:lnTo>
                  <a:pt x="9" y="648"/>
                </a:lnTo>
                <a:lnTo>
                  <a:pt x="9" y="648"/>
                </a:lnTo>
                <a:lnTo>
                  <a:pt x="9" y="650"/>
                </a:lnTo>
                <a:lnTo>
                  <a:pt x="9" y="650"/>
                </a:lnTo>
                <a:close/>
                <a:moveTo>
                  <a:pt x="9" y="705"/>
                </a:moveTo>
                <a:lnTo>
                  <a:pt x="9" y="731"/>
                </a:lnTo>
                <a:lnTo>
                  <a:pt x="9" y="733"/>
                </a:lnTo>
                <a:lnTo>
                  <a:pt x="9" y="734"/>
                </a:lnTo>
                <a:lnTo>
                  <a:pt x="7" y="736"/>
                </a:lnTo>
                <a:lnTo>
                  <a:pt x="5" y="736"/>
                </a:lnTo>
                <a:lnTo>
                  <a:pt x="4" y="736"/>
                </a:lnTo>
                <a:lnTo>
                  <a:pt x="2" y="734"/>
                </a:lnTo>
                <a:lnTo>
                  <a:pt x="0" y="733"/>
                </a:lnTo>
                <a:lnTo>
                  <a:pt x="0" y="731"/>
                </a:lnTo>
                <a:lnTo>
                  <a:pt x="0" y="705"/>
                </a:lnTo>
                <a:lnTo>
                  <a:pt x="0" y="703"/>
                </a:lnTo>
                <a:lnTo>
                  <a:pt x="2" y="701"/>
                </a:lnTo>
                <a:lnTo>
                  <a:pt x="4" y="701"/>
                </a:lnTo>
                <a:lnTo>
                  <a:pt x="5" y="701"/>
                </a:lnTo>
                <a:lnTo>
                  <a:pt x="7" y="701"/>
                </a:lnTo>
                <a:lnTo>
                  <a:pt x="9" y="701"/>
                </a:lnTo>
                <a:lnTo>
                  <a:pt x="9" y="703"/>
                </a:lnTo>
                <a:lnTo>
                  <a:pt x="9" y="705"/>
                </a:lnTo>
                <a:lnTo>
                  <a:pt x="9" y="705"/>
                </a:lnTo>
                <a:close/>
                <a:moveTo>
                  <a:pt x="9" y="759"/>
                </a:moveTo>
                <a:lnTo>
                  <a:pt x="9" y="762"/>
                </a:lnTo>
                <a:lnTo>
                  <a:pt x="9" y="764"/>
                </a:lnTo>
                <a:lnTo>
                  <a:pt x="9" y="766"/>
                </a:lnTo>
                <a:lnTo>
                  <a:pt x="7" y="766"/>
                </a:lnTo>
                <a:lnTo>
                  <a:pt x="5" y="766"/>
                </a:lnTo>
                <a:lnTo>
                  <a:pt x="4" y="766"/>
                </a:lnTo>
                <a:lnTo>
                  <a:pt x="2" y="766"/>
                </a:lnTo>
                <a:lnTo>
                  <a:pt x="0" y="764"/>
                </a:lnTo>
                <a:lnTo>
                  <a:pt x="0" y="762"/>
                </a:lnTo>
                <a:lnTo>
                  <a:pt x="0" y="759"/>
                </a:lnTo>
                <a:lnTo>
                  <a:pt x="0" y="757"/>
                </a:lnTo>
                <a:lnTo>
                  <a:pt x="2" y="755"/>
                </a:lnTo>
                <a:lnTo>
                  <a:pt x="4" y="754"/>
                </a:lnTo>
                <a:lnTo>
                  <a:pt x="5" y="754"/>
                </a:lnTo>
                <a:lnTo>
                  <a:pt x="7" y="754"/>
                </a:lnTo>
                <a:lnTo>
                  <a:pt x="9" y="755"/>
                </a:lnTo>
                <a:lnTo>
                  <a:pt x="9" y="757"/>
                </a:lnTo>
                <a:lnTo>
                  <a:pt x="9" y="759"/>
                </a:lnTo>
                <a:lnTo>
                  <a:pt x="9" y="759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5295" name="Line 847"/>
          <p:cNvSpPr>
            <a:spLocks noChangeShapeType="1"/>
          </p:cNvSpPr>
          <p:nvPr/>
        </p:nvSpPr>
        <p:spPr bwMode="auto">
          <a:xfrm>
            <a:off x="5111750" y="4933851"/>
            <a:ext cx="22621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6" name="Freeform 848"/>
          <p:cNvSpPr>
            <a:spLocks/>
          </p:cNvSpPr>
          <p:nvPr/>
        </p:nvSpPr>
        <p:spPr bwMode="auto">
          <a:xfrm>
            <a:off x="7367588" y="4903688"/>
            <a:ext cx="92075" cy="60325"/>
          </a:xfrm>
          <a:custGeom>
            <a:avLst/>
            <a:gdLst>
              <a:gd name="T0" fmla="*/ 0 w 117"/>
              <a:gd name="T1" fmla="*/ 0 h 75"/>
              <a:gd name="T2" fmla="*/ 117 w 117"/>
              <a:gd name="T3" fmla="*/ 38 h 75"/>
              <a:gd name="T4" fmla="*/ 0 w 117"/>
              <a:gd name="T5" fmla="*/ 75 h 75"/>
              <a:gd name="T6" fmla="*/ 0 w 117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75">
                <a:moveTo>
                  <a:pt x="0" y="0"/>
                </a:moveTo>
                <a:lnTo>
                  <a:pt x="117" y="38"/>
                </a:lnTo>
                <a:lnTo>
                  <a:pt x="0" y="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7" name="Line 849"/>
          <p:cNvSpPr>
            <a:spLocks noChangeShapeType="1"/>
          </p:cNvSpPr>
          <p:nvPr/>
        </p:nvSpPr>
        <p:spPr bwMode="auto">
          <a:xfrm flipV="1">
            <a:off x="5211763" y="4610001"/>
            <a:ext cx="1587" cy="4381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8" name="Freeform 850"/>
          <p:cNvSpPr>
            <a:spLocks/>
          </p:cNvSpPr>
          <p:nvPr/>
        </p:nvSpPr>
        <p:spPr bwMode="auto">
          <a:xfrm>
            <a:off x="5180013" y="4527451"/>
            <a:ext cx="61912" cy="88900"/>
          </a:xfrm>
          <a:custGeom>
            <a:avLst/>
            <a:gdLst>
              <a:gd name="T0" fmla="*/ 0 w 77"/>
              <a:gd name="T1" fmla="*/ 112 h 112"/>
              <a:gd name="T2" fmla="*/ 38 w 77"/>
              <a:gd name="T3" fmla="*/ 0 h 112"/>
              <a:gd name="T4" fmla="*/ 77 w 77"/>
              <a:gd name="T5" fmla="*/ 112 h 112"/>
              <a:gd name="T6" fmla="*/ 0 w 77"/>
              <a:gd name="T7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7" h="112">
                <a:moveTo>
                  <a:pt x="0" y="112"/>
                </a:moveTo>
                <a:lnTo>
                  <a:pt x="38" y="0"/>
                </a:lnTo>
                <a:lnTo>
                  <a:pt x="77" y="112"/>
                </a:lnTo>
                <a:lnTo>
                  <a:pt x="0" y="1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299" name="Line 851"/>
          <p:cNvSpPr>
            <a:spLocks noChangeShapeType="1"/>
          </p:cNvSpPr>
          <p:nvPr/>
        </p:nvSpPr>
        <p:spPr bwMode="auto">
          <a:xfrm>
            <a:off x="5211763" y="4687788"/>
            <a:ext cx="20955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0" name="Freeform 852"/>
          <p:cNvSpPr>
            <a:spLocks/>
          </p:cNvSpPr>
          <p:nvPr/>
        </p:nvSpPr>
        <p:spPr bwMode="auto">
          <a:xfrm>
            <a:off x="5216525" y="4052788"/>
            <a:ext cx="530225" cy="400050"/>
          </a:xfrm>
          <a:custGeom>
            <a:avLst/>
            <a:gdLst>
              <a:gd name="T0" fmla="*/ 0 w 667"/>
              <a:gd name="T1" fmla="*/ 0 h 505"/>
              <a:gd name="T2" fmla="*/ 134 w 667"/>
              <a:gd name="T3" fmla="*/ 228 h 505"/>
              <a:gd name="T4" fmla="*/ 240 w 667"/>
              <a:gd name="T5" fmla="*/ 379 h 505"/>
              <a:gd name="T6" fmla="*/ 321 w 667"/>
              <a:gd name="T7" fmla="*/ 454 h 505"/>
              <a:gd name="T8" fmla="*/ 401 w 667"/>
              <a:gd name="T9" fmla="*/ 505 h 505"/>
              <a:gd name="T10" fmla="*/ 480 w 667"/>
              <a:gd name="T11" fmla="*/ 505 h 505"/>
              <a:gd name="T12" fmla="*/ 588 w 667"/>
              <a:gd name="T13" fmla="*/ 430 h 505"/>
              <a:gd name="T14" fmla="*/ 667 w 667"/>
              <a:gd name="T15" fmla="*/ 354 h 505"/>
              <a:gd name="T16" fmla="*/ 667 w 667"/>
              <a:gd name="T17" fmla="*/ 0 h 505"/>
              <a:gd name="T18" fmla="*/ 0 w 667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7" h="505">
                <a:moveTo>
                  <a:pt x="0" y="0"/>
                </a:moveTo>
                <a:lnTo>
                  <a:pt x="134" y="228"/>
                </a:lnTo>
                <a:lnTo>
                  <a:pt x="240" y="379"/>
                </a:lnTo>
                <a:lnTo>
                  <a:pt x="321" y="454"/>
                </a:lnTo>
                <a:lnTo>
                  <a:pt x="401" y="505"/>
                </a:lnTo>
                <a:lnTo>
                  <a:pt x="480" y="505"/>
                </a:lnTo>
                <a:lnTo>
                  <a:pt x="588" y="430"/>
                </a:lnTo>
                <a:lnTo>
                  <a:pt x="667" y="354"/>
                </a:ln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1" name="Freeform 853"/>
          <p:cNvSpPr>
            <a:spLocks/>
          </p:cNvSpPr>
          <p:nvPr/>
        </p:nvSpPr>
        <p:spPr bwMode="auto">
          <a:xfrm>
            <a:off x="5216525" y="4052788"/>
            <a:ext cx="530225" cy="400050"/>
          </a:xfrm>
          <a:custGeom>
            <a:avLst/>
            <a:gdLst>
              <a:gd name="T0" fmla="*/ 0 w 667"/>
              <a:gd name="T1" fmla="*/ 0 h 505"/>
              <a:gd name="T2" fmla="*/ 134 w 667"/>
              <a:gd name="T3" fmla="*/ 228 h 505"/>
              <a:gd name="T4" fmla="*/ 240 w 667"/>
              <a:gd name="T5" fmla="*/ 379 h 505"/>
              <a:gd name="T6" fmla="*/ 321 w 667"/>
              <a:gd name="T7" fmla="*/ 454 h 505"/>
              <a:gd name="T8" fmla="*/ 401 w 667"/>
              <a:gd name="T9" fmla="*/ 505 h 505"/>
              <a:gd name="T10" fmla="*/ 480 w 667"/>
              <a:gd name="T11" fmla="*/ 505 h 505"/>
              <a:gd name="T12" fmla="*/ 588 w 667"/>
              <a:gd name="T13" fmla="*/ 430 h 505"/>
              <a:gd name="T14" fmla="*/ 667 w 667"/>
              <a:gd name="T15" fmla="*/ 354 h 505"/>
              <a:gd name="T16" fmla="*/ 667 w 667"/>
              <a:gd name="T17" fmla="*/ 0 h 505"/>
              <a:gd name="T18" fmla="*/ 0 w 667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7" h="505">
                <a:moveTo>
                  <a:pt x="0" y="0"/>
                </a:moveTo>
                <a:lnTo>
                  <a:pt x="134" y="228"/>
                </a:lnTo>
                <a:lnTo>
                  <a:pt x="240" y="379"/>
                </a:lnTo>
                <a:lnTo>
                  <a:pt x="321" y="454"/>
                </a:lnTo>
                <a:lnTo>
                  <a:pt x="401" y="505"/>
                </a:lnTo>
                <a:lnTo>
                  <a:pt x="480" y="505"/>
                </a:lnTo>
                <a:lnTo>
                  <a:pt x="588" y="430"/>
                </a:lnTo>
                <a:lnTo>
                  <a:pt x="667" y="354"/>
                </a:lnTo>
                <a:lnTo>
                  <a:pt x="667" y="0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2" name="Freeform 854"/>
          <p:cNvSpPr>
            <a:spLocks/>
          </p:cNvSpPr>
          <p:nvPr/>
        </p:nvSpPr>
        <p:spPr bwMode="auto">
          <a:xfrm>
            <a:off x="5746750" y="3771801"/>
            <a:ext cx="169863" cy="280987"/>
          </a:xfrm>
          <a:custGeom>
            <a:avLst/>
            <a:gdLst>
              <a:gd name="T0" fmla="*/ 215 w 215"/>
              <a:gd name="T1" fmla="*/ 352 h 352"/>
              <a:gd name="T2" fmla="*/ 184 w 215"/>
              <a:gd name="T3" fmla="*/ 298 h 352"/>
              <a:gd name="T4" fmla="*/ 154 w 215"/>
              <a:gd name="T5" fmla="*/ 244 h 352"/>
              <a:gd name="T6" fmla="*/ 123 w 215"/>
              <a:gd name="T7" fmla="*/ 191 h 352"/>
              <a:gd name="T8" fmla="*/ 92 w 215"/>
              <a:gd name="T9" fmla="*/ 138 h 352"/>
              <a:gd name="T10" fmla="*/ 63 w 215"/>
              <a:gd name="T11" fmla="*/ 89 h 352"/>
              <a:gd name="T12" fmla="*/ 31 w 215"/>
              <a:gd name="T13" fmla="*/ 44 h 352"/>
              <a:gd name="T14" fmla="*/ 0 w 215"/>
              <a:gd name="T1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5" h="352">
                <a:moveTo>
                  <a:pt x="215" y="352"/>
                </a:moveTo>
                <a:lnTo>
                  <a:pt x="184" y="298"/>
                </a:lnTo>
                <a:lnTo>
                  <a:pt x="154" y="244"/>
                </a:lnTo>
                <a:lnTo>
                  <a:pt x="123" y="191"/>
                </a:lnTo>
                <a:lnTo>
                  <a:pt x="92" y="138"/>
                </a:lnTo>
                <a:lnTo>
                  <a:pt x="63" y="89"/>
                </a:lnTo>
                <a:lnTo>
                  <a:pt x="31" y="4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3" name="Freeform 855"/>
          <p:cNvSpPr>
            <a:spLocks/>
          </p:cNvSpPr>
          <p:nvPr/>
        </p:nvSpPr>
        <p:spPr bwMode="auto">
          <a:xfrm>
            <a:off x="5746750" y="3771801"/>
            <a:ext cx="169863" cy="280987"/>
          </a:xfrm>
          <a:custGeom>
            <a:avLst/>
            <a:gdLst>
              <a:gd name="T0" fmla="*/ 215 w 215"/>
              <a:gd name="T1" fmla="*/ 352 h 352"/>
              <a:gd name="T2" fmla="*/ 0 w 215"/>
              <a:gd name="T3" fmla="*/ 352 h 352"/>
              <a:gd name="T4" fmla="*/ 0 w 215"/>
              <a:gd name="T5" fmla="*/ 0 h 352"/>
              <a:gd name="T6" fmla="*/ 215 w 215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352">
                <a:moveTo>
                  <a:pt x="215" y="352"/>
                </a:moveTo>
                <a:lnTo>
                  <a:pt x="0" y="352"/>
                </a:lnTo>
                <a:lnTo>
                  <a:pt x="0" y="0"/>
                </a:lnTo>
                <a:lnTo>
                  <a:pt x="215" y="352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4" name="Freeform 856"/>
          <p:cNvSpPr>
            <a:spLocks/>
          </p:cNvSpPr>
          <p:nvPr/>
        </p:nvSpPr>
        <p:spPr bwMode="auto">
          <a:xfrm>
            <a:off x="5746750" y="3771801"/>
            <a:ext cx="169863" cy="280987"/>
          </a:xfrm>
          <a:custGeom>
            <a:avLst/>
            <a:gdLst>
              <a:gd name="T0" fmla="*/ 215 w 215"/>
              <a:gd name="T1" fmla="*/ 352 h 352"/>
              <a:gd name="T2" fmla="*/ 0 w 215"/>
              <a:gd name="T3" fmla="*/ 352 h 352"/>
              <a:gd name="T4" fmla="*/ 0 w 215"/>
              <a:gd name="T5" fmla="*/ 0 h 352"/>
              <a:gd name="T6" fmla="*/ 215 w 215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5" h="352">
                <a:moveTo>
                  <a:pt x="215" y="352"/>
                </a:moveTo>
                <a:lnTo>
                  <a:pt x="0" y="352"/>
                </a:lnTo>
                <a:lnTo>
                  <a:pt x="0" y="0"/>
                </a:lnTo>
                <a:lnTo>
                  <a:pt x="215" y="352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5" name="Freeform 857"/>
          <p:cNvSpPr>
            <a:spLocks/>
          </p:cNvSpPr>
          <p:nvPr/>
        </p:nvSpPr>
        <p:spPr bwMode="auto">
          <a:xfrm>
            <a:off x="6613525" y="4052788"/>
            <a:ext cx="528638" cy="400050"/>
          </a:xfrm>
          <a:custGeom>
            <a:avLst/>
            <a:gdLst>
              <a:gd name="T0" fmla="*/ 668 w 668"/>
              <a:gd name="T1" fmla="*/ 349 h 505"/>
              <a:gd name="T2" fmla="*/ 638 w 668"/>
              <a:gd name="T3" fmla="*/ 384 h 505"/>
              <a:gd name="T4" fmla="*/ 609 w 668"/>
              <a:gd name="T5" fmla="*/ 416 h 505"/>
              <a:gd name="T6" fmla="*/ 581 w 668"/>
              <a:gd name="T7" fmla="*/ 444 h 505"/>
              <a:gd name="T8" fmla="*/ 552 w 668"/>
              <a:gd name="T9" fmla="*/ 466 h 505"/>
              <a:gd name="T10" fmla="*/ 523 w 668"/>
              <a:gd name="T11" fmla="*/ 484 h 505"/>
              <a:gd name="T12" fmla="*/ 493 w 668"/>
              <a:gd name="T13" fmla="*/ 496 h 505"/>
              <a:gd name="T14" fmla="*/ 464 w 668"/>
              <a:gd name="T15" fmla="*/ 503 h 505"/>
              <a:gd name="T16" fmla="*/ 435 w 668"/>
              <a:gd name="T17" fmla="*/ 505 h 505"/>
              <a:gd name="T18" fmla="*/ 407 w 668"/>
              <a:gd name="T19" fmla="*/ 501 h 505"/>
              <a:gd name="T20" fmla="*/ 376 w 668"/>
              <a:gd name="T21" fmla="*/ 493 h 505"/>
              <a:gd name="T22" fmla="*/ 349 w 668"/>
              <a:gd name="T23" fmla="*/ 479 h 505"/>
              <a:gd name="T24" fmla="*/ 319 w 668"/>
              <a:gd name="T25" fmla="*/ 459 h 505"/>
              <a:gd name="T26" fmla="*/ 290 w 668"/>
              <a:gd name="T27" fmla="*/ 437 h 505"/>
              <a:gd name="T28" fmla="*/ 262 w 668"/>
              <a:gd name="T29" fmla="*/ 409 h 505"/>
              <a:gd name="T30" fmla="*/ 231 w 668"/>
              <a:gd name="T31" fmla="*/ 375 h 505"/>
              <a:gd name="T32" fmla="*/ 204 w 668"/>
              <a:gd name="T33" fmla="*/ 337 h 505"/>
              <a:gd name="T34" fmla="*/ 173 w 668"/>
              <a:gd name="T35" fmla="*/ 296 h 505"/>
              <a:gd name="T36" fmla="*/ 145 w 668"/>
              <a:gd name="T37" fmla="*/ 253 h 505"/>
              <a:gd name="T38" fmla="*/ 118 w 668"/>
              <a:gd name="T39" fmla="*/ 205 h 505"/>
              <a:gd name="T40" fmla="*/ 86 w 668"/>
              <a:gd name="T41" fmla="*/ 158 h 505"/>
              <a:gd name="T42" fmla="*/ 59 w 668"/>
              <a:gd name="T43" fmla="*/ 105 h 505"/>
              <a:gd name="T44" fmla="*/ 28 w 668"/>
              <a:gd name="T45" fmla="*/ 55 h 505"/>
              <a:gd name="T46" fmla="*/ 0 w 668"/>
              <a:gd name="T47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668" h="505">
                <a:moveTo>
                  <a:pt x="668" y="349"/>
                </a:moveTo>
                <a:lnTo>
                  <a:pt x="638" y="384"/>
                </a:lnTo>
                <a:lnTo>
                  <a:pt x="609" y="416"/>
                </a:lnTo>
                <a:lnTo>
                  <a:pt x="581" y="444"/>
                </a:lnTo>
                <a:lnTo>
                  <a:pt x="552" y="466"/>
                </a:lnTo>
                <a:lnTo>
                  <a:pt x="523" y="484"/>
                </a:lnTo>
                <a:lnTo>
                  <a:pt x="493" y="496"/>
                </a:lnTo>
                <a:lnTo>
                  <a:pt x="464" y="503"/>
                </a:lnTo>
                <a:lnTo>
                  <a:pt x="435" y="505"/>
                </a:lnTo>
                <a:lnTo>
                  <a:pt x="407" y="501"/>
                </a:lnTo>
                <a:lnTo>
                  <a:pt x="376" y="493"/>
                </a:lnTo>
                <a:lnTo>
                  <a:pt x="349" y="479"/>
                </a:lnTo>
                <a:lnTo>
                  <a:pt x="319" y="459"/>
                </a:lnTo>
                <a:lnTo>
                  <a:pt x="290" y="437"/>
                </a:lnTo>
                <a:lnTo>
                  <a:pt x="262" y="409"/>
                </a:lnTo>
                <a:lnTo>
                  <a:pt x="231" y="375"/>
                </a:lnTo>
                <a:lnTo>
                  <a:pt x="204" y="337"/>
                </a:lnTo>
                <a:lnTo>
                  <a:pt x="173" y="296"/>
                </a:lnTo>
                <a:lnTo>
                  <a:pt x="145" y="253"/>
                </a:lnTo>
                <a:lnTo>
                  <a:pt x="118" y="205"/>
                </a:lnTo>
                <a:lnTo>
                  <a:pt x="86" y="158"/>
                </a:lnTo>
                <a:lnTo>
                  <a:pt x="59" y="105"/>
                </a:lnTo>
                <a:lnTo>
                  <a:pt x="28" y="55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6" name="Freeform 858"/>
          <p:cNvSpPr>
            <a:spLocks/>
          </p:cNvSpPr>
          <p:nvPr/>
        </p:nvSpPr>
        <p:spPr bwMode="auto">
          <a:xfrm>
            <a:off x="6613525" y="4052788"/>
            <a:ext cx="528638" cy="400050"/>
          </a:xfrm>
          <a:custGeom>
            <a:avLst/>
            <a:gdLst>
              <a:gd name="T0" fmla="*/ 0 w 668"/>
              <a:gd name="T1" fmla="*/ 0 h 505"/>
              <a:gd name="T2" fmla="*/ 134 w 668"/>
              <a:gd name="T3" fmla="*/ 228 h 505"/>
              <a:gd name="T4" fmla="*/ 240 w 668"/>
              <a:gd name="T5" fmla="*/ 379 h 505"/>
              <a:gd name="T6" fmla="*/ 321 w 668"/>
              <a:gd name="T7" fmla="*/ 454 h 505"/>
              <a:gd name="T8" fmla="*/ 402 w 668"/>
              <a:gd name="T9" fmla="*/ 505 h 505"/>
              <a:gd name="T10" fmla="*/ 481 w 668"/>
              <a:gd name="T11" fmla="*/ 505 h 505"/>
              <a:gd name="T12" fmla="*/ 589 w 668"/>
              <a:gd name="T13" fmla="*/ 430 h 505"/>
              <a:gd name="T14" fmla="*/ 668 w 668"/>
              <a:gd name="T15" fmla="*/ 354 h 505"/>
              <a:gd name="T16" fmla="*/ 668 w 668"/>
              <a:gd name="T17" fmla="*/ 0 h 505"/>
              <a:gd name="T18" fmla="*/ 0 w 668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505">
                <a:moveTo>
                  <a:pt x="0" y="0"/>
                </a:moveTo>
                <a:lnTo>
                  <a:pt x="134" y="228"/>
                </a:lnTo>
                <a:lnTo>
                  <a:pt x="240" y="379"/>
                </a:lnTo>
                <a:lnTo>
                  <a:pt x="321" y="454"/>
                </a:lnTo>
                <a:lnTo>
                  <a:pt x="402" y="505"/>
                </a:lnTo>
                <a:lnTo>
                  <a:pt x="481" y="505"/>
                </a:lnTo>
                <a:lnTo>
                  <a:pt x="589" y="430"/>
                </a:lnTo>
                <a:lnTo>
                  <a:pt x="668" y="354"/>
                </a:ln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7" name="Freeform 859"/>
          <p:cNvSpPr>
            <a:spLocks/>
          </p:cNvSpPr>
          <p:nvPr/>
        </p:nvSpPr>
        <p:spPr bwMode="auto">
          <a:xfrm>
            <a:off x="6613525" y="4052788"/>
            <a:ext cx="528638" cy="400050"/>
          </a:xfrm>
          <a:custGeom>
            <a:avLst/>
            <a:gdLst>
              <a:gd name="T0" fmla="*/ 0 w 668"/>
              <a:gd name="T1" fmla="*/ 0 h 505"/>
              <a:gd name="T2" fmla="*/ 134 w 668"/>
              <a:gd name="T3" fmla="*/ 228 h 505"/>
              <a:gd name="T4" fmla="*/ 240 w 668"/>
              <a:gd name="T5" fmla="*/ 379 h 505"/>
              <a:gd name="T6" fmla="*/ 321 w 668"/>
              <a:gd name="T7" fmla="*/ 454 h 505"/>
              <a:gd name="T8" fmla="*/ 402 w 668"/>
              <a:gd name="T9" fmla="*/ 505 h 505"/>
              <a:gd name="T10" fmla="*/ 481 w 668"/>
              <a:gd name="T11" fmla="*/ 505 h 505"/>
              <a:gd name="T12" fmla="*/ 589 w 668"/>
              <a:gd name="T13" fmla="*/ 430 h 505"/>
              <a:gd name="T14" fmla="*/ 668 w 668"/>
              <a:gd name="T15" fmla="*/ 354 h 505"/>
              <a:gd name="T16" fmla="*/ 668 w 668"/>
              <a:gd name="T17" fmla="*/ 0 h 505"/>
              <a:gd name="T18" fmla="*/ 0 w 668"/>
              <a:gd name="T19" fmla="*/ 0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8" h="505">
                <a:moveTo>
                  <a:pt x="0" y="0"/>
                </a:moveTo>
                <a:lnTo>
                  <a:pt x="134" y="228"/>
                </a:lnTo>
                <a:lnTo>
                  <a:pt x="240" y="379"/>
                </a:lnTo>
                <a:lnTo>
                  <a:pt x="321" y="454"/>
                </a:lnTo>
                <a:lnTo>
                  <a:pt x="402" y="505"/>
                </a:lnTo>
                <a:lnTo>
                  <a:pt x="481" y="505"/>
                </a:lnTo>
                <a:lnTo>
                  <a:pt x="589" y="430"/>
                </a:lnTo>
                <a:lnTo>
                  <a:pt x="668" y="354"/>
                </a:lnTo>
                <a:lnTo>
                  <a:pt x="668" y="0"/>
                </a:lnTo>
                <a:lnTo>
                  <a:pt x="0" y="0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8" name="Freeform 860"/>
          <p:cNvSpPr>
            <a:spLocks/>
          </p:cNvSpPr>
          <p:nvPr/>
        </p:nvSpPr>
        <p:spPr bwMode="auto">
          <a:xfrm>
            <a:off x="7142163" y="3771801"/>
            <a:ext cx="179387" cy="280987"/>
          </a:xfrm>
          <a:custGeom>
            <a:avLst/>
            <a:gdLst>
              <a:gd name="T0" fmla="*/ 225 w 225"/>
              <a:gd name="T1" fmla="*/ 352 h 352"/>
              <a:gd name="T2" fmla="*/ 192 w 225"/>
              <a:gd name="T3" fmla="*/ 298 h 352"/>
              <a:gd name="T4" fmla="*/ 161 w 225"/>
              <a:gd name="T5" fmla="*/ 244 h 352"/>
              <a:gd name="T6" fmla="*/ 128 w 225"/>
              <a:gd name="T7" fmla="*/ 191 h 352"/>
              <a:gd name="T8" fmla="*/ 97 w 225"/>
              <a:gd name="T9" fmla="*/ 138 h 352"/>
              <a:gd name="T10" fmla="*/ 64 w 225"/>
              <a:gd name="T11" fmla="*/ 89 h 352"/>
              <a:gd name="T12" fmla="*/ 33 w 225"/>
              <a:gd name="T13" fmla="*/ 44 h 352"/>
              <a:gd name="T14" fmla="*/ 0 w 225"/>
              <a:gd name="T15" fmla="*/ 0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352">
                <a:moveTo>
                  <a:pt x="225" y="352"/>
                </a:moveTo>
                <a:lnTo>
                  <a:pt x="192" y="298"/>
                </a:lnTo>
                <a:lnTo>
                  <a:pt x="161" y="244"/>
                </a:lnTo>
                <a:lnTo>
                  <a:pt x="128" y="191"/>
                </a:lnTo>
                <a:lnTo>
                  <a:pt x="97" y="138"/>
                </a:lnTo>
                <a:lnTo>
                  <a:pt x="64" y="89"/>
                </a:lnTo>
                <a:lnTo>
                  <a:pt x="33" y="44"/>
                </a:lnTo>
                <a:lnTo>
                  <a:pt x="0" y="0"/>
                </a:lnTo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09" name="Freeform 861"/>
          <p:cNvSpPr>
            <a:spLocks/>
          </p:cNvSpPr>
          <p:nvPr/>
        </p:nvSpPr>
        <p:spPr bwMode="auto">
          <a:xfrm>
            <a:off x="7142163" y="3771801"/>
            <a:ext cx="179387" cy="280987"/>
          </a:xfrm>
          <a:custGeom>
            <a:avLst/>
            <a:gdLst>
              <a:gd name="T0" fmla="*/ 225 w 225"/>
              <a:gd name="T1" fmla="*/ 352 h 352"/>
              <a:gd name="T2" fmla="*/ 0 w 225"/>
              <a:gd name="T3" fmla="*/ 352 h 352"/>
              <a:gd name="T4" fmla="*/ 0 w 225"/>
              <a:gd name="T5" fmla="*/ 0 h 352"/>
              <a:gd name="T6" fmla="*/ 225 w 225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352">
                <a:moveTo>
                  <a:pt x="225" y="352"/>
                </a:moveTo>
                <a:lnTo>
                  <a:pt x="0" y="352"/>
                </a:lnTo>
                <a:lnTo>
                  <a:pt x="0" y="0"/>
                </a:lnTo>
                <a:lnTo>
                  <a:pt x="225" y="352"/>
                </a:lnTo>
                <a:close/>
              </a:path>
            </a:pathLst>
          </a:custGeom>
          <a:blipFill dpi="0" rotWithShape="0">
            <a:blip r:embed="rId9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0" name="Freeform 862"/>
          <p:cNvSpPr>
            <a:spLocks/>
          </p:cNvSpPr>
          <p:nvPr/>
        </p:nvSpPr>
        <p:spPr bwMode="auto">
          <a:xfrm>
            <a:off x="7142163" y="3771801"/>
            <a:ext cx="179387" cy="280987"/>
          </a:xfrm>
          <a:custGeom>
            <a:avLst/>
            <a:gdLst>
              <a:gd name="T0" fmla="*/ 225 w 225"/>
              <a:gd name="T1" fmla="*/ 352 h 352"/>
              <a:gd name="T2" fmla="*/ 0 w 225"/>
              <a:gd name="T3" fmla="*/ 352 h 352"/>
              <a:gd name="T4" fmla="*/ 0 w 225"/>
              <a:gd name="T5" fmla="*/ 0 h 352"/>
              <a:gd name="T6" fmla="*/ 225 w 225"/>
              <a:gd name="T7" fmla="*/ 352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5" h="352">
                <a:moveTo>
                  <a:pt x="225" y="352"/>
                </a:moveTo>
                <a:lnTo>
                  <a:pt x="0" y="352"/>
                </a:lnTo>
                <a:lnTo>
                  <a:pt x="0" y="0"/>
                </a:lnTo>
                <a:lnTo>
                  <a:pt x="225" y="352"/>
                </a:lnTo>
                <a:close/>
              </a:path>
            </a:pathLst>
          </a:custGeom>
          <a:noFill/>
          <a:ln w="7938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1" name="Line 863"/>
          <p:cNvSpPr>
            <a:spLocks noChangeShapeType="1"/>
          </p:cNvSpPr>
          <p:nvPr/>
        </p:nvSpPr>
        <p:spPr bwMode="auto">
          <a:xfrm>
            <a:off x="5216525" y="4292501"/>
            <a:ext cx="2097088" cy="1587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2" name="Line 864"/>
          <p:cNvSpPr>
            <a:spLocks noChangeShapeType="1"/>
          </p:cNvSpPr>
          <p:nvPr/>
        </p:nvSpPr>
        <p:spPr bwMode="auto">
          <a:xfrm>
            <a:off x="5216525" y="4413151"/>
            <a:ext cx="1588" cy="9525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3" name="Line 865"/>
          <p:cNvSpPr>
            <a:spLocks noChangeShapeType="1"/>
          </p:cNvSpPr>
          <p:nvPr/>
        </p:nvSpPr>
        <p:spPr bwMode="auto">
          <a:xfrm>
            <a:off x="5302250" y="4492526"/>
            <a:ext cx="357188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4" name="Freeform 866"/>
          <p:cNvSpPr>
            <a:spLocks/>
          </p:cNvSpPr>
          <p:nvPr/>
        </p:nvSpPr>
        <p:spPr bwMode="auto">
          <a:xfrm>
            <a:off x="5216525" y="4463951"/>
            <a:ext cx="93663" cy="58737"/>
          </a:xfrm>
          <a:custGeom>
            <a:avLst/>
            <a:gdLst>
              <a:gd name="T0" fmla="*/ 117 w 117"/>
              <a:gd name="T1" fmla="*/ 74 h 74"/>
              <a:gd name="T2" fmla="*/ 0 w 117"/>
              <a:gd name="T3" fmla="*/ 37 h 74"/>
              <a:gd name="T4" fmla="*/ 117 w 117"/>
              <a:gd name="T5" fmla="*/ 0 h 74"/>
              <a:gd name="T6" fmla="*/ 117 w 117"/>
              <a:gd name="T7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74">
                <a:moveTo>
                  <a:pt x="117" y="74"/>
                </a:moveTo>
                <a:lnTo>
                  <a:pt x="0" y="37"/>
                </a:lnTo>
                <a:lnTo>
                  <a:pt x="117" y="0"/>
                </a:lnTo>
                <a:lnTo>
                  <a:pt x="117" y="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15" name="Freeform 867"/>
          <p:cNvSpPr>
            <a:spLocks/>
          </p:cNvSpPr>
          <p:nvPr/>
        </p:nvSpPr>
        <p:spPr bwMode="auto">
          <a:xfrm>
            <a:off x="5653088" y="4463951"/>
            <a:ext cx="92075" cy="58737"/>
          </a:xfrm>
          <a:custGeom>
            <a:avLst/>
            <a:gdLst>
              <a:gd name="T0" fmla="*/ 0 w 117"/>
              <a:gd name="T1" fmla="*/ 0 h 74"/>
              <a:gd name="T2" fmla="*/ 117 w 117"/>
              <a:gd name="T3" fmla="*/ 37 h 74"/>
              <a:gd name="T4" fmla="*/ 0 w 117"/>
              <a:gd name="T5" fmla="*/ 74 h 74"/>
              <a:gd name="T6" fmla="*/ 0 w 117"/>
              <a:gd name="T7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7" h="74">
                <a:moveTo>
                  <a:pt x="0" y="0"/>
                </a:moveTo>
                <a:lnTo>
                  <a:pt x="117" y="37"/>
                </a:lnTo>
                <a:lnTo>
                  <a:pt x="0" y="7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36" name="Rectangle 888"/>
          <p:cNvSpPr>
            <a:spLocks noChangeArrowheads="1"/>
          </p:cNvSpPr>
          <p:nvPr/>
        </p:nvSpPr>
        <p:spPr bwMode="auto">
          <a:xfrm>
            <a:off x="5487988" y="3444776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37" name="Rectangle 889"/>
          <p:cNvSpPr>
            <a:spLocks noChangeArrowheads="1"/>
          </p:cNvSpPr>
          <p:nvPr/>
        </p:nvSpPr>
        <p:spPr bwMode="auto">
          <a:xfrm>
            <a:off x="5553075" y="3525738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10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38" name="Rectangle 890"/>
          <p:cNvSpPr>
            <a:spLocks noChangeArrowheads="1"/>
          </p:cNvSpPr>
          <p:nvPr/>
        </p:nvSpPr>
        <p:spPr bwMode="auto">
          <a:xfrm>
            <a:off x="5062538" y="3471763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39" name="Rectangle 891"/>
          <p:cNvSpPr>
            <a:spLocks noChangeArrowheads="1"/>
          </p:cNvSpPr>
          <p:nvPr/>
        </p:nvSpPr>
        <p:spPr bwMode="auto">
          <a:xfrm>
            <a:off x="5127625" y="3551138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0" name="Rectangle 892"/>
          <p:cNvSpPr>
            <a:spLocks noChangeArrowheads="1"/>
          </p:cNvSpPr>
          <p:nvPr/>
        </p:nvSpPr>
        <p:spPr bwMode="auto">
          <a:xfrm>
            <a:off x="6186488" y="3443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1" name="Rectangle 893"/>
          <p:cNvSpPr>
            <a:spLocks noChangeArrowheads="1"/>
          </p:cNvSpPr>
          <p:nvPr/>
        </p:nvSpPr>
        <p:spPr bwMode="auto">
          <a:xfrm>
            <a:off x="6251575" y="3522563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20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2" name="Rectangle 894"/>
          <p:cNvSpPr>
            <a:spLocks noChangeArrowheads="1"/>
          </p:cNvSpPr>
          <p:nvPr/>
        </p:nvSpPr>
        <p:spPr bwMode="auto">
          <a:xfrm>
            <a:off x="6897688" y="3443188"/>
            <a:ext cx="635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3" name="Rectangle 895"/>
          <p:cNvSpPr>
            <a:spLocks noChangeArrowheads="1"/>
          </p:cNvSpPr>
          <p:nvPr/>
        </p:nvSpPr>
        <p:spPr bwMode="auto">
          <a:xfrm>
            <a:off x="6964363" y="3522563"/>
            <a:ext cx="889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10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4" name="Rectangle 896"/>
          <p:cNvSpPr>
            <a:spLocks noChangeArrowheads="1"/>
          </p:cNvSpPr>
          <p:nvPr/>
        </p:nvSpPr>
        <p:spPr bwMode="auto">
          <a:xfrm>
            <a:off x="5089525" y="405278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O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5" name="Rectangle 897"/>
          <p:cNvSpPr>
            <a:spLocks noChangeArrowheads="1"/>
          </p:cNvSpPr>
          <p:nvPr/>
        </p:nvSpPr>
        <p:spPr bwMode="auto">
          <a:xfrm>
            <a:off x="5089525" y="4941788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O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6" name="Rectangle 898"/>
          <p:cNvSpPr>
            <a:spLocks noChangeArrowheads="1"/>
          </p:cNvSpPr>
          <p:nvPr/>
        </p:nvSpPr>
        <p:spPr bwMode="auto">
          <a:xfrm>
            <a:off x="7302500" y="4917976"/>
            <a:ext cx="87313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7" name="Rectangle 899"/>
          <p:cNvSpPr>
            <a:spLocks noChangeArrowheads="1"/>
          </p:cNvSpPr>
          <p:nvPr/>
        </p:nvSpPr>
        <p:spPr bwMode="auto">
          <a:xfrm>
            <a:off x="7392988" y="4930676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8" name="Rectangle 900"/>
          <p:cNvSpPr>
            <a:spLocks noChangeArrowheads="1"/>
          </p:cNvSpPr>
          <p:nvPr/>
        </p:nvSpPr>
        <p:spPr bwMode="auto">
          <a:xfrm>
            <a:off x="7332663" y="4040088"/>
            <a:ext cx="8731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w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49" name="Rectangle 901"/>
          <p:cNvSpPr>
            <a:spLocks noChangeArrowheads="1"/>
          </p:cNvSpPr>
          <p:nvPr/>
        </p:nvSpPr>
        <p:spPr bwMode="auto">
          <a:xfrm>
            <a:off x="7421563" y="4052788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0" name="Rectangle 902"/>
          <p:cNvSpPr>
            <a:spLocks noChangeArrowheads="1"/>
          </p:cNvSpPr>
          <p:nvPr/>
        </p:nvSpPr>
        <p:spPr bwMode="auto">
          <a:xfrm>
            <a:off x="7323138" y="4602063"/>
            <a:ext cx="42862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1" name="Rectangle 903"/>
          <p:cNvSpPr>
            <a:spLocks noChangeArrowheads="1"/>
          </p:cNvSpPr>
          <p:nvPr/>
        </p:nvSpPr>
        <p:spPr bwMode="auto">
          <a:xfrm>
            <a:off x="7367588" y="4683026"/>
            <a:ext cx="444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2" name="Rectangle 904"/>
          <p:cNvSpPr>
            <a:spLocks noChangeArrowheads="1"/>
          </p:cNvSpPr>
          <p:nvPr/>
        </p:nvSpPr>
        <p:spPr bwMode="auto">
          <a:xfrm>
            <a:off x="5076825" y="4478238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3" name="Rectangle 905"/>
          <p:cNvSpPr>
            <a:spLocks noChangeArrowheads="1"/>
          </p:cNvSpPr>
          <p:nvPr/>
        </p:nvSpPr>
        <p:spPr bwMode="auto">
          <a:xfrm>
            <a:off x="5113338" y="4557613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4" name="Rectangle 906"/>
          <p:cNvSpPr>
            <a:spLocks noChangeArrowheads="1"/>
          </p:cNvSpPr>
          <p:nvPr/>
        </p:nvSpPr>
        <p:spPr bwMode="auto">
          <a:xfrm>
            <a:off x="7331075" y="4219476"/>
            <a:ext cx="92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U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5" name="Rectangle 907"/>
          <p:cNvSpPr>
            <a:spLocks noChangeArrowheads="1"/>
          </p:cNvSpPr>
          <p:nvPr/>
        </p:nvSpPr>
        <p:spPr bwMode="auto">
          <a:xfrm>
            <a:off x="7424738" y="4298851"/>
            <a:ext cx="44450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6" name="Rectangle 908"/>
          <p:cNvSpPr>
            <a:spLocks noChangeArrowheads="1"/>
          </p:cNvSpPr>
          <p:nvPr/>
        </p:nvSpPr>
        <p:spPr bwMode="auto">
          <a:xfrm>
            <a:off x="7469188" y="4219476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&lt;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7" name="Rectangle 909"/>
          <p:cNvSpPr>
            <a:spLocks noChangeArrowheads="1"/>
          </p:cNvSpPr>
          <p:nvPr/>
        </p:nvSpPr>
        <p:spPr bwMode="auto">
          <a:xfrm>
            <a:off x="7542213" y="4219476"/>
            <a:ext cx="777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E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8" name="Rectangle 910"/>
          <p:cNvSpPr>
            <a:spLocks noChangeArrowheads="1"/>
          </p:cNvSpPr>
          <p:nvPr/>
        </p:nvSpPr>
        <p:spPr bwMode="auto">
          <a:xfrm>
            <a:off x="7623175" y="4298851"/>
            <a:ext cx="79375" cy="10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M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59" name="Rectangle 911"/>
          <p:cNvSpPr>
            <a:spLocks noChangeArrowheads="1"/>
          </p:cNvSpPr>
          <p:nvPr/>
        </p:nvSpPr>
        <p:spPr bwMode="auto">
          <a:xfrm>
            <a:off x="5410200" y="4454426"/>
            <a:ext cx="793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  <a:latin typeface="Symbol" pitchFamily="18" charset="2"/>
              </a:rPr>
              <a:t>a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62" name="Freeform 914"/>
          <p:cNvSpPr>
            <a:spLocks/>
          </p:cNvSpPr>
          <p:nvPr/>
        </p:nvSpPr>
        <p:spPr bwMode="auto">
          <a:xfrm>
            <a:off x="2349500" y="3644801"/>
            <a:ext cx="698500" cy="681037"/>
          </a:xfrm>
          <a:custGeom>
            <a:avLst/>
            <a:gdLst>
              <a:gd name="T0" fmla="*/ 0 w 880"/>
              <a:gd name="T1" fmla="*/ 157 h 858"/>
              <a:gd name="T2" fmla="*/ 29 w 880"/>
              <a:gd name="T3" fmla="*/ 121 h 858"/>
              <a:gd name="T4" fmla="*/ 57 w 880"/>
              <a:gd name="T5" fmla="*/ 89 h 858"/>
              <a:gd name="T6" fmla="*/ 84 w 880"/>
              <a:gd name="T7" fmla="*/ 61 h 858"/>
              <a:gd name="T8" fmla="*/ 116 w 880"/>
              <a:gd name="T9" fmla="*/ 38 h 858"/>
              <a:gd name="T10" fmla="*/ 143 w 880"/>
              <a:gd name="T11" fmla="*/ 22 h 858"/>
              <a:gd name="T12" fmla="*/ 172 w 880"/>
              <a:gd name="T13" fmla="*/ 8 h 858"/>
              <a:gd name="T14" fmla="*/ 200 w 880"/>
              <a:gd name="T15" fmla="*/ 1 h 858"/>
              <a:gd name="T16" fmla="*/ 229 w 880"/>
              <a:gd name="T17" fmla="*/ 0 h 858"/>
              <a:gd name="T18" fmla="*/ 257 w 880"/>
              <a:gd name="T19" fmla="*/ 3 h 858"/>
              <a:gd name="T20" fmla="*/ 288 w 880"/>
              <a:gd name="T21" fmla="*/ 12 h 858"/>
              <a:gd name="T22" fmla="*/ 315 w 880"/>
              <a:gd name="T23" fmla="*/ 26 h 858"/>
              <a:gd name="T24" fmla="*/ 343 w 880"/>
              <a:gd name="T25" fmla="*/ 45 h 858"/>
              <a:gd name="T26" fmla="*/ 372 w 880"/>
              <a:gd name="T27" fmla="*/ 68 h 858"/>
              <a:gd name="T28" fmla="*/ 400 w 880"/>
              <a:gd name="T29" fmla="*/ 96 h 858"/>
              <a:gd name="T30" fmla="*/ 429 w 880"/>
              <a:gd name="T31" fmla="*/ 129 h 858"/>
              <a:gd name="T32" fmla="*/ 457 w 880"/>
              <a:gd name="T33" fmla="*/ 168 h 858"/>
              <a:gd name="T34" fmla="*/ 488 w 880"/>
              <a:gd name="T35" fmla="*/ 208 h 858"/>
              <a:gd name="T36" fmla="*/ 515 w 880"/>
              <a:gd name="T37" fmla="*/ 252 h 858"/>
              <a:gd name="T38" fmla="*/ 543 w 880"/>
              <a:gd name="T39" fmla="*/ 299 h 858"/>
              <a:gd name="T40" fmla="*/ 572 w 880"/>
              <a:gd name="T41" fmla="*/ 348 h 858"/>
              <a:gd name="T42" fmla="*/ 600 w 880"/>
              <a:gd name="T43" fmla="*/ 399 h 858"/>
              <a:gd name="T44" fmla="*/ 629 w 880"/>
              <a:gd name="T45" fmla="*/ 452 h 858"/>
              <a:gd name="T46" fmla="*/ 657 w 880"/>
              <a:gd name="T47" fmla="*/ 504 h 858"/>
              <a:gd name="T48" fmla="*/ 664 w 880"/>
              <a:gd name="T49" fmla="*/ 515 h 858"/>
              <a:gd name="T50" fmla="*/ 669 w 880"/>
              <a:gd name="T51" fmla="*/ 524 h 858"/>
              <a:gd name="T52" fmla="*/ 673 w 880"/>
              <a:gd name="T53" fmla="*/ 532 h 858"/>
              <a:gd name="T54" fmla="*/ 679 w 880"/>
              <a:gd name="T55" fmla="*/ 539 h 858"/>
              <a:gd name="T56" fmla="*/ 682 w 880"/>
              <a:gd name="T57" fmla="*/ 547 h 858"/>
              <a:gd name="T58" fmla="*/ 686 w 880"/>
              <a:gd name="T59" fmla="*/ 554 h 858"/>
              <a:gd name="T60" fmla="*/ 693 w 880"/>
              <a:gd name="T61" fmla="*/ 568 h 858"/>
              <a:gd name="T62" fmla="*/ 710 w 880"/>
              <a:gd name="T63" fmla="*/ 597 h 858"/>
              <a:gd name="T64" fmla="*/ 726 w 880"/>
              <a:gd name="T65" fmla="*/ 627 h 858"/>
              <a:gd name="T66" fmla="*/ 743 w 880"/>
              <a:gd name="T67" fmla="*/ 657 h 858"/>
              <a:gd name="T68" fmla="*/ 761 w 880"/>
              <a:gd name="T69" fmla="*/ 685 h 858"/>
              <a:gd name="T70" fmla="*/ 779 w 880"/>
              <a:gd name="T71" fmla="*/ 717 h 858"/>
              <a:gd name="T72" fmla="*/ 796 w 880"/>
              <a:gd name="T73" fmla="*/ 746 h 858"/>
              <a:gd name="T74" fmla="*/ 816 w 880"/>
              <a:gd name="T75" fmla="*/ 776 h 858"/>
              <a:gd name="T76" fmla="*/ 825 w 880"/>
              <a:gd name="T77" fmla="*/ 792 h 858"/>
              <a:gd name="T78" fmla="*/ 836 w 880"/>
              <a:gd name="T79" fmla="*/ 808 h 858"/>
              <a:gd name="T80" fmla="*/ 845 w 880"/>
              <a:gd name="T81" fmla="*/ 822 h 858"/>
              <a:gd name="T82" fmla="*/ 855 w 880"/>
              <a:gd name="T83" fmla="*/ 834 h 858"/>
              <a:gd name="T84" fmla="*/ 867 w 880"/>
              <a:gd name="T85" fmla="*/ 846 h 858"/>
              <a:gd name="T86" fmla="*/ 873 w 880"/>
              <a:gd name="T87" fmla="*/ 853 h 858"/>
              <a:gd name="T88" fmla="*/ 880 w 880"/>
              <a:gd name="T89" fmla="*/ 858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0" h="858">
                <a:moveTo>
                  <a:pt x="0" y="157"/>
                </a:moveTo>
                <a:lnTo>
                  <a:pt x="29" y="121"/>
                </a:lnTo>
                <a:lnTo>
                  <a:pt x="57" y="89"/>
                </a:lnTo>
                <a:lnTo>
                  <a:pt x="84" y="61"/>
                </a:lnTo>
                <a:lnTo>
                  <a:pt x="116" y="38"/>
                </a:lnTo>
                <a:lnTo>
                  <a:pt x="143" y="22"/>
                </a:lnTo>
                <a:lnTo>
                  <a:pt x="172" y="8"/>
                </a:lnTo>
                <a:lnTo>
                  <a:pt x="200" y="1"/>
                </a:lnTo>
                <a:lnTo>
                  <a:pt x="229" y="0"/>
                </a:lnTo>
                <a:lnTo>
                  <a:pt x="257" y="3"/>
                </a:lnTo>
                <a:lnTo>
                  <a:pt x="288" y="12"/>
                </a:lnTo>
                <a:lnTo>
                  <a:pt x="315" y="26"/>
                </a:lnTo>
                <a:lnTo>
                  <a:pt x="343" y="45"/>
                </a:lnTo>
                <a:lnTo>
                  <a:pt x="372" y="68"/>
                </a:lnTo>
                <a:lnTo>
                  <a:pt x="400" y="96"/>
                </a:lnTo>
                <a:lnTo>
                  <a:pt x="429" y="129"/>
                </a:lnTo>
                <a:lnTo>
                  <a:pt x="457" y="168"/>
                </a:lnTo>
                <a:lnTo>
                  <a:pt x="488" y="208"/>
                </a:lnTo>
                <a:lnTo>
                  <a:pt x="515" y="252"/>
                </a:lnTo>
                <a:lnTo>
                  <a:pt x="543" y="299"/>
                </a:lnTo>
                <a:lnTo>
                  <a:pt x="572" y="348"/>
                </a:lnTo>
                <a:lnTo>
                  <a:pt x="600" y="399"/>
                </a:lnTo>
                <a:lnTo>
                  <a:pt x="629" y="452"/>
                </a:lnTo>
                <a:lnTo>
                  <a:pt x="657" y="504"/>
                </a:lnTo>
                <a:lnTo>
                  <a:pt x="664" y="515"/>
                </a:lnTo>
                <a:lnTo>
                  <a:pt x="669" y="524"/>
                </a:lnTo>
                <a:lnTo>
                  <a:pt x="673" y="532"/>
                </a:lnTo>
                <a:lnTo>
                  <a:pt x="679" y="539"/>
                </a:lnTo>
                <a:lnTo>
                  <a:pt x="682" y="547"/>
                </a:lnTo>
                <a:lnTo>
                  <a:pt x="686" y="554"/>
                </a:lnTo>
                <a:lnTo>
                  <a:pt x="693" y="568"/>
                </a:lnTo>
                <a:lnTo>
                  <a:pt x="710" y="597"/>
                </a:lnTo>
                <a:lnTo>
                  <a:pt x="726" y="627"/>
                </a:lnTo>
                <a:lnTo>
                  <a:pt x="743" y="657"/>
                </a:lnTo>
                <a:lnTo>
                  <a:pt x="761" y="685"/>
                </a:lnTo>
                <a:lnTo>
                  <a:pt x="779" y="717"/>
                </a:lnTo>
                <a:lnTo>
                  <a:pt x="796" y="746"/>
                </a:lnTo>
                <a:lnTo>
                  <a:pt x="816" y="776"/>
                </a:lnTo>
                <a:lnTo>
                  <a:pt x="825" y="792"/>
                </a:lnTo>
                <a:lnTo>
                  <a:pt x="836" y="808"/>
                </a:lnTo>
                <a:lnTo>
                  <a:pt x="845" y="822"/>
                </a:lnTo>
                <a:lnTo>
                  <a:pt x="855" y="834"/>
                </a:lnTo>
                <a:lnTo>
                  <a:pt x="867" y="846"/>
                </a:lnTo>
                <a:lnTo>
                  <a:pt x="873" y="853"/>
                </a:lnTo>
                <a:lnTo>
                  <a:pt x="880" y="858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3" name="Freeform 915"/>
          <p:cNvSpPr>
            <a:spLocks/>
          </p:cNvSpPr>
          <p:nvPr/>
        </p:nvSpPr>
        <p:spPr bwMode="auto">
          <a:xfrm>
            <a:off x="3733800" y="3652738"/>
            <a:ext cx="527050" cy="673100"/>
          </a:xfrm>
          <a:custGeom>
            <a:avLst/>
            <a:gdLst>
              <a:gd name="T0" fmla="*/ 0 w 664"/>
              <a:gd name="T1" fmla="*/ 848 h 848"/>
              <a:gd name="T2" fmla="*/ 0 w 664"/>
              <a:gd name="T3" fmla="*/ 158 h 848"/>
              <a:gd name="T4" fmla="*/ 30 w 664"/>
              <a:gd name="T5" fmla="*/ 121 h 848"/>
              <a:gd name="T6" fmla="*/ 59 w 664"/>
              <a:gd name="T7" fmla="*/ 90 h 848"/>
              <a:gd name="T8" fmla="*/ 86 w 664"/>
              <a:gd name="T9" fmla="*/ 62 h 848"/>
              <a:gd name="T10" fmla="*/ 116 w 664"/>
              <a:gd name="T11" fmla="*/ 40 h 848"/>
              <a:gd name="T12" fmla="*/ 143 w 664"/>
              <a:gd name="T13" fmla="*/ 23 h 848"/>
              <a:gd name="T14" fmla="*/ 174 w 664"/>
              <a:gd name="T15" fmla="*/ 11 h 848"/>
              <a:gd name="T16" fmla="*/ 202 w 664"/>
              <a:gd name="T17" fmla="*/ 2 h 848"/>
              <a:gd name="T18" fmla="*/ 231 w 664"/>
              <a:gd name="T19" fmla="*/ 0 h 848"/>
              <a:gd name="T20" fmla="*/ 261 w 664"/>
              <a:gd name="T21" fmla="*/ 4 h 848"/>
              <a:gd name="T22" fmla="*/ 290 w 664"/>
              <a:gd name="T23" fmla="*/ 14 h 848"/>
              <a:gd name="T24" fmla="*/ 317 w 664"/>
              <a:gd name="T25" fmla="*/ 28 h 848"/>
              <a:gd name="T26" fmla="*/ 345 w 664"/>
              <a:gd name="T27" fmla="*/ 46 h 848"/>
              <a:gd name="T28" fmla="*/ 376 w 664"/>
              <a:gd name="T29" fmla="*/ 70 h 848"/>
              <a:gd name="T30" fmla="*/ 404 w 664"/>
              <a:gd name="T31" fmla="*/ 98 h 848"/>
              <a:gd name="T32" fmla="*/ 433 w 664"/>
              <a:gd name="T33" fmla="*/ 132 h 848"/>
              <a:gd name="T34" fmla="*/ 462 w 664"/>
              <a:gd name="T35" fmla="*/ 168 h 848"/>
              <a:gd name="T36" fmla="*/ 492 w 664"/>
              <a:gd name="T37" fmla="*/ 209 h 848"/>
              <a:gd name="T38" fmla="*/ 519 w 664"/>
              <a:gd name="T39" fmla="*/ 253 h 848"/>
              <a:gd name="T40" fmla="*/ 547 w 664"/>
              <a:gd name="T41" fmla="*/ 300 h 848"/>
              <a:gd name="T42" fmla="*/ 578 w 664"/>
              <a:gd name="T43" fmla="*/ 349 h 848"/>
              <a:gd name="T44" fmla="*/ 605 w 664"/>
              <a:gd name="T45" fmla="*/ 400 h 848"/>
              <a:gd name="T46" fmla="*/ 635 w 664"/>
              <a:gd name="T47" fmla="*/ 452 h 848"/>
              <a:gd name="T48" fmla="*/ 664 w 664"/>
              <a:gd name="T49" fmla="*/ 505 h 8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4" h="848">
                <a:moveTo>
                  <a:pt x="0" y="848"/>
                </a:moveTo>
                <a:lnTo>
                  <a:pt x="0" y="158"/>
                </a:lnTo>
                <a:lnTo>
                  <a:pt x="30" y="121"/>
                </a:lnTo>
                <a:lnTo>
                  <a:pt x="59" y="90"/>
                </a:lnTo>
                <a:lnTo>
                  <a:pt x="86" y="62"/>
                </a:lnTo>
                <a:lnTo>
                  <a:pt x="116" y="40"/>
                </a:lnTo>
                <a:lnTo>
                  <a:pt x="143" y="23"/>
                </a:lnTo>
                <a:lnTo>
                  <a:pt x="174" y="11"/>
                </a:lnTo>
                <a:lnTo>
                  <a:pt x="202" y="2"/>
                </a:lnTo>
                <a:lnTo>
                  <a:pt x="231" y="0"/>
                </a:lnTo>
                <a:lnTo>
                  <a:pt x="261" y="4"/>
                </a:lnTo>
                <a:lnTo>
                  <a:pt x="290" y="14"/>
                </a:lnTo>
                <a:lnTo>
                  <a:pt x="317" y="28"/>
                </a:lnTo>
                <a:lnTo>
                  <a:pt x="345" y="46"/>
                </a:lnTo>
                <a:lnTo>
                  <a:pt x="376" y="70"/>
                </a:lnTo>
                <a:lnTo>
                  <a:pt x="404" y="98"/>
                </a:lnTo>
                <a:lnTo>
                  <a:pt x="433" y="132"/>
                </a:lnTo>
                <a:lnTo>
                  <a:pt x="462" y="168"/>
                </a:lnTo>
                <a:lnTo>
                  <a:pt x="492" y="209"/>
                </a:lnTo>
                <a:lnTo>
                  <a:pt x="519" y="253"/>
                </a:lnTo>
                <a:lnTo>
                  <a:pt x="547" y="300"/>
                </a:lnTo>
                <a:lnTo>
                  <a:pt x="578" y="349"/>
                </a:lnTo>
                <a:lnTo>
                  <a:pt x="605" y="400"/>
                </a:lnTo>
                <a:lnTo>
                  <a:pt x="635" y="452"/>
                </a:lnTo>
                <a:lnTo>
                  <a:pt x="664" y="505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4" name="Freeform 916"/>
          <p:cNvSpPr>
            <a:spLocks/>
          </p:cNvSpPr>
          <p:nvPr/>
        </p:nvSpPr>
        <p:spPr bwMode="auto">
          <a:xfrm>
            <a:off x="2870200" y="3763863"/>
            <a:ext cx="177800" cy="571500"/>
          </a:xfrm>
          <a:custGeom>
            <a:avLst/>
            <a:gdLst>
              <a:gd name="T0" fmla="*/ 0 w 224"/>
              <a:gd name="T1" fmla="*/ 354 h 719"/>
              <a:gd name="T2" fmla="*/ 224 w 224"/>
              <a:gd name="T3" fmla="*/ 719 h 719"/>
              <a:gd name="T4" fmla="*/ 224 w 224"/>
              <a:gd name="T5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719">
                <a:moveTo>
                  <a:pt x="0" y="354"/>
                </a:moveTo>
                <a:lnTo>
                  <a:pt x="224" y="719"/>
                </a:lnTo>
                <a:lnTo>
                  <a:pt x="224" y="0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5" name="Freeform 917"/>
          <p:cNvSpPr>
            <a:spLocks/>
          </p:cNvSpPr>
          <p:nvPr/>
        </p:nvSpPr>
        <p:spPr bwMode="auto">
          <a:xfrm>
            <a:off x="2157413" y="3763863"/>
            <a:ext cx="171450" cy="571500"/>
          </a:xfrm>
          <a:custGeom>
            <a:avLst/>
            <a:gdLst>
              <a:gd name="T0" fmla="*/ 0 w 217"/>
              <a:gd name="T1" fmla="*/ 354 h 719"/>
              <a:gd name="T2" fmla="*/ 217 w 217"/>
              <a:gd name="T3" fmla="*/ 719 h 719"/>
              <a:gd name="T4" fmla="*/ 217 w 217"/>
              <a:gd name="T5" fmla="*/ 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7" h="719">
                <a:moveTo>
                  <a:pt x="0" y="354"/>
                </a:moveTo>
                <a:lnTo>
                  <a:pt x="217" y="719"/>
                </a:lnTo>
                <a:lnTo>
                  <a:pt x="217" y="0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6" name="Freeform 918"/>
          <p:cNvSpPr>
            <a:spLocks/>
          </p:cNvSpPr>
          <p:nvPr/>
        </p:nvSpPr>
        <p:spPr bwMode="auto">
          <a:xfrm>
            <a:off x="5216525" y="3774976"/>
            <a:ext cx="527050" cy="673100"/>
          </a:xfrm>
          <a:custGeom>
            <a:avLst/>
            <a:gdLst>
              <a:gd name="T0" fmla="*/ 664 w 664"/>
              <a:gd name="T1" fmla="*/ 0 h 849"/>
              <a:gd name="T2" fmla="*/ 664 w 664"/>
              <a:gd name="T3" fmla="*/ 691 h 849"/>
              <a:gd name="T4" fmla="*/ 636 w 664"/>
              <a:gd name="T5" fmla="*/ 733 h 849"/>
              <a:gd name="T6" fmla="*/ 607 w 664"/>
              <a:gd name="T7" fmla="*/ 761 h 849"/>
              <a:gd name="T8" fmla="*/ 585 w 664"/>
              <a:gd name="T9" fmla="*/ 789 h 849"/>
              <a:gd name="T10" fmla="*/ 566 w 664"/>
              <a:gd name="T11" fmla="*/ 807 h 849"/>
              <a:gd name="T12" fmla="*/ 526 w 664"/>
              <a:gd name="T13" fmla="*/ 828 h 849"/>
              <a:gd name="T14" fmla="*/ 489 w 664"/>
              <a:gd name="T15" fmla="*/ 845 h 849"/>
              <a:gd name="T16" fmla="*/ 462 w 664"/>
              <a:gd name="T17" fmla="*/ 847 h 849"/>
              <a:gd name="T18" fmla="*/ 432 w 664"/>
              <a:gd name="T19" fmla="*/ 849 h 849"/>
              <a:gd name="T20" fmla="*/ 403 w 664"/>
              <a:gd name="T21" fmla="*/ 845 h 849"/>
              <a:gd name="T22" fmla="*/ 374 w 664"/>
              <a:gd name="T23" fmla="*/ 836 h 849"/>
              <a:gd name="T24" fmla="*/ 346 w 664"/>
              <a:gd name="T25" fmla="*/ 821 h 849"/>
              <a:gd name="T26" fmla="*/ 317 w 664"/>
              <a:gd name="T27" fmla="*/ 803 h 849"/>
              <a:gd name="T28" fmla="*/ 288 w 664"/>
              <a:gd name="T29" fmla="*/ 779 h 849"/>
              <a:gd name="T30" fmla="*/ 260 w 664"/>
              <a:gd name="T31" fmla="*/ 751 h 849"/>
              <a:gd name="T32" fmla="*/ 231 w 664"/>
              <a:gd name="T33" fmla="*/ 717 h 849"/>
              <a:gd name="T34" fmla="*/ 201 w 664"/>
              <a:gd name="T35" fmla="*/ 680 h 849"/>
              <a:gd name="T36" fmla="*/ 172 w 664"/>
              <a:gd name="T37" fmla="*/ 640 h 849"/>
              <a:gd name="T38" fmla="*/ 145 w 664"/>
              <a:gd name="T39" fmla="*/ 596 h 849"/>
              <a:gd name="T40" fmla="*/ 115 w 664"/>
              <a:gd name="T41" fmla="*/ 549 h 849"/>
              <a:gd name="T42" fmla="*/ 86 w 664"/>
              <a:gd name="T43" fmla="*/ 500 h 849"/>
              <a:gd name="T44" fmla="*/ 58 w 664"/>
              <a:gd name="T45" fmla="*/ 449 h 849"/>
              <a:gd name="T46" fmla="*/ 29 w 664"/>
              <a:gd name="T47" fmla="*/ 397 h 849"/>
              <a:gd name="T48" fmla="*/ 0 w 664"/>
              <a:gd name="T49" fmla="*/ 344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4" h="849">
                <a:moveTo>
                  <a:pt x="664" y="0"/>
                </a:moveTo>
                <a:lnTo>
                  <a:pt x="664" y="691"/>
                </a:lnTo>
                <a:lnTo>
                  <a:pt x="636" y="733"/>
                </a:lnTo>
                <a:lnTo>
                  <a:pt x="607" y="761"/>
                </a:lnTo>
                <a:lnTo>
                  <a:pt x="585" y="789"/>
                </a:lnTo>
                <a:lnTo>
                  <a:pt x="566" y="807"/>
                </a:lnTo>
                <a:lnTo>
                  <a:pt x="526" y="828"/>
                </a:lnTo>
                <a:lnTo>
                  <a:pt x="489" y="845"/>
                </a:lnTo>
                <a:lnTo>
                  <a:pt x="462" y="847"/>
                </a:lnTo>
                <a:lnTo>
                  <a:pt x="432" y="849"/>
                </a:lnTo>
                <a:lnTo>
                  <a:pt x="403" y="845"/>
                </a:lnTo>
                <a:lnTo>
                  <a:pt x="374" y="836"/>
                </a:lnTo>
                <a:lnTo>
                  <a:pt x="346" y="821"/>
                </a:lnTo>
                <a:lnTo>
                  <a:pt x="317" y="803"/>
                </a:lnTo>
                <a:lnTo>
                  <a:pt x="288" y="779"/>
                </a:lnTo>
                <a:lnTo>
                  <a:pt x="260" y="751"/>
                </a:lnTo>
                <a:lnTo>
                  <a:pt x="231" y="717"/>
                </a:lnTo>
                <a:lnTo>
                  <a:pt x="201" y="680"/>
                </a:lnTo>
                <a:lnTo>
                  <a:pt x="172" y="640"/>
                </a:lnTo>
                <a:lnTo>
                  <a:pt x="145" y="596"/>
                </a:lnTo>
                <a:lnTo>
                  <a:pt x="115" y="549"/>
                </a:lnTo>
                <a:lnTo>
                  <a:pt x="86" y="500"/>
                </a:lnTo>
                <a:lnTo>
                  <a:pt x="58" y="449"/>
                </a:lnTo>
                <a:lnTo>
                  <a:pt x="29" y="397"/>
                </a:lnTo>
                <a:lnTo>
                  <a:pt x="0" y="344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7" name="Freeform 919"/>
          <p:cNvSpPr>
            <a:spLocks/>
          </p:cNvSpPr>
          <p:nvPr/>
        </p:nvSpPr>
        <p:spPr bwMode="auto">
          <a:xfrm>
            <a:off x="5922963" y="3778151"/>
            <a:ext cx="527050" cy="671512"/>
          </a:xfrm>
          <a:custGeom>
            <a:avLst/>
            <a:gdLst>
              <a:gd name="T0" fmla="*/ 664 w 664"/>
              <a:gd name="T1" fmla="*/ 0 h 846"/>
              <a:gd name="T2" fmla="*/ 664 w 664"/>
              <a:gd name="T3" fmla="*/ 690 h 846"/>
              <a:gd name="T4" fmla="*/ 636 w 664"/>
              <a:gd name="T5" fmla="*/ 733 h 846"/>
              <a:gd name="T6" fmla="*/ 607 w 664"/>
              <a:gd name="T7" fmla="*/ 761 h 846"/>
              <a:gd name="T8" fmla="*/ 583 w 664"/>
              <a:gd name="T9" fmla="*/ 789 h 846"/>
              <a:gd name="T10" fmla="*/ 567 w 664"/>
              <a:gd name="T11" fmla="*/ 804 h 846"/>
              <a:gd name="T12" fmla="*/ 524 w 664"/>
              <a:gd name="T13" fmla="*/ 827 h 846"/>
              <a:gd name="T14" fmla="*/ 490 w 664"/>
              <a:gd name="T15" fmla="*/ 845 h 846"/>
              <a:gd name="T16" fmla="*/ 462 w 664"/>
              <a:gd name="T17" fmla="*/ 845 h 846"/>
              <a:gd name="T18" fmla="*/ 431 w 664"/>
              <a:gd name="T19" fmla="*/ 846 h 846"/>
              <a:gd name="T20" fmla="*/ 403 w 664"/>
              <a:gd name="T21" fmla="*/ 843 h 846"/>
              <a:gd name="T22" fmla="*/ 374 w 664"/>
              <a:gd name="T23" fmla="*/ 834 h 846"/>
              <a:gd name="T24" fmla="*/ 347 w 664"/>
              <a:gd name="T25" fmla="*/ 820 h 846"/>
              <a:gd name="T26" fmla="*/ 317 w 664"/>
              <a:gd name="T27" fmla="*/ 801 h 846"/>
              <a:gd name="T28" fmla="*/ 288 w 664"/>
              <a:gd name="T29" fmla="*/ 778 h 846"/>
              <a:gd name="T30" fmla="*/ 260 w 664"/>
              <a:gd name="T31" fmla="*/ 750 h 846"/>
              <a:gd name="T32" fmla="*/ 229 w 664"/>
              <a:gd name="T33" fmla="*/ 717 h 846"/>
              <a:gd name="T34" fmla="*/ 202 w 664"/>
              <a:gd name="T35" fmla="*/ 680 h 846"/>
              <a:gd name="T36" fmla="*/ 172 w 664"/>
              <a:gd name="T37" fmla="*/ 638 h 846"/>
              <a:gd name="T38" fmla="*/ 143 w 664"/>
              <a:gd name="T39" fmla="*/ 594 h 846"/>
              <a:gd name="T40" fmla="*/ 116 w 664"/>
              <a:gd name="T41" fmla="*/ 547 h 846"/>
              <a:gd name="T42" fmla="*/ 86 w 664"/>
              <a:gd name="T43" fmla="*/ 499 h 846"/>
              <a:gd name="T44" fmla="*/ 59 w 664"/>
              <a:gd name="T45" fmla="*/ 447 h 846"/>
              <a:gd name="T46" fmla="*/ 28 w 664"/>
              <a:gd name="T47" fmla="*/ 396 h 846"/>
              <a:gd name="T48" fmla="*/ 0 w 664"/>
              <a:gd name="T49" fmla="*/ 34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4" h="846">
                <a:moveTo>
                  <a:pt x="664" y="0"/>
                </a:moveTo>
                <a:lnTo>
                  <a:pt x="664" y="690"/>
                </a:lnTo>
                <a:lnTo>
                  <a:pt x="636" y="733"/>
                </a:lnTo>
                <a:lnTo>
                  <a:pt x="607" y="761"/>
                </a:lnTo>
                <a:lnTo>
                  <a:pt x="583" y="789"/>
                </a:lnTo>
                <a:lnTo>
                  <a:pt x="567" y="804"/>
                </a:lnTo>
                <a:lnTo>
                  <a:pt x="524" y="827"/>
                </a:lnTo>
                <a:lnTo>
                  <a:pt x="490" y="845"/>
                </a:lnTo>
                <a:lnTo>
                  <a:pt x="462" y="845"/>
                </a:lnTo>
                <a:lnTo>
                  <a:pt x="431" y="846"/>
                </a:lnTo>
                <a:lnTo>
                  <a:pt x="403" y="843"/>
                </a:lnTo>
                <a:lnTo>
                  <a:pt x="374" y="834"/>
                </a:lnTo>
                <a:lnTo>
                  <a:pt x="347" y="820"/>
                </a:lnTo>
                <a:lnTo>
                  <a:pt x="317" y="801"/>
                </a:lnTo>
                <a:lnTo>
                  <a:pt x="288" y="778"/>
                </a:lnTo>
                <a:lnTo>
                  <a:pt x="260" y="750"/>
                </a:lnTo>
                <a:lnTo>
                  <a:pt x="229" y="717"/>
                </a:lnTo>
                <a:lnTo>
                  <a:pt x="202" y="680"/>
                </a:lnTo>
                <a:lnTo>
                  <a:pt x="172" y="638"/>
                </a:lnTo>
                <a:lnTo>
                  <a:pt x="143" y="594"/>
                </a:lnTo>
                <a:lnTo>
                  <a:pt x="116" y="547"/>
                </a:lnTo>
                <a:lnTo>
                  <a:pt x="86" y="499"/>
                </a:lnTo>
                <a:lnTo>
                  <a:pt x="59" y="447"/>
                </a:lnTo>
                <a:lnTo>
                  <a:pt x="28" y="396"/>
                </a:lnTo>
                <a:lnTo>
                  <a:pt x="0" y="342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8" name="Freeform 920"/>
          <p:cNvSpPr>
            <a:spLocks/>
          </p:cNvSpPr>
          <p:nvPr/>
        </p:nvSpPr>
        <p:spPr bwMode="auto">
          <a:xfrm>
            <a:off x="6615113" y="3778151"/>
            <a:ext cx="525462" cy="671512"/>
          </a:xfrm>
          <a:custGeom>
            <a:avLst/>
            <a:gdLst>
              <a:gd name="T0" fmla="*/ 664 w 664"/>
              <a:gd name="T1" fmla="*/ 0 h 846"/>
              <a:gd name="T2" fmla="*/ 664 w 664"/>
              <a:gd name="T3" fmla="*/ 690 h 846"/>
              <a:gd name="T4" fmla="*/ 636 w 664"/>
              <a:gd name="T5" fmla="*/ 733 h 846"/>
              <a:gd name="T6" fmla="*/ 607 w 664"/>
              <a:gd name="T7" fmla="*/ 761 h 846"/>
              <a:gd name="T8" fmla="*/ 585 w 664"/>
              <a:gd name="T9" fmla="*/ 789 h 846"/>
              <a:gd name="T10" fmla="*/ 567 w 664"/>
              <a:gd name="T11" fmla="*/ 804 h 846"/>
              <a:gd name="T12" fmla="*/ 526 w 664"/>
              <a:gd name="T13" fmla="*/ 827 h 846"/>
              <a:gd name="T14" fmla="*/ 490 w 664"/>
              <a:gd name="T15" fmla="*/ 845 h 846"/>
              <a:gd name="T16" fmla="*/ 462 w 664"/>
              <a:gd name="T17" fmla="*/ 845 h 846"/>
              <a:gd name="T18" fmla="*/ 433 w 664"/>
              <a:gd name="T19" fmla="*/ 846 h 846"/>
              <a:gd name="T20" fmla="*/ 403 w 664"/>
              <a:gd name="T21" fmla="*/ 843 h 846"/>
              <a:gd name="T22" fmla="*/ 374 w 664"/>
              <a:gd name="T23" fmla="*/ 834 h 846"/>
              <a:gd name="T24" fmla="*/ 347 w 664"/>
              <a:gd name="T25" fmla="*/ 820 h 846"/>
              <a:gd name="T26" fmla="*/ 317 w 664"/>
              <a:gd name="T27" fmla="*/ 801 h 846"/>
              <a:gd name="T28" fmla="*/ 288 w 664"/>
              <a:gd name="T29" fmla="*/ 778 h 846"/>
              <a:gd name="T30" fmla="*/ 260 w 664"/>
              <a:gd name="T31" fmla="*/ 750 h 846"/>
              <a:gd name="T32" fmla="*/ 231 w 664"/>
              <a:gd name="T33" fmla="*/ 717 h 846"/>
              <a:gd name="T34" fmla="*/ 202 w 664"/>
              <a:gd name="T35" fmla="*/ 680 h 846"/>
              <a:gd name="T36" fmla="*/ 172 w 664"/>
              <a:gd name="T37" fmla="*/ 638 h 846"/>
              <a:gd name="T38" fmla="*/ 145 w 664"/>
              <a:gd name="T39" fmla="*/ 594 h 846"/>
              <a:gd name="T40" fmla="*/ 116 w 664"/>
              <a:gd name="T41" fmla="*/ 547 h 846"/>
              <a:gd name="T42" fmla="*/ 86 w 664"/>
              <a:gd name="T43" fmla="*/ 499 h 846"/>
              <a:gd name="T44" fmla="*/ 59 w 664"/>
              <a:gd name="T45" fmla="*/ 447 h 846"/>
              <a:gd name="T46" fmla="*/ 29 w 664"/>
              <a:gd name="T47" fmla="*/ 396 h 846"/>
              <a:gd name="T48" fmla="*/ 0 w 664"/>
              <a:gd name="T49" fmla="*/ 34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64" h="846">
                <a:moveTo>
                  <a:pt x="664" y="0"/>
                </a:moveTo>
                <a:lnTo>
                  <a:pt x="664" y="690"/>
                </a:lnTo>
                <a:lnTo>
                  <a:pt x="636" y="733"/>
                </a:lnTo>
                <a:lnTo>
                  <a:pt x="607" y="761"/>
                </a:lnTo>
                <a:lnTo>
                  <a:pt x="585" y="789"/>
                </a:lnTo>
                <a:lnTo>
                  <a:pt x="567" y="804"/>
                </a:lnTo>
                <a:lnTo>
                  <a:pt x="526" y="827"/>
                </a:lnTo>
                <a:lnTo>
                  <a:pt x="490" y="845"/>
                </a:lnTo>
                <a:lnTo>
                  <a:pt x="462" y="845"/>
                </a:lnTo>
                <a:lnTo>
                  <a:pt x="433" y="846"/>
                </a:lnTo>
                <a:lnTo>
                  <a:pt x="403" y="843"/>
                </a:lnTo>
                <a:lnTo>
                  <a:pt x="374" y="834"/>
                </a:lnTo>
                <a:lnTo>
                  <a:pt x="347" y="820"/>
                </a:lnTo>
                <a:lnTo>
                  <a:pt x="317" y="801"/>
                </a:lnTo>
                <a:lnTo>
                  <a:pt x="288" y="778"/>
                </a:lnTo>
                <a:lnTo>
                  <a:pt x="260" y="750"/>
                </a:lnTo>
                <a:lnTo>
                  <a:pt x="231" y="717"/>
                </a:lnTo>
                <a:lnTo>
                  <a:pt x="202" y="680"/>
                </a:lnTo>
                <a:lnTo>
                  <a:pt x="172" y="638"/>
                </a:lnTo>
                <a:lnTo>
                  <a:pt x="145" y="594"/>
                </a:lnTo>
                <a:lnTo>
                  <a:pt x="116" y="547"/>
                </a:lnTo>
                <a:lnTo>
                  <a:pt x="86" y="499"/>
                </a:lnTo>
                <a:lnTo>
                  <a:pt x="59" y="447"/>
                </a:lnTo>
                <a:lnTo>
                  <a:pt x="29" y="396"/>
                </a:lnTo>
                <a:lnTo>
                  <a:pt x="0" y="342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69" name="Line 921"/>
          <p:cNvSpPr>
            <a:spLocks noChangeShapeType="1"/>
          </p:cNvSpPr>
          <p:nvPr/>
        </p:nvSpPr>
        <p:spPr bwMode="auto">
          <a:xfrm>
            <a:off x="7142163" y="3778151"/>
            <a:ext cx="187325" cy="2746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0" name="Line 922"/>
          <p:cNvSpPr>
            <a:spLocks noChangeShapeType="1"/>
          </p:cNvSpPr>
          <p:nvPr/>
        </p:nvSpPr>
        <p:spPr bwMode="auto">
          <a:xfrm>
            <a:off x="6450013" y="3778151"/>
            <a:ext cx="171450" cy="2746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71" name="Line 923"/>
          <p:cNvSpPr>
            <a:spLocks noChangeShapeType="1"/>
          </p:cNvSpPr>
          <p:nvPr/>
        </p:nvSpPr>
        <p:spPr bwMode="auto">
          <a:xfrm>
            <a:off x="5745163" y="3778151"/>
            <a:ext cx="177800" cy="274637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384" name="Rectangle 936"/>
          <p:cNvSpPr>
            <a:spLocks noChangeArrowheads="1"/>
          </p:cNvSpPr>
          <p:nvPr/>
        </p:nvSpPr>
        <p:spPr bwMode="auto">
          <a:xfrm>
            <a:off x="6008688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85" name="Rectangle 937"/>
          <p:cNvSpPr>
            <a:spLocks noChangeArrowheads="1"/>
          </p:cNvSpPr>
          <p:nvPr/>
        </p:nvSpPr>
        <p:spPr bwMode="auto">
          <a:xfrm>
            <a:off x="6045200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86" name="Rectangle 938"/>
          <p:cNvSpPr>
            <a:spLocks noChangeArrowheads="1"/>
          </p:cNvSpPr>
          <p:nvPr/>
        </p:nvSpPr>
        <p:spPr bwMode="auto">
          <a:xfrm>
            <a:off x="6148388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87" name="Rectangle 939"/>
          <p:cNvSpPr>
            <a:spLocks noChangeArrowheads="1"/>
          </p:cNvSpPr>
          <p:nvPr/>
        </p:nvSpPr>
        <p:spPr bwMode="auto">
          <a:xfrm>
            <a:off x="6726238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88" name="Rectangle 940"/>
          <p:cNvSpPr>
            <a:spLocks noChangeArrowheads="1"/>
          </p:cNvSpPr>
          <p:nvPr/>
        </p:nvSpPr>
        <p:spPr bwMode="auto">
          <a:xfrm>
            <a:off x="6762750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89" name="Rectangle 941"/>
          <p:cNvSpPr>
            <a:spLocks noChangeArrowheads="1"/>
          </p:cNvSpPr>
          <p:nvPr/>
        </p:nvSpPr>
        <p:spPr bwMode="auto">
          <a:xfrm>
            <a:off x="6864350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0" name="Rectangle 942"/>
          <p:cNvSpPr>
            <a:spLocks noChangeArrowheads="1"/>
          </p:cNvSpPr>
          <p:nvPr/>
        </p:nvSpPr>
        <p:spPr bwMode="auto">
          <a:xfrm>
            <a:off x="5372100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1" name="Rectangle 943"/>
          <p:cNvSpPr>
            <a:spLocks noChangeArrowheads="1"/>
          </p:cNvSpPr>
          <p:nvPr/>
        </p:nvSpPr>
        <p:spPr bwMode="auto">
          <a:xfrm>
            <a:off x="5407025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2" name="Rectangle 944"/>
          <p:cNvSpPr>
            <a:spLocks noChangeArrowheads="1"/>
          </p:cNvSpPr>
          <p:nvPr/>
        </p:nvSpPr>
        <p:spPr bwMode="auto">
          <a:xfrm>
            <a:off x="5510213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3" name="Rectangle 945"/>
          <p:cNvSpPr>
            <a:spLocks noChangeArrowheads="1"/>
          </p:cNvSpPr>
          <p:nvPr/>
        </p:nvSpPr>
        <p:spPr bwMode="auto">
          <a:xfrm>
            <a:off x="5797550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4" name="Rectangle 946"/>
          <p:cNvSpPr>
            <a:spLocks noChangeArrowheads="1"/>
          </p:cNvSpPr>
          <p:nvPr/>
        </p:nvSpPr>
        <p:spPr bwMode="auto">
          <a:xfrm>
            <a:off x="5834063" y="4519513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5" name="Rectangle 947"/>
          <p:cNvSpPr>
            <a:spLocks noChangeArrowheads="1"/>
          </p:cNvSpPr>
          <p:nvPr/>
        </p:nvSpPr>
        <p:spPr bwMode="auto">
          <a:xfrm>
            <a:off x="5878513" y="4438551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=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6" name="Rectangle 948"/>
          <p:cNvSpPr>
            <a:spLocks noChangeArrowheads="1"/>
          </p:cNvSpPr>
          <p:nvPr/>
        </p:nvSpPr>
        <p:spPr bwMode="auto">
          <a:xfrm>
            <a:off x="5951538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7" name="Rectangle 949"/>
          <p:cNvSpPr>
            <a:spLocks noChangeArrowheads="1"/>
          </p:cNvSpPr>
          <p:nvPr/>
        </p:nvSpPr>
        <p:spPr bwMode="auto">
          <a:xfrm>
            <a:off x="5988050" y="4519513"/>
            <a:ext cx="1397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 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8" name="Rectangle 950"/>
          <p:cNvSpPr>
            <a:spLocks noChangeArrowheads="1"/>
          </p:cNvSpPr>
          <p:nvPr/>
        </p:nvSpPr>
        <p:spPr bwMode="auto">
          <a:xfrm>
            <a:off x="6127750" y="4438551"/>
            <a:ext cx="71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+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399" name="Rectangle 951"/>
          <p:cNvSpPr>
            <a:spLocks noChangeArrowheads="1"/>
          </p:cNvSpPr>
          <p:nvPr/>
        </p:nvSpPr>
        <p:spPr bwMode="auto">
          <a:xfrm>
            <a:off x="6202363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0" name="Rectangle 952"/>
          <p:cNvSpPr>
            <a:spLocks noChangeArrowheads="1"/>
          </p:cNvSpPr>
          <p:nvPr/>
        </p:nvSpPr>
        <p:spPr bwMode="auto">
          <a:xfrm>
            <a:off x="6238875" y="4519513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1" name="Rectangle 953"/>
          <p:cNvSpPr>
            <a:spLocks noChangeArrowheads="1"/>
          </p:cNvSpPr>
          <p:nvPr/>
        </p:nvSpPr>
        <p:spPr bwMode="auto">
          <a:xfrm>
            <a:off x="6096000" y="4562376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2" name="Rectangle 954"/>
          <p:cNvSpPr>
            <a:spLocks noChangeArrowheads="1"/>
          </p:cNvSpPr>
          <p:nvPr/>
        </p:nvSpPr>
        <p:spPr bwMode="auto">
          <a:xfrm>
            <a:off x="6353175" y="4556026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3" name="Rectangle 955"/>
          <p:cNvSpPr>
            <a:spLocks noChangeArrowheads="1"/>
          </p:cNvSpPr>
          <p:nvPr/>
        </p:nvSpPr>
        <p:spPr bwMode="auto">
          <a:xfrm>
            <a:off x="2630488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4" name="Rectangle 956"/>
          <p:cNvSpPr>
            <a:spLocks noChangeArrowheads="1"/>
          </p:cNvSpPr>
          <p:nvPr/>
        </p:nvSpPr>
        <p:spPr bwMode="auto">
          <a:xfrm>
            <a:off x="2667000" y="4519513"/>
            <a:ext cx="4445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d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5" name="Rectangle 957"/>
          <p:cNvSpPr>
            <a:spLocks noChangeArrowheads="1"/>
          </p:cNvSpPr>
          <p:nvPr/>
        </p:nvSpPr>
        <p:spPr bwMode="auto">
          <a:xfrm>
            <a:off x="2711450" y="4438551"/>
            <a:ext cx="71438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=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6" name="Rectangle 958"/>
          <p:cNvSpPr>
            <a:spLocks noChangeArrowheads="1"/>
          </p:cNvSpPr>
          <p:nvPr/>
        </p:nvSpPr>
        <p:spPr bwMode="auto">
          <a:xfrm>
            <a:off x="2784475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7" name="Rectangle 959"/>
          <p:cNvSpPr>
            <a:spLocks noChangeArrowheads="1"/>
          </p:cNvSpPr>
          <p:nvPr/>
        </p:nvSpPr>
        <p:spPr bwMode="auto">
          <a:xfrm>
            <a:off x="2820988" y="4519513"/>
            <a:ext cx="139700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 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8" name="Rectangle 960"/>
          <p:cNvSpPr>
            <a:spLocks noChangeArrowheads="1"/>
          </p:cNvSpPr>
          <p:nvPr/>
        </p:nvSpPr>
        <p:spPr bwMode="auto">
          <a:xfrm>
            <a:off x="2960688" y="4438551"/>
            <a:ext cx="714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>
                <a:solidFill>
                  <a:srgbClr val="000000"/>
                </a:solidFill>
              </a:rPr>
              <a:t>+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09" name="Rectangle 961"/>
          <p:cNvSpPr>
            <a:spLocks noChangeArrowheads="1"/>
          </p:cNvSpPr>
          <p:nvPr/>
        </p:nvSpPr>
        <p:spPr bwMode="auto">
          <a:xfrm>
            <a:off x="3035300" y="4438551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0" name="Rectangle 962"/>
          <p:cNvSpPr>
            <a:spLocks noChangeArrowheads="1"/>
          </p:cNvSpPr>
          <p:nvPr/>
        </p:nvSpPr>
        <p:spPr bwMode="auto">
          <a:xfrm>
            <a:off x="3071813" y="4519513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1" name="Rectangle 963"/>
          <p:cNvSpPr>
            <a:spLocks noChangeArrowheads="1"/>
          </p:cNvSpPr>
          <p:nvPr/>
        </p:nvSpPr>
        <p:spPr bwMode="auto">
          <a:xfrm>
            <a:off x="2928938" y="4562376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2" name="Rectangle 964"/>
          <p:cNvSpPr>
            <a:spLocks noChangeArrowheads="1"/>
          </p:cNvSpPr>
          <p:nvPr/>
        </p:nvSpPr>
        <p:spPr bwMode="auto">
          <a:xfrm>
            <a:off x="3184525" y="4556026"/>
            <a:ext cx="508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3" name="Rectangle 965"/>
          <p:cNvSpPr>
            <a:spLocks noChangeArrowheads="1"/>
          </p:cNvSpPr>
          <p:nvPr/>
        </p:nvSpPr>
        <p:spPr bwMode="auto">
          <a:xfrm>
            <a:off x="2562225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4" name="Rectangle 966"/>
          <p:cNvSpPr>
            <a:spLocks noChangeArrowheads="1"/>
          </p:cNvSpPr>
          <p:nvPr/>
        </p:nvSpPr>
        <p:spPr bwMode="auto">
          <a:xfrm>
            <a:off x="2598738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5" name="Rectangle 967"/>
          <p:cNvSpPr>
            <a:spLocks noChangeArrowheads="1"/>
          </p:cNvSpPr>
          <p:nvPr/>
        </p:nvSpPr>
        <p:spPr bwMode="auto">
          <a:xfrm>
            <a:off x="2701925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6" name="Rectangle 968"/>
          <p:cNvSpPr>
            <a:spLocks noChangeArrowheads="1"/>
          </p:cNvSpPr>
          <p:nvPr/>
        </p:nvSpPr>
        <p:spPr bwMode="auto">
          <a:xfrm>
            <a:off x="3306763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7" name="Rectangle 969"/>
          <p:cNvSpPr>
            <a:spLocks noChangeArrowheads="1"/>
          </p:cNvSpPr>
          <p:nvPr/>
        </p:nvSpPr>
        <p:spPr bwMode="auto">
          <a:xfrm>
            <a:off x="3343275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8" name="Rectangle 970"/>
          <p:cNvSpPr>
            <a:spLocks noChangeArrowheads="1"/>
          </p:cNvSpPr>
          <p:nvPr/>
        </p:nvSpPr>
        <p:spPr bwMode="auto">
          <a:xfrm>
            <a:off x="3448050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2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19" name="Rectangle 971"/>
          <p:cNvSpPr>
            <a:spLocks noChangeArrowheads="1"/>
          </p:cNvSpPr>
          <p:nvPr/>
        </p:nvSpPr>
        <p:spPr bwMode="auto">
          <a:xfrm>
            <a:off x="3903663" y="4703663"/>
            <a:ext cx="3492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i="1">
                <a:solidFill>
                  <a:srgbClr val="000000"/>
                </a:solidFill>
              </a:rPr>
              <a:t>i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20" name="Rectangle 972"/>
          <p:cNvSpPr>
            <a:spLocks noChangeArrowheads="1"/>
          </p:cNvSpPr>
          <p:nvPr/>
        </p:nvSpPr>
        <p:spPr bwMode="auto">
          <a:xfrm>
            <a:off x="3940175" y="4783038"/>
            <a:ext cx="117475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700">
                <a:solidFill>
                  <a:srgbClr val="000000"/>
                </a:solidFill>
              </a:rPr>
              <a:t>VT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21" name="Rectangle 973"/>
          <p:cNvSpPr>
            <a:spLocks noChangeArrowheads="1"/>
          </p:cNvSpPr>
          <p:nvPr/>
        </p:nvSpPr>
        <p:spPr bwMode="auto">
          <a:xfrm>
            <a:off x="4041775" y="4824313"/>
            <a:ext cx="508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800">
                <a:solidFill>
                  <a:srgbClr val="000000"/>
                </a:solidFill>
              </a:rPr>
              <a:t>1</a:t>
            </a:r>
            <a:endParaRPr lang="en-US" altLang="zh-CN" sz="4400">
              <a:solidFill>
                <a:schemeClr val="bg1"/>
              </a:solidFill>
            </a:endParaRPr>
          </a:p>
        </p:txBody>
      </p:sp>
      <p:sp>
        <p:nvSpPr>
          <p:cNvPr id="105434" name="Freeform 986"/>
          <p:cNvSpPr>
            <a:spLocks/>
          </p:cNvSpPr>
          <p:nvPr/>
        </p:nvSpPr>
        <p:spPr bwMode="auto">
          <a:xfrm>
            <a:off x="3035300" y="3663851"/>
            <a:ext cx="698500" cy="681037"/>
          </a:xfrm>
          <a:custGeom>
            <a:avLst/>
            <a:gdLst>
              <a:gd name="T0" fmla="*/ 0 w 880"/>
              <a:gd name="T1" fmla="*/ 157 h 858"/>
              <a:gd name="T2" fmla="*/ 29 w 880"/>
              <a:gd name="T3" fmla="*/ 121 h 858"/>
              <a:gd name="T4" fmla="*/ 57 w 880"/>
              <a:gd name="T5" fmla="*/ 89 h 858"/>
              <a:gd name="T6" fmla="*/ 84 w 880"/>
              <a:gd name="T7" fmla="*/ 61 h 858"/>
              <a:gd name="T8" fmla="*/ 116 w 880"/>
              <a:gd name="T9" fmla="*/ 38 h 858"/>
              <a:gd name="T10" fmla="*/ 143 w 880"/>
              <a:gd name="T11" fmla="*/ 22 h 858"/>
              <a:gd name="T12" fmla="*/ 172 w 880"/>
              <a:gd name="T13" fmla="*/ 8 h 858"/>
              <a:gd name="T14" fmla="*/ 200 w 880"/>
              <a:gd name="T15" fmla="*/ 1 h 858"/>
              <a:gd name="T16" fmla="*/ 229 w 880"/>
              <a:gd name="T17" fmla="*/ 0 h 858"/>
              <a:gd name="T18" fmla="*/ 257 w 880"/>
              <a:gd name="T19" fmla="*/ 3 h 858"/>
              <a:gd name="T20" fmla="*/ 288 w 880"/>
              <a:gd name="T21" fmla="*/ 12 h 858"/>
              <a:gd name="T22" fmla="*/ 315 w 880"/>
              <a:gd name="T23" fmla="*/ 26 h 858"/>
              <a:gd name="T24" fmla="*/ 343 w 880"/>
              <a:gd name="T25" fmla="*/ 45 h 858"/>
              <a:gd name="T26" fmla="*/ 372 w 880"/>
              <a:gd name="T27" fmla="*/ 68 h 858"/>
              <a:gd name="T28" fmla="*/ 400 w 880"/>
              <a:gd name="T29" fmla="*/ 96 h 858"/>
              <a:gd name="T30" fmla="*/ 429 w 880"/>
              <a:gd name="T31" fmla="*/ 129 h 858"/>
              <a:gd name="T32" fmla="*/ 457 w 880"/>
              <a:gd name="T33" fmla="*/ 168 h 858"/>
              <a:gd name="T34" fmla="*/ 488 w 880"/>
              <a:gd name="T35" fmla="*/ 208 h 858"/>
              <a:gd name="T36" fmla="*/ 515 w 880"/>
              <a:gd name="T37" fmla="*/ 252 h 858"/>
              <a:gd name="T38" fmla="*/ 543 w 880"/>
              <a:gd name="T39" fmla="*/ 299 h 858"/>
              <a:gd name="T40" fmla="*/ 572 w 880"/>
              <a:gd name="T41" fmla="*/ 348 h 858"/>
              <a:gd name="T42" fmla="*/ 600 w 880"/>
              <a:gd name="T43" fmla="*/ 399 h 858"/>
              <a:gd name="T44" fmla="*/ 629 w 880"/>
              <a:gd name="T45" fmla="*/ 452 h 858"/>
              <a:gd name="T46" fmla="*/ 657 w 880"/>
              <a:gd name="T47" fmla="*/ 504 h 858"/>
              <a:gd name="T48" fmla="*/ 664 w 880"/>
              <a:gd name="T49" fmla="*/ 515 h 858"/>
              <a:gd name="T50" fmla="*/ 669 w 880"/>
              <a:gd name="T51" fmla="*/ 524 h 858"/>
              <a:gd name="T52" fmla="*/ 673 w 880"/>
              <a:gd name="T53" fmla="*/ 532 h 858"/>
              <a:gd name="T54" fmla="*/ 679 w 880"/>
              <a:gd name="T55" fmla="*/ 539 h 858"/>
              <a:gd name="T56" fmla="*/ 682 w 880"/>
              <a:gd name="T57" fmla="*/ 547 h 858"/>
              <a:gd name="T58" fmla="*/ 686 w 880"/>
              <a:gd name="T59" fmla="*/ 554 h 858"/>
              <a:gd name="T60" fmla="*/ 693 w 880"/>
              <a:gd name="T61" fmla="*/ 568 h 858"/>
              <a:gd name="T62" fmla="*/ 710 w 880"/>
              <a:gd name="T63" fmla="*/ 597 h 858"/>
              <a:gd name="T64" fmla="*/ 726 w 880"/>
              <a:gd name="T65" fmla="*/ 627 h 858"/>
              <a:gd name="T66" fmla="*/ 743 w 880"/>
              <a:gd name="T67" fmla="*/ 657 h 858"/>
              <a:gd name="T68" fmla="*/ 761 w 880"/>
              <a:gd name="T69" fmla="*/ 685 h 858"/>
              <a:gd name="T70" fmla="*/ 779 w 880"/>
              <a:gd name="T71" fmla="*/ 717 h 858"/>
              <a:gd name="T72" fmla="*/ 796 w 880"/>
              <a:gd name="T73" fmla="*/ 746 h 858"/>
              <a:gd name="T74" fmla="*/ 816 w 880"/>
              <a:gd name="T75" fmla="*/ 776 h 858"/>
              <a:gd name="T76" fmla="*/ 825 w 880"/>
              <a:gd name="T77" fmla="*/ 792 h 858"/>
              <a:gd name="T78" fmla="*/ 836 w 880"/>
              <a:gd name="T79" fmla="*/ 808 h 858"/>
              <a:gd name="T80" fmla="*/ 845 w 880"/>
              <a:gd name="T81" fmla="*/ 822 h 858"/>
              <a:gd name="T82" fmla="*/ 855 w 880"/>
              <a:gd name="T83" fmla="*/ 834 h 858"/>
              <a:gd name="T84" fmla="*/ 867 w 880"/>
              <a:gd name="T85" fmla="*/ 846 h 858"/>
              <a:gd name="T86" fmla="*/ 873 w 880"/>
              <a:gd name="T87" fmla="*/ 853 h 858"/>
              <a:gd name="T88" fmla="*/ 880 w 880"/>
              <a:gd name="T89" fmla="*/ 858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0" h="858">
                <a:moveTo>
                  <a:pt x="0" y="157"/>
                </a:moveTo>
                <a:lnTo>
                  <a:pt x="29" y="121"/>
                </a:lnTo>
                <a:lnTo>
                  <a:pt x="57" y="89"/>
                </a:lnTo>
                <a:lnTo>
                  <a:pt x="84" y="61"/>
                </a:lnTo>
                <a:lnTo>
                  <a:pt x="116" y="38"/>
                </a:lnTo>
                <a:lnTo>
                  <a:pt x="143" y="22"/>
                </a:lnTo>
                <a:lnTo>
                  <a:pt x="172" y="8"/>
                </a:lnTo>
                <a:lnTo>
                  <a:pt x="200" y="1"/>
                </a:lnTo>
                <a:lnTo>
                  <a:pt x="229" y="0"/>
                </a:lnTo>
                <a:lnTo>
                  <a:pt x="257" y="3"/>
                </a:lnTo>
                <a:lnTo>
                  <a:pt x="288" y="12"/>
                </a:lnTo>
                <a:lnTo>
                  <a:pt x="315" y="26"/>
                </a:lnTo>
                <a:lnTo>
                  <a:pt x="343" y="45"/>
                </a:lnTo>
                <a:lnTo>
                  <a:pt x="372" y="68"/>
                </a:lnTo>
                <a:lnTo>
                  <a:pt x="400" y="96"/>
                </a:lnTo>
                <a:lnTo>
                  <a:pt x="429" y="129"/>
                </a:lnTo>
                <a:lnTo>
                  <a:pt x="457" y="168"/>
                </a:lnTo>
                <a:lnTo>
                  <a:pt x="488" y="208"/>
                </a:lnTo>
                <a:lnTo>
                  <a:pt x="515" y="252"/>
                </a:lnTo>
                <a:lnTo>
                  <a:pt x="543" y="299"/>
                </a:lnTo>
                <a:lnTo>
                  <a:pt x="572" y="348"/>
                </a:lnTo>
                <a:lnTo>
                  <a:pt x="600" y="399"/>
                </a:lnTo>
                <a:lnTo>
                  <a:pt x="629" y="452"/>
                </a:lnTo>
                <a:lnTo>
                  <a:pt x="657" y="504"/>
                </a:lnTo>
                <a:lnTo>
                  <a:pt x="664" y="515"/>
                </a:lnTo>
                <a:lnTo>
                  <a:pt x="669" y="524"/>
                </a:lnTo>
                <a:lnTo>
                  <a:pt x="673" y="532"/>
                </a:lnTo>
                <a:lnTo>
                  <a:pt x="679" y="539"/>
                </a:lnTo>
                <a:lnTo>
                  <a:pt x="682" y="547"/>
                </a:lnTo>
                <a:lnTo>
                  <a:pt x="686" y="554"/>
                </a:lnTo>
                <a:lnTo>
                  <a:pt x="693" y="568"/>
                </a:lnTo>
                <a:lnTo>
                  <a:pt x="710" y="597"/>
                </a:lnTo>
                <a:lnTo>
                  <a:pt x="726" y="627"/>
                </a:lnTo>
                <a:lnTo>
                  <a:pt x="743" y="657"/>
                </a:lnTo>
                <a:lnTo>
                  <a:pt x="761" y="685"/>
                </a:lnTo>
                <a:lnTo>
                  <a:pt x="779" y="717"/>
                </a:lnTo>
                <a:lnTo>
                  <a:pt x="796" y="746"/>
                </a:lnTo>
                <a:lnTo>
                  <a:pt x="816" y="776"/>
                </a:lnTo>
                <a:lnTo>
                  <a:pt x="825" y="792"/>
                </a:lnTo>
                <a:lnTo>
                  <a:pt x="836" y="808"/>
                </a:lnTo>
                <a:lnTo>
                  <a:pt x="845" y="822"/>
                </a:lnTo>
                <a:lnTo>
                  <a:pt x="855" y="834"/>
                </a:lnTo>
                <a:lnTo>
                  <a:pt x="867" y="846"/>
                </a:lnTo>
                <a:lnTo>
                  <a:pt x="873" y="853"/>
                </a:lnTo>
                <a:lnTo>
                  <a:pt x="880" y="858"/>
                </a:lnTo>
              </a:path>
            </a:pathLst>
          </a:custGeom>
          <a:noFill/>
          <a:ln w="28575" cmpd="sng">
            <a:solidFill>
              <a:srgbClr val="0000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5" grpId="0" animBg="1" autoUpdateAnimBg="0"/>
      <p:bldP spid="10445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5.7.1</a:t>
            </a:r>
            <a:r>
              <a:rPr lang="en-US" altLang="zh-CN" dirty="0"/>
              <a:t>   </a:t>
            </a:r>
            <a:r>
              <a:rPr lang="zh-CN" altLang="en-US" dirty="0">
                <a:latin typeface="华文中宋" pitchFamily="2" charset="-122"/>
              </a:rPr>
              <a:t>逆变的概念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467600" cy="1295400"/>
          </a:xfrm>
        </p:spPr>
        <p:txBody>
          <a:bodyPr/>
          <a:lstStyle/>
          <a:p>
            <a:pPr algn="just">
              <a:lnSpc>
                <a:spcPct val="13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dirty="0"/>
              <a:t>从上述分析中，可以归纳出</a:t>
            </a:r>
            <a:r>
              <a:rPr lang="zh-CN" altLang="en-US" sz="2800" dirty="0">
                <a:solidFill>
                  <a:srgbClr val="0000FF"/>
                </a:solidFill>
              </a:rPr>
              <a:t>产生逆变的条件有二</a:t>
            </a:r>
            <a:r>
              <a:rPr lang="zh-CN" altLang="en-US" sz="2800" dirty="0"/>
              <a:t>：</a:t>
            </a:r>
          </a:p>
        </p:txBody>
      </p:sp>
      <p:grpSp>
        <p:nvGrpSpPr>
          <p:cNvPr id="105478" name="Group 6"/>
          <p:cNvGrpSpPr>
            <a:grpSpLocks/>
          </p:cNvGrpSpPr>
          <p:nvPr/>
        </p:nvGrpSpPr>
        <p:grpSpPr bwMode="auto">
          <a:xfrm>
            <a:off x="1066800" y="2057401"/>
            <a:ext cx="6781800" cy="1606551"/>
            <a:chOff x="672" y="1296"/>
            <a:chExt cx="4272" cy="1012"/>
          </a:xfrm>
        </p:grpSpPr>
        <p:sp>
          <p:nvSpPr>
            <p:cNvPr id="105476" name="Text Box 4"/>
            <p:cNvSpPr txBox="1">
              <a:spLocks noChangeArrowheads="1"/>
            </p:cNvSpPr>
            <p:nvPr/>
          </p:nvSpPr>
          <p:spPr bwMode="auto">
            <a:xfrm>
              <a:off x="672" y="1296"/>
              <a:ext cx="4272" cy="10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0988" indent="-280988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471488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30000"/>
                </a:lnSpc>
                <a:spcBef>
                  <a:spcPct val="20000"/>
                </a:spcBef>
                <a:buSzPct val="80000"/>
                <a:buFont typeface="Wingdings" pitchFamily="2" charset="2"/>
                <a:buBlip>
                  <a:blip r:embed="rId3"/>
                </a:buBlip>
              </a:pPr>
              <a:r>
                <a:rPr lang="zh-CN" altLang="en-US" dirty="0">
                  <a:ea typeface="华文中宋" pitchFamily="2" charset="-122"/>
                </a:rPr>
                <a:t>有</a:t>
              </a:r>
              <a:r>
                <a:rPr lang="zh-CN" altLang="en-US" dirty="0">
                  <a:solidFill>
                    <a:srgbClr val="0000FF"/>
                  </a:solidFill>
                  <a:ea typeface="华文中宋" pitchFamily="2" charset="-122"/>
                </a:rPr>
                <a:t>直流电动势</a:t>
              </a:r>
              <a:r>
                <a:rPr lang="zh-CN" altLang="en-US" dirty="0">
                  <a:ea typeface="华文中宋" pitchFamily="2" charset="-122"/>
                </a:rPr>
                <a:t>，其极性和晶闸管导通方向一致，其</a:t>
              </a:r>
              <a:r>
                <a:rPr lang="zh-CN" altLang="en-US" dirty="0">
                  <a:solidFill>
                    <a:srgbClr val="0000FF"/>
                  </a:solidFill>
                  <a:ea typeface="华文中宋" pitchFamily="2" charset="-122"/>
                </a:rPr>
                <a:t>幅值大于变流器直流侧平均电压</a:t>
              </a:r>
              <a:r>
                <a:rPr lang="zh-CN" altLang="en-US" dirty="0">
                  <a:ea typeface="华文中宋" pitchFamily="2" charset="-122"/>
                </a:rPr>
                <a:t>。</a:t>
              </a:r>
            </a:p>
            <a:p>
              <a:pPr algn="just">
                <a:lnSpc>
                  <a:spcPct val="130000"/>
                </a:lnSpc>
                <a:spcBef>
                  <a:spcPct val="20000"/>
                </a:spcBef>
                <a:buSzPct val="80000"/>
                <a:buFont typeface="Wingdings" pitchFamily="2" charset="2"/>
                <a:buBlip>
                  <a:blip r:embed="rId3"/>
                </a:buBlip>
              </a:pPr>
              <a:r>
                <a:rPr lang="zh-CN" altLang="en-US" dirty="0">
                  <a:ea typeface="华文中宋" pitchFamily="2" charset="-122"/>
                </a:rPr>
                <a:t>晶闸管的控制角</a:t>
              </a:r>
              <a:r>
                <a:rPr lang="zh-CN" altLang="zh-CN" i="1" dirty="0">
                  <a:ea typeface="华文中宋" pitchFamily="2" charset="-122"/>
                  <a:sym typeface="Symbol" pitchFamily="18" charset="2"/>
                </a:rPr>
                <a:t></a:t>
              </a:r>
              <a:r>
                <a:rPr lang="zh-CN" altLang="zh-CN" i="1" dirty="0">
                  <a:ea typeface="华文中宋" pitchFamily="2" charset="-122"/>
                </a:rPr>
                <a:t> </a:t>
              </a:r>
              <a:r>
                <a:rPr lang="zh-CN" altLang="zh-CN" dirty="0">
                  <a:ea typeface="华文中宋" pitchFamily="2" charset="-122"/>
                </a:rPr>
                <a:t>&gt;      /2，</a:t>
              </a:r>
              <a:r>
                <a:rPr lang="zh-CN" altLang="en-US" dirty="0">
                  <a:ea typeface="华文中宋" pitchFamily="2" charset="-122"/>
                </a:rPr>
                <a:t>使</a:t>
              </a:r>
              <a:r>
                <a:rPr lang="en-US" altLang="zh-CN" i="1" dirty="0" err="1">
                  <a:ea typeface="华文中宋" pitchFamily="2" charset="-122"/>
                </a:rPr>
                <a:t>U</a:t>
              </a:r>
              <a:r>
                <a:rPr lang="en-US" altLang="zh-CN" baseline="-30000" dirty="0" err="1">
                  <a:ea typeface="华文中宋" pitchFamily="2" charset="-122"/>
                </a:rPr>
                <a:t>d</a:t>
              </a:r>
              <a:r>
                <a:rPr lang="zh-CN" altLang="en-US" dirty="0">
                  <a:ea typeface="华文中宋" pitchFamily="2" charset="-122"/>
                </a:rPr>
                <a:t>为</a:t>
              </a:r>
              <a:r>
                <a:rPr lang="zh-CN" altLang="en-US" dirty="0">
                  <a:solidFill>
                    <a:srgbClr val="0000FF"/>
                  </a:solidFill>
                  <a:ea typeface="华文中宋" pitchFamily="2" charset="-122"/>
                </a:rPr>
                <a:t>负值</a:t>
              </a:r>
              <a:r>
                <a:rPr lang="zh-CN" altLang="en-US" dirty="0">
                  <a:ea typeface="华文中宋" pitchFamily="2" charset="-122"/>
                </a:rPr>
                <a:t>。</a:t>
              </a:r>
            </a:p>
          </p:txBody>
        </p:sp>
        <p:pic>
          <p:nvPicPr>
            <p:cNvPr id="1054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2" y="2064"/>
              <a:ext cx="192" cy="1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762000" y="3733800"/>
            <a:ext cx="75438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1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600" dirty="0">
                <a:ea typeface="华文中宋" pitchFamily="2" charset="-122"/>
              </a:rPr>
              <a:t>半控桥或有续流二极管的电路，因其整流电压</a:t>
            </a:r>
            <a:r>
              <a:rPr lang="en-US" altLang="zh-CN" sz="2600" b="1" i="1" dirty="0" err="1">
                <a:ea typeface="华文中宋" pitchFamily="2" charset="-122"/>
              </a:rPr>
              <a:t>u</a:t>
            </a:r>
            <a:r>
              <a:rPr lang="en-US" altLang="zh-CN" sz="2600" b="1" baseline="-30000" dirty="0" err="1">
                <a:ea typeface="华文中宋" pitchFamily="2" charset="-122"/>
              </a:rPr>
              <a:t>d</a:t>
            </a:r>
            <a:r>
              <a:rPr lang="zh-CN" altLang="en-US" sz="2600" dirty="0">
                <a:ea typeface="华文中宋" pitchFamily="2" charset="-122"/>
              </a:rPr>
              <a:t>不能出现负值，也不允许直流侧出现负极性的电动势，故不能实现有源逆变。</a:t>
            </a:r>
          </a:p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600" dirty="0">
                <a:ea typeface="华文中宋" pitchFamily="2" charset="-122"/>
              </a:rPr>
              <a:t>欲实现有源逆变，只能采用</a:t>
            </a:r>
            <a:r>
              <a:rPr lang="zh-CN" altLang="en-US" sz="2600" dirty="0">
                <a:solidFill>
                  <a:srgbClr val="0000FF"/>
                </a:solidFill>
                <a:ea typeface="华文中宋" pitchFamily="2" charset="-122"/>
              </a:rPr>
              <a:t>全控</a:t>
            </a:r>
            <a:r>
              <a:rPr lang="zh-CN" altLang="en-US" sz="2600" dirty="0">
                <a:ea typeface="华文中宋" pitchFamily="2" charset="-122"/>
              </a:rPr>
              <a:t>电路。</a:t>
            </a:r>
          </a:p>
        </p:txBody>
      </p:sp>
      <p:pic>
        <p:nvPicPr>
          <p:cNvPr id="105483" name="Picture 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4" name="Picture 1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485" name="Picture 13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9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7924800" cy="685800"/>
          </a:xfrm>
        </p:spPr>
        <p:txBody>
          <a:bodyPr/>
          <a:lstStyle/>
          <a:p>
            <a:r>
              <a:rPr lang="en-US" altLang="zh-CN" sz="3300" dirty="0">
                <a:latin typeface="Arial" charset="0"/>
              </a:rPr>
              <a:t>5.7.2</a:t>
            </a:r>
            <a:r>
              <a:rPr lang="zh-CN" altLang="en-US" sz="3300" dirty="0">
                <a:latin typeface="华文中宋" pitchFamily="2" charset="-122"/>
              </a:rPr>
              <a:t>三相桥整流电路的有源逆变工作状态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914400"/>
          </a:xfrm>
        </p:spPr>
        <p:txBody>
          <a:bodyPr/>
          <a:lstStyle/>
          <a:p>
            <a:pPr marL="280988" indent="-280988" algn="just">
              <a:lnSpc>
                <a:spcPct val="15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/>
              <a:t>逆变和整流的区别</a:t>
            </a:r>
            <a:r>
              <a:rPr lang="zh-CN" altLang="en-US" sz="2800"/>
              <a:t>：</a:t>
            </a:r>
            <a:r>
              <a:rPr lang="zh-CN" altLang="en-US" sz="2400"/>
              <a:t>控制角 </a:t>
            </a:r>
            <a:r>
              <a:rPr lang="zh-CN" altLang="en-US" sz="2400" b="1" i="1">
                <a:sym typeface="Symbol" pitchFamily="18" charset="2"/>
              </a:rPr>
              <a:t></a:t>
            </a:r>
            <a:r>
              <a:rPr lang="zh-CN" altLang="en-US" sz="2400"/>
              <a:t> 不同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678180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6250" indent="-984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dirty="0">
                <a:cs typeface="Times New Roman" charset="0"/>
              </a:rPr>
              <a:t> </a:t>
            </a:r>
            <a:r>
              <a:rPr lang="en-US" altLang="zh-CN" b="1" dirty="0">
                <a:ea typeface="华文中宋" pitchFamily="2" charset="-122"/>
              </a:rPr>
              <a:t>0&lt;</a:t>
            </a:r>
            <a:r>
              <a:rPr lang="en-US" altLang="zh-CN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ea typeface="华文中宋" pitchFamily="2" charset="-122"/>
              </a:rPr>
              <a:t> &lt;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p</a:t>
            </a:r>
            <a:r>
              <a:rPr lang="en-US" altLang="zh-CN" b="1" i="1" dirty="0">
                <a:ea typeface="华文中宋" pitchFamily="2" charset="-122"/>
              </a:rPr>
              <a:t> </a:t>
            </a:r>
            <a:r>
              <a:rPr lang="en-US" altLang="zh-CN" b="1" dirty="0">
                <a:ea typeface="华文中宋" pitchFamily="2" charset="-122"/>
              </a:rPr>
              <a:t>/2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zh-CN" altLang="en-US" dirty="0">
                <a:ea typeface="华文中宋" pitchFamily="2" charset="-122"/>
              </a:rPr>
              <a:t>时，电路工作在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整流</a:t>
            </a:r>
            <a:r>
              <a:rPr lang="zh-CN" altLang="en-US" dirty="0">
                <a:ea typeface="华文中宋" pitchFamily="2" charset="-122"/>
              </a:rPr>
              <a:t>状态。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dirty="0">
                <a:ea typeface="华文中宋" pitchFamily="2" charset="-122"/>
              </a:rPr>
              <a:t> 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p</a:t>
            </a:r>
            <a:r>
              <a:rPr lang="en-US" altLang="zh-CN" b="1" i="1" dirty="0">
                <a:ea typeface="华文中宋" pitchFamily="2" charset="-122"/>
              </a:rPr>
              <a:t> </a:t>
            </a:r>
            <a:r>
              <a:rPr lang="en-US" altLang="zh-CN" b="1" dirty="0">
                <a:ea typeface="华文中宋" pitchFamily="2" charset="-122"/>
              </a:rPr>
              <a:t>/2&lt;</a:t>
            </a:r>
            <a:r>
              <a:rPr lang="en-US" altLang="zh-CN" b="1" i="1" dirty="0">
                <a:ea typeface="华文中宋" pitchFamily="2" charset="-122"/>
              </a:rPr>
              <a:t> </a:t>
            </a:r>
            <a:r>
              <a:rPr lang="en-US" altLang="zh-CN" b="1" i="1" dirty="0">
                <a:ea typeface="华文中宋" pitchFamily="2" charset="-122"/>
                <a:sym typeface="Symbol" pitchFamily="18" charset="2"/>
              </a:rPr>
              <a:t></a:t>
            </a:r>
            <a:r>
              <a:rPr lang="en-US" altLang="zh-CN" b="1" dirty="0">
                <a:ea typeface="华文中宋" pitchFamily="2" charset="-122"/>
              </a:rPr>
              <a:t> &lt;</a:t>
            </a:r>
            <a:r>
              <a:rPr lang="en-US" altLang="zh-CN" b="1" i="1" dirty="0">
                <a:ea typeface="华文中宋" pitchFamily="2" charset="-122"/>
              </a:rPr>
              <a:t> 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p</a:t>
            </a:r>
            <a:r>
              <a:rPr lang="zh-CN" altLang="en-US" dirty="0">
                <a:ea typeface="华文中宋" pitchFamily="2" charset="-122"/>
              </a:rPr>
              <a:t>时，电路工作在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逆变</a:t>
            </a:r>
            <a:r>
              <a:rPr lang="zh-CN" altLang="en-US" dirty="0">
                <a:ea typeface="华文中宋" pitchFamily="2" charset="-122"/>
              </a:rPr>
              <a:t>状态。</a:t>
            </a:r>
          </a:p>
        </p:txBody>
      </p:sp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685800" y="2819400"/>
            <a:ext cx="8207375" cy="3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5723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0398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ea typeface="华文中宋" pitchFamily="2" charset="-122"/>
              </a:rPr>
              <a:t>可沿用整流的办法来处理逆变时有关波形与参数计算等各项问题。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dirty="0">
                <a:ea typeface="华文中宋" pitchFamily="2" charset="-122"/>
              </a:rPr>
              <a:t>把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a</a:t>
            </a:r>
            <a:r>
              <a:rPr lang="en-US" altLang="zh-CN" b="1" dirty="0">
                <a:ea typeface="华文中宋" pitchFamily="2" charset="-122"/>
              </a:rPr>
              <a:t> &gt;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 p </a:t>
            </a:r>
            <a:r>
              <a:rPr lang="en-US" altLang="zh-CN" b="1" dirty="0">
                <a:ea typeface="华文中宋" pitchFamily="2" charset="-122"/>
              </a:rPr>
              <a:t>/2</a:t>
            </a:r>
            <a:r>
              <a:rPr lang="zh-CN" altLang="en-US" dirty="0">
                <a:ea typeface="华文中宋" pitchFamily="2" charset="-122"/>
              </a:rPr>
              <a:t>时的控制角用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p-</a:t>
            </a:r>
            <a:r>
              <a:rPr lang="en-US" altLang="zh-CN" dirty="0">
                <a:ea typeface="华文中宋" pitchFamily="2" charset="-122"/>
              </a:rPr>
              <a:t> </a:t>
            </a:r>
            <a:r>
              <a:rPr lang="en-US" altLang="zh-CN" b="1" i="1" dirty="0">
                <a:ea typeface="华文中宋" pitchFamily="2" charset="-122"/>
                <a:sym typeface="Symbol" pitchFamily="18" charset="2"/>
              </a:rPr>
              <a:t> = 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b</a:t>
            </a:r>
            <a:r>
              <a:rPr lang="zh-CN" altLang="en-US" dirty="0">
                <a:ea typeface="华文中宋" pitchFamily="2" charset="-122"/>
              </a:rPr>
              <a:t>表示，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b </a:t>
            </a:r>
            <a:r>
              <a:rPr lang="zh-CN" altLang="en-US" dirty="0">
                <a:ea typeface="华文中宋" pitchFamily="2" charset="-122"/>
              </a:rPr>
              <a:t>称为</a:t>
            </a:r>
            <a:r>
              <a:rPr lang="zh-CN" altLang="en-US" b="1" dirty="0">
                <a:solidFill>
                  <a:srgbClr val="0000FF"/>
                </a:solidFill>
                <a:ea typeface="华文中宋" pitchFamily="2" charset="-122"/>
              </a:rPr>
              <a:t>逆变角</a:t>
            </a:r>
            <a:r>
              <a:rPr lang="zh-CN" altLang="en-US" dirty="0">
                <a:ea typeface="华文中宋" pitchFamily="2" charset="-122"/>
              </a:rPr>
              <a:t>。</a:t>
            </a:r>
          </a:p>
          <a:p>
            <a:pPr lvl="1" algn="just">
              <a:lnSpc>
                <a:spcPct val="15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dirty="0">
                <a:ea typeface="华文中宋" pitchFamily="2" charset="-122"/>
              </a:rPr>
              <a:t>逆变角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b</a:t>
            </a:r>
            <a:r>
              <a:rPr lang="zh-CN" altLang="en-US" dirty="0">
                <a:ea typeface="华文中宋" pitchFamily="2" charset="-122"/>
              </a:rPr>
              <a:t>和控制角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a</a:t>
            </a:r>
            <a:r>
              <a:rPr lang="zh-CN" altLang="en-US" dirty="0">
                <a:ea typeface="华文中宋" pitchFamily="2" charset="-122"/>
              </a:rPr>
              <a:t>的计量方向相反，其大小自</a:t>
            </a:r>
            <a:r>
              <a:rPr lang="en-US" altLang="zh-CN" i="1" dirty="0">
                <a:latin typeface="Symbol" pitchFamily="18" charset="2"/>
                <a:ea typeface="华文中宋" pitchFamily="2" charset="-122"/>
              </a:rPr>
              <a:t>b</a:t>
            </a:r>
            <a:r>
              <a:rPr lang="en-US" altLang="zh-CN" dirty="0">
                <a:ea typeface="华文中宋" pitchFamily="2" charset="-122"/>
              </a:rPr>
              <a:t> =0</a:t>
            </a:r>
            <a:r>
              <a:rPr lang="zh-CN" altLang="en-US" dirty="0">
                <a:ea typeface="华文中宋" pitchFamily="2" charset="-122"/>
              </a:rPr>
              <a:t>的起始点</a:t>
            </a:r>
            <a:r>
              <a:rPr lang="zh-CN" altLang="en-US" dirty="0">
                <a:solidFill>
                  <a:srgbClr val="0000FF"/>
                </a:solidFill>
                <a:ea typeface="华文中宋" pitchFamily="2" charset="-122"/>
              </a:rPr>
              <a:t>向左方</a:t>
            </a:r>
            <a:r>
              <a:rPr lang="zh-CN" altLang="en-US" dirty="0">
                <a:ea typeface="华文中宋" pitchFamily="2" charset="-122"/>
              </a:rPr>
              <a:t>计量。</a:t>
            </a:r>
          </a:p>
        </p:txBody>
      </p:sp>
      <p:pic>
        <p:nvPicPr>
          <p:cNvPr id="107529" name="Picture 9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0" name="Picture 10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1" name="Picture 11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75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75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autoUpdateAnimBg="0"/>
      <p:bldP spid="107525" grpId="0" build="p" bldLvl="2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418784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5.7.3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逆变失败与最小逆变角的限制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9600" y="990600"/>
            <a:ext cx="4343400" cy="533400"/>
          </a:xfrm>
          <a:noFill/>
          <a:ln/>
        </p:spPr>
        <p:txBody>
          <a:bodyPr/>
          <a:lstStyle/>
          <a:p>
            <a:pPr algn="just">
              <a:lnSpc>
                <a:spcPct val="115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800" b="1"/>
              <a:t>逆变失败</a:t>
            </a:r>
            <a:r>
              <a:rPr lang="zh-CN" altLang="en-US" sz="2800"/>
              <a:t>（逆变颠覆）</a:t>
            </a:r>
            <a:endParaRPr lang="zh-CN" altLang="en-US" sz="2800" b="1"/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279525" y="1535113"/>
            <a:ext cx="7254875" cy="128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dirty="0"/>
              <a:t>       </a:t>
            </a:r>
            <a:r>
              <a:rPr lang="zh-CN" altLang="en-US" sz="2200" dirty="0"/>
              <a:t>逆变时，一旦换相失败，外接直流电源就会通过晶闸管电路</a:t>
            </a:r>
            <a:r>
              <a:rPr lang="zh-CN" altLang="en-US" sz="2200" b="1" dirty="0">
                <a:solidFill>
                  <a:srgbClr val="0000FF"/>
                </a:solidFill>
              </a:rPr>
              <a:t>短路</a:t>
            </a:r>
            <a:r>
              <a:rPr lang="zh-CN" altLang="en-US" sz="2200" dirty="0"/>
              <a:t>，或使变流器的输出平均电压和直流电动势变成</a:t>
            </a:r>
            <a:r>
              <a:rPr lang="zh-CN" altLang="en-US" sz="2200" b="1" dirty="0">
                <a:solidFill>
                  <a:srgbClr val="0000FF"/>
                </a:solidFill>
              </a:rPr>
              <a:t>顺向串联</a:t>
            </a:r>
            <a:r>
              <a:rPr lang="zh-CN" altLang="en-US" sz="2200" dirty="0"/>
              <a:t>，形成很大</a:t>
            </a:r>
            <a:r>
              <a:rPr lang="zh-CN" altLang="en-US" sz="2200" b="1" dirty="0">
                <a:solidFill>
                  <a:srgbClr val="0000FF"/>
                </a:solidFill>
              </a:rPr>
              <a:t>短路电流</a:t>
            </a:r>
            <a:r>
              <a:rPr lang="zh-CN" altLang="en-US" sz="2200" dirty="0"/>
              <a:t>。</a:t>
            </a:r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143000" y="3429000"/>
            <a:ext cx="7543800" cy="260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683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20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>
                <a:ea typeface="华文中宋" pitchFamily="2" charset="-122"/>
              </a:rPr>
              <a:t>触发电路工作不可靠，不能适时、准确地给各晶闸管分配脉冲，如脉冲丢失、脉冲延时等，致使晶闸管不能正常换相。</a:t>
            </a:r>
          </a:p>
          <a:p>
            <a:pPr>
              <a:lnSpc>
                <a:spcPct val="115000"/>
              </a:lnSpc>
              <a:spcBef>
                <a:spcPct val="20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>
                <a:ea typeface="华文中宋" pitchFamily="2" charset="-122"/>
              </a:rPr>
              <a:t>晶闸管发生故障，该断时不断，或该通时不通。</a:t>
            </a:r>
          </a:p>
          <a:p>
            <a:pPr>
              <a:lnSpc>
                <a:spcPct val="115000"/>
              </a:lnSpc>
              <a:spcBef>
                <a:spcPct val="20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>
                <a:ea typeface="华文中宋" pitchFamily="2" charset="-122"/>
              </a:rPr>
              <a:t>交流电源缺相或突然消失。</a:t>
            </a:r>
          </a:p>
          <a:p>
            <a:pPr>
              <a:lnSpc>
                <a:spcPct val="115000"/>
              </a:lnSpc>
              <a:spcBef>
                <a:spcPct val="20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200" dirty="0">
                <a:solidFill>
                  <a:srgbClr val="0000FF"/>
                </a:solidFill>
                <a:ea typeface="华文中宋" pitchFamily="2" charset="-122"/>
              </a:rPr>
              <a:t>换相的裕量角不足，引起换相失败。</a:t>
            </a:r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838200" y="2743200"/>
            <a:ext cx="3148013" cy="58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b="1"/>
              <a:t>1)  </a:t>
            </a:r>
            <a:r>
              <a:rPr lang="zh-CN" altLang="en-US" sz="2800" b="1"/>
              <a:t>逆变失败的原因</a:t>
            </a:r>
            <a:endParaRPr lang="zh-CN" altLang="en-US" sz="4800"/>
          </a:p>
        </p:txBody>
      </p:sp>
      <p:pic>
        <p:nvPicPr>
          <p:cNvPr id="110603" name="Picture 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4" name="Picture 1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0605" name="Picture 13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5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05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8" grpId="0" build="p" autoUpdateAnimBg="0"/>
      <p:bldP spid="11059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850" name="Object 234"/>
          <p:cNvGraphicFramePr>
            <a:graphicFrameLocks noChangeAspect="1"/>
          </p:cNvGraphicFramePr>
          <p:nvPr/>
        </p:nvGraphicFramePr>
        <p:xfrm>
          <a:off x="3886200" y="1219200"/>
          <a:ext cx="38862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8495238" imgH="4139683" progId="Photoshop.Image.7">
                  <p:embed/>
                </p:oleObj>
              </mc:Choice>
              <mc:Fallback>
                <p:oleObj name="Image" r:id="rId2" imgW="8495238" imgH="4139683" progId="Photoshop.Image.7">
                  <p:embed/>
                  <p:pic>
                    <p:nvPicPr>
                      <p:cNvPr id="0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219200"/>
                        <a:ext cx="38862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52400"/>
            <a:ext cx="7579121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5.7.3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逆变失败与最小逆变角的限制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49263" y="1041400"/>
            <a:ext cx="3733800" cy="533400"/>
          </a:xfrm>
          <a:noFill/>
          <a:ln/>
        </p:spPr>
        <p:txBody>
          <a:bodyPr/>
          <a:lstStyle/>
          <a:p>
            <a:pPr>
              <a:lnSpc>
                <a:spcPct val="110000"/>
              </a:lnSpc>
              <a:buFont typeface="Wingdings" pitchFamily="2" charset="2"/>
              <a:buBlip>
                <a:blip r:embed="rId4"/>
              </a:buBlip>
            </a:pPr>
            <a:r>
              <a:rPr lang="zh-CN" altLang="en-US" sz="2800" dirty="0"/>
              <a:t>换相重叠角的影响：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3429000" y="5195888"/>
            <a:ext cx="5334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zh-CN" altLang="en-US" sz="1800" dirty="0">
                <a:solidFill>
                  <a:srgbClr val="0000FF"/>
                </a:solidFill>
              </a:rPr>
              <a:t>图</a:t>
            </a:r>
            <a:r>
              <a:rPr lang="en-US" altLang="zh-CN" sz="1800" dirty="0">
                <a:solidFill>
                  <a:srgbClr val="0000FF"/>
                </a:solidFill>
                <a:latin typeface="Arial Narrow" pitchFamily="34" charset="0"/>
              </a:rPr>
              <a:t>3-47  </a:t>
            </a:r>
            <a:r>
              <a:rPr lang="zh-CN" altLang="en-US" sz="1800" dirty="0">
                <a:solidFill>
                  <a:srgbClr val="0000FF"/>
                </a:solidFill>
              </a:rPr>
              <a:t>交流侧电抗对逆变换相过程的影响</a:t>
            </a:r>
            <a:endParaRPr lang="zh-CN" altLang="en-US" sz="1800" dirty="0">
              <a:solidFill>
                <a:srgbClr val="0000FF"/>
              </a:solidFill>
              <a:latin typeface="Arial Narrow" pitchFamily="34" charset="0"/>
            </a:endParaRPr>
          </a:p>
        </p:txBody>
      </p:sp>
      <p:sp>
        <p:nvSpPr>
          <p:cNvPr id="111624" name="AutoShape 8"/>
          <p:cNvSpPr>
            <a:spLocks noChangeArrowheads="1"/>
          </p:cNvSpPr>
          <p:nvPr/>
        </p:nvSpPr>
        <p:spPr bwMode="auto">
          <a:xfrm>
            <a:off x="228600" y="2286000"/>
            <a:ext cx="3622675" cy="762000"/>
          </a:xfrm>
          <a:prstGeom prst="wedgeRectCallout">
            <a:avLst>
              <a:gd name="adj1" fmla="val 76425"/>
              <a:gd name="adj2" fmla="val 162292"/>
            </a:avLst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80988" indent="-280988" algn="ctr">
              <a:lnSpc>
                <a:spcPct val="100000"/>
              </a:lnSpc>
              <a:spcBef>
                <a:spcPct val="0"/>
              </a:spcBef>
              <a:buFontTx/>
              <a:buBlip>
                <a:blip r:embed="rId5"/>
              </a:buBlip>
            </a:pPr>
            <a:r>
              <a:rPr lang="zh-CN" altLang="en-US" sz="2000" dirty="0"/>
              <a:t>当</a:t>
            </a:r>
            <a:r>
              <a:rPr lang="en-US" altLang="zh-CN" sz="2000" i="1" dirty="0">
                <a:latin typeface="Symbol" pitchFamily="18" charset="2"/>
              </a:rPr>
              <a:t>b </a:t>
            </a:r>
            <a:r>
              <a:rPr lang="en-US" altLang="zh-CN" sz="2000" dirty="0"/>
              <a:t>&gt;</a:t>
            </a:r>
            <a:r>
              <a:rPr lang="en-US" altLang="zh-CN" sz="2000" i="1" dirty="0">
                <a:latin typeface="Symbol" pitchFamily="18" charset="2"/>
              </a:rPr>
              <a:t>g </a:t>
            </a:r>
            <a:r>
              <a:rPr lang="zh-CN" altLang="en-US" sz="2000" dirty="0"/>
              <a:t>时，换相结束时，晶闸管能承受反压而关断。</a:t>
            </a:r>
          </a:p>
        </p:txBody>
      </p:sp>
      <p:sp>
        <p:nvSpPr>
          <p:cNvPr id="111625" name="AutoShape 9"/>
          <p:cNvSpPr>
            <a:spLocks noChangeArrowheads="1"/>
          </p:cNvSpPr>
          <p:nvPr/>
        </p:nvSpPr>
        <p:spPr bwMode="auto">
          <a:xfrm>
            <a:off x="914400" y="5638800"/>
            <a:ext cx="7620000" cy="762000"/>
          </a:xfrm>
          <a:prstGeom prst="wedgeRectCallout">
            <a:avLst>
              <a:gd name="adj1" fmla="val 35106"/>
              <a:gd name="adj2" fmla="val -180417"/>
            </a:avLst>
          </a:prstGeom>
          <a:noFill/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76250" lvl="1" indent="-187325">
              <a:lnSpc>
                <a:spcPct val="90000"/>
              </a:lnSpc>
              <a:buFontTx/>
              <a:buBlip>
                <a:blip r:embed="rId5"/>
              </a:buBlip>
            </a:pPr>
            <a:r>
              <a:rPr lang="zh-CN" altLang="en-US" sz="1800" dirty="0"/>
              <a:t>如果</a:t>
            </a:r>
            <a:r>
              <a:rPr lang="en-US" altLang="zh-CN" sz="1800" i="1" dirty="0">
                <a:latin typeface="Symbol" pitchFamily="18" charset="2"/>
              </a:rPr>
              <a:t>b </a:t>
            </a:r>
            <a:r>
              <a:rPr lang="en-US" altLang="zh-CN" sz="1800" dirty="0"/>
              <a:t>&lt;</a:t>
            </a:r>
            <a:r>
              <a:rPr lang="en-US" altLang="zh-CN" sz="1800" i="1" dirty="0">
                <a:latin typeface="Symbol" pitchFamily="18" charset="2"/>
              </a:rPr>
              <a:t>g </a:t>
            </a:r>
            <a:r>
              <a:rPr lang="zh-CN" altLang="en-US" sz="1800" dirty="0"/>
              <a:t>时（</a:t>
            </a:r>
            <a:r>
              <a:rPr lang="zh-CN" altLang="en-US" sz="1800" dirty="0">
                <a:latin typeface="Arial" charset="0"/>
              </a:rPr>
              <a:t>从图</a:t>
            </a:r>
            <a:r>
              <a:rPr lang="en-US" altLang="zh-CN" sz="1800" dirty="0">
                <a:latin typeface="Arial" charset="0"/>
              </a:rPr>
              <a:t>3-47</a:t>
            </a:r>
            <a:r>
              <a:rPr lang="zh-CN" altLang="en-US" sz="1800" dirty="0">
                <a:latin typeface="Arial" charset="0"/>
              </a:rPr>
              <a:t>右下角的波形中可清楚地看到），该通的晶闸管（</a:t>
            </a:r>
            <a:r>
              <a:rPr lang="en-US" altLang="zh-CN" sz="1800" dirty="0">
                <a:latin typeface="Arial" charset="0"/>
              </a:rPr>
              <a:t>VT</a:t>
            </a:r>
            <a:r>
              <a:rPr lang="en-US" altLang="zh-CN" sz="1800" baseline="-30000" dirty="0">
                <a:latin typeface="Arial" charset="0"/>
              </a:rPr>
              <a:t>1</a:t>
            </a:r>
            <a:r>
              <a:rPr lang="zh-CN" altLang="en-US" sz="1800" dirty="0">
                <a:latin typeface="Arial" charset="0"/>
              </a:rPr>
              <a:t>）会关断，而应关断的晶闸管（</a:t>
            </a:r>
            <a:r>
              <a:rPr lang="en-US" altLang="zh-CN" sz="1800" dirty="0">
                <a:latin typeface="Arial" charset="0"/>
              </a:rPr>
              <a:t>VT</a:t>
            </a:r>
            <a:r>
              <a:rPr lang="en-US" altLang="zh-CN" sz="1800" baseline="-30000" dirty="0">
                <a:latin typeface="Arial" charset="0"/>
              </a:rPr>
              <a:t>3</a:t>
            </a:r>
            <a:r>
              <a:rPr lang="en-US" altLang="zh-CN" sz="1800" dirty="0">
                <a:latin typeface="Arial" charset="0"/>
              </a:rPr>
              <a:t>)</a:t>
            </a:r>
            <a:r>
              <a:rPr lang="zh-CN" altLang="en-US" sz="1800" dirty="0">
                <a:latin typeface="Arial" charset="0"/>
              </a:rPr>
              <a:t>不能关断，最终导致逆变失败。 </a:t>
            </a:r>
          </a:p>
        </p:txBody>
      </p:sp>
      <p:pic>
        <p:nvPicPr>
          <p:cNvPr id="111627" name="Picture 11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8" name="Picture 1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629" name="Picture 13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849" name="Group 233"/>
          <p:cNvGrpSpPr>
            <a:grpSpLocks/>
          </p:cNvGrpSpPr>
          <p:nvPr/>
        </p:nvGrpSpPr>
        <p:grpSpPr bwMode="auto">
          <a:xfrm>
            <a:off x="3552825" y="3027363"/>
            <a:ext cx="4981575" cy="2085975"/>
            <a:chOff x="2238" y="1907"/>
            <a:chExt cx="3138" cy="1314"/>
          </a:xfrm>
        </p:grpSpPr>
        <p:sp>
          <p:nvSpPr>
            <p:cNvPr id="111631" name="Freeform 15"/>
            <p:cNvSpPr>
              <a:spLocks noEditPoints="1"/>
            </p:cNvSpPr>
            <p:nvPr/>
          </p:nvSpPr>
          <p:spPr bwMode="auto">
            <a:xfrm>
              <a:off x="2377" y="2070"/>
              <a:ext cx="2243" cy="640"/>
            </a:xfrm>
            <a:custGeom>
              <a:avLst/>
              <a:gdLst>
                <a:gd name="T0" fmla="*/ 38 w 2243"/>
                <a:gd name="T1" fmla="*/ 277 h 640"/>
                <a:gd name="T2" fmla="*/ 44 w 2243"/>
                <a:gd name="T3" fmla="*/ 266 h 640"/>
                <a:gd name="T4" fmla="*/ 90 w 2243"/>
                <a:gd name="T5" fmla="*/ 194 h 640"/>
                <a:gd name="T6" fmla="*/ 124 w 2243"/>
                <a:gd name="T7" fmla="*/ 163 h 640"/>
                <a:gd name="T8" fmla="*/ 133 w 2243"/>
                <a:gd name="T9" fmla="*/ 152 h 640"/>
                <a:gd name="T10" fmla="*/ 182 w 2243"/>
                <a:gd name="T11" fmla="*/ 90 h 640"/>
                <a:gd name="T12" fmla="*/ 228 w 2243"/>
                <a:gd name="T13" fmla="*/ 58 h 640"/>
                <a:gd name="T14" fmla="*/ 236 w 2243"/>
                <a:gd name="T15" fmla="*/ 47 h 640"/>
                <a:gd name="T16" fmla="*/ 270 w 2243"/>
                <a:gd name="T17" fmla="*/ 23 h 640"/>
                <a:gd name="T18" fmla="*/ 372 w 2243"/>
                <a:gd name="T19" fmla="*/ 1 h 640"/>
                <a:gd name="T20" fmla="*/ 415 w 2243"/>
                <a:gd name="T21" fmla="*/ 13 h 640"/>
                <a:gd name="T22" fmla="*/ 427 w 2243"/>
                <a:gd name="T23" fmla="*/ 22 h 640"/>
                <a:gd name="T24" fmla="*/ 467 w 2243"/>
                <a:gd name="T25" fmla="*/ 37 h 640"/>
                <a:gd name="T26" fmla="*/ 538 w 2243"/>
                <a:gd name="T27" fmla="*/ 103 h 640"/>
                <a:gd name="T28" fmla="*/ 546 w 2243"/>
                <a:gd name="T29" fmla="*/ 113 h 640"/>
                <a:gd name="T30" fmla="*/ 611 w 2243"/>
                <a:gd name="T31" fmla="*/ 181 h 640"/>
                <a:gd name="T32" fmla="*/ 629 w 2243"/>
                <a:gd name="T33" fmla="*/ 212 h 640"/>
                <a:gd name="T34" fmla="*/ 645 w 2243"/>
                <a:gd name="T35" fmla="*/ 223 h 640"/>
                <a:gd name="T36" fmla="*/ 696 w 2243"/>
                <a:gd name="T37" fmla="*/ 301 h 640"/>
                <a:gd name="T38" fmla="*/ 702 w 2243"/>
                <a:gd name="T39" fmla="*/ 311 h 640"/>
                <a:gd name="T40" fmla="*/ 757 w 2243"/>
                <a:gd name="T41" fmla="*/ 385 h 640"/>
                <a:gd name="T42" fmla="*/ 773 w 2243"/>
                <a:gd name="T43" fmla="*/ 417 h 640"/>
                <a:gd name="T44" fmla="*/ 786 w 2243"/>
                <a:gd name="T45" fmla="*/ 427 h 640"/>
                <a:gd name="T46" fmla="*/ 846 w 2243"/>
                <a:gd name="T47" fmla="*/ 498 h 640"/>
                <a:gd name="T48" fmla="*/ 867 w 2243"/>
                <a:gd name="T49" fmla="*/ 529 h 640"/>
                <a:gd name="T50" fmla="*/ 881 w 2243"/>
                <a:gd name="T51" fmla="*/ 537 h 640"/>
                <a:gd name="T52" fmla="*/ 952 w 2243"/>
                <a:gd name="T53" fmla="*/ 600 h 640"/>
                <a:gd name="T54" fmla="*/ 985 w 2243"/>
                <a:gd name="T55" fmla="*/ 625 h 640"/>
                <a:gd name="T56" fmla="*/ 1002 w 2243"/>
                <a:gd name="T57" fmla="*/ 627 h 640"/>
                <a:gd name="T58" fmla="*/ 1108 w 2243"/>
                <a:gd name="T59" fmla="*/ 628 h 640"/>
                <a:gd name="T60" fmla="*/ 1147 w 2243"/>
                <a:gd name="T61" fmla="*/ 618 h 640"/>
                <a:gd name="T62" fmla="*/ 1163 w 2243"/>
                <a:gd name="T63" fmla="*/ 609 h 640"/>
                <a:gd name="T64" fmla="*/ 1191 w 2243"/>
                <a:gd name="T65" fmla="*/ 582 h 640"/>
                <a:gd name="T66" fmla="*/ 1262 w 2243"/>
                <a:gd name="T67" fmla="*/ 518 h 640"/>
                <a:gd name="T68" fmla="*/ 1271 w 2243"/>
                <a:gd name="T69" fmla="*/ 508 h 640"/>
                <a:gd name="T70" fmla="*/ 1291 w 2243"/>
                <a:gd name="T71" fmla="*/ 476 h 640"/>
                <a:gd name="T72" fmla="*/ 1355 w 2243"/>
                <a:gd name="T73" fmla="*/ 406 h 640"/>
                <a:gd name="T74" fmla="*/ 1361 w 2243"/>
                <a:gd name="T75" fmla="*/ 395 h 640"/>
                <a:gd name="T76" fmla="*/ 1410 w 2243"/>
                <a:gd name="T77" fmla="*/ 318 h 640"/>
                <a:gd name="T78" fmla="*/ 1437 w 2243"/>
                <a:gd name="T79" fmla="*/ 292 h 640"/>
                <a:gd name="T80" fmla="*/ 1440 w 2243"/>
                <a:gd name="T81" fmla="*/ 276 h 640"/>
                <a:gd name="T82" fmla="*/ 1498 w 2243"/>
                <a:gd name="T83" fmla="*/ 201 h 640"/>
                <a:gd name="T84" fmla="*/ 1506 w 2243"/>
                <a:gd name="T85" fmla="*/ 192 h 640"/>
                <a:gd name="T86" fmla="*/ 1564 w 2243"/>
                <a:gd name="T87" fmla="*/ 119 h 640"/>
                <a:gd name="T88" fmla="*/ 1596 w 2243"/>
                <a:gd name="T89" fmla="*/ 96 h 640"/>
                <a:gd name="T90" fmla="*/ 1603 w 2243"/>
                <a:gd name="T91" fmla="*/ 80 h 640"/>
                <a:gd name="T92" fmla="*/ 1685 w 2243"/>
                <a:gd name="T93" fmla="*/ 23 h 640"/>
                <a:gd name="T94" fmla="*/ 1709 w 2243"/>
                <a:gd name="T95" fmla="*/ 13 h 640"/>
                <a:gd name="T96" fmla="*/ 1736 w 2243"/>
                <a:gd name="T97" fmla="*/ 6 h 640"/>
                <a:gd name="T98" fmla="*/ 1780 w 2243"/>
                <a:gd name="T99" fmla="*/ 1 h 640"/>
                <a:gd name="T100" fmla="*/ 1878 w 2243"/>
                <a:gd name="T101" fmla="*/ 41 h 640"/>
                <a:gd name="T102" fmla="*/ 1888 w 2243"/>
                <a:gd name="T103" fmla="*/ 49 h 640"/>
                <a:gd name="T104" fmla="*/ 1922 w 2243"/>
                <a:gd name="T105" fmla="*/ 74 h 640"/>
                <a:gd name="T106" fmla="*/ 1983 w 2243"/>
                <a:gd name="T107" fmla="*/ 144 h 640"/>
                <a:gd name="T108" fmla="*/ 1990 w 2243"/>
                <a:gd name="T109" fmla="*/ 155 h 640"/>
                <a:gd name="T110" fmla="*/ 2019 w 2243"/>
                <a:gd name="T111" fmla="*/ 184 h 640"/>
                <a:gd name="T112" fmla="*/ 2072 w 2243"/>
                <a:gd name="T113" fmla="*/ 257 h 640"/>
                <a:gd name="T114" fmla="*/ 2079 w 2243"/>
                <a:gd name="T115" fmla="*/ 268 h 640"/>
                <a:gd name="T116" fmla="*/ 2105 w 2243"/>
                <a:gd name="T117" fmla="*/ 298 h 640"/>
                <a:gd name="T118" fmla="*/ 2154 w 2243"/>
                <a:gd name="T119" fmla="*/ 375 h 640"/>
                <a:gd name="T120" fmla="*/ 2165 w 2243"/>
                <a:gd name="T121" fmla="*/ 383 h 640"/>
                <a:gd name="T122" fmla="*/ 2221 w 2243"/>
                <a:gd name="T123" fmla="*/ 460 h 640"/>
                <a:gd name="T124" fmla="*/ 2225 w 2243"/>
                <a:gd name="T125" fmla="*/ 474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43" h="640">
                  <a:moveTo>
                    <a:pt x="2" y="320"/>
                  </a:moveTo>
                  <a:lnTo>
                    <a:pt x="11" y="306"/>
                  </a:lnTo>
                  <a:lnTo>
                    <a:pt x="13" y="305"/>
                  </a:lnTo>
                  <a:lnTo>
                    <a:pt x="14" y="304"/>
                  </a:lnTo>
                  <a:lnTo>
                    <a:pt x="15" y="304"/>
                  </a:lnTo>
                  <a:lnTo>
                    <a:pt x="15" y="304"/>
                  </a:lnTo>
                  <a:lnTo>
                    <a:pt x="17" y="305"/>
                  </a:lnTo>
                  <a:lnTo>
                    <a:pt x="18" y="306"/>
                  </a:lnTo>
                  <a:lnTo>
                    <a:pt x="18" y="307"/>
                  </a:lnTo>
                  <a:lnTo>
                    <a:pt x="18" y="308"/>
                  </a:lnTo>
                  <a:lnTo>
                    <a:pt x="7" y="323"/>
                  </a:lnTo>
                  <a:lnTo>
                    <a:pt x="7" y="324"/>
                  </a:lnTo>
                  <a:lnTo>
                    <a:pt x="6" y="325"/>
                  </a:lnTo>
                  <a:lnTo>
                    <a:pt x="4" y="325"/>
                  </a:lnTo>
                  <a:lnTo>
                    <a:pt x="3" y="325"/>
                  </a:lnTo>
                  <a:lnTo>
                    <a:pt x="2" y="324"/>
                  </a:lnTo>
                  <a:lnTo>
                    <a:pt x="2" y="323"/>
                  </a:lnTo>
                  <a:lnTo>
                    <a:pt x="0" y="322"/>
                  </a:lnTo>
                  <a:lnTo>
                    <a:pt x="2" y="320"/>
                  </a:lnTo>
                  <a:lnTo>
                    <a:pt x="2" y="320"/>
                  </a:lnTo>
                  <a:close/>
                  <a:moveTo>
                    <a:pt x="21" y="291"/>
                  </a:moveTo>
                  <a:lnTo>
                    <a:pt x="32" y="276"/>
                  </a:lnTo>
                  <a:lnTo>
                    <a:pt x="32" y="276"/>
                  </a:lnTo>
                  <a:lnTo>
                    <a:pt x="33" y="275"/>
                  </a:lnTo>
                  <a:lnTo>
                    <a:pt x="35" y="275"/>
                  </a:lnTo>
                  <a:lnTo>
                    <a:pt x="36" y="275"/>
                  </a:lnTo>
                  <a:lnTo>
                    <a:pt x="38" y="276"/>
                  </a:lnTo>
                  <a:lnTo>
                    <a:pt x="38" y="277"/>
                  </a:lnTo>
                  <a:lnTo>
                    <a:pt x="38" y="278"/>
                  </a:lnTo>
                  <a:lnTo>
                    <a:pt x="38" y="279"/>
                  </a:lnTo>
                  <a:lnTo>
                    <a:pt x="28" y="293"/>
                  </a:lnTo>
                  <a:lnTo>
                    <a:pt x="27" y="294"/>
                  </a:lnTo>
                  <a:lnTo>
                    <a:pt x="25" y="295"/>
                  </a:lnTo>
                  <a:lnTo>
                    <a:pt x="24" y="295"/>
                  </a:lnTo>
                  <a:lnTo>
                    <a:pt x="22" y="294"/>
                  </a:lnTo>
                  <a:lnTo>
                    <a:pt x="22" y="294"/>
                  </a:lnTo>
                  <a:lnTo>
                    <a:pt x="21" y="293"/>
                  </a:lnTo>
                  <a:lnTo>
                    <a:pt x="21" y="292"/>
                  </a:lnTo>
                  <a:lnTo>
                    <a:pt x="21" y="291"/>
                  </a:lnTo>
                  <a:lnTo>
                    <a:pt x="21" y="291"/>
                  </a:lnTo>
                  <a:close/>
                  <a:moveTo>
                    <a:pt x="42" y="262"/>
                  </a:moveTo>
                  <a:lnTo>
                    <a:pt x="46" y="256"/>
                  </a:lnTo>
                  <a:lnTo>
                    <a:pt x="51" y="247"/>
                  </a:lnTo>
                  <a:lnTo>
                    <a:pt x="53" y="247"/>
                  </a:lnTo>
                  <a:lnTo>
                    <a:pt x="54" y="245"/>
                  </a:lnTo>
                  <a:lnTo>
                    <a:pt x="55" y="245"/>
                  </a:lnTo>
                  <a:lnTo>
                    <a:pt x="57" y="245"/>
                  </a:lnTo>
                  <a:lnTo>
                    <a:pt x="58" y="247"/>
                  </a:lnTo>
                  <a:lnTo>
                    <a:pt x="58" y="248"/>
                  </a:lnTo>
                  <a:lnTo>
                    <a:pt x="58" y="249"/>
                  </a:lnTo>
                  <a:lnTo>
                    <a:pt x="58" y="250"/>
                  </a:lnTo>
                  <a:lnTo>
                    <a:pt x="51" y="259"/>
                  </a:lnTo>
                  <a:lnTo>
                    <a:pt x="47" y="264"/>
                  </a:lnTo>
                  <a:lnTo>
                    <a:pt x="47" y="265"/>
                  </a:lnTo>
                  <a:lnTo>
                    <a:pt x="46" y="266"/>
                  </a:lnTo>
                  <a:lnTo>
                    <a:pt x="44" y="266"/>
                  </a:lnTo>
                  <a:lnTo>
                    <a:pt x="43" y="265"/>
                  </a:lnTo>
                  <a:lnTo>
                    <a:pt x="42" y="265"/>
                  </a:lnTo>
                  <a:lnTo>
                    <a:pt x="42" y="264"/>
                  </a:lnTo>
                  <a:lnTo>
                    <a:pt x="42" y="263"/>
                  </a:lnTo>
                  <a:lnTo>
                    <a:pt x="42" y="262"/>
                  </a:lnTo>
                  <a:lnTo>
                    <a:pt x="42" y="262"/>
                  </a:lnTo>
                  <a:close/>
                  <a:moveTo>
                    <a:pt x="62" y="232"/>
                  </a:moveTo>
                  <a:lnTo>
                    <a:pt x="72" y="218"/>
                  </a:lnTo>
                  <a:lnTo>
                    <a:pt x="73" y="217"/>
                  </a:lnTo>
                  <a:lnTo>
                    <a:pt x="75" y="216"/>
                  </a:lnTo>
                  <a:lnTo>
                    <a:pt x="76" y="216"/>
                  </a:lnTo>
                  <a:lnTo>
                    <a:pt x="77" y="217"/>
                  </a:lnTo>
                  <a:lnTo>
                    <a:pt x="79" y="217"/>
                  </a:lnTo>
                  <a:lnTo>
                    <a:pt x="79" y="218"/>
                  </a:lnTo>
                  <a:lnTo>
                    <a:pt x="79" y="219"/>
                  </a:lnTo>
                  <a:lnTo>
                    <a:pt x="79" y="221"/>
                  </a:lnTo>
                  <a:lnTo>
                    <a:pt x="68" y="236"/>
                  </a:lnTo>
                  <a:lnTo>
                    <a:pt x="68" y="236"/>
                  </a:lnTo>
                  <a:lnTo>
                    <a:pt x="66" y="237"/>
                  </a:lnTo>
                  <a:lnTo>
                    <a:pt x="65" y="237"/>
                  </a:lnTo>
                  <a:lnTo>
                    <a:pt x="64" y="237"/>
                  </a:lnTo>
                  <a:lnTo>
                    <a:pt x="62" y="236"/>
                  </a:lnTo>
                  <a:lnTo>
                    <a:pt x="62" y="235"/>
                  </a:lnTo>
                  <a:lnTo>
                    <a:pt x="61" y="234"/>
                  </a:lnTo>
                  <a:lnTo>
                    <a:pt x="62" y="232"/>
                  </a:lnTo>
                  <a:lnTo>
                    <a:pt x="62" y="232"/>
                  </a:lnTo>
                  <a:close/>
                  <a:moveTo>
                    <a:pt x="83" y="203"/>
                  </a:moveTo>
                  <a:lnTo>
                    <a:pt x="90" y="194"/>
                  </a:lnTo>
                  <a:lnTo>
                    <a:pt x="94" y="189"/>
                  </a:lnTo>
                  <a:lnTo>
                    <a:pt x="95" y="188"/>
                  </a:lnTo>
                  <a:lnTo>
                    <a:pt x="97" y="188"/>
                  </a:lnTo>
                  <a:lnTo>
                    <a:pt x="98" y="188"/>
                  </a:lnTo>
                  <a:lnTo>
                    <a:pt x="98" y="188"/>
                  </a:lnTo>
                  <a:lnTo>
                    <a:pt x="100" y="189"/>
                  </a:lnTo>
                  <a:lnTo>
                    <a:pt x="101" y="190"/>
                  </a:lnTo>
                  <a:lnTo>
                    <a:pt x="101" y="191"/>
                  </a:lnTo>
                  <a:lnTo>
                    <a:pt x="100" y="192"/>
                  </a:lnTo>
                  <a:lnTo>
                    <a:pt x="95" y="197"/>
                  </a:lnTo>
                  <a:lnTo>
                    <a:pt x="88" y="206"/>
                  </a:lnTo>
                  <a:lnTo>
                    <a:pt x="88" y="207"/>
                  </a:lnTo>
                  <a:lnTo>
                    <a:pt x="87" y="207"/>
                  </a:lnTo>
                  <a:lnTo>
                    <a:pt x="86" y="207"/>
                  </a:lnTo>
                  <a:lnTo>
                    <a:pt x="84" y="207"/>
                  </a:lnTo>
                  <a:lnTo>
                    <a:pt x="83" y="206"/>
                  </a:lnTo>
                  <a:lnTo>
                    <a:pt x="83" y="205"/>
                  </a:lnTo>
                  <a:lnTo>
                    <a:pt x="83" y="204"/>
                  </a:lnTo>
                  <a:lnTo>
                    <a:pt x="83" y="203"/>
                  </a:lnTo>
                  <a:lnTo>
                    <a:pt x="83" y="203"/>
                  </a:lnTo>
                  <a:close/>
                  <a:moveTo>
                    <a:pt x="106" y="175"/>
                  </a:moveTo>
                  <a:lnTo>
                    <a:pt x="117" y="162"/>
                  </a:lnTo>
                  <a:lnTo>
                    <a:pt x="119" y="161"/>
                  </a:lnTo>
                  <a:lnTo>
                    <a:pt x="120" y="161"/>
                  </a:lnTo>
                  <a:lnTo>
                    <a:pt x="122" y="161"/>
                  </a:lnTo>
                  <a:lnTo>
                    <a:pt x="123" y="161"/>
                  </a:lnTo>
                  <a:lnTo>
                    <a:pt x="124" y="162"/>
                  </a:lnTo>
                  <a:lnTo>
                    <a:pt x="124" y="163"/>
                  </a:lnTo>
                  <a:lnTo>
                    <a:pt x="124" y="164"/>
                  </a:lnTo>
                  <a:lnTo>
                    <a:pt x="124" y="165"/>
                  </a:lnTo>
                  <a:lnTo>
                    <a:pt x="112" y="178"/>
                  </a:lnTo>
                  <a:lnTo>
                    <a:pt x="111" y="179"/>
                  </a:lnTo>
                  <a:lnTo>
                    <a:pt x="109" y="179"/>
                  </a:lnTo>
                  <a:lnTo>
                    <a:pt x="108" y="179"/>
                  </a:lnTo>
                  <a:lnTo>
                    <a:pt x="106" y="179"/>
                  </a:lnTo>
                  <a:lnTo>
                    <a:pt x="106" y="178"/>
                  </a:lnTo>
                  <a:lnTo>
                    <a:pt x="105" y="177"/>
                  </a:lnTo>
                  <a:lnTo>
                    <a:pt x="105" y="176"/>
                  </a:lnTo>
                  <a:lnTo>
                    <a:pt x="106" y="175"/>
                  </a:lnTo>
                  <a:lnTo>
                    <a:pt x="106" y="175"/>
                  </a:lnTo>
                  <a:close/>
                  <a:moveTo>
                    <a:pt x="130" y="148"/>
                  </a:moveTo>
                  <a:lnTo>
                    <a:pt x="138" y="138"/>
                  </a:lnTo>
                  <a:lnTo>
                    <a:pt x="142" y="134"/>
                  </a:lnTo>
                  <a:lnTo>
                    <a:pt x="144" y="134"/>
                  </a:lnTo>
                  <a:lnTo>
                    <a:pt x="145" y="133"/>
                  </a:lnTo>
                  <a:lnTo>
                    <a:pt x="145" y="133"/>
                  </a:lnTo>
                  <a:lnTo>
                    <a:pt x="146" y="134"/>
                  </a:lnTo>
                  <a:lnTo>
                    <a:pt x="148" y="135"/>
                  </a:lnTo>
                  <a:lnTo>
                    <a:pt x="148" y="135"/>
                  </a:lnTo>
                  <a:lnTo>
                    <a:pt x="148" y="136"/>
                  </a:lnTo>
                  <a:lnTo>
                    <a:pt x="148" y="137"/>
                  </a:lnTo>
                  <a:lnTo>
                    <a:pt x="144" y="141"/>
                  </a:lnTo>
                  <a:lnTo>
                    <a:pt x="135" y="151"/>
                  </a:lnTo>
                  <a:lnTo>
                    <a:pt x="134" y="152"/>
                  </a:lnTo>
                  <a:lnTo>
                    <a:pt x="134" y="152"/>
                  </a:lnTo>
                  <a:lnTo>
                    <a:pt x="133" y="152"/>
                  </a:lnTo>
                  <a:lnTo>
                    <a:pt x="131" y="152"/>
                  </a:lnTo>
                  <a:lnTo>
                    <a:pt x="130" y="151"/>
                  </a:lnTo>
                  <a:lnTo>
                    <a:pt x="130" y="150"/>
                  </a:lnTo>
                  <a:lnTo>
                    <a:pt x="130" y="149"/>
                  </a:lnTo>
                  <a:lnTo>
                    <a:pt x="130" y="148"/>
                  </a:lnTo>
                  <a:lnTo>
                    <a:pt x="130" y="148"/>
                  </a:lnTo>
                  <a:close/>
                  <a:moveTo>
                    <a:pt x="155" y="121"/>
                  </a:moveTo>
                  <a:lnTo>
                    <a:pt x="167" y="106"/>
                  </a:lnTo>
                  <a:lnTo>
                    <a:pt x="168" y="106"/>
                  </a:lnTo>
                  <a:lnTo>
                    <a:pt x="170" y="105"/>
                  </a:lnTo>
                  <a:lnTo>
                    <a:pt x="171" y="105"/>
                  </a:lnTo>
                  <a:lnTo>
                    <a:pt x="171" y="106"/>
                  </a:lnTo>
                  <a:lnTo>
                    <a:pt x="173" y="108"/>
                  </a:lnTo>
                  <a:lnTo>
                    <a:pt x="174" y="109"/>
                  </a:lnTo>
                  <a:lnTo>
                    <a:pt x="173" y="110"/>
                  </a:lnTo>
                  <a:lnTo>
                    <a:pt x="173" y="110"/>
                  </a:lnTo>
                  <a:lnTo>
                    <a:pt x="160" y="124"/>
                  </a:lnTo>
                  <a:lnTo>
                    <a:pt x="159" y="125"/>
                  </a:lnTo>
                  <a:lnTo>
                    <a:pt x="157" y="125"/>
                  </a:lnTo>
                  <a:lnTo>
                    <a:pt x="156" y="125"/>
                  </a:lnTo>
                  <a:lnTo>
                    <a:pt x="155" y="124"/>
                  </a:lnTo>
                  <a:lnTo>
                    <a:pt x="155" y="124"/>
                  </a:lnTo>
                  <a:lnTo>
                    <a:pt x="153" y="123"/>
                  </a:lnTo>
                  <a:lnTo>
                    <a:pt x="153" y="122"/>
                  </a:lnTo>
                  <a:lnTo>
                    <a:pt x="155" y="121"/>
                  </a:lnTo>
                  <a:lnTo>
                    <a:pt x="155" y="121"/>
                  </a:lnTo>
                  <a:close/>
                  <a:moveTo>
                    <a:pt x="179" y="93"/>
                  </a:moveTo>
                  <a:lnTo>
                    <a:pt x="182" y="90"/>
                  </a:lnTo>
                  <a:lnTo>
                    <a:pt x="193" y="80"/>
                  </a:lnTo>
                  <a:lnTo>
                    <a:pt x="195" y="80"/>
                  </a:lnTo>
                  <a:lnTo>
                    <a:pt x="196" y="79"/>
                  </a:lnTo>
                  <a:lnTo>
                    <a:pt x="197" y="79"/>
                  </a:lnTo>
                  <a:lnTo>
                    <a:pt x="199" y="80"/>
                  </a:lnTo>
                  <a:lnTo>
                    <a:pt x="199" y="81"/>
                  </a:lnTo>
                  <a:lnTo>
                    <a:pt x="199" y="83"/>
                  </a:lnTo>
                  <a:lnTo>
                    <a:pt x="199" y="84"/>
                  </a:lnTo>
                  <a:lnTo>
                    <a:pt x="199" y="85"/>
                  </a:lnTo>
                  <a:lnTo>
                    <a:pt x="188" y="93"/>
                  </a:lnTo>
                  <a:lnTo>
                    <a:pt x="185" y="97"/>
                  </a:lnTo>
                  <a:lnTo>
                    <a:pt x="184" y="98"/>
                  </a:lnTo>
                  <a:lnTo>
                    <a:pt x="182" y="98"/>
                  </a:lnTo>
                  <a:lnTo>
                    <a:pt x="181" y="98"/>
                  </a:lnTo>
                  <a:lnTo>
                    <a:pt x="181" y="98"/>
                  </a:lnTo>
                  <a:lnTo>
                    <a:pt x="179" y="97"/>
                  </a:lnTo>
                  <a:lnTo>
                    <a:pt x="178" y="96"/>
                  </a:lnTo>
                  <a:lnTo>
                    <a:pt x="179" y="94"/>
                  </a:lnTo>
                  <a:lnTo>
                    <a:pt x="179" y="93"/>
                  </a:lnTo>
                  <a:lnTo>
                    <a:pt x="179" y="93"/>
                  </a:lnTo>
                  <a:close/>
                  <a:moveTo>
                    <a:pt x="207" y="68"/>
                  </a:moveTo>
                  <a:lnTo>
                    <a:pt x="221" y="55"/>
                  </a:lnTo>
                  <a:lnTo>
                    <a:pt x="222" y="54"/>
                  </a:lnTo>
                  <a:lnTo>
                    <a:pt x="224" y="54"/>
                  </a:lnTo>
                  <a:lnTo>
                    <a:pt x="225" y="54"/>
                  </a:lnTo>
                  <a:lnTo>
                    <a:pt x="226" y="55"/>
                  </a:lnTo>
                  <a:lnTo>
                    <a:pt x="228" y="56"/>
                  </a:lnTo>
                  <a:lnTo>
                    <a:pt x="228" y="58"/>
                  </a:lnTo>
                  <a:lnTo>
                    <a:pt x="228" y="59"/>
                  </a:lnTo>
                  <a:lnTo>
                    <a:pt x="226" y="60"/>
                  </a:lnTo>
                  <a:lnTo>
                    <a:pt x="212" y="72"/>
                  </a:lnTo>
                  <a:lnTo>
                    <a:pt x="211" y="73"/>
                  </a:lnTo>
                  <a:lnTo>
                    <a:pt x="210" y="73"/>
                  </a:lnTo>
                  <a:lnTo>
                    <a:pt x="208" y="73"/>
                  </a:lnTo>
                  <a:lnTo>
                    <a:pt x="207" y="72"/>
                  </a:lnTo>
                  <a:lnTo>
                    <a:pt x="207" y="71"/>
                  </a:lnTo>
                  <a:lnTo>
                    <a:pt x="207" y="70"/>
                  </a:lnTo>
                  <a:lnTo>
                    <a:pt x="207" y="70"/>
                  </a:lnTo>
                  <a:lnTo>
                    <a:pt x="207" y="68"/>
                  </a:lnTo>
                  <a:lnTo>
                    <a:pt x="207" y="68"/>
                  </a:lnTo>
                  <a:close/>
                  <a:moveTo>
                    <a:pt x="237" y="43"/>
                  </a:moveTo>
                  <a:lnTo>
                    <a:pt x="254" y="34"/>
                  </a:lnTo>
                  <a:lnTo>
                    <a:pt x="255" y="33"/>
                  </a:lnTo>
                  <a:lnTo>
                    <a:pt x="257" y="33"/>
                  </a:lnTo>
                  <a:lnTo>
                    <a:pt x="258" y="34"/>
                  </a:lnTo>
                  <a:lnTo>
                    <a:pt x="258" y="34"/>
                  </a:lnTo>
                  <a:lnTo>
                    <a:pt x="259" y="35"/>
                  </a:lnTo>
                  <a:lnTo>
                    <a:pt x="259" y="36"/>
                  </a:lnTo>
                  <a:lnTo>
                    <a:pt x="259" y="37"/>
                  </a:lnTo>
                  <a:lnTo>
                    <a:pt x="258" y="38"/>
                  </a:lnTo>
                  <a:lnTo>
                    <a:pt x="241" y="48"/>
                  </a:lnTo>
                  <a:lnTo>
                    <a:pt x="240" y="49"/>
                  </a:lnTo>
                  <a:lnTo>
                    <a:pt x="239" y="49"/>
                  </a:lnTo>
                  <a:lnTo>
                    <a:pt x="237" y="49"/>
                  </a:lnTo>
                  <a:lnTo>
                    <a:pt x="237" y="48"/>
                  </a:lnTo>
                  <a:lnTo>
                    <a:pt x="236" y="47"/>
                  </a:lnTo>
                  <a:lnTo>
                    <a:pt x="236" y="46"/>
                  </a:lnTo>
                  <a:lnTo>
                    <a:pt x="236" y="45"/>
                  </a:lnTo>
                  <a:lnTo>
                    <a:pt x="237" y="43"/>
                  </a:lnTo>
                  <a:lnTo>
                    <a:pt x="237" y="43"/>
                  </a:lnTo>
                  <a:close/>
                  <a:moveTo>
                    <a:pt x="270" y="23"/>
                  </a:moveTo>
                  <a:lnTo>
                    <a:pt x="270" y="23"/>
                  </a:lnTo>
                  <a:lnTo>
                    <a:pt x="272" y="23"/>
                  </a:lnTo>
                  <a:lnTo>
                    <a:pt x="288" y="14"/>
                  </a:lnTo>
                  <a:lnTo>
                    <a:pt x="290" y="14"/>
                  </a:lnTo>
                  <a:lnTo>
                    <a:pt x="291" y="14"/>
                  </a:lnTo>
                  <a:lnTo>
                    <a:pt x="292" y="14"/>
                  </a:lnTo>
                  <a:lnTo>
                    <a:pt x="294" y="15"/>
                  </a:lnTo>
                  <a:lnTo>
                    <a:pt x="294" y="16"/>
                  </a:lnTo>
                  <a:lnTo>
                    <a:pt x="294" y="17"/>
                  </a:lnTo>
                  <a:lnTo>
                    <a:pt x="294" y="18"/>
                  </a:lnTo>
                  <a:lnTo>
                    <a:pt x="292" y="20"/>
                  </a:lnTo>
                  <a:lnTo>
                    <a:pt x="274" y="27"/>
                  </a:lnTo>
                  <a:lnTo>
                    <a:pt x="274" y="27"/>
                  </a:lnTo>
                  <a:lnTo>
                    <a:pt x="274" y="27"/>
                  </a:lnTo>
                  <a:lnTo>
                    <a:pt x="273" y="28"/>
                  </a:lnTo>
                  <a:lnTo>
                    <a:pt x="272" y="28"/>
                  </a:lnTo>
                  <a:lnTo>
                    <a:pt x="270" y="27"/>
                  </a:lnTo>
                  <a:lnTo>
                    <a:pt x="269" y="27"/>
                  </a:lnTo>
                  <a:lnTo>
                    <a:pt x="269" y="26"/>
                  </a:lnTo>
                  <a:lnTo>
                    <a:pt x="269" y="25"/>
                  </a:lnTo>
                  <a:lnTo>
                    <a:pt x="269" y="24"/>
                  </a:lnTo>
                  <a:lnTo>
                    <a:pt x="270" y="23"/>
                  </a:lnTo>
                  <a:lnTo>
                    <a:pt x="270" y="23"/>
                  </a:lnTo>
                  <a:close/>
                  <a:moveTo>
                    <a:pt x="308" y="6"/>
                  </a:moveTo>
                  <a:lnTo>
                    <a:pt x="314" y="3"/>
                  </a:lnTo>
                  <a:lnTo>
                    <a:pt x="316" y="2"/>
                  </a:lnTo>
                  <a:lnTo>
                    <a:pt x="328" y="2"/>
                  </a:lnTo>
                  <a:lnTo>
                    <a:pt x="330" y="2"/>
                  </a:lnTo>
                  <a:lnTo>
                    <a:pt x="331" y="2"/>
                  </a:lnTo>
                  <a:lnTo>
                    <a:pt x="332" y="3"/>
                  </a:lnTo>
                  <a:lnTo>
                    <a:pt x="332" y="4"/>
                  </a:lnTo>
                  <a:lnTo>
                    <a:pt x="332" y="5"/>
                  </a:lnTo>
                  <a:lnTo>
                    <a:pt x="332" y="6"/>
                  </a:lnTo>
                  <a:lnTo>
                    <a:pt x="331" y="6"/>
                  </a:lnTo>
                  <a:lnTo>
                    <a:pt x="330" y="8"/>
                  </a:lnTo>
                  <a:lnTo>
                    <a:pt x="317" y="8"/>
                  </a:lnTo>
                  <a:lnTo>
                    <a:pt x="319" y="8"/>
                  </a:lnTo>
                  <a:lnTo>
                    <a:pt x="310" y="11"/>
                  </a:lnTo>
                  <a:lnTo>
                    <a:pt x="309" y="11"/>
                  </a:lnTo>
                  <a:lnTo>
                    <a:pt x="308" y="11"/>
                  </a:lnTo>
                  <a:lnTo>
                    <a:pt x="308" y="11"/>
                  </a:lnTo>
                  <a:lnTo>
                    <a:pt x="306" y="10"/>
                  </a:lnTo>
                  <a:lnTo>
                    <a:pt x="306" y="9"/>
                  </a:lnTo>
                  <a:lnTo>
                    <a:pt x="306" y="8"/>
                  </a:lnTo>
                  <a:lnTo>
                    <a:pt x="306" y="6"/>
                  </a:lnTo>
                  <a:lnTo>
                    <a:pt x="308" y="6"/>
                  </a:lnTo>
                  <a:lnTo>
                    <a:pt x="308" y="6"/>
                  </a:lnTo>
                  <a:close/>
                  <a:moveTo>
                    <a:pt x="350" y="0"/>
                  </a:moveTo>
                  <a:lnTo>
                    <a:pt x="365" y="0"/>
                  </a:lnTo>
                  <a:lnTo>
                    <a:pt x="367" y="0"/>
                  </a:lnTo>
                  <a:lnTo>
                    <a:pt x="372" y="1"/>
                  </a:lnTo>
                  <a:lnTo>
                    <a:pt x="374" y="1"/>
                  </a:lnTo>
                  <a:lnTo>
                    <a:pt x="374" y="2"/>
                  </a:lnTo>
                  <a:lnTo>
                    <a:pt x="375" y="3"/>
                  </a:lnTo>
                  <a:lnTo>
                    <a:pt x="375" y="4"/>
                  </a:lnTo>
                  <a:lnTo>
                    <a:pt x="374" y="5"/>
                  </a:lnTo>
                  <a:lnTo>
                    <a:pt x="372" y="5"/>
                  </a:lnTo>
                  <a:lnTo>
                    <a:pt x="372" y="6"/>
                  </a:lnTo>
                  <a:lnTo>
                    <a:pt x="371" y="6"/>
                  </a:lnTo>
                  <a:lnTo>
                    <a:pt x="364" y="5"/>
                  </a:lnTo>
                  <a:lnTo>
                    <a:pt x="365" y="5"/>
                  </a:lnTo>
                  <a:lnTo>
                    <a:pt x="350" y="6"/>
                  </a:lnTo>
                  <a:lnTo>
                    <a:pt x="349" y="5"/>
                  </a:lnTo>
                  <a:lnTo>
                    <a:pt x="347" y="5"/>
                  </a:lnTo>
                  <a:lnTo>
                    <a:pt x="347" y="4"/>
                  </a:lnTo>
                  <a:lnTo>
                    <a:pt x="346" y="3"/>
                  </a:lnTo>
                  <a:lnTo>
                    <a:pt x="346" y="2"/>
                  </a:lnTo>
                  <a:lnTo>
                    <a:pt x="347" y="1"/>
                  </a:lnTo>
                  <a:lnTo>
                    <a:pt x="349" y="1"/>
                  </a:lnTo>
                  <a:lnTo>
                    <a:pt x="350" y="0"/>
                  </a:lnTo>
                  <a:lnTo>
                    <a:pt x="350" y="0"/>
                  </a:lnTo>
                  <a:close/>
                  <a:moveTo>
                    <a:pt x="393" y="4"/>
                  </a:moveTo>
                  <a:lnTo>
                    <a:pt x="411" y="8"/>
                  </a:lnTo>
                  <a:lnTo>
                    <a:pt x="411" y="9"/>
                  </a:lnTo>
                  <a:lnTo>
                    <a:pt x="414" y="10"/>
                  </a:lnTo>
                  <a:lnTo>
                    <a:pt x="415" y="10"/>
                  </a:lnTo>
                  <a:lnTo>
                    <a:pt x="415" y="11"/>
                  </a:lnTo>
                  <a:lnTo>
                    <a:pt x="415" y="12"/>
                  </a:lnTo>
                  <a:lnTo>
                    <a:pt x="415" y="13"/>
                  </a:lnTo>
                  <a:lnTo>
                    <a:pt x="414" y="14"/>
                  </a:lnTo>
                  <a:lnTo>
                    <a:pt x="412" y="14"/>
                  </a:lnTo>
                  <a:lnTo>
                    <a:pt x="411" y="14"/>
                  </a:lnTo>
                  <a:lnTo>
                    <a:pt x="411" y="14"/>
                  </a:lnTo>
                  <a:lnTo>
                    <a:pt x="408" y="13"/>
                  </a:lnTo>
                  <a:lnTo>
                    <a:pt x="408" y="13"/>
                  </a:lnTo>
                  <a:lnTo>
                    <a:pt x="390" y="10"/>
                  </a:lnTo>
                  <a:lnTo>
                    <a:pt x="390" y="10"/>
                  </a:lnTo>
                  <a:lnTo>
                    <a:pt x="389" y="9"/>
                  </a:lnTo>
                  <a:lnTo>
                    <a:pt x="389" y="8"/>
                  </a:lnTo>
                  <a:lnTo>
                    <a:pt x="389" y="6"/>
                  </a:lnTo>
                  <a:lnTo>
                    <a:pt x="389" y="5"/>
                  </a:lnTo>
                  <a:lnTo>
                    <a:pt x="390" y="5"/>
                  </a:lnTo>
                  <a:lnTo>
                    <a:pt x="392" y="4"/>
                  </a:lnTo>
                  <a:lnTo>
                    <a:pt x="393" y="4"/>
                  </a:lnTo>
                  <a:lnTo>
                    <a:pt x="393" y="4"/>
                  </a:lnTo>
                  <a:close/>
                  <a:moveTo>
                    <a:pt x="432" y="17"/>
                  </a:moveTo>
                  <a:lnTo>
                    <a:pt x="451" y="26"/>
                  </a:lnTo>
                  <a:lnTo>
                    <a:pt x="452" y="27"/>
                  </a:lnTo>
                  <a:lnTo>
                    <a:pt x="452" y="27"/>
                  </a:lnTo>
                  <a:lnTo>
                    <a:pt x="452" y="28"/>
                  </a:lnTo>
                  <a:lnTo>
                    <a:pt x="452" y="29"/>
                  </a:lnTo>
                  <a:lnTo>
                    <a:pt x="451" y="30"/>
                  </a:lnTo>
                  <a:lnTo>
                    <a:pt x="449" y="31"/>
                  </a:lnTo>
                  <a:lnTo>
                    <a:pt x="448" y="31"/>
                  </a:lnTo>
                  <a:lnTo>
                    <a:pt x="447" y="30"/>
                  </a:lnTo>
                  <a:lnTo>
                    <a:pt x="429" y="23"/>
                  </a:lnTo>
                  <a:lnTo>
                    <a:pt x="427" y="22"/>
                  </a:lnTo>
                  <a:lnTo>
                    <a:pt x="427" y="21"/>
                  </a:lnTo>
                  <a:lnTo>
                    <a:pt x="427" y="20"/>
                  </a:lnTo>
                  <a:lnTo>
                    <a:pt x="427" y="18"/>
                  </a:lnTo>
                  <a:lnTo>
                    <a:pt x="429" y="17"/>
                  </a:lnTo>
                  <a:lnTo>
                    <a:pt x="429" y="17"/>
                  </a:lnTo>
                  <a:lnTo>
                    <a:pt x="430" y="17"/>
                  </a:lnTo>
                  <a:lnTo>
                    <a:pt x="432" y="17"/>
                  </a:lnTo>
                  <a:lnTo>
                    <a:pt x="432" y="17"/>
                  </a:lnTo>
                  <a:close/>
                  <a:moveTo>
                    <a:pt x="467" y="37"/>
                  </a:moveTo>
                  <a:lnTo>
                    <a:pt x="483" y="49"/>
                  </a:lnTo>
                  <a:lnTo>
                    <a:pt x="483" y="50"/>
                  </a:lnTo>
                  <a:lnTo>
                    <a:pt x="484" y="51"/>
                  </a:lnTo>
                  <a:lnTo>
                    <a:pt x="484" y="52"/>
                  </a:lnTo>
                  <a:lnTo>
                    <a:pt x="483" y="53"/>
                  </a:lnTo>
                  <a:lnTo>
                    <a:pt x="481" y="53"/>
                  </a:lnTo>
                  <a:lnTo>
                    <a:pt x="480" y="53"/>
                  </a:lnTo>
                  <a:lnTo>
                    <a:pt x="478" y="53"/>
                  </a:lnTo>
                  <a:lnTo>
                    <a:pt x="477" y="53"/>
                  </a:lnTo>
                  <a:lnTo>
                    <a:pt x="462" y="41"/>
                  </a:lnTo>
                  <a:lnTo>
                    <a:pt x="462" y="40"/>
                  </a:lnTo>
                  <a:lnTo>
                    <a:pt x="462" y="39"/>
                  </a:lnTo>
                  <a:lnTo>
                    <a:pt x="462" y="38"/>
                  </a:lnTo>
                  <a:lnTo>
                    <a:pt x="462" y="37"/>
                  </a:lnTo>
                  <a:lnTo>
                    <a:pt x="463" y="37"/>
                  </a:lnTo>
                  <a:lnTo>
                    <a:pt x="465" y="36"/>
                  </a:lnTo>
                  <a:lnTo>
                    <a:pt x="466" y="37"/>
                  </a:lnTo>
                  <a:lnTo>
                    <a:pt x="467" y="37"/>
                  </a:lnTo>
                  <a:lnTo>
                    <a:pt x="467" y="37"/>
                  </a:lnTo>
                  <a:close/>
                  <a:moveTo>
                    <a:pt x="498" y="61"/>
                  </a:moveTo>
                  <a:lnTo>
                    <a:pt x="500" y="62"/>
                  </a:lnTo>
                  <a:lnTo>
                    <a:pt x="511" y="73"/>
                  </a:lnTo>
                  <a:lnTo>
                    <a:pt x="513" y="74"/>
                  </a:lnTo>
                  <a:lnTo>
                    <a:pt x="513" y="75"/>
                  </a:lnTo>
                  <a:lnTo>
                    <a:pt x="511" y="76"/>
                  </a:lnTo>
                  <a:lnTo>
                    <a:pt x="511" y="77"/>
                  </a:lnTo>
                  <a:lnTo>
                    <a:pt x="510" y="78"/>
                  </a:lnTo>
                  <a:lnTo>
                    <a:pt x="509" y="78"/>
                  </a:lnTo>
                  <a:lnTo>
                    <a:pt x="507" y="77"/>
                  </a:lnTo>
                  <a:lnTo>
                    <a:pt x="506" y="77"/>
                  </a:lnTo>
                  <a:lnTo>
                    <a:pt x="495" y="66"/>
                  </a:lnTo>
                  <a:lnTo>
                    <a:pt x="492" y="64"/>
                  </a:lnTo>
                  <a:lnTo>
                    <a:pt x="492" y="63"/>
                  </a:lnTo>
                  <a:lnTo>
                    <a:pt x="492" y="62"/>
                  </a:lnTo>
                  <a:lnTo>
                    <a:pt x="492" y="61"/>
                  </a:lnTo>
                  <a:lnTo>
                    <a:pt x="492" y="61"/>
                  </a:lnTo>
                  <a:lnTo>
                    <a:pt x="494" y="60"/>
                  </a:lnTo>
                  <a:lnTo>
                    <a:pt x="495" y="60"/>
                  </a:lnTo>
                  <a:lnTo>
                    <a:pt x="496" y="60"/>
                  </a:lnTo>
                  <a:lnTo>
                    <a:pt x="498" y="61"/>
                  </a:lnTo>
                  <a:lnTo>
                    <a:pt x="498" y="61"/>
                  </a:lnTo>
                  <a:close/>
                  <a:moveTo>
                    <a:pt x="525" y="86"/>
                  </a:moveTo>
                  <a:lnTo>
                    <a:pt x="539" y="99"/>
                  </a:lnTo>
                  <a:lnTo>
                    <a:pt x="539" y="100"/>
                  </a:lnTo>
                  <a:lnTo>
                    <a:pt x="539" y="101"/>
                  </a:lnTo>
                  <a:lnTo>
                    <a:pt x="539" y="102"/>
                  </a:lnTo>
                  <a:lnTo>
                    <a:pt x="538" y="103"/>
                  </a:lnTo>
                  <a:lnTo>
                    <a:pt x="536" y="103"/>
                  </a:lnTo>
                  <a:lnTo>
                    <a:pt x="535" y="103"/>
                  </a:lnTo>
                  <a:lnTo>
                    <a:pt x="533" y="103"/>
                  </a:lnTo>
                  <a:lnTo>
                    <a:pt x="533" y="102"/>
                  </a:lnTo>
                  <a:lnTo>
                    <a:pt x="520" y="90"/>
                  </a:lnTo>
                  <a:lnTo>
                    <a:pt x="518" y="89"/>
                  </a:lnTo>
                  <a:lnTo>
                    <a:pt x="518" y="88"/>
                  </a:lnTo>
                  <a:lnTo>
                    <a:pt x="520" y="87"/>
                  </a:lnTo>
                  <a:lnTo>
                    <a:pt x="520" y="86"/>
                  </a:lnTo>
                  <a:lnTo>
                    <a:pt x="521" y="86"/>
                  </a:lnTo>
                  <a:lnTo>
                    <a:pt x="522" y="85"/>
                  </a:lnTo>
                  <a:lnTo>
                    <a:pt x="524" y="86"/>
                  </a:lnTo>
                  <a:lnTo>
                    <a:pt x="525" y="86"/>
                  </a:lnTo>
                  <a:lnTo>
                    <a:pt x="525" y="86"/>
                  </a:lnTo>
                  <a:close/>
                  <a:moveTo>
                    <a:pt x="551" y="113"/>
                  </a:moveTo>
                  <a:lnTo>
                    <a:pt x="564" y="126"/>
                  </a:lnTo>
                  <a:lnTo>
                    <a:pt x="564" y="127"/>
                  </a:lnTo>
                  <a:lnTo>
                    <a:pt x="564" y="128"/>
                  </a:lnTo>
                  <a:lnTo>
                    <a:pt x="564" y="129"/>
                  </a:lnTo>
                  <a:lnTo>
                    <a:pt x="562" y="130"/>
                  </a:lnTo>
                  <a:lnTo>
                    <a:pt x="561" y="130"/>
                  </a:lnTo>
                  <a:lnTo>
                    <a:pt x="560" y="130"/>
                  </a:lnTo>
                  <a:lnTo>
                    <a:pt x="558" y="130"/>
                  </a:lnTo>
                  <a:lnTo>
                    <a:pt x="557" y="129"/>
                  </a:lnTo>
                  <a:lnTo>
                    <a:pt x="546" y="116"/>
                  </a:lnTo>
                  <a:lnTo>
                    <a:pt x="544" y="115"/>
                  </a:lnTo>
                  <a:lnTo>
                    <a:pt x="544" y="114"/>
                  </a:lnTo>
                  <a:lnTo>
                    <a:pt x="546" y="113"/>
                  </a:lnTo>
                  <a:lnTo>
                    <a:pt x="546" y="112"/>
                  </a:lnTo>
                  <a:lnTo>
                    <a:pt x="547" y="112"/>
                  </a:lnTo>
                  <a:lnTo>
                    <a:pt x="549" y="112"/>
                  </a:lnTo>
                  <a:lnTo>
                    <a:pt x="550" y="112"/>
                  </a:lnTo>
                  <a:lnTo>
                    <a:pt x="551" y="113"/>
                  </a:lnTo>
                  <a:lnTo>
                    <a:pt x="551" y="113"/>
                  </a:lnTo>
                  <a:close/>
                  <a:moveTo>
                    <a:pt x="575" y="140"/>
                  </a:moveTo>
                  <a:lnTo>
                    <a:pt x="587" y="154"/>
                  </a:lnTo>
                  <a:lnTo>
                    <a:pt x="587" y="155"/>
                  </a:lnTo>
                  <a:lnTo>
                    <a:pt x="587" y="156"/>
                  </a:lnTo>
                  <a:lnTo>
                    <a:pt x="587" y="157"/>
                  </a:lnTo>
                  <a:lnTo>
                    <a:pt x="586" y="157"/>
                  </a:lnTo>
                  <a:lnTo>
                    <a:pt x="584" y="159"/>
                  </a:lnTo>
                  <a:lnTo>
                    <a:pt x="583" y="159"/>
                  </a:lnTo>
                  <a:lnTo>
                    <a:pt x="582" y="157"/>
                  </a:lnTo>
                  <a:lnTo>
                    <a:pt x="582" y="157"/>
                  </a:lnTo>
                  <a:lnTo>
                    <a:pt x="569" y="143"/>
                  </a:lnTo>
                  <a:lnTo>
                    <a:pt x="569" y="142"/>
                  </a:lnTo>
                  <a:lnTo>
                    <a:pt x="569" y="141"/>
                  </a:lnTo>
                  <a:lnTo>
                    <a:pt x="569" y="140"/>
                  </a:lnTo>
                  <a:lnTo>
                    <a:pt x="571" y="139"/>
                  </a:lnTo>
                  <a:lnTo>
                    <a:pt x="572" y="139"/>
                  </a:lnTo>
                  <a:lnTo>
                    <a:pt x="573" y="139"/>
                  </a:lnTo>
                  <a:lnTo>
                    <a:pt x="575" y="139"/>
                  </a:lnTo>
                  <a:lnTo>
                    <a:pt x="575" y="140"/>
                  </a:lnTo>
                  <a:lnTo>
                    <a:pt x="575" y="140"/>
                  </a:lnTo>
                  <a:close/>
                  <a:moveTo>
                    <a:pt x="600" y="167"/>
                  </a:moveTo>
                  <a:lnTo>
                    <a:pt x="611" y="181"/>
                  </a:lnTo>
                  <a:lnTo>
                    <a:pt x="612" y="182"/>
                  </a:lnTo>
                  <a:lnTo>
                    <a:pt x="612" y="184"/>
                  </a:lnTo>
                  <a:lnTo>
                    <a:pt x="611" y="185"/>
                  </a:lnTo>
                  <a:lnTo>
                    <a:pt x="611" y="186"/>
                  </a:lnTo>
                  <a:lnTo>
                    <a:pt x="609" y="186"/>
                  </a:lnTo>
                  <a:lnTo>
                    <a:pt x="608" y="186"/>
                  </a:lnTo>
                  <a:lnTo>
                    <a:pt x="606" y="186"/>
                  </a:lnTo>
                  <a:lnTo>
                    <a:pt x="605" y="185"/>
                  </a:lnTo>
                  <a:lnTo>
                    <a:pt x="593" y="171"/>
                  </a:lnTo>
                  <a:lnTo>
                    <a:pt x="593" y="169"/>
                  </a:lnTo>
                  <a:lnTo>
                    <a:pt x="593" y="168"/>
                  </a:lnTo>
                  <a:lnTo>
                    <a:pt x="593" y="167"/>
                  </a:lnTo>
                  <a:lnTo>
                    <a:pt x="594" y="167"/>
                  </a:lnTo>
                  <a:lnTo>
                    <a:pt x="595" y="166"/>
                  </a:lnTo>
                  <a:lnTo>
                    <a:pt x="597" y="166"/>
                  </a:lnTo>
                  <a:lnTo>
                    <a:pt x="598" y="167"/>
                  </a:lnTo>
                  <a:lnTo>
                    <a:pt x="600" y="167"/>
                  </a:lnTo>
                  <a:lnTo>
                    <a:pt x="600" y="167"/>
                  </a:lnTo>
                  <a:close/>
                  <a:moveTo>
                    <a:pt x="623" y="196"/>
                  </a:moveTo>
                  <a:lnTo>
                    <a:pt x="635" y="209"/>
                  </a:lnTo>
                  <a:lnTo>
                    <a:pt x="635" y="210"/>
                  </a:lnTo>
                  <a:lnTo>
                    <a:pt x="635" y="211"/>
                  </a:lnTo>
                  <a:lnTo>
                    <a:pt x="635" y="212"/>
                  </a:lnTo>
                  <a:lnTo>
                    <a:pt x="634" y="213"/>
                  </a:lnTo>
                  <a:lnTo>
                    <a:pt x="633" y="213"/>
                  </a:lnTo>
                  <a:lnTo>
                    <a:pt x="631" y="213"/>
                  </a:lnTo>
                  <a:lnTo>
                    <a:pt x="630" y="213"/>
                  </a:lnTo>
                  <a:lnTo>
                    <a:pt x="629" y="212"/>
                  </a:lnTo>
                  <a:lnTo>
                    <a:pt x="618" y="199"/>
                  </a:lnTo>
                  <a:lnTo>
                    <a:pt x="616" y="198"/>
                  </a:lnTo>
                  <a:lnTo>
                    <a:pt x="616" y="197"/>
                  </a:lnTo>
                  <a:lnTo>
                    <a:pt x="618" y="196"/>
                  </a:lnTo>
                  <a:lnTo>
                    <a:pt x="618" y="194"/>
                  </a:lnTo>
                  <a:lnTo>
                    <a:pt x="619" y="194"/>
                  </a:lnTo>
                  <a:lnTo>
                    <a:pt x="620" y="194"/>
                  </a:lnTo>
                  <a:lnTo>
                    <a:pt x="622" y="194"/>
                  </a:lnTo>
                  <a:lnTo>
                    <a:pt x="623" y="196"/>
                  </a:lnTo>
                  <a:lnTo>
                    <a:pt x="623" y="196"/>
                  </a:lnTo>
                  <a:close/>
                  <a:moveTo>
                    <a:pt x="646" y="224"/>
                  </a:moveTo>
                  <a:lnTo>
                    <a:pt x="656" y="238"/>
                  </a:lnTo>
                  <a:lnTo>
                    <a:pt x="656" y="239"/>
                  </a:lnTo>
                  <a:lnTo>
                    <a:pt x="656" y="240"/>
                  </a:lnTo>
                  <a:lnTo>
                    <a:pt x="656" y="241"/>
                  </a:lnTo>
                  <a:lnTo>
                    <a:pt x="655" y="242"/>
                  </a:lnTo>
                  <a:lnTo>
                    <a:pt x="653" y="242"/>
                  </a:lnTo>
                  <a:lnTo>
                    <a:pt x="652" y="242"/>
                  </a:lnTo>
                  <a:lnTo>
                    <a:pt x="651" y="242"/>
                  </a:lnTo>
                  <a:lnTo>
                    <a:pt x="651" y="241"/>
                  </a:lnTo>
                  <a:lnTo>
                    <a:pt x="640" y="226"/>
                  </a:lnTo>
                  <a:lnTo>
                    <a:pt x="640" y="225"/>
                  </a:lnTo>
                  <a:lnTo>
                    <a:pt x="640" y="224"/>
                  </a:lnTo>
                  <a:lnTo>
                    <a:pt x="640" y="224"/>
                  </a:lnTo>
                  <a:lnTo>
                    <a:pt x="641" y="223"/>
                  </a:lnTo>
                  <a:lnTo>
                    <a:pt x="642" y="223"/>
                  </a:lnTo>
                  <a:lnTo>
                    <a:pt x="644" y="223"/>
                  </a:lnTo>
                  <a:lnTo>
                    <a:pt x="645" y="223"/>
                  </a:lnTo>
                  <a:lnTo>
                    <a:pt x="646" y="224"/>
                  </a:lnTo>
                  <a:lnTo>
                    <a:pt x="646" y="224"/>
                  </a:lnTo>
                  <a:close/>
                  <a:moveTo>
                    <a:pt x="667" y="253"/>
                  </a:moveTo>
                  <a:lnTo>
                    <a:pt x="677" y="267"/>
                  </a:lnTo>
                  <a:lnTo>
                    <a:pt x="677" y="268"/>
                  </a:lnTo>
                  <a:lnTo>
                    <a:pt x="677" y="269"/>
                  </a:lnTo>
                  <a:lnTo>
                    <a:pt x="677" y="270"/>
                  </a:lnTo>
                  <a:lnTo>
                    <a:pt x="675" y="270"/>
                  </a:lnTo>
                  <a:lnTo>
                    <a:pt x="674" y="272"/>
                  </a:lnTo>
                  <a:lnTo>
                    <a:pt x="673" y="272"/>
                  </a:lnTo>
                  <a:lnTo>
                    <a:pt x="671" y="270"/>
                  </a:lnTo>
                  <a:lnTo>
                    <a:pt x="671" y="270"/>
                  </a:lnTo>
                  <a:lnTo>
                    <a:pt x="660" y="255"/>
                  </a:lnTo>
                  <a:lnTo>
                    <a:pt x="660" y="254"/>
                  </a:lnTo>
                  <a:lnTo>
                    <a:pt x="660" y="253"/>
                  </a:lnTo>
                  <a:lnTo>
                    <a:pt x="660" y="252"/>
                  </a:lnTo>
                  <a:lnTo>
                    <a:pt x="662" y="252"/>
                  </a:lnTo>
                  <a:lnTo>
                    <a:pt x="663" y="251"/>
                  </a:lnTo>
                  <a:lnTo>
                    <a:pt x="664" y="251"/>
                  </a:lnTo>
                  <a:lnTo>
                    <a:pt x="666" y="252"/>
                  </a:lnTo>
                  <a:lnTo>
                    <a:pt x="667" y="253"/>
                  </a:lnTo>
                  <a:lnTo>
                    <a:pt x="667" y="253"/>
                  </a:lnTo>
                  <a:close/>
                  <a:moveTo>
                    <a:pt x="686" y="282"/>
                  </a:moveTo>
                  <a:lnTo>
                    <a:pt x="697" y="297"/>
                  </a:lnTo>
                  <a:lnTo>
                    <a:pt x="697" y="298"/>
                  </a:lnTo>
                  <a:lnTo>
                    <a:pt x="697" y="299"/>
                  </a:lnTo>
                  <a:lnTo>
                    <a:pt x="697" y="300"/>
                  </a:lnTo>
                  <a:lnTo>
                    <a:pt x="696" y="301"/>
                  </a:lnTo>
                  <a:lnTo>
                    <a:pt x="695" y="301"/>
                  </a:lnTo>
                  <a:lnTo>
                    <a:pt x="693" y="301"/>
                  </a:lnTo>
                  <a:lnTo>
                    <a:pt x="692" y="300"/>
                  </a:lnTo>
                  <a:lnTo>
                    <a:pt x="691" y="299"/>
                  </a:lnTo>
                  <a:lnTo>
                    <a:pt x="681" y="285"/>
                  </a:lnTo>
                  <a:lnTo>
                    <a:pt x="681" y="284"/>
                  </a:lnTo>
                  <a:lnTo>
                    <a:pt x="681" y="282"/>
                  </a:lnTo>
                  <a:lnTo>
                    <a:pt x="681" y="281"/>
                  </a:lnTo>
                  <a:lnTo>
                    <a:pt x="682" y="280"/>
                  </a:lnTo>
                  <a:lnTo>
                    <a:pt x="684" y="280"/>
                  </a:lnTo>
                  <a:lnTo>
                    <a:pt x="685" y="280"/>
                  </a:lnTo>
                  <a:lnTo>
                    <a:pt x="686" y="281"/>
                  </a:lnTo>
                  <a:lnTo>
                    <a:pt x="686" y="282"/>
                  </a:lnTo>
                  <a:lnTo>
                    <a:pt x="686" y="282"/>
                  </a:lnTo>
                  <a:close/>
                  <a:moveTo>
                    <a:pt x="707" y="312"/>
                  </a:moveTo>
                  <a:lnTo>
                    <a:pt x="717" y="326"/>
                  </a:lnTo>
                  <a:lnTo>
                    <a:pt x="718" y="327"/>
                  </a:lnTo>
                  <a:lnTo>
                    <a:pt x="717" y="328"/>
                  </a:lnTo>
                  <a:lnTo>
                    <a:pt x="717" y="329"/>
                  </a:lnTo>
                  <a:lnTo>
                    <a:pt x="715" y="330"/>
                  </a:lnTo>
                  <a:lnTo>
                    <a:pt x="714" y="330"/>
                  </a:lnTo>
                  <a:lnTo>
                    <a:pt x="713" y="330"/>
                  </a:lnTo>
                  <a:lnTo>
                    <a:pt x="711" y="329"/>
                  </a:lnTo>
                  <a:lnTo>
                    <a:pt x="711" y="329"/>
                  </a:lnTo>
                  <a:lnTo>
                    <a:pt x="702" y="314"/>
                  </a:lnTo>
                  <a:lnTo>
                    <a:pt x="700" y="313"/>
                  </a:lnTo>
                  <a:lnTo>
                    <a:pt x="700" y="312"/>
                  </a:lnTo>
                  <a:lnTo>
                    <a:pt x="702" y="311"/>
                  </a:lnTo>
                  <a:lnTo>
                    <a:pt x="703" y="311"/>
                  </a:lnTo>
                  <a:lnTo>
                    <a:pt x="704" y="310"/>
                  </a:lnTo>
                  <a:lnTo>
                    <a:pt x="704" y="310"/>
                  </a:lnTo>
                  <a:lnTo>
                    <a:pt x="706" y="311"/>
                  </a:lnTo>
                  <a:lnTo>
                    <a:pt x="707" y="312"/>
                  </a:lnTo>
                  <a:lnTo>
                    <a:pt x="707" y="312"/>
                  </a:lnTo>
                  <a:close/>
                  <a:moveTo>
                    <a:pt x="728" y="341"/>
                  </a:moveTo>
                  <a:lnTo>
                    <a:pt x="737" y="355"/>
                  </a:lnTo>
                  <a:lnTo>
                    <a:pt x="737" y="356"/>
                  </a:lnTo>
                  <a:lnTo>
                    <a:pt x="737" y="357"/>
                  </a:lnTo>
                  <a:lnTo>
                    <a:pt x="737" y="358"/>
                  </a:lnTo>
                  <a:lnTo>
                    <a:pt x="736" y="360"/>
                  </a:lnTo>
                  <a:lnTo>
                    <a:pt x="735" y="360"/>
                  </a:lnTo>
                  <a:lnTo>
                    <a:pt x="733" y="360"/>
                  </a:lnTo>
                  <a:lnTo>
                    <a:pt x="732" y="358"/>
                  </a:lnTo>
                  <a:lnTo>
                    <a:pt x="730" y="358"/>
                  </a:lnTo>
                  <a:lnTo>
                    <a:pt x="721" y="343"/>
                  </a:lnTo>
                  <a:lnTo>
                    <a:pt x="721" y="342"/>
                  </a:lnTo>
                  <a:lnTo>
                    <a:pt x="721" y="341"/>
                  </a:lnTo>
                  <a:lnTo>
                    <a:pt x="721" y="340"/>
                  </a:lnTo>
                  <a:lnTo>
                    <a:pt x="722" y="340"/>
                  </a:lnTo>
                  <a:lnTo>
                    <a:pt x="724" y="339"/>
                  </a:lnTo>
                  <a:lnTo>
                    <a:pt x="725" y="339"/>
                  </a:lnTo>
                  <a:lnTo>
                    <a:pt x="726" y="340"/>
                  </a:lnTo>
                  <a:lnTo>
                    <a:pt x="728" y="341"/>
                  </a:lnTo>
                  <a:lnTo>
                    <a:pt x="728" y="341"/>
                  </a:lnTo>
                  <a:close/>
                  <a:moveTo>
                    <a:pt x="747" y="370"/>
                  </a:moveTo>
                  <a:lnTo>
                    <a:pt x="757" y="385"/>
                  </a:lnTo>
                  <a:lnTo>
                    <a:pt x="758" y="386"/>
                  </a:lnTo>
                  <a:lnTo>
                    <a:pt x="758" y="387"/>
                  </a:lnTo>
                  <a:lnTo>
                    <a:pt x="757" y="388"/>
                  </a:lnTo>
                  <a:lnTo>
                    <a:pt x="755" y="389"/>
                  </a:lnTo>
                  <a:lnTo>
                    <a:pt x="754" y="389"/>
                  </a:lnTo>
                  <a:lnTo>
                    <a:pt x="753" y="389"/>
                  </a:lnTo>
                  <a:lnTo>
                    <a:pt x="753" y="388"/>
                  </a:lnTo>
                  <a:lnTo>
                    <a:pt x="751" y="388"/>
                  </a:lnTo>
                  <a:lnTo>
                    <a:pt x="741" y="373"/>
                  </a:lnTo>
                  <a:lnTo>
                    <a:pt x="740" y="372"/>
                  </a:lnTo>
                  <a:lnTo>
                    <a:pt x="740" y="370"/>
                  </a:lnTo>
                  <a:lnTo>
                    <a:pt x="741" y="369"/>
                  </a:lnTo>
                  <a:lnTo>
                    <a:pt x="743" y="369"/>
                  </a:lnTo>
                  <a:lnTo>
                    <a:pt x="744" y="368"/>
                  </a:lnTo>
                  <a:lnTo>
                    <a:pt x="746" y="368"/>
                  </a:lnTo>
                  <a:lnTo>
                    <a:pt x="746" y="369"/>
                  </a:lnTo>
                  <a:lnTo>
                    <a:pt x="747" y="370"/>
                  </a:lnTo>
                  <a:lnTo>
                    <a:pt x="747" y="370"/>
                  </a:lnTo>
                  <a:close/>
                  <a:moveTo>
                    <a:pt x="768" y="400"/>
                  </a:moveTo>
                  <a:lnTo>
                    <a:pt x="769" y="402"/>
                  </a:lnTo>
                  <a:lnTo>
                    <a:pt x="777" y="414"/>
                  </a:lnTo>
                  <a:lnTo>
                    <a:pt x="779" y="415"/>
                  </a:lnTo>
                  <a:lnTo>
                    <a:pt x="779" y="416"/>
                  </a:lnTo>
                  <a:lnTo>
                    <a:pt x="777" y="417"/>
                  </a:lnTo>
                  <a:lnTo>
                    <a:pt x="776" y="417"/>
                  </a:lnTo>
                  <a:lnTo>
                    <a:pt x="775" y="418"/>
                  </a:lnTo>
                  <a:lnTo>
                    <a:pt x="773" y="418"/>
                  </a:lnTo>
                  <a:lnTo>
                    <a:pt x="773" y="417"/>
                  </a:lnTo>
                  <a:lnTo>
                    <a:pt x="772" y="417"/>
                  </a:lnTo>
                  <a:lnTo>
                    <a:pt x="762" y="404"/>
                  </a:lnTo>
                  <a:lnTo>
                    <a:pt x="761" y="402"/>
                  </a:lnTo>
                  <a:lnTo>
                    <a:pt x="761" y="401"/>
                  </a:lnTo>
                  <a:lnTo>
                    <a:pt x="761" y="400"/>
                  </a:lnTo>
                  <a:lnTo>
                    <a:pt x="761" y="399"/>
                  </a:lnTo>
                  <a:lnTo>
                    <a:pt x="762" y="399"/>
                  </a:lnTo>
                  <a:lnTo>
                    <a:pt x="764" y="398"/>
                  </a:lnTo>
                  <a:lnTo>
                    <a:pt x="765" y="399"/>
                  </a:lnTo>
                  <a:lnTo>
                    <a:pt x="766" y="399"/>
                  </a:lnTo>
                  <a:lnTo>
                    <a:pt x="768" y="400"/>
                  </a:lnTo>
                  <a:lnTo>
                    <a:pt x="768" y="400"/>
                  </a:lnTo>
                  <a:close/>
                  <a:moveTo>
                    <a:pt x="788" y="428"/>
                  </a:moveTo>
                  <a:lnTo>
                    <a:pt x="799" y="442"/>
                  </a:lnTo>
                  <a:lnTo>
                    <a:pt x="799" y="443"/>
                  </a:lnTo>
                  <a:lnTo>
                    <a:pt x="799" y="444"/>
                  </a:lnTo>
                  <a:lnTo>
                    <a:pt x="799" y="445"/>
                  </a:lnTo>
                  <a:lnTo>
                    <a:pt x="798" y="446"/>
                  </a:lnTo>
                  <a:lnTo>
                    <a:pt x="797" y="446"/>
                  </a:lnTo>
                  <a:lnTo>
                    <a:pt x="795" y="446"/>
                  </a:lnTo>
                  <a:lnTo>
                    <a:pt x="794" y="446"/>
                  </a:lnTo>
                  <a:lnTo>
                    <a:pt x="792" y="445"/>
                  </a:lnTo>
                  <a:lnTo>
                    <a:pt x="783" y="431"/>
                  </a:lnTo>
                  <a:lnTo>
                    <a:pt x="781" y="430"/>
                  </a:lnTo>
                  <a:lnTo>
                    <a:pt x="781" y="429"/>
                  </a:lnTo>
                  <a:lnTo>
                    <a:pt x="783" y="428"/>
                  </a:lnTo>
                  <a:lnTo>
                    <a:pt x="784" y="427"/>
                  </a:lnTo>
                  <a:lnTo>
                    <a:pt x="786" y="427"/>
                  </a:lnTo>
                  <a:lnTo>
                    <a:pt x="787" y="427"/>
                  </a:lnTo>
                  <a:lnTo>
                    <a:pt x="787" y="427"/>
                  </a:lnTo>
                  <a:lnTo>
                    <a:pt x="788" y="428"/>
                  </a:lnTo>
                  <a:lnTo>
                    <a:pt x="788" y="428"/>
                  </a:lnTo>
                  <a:close/>
                  <a:moveTo>
                    <a:pt x="810" y="457"/>
                  </a:moveTo>
                  <a:lnTo>
                    <a:pt x="813" y="461"/>
                  </a:lnTo>
                  <a:lnTo>
                    <a:pt x="821" y="470"/>
                  </a:lnTo>
                  <a:lnTo>
                    <a:pt x="823" y="471"/>
                  </a:lnTo>
                  <a:lnTo>
                    <a:pt x="823" y="473"/>
                  </a:lnTo>
                  <a:lnTo>
                    <a:pt x="821" y="474"/>
                  </a:lnTo>
                  <a:lnTo>
                    <a:pt x="821" y="475"/>
                  </a:lnTo>
                  <a:lnTo>
                    <a:pt x="820" y="475"/>
                  </a:lnTo>
                  <a:lnTo>
                    <a:pt x="819" y="475"/>
                  </a:lnTo>
                  <a:lnTo>
                    <a:pt x="817" y="475"/>
                  </a:lnTo>
                  <a:lnTo>
                    <a:pt x="816" y="474"/>
                  </a:lnTo>
                  <a:lnTo>
                    <a:pt x="806" y="464"/>
                  </a:lnTo>
                  <a:lnTo>
                    <a:pt x="803" y="460"/>
                  </a:lnTo>
                  <a:lnTo>
                    <a:pt x="803" y="458"/>
                  </a:lnTo>
                  <a:lnTo>
                    <a:pt x="803" y="457"/>
                  </a:lnTo>
                  <a:lnTo>
                    <a:pt x="803" y="456"/>
                  </a:lnTo>
                  <a:lnTo>
                    <a:pt x="805" y="456"/>
                  </a:lnTo>
                  <a:lnTo>
                    <a:pt x="806" y="455"/>
                  </a:lnTo>
                  <a:lnTo>
                    <a:pt x="808" y="456"/>
                  </a:lnTo>
                  <a:lnTo>
                    <a:pt x="809" y="456"/>
                  </a:lnTo>
                  <a:lnTo>
                    <a:pt x="810" y="457"/>
                  </a:lnTo>
                  <a:lnTo>
                    <a:pt x="810" y="457"/>
                  </a:lnTo>
                  <a:close/>
                  <a:moveTo>
                    <a:pt x="834" y="484"/>
                  </a:moveTo>
                  <a:lnTo>
                    <a:pt x="846" y="498"/>
                  </a:lnTo>
                  <a:lnTo>
                    <a:pt x="848" y="499"/>
                  </a:lnTo>
                  <a:lnTo>
                    <a:pt x="848" y="500"/>
                  </a:lnTo>
                  <a:lnTo>
                    <a:pt x="846" y="501"/>
                  </a:lnTo>
                  <a:lnTo>
                    <a:pt x="846" y="502"/>
                  </a:lnTo>
                  <a:lnTo>
                    <a:pt x="845" y="502"/>
                  </a:lnTo>
                  <a:lnTo>
                    <a:pt x="843" y="502"/>
                  </a:lnTo>
                  <a:lnTo>
                    <a:pt x="842" y="502"/>
                  </a:lnTo>
                  <a:lnTo>
                    <a:pt x="841" y="501"/>
                  </a:lnTo>
                  <a:lnTo>
                    <a:pt x="828" y="488"/>
                  </a:lnTo>
                  <a:lnTo>
                    <a:pt x="828" y="487"/>
                  </a:lnTo>
                  <a:lnTo>
                    <a:pt x="828" y="486"/>
                  </a:lnTo>
                  <a:lnTo>
                    <a:pt x="828" y="484"/>
                  </a:lnTo>
                  <a:lnTo>
                    <a:pt x="830" y="483"/>
                  </a:lnTo>
                  <a:lnTo>
                    <a:pt x="831" y="483"/>
                  </a:lnTo>
                  <a:lnTo>
                    <a:pt x="832" y="483"/>
                  </a:lnTo>
                  <a:lnTo>
                    <a:pt x="832" y="483"/>
                  </a:lnTo>
                  <a:lnTo>
                    <a:pt x="834" y="484"/>
                  </a:lnTo>
                  <a:lnTo>
                    <a:pt x="834" y="484"/>
                  </a:lnTo>
                  <a:close/>
                  <a:moveTo>
                    <a:pt x="859" y="511"/>
                  </a:moveTo>
                  <a:lnTo>
                    <a:pt x="861" y="514"/>
                  </a:lnTo>
                  <a:lnTo>
                    <a:pt x="871" y="525"/>
                  </a:lnTo>
                  <a:lnTo>
                    <a:pt x="872" y="526"/>
                  </a:lnTo>
                  <a:lnTo>
                    <a:pt x="872" y="527"/>
                  </a:lnTo>
                  <a:lnTo>
                    <a:pt x="871" y="528"/>
                  </a:lnTo>
                  <a:lnTo>
                    <a:pt x="871" y="528"/>
                  </a:lnTo>
                  <a:lnTo>
                    <a:pt x="870" y="529"/>
                  </a:lnTo>
                  <a:lnTo>
                    <a:pt x="868" y="529"/>
                  </a:lnTo>
                  <a:lnTo>
                    <a:pt x="867" y="529"/>
                  </a:lnTo>
                  <a:lnTo>
                    <a:pt x="865" y="528"/>
                  </a:lnTo>
                  <a:lnTo>
                    <a:pt x="856" y="517"/>
                  </a:lnTo>
                  <a:lnTo>
                    <a:pt x="853" y="514"/>
                  </a:lnTo>
                  <a:lnTo>
                    <a:pt x="853" y="514"/>
                  </a:lnTo>
                  <a:lnTo>
                    <a:pt x="853" y="513"/>
                  </a:lnTo>
                  <a:lnTo>
                    <a:pt x="853" y="512"/>
                  </a:lnTo>
                  <a:lnTo>
                    <a:pt x="854" y="511"/>
                  </a:lnTo>
                  <a:lnTo>
                    <a:pt x="856" y="509"/>
                  </a:lnTo>
                  <a:lnTo>
                    <a:pt x="857" y="509"/>
                  </a:lnTo>
                  <a:lnTo>
                    <a:pt x="857" y="511"/>
                  </a:lnTo>
                  <a:lnTo>
                    <a:pt x="859" y="511"/>
                  </a:lnTo>
                  <a:lnTo>
                    <a:pt x="859" y="511"/>
                  </a:lnTo>
                  <a:close/>
                  <a:moveTo>
                    <a:pt x="883" y="538"/>
                  </a:moveTo>
                  <a:lnTo>
                    <a:pt x="896" y="552"/>
                  </a:lnTo>
                  <a:lnTo>
                    <a:pt x="897" y="553"/>
                  </a:lnTo>
                  <a:lnTo>
                    <a:pt x="897" y="554"/>
                  </a:lnTo>
                  <a:lnTo>
                    <a:pt x="896" y="555"/>
                  </a:lnTo>
                  <a:lnTo>
                    <a:pt x="896" y="555"/>
                  </a:lnTo>
                  <a:lnTo>
                    <a:pt x="894" y="556"/>
                  </a:lnTo>
                  <a:lnTo>
                    <a:pt x="893" y="556"/>
                  </a:lnTo>
                  <a:lnTo>
                    <a:pt x="892" y="555"/>
                  </a:lnTo>
                  <a:lnTo>
                    <a:pt x="890" y="555"/>
                  </a:lnTo>
                  <a:lnTo>
                    <a:pt x="878" y="541"/>
                  </a:lnTo>
                  <a:lnTo>
                    <a:pt x="878" y="540"/>
                  </a:lnTo>
                  <a:lnTo>
                    <a:pt x="878" y="539"/>
                  </a:lnTo>
                  <a:lnTo>
                    <a:pt x="878" y="539"/>
                  </a:lnTo>
                  <a:lnTo>
                    <a:pt x="879" y="538"/>
                  </a:lnTo>
                  <a:lnTo>
                    <a:pt x="881" y="537"/>
                  </a:lnTo>
                  <a:lnTo>
                    <a:pt x="882" y="537"/>
                  </a:lnTo>
                  <a:lnTo>
                    <a:pt x="883" y="538"/>
                  </a:lnTo>
                  <a:lnTo>
                    <a:pt x="883" y="538"/>
                  </a:lnTo>
                  <a:lnTo>
                    <a:pt x="883" y="538"/>
                  </a:lnTo>
                  <a:close/>
                  <a:moveTo>
                    <a:pt x="910" y="565"/>
                  </a:moveTo>
                  <a:lnTo>
                    <a:pt x="923" y="577"/>
                  </a:lnTo>
                  <a:lnTo>
                    <a:pt x="925" y="578"/>
                  </a:lnTo>
                  <a:lnTo>
                    <a:pt x="925" y="579"/>
                  </a:lnTo>
                  <a:lnTo>
                    <a:pt x="925" y="580"/>
                  </a:lnTo>
                  <a:lnTo>
                    <a:pt x="923" y="580"/>
                  </a:lnTo>
                  <a:lnTo>
                    <a:pt x="922" y="581"/>
                  </a:lnTo>
                  <a:lnTo>
                    <a:pt x="921" y="581"/>
                  </a:lnTo>
                  <a:lnTo>
                    <a:pt x="919" y="581"/>
                  </a:lnTo>
                  <a:lnTo>
                    <a:pt x="918" y="580"/>
                  </a:lnTo>
                  <a:lnTo>
                    <a:pt x="904" y="568"/>
                  </a:lnTo>
                  <a:lnTo>
                    <a:pt x="903" y="567"/>
                  </a:lnTo>
                  <a:lnTo>
                    <a:pt x="903" y="566"/>
                  </a:lnTo>
                  <a:lnTo>
                    <a:pt x="903" y="565"/>
                  </a:lnTo>
                  <a:lnTo>
                    <a:pt x="904" y="564"/>
                  </a:lnTo>
                  <a:lnTo>
                    <a:pt x="905" y="564"/>
                  </a:lnTo>
                  <a:lnTo>
                    <a:pt x="907" y="564"/>
                  </a:lnTo>
                  <a:lnTo>
                    <a:pt x="908" y="564"/>
                  </a:lnTo>
                  <a:lnTo>
                    <a:pt x="910" y="565"/>
                  </a:lnTo>
                  <a:lnTo>
                    <a:pt x="910" y="565"/>
                  </a:lnTo>
                  <a:close/>
                  <a:moveTo>
                    <a:pt x="938" y="589"/>
                  </a:moveTo>
                  <a:lnTo>
                    <a:pt x="948" y="597"/>
                  </a:lnTo>
                  <a:lnTo>
                    <a:pt x="948" y="597"/>
                  </a:lnTo>
                  <a:lnTo>
                    <a:pt x="952" y="600"/>
                  </a:lnTo>
                  <a:lnTo>
                    <a:pt x="954" y="601"/>
                  </a:lnTo>
                  <a:lnTo>
                    <a:pt x="954" y="602"/>
                  </a:lnTo>
                  <a:lnTo>
                    <a:pt x="954" y="603"/>
                  </a:lnTo>
                  <a:lnTo>
                    <a:pt x="954" y="604"/>
                  </a:lnTo>
                  <a:lnTo>
                    <a:pt x="952" y="604"/>
                  </a:lnTo>
                  <a:lnTo>
                    <a:pt x="951" y="605"/>
                  </a:lnTo>
                  <a:lnTo>
                    <a:pt x="950" y="605"/>
                  </a:lnTo>
                  <a:lnTo>
                    <a:pt x="948" y="604"/>
                  </a:lnTo>
                  <a:lnTo>
                    <a:pt x="944" y="602"/>
                  </a:lnTo>
                  <a:lnTo>
                    <a:pt x="944" y="601"/>
                  </a:lnTo>
                  <a:lnTo>
                    <a:pt x="933" y="592"/>
                  </a:lnTo>
                  <a:lnTo>
                    <a:pt x="932" y="592"/>
                  </a:lnTo>
                  <a:lnTo>
                    <a:pt x="932" y="591"/>
                  </a:lnTo>
                  <a:lnTo>
                    <a:pt x="933" y="590"/>
                  </a:lnTo>
                  <a:lnTo>
                    <a:pt x="933" y="589"/>
                  </a:lnTo>
                  <a:lnTo>
                    <a:pt x="934" y="588"/>
                  </a:lnTo>
                  <a:lnTo>
                    <a:pt x="936" y="588"/>
                  </a:lnTo>
                  <a:lnTo>
                    <a:pt x="937" y="588"/>
                  </a:lnTo>
                  <a:lnTo>
                    <a:pt x="938" y="589"/>
                  </a:lnTo>
                  <a:lnTo>
                    <a:pt x="938" y="589"/>
                  </a:lnTo>
                  <a:close/>
                  <a:moveTo>
                    <a:pt x="970" y="609"/>
                  </a:moveTo>
                  <a:lnTo>
                    <a:pt x="987" y="619"/>
                  </a:lnTo>
                  <a:lnTo>
                    <a:pt x="988" y="620"/>
                  </a:lnTo>
                  <a:lnTo>
                    <a:pt x="988" y="621"/>
                  </a:lnTo>
                  <a:lnTo>
                    <a:pt x="988" y="622"/>
                  </a:lnTo>
                  <a:lnTo>
                    <a:pt x="988" y="624"/>
                  </a:lnTo>
                  <a:lnTo>
                    <a:pt x="987" y="624"/>
                  </a:lnTo>
                  <a:lnTo>
                    <a:pt x="985" y="625"/>
                  </a:lnTo>
                  <a:lnTo>
                    <a:pt x="984" y="625"/>
                  </a:lnTo>
                  <a:lnTo>
                    <a:pt x="983" y="624"/>
                  </a:lnTo>
                  <a:lnTo>
                    <a:pt x="966" y="614"/>
                  </a:lnTo>
                  <a:lnTo>
                    <a:pt x="965" y="614"/>
                  </a:lnTo>
                  <a:lnTo>
                    <a:pt x="965" y="613"/>
                  </a:lnTo>
                  <a:lnTo>
                    <a:pt x="965" y="612"/>
                  </a:lnTo>
                  <a:lnTo>
                    <a:pt x="965" y="611"/>
                  </a:lnTo>
                  <a:lnTo>
                    <a:pt x="966" y="609"/>
                  </a:lnTo>
                  <a:lnTo>
                    <a:pt x="967" y="609"/>
                  </a:lnTo>
                  <a:lnTo>
                    <a:pt x="969" y="609"/>
                  </a:lnTo>
                  <a:lnTo>
                    <a:pt x="970" y="609"/>
                  </a:lnTo>
                  <a:lnTo>
                    <a:pt x="970" y="609"/>
                  </a:lnTo>
                  <a:close/>
                  <a:moveTo>
                    <a:pt x="1006" y="626"/>
                  </a:moveTo>
                  <a:lnTo>
                    <a:pt x="1025" y="631"/>
                  </a:lnTo>
                  <a:lnTo>
                    <a:pt x="1027" y="631"/>
                  </a:lnTo>
                  <a:lnTo>
                    <a:pt x="1028" y="632"/>
                  </a:lnTo>
                  <a:lnTo>
                    <a:pt x="1028" y="633"/>
                  </a:lnTo>
                  <a:lnTo>
                    <a:pt x="1028" y="634"/>
                  </a:lnTo>
                  <a:lnTo>
                    <a:pt x="1027" y="635"/>
                  </a:lnTo>
                  <a:lnTo>
                    <a:pt x="1027" y="635"/>
                  </a:lnTo>
                  <a:lnTo>
                    <a:pt x="1025" y="637"/>
                  </a:lnTo>
                  <a:lnTo>
                    <a:pt x="1024" y="635"/>
                  </a:lnTo>
                  <a:lnTo>
                    <a:pt x="1003" y="631"/>
                  </a:lnTo>
                  <a:lnTo>
                    <a:pt x="1002" y="630"/>
                  </a:lnTo>
                  <a:lnTo>
                    <a:pt x="1000" y="629"/>
                  </a:lnTo>
                  <a:lnTo>
                    <a:pt x="1000" y="628"/>
                  </a:lnTo>
                  <a:lnTo>
                    <a:pt x="1000" y="627"/>
                  </a:lnTo>
                  <a:lnTo>
                    <a:pt x="1002" y="627"/>
                  </a:lnTo>
                  <a:lnTo>
                    <a:pt x="1003" y="626"/>
                  </a:lnTo>
                  <a:lnTo>
                    <a:pt x="1005" y="626"/>
                  </a:lnTo>
                  <a:lnTo>
                    <a:pt x="1006" y="626"/>
                  </a:lnTo>
                  <a:lnTo>
                    <a:pt x="1006" y="626"/>
                  </a:lnTo>
                  <a:close/>
                  <a:moveTo>
                    <a:pt x="1046" y="633"/>
                  </a:moveTo>
                  <a:lnTo>
                    <a:pt x="1067" y="634"/>
                  </a:lnTo>
                  <a:lnTo>
                    <a:pt x="1068" y="635"/>
                  </a:lnTo>
                  <a:lnTo>
                    <a:pt x="1069" y="635"/>
                  </a:lnTo>
                  <a:lnTo>
                    <a:pt x="1069" y="637"/>
                  </a:lnTo>
                  <a:lnTo>
                    <a:pt x="1069" y="638"/>
                  </a:lnTo>
                  <a:lnTo>
                    <a:pt x="1069" y="639"/>
                  </a:lnTo>
                  <a:lnTo>
                    <a:pt x="1068" y="640"/>
                  </a:lnTo>
                  <a:lnTo>
                    <a:pt x="1067" y="640"/>
                  </a:lnTo>
                  <a:lnTo>
                    <a:pt x="1065" y="640"/>
                  </a:lnTo>
                  <a:lnTo>
                    <a:pt x="1045" y="639"/>
                  </a:lnTo>
                  <a:lnTo>
                    <a:pt x="1043" y="639"/>
                  </a:lnTo>
                  <a:lnTo>
                    <a:pt x="1042" y="638"/>
                  </a:lnTo>
                  <a:lnTo>
                    <a:pt x="1042" y="638"/>
                  </a:lnTo>
                  <a:lnTo>
                    <a:pt x="1042" y="637"/>
                  </a:lnTo>
                  <a:lnTo>
                    <a:pt x="1042" y="635"/>
                  </a:lnTo>
                  <a:lnTo>
                    <a:pt x="1043" y="634"/>
                  </a:lnTo>
                  <a:lnTo>
                    <a:pt x="1045" y="633"/>
                  </a:lnTo>
                  <a:lnTo>
                    <a:pt x="1046" y="633"/>
                  </a:lnTo>
                  <a:lnTo>
                    <a:pt x="1046" y="633"/>
                  </a:lnTo>
                  <a:close/>
                  <a:moveTo>
                    <a:pt x="1086" y="634"/>
                  </a:moveTo>
                  <a:lnTo>
                    <a:pt x="1105" y="628"/>
                  </a:lnTo>
                  <a:lnTo>
                    <a:pt x="1107" y="628"/>
                  </a:lnTo>
                  <a:lnTo>
                    <a:pt x="1108" y="628"/>
                  </a:lnTo>
                  <a:lnTo>
                    <a:pt x="1109" y="629"/>
                  </a:lnTo>
                  <a:lnTo>
                    <a:pt x="1109" y="630"/>
                  </a:lnTo>
                  <a:lnTo>
                    <a:pt x="1111" y="631"/>
                  </a:lnTo>
                  <a:lnTo>
                    <a:pt x="1109" y="632"/>
                  </a:lnTo>
                  <a:lnTo>
                    <a:pt x="1109" y="633"/>
                  </a:lnTo>
                  <a:lnTo>
                    <a:pt x="1108" y="633"/>
                  </a:lnTo>
                  <a:lnTo>
                    <a:pt x="1089" y="640"/>
                  </a:lnTo>
                  <a:lnTo>
                    <a:pt x="1087" y="640"/>
                  </a:lnTo>
                  <a:lnTo>
                    <a:pt x="1086" y="640"/>
                  </a:lnTo>
                  <a:lnTo>
                    <a:pt x="1085" y="639"/>
                  </a:lnTo>
                  <a:lnTo>
                    <a:pt x="1083" y="639"/>
                  </a:lnTo>
                  <a:lnTo>
                    <a:pt x="1083" y="638"/>
                  </a:lnTo>
                  <a:lnTo>
                    <a:pt x="1083" y="637"/>
                  </a:lnTo>
                  <a:lnTo>
                    <a:pt x="1085" y="635"/>
                  </a:lnTo>
                  <a:lnTo>
                    <a:pt x="1086" y="634"/>
                  </a:lnTo>
                  <a:lnTo>
                    <a:pt x="1086" y="634"/>
                  </a:lnTo>
                  <a:close/>
                  <a:moveTo>
                    <a:pt x="1124" y="622"/>
                  </a:moveTo>
                  <a:lnTo>
                    <a:pt x="1126" y="622"/>
                  </a:lnTo>
                  <a:lnTo>
                    <a:pt x="1124" y="622"/>
                  </a:lnTo>
                  <a:lnTo>
                    <a:pt x="1142" y="614"/>
                  </a:lnTo>
                  <a:lnTo>
                    <a:pt x="1144" y="613"/>
                  </a:lnTo>
                  <a:lnTo>
                    <a:pt x="1145" y="613"/>
                  </a:lnTo>
                  <a:lnTo>
                    <a:pt x="1147" y="614"/>
                  </a:lnTo>
                  <a:lnTo>
                    <a:pt x="1147" y="614"/>
                  </a:lnTo>
                  <a:lnTo>
                    <a:pt x="1148" y="615"/>
                  </a:lnTo>
                  <a:lnTo>
                    <a:pt x="1148" y="616"/>
                  </a:lnTo>
                  <a:lnTo>
                    <a:pt x="1147" y="617"/>
                  </a:lnTo>
                  <a:lnTo>
                    <a:pt x="1147" y="618"/>
                  </a:lnTo>
                  <a:lnTo>
                    <a:pt x="1129" y="627"/>
                  </a:lnTo>
                  <a:lnTo>
                    <a:pt x="1129" y="627"/>
                  </a:lnTo>
                  <a:lnTo>
                    <a:pt x="1127" y="627"/>
                  </a:lnTo>
                  <a:lnTo>
                    <a:pt x="1126" y="628"/>
                  </a:lnTo>
                  <a:lnTo>
                    <a:pt x="1124" y="627"/>
                  </a:lnTo>
                  <a:lnTo>
                    <a:pt x="1123" y="627"/>
                  </a:lnTo>
                  <a:lnTo>
                    <a:pt x="1123" y="626"/>
                  </a:lnTo>
                  <a:lnTo>
                    <a:pt x="1123" y="625"/>
                  </a:lnTo>
                  <a:lnTo>
                    <a:pt x="1123" y="624"/>
                  </a:lnTo>
                  <a:lnTo>
                    <a:pt x="1123" y="622"/>
                  </a:lnTo>
                  <a:lnTo>
                    <a:pt x="1124" y="622"/>
                  </a:lnTo>
                  <a:lnTo>
                    <a:pt x="1124" y="622"/>
                  </a:lnTo>
                  <a:close/>
                  <a:moveTo>
                    <a:pt x="1160" y="604"/>
                  </a:moveTo>
                  <a:lnTo>
                    <a:pt x="1169" y="600"/>
                  </a:lnTo>
                  <a:lnTo>
                    <a:pt x="1169" y="600"/>
                  </a:lnTo>
                  <a:lnTo>
                    <a:pt x="1175" y="594"/>
                  </a:lnTo>
                  <a:lnTo>
                    <a:pt x="1177" y="593"/>
                  </a:lnTo>
                  <a:lnTo>
                    <a:pt x="1178" y="593"/>
                  </a:lnTo>
                  <a:lnTo>
                    <a:pt x="1180" y="593"/>
                  </a:lnTo>
                  <a:lnTo>
                    <a:pt x="1181" y="594"/>
                  </a:lnTo>
                  <a:lnTo>
                    <a:pt x="1181" y="595"/>
                  </a:lnTo>
                  <a:lnTo>
                    <a:pt x="1181" y="596"/>
                  </a:lnTo>
                  <a:lnTo>
                    <a:pt x="1181" y="597"/>
                  </a:lnTo>
                  <a:lnTo>
                    <a:pt x="1181" y="597"/>
                  </a:lnTo>
                  <a:lnTo>
                    <a:pt x="1173" y="604"/>
                  </a:lnTo>
                  <a:lnTo>
                    <a:pt x="1173" y="604"/>
                  </a:lnTo>
                  <a:lnTo>
                    <a:pt x="1163" y="609"/>
                  </a:lnTo>
                  <a:lnTo>
                    <a:pt x="1163" y="609"/>
                  </a:lnTo>
                  <a:lnTo>
                    <a:pt x="1162" y="609"/>
                  </a:lnTo>
                  <a:lnTo>
                    <a:pt x="1160" y="609"/>
                  </a:lnTo>
                  <a:lnTo>
                    <a:pt x="1159" y="608"/>
                  </a:lnTo>
                  <a:lnTo>
                    <a:pt x="1159" y="607"/>
                  </a:lnTo>
                  <a:lnTo>
                    <a:pt x="1159" y="606"/>
                  </a:lnTo>
                  <a:lnTo>
                    <a:pt x="1159" y="605"/>
                  </a:lnTo>
                  <a:lnTo>
                    <a:pt x="1160" y="604"/>
                  </a:lnTo>
                  <a:lnTo>
                    <a:pt x="1160" y="604"/>
                  </a:lnTo>
                  <a:close/>
                  <a:moveTo>
                    <a:pt x="1191" y="582"/>
                  </a:moveTo>
                  <a:lnTo>
                    <a:pt x="1204" y="570"/>
                  </a:lnTo>
                  <a:lnTo>
                    <a:pt x="1206" y="569"/>
                  </a:lnTo>
                  <a:lnTo>
                    <a:pt x="1207" y="569"/>
                  </a:lnTo>
                  <a:lnTo>
                    <a:pt x="1209" y="569"/>
                  </a:lnTo>
                  <a:lnTo>
                    <a:pt x="1210" y="570"/>
                  </a:lnTo>
                  <a:lnTo>
                    <a:pt x="1210" y="570"/>
                  </a:lnTo>
                  <a:lnTo>
                    <a:pt x="1211" y="571"/>
                  </a:lnTo>
                  <a:lnTo>
                    <a:pt x="1210" y="572"/>
                  </a:lnTo>
                  <a:lnTo>
                    <a:pt x="1210" y="574"/>
                  </a:lnTo>
                  <a:lnTo>
                    <a:pt x="1195" y="586"/>
                  </a:lnTo>
                  <a:lnTo>
                    <a:pt x="1193" y="587"/>
                  </a:lnTo>
                  <a:lnTo>
                    <a:pt x="1192" y="587"/>
                  </a:lnTo>
                  <a:lnTo>
                    <a:pt x="1191" y="587"/>
                  </a:lnTo>
                  <a:lnTo>
                    <a:pt x="1191" y="586"/>
                  </a:lnTo>
                  <a:lnTo>
                    <a:pt x="1189" y="586"/>
                  </a:lnTo>
                  <a:lnTo>
                    <a:pt x="1189" y="584"/>
                  </a:lnTo>
                  <a:lnTo>
                    <a:pt x="1189" y="583"/>
                  </a:lnTo>
                  <a:lnTo>
                    <a:pt x="1191" y="582"/>
                  </a:lnTo>
                  <a:lnTo>
                    <a:pt x="1191" y="582"/>
                  </a:lnTo>
                  <a:close/>
                  <a:moveTo>
                    <a:pt x="1218" y="557"/>
                  </a:moveTo>
                  <a:lnTo>
                    <a:pt x="1231" y="544"/>
                  </a:lnTo>
                  <a:lnTo>
                    <a:pt x="1232" y="543"/>
                  </a:lnTo>
                  <a:lnTo>
                    <a:pt x="1233" y="543"/>
                  </a:lnTo>
                  <a:lnTo>
                    <a:pt x="1235" y="543"/>
                  </a:lnTo>
                  <a:lnTo>
                    <a:pt x="1236" y="544"/>
                  </a:lnTo>
                  <a:lnTo>
                    <a:pt x="1237" y="544"/>
                  </a:lnTo>
                  <a:lnTo>
                    <a:pt x="1237" y="545"/>
                  </a:lnTo>
                  <a:lnTo>
                    <a:pt x="1237" y="546"/>
                  </a:lnTo>
                  <a:lnTo>
                    <a:pt x="1236" y="547"/>
                  </a:lnTo>
                  <a:lnTo>
                    <a:pt x="1224" y="561"/>
                  </a:lnTo>
                  <a:lnTo>
                    <a:pt x="1222" y="562"/>
                  </a:lnTo>
                  <a:lnTo>
                    <a:pt x="1221" y="562"/>
                  </a:lnTo>
                  <a:lnTo>
                    <a:pt x="1220" y="562"/>
                  </a:lnTo>
                  <a:lnTo>
                    <a:pt x="1218" y="562"/>
                  </a:lnTo>
                  <a:lnTo>
                    <a:pt x="1218" y="561"/>
                  </a:lnTo>
                  <a:lnTo>
                    <a:pt x="1217" y="559"/>
                  </a:lnTo>
                  <a:lnTo>
                    <a:pt x="1217" y="558"/>
                  </a:lnTo>
                  <a:lnTo>
                    <a:pt x="1218" y="557"/>
                  </a:lnTo>
                  <a:lnTo>
                    <a:pt x="1218" y="557"/>
                  </a:lnTo>
                  <a:close/>
                  <a:moveTo>
                    <a:pt x="1244" y="531"/>
                  </a:moveTo>
                  <a:lnTo>
                    <a:pt x="1255" y="519"/>
                  </a:lnTo>
                  <a:lnTo>
                    <a:pt x="1257" y="518"/>
                  </a:lnTo>
                  <a:lnTo>
                    <a:pt x="1258" y="517"/>
                  </a:lnTo>
                  <a:lnTo>
                    <a:pt x="1258" y="517"/>
                  </a:lnTo>
                  <a:lnTo>
                    <a:pt x="1259" y="517"/>
                  </a:lnTo>
                  <a:lnTo>
                    <a:pt x="1261" y="517"/>
                  </a:lnTo>
                  <a:lnTo>
                    <a:pt x="1262" y="518"/>
                  </a:lnTo>
                  <a:lnTo>
                    <a:pt x="1264" y="519"/>
                  </a:lnTo>
                  <a:lnTo>
                    <a:pt x="1264" y="520"/>
                  </a:lnTo>
                  <a:lnTo>
                    <a:pt x="1262" y="521"/>
                  </a:lnTo>
                  <a:lnTo>
                    <a:pt x="1261" y="523"/>
                  </a:lnTo>
                  <a:lnTo>
                    <a:pt x="1250" y="534"/>
                  </a:lnTo>
                  <a:lnTo>
                    <a:pt x="1248" y="536"/>
                  </a:lnTo>
                  <a:lnTo>
                    <a:pt x="1247" y="536"/>
                  </a:lnTo>
                  <a:lnTo>
                    <a:pt x="1246" y="536"/>
                  </a:lnTo>
                  <a:lnTo>
                    <a:pt x="1244" y="534"/>
                  </a:lnTo>
                  <a:lnTo>
                    <a:pt x="1243" y="534"/>
                  </a:lnTo>
                  <a:lnTo>
                    <a:pt x="1243" y="533"/>
                  </a:lnTo>
                  <a:lnTo>
                    <a:pt x="1243" y="532"/>
                  </a:lnTo>
                  <a:lnTo>
                    <a:pt x="1244" y="531"/>
                  </a:lnTo>
                  <a:lnTo>
                    <a:pt x="1244" y="531"/>
                  </a:lnTo>
                  <a:close/>
                  <a:moveTo>
                    <a:pt x="1268" y="504"/>
                  </a:moveTo>
                  <a:lnTo>
                    <a:pt x="1280" y="490"/>
                  </a:lnTo>
                  <a:lnTo>
                    <a:pt x="1280" y="489"/>
                  </a:lnTo>
                  <a:lnTo>
                    <a:pt x="1282" y="489"/>
                  </a:lnTo>
                  <a:lnTo>
                    <a:pt x="1283" y="489"/>
                  </a:lnTo>
                  <a:lnTo>
                    <a:pt x="1284" y="489"/>
                  </a:lnTo>
                  <a:lnTo>
                    <a:pt x="1286" y="490"/>
                  </a:lnTo>
                  <a:lnTo>
                    <a:pt x="1286" y="491"/>
                  </a:lnTo>
                  <a:lnTo>
                    <a:pt x="1286" y="492"/>
                  </a:lnTo>
                  <a:lnTo>
                    <a:pt x="1286" y="493"/>
                  </a:lnTo>
                  <a:lnTo>
                    <a:pt x="1275" y="507"/>
                  </a:lnTo>
                  <a:lnTo>
                    <a:pt x="1273" y="507"/>
                  </a:lnTo>
                  <a:lnTo>
                    <a:pt x="1272" y="508"/>
                  </a:lnTo>
                  <a:lnTo>
                    <a:pt x="1271" y="508"/>
                  </a:lnTo>
                  <a:lnTo>
                    <a:pt x="1269" y="507"/>
                  </a:lnTo>
                  <a:lnTo>
                    <a:pt x="1268" y="507"/>
                  </a:lnTo>
                  <a:lnTo>
                    <a:pt x="1268" y="506"/>
                  </a:lnTo>
                  <a:lnTo>
                    <a:pt x="1268" y="505"/>
                  </a:lnTo>
                  <a:lnTo>
                    <a:pt x="1268" y="504"/>
                  </a:lnTo>
                  <a:lnTo>
                    <a:pt x="1268" y="504"/>
                  </a:lnTo>
                  <a:close/>
                  <a:moveTo>
                    <a:pt x="1291" y="476"/>
                  </a:moveTo>
                  <a:lnTo>
                    <a:pt x="1299" y="466"/>
                  </a:lnTo>
                  <a:lnTo>
                    <a:pt x="1302" y="462"/>
                  </a:lnTo>
                  <a:lnTo>
                    <a:pt x="1304" y="462"/>
                  </a:lnTo>
                  <a:lnTo>
                    <a:pt x="1305" y="461"/>
                  </a:lnTo>
                  <a:lnTo>
                    <a:pt x="1306" y="461"/>
                  </a:lnTo>
                  <a:lnTo>
                    <a:pt x="1308" y="462"/>
                  </a:lnTo>
                  <a:lnTo>
                    <a:pt x="1309" y="462"/>
                  </a:lnTo>
                  <a:lnTo>
                    <a:pt x="1309" y="463"/>
                  </a:lnTo>
                  <a:lnTo>
                    <a:pt x="1309" y="464"/>
                  </a:lnTo>
                  <a:lnTo>
                    <a:pt x="1309" y="465"/>
                  </a:lnTo>
                  <a:lnTo>
                    <a:pt x="1305" y="469"/>
                  </a:lnTo>
                  <a:lnTo>
                    <a:pt x="1297" y="479"/>
                  </a:lnTo>
                  <a:lnTo>
                    <a:pt x="1297" y="480"/>
                  </a:lnTo>
                  <a:lnTo>
                    <a:pt x="1295" y="480"/>
                  </a:lnTo>
                  <a:lnTo>
                    <a:pt x="1294" y="480"/>
                  </a:lnTo>
                  <a:lnTo>
                    <a:pt x="1293" y="480"/>
                  </a:lnTo>
                  <a:lnTo>
                    <a:pt x="1291" y="479"/>
                  </a:lnTo>
                  <a:lnTo>
                    <a:pt x="1291" y="478"/>
                  </a:lnTo>
                  <a:lnTo>
                    <a:pt x="1291" y="477"/>
                  </a:lnTo>
                  <a:lnTo>
                    <a:pt x="1291" y="476"/>
                  </a:lnTo>
                  <a:lnTo>
                    <a:pt x="1291" y="476"/>
                  </a:lnTo>
                  <a:close/>
                  <a:moveTo>
                    <a:pt x="1315" y="448"/>
                  </a:moveTo>
                  <a:lnTo>
                    <a:pt x="1326" y="435"/>
                  </a:lnTo>
                  <a:lnTo>
                    <a:pt x="1327" y="433"/>
                  </a:lnTo>
                  <a:lnTo>
                    <a:pt x="1328" y="432"/>
                  </a:lnTo>
                  <a:lnTo>
                    <a:pt x="1330" y="432"/>
                  </a:lnTo>
                  <a:lnTo>
                    <a:pt x="1331" y="433"/>
                  </a:lnTo>
                  <a:lnTo>
                    <a:pt x="1331" y="435"/>
                  </a:lnTo>
                  <a:lnTo>
                    <a:pt x="1333" y="435"/>
                  </a:lnTo>
                  <a:lnTo>
                    <a:pt x="1333" y="436"/>
                  </a:lnTo>
                  <a:lnTo>
                    <a:pt x="1331" y="437"/>
                  </a:lnTo>
                  <a:lnTo>
                    <a:pt x="1320" y="451"/>
                  </a:lnTo>
                  <a:lnTo>
                    <a:pt x="1319" y="452"/>
                  </a:lnTo>
                  <a:lnTo>
                    <a:pt x="1317" y="452"/>
                  </a:lnTo>
                  <a:lnTo>
                    <a:pt x="1316" y="452"/>
                  </a:lnTo>
                  <a:lnTo>
                    <a:pt x="1316" y="452"/>
                  </a:lnTo>
                  <a:lnTo>
                    <a:pt x="1315" y="451"/>
                  </a:lnTo>
                  <a:lnTo>
                    <a:pt x="1313" y="450"/>
                  </a:lnTo>
                  <a:lnTo>
                    <a:pt x="1313" y="449"/>
                  </a:lnTo>
                  <a:lnTo>
                    <a:pt x="1315" y="448"/>
                  </a:lnTo>
                  <a:lnTo>
                    <a:pt x="1315" y="448"/>
                  </a:lnTo>
                  <a:close/>
                  <a:moveTo>
                    <a:pt x="1338" y="420"/>
                  </a:moveTo>
                  <a:lnTo>
                    <a:pt x="1348" y="407"/>
                  </a:lnTo>
                  <a:lnTo>
                    <a:pt x="1349" y="406"/>
                  </a:lnTo>
                  <a:lnTo>
                    <a:pt x="1350" y="405"/>
                  </a:lnTo>
                  <a:lnTo>
                    <a:pt x="1350" y="405"/>
                  </a:lnTo>
                  <a:lnTo>
                    <a:pt x="1352" y="405"/>
                  </a:lnTo>
                  <a:lnTo>
                    <a:pt x="1353" y="405"/>
                  </a:lnTo>
                  <a:lnTo>
                    <a:pt x="1355" y="406"/>
                  </a:lnTo>
                  <a:lnTo>
                    <a:pt x="1356" y="407"/>
                  </a:lnTo>
                  <a:lnTo>
                    <a:pt x="1356" y="408"/>
                  </a:lnTo>
                  <a:lnTo>
                    <a:pt x="1355" y="410"/>
                  </a:lnTo>
                  <a:lnTo>
                    <a:pt x="1355" y="411"/>
                  </a:lnTo>
                  <a:lnTo>
                    <a:pt x="1344" y="424"/>
                  </a:lnTo>
                  <a:lnTo>
                    <a:pt x="1342" y="424"/>
                  </a:lnTo>
                  <a:lnTo>
                    <a:pt x="1341" y="425"/>
                  </a:lnTo>
                  <a:lnTo>
                    <a:pt x="1339" y="425"/>
                  </a:lnTo>
                  <a:lnTo>
                    <a:pt x="1338" y="424"/>
                  </a:lnTo>
                  <a:lnTo>
                    <a:pt x="1338" y="424"/>
                  </a:lnTo>
                  <a:lnTo>
                    <a:pt x="1337" y="423"/>
                  </a:lnTo>
                  <a:lnTo>
                    <a:pt x="1337" y="421"/>
                  </a:lnTo>
                  <a:lnTo>
                    <a:pt x="1338" y="420"/>
                  </a:lnTo>
                  <a:lnTo>
                    <a:pt x="1338" y="420"/>
                  </a:lnTo>
                  <a:close/>
                  <a:moveTo>
                    <a:pt x="1359" y="392"/>
                  </a:moveTo>
                  <a:lnTo>
                    <a:pt x="1370" y="377"/>
                  </a:lnTo>
                  <a:lnTo>
                    <a:pt x="1371" y="376"/>
                  </a:lnTo>
                  <a:lnTo>
                    <a:pt x="1371" y="376"/>
                  </a:lnTo>
                  <a:lnTo>
                    <a:pt x="1372" y="376"/>
                  </a:lnTo>
                  <a:lnTo>
                    <a:pt x="1374" y="376"/>
                  </a:lnTo>
                  <a:lnTo>
                    <a:pt x="1375" y="377"/>
                  </a:lnTo>
                  <a:lnTo>
                    <a:pt x="1377" y="378"/>
                  </a:lnTo>
                  <a:lnTo>
                    <a:pt x="1377" y="379"/>
                  </a:lnTo>
                  <a:lnTo>
                    <a:pt x="1375" y="380"/>
                  </a:lnTo>
                  <a:lnTo>
                    <a:pt x="1366" y="394"/>
                  </a:lnTo>
                  <a:lnTo>
                    <a:pt x="1364" y="395"/>
                  </a:lnTo>
                  <a:lnTo>
                    <a:pt x="1363" y="395"/>
                  </a:lnTo>
                  <a:lnTo>
                    <a:pt x="1361" y="395"/>
                  </a:lnTo>
                  <a:lnTo>
                    <a:pt x="1360" y="395"/>
                  </a:lnTo>
                  <a:lnTo>
                    <a:pt x="1360" y="394"/>
                  </a:lnTo>
                  <a:lnTo>
                    <a:pt x="1359" y="394"/>
                  </a:lnTo>
                  <a:lnTo>
                    <a:pt x="1359" y="393"/>
                  </a:lnTo>
                  <a:lnTo>
                    <a:pt x="1359" y="392"/>
                  </a:lnTo>
                  <a:lnTo>
                    <a:pt x="1359" y="392"/>
                  </a:lnTo>
                  <a:close/>
                  <a:moveTo>
                    <a:pt x="1379" y="363"/>
                  </a:moveTo>
                  <a:lnTo>
                    <a:pt x="1390" y="348"/>
                  </a:lnTo>
                  <a:lnTo>
                    <a:pt x="1392" y="348"/>
                  </a:lnTo>
                  <a:lnTo>
                    <a:pt x="1392" y="347"/>
                  </a:lnTo>
                  <a:lnTo>
                    <a:pt x="1393" y="347"/>
                  </a:lnTo>
                  <a:lnTo>
                    <a:pt x="1394" y="347"/>
                  </a:lnTo>
                  <a:lnTo>
                    <a:pt x="1396" y="348"/>
                  </a:lnTo>
                  <a:lnTo>
                    <a:pt x="1397" y="349"/>
                  </a:lnTo>
                  <a:lnTo>
                    <a:pt x="1397" y="350"/>
                  </a:lnTo>
                  <a:lnTo>
                    <a:pt x="1396" y="351"/>
                  </a:lnTo>
                  <a:lnTo>
                    <a:pt x="1386" y="365"/>
                  </a:lnTo>
                  <a:lnTo>
                    <a:pt x="1385" y="366"/>
                  </a:lnTo>
                  <a:lnTo>
                    <a:pt x="1383" y="367"/>
                  </a:lnTo>
                  <a:lnTo>
                    <a:pt x="1382" y="367"/>
                  </a:lnTo>
                  <a:lnTo>
                    <a:pt x="1381" y="366"/>
                  </a:lnTo>
                  <a:lnTo>
                    <a:pt x="1381" y="366"/>
                  </a:lnTo>
                  <a:lnTo>
                    <a:pt x="1379" y="365"/>
                  </a:lnTo>
                  <a:lnTo>
                    <a:pt x="1379" y="364"/>
                  </a:lnTo>
                  <a:lnTo>
                    <a:pt x="1379" y="363"/>
                  </a:lnTo>
                  <a:lnTo>
                    <a:pt x="1379" y="363"/>
                  </a:lnTo>
                  <a:close/>
                  <a:moveTo>
                    <a:pt x="1400" y="333"/>
                  </a:moveTo>
                  <a:lnTo>
                    <a:pt x="1410" y="318"/>
                  </a:lnTo>
                  <a:lnTo>
                    <a:pt x="1411" y="318"/>
                  </a:lnTo>
                  <a:lnTo>
                    <a:pt x="1412" y="317"/>
                  </a:lnTo>
                  <a:lnTo>
                    <a:pt x="1414" y="317"/>
                  </a:lnTo>
                  <a:lnTo>
                    <a:pt x="1415" y="317"/>
                  </a:lnTo>
                  <a:lnTo>
                    <a:pt x="1417" y="318"/>
                  </a:lnTo>
                  <a:lnTo>
                    <a:pt x="1417" y="319"/>
                  </a:lnTo>
                  <a:lnTo>
                    <a:pt x="1417" y="320"/>
                  </a:lnTo>
                  <a:lnTo>
                    <a:pt x="1417" y="322"/>
                  </a:lnTo>
                  <a:lnTo>
                    <a:pt x="1407" y="336"/>
                  </a:lnTo>
                  <a:lnTo>
                    <a:pt x="1406" y="337"/>
                  </a:lnTo>
                  <a:lnTo>
                    <a:pt x="1404" y="338"/>
                  </a:lnTo>
                  <a:lnTo>
                    <a:pt x="1403" y="338"/>
                  </a:lnTo>
                  <a:lnTo>
                    <a:pt x="1401" y="337"/>
                  </a:lnTo>
                  <a:lnTo>
                    <a:pt x="1400" y="337"/>
                  </a:lnTo>
                  <a:lnTo>
                    <a:pt x="1400" y="336"/>
                  </a:lnTo>
                  <a:lnTo>
                    <a:pt x="1400" y="335"/>
                  </a:lnTo>
                  <a:lnTo>
                    <a:pt x="1400" y="333"/>
                  </a:lnTo>
                  <a:lnTo>
                    <a:pt x="1400" y="333"/>
                  </a:lnTo>
                  <a:close/>
                  <a:moveTo>
                    <a:pt x="1421" y="304"/>
                  </a:moveTo>
                  <a:lnTo>
                    <a:pt x="1430" y="289"/>
                  </a:lnTo>
                  <a:lnTo>
                    <a:pt x="1432" y="289"/>
                  </a:lnTo>
                  <a:lnTo>
                    <a:pt x="1433" y="288"/>
                  </a:lnTo>
                  <a:lnTo>
                    <a:pt x="1433" y="288"/>
                  </a:lnTo>
                  <a:lnTo>
                    <a:pt x="1434" y="288"/>
                  </a:lnTo>
                  <a:lnTo>
                    <a:pt x="1436" y="289"/>
                  </a:lnTo>
                  <a:lnTo>
                    <a:pt x="1437" y="290"/>
                  </a:lnTo>
                  <a:lnTo>
                    <a:pt x="1437" y="291"/>
                  </a:lnTo>
                  <a:lnTo>
                    <a:pt x="1437" y="292"/>
                  </a:lnTo>
                  <a:lnTo>
                    <a:pt x="1426" y="306"/>
                  </a:lnTo>
                  <a:lnTo>
                    <a:pt x="1426" y="307"/>
                  </a:lnTo>
                  <a:lnTo>
                    <a:pt x="1425" y="308"/>
                  </a:lnTo>
                  <a:lnTo>
                    <a:pt x="1423" y="308"/>
                  </a:lnTo>
                  <a:lnTo>
                    <a:pt x="1422" y="307"/>
                  </a:lnTo>
                  <a:lnTo>
                    <a:pt x="1421" y="307"/>
                  </a:lnTo>
                  <a:lnTo>
                    <a:pt x="1421" y="306"/>
                  </a:lnTo>
                  <a:lnTo>
                    <a:pt x="1419" y="305"/>
                  </a:lnTo>
                  <a:lnTo>
                    <a:pt x="1421" y="304"/>
                  </a:lnTo>
                  <a:lnTo>
                    <a:pt x="1421" y="304"/>
                  </a:lnTo>
                  <a:close/>
                  <a:moveTo>
                    <a:pt x="1440" y="275"/>
                  </a:moveTo>
                  <a:lnTo>
                    <a:pt x="1451" y="260"/>
                  </a:lnTo>
                  <a:lnTo>
                    <a:pt x="1452" y="260"/>
                  </a:lnTo>
                  <a:lnTo>
                    <a:pt x="1454" y="259"/>
                  </a:lnTo>
                  <a:lnTo>
                    <a:pt x="1454" y="259"/>
                  </a:lnTo>
                  <a:lnTo>
                    <a:pt x="1455" y="259"/>
                  </a:lnTo>
                  <a:lnTo>
                    <a:pt x="1456" y="260"/>
                  </a:lnTo>
                  <a:lnTo>
                    <a:pt x="1458" y="261"/>
                  </a:lnTo>
                  <a:lnTo>
                    <a:pt x="1458" y="262"/>
                  </a:lnTo>
                  <a:lnTo>
                    <a:pt x="1456" y="263"/>
                  </a:lnTo>
                  <a:lnTo>
                    <a:pt x="1447" y="277"/>
                  </a:lnTo>
                  <a:lnTo>
                    <a:pt x="1445" y="278"/>
                  </a:lnTo>
                  <a:lnTo>
                    <a:pt x="1444" y="279"/>
                  </a:lnTo>
                  <a:lnTo>
                    <a:pt x="1443" y="279"/>
                  </a:lnTo>
                  <a:lnTo>
                    <a:pt x="1441" y="278"/>
                  </a:lnTo>
                  <a:lnTo>
                    <a:pt x="1441" y="278"/>
                  </a:lnTo>
                  <a:lnTo>
                    <a:pt x="1440" y="277"/>
                  </a:lnTo>
                  <a:lnTo>
                    <a:pt x="1440" y="276"/>
                  </a:lnTo>
                  <a:lnTo>
                    <a:pt x="1440" y="275"/>
                  </a:lnTo>
                  <a:lnTo>
                    <a:pt x="1440" y="275"/>
                  </a:lnTo>
                  <a:close/>
                  <a:moveTo>
                    <a:pt x="1461" y="245"/>
                  </a:moveTo>
                  <a:lnTo>
                    <a:pt x="1472" y="231"/>
                  </a:lnTo>
                  <a:lnTo>
                    <a:pt x="1473" y="230"/>
                  </a:lnTo>
                  <a:lnTo>
                    <a:pt x="1474" y="229"/>
                  </a:lnTo>
                  <a:lnTo>
                    <a:pt x="1474" y="229"/>
                  </a:lnTo>
                  <a:lnTo>
                    <a:pt x="1476" y="230"/>
                  </a:lnTo>
                  <a:lnTo>
                    <a:pt x="1477" y="230"/>
                  </a:lnTo>
                  <a:lnTo>
                    <a:pt x="1479" y="231"/>
                  </a:lnTo>
                  <a:lnTo>
                    <a:pt x="1479" y="232"/>
                  </a:lnTo>
                  <a:lnTo>
                    <a:pt x="1477" y="234"/>
                  </a:lnTo>
                  <a:lnTo>
                    <a:pt x="1468" y="249"/>
                  </a:lnTo>
                  <a:lnTo>
                    <a:pt x="1466" y="249"/>
                  </a:lnTo>
                  <a:lnTo>
                    <a:pt x="1465" y="250"/>
                  </a:lnTo>
                  <a:lnTo>
                    <a:pt x="1463" y="250"/>
                  </a:lnTo>
                  <a:lnTo>
                    <a:pt x="1462" y="250"/>
                  </a:lnTo>
                  <a:lnTo>
                    <a:pt x="1462" y="249"/>
                  </a:lnTo>
                  <a:lnTo>
                    <a:pt x="1461" y="248"/>
                  </a:lnTo>
                  <a:lnTo>
                    <a:pt x="1461" y="247"/>
                  </a:lnTo>
                  <a:lnTo>
                    <a:pt x="1461" y="245"/>
                  </a:lnTo>
                  <a:lnTo>
                    <a:pt x="1461" y="245"/>
                  </a:lnTo>
                  <a:close/>
                  <a:moveTo>
                    <a:pt x="1483" y="216"/>
                  </a:moveTo>
                  <a:lnTo>
                    <a:pt x="1492" y="202"/>
                  </a:lnTo>
                  <a:lnTo>
                    <a:pt x="1494" y="201"/>
                  </a:lnTo>
                  <a:lnTo>
                    <a:pt x="1495" y="201"/>
                  </a:lnTo>
                  <a:lnTo>
                    <a:pt x="1496" y="201"/>
                  </a:lnTo>
                  <a:lnTo>
                    <a:pt x="1498" y="201"/>
                  </a:lnTo>
                  <a:lnTo>
                    <a:pt x="1499" y="202"/>
                  </a:lnTo>
                  <a:lnTo>
                    <a:pt x="1499" y="203"/>
                  </a:lnTo>
                  <a:lnTo>
                    <a:pt x="1499" y="204"/>
                  </a:lnTo>
                  <a:lnTo>
                    <a:pt x="1499" y="205"/>
                  </a:lnTo>
                  <a:lnTo>
                    <a:pt x="1488" y="219"/>
                  </a:lnTo>
                  <a:lnTo>
                    <a:pt x="1487" y="221"/>
                  </a:lnTo>
                  <a:lnTo>
                    <a:pt x="1485" y="221"/>
                  </a:lnTo>
                  <a:lnTo>
                    <a:pt x="1484" y="221"/>
                  </a:lnTo>
                  <a:lnTo>
                    <a:pt x="1483" y="221"/>
                  </a:lnTo>
                  <a:lnTo>
                    <a:pt x="1483" y="219"/>
                  </a:lnTo>
                  <a:lnTo>
                    <a:pt x="1481" y="218"/>
                  </a:lnTo>
                  <a:lnTo>
                    <a:pt x="1481" y="217"/>
                  </a:lnTo>
                  <a:lnTo>
                    <a:pt x="1483" y="216"/>
                  </a:lnTo>
                  <a:lnTo>
                    <a:pt x="1483" y="216"/>
                  </a:lnTo>
                  <a:close/>
                  <a:moveTo>
                    <a:pt x="1503" y="188"/>
                  </a:moveTo>
                  <a:lnTo>
                    <a:pt x="1514" y="174"/>
                  </a:lnTo>
                  <a:lnTo>
                    <a:pt x="1516" y="173"/>
                  </a:lnTo>
                  <a:lnTo>
                    <a:pt x="1517" y="172"/>
                  </a:lnTo>
                  <a:lnTo>
                    <a:pt x="1517" y="172"/>
                  </a:lnTo>
                  <a:lnTo>
                    <a:pt x="1518" y="173"/>
                  </a:lnTo>
                  <a:lnTo>
                    <a:pt x="1520" y="173"/>
                  </a:lnTo>
                  <a:lnTo>
                    <a:pt x="1521" y="174"/>
                  </a:lnTo>
                  <a:lnTo>
                    <a:pt x="1521" y="175"/>
                  </a:lnTo>
                  <a:lnTo>
                    <a:pt x="1520" y="176"/>
                  </a:lnTo>
                  <a:lnTo>
                    <a:pt x="1510" y="190"/>
                  </a:lnTo>
                  <a:lnTo>
                    <a:pt x="1509" y="191"/>
                  </a:lnTo>
                  <a:lnTo>
                    <a:pt x="1507" y="192"/>
                  </a:lnTo>
                  <a:lnTo>
                    <a:pt x="1506" y="192"/>
                  </a:lnTo>
                  <a:lnTo>
                    <a:pt x="1505" y="191"/>
                  </a:lnTo>
                  <a:lnTo>
                    <a:pt x="1503" y="191"/>
                  </a:lnTo>
                  <a:lnTo>
                    <a:pt x="1503" y="190"/>
                  </a:lnTo>
                  <a:lnTo>
                    <a:pt x="1503" y="189"/>
                  </a:lnTo>
                  <a:lnTo>
                    <a:pt x="1503" y="188"/>
                  </a:lnTo>
                  <a:lnTo>
                    <a:pt x="1503" y="188"/>
                  </a:lnTo>
                  <a:close/>
                  <a:moveTo>
                    <a:pt x="1525" y="159"/>
                  </a:moveTo>
                  <a:lnTo>
                    <a:pt x="1538" y="146"/>
                  </a:lnTo>
                  <a:lnTo>
                    <a:pt x="1539" y="144"/>
                  </a:lnTo>
                  <a:lnTo>
                    <a:pt x="1541" y="144"/>
                  </a:lnTo>
                  <a:lnTo>
                    <a:pt x="1542" y="144"/>
                  </a:lnTo>
                  <a:lnTo>
                    <a:pt x="1543" y="144"/>
                  </a:lnTo>
                  <a:lnTo>
                    <a:pt x="1545" y="146"/>
                  </a:lnTo>
                  <a:lnTo>
                    <a:pt x="1545" y="147"/>
                  </a:lnTo>
                  <a:lnTo>
                    <a:pt x="1545" y="148"/>
                  </a:lnTo>
                  <a:lnTo>
                    <a:pt x="1543" y="149"/>
                  </a:lnTo>
                  <a:lnTo>
                    <a:pt x="1531" y="162"/>
                  </a:lnTo>
                  <a:lnTo>
                    <a:pt x="1530" y="163"/>
                  </a:lnTo>
                  <a:lnTo>
                    <a:pt x="1530" y="163"/>
                  </a:lnTo>
                  <a:lnTo>
                    <a:pt x="1528" y="163"/>
                  </a:lnTo>
                  <a:lnTo>
                    <a:pt x="1527" y="163"/>
                  </a:lnTo>
                  <a:lnTo>
                    <a:pt x="1525" y="162"/>
                  </a:lnTo>
                  <a:lnTo>
                    <a:pt x="1525" y="161"/>
                  </a:lnTo>
                  <a:lnTo>
                    <a:pt x="1525" y="160"/>
                  </a:lnTo>
                  <a:lnTo>
                    <a:pt x="1525" y="159"/>
                  </a:lnTo>
                  <a:lnTo>
                    <a:pt x="1525" y="159"/>
                  </a:lnTo>
                  <a:close/>
                  <a:moveTo>
                    <a:pt x="1552" y="133"/>
                  </a:moveTo>
                  <a:lnTo>
                    <a:pt x="1564" y="119"/>
                  </a:lnTo>
                  <a:lnTo>
                    <a:pt x="1565" y="118"/>
                  </a:lnTo>
                  <a:lnTo>
                    <a:pt x="1567" y="118"/>
                  </a:lnTo>
                  <a:lnTo>
                    <a:pt x="1568" y="118"/>
                  </a:lnTo>
                  <a:lnTo>
                    <a:pt x="1569" y="118"/>
                  </a:lnTo>
                  <a:lnTo>
                    <a:pt x="1569" y="119"/>
                  </a:lnTo>
                  <a:lnTo>
                    <a:pt x="1571" y="121"/>
                  </a:lnTo>
                  <a:lnTo>
                    <a:pt x="1571" y="122"/>
                  </a:lnTo>
                  <a:lnTo>
                    <a:pt x="1569" y="123"/>
                  </a:lnTo>
                  <a:lnTo>
                    <a:pt x="1557" y="136"/>
                  </a:lnTo>
                  <a:lnTo>
                    <a:pt x="1556" y="137"/>
                  </a:lnTo>
                  <a:lnTo>
                    <a:pt x="1554" y="137"/>
                  </a:lnTo>
                  <a:lnTo>
                    <a:pt x="1553" y="137"/>
                  </a:lnTo>
                  <a:lnTo>
                    <a:pt x="1552" y="136"/>
                  </a:lnTo>
                  <a:lnTo>
                    <a:pt x="1552" y="136"/>
                  </a:lnTo>
                  <a:lnTo>
                    <a:pt x="1550" y="135"/>
                  </a:lnTo>
                  <a:lnTo>
                    <a:pt x="1550" y="134"/>
                  </a:lnTo>
                  <a:lnTo>
                    <a:pt x="1552" y="133"/>
                  </a:lnTo>
                  <a:lnTo>
                    <a:pt x="1552" y="133"/>
                  </a:lnTo>
                  <a:close/>
                  <a:moveTo>
                    <a:pt x="1576" y="105"/>
                  </a:moveTo>
                  <a:lnTo>
                    <a:pt x="1590" y="92"/>
                  </a:lnTo>
                  <a:lnTo>
                    <a:pt x="1592" y="92"/>
                  </a:lnTo>
                  <a:lnTo>
                    <a:pt x="1592" y="91"/>
                  </a:lnTo>
                  <a:lnTo>
                    <a:pt x="1593" y="91"/>
                  </a:lnTo>
                  <a:lnTo>
                    <a:pt x="1594" y="92"/>
                  </a:lnTo>
                  <a:lnTo>
                    <a:pt x="1596" y="93"/>
                  </a:lnTo>
                  <a:lnTo>
                    <a:pt x="1596" y="93"/>
                  </a:lnTo>
                  <a:lnTo>
                    <a:pt x="1596" y="94"/>
                  </a:lnTo>
                  <a:lnTo>
                    <a:pt x="1596" y="96"/>
                  </a:lnTo>
                  <a:lnTo>
                    <a:pt x="1582" y="109"/>
                  </a:lnTo>
                  <a:lnTo>
                    <a:pt x="1582" y="110"/>
                  </a:lnTo>
                  <a:lnTo>
                    <a:pt x="1580" y="110"/>
                  </a:lnTo>
                  <a:lnTo>
                    <a:pt x="1579" y="110"/>
                  </a:lnTo>
                  <a:lnTo>
                    <a:pt x="1578" y="110"/>
                  </a:lnTo>
                  <a:lnTo>
                    <a:pt x="1576" y="109"/>
                  </a:lnTo>
                  <a:lnTo>
                    <a:pt x="1576" y="108"/>
                  </a:lnTo>
                  <a:lnTo>
                    <a:pt x="1576" y="106"/>
                  </a:lnTo>
                  <a:lnTo>
                    <a:pt x="1576" y="105"/>
                  </a:lnTo>
                  <a:lnTo>
                    <a:pt x="1576" y="105"/>
                  </a:lnTo>
                  <a:close/>
                  <a:moveTo>
                    <a:pt x="1603" y="79"/>
                  </a:moveTo>
                  <a:lnTo>
                    <a:pt x="1616" y="66"/>
                  </a:lnTo>
                  <a:lnTo>
                    <a:pt x="1616" y="65"/>
                  </a:lnTo>
                  <a:lnTo>
                    <a:pt x="1618" y="65"/>
                  </a:lnTo>
                  <a:lnTo>
                    <a:pt x="1619" y="65"/>
                  </a:lnTo>
                  <a:lnTo>
                    <a:pt x="1620" y="65"/>
                  </a:lnTo>
                  <a:lnTo>
                    <a:pt x="1622" y="66"/>
                  </a:lnTo>
                  <a:lnTo>
                    <a:pt x="1622" y="67"/>
                  </a:lnTo>
                  <a:lnTo>
                    <a:pt x="1622" y="68"/>
                  </a:lnTo>
                  <a:lnTo>
                    <a:pt x="1622" y="70"/>
                  </a:lnTo>
                  <a:lnTo>
                    <a:pt x="1608" y="83"/>
                  </a:lnTo>
                  <a:lnTo>
                    <a:pt x="1607" y="84"/>
                  </a:lnTo>
                  <a:lnTo>
                    <a:pt x="1607" y="84"/>
                  </a:lnTo>
                  <a:lnTo>
                    <a:pt x="1605" y="84"/>
                  </a:lnTo>
                  <a:lnTo>
                    <a:pt x="1604" y="84"/>
                  </a:lnTo>
                  <a:lnTo>
                    <a:pt x="1603" y="83"/>
                  </a:lnTo>
                  <a:lnTo>
                    <a:pt x="1603" y="81"/>
                  </a:lnTo>
                  <a:lnTo>
                    <a:pt x="1603" y="80"/>
                  </a:lnTo>
                  <a:lnTo>
                    <a:pt x="1603" y="79"/>
                  </a:lnTo>
                  <a:lnTo>
                    <a:pt x="1603" y="79"/>
                  </a:lnTo>
                  <a:close/>
                  <a:moveTo>
                    <a:pt x="1631" y="54"/>
                  </a:moveTo>
                  <a:lnTo>
                    <a:pt x="1647" y="42"/>
                  </a:lnTo>
                  <a:lnTo>
                    <a:pt x="1648" y="42"/>
                  </a:lnTo>
                  <a:lnTo>
                    <a:pt x="1649" y="41"/>
                  </a:lnTo>
                  <a:lnTo>
                    <a:pt x="1651" y="42"/>
                  </a:lnTo>
                  <a:lnTo>
                    <a:pt x="1651" y="42"/>
                  </a:lnTo>
                  <a:lnTo>
                    <a:pt x="1652" y="43"/>
                  </a:lnTo>
                  <a:lnTo>
                    <a:pt x="1652" y="45"/>
                  </a:lnTo>
                  <a:lnTo>
                    <a:pt x="1652" y="46"/>
                  </a:lnTo>
                  <a:lnTo>
                    <a:pt x="1651" y="47"/>
                  </a:lnTo>
                  <a:lnTo>
                    <a:pt x="1636" y="58"/>
                  </a:lnTo>
                  <a:lnTo>
                    <a:pt x="1634" y="59"/>
                  </a:lnTo>
                  <a:lnTo>
                    <a:pt x="1633" y="59"/>
                  </a:lnTo>
                  <a:lnTo>
                    <a:pt x="1631" y="59"/>
                  </a:lnTo>
                  <a:lnTo>
                    <a:pt x="1631" y="58"/>
                  </a:lnTo>
                  <a:lnTo>
                    <a:pt x="1630" y="58"/>
                  </a:lnTo>
                  <a:lnTo>
                    <a:pt x="1630" y="56"/>
                  </a:lnTo>
                  <a:lnTo>
                    <a:pt x="1630" y="55"/>
                  </a:lnTo>
                  <a:lnTo>
                    <a:pt x="1631" y="54"/>
                  </a:lnTo>
                  <a:lnTo>
                    <a:pt x="1631" y="54"/>
                  </a:lnTo>
                  <a:close/>
                  <a:moveTo>
                    <a:pt x="1662" y="30"/>
                  </a:moveTo>
                  <a:lnTo>
                    <a:pt x="1680" y="22"/>
                  </a:lnTo>
                  <a:lnTo>
                    <a:pt x="1681" y="21"/>
                  </a:lnTo>
                  <a:lnTo>
                    <a:pt x="1682" y="21"/>
                  </a:lnTo>
                  <a:lnTo>
                    <a:pt x="1684" y="22"/>
                  </a:lnTo>
                  <a:lnTo>
                    <a:pt x="1685" y="23"/>
                  </a:lnTo>
                  <a:lnTo>
                    <a:pt x="1685" y="24"/>
                  </a:lnTo>
                  <a:lnTo>
                    <a:pt x="1685" y="25"/>
                  </a:lnTo>
                  <a:lnTo>
                    <a:pt x="1685" y="25"/>
                  </a:lnTo>
                  <a:lnTo>
                    <a:pt x="1684" y="26"/>
                  </a:lnTo>
                  <a:lnTo>
                    <a:pt x="1666" y="35"/>
                  </a:lnTo>
                  <a:lnTo>
                    <a:pt x="1665" y="36"/>
                  </a:lnTo>
                  <a:lnTo>
                    <a:pt x="1663" y="36"/>
                  </a:lnTo>
                  <a:lnTo>
                    <a:pt x="1662" y="35"/>
                  </a:lnTo>
                  <a:lnTo>
                    <a:pt x="1660" y="35"/>
                  </a:lnTo>
                  <a:lnTo>
                    <a:pt x="1660" y="34"/>
                  </a:lnTo>
                  <a:lnTo>
                    <a:pt x="1660" y="33"/>
                  </a:lnTo>
                  <a:lnTo>
                    <a:pt x="1660" y="31"/>
                  </a:lnTo>
                  <a:lnTo>
                    <a:pt x="1662" y="30"/>
                  </a:lnTo>
                  <a:lnTo>
                    <a:pt x="1662" y="30"/>
                  </a:lnTo>
                  <a:close/>
                  <a:moveTo>
                    <a:pt x="1698" y="12"/>
                  </a:moveTo>
                  <a:lnTo>
                    <a:pt x="1706" y="9"/>
                  </a:lnTo>
                  <a:lnTo>
                    <a:pt x="1706" y="8"/>
                  </a:lnTo>
                  <a:lnTo>
                    <a:pt x="1718" y="5"/>
                  </a:lnTo>
                  <a:lnTo>
                    <a:pt x="1720" y="5"/>
                  </a:lnTo>
                  <a:lnTo>
                    <a:pt x="1721" y="6"/>
                  </a:lnTo>
                  <a:lnTo>
                    <a:pt x="1721" y="6"/>
                  </a:lnTo>
                  <a:lnTo>
                    <a:pt x="1722" y="8"/>
                  </a:lnTo>
                  <a:lnTo>
                    <a:pt x="1722" y="9"/>
                  </a:lnTo>
                  <a:lnTo>
                    <a:pt x="1722" y="10"/>
                  </a:lnTo>
                  <a:lnTo>
                    <a:pt x="1721" y="11"/>
                  </a:lnTo>
                  <a:lnTo>
                    <a:pt x="1720" y="11"/>
                  </a:lnTo>
                  <a:lnTo>
                    <a:pt x="1709" y="13"/>
                  </a:lnTo>
                  <a:lnTo>
                    <a:pt x="1709" y="13"/>
                  </a:lnTo>
                  <a:lnTo>
                    <a:pt x="1702" y="17"/>
                  </a:lnTo>
                  <a:lnTo>
                    <a:pt x="1700" y="17"/>
                  </a:lnTo>
                  <a:lnTo>
                    <a:pt x="1699" y="17"/>
                  </a:lnTo>
                  <a:lnTo>
                    <a:pt x="1698" y="17"/>
                  </a:lnTo>
                  <a:lnTo>
                    <a:pt x="1696" y="16"/>
                  </a:lnTo>
                  <a:lnTo>
                    <a:pt x="1696" y="15"/>
                  </a:lnTo>
                  <a:lnTo>
                    <a:pt x="1696" y="14"/>
                  </a:lnTo>
                  <a:lnTo>
                    <a:pt x="1696" y="13"/>
                  </a:lnTo>
                  <a:lnTo>
                    <a:pt x="1698" y="12"/>
                  </a:lnTo>
                  <a:lnTo>
                    <a:pt x="1698" y="12"/>
                  </a:lnTo>
                  <a:close/>
                  <a:moveTo>
                    <a:pt x="1739" y="2"/>
                  </a:moveTo>
                  <a:lnTo>
                    <a:pt x="1750" y="0"/>
                  </a:lnTo>
                  <a:lnTo>
                    <a:pt x="1751" y="0"/>
                  </a:lnTo>
                  <a:lnTo>
                    <a:pt x="1761" y="0"/>
                  </a:lnTo>
                  <a:lnTo>
                    <a:pt x="1762" y="0"/>
                  </a:lnTo>
                  <a:lnTo>
                    <a:pt x="1762" y="1"/>
                  </a:lnTo>
                  <a:lnTo>
                    <a:pt x="1764" y="2"/>
                  </a:lnTo>
                  <a:lnTo>
                    <a:pt x="1764" y="3"/>
                  </a:lnTo>
                  <a:lnTo>
                    <a:pt x="1764" y="4"/>
                  </a:lnTo>
                  <a:lnTo>
                    <a:pt x="1762" y="5"/>
                  </a:lnTo>
                  <a:lnTo>
                    <a:pt x="1761" y="5"/>
                  </a:lnTo>
                  <a:lnTo>
                    <a:pt x="1760" y="5"/>
                  </a:lnTo>
                  <a:lnTo>
                    <a:pt x="1751" y="5"/>
                  </a:lnTo>
                  <a:lnTo>
                    <a:pt x="1753" y="5"/>
                  </a:lnTo>
                  <a:lnTo>
                    <a:pt x="1740" y="8"/>
                  </a:lnTo>
                  <a:lnTo>
                    <a:pt x="1739" y="8"/>
                  </a:lnTo>
                  <a:lnTo>
                    <a:pt x="1738" y="6"/>
                  </a:lnTo>
                  <a:lnTo>
                    <a:pt x="1736" y="6"/>
                  </a:lnTo>
                  <a:lnTo>
                    <a:pt x="1736" y="5"/>
                  </a:lnTo>
                  <a:lnTo>
                    <a:pt x="1736" y="4"/>
                  </a:lnTo>
                  <a:lnTo>
                    <a:pt x="1736" y="3"/>
                  </a:lnTo>
                  <a:lnTo>
                    <a:pt x="1738" y="2"/>
                  </a:lnTo>
                  <a:lnTo>
                    <a:pt x="1739" y="2"/>
                  </a:lnTo>
                  <a:lnTo>
                    <a:pt x="1739" y="2"/>
                  </a:lnTo>
                  <a:close/>
                  <a:moveTo>
                    <a:pt x="1782" y="1"/>
                  </a:moveTo>
                  <a:lnTo>
                    <a:pt x="1801" y="2"/>
                  </a:lnTo>
                  <a:lnTo>
                    <a:pt x="1801" y="2"/>
                  </a:lnTo>
                  <a:lnTo>
                    <a:pt x="1804" y="3"/>
                  </a:lnTo>
                  <a:lnTo>
                    <a:pt x="1805" y="4"/>
                  </a:lnTo>
                  <a:lnTo>
                    <a:pt x="1805" y="5"/>
                  </a:lnTo>
                  <a:lnTo>
                    <a:pt x="1805" y="6"/>
                  </a:lnTo>
                  <a:lnTo>
                    <a:pt x="1805" y="8"/>
                  </a:lnTo>
                  <a:lnTo>
                    <a:pt x="1805" y="8"/>
                  </a:lnTo>
                  <a:lnTo>
                    <a:pt x="1804" y="9"/>
                  </a:lnTo>
                  <a:lnTo>
                    <a:pt x="1802" y="9"/>
                  </a:lnTo>
                  <a:lnTo>
                    <a:pt x="1801" y="9"/>
                  </a:lnTo>
                  <a:lnTo>
                    <a:pt x="1798" y="8"/>
                  </a:lnTo>
                  <a:lnTo>
                    <a:pt x="1800" y="8"/>
                  </a:lnTo>
                  <a:lnTo>
                    <a:pt x="1782" y="6"/>
                  </a:lnTo>
                  <a:lnTo>
                    <a:pt x="1780" y="6"/>
                  </a:lnTo>
                  <a:lnTo>
                    <a:pt x="1779" y="5"/>
                  </a:lnTo>
                  <a:lnTo>
                    <a:pt x="1777" y="5"/>
                  </a:lnTo>
                  <a:lnTo>
                    <a:pt x="1777" y="4"/>
                  </a:lnTo>
                  <a:lnTo>
                    <a:pt x="1777" y="3"/>
                  </a:lnTo>
                  <a:lnTo>
                    <a:pt x="1779" y="2"/>
                  </a:lnTo>
                  <a:lnTo>
                    <a:pt x="1780" y="1"/>
                  </a:lnTo>
                  <a:lnTo>
                    <a:pt x="1782" y="1"/>
                  </a:lnTo>
                  <a:lnTo>
                    <a:pt x="1782" y="1"/>
                  </a:lnTo>
                  <a:close/>
                  <a:moveTo>
                    <a:pt x="1823" y="11"/>
                  </a:moveTo>
                  <a:lnTo>
                    <a:pt x="1842" y="18"/>
                  </a:lnTo>
                  <a:lnTo>
                    <a:pt x="1842" y="18"/>
                  </a:lnTo>
                  <a:lnTo>
                    <a:pt x="1844" y="20"/>
                  </a:lnTo>
                  <a:lnTo>
                    <a:pt x="1844" y="21"/>
                  </a:lnTo>
                  <a:lnTo>
                    <a:pt x="1844" y="22"/>
                  </a:lnTo>
                  <a:lnTo>
                    <a:pt x="1842" y="23"/>
                  </a:lnTo>
                  <a:lnTo>
                    <a:pt x="1841" y="23"/>
                  </a:lnTo>
                  <a:lnTo>
                    <a:pt x="1839" y="24"/>
                  </a:lnTo>
                  <a:lnTo>
                    <a:pt x="1838" y="23"/>
                  </a:lnTo>
                  <a:lnTo>
                    <a:pt x="1820" y="16"/>
                  </a:lnTo>
                  <a:lnTo>
                    <a:pt x="1819" y="15"/>
                  </a:lnTo>
                  <a:lnTo>
                    <a:pt x="1817" y="14"/>
                  </a:lnTo>
                  <a:lnTo>
                    <a:pt x="1817" y="13"/>
                  </a:lnTo>
                  <a:lnTo>
                    <a:pt x="1817" y="12"/>
                  </a:lnTo>
                  <a:lnTo>
                    <a:pt x="1819" y="11"/>
                  </a:lnTo>
                  <a:lnTo>
                    <a:pt x="1820" y="11"/>
                  </a:lnTo>
                  <a:lnTo>
                    <a:pt x="1822" y="11"/>
                  </a:lnTo>
                  <a:lnTo>
                    <a:pt x="1823" y="11"/>
                  </a:lnTo>
                  <a:lnTo>
                    <a:pt x="1823" y="11"/>
                  </a:lnTo>
                  <a:close/>
                  <a:moveTo>
                    <a:pt x="1860" y="27"/>
                  </a:moveTo>
                  <a:lnTo>
                    <a:pt x="1877" y="38"/>
                  </a:lnTo>
                  <a:lnTo>
                    <a:pt x="1878" y="38"/>
                  </a:lnTo>
                  <a:lnTo>
                    <a:pt x="1878" y="39"/>
                  </a:lnTo>
                  <a:lnTo>
                    <a:pt x="1878" y="40"/>
                  </a:lnTo>
                  <a:lnTo>
                    <a:pt x="1878" y="41"/>
                  </a:lnTo>
                  <a:lnTo>
                    <a:pt x="1877" y="42"/>
                  </a:lnTo>
                  <a:lnTo>
                    <a:pt x="1875" y="42"/>
                  </a:lnTo>
                  <a:lnTo>
                    <a:pt x="1874" y="42"/>
                  </a:lnTo>
                  <a:lnTo>
                    <a:pt x="1873" y="42"/>
                  </a:lnTo>
                  <a:lnTo>
                    <a:pt x="1856" y="33"/>
                  </a:lnTo>
                  <a:lnTo>
                    <a:pt x="1855" y="31"/>
                  </a:lnTo>
                  <a:lnTo>
                    <a:pt x="1855" y="30"/>
                  </a:lnTo>
                  <a:lnTo>
                    <a:pt x="1855" y="29"/>
                  </a:lnTo>
                  <a:lnTo>
                    <a:pt x="1855" y="28"/>
                  </a:lnTo>
                  <a:lnTo>
                    <a:pt x="1856" y="27"/>
                  </a:lnTo>
                  <a:lnTo>
                    <a:pt x="1857" y="27"/>
                  </a:lnTo>
                  <a:lnTo>
                    <a:pt x="1859" y="27"/>
                  </a:lnTo>
                  <a:lnTo>
                    <a:pt x="1860" y="27"/>
                  </a:lnTo>
                  <a:lnTo>
                    <a:pt x="1860" y="27"/>
                  </a:lnTo>
                  <a:close/>
                  <a:moveTo>
                    <a:pt x="1893" y="49"/>
                  </a:moveTo>
                  <a:lnTo>
                    <a:pt x="1908" y="61"/>
                  </a:lnTo>
                  <a:lnTo>
                    <a:pt x="1908" y="62"/>
                  </a:lnTo>
                  <a:lnTo>
                    <a:pt x="1908" y="63"/>
                  </a:lnTo>
                  <a:lnTo>
                    <a:pt x="1908" y="64"/>
                  </a:lnTo>
                  <a:lnTo>
                    <a:pt x="1907" y="65"/>
                  </a:lnTo>
                  <a:lnTo>
                    <a:pt x="1906" y="65"/>
                  </a:lnTo>
                  <a:lnTo>
                    <a:pt x="1904" y="65"/>
                  </a:lnTo>
                  <a:lnTo>
                    <a:pt x="1904" y="65"/>
                  </a:lnTo>
                  <a:lnTo>
                    <a:pt x="1903" y="64"/>
                  </a:lnTo>
                  <a:lnTo>
                    <a:pt x="1889" y="52"/>
                  </a:lnTo>
                  <a:lnTo>
                    <a:pt x="1888" y="51"/>
                  </a:lnTo>
                  <a:lnTo>
                    <a:pt x="1888" y="50"/>
                  </a:lnTo>
                  <a:lnTo>
                    <a:pt x="1888" y="49"/>
                  </a:lnTo>
                  <a:lnTo>
                    <a:pt x="1889" y="48"/>
                  </a:lnTo>
                  <a:lnTo>
                    <a:pt x="1890" y="48"/>
                  </a:lnTo>
                  <a:lnTo>
                    <a:pt x="1892" y="48"/>
                  </a:lnTo>
                  <a:lnTo>
                    <a:pt x="1893" y="48"/>
                  </a:lnTo>
                  <a:lnTo>
                    <a:pt x="1893" y="49"/>
                  </a:lnTo>
                  <a:lnTo>
                    <a:pt x="1893" y="49"/>
                  </a:lnTo>
                  <a:close/>
                  <a:moveTo>
                    <a:pt x="1922" y="74"/>
                  </a:moveTo>
                  <a:lnTo>
                    <a:pt x="1935" y="85"/>
                  </a:lnTo>
                  <a:lnTo>
                    <a:pt x="1936" y="86"/>
                  </a:lnTo>
                  <a:lnTo>
                    <a:pt x="1936" y="87"/>
                  </a:lnTo>
                  <a:lnTo>
                    <a:pt x="1936" y="88"/>
                  </a:lnTo>
                  <a:lnTo>
                    <a:pt x="1936" y="89"/>
                  </a:lnTo>
                  <a:lnTo>
                    <a:pt x="1935" y="90"/>
                  </a:lnTo>
                  <a:lnTo>
                    <a:pt x="1933" y="90"/>
                  </a:lnTo>
                  <a:lnTo>
                    <a:pt x="1932" y="90"/>
                  </a:lnTo>
                  <a:lnTo>
                    <a:pt x="1932" y="90"/>
                  </a:lnTo>
                  <a:lnTo>
                    <a:pt x="1930" y="89"/>
                  </a:lnTo>
                  <a:lnTo>
                    <a:pt x="1929" y="88"/>
                  </a:lnTo>
                  <a:lnTo>
                    <a:pt x="1917" y="77"/>
                  </a:lnTo>
                  <a:lnTo>
                    <a:pt x="1915" y="76"/>
                  </a:lnTo>
                  <a:lnTo>
                    <a:pt x="1915" y="75"/>
                  </a:lnTo>
                  <a:lnTo>
                    <a:pt x="1917" y="74"/>
                  </a:lnTo>
                  <a:lnTo>
                    <a:pt x="1917" y="73"/>
                  </a:lnTo>
                  <a:lnTo>
                    <a:pt x="1918" y="73"/>
                  </a:lnTo>
                  <a:lnTo>
                    <a:pt x="1919" y="73"/>
                  </a:lnTo>
                  <a:lnTo>
                    <a:pt x="1921" y="73"/>
                  </a:lnTo>
                  <a:lnTo>
                    <a:pt x="1922" y="74"/>
                  </a:lnTo>
                  <a:lnTo>
                    <a:pt x="1922" y="74"/>
                  </a:lnTo>
                  <a:close/>
                  <a:moveTo>
                    <a:pt x="1948" y="100"/>
                  </a:moveTo>
                  <a:lnTo>
                    <a:pt x="1961" y="113"/>
                  </a:lnTo>
                  <a:lnTo>
                    <a:pt x="1961" y="114"/>
                  </a:lnTo>
                  <a:lnTo>
                    <a:pt x="1961" y="115"/>
                  </a:lnTo>
                  <a:lnTo>
                    <a:pt x="1961" y="116"/>
                  </a:lnTo>
                  <a:lnTo>
                    <a:pt x="1959" y="117"/>
                  </a:lnTo>
                  <a:lnTo>
                    <a:pt x="1959" y="117"/>
                  </a:lnTo>
                  <a:lnTo>
                    <a:pt x="1958" y="117"/>
                  </a:lnTo>
                  <a:lnTo>
                    <a:pt x="1957" y="117"/>
                  </a:lnTo>
                  <a:lnTo>
                    <a:pt x="1955" y="116"/>
                  </a:lnTo>
                  <a:lnTo>
                    <a:pt x="1943" y="103"/>
                  </a:lnTo>
                  <a:lnTo>
                    <a:pt x="1941" y="102"/>
                  </a:lnTo>
                  <a:lnTo>
                    <a:pt x="1941" y="101"/>
                  </a:lnTo>
                  <a:lnTo>
                    <a:pt x="1943" y="100"/>
                  </a:lnTo>
                  <a:lnTo>
                    <a:pt x="1943" y="99"/>
                  </a:lnTo>
                  <a:lnTo>
                    <a:pt x="1944" y="99"/>
                  </a:lnTo>
                  <a:lnTo>
                    <a:pt x="1946" y="99"/>
                  </a:lnTo>
                  <a:lnTo>
                    <a:pt x="1947" y="99"/>
                  </a:lnTo>
                  <a:lnTo>
                    <a:pt x="1948" y="100"/>
                  </a:lnTo>
                  <a:lnTo>
                    <a:pt x="1948" y="100"/>
                  </a:lnTo>
                  <a:close/>
                  <a:moveTo>
                    <a:pt x="1973" y="127"/>
                  </a:moveTo>
                  <a:lnTo>
                    <a:pt x="1979" y="133"/>
                  </a:lnTo>
                  <a:lnTo>
                    <a:pt x="1986" y="141"/>
                  </a:lnTo>
                  <a:lnTo>
                    <a:pt x="1986" y="142"/>
                  </a:lnTo>
                  <a:lnTo>
                    <a:pt x="1986" y="143"/>
                  </a:lnTo>
                  <a:lnTo>
                    <a:pt x="1986" y="143"/>
                  </a:lnTo>
                  <a:lnTo>
                    <a:pt x="1984" y="144"/>
                  </a:lnTo>
                  <a:lnTo>
                    <a:pt x="1983" y="144"/>
                  </a:lnTo>
                  <a:lnTo>
                    <a:pt x="1981" y="144"/>
                  </a:lnTo>
                  <a:lnTo>
                    <a:pt x="1980" y="144"/>
                  </a:lnTo>
                  <a:lnTo>
                    <a:pt x="1979" y="143"/>
                  </a:lnTo>
                  <a:lnTo>
                    <a:pt x="1973" y="136"/>
                  </a:lnTo>
                  <a:lnTo>
                    <a:pt x="1968" y="130"/>
                  </a:lnTo>
                  <a:lnTo>
                    <a:pt x="1966" y="129"/>
                  </a:lnTo>
                  <a:lnTo>
                    <a:pt x="1966" y="128"/>
                  </a:lnTo>
                  <a:lnTo>
                    <a:pt x="1968" y="127"/>
                  </a:lnTo>
                  <a:lnTo>
                    <a:pt x="1968" y="126"/>
                  </a:lnTo>
                  <a:lnTo>
                    <a:pt x="1969" y="126"/>
                  </a:lnTo>
                  <a:lnTo>
                    <a:pt x="1970" y="126"/>
                  </a:lnTo>
                  <a:lnTo>
                    <a:pt x="1972" y="126"/>
                  </a:lnTo>
                  <a:lnTo>
                    <a:pt x="1973" y="127"/>
                  </a:lnTo>
                  <a:lnTo>
                    <a:pt x="1973" y="127"/>
                  </a:lnTo>
                  <a:close/>
                  <a:moveTo>
                    <a:pt x="1997" y="155"/>
                  </a:moveTo>
                  <a:lnTo>
                    <a:pt x="2008" y="169"/>
                  </a:lnTo>
                  <a:lnTo>
                    <a:pt x="2008" y="171"/>
                  </a:lnTo>
                  <a:lnTo>
                    <a:pt x="2008" y="172"/>
                  </a:lnTo>
                  <a:lnTo>
                    <a:pt x="2008" y="173"/>
                  </a:lnTo>
                  <a:lnTo>
                    <a:pt x="2006" y="173"/>
                  </a:lnTo>
                  <a:lnTo>
                    <a:pt x="2005" y="174"/>
                  </a:lnTo>
                  <a:lnTo>
                    <a:pt x="2003" y="174"/>
                  </a:lnTo>
                  <a:lnTo>
                    <a:pt x="2002" y="173"/>
                  </a:lnTo>
                  <a:lnTo>
                    <a:pt x="2001" y="172"/>
                  </a:lnTo>
                  <a:lnTo>
                    <a:pt x="1990" y="157"/>
                  </a:lnTo>
                  <a:lnTo>
                    <a:pt x="1990" y="156"/>
                  </a:lnTo>
                  <a:lnTo>
                    <a:pt x="1990" y="155"/>
                  </a:lnTo>
                  <a:lnTo>
                    <a:pt x="1990" y="155"/>
                  </a:lnTo>
                  <a:lnTo>
                    <a:pt x="1991" y="154"/>
                  </a:lnTo>
                  <a:lnTo>
                    <a:pt x="1992" y="153"/>
                  </a:lnTo>
                  <a:lnTo>
                    <a:pt x="1994" y="154"/>
                  </a:lnTo>
                  <a:lnTo>
                    <a:pt x="1995" y="154"/>
                  </a:lnTo>
                  <a:lnTo>
                    <a:pt x="1997" y="155"/>
                  </a:lnTo>
                  <a:lnTo>
                    <a:pt x="1997" y="155"/>
                  </a:lnTo>
                  <a:close/>
                  <a:moveTo>
                    <a:pt x="2019" y="184"/>
                  </a:moveTo>
                  <a:lnTo>
                    <a:pt x="2023" y="189"/>
                  </a:lnTo>
                  <a:lnTo>
                    <a:pt x="2030" y="198"/>
                  </a:lnTo>
                  <a:lnTo>
                    <a:pt x="2030" y="199"/>
                  </a:lnTo>
                  <a:lnTo>
                    <a:pt x="2030" y="200"/>
                  </a:lnTo>
                  <a:lnTo>
                    <a:pt x="2030" y="200"/>
                  </a:lnTo>
                  <a:lnTo>
                    <a:pt x="2028" y="201"/>
                  </a:lnTo>
                  <a:lnTo>
                    <a:pt x="2027" y="202"/>
                  </a:lnTo>
                  <a:lnTo>
                    <a:pt x="2025" y="202"/>
                  </a:lnTo>
                  <a:lnTo>
                    <a:pt x="2025" y="201"/>
                  </a:lnTo>
                  <a:lnTo>
                    <a:pt x="2024" y="200"/>
                  </a:lnTo>
                  <a:lnTo>
                    <a:pt x="2017" y="191"/>
                  </a:lnTo>
                  <a:lnTo>
                    <a:pt x="2012" y="186"/>
                  </a:lnTo>
                  <a:lnTo>
                    <a:pt x="2012" y="186"/>
                  </a:lnTo>
                  <a:lnTo>
                    <a:pt x="2012" y="185"/>
                  </a:lnTo>
                  <a:lnTo>
                    <a:pt x="2013" y="184"/>
                  </a:lnTo>
                  <a:lnTo>
                    <a:pt x="2013" y="182"/>
                  </a:lnTo>
                  <a:lnTo>
                    <a:pt x="2014" y="182"/>
                  </a:lnTo>
                  <a:lnTo>
                    <a:pt x="2016" y="182"/>
                  </a:lnTo>
                  <a:lnTo>
                    <a:pt x="2017" y="182"/>
                  </a:lnTo>
                  <a:lnTo>
                    <a:pt x="2019" y="184"/>
                  </a:lnTo>
                  <a:lnTo>
                    <a:pt x="2019" y="184"/>
                  </a:lnTo>
                  <a:close/>
                  <a:moveTo>
                    <a:pt x="2041" y="212"/>
                  </a:moveTo>
                  <a:lnTo>
                    <a:pt x="2053" y="225"/>
                  </a:lnTo>
                  <a:lnTo>
                    <a:pt x="2053" y="226"/>
                  </a:lnTo>
                  <a:lnTo>
                    <a:pt x="2053" y="227"/>
                  </a:lnTo>
                  <a:lnTo>
                    <a:pt x="2053" y="228"/>
                  </a:lnTo>
                  <a:lnTo>
                    <a:pt x="2052" y="229"/>
                  </a:lnTo>
                  <a:lnTo>
                    <a:pt x="2050" y="229"/>
                  </a:lnTo>
                  <a:lnTo>
                    <a:pt x="2049" y="229"/>
                  </a:lnTo>
                  <a:lnTo>
                    <a:pt x="2048" y="229"/>
                  </a:lnTo>
                  <a:lnTo>
                    <a:pt x="2048" y="228"/>
                  </a:lnTo>
                  <a:lnTo>
                    <a:pt x="2035" y="214"/>
                  </a:lnTo>
                  <a:lnTo>
                    <a:pt x="2035" y="213"/>
                  </a:lnTo>
                  <a:lnTo>
                    <a:pt x="2035" y="212"/>
                  </a:lnTo>
                  <a:lnTo>
                    <a:pt x="2035" y="211"/>
                  </a:lnTo>
                  <a:lnTo>
                    <a:pt x="2036" y="211"/>
                  </a:lnTo>
                  <a:lnTo>
                    <a:pt x="2038" y="210"/>
                  </a:lnTo>
                  <a:lnTo>
                    <a:pt x="2039" y="210"/>
                  </a:lnTo>
                  <a:lnTo>
                    <a:pt x="2041" y="211"/>
                  </a:lnTo>
                  <a:lnTo>
                    <a:pt x="2041" y="212"/>
                  </a:lnTo>
                  <a:lnTo>
                    <a:pt x="2041" y="212"/>
                  </a:lnTo>
                  <a:close/>
                  <a:moveTo>
                    <a:pt x="2064" y="239"/>
                  </a:moveTo>
                  <a:lnTo>
                    <a:pt x="2071" y="248"/>
                  </a:lnTo>
                  <a:lnTo>
                    <a:pt x="2075" y="254"/>
                  </a:lnTo>
                  <a:lnTo>
                    <a:pt x="2076" y="255"/>
                  </a:lnTo>
                  <a:lnTo>
                    <a:pt x="2076" y="255"/>
                  </a:lnTo>
                  <a:lnTo>
                    <a:pt x="2075" y="256"/>
                  </a:lnTo>
                  <a:lnTo>
                    <a:pt x="2074" y="257"/>
                  </a:lnTo>
                  <a:lnTo>
                    <a:pt x="2072" y="257"/>
                  </a:lnTo>
                  <a:lnTo>
                    <a:pt x="2071" y="257"/>
                  </a:lnTo>
                  <a:lnTo>
                    <a:pt x="2071" y="257"/>
                  </a:lnTo>
                  <a:lnTo>
                    <a:pt x="2070" y="256"/>
                  </a:lnTo>
                  <a:lnTo>
                    <a:pt x="2065" y="251"/>
                  </a:lnTo>
                  <a:lnTo>
                    <a:pt x="2059" y="242"/>
                  </a:lnTo>
                  <a:lnTo>
                    <a:pt x="2059" y="241"/>
                  </a:lnTo>
                  <a:lnTo>
                    <a:pt x="2059" y="240"/>
                  </a:lnTo>
                  <a:lnTo>
                    <a:pt x="2059" y="239"/>
                  </a:lnTo>
                  <a:lnTo>
                    <a:pt x="2060" y="238"/>
                  </a:lnTo>
                  <a:lnTo>
                    <a:pt x="2061" y="238"/>
                  </a:lnTo>
                  <a:lnTo>
                    <a:pt x="2063" y="238"/>
                  </a:lnTo>
                  <a:lnTo>
                    <a:pt x="2064" y="238"/>
                  </a:lnTo>
                  <a:lnTo>
                    <a:pt x="2064" y="239"/>
                  </a:lnTo>
                  <a:lnTo>
                    <a:pt x="2064" y="239"/>
                  </a:lnTo>
                  <a:close/>
                  <a:moveTo>
                    <a:pt x="2086" y="268"/>
                  </a:moveTo>
                  <a:lnTo>
                    <a:pt x="2096" y="284"/>
                  </a:lnTo>
                  <a:lnTo>
                    <a:pt x="2096" y="285"/>
                  </a:lnTo>
                  <a:lnTo>
                    <a:pt x="2096" y="286"/>
                  </a:lnTo>
                  <a:lnTo>
                    <a:pt x="2096" y="286"/>
                  </a:lnTo>
                  <a:lnTo>
                    <a:pt x="2094" y="287"/>
                  </a:lnTo>
                  <a:lnTo>
                    <a:pt x="2093" y="287"/>
                  </a:lnTo>
                  <a:lnTo>
                    <a:pt x="2092" y="287"/>
                  </a:lnTo>
                  <a:lnTo>
                    <a:pt x="2090" y="287"/>
                  </a:lnTo>
                  <a:lnTo>
                    <a:pt x="2089" y="286"/>
                  </a:lnTo>
                  <a:lnTo>
                    <a:pt x="2079" y="272"/>
                  </a:lnTo>
                  <a:lnTo>
                    <a:pt x="2079" y="270"/>
                  </a:lnTo>
                  <a:lnTo>
                    <a:pt x="2079" y="269"/>
                  </a:lnTo>
                  <a:lnTo>
                    <a:pt x="2079" y="268"/>
                  </a:lnTo>
                  <a:lnTo>
                    <a:pt x="2081" y="267"/>
                  </a:lnTo>
                  <a:lnTo>
                    <a:pt x="2082" y="267"/>
                  </a:lnTo>
                  <a:lnTo>
                    <a:pt x="2083" y="267"/>
                  </a:lnTo>
                  <a:lnTo>
                    <a:pt x="2085" y="267"/>
                  </a:lnTo>
                  <a:lnTo>
                    <a:pt x="2086" y="268"/>
                  </a:lnTo>
                  <a:lnTo>
                    <a:pt x="2086" y="268"/>
                  </a:lnTo>
                  <a:close/>
                  <a:moveTo>
                    <a:pt x="2105" y="298"/>
                  </a:moveTo>
                  <a:lnTo>
                    <a:pt x="2115" y="312"/>
                  </a:lnTo>
                  <a:lnTo>
                    <a:pt x="2115" y="313"/>
                  </a:lnTo>
                  <a:lnTo>
                    <a:pt x="2116" y="314"/>
                  </a:lnTo>
                  <a:lnTo>
                    <a:pt x="2116" y="315"/>
                  </a:lnTo>
                  <a:lnTo>
                    <a:pt x="2115" y="315"/>
                  </a:lnTo>
                  <a:lnTo>
                    <a:pt x="2114" y="316"/>
                  </a:lnTo>
                  <a:lnTo>
                    <a:pt x="2112" y="316"/>
                  </a:lnTo>
                  <a:lnTo>
                    <a:pt x="2112" y="316"/>
                  </a:lnTo>
                  <a:lnTo>
                    <a:pt x="2111" y="316"/>
                  </a:lnTo>
                  <a:lnTo>
                    <a:pt x="2109" y="315"/>
                  </a:lnTo>
                  <a:lnTo>
                    <a:pt x="2109" y="315"/>
                  </a:lnTo>
                  <a:lnTo>
                    <a:pt x="2100" y="301"/>
                  </a:lnTo>
                  <a:lnTo>
                    <a:pt x="2098" y="300"/>
                  </a:lnTo>
                  <a:lnTo>
                    <a:pt x="2098" y="299"/>
                  </a:lnTo>
                  <a:lnTo>
                    <a:pt x="2100" y="298"/>
                  </a:lnTo>
                  <a:lnTo>
                    <a:pt x="2101" y="297"/>
                  </a:lnTo>
                  <a:lnTo>
                    <a:pt x="2103" y="297"/>
                  </a:lnTo>
                  <a:lnTo>
                    <a:pt x="2104" y="297"/>
                  </a:lnTo>
                  <a:lnTo>
                    <a:pt x="2105" y="297"/>
                  </a:lnTo>
                  <a:lnTo>
                    <a:pt x="2105" y="298"/>
                  </a:lnTo>
                  <a:lnTo>
                    <a:pt x="2105" y="298"/>
                  </a:lnTo>
                  <a:close/>
                  <a:moveTo>
                    <a:pt x="2126" y="327"/>
                  </a:moveTo>
                  <a:lnTo>
                    <a:pt x="2136" y="341"/>
                  </a:lnTo>
                  <a:lnTo>
                    <a:pt x="2137" y="342"/>
                  </a:lnTo>
                  <a:lnTo>
                    <a:pt x="2137" y="343"/>
                  </a:lnTo>
                  <a:lnTo>
                    <a:pt x="2136" y="344"/>
                  </a:lnTo>
                  <a:lnTo>
                    <a:pt x="2134" y="345"/>
                  </a:lnTo>
                  <a:lnTo>
                    <a:pt x="2134" y="345"/>
                  </a:lnTo>
                  <a:lnTo>
                    <a:pt x="2133" y="345"/>
                  </a:lnTo>
                  <a:lnTo>
                    <a:pt x="2132" y="345"/>
                  </a:lnTo>
                  <a:lnTo>
                    <a:pt x="2130" y="344"/>
                  </a:lnTo>
                  <a:lnTo>
                    <a:pt x="2119" y="330"/>
                  </a:lnTo>
                  <a:lnTo>
                    <a:pt x="2119" y="329"/>
                  </a:lnTo>
                  <a:lnTo>
                    <a:pt x="2119" y="328"/>
                  </a:lnTo>
                  <a:lnTo>
                    <a:pt x="2121" y="327"/>
                  </a:lnTo>
                  <a:lnTo>
                    <a:pt x="2121" y="326"/>
                  </a:lnTo>
                  <a:lnTo>
                    <a:pt x="2122" y="326"/>
                  </a:lnTo>
                  <a:lnTo>
                    <a:pt x="2123" y="326"/>
                  </a:lnTo>
                  <a:lnTo>
                    <a:pt x="2125" y="326"/>
                  </a:lnTo>
                  <a:lnTo>
                    <a:pt x="2126" y="327"/>
                  </a:lnTo>
                  <a:lnTo>
                    <a:pt x="2126" y="327"/>
                  </a:lnTo>
                  <a:close/>
                  <a:moveTo>
                    <a:pt x="2147" y="356"/>
                  </a:moveTo>
                  <a:lnTo>
                    <a:pt x="2158" y="370"/>
                  </a:lnTo>
                  <a:lnTo>
                    <a:pt x="2158" y="372"/>
                  </a:lnTo>
                  <a:lnTo>
                    <a:pt x="2158" y="373"/>
                  </a:lnTo>
                  <a:lnTo>
                    <a:pt x="2156" y="374"/>
                  </a:lnTo>
                  <a:lnTo>
                    <a:pt x="2156" y="375"/>
                  </a:lnTo>
                  <a:lnTo>
                    <a:pt x="2155" y="375"/>
                  </a:lnTo>
                  <a:lnTo>
                    <a:pt x="2154" y="375"/>
                  </a:lnTo>
                  <a:lnTo>
                    <a:pt x="2152" y="375"/>
                  </a:lnTo>
                  <a:lnTo>
                    <a:pt x="2151" y="374"/>
                  </a:lnTo>
                  <a:lnTo>
                    <a:pt x="2141" y="358"/>
                  </a:lnTo>
                  <a:lnTo>
                    <a:pt x="2140" y="357"/>
                  </a:lnTo>
                  <a:lnTo>
                    <a:pt x="2140" y="356"/>
                  </a:lnTo>
                  <a:lnTo>
                    <a:pt x="2141" y="356"/>
                  </a:lnTo>
                  <a:lnTo>
                    <a:pt x="2141" y="355"/>
                  </a:lnTo>
                  <a:lnTo>
                    <a:pt x="2143" y="355"/>
                  </a:lnTo>
                  <a:lnTo>
                    <a:pt x="2144" y="355"/>
                  </a:lnTo>
                  <a:lnTo>
                    <a:pt x="2145" y="355"/>
                  </a:lnTo>
                  <a:lnTo>
                    <a:pt x="2147" y="356"/>
                  </a:lnTo>
                  <a:lnTo>
                    <a:pt x="2147" y="356"/>
                  </a:lnTo>
                  <a:close/>
                  <a:moveTo>
                    <a:pt x="2167" y="386"/>
                  </a:moveTo>
                  <a:lnTo>
                    <a:pt x="2178" y="400"/>
                  </a:lnTo>
                  <a:lnTo>
                    <a:pt x="2178" y="401"/>
                  </a:lnTo>
                  <a:lnTo>
                    <a:pt x="2178" y="402"/>
                  </a:lnTo>
                  <a:lnTo>
                    <a:pt x="2177" y="403"/>
                  </a:lnTo>
                  <a:lnTo>
                    <a:pt x="2177" y="403"/>
                  </a:lnTo>
                  <a:lnTo>
                    <a:pt x="2176" y="404"/>
                  </a:lnTo>
                  <a:lnTo>
                    <a:pt x="2174" y="404"/>
                  </a:lnTo>
                  <a:lnTo>
                    <a:pt x="2173" y="403"/>
                  </a:lnTo>
                  <a:lnTo>
                    <a:pt x="2171" y="402"/>
                  </a:lnTo>
                  <a:lnTo>
                    <a:pt x="2162" y="388"/>
                  </a:lnTo>
                  <a:lnTo>
                    <a:pt x="2160" y="387"/>
                  </a:lnTo>
                  <a:lnTo>
                    <a:pt x="2160" y="386"/>
                  </a:lnTo>
                  <a:lnTo>
                    <a:pt x="2162" y="385"/>
                  </a:lnTo>
                  <a:lnTo>
                    <a:pt x="2163" y="385"/>
                  </a:lnTo>
                  <a:lnTo>
                    <a:pt x="2165" y="383"/>
                  </a:lnTo>
                  <a:lnTo>
                    <a:pt x="2165" y="383"/>
                  </a:lnTo>
                  <a:lnTo>
                    <a:pt x="2166" y="385"/>
                  </a:lnTo>
                  <a:lnTo>
                    <a:pt x="2167" y="386"/>
                  </a:lnTo>
                  <a:lnTo>
                    <a:pt x="2167" y="386"/>
                  </a:lnTo>
                  <a:close/>
                  <a:moveTo>
                    <a:pt x="2188" y="414"/>
                  </a:moveTo>
                  <a:lnTo>
                    <a:pt x="2199" y="429"/>
                  </a:lnTo>
                  <a:lnTo>
                    <a:pt x="2199" y="430"/>
                  </a:lnTo>
                  <a:lnTo>
                    <a:pt x="2199" y="431"/>
                  </a:lnTo>
                  <a:lnTo>
                    <a:pt x="2198" y="432"/>
                  </a:lnTo>
                  <a:lnTo>
                    <a:pt x="2198" y="432"/>
                  </a:lnTo>
                  <a:lnTo>
                    <a:pt x="2196" y="433"/>
                  </a:lnTo>
                  <a:lnTo>
                    <a:pt x="2195" y="433"/>
                  </a:lnTo>
                  <a:lnTo>
                    <a:pt x="2194" y="432"/>
                  </a:lnTo>
                  <a:lnTo>
                    <a:pt x="2192" y="431"/>
                  </a:lnTo>
                  <a:lnTo>
                    <a:pt x="2183" y="417"/>
                  </a:lnTo>
                  <a:lnTo>
                    <a:pt x="2181" y="416"/>
                  </a:lnTo>
                  <a:lnTo>
                    <a:pt x="2181" y="415"/>
                  </a:lnTo>
                  <a:lnTo>
                    <a:pt x="2183" y="414"/>
                  </a:lnTo>
                  <a:lnTo>
                    <a:pt x="2184" y="413"/>
                  </a:lnTo>
                  <a:lnTo>
                    <a:pt x="2185" y="413"/>
                  </a:lnTo>
                  <a:lnTo>
                    <a:pt x="2187" y="413"/>
                  </a:lnTo>
                  <a:lnTo>
                    <a:pt x="2187" y="414"/>
                  </a:lnTo>
                  <a:lnTo>
                    <a:pt x="2188" y="414"/>
                  </a:lnTo>
                  <a:lnTo>
                    <a:pt x="2188" y="414"/>
                  </a:lnTo>
                  <a:close/>
                  <a:moveTo>
                    <a:pt x="2209" y="443"/>
                  </a:moveTo>
                  <a:lnTo>
                    <a:pt x="2220" y="457"/>
                  </a:lnTo>
                  <a:lnTo>
                    <a:pt x="2221" y="458"/>
                  </a:lnTo>
                  <a:lnTo>
                    <a:pt x="2221" y="460"/>
                  </a:lnTo>
                  <a:lnTo>
                    <a:pt x="2220" y="461"/>
                  </a:lnTo>
                  <a:lnTo>
                    <a:pt x="2220" y="461"/>
                  </a:lnTo>
                  <a:lnTo>
                    <a:pt x="2218" y="462"/>
                  </a:lnTo>
                  <a:lnTo>
                    <a:pt x="2217" y="462"/>
                  </a:lnTo>
                  <a:lnTo>
                    <a:pt x="2216" y="461"/>
                  </a:lnTo>
                  <a:lnTo>
                    <a:pt x="2214" y="461"/>
                  </a:lnTo>
                  <a:lnTo>
                    <a:pt x="2203" y="446"/>
                  </a:lnTo>
                  <a:lnTo>
                    <a:pt x="2203" y="445"/>
                  </a:lnTo>
                  <a:lnTo>
                    <a:pt x="2203" y="444"/>
                  </a:lnTo>
                  <a:lnTo>
                    <a:pt x="2203" y="443"/>
                  </a:lnTo>
                  <a:lnTo>
                    <a:pt x="2205" y="442"/>
                  </a:lnTo>
                  <a:lnTo>
                    <a:pt x="2206" y="442"/>
                  </a:lnTo>
                  <a:lnTo>
                    <a:pt x="2207" y="442"/>
                  </a:lnTo>
                  <a:lnTo>
                    <a:pt x="2209" y="442"/>
                  </a:lnTo>
                  <a:lnTo>
                    <a:pt x="2209" y="443"/>
                  </a:lnTo>
                  <a:lnTo>
                    <a:pt x="2209" y="443"/>
                  </a:lnTo>
                  <a:close/>
                  <a:moveTo>
                    <a:pt x="2232" y="471"/>
                  </a:moveTo>
                  <a:lnTo>
                    <a:pt x="2243" y="486"/>
                  </a:lnTo>
                  <a:lnTo>
                    <a:pt x="2243" y="487"/>
                  </a:lnTo>
                  <a:lnTo>
                    <a:pt x="2243" y="488"/>
                  </a:lnTo>
                  <a:lnTo>
                    <a:pt x="2242" y="489"/>
                  </a:lnTo>
                  <a:lnTo>
                    <a:pt x="2242" y="490"/>
                  </a:lnTo>
                  <a:lnTo>
                    <a:pt x="2240" y="490"/>
                  </a:lnTo>
                  <a:lnTo>
                    <a:pt x="2239" y="490"/>
                  </a:lnTo>
                  <a:lnTo>
                    <a:pt x="2238" y="490"/>
                  </a:lnTo>
                  <a:lnTo>
                    <a:pt x="2236" y="489"/>
                  </a:lnTo>
                  <a:lnTo>
                    <a:pt x="2225" y="475"/>
                  </a:lnTo>
                  <a:lnTo>
                    <a:pt x="2225" y="474"/>
                  </a:lnTo>
                  <a:lnTo>
                    <a:pt x="2225" y="473"/>
                  </a:lnTo>
                  <a:lnTo>
                    <a:pt x="2225" y="471"/>
                  </a:lnTo>
                  <a:lnTo>
                    <a:pt x="2227" y="470"/>
                  </a:lnTo>
                  <a:lnTo>
                    <a:pt x="2228" y="470"/>
                  </a:lnTo>
                  <a:lnTo>
                    <a:pt x="2229" y="470"/>
                  </a:lnTo>
                  <a:lnTo>
                    <a:pt x="2231" y="470"/>
                  </a:lnTo>
                  <a:lnTo>
                    <a:pt x="2232" y="471"/>
                  </a:lnTo>
                  <a:lnTo>
                    <a:pt x="2232" y="47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2" name="Freeform 16"/>
            <p:cNvSpPr>
              <a:spLocks noEditPoints="1"/>
            </p:cNvSpPr>
            <p:nvPr/>
          </p:nvSpPr>
          <p:spPr bwMode="auto">
            <a:xfrm>
              <a:off x="2377" y="2070"/>
              <a:ext cx="2245" cy="641"/>
            </a:xfrm>
            <a:custGeom>
              <a:avLst/>
              <a:gdLst>
                <a:gd name="T0" fmla="*/ 49 w 2245"/>
                <a:gd name="T1" fmla="*/ 84 h 641"/>
                <a:gd name="T2" fmla="*/ 60 w 2245"/>
                <a:gd name="T3" fmla="*/ 91 h 641"/>
                <a:gd name="T4" fmla="*/ 126 w 2245"/>
                <a:gd name="T5" fmla="*/ 160 h 641"/>
                <a:gd name="T6" fmla="*/ 145 w 2245"/>
                <a:gd name="T7" fmla="*/ 191 h 641"/>
                <a:gd name="T8" fmla="*/ 156 w 2245"/>
                <a:gd name="T9" fmla="*/ 201 h 641"/>
                <a:gd name="T10" fmla="*/ 212 w 2245"/>
                <a:gd name="T11" fmla="*/ 277 h 641"/>
                <a:gd name="T12" fmla="*/ 226 w 2245"/>
                <a:gd name="T13" fmla="*/ 306 h 641"/>
                <a:gd name="T14" fmla="*/ 241 w 2245"/>
                <a:gd name="T15" fmla="*/ 318 h 641"/>
                <a:gd name="T16" fmla="*/ 292 w 2245"/>
                <a:gd name="T17" fmla="*/ 396 h 641"/>
                <a:gd name="T18" fmla="*/ 298 w 2245"/>
                <a:gd name="T19" fmla="*/ 406 h 641"/>
                <a:gd name="T20" fmla="*/ 361 w 2245"/>
                <a:gd name="T21" fmla="*/ 477 h 641"/>
                <a:gd name="T22" fmla="*/ 379 w 2245"/>
                <a:gd name="T23" fmla="*/ 507 h 641"/>
                <a:gd name="T24" fmla="*/ 396 w 2245"/>
                <a:gd name="T25" fmla="*/ 517 h 641"/>
                <a:gd name="T26" fmla="*/ 463 w 2245"/>
                <a:gd name="T27" fmla="*/ 584 h 641"/>
                <a:gd name="T28" fmla="*/ 489 w 2245"/>
                <a:gd name="T29" fmla="*/ 608 h 641"/>
                <a:gd name="T30" fmla="*/ 510 w 2245"/>
                <a:gd name="T31" fmla="*/ 613 h 641"/>
                <a:gd name="T32" fmla="*/ 612 w 2245"/>
                <a:gd name="T33" fmla="*/ 635 h 641"/>
                <a:gd name="T34" fmla="*/ 634 w 2245"/>
                <a:gd name="T35" fmla="*/ 635 h 641"/>
                <a:gd name="T36" fmla="*/ 666 w 2245"/>
                <a:gd name="T37" fmla="*/ 622 h 641"/>
                <a:gd name="T38" fmla="*/ 743 w 2245"/>
                <a:gd name="T39" fmla="*/ 562 h 641"/>
                <a:gd name="T40" fmla="*/ 776 w 2245"/>
                <a:gd name="T41" fmla="*/ 539 h 641"/>
                <a:gd name="T42" fmla="*/ 781 w 2245"/>
                <a:gd name="T43" fmla="*/ 527 h 641"/>
                <a:gd name="T44" fmla="*/ 845 w 2245"/>
                <a:gd name="T45" fmla="*/ 454 h 641"/>
                <a:gd name="T46" fmla="*/ 861 w 2245"/>
                <a:gd name="T47" fmla="*/ 444 h 641"/>
                <a:gd name="T48" fmla="*/ 875 w 2245"/>
                <a:gd name="T49" fmla="*/ 414 h 641"/>
                <a:gd name="T50" fmla="*/ 929 w 2245"/>
                <a:gd name="T51" fmla="*/ 338 h 641"/>
                <a:gd name="T52" fmla="*/ 950 w 2245"/>
                <a:gd name="T53" fmla="*/ 317 h 641"/>
                <a:gd name="T54" fmla="*/ 956 w 2245"/>
                <a:gd name="T55" fmla="*/ 297 h 641"/>
                <a:gd name="T56" fmla="*/ 1013 w 2245"/>
                <a:gd name="T57" fmla="*/ 222 h 641"/>
                <a:gd name="T58" fmla="*/ 1021 w 2245"/>
                <a:gd name="T59" fmla="*/ 212 h 641"/>
                <a:gd name="T60" fmla="*/ 1078 w 2245"/>
                <a:gd name="T61" fmla="*/ 138 h 641"/>
                <a:gd name="T62" fmla="*/ 1108 w 2245"/>
                <a:gd name="T63" fmla="*/ 114 h 641"/>
                <a:gd name="T64" fmla="*/ 1115 w 2245"/>
                <a:gd name="T65" fmla="*/ 101 h 641"/>
                <a:gd name="T66" fmla="*/ 1189 w 2245"/>
                <a:gd name="T67" fmla="*/ 36 h 641"/>
                <a:gd name="T68" fmla="*/ 1225 w 2245"/>
                <a:gd name="T69" fmla="*/ 21 h 641"/>
                <a:gd name="T70" fmla="*/ 1243 w 2245"/>
                <a:gd name="T71" fmla="*/ 14 h 641"/>
                <a:gd name="T72" fmla="*/ 1279 w 2245"/>
                <a:gd name="T73" fmla="*/ 3 h 641"/>
                <a:gd name="T74" fmla="*/ 1385 w 2245"/>
                <a:gd name="T75" fmla="*/ 26 h 641"/>
                <a:gd name="T76" fmla="*/ 1396 w 2245"/>
                <a:gd name="T77" fmla="*/ 37 h 641"/>
                <a:gd name="T78" fmla="*/ 1429 w 2245"/>
                <a:gd name="T79" fmla="*/ 55 h 641"/>
                <a:gd name="T80" fmla="*/ 1499 w 2245"/>
                <a:gd name="T81" fmla="*/ 124 h 641"/>
                <a:gd name="T82" fmla="*/ 1505 w 2245"/>
                <a:gd name="T83" fmla="*/ 138 h 641"/>
                <a:gd name="T84" fmla="*/ 1534 w 2245"/>
                <a:gd name="T85" fmla="*/ 163 h 641"/>
                <a:gd name="T86" fmla="*/ 1587 w 2245"/>
                <a:gd name="T87" fmla="*/ 238 h 641"/>
                <a:gd name="T88" fmla="*/ 1598 w 2245"/>
                <a:gd name="T89" fmla="*/ 247 h 641"/>
                <a:gd name="T90" fmla="*/ 1653 w 2245"/>
                <a:gd name="T91" fmla="*/ 324 h 641"/>
                <a:gd name="T92" fmla="*/ 1660 w 2245"/>
                <a:gd name="T93" fmla="*/ 343 h 641"/>
                <a:gd name="T94" fmla="*/ 1682 w 2245"/>
                <a:gd name="T95" fmla="*/ 364 h 641"/>
                <a:gd name="T96" fmla="*/ 1736 w 2245"/>
                <a:gd name="T97" fmla="*/ 440 h 641"/>
                <a:gd name="T98" fmla="*/ 1749 w 2245"/>
                <a:gd name="T99" fmla="*/ 466 h 641"/>
                <a:gd name="T100" fmla="*/ 1768 w 2245"/>
                <a:gd name="T101" fmla="*/ 479 h 641"/>
                <a:gd name="T102" fmla="*/ 1833 w 2245"/>
                <a:gd name="T103" fmla="*/ 549 h 641"/>
                <a:gd name="T104" fmla="*/ 1841 w 2245"/>
                <a:gd name="T105" fmla="*/ 565 h 641"/>
                <a:gd name="T106" fmla="*/ 1873 w 2245"/>
                <a:gd name="T107" fmla="*/ 583 h 641"/>
                <a:gd name="T108" fmla="*/ 1961 w 2245"/>
                <a:gd name="T109" fmla="*/ 633 h 641"/>
                <a:gd name="T110" fmla="*/ 1974 w 2245"/>
                <a:gd name="T111" fmla="*/ 640 h 641"/>
                <a:gd name="T112" fmla="*/ 2067 w 2245"/>
                <a:gd name="T113" fmla="*/ 621 h 641"/>
                <a:gd name="T114" fmla="*/ 2115 w 2245"/>
                <a:gd name="T115" fmla="*/ 597 h 641"/>
                <a:gd name="T116" fmla="*/ 2126 w 2245"/>
                <a:gd name="T117" fmla="*/ 591 h 641"/>
                <a:gd name="T118" fmla="*/ 2192 w 2245"/>
                <a:gd name="T119" fmla="*/ 523 h 641"/>
                <a:gd name="T120" fmla="*/ 2221 w 2245"/>
                <a:gd name="T121" fmla="*/ 498 h 641"/>
                <a:gd name="T122" fmla="*/ 2227 w 2245"/>
                <a:gd name="T123" fmla="*/ 481 h 6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45" h="641">
                  <a:moveTo>
                    <a:pt x="7" y="42"/>
                  </a:moveTo>
                  <a:lnTo>
                    <a:pt x="21" y="54"/>
                  </a:lnTo>
                  <a:lnTo>
                    <a:pt x="22" y="55"/>
                  </a:lnTo>
                  <a:lnTo>
                    <a:pt x="22" y="56"/>
                  </a:lnTo>
                  <a:lnTo>
                    <a:pt x="22" y="58"/>
                  </a:lnTo>
                  <a:lnTo>
                    <a:pt x="21" y="59"/>
                  </a:lnTo>
                  <a:lnTo>
                    <a:pt x="21" y="59"/>
                  </a:lnTo>
                  <a:lnTo>
                    <a:pt x="20" y="60"/>
                  </a:lnTo>
                  <a:lnTo>
                    <a:pt x="18" y="59"/>
                  </a:lnTo>
                  <a:lnTo>
                    <a:pt x="17" y="59"/>
                  </a:lnTo>
                  <a:lnTo>
                    <a:pt x="2" y="47"/>
                  </a:lnTo>
                  <a:lnTo>
                    <a:pt x="2" y="46"/>
                  </a:lnTo>
                  <a:lnTo>
                    <a:pt x="0" y="45"/>
                  </a:lnTo>
                  <a:lnTo>
                    <a:pt x="2" y="43"/>
                  </a:lnTo>
                  <a:lnTo>
                    <a:pt x="2" y="42"/>
                  </a:lnTo>
                  <a:lnTo>
                    <a:pt x="3" y="41"/>
                  </a:lnTo>
                  <a:lnTo>
                    <a:pt x="4" y="41"/>
                  </a:lnTo>
                  <a:lnTo>
                    <a:pt x="6" y="42"/>
                  </a:lnTo>
                  <a:lnTo>
                    <a:pt x="7" y="42"/>
                  </a:lnTo>
                  <a:lnTo>
                    <a:pt x="7" y="42"/>
                  </a:lnTo>
                  <a:close/>
                  <a:moveTo>
                    <a:pt x="36" y="66"/>
                  </a:moveTo>
                  <a:lnTo>
                    <a:pt x="51" y="79"/>
                  </a:lnTo>
                  <a:lnTo>
                    <a:pt x="51" y="79"/>
                  </a:lnTo>
                  <a:lnTo>
                    <a:pt x="51" y="80"/>
                  </a:lnTo>
                  <a:lnTo>
                    <a:pt x="51" y="81"/>
                  </a:lnTo>
                  <a:lnTo>
                    <a:pt x="51" y="83"/>
                  </a:lnTo>
                  <a:lnTo>
                    <a:pt x="50" y="84"/>
                  </a:lnTo>
                  <a:lnTo>
                    <a:pt x="49" y="84"/>
                  </a:lnTo>
                  <a:lnTo>
                    <a:pt x="47" y="84"/>
                  </a:lnTo>
                  <a:lnTo>
                    <a:pt x="46" y="83"/>
                  </a:lnTo>
                  <a:lnTo>
                    <a:pt x="31" y="71"/>
                  </a:lnTo>
                  <a:lnTo>
                    <a:pt x="31" y="70"/>
                  </a:lnTo>
                  <a:lnTo>
                    <a:pt x="31" y="68"/>
                  </a:lnTo>
                  <a:lnTo>
                    <a:pt x="31" y="67"/>
                  </a:lnTo>
                  <a:lnTo>
                    <a:pt x="31" y="66"/>
                  </a:lnTo>
                  <a:lnTo>
                    <a:pt x="32" y="66"/>
                  </a:lnTo>
                  <a:lnTo>
                    <a:pt x="33" y="66"/>
                  </a:lnTo>
                  <a:lnTo>
                    <a:pt x="35" y="66"/>
                  </a:lnTo>
                  <a:lnTo>
                    <a:pt x="36" y="66"/>
                  </a:lnTo>
                  <a:lnTo>
                    <a:pt x="36" y="66"/>
                  </a:lnTo>
                  <a:close/>
                  <a:moveTo>
                    <a:pt x="64" y="92"/>
                  </a:moveTo>
                  <a:lnTo>
                    <a:pt x="76" y="106"/>
                  </a:lnTo>
                  <a:lnTo>
                    <a:pt x="76" y="108"/>
                  </a:lnTo>
                  <a:lnTo>
                    <a:pt x="76" y="109"/>
                  </a:lnTo>
                  <a:lnTo>
                    <a:pt x="76" y="109"/>
                  </a:lnTo>
                  <a:lnTo>
                    <a:pt x="75" y="110"/>
                  </a:lnTo>
                  <a:lnTo>
                    <a:pt x="73" y="111"/>
                  </a:lnTo>
                  <a:lnTo>
                    <a:pt x="72" y="111"/>
                  </a:lnTo>
                  <a:lnTo>
                    <a:pt x="72" y="110"/>
                  </a:lnTo>
                  <a:lnTo>
                    <a:pt x="71" y="110"/>
                  </a:lnTo>
                  <a:lnTo>
                    <a:pt x="58" y="96"/>
                  </a:lnTo>
                  <a:lnTo>
                    <a:pt x="57" y="94"/>
                  </a:lnTo>
                  <a:lnTo>
                    <a:pt x="57" y="93"/>
                  </a:lnTo>
                  <a:lnTo>
                    <a:pt x="58" y="92"/>
                  </a:lnTo>
                  <a:lnTo>
                    <a:pt x="58" y="92"/>
                  </a:lnTo>
                  <a:lnTo>
                    <a:pt x="60" y="91"/>
                  </a:lnTo>
                  <a:lnTo>
                    <a:pt x="61" y="91"/>
                  </a:lnTo>
                  <a:lnTo>
                    <a:pt x="62" y="92"/>
                  </a:lnTo>
                  <a:lnTo>
                    <a:pt x="64" y="92"/>
                  </a:lnTo>
                  <a:lnTo>
                    <a:pt x="64" y="92"/>
                  </a:lnTo>
                  <a:close/>
                  <a:moveTo>
                    <a:pt x="88" y="119"/>
                  </a:moveTo>
                  <a:lnTo>
                    <a:pt x="95" y="127"/>
                  </a:lnTo>
                  <a:lnTo>
                    <a:pt x="101" y="133"/>
                  </a:lnTo>
                  <a:lnTo>
                    <a:pt x="101" y="134"/>
                  </a:lnTo>
                  <a:lnTo>
                    <a:pt x="101" y="135"/>
                  </a:lnTo>
                  <a:lnTo>
                    <a:pt x="101" y="136"/>
                  </a:lnTo>
                  <a:lnTo>
                    <a:pt x="100" y="137"/>
                  </a:lnTo>
                  <a:lnTo>
                    <a:pt x="98" y="137"/>
                  </a:lnTo>
                  <a:lnTo>
                    <a:pt x="97" y="138"/>
                  </a:lnTo>
                  <a:lnTo>
                    <a:pt x="97" y="137"/>
                  </a:lnTo>
                  <a:lnTo>
                    <a:pt x="95" y="136"/>
                  </a:lnTo>
                  <a:lnTo>
                    <a:pt x="90" y="130"/>
                  </a:lnTo>
                  <a:lnTo>
                    <a:pt x="83" y="123"/>
                  </a:lnTo>
                  <a:lnTo>
                    <a:pt x="82" y="122"/>
                  </a:lnTo>
                  <a:lnTo>
                    <a:pt x="82" y="121"/>
                  </a:lnTo>
                  <a:lnTo>
                    <a:pt x="83" y="119"/>
                  </a:lnTo>
                  <a:lnTo>
                    <a:pt x="83" y="118"/>
                  </a:lnTo>
                  <a:lnTo>
                    <a:pt x="84" y="118"/>
                  </a:lnTo>
                  <a:lnTo>
                    <a:pt x="86" y="118"/>
                  </a:lnTo>
                  <a:lnTo>
                    <a:pt x="87" y="118"/>
                  </a:lnTo>
                  <a:lnTo>
                    <a:pt x="88" y="119"/>
                  </a:lnTo>
                  <a:lnTo>
                    <a:pt x="88" y="119"/>
                  </a:lnTo>
                  <a:close/>
                  <a:moveTo>
                    <a:pt x="113" y="147"/>
                  </a:moveTo>
                  <a:lnTo>
                    <a:pt x="126" y="160"/>
                  </a:lnTo>
                  <a:lnTo>
                    <a:pt x="126" y="161"/>
                  </a:lnTo>
                  <a:lnTo>
                    <a:pt x="126" y="162"/>
                  </a:lnTo>
                  <a:lnTo>
                    <a:pt x="126" y="163"/>
                  </a:lnTo>
                  <a:lnTo>
                    <a:pt x="124" y="164"/>
                  </a:lnTo>
                  <a:lnTo>
                    <a:pt x="123" y="164"/>
                  </a:lnTo>
                  <a:lnTo>
                    <a:pt x="122" y="164"/>
                  </a:lnTo>
                  <a:lnTo>
                    <a:pt x="122" y="164"/>
                  </a:lnTo>
                  <a:lnTo>
                    <a:pt x="120" y="163"/>
                  </a:lnTo>
                  <a:lnTo>
                    <a:pt x="108" y="150"/>
                  </a:lnTo>
                  <a:lnTo>
                    <a:pt x="106" y="149"/>
                  </a:lnTo>
                  <a:lnTo>
                    <a:pt x="106" y="148"/>
                  </a:lnTo>
                  <a:lnTo>
                    <a:pt x="108" y="147"/>
                  </a:lnTo>
                  <a:lnTo>
                    <a:pt x="108" y="146"/>
                  </a:lnTo>
                  <a:lnTo>
                    <a:pt x="109" y="146"/>
                  </a:lnTo>
                  <a:lnTo>
                    <a:pt x="111" y="146"/>
                  </a:lnTo>
                  <a:lnTo>
                    <a:pt x="112" y="146"/>
                  </a:lnTo>
                  <a:lnTo>
                    <a:pt x="113" y="147"/>
                  </a:lnTo>
                  <a:lnTo>
                    <a:pt x="113" y="147"/>
                  </a:lnTo>
                  <a:close/>
                  <a:moveTo>
                    <a:pt x="138" y="174"/>
                  </a:moveTo>
                  <a:lnTo>
                    <a:pt x="144" y="180"/>
                  </a:lnTo>
                  <a:lnTo>
                    <a:pt x="149" y="188"/>
                  </a:lnTo>
                  <a:lnTo>
                    <a:pt x="150" y="189"/>
                  </a:lnTo>
                  <a:lnTo>
                    <a:pt x="150" y="190"/>
                  </a:lnTo>
                  <a:lnTo>
                    <a:pt x="149" y="191"/>
                  </a:lnTo>
                  <a:lnTo>
                    <a:pt x="148" y="192"/>
                  </a:lnTo>
                  <a:lnTo>
                    <a:pt x="146" y="192"/>
                  </a:lnTo>
                  <a:lnTo>
                    <a:pt x="145" y="192"/>
                  </a:lnTo>
                  <a:lnTo>
                    <a:pt x="145" y="191"/>
                  </a:lnTo>
                  <a:lnTo>
                    <a:pt x="144" y="191"/>
                  </a:lnTo>
                  <a:lnTo>
                    <a:pt x="138" y="184"/>
                  </a:lnTo>
                  <a:lnTo>
                    <a:pt x="133" y="177"/>
                  </a:lnTo>
                  <a:lnTo>
                    <a:pt x="131" y="176"/>
                  </a:lnTo>
                  <a:lnTo>
                    <a:pt x="131" y="175"/>
                  </a:lnTo>
                  <a:lnTo>
                    <a:pt x="133" y="174"/>
                  </a:lnTo>
                  <a:lnTo>
                    <a:pt x="133" y="173"/>
                  </a:lnTo>
                  <a:lnTo>
                    <a:pt x="134" y="173"/>
                  </a:lnTo>
                  <a:lnTo>
                    <a:pt x="135" y="173"/>
                  </a:lnTo>
                  <a:lnTo>
                    <a:pt x="137" y="173"/>
                  </a:lnTo>
                  <a:lnTo>
                    <a:pt x="138" y="174"/>
                  </a:lnTo>
                  <a:lnTo>
                    <a:pt x="138" y="174"/>
                  </a:lnTo>
                  <a:close/>
                  <a:moveTo>
                    <a:pt x="160" y="202"/>
                  </a:moveTo>
                  <a:lnTo>
                    <a:pt x="170" y="217"/>
                  </a:lnTo>
                  <a:lnTo>
                    <a:pt x="171" y="218"/>
                  </a:lnTo>
                  <a:lnTo>
                    <a:pt x="171" y="219"/>
                  </a:lnTo>
                  <a:lnTo>
                    <a:pt x="170" y="221"/>
                  </a:lnTo>
                  <a:lnTo>
                    <a:pt x="168" y="221"/>
                  </a:lnTo>
                  <a:lnTo>
                    <a:pt x="167" y="222"/>
                  </a:lnTo>
                  <a:lnTo>
                    <a:pt x="166" y="222"/>
                  </a:lnTo>
                  <a:lnTo>
                    <a:pt x="166" y="221"/>
                  </a:lnTo>
                  <a:lnTo>
                    <a:pt x="164" y="219"/>
                  </a:lnTo>
                  <a:lnTo>
                    <a:pt x="153" y="205"/>
                  </a:lnTo>
                  <a:lnTo>
                    <a:pt x="153" y="204"/>
                  </a:lnTo>
                  <a:lnTo>
                    <a:pt x="153" y="203"/>
                  </a:lnTo>
                  <a:lnTo>
                    <a:pt x="155" y="202"/>
                  </a:lnTo>
                  <a:lnTo>
                    <a:pt x="155" y="201"/>
                  </a:lnTo>
                  <a:lnTo>
                    <a:pt x="156" y="201"/>
                  </a:lnTo>
                  <a:lnTo>
                    <a:pt x="157" y="201"/>
                  </a:lnTo>
                  <a:lnTo>
                    <a:pt x="159" y="202"/>
                  </a:lnTo>
                  <a:lnTo>
                    <a:pt x="160" y="202"/>
                  </a:lnTo>
                  <a:lnTo>
                    <a:pt x="160" y="202"/>
                  </a:lnTo>
                  <a:close/>
                  <a:moveTo>
                    <a:pt x="181" y="231"/>
                  </a:moveTo>
                  <a:lnTo>
                    <a:pt x="190" y="247"/>
                  </a:lnTo>
                  <a:lnTo>
                    <a:pt x="192" y="248"/>
                  </a:lnTo>
                  <a:lnTo>
                    <a:pt x="192" y="249"/>
                  </a:lnTo>
                  <a:lnTo>
                    <a:pt x="190" y="249"/>
                  </a:lnTo>
                  <a:lnTo>
                    <a:pt x="189" y="250"/>
                  </a:lnTo>
                  <a:lnTo>
                    <a:pt x="188" y="250"/>
                  </a:lnTo>
                  <a:lnTo>
                    <a:pt x="188" y="250"/>
                  </a:lnTo>
                  <a:lnTo>
                    <a:pt x="186" y="250"/>
                  </a:lnTo>
                  <a:lnTo>
                    <a:pt x="185" y="249"/>
                  </a:lnTo>
                  <a:lnTo>
                    <a:pt x="174" y="235"/>
                  </a:lnTo>
                  <a:lnTo>
                    <a:pt x="174" y="234"/>
                  </a:lnTo>
                  <a:lnTo>
                    <a:pt x="174" y="232"/>
                  </a:lnTo>
                  <a:lnTo>
                    <a:pt x="175" y="231"/>
                  </a:lnTo>
                  <a:lnTo>
                    <a:pt x="175" y="230"/>
                  </a:lnTo>
                  <a:lnTo>
                    <a:pt x="177" y="230"/>
                  </a:lnTo>
                  <a:lnTo>
                    <a:pt x="178" y="230"/>
                  </a:lnTo>
                  <a:lnTo>
                    <a:pt x="179" y="230"/>
                  </a:lnTo>
                  <a:lnTo>
                    <a:pt x="181" y="231"/>
                  </a:lnTo>
                  <a:lnTo>
                    <a:pt x="181" y="231"/>
                  </a:lnTo>
                  <a:close/>
                  <a:moveTo>
                    <a:pt x="201" y="261"/>
                  </a:moveTo>
                  <a:lnTo>
                    <a:pt x="211" y="275"/>
                  </a:lnTo>
                  <a:lnTo>
                    <a:pt x="212" y="276"/>
                  </a:lnTo>
                  <a:lnTo>
                    <a:pt x="212" y="277"/>
                  </a:lnTo>
                  <a:lnTo>
                    <a:pt x="211" y="278"/>
                  </a:lnTo>
                  <a:lnTo>
                    <a:pt x="210" y="279"/>
                  </a:lnTo>
                  <a:lnTo>
                    <a:pt x="210" y="279"/>
                  </a:lnTo>
                  <a:lnTo>
                    <a:pt x="208" y="279"/>
                  </a:lnTo>
                  <a:lnTo>
                    <a:pt x="207" y="279"/>
                  </a:lnTo>
                  <a:lnTo>
                    <a:pt x="206" y="278"/>
                  </a:lnTo>
                  <a:lnTo>
                    <a:pt x="195" y="263"/>
                  </a:lnTo>
                  <a:lnTo>
                    <a:pt x="195" y="263"/>
                  </a:lnTo>
                  <a:lnTo>
                    <a:pt x="195" y="262"/>
                  </a:lnTo>
                  <a:lnTo>
                    <a:pt x="196" y="261"/>
                  </a:lnTo>
                  <a:lnTo>
                    <a:pt x="196" y="260"/>
                  </a:lnTo>
                  <a:lnTo>
                    <a:pt x="197" y="260"/>
                  </a:lnTo>
                  <a:lnTo>
                    <a:pt x="199" y="260"/>
                  </a:lnTo>
                  <a:lnTo>
                    <a:pt x="200" y="260"/>
                  </a:lnTo>
                  <a:lnTo>
                    <a:pt x="201" y="261"/>
                  </a:lnTo>
                  <a:lnTo>
                    <a:pt x="201" y="261"/>
                  </a:lnTo>
                  <a:close/>
                  <a:moveTo>
                    <a:pt x="222" y="290"/>
                  </a:moveTo>
                  <a:lnTo>
                    <a:pt x="232" y="304"/>
                  </a:lnTo>
                  <a:lnTo>
                    <a:pt x="233" y="304"/>
                  </a:lnTo>
                  <a:lnTo>
                    <a:pt x="233" y="305"/>
                  </a:lnTo>
                  <a:lnTo>
                    <a:pt x="233" y="306"/>
                  </a:lnTo>
                  <a:lnTo>
                    <a:pt x="232" y="307"/>
                  </a:lnTo>
                  <a:lnTo>
                    <a:pt x="230" y="308"/>
                  </a:lnTo>
                  <a:lnTo>
                    <a:pt x="229" y="308"/>
                  </a:lnTo>
                  <a:lnTo>
                    <a:pt x="229" y="308"/>
                  </a:lnTo>
                  <a:lnTo>
                    <a:pt x="228" y="307"/>
                  </a:lnTo>
                  <a:lnTo>
                    <a:pt x="226" y="307"/>
                  </a:lnTo>
                  <a:lnTo>
                    <a:pt x="226" y="306"/>
                  </a:lnTo>
                  <a:lnTo>
                    <a:pt x="217" y="292"/>
                  </a:lnTo>
                  <a:lnTo>
                    <a:pt x="215" y="291"/>
                  </a:lnTo>
                  <a:lnTo>
                    <a:pt x="215" y="290"/>
                  </a:lnTo>
                  <a:lnTo>
                    <a:pt x="217" y="289"/>
                  </a:lnTo>
                  <a:lnTo>
                    <a:pt x="217" y="289"/>
                  </a:lnTo>
                  <a:lnTo>
                    <a:pt x="218" y="288"/>
                  </a:lnTo>
                  <a:lnTo>
                    <a:pt x="219" y="289"/>
                  </a:lnTo>
                  <a:lnTo>
                    <a:pt x="221" y="289"/>
                  </a:lnTo>
                  <a:lnTo>
                    <a:pt x="222" y="290"/>
                  </a:lnTo>
                  <a:lnTo>
                    <a:pt x="222" y="290"/>
                  </a:lnTo>
                  <a:close/>
                  <a:moveTo>
                    <a:pt x="243" y="319"/>
                  </a:moveTo>
                  <a:lnTo>
                    <a:pt x="252" y="333"/>
                  </a:lnTo>
                  <a:lnTo>
                    <a:pt x="252" y="335"/>
                  </a:lnTo>
                  <a:lnTo>
                    <a:pt x="252" y="336"/>
                  </a:lnTo>
                  <a:lnTo>
                    <a:pt x="252" y="337"/>
                  </a:lnTo>
                  <a:lnTo>
                    <a:pt x="251" y="338"/>
                  </a:lnTo>
                  <a:lnTo>
                    <a:pt x="250" y="338"/>
                  </a:lnTo>
                  <a:lnTo>
                    <a:pt x="248" y="338"/>
                  </a:lnTo>
                  <a:lnTo>
                    <a:pt x="247" y="338"/>
                  </a:lnTo>
                  <a:lnTo>
                    <a:pt x="247" y="337"/>
                  </a:lnTo>
                  <a:lnTo>
                    <a:pt x="236" y="322"/>
                  </a:lnTo>
                  <a:lnTo>
                    <a:pt x="236" y="320"/>
                  </a:lnTo>
                  <a:lnTo>
                    <a:pt x="236" y="319"/>
                  </a:lnTo>
                  <a:lnTo>
                    <a:pt x="237" y="318"/>
                  </a:lnTo>
                  <a:lnTo>
                    <a:pt x="237" y="318"/>
                  </a:lnTo>
                  <a:lnTo>
                    <a:pt x="239" y="317"/>
                  </a:lnTo>
                  <a:lnTo>
                    <a:pt x="240" y="317"/>
                  </a:lnTo>
                  <a:lnTo>
                    <a:pt x="241" y="318"/>
                  </a:lnTo>
                  <a:lnTo>
                    <a:pt x="243" y="319"/>
                  </a:lnTo>
                  <a:lnTo>
                    <a:pt x="243" y="319"/>
                  </a:lnTo>
                  <a:close/>
                  <a:moveTo>
                    <a:pt x="262" y="349"/>
                  </a:moveTo>
                  <a:lnTo>
                    <a:pt x="273" y="363"/>
                  </a:lnTo>
                  <a:lnTo>
                    <a:pt x="273" y="364"/>
                  </a:lnTo>
                  <a:lnTo>
                    <a:pt x="273" y="365"/>
                  </a:lnTo>
                  <a:lnTo>
                    <a:pt x="272" y="366"/>
                  </a:lnTo>
                  <a:lnTo>
                    <a:pt x="272" y="367"/>
                  </a:lnTo>
                  <a:lnTo>
                    <a:pt x="270" y="367"/>
                  </a:lnTo>
                  <a:lnTo>
                    <a:pt x="269" y="367"/>
                  </a:lnTo>
                  <a:lnTo>
                    <a:pt x="268" y="367"/>
                  </a:lnTo>
                  <a:lnTo>
                    <a:pt x="266" y="366"/>
                  </a:lnTo>
                  <a:lnTo>
                    <a:pt x="257" y="351"/>
                  </a:lnTo>
                  <a:lnTo>
                    <a:pt x="257" y="350"/>
                  </a:lnTo>
                  <a:lnTo>
                    <a:pt x="257" y="349"/>
                  </a:lnTo>
                  <a:lnTo>
                    <a:pt x="257" y="348"/>
                  </a:lnTo>
                  <a:lnTo>
                    <a:pt x="258" y="348"/>
                  </a:lnTo>
                  <a:lnTo>
                    <a:pt x="259" y="347"/>
                  </a:lnTo>
                  <a:lnTo>
                    <a:pt x="261" y="348"/>
                  </a:lnTo>
                  <a:lnTo>
                    <a:pt x="262" y="348"/>
                  </a:lnTo>
                  <a:lnTo>
                    <a:pt x="262" y="349"/>
                  </a:lnTo>
                  <a:lnTo>
                    <a:pt x="262" y="349"/>
                  </a:lnTo>
                  <a:close/>
                  <a:moveTo>
                    <a:pt x="283" y="378"/>
                  </a:moveTo>
                  <a:lnTo>
                    <a:pt x="294" y="392"/>
                  </a:lnTo>
                  <a:lnTo>
                    <a:pt x="294" y="393"/>
                  </a:lnTo>
                  <a:lnTo>
                    <a:pt x="294" y="394"/>
                  </a:lnTo>
                  <a:lnTo>
                    <a:pt x="292" y="395"/>
                  </a:lnTo>
                  <a:lnTo>
                    <a:pt x="292" y="396"/>
                  </a:lnTo>
                  <a:lnTo>
                    <a:pt x="291" y="396"/>
                  </a:lnTo>
                  <a:lnTo>
                    <a:pt x="290" y="396"/>
                  </a:lnTo>
                  <a:lnTo>
                    <a:pt x="288" y="395"/>
                  </a:lnTo>
                  <a:lnTo>
                    <a:pt x="287" y="395"/>
                  </a:lnTo>
                  <a:lnTo>
                    <a:pt x="277" y="380"/>
                  </a:lnTo>
                  <a:lnTo>
                    <a:pt x="276" y="379"/>
                  </a:lnTo>
                  <a:lnTo>
                    <a:pt x="276" y="378"/>
                  </a:lnTo>
                  <a:lnTo>
                    <a:pt x="277" y="377"/>
                  </a:lnTo>
                  <a:lnTo>
                    <a:pt x="279" y="377"/>
                  </a:lnTo>
                  <a:lnTo>
                    <a:pt x="280" y="376"/>
                  </a:lnTo>
                  <a:lnTo>
                    <a:pt x="280" y="377"/>
                  </a:lnTo>
                  <a:lnTo>
                    <a:pt x="281" y="377"/>
                  </a:lnTo>
                  <a:lnTo>
                    <a:pt x="283" y="378"/>
                  </a:lnTo>
                  <a:lnTo>
                    <a:pt x="283" y="378"/>
                  </a:lnTo>
                  <a:close/>
                  <a:moveTo>
                    <a:pt x="303" y="407"/>
                  </a:moveTo>
                  <a:lnTo>
                    <a:pt x="314" y="421"/>
                  </a:lnTo>
                  <a:lnTo>
                    <a:pt x="314" y="423"/>
                  </a:lnTo>
                  <a:lnTo>
                    <a:pt x="314" y="424"/>
                  </a:lnTo>
                  <a:lnTo>
                    <a:pt x="313" y="425"/>
                  </a:lnTo>
                  <a:lnTo>
                    <a:pt x="313" y="425"/>
                  </a:lnTo>
                  <a:lnTo>
                    <a:pt x="312" y="426"/>
                  </a:lnTo>
                  <a:lnTo>
                    <a:pt x="310" y="426"/>
                  </a:lnTo>
                  <a:lnTo>
                    <a:pt x="309" y="425"/>
                  </a:lnTo>
                  <a:lnTo>
                    <a:pt x="308" y="424"/>
                  </a:lnTo>
                  <a:lnTo>
                    <a:pt x="298" y="410"/>
                  </a:lnTo>
                  <a:lnTo>
                    <a:pt x="297" y="408"/>
                  </a:lnTo>
                  <a:lnTo>
                    <a:pt x="297" y="407"/>
                  </a:lnTo>
                  <a:lnTo>
                    <a:pt x="298" y="406"/>
                  </a:lnTo>
                  <a:lnTo>
                    <a:pt x="299" y="406"/>
                  </a:lnTo>
                  <a:lnTo>
                    <a:pt x="301" y="405"/>
                  </a:lnTo>
                  <a:lnTo>
                    <a:pt x="302" y="405"/>
                  </a:lnTo>
                  <a:lnTo>
                    <a:pt x="302" y="406"/>
                  </a:lnTo>
                  <a:lnTo>
                    <a:pt x="303" y="407"/>
                  </a:lnTo>
                  <a:lnTo>
                    <a:pt x="303" y="407"/>
                  </a:lnTo>
                  <a:close/>
                  <a:moveTo>
                    <a:pt x="324" y="436"/>
                  </a:moveTo>
                  <a:lnTo>
                    <a:pt x="336" y="449"/>
                  </a:lnTo>
                  <a:lnTo>
                    <a:pt x="338" y="450"/>
                  </a:lnTo>
                  <a:lnTo>
                    <a:pt x="338" y="451"/>
                  </a:lnTo>
                  <a:lnTo>
                    <a:pt x="336" y="452"/>
                  </a:lnTo>
                  <a:lnTo>
                    <a:pt x="335" y="453"/>
                  </a:lnTo>
                  <a:lnTo>
                    <a:pt x="335" y="453"/>
                  </a:lnTo>
                  <a:lnTo>
                    <a:pt x="334" y="453"/>
                  </a:lnTo>
                  <a:lnTo>
                    <a:pt x="332" y="453"/>
                  </a:lnTo>
                  <a:lnTo>
                    <a:pt x="331" y="452"/>
                  </a:lnTo>
                  <a:lnTo>
                    <a:pt x="319" y="439"/>
                  </a:lnTo>
                  <a:lnTo>
                    <a:pt x="319" y="438"/>
                  </a:lnTo>
                  <a:lnTo>
                    <a:pt x="319" y="437"/>
                  </a:lnTo>
                  <a:lnTo>
                    <a:pt x="319" y="436"/>
                  </a:lnTo>
                  <a:lnTo>
                    <a:pt x="320" y="435"/>
                  </a:lnTo>
                  <a:lnTo>
                    <a:pt x="321" y="435"/>
                  </a:lnTo>
                  <a:lnTo>
                    <a:pt x="323" y="435"/>
                  </a:lnTo>
                  <a:lnTo>
                    <a:pt x="324" y="435"/>
                  </a:lnTo>
                  <a:lnTo>
                    <a:pt x="324" y="436"/>
                  </a:lnTo>
                  <a:lnTo>
                    <a:pt x="324" y="436"/>
                  </a:lnTo>
                  <a:close/>
                  <a:moveTo>
                    <a:pt x="349" y="463"/>
                  </a:moveTo>
                  <a:lnTo>
                    <a:pt x="361" y="477"/>
                  </a:lnTo>
                  <a:lnTo>
                    <a:pt x="361" y="478"/>
                  </a:lnTo>
                  <a:lnTo>
                    <a:pt x="361" y="479"/>
                  </a:lnTo>
                  <a:lnTo>
                    <a:pt x="361" y="480"/>
                  </a:lnTo>
                  <a:lnTo>
                    <a:pt x="360" y="480"/>
                  </a:lnTo>
                  <a:lnTo>
                    <a:pt x="359" y="481"/>
                  </a:lnTo>
                  <a:lnTo>
                    <a:pt x="357" y="481"/>
                  </a:lnTo>
                  <a:lnTo>
                    <a:pt x="356" y="480"/>
                  </a:lnTo>
                  <a:lnTo>
                    <a:pt x="354" y="480"/>
                  </a:lnTo>
                  <a:lnTo>
                    <a:pt x="343" y="466"/>
                  </a:lnTo>
                  <a:lnTo>
                    <a:pt x="342" y="465"/>
                  </a:lnTo>
                  <a:lnTo>
                    <a:pt x="342" y="464"/>
                  </a:lnTo>
                  <a:lnTo>
                    <a:pt x="343" y="463"/>
                  </a:lnTo>
                  <a:lnTo>
                    <a:pt x="343" y="462"/>
                  </a:lnTo>
                  <a:lnTo>
                    <a:pt x="345" y="462"/>
                  </a:lnTo>
                  <a:lnTo>
                    <a:pt x="346" y="462"/>
                  </a:lnTo>
                  <a:lnTo>
                    <a:pt x="347" y="462"/>
                  </a:lnTo>
                  <a:lnTo>
                    <a:pt x="349" y="463"/>
                  </a:lnTo>
                  <a:lnTo>
                    <a:pt x="349" y="463"/>
                  </a:lnTo>
                  <a:close/>
                  <a:moveTo>
                    <a:pt x="372" y="490"/>
                  </a:moveTo>
                  <a:lnTo>
                    <a:pt x="385" y="504"/>
                  </a:lnTo>
                  <a:lnTo>
                    <a:pt x="385" y="505"/>
                  </a:lnTo>
                  <a:lnTo>
                    <a:pt x="385" y="506"/>
                  </a:lnTo>
                  <a:lnTo>
                    <a:pt x="385" y="507"/>
                  </a:lnTo>
                  <a:lnTo>
                    <a:pt x="383" y="508"/>
                  </a:lnTo>
                  <a:lnTo>
                    <a:pt x="382" y="508"/>
                  </a:lnTo>
                  <a:lnTo>
                    <a:pt x="381" y="508"/>
                  </a:lnTo>
                  <a:lnTo>
                    <a:pt x="379" y="508"/>
                  </a:lnTo>
                  <a:lnTo>
                    <a:pt x="379" y="507"/>
                  </a:lnTo>
                  <a:lnTo>
                    <a:pt x="367" y="493"/>
                  </a:lnTo>
                  <a:lnTo>
                    <a:pt x="367" y="492"/>
                  </a:lnTo>
                  <a:lnTo>
                    <a:pt x="367" y="491"/>
                  </a:lnTo>
                  <a:lnTo>
                    <a:pt x="367" y="491"/>
                  </a:lnTo>
                  <a:lnTo>
                    <a:pt x="368" y="490"/>
                  </a:lnTo>
                  <a:lnTo>
                    <a:pt x="370" y="489"/>
                  </a:lnTo>
                  <a:lnTo>
                    <a:pt x="371" y="489"/>
                  </a:lnTo>
                  <a:lnTo>
                    <a:pt x="371" y="490"/>
                  </a:lnTo>
                  <a:lnTo>
                    <a:pt x="372" y="490"/>
                  </a:lnTo>
                  <a:lnTo>
                    <a:pt x="372" y="490"/>
                  </a:lnTo>
                  <a:close/>
                  <a:moveTo>
                    <a:pt x="397" y="518"/>
                  </a:moveTo>
                  <a:lnTo>
                    <a:pt x="408" y="531"/>
                  </a:lnTo>
                  <a:lnTo>
                    <a:pt x="409" y="532"/>
                  </a:lnTo>
                  <a:lnTo>
                    <a:pt x="409" y="533"/>
                  </a:lnTo>
                  <a:lnTo>
                    <a:pt x="408" y="534"/>
                  </a:lnTo>
                  <a:lnTo>
                    <a:pt x="408" y="536"/>
                  </a:lnTo>
                  <a:lnTo>
                    <a:pt x="407" y="536"/>
                  </a:lnTo>
                  <a:lnTo>
                    <a:pt x="405" y="536"/>
                  </a:lnTo>
                  <a:lnTo>
                    <a:pt x="404" y="536"/>
                  </a:lnTo>
                  <a:lnTo>
                    <a:pt x="403" y="534"/>
                  </a:lnTo>
                  <a:lnTo>
                    <a:pt x="390" y="521"/>
                  </a:lnTo>
                  <a:lnTo>
                    <a:pt x="390" y="520"/>
                  </a:lnTo>
                  <a:lnTo>
                    <a:pt x="390" y="519"/>
                  </a:lnTo>
                  <a:lnTo>
                    <a:pt x="390" y="518"/>
                  </a:lnTo>
                  <a:lnTo>
                    <a:pt x="392" y="517"/>
                  </a:lnTo>
                  <a:lnTo>
                    <a:pt x="393" y="517"/>
                  </a:lnTo>
                  <a:lnTo>
                    <a:pt x="394" y="517"/>
                  </a:lnTo>
                  <a:lnTo>
                    <a:pt x="396" y="517"/>
                  </a:lnTo>
                  <a:lnTo>
                    <a:pt x="397" y="518"/>
                  </a:lnTo>
                  <a:lnTo>
                    <a:pt x="397" y="518"/>
                  </a:lnTo>
                  <a:close/>
                  <a:moveTo>
                    <a:pt x="422" y="544"/>
                  </a:moveTo>
                  <a:lnTo>
                    <a:pt x="434" y="557"/>
                  </a:lnTo>
                  <a:lnTo>
                    <a:pt x="436" y="558"/>
                  </a:lnTo>
                  <a:lnTo>
                    <a:pt x="436" y="559"/>
                  </a:lnTo>
                  <a:lnTo>
                    <a:pt x="436" y="561"/>
                  </a:lnTo>
                  <a:lnTo>
                    <a:pt x="434" y="562"/>
                  </a:lnTo>
                  <a:lnTo>
                    <a:pt x="433" y="562"/>
                  </a:lnTo>
                  <a:lnTo>
                    <a:pt x="432" y="562"/>
                  </a:lnTo>
                  <a:lnTo>
                    <a:pt x="430" y="562"/>
                  </a:lnTo>
                  <a:lnTo>
                    <a:pt x="429" y="561"/>
                  </a:lnTo>
                  <a:lnTo>
                    <a:pt x="416" y="549"/>
                  </a:lnTo>
                  <a:lnTo>
                    <a:pt x="415" y="547"/>
                  </a:lnTo>
                  <a:lnTo>
                    <a:pt x="415" y="546"/>
                  </a:lnTo>
                  <a:lnTo>
                    <a:pt x="415" y="545"/>
                  </a:lnTo>
                  <a:lnTo>
                    <a:pt x="416" y="544"/>
                  </a:lnTo>
                  <a:lnTo>
                    <a:pt x="418" y="544"/>
                  </a:lnTo>
                  <a:lnTo>
                    <a:pt x="419" y="543"/>
                  </a:lnTo>
                  <a:lnTo>
                    <a:pt x="421" y="544"/>
                  </a:lnTo>
                  <a:lnTo>
                    <a:pt x="422" y="544"/>
                  </a:lnTo>
                  <a:lnTo>
                    <a:pt x="422" y="544"/>
                  </a:lnTo>
                  <a:close/>
                  <a:moveTo>
                    <a:pt x="448" y="570"/>
                  </a:moveTo>
                  <a:lnTo>
                    <a:pt x="456" y="578"/>
                  </a:lnTo>
                  <a:lnTo>
                    <a:pt x="456" y="578"/>
                  </a:lnTo>
                  <a:lnTo>
                    <a:pt x="462" y="582"/>
                  </a:lnTo>
                  <a:lnTo>
                    <a:pt x="463" y="583"/>
                  </a:lnTo>
                  <a:lnTo>
                    <a:pt x="463" y="584"/>
                  </a:lnTo>
                  <a:lnTo>
                    <a:pt x="463" y="586"/>
                  </a:lnTo>
                  <a:lnTo>
                    <a:pt x="463" y="587"/>
                  </a:lnTo>
                  <a:lnTo>
                    <a:pt x="462" y="587"/>
                  </a:lnTo>
                  <a:lnTo>
                    <a:pt x="460" y="587"/>
                  </a:lnTo>
                  <a:lnTo>
                    <a:pt x="459" y="587"/>
                  </a:lnTo>
                  <a:lnTo>
                    <a:pt x="458" y="587"/>
                  </a:lnTo>
                  <a:lnTo>
                    <a:pt x="451" y="582"/>
                  </a:lnTo>
                  <a:lnTo>
                    <a:pt x="451" y="581"/>
                  </a:lnTo>
                  <a:lnTo>
                    <a:pt x="443" y="574"/>
                  </a:lnTo>
                  <a:lnTo>
                    <a:pt x="443" y="572"/>
                  </a:lnTo>
                  <a:lnTo>
                    <a:pt x="443" y="571"/>
                  </a:lnTo>
                  <a:lnTo>
                    <a:pt x="443" y="571"/>
                  </a:lnTo>
                  <a:lnTo>
                    <a:pt x="444" y="570"/>
                  </a:lnTo>
                  <a:lnTo>
                    <a:pt x="444" y="569"/>
                  </a:lnTo>
                  <a:lnTo>
                    <a:pt x="445" y="569"/>
                  </a:lnTo>
                  <a:lnTo>
                    <a:pt x="447" y="569"/>
                  </a:lnTo>
                  <a:lnTo>
                    <a:pt x="448" y="570"/>
                  </a:lnTo>
                  <a:lnTo>
                    <a:pt x="448" y="570"/>
                  </a:lnTo>
                  <a:close/>
                  <a:moveTo>
                    <a:pt x="478" y="593"/>
                  </a:moveTo>
                  <a:lnTo>
                    <a:pt x="494" y="604"/>
                  </a:lnTo>
                  <a:lnTo>
                    <a:pt x="495" y="605"/>
                  </a:lnTo>
                  <a:lnTo>
                    <a:pt x="495" y="606"/>
                  </a:lnTo>
                  <a:lnTo>
                    <a:pt x="495" y="607"/>
                  </a:lnTo>
                  <a:lnTo>
                    <a:pt x="494" y="608"/>
                  </a:lnTo>
                  <a:lnTo>
                    <a:pt x="494" y="609"/>
                  </a:lnTo>
                  <a:lnTo>
                    <a:pt x="492" y="609"/>
                  </a:lnTo>
                  <a:lnTo>
                    <a:pt x="491" y="609"/>
                  </a:lnTo>
                  <a:lnTo>
                    <a:pt x="489" y="608"/>
                  </a:lnTo>
                  <a:lnTo>
                    <a:pt x="473" y="597"/>
                  </a:lnTo>
                  <a:lnTo>
                    <a:pt x="473" y="596"/>
                  </a:lnTo>
                  <a:lnTo>
                    <a:pt x="473" y="595"/>
                  </a:lnTo>
                  <a:lnTo>
                    <a:pt x="473" y="594"/>
                  </a:lnTo>
                  <a:lnTo>
                    <a:pt x="473" y="593"/>
                  </a:lnTo>
                  <a:lnTo>
                    <a:pt x="474" y="593"/>
                  </a:lnTo>
                  <a:lnTo>
                    <a:pt x="476" y="593"/>
                  </a:lnTo>
                  <a:lnTo>
                    <a:pt x="477" y="593"/>
                  </a:lnTo>
                  <a:lnTo>
                    <a:pt x="478" y="593"/>
                  </a:lnTo>
                  <a:lnTo>
                    <a:pt x="478" y="593"/>
                  </a:lnTo>
                  <a:close/>
                  <a:moveTo>
                    <a:pt x="511" y="614"/>
                  </a:moveTo>
                  <a:lnTo>
                    <a:pt x="529" y="621"/>
                  </a:lnTo>
                  <a:lnTo>
                    <a:pt x="531" y="622"/>
                  </a:lnTo>
                  <a:lnTo>
                    <a:pt x="531" y="624"/>
                  </a:lnTo>
                  <a:lnTo>
                    <a:pt x="531" y="625"/>
                  </a:lnTo>
                  <a:lnTo>
                    <a:pt x="531" y="626"/>
                  </a:lnTo>
                  <a:lnTo>
                    <a:pt x="529" y="626"/>
                  </a:lnTo>
                  <a:lnTo>
                    <a:pt x="528" y="627"/>
                  </a:lnTo>
                  <a:lnTo>
                    <a:pt x="527" y="627"/>
                  </a:lnTo>
                  <a:lnTo>
                    <a:pt x="525" y="627"/>
                  </a:lnTo>
                  <a:lnTo>
                    <a:pt x="507" y="618"/>
                  </a:lnTo>
                  <a:lnTo>
                    <a:pt x="506" y="617"/>
                  </a:lnTo>
                  <a:lnTo>
                    <a:pt x="506" y="617"/>
                  </a:lnTo>
                  <a:lnTo>
                    <a:pt x="506" y="616"/>
                  </a:lnTo>
                  <a:lnTo>
                    <a:pt x="506" y="615"/>
                  </a:lnTo>
                  <a:lnTo>
                    <a:pt x="507" y="614"/>
                  </a:lnTo>
                  <a:lnTo>
                    <a:pt x="509" y="613"/>
                  </a:lnTo>
                  <a:lnTo>
                    <a:pt x="510" y="613"/>
                  </a:lnTo>
                  <a:lnTo>
                    <a:pt x="511" y="614"/>
                  </a:lnTo>
                  <a:lnTo>
                    <a:pt x="511" y="614"/>
                  </a:lnTo>
                  <a:close/>
                  <a:moveTo>
                    <a:pt x="547" y="628"/>
                  </a:moveTo>
                  <a:lnTo>
                    <a:pt x="568" y="632"/>
                  </a:lnTo>
                  <a:lnTo>
                    <a:pt x="569" y="633"/>
                  </a:lnTo>
                  <a:lnTo>
                    <a:pt x="569" y="633"/>
                  </a:lnTo>
                  <a:lnTo>
                    <a:pt x="571" y="634"/>
                  </a:lnTo>
                  <a:lnTo>
                    <a:pt x="571" y="635"/>
                  </a:lnTo>
                  <a:lnTo>
                    <a:pt x="569" y="637"/>
                  </a:lnTo>
                  <a:lnTo>
                    <a:pt x="569" y="638"/>
                  </a:lnTo>
                  <a:lnTo>
                    <a:pt x="568" y="638"/>
                  </a:lnTo>
                  <a:lnTo>
                    <a:pt x="567" y="638"/>
                  </a:lnTo>
                  <a:lnTo>
                    <a:pt x="546" y="633"/>
                  </a:lnTo>
                  <a:lnTo>
                    <a:pt x="544" y="633"/>
                  </a:lnTo>
                  <a:lnTo>
                    <a:pt x="543" y="632"/>
                  </a:lnTo>
                  <a:lnTo>
                    <a:pt x="543" y="631"/>
                  </a:lnTo>
                  <a:lnTo>
                    <a:pt x="543" y="630"/>
                  </a:lnTo>
                  <a:lnTo>
                    <a:pt x="543" y="629"/>
                  </a:lnTo>
                  <a:lnTo>
                    <a:pt x="544" y="629"/>
                  </a:lnTo>
                  <a:lnTo>
                    <a:pt x="546" y="628"/>
                  </a:lnTo>
                  <a:lnTo>
                    <a:pt x="547" y="628"/>
                  </a:lnTo>
                  <a:lnTo>
                    <a:pt x="547" y="628"/>
                  </a:lnTo>
                  <a:close/>
                  <a:moveTo>
                    <a:pt x="587" y="635"/>
                  </a:moveTo>
                  <a:lnTo>
                    <a:pt x="608" y="633"/>
                  </a:lnTo>
                  <a:lnTo>
                    <a:pt x="609" y="633"/>
                  </a:lnTo>
                  <a:lnTo>
                    <a:pt x="611" y="633"/>
                  </a:lnTo>
                  <a:lnTo>
                    <a:pt x="612" y="634"/>
                  </a:lnTo>
                  <a:lnTo>
                    <a:pt x="612" y="635"/>
                  </a:lnTo>
                  <a:lnTo>
                    <a:pt x="612" y="637"/>
                  </a:lnTo>
                  <a:lnTo>
                    <a:pt x="612" y="638"/>
                  </a:lnTo>
                  <a:lnTo>
                    <a:pt x="611" y="639"/>
                  </a:lnTo>
                  <a:lnTo>
                    <a:pt x="609" y="639"/>
                  </a:lnTo>
                  <a:lnTo>
                    <a:pt x="589" y="641"/>
                  </a:lnTo>
                  <a:lnTo>
                    <a:pt x="587" y="641"/>
                  </a:lnTo>
                  <a:lnTo>
                    <a:pt x="586" y="641"/>
                  </a:lnTo>
                  <a:lnTo>
                    <a:pt x="584" y="640"/>
                  </a:lnTo>
                  <a:lnTo>
                    <a:pt x="584" y="639"/>
                  </a:lnTo>
                  <a:lnTo>
                    <a:pt x="584" y="638"/>
                  </a:lnTo>
                  <a:lnTo>
                    <a:pt x="584" y="637"/>
                  </a:lnTo>
                  <a:lnTo>
                    <a:pt x="586" y="635"/>
                  </a:lnTo>
                  <a:lnTo>
                    <a:pt x="587" y="635"/>
                  </a:lnTo>
                  <a:lnTo>
                    <a:pt x="587" y="635"/>
                  </a:lnTo>
                  <a:close/>
                  <a:moveTo>
                    <a:pt x="629" y="631"/>
                  </a:moveTo>
                  <a:lnTo>
                    <a:pt x="634" y="630"/>
                  </a:lnTo>
                  <a:lnTo>
                    <a:pt x="633" y="630"/>
                  </a:lnTo>
                  <a:lnTo>
                    <a:pt x="648" y="625"/>
                  </a:lnTo>
                  <a:lnTo>
                    <a:pt x="649" y="625"/>
                  </a:lnTo>
                  <a:lnTo>
                    <a:pt x="651" y="625"/>
                  </a:lnTo>
                  <a:lnTo>
                    <a:pt x="651" y="625"/>
                  </a:lnTo>
                  <a:lnTo>
                    <a:pt x="652" y="626"/>
                  </a:lnTo>
                  <a:lnTo>
                    <a:pt x="652" y="627"/>
                  </a:lnTo>
                  <a:lnTo>
                    <a:pt x="652" y="628"/>
                  </a:lnTo>
                  <a:lnTo>
                    <a:pt x="652" y="629"/>
                  </a:lnTo>
                  <a:lnTo>
                    <a:pt x="651" y="630"/>
                  </a:lnTo>
                  <a:lnTo>
                    <a:pt x="635" y="635"/>
                  </a:lnTo>
                  <a:lnTo>
                    <a:pt x="634" y="635"/>
                  </a:lnTo>
                  <a:lnTo>
                    <a:pt x="630" y="637"/>
                  </a:lnTo>
                  <a:lnTo>
                    <a:pt x="629" y="637"/>
                  </a:lnTo>
                  <a:lnTo>
                    <a:pt x="627" y="635"/>
                  </a:lnTo>
                  <a:lnTo>
                    <a:pt x="626" y="634"/>
                  </a:lnTo>
                  <a:lnTo>
                    <a:pt x="626" y="633"/>
                  </a:lnTo>
                  <a:lnTo>
                    <a:pt x="626" y="632"/>
                  </a:lnTo>
                  <a:lnTo>
                    <a:pt x="627" y="632"/>
                  </a:lnTo>
                  <a:lnTo>
                    <a:pt x="627" y="631"/>
                  </a:lnTo>
                  <a:lnTo>
                    <a:pt x="629" y="631"/>
                  </a:lnTo>
                  <a:lnTo>
                    <a:pt x="629" y="631"/>
                  </a:lnTo>
                  <a:close/>
                  <a:moveTo>
                    <a:pt x="666" y="617"/>
                  </a:moveTo>
                  <a:lnTo>
                    <a:pt x="677" y="614"/>
                  </a:lnTo>
                  <a:lnTo>
                    <a:pt x="675" y="614"/>
                  </a:lnTo>
                  <a:lnTo>
                    <a:pt x="684" y="608"/>
                  </a:lnTo>
                  <a:lnTo>
                    <a:pt x="684" y="608"/>
                  </a:lnTo>
                  <a:lnTo>
                    <a:pt x="685" y="608"/>
                  </a:lnTo>
                  <a:lnTo>
                    <a:pt x="686" y="608"/>
                  </a:lnTo>
                  <a:lnTo>
                    <a:pt x="688" y="609"/>
                  </a:lnTo>
                  <a:lnTo>
                    <a:pt x="689" y="609"/>
                  </a:lnTo>
                  <a:lnTo>
                    <a:pt x="689" y="611"/>
                  </a:lnTo>
                  <a:lnTo>
                    <a:pt x="689" y="612"/>
                  </a:lnTo>
                  <a:lnTo>
                    <a:pt x="688" y="613"/>
                  </a:lnTo>
                  <a:lnTo>
                    <a:pt x="680" y="618"/>
                  </a:lnTo>
                  <a:lnTo>
                    <a:pt x="680" y="618"/>
                  </a:lnTo>
                  <a:lnTo>
                    <a:pt x="670" y="622"/>
                  </a:lnTo>
                  <a:lnTo>
                    <a:pt x="668" y="622"/>
                  </a:lnTo>
                  <a:lnTo>
                    <a:pt x="667" y="622"/>
                  </a:lnTo>
                  <a:lnTo>
                    <a:pt x="666" y="622"/>
                  </a:lnTo>
                  <a:lnTo>
                    <a:pt x="664" y="621"/>
                  </a:lnTo>
                  <a:lnTo>
                    <a:pt x="664" y="620"/>
                  </a:lnTo>
                  <a:lnTo>
                    <a:pt x="664" y="619"/>
                  </a:lnTo>
                  <a:lnTo>
                    <a:pt x="666" y="618"/>
                  </a:lnTo>
                  <a:lnTo>
                    <a:pt x="666" y="617"/>
                  </a:lnTo>
                  <a:lnTo>
                    <a:pt x="666" y="617"/>
                  </a:lnTo>
                  <a:close/>
                  <a:moveTo>
                    <a:pt x="699" y="597"/>
                  </a:moveTo>
                  <a:lnTo>
                    <a:pt x="715" y="587"/>
                  </a:lnTo>
                  <a:lnTo>
                    <a:pt x="715" y="586"/>
                  </a:lnTo>
                  <a:lnTo>
                    <a:pt x="717" y="586"/>
                  </a:lnTo>
                  <a:lnTo>
                    <a:pt x="718" y="586"/>
                  </a:lnTo>
                  <a:lnTo>
                    <a:pt x="719" y="587"/>
                  </a:lnTo>
                  <a:lnTo>
                    <a:pt x="721" y="588"/>
                  </a:lnTo>
                  <a:lnTo>
                    <a:pt x="721" y="589"/>
                  </a:lnTo>
                  <a:lnTo>
                    <a:pt x="721" y="590"/>
                  </a:lnTo>
                  <a:lnTo>
                    <a:pt x="719" y="591"/>
                  </a:lnTo>
                  <a:lnTo>
                    <a:pt x="703" y="602"/>
                  </a:lnTo>
                  <a:lnTo>
                    <a:pt x="703" y="602"/>
                  </a:lnTo>
                  <a:lnTo>
                    <a:pt x="702" y="603"/>
                  </a:lnTo>
                  <a:lnTo>
                    <a:pt x="700" y="602"/>
                  </a:lnTo>
                  <a:lnTo>
                    <a:pt x="699" y="602"/>
                  </a:lnTo>
                  <a:lnTo>
                    <a:pt x="697" y="601"/>
                  </a:lnTo>
                  <a:lnTo>
                    <a:pt x="697" y="600"/>
                  </a:lnTo>
                  <a:lnTo>
                    <a:pt x="697" y="599"/>
                  </a:lnTo>
                  <a:lnTo>
                    <a:pt x="699" y="597"/>
                  </a:lnTo>
                  <a:lnTo>
                    <a:pt x="699" y="597"/>
                  </a:lnTo>
                  <a:close/>
                  <a:moveTo>
                    <a:pt x="729" y="575"/>
                  </a:moveTo>
                  <a:lnTo>
                    <a:pt x="743" y="562"/>
                  </a:lnTo>
                  <a:lnTo>
                    <a:pt x="744" y="562"/>
                  </a:lnTo>
                  <a:lnTo>
                    <a:pt x="746" y="562"/>
                  </a:lnTo>
                  <a:lnTo>
                    <a:pt x="747" y="562"/>
                  </a:lnTo>
                  <a:lnTo>
                    <a:pt x="748" y="562"/>
                  </a:lnTo>
                  <a:lnTo>
                    <a:pt x="748" y="563"/>
                  </a:lnTo>
                  <a:lnTo>
                    <a:pt x="750" y="564"/>
                  </a:lnTo>
                  <a:lnTo>
                    <a:pt x="748" y="565"/>
                  </a:lnTo>
                  <a:lnTo>
                    <a:pt x="748" y="566"/>
                  </a:lnTo>
                  <a:lnTo>
                    <a:pt x="735" y="578"/>
                  </a:lnTo>
                  <a:lnTo>
                    <a:pt x="733" y="579"/>
                  </a:lnTo>
                  <a:lnTo>
                    <a:pt x="732" y="579"/>
                  </a:lnTo>
                  <a:lnTo>
                    <a:pt x="730" y="579"/>
                  </a:lnTo>
                  <a:lnTo>
                    <a:pt x="729" y="579"/>
                  </a:lnTo>
                  <a:lnTo>
                    <a:pt x="728" y="578"/>
                  </a:lnTo>
                  <a:lnTo>
                    <a:pt x="728" y="577"/>
                  </a:lnTo>
                  <a:lnTo>
                    <a:pt x="728" y="576"/>
                  </a:lnTo>
                  <a:lnTo>
                    <a:pt x="729" y="575"/>
                  </a:lnTo>
                  <a:lnTo>
                    <a:pt x="729" y="575"/>
                  </a:lnTo>
                  <a:close/>
                  <a:moveTo>
                    <a:pt x="757" y="550"/>
                  </a:moveTo>
                  <a:lnTo>
                    <a:pt x="764" y="544"/>
                  </a:lnTo>
                  <a:lnTo>
                    <a:pt x="770" y="537"/>
                  </a:lnTo>
                  <a:lnTo>
                    <a:pt x="770" y="536"/>
                  </a:lnTo>
                  <a:lnTo>
                    <a:pt x="772" y="536"/>
                  </a:lnTo>
                  <a:lnTo>
                    <a:pt x="773" y="536"/>
                  </a:lnTo>
                  <a:lnTo>
                    <a:pt x="775" y="537"/>
                  </a:lnTo>
                  <a:lnTo>
                    <a:pt x="776" y="537"/>
                  </a:lnTo>
                  <a:lnTo>
                    <a:pt x="776" y="538"/>
                  </a:lnTo>
                  <a:lnTo>
                    <a:pt x="776" y="539"/>
                  </a:lnTo>
                  <a:lnTo>
                    <a:pt x="776" y="540"/>
                  </a:lnTo>
                  <a:lnTo>
                    <a:pt x="768" y="547"/>
                  </a:lnTo>
                  <a:lnTo>
                    <a:pt x="762" y="553"/>
                  </a:lnTo>
                  <a:lnTo>
                    <a:pt x="761" y="554"/>
                  </a:lnTo>
                  <a:lnTo>
                    <a:pt x="759" y="554"/>
                  </a:lnTo>
                  <a:lnTo>
                    <a:pt x="758" y="554"/>
                  </a:lnTo>
                  <a:lnTo>
                    <a:pt x="757" y="554"/>
                  </a:lnTo>
                  <a:lnTo>
                    <a:pt x="757" y="553"/>
                  </a:lnTo>
                  <a:lnTo>
                    <a:pt x="757" y="552"/>
                  </a:lnTo>
                  <a:lnTo>
                    <a:pt x="757" y="551"/>
                  </a:lnTo>
                  <a:lnTo>
                    <a:pt x="757" y="550"/>
                  </a:lnTo>
                  <a:lnTo>
                    <a:pt x="757" y="550"/>
                  </a:lnTo>
                  <a:close/>
                  <a:moveTo>
                    <a:pt x="783" y="524"/>
                  </a:moveTo>
                  <a:lnTo>
                    <a:pt x="795" y="509"/>
                  </a:lnTo>
                  <a:lnTo>
                    <a:pt x="795" y="509"/>
                  </a:lnTo>
                  <a:lnTo>
                    <a:pt x="797" y="508"/>
                  </a:lnTo>
                  <a:lnTo>
                    <a:pt x="798" y="508"/>
                  </a:lnTo>
                  <a:lnTo>
                    <a:pt x="799" y="509"/>
                  </a:lnTo>
                  <a:lnTo>
                    <a:pt x="801" y="509"/>
                  </a:lnTo>
                  <a:lnTo>
                    <a:pt x="801" y="511"/>
                  </a:lnTo>
                  <a:lnTo>
                    <a:pt x="801" y="512"/>
                  </a:lnTo>
                  <a:lnTo>
                    <a:pt x="801" y="513"/>
                  </a:lnTo>
                  <a:lnTo>
                    <a:pt x="788" y="527"/>
                  </a:lnTo>
                  <a:lnTo>
                    <a:pt x="787" y="527"/>
                  </a:lnTo>
                  <a:lnTo>
                    <a:pt x="786" y="528"/>
                  </a:lnTo>
                  <a:lnTo>
                    <a:pt x="784" y="528"/>
                  </a:lnTo>
                  <a:lnTo>
                    <a:pt x="783" y="527"/>
                  </a:lnTo>
                  <a:lnTo>
                    <a:pt x="781" y="527"/>
                  </a:lnTo>
                  <a:lnTo>
                    <a:pt x="781" y="526"/>
                  </a:lnTo>
                  <a:lnTo>
                    <a:pt x="781" y="525"/>
                  </a:lnTo>
                  <a:lnTo>
                    <a:pt x="783" y="524"/>
                  </a:lnTo>
                  <a:lnTo>
                    <a:pt x="783" y="524"/>
                  </a:lnTo>
                  <a:close/>
                  <a:moveTo>
                    <a:pt x="808" y="496"/>
                  </a:moveTo>
                  <a:lnTo>
                    <a:pt x="819" y="482"/>
                  </a:lnTo>
                  <a:lnTo>
                    <a:pt x="820" y="482"/>
                  </a:lnTo>
                  <a:lnTo>
                    <a:pt x="821" y="481"/>
                  </a:lnTo>
                  <a:lnTo>
                    <a:pt x="823" y="481"/>
                  </a:lnTo>
                  <a:lnTo>
                    <a:pt x="824" y="482"/>
                  </a:lnTo>
                  <a:lnTo>
                    <a:pt x="826" y="482"/>
                  </a:lnTo>
                  <a:lnTo>
                    <a:pt x="826" y="483"/>
                  </a:lnTo>
                  <a:lnTo>
                    <a:pt x="826" y="484"/>
                  </a:lnTo>
                  <a:lnTo>
                    <a:pt x="826" y="486"/>
                  </a:lnTo>
                  <a:lnTo>
                    <a:pt x="813" y="500"/>
                  </a:lnTo>
                  <a:lnTo>
                    <a:pt x="812" y="500"/>
                  </a:lnTo>
                  <a:lnTo>
                    <a:pt x="810" y="501"/>
                  </a:lnTo>
                  <a:lnTo>
                    <a:pt x="809" y="501"/>
                  </a:lnTo>
                  <a:lnTo>
                    <a:pt x="808" y="500"/>
                  </a:lnTo>
                  <a:lnTo>
                    <a:pt x="808" y="500"/>
                  </a:lnTo>
                  <a:lnTo>
                    <a:pt x="806" y="499"/>
                  </a:lnTo>
                  <a:lnTo>
                    <a:pt x="806" y="498"/>
                  </a:lnTo>
                  <a:lnTo>
                    <a:pt x="808" y="496"/>
                  </a:lnTo>
                  <a:lnTo>
                    <a:pt x="808" y="496"/>
                  </a:lnTo>
                  <a:close/>
                  <a:moveTo>
                    <a:pt x="831" y="469"/>
                  </a:moveTo>
                  <a:lnTo>
                    <a:pt x="843" y="455"/>
                  </a:lnTo>
                  <a:lnTo>
                    <a:pt x="843" y="454"/>
                  </a:lnTo>
                  <a:lnTo>
                    <a:pt x="845" y="454"/>
                  </a:lnTo>
                  <a:lnTo>
                    <a:pt x="846" y="454"/>
                  </a:lnTo>
                  <a:lnTo>
                    <a:pt x="848" y="454"/>
                  </a:lnTo>
                  <a:lnTo>
                    <a:pt x="849" y="455"/>
                  </a:lnTo>
                  <a:lnTo>
                    <a:pt x="849" y="456"/>
                  </a:lnTo>
                  <a:lnTo>
                    <a:pt x="849" y="457"/>
                  </a:lnTo>
                  <a:lnTo>
                    <a:pt x="849" y="458"/>
                  </a:lnTo>
                  <a:lnTo>
                    <a:pt x="837" y="471"/>
                  </a:lnTo>
                  <a:lnTo>
                    <a:pt x="835" y="473"/>
                  </a:lnTo>
                  <a:lnTo>
                    <a:pt x="835" y="474"/>
                  </a:lnTo>
                  <a:lnTo>
                    <a:pt x="834" y="473"/>
                  </a:lnTo>
                  <a:lnTo>
                    <a:pt x="832" y="473"/>
                  </a:lnTo>
                  <a:lnTo>
                    <a:pt x="831" y="471"/>
                  </a:lnTo>
                  <a:lnTo>
                    <a:pt x="831" y="470"/>
                  </a:lnTo>
                  <a:lnTo>
                    <a:pt x="831" y="469"/>
                  </a:lnTo>
                  <a:lnTo>
                    <a:pt x="831" y="469"/>
                  </a:lnTo>
                  <a:lnTo>
                    <a:pt x="831" y="469"/>
                  </a:lnTo>
                  <a:close/>
                  <a:moveTo>
                    <a:pt x="854" y="441"/>
                  </a:moveTo>
                  <a:lnTo>
                    <a:pt x="856" y="441"/>
                  </a:lnTo>
                  <a:lnTo>
                    <a:pt x="865" y="427"/>
                  </a:lnTo>
                  <a:lnTo>
                    <a:pt x="867" y="426"/>
                  </a:lnTo>
                  <a:lnTo>
                    <a:pt x="867" y="426"/>
                  </a:lnTo>
                  <a:lnTo>
                    <a:pt x="868" y="426"/>
                  </a:lnTo>
                  <a:lnTo>
                    <a:pt x="870" y="426"/>
                  </a:lnTo>
                  <a:lnTo>
                    <a:pt x="871" y="427"/>
                  </a:lnTo>
                  <a:lnTo>
                    <a:pt x="872" y="428"/>
                  </a:lnTo>
                  <a:lnTo>
                    <a:pt x="872" y="429"/>
                  </a:lnTo>
                  <a:lnTo>
                    <a:pt x="871" y="430"/>
                  </a:lnTo>
                  <a:lnTo>
                    <a:pt x="861" y="444"/>
                  </a:lnTo>
                  <a:lnTo>
                    <a:pt x="861" y="444"/>
                  </a:lnTo>
                  <a:lnTo>
                    <a:pt x="860" y="445"/>
                  </a:lnTo>
                  <a:lnTo>
                    <a:pt x="859" y="445"/>
                  </a:lnTo>
                  <a:lnTo>
                    <a:pt x="857" y="445"/>
                  </a:lnTo>
                  <a:lnTo>
                    <a:pt x="856" y="445"/>
                  </a:lnTo>
                  <a:lnTo>
                    <a:pt x="854" y="444"/>
                  </a:lnTo>
                  <a:lnTo>
                    <a:pt x="854" y="443"/>
                  </a:lnTo>
                  <a:lnTo>
                    <a:pt x="854" y="442"/>
                  </a:lnTo>
                  <a:lnTo>
                    <a:pt x="854" y="441"/>
                  </a:lnTo>
                  <a:lnTo>
                    <a:pt x="854" y="441"/>
                  </a:lnTo>
                  <a:close/>
                  <a:moveTo>
                    <a:pt x="875" y="413"/>
                  </a:moveTo>
                  <a:lnTo>
                    <a:pt x="886" y="398"/>
                  </a:lnTo>
                  <a:lnTo>
                    <a:pt x="888" y="396"/>
                  </a:lnTo>
                  <a:lnTo>
                    <a:pt x="888" y="396"/>
                  </a:lnTo>
                  <a:lnTo>
                    <a:pt x="889" y="396"/>
                  </a:lnTo>
                  <a:lnTo>
                    <a:pt x="890" y="396"/>
                  </a:lnTo>
                  <a:lnTo>
                    <a:pt x="892" y="398"/>
                  </a:lnTo>
                  <a:lnTo>
                    <a:pt x="893" y="399"/>
                  </a:lnTo>
                  <a:lnTo>
                    <a:pt x="893" y="400"/>
                  </a:lnTo>
                  <a:lnTo>
                    <a:pt x="892" y="401"/>
                  </a:lnTo>
                  <a:lnTo>
                    <a:pt x="882" y="415"/>
                  </a:lnTo>
                  <a:lnTo>
                    <a:pt x="881" y="416"/>
                  </a:lnTo>
                  <a:lnTo>
                    <a:pt x="879" y="416"/>
                  </a:lnTo>
                  <a:lnTo>
                    <a:pt x="878" y="416"/>
                  </a:lnTo>
                  <a:lnTo>
                    <a:pt x="877" y="416"/>
                  </a:lnTo>
                  <a:lnTo>
                    <a:pt x="877" y="415"/>
                  </a:lnTo>
                  <a:lnTo>
                    <a:pt x="875" y="415"/>
                  </a:lnTo>
                  <a:lnTo>
                    <a:pt x="875" y="414"/>
                  </a:lnTo>
                  <a:lnTo>
                    <a:pt x="875" y="413"/>
                  </a:lnTo>
                  <a:lnTo>
                    <a:pt x="875" y="413"/>
                  </a:lnTo>
                  <a:close/>
                  <a:moveTo>
                    <a:pt x="896" y="383"/>
                  </a:moveTo>
                  <a:lnTo>
                    <a:pt x="899" y="379"/>
                  </a:lnTo>
                  <a:lnTo>
                    <a:pt x="907" y="368"/>
                  </a:lnTo>
                  <a:lnTo>
                    <a:pt x="907" y="368"/>
                  </a:lnTo>
                  <a:lnTo>
                    <a:pt x="908" y="367"/>
                  </a:lnTo>
                  <a:lnTo>
                    <a:pt x="910" y="367"/>
                  </a:lnTo>
                  <a:lnTo>
                    <a:pt x="911" y="367"/>
                  </a:lnTo>
                  <a:lnTo>
                    <a:pt x="912" y="368"/>
                  </a:lnTo>
                  <a:lnTo>
                    <a:pt x="912" y="369"/>
                  </a:lnTo>
                  <a:lnTo>
                    <a:pt x="912" y="370"/>
                  </a:lnTo>
                  <a:lnTo>
                    <a:pt x="912" y="372"/>
                  </a:lnTo>
                  <a:lnTo>
                    <a:pt x="905" y="382"/>
                  </a:lnTo>
                  <a:lnTo>
                    <a:pt x="903" y="386"/>
                  </a:lnTo>
                  <a:lnTo>
                    <a:pt x="901" y="387"/>
                  </a:lnTo>
                  <a:lnTo>
                    <a:pt x="900" y="388"/>
                  </a:lnTo>
                  <a:lnTo>
                    <a:pt x="899" y="388"/>
                  </a:lnTo>
                  <a:lnTo>
                    <a:pt x="897" y="387"/>
                  </a:lnTo>
                  <a:lnTo>
                    <a:pt x="897" y="387"/>
                  </a:lnTo>
                  <a:lnTo>
                    <a:pt x="896" y="386"/>
                  </a:lnTo>
                  <a:lnTo>
                    <a:pt x="896" y="385"/>
                  </a:lnTo>
                  <a:lnTo>
                    <a:pt x="896" y="383"/>
                  </a:lnTo>
                  <a:lnTo>
                    <a:pt x="896" y="383"/>
                  </a:lnTo>
                  <a:close/>
                  <a:moveTo>
                    <a:pt x="916" y="354"/>
                  </a:moveTo>
                  <a:lnTo>
                    <a:pt x="926" y="339"/>
                  </a:lnTo>
                  <a:lnTo>
                    <a:pt x="927" y="339"/>
                  </a:lnTo>
                  <a:lnTo>
                    <a:pt x="929" y="338"/>
                  </a:lnTo>
                  <a:lnTo>
                    <a:pt x="930" y="338"/>
                  </a:lnTo>
                  <a:lnTo>
                    <a:pt x="932" y="338"/>
                  </a:lnTo>
                  <a:lnTo>
                    <a:pt x="933" y="339"/>
                  </a:lnTo>
                  <a:lnTo>
                    <a:pt x="933" y="340"/>
                  </a:lnTo>
                  <a:lnTo>
                    <a:pt x="933" y="341"/>
                  </a:lnTo>
                  <a:lnTo>
                    <a:pt x="933" y="342"/>
                  </a:lnTo>
                  <a:lnTo>
                    <a:pt x="922" y="356"/>
                  </a:lnTo>
                  <a:lnTo>
                    <a:pt x="922" y="357"/>
                  </a:lnTo>
                  <a:lnTo>
                    <a:pt x="921" y="358"/>
                  </a:lnTo>
                  <a:lnTo>
                    <a:pt x="919" y="358"/>
                  </a:lnTo>
                  <a:lnTo>
                    <a:pt x="918" y="357"/>
                  </a:lnTo>
                  <a:lnTo>
                    <a:pt x="916" y="357"/>
                  </a:lnTo>
                  <a:lnTo>
                    <a:pt x="916" y="356"/>
                  </a:lnTo>
                  <a:lnTo>
                    <a:pt x="916" y="355"/>
                  </a:lnTo>
                  <a:lnTo>
                    <a:pt x="916" y="354"/>
                  </a:lnTo>
                  <a:lnTo>
                    <a:pt x="916" y="354"/>
                  </a:lnTo>
                  <a:close/>
                  <a:moveTo>
                    <a:pt x="937" y="325"/>
                  </a:moveTo>
                  <a:lnTo>
                    <a:pt x="943" y="315"/>
                  </a:lnTo>
                  <a:lnTo>
                    <a:pt x="947" y="310"/>
                  </a:lnTo>
                  <a:lnTo>
                    <a:pt x="948" y="310"/>
                  </a:lnTo>
                  <a:lnTo>
                    <a:pt x="948" y="308"/>
                  </a:lnTo>
                  <a:lnTo>
                    <a:pt x="950" y="308"/>
                  </a:lnTo>
                  <a:lnTo>
                    <a:pt x="951" y="308"/>
                  </a:lnTo>
                  <a:lnTo>
                    <a:pt x="952" y="310"/>
                  </a:lnTo>
                  <a:lnTo>
                    <a:pt x="954" y="311"/>
                  </a:lnTo>
                  <a:lnTo>
                    <a:pt x="954" y="312"/>
                  </a:lnTo>
                  <a:lnTo>
                    <a:pt x="952" y="313"/>
                  </a:lnTo>
                  <a:lnTo>
                    <a:pt x="950" y="317"/>
                  </a:lnTo>
                  <a:lnTo>
                    <a:pt x="943" y="327"/>
                  </a:lnTo>
                  <a:lnTo>
                    <a:pt x="941" y="328"/>
                  </a:lnTo>
                  <a:lnTo>
                    <a:pt x="940" y="329"/>
                  </a:lnTo>
                  <a:lnTo>
                    <a:pt x="940" y="329"/>
                  </a:lnTo>
                  <a:lnTo>
                    <a:pt x="938" y="328"/>
                  </a:lnTo>
                  <a:lnTo>
                    <a:pt x="937" y="328"/>
                  </a:lnTo>
                  <a:lnTo>
                    <a:pt x="936" y="327"/>
                  </a:lnTo>
                  <a:lnTo>
                    <a:pt x="936" y="326"/>
                  </a:lnTo>
                  <a:lnTo>
                    <a:pt x="937" y="325"/>
                  </a:lnTo>
                  <a:lnTo>
                    <a:pt x="937" y="325"/>
                  </a:lnTo>
                  <a:close/>
                  <a:moveTo>
                    <a:pt x="956" y="295"/>
                  </a:moveTo>
                  <a:lnTo>
                    <a:pt x="967" y="281"/>
                  </a:lnTo>
                  <a:lnTo>
                    <a:pt x="969" y="280"/>
                  </a:lnTo>
                  <a:lnTo>
                    <a:pt x="969" y="279"/>
                  </a:lnTo>
                  <a:lnTo>
                    <a:pt x="970" y="279"/>
                  </a:lnTo>
                  <a:lnTo>
                    <a:pt x="972" y="280"/>
                  </a:lnTo>
                  <a:lnTo>
                    <a:pt x="973" y="280"/>
                  </a:lnTo>
                  <a:lnTo>
                    <a:pt x="974" y="281"/>
                  </a:lnTo>
                  <a:lnTo>
                    <a:pt x="974" y="282"/>
                  </a:lnTo>
                  <a:lnTo>
                    <a:pt x="973" y="284"/>
                  </a:lnTo>
                  <a:lnTo>
                    <a:pt x="963" y="298"/>
                  </a:lnTo>
                  <a:lnTo>
                    <a:pt x="962" y="299"/>
                  </a:lnTo>
                  <a:lnTo>
                    <a:pt x="961" y="300"/>
                  </a:lnTo>
                  <a:lnTo>
                    <a:pt x="959" y="300"/>
                  </a:lnTo>
                  <a:lnTo>
                    <a:pt x="958" y="299"/>
                  </a:lnTo>
                  <a:lnTo>
                    <a:pt x="958" y="299"/>
                  </a:lnTo>
                  <a:lnTo>
                    <a:pt x="956" y="298"/>
                  </a:lnTo>
                  <a:lnTo>
                    <a:pt x="956" y="297"/>
                  </a:lnTo>
                  <a:lnTo>
                    <a:pt x="956" y="295"/>
                  </a:lnTo>
                  <a:lnTo>
                    <a:pt x="956" y="295"/>
                  </a:lnTo>
                  <a:close/>
                  <a:moveTo>
                    <a:pt x="977" y="266"/>
                  </a:moveTo>
                  <a:lnTo>
                    <a:pt x="988" y="252"/>
                  </a:lnTo>
                  <a:lnTo>
                    <a:pt x="989" y="251"/>
                  </a:lnTo>
                  <a:lnTo>
                    <a:pt x="991" y="251"/>
                  </a:lnTo>
                  <a:lnTo>
                    <a:pt x="991" y="250"/>
                  </a:lnTo>
                  <a:lnTo>
                    <a:pt x="992" y="251"/>
                  </a:lnTo>
                  <a:lnTo>
                    <a:pt x="994" y="251"/>
                  </a:lnTo>
                  <a:lnTo>
                    <a:pt x="995" y="252"/>
                  </a:lnTo>
                  <a:lnTo>
                    <a:pt x="995" y="253"/>
                  </a:lnTo>
                  <a:lnTo>
                    <a:pt x="994" y="254"/>
                  </a:lnTo>
                  <a:lnTo>
                    <a:pt x="984" y="269"/>
                  </a:lnTo>
                  <a:lnTo>
                    <a:pt x="983" y="269"/>
                  </a:lnTo>
                  <a:lnTo>
                    <a:pt x="981" y="270"/>
                  </a:lnTo>
                  <a:lnTo>
                    <a:pt x="980" y="270"/>
                  </a:lnTo>
                  <a:lnTo>
                    <a:pt x="978" y="270"/>
                  </a:lnTo>
                  <a:lnTo>
                    <a:pt x="978" y="269"/>
                  </a:lnTo>
                  <a:lnTo>
                    <a:pt x="977" y="268"/>
                  </a:lnTo>
                  <a:lnTo>
                    <a:pt x="977" y="267"/>
                  </a:lnTo>
                  <a:lnTo>
                    <a:pt x="977" y="266"/>
                  </a:lnTo>
                  <a:lnTo>
                    <a:pt x="977" y="266"/>
                  </a:lnTo>
                  <a:close/>
                  <a:moveTo>
                    <a:pt x="998" y="237"/>
                  </a:moveTo>
                  <a:lnTo>
                    <a:pt x="1009" y="223"/>
                  </a:lnTo>
                  <a:lnTo>
                    <a:pt x="1010" y="222"/>
                  </a:lnTo>
                  <a:lnTo>
                    <a:pt x="1012" y="222"/>
                  </a:lnTo>
                  <a:lnTo>
                    <a:pt x="1013" y="222"/>
                  </a:lnTo>
                  <a:lnTo>
                    <a:pt x="1013" y="222"/>
                  </a:lnTo>
                  <a:lnTo>
                    <a:pt x="1014" y="223"/>
                  </a:lnTo>
                  <a:lnTo>
                    <a:pt x="1016" y="224"/>
                  </a:lnTo>
                  <a:lnTo>
                    <a:pt x="1016" y="224"/>
                  </a:lnTo>
                  <a:lnTo>
                    <a:pt x="1014" y="225"/>
                  </a:lnTo>
                  <a:lnTo>
                    <a:pt x="1005" y="240"/>
                  </a:lnTo>
                  <a:lnTo>
                    <a:pt x="1003" y="241"/>
                  </a:lnTo>
                  <a:lnTo>
                    <a:pt x="1002" y="241"/>
                  </a:lnTo>
                  <a:lnTo>
                    <a:pt x="1000" y="241"/>
                  </a:lnTo>
                  <a:lnTo>
                    <a:pt x="999" y="241"/>
                  </a:lnTo>
                  <a:lnTo>
                    <a:pt x="999" y="240"/>
                  </a:lnTo>
                  <a:lnTo>
                    <a:pt x="998" y="239"/>
                  </a:lnTo>
                  <a:lnTo>
                    <a:pt x="998" y="238"/>
                  </a:lnTo>
                  <a:lnTo>
                    <a:pt x="998" y="237"/>
                  </a:lnTo>
                  <a:lnTo>
                    <a:pt x="998" y="237"/>
                  </a:lnTo>
                  <a:close/>
                  <a:moveTo>
                    <a:pt x="1020" y="209"/>
                  </a:moveTo>
                  <a:lnTo>
                    <a:pt x="1029" y="193"/>
                  </a:lnTo>
                  <a:lnTo>
                    <a:pt x="1031" y="192"/>
                  </a:lnTo>
                  <a:lnTo>
                    <a:pt x="1032" y="192"/>
                  </a:lnTo>
                  <a:lnTo>
                    <a:pt x="1034" y="192"/>
                  </a:lnTo>
                  <a:lnTo>
                    <a:pt x="1035" y="192"/>
                  </a:lnTo>
                  <a:lnTo>
                    <a:pt x="1035" y="193"/>
                  </a:lnTo>
                  <a:lnTo>
                    <a:pt x="1036" y="194"/>
                  </a:lnTo>
                  <a:lnTo>
                    <a:pt x="1036" y="196"/>
                  </a:lnTo>
                  <a:lnTo>
                    <a:pt x="1036" y="197"/>
                  </a:lnTo>
                  <a:lnTo>
                    <a:pt x="1025" y="211"/>
                  </a:lnTo>
                  <a:lnTo>
                    <a:pt x="1024" y="212"/>
                  </a:lnTo>
                  <a:lnTo>
                    <a:pt x="1023" y="212"/>
                  </a:lnTo>
                  <a:lnTo>
                    <a:pt x="1021" y="212"/>
                  </a:lnTo>
                  <a:lnTo>
                    <a:pt x="1021" y="212"/>
                  </a:lnTo>
                  <a:lnTo>
                    <a:pt x="1020" y="211"/>
                  </a:lnTo>
                  <a:lnTo>
                    <a:pt x="1018" y="210"/>
                  </a:lnTo>
                  <a:lnTo>
                    <a:pt x="1018" y="210"/>
                  </a:lnTo>
                  <a:lnTo>
                    <a:pt x="1020" y="209"/>
                  </a:lnTo>
                  <a:lnTo>
                    <a:pt x="1020" y="209"/>
                  </a:lnTo>
                  <a:close/>
                  <a:moveTo>
                    <a:pt x="1042" y="179"/>
                  </a:moveTo>
                  <a:lnTo>
                    <a:pt x="1053" y="166"/>
                  </a:lnTo>
                  <a:lnTo>
                    <a:pt x="1054" y="165"/>
                  </a:lnTo>
                  <a:lnTo>
                    <a:pt x="1056" y="164"/>
                  </a:lnTo>
                  <a:lnTo>
                    <a:pt x="1057" y="165"/>
                  </a:lnTo>
                  <a:lnTo>
                    <a:pt x="1058" y="165"/>
                  </a:lnTo>
                  <a:lnTo>
                    <a:pt x="1060" y="166"/>
                  </a:lnTo>
                  <a:lnTo>
                    <a:pt x="1060" y="167"/>
                  </a:lnTo>
                  <a:lnTo>
                    <a:pt x="1060" y="168"/>
                  </a:lnTo>
                  <a:lnTo>
                    <a:pt x="1060" y="168"/>
                  </a:lnTo>
                  <a:lnTo>
                    <a:pt x="1047" y="182"/>
                  </a:lnTo>
                  <a:lnTo>
                    <a:pt x="1046" y="184"/>
                  </a:lnTo>
                  <a:lnTo>
                    <a:pt x="1045" y="184"/>
                  </a:lnTo>
                  <a:lnTo>
                    <a:pt x="1043" y="184"/>
                  </a:lnTo>
                  <a:lnTo>
                    <a:pt x="1042" y="184"/>
                  </a:lnTo>
                  <a:lnTo>
                    <a:pt x="1042" y="182"/>
                  </a:lnTo>
                  <a:lnTo>
                    <a:pt x="1040" y="181"/>
                  </a:lnTo>
                  <a:lnTo>
                    <a:pt x="1040" y="180"/>
                  </a:lnTo>
                  <a:lnTo>
                    <a:pt x="1042" y="179"/>
                  </a:lnTo>
                  <a:lnTo>
                    <a:pt x="1042" y="179"/>
                  </a:lnTo>
                  <a:close/>
                  <a:moveTo>
                    <a:pt x="1065" y="152"/>
                  </a:moveTo>
                  <a:lnTo>
                    <a:pt x="1078" y="138"/>
                  </a:lnTo>
                  <a:lnTo>
                    <a:pt x="1079" y="138"/>
                  </a:lnTo>
                  <a:lnTo>
                    <a:pt x="1079" y="137"/>
                  </a:lnTo>
                  <a:lnTo>
                    <a:pt x="1080" y="137"/>
                  </a:lnTo>
                  <a:lnTo>
                    <a:pt x="1082" y="138"/>
                  </a:lnTo>
                  <a:lnTo>
                    <a:pt x="1083" y="138"/>
                  </a:lnTo>
                  <a:lnTo>
                    <a:pt x="1083" y="139"/>
                  </a:lnTo>
                  <a:lnTo>
                    <a:pt x="1083" y="140"/>
                  </a:lnTo>
                  <a:lnTo>
                    <a:pt x="1083" y="141"/>
                  </a:lnTo>
                  <a:lnTo>
                    <a:pt x="1071" y="155"/>
                  </a:lnTo>
                  <a:lnTo>
                    <a:pt x="1071" y="155"/>
                  </a:lnTo>
                  <a:lnTo>
                    <a:pt x="1069" y="156"/>
                  </a:lnTo>
                  <a:lnTo>
                    <a:pt x="1068" y="156"/>
                  </a:lnTo>
                  <a:lnTo>
                    <a:pt x="1067" y="155"/>
                  </a:lnTo>
                  <a:lnTo>
                    <a:pt x="1065" y="155"/>
                  </a:lnTo>
                  <a:lnTo>
                    <a:pt x="1065" y="154"/>
                  </a:lnTo>
                  <a:lnTo>
                    <a:pt x="1065" y="153"/>
                  </a:lnTo>
                  <a:lnTo>
                    <a:pt x="1065" y="152"/>
                  </a:lnTo>
                  <a:lnTo>
                    <a:pt x="1065" y="152"/>
                  </a:lnTo>
                  <a:close/>
                  <a:moveTo>
                    <a:pt x="1090" y="125"/>
                  </a:moveTo>
                  <a:lnTo>
                    <a:pt x="1102" y="111"/>
                  </a:lnTo>
                  <a:lnTo>
                    <a:pt x="1104" y="111"/>
                  </a:lnTo>
                  <a:lnTo>
                    <a:pt x="1104" y="110"/>
                  </a:lnTo>
                  <a:lnTo>
                    <a:pt x="1105" y="110"/>
                  </a:lnTo>
                  <a:lnTo>
                    <a:pt x="1107" y="111"/>
                  </a:lnTo>
                  <a:lnTo>
                    <a:pt x="1108" y="111"/>
                  </a:lnTo>
                  <a:lnTo>
                    <a:pt x="1108" y="112"/>
                  </a:lnTo>
                  <a:lnTo>
                    <a:pt x="1108" y="113"/>
                  </a:lnTo>
                  <a:lnTo>
                    <a:pt x="1108" y="114"/>
                  </a:lnTo>
                  <a:lnTo>
                    <a:pt x="1096" y="128"/>
                  </a:lnTo>
                  <a:lnTo>
                    <a:pt x="1094" y="128"/>
                  </a:lnTo>
                  <a:lnTo>
                    <a:pt x="1093" y="129"/>
                  </a:lnTo>
                  <a:lnTo>
                    <a:pt x="1091" y="129"/>
                  </a:lnTo>
                  <a:lnTo>
                    <a:pt x="1090" y="128"/>
                  </a:lnTo>
                  <a:lnTo>
                    <a:pt x="1090" y="128"/>
                  </a:lnTo>
                  <a:lnTo>
                    <a:pt x="1089" y="127"/>
                  </a:lnTo>
                  <a:lnTo>
                    <a:pt x="1089" y="126"/>
                  </a:lnTo>
                  <a:lnTo>
                    <a:pt x="1090" y="125"/>
                  </a:lnTo>
                  <a:lnTo>
                    <a:pt x="1090" y="125"/>
                  </a:lnTo>
                  <a:close/>
                  <a:moveTo>
                    <a:pt x="1115" y="98"/>
                  </a:moveTo>
                  <a:lnTo>
                    <a:pt x="1124" y="88"/>
                  </a:lnTo>
                  <a:lnTo>
                    <a:pt x="1127" y="84"/>
                  </a:lnTo>
                  <a:lnTo>
                    <a:pt x="1129" y="84"/>
                  </a:lnTo>
                  <a:lnTo>
                    <a:pt x="1130" y="84"/>
                  </a:lnTo>
                  <a:lnTo>
                    <a:pt x="1131" y="84"/>
                  </a:lnTo>
                  <a:lnTo>
                    <a:pt x="1133" y="84"/>
                  </a:lnTo>
                  <a:lnTo>
                    <a:pt x="1134" y="85"/>
                  </a:lnTo>
                  <a:lnTo>
                    <a:pt x="1134" y="86"/>
                  </a:lnTo>
                  <a:lnTo>
                    <a:pt x="1134" y="87"/>
                  </a:lnTo>
                  <a:lnTo>
                    <a:pt x="1133" y="88"/>
                  </a:lnTo>
                  <a:lnTo>
                    <a:pt x="1130" y="91"/>
                  </a:lnTo>
                  <a:lnTo>
                    <a:pt x="1120" y="101"/>
                  </a:lnTo>
                  <a:lnTo>
                    <a:pt x="1119" y="102"/>
                  </a:lnTo>
                  <a:lnTo>
                    <a:pt x="1118" y="102"/>
                  </a:lnTo>
                  <a:lnTo>
                    <a:pt x="1116" y="102"/>
                  </a:lnTo>
                  <a:lnTo>
                    <a:pt x="1115" y="101"/>
                  </a:lnTo>
                  <a:lnTo>
                    <a:pt x="1115" y="101"/>
                  </a:lnTo>
                  <a:lnTo>
                    <a:pt x="1113" y="100"/>
                  </a:lnTo>
                  <a:lnTo>
                    <a:pt x="1113" y="99"/>
                  </a:lnTo>
                  <a:lnTo>
                    <a:pt x="1115" y="98"/>
                  </a:lnTo>
                  <a:lnTo>
                    <a:pt x="1115" y="98"/>
                  </a:lnTo>
                  <a:close/>
                  <a:moveTo>
                    <a:pt x="1141" y="72"/>
                  </a:moveTo>
                  <a:lnTo>
                    <a:pt x="1156" y="59"/>
                  </a:lnTo>
                  <a:lnTo>
                    <a:pt x="1156" y="59"/>
                  </a:lnTo>
                  <a:lnTo>
                    <a:pt x="1158" y="59"/>
                  </a:lnTo>
                  <a:lnTo>
                    <a:pt x="1159" y="59"/>
                  </a:lnTo>
                  <a:lnTo>
                    <a:pt x="1160" y="59"/>
                  </a:lnTo>
                  <a:lnTo>
                    <a:pt x="1162" y="60"/>
                  </a:lnTo>
                  <a:lnTo>
                    <a:pt x="1162" y="61"/>
                  </a:lnTo>
                  <a:lnTo>
                    <a:pt x="1162" y="62"/>
                  </a:lnTo>
                  <a:lnTo>
                    <a:pt x="1160" y="63"/>
                  </a:lnTo>
                  <a:lnTo>
                    <a:pt x="1147" y="75"/>
                  </a:lnTo>
                  <a:lnTo>
                    <a:pt x="1147" y="76"/>
                  </a:lnTo>
                  <a:lnTo>
                    <a:pt x="1145" y="76"/>
                  </a:lnTo>
                  <a:lnTo>
                    <a:pt x="1144" y="76"/>
                  </a:lnTo>
                  <a:lnTo>
                    <a:pt x="1142" y="76"/>
                  </a:lnTo>
                  <a:lnTo>
                    <a:pt x="1141" y="75"/>
                  </a:lnTo>
                  <a:lnTo>
                    <a:pt x="1141" y="74"/>
                  </a:lnTo>
                  <a:lnTo>
                    <a:pt x="1141" y="73"/>
                  </a:lnTo>
                  <a:lnTo>
                    <a:pt x="1141" y="72"/>
                  </a:lnTo>
                  <a:lnTo>
                    <a:pt x="1141" y="72"/>
                  </a:lnTo>
                  <a:close/>
                  <a:moveTo>
                    <a:pt x="1170" y="47"/>
                  </a:moveTo>
                  <a:lnTo>
                    <a:pt x="1186" y="36"/>
                  </a:lnTo>
                  <a:lnTo>
                    <a:pt x="1188" y="36"/>
                  </a:lnTo>
                  <a:lnTo>
                    <a:pt x="1189" y="36"/>
                  </a:lnTo>
                  <a:lnTo>
                    <a:pt x="1191" y="36"/>
                  </a:lnTo>
                  <a:lnTo>
                    <a:pt x="1192" y="37"/>
                  </a:lnTo>
                  <a:lnTo>
                    <a:pt x="1192" y="37"/>
                  </a:lnTo>
                  <a:lnTo>
                    <a:pt x="1192" y="38"/>
                  </a:lnTo>
                  <a:lnTo>
                    <a:pt x="1192" y="39"/>
                  </a:lnTo>
                  <a:lnTo>
                    <a:pt x="1192" y="40"/>
                  </a:lnTo>
                  <a:lnTo>
                    <a:pt x="1175" y="51"/>
                  </a:lnTo>
                  <a:lnTo>
                    <a:pt x="1174" y="51"/>
                  </a:lnTo>
                  <a:lnTo>
                    <a:pt x="1173" y="51"/>
                  </a:lnTo>
                  <a:lnTo>
                    <a:pt x="1171" y="51"/>
                  </a:lnTo>
                  <a:lnTo>
                    <a:pt x="1170" y="50"/>
                  </a:lnTo>
                  <a:lnTo>
                    <a:pt x="1170" y="50"/>
                  </a:lnTo>
                  <a:lnTo>
                    <a:pt x="1169" y="49"/>
                  </a:lnTo>
                  <a:lnTo>
                    <a:pt x="1170" y="48"/>
                  </a:lnTo>
                  <a:lnTo>
                    <a:pt x="1170" y="47"/>
                  </a:lnTo>
                  <a:lnTo>
                    <a:pt x="1170" y="47"/>
                  </a:lnTo>
                  <a:close/>
                  <a:moveTo>
                    <a:pt x="1203" y="26"/>
                  </a:moveTo>
                  <a:lnTo>
                    <a:pt x="1213" y="20"/>
                  </a:lnTo>
                  <a:lnTo>
                    <a:pt x="1213" y="20"/>
                  </a:lnTo>
                  <a:lnTo>
                    <a:pt x="1222" y="16"/>
                  </a:lnTo>
                  <a:lnTo>
                    <a:pt x="1222" y="16"/>
                  </a:lnTo>
                  <a:lnTo>
                    <a:pt x="1224" y="16"/>
                  </a:lnTo>
                  <a:lnTo>
                    <a:pt x="1225" y="16"/>
                  </a:lnTo>
                  <a:lnTo>
                    <a:pt x="1226" y="17"/>
                  </a:lnTo>
                  <a:lnTo>
                    <a:pt x="1226" y="18"/>
                  </a:lnTo>
                  <a:lnTo>
                    <a:pt x="1226" y="20"/>
                  </a:lnTo>
                  <a:lnTo>
                    <a:pt x="1226" y="21"/>
                  </a:lnTo>
                  <a:lnTo>
                    <a:pt x="1225" y="21"/>
                  </a:lnTo>
                  <a:lnTo>
                    <a:pt x="1215" y="25"/>
                  </a:lnTo>
                  <a:lnTo>
                    <a:pt x="1217" y="24"/>
                  </a:lnTo>
                  <a:lnTo>
                    <a:pt x="1207" y="30"/>
                  </a:lnTo>
                  <a:lnTo>
                    <a:pt x="1207" y="30"/>
                  </a:lnTo>
                  <a:lnTo>
                    <a:pt x="1206" y="30"/>
                  </a:lnTo>
                  <a:lnTo>
                    <a:pt x="1204" y="30"/>
                  </a:lnTo>
                  <a:lnTo>
                    <a:pt x="1203" y="29"/>
                  </a:lnTo>
                  <a:lnTo>
                    <a:pt x="1202" y="28"/>
                  </a:lnTo>
                  <a:lnTo>
                    <a:pt x="1202" y="27"/>
                  </a:lnTo>
                  <a:lnTo>
                    <a:pt x="1203" y="26"/>
                  </a:lnTo>
                  <a:lnTo>
                    <a:pt x="1203" y="26"/>
                  </a:lnTo>
                  <a:lnTo>
                    <a:pt x="1203" y="26"/>
                  </a:lnTo>
                  <a:close/>
                  <a:moveTo>
                    <a:pt x="1240" y="9"/>
                  </a:moveTo>
                  <a:lnTo>
                    <a:pt x="1257" y="2"/>
                  </a:lnTo>
                  <a:lnTo>
                    <a:pt x="1258" y="2"/>
                  </a:lnTo>
                  <a:lnTo>
                    <a:pt x="1261" y="2"/>
                  </a:lnTo>
                  <a:lnTo>
                    <a:pt x="1262" y="2"/>
                  </a:lnTo>
                  <a:lnTo>
                    <a:pt x="1264" y="3"/>
                  </a:lnTo>
                  <a:lnTo>
                    <a:pt x="1265" y="3"/>
                  </a:lnTo>
                  <a:lnTo>
                    <a:pt x="1265" y="4"/>
                  </a:lnTo>
                  <a:lnTo>
                    <a:pt x="1265" y="5"/>
                  </a:lnTo>
                  <a:lnTo>
                    <a:pt x="1264" y="6"/>
                  </a:lnTo>
                  <a:lnTo>
                    <a:pt x="1264" y="8"/>
                  </a:lnTo>
                  <a:lnTo>
                    <a:pt x="1262" y="8"/>
                  </a:lnTo>
                  <a:lnTo>
                    <a:pt x="1258" y="8"/>
                  </a:lnTo>
                  <a:lnTo>
                    <a:pt x="1259" y="8"/>
                  </a:lnTo>
                  <a:lnTo>
                    <a:pt x="1244" y="14"/>
                  </a:lnTo>
                  <a:lnTo>
                    <a:pt x="1243" y="14"/>
                  </a:lnTo>
                  <a:lnTo>
                    <a:pt x="1242" y="14"/>
                  </a:lnTo>
                  <a:lnTo>
                    <a:pt x="1240" y="13"/>
                  </a:lnTo>
                  <a:lnTo>
                    <a:pt x="1239" y="13"/>
                  </a:lnTo>
                  <a:lnTo>
                    <a:pt x="1239" y="12"/>
                  </a:lnTo>
                  <a:lnTo>
                    <a:pt x="1239" y="11"/>
                  </a:lnTo>
                  <a:lnTo>
                    <a:pt x="1240" y="10"/>
                  </a:lnTo>
                  <a:lnTo>
                    <a:pt x="1240" y="9"/>
                  </a:lnTo>
                  <a:lnTo>
                    <a:pt x="1240" y="9"/>
                  </a:lnTo>
                  <a:close/>
                  <a:moveTo>
                    <a:pt x="1283" y="1"/>
                  </a:moveTo>
                  <a:lnTo>
                    <a:pt x="1302" y="0"/>
                  </a:lnTo>
                  <a:lnTo>
                    <a:pt x="1304" y="0"/>
                  </a:lnTo>
                  <a:lnTo>
                    <a:pt x="1305" y="0"/>
                  </a:lnTo>
                  <a:lnTo>
                    <a:pt x="1306" y="0"/>
                  </a:lnTo>
                  <a:lnTo>
                    <a:pt x="1306" y="1"/>
                  </a:lnTo>
                  <a:lnTo>
                    <a:pt x="1308" y="2"/>
                  </a:lnTo>
                  <a:lnTo>
                    <a:pt x="1308" y="3"/>
                  </a:lnTo>
                  <a:lnTo>
                    <a:pt x="1306" y="4"/>
                  </a:lnTo>
                  <a:lnTo>
                    <a:pt x="1305" y="5"/>
                  </a:lnTo>
                  <a:lnTo>
                    <a:pt x="1305" y="5"/>
                  </a:lnTo>
                  <a:lnTo>
                    <a:pt x="1304" y="5"/>
                  </a:lnTo>
                  <a:lnTo>
                    <a:pt x="1302" y="5"/>
                  </a:lnTo>
                  <a:lnTo>
                    <a:pt x="1302" y="5"/>
                  </a:lnTo>
                  <a:lnTo>
                    <a:pt x="1283" y="6"/>
                  </a:lnTo>
                  <a:lnTo>
                    <a:pt x="1282" y="6"/>
                  </a:lnTo>
                  <a:lnTo>
                    <a:pt x="1280" y="5"/>
                  </a:lnTo>
                  <a:lnTo>
                    <a:pt x="1280" y="5"/>
                  </a:lnTo>
                  <a:lnTo>
                    <a:pt x="1279" y="4"/>
                  </a:lnTo>
                  <a:lnTo>
                    <a:pt x="1279" y="3"/>
                  </a:lnTo>
                  <a:lnTo>
                    <a:pt x="1280" y="2"/>
                  </a:lnTo>
                  <a:lnTo>
                    <a:pt x="1282" y="1"/>
                  </a:lnTo>
                  <a:lnTo>
                    <a:pt x="1283" y="1"/>
                  </a:lnTo>
                  <a:lnTo>
                    <a:pt x="1283" y="1"/>
                  </a:lnTo>
                  <a:close/>
                  <a:moveTo>
                    <a:pt x="1326" y="3"/>
                  </a:moveTo>
                  <a:lnTo>
                    <a:pt x="1346" y="6"/>
                  </a:lnTo>
                  <a:lnTo>
                    <a:pt x="1348" y="8"/>
                  </a:lnTo>
                  <a:lnTo>
                    <a:pt x="1348" y="9"/>
                  </a:lnTo>
                  <a:lnTo>
                    <a:pt x="1349" y="10"/>
                  </a:lnTo>
                  <a:lnTo>
                    <a:pt x="1349" y="11"/>
                  </a:lnTo>
                  <a:lnTo>
                    <a:pt x="1348" y="11"/>
                  </a:lnTo>
                  <a:lnTo>
                    <a:pt x="1346" y="12"/>
                  </a:lnTo>
                  <a:lnTo>
                    <a:pt x="1346" y="12"/>
                  </a:lnTo>
                  <a:lnTo>
                    <a:pt x="1345" y="12"/>
                  </a:lnTo>
                  <a:lnTo>
                    <a:pt x="1324" y="9"/>
                  </a:lnTo>
                  <a:lnTo>
                    <a:pt x="1323" y="9"/>
                  </a:lnTo>
                  <a:lnTo>
                    <a:pt x="1321" y="8"/>
                  </a:lnTo>
                  <a:lnTo>
                    <a:pt x="1321" y="6"/>
                  </a:lnTo>
                  <a:lnTo>
                    <a:pt x="1321" y="5"/>
                  </a:lnTo>
                  <a:lnTo>
                    <a:pt x="1321" y="4"/>
                  </a:lnTo>
                  <a:lnTo>
                    <a:pt x="1323" y="4"/>
                  </a:lnTo>
                  <a:lnTo>
                    <a:pt x="1324" y="3"/>
                  </a:lnTo>
                  <a:lnTo>
                    <a:pt x="1326" y="3"/>
                  </a:lnTo>
                  <a:lnTo>
                    <a:pt x="1326" y="3"/>
                  </a:lnTo>
                  <a:close/>
                  <a:moveTo>
                    <a:pt x="1366" y="15"/>
                  </a:moveTo>
                  <a:lnTo>
                    <a:pt x="1383" y="24"/>
                  </a:lnTo>
                  <a:lnTo>
                    <a:pt x="1385" y="25"/>
                  </a:lnTo>
                  <a:lnTo>
                    <a:pt x="1385" y="26"/>
                  </a:lnTo>
                  <a:lnTo>
                    <a:pt x="1385" y="27"/>
                  </a:lnTo>
                  <a:lnTo>
                    <a:pt x="1385" y="28"/>
                  </a:lnTo>
                  <a:lnTo>
                    <a:pt x="1383" y="28"/>
                  </a:lnTo>
                  <a:lnTo>
                    <a:pt x="1382" y="29"/>
                  </a:lnTo>
                  <a:lnTo>
                    <a:pt x="1381" y="29"/>
                  </a:lnTo>
                  <a:lnTo>
                    <a:pt x="1379" y="28"/>
                  </a:lnTo>
                  <a:lnTo>
                    <a:pt x="1361" y="20"/>
                  </a:lnTo>
                  <a:lnTo>
                    <a:pt x="1360" y="18"/>
                  </a:lnTo>
                  <a:lnTo>
                    <a:pt x="1360" y="17"/>
                  </a:lnTo>
                  <a:lnTo>
                    <a:pt x="1360" y="16"/>
                  </a:lnTo>
                  <a:lnTo>
                    <a:pt x="1360" y="15"/>
                  </a:lnTo>
                  <a:lnTo>
                    <a:pt x="1361" y="15"/>
                  </a:lnTo>
                  <a:lnTo>
                    <a:pt x="1363" y="14"/>
                  </a:lnTo>
                  <a:lnTo>
                    <a:pt x="1364" y="14"/>
                  </a:lnTo>
                  <a:lnTo>
                    <a:pt x="1366" y="15"/>
                  </a:lnTo>
                  <a:lnTo>
                    <a:pt x="1366" y="15"/>
                  </a:lnTo>
                  <a:close/>
                  <a:moveTo>
                    <a:pt x="1401" y="34"/>
                  </a:moveTo>
                  <a:lnTo>
                    <a:pt x="1417" y="45"/>
                  </a:lnTo>
                  <a:lnTo>
                    <a:pt x="1418" y="46"/>
                  </a:lnTo>
                  <a:lnTo>
                    <a:pt x="1418" y="47"/>
                  </a:lnTo>
                  <a:lnTo>
                    <a:pt x="1418" y="48"/>
                  </a:lnTo>
                  <a:lnTo>
                    <a:pt x="1417" y="49"/>
                  </a:lnTo>
                  <a:lnTo>
                    <a:pt x="1417" y="50"/>
                  </a:lnTo>
                  <a:lnTo>
                    <a:pt x="1415" y="50"/>
                  </a:lnTo>
                  <a:lnTo>
                    <a:pt x="1414" y="50"/>
                  </a:lnTo>
                  <a:lnTo>
                    <a:pt x="1412" y="49"/>
                  </a:lnTo>
                  <a:lnTo>
                    <a:pt x="1396" y="38"/>
                  </a:lnTo>
                  <a:lnTo>
                    <a:pt x="1396" y="37"/>
                  </a:lnTo>
                  <a:lnTo>
                    <a:pt x="1396" y="36"/>
                  </a:lnTo>
                  <a:lnTo>
                    <a:pt x="1396" y="35"/>
                  </a:lnTo>
                  <a:lnTo>
                    <a:pt x="1396" y="34"/>
                  </a:lnTo>
                  <a:lnTo>
                    <a:pt x="1397" y="34"/>
                  </a:lnTo>
                  <a:lnTo>
                    <a:pt x="1399" y="33"/>
                  </a:lnTo>
                  <a:lnTo>
                    <a:pt x="1400" y="34"/>
                  </a:lnTo>
                  <a:lnTo>
                    <a:pt x="1401" y="34"/>
                  </a:lnTo>
                  <a:lnTo>
                    <a:pt x="1401" y="34"/>
                  </a:lnTo>
                  <a:close/>
                  <a:moveTo>
                    <a:pt x="1433" y="55"/>
                  </a:moveTo>
                  <a:lnTo>
                    <a:pt x="1441" y="62"/>
                  </a:lnTo>
                  <a:lnTo>
                    <a:pt x="1441" y="62"/>
                  </a:lnTo>
                  <a:lnTo>
                    <a:pt x="1448" y="68"/>
                  </a:lnTo>
                  <a:lnTo>
                    <a:pt x="1448" y="70"/>
                  </a:lnTo>
                  <a:lnTo>
                    <a:pt x="1448" y="71"/>
                  </a:lnTo>
                  <a:lnTo>
                    <a:pt x="1448" y="72"/>
                  </a:lnTo>
                  <a:lnTo>
                    <a:pt x="1447" y="73"/>
                  </a:lnTo>
                  <a:lnTo>
                    <a:pt x="1445" y="73"/>
                  </a:lnTo>
                  <a:lnTo>
                    <a:pt x="1444" y="73"/>
                  </a:lnTo>
                  <a:lnTo>
                    <a:pt x="1443" y="73"/>
                  </a:lnTo>
                  <a:lnTo>
                    <a:pt x="1443" y="72"/>
                  </a:lnTo>
                  <a:lnTo>
                    <a:pt x="1436" y="66"/>
                  </a:lnTo>
                  <a:lnTo>
                    <a:pt x="1437" y="66"/>
                  </a:lnTo>
                  <a:lnTo>
                    <a:pt x="1428" y="60"/>
                  </a:lnTo>
                  <a:lnTo>
                    <a:pt x="1428" y="59"/>
                  </a:lnTo>
                  <a:lnTo>
                    <a:pt x="1426" y="59"/>
                  </a:lnTo>
                  <a:lnTo>
                    <a:pt x="1428" y="58"/>
                  </a:lnTo>
                  <a:lnTo>
                    <a:pt x="1428" y="56"/>
                  </a:lnTo>
                  <a:lnTo>
                    <a:pt x="1429" y="55"/>
                  </a:lnTo>
                  <a:lnTo>
                    <a:pt x="1430" y="55"/>
                  </a:lnTo>
                  <a:lnTo>
                    <a:pt x="1432" y="55"/>
                  </a:lnTo>
                  <a:lnTo>
                    <a:pt x="1433" y="55"/>
                  </a:lnTo>
                  <a:lnTo>
                    <a:pt x="1433" y="55"/>
                  </a:lnTo>
                  <a:close/>
                  <a:moveTo>
                    <a:pt x="1461" y="81"/>
                  </a:moveTo>
                  <a:lnTo>
                    <a:pt x="1473" y="94"/>
                  </a:lnTo>
                  <a:lnTo>
                    <a:pt x="1474" y="96"/>
                  </a:lnTo>
                  <a:lnTo>
                    <a:pt x="1474" y="97"/>
                  </a:lnTo>
                  <a:lnTo>
                    <a:pt x="1474" y="98"/>
                  </a:lnTo>
                  <a:lnTo>
                    <a:pt x="1473" y="99"/>
                  </a:lnTo>
                  <a:lnTo>
                    <a:pt x="1472" y="99"/>
                  </a:lnTo>
                  <a:lnTo>
                    <a:pt x="1470" y="99"/>
                  </a:lnTo>
                  <a:lnTo>
                    <a:pt x="1469" y="99"/>
                  </a:lnTo>
                  <a:lnTo>
                    <a:pt x="1468" y="98"/>
                  </a:lnTo>
                  <a:lnTo>
                    <a:pt x="1455" y="85"/>
                  </a:lnTo>
                  <a:lnTo>
                    <a:pt x="1454" y="84"/>
                  </a:lnTo>
                  <a:lnTo>
                    <a:pt x="1454" y="83"/>
                  </a:lnTo>
                  <a:lnTo>
                    <a:pt x="1455" y="81"/>
                  </a:lnTo>
                  <a:lnTo>
                    <a:pt x="1455" y="81"/>
                  </a:lnTo>
                  <a:lnTo>
                    <a:pt x="1456" y="80"/>
                  </a:lnTo>
                  <a:lnTo>
                    <a:pt x="1458" y="80"/>
                  </a:lnTo>
                  <a:lnTo>
                    <a:pt x="1459" y="80"/>
                  </a:lnTo>
                  <a:lnTo>
                    <a:pt x="1461" y="81"/>
                  </a:lnTo>
                  <a:lnTo>
                    <a:pt x="1461" y="81"/>
                  </a:lnTo>
                  <a:close/>
                  <a:moveTo>
                    <a:pt x="1487" y="109"/>
                  </a:moveTo>
                  <a:lnTo>
                    <a:pt x="1498" y="122"/>
                  </a:lnTo>
                  <a:lnTo>
                    <a:pt x="1499" y="123"/>
                  </a:lnTo>
                  <a:lnTo>
                    <a:pt x="1499" y="124"/>
                  </a:lnTo>
                  <a:lnTo>
                    <a:pt x="1499" y="125"/>
                  </a:lnTo>
                  <a:lnTo>
                    <a:pt x="1498" y="126"/>
                  </a:lnTo>
                  <a:lnTo>
                    <a:pt x="1496" y="126"/>
                  </a:lnTo>
                  <a:lnTo>
                    <a:pt x="1495" y="126"/>
                  </a:lnTo>
                  <a:lnTo>
                    <a:pt x="1494" y="126"/>
                  </a:lnTo>
                  <a:lnTo>
                    <a:pt x="1492" y="125"/>
                  </a:lnTo>
                  <a:lnTo>
                    <a:pt x="1481" y="111"/>
                  </a:lnTo>
                  <a:lnTo>
                    <a:pt x="1480" y="111"/>
                  </a:lnTo>
                  <a:lnTo>
                    <a:pt x="1480" y="110"/>
                  </a:lnTo>
                  <a:lnTo>
                    <a:pt x="1480" y="109"/>
                  </a:lnTo>
                  <a:lnTo>
                    <a:pt x="1481" y="108"/>
                  </a:lnTo>
                  <a:lnTo>
                    <a:pt x="1483" y="108"/>
                  </a:lnTo>
                  <a:lnTo>
                    <a:pt x="1484" y="106"/>
                  </a:lnTo>
                  <a:lnTo>
                    <a:pt x="1485" y="108"/>
                  </a:lnTo>
                  <a:lnTo>
                    <a:pt x="1487" y="109"/>
                  </a:lnTo>
                  <a:lnTo>
                    <a:pt x="1487" y="109"/>
                  </a:lnTo>
                  <a:close/>
                  <a:moveTo>
                    <a:pt x="1510" y="136"/>
                  </a:moveTo>
                  <a:lnTo>
                    <a:pt x="1523" y="150"/>
                  </a:lnTo>
                  <a:lnTo>
                    <a:pt x="1523" y="150"/>
                  </a:lnTo>
                  <a:lnTo>
                    <a:pt x="1523" y="151"/>
                  </a:lnTo>
                  <a:lnTo>
                    <a:pt x="1523" y="152"/>
                  </a:lnTo>
                  <a:lnTo>
                    <a:pt x="1521" y="153"/>
                  </a:lnTo>
                  <a:lnTo>
                    <a:pt x="1520" y="153"/>
                  </a:lnTo>
                  <a:lnTo>
                    <a:pt x="1518" y="154"/>
                  </a:lnTo>
                  <a:lnTo>
                    <a:pt x="1517" y="153"/>
                  </a:lnTo>
                  <a:lnTo>
                    <a:pt x="1517" y="152"/>
                  </a:lnTo>
                  <a:lnTo>
                    <a:pt x="1505" y="139"/>
                  </a:lnTo>
                  <a:lnTo>
                    <a:pt x="1505" y="138"/>
                  </a:lnTo>
                  <a:lnTo>
                    <a:pt x="1505" y="137"/>
                  </a:lnTo>
                  <a:lnTo>
                    <a:pt x="1505" y="136"/>
                  </a:lnTo>
                  <a:lnTo>
                    <a:pt x="1506" y="135"/>
                  </a:lnTo>
                  <a:lnTo>
                    <a:pt x="1507" y="135"/>
                  </a:lnTo>
                  <a:lnTo>
                    <a:pt x="1509" y="135"/>
                  </a:lnTo>
                  <a:lnTo>
                    <a:pt x="1509" y="135"/>
                  </a:lnTo>
                  <a:lnTo>
                    <a:pt x="1510" y="136"/>
                  </a:lnTo>
                  <a:lnTo>
                    <a:pt x="1510" y="136"/>
                  </a:lnTo>
                  <a:close/>
                  <a:moveTo>
                    <a:pt x="1534" y="163"/>
                  </a:moveTo>
                  <a:lnTo>
                    <a:pt x="1546" y="177"/>
                  </a:lnTo>
                  <a:lnTo>
                    <a:pt x="1546" y="178"/>
                  </a:lnTo>
                  <a:lnTo>
                    <a:pt x="1546" y="179"/>
                  </a:lnTo>
                  <a:lnTo>
                    <a:pt x="1546" y="180"/>
                  </a:lnTo>
                  <a:lnTo>
                    <a:pt x="1545" y="181"/>
                  </a:lnTo>
                  <a:lnTo>
                    <a:pt x="1543" y="181"/>
                  </a:lnTo>
                  <a:lnTo>
                    <a:pt x="1542" y="181"/>
                  </a:lnTo>
                  <a:lnTo>
                    <a:pt x="1541" y="181"/>
                  </a:lnTo>
                  <a:lnTo>
                    <a:pt x="1541" y="180"/>
                  </a:lnTo>
                  <a:lnTo>
                    <a:pt x="1528" y="166"/>
                  </a:lnTo>
                  <a:lnTo>
                    <a:pt x="1528" y="165"/>
                  </a:lnTo>
                  <a:lnTo>
                    <a:pt x="1528" y="164"/>
                  </a:lnTo>
                  <a:lnTo>
                    <a:pt x="1528" y="163"/>
                  </a:lnTo>
                  <a:lnTo>
                    <a:pt x="1530" y="163"/>
                  </a:lnTo>
                  <a:lnTo>
                    <a:pt x="1531" y="162"/>
                  </a:lnTo>
                  <a:lnTo>
                    <a:pt x="1532" y="162"/>
                  </a:lnTo>
                  <a:lnTo>
                    <a:pt x="1534" y="163"/>
                  </a:lnTo>
                  <a:lnTo>
                    <a:pt x="1534" y="163"/>
                  </a:lnTo>
                  <a:lnTo>
                    <a:pt x="1534" y="163"/>
                  </a:lnTo>
                  <a:close/>
                  <a:moveTo>
                    <a:pt x="1557" y="191"/>
                  </a:moveTo>
                  <a:lnTo>
                    <a:pt x="1569" y="205"/>
                  </a:lnTo>
                  <a:lnTo>
                    <a:pt x="1569" y="206"/>
                  </a:lnTo>
                  <a:lnTo>
                    <a:pt x="1569" y="207"/>
                  </a:lnTo>
                  <a:lnTo>
                    <a:pt x="1569" y="209"/>
                  </a:lnTo>
                  <a:lnTo>
                    <a:pt x="1568" y="209"/>
                  </a:lnTo>
                  <a:lnTo>
                    <a:pt x="1567" y="210"/>
                  </a:lnTo>
                  <a:lnTo>
                    <a:pt x="1565" y="210"/>
                  </a:lnTo>
                  <a:lnTo>
                    <a:pt x="1564" y="209"/>
                  </a:lnTo>
                  <a:lnTo>
                    <a:pt x="1563" y="209"/>
                  </a:lnTo>
                  <a:lnTo>
                    <a:pt x="1552" y="194"/>
                  </a:lnTo>
                  <a:lnTo>
                    <a:pt x="1552" y="193"/>
                  </a:lnTo>
                  <a:lnTo>
                    <a:pt x="1552" y="192"/>
                  </a:lnTo>
                  <a:lnTo>
                    <a:pt x="1552" y="191"/>
                  </a:lnTo>
                  <a:lnTo>
                    <a:pt x="1553" y="190"/>
                  </a:lnTo>
                  <a:lnTo>
                    <a:pt x="1554" y="190"/>
                  </a:lnTo>
                  <a:lnTo>
                    <a:pt x="1556" y="190"/>
                  </a:lnTo>
                  <a:lnTo>
                    <a:pt x="1557" y="190"/>
                  </a:lnTo>
                  <a:lnTo>
                    <a:pt x="1557" y="191"/>
                  </a:lnTo>
                  <a:lnTo>
                    <a:pt x="1557" y="191"/>
                  </a:lnTo>
                  <a:close/>
                  <a:moveTo>
                    <a:pt x="1580" y="219"/>
                  </a:moveTo>
                  <a:lnTo>
                    <a:pt x="1592" y="234"/>
                  </a:lnTo>
                  <a:lnTo>
                    <a:pt x="1592" y="235"/>
                  </a:lnTo>
                  <a:lnTo>
                    <a:pt x="1592" y="236"/>
                  </a:lnTo>
                  <a:lnTo>
                    <a:pt x="1590" y="237"/>
                  </a:lnTo>
                  <a:lnTo>
                    <a:pt x="1590" y="238"/>
                  </a:lnTo>
                  <a:lnTo>
                    <a:pt x="1589" y="238"/>
                  </a:lnTo>
                  <a:lnTo>
                    <a:pt x="1587" y="238"/>
                  </a:lnTo>
                  <a:lnTo>
                    <a:pt x="1586" y="238"/>
                  </a:lnTo>
                  <a:lnTo>
                    <a:pt x="1585" y="237"/>
                  </a:lnTo>
                  <a:lnTo>
                    <a:pt x="1575" y="223"/>
                  </a:lnTo>
                  <a:lnTo>
                    <a:pt x="1574" y="222"/>
                  </a:lnTo>
                  <a:lnTo>
                    <a:pt x="1574" y="221"/>
                  </a:lnTo>
                  <a:lnTo>
                    <a:pt x="1575" y="219"/>
                  </a:lnTo>
                  <a:lnTo>
                    <a:pt x="1576" y="218"/>
                  </a:lnTo>
                  <a:lnTo>
                    <a:pt x="1576" y="218"/>
                  </a:lnTo>
                  <a:lnTo>
                    <a:pt x="1578" y="218"/>
                  </a:lnTo>
                  <a:lnTo>
                    <a:pt x="1579" y="218"/>
                  </a:lnTo>
                  <a:lnTo>
                    <a:pt x="1580" y="219"/>
                  </a:lnTo>
                  <a:lnTo>
                    <a:pt x="1580" y="219"/>
                  </a:lnTo>
                  <a:close/>
                  <a:moveTo>
                    <a:pt x="1601" y="249"/>
                  </a:moveTo>
                  <a:lnTo>
                    <a:pt x="1612" y="263"/>
                  </a:lnTo>
                  <a:lnTo>
                    <a:pt x="1612" y="264"/>
                  </a:lnTo>
                  <a:lnTo>
                    <a:pt x="1612" y="265"/>
                  </a:lnTo>
                  <a:lnTo>
                    <a:pt x="1611" y="266"/>
                  </a:lnTo>
                  <a:lnTo>
                    <a:pt x="1611" y="267"/>
                  </a:lnTo>
                  <a:lnTo>
                    <a:pt x="1609" y="267"/>
                  </a:lnTo>
                  <a:lnTo>
                    <a:pt x="1608" y="267"/>
                  </a:lnTo>
                  <a:lnTo>
                    <a:pt x="1607" y="266"/>
                  </a:lnTo>
                  <a:lnTo>
                    <a:pt x="1605" y="266"/>
                  </a:lnTo>
                  <a:lnTo>
                    <a:pt x="1596" y="251"/>
                  </a:lnTo>
                  <a:lnTo>
                    <a:pt x="1594" y="250"/>
                  </a:lnTo>
                  <a:lnTo>
                    <a:pt x="1594" y="249"/>
                  </a:lnTo>
                  <a:lnTo>
                    <a:pt x="1596" y="248"/>
                  </a:lnTo>
                  <a:lnTo>
                    <a:pt x="1597" y="248"/>
                  </a:lnTo>
                  <a:lnTo>
                    <a:pt x="1598" y="247"/>
                  </a:lnTo>
                  <a:lnTo>
                    <a:pt x="1598" y="248"/>
                  </a:lnTo>
                  <a:lnTo>
                    <a:pt x="1600" y="248"/>
                  </a:lnTo>
                  <a:lnTo>
                    <a:pt x="1601" y="249"/>
                  </a:lnTo>
                  <a:lnTo>
                    <a:pt x="1601" y="249"/>
                  </a:lnTo>
                  <a:close/>
                  <a:moveTo>
                    <a:pt x="1622" y="278"/>
                  </a:moveTo>
                  <a:lnTo>
                    <a:pt x="1633" y="292"/>
                  </a:lnTo>
                  <a:lnTo>
                    <a:pt x="1633" y="293"/>
                  </a:lnTo>
                  <a:lnTo>
                    <a:pt x="1633" y="294"/>
                  </a:lnTo>
                  <a:lnTo>
                    <a:pt x="1631" y="295"/>
                  </a:lnTo>
                  <a:lnTo>
                    <a:pt x="1631" y="295"/>
                  </a:lnTo>
                  <a:lnTo>
                    <a:pt x="1630" y="297"/>
                  </a:lnTo>
                  <a:lnTo>
                    <a:pt x="1629" y="297"/>
                  </a:lnTo>
                  <a:lnTo>
                    <a:pt x="1627" y="295"/>
                  </a:lnTo>
                  <a:lnTo>
                    <a:pt x="1626" y="294"/>
                  </a:lnTo>
                  <a:lnTo>
                    <a:pt x="1616" y="280"/>
                  </a:lnTo>
                  <a:lnTo>
                    <a:pt x="1615" y="279"/>
                  </a:lnTo>
                  <a:lnTo>
                    <a:pt x="1615" y="278"/>
                  </a:lnTo>
                  <a:lnTo>
                    <a:pt x="1616" y="277"/>
                  </a:lnTo>
                  <a:lnTo>
                    <a:pt x="1618" y="277"/>
                  </a:lnTo>
                  <a:lnTo>
                    <a:pt x="1619" y="276"/>
                  </a:lnTo>
                  <a:lnTo>
                    <a:pt x="1620" y="276"/>
                  </a:lnTo>
                  <a:lnTo>
                    <a:pt x="1620" y="277"/>
                  </a:lnTo>
                  <a:lnTo>
                    <a:pt x="1622" y="278"/>
                  </a:lnTo>
                  <a:lnTo>
                    <a:pt x="1622" y="278"/>
                  </a:lnTo>
                  <a:close/>
                  <a:moveTo>
                    <a:pt x="1642" y="306"/>
                  </a:moveTo>
                  <a:lnTo>
                    <a:pt x="1653" y="322"/>
                  </a:lnTo>
                  <a:lnTo>
                    <a:pt x="1653" y="323"/>
                  </a:lnTo>
                  <a:lnTo>
                    <a:pt x="1653" y="324"/>
                  </a:lnTo>
                  <a:lnTo>
                    <a:pt x="1652" y="325"/>
                  </a:lnTo>
                  <a:lnTo>
                    <a:pt x="1652" y="325"/>
                  </a:lnTo>
                  <a:lnTo>
                    <a:pt x="1651" y="326"/>
                  </a:lnTo>
                  <a:lnTo>
                    <a:pt x="1649" y="325"/>
                  </a:lnTo>
                  <a:lnTo>
                    <a:pt x="1648" y="325"/>
                  </a:lnTo>
                  <a:lnTo>
                    <a:pt x="1647" y="324"/>
                  </a:lnTo>
                  <a:lnTo>
                    <a:pt x="1637" y="310"/>
                  </a:lnTo>
                  <a:lnTo>
                    <a:pt x="1636" y="308"/>
                  </a:lnTo>
                  <a:lnTo>
                    <a:pt x="1636" y="307"/>
                  </a:lnTo>
                  <a:lnTo>
                    <a:pt x="1637" y="306"/>
                  </a:lnTo>
                  <a:lnTo>
                    <a:pt x="1638" y="305"/>
                  </a:lnTo>
                  <a:lnTo>
                    <a:pt x="1640" y="305"/>
                  </a:lnTo>
                  <a:lnTo>
                    <a:pt x="1641" y="305"/>
                  </a:lnTo>
                  <a:lnTo>
                    <a:pt x="1641" y="306"/>
                  </a:lnTo>
                  <a:lnTo>
                    <a:pt x="1642" y="306"/>
                  </a:lnTo>
                  <a:lnTo>
                    <a:pt x="1642" y="306"/>
                  </a:lnTo>
                  <a:close/>
                  <a:moveTo>
                    <a:pt x="1663" y="336"/>
                  </a:moveTo>
                  <a:lnTo>
                    <a:pt x="1666" y="340"/>
                  </a:lnTo>
                  <a:lnTo>
                    <a:pt x="1674" y="351"/>
                  </a:lnTo>
                  <a:lnTo>
                    <a:pt x="1674" y="352"/>
                  </a:lnTo>
                  <a:lnTo>
                    <a:pt x="1674" y="353"/>
                  </a:lnTo>
                  <a:lnTo>
                    <a:pt x="1673" y="353"/>
                  </a:lnTo>
                  <a:lnTo>
                    <a:pt x="1671" y="354"/>
                  </a:lnTo>
                  <a:lnTo>
                    <a:pt x="1671" y="354"/>
                  </a:lnTo>
                  <a:lnTo>
                    <a:pt x="1670" y="354"/>
                  </a:lnTo>
                  <a:lnTo>
                    <a:pt x="1669" y="354"/>
                  </a:lnTo>
                  <a:lnTo>
                    <a:pt x="1667" y="353"/>
                  </a:lnTo>
                  <a:lnTo>
                    <a:pt x="1660" y="343"/>
                  </a:lnTo>
                  <a:lnTo>
                    <a:pt x="1658" y="339"/>
                  </a:lnTo>
                  <a:lnTo>
                    <a:pt x="1656" y="338"/>
                  </a:lnTo>
                  <a:lnTo>
                    <a:pt x="1656" y="337"/>
                  </a:lnTo>
                  <a:lnTo>
                    <a:pt x="1658" y="336"/>
                  </a:lnTo>
                  <a:lnTo>
                    <a:pt x="1659" y="335"/>
                  </a:lnTo>
                  <a:lnTo>
                    <a:pt x="1660" y="335"/>
                  </a:lnTo>
                  <a:lnTo>
                    <a:pt x="1662" y="335"/>
                  </a:lnTo>
                  <a:lnTo>
                    <a:pt x="1662" y="335"/>
                  </a:lnTo>
                  <a:lnTo>
                    <a:pt x="1663" y="336"/>
                  </a:lnTo>
                  <a:lnTo>
                    <a:pt x="1663" y="336"/>
                  </a:lnTo>
                  <a:close/>
                  <a:moveTo>
                    <a:pt x="1684" y="365"/>
                  </a:moveTo>
                  <a:lnTo>
                    <a:pt x="1693" y="380"/>
                  </a:lnTo>
                  <a:lnTo>
                    <a:pt x="1693" y="381"/>
                  </a:lnTo>
                  <a:lnTo>
                    <a:pt x="1693" y="382"/>
                  </a:lnTo>
                  <a:lnTo>
                    <a:pt x="1693" y="383"/>
                  </a:lnTo>
                  <a:lnTo>
                    <a:pt x="1692" y="383"/>
                  </a:lnTo>
                  <a:lnTo>
                    <a:pt x="1691" y="383"/>
                  </a:lnTo>
                  <a:lnTo>
                    <a:pt x="1689" y="383"/>
                  </a:lnTo>
                  <a:lnTo>
                    <a:pt x="1688" y="383"/>
                  </a:lnTo>
                  <a:lnTo>
                    <a:pt x="1688" y="382"/>
                  </a:lnTo>
                  <a:lnTo>
                    <a:pt x="1677" y="368"/>
                  </a:lnTo>
                  <a:lnTo>
                    <a:pt x="1677" y="367"/>
                  </a:lnTo>
                  <a:lnTo>
                    <a:pt x="1677" y="366"/>
                  </a:lnTo>
                  <a:lnTo>
                    <a:pt x="1678" y="365"/>
                  </a:lnTo>
                  <a:lnTo>
                    <a:pt x="1678" y="364"/>
                  </a:lnTo>
                  <a:lnTo>
                    <a:pt x="1680" y="364"/>
                  </a:lnTo>
                  <a:lnTo>
                    <a:pt x="1681" y="364"/>
                  </a:lnTo>
                  <a:lnTo>
                    <a:pt x="1682" y="364"/>
                  </a:lnTo>
                  <a:lnTo>
                    <a:pt x="1684" y="365"/>
                  </a:lnTo>
                  <a:lnTo>
                    <a:pt x="1684" y="365"/>
                  </a:lnTo>
                  <a:close/>
                  <a:moveTo>
                    <a:pt x="1703" y="394"/>
                  </a:moveTo>
                  <a:lnTo>
                    <a:pt x="1710" y="404"/>
                  </a:lnTo>
                  <a:lnTo>
                    <a:pt x="1714" y="410"/>
                  </a:lnTo>
                  <a:lnTo>
                    <a:pt x="1714" y="411"/>
                  </a:lnTo>
                  <a:lnTo>
                    <a:pt x="1714" y="412"/>
                  </a:lnTo>
                  <a:lnTo>
                    <a:pt x="1714" y="412"/>
                  </a:lnTo>
                  <a:lnTo>
                    <a:pt x="1713" y="413"/>
                  </a:lnTo>
                  <a:lnTo>
                    <a:pt x="1711" y="413"/>
                  </a:lnTo>
                  <a:lnTo>
                    <a:pt x="1710" y="413"/>
                  </a:lnTo>
                  <a:lnTo>
                    <a:pt x="1709" y="413"/>
                  </a:lnTo>
                  <a:lnTo>
                    <a:pt x="1707" y="412"/>
                  </a:lnTo>
                  <a:lnTo>
                    <a:pt x="1704" y="407"/>
                  </a:lnTo>
                  <a:lnTo>
                    <a:pt x="1698" y="398"/>
                  </a:lnTo>
                  <a:lnTo>
                    <a:pt x="1698" y="396"/>
                  </a:lnTo>
                  <a:lnTo>
                    <a:pt x="1698" y="395"/>
                  </a:lnTo>
                  <a:lnTo>
                    <a:pt x="1698" y="394"/>
                  </a:lnTo>
                  <a:lnTo>
                    <a:pt x="1699" y="393"/>
                  </a:lnTo>
                  <a:lnTo>
                    <a:pt x="1700" y="393"/>
                  </a:lnTo>
                  <a:lnTo>
                    <a:pt x="1702" y="393"/>
                  </a:lnTo>
                  <a:lnTo>
                    <a:pt x="1703" y="393"/>
                  </a:lnTo>
                  <a:lnTo>
                    <a:pt x="1703" y="394"/>
                  </a:lnTo>
                  <a:lnTo>
                    <a:pt x="1703" y="394"/>
                  </a:lnTo>
                  <a:close/>
                  <a:moveTo>
                    <a:pt x="1725" y="424"/>
                  </a:moveTo>
                  <a:lnTo>
                    <a:pt x="1735" y="438"/>
                  </a:lnTo>
                  <a:lnTo>
                    <a:pt x="1736" y="439"/>
                  </a:lnTo>
                  <a:lnTo>
                    <a:pt x="1736" y="440"/>
                  </a:lnTo>
                  <a:lnTo>
                    <a:pt x="1735" y="441"/>
                  </a:lnTo>
                  <a:lnTo>
                    <a:pt x="1733" y="442"/>
                  </a:lnTo>
                  <a:lnTo>
                    <a:pt x="1732" y="442"/>
                  </a:lnTo>
                  <a:lnTo>
                    <a:pt x="1731" y="442"/>
                  </a:lnTo>
                  <a:lnTo>
                    <a:pt x="1731" y="441"/>
                  </a:lnTo>
                  <a:lnTo>
                    <a:pt x="1729" y="441"/>
                  </a:lnTo>
                  <a:lnTo>
                    <a:pt x="1718" y="426"/>
                  </a:lnTo>
                  <a:lnTo>
                    <a:pt x="1718" y="425"/>
                  </a:lnTo>
                  <a:lnTo>
                    <a:pt x="1718" y="425"/>
                  </a:lnTo>
                  <a:lnTo>
                    <a:pt x="1718" y="424"/>
                  </a:lnTo>
                  <a:lnTo>
                    <a:pt x="1720" y="423"/>
                  </a:lnTo>
                  <a:lnTo>
                    <a:pt x="1721" y="423"/>
                  </a:lnTo>
                  <a:lnTo>
                    <a:pt x="1722" y="423"/>
                  </a:lnTo>
                  <a:lnTo>
                    <a:pt x="1724" y="423"/>
                  </a:lnTo>
                  <a:lnTo>
                    <a:pt x="1725" y="424"/>
                  </a:lnTo>
                  <a:lnTo>
                    <a:pt x="1725" y="424"/>
                  </a:lnTo>
                  <a:close/>
                  <a:moveTo>
                    <a:pt x="1746" y="452"/>
                  </a:moveTo>
                  <a:lnTo>
                    <a:pt x="1754" y="464"/>
                  </a:lnTo>
                  <a:lnTo>
                    <a:pt x="1757" y="466"/>
                  </a:lnTo>
                  <a:lnTo>
                    <a:pt x="1757" y="467"/>
                  </a:lnTo>
                  <a:lnTo>
                    <a:pt x="1757" y="468"/>
                  </a:lnTo>
                  <a:lnTo>
                    <a:pt x="1757" y="469"/>
                  </a:lnTo>
                  <a:lnTo>
                    <a:pt x="1755" y="470"/>
                  </a:lnTo>
                  <a:lnTo>
                    <a:pt x="1755" y="470"/>
                  </a:lnTo>
                  <a:lnTo>
                    <a:pt x="1754" y="470"/>
                  </a:lnTo>
                  <a:lnTo>
                    <a:pt x="1753" y="470"/>
                  </a:lnTo>
                  <a:lnTo>
                    <a:pt x="1751" y="469"/>
                  </a:lnTo>
                  <a:lnTo>
                    <a:pt x="1749" y="466"/>
                  </a:lnTo>
                  <a:lnTo>
                    <a:pt x="1740" y="455"/>
                  </a:lnTo>
                  <a:lnTo>
                    <a:pt x="1739" y="454"/>
                  </a:lnTo>
                  <a:lnTo>
                    <a:pt x="1739" y="453"/>
                  </a:lnTo>
                  <a:lnTo>
                    <a:pt x="1740" y="452"/>
                  </a:lnTo>
                  <a:lnTo>
                    <a:pt x="1742" y="451"/>
                  </a:lnTo>
                  <a:lnTo>
                    <a:pt x="1743" y="451"/>
                  </a:lnTo>
                  <a:lnTo>
                    <a:pt x="1744" y="451"/>
                  </a:lnTo>
                  <a:lnTo>
                    <a:pt x="1744" y="452"/>
                  </a:lnTo>
                  <a:lnTo>
                    <a:pt x="1746" y="452"/>
                  </a:lnTo>
                  <a:lnTo>
                    <a:pt x="1746" y="452"/>
                  </a:lnTo>
                  <a:close/>
                  <a:moveTo>
                    <a:pt x="1769" y="480"/>
                  </a:moveTo>
                  <a:lnTo>
                    <a:pt x="1782" y="493"/>
                  </a:lnTo>
                  <a:lnTo>
                    <a:pt x="1782" y="494"/>
                  </a:lnTo>
                  <a:lnTo>
                    <a:pt x="1782" y="495"/>
                  </a:lnTo>
                  <a:lnTo>
                    <a:pt x="1782" y="496"/>
                  </a:lnTo>
                  <a:lnTo>
                    <a:pt x="1780" y="498"/>
                  </a:lnTo>
                  <a:lnTo>
                    <a:pt x="1780" y="498"/>
                  </a:lnTo>
                  <a:lnTo>
                    <a:pt x="1779" y="498"/>
                  </a:lnTo>
                  <a:lnTo>
                    <a:pt x="1777" y="498"/>
                  </a:lnTo>
                  <a:lnTo>
                    <a:pt x="1776" y="496"/>
                  </a:lnTo>
                  <a:lnTo>
                    <a:pt x="1764" y="483"/>
                  </a:lnTo>
                  <a:lnTo>
                    <a:pt x="1762" y="482"/>
                  </a:lnTo>
                  <a:lnTo>
                    <a:pt x="1762" y="481"/>
                  </a:lnTo>
                  <a:lnTo>
                    <a:pt x="1764" y="480"/>
                  </a:lnTo>
                  <a:lnTo>
                    <a:pt x="1764" y="479"/>
                  </a:lnTo>
                  <a:lnTo>
                    <a:pt x="1765" y="479"/>
                  </a:lnTo>
                  <a:lnTo>
                    <a:pt x="1766" y="479"/>
                  </a:lnTo>
                  <a:lnTo>
                    <a:pt x="1768" y="479"/>
                  </a:lnTo>
                  <a:lnTo>
                    <a:pt x="1769" y="480"/>
                  </a:lnTo>
                  <a:lnTo>
                    <a:pt x="1769" y="480"/>
                  </a:lnTo>
                  <a:close/>
                  <a:moveTo>
                    <a:pt x="1794" y="507"/>
                  </a:moveTo>
                  <a:lnTo>
                    <a:pt x="1802" y="516"/>
                  </a:lnTo>
                  <a:lnTo>
                    <a:pt x="1806" y="520"/>
                  </a:lnTo>
                  <a:lnTo>
                    <a:pt x="1808" y="521"/>
                  </a:lnTo>
                  <a:lnTo>
                    <a:pt x="1808" y="523"/>
                  </a:lnTo>
                  <a:lnTo>
                    <a:pt x="1806" y="524"/>
                  </a:lnTo>
                  <a:lnTo>
                    <a:pt x="1806" y="524"/>
                  </a:lnTo>
                  <a:lnTo>
                    <a:pt x="1805" y="525"/>
                  </a:lnTo>
                  <a:lnTo>
                    <a:pt x="1804" y="525"/>
                  </a:lnTo>
                  <a:lnTo>
                    <a:pt x="1802" y="525"/>
                  </a:lnTo>
                  <a:lnTo>
                    <a:pt x="1801" y="524"/>
                  </a:lnTo>
                  <a:lnTo>
                    <a:pt x="1797" y="519"/>
                  </a:lnTo>
                  <a:lnTo>
                    <a:pt x="1789" y="511"/>
                  </a:lnTo>
                  <a:lnTo>
                    <a:pt x="1787" y="509"/>
                  </a:lnTo>
                  <a:lnTo>
                    <a:pt x="1787" y="508"/>
                  </a:lnTo>
                  <a:lnTo>
                    <a:pt x="1789" y="507"/>
                  </a:lnTo>
                  <a:lnTo>
                    <a:pt x="1789" y="506"/>
                  </a:lnTo>
                  <a:lnTo>
                    <a:pt x="1790" y="506"/>
                  </a:lnTo>
                  <a:lnTo>
                    <a:pt x="1791" y="506"/>
                  </a:lnTo>
                  <a:lnTo>
                    <a:pt x="1793" y="506"/>
                  </a:lnTo>
                  <a:lnTo>
                    <a:pt x="1794" y="507"/>
                  </a:lnTo>
                  <a:lnTo>
                    <a:pt x="1794" y="507"/>
                  </a:lnTo>
                  <a:close/>
                  <a:moveTo>
                    <a:pt x="1819" y="533"/>
                  </a:moveTo>
                  <a:lnTo>
                    <a:pt x="1833" y="546"/>
                  </a:lnTo>
                  <a:lnTo>
                    <a:pt x="1833" y="547"/>
                  </a:lnTo>
                  <a:lnTo>
                    <a:pt x="1833" y="549"/>
                  </a:lnTo>
                  <a:lnTo>
                    <a:pt x="1833" y="550"/>
                  </a:lnTo>
                  <a:lnTo>
                    <a:pt x="1831" y="551"/>
                  </a:lnTo>
                  <a:lnTo>
                    <a:pt x="1830" y="551"/>
                  </a:lnTo>
                  <a:lnTo>
                    <a:pt x="1828" y="551"/>
                  </a:lnTo>
                  <a:lnTo>
                    <a:pt x="1828" y="551"/>
                  </a:lnTo>
                  <a:lnTo>
                    <a:pt x="1827" y="550"/>
                  </a:lnTo>
                  <a:lnTo>
                    <a:pt x="1813" y="537"/>
                  </a:lnTo>
                  <a:lnTo>
                    <a:pt x="1813" y="536"/>
                  </a:lnTo>
                  <a:lnTo>
                    <a:pt x="1813" y="534"/>
                  </a:lnTo>
                  <a:lnTo>
                    <a:pt x="1813" y="533"/>
                  </a:lnTo>
                  <a:lnTo>
                    <a:pt x="1815" y="533"/>
                  </a:lnTo>
                  <a:lnTo>
                    <a:pt x="1816" y="532"/>
                  </a:lnTo>
                  <a:lnTo>
                    <a:pt x="1817" y="532"/>
                  </a:lnTo>
                  <a:lnTo>
                    <a:pt x="1819" y="532"/>
                  </a:lnTo>
                  <a:lnTo>
                    <a:pt x="1819" y="533"/>
                  </a:lnTo>
                  <a:lnTo>
                    <a:pt x="1819" y="533"/>
                  </a:lnTo>
                  <a:close/>
                  <a:moveTo>
                    <a:pt x="1845" y="559"/>
                  </a:moveTo>
                  <a:lnTo>
                    <a:pt x="1846" y="562"/>
                  </a:lnTo>
                  <a:lnTo>
                    <a:pt x="1860" y="571"/>
                  </a:lnTo>
                  <a:lnTo>
                    <a:pt x="1860" y="572"/>
                  </a:lnTo>
                  <a:lnTo>
                    <a:pt x="1860" y="574"/>
                  </a:lnTo>
                  <a:lnTo>
                    <a:pt x="1860" y="575"/>
                  </a:lnTo>
                  <a:lnTo>
                    <a:pt x="1859" y="576"/>
                  </a:lnTo>
                  <a:lnTo>
                    <a:pt x="1859" y="577"/>
                  </a:lnTo>
                  <a:lnTo>
                    <a:pt x="1857" y="577"/>
                  </a:lnTo>
                  <a:lnTo>
                    <a:pt x="1856" y="576"/>
                  </a:lnTo>
                  <a:lnTo>
                    <a:pt x="1855" y="576"/>
                  </a:lnTo>
                  <a:lnTo>
                    <a:pt x="1841" y="565"/>
                  </a:lnTo>
                  <a:lnTo>
                    <a:pt x="1839" y="563"/>
                  </a:lnTo>
                  <a:lnTo>
                    <a:pt x="1839" y="563"/>
                  </a:lnTo>
                  <a:lnTo>
                    <a:pt x="1839" y="562"/>
                  </a:lnTo>
                  <a:lnTo>
                    <a:pt x="1839" y="561"/>
                  </a:lnTo>
                  <a:lnTo>
                    <a:pt x="1841" y="559"/>
                  </a:lnTo>
                  <a:lnTo>
                    <a:pt x="1842" y="558"/>
                  </a:lnTo>
                  <a:lnTo>
                    <a:pt x="1844" y="558"/>
                  </a:lnTo>
                  <a:lnTo>
                    <a:pt x="1844" y="559"/>
                  </a:lnTo>
                  <a:lnTo>
                    <a:pt x="1845" y="559"/>
                  </a:lnTo>
                  <a:lnTo>
                    <a:pt x="1845" y="559"/>
                  </a:lnTo>
                  <a:close/>
                  <a:moveTo>
                    <a:pt x="1874" y="583"/>
                  </a:moveTo>
                  <a:lnTo>
                    <a:pt x="1889" y="596"/>
                  </a:lnTo>
                  <a:lnTo>
                    <a:pt x="1889" y="596"/>
                  </a:lnTo>
                  <a:lnTo>
                    <a:pt x="1889" y="597"/>
                  </a:lnTo>
                  <a:lnTo>
                    <a:pt x="1889" y="599"/>
                  </a:lnTo>
                  <a:lnTo>
                    <a:pt x="1889" y="600"/>
                  </a:lnTo>
                  <a:lnTo>
                    <a:pt x="1888" y="601"/>
                  </a:lnTo>
                  <a:lnTo>
                    <a:pt x="1886" y="601"/>
                  </a:lnTo>
                  <a:lnTo>
                    <a:pt x="1885" y="601"/>
                  </a:lnTo>
                  <a:lnTo>
                    <a:pt x="1884" y="600"/>
                  </a:lnTo>
                  <a:lnTo>
                    <a:pt x="1868" y="588"/>
                  </a:lnTo>
                  <a:lnTo>
                    <a:pt x="1868" y="587"/>
                  </a:lnTo>
                  <a:lnTo>
                    <a:pt x="1868" y="586"/>
                  </a:lnTo>
                  <a:lnTo>
                    <a:pt x="1868" y="584"/>
                  </a:lnTo>
                  <a:lnTo>
                    <a:pt x="1868" y="583"/>
                  </a:lnTo>
                  <a:lnTo>
                    <a:pt x="1870" y="583"/>
                  </a:lnTo>
                  <a:lnTo>
                    <a:pt x="1871" y="583"/>
                  </a:lnTo>
                  <a:lnTo>
                    <a:pt x="1873" y="583"/>
                  </a:lnTo>
                  <a:lnTo>
                    <a:pt x="1874" y="583"/>
                  </a:lnTo>
                  <a:lnTo>
                    <a:pt x="1874" y="583"/>
                  </a:lnTo>
                  <a:close/>
                  <a:moveTo>
                    <a:pt x="1906" y="606"/>
                  </a:moveTo>
                  <a:lnTo>
                    <a:pt x="1922" y="616"/>
                  </a:lnTo>
                  <a:lnTo>
                    <a:pt x="1924" y="616"/>
                  </a:lnTo>
                  <a:lnTo>
                    <a:pt x="1924" y="617"/>
                  </a:lnTo>
                  <a:lnTo>
                    <a:pt x="1924" y="618"/>
                  </a:lnTo>
                  <a:lnTo>
                    <a:pt x="1924" y="619"/>
                  </a:lnTo>
                  <a:lnTo>
                    <a:pt x="1922" y="620"/>
                  </a:lnTo>
                  <a:lnTo>
                    <a:pt x="1921" y="620"/>
                  </a:lnTo>
                  <a:lnTo>
                    <a:pt x="1919" y="620"/>
                  </a:lnTo>
                  <a:lnTo>
                    <a:pt x="1918" y="620"/>
                  </a:lnTo>
                  <a:lnTo>
                    <a:pt x="1901" y="611"/>
                  </a:lnTo>
                  <a:lnTo>
                    <a:pt x="1900" y="609"/>
                  </a:lnTo>
                  <a:lnTo>
                    <a:pt x="1900" y="608"/>
                  </a:lnTo>
                  <a:lnTo>
                    <a:pt x="1900" y="607"/>
                  </a:lnTo>
                  <a:lnTo>
                    <a:pt x="1900" y="606"/>
                  </a:lnTo>
                  <a:lnTo>
                    <a:pt x="1901" y="605"/>
                  </a:lnTo>
                  <a:lnTo>
                    <a:pt x="1903" y="605"/>
                  </a:lnTo>
                  <a:lnTo>
                    <a:pt x="1904" y="605"/>
                  </a:lnTo>
                  <a:lnTo>
                    <a:pt x="1906" y="606"/>
                  </a:lnTo>
                  <a:lnTo>
                    <a:pt x="1906" y="606"/>
                  </a:lnTo>
                  <a:close/>
                  <a:moveTo>
                    <a:pt x="1939" y="624"/>
                  </a:moveTo>
                  <a:lnTo>
                    <a:pt x="1959" y="630"/>
                  </a:lnTo>
                  <a:lnTo>
                    <a:pt x="1961" y="631"/>
                  </a:lnTo>
                  <a:lnTo>
                    <a:pt x="1961" y="631"/>
                  </a:lnTo>
                  <a:lnTo>
                    <a:pt x="1961" y="632"/>
                  </a:lnTo>
                  <a:lnTo>
                    <a:pt x="1961" y="633"/>
                  </a:lnTo>
                  <a:lnTo>
                    <a:pt x="1961" y="634"/>
                  </a:lnTo>
                  <a:lnTo>
                    <a:pt x="1959" y="635"/>
                  </a:lnTo>
                  <a:lnTo>
                    <a:pt x="1958" y="635"/>
                  </a:lnTo>
                  <a:lnTo>
                    <a:pt x="1957" y="635"/>
                  </a:lnTo>
                  <a:lnTo>
                    <a:pt x="1936" y="629"/>
                  </a:lnTo>
                  <a:lnTo>
                    <a:pt x="1936" y="629"/>
                  </a:lnTo>
                  <a:lnTo>
                    <a:pt x="1935" y="628"/>
                  </a:lnTo>
                  <a:lnTo>
                    <a:pt x="1935" y="627"/>
                  </a:lnTo>
                  <a:lnTo>
                    <a:pt x="1935" y="626"/>
                  </a:lnTo>
                  <a:lnTo>
                    <a:pt x="1936" y="625"/>
                  </a:lnTo>
                  <a:lnTo>
                    <a:pt x="1936" y="624"/>
                  </a:lnTo>
                  <a:lnTo>
                    <a:pt x="1937" y="624"/>
                  </a:lnTo>
                  <a:lnTo>
                    <a:pt x="1939" y="624"/>
                  </a:lnTo>
                  <a:lnTo>
                    <a:pt x="1939" y="624"/>
                  </a:lnTo>
                  <a:close/>
                  <a:moveTo>
                    <a:pt x="1977" y="635"/>
                  </a:moveTo>
                  <a:lnTo>
                    <a:pt x="1998" y="635"/>
                  </a:lnTo>
                  <a:lnTo>
                    <a:pt x="1999" y="635"/>
                  </a:lnTo>
                  <a:lnTo>
                    <a:pt x="2001" y="637"/>
                  </a:lnTo>
                  <a:lnTo>
                    <a:pt x="2002" y="638"/>
                  </a:lnTo>
                  <a:lnTo>
                    <a:pt x="2002" y="639"/>
                  </a:lnTo>
                  <a:lnTo>
                    <a:pt x="2002" y="640"/>
                  </a:lnTo>
                  <a:lnTo>
                    <a:pt x="2001" y="641"/>
                  </a:lnTo>
                  <a:lnTo>
                    <a:pt x="1999" y="641"/>
                  </a:lnTo>
                  <a:lnTo>
                    <a:pt x="1998" y="641"/>
                  </a:lnTo>
                  <a:lnTo>
                    <a:pt x="1977" y="641"/>
                  </a:lnTo>
                  <a:lnTo>
                    <a:pt x="1976" y="641"/>
                  </a:lnTo>
                  <a:lnTo>
                    <a:pt x="1974" y="641"/>
                  </a:lnTo>
                  <a:lnTo>
                    <a:pt x="1974" y="640"/>
                  </a:lnTo>
                  <a:lnTo>
                    <a:pt x="1973" y="639"/>
                  </a:lnTo>
                  <a:lnTo>
                    <a:pt x="1974" y="638"/>
                  </a:lnTo>
                  <a:lnTo>
                    <a:pt x="1974" y="637"/>
                  </a:lnTo>
                  <a:lnTo>
                    <a:pt x="1976" y="635"/>
                  </a:lnTo>
                  <a:lnTo>
                    <a:pt x="1977" y="635"/>
                  </a:lnTo>
                  <a:lnTo>
                    <a:pt x="1977" y="635"/>
                  </a:lnTo>
                  <a:close/>
                  <a:moveTo>
                    <a:pt x="2019" y="635"/>
                  </a:moveTo>
                  <a:lnTo>
                    <a:pt x="2038" y="630"/>
                  </a:lnTo>
                  <a:lnTo>
                    <a:pt x="2039" y="630"/>
                  </a:lnTo>
                  <a:lnTo>
                    <a:pt x="2041" y="630"/>
                  </a:lnTo>
                  <a:lnTo>
                    <a:pt x="2042" y="631"/>
                  </a:lnTo>
                  <a:lnTo>
                    <a:pt x="2043" y="632"/>
                  </a:lnTo>
                  <a:lnTo>
                    <a:pt x="2043" y="633"/>
                  </a:lnTo>
                  <a:lnTo>
                    <a:pt x="2042" y="634"/>
                  </a:lnTo>
                  <a:lnTo>
                    <a:pt x="2042" y="634"/>
                  </a:lnTo>
                  <a:lnTo>
                    <a:pt x="2041" y="635"/>
                  </a:lnTo>
                  <a:lnTo>
                    <a:pt x="2021" y="641"/>
                  </a:lnTo>
                  <a:lnTo>
                    <a:pt x="2020" y="641"/>
                  </a:lnTo>
                  <a:lnTo>
                    <a:pt x="2019" y="641"/>
                  </a:lnTo>
                  <a:lnTo>
                    <a:pt x="2017" y="641"/>
                  </a:lnTo>
                  <a:lnTo>
                    <a:pt x="2016" y="640"/>
                  </a:lnTo>
                  <a:lnTo>
                    <a:pt x="2016" y="639"/>
                  </a:lnTo>
                  <a:lnTo>
                    <a:pt x="2016" y="638"/>
                  </a:lnTo>
                  <a:lnTo>
                    <a:pt x="2017" y="637"/>
                  </a:lnTo>
                  <a:lnTo>
                    <a:pt x="2019" y="635"/>
                  </a:lnTo>
                  <a:lnTo>
                    <a:pt x="2019" y="635"/>
                  </a:lnTo>
                  <a:close/>
                  <a:moveTo>
                    <a:pt x="2059" y="625"/>
                  </a:moveTo>
                  <a:lnTo>
                    <a:pt x="2067" y="621"/>
                  </a:lnTo>
                  <a:lnTo>
                    <a:pt x="2067" y="622"/>
                  </a:lnTo>
                  <a:lnTo>
                    <a:pt x="2075" y="617"/>
                  </a:lnTo>
                  <a:lnTo>
                    <a:pt x="2076" y="616"/>
                  </a:lnTo>
                  <a:lnTo>
                    <a:pt x="2078" y="616"/>
                  </a:lnTo>
                  <a:lnTo>
                    <a:pt x="2079" y="617"/>
                  </a:lnTo>
                  <a:lnTo>
                    <a:pt x="2081" y="617"/>
                  </a:lnTo>
                  <a:lnTo>
                    <a:pt x="2081" y="618"/>
                  </a:lnTo>
                  <a:lnTo>
                    <a:pt x="2081" y="619"/>
                  </a:lnTo>
                  <a:lnTo>
                    <a:pt x="2081" y="620"/>
                  </a:lnTo>
                  <a:lnTo>
                    <a:pt x="2079" y="621"/>
                  </a:lnTo>
                  <a:lnTo>
                    <a:pt x="2071" y="627"/>
                  </a:lnTo>
                  <a:lnTo>
                    <a:pt x="2070" y="627"/>
                  </a:lnTo>
                  <a:lnTo>
                    <a:pt x="2060" y="630"/>
                  </a:lnTo>
                  <a:lnTo>
                    <a:pt x="2059" y="630"/>
                  </a:lnTo>
                  <a:lnTo>
                    <a:pt x="2059" y="630"/>
                  </a:lnTo>
                  <a:lnTo>
                    <a:pt x="2057" y="629"/>
                  </a:lnTo>
                  <a:lnTo>
                    <a:pt x="2056" y="628"/>
                  </a:lnTo>
                  <a:lnTo>
                    <a:pt x="2056" y="627"/>
                  </a:lnTo>
                  <a:lnTo>
                    <a:pt x="2056" y="626"/>
                  </a:lnTo>
                  <a:lnTo>
                    <a:pt x="2057" y="625"/>
                  </a:lnTo>
                  <a:lnTo>
                    <a:pt x="2059" y="625"/>
                  </a:lnTo>
                  <a:lnTo>
                    <a:pt x="2059" y="625"/>
                  </a:lnTo>
                  <a:close/>
                  <a:moveTo>
                    <a:pt x="2093" y="607"/>
                  </a:moveTo>
                  <a:lnTo>
                    <a:pt x="2109" y="597"/>
                  </a:lnTo>
                  <a:lnTo>
                    <a:pt x="2111" y="596"/>
                  </a:lnTo>
                  <a:lnTo>
                    <a:pt x="2112" y="596"/>
                  </a:lnTo>
                  <a:lnTo>
                    <a:pt x="2114" y="597"/>
                  </a:lnTo>
                  <a:lnTo>
                    <a:pt x="2115" y="597"/>
                  </a:lnTo>
                  <a:lnTo>
                    <a:pt x="2115" y="599"/>
                  </a:lnTo>
                  <a:lnTo>
                    <a:pt x="2115" y="600"/>
                  </a:lnTo>
                  <a:lnTo>
                    <a:pt x="2115" y="601"/>
                  </a:lnTo>
                  <a:lnTo>
                    <a:pt x="2114" y="602"/>
                  </a:lnTo>
                  <a:lnTo>
                    <a:pt x="2097" y="612"/>
                  </a:lnTo>
                  <a:lnTo>
                    <a:pt x="2096" y="612"/>
                  </a:lnTo>
                  <a:lnTo>
                    <a:pt x="2094" y="612"/>
                  </a:lnTo>
                  <a:lnTo>
                    <a:pt x="2093" y="612"/>
                  </a:lnTo>
                  <a:lnTo>
                    <a:pt x="2092" y="611"/>
                  </a:lnTo>
                  <a:lnTo>
                    <a:pt x="2092" y="609"/>
                  </a:lnTo>
                  <a:lnTo>
                    <a:pt x="2092" y="609"/>
                  </a:lnTo>
                  <a:lnTo>
                    <a:pt x="2092" y="608"/>
                  </a:lnTo>
                  <a:lnTo>
                    <a:pt x="2093" y="607"/>
                  </a:lnTo>
                  <a:lnTo>
                    <a:pt x="2093" y="607"/>
                  </a:lnTo>
                  <a:close/>
                  <a:moveTo>
                    <a:pt x="2125" y="586"/>
                  </a:moveTo>
                  <a:lnTo>
                    <a:pt x="2140" y="575"/>
                  </a:lnTo>
                  <a:lnTo>
                    <a:pt x="2141" y="574"/>
                  </a:lnTo>
                  <a:lnTo>
                    <a:pt x="2143" y="574"/>
                  </a:lnTo>
                  <a:lnTo>
                    <a:pt x="2144" y="574"/>
                  </a:lnTo>
                  <a:lnTo>
                    <a:pt x="2145" y="575"/>
                  </a:lnTo>
                  <a:lnTo>
                    <a:pt x="2145" y="576"/>
                  </a:lnTo>
                  <a:lnTo>
                    <a:pt x="2145" y="577"/>
                  </a:lnTo>
                  <a:lnTo>
                    <a:pt x="2145" y="578"/>
                  </a:lnTo>
                  <a:lnTo>
                    <a:pt x="2145" y="578"/>
                  </a:lnTo>
                  <a:lnTo>
                    <a:pt x="2130" y="590"/>
                  </a:lnTo>
                  <a:lnTo>
                    <a:pt x="2129" y="591"/>
                  </a:lnTo>
                  <a:lnTo>
                    <a:pt x="2127" y="591"/>
                  </a:lnTo>
                  <a:lnTo>
                    <a:pt x="2126" y="591"/>
                  </a:lnTo>
                  <a:lnTo>
                    <a:pt x="2125" y="590"/>
                  </a:lnTo>
                  <a:lnTo>
                    <a:pt x="2123" y="589"/>
                  </a:lnTo>
                  <a:lnTo>
                    <a:pt x="2123" y="588"/>
                  </a:lnTo>
                  <a:lnTo>
                    <a:pt x="2123" y="587"/>
                  </a:lnTo>
                  <a:lnTo>
                    <a:pt x="2125" y="586"/>
                  </a:lnTo>
                  <a:lnTo>
                    <a:pt x="2125" y="586"/>
                  </a:lnTo>
                  <a:close/>
                  <a:moveTo>
                    <a:pt x="2155" y="563"/>
                  </a:moveTo>
                  <a:lnTo>
                    <a:pt x="2167" y="550"/>
                  </a:lnTo>
                  <a:lnTo>
                    <a:pt x="2167" y="549"/>
                  </a:lnTo>
                  <a:lnTo>
                    <a:pt x="2169" y="549"/>
                  </a:lnTo>
                  <a:lnTo>
                    <a:pt x="2170" y="549"/>
                  </a:lnTo>
                  <a:lnTo>
                    <a:pt x="2171" y="549"/>
                  </a:lnTo>
                  <a:lnTo>
                    <a:pt x="2173" y="550"/>
                  </a:lnTo>
                  <a:lnTo>
                    <a:pt x="2173" y="551"/>
                  </a:lnTo>
                  <a:lnTo>
                    <a:pt x="2173" y="552"/>
                  </a:lnTo>
                  <a:lnTo>
                    <a:pt x="2173" y="553"/>
                  </a:lnTo>
                  <a:lnTo>
                    <a:pt x="2160" y="566"/>
                  </a:lnTo>
                  <a:lnTo>
                    <a:pt x="2159" y="567"/>
                  </a:lnTo>
                  <a:lnTo>
                    <a:pt x="2158" y="567"/>
                  </a:lnTo>
                  <a:lnTo>
                    <a:pt x="2156" y="567"/>
                  </a:lnTo>
                  <a:lnTo>
                    <a:pt x="2155" y="567"/>
                  </a:lnTo>
                  <a:lnTo>
                    <a:pt x="2154" y="566"/>
                  </a:lnTo>
                  <a:lnTo>
                    <a:pt x="2154" y="565"/>
                  </a:lnTo>
                  <a:lnTo>
                    <a:pt x="2154" y="564"/>
                  </a:lnTo>
                  <a:lnTo>
                    <a:pt x="2155" y="563"/>
                  </a:lnTo>
                  <a:lnTo>
                    <a:pt x="2155" y="563"/>
                  </a:lnTo>
                  <a:close/>
                  <a:moveTo>
                    <a:pt x="2180" y="536"/>
                  </a:moveTo>
                  <a:lnTo>
                    <a:pt x="2192" y="523"/>
                  </a:lnTo>
                  <a:lnTo>
                    <a:pt x="2192" y="521"/>
                  </a:lnTo>
                  <a:lnTo>
                    <a:pt x="2194" y="521"/>
                  </a:lnTo>
                  <a:lnTo>
                    <a:pt x="2195" y="521"/>
                  </a:lnTo>
                  <a:lnTo>
                    <a:pt x="2196" y="521"/>
                  </a:lnTo>
                  <a:lnTo>
                    <a:pt x="2198" y="523"/>
                  </a:lnTo>
                  <a:lnTo>
                    <a:pt x="2198" y="524"/>
                  </a:lnTo>
                  <a:lnTo>
                    <a:pt x="2198" y="525"/>
                  </a:lnTo>
                  <a:lnTo>
                    <a:pt x="2198" y="526"/>
                  </a:lnTo>
                  <a:lnTo>
                    <a:pt x="2185" y="539"/>
                  </a:lnTo>
                  <a:lnTo>
                    <a:pt x="2184" y="540"/>
                  </a:lnTo>
                  <a:lnTo>
                    <a:pt x="2183" y="540"/>
                  </a:lnTo>
                  <a:lnTo>
                    <a:pt x="2181" y="540"/>
                  </a:lnTo>
                  <a:lnTo>
                    <a:pt x="2180" y="540"/>
                  </a:lnTo>
                  <a:lnTo>
                    <a:pt x="2180" y="539"/>
                  </a:lnTo>
                  <a:lnTo>
                    <a:pt x="2178" y="538"/>
                  </a:lnTo>
                  <a:lnTo>
                    <a:pt x="2178" y="537"/>
                  </a:lnTo>
                  <a:lnTo>
                    <a:pt x="2180" y="536"/>
                  </a:lnTo>
                  <a:lnTo>
                    <a:pt x="2180" y="536"/>
                  </a:lnTo>
                  <a:close/>
                  <a:moveTo>
                    <a:pt x="2203" y="508"/>
                  </a:moveTo>
                  <a:lnTo>
                    <a:pt x="2216" y="494"/>
                  </a:lnTo>
                  <a:lnTo>
                    <a:pt x="2216" y="494"/>
                  </a:lnTo>
                  <a:lnTo>
                    <a:pt x="2217" y="493"/>
                  </a:lnTo>
                  <a:lnTo>
                    <a:pt x="2218" y="493"/>
                  </a:lnTo>
                  <a:lnTo>
                    <a:pt x="2220" y="494"/>
                  </a:lnTo>
                  <a:lnTo>
                    <a:pt x="2221" y="494"/>
                  </a:lnTo>
                  <a:lnTo>
                    <a:pt x="2221" y="495"/>
                  </a:lnTo>
                  <a:lnTo>
                    <a:pt x="2221" y="496"/>
                  </a:lnTo>
                  <a:lnTo>
                    <a:pt x="2221" y="498"/>
                  </a:lnTo>
                  <a:lnTo>
                    <a:pt x="2210" y="512"/>
                  </a:lnTo>
                  <a:lnTo>
                    <a:pt x="2209" y="513"/>
                  </a:lnTo>
                  <a:lnTo>
                    <a:pt x="2207" y="513"/>
                  </a:lnTo>
                  <a:lnTo>
                    <a:pt x="2206" y="513"/>
                  </a:lnTo>
                  <a:lnTo>
                    <a:pt x="2205" y="513"/>
                  </a:lnTo>
                  <a:lnTo>
                    <a:pt x="2203" y="512"/>
                  </a:lnTo>
                  <a:lnTo>
                    <a:pt x="2203" y="511"/>
                  </a:lnTo>
                  <a:lnTo>
                    <a:pt x="2203" y="509"/>
                  </a:lnTo>
                  <a:lnTo>
                    <a:pt x="2203" y="508"/>
                  </a:lnTo>
                  <a:lnTo>
                    <a:pt x="2203" y="508"/>
                  </a:lnTo>
                  <a:close/>
                  <a:moveTo>
                    <a:pt x="2227" y="481"/>
                  </a:moveTo>
                  <a:lnTo>
                    <a:pt x="2238" y="467"/>
                  </a:lnTo>
                  <a:lnTo>
                    <a:pt x="2239" y="466"/>
                  </a:lnTo>
                  <a:lnTo>
                    <a:pt x="2240" y="466"/>
                  </a:lnTo>
                  <a:lnTo>
                    <a:pt x="2242" y="466"/>
                  </a:lnTo>
                  <a:lnTo>
                    <a:pt x="2243" y="466"/>
                  </a:lnTo>
                  <a:lnTo>
                    <a:pt x="2245" y="467"/>
                  </a:lnTo>
                  <a:lnTo>
                    <a:pt x="2245" y="468"/>
                  </a:lnTo>
                  <a:lnTo>
                    <a:pt x="2245" y="469"/>
                  </a:lnTo>
                  <a:lnTo>
                    <a:pt x="2245" y="469"/>
                  </a:lnTo>
                  <a:lnTo>
                    <a:pt x="2232" y="483"/>
                  </a:lnTo>
                  <a:lnTo>
                    <a:pt x="2232" y="484"/>
                  </a:lnTo>
                  <a:lnTo>
                    <a:pt x="2231" y="484"/>
                  </a:lnTo>
                  <a:lnTo>
                    <a:pt x="2229" y="484"/>
                  </a:lnTo>
                  <a:lnTo>
                    <a:pt x="2228" y="484"/>
                  </a:lnTo>
                  <a:lnTo>
                    <a:pt x="2227" y="483"/>
                  </a:lnTo>
                  <a:lnTo>
                    <a:pt x="2227" y="482"/>
                  </a:lnTo>
                  <a:lnTo>
                    <a:pt x="2227" y="481"/>
                  </a:lnTo>
                  <a:lnTo>
                    <a:pt x="2227" y="481"/>
                  </a:lnTo>
                  <a:lnTo>
                    <a:pt x="2227" y="481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00FF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3" name="Freeform 17"/>
            <p:cNvSpPr>
              <a:spLocks noEditPoints="1"/>
            </p:cNvSpPr>
            <p:nvPr/>
          </p:nvSpPr>
          <p:spPr bwMode="auto">
            <a:xfrm>
              <a:off x="2377" y="2064"/>
              <a:ext cx="2239" cy="638"/>
            </a:xfrm>
            <a:custGeom>
              <a:avLst/>
              <a:gdLst>
                <a:gd name="T0" fmla="*/ 61 w 2239"/>
                <a:gd name="T1" fmla="*/ 621 h 638"/>
                <a:gd name="T2" fmla="*/ 100 w 2239"/>
                <a:gd name="T3" fmla="*/ 634 h 638"/>
                <a:gd name="T4" fmla="*/ 115 w 2239"/>
                <a:gd name="T5" fmla="*/ 635 h 638"/>
                <a:gd name="T6" fmla="*/ 157 w 2239"/>
                <a:gd name="T7" fmla="*/ 628 h 638"/>
                <a:gd name="T8" fmla="*/ 251 w 2239"/>
                <a:gd name="T9" fmla="*/ 586 h 638"/>
                <a:gd name="T10" fmla="*/ 263 w 2239"/>
                <a:gd name="T11" fmla="*/ 578 h 638"/>
                <a:gd name="T12" fmla="*/ 287 w 2239"/>
                <a:gd name="T13" fmla="*/ 547 h 638"/>
                <a:gd name="T14" fmla="*/ 353 w 2239"/>
                <a:gd name="T15" fmla="*/ 480 h 638"/>
                <a:gd name="T16" fmla="*/ 379 w 2239"/>
                <a:gd name="T17" fmla="*/ 456 h 638"/>
                <a:gd name="T18" fmla="*/ 385 w 2239"/>
                <a:gd name="T19" fmla="*/ 442 h 638"/>
                <a:gd name="T20" fmla="*/ 427 w 2239"/>
                <a:gd name="T21" fmla="*/ 382 h 638"/>
                <a:gd name="T22" fmla="*/ 465 w 2239"/>
                <a:gd name="T23" fmla="*/ 339 h 638"/>
                <a:gd name="T24" fmla="*/ 470 w 2239"/>
                <a:gd name="T25" fmla="*/ 328 h 638"/>
                <a:gd name="T26" fmla="*/ 489 w 2239"/>
                <a:gd name="T27" fmla="*/ 294 h 638"/>
                <a:gd name="T28" fmla="*/ 546 w 2239"/>
                <a:gd name="T29" fmla="*/ 222 h 638"/>
                <a:gd name="T30" fmla="*/ 553 w 2239"/>
                <a:gd name="T31" fmla="*/ 211 h 638"/>
                <a:gd name="T32" fmla="*/ 597 w 2239"/>
                <a:gd name="T33" fmla="*/ 151 h 638"/>
                <a:gd name="T34" fmla="*/ 641 w 2239"/>
                <a:gd name="T35" fmla="*/ 111 h 638"/>
                <a:gd name="T36" fmla="*/ 651 w 2239"/>
                <a:gd name="T37" fmla="*/ 102 h 638"/>
                <a:gd name="T38" fmla="*/ 674 w 2239"/>
                <a:gd name="T39" fmla="*/ 74 h 638"/>
                <a:gd name="T40" fmla="*/ 757 w 2239"/>
                <a:gd name="T41" fmla="*/ 16 h 638"/>
                <a:gd name="T42" fmla="*/ 797 w 2239"/>
                <a:gd name="T43" fmla="*/ 10 h 638"/>
                <a:gd name="T44" fmla="*/ 813 w 2239"/>
                <a:gd name="T45" fmla="*/ 0 h 638"/>
                <a:gd name="T46" fmla="*/ 859 w 2239"/>
                <a:gd name="T47" fmla="*/ 2 h 638"/>
                <a:gd name="T48" fmla="*/ 952 w 2239"/>
                <a:gd name="T49" fmla="*/ 45 h 638"/>
                <a:gd name="T50" fmla="*/ 976 w 2239"/>
                <a:gd name="T51" fmla="*/ 72 h 638"/>
                <a:gd name="T52" fmla="*/ 991 w 2239"/>
                <a:gd name="T53" fmla="*/ 80 h 638"/>
                <a:gd name="T54" fmla="*/ 1058 w 2239"/>
                <a:gd name="T55" fmla="*/ 148 h 638"/>
                <a:gd name="T56" fmla="*/ 1079 w 2239"/>
                <a:gd name="T57" fmla="*/ 179 h 638"/>
                <a:gd name="T58" fmla="*/ 1091 w 2239"/>
                <a:gd name="T59" fmla="*/ 188 h 638"/>
                <a:gd name="T60" fmla="*/ 1148 w 2239"/>
                <a:gd name="T61" fmla="*/ 263 h 638"/>
                <a:gd name="T62" fmla="*/ 1162 w 2239"/>
                <a:gd name="T63" fmla="*/ 293 h 638"/>
                <a:gd name="T64" fmla="*/ 1177 w 2239"/>
                <a:gd name="T65" fmla="*/ 304 h 638"/>
                <a:gd name="T66" fmla="*/ 1229 w 2239"/>
                <a:gd name="T67" fmla="*/ 379 h 638"/>
                <a:gd name="T68" fmla="*/ 1244 w 2239"/>
                <a:gd name="T69" fmla="*/ 411 h 638"/>
                <a:gd name="T70" fmla="*/ 1254 w 2239"/>
                <a:gd name="T71" fmla="*/ 421 h 638"/>
                <a:gd name="T72" fmla="*/ 1305 w 2239"/>
                <a:gd name="T73" fmla="*/ 479 h 638"/>
                <a:gd name="T74" fmla="*/ 1342 w 2239"/>
                <a:gd name="T75" fmla="*/ 523 h 638"/>
                <a:gd name="T76" fmla="*/ 1349 w 2239"/>
                <a:gd name="T77" fmla="*/ 536 h 638"/>
                <a:gd name="T78" fmla="*/ 1381 w 2239"/>
                <a:gd name="T79" fmla="*/ 556 h 638"/>
                <a:gd name="T80" fmla="*/ 1459 w 2239"/>
                <a:gd name="T81" fmla="*/ 614 h 638"/>
                <a:gd name="T82" fmla="*/ 1498 w 2239"/>
                <a:gd name="T83" fmla="*/ 631 h 638"/>
                <a:gd name="T84" fmla="*/ 1538 w 2239"/>
                <a:gd name="T85" fmla="*/ 637 h 638"/>
                <a:gd name="T86" fmla="*/ 1554 w 2239"/>
                <a:gd name="T87" fmla="*/ 633 h 638"/>
                <a:gd name="T88" fmla="*/ 1630 w 2239"/>
                <a:gd name="T89" fmla="*/ 603 h 638"/>
                <a:gd name="T90" fmla="*/ 1682 w 2239"/>
                <a:gd name="T91" fmla="*/ 570 h 638"/>
                <a:gd name="T92" fmla="*/ 1696 w 2239"/>
                <a:gd name="T93" fmla="*/ 562 h 638"/>
                <a:gd name="T94" fmla="*/ 1717 w 2239"/>
                <a:gd name="T95" fmla="*/ 533 h 638"/>
                <a:gd name="T96" fmla="*/ 1782 w 2239"/>
                <a:gd name="T97" fmla="*/ 463 h 638"/>
                <a:gd name="T98" fmla="*/ 1795 w 2239"/>
                <a:gd name="T99" fmla="*/ 454 h 638"/>
                <a:gd name="T100" fmla="*/ 1812 w 2239"/>
                <a:gd name="T101" fmla="*/ 421 h 638"/>
                <a:gd name="T102" fmla="*/ 1870 w 2239"/>
                <a:gd name="T103" fmla="*/ 349 h 638"/>
                <a:gd name="T104" fmla="*/ 1879 w 2239"/>
                <a:gd name="T105" fmla="*/ 339 h 638"/>
                <a:gd name="T106" fmla="*/ 1896 w 2239"/>
                <a:gd name="T107" fmla="*/ 305 h 638"/>
                <a:gd name="T108" fmla="*/ 1951 w 2239"/>
                <a:gd name="T109" fmla="*/ 231 h 638"/>
                <a:gd name="T110" fmla="*/ 1962 w 2239"/>
                <a:gd name="T111" fmla="*/ 222 h 638"/>
                <a:gd name="T112" fmla="*/ 1979 w 2239"/>
                <a:gd name="T113" fmla="*/ 191 h 638"/>
                <a:gd name="T114" fmla="*/ 2038 w 2239"/>
                <a:gd name="T115" fmla="*/ 118 h 638"/>
                <a:gd name="T116" fmla="*/ 2070 w 2239"/>
                <a:gd name="T117" fmla="*/ 97 h 638"/>
                <a:gd name="T118" fmla="*/ 2078 w 2239"/>
                <a:gd name="T119" fmla="*/ 84 h 638"/>
                <a:gd name="T120" fmla="*/ 2140 w 2239"/>
                <a:gd name="T121" fmla="*/ 35 h 638"/>
                <a:gd name="T122" fmla="*/ 2199 w 2239"/>
                <a:gd name="T123" fmla="*/ 11 h 638"/>
                <a:gd name="T124" fmla="*/ 2211 w 2239"/>
                <a:gd name="T125" fmla="*/ 5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39" h="638">
                  <a:moveTo>
                    <a:pt x="7" y="591"/>
                  </a:moveTo>
                  <a:lnTo>
                    <a:pt x="24" y="601"/>
                  </a:lnTo>
                  <a:lnTo>
                    <a:pt x="25" y="602"/>
                  </a:lnTo>
                  <a:lnTo>
                    <a:pt x="25" y="603"/>
                  </a:lnTo>
                  <a:lnTo>
                    <a:pt x="25" y="604"/>
                  </a:lnTo>
                  <a:lnTo>
                    <a:pt x="25" y="605"/>
                  </a:lnTo>
                  <a:lnTo>
                    <a:pt x="24" y="605"/>
                  </a:lnTo>
                  <a:lnTo>
                    <a:pt x="22" y="606"/>
                  </a:lnTo>
                  <a:lnTo>
                    <a:pt x="21" y="606"/>
                  </a:lnTo>
                  <a:lnTo>
                    <a:pt x="20" y="605"/>
                  </a:lnTo>
                  <a:lnTo>
                    <a:pt x="3" y="595"/>
                  </a:lnTo>
                  <a:lnTo>
                    <a:pt x="2" y="594"/>
                  </a:lnTo>
                  <a:lnTo>
                    <a:pt x="0" y="594"/>
                  </a:lnTo>
                  <a:lnTo>
                    <a:pt x="2" y="593"/>
                  </a:lnTo>
                  <a:lnTo>
                    <a:pt x="2" y="592"/>
                  </a:lnTo>
                  <a:lnTo>
                    <a:pt x="3" y="591"/>
                  </a:lnTo>
                  <a:lnTo>
                    <a:pt x="4" y="591"/>
                  </a:lnTo>
                  <a:lnTo>
                    <a:pt x="6" y="591"/>
                  </a:lnTo>
                  <a:lnTo>
                    <a:pt x="7" y="591"/>
                  </a:lnTo>
                  <a:lnTo>
                    <a:pt x="7" y="591"/>
                  </a:lnTo>
                  <a:close/>
                  <a:moveTo>
                    <a:pt x="40" y="611"/>
                  </a:moveTo>
                  <a:lnTo>
                    <a:pt x="51" y="616"/>
                  </a:lnTo>
                  <a:lnTo>
                    <a:pt x="50" y="616"/>
                  </a:lnTo>
                  <a:lnTo>
                    <a:pt x="58" y="618"/>
                  </a:lnTo>
                  <a:lnTo>
                    <a:pt x="60" y="619"/>
                  </a:lnTo>
                  <a:lnTo>
                    <a:pt x="61" y="620"/>
                  </a:lnTo>
                  <a:lnTo>
                    <a:pt x="61" y="621"/>
                  </a:lnTo>
                  <a:lnTo>
                    <a:pt x="61" y="622"/>
                  </a:lnTo>
                  <a:lnTo>
                    <a:pt x="60" y="622"/>
                  </a:lnTo>
                  <a:lnTo>
                    <a:pt x="58" y="624"/>
                  </a:lnTo>
                  <a:lnTo>
                    <a:pt x="57" y="624"/>
                  </a:lnTo>
                  <a:lnTo>
                    <a:pt x="55" y="624"/>
                  </a:lnTo>
                  <a:lnTo>
                    <a:pt x="47" y="621"/>
                  </a:lnTo>
                  <a:lnTo>
                    <a:pt x="47" y="620"/>
                  </a:lnTo>
                  <a:lnTo>
                    <a:pt x="36" y="615"/>
                  </a:lnTo>
                  <a:lnTo>
                    <a:pt x="36" y="614"/>
                  </a:lnTo>
                  <a:lnTo>
                    <a:pt x="35" y="614"/>
                  </a:lnTo>
                  <a:lnTo>
                    <a:pt x="35" y="613"/>
                  </a:lnTo>
                  <a:lnTo>
                    <a:pt x="36" y="612"/>
                  </a:lnTo>
                  <a:lnTo>
                    <a:pt x="38" y="611"/>
                  </a:lnTo>
                  <a:lnTo>
                    <a:pt x="39" y="611"/>
                  </a:lnTo>
                  <a:lnTo>
                    <a:pt x="39" y="611"/>
                  </a:lnTo>
                  <a:lnTo>
                    <a:pt x="40" y="611"/>
                  </a:lnTo>
                  <a:lnTo>
                    <a:pt x="40" y="611"/>
                  </a:lnTo>
                  <a:close/>
                  <a:moveTo>
                    <a:pt x="77" y="625"/>
                  </a:moveTo>
                  <a:lnTo>
                    <a:pt x="94" y="630"/>
                  </a:lnTo>
                  <a:lnTo>
                    <a:pt x="93" y="629"/>
                  </a:lnTo>
                  <a:lnTo>
                    <a:pt x="97" y="630"/>
                  </a:lnTo>
                  <a:lnTo>
                    <a:pt x="98" y="630"/>
                  </a:lnTo>
                  <a:lnTo>
                    <a:pt x="100" y="631"/>
                  </a:lnTo>
                  <a:lnTo>
                    <a:pt x="100" y="631"/>
                  </a:lnTo>
                  <a:lnTo>
                    <a:pt x="100" y="632"/>
                  </a:lnTo>
                  <a:lnTo>
                    <a:pt x="100" y="633"/>
                  </a:lnTo>
                  <a:lnTo>
                    <a:pt x="100" y="634"/>
                  </a:lnTo>
                  <a:lnTo>
                    <a:pt x="98" y="635"/>
                  </a:lnTo>
                  <a:lnTo>
                    <a:pt x="97" y="635"/>
                  </a:lnTo>
                  <a:lnTo>
                    <a:pt x="93" y="635"/>
                  </a:lnTo>
                  <a:lnTo>
                    <a:pt x="91" y="634"/>
                  </a:lnTo>
                  <a:lnTo>
                    <a:pt x="75" y="630"/>
                  </a:lnTo>
                  <a:lnTo>
                    <a:pt x="75" y="629"/>
                  </a:lnTo>
                  <a:lnTo>
                    <a:pt x="73" y="628"/>
                  </a:lnTo>
                  <a:lnTo>
                    <a:pt x="73" y="627"/>
                  </a:lnTo>
                  <a:lnTo>
                    <a:pt x="73" y="626"/>
                  </a:lnTo>
                  <a:lnTo>
                    <a:pt x="75" y="626"/>
                  </a:lnTo>
                  <a:lnTo>
                    <a:pt x="75" y="625"/>
                  </a:lnTo>
                  <a:lnTo>
                    <a:pt x="76" y="625"/>
                  </a:lnTo>
                  <a:lnTo>
                    <a:pt x="77" y="625"/>
                  </a:lnTo>
                  <a:lnTo>
                    <a:pt x="77" y="625"/>
                  </a:lnTo>
                  <a:close/>
                  <a:moveTo>
                    <a:pt x="117" y="631"/>
                  </a:moveTo>
                  <a:lnTo>
                    <a:pt x="139" y="632"/>
                  </a:lnTo>
                  <a:lnTo>
                    <a:pt x="141" y="632"/>
                  </a:lnTo>
                  <a:lnTo>
                    <a:pt x="141" y="633"/>
                  </a:lnTo>
                  <a:lnTo>
                    <a:pt x="142" y="634"/>
                  </a:lnTo>
                  <a:lnTo>
                    <a:pt x="142" y="635"/>
                  </a:lnTo>
                  <a:lnTo>
                    <a:pt x="142" y="637"/>
                  </a:lnTo>
                  <a:lnTo>
                    <a:pt x="141" y="637"/>
                  </a:lnTo>
                  <a:lnTo>
                    <a:pt x="139" y="638"/>
                  </a:lnTo>
                  <a:lnTo>
                    <a:pt x="138" y="638"/>
                  </a:lnTo>
                  <a:lnTo>
                    <a:pt x="117" y="637"/>
                  </a:lnTo>
                  <a:lnTo>
                    <a:pt x="116" y="637"/>
                  </a:lnTo>
                  <a:lnTo>
                    <a:pt x="115" y="635"/>
                  </a:lnTo>
                  <a:lnTo>
                    <a:pt x="115" y="634"/>
                  </a:lnTo>
                  <a:lnTo>
                    <a:pt x="115" y="633"/>
                  </a:lnTo>
                  <a:lnTo>
                    <a:pt x="115" y="632"/>
                  </a:lnTo>
                  <a:lnTo>
                    <a:pt x="116" y="631"/>
                  </a:lnTo>
                  <a:lnTo>
                    <a:pt x="116" y="631"/>
                  </a:lnTo>
                  <a:lnTo>
                    <a:pt x="117" y="631"/>
                  </a:lnTo>
                  <a:lnTo>
                    <a:pt x="117" y="631"/>
                  </a:lnTo>
                  <a:close/>
                  <a:moveTo>
                    <a:pt x="157" y="628"/>
                  </a:moveTo>
                  <a:lnTo>
                    <a:pt x="178" y="622"/>
                  </a:lnTo>
                  <a:lnTo>
                    <a:pt x="179" y="622"/>
                  </a:lnTo>
                  <a:lnTo>
                    <a:pt x="181" y="624"/>
                  </a:lnTo>
                  <a:lnTo>
                    <a:pt x="182" y="624"/>
                  </a:lnTo>
                  <a:lnTo>
                    <a:pt x="182" y="625"/>
                  </a:lnTo>
                  <a:lnTo>
                    <a:pt x="182" y="626"/>
                  </a:lnTo>
                  <a:lnTo>
                    <a:pt x="182" y="627"/>
                  </a:lnTo>
                  <a:lnTo>
                    <a:pt x="182" y="628"/>
                  </a:lnTo>
                  <a:lnTo>
                    <a:pt x="181" y="628"/>
                  </a:lnTo>
                  <a:lnTo>
                    <a:pt x="160" y="633"/>
                  </a:lnTo>
                  <a:lnTo>
                    <a:pt x="159" y="633"/>
                  </a:lnTo>
                  <a:lnTo>
                    <a:pt x="157" y="633"/>
                  </a:lnTo>
                  <a:lnTo>
                    <a:pt x="156" y="632"/>
                  </a:lnTo>
                  <a:lnTo>
                    <a:pt x="156" y="631"/>
                  </a:lnTo>
                  <a:lnTo>
                    <a:pt x="156" y="630"/>
                  </a:lnTo>
                  <a:lnTo>
                    <a:pt x="156" y="629"/>
                  </a:lnTo>
                  <a:lnTo>
                    <a:pt x="157" y="629"/>
                  </a:lnTo>
                  <a:lnTo>
                    <a:pt x="157" y="628"/>
                  </a:lnTo>
                  <a:lnTo>
                    <a:pt x="157" y="628"/>
                  </a:lnTo>
                  <a:close/>
                  <a:moveTo>
                    <a:pt x="196" y="616"/>
                  </a:moveTo>
                  <a:lnTo>
                    <a:pt x="214" y="606"/>
                  </a:lnTo>
                  <a:lnTo>
                    <a:pt x="215" y="606"/>
                  </a:lnTo>
                  <a:lnTo>
                    <a:pt x="217" y="606"/>
                  </a:lnTo>
                  <a:lnTo>
                    <a:pt x="218" y="606"/>
                  </a:lnTo>
                  <a:lnTo>
                    <a:pt x="218" y="607"/>
                  </a:lnTo>
                  <a:lnTo>
                    <a:pt x="219" y="608"/>
                  </a:lnTo>
                  <a:lnTo>
                    <a:pt x="219" y="609"/>
                  </a:lnTo>
                  <a:lnTo>
                    <a:pt x="218" y="611"/>
                  </a:lnTo>
                  <a:lnTo>
                    <a:pt x="218" y="612"/>
                  </a:lnTo>
                  <a:lnTo>
                    <a:pt x="200" y="620"/>
                  </a:lnTo>
                  <a:lnTo>
                    <a:pt x="199" y="620"/>
                  </a:lnTo>
                  <a:lnTo>
                    <a:pt x="197" y="620"/>
                  </a:lnTo>
                  <a:lnTo>
                    <a:pt x="196" y="620"/>
                  </a:lnTo>
                  <a:lnTo>
                    <a:pt x="195" y="619"/>
                  </a:lnTo>
                  <a:lnTo>
                    <a:pt x="195" y="618"/>
                  </a:lnTo>
                  <a:lnTo>
                    <a:pt x="195" y="617"/>
                  </a:lnTo>
                  <a:lnTo>
                    <a:pt x="195" y="616"/>
                  </a:lnTo>
                  <a:lnTo>
                    <a:pt x="196" y="616"/>
                  </a:lnTo>
                  <a:lnTo>
                    <a:pt x="196" y="616"/>
                  </a:lnTo>
                  <a:close/>
                  <a:moveTo>
                    <a:pt x="230" y="597"/>
                  </a:moveTo>
                  <a:lnTo>
                    <a:pt x="246" y="586"/>
                  </a:lnTo>
                  <a:lnTo>
                    <a:pt x="246" y="584"/>
                  </a:lnTo>
                  <a:lnTo>
                    <a:pt x="247" y="584"/>
                  </a:lnTo>
                  <a:lnTo>
                    <a:pt x="248" y="584"/>
                  </a:lnTo>
                  <a:lnTo>
                    <a:pt x="250" y="586"/>
                  </a:lnTo>
                  <a:lnTo>
                    <a:pt x="251" y="586"/>
                  </a:lnTo>
                  <a:lnTo>
                    <a:pt x="251" y="587"/>
                  </a:lnTo>
                  <a:lnTo>
                    <a:pt x="251" y="588"/>
                  </a:lnTo>
                  <a:lnTo>
                    <a:pt x="250" y="589"/>
                  </a:lnTo>
                  <a:lnTo>
                    <a:pt x="236" y="601"/>
                  </a:lnTo>
                  <a:lnTo>
                    <a:pt x="235" y="602"/>
                  </a:lnTo>
                  <a:lnTo>
                    <a:pt x="233" y="602"/>
                  </a:lnTo>
                  <a:lnTo>
                    <a:pt x="232" y="602"/>
                  </a:lnTo>
                  <a:lnTo>
                    <a:pt x="230" y="601"/>
                  </a:lnTo>
                  <a:lnTo>
                    <a:pt x="229" y="601"/>
                  </a:lnTo>
                  <a:lnTo>
                    <a:pt x="229" y="600"/>
                  </a:lnTo>
                  <a:lnTo>
                    <a:pt x="229" y="599"/>
                  </a:lnTo>
                  <a:lnTo>
                    <a:pt x="230" y="597"/>
                  </a:lnTo>
                  <a:lnTo>
                    <a:pt x="230" y="597"/>
                  </a:lnTo>
                  <a:close/>
                  <a:moveTo>
                    <a:pt x="259" y="574"/>
                  </a:moveTo>
                  <a:lnTo>
                    <a:pt x="272" y="564"/>
                  </a:lnTo>
                  <a:lnTo>
                    <a:pt x="273" y="562"/>
                  </a:lnTo>
                  <a:lnTo>
                    <a:pt x="274" y="561"/>
                  </a:lnTo>
                  <a:lnTo>
                    <a:pt x="276" y="561"/>
                  </a:lnTo>
                  <a:lnTo>
                    <a:pt x="277" y="561"/>
                  </a:lnTo>
                  <a:lnTo>
                    <a:pt x="279" y="561"/>
                  </a:lnTo>
                  <a:lnTo>
                    <a:pt x="280" y="562"/>
                  </a:lnTo>
                  <a:lnTo>
                    <a:pt x="280" y="563"/>
                  </a:lnTo>
                  <a:lnTo>
                    <a:pt x="280" y="564"/>
                  </a:lnTo>
                  <a:lnTo>
                    <a:pt x="279" y="565"/>
                  </a:lnTo>
                  <a:lnTo>
                    <a:pt x="276" y="567"/>
                  </a:lnTo>
                  <a:lnTo>
                    <a:pt x="265" y="577"/>
                  </a:lnTo>
                  <a:lnTo>
                    <a:pt x="263" y="578"/>
                  </a:lnTo>
                  <a:lnTo>
                    <a:pt x="262" y="578"/>
                  </a:lnTo>
                  <a:lnTo>
                    <a:pt x="261" y="578"/>
                  </a:lnTo>
                  <a:lnTo>
                    <a:pt x="259" y="577"/>
                  </a:lnTo>
                  <a:lnTo>
                    <a:pt x="259" y="576"/>
                  </a:lnTo>
                  <a:lnTo>
                    <a:pt x="258" y="575"/>
                  </a:lnTo>
                  <a:lnTo>
                    <a:pt x="259" y="574"/>
                  </a:lnTo>
                  <a:lnTo>
                    <a:pt x="259" y="574"/>
                  </a:lnTo>
                  <a:lnTo>
                    <a:pt x="259" y="574"/>
                  </a:lnTo>
                  <a:close/>
                  <a:moveTo>
                    <a:pt x="287" y="547"/>
                  </a:moveTo>
                  <a:lnTo>
                    <a:pt x="299" y="534"/>
                  </a:lnTo>
                  <a:lnTo>
                    <a:pt x="301" y="534"/>
                  </a:lnTo>
                  <a:lnTo>
                    <a:pt x="302" y="533"/>
                  </a:lnTo>
                  <a:lnTo>
                    <a:pt x="303" y="533"/>
                  </a:lnTo>
                  <a:lnTo>
                    <a:pt x="305" y="534"/>
                  </a:lnTo>
                  <a:lnTo>
                    <a:pt x="306" y="536"/>
                  </a:lnTo>
                  <a:lnTo>
                    <a:pt x="306" y="537"/>
                  </a:lnTo>
                  <a:lnTo>
                    <a:pt x="306" y="538"/>
                  </a:lnTo>
                  <a:lnTo>
                    <a:pt x="305" y="538"/>
                  </a:lnTo>
                  <a:lnTo>
                    <a:pt x="292" y="552"/>
                  </a:lnTo>
                  <a:lnTo>
                    <a:pt x="291" y="552"/>
                  </a:lnTo>
                  <a:lnTo>
                    <a:pt x="290" y="553"/>
                  </a:lnTo>
                  <a:lnTo>
                    <a:pt x="288" y="552"/>
                  </a:lnTo>
                  <a:lnTo>
                    <a:pt x="287" y="552"/>
                  </a:lnTo>
                  <a:lnTo>
                    <a:pt x="287" y="551"/>
                  </a:lnTo>
                  <a:lnTo>
                    <a:pt x="285" y="550"/>
                  </a:lnTo>
                  <a:lnTo>
                    <a:pt x="285" y="549"/>
                  </a:lnTo>
                  <a:lnTo>
                    <a:pt x="287" y="547"/>
                  </a:lnTo>
                  <a:lnTo>
                    <a:pt x="287" y="547"/>
                  </a:lnTo>
                  <a:close/>
                  <a:moveTo>
                    <a:pt x="313" y="521"/>
                  </a:moveTo>
                  <a:lnTo>
                    <a:pt x="316" y="519"/>
                  </a:lnTo>
                  <a:lnTo>
                    <a:pt x="325" y="508"/>
                  </a:lnTo>
                  <a:lnTo>
                    <a:pt x="327" y="507"/>
                  </a:lnTo>
                  <a:lnTo>
                    <a:pt x="327" y="507"/>
                  </a:lnTo>
                  <a:lnTo>
                    <a:pt x="328" y="507"/>
                  </a:lnTo>
                  <a:lnTo>
                    <a:pt x="330" y="507"/>
                  </a:lnTo>
                  <a:lnTo>
                    <a:pt x="331" y="508"/>
                  </a:lnTo>
                  <a:lnTo>
                    <a:pt x="331" y="509"/>
                  </a:lnTo>
                  <a:lnTo>
                    <a:pt x="331" y="511"/>
                  </a:lnTo>
                  <a:lnTo>
                    <a:pt x="331" y="512"/>
                  </a:lnTo>
                  <a:lnTo>
                    <a:pt x="321" y="523"/>
                  </a:lnTo>
                  <a:lnTo>
                    <a:pt x="319" y="525"/>
                  </a:lnTo>
                  <a:lnTo>
                    <a:pt x="317" y="526"/>
                  </a:lnTo>
                  <a:lnTo>
                    <a:pt x="316" y="526"/>
                  </a:lnTo>
                  <a:lnTo>
                    <a:pt x="314" y="526"/>
                  </a:lnTo>
                  <a:lnTo>
                    <a:pt x="313" y="526"/>
                  </a:lnTo>
                  <a:lnTo>
                    <a:pt x="312" y="525"/>
                  </a:lnTo>
                  <a:lnTo>
                    <a:pt x="312" y="524"/>
                  </a:lnTo>
                  <a:lnTo>
                    <a:pt x="312" y="523"/>
                  </a:lnTo>
                  <a:lnTo>
                    <a:pt x="313" y="521"/>
                  </a:lnTo>
                  <a:lnTo>
                    <a:pt x="313" y="521"/>
                  </a:lnTo>
                  <a:close/>
                  <a:moveTo>
                    <a:pt x="338" y="494"/>
                  </a:moveTo>
                  <a:lnTo>
                    <a:pt x="350" y="481"/>
                  </a:lnTo>
                  <a:lnTo>
                    <a:pt x="352" y="480"/>
                  </a:lnTo>
                  <a:lnTo>
                    <a:pt x="353" y="480"/>
                  </a:lnTo>
                  <a:lnTo>
                    <a:pt x="354" y="480"/>
                  </a:lnTo>
                  <a:lnTo>
                    <a:pt x="354" y="481"/>
                  </a:lnTo>
                  <a:lnTo>
                    <a:pt x="356" y="481"/>
                  </a:lnTo>
                  <a:lnTo>
                    <a:pt x="356" y="482"/>
                  </a:lnTo>
                  <a:lnTo>
                    <a:pt x="356" y="483"/>
                  </a:lnTo>
                  <a:lnTo>
                    <a:pt x="356" y="484"/>
                  </a:lnTo>
                  <a:lnTo>
                    <a:pt x="343" y="499"/>
                  </a:lnTo>
                  <a:lnTo>
                    <a:pt x="342" y="499"/>
                  </a:lnTo>
                  <a:lnTo>
                    <a:pt x="341" y="500"/>
                  </a:lnTo>
                  <a:lnTo>
                    <a:pt x="339" y="500"/>
                  </a:lnTo>
                  <a:lnTo>
                    <a:pt x="338" y="499"/>
                  </a:lnTo>
                  <a:lnTo>
                    <a:pt x="338" y="498"/>
                  </a:lnTo>
                  <a:lnTo>
                    <a:pt x="336" y="496"/>
                  </a:lnTo>
                  <a:lnTo>
                    <a:pt x="336" y="495"/>
                  </a:lnTo>
                  <a:lnTo>
                    <a:pt x="338" y="494"/>
                  </a:lnTo>
                  <a:lnTo>
                    <a:pt x="338" y="494"/>
                  </a:lnTo>
                  <a:close/>
                  <a:moveTo>
                    <a:pt x="363" y="468"/>
                  </a:moveTo>
                  <a:lnTo>
                    <a:pt x="364" y="466"/>
                  </a:lnTo>
                  <a:lnTo>
                    <a:pt x="374" y="454"/>
                  </a:lnTo>
                  <a:lnTo>
                    <a:pt x="374" y="453"/>
                  </a:lnTo>
                  <a:lnTo>
                    <a:pt x="375" y="453"/>
                  </a:lnTo>
                  <a:lnTo>
                    <a:pt x="376" y="453"/>
                  </a:lnTo>
                  <a:lnTo>
                    <a:pt x="378" y="453"/>
                  </a:lnTo>
                  <a:lnTo>
                    <a:pt x="379" y="454"/>
                  </a:lnTo>
                  <a:lnTo>
                    <a:pt x="379" y="454"/>
                  </a:lnTo>
                  <a:lnTo>
                    <a:pt x="381" y="455"/>
                  </a:lnTo>
                  <a:lnTo>
                    <a:pt x="379" y="456"/>
                  </a:lnTo>
                  <a:lnTo>
                    <a:pt x="370" y="469"/>
                  </a:lnTo>
                  <a:lnTo>
                    <a:pt x="368" y="471"/>
                  </a:lnTo>
                  <a:lnTo>
                    <a:pt x="367" y="471"/>
                  </a:lnTo>
                  <a:lnTo>
                    <a:pt x="365" y="473"/>
                  </a:lnTo>
                  <a:lnTo>
                    <a:pt x="364" y="473"/>
                  </a:lnTo>
                  <a:lnTo>
                    <a:pt x="364" y="471"/>
                  </a:lnTo>
                  <a:lnTo>
                    <a:pt x="363" y="471"/>
                  </a:lnTo>
                  <a:lnTo>
                    <a:pt x="361" y="470"/>
                  </a:lnTo>
                  <a:lnTo>
                    <a:pt x="363" y="469"/>
                  </a:lnTo>
                  <a:lnTo>
                    <a:pt x="363" y="468"/>
                  </a:lnTo>
                  <a:lnTo>
                    <a:pt x="363" y="468"/>
                  </a:lnTo>
                  <a:close/>
                  <a:moveTo>
                    <a:pt x="385" y="440"/>
                  </a:moveTo>
                  <a:lnTo>
                    <a:pt x="394" y="425"/>
                  </a:lnTo>
                  <a:lnTo>
                    <a:pt x="396" y="425"/>
                  </a:lnTo>
                  <a:lnTo>
                    <a:pt x="397" y="424"/>
                  </a:lnTo>
                  <a:lnTo>
                    <a:pt x="398" y="424"/>
                  </a:lnTo>
                  <a:lnTo>
                    <a:pt x="400" y="424"/>
                  </a:lnTo>
                  <a:lnTo>
                    <a:pt x="401" y="425"/>
                  </a:lnTo>
                  <a:lnTo>
                    <a:pt x="401" y="426"/>
                  </a:lnTo>
                  <a:lnTo>
                    <a:pt x="401" y="427"/>
                  </a:lnTo>
                  <a:lnTo>
                    <a:pt x="401" y="428"/>
                  </a:lnTo>
                  <a:lnTo>
                    <a:pt x="390" y="442"/>
                  </a:lnTo>
                  <a:lnTo>
                    <a:pt x="389" y="443"/>
                  </a:lnTo>
                  <a:lnTo>
                    <a:pt x="387" y="443"/>
                  </a:lnTo>
                  <a:lnTo>
                    <a:pt x="387" y="443"/>
                  </a:lnTo>
                  <a:lnTo>
                    <a:pt x="386" y="443"/>
                  </a:lnTo>
                  <a:lnTo>
                    <a:pt x="385" y="442"/>
                  </a:lnTo>
                  <a:lnTo>
                    <a:pt x="383" y="442"/>
                  </a:lnTo>
                  <a:lnTo>
                    <a:pt x="383" y="441"/>
                  </a:lnTo>
                  <a:lnTo>
                    <a:pt x="385" y="440"/>
                  </a:lnTo>
                  <a:lnTo>
                    <a:pt x="385" y="440"/>
                  </a:lnTo>
                  <a:close/>
                  <a:moveTo>
                    <a:pt x="405" y="411"/>
                  </a:moveTo>
                  <a:lnTo>
                    <a:pt x="408" y="407"/>
                  </a:lnTo>
                  <a:lnTo>
                    <a:pt x="416" y="396"/>
                  </a:lnTo>
                  <a:lnTo>
                    <a:pt x="418" y="395"/>
                  </a:lnTo>
                  <a:lnTo>
                    <a:pt x="419" y="395"/>
                  </a:lnTo>
                  <a:lnTo>
                    <a:pt x="419" y="395"/>
                  </a:lnTo>
                  <a:lnTo>
                    <a:pt x="421" y="395"/>
                  </a:lnTo>
                  <a:lnTo>
                    <a:pt x="422" y="396"/>
                  </a:lnTo>
                  <a:lnTo>
                    <a:pt x="423" y="396"/>
                  </a:lnTo>
                  <a:lnTo>
                    <a:pt x="423" y="398"/>
                  </a:lnTo>
                  <a:lnTo>
                    <a:pt x="422" y="399"/>
                  </a:lnTo>
                  <a:lnTo>
                    <a:pt x="414" y="411"/>
                  </a:lnTo>
                  <a:lnTo>
                    <a:pt x="412" y="414"/>
                  </a:lnTo>
                  <a:lnTo>
                    <a:pt x="411" y="415"/>
                  </a:lnTo>
                  <a:lnTo>
                    <a:pt x="409" y="415"/>
                  </a:lnTo>
                  <a:lnTo>
                    <a:pt x="408" y="415"/>
                  </a:lnTo>
                  <a:lnTo>
                    <a:pt x="407" y="415"/>
                  </a:lnTo>
                  <a:lnTo>
                    <a:pt x="405" y="414"/>
                  </a:lnTo>
                  <a:lnTo>
                    <a:pt x="405" y="413"/>
                  </a:lnTo>
                  <a:lnTo>
                    <a:pt x="405" y="412"/>
                  </a:lnTo>
                  <a:lnTo>
                    <a:pt x="405" y="411"/>
                  </a:lnTo>
                  <a:lnTo>
                    <a:pt x="405" y="411"/>
                  </a:lnTo>
                  <a:close/>
                  <a:moveTo>
                    <a:pt x="427" y="382"/>
                  </a:moveTo>
                  <a:lnTo>
                    <a:pt x="437" y="367"/>
                  </a:lnTo>
                  <a:lnTo>
                    <a:pt x="438" y="366"/>
                  </a:lnTo>
                  <a:lnTo>
                    <a:pt x="440" y="366"/>
                  </a:lnTo>
                  <a:lnTo>
                    <a:pt x="441" y="366"/>
                  </a:lnTo>
                  <a:lnTo>
                    <a:pt x="443" y="366"/>
                  </a:lnTo>
                  <a:lnTo>
                    <a:pt x="443" y="367"/>
                  </a:lnTo>
                  <a:lnTo>
                    <a:pt x="444" y="368"/>
                  </a:lnTo>
                  <a:lnTo>
                    <a:pt x="444" y="369"/>
                  </a:lnTo>
                  <a:lnTo>
                    <a:pt x="444" y="370"/>
                  </a:lnTo>
                  <a:lnTo>
                    <a:pt x="433" y="385"/>
                  </a:lnTo>
                  <a:lnTo>
                    <a:pt x="432" y="386"/>
                  </a:lnTo>
                  <a:lnTo>
                    <a:pt x="430" y="386"/>
                  </a:lnTo>
                  <a:lnTo>
                    <a:pt x="429" y="386"/>
                  </a:lnTo>
                  <a:lnTo>
                    <a:pt x="427" y="386"/>
                  </a:lnTo>
                  <a:lnTo>
                    <a:pt x="427" y="385"/>
                  </a:lnTo>
                  <a:lnTo>
                    <a:pt x="426" y="383"/>
                  </a:lnTo>
                  <a:lnTo>
                    <a:pt x="426" y="382"/>
                  </a:lnTo>
                  <a:lnTo>
                    <a:pt x="427" y="382"/>
                  </a:lnTo>
                  <a:lnTo>
                    <a:pt x="427" y="382"/>
                  </a:lnTo>
                  <a:close/>
                  <a:moveTo>
                    <a:pt x="448" y="353"/>
                  </a:moveTo>
                  <a:lnTo>
                    <a:pt x="458" y="338"/>
                  </a:lnTo>
                  <a:lnTo>
                    <a:pt x="459" y="338"/>
                  </a:lnTo>
                  <a:lnTo>
                    <a:pt x="460" y="337"/>
                  </a:lnTo>
                  <a:lnTo>
                    <a:pt x="462" y="337"/>
                  </a:lnTo>
                  <a:lnTo>
                    <a:pt x="463" y="337"/>
                  </a:lnTo>
                  <a:lnTo>
                    <a:pt x="465" y="338"/>
                  </a:lnTo>
                  <a:lnTo>
                    <a:pt x="465" y="339"/>
                  </a:lnTo>
                  <a:lnTo>
                    <a:pt x="465" y="340"/>
                  </a:lnTo>
                  <a:lnTo>
                    <a:pt x="465" y="341"/>
                  </a:lnTo>
                  <a:lnTo>
                    <a:pt x="454" y="355"/>
                  </a:lnTo>
                  <a:lnTo>
                    <a:pt x="452" y="356"/>
                  </a:lnTo>
                  <a:lnTo>
                    <a:pt x="452" y="357"/>
                  </a:lnTo>
                  <a:lnTo>
                    <a:pt x="451" y="357"/>
                  </a:lnTo>
                  <a:lnTo>
                    <a:pt x="449" y="356"/>
                  </a:lnTo>
                  <a:lnTo>
                    <a:pt x="448" y="356"/>
                  </a:lnTo>
                  <a:lnTo>
                    <a:pt x="447" y="355"/>
                  </a:lnTo>
                  <a:lnTo>
                    <a:pt x="447" y="354"/>
                  </a:lnTo>
                  <a:lnTo>
                    <a:pt x="448" y="353"/>
                  </a:lnTo>
                  <a:lnTo>
                    <a:pt x="448" y="353"/>
                  </a:lnTo>
                  <a:close/>
                  <a:moveTo>
                    <a:pt x="469" y="324"/>
                  </a:moveTo>
                  <a:lnTo>
                    <a:pt x="478" y="310"/>
                  </a:lnTo>
                  <a:lnTo>
                    <a:pt x="480" y="308"/>
                  </a:lnTo>
                  <a:lnTo>
                    <a:pt x="481" y="307"/>
                  </a:lnTo>
                  <a:lnTo>
                    <a:pt x="483" y="307"/>
                  </a:lnTo>
                  <a:lnTo>
                    <a:pt x="484" y="308"/>
                  </a:lnTo>
                  <a:lnTo>
                    <a:pt x="485" y="308"/>
                  </a:lnTo>
                  <a:lnTo>
                    <a:pt x="485" y="310"/>
                  </a:lnTo>
                  <a:lnTo>
                    <a:pt x="485" y="311"/>
                  </a:lnTo>
                  <a:lnTo>
                    <a:pt x="485" y="312"/>
                  </a:lnTo>
                  <a:lnTo>
                    <a:pt x="474" y="327"/>
                  </a:lnTo>
                  <a:lnTo>
                    <a:pt x="474" y="327"/>
                  </a:lnTo>
                  <a:lnTo>
                    <a:pt x="473" y="328"/>
                  </a:lnTo>
                  <a:lnTo>
                    <a:pt x="471" y="328"/>
                  </a:lnTo>
                  <a:lnTo>
                    <a:pt x="470" y="328"/>
                  </a:lnTo>
                  <a:lnTo>
                    <a:pt x="469" y="327"/>
                  </a:lnTo>
                  <a:lnTo>
                    <a:pt x="469" y="326"/>
                  </a:lnTo>
                  <a:lnTo>
                    <a:pt x="469" y="325"/>
                  </a:lnTo>
                  <a:lnTo>
                    <a:pt x="469" y="324"/>
                  </a:lnTo>
                  <a:lnTo>
                    <a:pt x="469" y="324"/>
                  </a:lnTo>
                  <a:close/>
                  <a:moveTo>
                    <a:pt x="489" y="294"/>
                  </a:moveTo>
                  <a:lnTo>
                    <a:pt x="496" y="286"/>
                  </a:lnTo>
                  <a:lnTo>
                    <a:pt x="499" y="280"/>
                  </a:lnTo>
                  <a:lnTo>
                    <a:pt x="500" y="279"/>
                  </a:lnTo>
                  <a:lnTo>
                    <a:pt x="502" y="279"/>
                  </a:lnTo>
                  <a:lnTo>
                    <a:pt x="503" y="279"/>
                  </a:lnTo>
                  <a:lnTo>
                    <a:pt x="505" y="279"/>
                  </a:lnTo>
                  <a:lnTo>
                    <a:pt x="506" y="280"/>
                  </a:lnTo>
                  <a:lnTo>
                    <a:pt x="506" y="280"/>
                  </a:lnTo>
                  <a:lnTo>
                    <a:pt x="506" y="281"/>
                  </a:lnTo>
                  <a:lnTo>
                    <a:pt x="506" y="282"/>
                  </a:lnTo>
                  <a:lnTo>
                    <a:pt x="502" y="288"/>
                  </a:lnTo>
                  <a:lnTo>
                    <a:pt x="495" y="298"/>
                  </a:lnTo>
                  <a:lnTo>
                    <a:pt x="495" y="299"/>
                  </a:lnTo>
                  <a:lnTo>
                    <a:pt x="494" y="299"/>
                  </a:lnTo>
                  <a:lnTo>
                    <a:pt x="492" y="299"/>
                  </a:lnTo>
                  <a:lnTo>
                    <a:pt x="491" y="299"/>
                  </a:lnTo>
                  <a:lnTo>
                    <a:pt x="489" y="298"/>
                  </a:lnTo>
                  <a:lnTo>
                    <a:pt x="489" y="297"/>
                  </a:lnTo>
                  <a:lnTo>
                    <a:pt x="489" y="295"/>
                  </a:lnTo>
                  <a:lnTo>
                    <a:pt x="489" y="294"/>
                  </a:lnTo>
                  <a:lnTo>
                    <a:pt x="489" y="294"/>
                  </a:lnTo>
                  <a:close/>
                  <a:moveTo>
                    <a:pt x="510" y="265"/>
                  </a:moveTo>
                  <a:lnTo>
                    <a:pt x="520" y="251"/>
                  </a:lnTo>
                  <a:lnTo>
                    <a:pt x="521" y="250"/>
                  </a:lnTo>
                  <a:lnTo>
                    <a:pt x="522" y="250"/>
                  </a:lnTo>
                  <a:lnTo>
                    <a:pt x="524" y="250"/>
                  </a:lnTo>
                  <a:lnTo>
                    <a:pt x="525" y="250"/>
                  </a:lnTo>
                  <a:lnTo>
                    <a:pt x="525" y="251"/>
                  </a:lnTo>
                  <a:lnTo>
                    <a:pt x="527" y="251"/>
                  </a:lnTo>
                  <a:lnTo>
                    <a:pt x="527" y="252"/>
                  </a:lnTo>
                  <a:lnTo>
                    <a:pt x="527" y="253"/>
                  </a:lnTo>
                  <a:lnTo>
                    <a:pt x="516" y="268"/>
                  </a:lnTo>
                  <a:lnTo>
                    <a:pt x="516" y="269"/>
                  </a:lnTo>
                  <a:lnTo>
                    <a:pt x="514" y="269"/>
                  </a:lnTo>
                  <a:lnTo>
                    <a:pt x="513" y="269"/>
                  </a:lnTo>
                  <a:lnTo>
                    <a:pt x="511" y="269"/>
                  </a:lnTo>
                  <a:lnTo>
                    <a:pt x="510" y="268"/>
                  </a:lnTo>
                  <a:lnTo>
                    <a:pt x="510" y="267"/>
                  </a:lnTo>
                  <a:lnTo>
                    <a:pt x="509" y="266"/>
                  </a:lnTo>
                  <a:lnTo>
                    <a:pt x="510" y="265"/>
                  </a:lnTo>
                  <a:lnTo>
                    <a:pt x="510" y="265"/>
                  </a:lnTo>
                  <a:close/>
                  <a:moveTo>
                    <a:pt x="529" y="236"/>
                  </a:moveTo>
                  <a:lnTo>
                    <a:pt x="540" y="222"/>
                  </a:lnTo>
                  <a:lnTo>
                    <a:pt x="540" y="221"/>
                  </a:lnTo>
                  <a:lnTo>
                    <a:pt x="542" y="221"/>
                  </a:lnTo>
                  <a:lnTo>
                    <a:pt x="543" y="221"/>
                  </a:lnTo>
                  <a:lnTo>
                    <a:pt x="544" y="221"/>
                  </a:lnTo>
                  <a:lnTo>
                    <a:pt x="546" y="222"/>
                  </a:lnTo>
                  <a:lnTo>
                    <a:pt x="546" y="222"/>
                  </a:lnTo>
                  <a:lnTo>
                    <a:pt x="547" y="223"/>
                  </a:lnTo>
                  <a:lnTo>
                    <a:pt x="546" y="224"/>
                  </a:lnTo>
                  <a:lnTo>
                    <a:pt x="536" y="239"/>
                  </a:lnTo>
                  <a:lnTo>
                    <a:pt x="535" y="240"/>
                  </a:lnTo>
                  <a:lnTo>
                    <a:pt x="533" y="240"/>
                  </a:lnTo>
                  <a:lnTo>
                    <a:pt x="532" y="240"/>
                  </a:lnTo>
                  <a:lnTo>
                    <a:pt x="531" y="240"/>
                  </a:lnTo>
                  <a:lnTo>
                    <a:pt x="531" y="239"/>
                  </a:lnTo>
                  <a:lnTo>
                    <a:pt x="529" y="238"/>
                  </a:lnTo>
                  <a:lnTo>
                    <a:pt x="529" y="237"/>
                  </a:lnTo>
                  <a:lnTo>
                    <a:pt x="529" y="236"/>
                  </a:lnTo>
                  <a:lnTo>
                    <a:pt x="529" y="236"/>
                  </a:lnTo>
                  <a:close/>
                  <a:moveTo>
                    <a:pt x="551" y="207"/>
                  </a:moveTo>
                  <a:lnTo>
                    <a:pt x="561" y="192"/>
                  </a:lnTo>
                  <a:lnTo>
                    <a:pt x="562" y="192"/>
                  </a:lnTo>
                  <a:lnTo>
                    <a:pt x="564" y="191"/>
                  </a:lnTo>
                  <a:lnTo>
                    <a:pt x="565" y="191"/>
                  </a:lnTo>
                  <a:lnTo>
                    <a:pt x="567" y="192"/>
                  </a:lnTo>
                  <a:lnTo>
                    <a:pt x="568" y="192"/>
                  </a:lnTo>
                  <a:lnTo>
                    <a:pt x="568" y="193"/>
                  </a:lnTo>
                  <a:lnTo>
                    <a:pt x="568" y="194"/>
                  </a:lnTo>
                  <a:lnTo>
                    <a:pt x="568" y="196"/>
                  </a:lnTo>
                  <a:lnTo>
                    <a:pt x="557" y="210"/>
                  </a:lnTo>
                  <a:lnTo>
                    <a:pt x="556" y="211"/>
                  </a:lnTo>
                  <a:lnTo>
                    <a:pt x="554" y="211"/>
                  </a:lnTo>
                  <a:lnTo>
                    <a:pt x="553" y="211"/>
                  </a:lnTo>
                  <a:lnTo>
                    <a:pt x="551" y="211"/>
                  </a:lnTo>
                  <a:lnTo>
                    <a:pt x="551" y="210"/>
                  </a:lnTo>
                  <a:lnTo>
                    <a:pt x="550" y="210"/>
                  </a:lnTo>
                  <a:lnTo>
                    <a:pt x="550" y="209"/>
                  </a:lnTo>
                  <a:lnTo>
                    <a:pt x="551" y="207"/>
                  </a:lnTo>
                  <a:lnTo>
                    <a:pt x="551" y="207"/>
                  </a:lnTo>
                  <a:close/>
                  <a:moveTo>
                    <a:pt x="572" y="178"/>
                  </a:moveTo>
                  <a:lnTo>
                    <a:pt x="583" y="164"/>
                  </a:lnTo>
                  <a:lnTo>
                    <a:pt x="584" y="163"/>
                  </a:lnTo>
                  <a:lnTo>
                    <a:pt x="586" y="163"/>
                  </a:lnTo>
                  <a:lnTo>
                    <a:pt x="587" y="163"/>
                  </a:lnTo>
                  <a:lnTo>
                    <a:pt x="589" y="163"/>
                  </a:lnTo>
                  <a:lnTo>
                    <a:pt x="589" y="164"/>
                  </a:lnTo>
                  <a:lnTo>
                    <a:pt x="590" y="165"/>
                  </a:lnTo>
                  <a:lnTo>
                    <a:pt x="590" y="166"/>
                  </a:lnTo>
                  <a:lnTo>
                    <a:pt x="590" y="167"/>
                  </a:lnTo>
                  <a:lnTo>
                    <a:pt x="579" y="181"/>
                  </a:lnTo>
                  <a:lnTo>
                    <a:pt x="578" y="182"/>
                  </a:lnTo>
                  <a:lnTo>
                    <a:pt x="576" y="182"/>
                  </a:lnTo>
                  <a:lnTo>
                    <a:pt x="575" y="182"/>
                  </a:lnTo>
                  <a:lnTo>
                    <a:pt x="573" y="182"/>
                  </a:lnTo>
                  <a:lnTo>
                    <a:pt x="572" y="181"/>
                  </a:lnTo>
                  <a:lnTo>
                    <a:pt x="572" y="180"/>
                  </a:lnTo>
                  <a:lnTo>
                    <a:pt x="572" y="179"/>
                  </a:lnTo>
                  <a:lnTo>
                    <a:pt x="572" y="178"/>
                  </a:lnTo>
                  <a:lnTo>
                    <a:pt x="572" y="178"/>
                  </a:lnTo>
                  <a:close/>
                  <a:moveTo>
                    <a:pt x="597" y="151"/>
                  </a:moveTo>
                  <a:lnTo>
                    <a:pt x="609" y="137"/>
                  </a:lnTo>
                  <a:lnTo>
                    <a:pt x="611" y="137"/>
                  </a:lnTo>
                  <a:lnTo>
                    <a:pt x="612" y="136"/>
                  </a:lnTo>
                  <a:lnTo>
                    <a:pt x="613" y="136"/>
                  </a:lnTo>
                  <a:lnTo>
                    <a:pt x="613" y="137"/>
                  </a:lnTo>
                  <a:lnTo>
                    <a:pt x="615" y="138"/>
                  </a:lnTo>
                  <a:lnTo>
                    <a:pt x="615" y="139"/>
                  </a:lnTo>
                  <a:lnTo>
                    <a:pt x="615" y="140"/>
                  </a:lnTo>
                  <a:lnTo>
                    <a:pt x="615" y="140"/>
                  </a:lnTo>
                  <a:lnTo>
                    <a:pt x="602" y="154"/>
                  </a:lnTo>
                  <a:lnTo>
                    <a:pt x="601" y="154"/>
                  </a:lnTo>
                  <a:lnTo>
                    <a:pt x="600" y="155"/>
                  </a:lnTo>
                  <a:lnTo>
                    <a:pt x="598" y="155"/>
                  </a:lnTo>
                  <a:lnTo>
                    <a:pt x="597" y="154"/>
                  </a:lnTo>
                  <a:lnTo>
                    <a:pt x="595" y="153"/>
                  </a:lnTo>
                  <a:lnTo>
                    <a:pt x="595" y="152"/>
                  </a:lnTo>
                  <a:lnTo>
                    <a:pt x="595" y="151"/>
                  </a:lnTo>
                  <a:lnTo>
                    <a:pt x="597" y="151"/>
                  </a:lnTo>
                  <a:lnTo>
                    <a:pt x="597" y="151"/>
                  </a:lnTo>
                  <a:close/>
                  <a:moveTo>
                    <a:pt x="622" y="124"/>
                  </a:moveTo>
                  <a:lnTo>
                    <a:pt x="634" y="112"/>
                  </a:lnTo>
                  <a:lnTo>
                    <a:pt x="635" y="111"/>
                  </a:lnTo>
                  <a:lnTo>
                    <a:pt x="635" y="110"/>
                  </a:lnTo>
                  <a:lnTo>
                    <a:pt x="637" y="110"/>
                  </a:lnTo>
                  <a:lnTo>
                    <a:pt x="638" y="110"/>
                  </a:lnTo>
                  <a:lnTo>
                    <a:pt x="640" y="111"/>
                  </a:lnTo>
                  <a:lnTo>
                    <a:pt x="641" y="111"/>
                  </a:lnTo>
                  <a:lnTo>
                    <a:pt x="641" y="112"/>
                  </a:lnTo>
                  <a:lnTo>
                    <a:pt x="641" y="113"/>
                  </a:lnTo>
                  <a:lnTo>
                    <a:pt x="641" y="114"/>
                  </a:lnTo>
                  <a:lnTo>
                    <a:pt x="640" y="115"/>
                  </a:lnTo>
                  <a:lnTo>
                    <a:pt x="627" y="127"/>
                  </a:lnTo>
                  <a:lnTo>
                    <a:pt x="627" y="128"/>
                  </a:lnTo>
                  <a:lnTo>
                    <a:pt x="626" y="128"/>
                  </a:lnTo>
                  <a:lnTo>
                    <a:pt x="624" y="128"/>
                  </a:lnTo>
                  <a:lnTo>
                    <a:pt x="623" y="128"/>
                  </a:lnTo>
                  <a:lnTo>
                    <a:pt x="622" y="127"/>
                  </a:lnTo>
                  <a:lnTo>
                    <a:pt x="622" y="126"/>
                  </a:lnTo>
                  <a:lnTo>
                    <a:pt x="622" y="125"/>
                  </a:lnTo>
                  <a:lnTo>
                    <a:pt x="622" y="124"/>
                  </a:lnTo>
                  <a:lnTo>
                    <a:pt x="622" y="124"/>
                  </a:lnTo>
                  <a:close/>
                  <a:moveTo>
                    <a:pt x="648" y="98"/>
                  </a:moveTo>
                  <a:lnTo>
                    <a:pt x="662" y="85"/>
                  </a:lnTo>
                  <a:lnTo>
                    <a:pt x="662" y="84"/>
                  </a:lnTo>
                  <a:lnTo>
                    <a:pt x="663" y="84"/>
                  </a:lnTo>
                  <a:lnTo>
                    <a:pt x="664" y="84"/>
                  </a:lnTo>
                  <a:lnTo>
                    <a:pt x="666" y="84"/>
                  </a:lnTo>
                  <a:lnTo>
                    <a:pt x="667" y="85"/>
                  </a:lnTo>
                  <a:lnTo>
                    <a:pt x="667" y="86"/>
                  </a:lnTo>
                  <a:lnTo>
                    <a:pt x="667" y="87"/>
                  </a:lnTo>
                  <a:lnTo>
                    <a:pt x="667" y="88"/>
                  </a:lnTo>
                  <a:lnTo>
                    <a:pt x="653" y="101"/>
                  </a:lnTo>
                  <a:lnTo>
                    <a:pt x="652" y="102"/>
                  </a:lnTo>
                  <a:lnTo>
                    <a:pt x="651" y="102"/>
                  </a:lnTo>
                  <a:lnTo>
                    <a:pt x="649" y="102"/>
                  </a:lnTo>
                  <a:lnTo>
                    <a:pt x="649" y="101"/>
                  </a:lnTo>
                  <a:lnTo>
                    <a:pt x="648" y="101"/>
                  </a:lnTo>
                  <a:lnTo>
                    <a:pt x="648" y="100"/>
                  </a:lnTo>
                  <a:lnTo>
                    <a:pt x="648" y="99"/>
                  </a:lnTo>
                  <a:lnTo>
                    <a:pt x="648" y="98"/>
                  </a:lnTo>
                  <a:lnTo>
                    <a:pt x="648" y="98"/>
                  </a:lnTo>
                  <a:close/>
                  <a:moveTo>
                    <a:pt x="674" y="72"/>
                  </a:moveTo>
                  <a:lnTo>
                    <a:pt x="678" y="67"/>
                  </a:lnTo>
                  <a:lnTo>
                    <a:pt x="678" y="67"/>
                  </a:lnTo>
                  <a:lnTo>
                    <a:pt x="689" y="59"/>
                  </a:lnTo>
                  <a:lnTo>
                    <a:pt x="691" y="59"/>
                  </a:lnTo>
                  <a:lnTo>
                    <a:pt x="692" y="59"/>
                  </a:lnTo>
                  <a:lnTo>
                    <a:pt x="693" y="59"/>
                  </a:lnTo>
                  <a:lnTo>
                    <a:pt x="693" y="59"/>
                  </a:lnTo>
                  <a:lnTo>
                    <a:pt x="695" y="60"/>
                  </a:lnTo>
                  <a:lnTo>
                    <a:pt x="695" y="61"/>
                  </a:lnTo>
                  <a:lnTo>
                    <a:pt x="695" y="62"/>
                  </a:lnTo>
                  <a:lnTo>
                    <a:pt x="693" y="63"/>
                  </a:lnTo>
                  <a:lnTo>
                    <a:pt x="682" y="72"/>
                  </a:lnTo>
                  <a:lnTo>
                    <a:pt x="684" y="71"/>
                  </a:lnTo>
                  <a:lnTo>
                    <a:pt x="680" y="75"/>
                  </a:lnTo>
                  <a:lnTo>
                    <a:pt x="678" y="75"/>
                  </a:lnTo>
                  <a:lnTo>
                    <a:pt x="677" y="76"/>
                  </a:lnTo>
                  <a:lnTo>
                    <a:pt x="675" y="76"/>
                  </a:lnTo>
                  <a:lnTo>
                    <a:pt x="674" y="75"/>
                  </a:lnTo>
                  <a:lnTo>
                    <a:pt x="674" y="74"/>
                  </a:lnTo>
                  <a:lnTo>
                    <a:pt x="673" y="74"/>
                  </a:lnTo>
                  <a:lnTo>
                    <a:pt x="674" y="73"/>
                  </a:lnTo>
                  <a:lnTo>
                    <a:pt x="674" y="72"/>
                  </a:lnTo>
                  <a:lnTo>
                    <a:pt x="674" y="72"/>
                  </a:lnTo>
                  <a:close/>
                  <a:moveTo>
                    <a:pt x="704" y="48"/>
                  </a:moveTo>
                  <a:lnTo>
                    <a:pt x="719" y="36"/>
                  </a:lnTo>
                  <a:lnTo>
                    <a:pt x="721" y="35"/>
                  </a:lnTo>
                  <a:lnTo>
                    <a:pt x="722" y="35"/>
                  </a:lnTo>
                  <a:lnTo>
                    <a:pt x="724" y="35"/>
                  </a:lnTo>
                  <a:lnTo>
                    <a:pt x="725" y="36"/>
                  </a:lnTo>
                  <a:lnTo>
                    <a:pt x="725" y="37"/>
                  </a:lnTo>
                  <a:lnTo>
                    <a:pt x="725" y="38"/>
                  </a:lnTo>
                  <a:lnTo>
                    <a:pt x="725" y="39"/>
                  </a:lnTo>
                  <a:lnTo>
                    <a:pt x="725" y="40"/>
                  </a:lnTo>
                  <a:lnTo>
                    <a:pt x="708" y="51"/>
                  </a:lnTo>
                  <a:lnTo>
                    <a:pt x="708" y="52"/>
                  </a:lnTo>
                  <a:lnTo>
                    <a:pt x="707" y="52"/>
                  </a:lnTo>
                  <a:lnTo>
                    <a:pt x="706" y="52"/>
                  </a:lnTo>
                  <a:lnTo>
                    <a:pt x="704" y="51"/>
                  </a:lnTo>
                  <a:lnTo>
                    <a:pt x="703" y="50"/>
                  </a:lnTo>
                  <a:lnTo>
                    <a:pt x="703" y="49"/>
                  </a:lnTo>
                  <a:lnTo>
                    <a:pt x="703" y="48"/>
                  </a:lnTo>
                  <a:lnTo>
                    <a:pt x="704" y="48"/>
                  </a:lnTo>
                  <a:lnTo>
                    <a:pt x="704" y="48"/>
                  </a:lnTo>
                  <a:close/>
                  <a:moveTo>
                    <a:pt x="737" y="26"/>
                  </a:moveTo>
                  <a:lnTo>
                    <a:pt x="755" y="17"/>
                  </a:lnTo>
                  <a:lnTo>
                    <a:pt x="757" y="16"/>
                  </a:lnTo>
                  <a:lnTo>
                    <a:pt x="758" y="16"/>
                  </a:lnTo>
                  <a:lnTo>
                    <a:pt x="759" y="17"/>
                  </a:lnTo>
                  <a:lnTo>
                    <a:pt x="759" y="17"/>
                  </a:lnTo>
                  <a:lnTo>
                    <a:pt x="761" y="18"/>
                  </a:lnTo>
                  <a:lnTo>
                    <a:pt x="761" y="20"/>
                  </a:lnTo>
                  <a:lnTo>
                    <a:pt x="759" y="21"/>
                  </a:lnTo>
                  <a:lnTo>
                    <a:pt x="759" y="22"/>
                  </a:lnTo>
                  <a:lnTo>
                    <a:pt x="741" y="30"/>
                  </a:lnTo>
                  <a:lnTo>
                    <a:pt x="740" y="31"/>
                  </a:lnTo>
                  <a:lnTo>
                    <a:pt x="739" y="31"/>
                  </a:lnTo>
                  <a:lnTo>
                    <a:pt x="737" y="30"/>
                  </a:lnTo>
                  <a:lnTo>
                    <a:pt x="736" y="30"/>
                  </a:lnTo>
                  <a:lnTo>
                    <a:pt x="736" y="29"/>
                  </a:lnTo>
                  <a:lnTo>
                    <a:pt x="736" y="28"/>
                  </a:lnTo>
                  <a:lnTo>
                    <a:pt x="736" y="27"/>
                  </a:lnTo>
                  <a:lnTo>
                    <a:pt x="737" y="26"/>
                  </a:lnTo>
                  <a:lnTo>
                    <a:pt x="737" y="26"/>
                  </a:lnTo>
                  <a:close/>
                  <a:moveTo>
                    <a:pt x="775" y="9"/>
                  </a:moveTo>
                  <a:lnTo>
                    <a:pt x="795" y="4"/>
                  </a:lnTo>
                  <a:lnTo>
                    <a:pt x="797" y="4"/>
                  </a:lnTo>
                  <a:lnTo>
                    <a:pt x="798" y="4"/>
                  </a:lnTo>
                  <a:lnTo>
                    <a:pt x="798" y="4"/>
                  </a:lnTo>
                  <a:lnTo>
                    <a:pt x="799" y="5"/>
                  </a:lnTo>
                  <a:lnTo>
                    <a:pt x="799" y="6"/>
                  </a:lnTo>
                  <a:lnTo>
                    <a:pt x="799" y="8"/>
                  </a:lnTo>
                  <a:lnTo>
                    <a:pt x="798" y="9"/>
                  </a:lnTo>
                  <a:lnTo>
                    <a:pt x="797" y="10"/>
                  </a:lnTo>
                  <a:lnTo>
                    <a:pt x="777" y="14"/>
                  </a:lnTo>
                  <a:lnTo>
                    <a:pt x="776" y="14"/>
                  </a:lnTo>
                  <a:lnTo>
                    <a:pt x="775" y="14"/>
                  </a:lnTo>
                  <a:lnTo>
                    <a:pt x="773" y="14"/>
                  </a:lnTo>
                  <a:lnTo>
                    <a:pt x="772" y="13"/>
                  </a:lnTo>
                  <a:lnTo>
                    <a:pt x="772" y="12"/>
                  </a:lnTo>
                  <a:lnTo>
                    <a:pt x="773" y="11"/>
                  </a:lnTo>
                  <a:lnTo>
                    <a:pt x="773" y="10"/>
                  </a:lnTo>
                  <a:lnTo>
                    <a:pt x="775" y="9"/>
                  </a:lnTo>
                  <a:lnTo>
                    <a:pt x="775" y="9"/>
                  </a:lnTo>
                  <a:close/>
                  <a:moveTo>
                    <a:pt x="816" y="0"/>
                  </a:moveTo>
                  <a:lnTo>
                    <a:pt x="838" y="1"/>
                  </a:lnTo>
                  <a:lnTo>
                    <a:pt x="839" y="1"/>
                  </a:lnTo>
                  <a:lnTo>
                    <a:pt x="839" y="2"/>
                  </a:lnTo>
                  <a:lnTo>
                    <a:pt x="841" y="3"/>
                  </a:lnTo>
                  <a:lnTo>
                    <a:pt x="841" y="4"/>
                  </a:lnTo>
                  <a:lnTo>
                    <a:pt x="841" y="5"/>
                  </a:lnTo>
                  <a:lnTo>
                    <a:pt x="839" y="5"/>
                  </a:lnTo>
                  <a:lnTo>
                    <a:pt x="838" y="6"/>
                  </a:lnTo>
                  <a:lnTo>
                    <a:pt x="837" y="6"/>
                  </a:lnTo>
                  <a:lnTo>
                    <a:pt x="816" y="5"/>
                  </a:lnTo>
                  <a:lnTo>
                    <a:pt x="815" y="5"/>
                  </a:lnTo>
                  <a:lnTo>
                    <a:pt x="813" y="4"/>
                  </a:lnTo>
                  <a:lnTo>
                    <a:pt x="813" y="3"/>
                  </a:lnTo>
                  <a:lnTo>
                    <a:pt x="813" y="2"/>
                  </a:lnTo>
                  <a:lnTo>
                    <a:pt x="813" y="1"/>
                  </a:lnTo>
                  <a:lnTo>
                    <a:pt x="813" y="0"/>
                  </a:lnTo>
                  <a:lnTo>
                    <a:pt x="815" y="0"/>
                  </a:lnTo>
                  <a:lnTo>
                    <a:pt x="816" y="0"/>
                  </a:lnTo>
                  <a:lnTo>
                    <a:pt x="816" y="0"/>
                  </a:lnTo>
                  <a:close/>
                  <a:moveTo>
                    <a:pt x="859" y="2"/>
                  </a:moveTo>
                  <a:lnTo>
                    <a:pt x="861" y="2"/>
                  </a:lnTo>
                  <a:lnTo>
                    <a:pt x="863" y="2"/>
                  </a:lnTo>
                  <a:lnTo>
                    <a:pt x="879" y="8"/>
                  </a:lnTo>
                  <a:lnTo>
                    <a:pt x="881" y="9"/>
                  </a:lnTo>
                  <a:lnTo>
                    <a:pt x="882" y="10"/>
                  </a:lnTo>
                  <a:lnTo>
                    <a:pt x="882" y="11"/>
                  </a:lnTo>
                  <a:lnTo>
                    <a:pt x="882" y="12"/>
                  </a:lnTo>
                  <a:lnTo>
                    <a:pt x="881" y="12"/>
                  </a:lnTo>
                  <a:lnTo>
                    <a:pt x="879" y="13"/>
                  </a:lnTo>
                  <a:lnTo>
                    <a:pt x="878" y="13"/>
                  </a:lnTo>
                  <a:lnTo>
                    <a:pt x="877" y="13"/>
                  </a:lnTo>
                  <a:lnTo>
                    <a:pt x="860" y="8"/>
                  </a:lnTo>
                  <a:lnTo>
                    <a:pt x="861" y="8"/>
                  </a:lnTo>
                  <a:lnTo>
                    <a:pt x="859" y="8"/>
                  </a:lnTo>
                  <a:lnTo>
                    <a:pt x="857" y="8"/>
                  </a:lnTo>
                  <a:lnTo>
                    <a:pt x="856" y="6"/>
                  </a:lnTo>
                  <a:lnTo>
                    <a:pt x="854" y="5"/>
                  </a:lnTo>
                  <a:lnTo>
                    <a:pt x="854" y="4"/>
                  </a:lnTo>
                  <a:lnTo>
                    <a:pt x="856" y="3"/>
                  </a:lnTo>
                  <a:lnTo>
                    <a:pt x="856" y="3"/>
                  </a:lnTo>
                  <a:lnTo>
                    <a:pt x="857" y="2"/>
                  </a:lnTo>
                  <a:lnTo>
                    <a:pt x="859" y="2"/>
                  </a:lnTo>
                  <a:lnTo>
                    <a:pt x="859" y="2"/>
                  </a:lnTo>
                  <a:close/>
                  <a:moveTo>
                    <a:pt x="899" y="14"/>
                  </a:moveTo>
                  <a:lnTo>
                    <a:pt x="907" y="16"/>
                  </a:lnTo>
                  <a:lnTo>
                    <a:pt x="908" y="17"/>
                  </a:lnTo>
                  <a:lnTo>
                    <a:pt x="918" y="23"/>
                  </a:lnTo>
                  <a:lnTo>
                    <a:pt x="919" y="24"/>
                  </a:lnTo>
                  <a:lnTo>
                    <a:pt x="919" y="25"/>
                  </a:lnTo>
                  <a:lnTo>
                    <a:pt x="919" y="26"/>
                  </a:lnTo>
                  <a:lnTo>
                    <a:pt x="918" y="27"/>
                  </a:lnTo>
                  <a:lnTo>
                    <a:pt x="918" y="28"/>
                  </a:lnTo>
                  <a:lnTo>
                    <a:pt x="916" y="28"/>
                  </a:lnTo>
                  <a:lnTo>
                    <a:pt x="915" y="28"/>
                  </a:lnTo>
                  <a:lnTo>
                    <a:pt x="914" y="27"/>
                  </a:lnTo>
                  <a:lnTo>
                    <a:pt x="904" y="22"/>
                  </a:lnTo>
                  <a:lnTo>
                    <a:pt x="904" y="22"/>
                  </a:lnTo>
                  <a:lnTo>
                    <a:pt x="897" y="20"/>
                  </a:lnTo>
                  <a:lnTo>
                    <a:pt x="896" y="18"/>
                  </a:lnTo>
                  <a:lnTo>
                    <a:pt x="894" y="17"/>
                  </a:lnTo>
                  <a:lnTo>
                    <a:pt x="894" y="16"/>
                  </a:lnTo>
                  <a:lnTo>
                    <a:pt x="894" y="15"/>
                  </a:lnTo>
                  <a:lnTo>
                    <a:pt x="896" y="14"/>
                  </a:lnTo>
                  <a:lnTo>
                    <a:pt x="896" y="14"/>
                  </a:lnTo>
                  <a:lnTo>
                    <a:pt x="897" y="14"/>
                  </a:lnTo>
                  <a:lnTo>
                    <a:pt x="899" y="14"/>
                  </a:lnTo>
                  <a:lnTo>
                    <a:pt x="899" y="14"/>
                  </a:lnTo>
                  <a:close/>
                  <a:moveTo>
                    <a:pt x="934" y="34"/>
                  </a:moveTo>
                  <a:lnTo>
                    <a:pt x="951" y="45"/>
                  </a:lnTo>
                  <a:lnTo>
                    <a:pt x="952" y="45"/>
                  </a:lnTo>
                  <a:lnTo>
                    <a:pt x="952" y="46"/>
                  </a:lnTo>
                  <a:lnTo>
                    <a:pt x="952" y="47"/>
                  </a:lnTo>
                  <a:lnTo>
                    <a:pt x="951" y="48"/>
                  </a:lnTo>
                  <a:lnTo>
                    <a:pt x="951" y="49"/>
                  </a:lnTo>
                  <a:lnTo>
                    <a:pt x="950" y="49"/>
                  </a:lnTo>
                  <a:lnTo>
                    <a:pt x="948" y="49"/>
                  </a:lnTo>
                  <a:lnTo>
                    <a:pt x="947" y="49"/>
                  </a:lnTo>
                  <a:lnTo>
                    <a:pt x="930" y="38"/>
                  </a:lnTo>
                  <a:lnTo>
                    <a:pt x="929" y="37"/>
                  </a:lnTo>
                  <a:lnTo>
                    <a:pt x="929" y="36"/>
                  </a:lnTo>
                  <a:lnTo>
                    <a:pt x="929" y="35"/>
                  </a:lnTo>
                  <a:lnTo>
                    <a:pt x="929" y="34"/>
                  </a:lnTo>
                  <a:lnTo>
                    <a:pt x="930" y="34"/>
                  </a:lnTo>
                  <a:lnTo>
                    <a:pt x="932" y="33"/>
                  </a:lnTo>
                  <a:lnTo>
                    <a:pt x="933" y="33"/>
                  </a:lnTo>
                  <a:lnTo>
                    <a:pt x="934" y="34"/>
                  </a:lnTo>
                  <a:lnTo>
                    <a:pt x="934" y="34"/>
                  </a:lnTo>
                  <a:close/>
                  <a:moveTo>
                    <a:pt x="966" y="56"/>
                  </a:moveTo>
                  <a:lnTo>
                    <a:pt x="981" y="68"/>
                  </a:lnTo>
                  <a:lnTo>
                    <a:pt x="981" y="70"/>
                  </a:lnTo>
                  <a:lnTo>
                    <a:pt x="981" y="71"/>
                  </a:lnTo>
                  <a:lnTo>
                    <a:pt x="981" y="72"/>
                  </a:lnTo>
                  <a:lnTo>
                    <a:pt x="980" y="72"/>
                  </a:lnTo>
                  <a:lnTo>
                    <a:pt x="980" y="73"/>
                  </a:lnTo>
                  <a:lnTo>
                    <a:pt x="978" y="73"/>
                  </a:lnTo>
                  <a:lnTo>
                    <a:pt x="977" y="73"/>
                  </a:lnTo>
                  <a:lnTo>
                    <a:pt x="976" y="72"/>
                  </a:lnTo>
                  <a:lnTo>
                    <a:pt x="961" y="60"/>
                  </a:lnTo>
                  <a:lnTo>
                    <a:pt x="961" y="59"/>
                  </a:lnTo>
                  <a:lnTo>
                    <a:pt x="961" y="58"/>
                  </a:lnTo>
                  <a:lnTo>
                    <a:pt x="961" y="56"/>
                  </a:lnTo>
                  <a:lnTo>
                    <a:pt x="961" y="56"/>
                  </a:lnTo>
                  <a:lnTo>
                    <a:pt x="962" y="55"/>
                  </a:lnTo>
                  <a:lnTo>
                    <a:pt x="963" y="55"/>
                  </a:lnTo>
                  <a:lnTo>
                    <a:pt x="965" y="55"/>
                  </a:lnTo>
                  <a:lnTo>
                    <a:pt x="966" y="56"/>
                  </a:lnTo>
                  <a:lnTo>
                    <a:pt x="966" y="56"/>
                  </a:lnTo>
                  <a:close/>
                  <a:moveTo>
                    <a:pt x="995" y="80"/>
                  </a:moveTo>
                  <a:lnTo>
                    <a:pt x="996" y="81"/>
                  </a:lnTo>
                  <a:lnTo>
                    <a:pt x="1009" y="93"/>
                  </a:lnTo>
                  <a:lnTo>
                    <a:pt x="1009" y="94"/>
                  </a:lnTo>
                  <a:lnTo>
                    <a:pt x="1009" y="96"/>
                  </a:lnTo>
                  <a:lnTo>
                    <a:pt x="1009" y="97"/>
                  </a:lnTo>
                  <a:lnTo>
                    <a:pt x="1007" y="98"/>
                  </a:lnTo>
                  <a:lnTo>
                    <a:pt x="1006" y="98"/>
                  </a:lnTo>
                  <a:lnTo>
                    <a:pt x="1005" y="98"/>
                  </a:lnTo>
                  <a:lnTo>
                    <a:pt x="1003" y="98"/>
                  </a:lnTo>
                  <a:lnTo>
                    <a:pt x="1003" y="97"/>
                  </a:lnTo>
                  <a:lnTo>
                    <a:pt x="991" y="85"/>
                  </a:lnTo>
                  <a:lnTo>
                    <a:pt x="991" y="84"/>
                  </a:lnTo>
                  <a:lnTo>
                    <a:pt x="989" y="84"/>
                  </a:lnTo>
                  <a:lnTo>
                    <a:pt x="989" y="83"/>
                  </a:lnTo>
                  <a:lnTo>
                    <a:pt x="989" y="81"/>
                  </a:lnTo>
                  <a:lnTo>
                    <a:pt x="991" y="80"/>
                  </a:lnTo>
                  <a:lnTo>
                    <a:pt x="991" y="79"/>
                  </a:lnTo>
                  <a:lnTo>
                    <a:pt x="992" y="79"/>
                  </a:lnTo>
                  <a:lnTo>
                    <a:pt x="994" y="79"/>
                  </a:lnTo>
                  <a:lnTo>
                    <a:pt x="995" y="80"/>
                  </a:lnTo>
                  <a:lnTo>
                    <a:pt x="995" y="80"/>
                  </a:lnTo>
                  <a:close/>
                  <a:moveTo>
                    <a:pt x="1021" y="108"/>
                  </a:moveTo>
                  <a:lnTo>
                    <a:pt x="1034" y="121"/>
                  </a:lnTo>
                  <a:lnTo>
                    <a:pt x="1034" y="122"/>
                  </a:lnTo>
                  <a:lnTo>
                    <a:pt x="1034" y="123"/>
                  </a:lnTo>
                  <a:lnTo>
                    <a:pt x="1034" y="124"/>
                  </a:lnTo>
                  <a:lnTo>
                    <a:pt x="1032" y="125"/>
                  </a:lnTo>
                  <a:lnTo>
                    <a:pt x="1031" y="125"/>
                  </a:lnTo>
                  <a:lnTo>
                    <a:pt x="1029" y="125"/>
                  </a:lnTo>
                  <a:lnTo>
                    <a:pt x="1028" y="125"/>
                  </a:lnTo>
                  <a:lnTo>
                    <a:pt x="1028" y="124"/>
                  </a:lnTo>
                  <a:lnTo>
                    <a:pt x="1016" y="111"/>
                  </a:lnTo>
                  <a:lnTo>
                    <a:pt x="1014" y="110"/>
                  </a:lnTo>
                  <a:lnTo>
                    <a:pt x="1014" y="109"/>
                  </a:lnTo>
                  <a:lnTo>
                    <a:pt x="1014" y="108"/>
                  </a:lnTo>
                  <a:lnTo>
                    <a:pt x="1016" y="106"/>
                  </a:lnTo>
                  <a:lnTo>
                    <a:pt x="1017" y="106"/>
                  </a:lnTo>
                  <a:lnTo>
                    <a:pt x="1018" y="106"/>
                  </a:lnTo>
                  <a:lnTo>
                    <a:pt x="1020" y="106"/>
                  </a:lnTo>
                  <a:lnTo>
                    <a:pt x="1021" y="108"/>
                  </a:lnTo>
                  <a:lnTo>
                    <a:pt x="1021" y="108"/>
                  </a:lnTo>
                  <a:close/>
                  <a:moveTo>
                    <a:pt x="1046" y="135"/>
                  </a:moveTo>
                  <a:lnTo>
                    <a:pt x="1058" y="148"/>
                  </a:lnTo>
                  <a:lnTo>
                    <a:pt x="1058" y="149"/>
                  </a:lnTo>
                  <a:lnTo>
                    <a:pt x="1058" y="150"/>
                  </a:lnTo>
                  <a:lnTo>
                    <a:pt x="1058" y="151"/>
                  </a:lnTo>
                  <a:lnTo>
                    <a:pt x="1057" y="152"/>
                  </a:lnTo>
                  <a:lnTo>
                    <a:pt x="1056" y="152"/>
                  </a:lnTo>
                  <a:lnTo>
                    <a:pt x="1054" y="152"/>
                  </a:lnTo>
                  <a:lnTo>
                    <a:pt x="1054" y="152"/>
                  </a:lnTo>
                  <a:lnTo>
                    <a:pt x="1053" y="151"/>
                  </a:lnTo>
                  <a:lnTo>
                    <a:pt x="1040" y="138"/>
                  </a:lnTo>
                  <a:lnTo>
                    <a:pt x="1039" y="137"/>
                  </a:lnTo>
                  <a:lnTo>
                    <a:pt x="1039" y="136"/>
                  </a:lnTo>
                  <a:lnTo>
                    <a:pt x="1040" y="135"/>
                  </a:lnTo>
                  <a:lnTo>
                    <a:pt x="1040" y="134"/>
                  </a:lnTo>
                  <a:lnTo>
                    <a:pt x="1042" y="134"/>
                  </a:lnTo>
                  <a:lnTo>
                    <a:pt x="1043" y="134"/>
                  </a:lnTo>
                  <a:lnTo>
                    <a:pt x="1045" y="134"/>
                  </a:lnTo>
                  <a:lnTo>
                    <a:pt x="1046" y="135"/>
                  </a:lnTo>
                  <a:lnTo>
                    <a:pt x="1046" y="135"/>
                  </a:lnTo>
                  <a:close/>
                  <a:moveTo>
                    <a:pt x="1071" y="161"/>
                  </a:moveTo>
                  <a:lnTo>
                    <a:pt x="1083" y="175"/>
                  </a:lnTo>
                  <a:lnTo>
                    <a:pt x="1083" y="176"/>
                  </a:lnTo>
                  <a:lnTo>
                    <a:pt x="1083" y="177"/>
                  </a:lnTo>
                  <a:lnTo>
                    <a:pt x="1083" y="178"/>
                  </a:lnTo>
                  <a:lnTo>
                    <a:pt x="1082" y="178"/>
                  </a:lnTo>
                  <a:lnTo>
                    <a:pt x="1082" y="179"/>
                  </a:lnTo>
                  <a:lnTo>
                    <a:pt x="1080" y="179"/>
                  </a:lnTo>
                  <a:lnTo>
                    <a:pt x="1079" y="179"/>
                  </a:lnTo>
                  <a:lnTo>
                    <a:pt x="1078" y="178"/>
                  </a:lnTo>
                  <a:lnTo>
                    <a:pt x="1065" y="164"/>
                  </a:lnTo>
                  <a:lnTo>
                    <a:pt x="1064" y="164"/>
                  </a:lnTo>
                  <a:lnTo>
                    <a:pt x="1064" y="163"/>
                  </a:lnTo>
                  <a:lnTo>
                    <a:pt x="1065" y="162"/>
                  </a:lnTo>
                  <a:lnTo>
                    <a:pt x="1065" y="161"/>
                  </a:lnTo>
                  <a:lnTo>
                    <a:pt x="1067" y="160"/>
                  </a:lnTo>
                  <a:lnTo>
                    <a:pt x="1068" y="160"/>
                  </a:lnTo>
                  <a:lnTo>
                    <a:pt x="1069" y="161"/>
                  </a:lnTo>
                  <a:lnTo>
                    <a:pt x="1071" y="161"/>
                  </a:lnTo>
                  <a:lnTo>
                    <a:pt x="1071" y="161"/>
                  </a:lnTo>
                  <a:close/>
                  <a:moveTo>
                    <a:pt x="1096" y="189"/>
                  </a:moveTo>
                  <a:lnTo>
                    <a:pt x="1105" y="203"/>
                  </a:lnTo>
                  <a:lnTo>
                    <a:pt x="1105" y="204"/>
                  </a:lnTo>
                  <a:lnTo>
                    <a:pt x="1105" y="205"/>
                  </a:lnTo>
                  <a:lnTo>
                    <a:pt x="1105" y="206"/>
                  </a:lnTo>
                  <a:lnTo>
                    <a:pt x="1104" y="207"/>
                  </a:lnTo>
                  <a:lnTo>
                    <a:pt x="1102" y="207"/>
                  </a:lnTo>
                  <a:lnTo>
                    <a:pt x="1101" y="207"/>
                  </a:lnTo>
                  <a:lnTo>
                    <a:pt x="1100" y="207"/>
                  </a:lnTo>
                  <a:lnTo>
                    <a:pt x="1100" y="206"/>
                  </a:lnTo>
                  <a:lnTo>
                    <a:pt x="1089" y="191"/>
                  </a:lnTo>
                  <a:lnTo>
                    <a:pt x="1089" y="190"/>
                  </a:lnTo>
                  <a:lnTo>
                    <a:pt x="1089" y="190"/>
                  </a:lnTo>
                  <a:lnTo>
                    <a:pt x="1089" y="189"/>
                  </a:lnTo>
                  <a:lnTo>
                    <a:pt x="1090" y="188"/>
                  </a:lnTo>
                  <a:lnTo>
                    <a:pt x="1091" y="188"/>
                  </a:lnTo>
                  <a:lnTo>
                    <a:pt x="1093" y="188"/>
                  </a:lnTo>
                  <a:lnTo>
                    <a:pt x="1094" y="188"/>
                  </a:lnTo>
                  <a:lnTo>
                    <a:pt x="1096" y="189"/>
                  </a:lnTo>
                  <a:lnTo>
                    <a:pt x="1096" y="189"/>
                  </a:lnTo>
                  <a:close/>
                  <a:moveTo>
                    <a:pt x="1116" y="218"/>
                  </a:moveTo>
                  <a:lnTo>
                    <a:pt x="1126" y="232"/>
                  </a:lnTo>
                  <a:lnTo>
                    <a:pt x="1127" y="234"/>
                  </a:lnTo>
                  <a:lnTo>
                    <a:pt x="1127" y="235"/>
                  </a:lnTo>
                  <a:lnTo>
                    <a:pt x="1126" y="236"/>
                  </a:lnTo>
                  <a:lnTo>
                    <a:pt x="1124" y="237"/>
                  </a:lnTo>
                  <a:lnTo>
                    <a:pt x="1123" y="237"/>
                  </a:lnTo>
                  <a:lnTo>
                    <a:pt x="1122" y="237"/>
                  </a:lnTo>
                  <a:lnTo>
                    <a:pt x="1122" y="236"/>
                  </a:lnTo>
                  <a:lnTo>
                    <a:pt x="1120" y="236"/>
                  </a:lnTo>
                  <a:lnTo>
                    <a:pt x="1109" y="221"/>
                  </a:lnTo>
                  <a:lnTo>
                    <a:pt x="1109" y="219"/>
                  </a:lnTo>
                  <a:lnTo>
                    <a:pt x="1109" y="218"/>
                  </a:lnTo>
                  <a:lnTo>
                    <a:pt x="1109" y="217"/>
                  </a:lnTo>
                  <a:lnTo>
                    <a:pt x="1111" y="217"/>
                  </a:lnTo>
                  <a:lnTo>
                    <a:pt x="1112" y="216"/>
                  </a:lnTo>
                  <a:lnTo>
                    <a:pt x="1113" y="216"/>
                  </a:lnTo>
                  <a:lnTo>
                    <a:pt x="1115" y="217"/>
                  </a:lnTo>
                  <a:lnTo>
                    <a:pt x="1116" y="218"/>
                  </a:lnTo>
                  <a:lnTo>
                    <a:pt x="1116" y="218"/>
                  </a:lnTo>
                  <a:close/>
                  <a:moveTo>
                    <a:pt x="1137" y="247"/>
                  </a:moveTo>
                  <a:lnTo>
                    <a:pt x="1147" y="262"/>
                  </a:lnTo>
                  <a:lnTo>
                    <a:pt x="1148" y="263"/>
                  </a:lnTo>
                  <a:lnTo>
                    <a:pt x="1148" y="264"/>
                  </a:lnTo>
                  <a:lnTo>
                    <a:pt x="1147" y="265"/>
                  </a:lnTo>
                  <a:lnTo>
                    <a:pt x="1145" y="265"/>
                  </a:lnTo>
                  <a:lnTo>
                    <a:pt x="1144" y="266"/>
                  </a:lnTo>
                  <a:lnTo>
                    <a:pt x="1144" y="265"/>
                  </a:lnTo>
                  <a:lnTo>
                    <a:pt x="1142" y="265"/>
                  </a:lnTo>
                  <a:lnTo>
                    <a:pt x="1141" y="264"/>
                  </a:lnTo>
                  <a:lnTo>
                    <a:pt x="1130" y="250"/>
                  </a:lnTo>
                  <a:lnTo>
                    <a:pt x="1130" y="249"/>
                  </a:lnTo>
                  <a:lnTo>
                    <a:pt x="1130" y="248"/>
                  </a:lnTo>
                  <a:lnTo>
                    <a:pt x="1131" y="247"/>
                  </a:lnTo>
                  <a:lnTo>
                    <a:pt x="1131" y="245"/>
                  </a:lnTo>
                  <a:lnTo>
                    <a:pt x="1133" y="245"/>
                  </a:lnTo>
                  <a:lnTo>
                    <a:pt x="1134" y="245"/>
                  </a:lnTo>
                  <a:lnTo>
                    <a:pt x="1136" y="247"/>
                  </a:lnTo>
                  <a:lnTo>
                    <a:pt x="1137" y="247"/>
                  </a:lnTo>
                  <a:lnTo>
                    <a:pt x="1137" y="247"/>
                  </a:lnTo>
                  <a:close/>
                  <a:moveTo>
                    <a:pt x="1158" y="276"/>
                  </a:moveTo>
                  <a:lnTo>
                    <a:pt x="1169" y="290"/>
                  </a:lnTo>
                  <a:lnTo>
                    <a:pt x="1169" y="291"/>
                  </a:lnTo>
                  <a:lnTo>
                    <a:pt x="1169" y="292"/>
                  </a:lnTo>
                  <a:lnTo>
                    <a:pt x="1167" y="293"/>
                  </a:lnTo>
                  <a:lnTo>
                    <a:pt x="1167" y="294"/>
                  </a:lnTo>
                  <a:lnTo>
                    <a:pt x="1166" y="294"/>
                  </a:lnTo>
                  <a:lnTo>
                    <a:pt x="1164" y="294"/>
                  </a:lnTo>
                  <a:lnTo>
                    <a:pt x="1163" y="294"/>
                  </a:lnTo>
                  <a:lnTo>
                    <a:pt x="1162" y="293"/>
                  </a:lnTo>
                  <a:lnTo>
                    <a:pt x="1152" y="279"/>
                  </a:lnTo>
                  <a:lnTo>
                    <a:pt x="1151" y="278"/>
                  </a:lnTo>
                  <a:lnTo>
                    <a:pt x="1151" y="277"/>
                  </a:lnTo>
                  <a:lnTo>
                    <a:pt x="1152" y="276"/>
                  </a:lnTo>
                  <a:lnTo>
                    <a:pt x="1153" y="275"/>
                  </a:lnTo>
                  <a:lnTo>
                    <a:pt x="1153" y="275"/>
                  </a:lnTo>
                  <a:lnTo>
                    <a:pt x="1155" y="275"/>
                  </a:lnTo>
                  <a:lnTo>
                    <a:pt x="1156" y="275"/>
                  </a:lnTo>
                  <a:lnTo>
                    <a:pt x="1158" y="276"/>
                  </a:lnTo>
                  <a:lnTo>
                    <a:pt x="1158" y="276"/>
                  </a:lnTo>
                  <a:close/>
                  <a:moveTo>
                    <a:pt x="1178" y="305"/>
                  </a:moveTo>
                  <a:lnTo>
                    <a:pt x="1189" y="319"/>
                  </a:lnTo>
                  <a:lnTo>
                    <a:pt x="1189" y="320"/>
                  </a:lnTo>
                  <a:lnTo>
                    <a:pt x="1189" y="322"/>
                  </a:lnTo>
                  <a:lnTo>
                    <a:pt x="1188" y="323"/>
                  </a:lnTo>
                  <a:lnTo>
                    <a:pt x="1186" y="324"/>
                  </a:lnTo>
                  <a:lnTo>
                    <a:pt x="1185" y="324"/>
                  </a:lnTo>
                  <a:lnTo>
                    <a:pt x="1185" y="324"/>
                  </a:lnTo>
                  <a:lnTo>
                    <a:pt x="1184" y="324"/>
                  </a:lnTo>
                  <a:lnTo>
                    <a:pt x="1182" y="323"/>
                  </a:lnTo>
                  <a:lnTo>
                    <a:pt x="1173" y="307"/>
                  </a:lnTo>
                  <a:lnTo>
                    <a:pt x="1171" y="306"/>
                  </a:lnTo>
                  <a:lnTo>
                    <a:pt x="1171" y="305"/>
                  </a:lnTo>
                  <a:lnTo>
                    <a:pt x="1173" y="305"/>
                  </a:lnTo>
                  <a:lnTo>
                    <a:pt x="1174" y="304"/>
                  </a:lnTo>
                  <a:lnTo>
                    <a:pt x="1175" y="304"/>
                  </a:lnTo>
                  <a:lnTo>
                    <a:pt x="1177" y="304"/>
                  </a:lnTo>
                  <a:lnTo>
                    <a:pt x="1178" y="304"/>
                  </a:lnTo>
                  <a:lnTo>
                    <a:pt x="1178" y="305"/>
                  </a:lnTo>
                  <a:lnTo>
                    <a:pt x="1178" y="305"/>
                  </a:lnTo>
                  <a:close/>
                  <a:moveTo>
                    <a:pt x="1199" y="335"/>
                  </a:moveTo>
                  <a:lnTo>
                    <a:pt x="1209" y="349"/>
                  </a:lnTo>
                  <a:lnTo>
                    <a:pt x="1209" y="350"/>
                  </a:lnTo>
                  <a:lnTo>
                    <a:pt x="1209" y="351"/>
                  </a:lnTo>
                  <a:lnTo>
                    <a:pt x="1209" y="352"/>
                  </a:lnTo>
                  <a:lnTo>
                    <a:pt x="1207" y="353"/>
                  </a:lnTo>
                  <a:lnTo>
                    <a:pt x="1206" y="353"/>
                  </a:lnTo>
                  <a:lnTo>
                    <a:pt x="1204" y="353"/>
                  </a:lnTo>
                  <a:lnTo>
                    <a:pt x="1203" y="353"/>
                  </a:lnTo>
                  <a:lnTo>
                    <a:pt x="1203" y="352"/>
                  </a:lnTo>
                  <a:lnTo>
                    <a:pt x="1192" y="337"/>
                  </a:lnTo>
                  <a:lnTo>
                    <a:pt x="1192" y="336"/>
                  </a:lnTo>
                  <a:lnTo>
                    <a:pt x="1192" y="335"/>
                  </a:lnTo>
                  <a:lnTo>
                    <a:pt x="1193" y="335"/>
                  </a:lnTo>
                  <a:lnTo>
                    <a:pt x="1193" y="333"/>
                  </a:lnTo>
                  <a:lnTo>
                    <a:pt x="1195" y="333"/>
                  </a:lnTo>
                  <a:lnTo>
                    <a:pt x="1196" y="333"/>
                  </a:lnTo>
                  <a:lnTo>
                    <a:pt x="1197" y="333"/>
                  </a:lnTo>
                  <a:lnTo>
                    <a:pt x="1199" y="335"/>
                  </a:lnTo>
                  <a:lnTo>
                    <a:pt x="1199" y="335"/>
                  </a:lnTo>
                  <a:close/>
                  <a:moveTo>
                    <a:pt x="1218" y="364"/>
                  </a:moveTo>
                  <a:lnTo>
                    <a:pt x="1222" y="369"/>
                  </a:lnTo>
                  <a:lnTo>
                    <a:pt x="1229" y="378"/>
                  </a:lnTo>
                  <a:lnTo>
                    <a:pt x="1229" y="379"/>
                  </a:lnTo>
                  <a:lnTo>
                    <a:pt x="1229" y="380"/>
                  </a:lnTo>
                  <a:lnTo>
                    <a:pt x="1229" y="381"/>
                  </a:lnTo>
                  <a:lnTo>
                    <a:pt x="1228" y="382"/>
                  </a:lnTo>
                  <a:lnTo>
                    <a:pt x="1226" y="382"/>
                  </a:lnTo>
                  <a:lnTo>
                    <a:pt x="1225" y="382"/>
                  </a:lnTo>
                  <a:lnTo>
                    <a:pt x="1224" y="382"/>
                  </a:lnTo>
                  <a:lnTo>
                    <a:pt x="1222" y="381"/>
                  </a:lnTo>
                  <a:lnTo>
                    <a:pt x="1217" y="372"/>
                  </a:lnTo>
                  <a:lnTo>
                    <a:pt x="1213" y="366"/>
                  </a:lnTo>
                  <a:lnTo>
                    <a:pt x="1213" y="365"/>
                  </a:lnTo>
                  <a:lnTo>
                    <a:pt x="1213" y="364"/>
                  </a:lnTo>
                  <a:lnTo>
                    <a:pt x="1213" y="364"/>
                  </a:lnTo>
                  <a:lnTo>
                    <a:pt x="1214" y="363"/>
                  </a:lnTo>
                  <a:lnTo>
                    <a:pt x="1215" y="363"/>
                  </a:lnTo>
                  <a:lnTo>
                    <a:pt x="1217" y="363"/>
                  </a:lnTo>
                  <a:lnTo>
                    <a:pt x="1218" y="363"/>
                  </a:lnTo>
                  <a:lnTo>
                    <a:pt x="1218" y="364"/>
                  </a:lnTo>
                  <a:lnTo>
                    <a:pt x="1218" y="364"/>
                  </a:lnTo>
                  <a:close/>
                  <a:moveTo>
                    <a:pt x="1240" y="393"/>
                  </a:moveTo>
                  <a:lnTo>
                    <a:pt x="1250" y="407"/>
                  </a:lnTo>
                  <a:lnTo>
                    <a:pt x="1250" y="408"/>
                  </a:lnTo>
                  <a:lnTo>
                    <a:pt x="1250" y="410"/>
                  </a:lnTo>
                  <a:lnTo>
                    <a:pt x="1250" y="411"/>
                  </a:lnTo>
                  <a:lnTo>
                    <a:pt x="1248" y="411"/>
                  </a:lnTo>
                  <a:lnTo>
                    <a:pt x="1247" y="412"/>
                  </a:lnTo>
                  <a:lnTo>
                    <a:pt x="1246" y="412"/>
                  </a:lnTo>
                  <a:lnTo>
                    <a:pt x="1244" y="411"/>
                  </a:lnTo>
                  <a:lnTo>
                    <a:pt x="1244" y="411"/>
                  </a:lnTo>
                  <a:lnTo>
                    <a:pt x="1233" y="395"/>
                  </a:lnTo>
                  <a:lnTo>
                    <a:pt x="1233" y="394"/>
                  </a:lnTo>
                  <a:lnTo>
                    <a:pt x="1233" y="393"/>
                  </a:lnTo>
                  <a:lnTo>
                    <a:pt x="1233" y="392"/>
                  </a:lnTo>
                  <a:lnTo>
                    <a:pt x="1235" y="392"/>
                  </a:lnTo>
                  <a:lnTo>
                    <a:pt x="1236" y="391"/>
                  </a:lnTo>
                  <a:lnTo>
                    <a:pt x="1237" y="391"/>
                  </a:lnTo>
                  <a:lnTo>
                    <a:pt x="1239" y="392"/>
                  </a:lnTo>
                  <a:lnTo>
                    <a:pt x="1240" y="393"/>
                  </a:lnTo>
                  <a:lnTo>
                    <a:pt x="1240" y="393"/>
                  </a:lnTo>
                  <a:close/>
                  <a:moveTo>
                    <a:pt x="1261" y="421"/>
                  </a:moveTo>
                  <a:lnTo>
                    <a:pt x="1266" y="430"/>
                  </a:lnTo>
                  <a:lnTo>
                    <a:pt x="1271" y="436"/>
                  </a:lnTo>
                  <a:lnTo>
                    <a:pt x="1272" y="437"/>
                  </a:lnTo>
                  <a:lnTo>
                    <a:pt x="1272" y="438"/>
                  </a:lnTo>
                  <a:lnTo>
                    <a:pt x="1271" y="439"/>
                  </a:lnTo>
                  <a:lnTo>
                    <a:pt x="1271" y="440"/>
                  </a:lnTo>
                  <a:lnTo>
                    <a:pt x="1269" y="440"/>
                  </a:lnTo>
                  <a:lnTo>
                    <a:pt x="1268" y="440"/>
                  </a:lnTo>
                  <a:lnTo>
                    <a:pt x="1266" y="440"/>
                  </a:lnTo>
                  <a:lnTo>
                    <a:pt x="1265" y="439"/>
                  </a:lnTo>
                  <a:lnTo>
                    <a:pt x="1261" y="433"/>
                  </a:lnTo>
                  <a:lnTo>
                    <a:pt x="1254" y="425"/>
                  </a:lnTo>
                  <a:lnTo>
                    <a:pt x="1254" y="424"/>
                  </a:lnTo>
                  <a:lnTo>
                    <a:pt x="1254" y="423"/>
                  </a:lnTo>
                  <a:lnTo>
                    <a:pt x="1254" y="421"/>
                  </a:lnTo>
                  <a:lnTo>
                    <a:pt x="1255" y="420"/>
                  </a:lnTo>
                  <a:lnTo>
                    <a:pt x="1257" y="420"/>
                  </a:lnTo>
                  <a:lnTo>
                    <a:pt x="1258" y="420"/>
                  </a:lnTo>
                  <a:lnTo>
                    <a:pt x="1259" y="421"/>
                  </a:lnTo>
                  <a:lnTo>
                    <a:pt x="1261" y="421"/>
                  </a:lnTo>
                  <a:lnTo>
                    <a:pt x="1261" y="421"/>
                  </a:lnTo>
                  <a:close/>
                  <a:moveTo>
                    <a:pt x="1283" y="451"/>
                  </a:moveTo>
                  <a:lnTo>
                    <a:pt x="1294" y="465"/>
                  </a:lnTo>
                  <a:lnTo>
                    <a:pt x="1294" y="465"/>
                  </a:lnTo>
                  <a:lnTo>
                    <a:pt x="1294" y="466"/>
                  </a:lnTo>
                  <a:lnTo>
                    <a:pt x="1294" y="467"/>
                  </a:lnTo>
                  <a:lnTo>
                    <a:pt x="1293" y="468"/>
                  </a:lnTo>
                  <a:lnTo>
                    <a:pt x="1291" y="468"/>
                  </a:lnTo>
                  <a:lnTo>
                    <a:pt x="1290" y="468"/>
                  </a:lnTo>
                  <a:lnTo>
                    <a:pt x="1288" y="468"/>
                  </a:lnTo>
                  <a:lnTo>
                    <a:pt x="1287" y="467"/>
                  </a:lnTo>
                  <a:lnTo>
                    <a:pt x="1276" y="453"/>
                  </a:lnTo>
                  <a:lnTo>
                    <a:pt x="1276" y="452"/>
                  </a:lnTo>
                  <a:lnTo>
                    <a:pt x="1276" y="451"/>
                  </a:lnTo>
                  <a:lnTo>
                    <a:pt x="1276" y="450"/>
                  </a:lnTo>
                  <a:lnTo>
                    <a:pt x="1277" y="450"/>
                  </a:lnTo>
                  <a:lnTo>
                    <a:pt x="1279" y="449"/>
                  </a:lnTo>
                  <a:lnTo>
                    <a:pt x="1280" y="449"/>
                  </a:lnTo>
                  <a:lnTo>
                    <a:pt x="1282" y="450"/>
                  </a:lnTo>
                  <a:lnTo>
                    <a:pt x="1283" y="451"/>
                  </a:lnTo>
                  <a:lnTo>
                    <a:pt x="1283" y="451"/>
                  </a:lnTo>
                  <a:close/>
                  <a:moveTo>
                    <a:pt x="1305" y="479"/>
                  </a:moveTo>
                  <a:lnTo>
                    <a:pt x="1310" y="486"/>
                  </a:lnTo>
                  <a:lnTo>
                    <a:pt x="1316" y="492"/>
                  </a:lnTo>
                  <a:lnTo>
                    <a:pt x="1317" y="493"/>
                  </a:lnTo>
                  <a:lnTo>
                    <a:pt x="1317" y="494"/>
                  </a:lnTo>
                  <a:lnTo>
                    <a:pt x="1317" y="495"/>
                  </a:lnTo>
                  <a:lnTo>
                    <a:pt x="1316" y="496"/>
                  </a:lnTo>
                  <a:lnTo>
                    <a:pt x="1315" y="496"/>
                  </a:lnTo>
                  <a:lnTo>
                    <a:pt x="1313" y="496"/>
                  </a:lnTo>
                  <a:lnTo>
                    <a:pt x="1312" y="496"/>
                  </a:lnTo>
                  <a:lnTo>
                    <a:pt x="1310" y="495"/>
                  </a:lnTo>
                  <a:lnTo>
                    <a:pt x="1305" y="489"/>
                  </a:lnTo>
                  <a:lnTo>
                    <a:pt x="1298" y="481"/>
                  </a:lnTo>
                  <a:lnTo>
                    <a:pt x="1298" y="480"/>
                  </a:lnTo>
                  <a:lnTo>
                    <a:pt x="1298" y="479"/>
                  </a:lnTo>
                  <a:lnTo>
                    <a:pt x="1299" y="478"/>
                  </a:lnTo>
                  <a:lnTo>
                    <a:pt x="1299" y="478"/>
                  </a:lnTo>
                  <a:lnTo>
                    <a:pt x="1301" y="477"/>
                  </a:lnTo>
                  <a:lnTo>
                    <a:pt x="1302" y="477"/>
                  </a:lnTo>
                  <a:lnTo>
                    <a:pt x="1304" y="478"/>
                  </a:lnTo>
                  <a:lnTo>
                    <a:pt x="1305" y="479"/>
                  </a:lnTo>
                  <a:lnTo>
                    <a:pt x="1305" y="479"/>
                  </a:lnTo>
                  <a:close/>
                  <a:moveTo>
                    <a:pt x="1330" y="505"/>
                  </a:moveTo>
                  <a:lnTo>
                    <a:pt x="1342" y="518"/>
                  </a:lnTo>
                  <a:lnTo>
                    <a:pt x="1344" y="519"/>
                  </a:lnTo>
                  <a:lnTo>
                    <a:pt x="1344" y="520"/>
                  </a:lnTo>
                  <a:lnTo>
                    <a:pt x="1342" y="521"/>
                  </a:lnTo>
                  <a:lnTo>
                    <a:pt x="1342" y="523"/>
                  </a:lnTo>
                  <a:lnTo>
                    <a:pt x="1341" y="523"/>
                  </a:lnTo>
                  <a:lnTo>
                    <a:pt x="1339" y="523"/>
                  </a:lnTo>
                  <a:lnTo>
                    <a:pt x="1338" y="523"/>
                  </a:lnTo>
                  <a:lnTo>
                    <a:pt x="1337" y="521"/>
                  </a:lnTo>
                  <a:lnTo>
                    <a:pt x="1324" y="508"/>
                  </a:lnTo>
                  <a:lnTo>
                    <a:pt x="1323" y="507"/>
                  </a:lnTo>
                  <a:lnTo>
                    <a:pt x="1323" y="506"/>
                  </a:lnTo>
                  <a:lnTo>
                    <a:pt x="1323" y="505"/>
                  </a:lnTo>
                  <a:lnTo>
                    <a:pt x="1324" y="505"/>
                  </a:lnTo>
                  <a:lnTo>
                    <a:pt x="1326" y="504"/>
                  </a:lnTo>
                  <a:lnTo>
                    <a:pt x="1327" y="504"/>
                  </a:lnTo>
                  <a:lnTo>
                    <a:pt x="1328" y="504"/>
                  </a:lnTo>
                  <a:lnTo>
                    <a:pt x="1330" y="505"/>
                  </a:lnTo>
                  <a:lnTo>
                    <a:pt x="1330" y="505"/>
                  </a:lnTo>
                  <a:close/>
                  <a:moveTo>
                    <a:pt x="1355" y="531"/>
                  </a:moveTo>
                  <a:lnTo>
                    <a:pt x="1359" y="536"/>
                  </a:lnTo>
                  <a:lnTo>
                    <a:pt x="1368" y="544"/>
                  </a:lnTo>
                  <a:lnTo>
                    <a:pt x="1370" y="545"/>
                  </a:lnTo>
                  <a:lnTo>
                    <a:pt x="1370" y="546"/>
                  </a:lnTo>
                  <a:lnTo>
                    <a:pt x="1368" y="547"/>
                  </a:lnTo>
                  <a:lnTo>
                    <a:pt x="1368" y="549"/>
                  </a:lnTo>
                  <a:lnTo>
                    <a:pt x="1367" y="549"/>
                  </a:lnTo>
                  <a:lnTo>
                    <a:pt x="1366" y="550"/>
                  </a:lnTo>
                  <a:lnTo>
                    <a:pt x="1364" y="549"/>
                  </a:lnTo>
                  <a:lnTo>
                    <a:pt x="1363" y="549"/>
                  </a:lnTo>
                  <a:lnTo>
                    <a:pt x="1353" y="539"/>
                  </a:lnTo>
                  <a:lnTo>
                    <a:pt x="1349" y="536"/>
                  </a:lnTo>
                  <a:lnTo>
                    <a:pt x="1349" y="534"/>
                  </a:lnTo>
                  <a:lnTo>
                    <a:pt x="1349" y="533"/>
                  </a:lnTo>
                  <a:lnTo>
                    <a:pt x="1349" y="532"/>
                  </a:lnTo>
                  <a:lnTo>
                    <a:pt x="1350" y="531"/>
                  </a:lnTo>
                  <a:lnTo>
                    <a:pt x="1352" y="531"/>
                  </a:lnTo>
                  <a:lnTo>
                    <a:pt x="1353" y="531"/>
                  </a:lnTo>
                  <a:lnTo>
                    <a:pt x="1355" y="531"/>
                  </a:lnTo>
                  <a:lnTo>
                    <a:pt x="1355" y="531"/>
                  </a:lnTo>
                  <a:lnTo>
                    <a:pt x="1355" y="531"/>
                  </a:lnTo>
                  <a:close/>
                  <a:moveTo>
                    <a:pt x="1382" y="557"/>
                  </a:moveTo>
                  <a:lnTo>
                    <a:pt x="1396" y="570"/>
                  </a:lnTo>
                  <a:lnTo>
                    <a:pt x="1396" y="571"/>
                  </a:lnTo>
                  <a:lnTo>
                    <a:pt x="1396" y="572"/>
                  </a:lnTo>
                  <a:lnTo>
                    <a:pt x="1396" y="574"/>
                  </a:lnTo>
                  <a:lnTo>
                    <a:pt x="1394" y="575"/>
                  </a:lnTo>
                  <a:lnTo>
                    <a:pt x="1394" y="575"/>
                  </a:lnTo>
                  <a:lnTo>
                    <a:pt x="1393" y="575"/>
                  </a:lnTo>
                  <a:lnTo>
                    <a:pt x="1392" y="575"/>
                  </a:lnTo>
                  <a:lnTo>
                    <a:pt x="1390" y="574"/>
                  </a:lnTo>
                  <a:lnTo>
                    <a:pt x="1377" y="561"/>
                  </a:lnTo>
                  <a:lnTo>
                    <a:pt x="1377" y="561"/>
                  </a:lnTo>
                  <a:lnTo>
                    <a:pt x="1375" y="559"/>
                  </a:lnTo>
                  <a:lnTo>
                    <a:pt x="1377" y="558"/>
                  </a:lnTo>
                  <a:lnTo>
                    <a:pt x="1377" y="557"/>
                  </a:lnTo>
                  <a:lnTo>
                    <a:pt x="1378" y="556"/>
                  </a:lnTo>
                  <a:lnTo>
                    <a:pt x="1379" y="556"/>
                  </a:lnTo>
                  <a:lnTo>
                    <a:pt x="1381" y="556"/>
                  </a:lnTo>
                  <a:lnTo>
                    <a:pt x="1382" y="557"/>
                  </a:lnTo>
                  <a:lnTo>
                    <a:pt x="1382" y="557"/>
                  </a:lnTo>
                  <a:close/>
                  <a:moveTo>
                    <a:pt x="1410" y="582"/>
                  </a:moveTo>
                  <a:lnTo>
                    <a:pt x="1426" y="593"/>
                  </a:lnTo>
                  <a:lnTo>
                    <a:pt x="1426" y="594"/>
                  </a:lnTo>
                  <a:lnTo>
                    <a:pt x="1426" y="595"/>
                  </a:lnTo>
                  <a:lnTo>
                    <a:pt x="1426" y="596"/>
                  </a:lnTo>
                  <a:lnTo>
                    <a:pt x="1426" y="597"/>
                  </a:lnTo>
                  <a:lnTo>
                    <a:pt x="1425" y="597"/>
                  </a:lnTo>
                  <a:lnTo>
                    <a:pt x="1423" y="597"/>
                  </a:lnTo>
                  <a:lnTo>
                    <a:pt x="1422" y="597"/>
                  </a:lnTo>
                  <a:lnTo>
                    <a:pt x="1421" y="597"/>
                  </a:lnTo>
                  <a:lnTo>
                    <a:pt x="1406" y="587"/>
                  </a:lnTo>
                  <a:lnTo>
                    <a:pt x="1404" y="586"/>
                  </a:lnTo>
                  <a:lnTo>
                    <a:pt x="1404" y="584"/>
                  </a:lnTo>
                  <a:lnTo>
                    <a:pt x="1404" y="583"/>
                  </a:lnTo>
                  <a:lnTo>
                    <a:pt x="1404" y="582"/>
                  </a:lnTo>
                  <a:lnTo>
                    <a:pt x="1406" y="581"/>
                  </a:lnTo>
                  <a:lnTo>
                    <a:pt x="1407" y="581"/>
                  </a:lnTo>
                  <a:lnTo>
                    <a:pt x="1408" y="581"/>
                  </a:lnTo>
                  <a:lnTo>
                    <a:pt x="1410" y="582"/>
                  </a:lnTo>
                  <a:lnTo>
                    <a:pt x="1410" y="582"/>
                  </a:lnTo>
                  <a:close/>
                  <a:moveTo>
                    <a:pt x="1441" y="604"/>
                  </a:moveTo>
                  <a:lnTo>
                    <a:pt x="1447" y="608"/>
                  </a:lnTo>
                  <a:lnTo>
                    <a:pt x="1447" y="607"/>
                  </a:lnTo>
                  <a:lnTo>
                    <a:pt x="1458" y="613"/>
                  </a:lnTo>
                  <a:lnTo>
                    <a:pt x="1459" y="614"/>
                  </a:lnTo>
                  <a:lnTo>
                    <a:pt x="1461" y="615"/>
                  </a:lnTo>
                  <a:lnTo>
                    <a:pt x="1461" y="616"/>
                  </a:lnTo>
                  <a:lnTo>
                    <a:pt x="1459" y="617"/>
                  </a:lnTo>
                  <a:lnTo>
                    <a:pt x="1459" y="617"/>
                  </a:lnTo>
                  <a:lnTo>
                    <a:pt x="1458" y="618"/>
                  </a:lnTo>
                  <a:lnTo>
                    <a:pt x="1456" y="618"/>
                  </a:lnTo>
                  <a:lnTo>
                    <a:pt x="1455" y="618"/>
                  </a:lnTo>
                  <a:lnTo>
                    <a:pt x="1443" y="613"/>
                  </a:lnTo>
                  <a:lnTo>
                    <a:pt x="1443" y="612"/>
                  </a:lnTo>
                  <a:lnTo>
                    <a:pt x="1437" y="608"/>
                  </a:lnTo>
                  <a:lnTo>
                    <a:pt x="1436" y="607"/>
                  </a:lnTo>
                  <a:lnTo>
                    <a:pt x="1436" y="606"/>
                  </a:lnTo>
                  <a:lnTo>
                    <a:pt x="1436" y="605"/>
                  </a:lnTo>
                  <a:lnTo>
                    <a:pt x="1436" y="604"/>
                  </a:lnTo>
                  <a:lnTo>
                    <a:pt x="1437" y="604"/>
                  </a:lnTo>
                  <a:lnTo>
                    <a:pt x="1439" y="603"/>
                  </a:lnTo>
                  <a:lnTo>
                    <a:pt x="1440" y="604"/>
                  </a:lnTo>
                  <a:lnTo>
                    <a:pt x="1441" y="604"/>
                  </a:lnTo>
                  <a:lnTo>
                    <a:pt x="1441" y="604"/>
                  </a:lnTo>
                  <a:close/>
                  <a:moveTo>
                    <a:pt x="1477" y="621"/>
                  </a:moveTo>
                  <a:lnTo>
                    <a:pt x="1491" y="627"/>
                  </a:lnTo>
                  <a:lnTo>
                    <a:pt x="1490" y="627"/>
                  </a:lnTo>
                  <a:lnTo>
                    <a:pt x="1495" y="628"/>
                  </a:lnTo>
                  <a:lnTo>
                    <a:pt x="1496" y="628"/>
                  </a:lnTo>
                  <a:lnTo>
                    <a:pt x="1496" y="629"/>
                  </a:lnTo>
                  <a:lnTo>
                    <a:pt x="1498" y="629"/>
                  </a:lnTo>
                  <a:lnTo>
                    <a:pt x="1498" y="631"/>
                  </a:lnTo>
                  <a:lnTo>
                    <a:pt x="1498" y="631"/>
                  </a:lnTo>
                  <a:lnTo>
                    <a:pt x="1496" y="632"/>
                  </a:lnTo>
                  <a:lnTo>
                    <a:pt x="1495" y="633"/>
                  </a:lnTo>
                  <a:lnTo>
                    <a:pt x="1494" y="633"/>
                  </a:lnTo>
                  <a:lnTo>
                    <a:pt x="1488" y="632"/>
                  </a:lnTo>
                  <a:lnTo>
                    <a:pt x="1487" y="632"/>
                  </a:lnTo>
                  <a:lnTo>
                    <a:pt x="1473" y="626"/>
                  </a:lnTo>
                  <a:lnTo>
                    <a:pt x="1472" y="625"/>
                  </a:lnTo>
                  <a:lnTo>
                    <a:pt x="1472" y="625"/>
                  </a:lnTo>
                  <a:lnTo>
                    <a:pt x="1472" y="624"/>
                  </a:lnTo>
                  <a:lnTo>
                    <a:pt x="1472" y="622"/>
                  </a:lnTo>
                  <a:lnTo>
                    <a:pt x="1473" y="621"/>
                  </a:lnTo>
                  <a:lnTo>
                    <a:pt x="1474" y="620"/>
                  </a:lnTo>
                  <a:lnTo>
                    <a:pt x="1476" y="620"/>
                  </a:lnTo>
                  <a:lnTo>
                    <a:pt x="1477" y="621"/>
                  </a:lnTo>
                  <a:lnTo>
                    <a:pt x="1477" y="621"/>
                  </a:lnTo>
                  <a:close/>
                  <a:moveTo>
                    <a:pt x="1516" y="630"/>
                  </a:moveTo>
                  <a:lnTo>
                    <a:pt x="1534" y="632"/>
                  </a:lnTo>
                  <a:lnTo>
                    <a:pt x="1532" y="632"/>
                  </a:lnTo>
                  <a:lnTo>
                    <a:pt x="1535" y="632"/>
                  </a:lnTo>
                  <a:lnTo>
                    <a:pt x="1536" y="632"/>
                  </a:lnTo>
                  <a:lnTo>
                    <a:pt x="1538" y="632"/>
                  </a:lnTo>
                  <a:lnTo>
                    <a:pt x="1539" y="633"/>
                  </a:lnTo>
                  <a:lnTo>
                    <a:pt x="1539" y="634"/>
                  </a:lnTo>
                  <a:lnTo>
                    <a:pt x="1539" y="635"/>
                  </a:lnTo>
                  <a:lnTo>
                    <a:pt x="1539" y="637"/>
                  </a:lnTo>
                  <a:lnTo>
                    <a:pt x="1538" y="637"/>
                  </a:lnTo>
                  <a:lnTo>
                    <a:pt x="1536" y="638"/>
                  </a:lnTo>
                  <a:lnTo>
                    <a:pt x="1534" y="638"/>
                  </a:lnTo>
                  <a:lnTo>
                    <a:pt x="1532" y="638"/>
                  </a:lnTo>
                  <a:lnTo>
                    <a:pt x="1514" y="635"/>
                  </a:lnTo>
                  <a:lnTo>
                    <a:pt x="1513" y="635"/>
                  </a:lnTo>
                  <a:lnTo>
                    <a:pt x="1512" y="634"/>
                  </a:lnTo>
                  <a:lnTo>
                    <a:pt x="1512" y="633"/>
                  </a:lnTo>
                  <a:lnTo>
                    <a:pt x="1512" y="632"/>
                  </a:lnTo>
                  <a:lnTo>
                    <a:pt x="1512" y="631"/>
                  </a:lnTo>
                  <a:lnTo>
                    <a:pt x="1513" y="630"/>
                  </a:lnTo>
                  <a:lnTo>
                    <a:pt x="1514" y="630"/>
                  </a:lnTo>
                  <a:lnTo>
                    <a:pt x="1516" y="630"/>
                  </a:lnTo>
                  <a:lnTo>
                    <a:pt x="1516" y="630"/>
                  </a:lnTo>
                  <a:close/>
                  <a:moveTo>
                    <a:pt x="1557" y="630"/>
                  </a:moveTo>
                  <a:lnTo>
                    <a:pt x="1578" y="627"/>
                  </a:lnTo>
                  <a:lnTo>
                    <a:pt x="1579" y="627"/>
                  </a:lnTo>
                  <a:lnTo>
                    <a:pt x="1580" y="628"/>
                  </a:lnTo>
                  <a:lnTo>
                    <a:pt x="1580" y="629"/>
                  </a:lnTo>
                  <a:lnTo>
                    <a:pt x="1582" y="629"/>
                  </a:lnTo>
                  <a:lnTo>
                    <a:pt x="1582" y="631"/>
                  </a:lnTo>
                  <a:lnTo>
                    <a:pt x="1580" y="631"/>
                  </a:lnTo>
                  <a:lnTo>
                    <a:pt x="1579" y="632"/>
                  </a:lnTo>
                  <a:lnTo>
                    <a:pt x="1579" y="632"/>
                  </a:lnTo>
                  <a:lnTo>
                    <a:pt x="1557" y="635"/>
                  </a:lnTo>
                  <a:lnTo>
                    <a:pt x="1556" y="635"/>
                  </a:lnTo>
                  <a:lnTo>
                    <a:pt x="1554" y="634"/>
                  </a:lnTo>
                  <a:lnTo>
                    <a:pt x="1554" y="633"/>
                  </a:lnTo>
                  <a:lnTo>
                    <a:pt x="1553" y="632"/>
                  </a:lnTo>
                  <a:lnTo>
                    <a:pt x="1553" y="631"/>
                  </a:lnTo>
                  <a:lnTo>
                    <a:pt x="1554" y="631"/>
                  </a:lnTo>
                  <a:lnTo>
                    <a:pt x="1556" y="630"/>
                  </a:lnTo>
                  <a:lnTo>
                    <a:pt x="1557" y="630"/>
                  </a:lnTo>
                  <a:lnTo>
                    <a:pt x="1557" y="630"/>
                  </a:lnTo>
                  <a:close/>
                  <a:moveTo>
                    <a:pt x="1596" y="620"/>
                  </a:moveTo>
                  <a:lnTo>
                    <a:pt x="1614" y="613"/>
                  </a:lnTo>
                  <a:lnTo>
                    <a:pt x="1615" y="612"/>
                  </a:lnTo>
                  <a:lnTo>
                    <a:pt x="1616" y="612"/>
                  </a:lnTo>
                  <a:lnTo>
                    <a:pt x="1618" y="613"/>
                  </a:lnTo>
                  <a:lnTo>
                    <a:pt x="1618" y="614"/>
                  </a:lnTo>
                  <a:lnTo>
                    <a:pt x="1619" y="615"/>
                  </a:lnTo>
                  <a:lnTo>
                    <a:pt x="1619" y="615"/>
                  </a:lnTo>
                  <a:lnTo>
                    <a:pt x="1618" y="616"/>
                  </a:lnTo>
                  <a:lnTo>
                    <a:pt x="1618" y="617"/>
                  </a:lnTo>
                  <a:lnTo>
                    <a:pt x="1598" y="626"/>
                  </a:lnTo>
                  <a:lnTo>
                    <a:pt x="1597" y="626"/>
                  </a:lnTo>
                  <a:lnTo>
                    <a:pt x="1596" y="626"/>
                  </a:lnTo>
                  <a:lnTo>
                    <a:pt x="1594" y="625"/>
                  </a:lnTo>
                  <a:lnTo>
                    <a:pt x="1594" y="625"/>
                  </a:lnTo>
                  <a:lnTo>
                    <a:pt x="1593" y="624"/>
                  </a:lnTo>
                  <a:lnTo>
                    <a:pt x="1593" y="622"/>
                  </a:lnTo>
                  <a:lnTo>
                    <a:pt x="1594" y="621"/>
                  </a:lnTo>
                  <a:lnTo>
                    <a:pt x="1596" y="620"/>
                  </a:lnTo>
                  <a:lnTo>
                    <a:pt x="1596" y="620"/>
                  </a:lnTo>
                  <a:close/>
                  <a:moveTo>
                    <a:pt x="1630" y="603"/>
                  </a:moveTo>
                  <a:lnTo>
                    <a:pt x="1647" y="593"/>
                  </a:lnTo>
                  <a:lnTo>
                    <a:pt x="1648" y="592"/>
                  </a:lnTo>
                  <a:lnTo>
                    <a:pt x="1649" y="592"/>
                  </a:lnTo>
                  <a:lnTo>
                    <a:pt x="1651" y="593"/>
                  </a:lnTo>
                  <a:lnTo>
                    <a:pt x="1652" y="593"/>
                  </a:lnTo>
                  <a:lnTo>
                    <a:pt x="1652" y="594"/>
                  </a:lnTo>
                  <a:lnTo>
                    <a:pt x="1653" y="595"/>
                  </a:lnTo>
                  <a:lnTo>
                    <a:pt x="1652" y="596"/>
                  </a:lnTo>
                  <a:lnTo>
                    <a:pt x="1652" y="597"/>
                  </a:lnTo>
                  <a:lnTo>
                    <a:pt x="1636" y="607"/>
                  </a:lnTo>
                  <a:lnTo>
                    <a:pt x="1634" y="608"/>
                  </a:lnTo>
                  <a:lnTo>
                    <a:pt x="1633" y="608"/>
                  </a:lnTo>
                  <a:lnTo>
                    <a:pt x="1631" y="608"/>
                  </a:lnTo>
                  <a:lnTo>
                    <a:pt x="1630" y="607"/>
                  </a:lnTo>
                  <a:lnTo>
                    <a:pt x="1630" y="606"/>
                  </a:lnTo>
                  <a:lnTo>
                    <a:pt x="1630" y="605"/>
                  </a:lnTo>
                  <a:lnTo>
                    <a:pt x="1630" y="604"/>
                  </a:lnTo>
                  <a:lnTo>
                    <a:pt x="1630" y="603"/>
                  </a:lnTo>
                  <a:lnTo>
                    <a:pt x="1630" y="603"/>
                  </a:lnTo>
                  <a:close/>
                  <a:moveTo>
                    <a:pt x="1663" y="582"/>
                  </a:moveTo>
                  <a:lnTo>
                    <a:pt x="1667" y="580"/>
                  </a:lnTo>
                  <a:lnTo>
                    <a:pt x="1667" y="580"/>
                  </a:lnTo>
                  <a:lnTo>
                    <a:pt x="1677" y="570"/>
                  </a:lnTo>
                  <a:lnTo>
                    <a:pt x="1678" y="570"/>
                  </a:lnTo>
                  <a:lnTo>
                    <a:pt x="1680" y="569"/>
                  </a:lnTo>
                  <a:lnTo>
                    <a:pt x="1681" y="569"/>
                  </a:lnTo>
                  <a:lnTo>
                    <a:pt x="1682" y="570"/>
                  </a:lnTo>
                  <a:lnTo>
                    <a:pt x="1684" y="571"/>
                  </a:lnTo>
                  <a:lnTo>
                    <a:pt x="1684" y="572"/>
                  </a:lnTo>
                  <a:lnTo>
                    <a:pt x="1684" y="574"/>
                  </a:lnTo>
                  <a:lnTo>
                    <a:pt x="1682" y="575"/>
                  </a:lnTo>
                  <a:lnTo>
                    <a:pt x="1673" y="583"/>
                  </a:lnTo>
                  <a:lnTo>
                    <a:pt x="1673" y="584"/>
                  </a:lnTo>
                  <a:lnTo>
                    <a:pt x="1669" y="587"/>
                  </a:lnTo>
                  <a:lnTo>
                    <a:pt x="1667" y="588"/>
                  </a:lnTo>
                  <a:lnTo>
                    <a:pt x="1666" y="588"/>
                  </a:lnTo>
                  <a:lnTo>
                    <a:pt x="1665" y="587"/>
                  </a:lnTo>
                  <a:lnTo>
                    <a:pt x="1663" y="587"/>
                  </a:lnTo>
                  <a:lnTo>
                    <a:pt x="1663" y="586"/>
                  </a:lnTo>
                  <a:lnTo>
                    <a:pt x="1662" y="584"/>
                  </a:lnTo>
                  <a:lnTo>
                    <a:pt x="1663" y="583"/>
                  </a:lnTo>
                  <a:lnTo>
                    <a:pt x="1663" y="582"/>
                  </a:lnTo>
                  <a:lnTo>
                    <a:pt x="1663" y="582"/>
                  </a:lnTo>
                  <a:close/>
                  <a:moveTo>
                    <a:pt x="1691" y="557"/>
                  </a:moveTo>
                  <a:lnTo>
                    <a:pt x="1704" y="545"/>
                  </a:lnTo>
                  <a:lnTo>
                    <a:pt x="1706" y="544"/>
                  </a:lnTo>
                  <a:lnTo>
                    <a:pt x="1707" y="544"/>
                  </a:lnTo>
                  <a:lnTo>
                    <a:pt x="1709" y="544"/>
                  </a:lnTo>
                  <a:lnTo>
                    <a:pt x="1710" y="544"/>
                  </a:lnTo>
                  <a:lnTo>
                    <a:pt x="1710" y="545"/>
                  </a:lnTo>
                  <a:lnTo>
                    <a:pt x="1711" y="546"/>
                  </a:lnTo>
                  <a:lnTo>
                    <a:pt x="1710" y="547"/>
                  </a:lnTo>
                  <a:lnTo>
                    <a:pt x="1710" y="549"/>
                  </a:lnTo>
                  <a:lnTo>
                    <a:pt x="1696" y="562"/>
                  </a:lnTo>
                  <a:lnTo>
                    <a:pt x="1695" y="562"/>
                  </a:lnTo>
                  <a:lnTo>
                    <a:pt x="1693" y="563"/>
                  </a:lnTo>
                  <a:lnTo>
                    <a:pt x="1692" y="563"/>
                  </a:lnTo>
                  <a:lnTo>
                    <a:pt x="1692" y="562"/>
                  </a:lnTo>
                  <a:lnTo>
                    <a:pt x="1691" y="561"/>
                  </a:lnTo>
                  <a:lnTo>
                    <a:pt x="1691" y="559"/>
                  </a:lnTo>
                  <a:lnTo>
                    <a:pt x="1691" y="558"/>
                  </a:lnTo>
                  <a:lnTo>
                    <a:pt x="1691" y="557"/>
                  </a:lnTo>
                  <a:lnTo>
                    <a:pt x="1691" y="557"/>
                  </a:lnTo>
                  <a:close/>
                  <a:moveTo>
                    <a:pt x="1717" y="532"/>
                  </a:moveTo>
                  <a:lnTo>
                    <a:pt x="1729" y="518"/>
                  </a:lnTo>
                  <a:lnTo>
                    <a:pt x="1731" y="518"/>
                  </a:lnTo>
                  <a:lnTo>
                    <a:pt x="1732" y="517"/>
                  </a:lnTo>
                  <a:lnTo>
                    <a:pt x="1733" y="517"/>
                  </a:lnTo>
                  <a:lnTo>
                    <a:pt x="1735" y="518"/>
                  </a:lnTo>
                  <a:lnTo>
                    <a:pt x="1736" y="518"/>
                  </a:lnTo>
                  <a:lnTo>
                    <a:pt x="1736" y="519"/>
                  </a:lnTo>
                  <a:lnTo>
                    <a:pt x="1736" y="520"/>
                  </a:lnTo>
                  <a:lnTo>
                    <a:pt x="1736" y="521"/>
                  </a:lnTo>
                  <a:lnTo>
                    <a:pt x="1724" y="536"/>
                  </a:lnTo>
                  <a:lnTo>
                    <a:pt x="1722" y="536"/>
                  </a:lnTo>
                  <a:lnTo>
                    <a:pt x="1721" y="537"/>
                  </a:lnTo>
                  <a:lnTo>
                    <a:pt x="1720" y="537"/>
                  </a:lnTo>
                  <a:lnTo>
                    <a:pt x="1718" y="536"/>
                  </a:lnTo>
                  <a:lnTo>
                    <a:pt x="1717" y="534"/>
                  </a:lnTo>
                  <a:lnTo>
                    <a:pt x="1717" y="534"/>
                  </a:lnTo>
                  <a:lnTo>
                    <a:pt x="1717" y="533"/>
                  </a:lnTo>
                  <a:lnTo>
                    <a:pt x="1717" y="532"/>
                  </a:lnTo>
                  <a:lnTo>
                    <a:pt x="1717" y="532"/>
                  </a:lnTo>
                  <a:close/>
                  <a:moveTo>
                    <a:pt x="1743" y="505"/>
                  </a:moveTo>
                  <a:lnTo>
                    <a:pt x="1755" y="491"/>
                  </a:lnTo>
                  <a:lnTo>
                    <a:pt x="1755" y="491"/>
                  </a:lnTo>
                  <a:lnTo>
                    <a:pt x="1757" y="490"/>
                  </a:lnTo>
                  <a:lnTo>
                    <a:pt x="1758" y="491"/>
                  </a:lnTo>
                  <a:lnTo>
                    <a:pt x="1760" y="491"/>
                  </a:lnTo>
                  <a:lnTo>
                    <a:pt x="1761" y="492"/>
                  </a:lnTo>
                  <a:lnTo>
                    <a:pt x="1761" y="493"/>
                  </a:lnTo>
                  <a:lnTo>
                    <a:pt x="1761" y="494"/>
                  </a:lnTo>
                  <a:lnTo>
                    <a:pt x="1761" y="495"/>
                  </a:lnTo>
                  <a:lnTo>
                    <a:pt x="1749" y="508"/>
                  </a:lnTo>
                  <a:lnTo>
                    <a:pt x="1747" y="509"/>
                  </a:lnTo>
                  <a:lnTo>
                    <a:pt x="1746" y="509"/>
                  </a:lnTo>
                  <a:lnTo>
                    <a:pt x="1744" y="509"/>
                  </a:lnTo>
                  <a:lnTo>
                    <a:pt x="1743" y="508"/>
                  </a:lnTo>
                  <a:lnTo>
                    <a:pt x="1742" y="508"/>
                  </a:lnTo>
                  <a:lnTo>
                    <a:pt x="1742" y="507"/>
                  </a:lnTo>
                  <a:lnTo>
                    <a:pt x="1742" y="506"/>
                  </a:lnTo>
                  <a:lnTo>
                    <a:pt x="1743" y="505"/>
                  </a:lnTo>
                  <a:lnTo>
                    <a:pt x="1743" y="505"/>
                  </a:lnTo>
                  <a:close/>
                  <a:moveTo>
                    <a:pt x="1766" y="478"/>
                  </a:moveTo>
                  <a:lnTo>
                    <a:pt x="1779" y="464"/>
                  </a:lnTo>
                  <a:lnTo>
                    <a:pt x="1779" y="463"/>
                  </a:lnTo>
                  <a:lnTo>
                    <a:pt x="1780" y="463"/>
                  </a:lnTo>
                  <a:lnTo>
                    <a:pt x="1782" y="463"/>
                  </a:lnTo>
                  <a:lnTo>
                    <a:pt x="1783" y="463"/>
                  </a:lnTo>
                  <a:lnTo>
                    <a:pt x="1784" y="464"/>
                  </a:lnTo>
                  <a:lnTo>
                    <a:pt x="1784" y="465"/>
                  </a:lnTo>
                  <a:lnTo>
                    <a:pt x="1784" y="466"/>
                  </a:lnTo>
                  <a:lnTo>
                    <a:pt x="1784" y="467"/>
                  </a:lnTo>
                  <a:lnTo>
                    <a:pt x="1772" y="481"/>
                  </a:lnTo>
                  <a:lnTo>
                    <a:pt x="1772" y="481"/>
                  </a:lnTo>
                  <a:lnTo>
                    <a:pt x="1771" y="482"/>
                  </a:lnTo>
                  <a:lnTo>
                    <a:pt x="1769" y="482"/>
                  </a:lnTo>
                  <a:lnTo>
                    <a:pt x="1768" y="481"/>
                  </a:lnTo>
                  <a:lnTo>
                    <a:pt x="1766" y="481"/>
                  </a:lnTo>
                  <a:lnTo>
                    <a:pt x="1766" y="480"/>
                  </a:lnTo>
                  <a:lnTo>
                    <a:pt x="1766" y="479"/>
                  </a:lnTo>
                  <a:lnTo>
                    <a:pt x="1766" y="478"/>
                  </a:lnTo>
                  <a:lnTo>
                    <a:pt x="1766" y="478"/>
                  </a:lnTo>
                  <a:close/>
                  <a:moveTo>
                    <a:pt x="1790" y="450"/>
                  </a:moveTo>
                  <a:lnTo>
                    <a:pt x="1801" y="436"/>
                  </a:lnTo>
                  <a:lnTo>
                    <a:pt x="1802" y="436"/>
                  </a:lnTo>
                  <a:lnTo>
                    <a:pt x="1804" y="435"/>
                  </a:lnTo>
                  <a:lnTo>
                    <a:pt x="1805" y="435"/>
                  </a:lnTo>
                  <a:lnTo>
                    <a:pt x="1806" y="436"/>
                  </a:lnTo>
                  <a:lnTo>
                    <a:pt x="1808" y="436"/>
                  </a:lnTo>
                  <a:lnTo>
                    <a:pt x="1808" y="437"/>
                  </a:lnTo>
                  <a:lnTo>
                    <a:pt x="1808" y="438"/>
                  </a:lnTo>
                  <a:lnTo>
                    <a:pt x="1808" y="439"/>
                  </a:lnTo>
                  <a:lnTo>
                    <a:pt x="1795" y="453"/>
                  </a:lnTo>
                  <a:lnTo>
                    <a:pt x="1795" y="454"/>
                  </a:lnTo>
                  <a:lnTo>
                    <a:pt x="1794" y="454"/>
                  </a:lnTo>
                  <a:lnTo>
                    <a:pt x="1793" y="454"/>
                  </a:lnTo>
                  <a:lnTo>
                    <a:pt x="1791" y="454"/>
                  </a:lnTo>
                  <a:lnTo>
                    <a:pt x="1790" y="453"/>
                  </a:lnTo>
                  <a:lnTo>
                    <a:pt x="1790" y="452"/>
                  </a:lnTo>
                  <a:lnTo>
                    <a:pt x="1790" y="451"/>
                  </a:lnTo>
                  <a:lnTo>
                    <a:pt x="1790" y="450"/>
                  </a:lnTo>
                  <a:lnTo>
                    <a:pt x="1790" y="450"/>
                  </a:lnTo>
                  <a:close/>
                  <a:moveTo>
                    <a:pt x="1812" y="421"/>
                  </a:moveTo>
                  <a:lnTo>
                    <a:pt x="1823" y="407"/>
                  </a:lnTo>
                  <a:lnTo>
                    <a:pt x="1824" y="406"/>
                  </a:lnTo>
                  <a:lnTo>
                    <a:pt x="1826" y="406"/>
                  </a:lnTo>
                  <a:lnTo>
                    <a:pt x="1827" y="406"/>
                  </a:lnTo>
                  <a:lnTo>
                    <a:pt x="1828" y="406"/>
                  </a:lnTo>
                  <a:lnTo>
                    <a:pt x="1828" y="407"/>
                  </a:lnTo>
                  <a:lnTo>
                    <a:pt x="1830" y="408"/>
                  </a:lnTo>
                  <a:lnTo>
                    <a:pt x="1830" y="410"/>
                  </a:lnTo>
                  <a:lnTo>
                    <a:pt x="1830" y="411"/>
                  </a:lnTo>
                  <a:lnTo>
                    <a:pt x="1819" y="425"/>
                  </a:lnTo>
                  <a:lnTo>
                    <a:pt x="1817" y="426"/>
                  </a:lnTo>
                  <a:lnTo>
                    <a:pt x="1816" y="426"/>
                  </a:lnTo>
                  <a:lnTo>
                    <a:pt x="1815" y="426"/>
                  </a:lnTo>
                  <a:lnTo>
                    <a:pt x="1813" y="426"/>
                  </a:lnTo>
                  <a:lnTo>
                    <a:pt x="1812" y="425"/>
                  </a:lnTo>
                  <a:lnTo>
                    <a:pt x="1812" y="424"/>
                  </a:lnTo>
                  <a:lnTo>
                    <a:pt x="1812" y="423"/>
                  </a:lnTo>
                  <a:lnTo>
                    <a:pt x="1812" y="421"/>
                  </a:lnTo>
                  <a:lnTo>
                    <a:pt x="1812" y="421"/>
                  </a:lnTo>
                  <a:close/>
                  <a:moveTo>
                    <a:pt x="1834" y="393"/>
                  </a:moveTo>
                  <a:lnTo>
                    <a:pt x="1845" y="379"/>
                  </a:lnTo>
                  <a:lnTo>
                    <a:pt x="1846" y="378"/>
                  </a:lnTo>
                  <a:lnTo>
                    <a:pt x="1846" y="378"/>
                  </a:lnTo>
                  <a:lnTo>
                    <a:pt x="1848" y="377"/>
                  </a:lnTo>
                  <a:lnTo>
                    <a:pt x="1849" y="378"/>
                  </a:lnTo>
                  <a:lnTo>
                    <a:pt x="1850" y="378"/>
                  </a:lnTo>
                  <a:lnTo>
                    <a:pt x="1852" y="379"/>
                  </a:lnTo>
                  <a:lnTo>
                    <a:pt x="1852" y="380"/>
                  </a:lnTo>
                  <a:lnTo>
                    <a:pt x="1850" y="381"/>
                  </a:lnTo>
                  <a:lnTo>
                    <a:pt x="1839" y="396"/>
                  </a:lnTo>
                  <a:lnTo>
                    <a:pt x="1839" y="396"/>
                  </a:lnTo>
                  <a:lnTo>
                    <a:pt x="1838" y="398"/>
                  </a:lnTo>
                  <a:lnTo>
                    <a:pt x="1837" y="398"/>
                  </a:lnTo>
                  <a:lnTo>
                    <a:pt x="1835" y="396"/>
                  </a:lnTo>
                  <a:lnTo>
                    <a:pt x="1834" y="396"/>
                  </a:lnTo>
                  <a:lnTo>
                    <a:pt x="1834" y="395"/>
                  </a:lnTo>
                  <a:lnTo>
                    <a:pt x="1834" y="394"/>
                  </a:lnTo>
                  <a:lnTo>
                    <a:pt x="1834" y="393"/>
                  </a:lnTo>
                  <a:lnTo>
                    <a:pt x="1834" y="393"/>
                  </a:lnTo>
                  <a:close/>
                  <a:moveTo>
                    <a:pt x="1855" y="364"/>
                  </a:moveTo>
                  <a:lnTo>
                    <a:pt x="1866" y="350"/>
                  </a:lnTo>
                  <a:lnTo>
                    <a:pt x="1866" y="349"/>
                  </a:lnTo>
                  <a:lnTo>
                    <a:pt x="1867" y="349"/>
                  </a:lnTo>
                  <a:lnTo>
                    <a:pt x="1868" y="349"/>
                  </a:lnTo>
                  <a:lnTo>
                    <a:pt x="1870" y="349"/>
                  </a:lnTo>
                  <a:lnTo>
                    <a:pt x="1871" y="350"/>
                  </a:lnTo>
                  <a:lnTo>
                    <a:pt x="1871" y="350"/>
                  </a:lnTo>
                  <a:lnTo>
                    <a:pt x="1871" y="351"/>
                  </a:lnTo>
                  <a:lnTo>
                    <a:pt x="1871" y="352"/>
                  </a:lnTo>
                  <a:lnTo>
                    <a:pt x="1862" y="367"/>
                  </a:lnTo>
                  <a:lnTo>
                    <a:pt x="1860" y="368"/>
                  </a:lnTo>
                  <a:lnTo>
                    <a:pt x="1859" y="368"/>
                  </a:lnTo>
                  <a:lnTo>
                    <a:pt x="1857" y="368"/>
                  </a:lnTo>
                  <a:lnTo>
                    <a:pt x="1856" y="368"/>
                  </a:lnTo>
                  <a:lnTo>
                    <a:pt x="1856" y="367"/>
                  </a:lnTo>
                  <a:lnTo>
                    <a:pt x="1855" y="366"/>
                  </a:lnTo>
                  <a:lnTo>
                    <a:pt x="1855" y="365"/>
                  </a:lnTo>
                  <a:lnTo>
                    <a:pt x="1855" y="364"/>
                  </a:lnTo>
                  <a:lnTo>
                    <a:pt x="1855" y="364"/>
                  </a:lnTo>
                  <a:close/>
                  <a:moveTo>
                    <a:pt x="1875" y="335"/>
                  </a:moveTo>
                  <a:lnTo>
                    <a:pt x="1885" y="320"/>
                  </a:lnTo>
                  <a:lnTo>
                    <a:pt x="1886" y="319"/>
                  </a:lnTo>
                  <a:lnTo>
                    <a:pt x="1888" y="319"/>
                  </a:lnTo>
                  <a:lnTo>
                    <a:pt x="1889" y="319"/>
                  </a:lnTo>
                  <a:lnTo>
                    <a:pt x="1890" y="319"/>
                  </a:lnTo>
                  <a:lnTo>
                    <a:pt x="1892" y="319"/>
                  </a:lnTo>
                  <a:lnTo>
                    <a:pt x="1892" y="320"/>
                  </a:lnTo>
                  <a:lnTo>
                    <a:pt x="1892" y="322"/>
                  </a:lnTo>
                  <a:lnTo>
                    <a:pt x="1892" y="323"/>
                  </a:lnTo>
                  <a:lnTo>
                    <a:pt x="1881" y="338"/>
                  </a:lnTo>
                  <a:lnTo>
                    <a:pt x="1881" y="339"/>
                  </a:lnTo>
                  <a:lnTo>
                    <a:pt x="1879" y="339"/>
                  </a:lnTo>
                  <a:lnTo>
                    <a:pt x="1878" y="339"/>
                  </a:lnTo>
                  <a:lnTo>
                    <a:pt x="1877" y="339"/>
                  </a:lnTo>
                  <a:lnTo>
                    <a:pt x="1875" y="338"/>
                  </a:lnTo>
                  <a:lnTo>
                    <a:pt x="1875" y="337"/>
                  </a:lnTo>
                  <a:lnTo>
                    <a:pt x="1875" y="336"/>
                  </a:lnTo>
                  <a:lnTo>
                    <a:pt x="1875" y="335"/>
                  </a:lnTo>
                  <a:lnTo>
                    <a:pt x="1875" y="335"/>
                  </a:lnTo>
                  <a:close/>
                  <a:moveTo>
                    <a:pt x="1896" y="305"/>
                  </a:moveTo>
                  <a:lnTo>
                    <a:pt x="1906" y="291"/>
                  </a:lnTo>
                  <a:lnTo>
                    <a:pt x="1907" y="290"/>
                  </a:lnTo>
                  <a:lnTo>
                    <a:pt x="1907" y="290"/>
                  </a:lnTo>
                  <a:lnTo>
                    <a:pt x="1908" y="290"/>
                  </a:lnTo>
                  <a:lnTo>
                    <a:pt x="1910" y="290"/>
                  </a:lnTo>
                  <a:lnTo>
                    <a:pt x="1911" y="290"/>
                  </a:lnTo>
                  <a:lnTo>
                    <a:pt x="1912" y="291"/>
                  </a:lnTo>
                  <a:lnTo>
                    <a:pt x="1912" y="292"/>
                  </a:lnTo>
                  <a:lnTo>
                    <a:pt x="1911" y="293"/>
                  </a:lnTo>
                  <a:lnTo>
                    <a:pt x="1901" y="308"/>
                  </a:lnTo>
                  <a:lnTo>
                    <a:pt x="1900" y="310"/>
                  </a:lnTo>
                  <a:lnTo>
                    <a:pt x="1900" y="310"/>
                  </a:lnTo>
                  <a:lnTo>
                    <a:pt x="1899" y="310"/>
                  </a:lnTo>
                  <a:lnTo>
                    <a:pt x="1897" y="310"/>
                  </a:lnTo>
                  <a:lnTo>
                    <a:pt x="1896" y="308"/>
                  </a:lnTo>
                  <a:lnTo>
                    <a:pt x="1895" y="307"/>
                  </a:lnTo>
                  <a:lnTo>
                    <a:pt x="1895" y="306"/>
                  </a:lnTo>
                  <a:lnTo>
                    <a:pt x="1896" y="305"/>
                  </a:lnTo>
                  <a:lnTo>
                    <a:pt x="1896" y="305"/>
                  </a:lnTo>
                  <a:close/>
                  <a:moveTo>
                    <a:pt x="1915" y="276"/>
                  </a:moveTo>
                  <a:lnTo>
                    <a:pt x="1926" y="262"/>
                  </a:lnTo>
                  <a:lnTo>
                    <a:pt x="1926" y="261"/>
                  </a:lnTo>
                  <a:lnTo>
                    <a:pt x="1928" y="261"/>
                  </a:lnTo>
                  <a:lnTo>
                    <a:pt x="1929" y="261"/>
                  </a:lnTo>
                  <a:lnTo>
                    <a:pt x="1930" y="261"/>
                  </a:lnTo>
                  <a:lnTo>
                    <a:pt x="1932" y="261"/>
                  </a:lnTo>
                  <a:lnTo>
                    <a:pt x="1932" y="262"/>
                  </a:lnTo>
                  <a:lnTo>
                    <a:pt x="1932" y="263"/>
                  </a:lnTo>
                  <a:lnTo>
                    <a:pt x="1932" y="264"/>
                  </a:lnTo>
                  <a:lnTo>
                    <a:pt x="1922" y="279"/>
                  </a:lnTo>
                  <a:lnTo>
                    <a:pt x="1921" y="280"/>
                  </a:lnTo>
                  <a:lnTo>
                    <a:pt x="1919" y="280"/>
                  </a:lnTo>
                  <a:lnTo>
                    <a:pt x="1918" y="280"/>
                  </a:lnTo>
                  <a:lnTo>
                    <a:pt x="1917" y="280"/>
                  </a:lnTo>
                  <a:lnTo>
                    <a:pt x="1915" y="279"/>
                  </a:lnTo>
                  <a:lnTo>
                    <a:pt x="1915" y="278"/>
                  </a:lnTo>
                  <a:lnTo>
                    <a:pt x="1915" y="277"/>
                  </a:lnTo>
                  <a:lnTo>
                    <a:pt x="1915" y="276"/>
                  </a:lnTo>
                  <a:lnTo>
                    <a:pt x="1915" y="276"/>
                  </a:lnTo>
                  <a:close/>
                  <a:moveTo>
                    <a:pt x="1936" y="247"/>
                  </a:moveTo>
                  <a:lnTo>
                    <a:pt x="1936" y="247"/>
                  </a:lnTo>
                  <a:lnTo>
                    <a:pt x="1947" y="232"/>
                  </a:lnTo>
                  <a:lnTo>
                    <a:pt x="1947" y="231"/>
                  </a:lnTo>
                  <a:lnTo>
                    <a:pt x="1948" y="231"/>
                  </a:lnTo>
                  <a:lnTo>
                    <a:pt x="1950" y="231"/>
                  </a:lnTo>
                  <a:lnTo>
                    <a:pt x="1951" y="231"/>
                  </a:lnTo>
                  <a:lnTo>
                    <a:pt x="1952" y="232"/>
                  </a:lnTo>
                  <a:lnTo>
                    <a:pt x="1952" y="234"/>
                  </a:lnTo>
                  <a:lnTo>
                    <a:pt x="1952" y="235"/>
                  </a:lnTo>
                  <a:lnTo>
                    <a:pt x="1952" y="236"/>
                  </a:lnTo>
                  <a:lnTo>
                    <a:pt x="1943" y="249"/>
                  </a:lnTo>
                  <a:lnTo>
                    <a:pt x="1941" y="250"/>
                  </a:lnTo>
                  <a:lnTo>
                    <a:pt x="1941" y="251"/>
                  </a:lnTo>
                  <a:lnTo>
                    <a:pt x="1940" y="251"/>
                  </a:lnTo>
                  <a:lnTo>
                    <a:pt x="1939" y="251"/>
                  </a:lnTo>
                  <a:lnTo>
                    <a:pt x="1937" y="251"/>
                  </a:lnTo>
                  <a:lnTo>
                    <a:pt x="1936" y="250"/>
                  </a:lnTo>
                  <a:lnTo>
                    <a:pt x="1936" y="249"/>
                  </a:lnTo>
                  <a:lnTo>
                    <a:pt x="1936" y="248"/>
                  </a:lnTo>
                  <a:lnTo>
                    <a:pt x="1936" y="247"/>
                  </a:lnTo>
                  <a:lnTo>
                    <a:pt x="1936" y="247"/>
                  </a:lnTo>
                  <a:close/>
                  <a:moveTo>
                    <a:pt x="1958" y="218"/>
                  </a:moveTo>
                  <a:lnTo>
                    <a:pt x="1968" y="204"/>
                  </a:lnTo>
                  <a:lnTo>
                    <a:pt x="1969" y="203"/>
                  </a:lnTo>
                  <a:lnTo>
                    <a:pt x="1970" y="202"/>
                  </a:lnTo>
                  <a:lnTo>
                    <a:pt x="1972" y="202"/>
                  </a:lnTo>
                  <a:lnTo>
                    <a:pt x="1973" y="203"/>
                  </a:lnTo>
                  <a:lnTo>
                    <a:pt x="1974" y="203"/>
                  </a:lnTo>
                  <a:lnTo>
                    <a:pt x="1974" y="204"/>
                  </a:lnTo>
                  <a:lnTo>
                    <a:pt x="1974" y="205"/>
                  </a:lnTo>
                  <a:lnTo>
                    <a:pt x="1974" y="206"/>
                  </a:lnTo>
                  <a:lnTo>
                    <a:pt x="1963" y="221"/>
                  </a:lnTo>
                  <a:lnTo>
                    <a:pt x="1962" y="222"/>
                  </a:lnTo>
                  <a:lnTo>
                    <a:pt x="1961" y="223"/>
                  </a:lnTo>
                  <a:lnTo>
                    <a:pt x="1959" y="223"/>
                  </a:lnTo>
                  <a:lnTo>
                    <a:pt x="1958" y="222"/>
                  </a:lnTo>
                  <a:lnTo>
                    <a:pt x="1958" y="222"/>
                  </a:lnTo>
                  <a:lnTo>
                    <a:pt x="1957" y="221"/>
                  </a:lnTo>
                  <a:lnTo>
                    <a:pt x="1957" y="219"/>
                  </a:lnTo>
                  <a:lnTo>
                    <a:pt x="1958" y="218"/>
                  </a:lnTo>
                  <a:lnTo>
                    <a:pt x="1958" y="218"/>
                  </a:lnTo>
                  <a:close/>
                  <a:moveTo>
                    <a:pt x="1979" y="189"/>
                  </a:moveTo>
                  <a:lnTo>
                    <a:pt x="1980" y="188"/>
                  </a:lnTo>
                  <a:lnTo>
                    <a:pt x="1990" y="175"/>
                  </a:lnTo>
                  <a:lnTo>
                    <a:pt x="1991" y="175"/>
                  </a:lnTo>
                  <a:lnTo>
                    <a:pt x="1992" y="174"/>
                  </a:lnTo>
                  <a:lnTo>
                    <a:pt x="1994" y="174"/>
                  </a:lnTo>
                  <a:lnTo>
                    <a:pt x="1995" y="175"/>
                  </a:lnTo>
                  <a:lnTo>
                    <a:pt x="1997" y="175"/>
                  </a:lnTo>
                  <a:lnTo>
                    <a:pt x="1997" y="176"/>
                  </a:lnTo>
                  <a:lnTo>
                    <a:pt x="1997" y="177"/>
                  </a:lnTo>
                  <a:lnTo>
                    <a:pt x="1997" y="178"/>
                  </a:lnTo>
                  <a:lnTo>
                    <a:pt x="1987" y="190"/>
                  </a:lnTo>
                  <a:lnTo>
                    <a:pt x="1986" y="192"/>
                  </a:lnTo>
                  <a:lnTo>
                    <a:pt x="1984" y="193"/>
                  </a:lnTo>
                  <a:lnTo>
                    <a:pt x="1983" y="193"/>
                  </a:lnTo>
                  <a:lnTo>
                    <a:pt x="1981" y="193"/>
                  </a:lnTo>
                  <a:lnTo>
                    <a:pt x="1980" y="193"/>
                  </a:lnTo>
                  <a:lnTo>
                    <a:pt x="1979" y="192"/>
                  </a:lnTo>
                  <a:lnTo>
                    <a:pt x="1979" y="191"/>
                  </a:lnTo>
                  <a:lnTo>
                    <a:pt x="1979" y="190"/>
                  </a:lnTo>
                  <a:lnTo>
                    <a:pt x="1979" y="189"/>
                  </a:lnTo>
                  <a:lnTo>
                    <a:pt x="1979" y="189"/>
                  </a:lnTo>
                  <a:close/>
                  <a:moveTo>
                    <a:pt x="2002" y="161"/>
                  </a:moveTo>
                  <a:lnTo>
                    <a:pt x="2013" y="147"/>
                  </a:lnTo>
                  <a:lnTo>
                    <a:pt x="2013" y="147"/>
                  </a:lnTo>
                  <a:lnTo>
                    <a:pt x="2014" y="146"/>
                  </a:lnTo>
                  <a:lnTo>
                    <a:pt x="2016" y="146"/>
                  </a:lnTo>
                  <a:lnTo>
                    <a:pt x="2017" y="146"/>
                  </a:lnTo>
                  <a:lnTo>
                    <a:pt x="2019" y="147"/>
                  </a:lnTo>
                  <a:lnTo>
                    <a:pt x="2019" y="148"/>
                  </a:lnTo>
                  <a:lnTo>
                    <a:pt x="2019" y="149"/>
                  </a:lnTo>
                  <a:lnTo>
                    <a:pt x="2019" y="150"/>
                  </a:lnTo>
                  <a:lnTo>
                    <a:pt x="2008" y="164"/>
                  </a:lnTo>
                  <a:lnTo>
                    <a:pt x="2006" y="165"/>
                  </a:lnTo>
                  <a:lnTo>
                    <a:pt x="2005" y="165"/>
                  </a:lnTo>
                  <a:lnTo>
                    <a:pt x="2003" y="165"/>
                  </a:lnTo>
                  <a:lnTo>
                    <a:pt x="2002" y="165"/>
                  </a:lnTo>
                  <a:lnTo>
                    <a:pt x="2002" y="164"/>
                  </a:lnTo>
                  <a:lnTo>
                    <a:pt x="2001" y="163"/>
                  </a:lnTo>
                  <a:lnTo>
                    <a:pt x="2001" y="162"/>
                  </a:lnTo>
                  <a:lnTo>
                    <a:pt x="2002" y="161"/>
                  </a:lnTo>
                  <a:lnTo>
                    <a:pt x="2002" y="161"/>
                  </a:lnTo>
                  <a:close/>
                  <a:moveTo>
                    <a:pt x="2024" y="133"/>
                  </a:moveTo>
                  <a:lnTo>
                    <a:pt x="2024" y="131"/>
                  </a:lnTo>
                  <a:lnTo>
                    <a:pt x="2038" y="119"/>
                  </a:lnTo>
                  <a:lnTo>
                    <a:pt x="2038" y="118"/>
                  </a:lnTo>
                  <a:lnTo>
                    <a:pt x="2039" y="118"/>
                  </a:lnTo>
                  <a:lnTo>
                    <a:pt x="2041" y="118"/>
                  </a:lnTo>
                  <a:lnTo>
                    <a:pt x="2042" y="119"/>
                  </a:lnTo>
                  <a:lnTo>
                    <a:pt x="2043" y="119"/>
                  </a:lnTo>
                  <a:lnTo>
                    <a:pt x="2043" y="121"/>
                  </a:lnTo>
                  <a:lnTo>
                    <a:pt x="2043" y="122"/>
                  </a:lnTo>
                  <a:lnTo>
                    <a:pt x="2043" y="123"/>
                  </a:lnTo>
                  <a:lnTo>
                    <a:pt x="2031" y="135"/>
                  </a:lnTo>
                  <a:lnTo>
                    <a:pt x="2030" y="136"/>
                  </a:lnTo>
                  <a:lnTo>
                    <a:pt x="2028" y="137"/>
                  </a:lnTo>
                  <a:lnTo>
                    <a:pt x="2028" y="137"/>
                  </a:lnTo>
                  <a:lnTo>
                    <a:pt x="2027" y="137"/>
                  </a:lnTo>
                  <a:lnTo>
                    <a:pt x="2025" y="137"/>
                  </a:lnTo>
                  <a:lnTo>
                    <a:pt x="2024" y="136"/>
                  </a:lnTo>
                  <a:lnTo>
                    <a:pt x="2023" y="135"/>
                  </a:lnTo>
                  <a:lnTo>
                    <a:pt x="2023" y="134"/>
                  </a:lnTo>
                  <a:lnTo>
                    <a:pt x="2024" y="133"/>
                  </a:lnTo>
                  <a:lnTo>
                    <a:pt x="2024" y="133"/>
                  </a:lnTo>
                  <a:close/>
                  <a:moveTo>
                    <a:pt x="2050" y="106"/>
                  </a:moveTo>
                  <a:lnTo>
                    <a:pt x="2064" y="93"/>
                  </a:lnTo>
                  <a:lnTo>
                    <a:pt x="2065" y="93"/>
                  </a:lnTo>
                  <a:lnTo>
                    <a:pt x="2067" y="92"/>
                  </a:lnTo>
                  <a:lnTo>
                    <a:pt x="2068" y="92"/>
                  </a:lnTo>
                  <a:lnTo>
                    <a:pt x="2070" y="93"/>
                  </a:lnTo>
                  <a:lnTo>
                    <a:pt x="2070" y="94"/>
                  </a:lnTo>
                  <a:lnTo>
                    <a:pt x="2071" y="96"/>
                  </a:lnTo>
                  <a:lnTo>
                    <a:pt x="2070" y="97"/>
                  </a:lnTo>
                  <a:lnTo>
                    <a:pt x="2070" y="97"/>
                  </a:lnTo>
                  <a:lnTo>
                    <a:pt x="2056" y="110"/>
                  </a:lnTo>
                  <a:lnTo>
                    <a:pt x="2054" y="111"/>
                  </a:lnTo>
                  <a:lnTo>
                    <a:pt x="2054" y="111"/>
                  </a:lnTo>
                  <a:lnTo>
                    <a:pt x="2053" y="111"/>
                  </a:lnTo>
                  <a:lnTo>
                    <a:pt x="2052" y="111"/>
                  </a:lnTo>
                  <a:lnTo>
                    <a:pt x="2050" y="110"/>
                  </a:lnTo>
                  <a:lnTo>
                    <a:pt x="2050" y="109"/>
                  </a:lnTo>
                  <a:lnTo>
                    <a:pt x="2050" y="108"/>
                  </a:lnTo>
                  <a:lnTo>
                    <a:pt x="2050" y="106"/>
                  </a:lnTo>
                  <a:lnTo>
                    <a:pt x="2050" y="106"/>
                  </a:lnTo>
                  <a:close/>
                  <a:moveTo>
                    <a:pt x="2078" y="80"/>
                  </a:moveTo>
                  <a:lnTo>
                    <a:pt x="2093" y="68"/>
                  </a:lnTo>
                  <a:lnTo>
                    <a:pt x="2094" y="68"/>
                  </a:lnTo>
                  <a:lnTo>
                    <a:pt x="2096" y="67"/>
                  </a:lnTo>
                  <a:lnTo>
                    <a:pt x="2097" y="68"/>
                  </a:lnTo>
                  <a:lnTo>
                    <a:pt x="2097" y="68"/>
                  </a:lnTo>
                  <a:lnTo>
                    <a:pt x="2098" y="70"/>
                  </a:lnTo>
                  <a:lnTo>
                    <a:pt x="2098" y="71"/>
                  </a:lnTo>
                  <a:lnTo>
                    <a:pt x="2098" y="72"/>
                  </a:lnTo>
                  <a:lnTo>
                    <a:pt x="2097" y="73"/>
                  </a:lnTo>
                  <a:lnTo>
                    <a:pt x="2083" y="85"/>
                  </a:lnTo>
                  <a:lnTo>
                    <a:pt x="2082" y="85"/>
                  </a:lnTo>
                  <a:lnTo>
                    <a:pt x="2081" y="86"/>
                  </a:lnTo>
                  <a:lnTo>
                    <a:pt x="2079" y="86"/>
                  </a:lnTo>
                  <a:lnTo>
                    <a:pt x="2078" y="85"/>
                  </a:lnTo>
                  <a:lnTo>
                    <a:pt x="2078" y="84"/>
                  </a:lnTo>
                  <a:lnTo>
                    <a:pt x="2076" y="83"/>
                  </a:lnTo>
                  <a:lnTo>
                    <a:pt x="2078" y="81"/>
                  </a:lnTo>
                  <a:lnTo>
                    <a:pt x="2078" y="80"/>
                  </a:lnTo>
                  <a:lnTo>
                    <a:pt x="2078" y="80"/>
                  </a:lnTo>
                  <a:close/>
                  <a:moveTo>
                    <a:pt x="2107" y="56"/>
                  </a:moveTo>
                  <a:lnTo>
                    <a:pt x="2118" y="48"/>
                  </a:lnTo>
                  <a:lnTo>
                    <a:pt x="2123" y="45"/>
                  </a:lnTo>
                  <a:lnTo>
                    <a:pt x="2125" y="45"/>
                  </a:lnTo>
                  <a:lnTo>
                    <a:pt x="2126" y="45"/>
                  </a:lnTo>
                  <a:lnTo>
                    <a:pt x="2126" y="45"/>
                  </a:lnTo>
                  <a:lnTo>
                    <a:pt x="2127" y="46"/>
                  </a:lnTo>
                  <a:lnTo>
                    <a:pt x="2129" y="47"/>
                  </a:lnTo>
                  <a:lnTo>
                    <a:pt x="2129" y="48"/>
                  </a:lnTo>
                  <a:lnTo>
                    <a:pt x="2127" y="48"/>
                  </a:lnTo>
                  <a:lnTo>
                    <a:pt x="2127" y="49"/>
                  </a:lnTo>
                  <a:lnTo>
                    <a:pt x="2123" y="52"/>
                  </a:lnTo>
                  <a:lnTo>
                    <a:pt x="2112" y="61"/>
                  </a:lnTo>
                  <a:lnTo>
                    <a:pt x="2111" y="61"/>
                  </a:lnTo>
                  <a:lnTo>
                    <a:pt x="2109" y="62"/>
                  </a:lnTo>
                  <a:lnTo>
                    <a:pt x="2108" y="61"/>
                  </a:lnTo>
                  <a:lnTo>
                    <a:pt x="2107" y="61"/>
                  </a:lnTo>
                  <a:lnTo>
                    <a:pt x="2107" y="60"/>
                  </a:lnTo>
                  <a:lnTo>
                    <a:pt x="2107" y="59"/>
                  </a:lnTo>
                  <a:lnTo>
                    <a:pt x="2107" y="58"/>
                  </a:lnTo>
                  <a:lnTo>
                    <a:pt x="2107" y="56"/>
                  </a:lnTo>
                  <a:lnTo>
                    <a:pt x="2107" y="56"/>
                  </a:lnTo>
                  <a:close/>
                  <a:moveTo>
                    <a:pt x="2140" y="35"/>
                  </a:moveTo>
                  <a:lnTo>
                    <a:pt x="2156" y="24"/>
                  </a:lnTo>
                  <a:lnTo>
                    <a:pt x="2156" y="24"/>
                  </a:lnTo>
                  <a:lnTo>
                    <a:pt x="2158" y="24"/>
                  </a:lnTo>
                  <a:lnTo>
                    <a:pt x="2159" y="24"/>
                  </a:lnTo>
                  <a:lnTo>
                    <a:pt x="2160" y="24"/>
                  </a:lnTo>
                  <a:lnTo>
                    <a:pt x="2162" y="25"/>
                  </a:lnTo>
                  <a:lnTo>
                    <a:pt x="2162" y="26"/>
                  </a:lnTo>
                  <a:lnTo>
                    <a:pt x="2160" y="27"/>
                  </a:lnTo>
                  <a:lnTo>
                    <a:pt x="2160" y="28"/>
                  </a:lnTo>
                  <a:lnTo>
                    <a:pt x="2144" y="39"/>
                  </a:lnTo>
                  <a:lnTo>
                    <a:pt x="2143" y="39"/>
                  </a:lnTo>
                  <a:lnTo>
                    <a:pt x="2141" y="39"/>
                  </a:lnTo>
                  <a:lnTo>
                    <a:pt x="2140" y="39"/>
                  </a:lnTo>
                  <a:lnTo>
                    <a:pt x="2138" y="38"/>
                  </a:lnTo>
                  <a:lnTo>
                    <a:pt x="2138" y="37"/>
                  </a:lnTo>
                  <a:lnTo>
                    <a:pt x="2138" y="36"/>
                  </a:lnTo>
                  <a:lnTo>
                    <a:pt x="2138" y="35"/>
                  </a:lnTo>
                  <a:lnTo>
                    <a:pt x="2140" y="35"/>
                  </a:lnTo>
                  <a:lnTo>
                    <a:pt x="2140" y="35"/>
                  </a:lnTo>
                  <a:close/>
                  <a:moveTo>
                    <a:pt x="2174" y="15"/>
                  </a:moveTo>
                  <a:lnTo>
                    <a:pt x="2194" y="8"/>
                  </a:lnTo>
                  <a:lnTo>
                    <a:pt x="2195" y="8"/>
                  </a:lnTo>
                  <a:lnTo>
                    <a:pt x="2196" y="8"/>
                  </a:lnTo>
                  <a:lnTo>
                    <a:pt x="2198" y="9"/>
                  </a:lnTo>
                  <a:lnTo>
                    <a:pt x="2198" y="9"/>
                  </a:lnTo>
                  <a:lnTo>
                    <a:pt x="2199" y="10"/>
                  </a:lnTo>
                  <a:lnTo>
                    <a:pt x="2199" y="11"/>
                  </a:lnTo>
                  <a:lnTo>
                    <a:pt x="2198" y="12"/>
                  </a:lnTo>
                  <a:lnTo>
                    <a:pt x="2196" y="13"/>
                  </a:lnTo>
                  <a:lnTo>
                    <a:pt x="2177" y="20"/>
                  </a:lnTo>
                  <a:lnTo>
                    <a:pt x="2176" y="21"/>
                  </a:lnTo>
                  <a:lnTo>
                    <a:pt x="2174" y="21"/>
                  </a:lnTo>
                  <a:lnTo>
                    <a:pt x="2174" y="20"/>
                  </a:lnTo>
                  <a:lnTo>
                    <a:pt x="2173" y="18"/>
                  </a:lnTo>
                  <a:lnTo>
                    <a:pt x="2173" y="17"/>
                  </a:lnTo>
                  <a:lnTo>
                    <a:pt x="2173" y="16"/>
                  </a:lnTo>
                  <a:lnTo>
                    <a:pt x="2173" y="15"/>
                  </a:lnTo>
                  <a:lnTo>
                    <a:pt x="2174" y="15"/>
                  </a:lnTo>
                  <a:lnTo>
                    <a:pt x="2174" y="15"/>
                  </a:lnTo>
                  <a:close/>
                  <a:moveTo>
                    <a:pt x="2214" y="2"/>
                  </a:moveTo>
                  <a:lnTo>
                    <a:pt x="2235" y="1"/>
                  </a:lnTo>
                  <a:lnTo>
                    <a:pt x="2236" y="1"/>
                  </a:lnTo>
                  <a:lnTo>
                    <a:pt x="2238" y="1"/>
                  </a:lnTo>
                  <a:lnTo>
                    <a:pt x="2239" y="2"/>
                  </a:lnTo>
                  <a:lnTo>
                    <a:pt x="2239" y="3"/>
                  </a:lnTo>
                  <a:lnTo>
                    <a:pt x="2239" y="4"/>
                  </a:lnTo>
                  <a:lnTo>
                    <a:pt x="2239" y="5"/>
                  </a:lnTo>
                  <a:lnTo>
                    <a:pt x="2238" y="5"/>
                  </a:lnTo>
                  <a:lnTo>
                    <a:pt x="2236" y="6"/>
                  </a:lnTo>
                  <a:lnTo>
                    <a:pt x="2216" y="8"/>
                  </a:lnTo>
                  <a:lnTo>
                    <a:pt x="2214" y="8"/>
                  </a:lnTo>
                  <a:lnTo>
                    <a:pt x="2213" y="6"/>
                  </a:lnTo>
                  <a:lnTo>
                    <a:pt x="2211" y="6"/>
                  </a:lnTo>
                  <a:lnTo>
                    <a:pt x="2211" y="5"/>
                  </a:lnTo>
                  <a:lnTo>
                    <a:pt x="2211" y="4"/>
                  </a:lnTo>
                  <a:lnTo>
                    <a:pt x="2211" y="3"/>
                  </a:lnTo>
                  <a:lnTo>
                    <a:pt x="2213" y="2"/>
                  </a:lnTo>
                  <a:lnTo>
                    <a:pt x="2214" y="2"/>
                  </a:lnTo>
                  <a:lnTo>
                    <a:pt x="2214" y="2"/>
                  </a:lnTo>
                  <a:close/>
                </a:path>
              </a:pathLst>
            </a:custGeom>
            <a:solidFill>
              <a:srgbClr val="0000FF"/>
            </a:solidFill>
            <a:ln w="1588">
              <a:solidFill>
                <a:srgbClr val="FF33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4" name="Line 18"/>
            <p:cNvSpPr>
              <a:spLocks noChangeShapeType="1"/>
            </p:cNvSpPr>
            <p:nvPr/>
          </p:nvSpPr>
          <p:spPr bwMode="auto">
            <a:xfrm flipV="1">
              <a:off x="2384" y="2041"/>
              <a:ext cx="1" cy="64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5" name="Freeform 19"/>
            <p:cNvSpPr>
              <a:spLocks/>
            </p:cNvSpPr>
            <p:nvPr/>
          </p:nvSpPr>
          <p:spPr bwMode="auto">
            <a:xfrm>
              <a:off x="2354" y="1978"/>
              <a:ext cx="59" cy="69"/>
            </a:xfrm>
            <a:custGeom>
              <a:avLst/>
              <a:gdLst>
                <a:gd name="T0" fmla="*/ 0 w 59"/>
                <a:gd name="T1" fmla="*/ 69 h 69"/>
                <a:gd name="T2" fmla="*/ 30 w 59"/>
                <a:gd name="T3" fmla="*/ 0 h 69"/>
                <a:gd name="T4" fmla="*/ 59 w 59"/>
                <a:gd name="T5" fmla="*/ 69 h 69"/>
                <a:gd name="T6" fmla="*/ 0 w 59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30" y="0"/>
                  </a:lnTo>
                  <a:lnTo>
                    <a:pt x="59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6" name="Line 20"/>
            <p:cNvSpPr>
              <a:spLocks noChangeShapeType="1"/>
            </p:cNvSpPr>
            <p:nvPr/>
          </p:nvSpPr>
          <p:spPr bwMode="auto">
            <a:xfrm>
              <a:off x="2271" y="2390"/>
              <a:ext cx="3024" cy="1"/>
            </a:xfrm>
            <a:prstGeom prst="line">
              <a:avLst/>
            </a:prstGeom>
            <a:noFill/>
            <a:ln w="11113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7" name="Freeform 21"/>
            <p:cNvSpPr>
              <a:spLocks/>
            </p:cNvSpPr>
            <p:nvPr/>
          </p:nvSpPr>
          <p:spPr bwMode="auto">
            <a:xfrm>
              <a:off x="5287" y="2368"/>
              <a:ext cx="89" cy="46"/>
            </a:xfrm>
            <a:custGeom>
              <a:avLst/>
              <a:gdLst>
                <a:gd name="T0" fmla="*/ 0 w 89"/>
                <a:gd name="T1" fmla="*/ 0 h 46"/>
                <a:gd name="T2" fmla="*/ 89 w 89"/>
                <a:gd name="T3" fmla="*/ 22 h 46"/>
                <a:gd name="T4" fmla="*/ 0 w 89"/>
                <a:gd name="T5" fmla="*/ 46 h 46"/>
                <a:gd name="T6" fmla="*/ 0 w 89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6">
                  <a:moveTo>
                    <a:pt x="0" y="0"/>
                  </a:moveTo>
                  <a:lnTo>
                    <a:pt x="89" y="22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8" name="Freeform 22"/>
            <p:cNvSpPr>
              <a:spLocks noEditPoints="1"/>
            </p:cNvSpPr>
            <p:nvPr/>
          </p:nvSpPr>
          <p:spPr bwMode="auto">
            <a:xfrm>
              <a:off x="2628" y="2418"/>
              <a:ext cx="7" cy="685"/>
            </a:xfrm>
            <a:custGeom>
              <a:avLst/>
              <a:gdLst>
                <a:gd name="T0" fmla="*/ 1 w 7"/>
                <a:gd name="T1" fmla="*/ 21 h 685"/>
                <a:gd name="T2" fmla="*/ 1 w 7"/>
                <a:gd name="T3" fmla="*/ 0 h 685"/>
                <a:gd name="T4" fmla="*/ 7 w 7"/>
                <a:gd name="T5" fmla="*/ 35 h 685"/>
                <a:gd name="T6" fmla="*/ 0 w 7"/>
                <a:gd name="T7" fmla="*/ 54 h 685"/>
                <a:gd name="T8" fmla="*/ 3 w 7"/>
                <a:gd name="T9" fmla="*/ 33 h 685"/>
                <a:gd name="T10" fmla="*/ 7 w 7"/>
                <a:gd name="T11" fmla="*/ 85 h 685"/>
                <a:gd name="T12" fmla="*/ 0 w 7"/>
                <a:gd name="T13" fmla="*/ 87 h 685"/>
                <a:gd name="T14" fmla="*/ 4 w 7"/>
                <a:gd name="T15" fmla="*/ 67 h 685"/>
                <a:gd name="T16" fmla="*/ 7 w 7"/>
                <a:gd name="T17" fmla="*/ 120 h 685"/>
                <a:gd name="T18" fmla="*/ 0 w 7"/>
                <a:gd name="T19" fmla="*/ 119 h 685"/>
                <a:gd name="T20" fmla="*/ 6 w 7"/>
                <a:gd name="T21" fmla="*/ 101 h 685"/>
                <a:gd name="T22" fmla="*/ 6 w 7"/>
                <a:gd name="T23" fmla="*/ 155 h 685"/>
                <a:gd name="T24" fmla="*/ 0 w 7"/>
                <a:gd name="T25" fmla="*/ 135 h 685"/>
                <a:gd name="T26" fmla="*/ 7 w 7"/>
                <a:gd name="T27" fmla="*/ 134 h 685"/>
                <a:gd name="T28" fmla="*/ 4 w 7"/>
                <a:gd name="T29" fmla="*/ 189 h 685"/>
                <a:gd name="T30" fmla="*/ 0 w 7"/>
                <a:gd name="T31" fmla="*/ 168 h 685"/>
                <a:gd name="T32" fmla="*/ 7 w 7"/>
                <a:gd name="T33" fmla="*/ 169 h 685"/>
                <a:gd name="T34" fmla="*/ 3 w 7"/>
                <a:gd name="T35" fmla="*/ 222 h 685"/>
                <a:gd name="T36" fmla="*/ 0 w 7"/>
                <a:gd name="T37" fmla="*/ 201 h 685"/>
                <a:gd name="T38" fmla="*/ 7 w 7"/>
                <a:gd name="T39" fmla="*/ 203 h 685"/>
                <a:gd name="T40" fmla="*/ 1 w 7"/>
                <a:gd name="T41" fmla="*/ 255 h 685"/>
                <a:gd name="T42" fmla="*/ 1 w 7"/>
                <a:gd name="T43" fmla="*/ 233 h 685"/>
                <a:gd name="T44" fmla="*/ 7 w 7"/>
                <a:gd name="T45" fmla="*/ 269 h 685"/>
                <a:gd name="T46" fmla="*/ 0 w 7"/>
                <a:gd name="T47" fmla="*/ 289 h 685"/>
                <a:gd name="T48" fmla="*/ 3 w 7"/>
                <a:gd name="T49" fmla="*/ 267 h 685"/>
                <a:gd name="T50" fmla="*/ 7 w 7"/>
                <a:gd name="T51" fmla="*/ 319 h 685"/>
                <a:gd name="T52" fmla="*/ 0 w 7"/>
                <a:gd name="T53" fmla="*/ 320 h 685"/>
                <a:gd name="T54" fmla="*/ 4 w 7"/>
                <a:gd name="T55" fmla="*/ 301 h 685"/>
                <a:gd name="T56" fmla="*/ 7 w 7"/>
                <a:gd name="T57" fmla="*/ 354 h 685"/>
                <a:gd name="T58" fmla="*/ 0 w 7"/>
                <a:gd name="T59" fmla="*/ 353 h 685"/>
                <a:gd name="T60" fmla="*/ 6 w 7"/>
                <a:gd name="T61" fmla="*/ 334 h 685"/>
                <a:gd name="T62" fmla="*/ 6 w 7"/>
                <a:gd name="T63" fmla="*/ 389 h 685"/>
                <a:gd name="T64" fmla="*/ 0 w 7"/>
                <a:gd name="T65" fmla="*/ 370 h 685"/>
                <a:gd name="T66" fmla="*/ 7 w 7"/>
                <a:gd name="T67" fmla="*/ 368 h 685"/>
                <a:gd name="T68" fmla="*/ 4 w 7"/>
                <a:gd name="T69" fmla="*/ 422 h 685"/>
                <a:gd name="T70" fmla="*/ 0 w 7"/>
                <a:gd name="T71" fmla="*/ 402 h 685"/>
                <a:gd name="T72" fmla="*/ 7 w 7"/>
                <a:gd name="T73" fmla="*/ 403 h 685"/>
                <a:gd name="T74" fmla="*/ 3 w 7"/>
                <a:gd name="T75" fmla="*/ 456 h 685"/>
                <a:gd name="T76" fmla="*/ 0 w 7"/>
                <a:gd name="T77" fmla="*/ 434 h 685"/>
                <a:gd name="T78" fmla="*/ 7 w 7"/>
                <a:gd name="T79" fmla="*/ 436 h 685"/>
                <a:gd name="T80" fmla="*/ 1 w 7"/>
                <a:gd name="T81" fmla="*/ 488 h 685"/>
                <a:gd name="T82" fmla="*/ 1 w 7"/>
                <a:gd name="T83" fmla="*/ 467 h 685"/>
                <a:gd name="T84" fmla="*/ 7 w 7"/>
                <a:gd name="T85" fmla="*/ 503 h 685"/>
                <a:gd name="T86" fmla="*/ 0 w 7"/>
                <a:gd name="T87" fmla="*/ 522 h 685"/>
                <a:gd name="T88" fmla="*/ 3 w 7"/>
                <a:gd name="T89" fmla="*/ 500 h 685"/>
                <a:gd name="T90" fmla="*/ 7 w 7"/>
                <a:gd name="T91" fmla="*/ 553 h 685"/>
                <a:gd name="T92" fmla="*/ 0 w 7"/>
                <a:gd name="T93" fmla="*/ 554 h 685"/>
                <a:gd name="T94" fmla="*/ 4 w 7"/>
                <a:gd name="T95" fmla="*/ 534 h 685"/>
                <a:gd name="T96" fmla="*/ 7 w 7"/>
                <a:gd name="T97" fmla="*/ 587 h 685"/>
                <a:gd name="T98" fmla="*/ 0 w 7"/>
                <a:gd name="T99" fmla="*/ 586 h 685"/>
                <a:gd name="T100" fmla="*/ 6 w 7"/>
                <a:gd name="T101" fmla="*/ 568 h 685"/>
                <a:gd name="T102" fmla="*/ 6 w 7"/>
                <a:gd name="T103" fmla="*/ 622 h 685"/>
                <a:gd name="T104" fmla="*/ 0 w 7"/>
                <a:gd name="T105" fmla="*/ 604 h 685"/>
                <a:gd name="T106" fmla="*/ 7 w 7"/>
                <a:gd name="T107" fmla="*/ 603 h 685"/>
                <a:gd name="T108" fmla="*/ 4 w 7"/>
                <a:gd name="T109" fmla="*/ 656 h 685"/>
                <a:gd name="T110" fmla="*/ 0 w 7"/>
                <a:gd name="T111" fmla="*/ 635 h 685"/>
                <a:gd name="T112" fmla="*/ 7 w 7"/>
                <a:gd name="T113" fmla="*/ 636 h 685"/>
                <a:gd name="T114" fmla="*/ 3 w 7"/>
                <a:gd name="T115" fmla="*/ 685 h 685"/>
                <a:gd name="T116" fmla="*/ 0 w 7"/>
                <a:gd name="T117" fmla="*/ 668 h 685"/>
                <a:gd name="T118" fmla="*/ 7 w 7"/>
                <a:gd name="T119" fmla="*/ 670 h 6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" h="685">
                  <a:moveTo>
                    <a:pt x="7" y="3"/>
                  </a:moveTo>
                  <a:lnTo>
                    <a:pt x="7" y="19"/>
                  </a:lnTo>
                  <a:lnTo>
                    <a:pt x="7" y="20"/>
                  </a:lnTo>
                  <a:lnTo>
                    <a:pt x="6" y="21"/>
                  </a:lnTo>
                  <a:lnTo>
                    <a:pt x="4" y="21"/>
                  </a:lnTo>
                  <a:lnTo>
                    <a:pt x="3" y="22"/>
                  </a:lnTo>
                  <a:lnTo>
                    <a:pt x="1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19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close/>
                  <a:moveTo>
                    <a:pt x="7" y="35"/>
                  </a:moveTo>
                  <a:lnTo>
                    <a:pt x="7" y="53"/>
                  </a:lnTo>
                  <a:lnTo>
                    <a:pt x="7" y="54"/>
                  </a:lnTo>
                  <a:lnTo>
                    <a:pt x="6" y="54"/>
                  </a:lnTo>
                  <a:lnTo>
                    <a:pt x="4" y="55"/>
                  </a:lnTo>
                  <a:lnTo>
                    <a:pt x="3" y="55"/>
                  </a:lnTo>
                  <a:lnTo>
                    <a:pt x="1" y="55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0" y="53"/>
                  </a:lnTo>
                  <a:lnTo>
                    <a:pt x="0" y="35"/>
                  </a:lnTo>
                  <a:lnTo>
                    <a:pt x="0" y="34"/>
                  </a:lnTo>
                  <a:lnTo>
                    <a:pt x="0" y="34"/>
                  </a:lnTo>
                  <a:lnTo>
                    <a:pt x="1" y="33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5"/>
                  </a:lnTo>
                  <a:close/>
                  <a:moveTo>
                    <a:pt x="7" y="69"/>
                  </a:moveTo>
                  <a:lnTo>
                    <a:pt x="7" y="85"/>
                  </a:lnTo>
                  <a:lnTo>
                    <a:pt x="7" y="87"/>
                  </a:lnTo>
                  <a:lnTo>
                    <a:pt x="6" y="88"/>
                  </a:lnTo>
                  <a:lnTo>
                    <a:pt x="4" y="89"/>
                  </a:lnTo>
                  <a:lnTo>
                    <a:pt x="3" y="89"/>
                  </a:lnTo>
                  <a:lnTo>
                    <a:pt x="1" y="89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85"/>
                  </a:lnTo>
                  <a:lnTo>
                    <a:pt x="0" y="69"/>
                  </a:lnTo>
                  <a:lnTo>
                    <a:pt x="0" y="68"/>
                  </a:lnTo>
                  <a:lnTo>
                    <a:pt x="0" y="67"/>
                  </a:lnTo>
                  <a:lnTo>
                    <a:pt x="1" y="67"/>
                  </a:lnTo>
                  <a:lnTo>
                    <a:pt x="3" y="66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8"/>
                  </a:lnTo>
                  <a:lnTo>
                    <a:pt x="7" y="69"/>
                  </a:lnTo>
                  <a:lnTo>
                    <a:pt x="7" y="69"/>
                  </a:lnTo>
                  <a:close/>
                  <a:moveTo>
                    <a:pt x="7" y="103"/>
                  </a:moveTo>
                  <a:lnTo>
                    <a:pt x="7" y="119"/>
                  </a:lnTo>
                  <a:lnTo>
                    <a:pt x="7" y="120"/>
                  </a:lnTo>
                  <a:lnTo>
                    <a:pt x="6" y="121"/>
                  </a:lnTo>
                  <a:lnTo>
                    <a:pt x="4" y="121"/>
                  </a:lnTo>
                  <a:lnTo>
                    <a:pt x="3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19"/>
                  </a:lnTo>
                  <a:lnTo>
                    <a:pt x="0" y="103"/>
                  </a:lnTo>
                  <a:lnTo>
                    <a:pt x="0" y="102"/>
                  </a:lnTo>
                  <a:lnTo>
                    <a:pt x="0" y="101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4" y="100"/>
                  </a:lnTo>
                  <a:lnTo>
                    <a:pt x="6" y="101"/>
                  </a:lnTo>
                  <a:lnTo>
                    <a:pt x="7" y="102"/>
                  </a:lnTo>
                  <a:lnTo>
                    <a:pt x="7" y="103"/>
                  </a:lnTo>
                  <a:lnTo>
                    <a:pt x="7" y="103"/>
                  </a:lnTo>
                  <a:close/>
                  <a:moveTo>
                    <a:pt x="7" y="135"/>
                  </a:moveTo>
                  <a:lnTo>
                    <a:pt x="7" y="153"/>
                  </a:lnTo>
                  <a:lnTo>
                    <a:pt x="7" y="154"/>
                  </a:lnTo>
                  <a:lnTo>
                    <a:pt x="6" y="155"/>
                  </a:lnTo>
                  <a:lnTo>
                    <a:pt x="4" y="155"/>
                  </a:lnTo>
                  <a:lnTo>
                    <a:pt x="3" y="155"/>
                  </a:lnTo>
                  <a:lnTo>
                    <a:pt x="1" y="155"/>
                  </a:lnTo>
                  <a:lnTo>
                    <a:pt x="0" y="155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0" y="135"/>
                  </a:lnTo>
                  <a:lnTo>
                    <a:pt x="0" y="134"/>
                  </a:lnTo>
                  <a:lnTo>
                    <a:pt x="0" y="134"/>
                  </a:lnTo>
                  <a:lnTo>
                    <a:pt x="1" y="133"/>
                  </a:lnTo>
                  <a:lnTo>
                    <a:pt x="3" y="133"/>
                  </a:lnTo>
                  <a:lnTo>
                    <a:pt x="4" y="133"/>
                  </a:lnTo>
                  <a:lnTo>
                    <a:pt x="6" y="134"/>
                  </a:lnTo>
                  <a:lnTo>
                    <a:pt x="7" y="134"/>
                  </a:lnTo>
                  <a:lnTo>
                    <a:pt x="7" y="135"/>
                  </a:lnTo>
                  <a:lnTo>
                    <a:pt x="7" y="135"/>
                  </a:lnTo>
                  <a:close/>
                  <a:moveTo>
                    <a:pt x="7" y="169"/>
                  </a:moveTo>
                  <a:lnTo>
                    <a:pt x="7" y="186"/>
                  </a:lnTo>
                  <a:lnTo>
                    <a:pt x="7" y="186"/>
                  </a:lnTo>
                  <a:lnTo>
                    <a:pt x="6" y="188"/>
                  </a:lnTo>
                  <a:lnTo>
                    <a:pt x="4" y="189"/>
                  </a:lnTo>
                  <a:lnTo>
                    <a:pt x="3" y="189"/>
                  </a:lnTo>
                  <a:lnTo>
                    <a:pt x="1" y="189"/>
                  </a:lnTo>
                  <a:lnTo>
                    <a:pt x="0" y="188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0" y="169"/>
                  </a:lnTo>
                  <a:lnTo>
                    <a:pt x="0" y="168"/>
                  </a:lnTo>
                  <a:lnTo>
                    <a:pt x="0" y="167"/>
                  </a:lnTo>
                  <a:lnTo>
                    <a:pt x="1" y="167"/>
                  </a:lnTo>
                  <a:lnTo>
                    <a:pt x="3" y="167"/>
                  </a:lnTo>
                  <a:lnTo>
                    <a:pt x="4" y="167"/>
                  </a:lnTo>
                  <a:lnTo>
                    <a:pt x="6" y="167"/>
                  </a:lnTo>
                  <a:lnTo>
                    <a:pt x="7" y="168"/>
                  </a:lnTo>
                  <a:lnTo>
                    <a:pt x="7" y="169"/>
                  </a:lnTo>
                  <a:lnTo>
                    <a:pt x="7" y="169"/>
                  </a:lnTo>
                  <a:close/>
                  <a:moveTo>
                    <a:pt x="7" y="203"/>
                  </a:moveTo>
                  <a:lnTo>
                    <a:pt x="7" y="219"/>
                  </a:lnTo>
                  <a:lnTo>
                    <a:pt x="7" y="220"/>
                  </a:lnTo>
                  <a:lnTo>
                    <a:pt x="6" y="221"/>
                  </a:lnTo>
                  <a:lnTo>
                    <a:pt x="4" y="222"/>
                  </a:lnTo>
                  <a:lnTo>
                    <a:pt x="3" y="222"/>
                  </a:lnTo>
                  <a:lnTo>
                    <a:pt x="1" y="222"/>
                  </a:lnTo>
                  <a:lnTo>
                    <a:pt x="0" y="221"/>
                  </a:lnTo>
                  <a:lnTo>
                    <a:pt x="0" y="220"/>
                  </a:lnTo>
                  <a:lnTo>
                    <a:pt x="0" y="219"/>
                  </a:lnTo>
                  <a:lnTo>
                    <a:pt x="0" y="203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1" y="199"/>
                  </a:lnTo>
                  <a:lnTo>
                    <a:pt x="3" y="199"/>
                  </a:lnTo>
                  <a:lnTo>
                    <a:pt x="4" y="199"/>
                  </a:lnTo>
                  <a:lnTo>
                    <a:pt x="6" y="201"/>
                  </a:lnTo>
                  <a:lnTo>
                    <a:pt x="7" y="202"/>
                  </a:lnTo>
                  <a:lnTo>
                    <a:pt x="7" y="203"/>
                  </a:lnTo>
                  <a:lnTo>
                    <a:pt x="7" y="203"/>
                  </a:lnTo>
                  <a:close/>
                  <a:moveTo>
                    <a:pt x="7" y="236"/>
                  </a:moveTo>
                  <a:lnTo>
                    <a:pt x="7" y="253"/>
                  </a:lnTo>
                  <a:lnTo>
                    <a:pt x="7" y="254"/>
                  </a:lnTo>
                  <a:lnTo>
                    <a:pt x="6" y="255"/>
                  </a:lnTo>
                  <a:lnTo>
                    <a:pt x="4" y="255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0" y="255"/>
                  </a:lnTo>
                  <a:lnTo>
                    <a:pt x="0" y="254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0" y="235"/>
                  </a:lnTo>
                  <a:lnTo>
                    <a:pt x="0" y="234"/>
                  </a:lnTo>
                  <a:lnTo>
                    <a:pt x="1" y="233"/>
                  </a:lnTo>
                  <a:lnTo>
                    <a:pt x="3" y="233"/>
                  </a:lnTo>
                  <a:lnTo>
                    <a:pt x="4" y="233"/>
                  </a:lnTo>
                  <a:lnTo>
                    <a:pt x="6" y="234"/>
                  </a:lnTo>
                  <a:lnTo>
                    <a:pt x="7" y="235"/>
                  </a:lnTo>
                  <a:lnTo>
                    <a:pt x="7" y="236"/>
                  </a:lnTo>
                  <a:lnTo>
                    <a:pt x="7" y="236"/>
                  </a:lnTo>
                  <a:close/>
                  <a:moveTo>
                    <a:pt x="7" y="269"/>
                  </a:moveTo>
                  <a:lnTo>
                    <a:pt x="7" y="286"/>
                  </a:lnTo>
                  <a:lnTo>
                    <a:pt x="7" y="287"/>
                  </a:lnTo>
                  <a:lnTo>
                    <a:pt x="6" y="289"/>
                  </a:lnTo>
                  <a:lnTo>
                    <a:pt x="4" y="289"/>
                  </a:lnTo>
                  <a:lnTo>
                    <a:pt x="3" y="289"/>
                  </a:lnTo>
                  <a:lnTo>
                    <a:pt x="1" y="289"/>
                  </a:lnTo>
                  <a:lnTo>
                    <a:pt x="0" y="289"/>
                  </a:lnTo>
                  <a:lnTo>
                    <a:pt x="0" y="287"/>
                  </a:lnTo>
                  <a:lnTo>
                    <a:pt x="0" y="286"/>
                  </a:lnTo>
                  <a:lnTo>
                    <a:pt x="0" y="269"/>
                  </a:lnTo>
                  <a:lnTo>
                    <a:pt x="0" y="268"/>
                  </a:lnTo>
                  <a:lnTo>
                    <a:pt x="0" y="268"/>
                  </a:lnTo>
                  <a:lnTo>
                    <a:pt x="1" y="267"/>
                  </a:lnTo>
                  <a:lnTo>
                    <a:pt x="3" y="267"/>
                  </a:lnTo>
                  <a:lnTo>
                    <a:pt x="4" y="267"/>
                  </a:lnTo>
                  <a:lnTo>
                    <a:pt x="6" y="268"/>
                  </a:lnTo>
                  <a:lnTo>
                    <a:pt x="7" y="268"/>
                  </a:lnTo>
                  <a:lnTo>
                    <a:pt x="7" y="269"/>
                  </a:lnTo>
                  <a:lnTo>
                    <a:pt x="7" y="269"/>
                  </a:lnTo>
                  <a:close/>
                  <a:moveTo>
                    <a:pt x="7" y="303"/>
                  </a:moveTo>
                  <a:lnTo>
                    <a:pt x="7" y="319"/>
                  </a:lnTo>
                  <a:lnTo>
                    <a:pt x="7" y="320"/>
                  </a:lnTo>
                  <a:lnTo>
                    <a:pt x="6" y="321"/>
                  </a:lnTo>
                  <a:lnTo>
                    <a:pt x="4" y="322"/>
                  </a:lnTo>
                  <a:lnTo>
                    <a:pt x="3" y="322"/>
                  </a:lnTo>
                  <a:lnTo>
                    <a:pt x="1" y="322"/>
                  </a:lnTo>
                  <a:lnTo>
                    <a:pt x="0" y="321"/>
                  </a:lnTo>
                  <a:lnTo>
                    <a:pt x="0" y="320"/>
                  </a:lnTo>
                  <a:lnTo>
                    <a:pt x="0" y="319"/>
                  </a:lnTo>
                  <a:lnTo>
                    <a:pt x="0" y="303"/>
                  </a:lnTo>
                  <a:lnTo>
                    <a:pt x="0" y="302"/>
                  </a:lnTo>
                  <a:lnTo>
                    <a:pt x="0" y="301"/>
                  </a:lnTo>
                  <a:lnTo>
                    <a:pt x="1" y="301"/>
                  </a:lnTo>
                  <a:lnTo>
                    <a:pt x="3" y="301"/>
                  </a:lnTo>
                  <a:lnTo>
                    <a:pt x="4" y="301"/>
                  </a:lnTo>
                  <a:lnTo>
                    <a:pt x="6" y="301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03"/>
                  </a:lnTo>
                  <a:close/>
                  <a:moveTo>
                    <a:pt x="7" y="336"/>
                  </a:moveTo>
                  <a:lnTo>
                    <a:pt x="7" y="353"/>
                  </a:lnTo>
                  <a:lnTo>
                    <a:pt x="7" y="354"/>
                  </a:lnTo>
                  <a:lnTo>
                    <a:pt x="6" y="355"/>
                  </a:lnTo>
                  <a:lnTo>
                    <a:pt x="4" y="355"/>
                  </a:lnTo>
                  <a:lnTo>
                    <a:pt x="3" y="356"/>
                  </a:lnTo>
                  <a:lnTo>
                    <a:pt x="1" y="355"/>
                  </a:lnTo>
                  <a:lnTo>
                    <a:pt x="0" y="355"/>
                  </a:lnTo>
                  <a:lnTo>
                    <a:pt x="0" y="35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0" y="335"/>
                  </a:lnTo>
                  <a:lnTo>
                    <a:pt x="0" y="334"/>
                  </a:lnTo>
                  <a:lnTo>
                    <a:pt x="1" y="333"/>
                  </a:lnTo>
                  <a:lnTo>
                    <a:pt x="3" y="333"/>
                  </a:lnTo>
                  <a:lnTo>
                    <a:pt x="4" y="333"/>
                  </a:lnTo>
                  <a:lnTo>
                    <a:pt x="6" y="334"/>
                  </a:lnTo>
                  <a:lnTo>
                    <a:pt x="7" y="335"/>
                  </a:lnTo>
                  <a:lnTo>
                    <a:pt x="7" y="336"/>
                  </a:lnTo>
                  <a:lnTo>
                    <a:pt x="7" y="336"/>
                  </a:lnTo>
                  <a:close/>
                  <a:moveTo>
                    <a:pt x="7" y="370"/>
                  </a:moveTo>
                  <a:lnTo>
                    <a:pt x="7" y="386"/>
                  </a:lnTo>
                  <a:lnTo>
                    <a:pt x="7" y="387"/>
                  </a:lnTo>
                  <a:lnTo>
                    <a:pt x="6" y="389"/>
                  </a:lnTo>
                  <a:lnTo>
                    <a:pt x="4" y="389"/>
                  </a:lnTo>
                  <a:lnTo>
                    <a:pt x="3" y="389"/>
                  </a:lnTo>
                  <a:lnTo>
                    <a:pt x="1" y="389"/>
                  </a:lnTo>
                  <a:lnTo>
                    <a:pt x="0" y="389"/>
                  </a:lnTo>
                  <a:lnTo>
                    <a:pt x="0" y="387"/>
                  </a:lnTo>
                  <a:lnTo>
                    <a:pt x="0" y="386"/>
                  </a:lnTo>
                  <a:lnTo>
                    <a:pt x="0" y="370"/>
                  </a:lnTo>
                  <a:lnTo>
                    <a:pt x="0" y="368"/>
                  </a:lnTo>
                  <a:lnTo>
                    <a:pt x="0" y="368"/>
                  </a:lnTo>
                  <a:lnTo>
                    <a:pt x="1" y="367"/>
                  </a:lnTo>
                  <a:lnTo>
                    <a:pt x="3" y="367"/>
                  </a:lnTo>
                  <a:lnTo>
                    <a:pt x="4" y="367"/>
                  </a:lnTo>
                  <a:lnTo>
                    <a:pt x="6" y="368"/>
                  </a:lnTo>
                  <a:lnTo>
                    <a:pt x="7" y="368"/>
                  </a:lnTo>
                  <a:lnTo>
                    <a:pt x="7" y="370"/>
                  </a:lnTo>
                  <a:lnTo>
                    <a:pt x="7" y="370"/>
                  </a:lnTo>
                  <a:close/>
                  <a:moveTo>
                    <a:pt x="7" y="403"/>
                  </a:moveTo>
                  <a:lnTo>
                    <a:pt x="7" y="420"/>
                  </a:lnTo>
                  <a:lnTo>
                    <a:pt x="7" y="421"/>
                  </a:lnTo>
                  <a:lnTo>
                    <a:pt x="6" y="421"/>
                  </a:lnTo>
                  <a:lnTo>
                    <a:pt x="4" y="422"/>
                  </a:lnTo>
                  <a:lnTo>
                    <a:pt x="3" y="422"/>
                  </a:lnTo>
                  <a:lnTo>
                    <a:pt x="1" y="422"/>
                  </a:lnTo>
                  <a:lnTo>
                    <a:pt x="0" y="421"/>
                  </a:lnTo>
                  <a:lnTo>
                    <a:pt x="0" y="421"/>
                  </a:lnTo>
                  <a:lnTo>
                    <a:pt x="0" y="420"/>
                  </a:lnTo>
                  <a:lnTo>
                    <a:pt x="0" y="403"/>
                  </a:lnTo>
                  <a:lnTo>
                    <a:pt x="0" y="402"/>
                  </a:lnTo>
                  <a:lnTo>
                    <a:pt x="0" y="400"/>
                  </a:lnTo>
                  <a:lnTo>
                    <a:pt x="1" y="400"/>
                  </a:lnTo>
                  <a:lnTo>
                    <a:pt x="3" y="400"/>
                  </a:lnTo>
                  <a:lnTo>
                    <a:pt x="4" y="400"/>
                  </a:lnTo>
                  <a:lnTo>
                    <a:pt x="6" y="400"/>
                  </a:lnTo>
                  <a:lnTo>
                    <a:pt x="7" y="402"/>
                  </a:lnTo>
                  <a:lnTo>
                    <a:pt x="7" y="403"/>
                  </a:lnTo>
                  <a:lnTo>
                    <a:pt x="7" y="403"/>
                  </a:lnTo>
                  <a:close/>
                  <a:moveTo>
                    <a:pt x="7" y="436"/>
                  </a:moveTo>
                  <a:lnTo>
                    <a:pt x="7" y="453"/>
                  </a:lnTo>
                  <a:lnTo>
                    <a:pt x="7" y="454"/>
                  </a:lnTo>
                  <a:lnTo>
                    <a:pt x="6" y="455"/>
                  </a:lnTo>
                  <a:lnTo>
                    <a:pt x="4" y="456"/>
                  </a:lnTo>
                  <a:lnTo>
                    <a:pt x="3" y="456"/>
                  </a:lnTo>
                  <a:lnTo>
                    <a:pt x="1" y="456"/>
                  </a:lnTo>
                  <a:lnTo>
                    <a:pt x="0" y="455"/>
                  </a:lnTo>
                  <a:lnTo>
                    <a:pt x="0" y="454"/>
                  </a:lnTo>
                  <a:lnTo>
                    <a:pt x="0" y="453"/>
                  </a:lnTo>
                  <a:lnTo>
                    <a:pt x="0" y="436"/>
                  </a:lnTo>
                  <a:lnTo>
                    <a:pt x="0" y="435"/>
                  </a:lnTo>
                  <a:lnTo>
                    <a:pt x="0" y="434"/>
                  </a:lnTo>
                  <a:lnTo>
                    <a:pt x="1" y="434"/>
                  </a:lnTo>
                  <a:lnTo>
                    <a:pt x="3" y="433"/>
                  </a:lnTo>
                  <a:lnTo>
                    <a:pt x="4" y="434"/>
                  </a:lnTo>
                  <a:lnTo>
                    <a:pt x="6" y="434"/>
                  </a:lnTo>
                  <a:lnTo>
                    <a:pt x="7" y="435"/>
                  </a:lnTo>
                  <a:lnTo>
                    <a:pt x="7" y="436"/>
                  </a:lnTo>
                  <a:lnTo>
                    <a:pt x="7" y="436"/>
                  </a:lnTo>
                  <a:close/>
                  <a:moveTo>
                    <a:pt x="7" y="470"/>
                  </a:moveTo>
                  <a:lnTo>
                    <a:pt x="7" y="486"/>
                  </a:lnTo>
                  <a:lnTo>
                    <a:pt x="7" y="487"/>
                  </a:lnTo>
                  <a:lnTo>
                    <a:pt x="6" y="488"/>
                  </a:lnTo>
                  <a:lnTo>
                    <a:pt x="4" y="488"/>
                  </a:lnTo>
                  <a:lnTo>
                    <a:pt x="3" y="490"/>
                  </a:lnTo>
                  <a:lnTo>
                    <a:pt x="1" y="488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86"/>
                  </a:lnTo>
                  <a:lnTo>
                    <a:pt x="0" y="470"/>
                  </a:lnTo>
                  <a:lnTo>
                    <a:pt x="0" y="469"/>
                  </a:lnTo>
                  <a:lnTo>
                    <a:pt x="0" y="468"/>
                  </a:lnTo>
                  <a:lnTo>
                    <a:pt x="1" y="467"/>
                  </a:lnTo>
                  <a:lnTo>
                    <a:pt x="3" y="467"/>
                  </a:lnTo>
                  <a:lnTo>
                    <a:pt x="4" y="467"/>
                  </a:lnTo>
                  <a:lnTo>
                    <a:pt x="6" y="468"/>
                  </a:lnTo>
                  <a:lnTo>
                    <a:pt x="7" y="469"/>
                  </a:lnTo>
                  <a:lnTo>
                    <a:pt x="7" y="470"/>
                  </a:lnTo>
                  <a:lnTo>
                    <a:pt x="7" y="470"/>
                  </a:lnTo>
                  <a:close/>
                  <a:moveTo>
                    <a:pt x="7" y="503"/>
                  </a:moveTo>
                  <a:lnTo>
                    <a:pt x="7" y="520"/>
                  </a:lnTo>
                  <a:lnTo>
                    <a:pt x="7" y="521"/>
                  </a:lnTo>
                  <a:lnTo>
                    <a:pt x="6" y="522"/>
                  </a:lnTo>
                  <a:lnTo>
                    <a:pt x="4" y="522"/>
                  </a:lnTo>
                  <a:lnTo>
                    <a:pt x="3" y="522"/>
                  </a:lnTo>
                  <a:lnTo>
                    <a:pt x="1" y="522"/>
                  </a:lnTo>
                  <a:lnTo>
                    <a:pt x="0" y="522"/>
                  </a:lnTo>
                  <a:lnTo>
                    <a:pt x="0" y="521"/>
                  </a:lnTo>
                  <a:lnTo>
                    <a:pt x="0" y="520"/>
                  </a:lnTo>
                  <a:lnTo>
                    <a:pt x="0" y="503"/>
                  </a:lnTo>
                  <a:lnTo>
                    <a:pt x="0" y="502"/>
                  </a:lnTo>
                  <a:lnTo>
                    <a:pt x="0" y="502"/>
                  </a:lnTo>
                  <a:lnTo>
                    <a:pt x="1" y="500"/>
                  </a:lnTo>
                  <a:lnTo>
                    <a:pt x="3" y="500"/>
                  </a:lnTo>
                  <a:lnTo>
                    <a:pt x="4" y="500"/>
                  </a:lnTo>
                  <a:lnTo>
                    <a:pt x="6" y="502"/>
                  </a:lnTo>
                  <a:lnTo>
                    <a:pt x="7" y="502"/>
                  </a:lnTo>
                  <a:lnTo>
                    <a:pt x="7" y="503"/>
                  </a:lnTo>
                  <a:lnTo>
                    <a:pt x="7" y="503"/>
                  </a:lnTo>
                  <a:close/>
                  <a:moveTo>
                    <a:pt x="7" y="536"/>
                  </a:moveTo>
                  <a:lnTo>
                    <a:pt x="7" y="553"/>
                  </a:lnTo>
                  <a:lnTo>
                    <a:pt x="7" y="554"/>
                  </a:lnTo>
                  <a:lnTo>
                    <a:pt x="6" y="555"/>
                  </a:lnTo>
                  <a:lnTo>
                    <a:pt x="4" y="556"/>
                  </a:lnTo>
                  <a:lnTo>
                    <a:pt x="3" y="556"/>
                  </a:lnTo>
                  <a:lnTo>
                    <a:pt x="1" y="556"/>
                  </a:lnTo>
                  <a:lnTo>
                    <a:pt x="0" y="555"/>
                  </a:lnTo>
                  <a:lnTo>
                    <a:pt x="0" y="554"/>
                  </a:lnTo>
                  <a:lnTo>
                    <a:pt x="0" y="553"/>
                  </a:lnTo>
                  <a:lnTo>
                    <a:pt x="0" y="536"/>
                  </a:lnTo>
                  <a:lnTo>
                    <a:pt x="0" y="535"/>
                  </a:lnTo>
                  <a:lnTo>
                    <a:pt x="0" y="534"/>
                  </a:lnTo>
                  <a:lnTo>
                    <a:pt x="1" y="534"/>
                  </a:lnTo>
                  <a:lnTo>
                    <a:pt x="3" y="534"/>
                  </a:lnTo>
                  <a:lnTo>
                    <a:pt x="4" y="534"/>
                  </a:lnTo>
                  <a:lnTo>
                    <a:pt x="6" y="534"/>
                  </a:lnTo>
                  <a:lnTo>
                    <a:pt x="7" y="535"/>
                  </a:lnTo>
                  <a:lnTo>
                    <a:pt x="7" y="536"/>
                  </a:lnTo>
                  <a:lnTo>
                    <a:pt x="7" y="536"/>
                  </a:lnTo>
                  <a:close/>
                  <a:moveTo>
                    <a:pt x="7" y="570"/>
                  </a:moveTo>
                  <a:lnTo>
                    <a:pt x="7" y="586"/>
                  </a:lnTo>
                  <a:lnTo>
                    <a:pt x="7" y="587"/>
                  </a:lnTo>
                  <a:lnTo>
                    <a:pt x="6" y="588"/>
                  </a:lnTo>
                  <a:lnTo>
                    <a:pt x="4" y="589"/>
                  </a:lnTo>
                  <a:lnTo>
                    <a:pt x="3" y="589"/>
                  </a:lnTo>
                  <a:lnTo>
                    <a:pt x="1" y="589"/>
                  </a:lnTo>
                  <a:lnTo>
                    <a:pt x="0" y="588"/>
                  </a:lnTo>
                  <a:lnTo>
                    <a:pt x="0" y="587"/>
                  </a:lnTo>
                  <a:lnTo>
                    <a:pt x="0" y="586"/>
                  </a:lnTo>
                  <a:lnTo>
                    <a:pt x="0" y="570"/>
                  </a:lnTo>
                  <a:lnTo>
                    <a:pt x="0" y="569"/>
                  </a:lnTo>
                  <a:lnTo>
                    <a:pt x="0" y="568"/>
                  </a:lnTo>
                  <a:lnTo>
                    <a:pt x="1" y="567"/>
                  </a:lnTo>
                  <a:lnTo>
                    <a:pt x="3" y="567"/>
                  </a:lnTo>
                  <a:lnTo>
                    <a:pt x="4" y="567"/>
                  </a:lnTo>
                  <a:lnTo>
                    <a:pt x="6" y="568"/>
                  </a:lnTo>
                  <a:lnTo>
                    <a:pt x="7" y="569"/>
                  </a:lnTo>
                  <a:lnTo>
                    <a:pt x="7" y="570"/>
                  </a:lnTo>
                  <a:lnTo>
                    <a:pt x="7" y="570"/>
                  </a:lnTo>
                  <a:close/>
                  <a:moveTo>
                    <a:pt x="7" y="604"/>
                  </a:moveTo>
                  <a:lnTo>
                    <a:pt x="7" y="620"/>
                  </a:lnTo>
                  <a:lnTo>
                    <a:pt x="7" y="621"/>
                  </a:lnTo>
                  <a:lnTo>
                    <a:pt x="6" y="622"/>
                  </a:lnTo>
                  <a:lnTo>
                    <a:pt x="4" y="622"/>
                  </a:lnTo>
                  <a:lnTo>
                    <a:pt x="3" y="622"/>
                  </a:lnTo>
                  <a:lnTo>
                    <a:pt x="1" y="622"/>
                  </a:lnTo>
                  <a:lnTo>
                    <a:pt x="0" y="622"/>
                  </a:lnTo>
                  <a:lnTo>
                    <a:pt x="0" y="621"/>
                  </a:lnTo>
                  <a:lnTo>
                    <a:pt x="0" y="620"/>
                  </a:lnTo>
                  <a:lnTo>
                    <a:pt x="0" y="604"/>
                  </a:lnTo>
                  <a:lnTo>
                    <a:pt x="0" y="603"/>
                  </a:lnTo>
                  <a:lnTo>
                    <a:pt x="0" y="601"/>
                  </a:lnTo>
                  <a:lnTo>
                    <a:pt x="1" y="600"/>
                  </a:lnTo>
                  <a:lnTo>
                    <a:pt x="3" y="600"/>
                  </a:lnTo>
                  <a:lnTo>
                    <a:pt x="4" y="600"/>
                  </a:lnTo>
                  <a:lnTo>
                    <a:pt x="6" y="601"/>
                  </a:lnTo>
                  <a:lnTo>
                    <a:pt x="7" y="603"/>
                  </a:lnTo>
                  <a:lnTo>
                    <a:pt x="7" y="604"/>
                  </a:lnTo>
                  <a:lnTo>
                    <a:pt x="7" y="604"/>
                  </a:lnTo>
                  <a:close/>
                  <a:moveTo>
                    <a:pt x="7" y="636"/>
                  </a:moveTo>
                  <a:lnTo>
                    <a:pt x="7" y="654"/>
                  </a:lnTo>
                  <a:lnTo>
                    <a:pt x="7" y="655"/>
                  </a:lnTo>
                  <a:lnTo>
                    <a:pt x="6" y="655"/>
                  </a:lnTo>
                  <a:lnTo>
                    <a:pt x="4" y="656"/>
                  </a:lnTo>
                  <a:lnTo>
                    <a:pt x="3" y="656"/>
                  </a:lnTo>
                  <a:lnTo>
                    <a:pt x="1" y="656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0" y="654"/>
                  </a:lnTo>
                  <a:lnTo>
                    <a:pt x="0" y="636"/>
                  </a:lnTo>
                  <a:lnTo>
                    <a:pt x="0" y="635"/>
                  </a:lnTo>
                  <a:lnTo>
                    <a:pt x="0" y="634"/>
                  </a:lnTo>
                  <a:lnTo>
                    <a:pt x="1" y="634"/>
                  </a:lnTo>
                  <a:lnTo>
                    <a:pt x="3" y="634"/>
                  </a:lnTo>
                  <a:lnTo>
                    <a:pt x="4" y="634"/>
                  </a:lnTo>
                  <a:lnTo>
                    <a:pt x="6" y="634"/>
                  </a:lnTo>
                  <a:lnTo>
                    <a:pt x="7" y="635"/>
                  </a:lnTo>
                  <a:lnTo>
                    <a:pt x="7" y="636"/>
                  </a:lnTo>
                  <a:lnTo>
                    <a:pt x="7" y="636"/>
                  </a:lnTo>
                  <a:close/>
                  <a:moveTo>
                    <a:pt x="7" y="670"/>
                  </a:moveTo>
                  <a:lnTo>
                    <a:pt x="7" y="682"/>
                  </a:lnTo>
                  <a:lnTo>
                    <a:pt x="7" y="683"/>
                  </a:lnTo>
                  <a:lnTo>
                    <a:pt x="6" y="684"/>
                  </a:lnTo>
                  <a:lnTo>
                    <a:pt x="4" y="685"/>
                  </a:lnTo>
                  <a:lnTo>
                    <a:pt x="3" y="685"/>
                  </a:lnTo>
                  <a:lnTo>
                    <a:pt x="1" y="685"/>
                  </a:lnTo>
                  <a:lnTo>
                    <a:pt x="0" y="684"/>
                  </a:lnTo>
                  <a:lnTo>
                    <a:pt x="0" y="683"/>
                  </a:lnTo>
                  <a:lnTo>
                    <a:pt x="0" y="682"/>
                  </a:lnTo>
                  <a:lnTo>
                    <a:pt x="0" y="670"/>
                  </a:lnTo>
                  <a:lnTo>
                    <a:pt x="0" y="669"/>
                  </a:lnTo>
                  <a:lnTo>
                    <a:pt x="0" y="668"/>
                  </a:lnTo>
                  <a:lnTo>
                    <a:pt x="1" y="668"/>
                  </a:lnTo>
                  <a:lnTo>
                    <a:pt x="3" y="667"/>
                  </a:lnTo>
                  <a:lnTo>
                    <a:pt x="4" y="668"/>
                  </a:lnTo>
                  <a:lnTo>
                    <a:pt x="6" y="668"/>
                  </a:lnTo>
                  <a:lnTo>
                    <a:pt x="7" y="669"/>
                  </a:lnTo>
                  <a:lnTo>
                    <a:pt x="7" y="670"/>
                  </a:lnTo>
                  <a:lnTo>
                    <a:pt x="7" y="6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39" name="Freeform 23"/>
            <p:cNvSpPr>
              <a:spLocks noEditPoints="1"/>
            </p:cNvSpPr>
            <p:nvPr/>
          </p:nvSpPr>
          <p:spPr bwMode="auto">
            <a:xfrm>
              <a:off x="2552" y="2313"/>
              <a:ext cx="7" cy="790"/>
            </a:xfrm>
            <a:custGeom>
              <a:avLst/>
              <a:gdLst>
                <a:gd name="T0" fmla="*/ 7 w 7"/>
                <a:gd name="T1" fmla="*/ 768 h 790"/>
                <a:gd name="T2" fmla="*/ 3 w 7"/>
                <a:gd name="T3" fmla="*/ 790 h 790"/>
                <a:gd name="T4" fmla="*/ 2 w 7"/>
                <a:gd name="T5" fmla="*/ 735 h 790"/>
                <a:gd name="T6" fmla="*/ 7 w 7"/>
                <a:gd name="T7" fmla="*/ 754 h 790"/>
                <a:gd name="T8" fmla="*/ 0 w 7"/>
                <a:gd name="T9" fmla="*/ 753 h 790"/>
                <a:gd name="T10" fmla="*/ 7 w 7"/>
                <a:gd name="T11" fmla="*/ 702 h 790"/>
                <a:gd name="T12" fmla="*/ 3 w 7"/>
                <a:gd name="T13" fmla="*/ 723 h 790"/>
                <a:gd name="T14" fmla="*/ 2 w 7"/>
                <a:gd name="T15" fmla="*/ 668 h 790"/>
                <a:gd name="T16" fmla="*/ 7 w 7"/>
                <a:gd name="T17" fmla="*/ 688 h 790"/>
                <a:gd name="T18" fmla="*/ 0 w 7"/>
                <a:gd name="T19" fmla="*/ 687 h 790"/>
                <a:gd name="T20" fmla="*/ 7 w 7"/>
                <a:gd name="T21" fmla="*/ 635 h 790"/>
                <a:gd name="T22" fmla="*/ 3 w 7"/>
                <a:gd name="T23" fmla="*/ 656 h 790"/>
                <a:gd name="T24" fmla="*/ 2 w 7"/>
                <a:gd name="T25" fmla="*/ 601 h 790"/>
                <a:gd name="T26" fmla="*/ 7 w 7"/>
                <a:gd name="T27" fmla="*/ 622 h 790"/>
                <a:gd name="T28" fmla="*/ 0 w 7"/>
                <a:gd name="T29" fmla="*/ 621 h 790"/>
                <a:gd name="T30" fmla="*/ 7 w 7"/>
                <a:gd name="T31" fmla="*/ 568 h 790"/>
                <a:gd name="T32" fmla="*/ 3 w 7"/>
                <a:gd name="T33" fmla="*/ 589 h 790"/>
                <a:gd name="T34" fmla="*/ 2 w 7"/>
                <a:gd name="T35" fmla="*/ 535 h 790"/>
                <a:gd name="T36" fmla="*/ 7 w 7"/>
                <a:gd name="T37" fmla="*/ 554 h 790"/>
                <a:gd name="T38" fmla="*/ 0 w 7"/>
                <a:gd name="T39" fmla="*/ 553 h 790"/>
                <a:gd name="T40" fmla="*/ 7 w 7"/>
                <a:gd name="T41" fmla="*/ 501 h 790"/>
                <a:gd name="T42" fmla="*/ 3 w 7"/>
                <a:gd name="T43" fmla="*/ 523 h 790"/>
                <a:gd name="T44" fmla="*/ 2 w 7"/>
                <a:gd name="T45" fmla="*/ 469 h 790"/>
                <a:gd name="T46" fmla="*/ 7 w 7"/>
                <a:gd name="T47" fmla="*/ 488 h 790"/>
                <a:gd name="T48" fmla="*/ 0 w 7"/>
                <a:gd name="T49" fmla="*/ 487 h 790"/>
                <a:gd name="T50" fmla="*/ 7 w 7"/>
                <a:gd name="T51" fmla="*/ 435 h 790"/>
                <a:gd name="T52" fmla="*/ 3 w 7"/>
                <a:gd name="T53" fmla="*/ 456 h 790"/>
                <a:gd name="T54" fmla="*/ 2 w 7"/>
                <a:gd name="T55" fmla="*/ 401 h 790"/>
                <a:gd name="T56" fmla="*/ 7 w 7"/>
                <a:gd name="T57" fmla="*/ 421 h 790"/>
                <a:gd name="T58" fmla="*/ 0 w 7"/>
                <a:gd name="T59" fmla="*/ 420 h 790"/>
                <a:gd name="T60" fmla="*/ 7 w 7"/>
                <a:gd name="T61" fmla="*/ 368 h 790"/>
                <a:gd name="T62" fmla="*/ 3 w 7"/>
                <a:gd name="T63" fmla="*/ 389 h 790"/>
                <a:gd name="T64" fmla="*/ 2 w 7"/>
                <a:gd name="T65" fmla="*/ 335 h 790"/>
                <a:gd name="T66" fmla="*/ 7 w 7"/>
                <a:gd name="T67" fmla="*/ 354 h 790"/>
                <a:gd name="T68" fmla="*/ 0 w 7"/>
                <a:gd name="T69" fmla="*/ 353 h 790"/>
                <a:gd name="T70" fmla="*/ 7 w 7"/>
                <a:gd name="T71" fmla="*/ 301 h 790"/>
                <a:gd name="T72" fmla="*/ 3 w 7"/>
                <a:gd name="T73" fmla="*/ 322 h 790"/>
                <a:gd name="T74" fmla="*/ 2 w 7"/>
                <a:gd name="T75" fmla="*/ 268 h 790"/>
                <a:gd name="T76" fmla="*/ 7 w 7"/>
                <a:gd name="T77" fmla="*/ 287 h 790"/>
                <a:gd name="T78" fmla="*/ 0 w 7"/>
                <a:gd name="T79" fmla="*/ 286 h 790"/>
                <a:gd name="T80" fmla="*/ 7 w 7"/>
                <a:gd name="T81" fmla="*/ 235 h 790"/>
                <a:gd name="T82" fmla="*/ 3 w 7"/>
                <a:gd name="T83" fmla="*/ 256 h 790"/>
                <a:gd name="T84" fmla="*/ 2 w 7"/>
                <a:gd name="T85" fmla="*/ 201 h 790"/>
                <a:gd name="T86" fmla="*/ 7 w 7"/>
                <a:gd name="T87" fmla="*/ 221 h 790"/>
                <a:gd name="T88" fmla="*/ 0 w 7"/>
                <a:gd name="T89" fmla="*/ 220 h 790"/>
                <a:gd name="T90" fmla="*/ 7 w 7"/>
                <a:gd name="T91" fmla="*/ 168 h 790"/>
                <a:gd name="T92" fmla="*/ 3 w 7"/>
                <a:gd name="T93" fmla="*/ 189 h 790"/>
                <a:gd name="T94" fmla="*/ 2 w 7"/>
                <a:gd name="T95" fmla="*/ 134 h 790"/>
                <a:gd name="T96" fmla="*/ 7 w 7"/>
                <a:gd name="T97" fmla="*/ 153 h 790"/>
                <a:gd name="T98" fmla="*/ 0 w 7"/>
                <a:gd name="T99" fmla="*/ 153 h 790"/>
                <a:gd name="T100" fmla="*/ 7 w 7"/>
                <a:gd name="T101" fmla="*/ 101 h 790"/>
                <a:gd name="T102" fmla="*/ 3 w 7"/>
                <a:gd name="T103" fmla="*/ 122 h 790"/>
                <a:gd name="T104" fmla="*/ 2 w 7"/>
                <a:gd name="T105" fmla="*/ 68 h 790"/>
                <a:gd name="T106" fmla="*/ 7 w 7"/>
                <a:gd name="T107" fmla="*/ 87 h 790"/>
                <a:gd name="T108" fmla="*/ 0 w 7"/>
                <a:gd name="T109" fmla="*/ 86 h 790"/>
                <a:gd name="T110" fmla="*/ 7 w 7"/>
                <a:gd name="T111" fmla="*/ 34 h 790"/>
                <a:gd name="T112" fmla="*/ 3 w 7"/>
                <a:gd name="T113" fmla="*/ 56 h 790"/>
                <a:gd name="T114" fmla="*/ 2 w 7"/>
                <a:gd name="T115" fmla="*/ 0 h 790"/>
                <a:gd name="T116" fmla="*/ 7 w 7"/>
                <a:gd name="T117" fmla="*/ 21 h 790"/>
                <a:gd name="T118" fmla="*/ 0 w 7"/>
                <a:gd name="T119" fmla="*/ 2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" h="790">
                  <a:moveTo>
                    <a:pt x="0" y="787"/>
                  </a:moveTo>
                  <a:lnTo>
                    <a:pt x="0" y="771"/>
                  </a:lnTo>
                  <a:lnTo>
                    <a:pt x="0" y="769"/>
                  </a:lnTo>
                  <a:lnTo>
                    <a:pt x="2" y="768"/>
                  </a:lnTo>
                  <a:lnTo>
                    <a:pt x="3" y="767"/>
                  </a:lnTo>
                  <a:lnTo>
                    <a:pt x="4" y="767"/>
                  </a:lnTo>
                  <a:lnTo>
                    <a:pt x="6" y="767"/>
                  </a:lnTo>
                  <a:lnTo>
                    <a:pt x="7" y="768"/>
                  </a:lnTo>
                  <a:lnTo>
                    <a:pt x="7" y="769"/>
                  </a:lnTo>
                  <a:lnTo>
                    <a:pt x="7" y="771"/>
                  </a:lnTo>
                  <a:lnTo>
                    <a:pt x="7" y="787"/>
                  </a:lnTo>
                  <a:lnTo>
                    <a:pt x="7" y="788"/>
                  </a:lnTo>
                  <a:lnTo>
                    <a:pt x="7" y="789"/>
                  </a:lnTo>
                  <a:lnTo>
                    <a:pt x="6" y="790"/>
                  </a:lnTo>
                  <a:lnTo>
                    <a:pt x="4" y="790"/>
                  </a:lnTo>
                  <a:lnTo>
                    <a:pt x="3" y="790"/>
                  </a:lnTo>
                  <a:lnTo>
                    <a:pt x="2" y="789"/>
                  </a:lnTo>
                  <a:lnTo>
                    <a:pt x="0" y="788"/>
                  </a:lnTo>
                  <a:lnTo>
                    <a:pt x="0" y="787"/>
                  </a:lnTo>
                  <a:lnTo>
                    <a:pt x="0" y="787"/>
                  </a:lnTo>
                  <a:close/>
                  <a:moveTo>
                    <a:pt x="0" y="753"/>
                  </a:moveTo>
                  <a:lnTo>
                    <a:pt x="0" y="737"/>
                  </a:lnTo>
                  <a:lnTo>
                    <a:pt x="0" y="736"/>
                  </a:lnTo>
                  <a:lnTo>
                    <a:pt x="2" y="735"/>
                  </a:lnTo>
                  <a:lnTo>
                    <a:pt x="3" y="735"/>
                  </a:lnTo>
                  <a:lnTo>
                    <a:pt x="4" y="735"/>
                  </a:lnTo>
                  <a:lnTo>
                    <a:pt x="6" y="735"/>
                  </a:lnTo>
                  <a:lnTo>
                    <a:pt x="7" y="735"/>
                  </a:lnTo>
                  <a:lnTo>
                    <a:pt x="7" y="736"/>
                  </a:lnTo>
                  <a:lnTo>
                    <a:pt x="7" y="737"/>
                  </a:lnTo>
                  <a:lnTo>
                    <a:pt x="7" y="753"/>
                  </a:lnTo>
                  <a:lnTo>
                    <a:pt x="7" y="754"/>
                  </a:lnTo>
                  <a:lnTo>
                    <a:pt x="7" y="755"/>
                  </a:lnTo>
                  <a:lnTo>
                    <a:pt x="6" y="756"/>
                  </a:lnTo>
                  <a:lnTo>
                    <a:pt x="4" y="756"/>
                  </a:lnTo>
                  <a:lnTo>
                    <a:pt x="3" y="756"/>
                  </a:lnTo>
                  <a:lnTo>
                    <a:pt x="2" y="755"/>
                  </a:lnTo>
                  <a:lnTo>
                    <a:pt x="0" y="754"/>
                  </a:lnTo>
                  <a:lnTo>
                    <a:pt x="0" y="753"/>
                  </a:lnTo>
                  <a:lnTo>
                    <a:pt x="0" y="753"/>
                  </a:lnTo>
                  <a:close/>
                  <a:moveTo>
                    <a:pt x="0" y="721"/>
                  </a:moveTo>
                  <a:lnTo>
                    <a:pt x="0" y="703"/>
                  </a:lnTo>
                  <a:lnTo>
                    <a:pt x="0" y="702"/>
                  </a:lnTo>
                  <a:lnTo>
                    <a:pt x="2" y="702"/>
                  </a:lnTo>
                  <a:lnTo>
                    <a:pt x="3" y="701"/>
                  </a:lnTo>
                  <a:lnTo>
                    <a:pt x="4" y="701"/>
                  </a:lnTo>
                  <a:lnTo>
                    <a:pt x="6" y="701"/>
                  </a:lnTo>
                  <a:lnTo>
                    <a:pt x="7" y="702"/>
                  </a:lnTo>
                  <a:lnTo>
                    <a:pt x="7" y="702"/>
                  </a:lnTo>
                  <a:lnTo>
                    <a:pt x="7" y="703"/>
                  </a:lnTo>
                  <a:lnTo>
                    <a:pt x="7" y="721"/>
                  </a:lnTo>
                  <a:lnTo>
                    <a:pt x="7" y="722"/>
                  </a:lnTo>
                  <a:lnTo>
                    <a:pt x="7" y="723"/>
                  </a:lnTo>
                  <a:lnTo>
                    <a:pt x="6" y="723"/>
                  </a:lnTo>
                  <a:lnTo>
                    <a:pt x="4" y="723"/>
                  </a:lnTo>
                  <a:lnTo>
                    <a:pt x="3" y="723"/>
                  </a:lnTo>
                  <a:lnTo>
                    <a:pt x="2" y="723"/>
                  </a:lnTo>
                  <a:lnTo>
                    <a:pt x="0" y="722"/>
                  </a:lnTo>
                  <a:lnTo>
                    <a:pt x="0" y="721"/>
                  </a:lnTo>
                  <a:lnTo>
                    <a:pt x="0" y="721"/>
                  </a:lnTo>
                  <a:close/>
                  <a:moveTo>
                    <a:pt x="0" y="687"/>
                  </a:moveTo>
                  <a:lnTo>
                    <a:pt x="0" y="671"/>
                  </a:lnTo>
                  <a:lnTo>
                    <a:pt x="0" y="670"/>
                  </a:lnTo>
                  <a:lnTo>
                    <a:pt x="2" y="668"/>
                  </a:lnTo>
                  <a:lnTo>
                    <a:pt x="3" y="667"/>
                  </a:lnTo>
                  <a:lnTo>
                    <a:pt x="4" y="667"/>
                  </a:lnTo>
                  <a:lnTo>
                    <a:pt x="6" y="667"/>
                  </a:lnTo>
                  <a:lnTo>
                    <a:pt x="7" y="668"/>
                  </a:lnTo>
                  <a:lnTo>
                    <a:pt x="7" y="670"/>
                  </a:lnTo>
                  <a:lnTo>
                    <a:pt x="7" y="671"/>
                  </a:lnTo>
                  <a:lnTo>
                    <a:pt x="7" y="687"/>
                  </a:lnTo>
                  <a:lnTo>
                    <a:pt x="7" y="688"/>
                  </a:lnTo>
                  <a:lnTo>
                    <a:pt x="7" y="689"/>
                  </a:lnTo>
                  <a:lnTo>
                    <a:pt x="6" y="689"/>
                  </a:lnTo>
                  <a:lnTo>
                    <a:pt x="4" y="690"/>
                  </a:lnTo>
                  <a:lnTo>
                    <a:pt x="3" y="689"/>
                  </a:lnTo>
                  <a:lnTo>
                    <a:pt x="2" y="689"/>
                  </a:lnTo>
                  <a:lnTo>
                    <a:pt x="0" y="688"/>
                  </a:lnTo>
                  <a:lnTo>
                    <a:pt x="0" y="687"/>
                  </a:lnTo>
                  <a:lnTo>
                    <a:pt x="0" y="687"/>
                  </a:lnTo>
                  <a:close/>
                  <a:moveTo>
                    <a:pt x="0" y="653"/>
                  </a:moveTo>
                  <a:lnTo>
                    <a:pt x="0" y="637"/>
                  </a:lnTo>
                  <a:lnTo>
                    <a:pt x="0" y="636"/>
                  </a:lnTo>
                  <a:lnTo>
                    <a:pt x="2" y="635"/>
                  </a:lnTo>
                  <a:lnTo>
                    <a:pt x="3" y="635"/>
                  </a:lnTo>
                  <a:lnTo>
                    <a:pt x="4" y="634"/>
                  </a:lnTo>
                  <a:lnTo>
                    <a:pt x="6" y="635"/>
                  </a:lnTo>
                  <a:lnTo>
                    <a:pt x="7" y="635"/>
                  </a:lnTo>
                  <a:lnTo>
                    <a:pt x="7" y="636"/>
                  </a:lnTo>
                  <a:lnTo>
                    <a:pt x="7" y="637"/>
                  </a:lnTo>
                  <a:lnTo>
                    <a:pt x="7" y="653"/>
                  </a:lnTo>
                  <a:lnTo>
                    <a:pt x="7" y="654"/>
                  </a:lnTo>
                  <a:lnTo>
                    <a:pt x="7" y="655"/>
                  </a:lnTo>
                  <a:lnTo>
                    <a:pt x="6" y="656"/>
                  </a:lnTo>
                  <a:lnTo>
                    <a:pt x="4" y="656"/>
                  </a:lnTo>
                  <a:lnTo>
                    <a:pt x="3" y="656"/>
                  </a:lnTo>
                  <a:lnTo>
                    <a:pt x="2" y="655"/>
                  </a:lnTo>
                  <a:lnTo>
                    <a:pt x="0" y="654"/>
                  </a:lnTo>
                  <a:lnTo>
                    <a:pt x="0" y="653"/>
                  </a:lnTo>
                  <a:lnTo>
                    <a:pt x="0" y="653"/>
                  </a:lnTo>
                  <a:close/>
                  <a:moveTo>
                    <a:pt x="0" y="621"/>
                  </a:moveTo>
                  <a:lnTo>
                    <a:pt x="0" y="603"/>
                  </a:lnTo>
                  <a:lnTo>
                    <a:pt x="0" y="602"/>
                  </a:lnTo>
                  <a:lnTo>
                    <a:pt x="2" y="601"/>
                  </a:lnTo>
                  <a:lnTo>
                    <a:pt x="3" y="601"/>
                  </a:lnTo>
                  <a:lnTo>
                    <a:pt x="4" y="601"/>
                  </a:lnTo>
                  <a:lnTo>
                    <a:pt x="6" y="601"/>
                  </a:lnTo>
                  <a:lnTo>
                    <a:pt x="7" y="601"/>
                  </a:lnTo>
                  <a:lnTo>
                    <a:pt x="7" y="602"/>
                  </a:lnTo>
                  <a:lnTo>
                    <a:pt x="7" y="603"/>
                  </a:lnTo>
                  <a:lnTo>
                    <a:pt x="7" y="621"/>
                  </a:lnTo>
                  <a:lnTo>
                    <a:pt x="7" y="622"/>
                  </a:lnTo>
                  <a:lnTo>
                    <a:pt x="7" y="622"/>
                  </a:lnTo>
                  <a:lnTo>
                    <a:pt x="6" y="623"/>
                  </a:lnTo>
                  <a:lnTo>
                    <a:pt x="4" y="623"/>
                  </a:lnTo>
                  <a:lnTo>
                    <a:pt x="3" y="623"/>
                  </a:lnTo>
                  <a:lnTo>
                    <a:pt x="2" y="622"/>
                  </a:lnTo>
                  <a:lnTo>
                    <a:pt x="0" y="622"/>
                  </a:lnTo>
                  <a:lnTo>
                    <a:pt x="0" y="621"/>
                  </a:lnTo>
                  <a:lnTo>
                    <a:pt x="0" y="621"/>
                  </a:lnTo>
                  <a:close/>
                  <a:moveTo>
                    <a:pt x="0" y="587"/>
                  </a:moveTo>
                  <a:lnTo>
                    <a:pt x="0" y="571"/>
                  </a:lnTo>
                  <a:lnTo>
                    <a:pt x="0" y="568"/>
                  </a:lnTo>
                  <a:lnTo>
                    <a:pt x="2" y="568"/>
                  </a:lnTo>
                  <a:lnTo>
                    <a:pt x="3" y="567"/>
                  </a:lnTo>
                  <a:lnTo>
                    <a:pt x="4" y="567"/>
                  </a:lnTo>
                  <a:lnTo>
                    <a:pt x="6" y="567"/>
                  </a:lnTo>
                  <a:lnTo>
                    <a:pt x="7" y="568"/>
                  </a:lnTo>
                  <a:lnTo>
                    <a:pt x="7" y="568"/>
                  </a:lnTo>
                  <a:lnTo>
                    <a:pt x="7" y="571"/>
                  </a:lnTo>
                  <a:lnTo>
                    <a:pt x="7" y="587"/>
                  </a:lnTo>
                  <a:lnTo>
                    <a:pt x="7" y="588"/>
                  </a:lnTo>
                  <a:lnTo>
                    <a:pt x="7" y="589"/>
                  </a:lnTo>
                  <a:lnTo>
                    <a:pt x="6" y="589"/>
                  </a:lnTo>
                  <a:lnTo>
                    <a:pt x="4" y="589"/>
                  </a:lnTo>
                  <a:lnTo>
                    <a:pt x="3" y="589"/>
                  </a:lnTo>
                  <a:lnTo>
                    <a:pt x="2" y="589"/>
                  </a:lnTo>
                  <a:lnTo>
                    <a:pt x="0" y="588"/>
                  </a:lnTo>
                  <a:lnTo>
                    <a:pt x="0" y="587"/>
                  </a:lnTo>
                  <a:lnTo>
                    <a:pt x="0" y="587"/>
                  </a:lnTo>
                  <a:close/>
                  <a:moveTo>
                    <a:pt x="0" y="553"/>
                  </a:moveTo>
                  <a:lnTo>
                    <a:pt x="0" y="537"/>
                  </a:lnTo>
                  <a:lnTo>
                    <a:pt x="0" y="536"/>
                  </a:lnTo>
                  <a:lnTo>
                    <a:pt x="2" y="535"/>
                  </a:lnTo>
                  <a:lnTo>
                    <a:pt x="3" y="534"/>
                  </a:lnTo>
                  <a:lnTo>
                    <a:pt x="4" y="534"/>
                  </a:lnTo>
                  <a:lnTo>
                    <a:pt x="6" y="534"/>
                  </a:lnTo>
                  <a:lnTo>
                    <a:pt x="7" y="535"/>
                  </a:lnTo>
                  <a:lnTo>
                    <a:pt x="7" y="536"/>
                  </a:lnTo>
                  <a:lnTo>
                    <a:pt x="7" y="537"/>
                  </a:lnTo>
                  <a:lnTo>
                    <a:pt x="7" y="553"/>
                  </a:lnTo>
                  <a:lnTo>
                    <a:pt x="7" y="554"/>
                  </a:lnTo>
                  <a:lnTo>
                    <a:pt x="7" y="555"/>
                  </a:lnTo>
                  <a:lnTo>
                    <a:pt x="6" y="555"/>
                  </a:lnTo>
                  <a:lnTo>
                    <a:pt x="4" y="557"/>
                  </a:lnTo>
                  <a:lnTo>
                    <a:pt x="3" y="555"/>
                  </a:lnTo>
                  <a:lnTo>
                    <a:pt x="2" y="555"/>
                  </a:lnTo>
                  <a:lnTo>
                    <a:pt x="0" y="554"/>
                  </a:lnTo>
                  <a:lnTo>
                    <a:pt x="0" y="553"/>
                  </a:lnTo>
                  <a:lnTo>
                    <a:pt x="0" y="553"/>
                  </a:lnTo>
                  <a:close/>
                  <a:moveTo>
                    <a:pt x="0" y="520"/>
                  </a:moveTo>
                  <a:lnTo>
                    <a:pt x="0" y="503"/>
                  </a:lnTo>
                  <a:lnTo>
                    <a:pt x="0" y="502"/>
                  </a:lnTo>
                  <a:lnTo>
                    <a:pt x="2" y="501"/>
                  </a:lnTo>
                  <a:lnTo>
                    <a:pt x="3" y="501"/>
                  </a:lnTo>
                  <a:lnTo>
                    <a:pt x="4" y="501"/>
                  </a:lnTo>
                  <a:lnTo>
                    <a:pt x="6" y="501"/>
                  </a:lnTo>
                  <a:lnTo>
                    <a:pt x="7" y="501"/>
                  </a:lnTo>
                  <a:lnTo>
                    <a:pt x="7" y="502"/>
                  </a:lnTo>
                  <a:lnTo>
                    <a:pt x="7" y="503"/>
                  </a:lnTo>
                  <a:lnTo>
                    <a:pt x="7" y="520"/>
                  </a:lnTo>
                  <a:lnTo>
                    <a:pt x="7" y="521"/>
                  </a:lnTo>
                  <a:lnTo>
                    <a:pt x="7" y="522"/>
                  </a:lnTo>
                  <a:lnTo>
                    <a:pt x="6" y="523"/>
                  </a:lnTo>
                  <a:lnTo>
                    <a:pt x="4" y="523"/>
                  </a:lnTo>
                  <a:lnTo>
                    <a:pt x="3" y="523"/>
                  </a:lnTo>
                  <a:lnTo>
                    <a:pt x="2" y="522"/>
                  </a:lnTo>
                  <a:lnTo>
                    <a:pt x="0" y="521"/>
                  </a:lnTo>
                  <a:lnTo>
                    <a:pt x="0" y="520"/>
                  </a:lnTo>
                  <a:lnTo>
                    <a:pt x="0" y="520"/>
                  </a:lnTo>
                  <a:close/>
                  <a:moveTo>
                    <a:pt x="0" y="487"/>
                  </a:moveTo>
                  <a:lnTo>
                    <a:pt x="0" y="470"/>
                  </a:lnTo>
                  <a:lnTo>
                    <a:pt x="0" y="469"/>
                  </a:lnTo>
                  <a:lnTo>
                    <a:pt x="2" y="469"/>
                  </a:lnTo>
                  <a:lnTo>
                    <a:pt x="3" y="467"/>
                  </a:lnTo>
                  <a:lnTo>
                    <a:pt x="4" y="467"/>
                  </a:lnTo>
                  <a:lnTo>
                    <a:pt x="6" y="467"/>
                  </a:lnTo>
                  <a:lnTo>
                    <a:pt x="7" y="469"/>
                  </a:lnTo>
                  <a:lnTo>
                    <a:pt x="7" y="469"/>
                  </a:lnTo>
                  <a:lnTo>
                    <a:pt x="7" y="470"/>
                  </a:lnTo>
                  <a:lnTo>
                    <a:pt x="7" y="487"/>
                  </a:lnTo>
                  <a:lnTo>
                    <a:pt x="7" y="488"/>
                  </a:lnTo>
                  <a:lnTo>
                    <a:pt x="7" y="489"/>
                  </a:lnTo>
                  <a:lnTo>
                    <a:pt x="6" y="489"/>
                  </a:lnTo>
                  <a:lnTo>
                    <a:pt x="4" y="489"/>
                  </a:lnTo>
                  <a:lnTo>
                    <a:pt x="3" y="489"/>
                  </a:lnTo>
                  <a:lnTo>
                    <a:pt x="2" y="489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87"/>
                  </a:lnTo>
                  <a:close/>
                  <a:moveTo>
                    <a:pt x="0" y="453"/>
                  </a:moveTo>
                  <a:lnTo>
                    <a:pt x="0" y="437"/>
                  </a:lnTo>
                  <a:lnTo>
                    <a:pt x="0" y="436"/>
                  </a:lnTo>
                  <a:lnTo>
                    <a:pt x="2" y="435"/>
                  </a:lnTo>
                  <a:lnTo>
                    <a:pt x="3" y="434"/>
                  </a:lnTo>
                  <a:lnTo>
                    <a:pt x="4" y="434"/>
                  </a:lnTo>
                  <a:lnTo>
                    <a:pt x="6" y="434"/>
                  </a:lnTo>
                  <a:lnTo>
                    <a:pt x="7" y="435"/>
                  </a:lnTo>
                  <a:lnTo>
                    <a:pt x="7" y="436"/>
                  </a:lnTo>
                  <a:lnTo>
                    <a:pt x="7" y="437"/>
                  </a:lnTo>
                  <a:lnTo>
                    <a:pt x="7" y="453"/>
                  </a:lnTo>
                  <a:lnTo>
                    <a:pt x="7" y="454"/>
                  </a:lnTo>
                  <a:lnTo>
                    <a:pt x="7" y="456"/>
                  </a:lnTo>
                  <a:lnTo>
                    <a:pt x="6" y="456"/>
                  </a:lnTo>
                  <a:lnTo>
                    <a:pt x="4" y="457"/>
                  </a:lnTo>
                  <a:lnTo>
                    <a:pt x="3" y="456"/>
                  </a:lnTo>
                  <a:lnTo>
                    <a:pt x="2" y="456"/>
                  </a:lnTo>
                  <a:lnTo>
                    <a:pt x="0" y="454"/>
                  </a:lnTo>
                  <a:lnTo>
                    <a:pt x="0" y="453"/>
                  </a:lnTo>
                  <a:lnTo>
                    <a:pt x="0" y="453"/>
                  </a:lnTo>
                  <a:close/>
                  <a:moveTo>
                    <a:pt x="0" y="420"/>
                  </a:moveTo>
                  <a:lnTo>
                    <a:pt x="0" y="403"/>
                  </a:lnTo>
                  <a:lnTo>
                    <a:pt x="0" y="402"/>
                  </a:lnTo>
                  <a:lnTo>
                    <a:pt x="2" y="401"/>
                  </a:lnTo>
                  <a:lnTo>
                    <a:pt x="3" y="400"/>
                  </a:lnTo>
                  <a:lnTo>
                    <a:pt x="4" y="400"/>
                  </a:lnTo>
                  <a:lnTo>
                    <a:pt x="6" y="400"/>
                  </a:lnTo>
                  <a:lnTo>
                    <a:pt x="7" y="401"/>
                  </a:lnTo>
                  <a:lnTo>
                    <a:pt x="7" y="402"/>
                  </a:lnTo>
                  <a:lnTo>
                    <a:pt x="7" y="403"/>
                  </a:lnTo>
                  <a:lnTo>
                    <a:pt x="7" y="420"/>
                  </a:lnTo>
                  <a:lnTo>
                    <a:pt x="7" y="421"/>
                  </a:lnTo>
                  <a:lnTo>
                    <a:pt x="7" y="422"/>
                  </a:lnTo>
                  <a:lnTo>
                    <a:pt x="6" y="423"/>
                  </a:lnTo>
                  <a:lnTo>
                    <a:pt x="4" y="423"/>
                  </a:lnTo>
                  <a:lnTo>
                    <a:pt x="3" y="423"/>
                  </a:lnTo>
                  <a:lnTo>
                    <a:pt x="2" y="422"/>
                  </a:lnTo>
                  <a:lnTo>
                    <a:pt x="0" y="421"/>
                  </a:lnTo>
                  <a:lnTo>
                    <a:pt x="0" y="420"/>
                  </a:lnTo>
                  <a:lnTo>
                    <a:pt x="0" y="420"/>
                  </a:lnTo>
                  <a:close/>
                  <a:moveTo>
                    <a:pt x="0" y="387"/>
                  </a:moveTo>
                  <a:lnTo>
                    <a:pt x="0" y="370"/>
                  </a:lnTo>
                  <a:lnTo>
                    <a:pt x="0" y="369"/>
                  </a:lnTo>
                  <a:lnTo>
                    <a:pt x="2" y="368"/>
                  </a:lnTo>
                  <a:lnTo>
                    <a:pt x="3" y="368"/>
                  </a:lnTo>
                  <a:lnTo>
                    <a:pt x="4" y="368"/>
                  </a:lnTo>
                  <a:lnTo>
                    <a:pt x="6" y="368"/>
                  </a:lnTo>
                  <a:lnTo>
                    <a:pt x="7" y="368"/>
                  </a:lnTo>
                  <a:lnTo>
                    <a:pt x="7" y="369"/>
                  </a:lnTo>
                  <a:lnTo>
                    <a:pt x="7" y="370"/>
                  </a:lnTo>
                  <a:lnTo>
                    <a:pt x="7" y="387"/>
                  </a:lnTo>
                  <a:lnTo>
                    <a:pt x="7" y="387"/>
                  </a:lnTo>
                  <a:lnTo>
                    <a:pt x="7" y="388"/>
                  </a:lnTo>
                  <a:lnTo>
                    <a:pt x="6" y="389"/>
                  </a:lnTo>
                  <a:lnTo>
                    <a:pt x="4" y="389"/>
                  </a:lnTo>
                  <a:lnTo>
                    <a:pt x="3" y="389"/>
                  </a:lnTo>
                  <a:lnTo>
                    <a:pt x="2" y="388"/>
                  </a:lnTo>
                  <a:lnTo>
                    <a:pt x="0" y="387"/>
                  </a:lnTo>
                  <a:lnTo>
                    <a:pt x="0" y="387"/>
                  </a:lnTo>
                  <a:lnTo>
                    <a:pt x="0" y="387"/>
                  </a:lnTo>
                  <a:close/>
                  <a:moveTo>
                    <a:pt x="0" y="353"/>
                  </a:moveTo>
                  <a:lnTo>
                    <a:pt x="0" y="336"/>
                  </a:lnTo>
                  <a:lnTo>
                    <a:pt x="0" y="335"/>
                  </a:lnTo>
                  <a:lnTo>
                    <a:pt x="2" y="335"/>
                  </a:lnTo>
                  <a:lnTo>
                    <a:pt x="3" y="334"/>
                  </a:lnTo>
                  <a:lnTo>
                    <a:pt x="4" y="334"/>
                  </a:lnTo>
                  <a:lnTo>
                    <a:pt x="6" y="334"/>
                  </a:lnTo>
                  <a:lnTo>
                    <a:pt x="7" y="335"/>
                  </a:lnTo>
                  <a:lnTo>
                    <a:pt x="7" y="335"/>
                  </a:lnTo>
                  <a:lnTo>
                    <a:pt x="7" y="336"/>
                  </a:lnTo>
                  <a:lnTo>
                    <a:pt x="7" y="353"/>
                  </a:lnTo>
                  <a:lnTo>
                    <a:pt x="7" y="354"/>
                  </a:lnTo>
                  <a:lnTo>
                    <a:pt x="7" y="356"/>
                  </a:lnTo>
                  <a:lnTo>
                    <a:pt x="6" y="356"/>
                  </a:lnTo>
                  <a:lnTo>
                    <a:pt x="4" y="356"/>
                  </a:lnTo>
                  <a:lnTo>
                    <a:pt x="3" y="356"/>
                  </a:lnTo>
                  <a:lnTo>
                    <a:pt x="2" y="356"/>
                  </a:lnTo>
                  <a:lnTo>
                    <a:pt x="0" y="354"/>
                  </a:lnTo>
                  <a:lnTo>
                    <a:pt x="0" y="353"/>
                  </a:lnTo>
                  <a:lnTo>
                    <a:pt x="0" y="353"/>
                  </a:lnTo>
                  <a:close/>
                  <a:moveTo>
                    <a:pt x="0" y="320"/>
                  </a:moveTo>
                  <a:lnTo>
                    <a:pt x="0" y="303"/>
                  </a:lnTo>
                  <a:lnTo>
                    <a:pt x="0" y="302"/>
                  </a:lnTo>
                  <a:lnTo>
                    <a:pt x="2" y="301"/>
                  </a:lnTo>
                  <a:lnTo>
                    <a:pt x="3" y="300"/>
                  </a:lnTo>
                  <a:lnTo>
                    <a:pt x="4" y="300"/>
                  </a:lnTo>
                  <a:lnTo>
                    <a:pt x="6" y="300"/>
                  </a:lnTo>
                  <a:lnTo>
                    <a:pt x="7" y="301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20"/>
                  </a:lnTo>
                  <a:lnTo>
                    <a:pt x="7" y="321"/>
                  </a:lnTo>
                  <a:lnTo>
                    <a:pt x="7" y="322"/>
                  </a:lnTo>
                  <a:lnTo>
                    <a:pt x="6" y="322"/>
                  </a:lnTo>
                  <a:lnTo>
                    <a:pt x="4" y="323"/>
                  </a:lnTo>
                  <a:lnTo>
                    <a:pt x="3" y="322"/>
                  </a:lnTo>
                  <a:lnTo>
                    <a:pt x="2" y="322"/>
                  </a:lnTo>
                  <a:lnTo>
                    <a:pt x="0" y="321"/>
                  </a:lnTo>
                  <a:lnTo>
                    <a:pt x="0" y="320"/>
                  </a:lnTo>
                  <a:lnTo>
                    <a:pt x="0" y="320"/>
                  </a:lnTo>
                  <a:close/>
                  <a:moveTo>
                    <a:pt x="0" y="286"/>
                  </a:moveTo>
                  <a:lnTo>
                    <a:pt x="0" y="270"/>
                  </a:lnTo>
                  <a:lnTo>
                    <a:pt x="0" y="269"/>
                  </a:lnTo>
                  <a:lnTo>
                    <a:pt x="2" y="268"/>
                  </a:lnTo>
                  <a:lnTo>
                    <a:pt x="3" y="268"/>
                  </a:lnTo>
                  <a:lnTo>
                    <a:pt x="4" y="266"/>
                  </a:lnTo>
                  <a:lnTo>
                    <a:pt x="6" y="268"/>
                  </a:lnTo>
                  <a:lnTo>
                    <a:pt x="7" y="268"/>
                  </a:lnTo>
                  <a:lnTo>
                    <a:pt x="7" y="269"/>
                  </a:lnTo>
                  <a:lnTo>
                    <a:pt x="7" y="270"/>
                  </a:lnTo>
                  <a:lnTo>
                    <a:pt x="7" y="286"/>
                  </a:lnTo>
                  <a:lnTo>
                    <a:pt x="7" y="287"/>
                  </a:lnTo>
                  <a:lnTo>
                    <a:pt x="7" y="288"/>
                  </a:lnTo>
                  <a:lnTo>
                    <a:pt x="6" y="289"/>
                  </a:lnTo>
                  <a:lnTo>
                    <a:pt x="4" y="289"/>
                  </a:lnTo>
                  <a:lnTo>
                    <a:pt x="3" y="289"/>
                  </a:lnTo>
                  <a:lnTo>
                    <a:pt x="2" y="288"/>
                  </a:lnTo>
                  <a:lnTo>
                    <a:pt x="0" y="287"/>
                  </a:lnTo>
                  <a:lnTo>
                    <a:pt x="0" y="286"/>
                  </a:lnTo>
                  <a:lnTo>
                    <a:pt x="0" y="286"/>
                  </a:lnTo>
                  <a:close/>
                  <a:moveTo>
                    <a:pt x="0" y="253"/>
                  </a:moveTo>
                  <a:lnTo>
                    <a:pt x="0" y="236"/>
                  </a:lnTo>
                  <a:lnTo>
                    <a:pt x="0" y="235"/>
                  </a:lnTo>
                  <a:lnTo>
                    <a:pt x="2" y="235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6" y="234"/>
                  </a:lnTo>
                  <a:lnTo>
                    <a:pt x="7" y="235"/>
                  </a:lnTo>
                  <a:lnTo>
                    <a:pt x="7" y="235"/>
                  </a:lnTo>
                  <a:lnTo>
                    <a:pt x="7" y="236"/>
                  </a:lnTo>
                  <a:lnTo>
                    <a:pt x="7" y="253"/>
                  </a:lnTo>
                  <a:lnTo>
                    <a:pt x="7" y="255"/>
                  </a:lnTo>
                  <a:lnTo>
                    <a:pt x="7" y="255"/>
                  </a:lnTo>
                  <a:lnTo>
                    <a:pt x="6" y="256"/>
                  </a:lnTo>
                  <a:lnTo>
                    <a:pt x="4" y="256"/>
                  </a:lnTo>
                  <a:lnTo>
                    <a:pt x="3" y="256"/>
                  </a:lnTo>
                  <a:lnTo>
                    <a:pt x="2" y="255"/>
                  </a:lnTo>
                  <a:lnTo>
                    <a:pt x="0" y="255"/>
                  </a:lnTo>
                  <a:lnTo>
                    <a:pt x="0" y="253"/>
                  </a:lnTo>
                  <a:lnTo>
                    <a:pt x="0" y="253"/>
                  </a:lnTo>
                  <a:close/>
                  <a:moveTo>
                    <a:pt x="0" y="220"/>
                  </a:moveTo>
                  <a:lnTo>
                    <a:pt x="0" y="203"/>
                  </a:lnTo>
                  <a:lnTo>
                    <a:pt x="0" y="202"/>
                  </a:lnTo>
                  <a:lnTo>
                    <a:pt x="2" y="201"/>
                  </a:lnTo>
                  <a:lnTo>
                    <a:pt x="3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7" y="201"/>
                  </a:lnTo>
                  <a:lnTo>
                    <a:pt x="7" y="202"/>
                  </a:lnTo>
                  <a:lnTo>
                    <a:pt x="7" y="203"/>
                  </a:lnTo>
                  <a:lnTo>
                    <a:pt x="7" y="220"/>
                  </a:lnTo>
                  <a:lnTo>
                    <a:pt x="7" y="221"/>
                  </a:lnTo>
                  <a:lnTo>
                    <a:pt x="7" y="222"/>
                  </a:lnTo>
                  <a:lnTo>
                    <a:pt x="6" y="222"/>
                  </a:lnTo>
                  <a:lnTo>
                    <a:pt x="4" y="223"/>
                  </a:lnTo>
                  <a:lnTo>
                    <a:pt x="3" y="222"/>
                  </a:lnTo>
                  <a:lnTo>
                    <a:pt x="2" y="222"/>
                  </a:lnTo>
                  <a:lnTo>
                    <a:pt x="0" y="221"/>
                  </a:lnTo>
                  <a:lnTo>
                    <a:pt x="0" y="220"/>
                  </a:lnTo>
                  <a:lnTo>
                    <a:pt x="0" y="220"/>
                  </a:lnTo>
                  <a:close/>
                  <a:moveTo>
                    <a:pt x="0" y="186"/>
                  </a:moveTo>
                  <a:lnTo>
                    <a:pt x="0" y="170"/>
                  </a:lnTo>
                  <a:lnTo>
                    <a:pt x="0" y="169"/>
                  </a:lnTo>
                  <a:lnTo>
                    <a:pt x="2" y="168"/>
                  </a:lnTo>
                  <a:lnTo>
                    <a:pt x="3" y="167"/>
                  </a:lnTo>
                  <a:lnTo>
                    <a:pt x="4" y="167"/>
                  </a:lnTo>
                  <a:lnTo>
                    <a:pt x="6" y="167"/>
                  </a:lnTo>
                  <a:lnTo>
                    <a:pt x="7" y="168"/>
                  </a:lnTo>
                  <a:lnTo>
                    <a:pt x="7" y="169"/>
                  </a:lnTo>
                  <a:lnTo>
                    <a:pt x="7" y="170"/>
                  </a:lnTo>
                  <a:lnTo>
                    <a:pt x="7" y="186"/>
                  </a:lnTo>
                  <a:lnTo>
                    <a:pt x="7" y="187"/>
                  </a:lnTo>
                  <a:lnTo>
                    <a:pt x="7" y="188"/>
                  </a:lnTo>
                  <a:lnTo>
                    <a:pt x="6" y="189"/>
                  </a:lnTo>
                  <a:lnTo>
                    <a:pt x="4" y="189"/>
                  </a:lnTo>
                  <a:lnTo>
                    <a:pt x="3" y="189"/>
                  </a:lnTo>
                  <a:lnTo>
                    <a:pt x="2" y="188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86"/>
                  </a:lnTo>
                  <a:close/>
                  <a:moveTo>
                    <a:pt x="0" y="153"/>
                  </a:moveTo>
                  <a:lnTo>
                    <a:pt x="0" y="136"/>
                  </a:lnTo>
                  <a:lnTo>
                    <a:pt x="0" y="135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4" y="134"/>
                  </a:lnTo>
                  <a:lnTo>
                    <a:pt x="6" y="134"/>
                  </a:lnTo>
                  <a:lnTo>
                    <a:pt x="7" y="134"/>
                  </a:lnTo>
                  <a:lnTo>
                    <a:pt x="7" y="135"/>
                  </a:lnTo>
                  <a:lnTo>
                    <a:pt x="7" y="136"/>
                  </a:lnTo>
                  <a:lnTo>
                    <a:pt x="7" y="153"/>
                  </a:lnTo>
                  <a:lnTo>
                    <a:pt x="7" y="153"/>
                  </a:lnTo>
                  <a:lnTo>
                    <a:pt x="7" y="155"/>
                  </a:lnTo>
                  <a:lnTo>
                    <a:pt x="6" y="156"/>
                  </a:lnTo>
                  <a:lnTo>
                    <a:pt x="4" y="156"/>
                  </a:lnTo>
                  <a:lnTo>
                    <a:pt x="3" y="156"/>
                  </a:lnTo>
                  <a:lnTo>
                    <a:pt x="2" y="155"/>
                  </a:lnTo>
                  <a:lnTo>
                    <a:pt x="0" y="153"/>
                  </a:lnTo>
                  <a:lnTo>
                    <a:pt x="0" y="153"/>
                  </a:lnTo>
                  <a:lnTo>
                    <a:pt x="0" y="153"/>
                  </a:lnTo>
                  <a:close/>
                  <a:moveTo>
                    <a:pt x="0" y="120"/>
                  </a:moveTo>
                  <a:lnTo>
                    <a:pt x="0" y="102"/>
                  </a:lnTo>
                  <a:lnTo>
                    <a:pt x="0" y="101"/>
                  </a:lnTo>
                  <a:lnTo>
                    <a:pt x="2" y="101"/>
                  </a:lnTo>
                  <a:lnTo>
                    <a:pt x="3" y="100"/>
                  </a:lnTo>
                  <a:lnTo>
                    <a:pt x="4" y="100"/>
                  </a:lnTo>
                  <a:lnTo>
                    <a:pt x="6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20"/>
                  </a:lnTo>
                  <a:lnTo>
                    <a:pt x="7" y="121"/>
                  </a:lnTo>
                  <a:lnTo>
                    <a:pt x="7" y="122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3" y="122"/>
                  </a:lnTo>
                  <a:lnTo>
                    <a:pt x="2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20"/>
                  </a:lnTo>
                  <a:close/>
                  <a:moveTo>
                    <a:pt x="0" y="86"/>
                  </a:moveTo>
                  <a:lnTo>
                    <a:pt x="0" y="70"/>
                  </a:lnTo>
                  <a:lnTo>
                    <a:pt x="0" y="69"/>
                  </a:lnTo>
                  <a:lnTo>
                    <a:pt x="2" y="68"/>
                  </a:lnTo>
                  <a:lnTo>
                    <a:pt x="3" y="67"/>
                  </a:lnTo>
                  <a:lnTo>
                    <a:pt x="4" y="67"/>
                  </a:lnTo>
                  <a:lnTo>
                    <a:pt x="6" y="67"/>
                  </a:lnTo>
                  <a:lnTo>
                    <a:pt x="7" y="68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86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6" y="88"/>
                  </a:lnTo>
                  <a:lnTo>
                    <a:pt x="4" y="89"/>
                  </a:lnTo>
                  <a:lnTo>
                    <a:pt x="3" y="88"/>
                  </a:lnTo>
                  <a:lnTo>
                    <a:pt x="2" y="88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0" y="86"/>
                  </a:lnTo>
                  <a:close/>
                  <a:moveTo>
                    <a:pt x="0" y="52"/>
                  </a:moveTo>
                  <a:lnTo>
                    <a:pt x="0" y="36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3" y="34"/>
                  </a:lnTo>
                  <a:lnTo>
                    <a:pt x="4" y="33"/>
                  </a:lnTo>
                  <a:lnTo>
                    <a:pt x="6" y="34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52"/>
                  </a:lnTo>
                  <a:lnTo>
                    <a:pt x="7" y="54"/>
                  </a:lnTo>
                  <a:lnTo>
                    <a:pt x="7" y="55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3" y="56"/>
                  </a:lnTo>
                  <a:lnTo>
                    <a:pt x="2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52"/>
                  </a:lnTo>
                  <a:close/>
                  <a:moveTo>
                    <a:pt x="0" y="20"/>
                  </a:move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2" y="21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0" name="Freeform 24"/>
            <p:cNvSpPr>
              <a:spLocks noEditPoints="1"/>
            </p:cNvSpPr>
            <p:nvPr/>
          </p:nvSpPr>
          <p:spPr bwMode="auto">
            <a:xfrm>
              <a:off x="3099" y="2412"/>
              <a:ext cx="8" cy="689"/>
            </a:xfrm>
            <a:custGeom>
              <a:avLst/>
              <a:gdLst>
                <a:gd name="T0" fmla="*/ 3 w 8"/>
                <a:gd name="T1" fmla="*/ 22 h 689"/>
                <a:gd name="T2" fmla="*/ 3 w 8"/>
                <a:gd name="T3" fmla="*/ 0 h 689"/>
                <a:gd name="T4" fmla="*/ 8 w 8"/>
                <a:gd name="T5" fmla="*/ 36 h 689"/>
                <a:gd name="T6" fmla="*/ 2 w 8"/>
                <a:gd name="T7" fmla="*/ 54 h 689"/>
                <a:gd name="T8" fmla="*/ 4 w 8"/>
                <a:gd name="T9" fmla="*/ 33 h 689"/>
                <a:gd name="T10" fmla="*/ 8 w 8"/>
                <a:gd name="T11" fmla="*/ 86 h 689"/>
                <a:gd name="T12" fmla="*/ 2 w 8"/>
                <a:gd name="T13" fmla="*/ 87 h 689"/>
                <a:gd name="T14" fmla="*/ 6 w 8"/>
                <a:gd name="T15" fmla="*/ 66 h 689"/>
                <a:gd name="T16" fmla="*/ 7 w 8"/>
                <a:gd name="T17" fmla="*/ 121 h 689"/>
                <a:gd name="T18" fmla="*/ 0 w 8"/>
                <a:gd name="T19" fmla="*/ 120 h 689"/>
                <a:gd name="T20" fmla="*/ 7 w 8"/>
                <a:gd name="T21" fmla="*/ 101 h 689"/>
                <a:gd name="T22" fmla="*/ 7 w 8"/>
                <a:gd name="T23" fmla="*/ 154 h 689"/>
                <a:gd name="T24" fmla="*/ 0 w 8"/>
                <a:gd name="T25" fmla="*/ 136 h 689"/>
                <a:gd name="T26" fmla="*/ 7 w 8"/>
                <a:gd name="T27" fmla="*/ 135 h 689"/>
                <a:gd name="T28" fmla="*/ 6 w 8"/>
                <a:gd name="T29" fmla="*/ 188 h 689"/>
                <a:gd name="T30" fmla="*/ 2 w 8"/>
                <a:gd name="T31" fmla="*/ 169 h 689"/>
                <a:gd name="T32" fmla="*/ 8 w 8"/>
                <a:gd name="T33" fmla="*/ 170 h 689"/>
                <a:gd name="T34" fmla="*/ 4 w 8"/>
                <a:gd name="T35" fmla="*/ 222 h 689"/>
                <a:gd name="T36" fmla="*/ 2 w 8"/>
                <a:gd name="T37" fmla="*/ 201 h 689"/>
                <a:gd name="T38" fmla="*/ 8 w 8"/>
                <a:gd name="T39" fmla="*/ 202 h 689"/>
                <a:gd name="T40" fmla="*/ 3 w 8"/>
                <a:gd name="T41" fmla="*/ 255 h 689"/>
                <a:gd name="T42" fmla="*/ 3 w 8"/>
                <a:gd name="T43" fmla="*/ 234 h 689"/>
                <a:gd name="T44" fmla="*/ 8 w 8"/>
                <a:gd name="T45" fmla="*/ 270 h 689"/>
                <a:gd name="T46" fmla="*/ 2 w 8"/>
                <a:gd name="T47" fmla="*/ 288 h 689"/>
                <a:gd name="T48" fmla="*/ 4 w 8"/>
                <a:gd name="T49" fmla="*/ 266 h 689"/>
                <a:gd name="T50" fmla="*/ 8 w 8"/>
                <a:gd name="T51" fmla="*/ 320 h 689"/>
                <a:gd name="T52" fmla="*/ 2 w 8"/>
                <a:gd name="T53" fmla="*/ 321 h 689"/>
                <a:gd name="T54" fmla="*/ 6 w 8"/>
                <a:gd name="T55" fmla="*/ 300 h 689"/>
                <a:gd name="T56" fmla="*/ 7 w 8"/>
                <a:gd name="T57" fmla="*/ 354 h 689"/>
                <a:gd name="T58" fmla="*/ 0 w 8"/>
                <a:gd name="T59" fmla="*/ 353 h 689"/>
                <a:gd name="T60" fmla="*/ 7 w 8"/>
                <a:gd name="T61" fmla="*/ 335 h 689"/>
                <a:gd name="T62" fmla="*/ 7 w 8"/>
                <a:gd name="T63" fmla="*/ 388 h 689"/>
                <a:gd name="T64" fmla="*/ 0 w 8"/>
                <a:gd name="T65" fmla="*/ 370 h 689"/>
                <a:gd name="T66" fmla="*/ 7 w 8"/>
                <a:gd name="T67" fmla="*/ 368 h 689"/>
                <a:gd name="T68" fmla="*/ 6 w 8"/>
                <a:gd name="T69" fmla="*/ 422 h 689"/>
                <a:gd name="T70" fmla="*/ 2 w 8"/>
                <a:gd name="T71" fmla="*/ 402 h 689"/>
                <a:gd name="T72" fmla="*/ 8 w 8"/>
                <a:gd name="T73" fmla="*/ 403 h 689"/>
                <a:gd name="T74" fmla="*/ 4 w 8"/>
                <a:gd name="T75" fmla="*/ 455 h 689"/>
                <a:gd name="T76" fmla="*/ 2 w 8"/>
                <a:gd name="T77" fmla="*/ 435 h 689"/>
                <a:gd name="T78" fmla="*/ 8 w 8"/>
                <a:gd name="T79" fmla="*/ 437 h 689"/>
                <a:gd name="T80" fmla="*/ 3 w 8"/>
                <a:gd name="T81" fmla="*/ 489 h 689"/>
                <a:gd name="T82" fmla="*/ 3 w 8"/>
                <a:gd name="T83" fmla="*/ 467 h 689"/>
                <a:gd name="T84" fmla="*/ 8 w 8"/>
                <a:gd name="T85" fmla="*/ 503 h 689"/>
                <a:gd name="T86" fmla="*/ 2 w 8"/>
                <a:gd name="T87" fmla="*/ 522 h 689"/>
                <a:gd name="T88" fmla="*/ 4 w 8"/>
                <a:gd name="T89" fmla="*/ 500 h 689"/>
                <a:gd name="T90" fmla="*/ 8 w 8"/>
                <a:gd name="T91" fmla="*/ 553 h 689"/>
                <a:gd name="T92" fmla="*/ 2 w 8"/>
                <a:gd name="T93" fmla="*/ 554 h 689"/>
                <a:gd name="T94" fmla="*/ 6 w 8"/>
                <a:gd name="T95" fmla="*/ 534 h 689"/>
                <a:gd name="T96" fmla="*/ 7 w 8"/>
                <a:gd name="T97" fmla="*/ 588 h 689"/>
                <a:gd name="T98" fmla="*/ 0 w 8"/>
                <a:gd name="T99" fmla="*/ 587 h 689"/>
                <a:gd name="T100" fmla="*/ 7 w 8"/>
                <a:gd name="T101" fmla="*/ 568 h 689"/>
                <a:gd name="T102" fmla="*/ 7 w 8"/>
                <a:gd name="T103" fmla="*/ 622 h 689"/>
                <a:gd name="T104" fmla="*/ 0 w 8"/>
                <a:gd name="T105" fmla="*/ 603 h 689"/>
                <a:gd name="T106" fmla="*/ 7 w 8"/>
                <a:gd name="T107" fmla="*/ 602 h 689"/>
                <a:gd name="T108" fmla="*/ 6 w 8"/>
                <a:gd name="T109" fmla="*/ 656 h 689"/>
                <a:gd name="T110" fmla="*/ 2 w 8"/>
                <a:gd name="T111" fmla="*/ 636 h 689"/>
                <a:gd name="T112" fmla="*/ 8 w 8"/>
                <a:gd name="T113" fmla="*/ 637 h 689"/>
                <a:gd name="T114" fmla="*/ 4 w 8"/>
                <a:gd name="T115" fmla="*/ 689 h 689"/>
                <a:gd name="T116" fmla="*/ 2 w 8"/>
                <a:gd name="T117" fmla="*/ 668 h 689"/>
                <a:gd name="T118" fmla="*/ 8 w 8"/>
                <a:gd name="T119" fmla="*/ 67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" h="689">
                  <a:moveTo>
                    <a:pt x="8" y="2"/>
                  </a:moveTo>
                  <a:lnTo>
                    <a:pt x="8" y="20"/>
                  </a:lnTo>
                  <a:lnTo>
                    <a:pt x="7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3" y="22"/>
                  </a:lnTo>
                  <a:lnTo>
                    <a:pt x="2" y="21"/>
                  </a:lnTo>
                  <a:lnTo>
                    <a:pt x="2" y="20"/>
                  </a:lnTo>
                  <a:lnTo>
                    <a:pt x="0" y="20"/>
                  </a:lnTo>
                  <a:lnTo>
                    <a:pt x="0" y="2"/>
                  </a:lnTo>
                  <a:lnTo>
                    <a:pt x="2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0"/>
                  </a:lnTo>
                  <a:lnTo>
                    <a:pt x="7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2"/>
                  </a:lnTo>
                  <a:close/>
                  <a:moveTo>
                    <a:pt x="8" y="36"/>
                  </a:moveTo>
                  <a:lnTo>
                    <a:pt x="8" y="52"/>
                  </a:lnTo>
                  <a:lnTo>
                    <a:pt x="7" y="53"/>
                  </a:lnTo>
                  <a:lnTo>
                    <a:pt x="7" y="54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3" y="56"/>
                  </a:lnTo>
                  <a:lnTo>
                    <a:pt x="2" y="54"/>
                  </a:lnTo>
                  <a:lnTo>
                    <a:pt x="2" y="53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2" y="35"/>
                  </a:lnTo>
                  <a:lnTo>
                    <a:pt x="2" y="34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6" y="33"/>
                  </a:lnTo>
                  <a:lnTo>
                    <a:pt x="7" y="34"/>
                  </a:lnTo>
                  <a:lnTo>
                    <a:pt x="7" y="35"/>
                  </a:lnTo>
                  <a:lnTo>
                    <a:pt x="8" y="36"/>
                  </a:lnTo>
                  <a:lnTo>
                    <a:pt x="8" y="36"/>
                  </a:lnTo>
                  <a:close/>
                  <a:moveTo>
                    <a:pt x="8" y="70"/>
                  </a:moveTo>
                  <a:lnTo>
                    <a:pt x="8" y="86"/>
                  </a:lnTo>
                  <a:lnTo>
                    <a:pt x="7" y="87"/>
                  </a:lnTo>
                  <a:lnTo>
                    <a:pt x="7" y="88"/>
                  </a:lnTo>
                  <a:lnTo>
                    <a:pt x="6" y="88"/>
                  </a:lnTo>
                  <a:lnTo>
                    <a:pt x="4" y="89"/>
                  </a:lnTo>
                  <a:lnTo>
                    <a:pt x="3" y="88"/>
                  </a:lnTo>
                  <a:lnTo>
                    <a:pt x="2" y="88"/>
                  </a:lnTo>
                  <a:lnTo>
                    <a:pt x="2" y="8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2" y="69"/>
                  </a:lnTo>
                  <a:lnTo>
                    <a:pt x="2" y="68"/>
                  </a:lnTo>
                  <a:lnTo>
                    <a:pt x="3" y="66"/>
                  </a:lnTo>
                  <a:lnTo>
                    <a:pt x="4" y="66"/>
                  </a:lnTo>
                  <a:lnTo>
                    <a:pt x="6" y="66"/>
                  </a:lnTo>
                  <a:lnTo>
                    <a:pt x="7" y="68"/>
                  </a:lnTo>
                  <a:lnTo>
                    <a:pt x="7" y="69"/>
                  </a:lnTo>
                  <a:lnTo>
                    <a:pt x="8" y="70"/>
                  </a:lnTo>
                  <a:lnTo>
                    <a:pt x="8" y="70"/>
                  </a:lnTo>
                  <a:close/>
                  <a:moveTo>
                    <a:pt x="8" y="102"/>
                  </a:moveTo>
                  <a:lnTo>
                    <a:pt x="8" y="120"/>
                  </a:lnTo>
                  <a:lnTo>
                    <a:pt x="7" y="121"/>
                  </a:lnTo>
                  <a:lnTo>
                    <a:pt x="7" y="121"/>
                  </a:lnTo>
                  <a:lnTo>
                    <a:pt x="6" y="122"/>
                  </a:lnTo>
                  <a:lnTo>
                    <a:pt x="4" y="122"/>
                  </a:lnTo>
                  <a:lnTo>
                    <a:pt x="3" y="122"/>
                  </a:lnTo>
                  <a:lnTo>
                    <a:pt x="2" y="121"/>
                  </a:lnTo>
                  <a:lnTo>
                    <a:pt x="2" y="121"/>
                  </a:lnTo>
                  <a:lnTo>
                    <a:pt x="0" y="120"/>
                  </a:lnTo>
                  <a:lnTo>
                    <a:pt x="0" y="102"/>
                  </a:lnTo>
                  <a:lnTo>
                    <a:pt x="2" y="101"/>
                  </a:lnTo>
                  <a:lnTo>
                    <a:pt x="2" y="101"/>
                  </a:lnTo>
                  <a:lnTo>
                    <a:pt x="3" y="100"/>
                  </a:lnTo>
                  <a:lnTo>
                    <a:pt x="4" y="100"/>
                  </a:lnTo>
                  <a:lnTo>
                    <a:pt x="6" y="100"/>
                  </a:lnTo>
                  <a:lnTo>
                    <a:pt x="7" y="101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8" y="102"/>
                  </a:lnTo>
                  <a:close/>
                  <a:moveTo>
                    <a:pt x="8" y="136"/>
                  </a:moveTo>
                  <a:lnTo>
                    <a:pt x="8" y="152"/>
                  </a:lnTo>
                  <a:lnTo>
                    <a:pt x="7" y="153"/>
                  </a:lnTo>
                  <a:lnTo>
                    <a:pt x="7" y="154"/>
                  </a:lnTo>
                  <a:lnTo>
                    <a:pt x="6" y="156"/>
                  </a:lnTo>
                  <a:lnTo>
                    <a:pt x="4" y="156"/>
                  </a:lnTo>
                  <a:lnTo>
                    <a:pt x="3" y="156"/>
                  </a:lnTo>
                  <a:lnTo>
                    <a:pt x="2" y="154"/>
                  </a:lnTo>
                  <a:lnTo>
                    <a:pt x="2" y="153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2" y="135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4" y="133"/>
                  </a:lnTo>
                  <a:lnTo>
                    <a:pt x="6" y="134"/>
                  </a:lnTo>
                  <a:lnTo>
                    <a:pt x="7" y="134"/>
                  </a:lnTo>
                  <a:lnTo>
                    <a:pt x="7" y="135"/>
                  </a:lnTo>
                  <a:lnTo>
                    <a:pt x="8" y="136"/>
                  </a:lnTo>
                  <a:lnTo>
                    <a:pt x="8" y="136"/>
                  </a:lnTo>
                  <a:close/>
                  <a:moveTo>
                    <a:pt x="8" y="170"/>
                  </a:moveTo>
                  <a:lnTo>
                    <a:pt x="8" y="186"/>
                  </a:lnTo>
                  <a:lnTo>
                    <a:pt x="7" y="187"/>
                  </a:lnTo>
                  <a:lnTo>
                    <a:pt x="7" y="188"/>
                  </a:lnTo>
                  <a:lnTo>
                    <a:pt x="6" y="188"/>
                  </a:lnTo>
                  <a:lnTo>
                    <a:pt x="4" y="189"/>
                  </a:lnTo>
                  <a:lnTo>
                    <a:pt x="3" y="188"/>
                  </a:lnTo>
                  <a:lnTo>
                    <a:pt x="2" y="188"/>
                  </a:lnTo>
                  <a:lnTo>
                    <a:pt x="2" y="187"/>
                  </a:lnTo>
                  <a:lnTo>
                    <a:pt x="0" y="186"/>
                  </a:lnTo>
                  <a:lnTo>
                    <a:pt x="0" y="170"/>
                  </a:lnTo>
                  <a:lnTo>
                    <a:pt x="2" y="169"/>
                  </a:lnTo>
                  <a:lnTo>
                    <a:pt x="2" y="167"/>
                  </a:lnTo>
                  <a:lnTo>
                    <a:pt x="3" y="166"/>
                  </a:lnTo>
                  <a:lnTo>
                    <a:pt x="4" y="166"/>
                  </a:lnTo>
                  <a:lnTo>
                    <a:pt x="6" y="166"/>
                  </a:lnTo>
                  <a:lnTo>
                    <a:pt x="7" y="167"/>
                  </a:lnTo>
                  <a:lnTo>
                    <a:pt x="7" y="169"/>
                  </a:lnTo>
                  <a:lnTo>
                    <a:pt x="8" y="170"/>
                  </a:lnTo>
                  <a:lnTo>
                    <a:pt x="8" y="170"/>
                  </a:lnTo>
                  <a:close/>
                  <a:moveTo>
                    <a:pt x="8" y="202"/>
                  </a:moveTo>
                  <a:lnTo>
                    <a:pt x="8" y="220"/>
                  </a:lnTo>
                  <a:lnTo>
                    <a:pt x="7" y="221"/>
                  </a:lnTo>
                  <a:lnTo>
                    <a:pt x="7" y="222"/>
                  </a:lnTo>
                  <a:lnTo>
                    <a:pt x="6" y="222"/>
                  </a:lnTo>
                  <a:lnTo>
                    <a:pt x="4" y="222"/>
                  </a:lnTo>
                  <a:lnTo>
                    <a:pt x="3" y="222"/>
                  </a:lnTo>
                  <a:lnTo>
                    <a:pt x="2" y="222"/>
                  </a:lnTo>
                  <a:lnTo>
                    <a:pt x="2" y="221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2" y="201"/>
                  </a:lnTo>
                  <a:lnTo>
                    <a:pt x="2" y="201"/>
                  </a:lnTo>
                  <a:lnTo>
                    <a:pt x="3" y="200"/>
                  </a:lnTo>
                  <a:lnTo>
                    <a:pt x="4" y="200"/>
                  </a:lnTo>
                  <a:lnTo>
                    <a:pt x="6" y="200"/>
                  </a:lnTo>
                  <a:lnTo>
                    <a:pt x="7" y="201"/>
                  </a:lnTo>
                  <a:lnTo>
                    <a:pt x="7" y="201"/>
                  </a:lnTo>
                  <a:lnTo>
                    <a:pt x="8" y="202"/>
                  </a:lnTo>
                  <a:lnTo>
                    <a:pt x="8" y="202"/>
                  </a:lnTo>
                  <a:close/>
                  <a:moveTo>
                    <a:pt x="8" y="236"/>
                  </a:moveTo>
                  <a:lnTo>
                    <a:pt x="8" y="253"/>
                  </a:lnTo>
                  <a:lnTo>
                    <a:pt x="7" y="253"/>
                  </a:lnTo>
                  <a:lnTo>
                    <a:pt x="7" y="254"/>
                  </a:lnTo>
                  <a:lnTo>
                    <a:pt x="6" y="255"/>
                  </a:lnTo>
                  <a:lnTo>
                    <a:pt x="4" y="255"/>
                  </a:lnTo>
                  <a:lnTo>
                    <a:pt x="3" y="255"/>
                  </a:lnTo>
                  <a:lnTo>
                    <a:pt x="2" y="254"/>
                  </a:lnTo>
                  <a:lnTo>
                    <a:pt x="2" y="25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2" y="235"/>
                  </a:lnTo>
                  <a:lnTo>
                    <a:pt x="2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6" y="234"/>
                  </a:lnTo>
                  <a:lnTo>
                    <a:pt x="7" y="234"/>
                  </a:lnTo>
                  <a:lnTo>
                    <a:pt x="7" y="235"/>
                  </a:lnTo>
                  <a:lnTo>
                    <a:pt x="8" y="236"/>
                  </a:lnTo>
                  <a:lnTo>
                    <a:pt x="8" y="236"/>
                  </a:lnTo>
                  <a:close/>
                  <a:moveTo>
                    <a:pt x="8" y="270"/>
                  </a:moveTo>
                  <a:lnTo>
                    <a:pt x="8" y="286"/>
                  </a:lnTo>
                  <a:lnTo>
                    <a:pt x="7" y="287"/>
                  </a:lnTo>
                  <a:lnTo>
                    <a:pt x="7" y="288"/>
                  </a:lnTo>
                  <a:lnTo>
                    <a:pt x="6" y="289"/>
                  </a:lnTo>
                  <a:lnTo>
                    <a:pt x="4" y="289"/>
                  </a:lnTo>
                  <a:lnTo>
                    <a:pt x="3" y="289"/>
                  </a:lnTo>
                  <a:lnTo>
                    <a:pt x="2" y="288"/>
                  </a:lnTo>
                  <a:lnTo>
                    <a:pt x="2" y="287"/>
                  </a:lnTo>
                  <a:lnTo>
                    <a:pt x="0" y="286"/>
                  </a:lnTo>
                  <a:lnTo>
                    <a:pt x="0" y="270"/>
                  </a:lnTo>
                  <a:lnTo>
                    <a:pt x="2" y="269"/>
                  </a:lnTo>
                  <a:lnTo>
                    <a:pt x="2" y="267"/>
                  </a:lnTo>
                  <a:lnTo>
                    <a:pt x="3" y="266"/>
                  </a:lnTo>
                  <a:lnTo>
                    <a:pt x="4" y="266"/>
                  </a:lnTo>
                  <a:lnTo>
                    <a:pt x="6" y="266"/>
                  </a:lnTo>
                  <a:lnTo>
                    <a:pt x="7" y="267"/>
                  </a:lnTo>
                  <a:lnTo>
                    <a:pt x="7" y="269"/>
                  </a:lnTo>
                  <a:lnTo>
                    <a:pt x="8" y="270"/>
                  </a:lnTo>
                  <a:lnTo>
                    <a:pt x="8" y="270"/>
                  </a:lnTo>
                  <a:close/>
                  <a:moveTo>
                    <a:pt x="8" y="303"/>
                  </a:moveTo>
                  <a:lnTo>
                    <a:pt x="8" y="320"/>
                  </a:lnTo>
                  <a:lnTo>
                    <a:pt x="7" y="321"/>
                  </a:lnTo>
                  <a:lnTo>
                    <a:pt x="7" y="322"/>
                  </a:lnTo>
                  <a:lnTo>
                    <a:pt x="6" y="322"/>
                  </a:lnTo>
                  <a:lnTo>
                    <a:pt x="4" y="323"/>
                  </a:lnTo>
                  <a:lnTo>
                    <a:pt x="3" y="322"/>
                  </a:lnTo>
                  <a:lnTo>
                    <a:pt x="2" y="322"/>
                  </a:lnTo>
                  <a:lnTo>
                    <a:pt x="2" y="321"/>
                  </a:lnTo>
                  <a:lnTo>
                    <a:pt x="0" y="320"/>
                  </a:lnTo>
                  <a:lnTo>
                    <a:pt x="0" y="303"/>
                  </a:lnTo>
                  <a:lnTo>
                    <a:pt x="2" y="302"/>
                  </a:lnTo>
                  <a:lnTo>
                    <a:pt x="2" y="301"/>
                  </a:lnTo>
                  <a:lnTo>
                    <a:pt x="3" y="300"/>
                  </a:lnTo>
                  <a:lnTo>
                    <a:pt x="4" y="300"/>
                  </a:lnTo>
                  <a:lnTo>
                    <a:pt x="6" y="300"/>
                  </a:lnTo>
                  <a:lnTo>
                    <a:pt x="7" y="301"/>
                  </a:lnTo>
                  <a:lnTo>
                    <a:pt x="7" y="302"/>
                  </a:lnTo>
                  <a:lnTo>
                    <a:pt x="8" y="303"/>
                  </a:lnTo>
                  <a:lnTo>
                    <a:pt x="8" y="303"/>
                  </a:lnTo>
                  <a:close/>
                  <a:moveTo>
                    <a:pt x="8" y="336"/>
                  </a:moveTo>
                  <a:lnTo>
                    <a:pt x="8" y="353"/>
                  </a:lnTo>
                  <a:lnTo>
                    <a:pt x="7" y="354"/>
                  </a:lnTo>
                  <a:lnTo>
                    <a:pt x="7" y="355"/>
                  </a:lnTo>
                  <a:lnTo>
                    <a:pt x="6" y="355"/>
                  </a:lnTo>
                  <a:lnTo>
                    <a:pt x="4" y="355"/>
                  </a:lnTo>
                  <a:lnTo>
                    <a:pt x="3" y="355"/>
                  </a:lnTo>
                  <a:lnTo>
                    <a:pt x="2" y="355"/>
                  </a:lnTo>
                  <a:lnTo>
                    <a:pt x="2" y="35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2" y="335"/>
                  </a:lnTo>
                  <a:lnTo>
                    <a:pt x="2" y="335"/>
                  </a:lnTo>
                  <a:lnTo>
                    <a:pt x="3" y="334"/>
                  </a:lnTo>
                  <a:lnTo>
                    <a:pt x="4" y="334"/>
                  </a:lnTo>
                  <a:lnTo>
                    <a:pt x="6" y="334"/>
                  </a:lnTo>
                  <a:lnTo>
                    <a:pt x="7" y="335"/>
                  </a:lnTo>
                  <a:lnTo>
                    <a:pt x="7" y="335"/>
                  </a:lnTo>
                  <a:lnTo>
                    <a:pt x="8" y="336"/>
                  </a:lnTo>
                  <a:lnTo>
                    <a:pt x="8" y="336"/>
                  </a:lnTo>
                  <a:close/>
                  <a:moveTo>
                    <a:pt x="8" y="370"/>
                  </a:moveTo>
                  <a:lnTo>
                    <a:pt x="8" y="386"/>
                  </a:lnTo>
                  <a:lnTo>
                    <a:pt x="7" y="387"/>
                  </a:lnTo>
                  <a:lnTo>
                    <a:pt x="7" y="388"/>
                  </a:lnTo>
                  <a:lnTo>
                    <a:pt x="6" y="389"/>
                  </a:lnTo>
                  <a:lnTo>
                    <a:pt x="4" y="389"/>
                  </a:lnTo>
                  <a:lnTo>
                    <a:pt x="3" y="389"/>
                  </a:lnTo>
                  <a:lnTo>
                    <a:pt x="2" y="388"/>
                  </a:lnTo>
                  <a:lnTo>
                    <a:pt x="2" y="387"/>
                  </a:lnTo>
                  <a:lnTo>
                    <a:pt x="0" y="386"/>
                  </a:lnTo>
                  <a:lnTo>
                    <a:pt x="0" y="370"/>
                  </a:lnTo>
                  <a:lnTo>
                    <a:pt x="2" y="368"/>
                  </a:lnTo>
                  <a:lnTo>
                    <a:pt x="2" y="367"/>
                  </a:lnTo>
                  <a:lnTo>
                    <a:pt x="3" y="367"/>
                  </a:lnTo>
                  <a:lnTo>
                    <a:pt x="4" y="367"/>
                  </a:lnTo>
                  <a:lnTo>
                    <a:pt x="6" y="367"/>
                  </a:lnTo>
                  <a:lnTo>
                    <a:pt x="7" y="367"/>
                  </a:lnTo>
                  <a:lnTo>
                    <a:pt x="7" y="368"/>
                  </a:lnTo>
                  <a:lnTo>
                    <a:pt x="8" y="370"/>
                  </a:lnTo>
                  <a:lnTo>
                    <a:pt x="8" y="370"/>
                  </a:lnTo>
                  <a:close/>
                  <a:moveTo>
                    <a:pt x="8" y="403"/>
                  </a:moveTo>
                  <a:lnTo>
                    <a:pt x="8" y="420"/>
                  </a:lnTo>
                  <a:lnTo>
                    <a:pt x="7" y="421"/>
                  </a:lnTo>
                  <a:lnTo>
                    <a:pt x="7" y="422"/>
                  </a:lnTo>
                  <a:lnTo>
                    <a:pt x="6" y="422"/>
                  </a:lnTo>
                  <a:lnTo>
                    <a:pt x="4" y="423"/>
                  </a:lnTo>
                  <a:lnTo>
                    <a:pt x="3" y="422"/>
                  </a:lnTo>
                  <a:lnTo>
                    <a:pt x="2" y="422"/>
                  </a:lnTo>
                  <a:lnTo>
                    <a:pt x="2" y="421"/>
                  </a:lnTo>
                  <a:lnTo>
                    <a:pt x="0" y="420"/>
                  </a:lnTo>
                  <a:lnTo>
                    <a:pt x="0" y="403"/>
                  </a:lnTo>
                  <a:lnTo>
                    <a:pt x="2" y="402"/>
                  </a:lnTo>
                  <a:lnTo>
                    <a:pt x="2" y="401"/>
                  </a:lnTo>
                  <a:lnTo>
                    <a:pt x="3" y="400"/>
                  </a:lnTo>
                  <a:lnTo>
                    <a:pt x="4" y="400"/>
                  </a:lnTo>
                  <a:lnTo>
                    <a:pt x="6" y="400"/>
                  </a:lnTo>
                  <a:lnTo>
                    <a:pt x="7" y="401"/>
                  </a:lnTo>
                  <a:lnTo>
                    <a:pt x="7" y="402"/>
                  </a:lnTo>
                  <a:lnTo>
                    <a:pt x="8" y="403"/>
                  </a:lnTo>
                  <a:lnTo>
                    <a:pt x="8" y="403"/>
                  </a:lnTo>
                  <a:close/>
                  <a:moveTo>
                    <a:pt x="8" y="437"/>
                  </a:moveTo>
                  <a:lnTo>
                    <a:pt x="8" y="453"/>
                  </a:lnTo>
                  <a:lnTo>
                    <a:pt x="7" y="454"/>
                  </a:lnTo>
                  <a:lnTo>
                    <a:pt x="7" y="455"/>
                  </a:lnTo>
                  <a:lnTo>
                    <a:pt x="6" y="455"/>
                  </a:lnTo>
                  <a:lnTo>
                    <a:pt x="4" y="455"/>
                  </a:lnTo>
                  <a:lnTo>
                    <a:pt x="3" y="455"/>
                  </a:lnTo>
                  <a:lnTo>
                    <a:pt x="2" y="455"/>
                  </a:lnTo>
                  <a:lnTo>
                    <a:pt x="2" y="454"/>
                  </a:lnTo>
                  <a:lnTo>
                    <a:pt x="0" y="453"/>
                  </a:lnTo>
                  <a:lnTo>
                    <a:pt x="0" y="437"/>
                  </a:lnTo>
                  <a:lnTo>
                    <a:pt x="2" y="435"/>
                  </a:lnTo>
                  <a:lnTo>
                    <a:pt x="2" y="435"/>
                  </a:lnTo>
                  <a:lnTo>
                    <a:pt x="3" y="434"/>
                  </a:lnTo>
                  <a:lnTo>
                    <a:pt x="4" y="434"/>
                  </a:lnTo>
                  <a:lnTo>
                    <a:pt x="6" y="434"/>
                  </a:lnTo>
                  <a:lnTo>
                    <a:pt x="7" y="435"/>
                  </a:lnTo>
                  <a:lnTo>
                    <a:pt x="7" y="435"/>
                  </a:lnTo>
                  <a:lnTo>
                    <a:pt x="8" y="437"/>
                  </a:lnTo>
                  <a:lnTo>
                    <a:pt x="8" y="437"/>
                  </a:lnTo>
                  <a:close/>
                  <a:moveTo>
                    <a:pt x="8" y="469"/>
                  </a:moveTo>
                  <a:lnTo>
                    <a:pt x="8" y="487"/>
                  </a:lnTo>
                  <a:lnTo>
                    <a:pt x="7" y="488"/>
                  </a:lnTo>
                  <a:lnTo>
                    <a:pt x="7" y="488"/>
                  </a:lnTo>
                  <a:lnTo>
                    <a:pt x="6" y="489"/>
                  </a:lnTo>
                  <a:lnTo>
                    <a:pt x="4" y="489"/>
                  </a:lnTo>
                  <a:lnTo>
                    <a:pt x="3" y="489"/>
                  </a:lnTo>
                  <a:lnTo>
                    <a:pt x="2" y="488"/>
                  </a:lnTo>
                  <a:lnTo>
                    <a:pt x="2" y="488"/>
                  </a:lnTo>
                  <a:lnTo>
                    <a:pt x="0" y="487"/>
                  </a:lnTo>
                  <a:lnTo>
                    <a:pt x="0" y="469"/>
                  </a:lnTo>
                  <a:lnTo>
                    <a:pt x="2" y="468"/>
                  </a:lnTo>
                  <a:lnTo>
                    <a:pt x="2" y="467"/>
                  </a:lnTo>
                  <a:lnTo>
                    <a:pt x="3" y="467"/>
                  </a:lnTo>
                  <a:lnTo>
                    <a:pt x="4" y="467"/>
                  </a:lnTo>
                  <a:lnTo>
                    <a:pt x="6" y="467"/>
                  </a:lnTo>
                  <a:lnTo>
                    <a:pt x="7" y="467"/>
                  </a:lnTo>
                  <a:lnTo>
                    <a:pt x="7" y="468"/>
                  </a:lnTo>
                  <a:lnTo>
                    <a:pt x="8" y="469"/>
                  </a:lnTo>
                  <a:lnTo>
                    <a:pt x="8" y="469"/>
                  </a:lnTo>
                  <a:close/>
                  <a:moveTo>
                    <a:pt x="8" y="503"/>
                  </a:moveTo>
                  <a:lnTo>
                    <a:pt x="8" y="519"/>
                  </a:lnTo>
                  <a:lnTo>
                    <a:pt x="7" y="521"/>
                  </a:lnTo>
                  <a:lnTo>
                    <a:pt x="7" y="522"/>
                  </a:lnTo>
                  <a:lnTo>
                    <a:pt x="6" y="523"/>
                  </a:lnTo>
                  <a:lnTo>
                    <a:pt x="4" y="523"/>
                  </a:lnTo>
                  <a:lnTo>
                    <a:pt x="3" y="523"/>
                  </a:lnTo>
                  <a:lnTo>
                    <a:pt x="2" y="522"/>
                  </a:lnTo>
                  <a:lnTo>
                    <a:pt x="2" y="521"/>
                  </a:lnTo>
                  <a:lnTo>
                    <a:pt x="0" y="519"/>
                  </a:lnTo>
                  <a:lnTo>
                    <a:pt x="0" y="503"/>
                  </a:lnTo>
                  <a:lnTo>
                    <a:pt x="2" y="502"/>
                  </a:lnTo>
                  <a:lnTo>
                    <a:pt x="2" y="501"/>
                  </a:lnTo>
                  <a:lnTo>
                    <a:pt x="3" y="501"/>
                  </a:lnTo>
                  <a:lnTo>
                    <a:pt x="4" y="500"/>
                  </a:lnTo>
                  <a:lnTo>
                    <a:pt x="6" y="501"/>
                  </a:lnTo>
                  <a:lnTo>
                    <a:pt x="7" y="501"/>
                  </a:lnTo>
                  <a:lnTo>
                    <a:pt x="7" y="502"/>
                  </a:lnTo>
                  <a:lnTo>
                    <a:pt x="8" y="503"/>
                  </a:lnTo>
                  <a:lnTo>
                    <a:pt x="8" y="503"/>
                  </a:lnTo>
                  <a:close/>
                  <a:moveTo>
                    <a:pt x="8" y="537"/>
                  </a:moveTo>
                  <a:lnTo>
                    <a:pt x="8" y="553"/>
                  </a:lnTo>
                  <a:lnTo>
                    <a:pt x="7" y="554"/>
                  </a:lnTo>
                  <a:lnTo>
                    <a:pt x="7" y="555"/>
                  </a:lnTo>
                  <a:lnTo>
                    <a:pt x="6" y="555"/>
                  </a:lnTo>
                  <a:lnTo>
                    <a:pt x="4" y="556"/>
                  </a:lnTo>
                  <a:lnTo>
                    <a:pt x="3" y="555"/>
                  </a:lnTo>
                  <a:lnTo>
                    <a:pt x="2" y="555"/>
                  </a:lnTo>
                  <a:lnTo>
                    <a:pt x="2" y="554"/>
                  </a:lnTo>
                  <a:lnTo>
                    <a:pt x="0" y="553"/>
                  </a:lnTo>
                  <a:lnTo>
                    <a:pt x="0" y="537"/>
                  </a:lnTo>
                  <a:lnTo>
                    <a:pt x="2" y="536"/>
                  </a:lnTo>
                  <a:lnTo>
                    <a:pt x="2" y="535"/>
                  </a:lnTo>
                  <a:lnTo>
                    <a:pt x="3" y="534"/>
                  </a:lnTo>
                  <a:lnTo>
                    <a:pt x="4" y="534"/>
                  </a:lnTo>
                  <a:lnTo>
                    <a:pt x="6" y="534"/>
                  </a:lnTo>
                  <a:lnTo>
                    <a:pt x="7" y="535"/>
                  </a:lnTo>
                  <a:lnTo>
                    <a:pt x="7" y="536"/>
                  </a:lnTo>
                  <a:lnTo>
                    <a:pt x="8" y="537"/>
                  </a:lnTo>
                  <a:lnTo>
                    <a:pt x="8" y="537"/>
                  </a:lnTo>
                  <a:close/>
                  <a:moveTo>
                    <a:pt x="8" y="569"/>
                  </a:moveTo>
                  <a:lnTo>
                    <a:pt x="8" y="587"/>
                  </a:lnTo>
                  <a:lnTo>
                    <a:pt x="7" y="588"/>
                  </a:lnTo>
                  <a:lnTo>
                    <a:pt x="7" y="589"/>
                  </a:lnTo>
                  <a:lnTo>
                    <a:pt x="6" y="589"/>
                  </a:lnTo>
                  <a:lnTo>
                    <a:pt x="4" y="589"/>
                  </a:lnTo>
                  <a:lnTo>
                    <a:pt x="3" y="589"/>
                  </a:lnTo>
                  <a:lnTo>
                    <a:pt x="2" y="589"/>
                  </a:lnTo>
                  <a:lnTo>
                    <a:pt x="2" y="588"/>
                  </a:lnTo>
                  <a:lnTo>
                    <a:pt x="0" y="587"/>
                  </a:lnTo>
                  <a:lnTo>
                    <a:pt x="0" y="569"/>
                  </a:lnTo>
                  <a:lnTo>
                    <a:pt x="2" y="568"/>
                  </a:lnTo>
                  <a:lnTo>
                    <a:pt x="2" y="568"/>
                  </a:lnTo>
                  <a:lnTo>
                    <a:pt x="3" y="567"/>
                  </a:lnTo>
                  <a:lnTo>
                    <a:pt x="4" y="567"/>
                  </a:lnTo>
                  <a:lnTo>
                    <a:pt x="6" y="567"/>
                  </a:lnTo>
                  <a:lnTo>
                    <a:pt x="7" y="568"/>
                  </a:lnTo>
                  <a:lnTo>
                    <a:pt x="7" y="568"/>
                  </a:lnTo>
                  <a:lnTo>
                    <a:pt x="8" y="569"/>
                  </a:lnTo>
                  <a:lnTo>
                    <a:pt x="8" y="569"/>
                  </a:lnTo>
                  <a:close/>
                  <a:moveTo>
                    <a:pt x="8" y="603"/>
                  </a:moveTo>
                  <a:lnTo>
                    <a:pt x="8" y="619"/>
                  </a:lnTo>
                  <a:lnTo>
                    <a:pt x="7" y="620"/>
                  </a:lnTo>
                  <a:lnTo>
                    <a:pt x="7" y="622"/>
                  </a:lnTo>
                  <a:lnTo>
                    <a:pt x="6" y="623"/>
                  </a:lnTo>
                  <a:lnTo>
                    <a:pt x="4" y="623"/>
                  </a:lnTo>
                  <a:lnTo>
                    <a:pt x="3" y="623"/>
                  </a:lnTo>
                  <a:lnTo>
                    <a:pt x="2" y="622"/>
                  </a:lnTo>
                  <a:lnTo>
                    <a:pt x="2" y="620"/>
                  </a:lnTo>
                  <a:lnTo>
                    <a:pt x="0" y="619"/>
                  </a:lnTo>
                  <a:lnTo>
                    <a:pt x="0" y="603"/>
                  </a:lnTo>
                  <a:lnTo>
                    <a:pt x="2" y="602"/>
                  </a:lnTo>
                  <a:lnTo>
                    <a:pt x="2" y="601"/>
                  </a:lnTo>
                  <a:lnTo>
                    <a:pt x="3" y="601"/>
                  </a:lnTo>
                  <a:lnTo>
                    <a:pt x="4" y="601"/>
                  </a:lnTo>
                  <a:lnTo>
                    <a:pt x="6" y="601"/>
                  </a:lnTo>
                  <a:lnTo>
                    <a:pt x="7" y="601"/>
                  </a:lnTo>
                  <a:lnTo>
                    <a:pt x="7" y="602"/>
                  </a:lnTo>
                  <a:lnTo>
                    <a:pt x="8" y="603"/>
                  </a:lnTo>
                  <a:lnTo>
                    <a:pt x="8" y="603"/>
                  </a:lnTo>
                  <a:close/>
                  <a:moveTo>
                    <a:pt x="8" y="637"/>
                  </a:moveTo>
                  <a:lnTo>
                    <a:pt x="8" y="653"/>
                  </a:lnTo>
                  <a:lnTo>
                    <a:pt x="7" y="654"/>
                  </a:lnTo>
                  <a:lnTo>
                    <a:pt x="7" y="655"/>
                  </a:lnTo>
                  <a:lnTo>
                    <a:pt x="6" y="656"/>
                  </a:lnTo>
                  <a:lnTo>
                    <a:pt x="4" y="656"/>
                  </a:lnTo>
                  <a:lnTo>
                    <a:pt x="3" y="656"/>
                  </a:lnTo>
                  <a:lnTo>
                    <a:pt x="2" y="655"/>
                  </a:lnTo>
                  <a:lnTo>
                    <a:pt x="2" y="654"/>
                  </a:lnTo>
                  <a:lnTo>
                    <a:pt x="0" y="653"/>
                  </a:lnTo>
                  <a:lnTo>
                    <a:pt x="0" y="637"/>
                  </a:lnTo>
                  <a:lnTo>
                    <a:pt x="2" y="636"/>
                  </a:lnTo>
                  <a:lnTo>
                    <a:pt x="2" y="635"/>
                  </a:lnTo>
                  <a:lnTo>
                    <a:pt x="3" y="634"/>
                  </a:lnTo>
                  <a:lnTo>
                    <a:pt x="4" y="634"/>
                  </a:lnTo>
                  <a:lnTo>
                    <a:pt x="6" y="634"/>
                  </a:lnTo>
                  <a:lnTo>
                    <a:pt x="7" y="635"/>
                  </a:lnTo>
                  <a:lnTo>
                    <a:pt x="7" y="636"/>
                  </a:lnTo>
                  <a:lnTo>
                    <a:pt x="8" y="637"/>
                  </a:lnTo>
                  <a:lnTo>
                    <a:pt x="8" y="637"/>
                  </a:lnTo>
                  <a:close/>
                  <a:moveTo>
                    <a:pt x="8" y="670"/>
                  </a:moveTo>
                  <a:lnTo>
                    <a:pt x="8" y="687"/>
                  </a:lnTo>
                  <a:lnTo>
                    <a:pt x="7" y="688"/>
                  </a:lnTo>
                  <a:lnTo>
                    <a:pt x="7" y="689"/>
                  </a:lnTo>
                  <a:lnTo>
                    <a:pt x="6" y="689"/>
                  </a:lnTo>
                  <a:lnTo>
                    <a:pt x="4" y="689"/>
                  </a:lnTo>
                  <a:lnTo>
                    <a:pt x="3" y="689"/>
                  </a:lnTo>
                  <a:lnTo>
                    <a:pt x="2" y="689"/>
                  </a:lnTo>
                  <a:lnTo>
                    <a:pt x="2" y="688"/>
                  </a:lnTo>
                  <a:lnTo>
                    <a:pt x="0" y="687"/>
                  </a:lnTo>
                  <a:lnTo>
                    <a:pt x="0" y="670"/>
                  </a:lnTo>
                  <a:lnTo>
                    <a:pt x="2" y="669"/>
                  </a:lnTo>
                  <a:lnTo>
                    <a:pt x="2" y="668"/>
                  </a:lnTo>
                  <a:lnTo>
                    <a:pt x="3" y="667"/>
                  </a:lnTo>
                  <a:lnTo>
                    <a:pt x="4" y="667"/>
                  </a:lnTo>
                  <a:lnTo>
                    <a:pt x="6" y="667"/>
                  </a:lnTo>
                  <a:lnTo>
                    <a:pt x="7" y="668"/>
                  </a:lnTo>
                  <a:lnTo>
                    <a:pt x="7" y="669"/>
                  </a:lnTo>
                  <a:lnTo>
                    <a:pt x="8" y="670"/>
                  </a:lnTo>
                  <a:lnTo>
                    <a:pt x="8" y="6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1" name="Freeform 25"/>
            <p:cNvSpPr>
              <a:spLocks noEditPoints="1"/>
            </p:cNvSpPr>
            <p:nvPr/>
          </p:nvSpPr>
          <p:spPr bwMode="auto">
            <a:xfrm>
              <a:off x="3025" y="2306"/>
              <a:ext cx="8" cy="789"/>
            </a:xfrm>
            <a:custGeom>
              <a:avLst/>
              <a:gdLst>
                <a:gd name="T0" fmla="*/ 3 w 8"/>
                <a:gd name="T1" fmla="*/ 21 h 789"/>
                <a:gd name="T2" fmla="*/ 5 w 8"/>
                <a:gd name="T3" fmla="*/ 0 h 789"/>
                <a:gd name="T4" fmla="*/ 7 w 8"/>
                <a:gd name="T5" fmla="*/ 55 h 789"/>
                <a:gd name="T6" fmla="*/ 1 w 8"/>
                <a:gd name="T7" fmla="*/ 36 h 789"/>
                <a:gd name="T8" fmla="*/ 8 w 8"/>
                <a:gd name="T9" fmla="*/ 37 h 789"/>
                <a:gd name="T10" fmla="*/ 3 w 8"/>
                <a:gd name="T11" fmla="*/ 88 h 789"/>
                <a:gd name="T12" fmla="*/ 5 w 8"/>
                <a:gd name="T13" fmla="*/ 67 h 789"/>
                <a:gd name="T14" fmla="*/ 7 w 8"/>
                <a:gd name="T15" fmla="*/ 121 h 789"/>
                <a:gd name="T16" fmla="*/ 1 w 8"/>
                <a:gd name="T17" fmla="*/ 102 h 789"/>
                <a:gd name="T18" fmla="*/ 8 w 8"/>
                <a:gd name="T19" fmla="*/ 103 h 789"/>
                <a:gd name="T20" fmla="*/ 1 w 8"/>
                <a:gd name="T21" fmla="*/ 155 h 789"/>
                <a:gd name="T22" fmla="*/ 5 w 8"/>
                <a:gd name="T23" fmla="*/ 133 h 789"/>
                <a:gd name="T24" fmla="*/ 7 w 8"/>
                <a:gd name="T25" fmla="*/ 189 h 789"/>
                <a:gd name="T26" fmla="*/ 1 w 8"/>
                <a:gd name="T27" fmla="*/ 168 h 789"/>
                <a:gd name="T28" fmla="*/ 8 w 8"/>
                <a:gd name="T29" fmla="*/ 169 h 789"/>
                <a:gd name="T30" fmla="*/ 1 w 8"/>
                <a:gd name="T31" fmla="*/ 221 h 789"/>
                <a:gd name="T32" fmla="*/ 5 w 8"/>
                <a:gd name="T33" fmla="*/ 201 h 789"/>
                <a:gd name="T34" fmla="*/ 7 w 8"/>
                <a:gd name="T35" fmla="*/ 255 h 789"/>
                <a:gd name="T36" fmla="*/ 1 w 8"/>
                <a:gd name="T37" fmla="*/ 235 h 789"/>
                <a:gd name="T38" fmla="*/ 8 w 8"/>
                <a:gd name="T39" fmla="*/ 237 h 789"/>
                <a:gd name="T40" fmla="*/ 1 w 8"/>
                <a:gd name="T41" fmla="*/ 289 h 789"/>
                <a:gd name="T42" fmla="*/ 5 w 8"/>
                <a:gd name="T43" fmla="*/ 267 h 789"/>
                <a:gd name="T44" fmla="*/ 7 w 8"/>
                <a:gd name="T45" fmla="*/ 321 h 789"/>
                <a:gd name="T46" fmla="*/ 1 w 8"/>
                <a:gd name="T47" fmla="*/ 302 h 789"/>
                <a:gd name="T48" fmla="*/ 8 w 8"/>
                <a:gd name="T49" fmla="*/ 303 h 789"/>
                <a:gd name="T50" fmla="*/ 1 w 8"/>
                <a:gd name="T51" fmla="*/ 355 h 789"/>
                <a:gd name="T52" fmla="*/ 5 w 8"/>
                <a:gd name="T53" fmla="*/ 334 h 789"/>
                <a:gd name="T54" fmla="*/ 7 w 8"/>
                <a:gd name="T55" fmla="*/ 389 h 789"/>
                <a:gd name="T56" fmla="*/ 1 w 8"/>
                <a:gd name="T57" fmla="*/ 369 h 789"/>
                <a:gd name="T58" fmla="*/ 8 w 8"/>
                <a:gd name="T59" fmla="*/ 370 h 789"/>
                <a:gd name="T60" fmla="*/ 1 w 8"/>
                <a:gd name="T61" fmla="*/ 422 h 789"/>
                <a:gd name="T62" fmla="*/ 5 w 8"/>
                <a:gd name="T63" fmla="*/ 401 h 789"/>
                <a:gd name="T64" fmla="*/ 7 w 8"/>
                <a:gd name="T65" fmla="*/ 455 h 789"/>
                <a:gd name="T66" fmla="*/ 1 w 8"/>
                <a:gd name="T67" fmla="*/ 435 h 789"/>
                <a:gd name="T68" fmla="*/ 8 w 8"/>
                <a:gd name="T69" fmla="*/ 436 h 789"/>
                <a:gd name="T70" fmla="*/ 1 w 8"/>
                <a:gd name="T71" fmla="*/ 489 h 789"/>
                <a:gd name="T72" fmla="*/ 5 w 8"/>
                <a:gd name="T73" fmla="*/ 468 h 789"/>
                <a:gd name="T74" fmla="*/ 7 w 8"/>
                <a:gd name="T75" fmla="*/ 522 h 789"/>
                <a:gd name="T76" fmla="*/ 0 w 8"/>
                <a:gd name="T77" fmla="*/ 503 h 789"/>
                <a:gd name="T78" fmla="*/ 7 w 8"/>
                <a:gd name="T79" fmla="*/ 504 h 789"/>
                <a:gd name="T80" fmla="*/ 1 w 8"/>
                <a:gd name="T81" fmla="*/ 556 h 789"/>
                <a:gd name="T82" fmla="*/ 5 w 8"/>
                <a:gd name="T83" fmla="*/ 534 h 789"/>
                <a:gd name="T84" fmla="*/ 7 w 8"/>
                <a:gd name="T85" fmla="*/ 589 h 789"/>
                <a:gd name="T86" fmla="*/ 0 w 8"/>
                <a:gd name="T87" fmla="*/ 569 h 789"/>
                <a:gd name="T88" fmla="*/ 7 w 8"/>
                <a:gd name="T89" fmla="*/ 570 h 789"/>
                <a:gd name="T90" fmla="*/ 1 w 8"/>
                <a:gd name="T91" fmla="*/ 622 h 789"/>
                <a:gd name="T92" fmla="*/ 5 w 8"/>
                <a:gd name="T93" fmla="*/ 600 h 789"/>
                <a:gd name="T94" fmla="*/ 5 w 8"/>
                <a:gd name="T95" fmla="*/ 656 h 789"/>
                <a:gd name="T96" fmla="*/ 0 w 8"/>
                <a:gd name="T97" fmla="*/ 635 h 789"/>
                <a:gd name="T98" fmla="*/ 7 w 8"/>
                <a:gd name="T99" fmla="*/ 637 h 789"/>
                <a:gd name="T100" fmla="*/ 1 w 8"/>
                <a:gd name="T101" fmla="*/ 688 h 789"/>
                <a:gd name="T102" fmla="*/ 5 w 8"/>
                <a:gd name="T103" fmla="*/ 668 h 789"/>
                <a:gd name="T104" fmla="*/ 5 w 8"/>
                <a:gd name="T105" fmla="*/ 722 h 789"/>
                <a:gd name="T106" fmla="*/ 0 w 8"/>
                <a:gd name="T107" fmla="*/ 703 h 789"/>
                <a:gd name="T108" fmla="*/ 7 w 8"/>
                <a:gd name="T109" fmla="*/ 704 h 789"/>
                <a:gd name="T110" fmla="*/ 1 w 8"/>
                <a:gd name="T111" fmla="*/ 756 h 789"/>
                <a:gd name="T112" fmla="*/ 5 w 8"/>
                <a:gd name="T113" fmla="*/ 734 h 789"/>
                <a:gd name="T114" fmla="*/ 5 w 8"/>
                <a:gd name="T115" fmla="*/ 789 h 789"/>
                <a:gd name="T116" fmla="*/ 0 w 8"/>
                <a:gd name="T117" fmla="*/ 769 h 789"/>
                <a:gd name="T118" fmla="*/ 7 w 8"/>
                <a:gd name="T119" fmla="*/ 770 h 7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" h="789">
                  <a:moveTo>
                    <a:pt x="8" y="3"/>
                  </a:moveTo>
                  <a:lnTo>
                    <a:pt x="8" y="19"/>
                  </a:lnTo>
                  <a:lnTo>
                    <a:pt x="8" y="20"/>
                  </a:lnTo>
                  <a:lnTo>
                    <a:pt x="7" y="21"/>
                  </a:lnTo>
                  <a:lnTo>
                    <a:pt x="5" y="23"/>
                  </a:lnTo>
                  <a:lnTo>
                    <a:pt x="4" y="23"/>
                  </a:lnTo>
                  <a:lnTo>
                    <a:pt x="3" y="23"/>
                  </a:lnTo>
                  <a:lnTo>
                    <a:pt x="3" y="21"/>
                  </a:lnTo>
                  <a:lnTo>
                    <a:pt x="1" y="20"/>
                  </a:lnTo>
                  <a:lnTo>
                    <a:pt x="1" y="19"/>
                  </a:lnTo>
                  <a:lnTo>
                    <a:pt x="1" y="3"/>
                  </a:lnTo>
                  <a:lnTo>
                    <a:pt x="1" y="2"/>
                  </a:lnTo>
                  <a:lnTo>
                    <a:pt x="3" y="1"/>
                  </a:lnTo>
                  <a:lnTo>
                    <a:pt x="3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8" y="2"/>
                  </a:lnTo>
                  <a:lnTo>
                    <a:pt x="8" y="3"/>
                  </a:lnTo>
                  <a:lnTo>
                    <a:pt x="8" y="3"/>
                  </a:lnTo>
                  <a:close/>
                  <a:moveTo>
                    <a:pt x="8" y="37"/>
                  </a:moveTo>
                  <a:lnTo>
                    <a:pt x="8" y="53"/>
                  </a:lnTo>
                  <a:lnTo>
                    <a:pt x="8" y="54"/>
                  </a:lnTo>
                  <a:lnTo>
                    <a:pt x="7" y="55"/>
                  </a:lnTo>
                  <a:lnTo>
                    <a:pt x="5" y="55"/>
                  </a:lnTo>
                  <a:lnTo>
                    <a:pt x="4" y="55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1" y="54"/>
                  </a:lnTo>
                  <a:lnTo>
                    <a:pt x="1" y="53"/>
                  </a:lnTo>
                  <a:lnTo>
                    <a:pt x="1" y="37"/>
                  </a:lnTo>
                  <a:lnTo>
                    <a:pt x="1" y="36"/>
                  </a:lnTo>
                  <a:lnTo>
                    <a:pt x="3" y="34"/>
                  </a:lnTo>
                  <a:lnTo>
                    <a:pt x="3" y="33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7" y="34"/>
                  </a:lnTo>
                  <a:lnTo>
                    <a:pt x="8" y="36"/>
                  </a:lnTo>
                  <a:lnTo>
                    <a:pt x="8" y="37"/>
                  </a:lnTo>
                  <a:lnTo>
                    <a:pt x="8" y="37"/>
                  </a:lnTo>
                  <a:close/>
                  <a:moveTo>
                    <a:pt x="8" y="69"/>
                  </a:moveTo>
                  <a:lnTo>
                    <a:pt x="8" y="87"/>
                  </a:lnTo>
                  <a:lnTo>
                    <a:pt x="8" y="88"/>
                  </a:lnTo>
                  <a:lnTo>
                    <a:pt x="7" y="88"/>
                  </a:lnTo>
                  <a:lnTo>
                    <a:pt x="5" y="89"/>
                  </a:lnTo>
                  <a:lnTo>
                    <a:pt x="4" y="89"/>
                  </a:lnTo>
                  <a:lnTo>
                    <a:pt x="3" y="89"/>
                  </a:lnTo>
                  <a:lnTo>
                    <a:pt x="3" y="88"/>
                  </a:lnTo>
                  <a:lnTo>
                    <a:pt x="1" y="88"/>
                  </a:lnTo>
                  <a:lnTo>
                    <a:pt x="1" y="87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3" y="67"/>
                  </a:lnTo>
                  <a:lnTo>
                    <a:pt x="3" y="67"/>
                  </a:lnTo>
                  <a:lnTo>
                    <a:pt x="4" y="67"/>
                  </a:lnTo>
                  <a:lnTo>
                    <a:pt x="5" y="67"/>
                  </a:lnTo>
                  <a:lnTo>
                    <a:pt x="7" y="67"/>
                  </a:lnTo>
                  <a:lnTo>
                    <a:pt x="8" y="68"/>
                  </a:lnTo>
                  <a:lnTo>
                    <a:pt x="8" y="69"/>
                  </a:lnTo>
                  <a:lnTo>
                    <a:pt x="8" y="69"/>
                  </a:lnTo>
                  <a:close/>
                  <a:moveTo>
                    <a:pt x="8" y="103"/>
                  </a:moveTo>
                  <a:lnTo>
                    <a:pt x="8" y="119"/>
                  </a:lnTo>
                  <a:lnTo>
                    <a:pt x="8" y="120"/>
                  </a:lnTo>
                  <a:lnTo>
                    <a:pt x="7" y="121"/>
                  </a:lnTo>
                  <a:lnTo>
                    <a:pt x="5" y="122"/>
                  </a:lnTo>
                  <a:lnTo>
                    <a:pt x="4" y="122"/>
                  </a:lnTo>
                  <a:lnTo>
                    <a:pt x="3" y="122"/>
                  </a:lnTo>
                  <a:lnTo>
                    <a:pt x="3" y="121"/>
                  </a:lnTo>
                  <a:lnTo>
                    <a:pt x="1" y="120"/>
                  </a:lnTo>
                  <a:lnTo>
                    <a:pt x="1" y="119"/>
                  </a:lnTo>
                  <a:lnTo>
                    <a:pt x="1" y="103"/>
                  </a:lnTo>
                  <a:lnTo>
                    <a:pt x="1" y="102"/>
                  </a:lnTo>
                  <a:lnTo>
                    <a:pt x="3" y="101"/>
                  </a:lnTo>
                  <a:lnTo>
                    <a:pt x="3" y="101"/>
                  </a:lnTo>
                  <a:lnTo>
                    <a:pt x="4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8" y="102"/>
                  </a:lnTo>
                  <a:lnTo>
                    <a:pt x="8" y="103"/>
                  </a:lnTo>
                  <a:lnTo>
                    <a:pt x="8" y="103"/>
                  </a:lnTo>
                  <a:close/>
                  <a:moveTo>
                    <a:pt x="8" y="137"/>
                  </a:moveTo>
                  <a:lnTo>
                    <a:pt x="8" y="153"/>
                  </a:lnTo>
                  <a:lnTo>
                    <a:pt x="8" y="154"/>
                  </a:lnTo>
                  <a:lnTo>
                    <a:pt x="7" y="155"/>
                  </a:lnTo>
                  <a:lnTo>
                    <a:pt x="5" y="155"/>
                  </a:lnTo>
                  <a:lnTo>
                    <a:pt x="4" y="156"/>
                  </a:lnTo>
                  <a:lnTo>
                    <a:pt x="3" y="155"/>
                  </a:lnTo>
                  <a:lnTo>
                    <a:pt x="1" y="155"/>
                  </a:lnTo>
                  <a:lnTo>
                    <a:pt x="1" y="154"/>
                  </a:lnTo>
                  <a:lnTo>
                    <a:pt x="1" y="153"/>
                  </a:lnTo>
                  <a:lnTo>
                    <a:pt x="1" y="137"/>
                  </a:lnTo>
                  <a:lnTo>
                    <a:pt x="1" y="136"/>
                  </a:lnTo>
                  <a:lnTo>
                    <a:pt x="3" y="134"/>
                  </a:lnTo>
                  <a:lnTo>
                    <a:pt x="3" y="133"/>
                  </a:lnTo>
                  <a:lnTo>
                    <a:pt x="4" y="133"/>
                  </a:lnTo>
                  <a:lnTo>
                    <a:pt x="5" y="133"/>
                  </a:lnTo>
                  <a:lnTo>
                    <a:pt x="7" y="134"/>
                  </a:lnTo>
                  <a:lnTo>
                    <a:pt x="8" y="136"/>
                  </a:lnTo>
                  <a:lnTo>
                    <a:pt x="8" y="137"/>
                  </a:lnTo>
                  <a:lnTo>
                    <a:pt x="8" y="137"/>
                  </a:lnTo>
                  <a:close/>
                  <a:moveTo>
                    <a:pt x="8" y="169"/>
                  </a:moveTo>
                  <a:lnTo>
                    <a:pt x="8" y="187"/>
                  </a:lnTo>
                  <a:lnTo>
                    <a:pt x="8" y="188"/>
                  </a:lnTo>
                  <a:lnTo>
                    <a:pt x="7" y="189"/>
                  </a:lnTo>
                  <a:lnTo>
                    <a:pt x="5" y="189"/>
                  </a:lnTo>
                  <a:lnTo>
                    <a:pt x="4" y="189"/>
                  </a:lnTo>
                  <a:lnTo>
                    <a:pt x="3" y="189"/>
                  </a:lnTo>
                  <a:lnTo>
                    <a:pt x="1" y="189"/>
                  </a:lnTo>
                  <a:lnTo>
                    <a:pt x="1" y="188"/>
                  </a:lnTo>
                  <a:lnTo>
                    <a:pt x="1" y="187"/>
                  </a:lnTo>
                  <a:lnTo>
                    <a:pt x="1" y="169"/>
                  </a:lnTo>
                  <a:lnTo>
                    <a:pt x="1" y="168"/>
                  </a:lnTo>
                  <a:lnTo>
                    <a:pt x="1" y="168"/>
                  </a:lnTo>
                  <a:lnTo>
                    <a:pt x="3" y="167"/>
                  </a:lnTo>
                  <a:lnTo>
                    <a:pt x="4" y="167"/>
                  </a:lnTo>
                  <a:lnTo>
                    <a:pt x="5" y="167"/>
                  </a:lnTo>
                  <a:lnTo>
                    <a:pt x="7" y="168"/>
                  </a:lnTo>
                  <a:lnTo>
                    <a:pt x="8" y="168"/>
                  </a:lnTo>
                  <a:lnTo>
                    <a:pt x="8" y="169"/>
                  </a:lnTo>
                  <a:lnTo>
                    <a:pt x="8" y="169"/>
                  </a:lnTo>
                  <a:close/>
                  <a:moveTo>
                    <a:pt x="8" y="203"/>
                  </a:moveTo>
                  <a:lnTo>
                    <a:pt x="8" y="220"/>
                  </a:lnTo>
                  <a:lnTo>
                    <a:pt x="8" y="220"/>
                  </a:lnTo>
                  <a:lnTo>
                    <a:pt x="7" y="221"/>
                  </a:lnTo>
                  <a:lnTo>
                    <a:pt x="5" y="222"/>
                  </a:lnTo>
                  <a:lnTo>
                    <a:pt x="4" y="222"/>
                  </a:lnTo>
                  <a:lnTo>
                    <a:pt x="3" y="222"/>
                  </a:lnTo>
                  <a:lnTo>
                    <a:pt x="1" y="221"/>
                  </a:lnTo>
                  <a:lnTo>
                    <a:pt x="1" y="220"/>
                  </a:lnTo>
                  <a:lnTo>
                    <a:pt x="1" y="220"/>
                  </a:lnTo>
                  <a:lnTo>
                    <a:pt x="1" y="203"/>
                  </a:lnTo>
                  <a:lnTo>
                    <a:pt x="1" y="202"/>
                  </a:lnTo>
                  <a:lnTo>
                    <a:pt x="1" y="201"/>
                  </a:lnTo>
                  <a:lnTo>
                    <a:pt x="3" y="201"/>
                  </a:lnTo>
                  <a:lnTo>
                    <a:pt x="4" y="201"/>
                  </a:lnTo>
                  <a:lnTo>
                    <a:pt x="5" y="201"/>
                  </a:lnTo>
                  <a:lnTo>
                    <a:pt x="7" y="201"/>
                  </a:lnTo>
                  <a:lnTo>
                    <a:pt x="8" y="202"/>
                  </a:lnTo>
                  <a:lnTo>
                    <a:pt x="8" y="203"/>
                  </a:lnTo>
                  <a:lnTo>
                    <a:pt x="8" y="203"/>
                  </a:lnTo>
                  <a:close/>
                  <a:moveTo>
                    <a:pt x="8" y="237"/>
                  </a:moveTo>
                  <a:lnTo>
                    <a:pt x="8" y="253"/>
                  </a:lnTo>
                  <a:lnTo>
                    <a:pt x="7" y="254"/>
                  </a:lnTo>
                  <a:lnTo>
                    <a:pt x="7" y="255"/>
                  </a:lnTo>
                  <a:lnTo>
                    <a:pt x="5" y="256"/>
                  </a:lnTo>
                  <a:lnTo>
                    <a:pt x="4" y="256"/>
                  </a:lnTo>
                  <a:lnTo>
                    <a:pt x="3" y="256"/>
                  </a:lnTo>
                  <a:lnTo>
                    <a:pt x="1" y="255"/>
                  </a:lnTo>
                  <a:lnTo>
                    <a:pt x="1" y="254"/>
                  </a:lnTo>
                  <a:lnTo>
                    <a:pt x="1" y="253"/>
                  </a:lnTo>
                  <a:lnTo>
                    <a:pt x="1" y="237"/>
                  </a:lnTo>
                  <a:lnTo>
                    <a:pt x="1" y="235"/>
                  </a:lnTo>
                  <a:lnTo>
                    <a:pt x="1" y="234"/>
                  </a:lnTo>
                  <a:lnTo>
                    <a:pt x="3" y="233"/>
                  </a:lnTo>
                  <a:lnTo>
                    <a:pt x="4" y="233"/>
                  </a:lnTo>
                  <a:lnTo>
                    <a:pt x="5" y="233"/>
                  </a:lnTo>
                  <a:lnTo>
                    <a:pt x="7" y="234"/>
                  </a:lnTo>
                  <a:lnTo>
                    <a:pt x="8" y="235"/>
                  </a:lnTo>
                  <a:lnTo>
                    <a:pt x="8" y="237"/>
                  </a:lnTo>
                  <a:lnTo>
                    <a:pt x="8" y="237"/>
                  </a:lnTo>
                  <a:close/>
                  <a:moveTo>
                    <a:pt x="8" y="270"/>
                  </a:moveTo>
                  <a:lnTo>
                    <a:pt x="8" y="287"/>
                  </a:lnTo>
                  <a:lnTo>
                    <a:pt x="7" y="288"/>
                  </a:lnTo>
                  <a:lnTo>
                    <a:pt x="7" y="289"/>
                  </a:lnTo>
                  <a:lnTo>
                    <a:pt x="5" y="289"/>
                  </a:lnTo>
                  <a:lnTo>
                    <a:pt x="4" y="290"/>
                  </a:lnTo>
                  <a:lnTo>
                    <a:pt x="3" y="289"/>
                  </a:lnTo>
                  <a:lnTo>
                    <a:pt x="1" y="289"/>
                  </a:lnTo>
                  <a:lnTo>
                    <a:pt x="1" y="288"/>
                  </a:lnTo>
                  <a:lnTo>
                    <a:pt x="1" y="287"/>
                  </a:lnTo>
                  <a:lnTo>
                    <a:pt x="1" y="270"/>
                  </a:lnTo>
                  <a:lnTo>
                    <a:pt x="1" y="269"/>
                  </a:lnTo>
                  <a:lnTo>
                    <a:pt x="1" y="268"/>
                  </a:lnTo>
                  <a:lnTo>
                    <a:pt x="3" y="267"/>
                  </a:lnTo>
                  <a:lnTo>
                    <a:pt x="4" y="267"/>
                  </a:lnTo>
                  <a:lnTo>
                    <a:pt x="5" y="267"/>
                  </a:lnTo>
                  <a:lnTo>
                    <a:pt x="7" y="268"/>
                  </a:lnTo>
                  <a:lnTo>
                    <a:pt x="7" y="269"/>
                  </a:lnTo>
                  <a:lnTo>
                    <a:pt x="8" y="270"/>
                  </a:lnTo>
                  <a:lnTo>
                    <a:pt x="8" y="270"/>
                  </a:lnTo>
                  <a:close/>
                  <a:moveTo>
                    <a:pt x="8" y="303"/>
                  </a:moveTo>
                  <a:lnTo>
                    <a:pt x="8" y="320"/>
                  </a:lnTo>
                  <a:lnTo>
                    <a:pt x="7" y="321"/>
                  </a:lnTo>
                  <a:lnTo>
                    <a:pt x="7" y="321"/>
                  </a:lnTo>
                  <a:lnTo>
                    <a:pt x="5" y="322"/>
                  </a:lnTo>
                  <a:lnTo>
                    <a:pt x="4" y="322"/>
                  </a:lnTo>
                  <a:lnTo>
                    <a:pt x="3" y="322"/>
                  </a:lnTo>
                  <a:lnTo>
                    <a:pt x="1" y="321"/>
                  </a:lnTo>
                  <a:lnTo>
                    <a:pt x="1" y="321"/>
                  </a:lnTo>
                  <a:lnTo>
                    <a:pt x="1" y="320"/>
                  </a:lnTo>
                  <a:lnTo>
                    <a:pt x="1" y="303"/>
                  </a:lnTo>
                  <a:lnTo>
                    <a:pt x="1" y="302"/>
                  </a:lnTo>
                  <a:lnTo>
                    <a:pt x="1" y="302"/>
                  </a:lnTo>
                  <a:lnTo>
                    <a:pt x="3" y="301"/>
                  </a:lnTo>
                  <a:lnTo>
                    <a:pt x="4" y="301"/>
                  </a:lnTo>
                  <a:lnTo>
                    <a:pt x="5" y="301"/>
                  </a:lnTo>
                  <a:lnTo>
                    <a:pt x="7" y="302"/>
                  </a:lnTo>
                  <a:lnTo>
                    <a:pt x="7" y="302"/>
                  </a:lnTo>
                  <a:lnTo>
                    <a:pt x="8" y="303"/>
                  </a:lnTo>
                  <a:lnTo>
                    <a:pt x="8" y="303"/>
                  </a:lnTo>
                  <a:close/>
                  <a:moveTo>
                    <a:pt x="8" y="336"/>
                  </a:moveTo>
                  <a:lnTo>
                    <a:pt x="8" y="353"/>
                  </a:lnTo>
                  <a:lnTo>
                    <a:pt x="7" y="354"/>
                  </a:lnTo>
                  <a:lnTo>
                    <a:pt x="7" y="355"/>
                  </a:lnTo>
                  <a:lnTo>
                    <a:pt x="5" y="356"/>
                  </a:lnTo>
                  <a:lnTo>
                    <a:pt x="4" y="356"/>
                  </a:lnTo>
                  <a:lnTo>
                    <a:pt x="3" y="356"/>
                  </a:lnTo>
                  <a:lnTo>
                    <a:pt x="1" y="355"/>
                  </a:lnTo>
                  <a:lnTo>
                    <a:pt x="1" y="354"/>
                  </a:lnTo>
                  <a:lnTo>
                    <a:pt x="1" y="353"/>
                  </a:lnTo>
                  <a:lnTo>
                    <a:pt x="1" y="336"/>
                  </a:lnTo>
                  <a:lnTo>
                    <a:pt x="1" y="335"/>
                  </a:lnTo>
                  <a:lnTo>
                    <a:pt x="1" y="334"/>
                  </a:lnTo>
                  <a:lnTo>
                    <a:pt x="3" y="334"/>
                  </a:lnTo>
                  <a:lnTo>
                    <a:pt x="4" y="333"/>
                  </a:lnTo>
                  <a:lnTo>
                    <a:pt x="5" y="334"/>
                  </a:lnTo>
                  <a:lnTo>
                    <a:pt x="7" y="334"/>
                  </a:lnTo>
                  <a:lnTo>
                    <a:pt x="7" y="335"/>
                  </a:lnTo>
                  <a:lnTo>
                    <a:pt x="8" y="336"/>
                  </a:lnTo>
                  <a:lnTo>
                    <a:pt x="8" y="336"/>
                  </a:lnTo>
                  <a:close/>
                  <a:moveTo>
                    <a:pt x="8" y="370"/>
                  </a:moveTo>
                  <a:lnTo>
                    <a:pt x="8" y="386"/>
                  </a:lnTo>
                  <a:lnTo>
                    <a:pt x="7" y="388"/>
                  </a:lnTo>
                  <a:lnTo>
                    <a:pt x="7" y="389"/>
                  </a:lnTo>
                  <a:lnTo>
                    <a:pt x="5" y="389"/>
                  </a:lnTo>
                  <a:lnTo>
                    <a:pt x="4" y="390"/>
                  </a:lnTo>
                  <a:lnTo>
                    <a:pt x="3" y="389"/>
                  </a:lnTo>
                  <a:lnTo>
                    <a:pt x="1" y="389"/>
                  </a:lnTo>
                  <a:lnTo>
                    <a:pt x="1" y="388"/>
                  </a:lnTo>
                  <a:lnTo>
                    <a:pt x="0" y="386"/>
                  </a:lnTo>
                  <a:lnTo>
                    <a:pt x="0" y="370"/>
                  </a:lnTo>
                  <a:lnTo>
                    <a:pt x="1" y="369"/>
                  </a:lnTo>
                  <a:lnTo>
                    <a:pt x="1" y="368"/>
                  </a:lnTo>
                  <a:lnTo>
                    <a:pt x="3" y="367"/>
                  </a:lnTo>
                  <a:lnTo>
                    <a:pt x="4" y="367"/>
                  </a:lnTo>
                  <a:lnTo>
                    <a:pt x="5" y="367"/>
                  </a:lnTo>
                  <a:lnTo>
                    <a:pt x="7" y="368"/>
                  </a:lnTo>
                  <a:lnTo>
                    <a:pt x="7" y="369"/>
                  </a:lnTo>
                  <a:lnTo>
                    <a:pt x="8" y="370"/>
                  </a:lnTo>
                  <a:lnTo>
                    <a:pt x="8" y="370"/>
                  </a:lnTo>
                  <a:close/>
                  <a:moveTo>
                    <a:pt x="8" y="403"/>
                  </a:moveTo>
                  <a:lnTo>
                    <a:pt x="8" y="420"/>
                  </a:lnTo>
                  <a:lnTo>
                    <a:pt x="7" y="421"/>
                  </a:lnTo>
                  <a:lnTo>
                    <a:pt x="7" y="422"/>
                  </a:lnTo>
                  <a:lnTo>
                    <a:pt x="5" y="422"/>
                  </a:lnTo>
                  <a:lnTo>
                    <a:pt x="4" y="422"/>
                  </a:lnTo>
                  <a:lnTo>
                    <a:pt x="3" y="422"/>
                  </a:lnTo>
                  <a:lnTo>
                    <a:pt x="1" y="422"/>
                  </a:lnTo>
                  <a:lnTo>
                    <a:pt x="1" y="421"/>
                  </a:lnTo>
                  <a:lnTo>
                    <a:pt x="0" y="420"/>
                  </a:lnTo>
                  <a:lnTo>
                    <a:pt x="0" y="403"/>
                  </a:lnTo>
                  <a:lnTo>
                    <a:pt x="1" y="402"/>
                  </a:lnTo>
                  <a:lnTo>
                    <a:pt x="1" y="402"/>
                  </a:lnTo>
                  <a:lnTo>
                    <a:pt x="3" y="401"/>
                  </a:lnTo>
                  <a:lnTo>
                    <a:pt x="4" y="401"/>
                  </a:lnTo>
                  <a:lnTo>
                    <a:pt x="5" y="401"/>
                  </a:lnTo>
                  <a:lnTo>
                    <a:pt x="7" y="402"/>
                  </a:lnTo>
                  <a:lnTo>
                    <a:pt x="7" y="402"/>
                  </a:lnTo>
                  <a:lnTo>
                    <a:pt x="8" y="403"/>
                  </a:lnTo>
                  <a:lnTo>
                    <a:pt x="8" y="403"/>
                  </a:lnTo>
                  <a:close/>
                  <a:moveTo>
                    <a:pt x="8" y="436"/>
                  </a:moveTo>
                  <a:lnTo>
                    <a:pt x="8" y="454"/>
                  </a:lnTo>
                  <a:lnTo>
                    <a:pt x="7" y="455"/>
                  </a:lnTo>
                  <a:lnTo>
                    <a:pt x="7" y="455"/>
                  </a:lnTo>
                  <a:lnTo>
                    <a:pt x="5" y="456"/>
                  </a:lnTo>
                  <a:lnTo>
                    <a:pt x="4" y="456"/>
                  </a:lnTo>
                  <a:lnTo>
                    <a:pt x="3" y="456"/>
                  </a:lnTo>
                  <a:lnTo>
                    <a:pt x="1" y="455"/>
                  </a:lnTo>
                  <a:lnTo>
                    <a:pt x="1" y="455"/>
                  </a:lnTo>
                  <a:lnTo>
                    <a:pt x="0" y="454"/>
                  </a:lnTo>
                  <a:lnTo>
                    <a:pt x="0" y="436"/>
                  </a:lnTo>
                  <a:lnTo>
                    <a:pt x="1" y="435"/>
                  </a:lnTo>
                  <a:lnTo>
                    <a:pt x="1" y="434"/>
                  </a:lnTo>
                  <a:lnTo>
                    <a:pt x="3" y="434"/>
                  </a:lnTo>
                  <a:lnTo>
                    <a:pt x="4" y="434"/>
                  </a:lnTo>
                  <a:lnTo>
                    <a:pt x="5" y="434"/>
                  </a:lnTo>
                  <a:lnTo>
                    <a:pt x="7" y="434"/>
                  </a:lnTo>
                  <a:lnTo>
                    <a:pt x="7" y="435"/>
                  </a:lnTo>
                  <a:lnTo>
                    <a:pt x="8" y="436"/>
                  </a:lnTo>
                  <a:lnTo>
                    <a:pt x="8" y="436"/>
                  </a:lnTo>
                  <a:close/>
                  <a:moveTo>
                    <a:pt x="7" y="470"/>
                  </a:moveTo>
                  <a:lnTo>
                    <a:pt x="7" y="486"/>
                  </a:lnTo>
                  <a:lnTo>
                    <a:pt x="7" y="487"/>
                  </a:lnTo>
                  <a:lnTo>
                    <a:pt x="7" y="489"/>
                  </a:lnTo>
                  <a:lnTo>
                    <a:pt x="5" y="490"/>
                  </a:lnTo>
                  <a:lnTo>
                    <a:pt x="4" y="490"/>
                  </a:lnTo>
                  <a:lnTo>
                    <a:pt x="3" y="490"/>
                  </a:lnTo>
                  <a:lnTo>
                    <a:pt x="1" y="489"/>
                  </a:lnTo>
                  <a:lnTo>
                    <a:pt x="0" y="487"/>
                  </a:lnTo>
                  <a:lnTo>
                    <a:pt x="0" y="486"/>
                  </a:lnTo>
                  <a:lnTo>
                    <a:pt x="0" y="470"/>
                  </a:lnTo>
                  <a:lnTo>
                    <a:pt x="0" y="469"/>
                  </a:lnTo>
                  <a:lnTo>
                    <a:pt x="1" y="468"/>
                  </a:lnTo>
                  <a:lnTo>
                    <a:pt x="3" y="467"/>
                  </a:lnTo>
                  <a:lnTo>
                    <a:pt x="4" y="467"/>
                  </a:lnTo>
                  <a:lnTo>
                    <a:pt x="5" y="468"/>
                  </a:lnTo>
                  <a:lnTo>
                    <a:pt x="7" y="468"/>
                  </a:lnTo>
                  <a:lnTo>
                    <a:pt x="7" y="469"/>
                  </a:lnTo>
                  <a:lnTo>
                    <a:pt x="7" y="470"/>
                  </a:lnTo>
                  <a:lnTo>
                    <a:pt x="7" y="470"/>
                  </a:lnTo>
                  <a:close/>
                  <a:moveTo>
                    <a:pt x="7" y="504"/>
                  </a:moveTo>
                  <a:lnTo>
                    <a:pt x="7" y="520"/>
                  </a:lnTo>
                  <a:lnTo>
                    <a:pt x="7" y="521"/>
                  </a:lnTo>
                  <a:lnTo>
                    <a:pt x="7" y="522"/>
                  </a:lnTo>
                  <a:lnTo>
                    <a:pt x="5" y="522"/>
                  </a:lnTo>
                  <a:lnTo>
                    <a:pt x="4" y="523"/>
                  </a:lnTo>
                  <a:lnTo>
                    <a:pt x="3" y="522"/>
                  </a:lnTo>
                  <a:lnTo>
                    <a:pt x="1" y="522"/>
                  </a:lnTo>
                  <a:lnTo>
                    <a:pt x="0" y="521"/>
                  </a:lnTo>
                  <a:lnTo>
                    <a:pt x="0" y="520"/>
                  </a:lnTo>
                  <a:lnTo>
                    <a:pt x="0" y="504"/>
                  </a:lnTo>
                  <a:lnTo>
                    <a:pt x="0" y="503"/>
                  </a:lnTo>
                  <a:lnTo>
                    <a:pt x="1" y="502"/>
                  </a:lnTo>
                  <a:lnTo>
                    <a:pt x="3" y="501"/>
                  </a:lnTo>
                  <a:lnTo>
                    <a:pt x="4" y="501"/>
                  </a:lnTo>
                  <a:lnTo>
                    <a:pt x="5" y="501"/>
                  </a:lnTo>
                  <a:lnTo>
                    <a:pt x="7" y="502"/>
                  </a:lnTo>
                  <a:lnTo>
                    <a:pt x="7" y="503"/>
                  </a:lnTo>
                  <a:lnTo>
                    <a:pt x="7" y="504"/>
                  </a:lnTo>
                  <a:lnTo>
                    <a:pt x="7" y="504"/>
                  </a:lnTo>
                  <a:close/>
                  <a:moveTo>
                    <a:pt x="7" y="536"/>
                  </a:moveTo>
                  <a:lnTo>
                    <a:pt x="7" y="554"/>
                  </a:lnTo>
                  <a:lnTo>
                    <a:pt x="7" y="555"/>
                  </a:lnTo>
                  <a:lnTo>
                    <a:pt x="7" y="556"/>
                  </a:lnTo>
                  <a:lnTo>
                    <a:pt x="5" y="556"/>
                  </a:lnTo>
                  <a:lnTo>
                    <a:pt x="4" y="556"/>
                  </a:lnTo>
                  <a:lnTo>
                    <a:pt x="3" y="556"/>
                  </a:lnTo>
                  <a:lnTo>
                    <a:pt x="1" y="556"/>
                  </a:lnTo>
                  <a:lnTo>
                    <a:pt x="0" y="555"/>
                  </a:lnTo>
                  <a:lnTo>
                    <a:pt x="0" y="554"/>
                  </a:lnTo>
                  <a:lnTo>
                    <a:pt x="0" y="536"/>
                  </a:lnTo>
                  <a:lnTo>
                    <a:pt x="0" y="535"/>
                  </a:lnTo>
                  <a:lnTo>
                    <a:pt x="1" y="535"/>
                  </a:lnTo>
                  <a:lnTo>
                    <a:pt x="3" y="534"/>
                  </a:lnTo>
                  <a:lnTo>
                    <a:pt x="4" y="534"/>
                  </a:lnTo>
                  <a:lnTo>
                    <a:pt x="5" y="534"/>
                  </a:lnTo>
                  <a:lnTo>
                    <a:pt x="7" y="535"/>
                  </a:lnTo>
                  <a:lnTo>
                    <a:pt x="7" y="535"/>
                  </a:lnTo>
                  <a:lnTo>
                    <a:pt x="7" y="536"/>
                  </a:lnTo>
                  <a:lnTo>
                    <a:pt x="7" y="536"/>
                  </a:lnTo>
                  <a:close/>
                  <a:moveTo>
                    <a:pt x="7" y="570"/>
                  </a:moveTo>
                  <a:lnTo>
                    <a:pt x="7" y="586"/>
                  </a:lnTo>
                  <a:lnTo>
                    <a:pt x="7" y="587"/>
                  </a:lnTo>
                  <a:lnTo>
                    <a:pt x="7" y="589"/>
                  </a:lnTo>
                  <a:lnTo>
                    <a:pt x="5" y="590"/>
                  </a:lnTo>
                  <a:lnTo>
                    <a:pt x="4" y="590"/>
                  </a:lnTo>
                  <a:lnTo>
                    <a:pt x="3" y="590"/>
                  </a:lnTo>
                  <a:lnTo>
                    <a:pt x="1" y="589"/>
                  </a:lnTo>
                  <a:lnTo>
                    <a:pt x="0" y="587"/>
                  </a:lnTo>
                  <a:lnTo>
                    <a:pt x="0" y="586"/>
                  </a:lnTo>
                  <a:lnTo>
                    <a:pt x="0" y="570"/>
                  </a:lnTo>
                  <a:lnTo>
                    <a:pt x="0" y="569"/>
                  </a:lnTo>
                  <a:lnTo>
                    <a:pt x="1" y="568"/>
                  </a:lnTo>
                  <a:lnTo>
                    <a:pt x="3" y="568"/>
                  </a:lnTo>
                  <a:lnTo>
                    <a:pt x="4" y="568"/>
                  </a:lnTo>
                  <a:lnTo>
                    <a:pt x="5" y="568"/>
                  </a:lnTo>
                  <a:lnTo>
                    <a:pt x="7" y="568"/>
                  </a:lnTo>
                  <a:lnTo>
                    <a:pt x="7" y="569"/>
                  </a:lnTo>
                  <a:lnTo>
                    <a:pt x="7" y="570"/>
                  </a:lnTo>
                  <a:lnTo>
                    <a:pt x="7" y="570"/>
                  </a:lnTo>
                  <a:close/>
                  <a:moveTo>
                    <a:pt x="7" y="604"/>
                  </a:moveTo>
                  <a:lnTo>
                    <a:pt x="7" y="620"/>
                  </a:lnTo>
                  <a:lnTo>
                    <a:pt x="7" y="621"/>
                  </a:lnTo>
                  <a:lnTo>
                    <a:pt x="7" y="622"/>
                  </a:lnTo>
                  <a:lnTo>
                    <a:pt x="5" y="622"/>
                  </a:lnTo>
                  <a:lnTo>
                    <a:pt x="4" y="623"/>
                  </a:lnTo>
                  <a:lnTo>
                    <a:pt x="3" y="622"/>
                  </a:lnTo>
                  <a:lnTo>
                    <a:pt x="1" y="622"/>
                  </a:lnTo>
                  <a:lnTo>
                    <a:pt x="0" y="621"/>
                  </a:lnTo>
                  <a:lnTo>
                    <a:pt x="0" y="620"/>
                  </a:lnTo>
                  <a:lnTo>
                    <a:pt x="0" y="604"/>
                  </a:lnTo>
                  <a:lnTo>
                    <a:pt x="0" y="603"/>
                  </a:lnTo>
                  <a:lnTo>
                    <a:pt x="1" y="602"/>
                  </a:lnTo>
                  <a:lnTo>
                    <a:pt x="3" y="600"/>
                  </a:lnTo>
                  <a:lnTo>
                    <a:pt x="4" y="600"/>
                  </a:lnTo>
                  <a:lnTo>
                    <a:pt x="5" y="600"/>
                  </a:lnTo>
                  <a:lnTo>
                    <a:pt x="7" y="602"/>
                  </a:lnTo>
                  <a:lnTo>
                    <a:pt x="7" y="603"/>
                  </a:lnTo>
                  <a:lnTo>
                    <a:pt x="7" y="604"/>
                  </a:lnTo>
                  <a:lnTo>
                    <a:pt x="7" y="604"/>
                  </a:lnTo>
                  <a:close/>
                  <a:moveTo>
                    <a:pt x="7" y="637"/>
                  </a:moveTo>
                  <a:lnTo>
                    <a:pt x="7" y="654"/>
                  </a:lnTo>
                  <a:lnTo>
                    <a:pt x="7" y="655"/>
                  </a:lnTo>
                  <a:lnTo>
                    <a:pt x="5" y="656"/>
                  </a:lnTo>
                  <a:lnTo>
                    <a:pt x="5" y="656"/>
                  </a:lnTo>
                  <a:lnTo>
                    <a:pt x="4" y="656"/>
                  </a:lnTo>
                  <a:lnTo>
                    <a:pt x="3" y="656"/>
                  </a:lnTo>
                  <a:lnTo>
                    <a:pt x="1" y="656"/>
                  </a:lnTo>
                  <a:lnTo>
                    <a:pt x="0" y="655"/>
                  </a:lnTo>
                  <a:lnTo>
                    <a:pt x="0" y="654"/>
                  </a:lnTo>
                  <a:lnTo>
                    <a:pt x="0" y="637"/>
                  </a:lnTo>
                  <a:lnTo>
                    <a:pt x="0" y="635"/>
                  </a:lnTo>
                  <a:lnTo>
                    <a:pt x="1" y="635"/>
                  </a:lnTo>
                  <a:lnTo>
                    <a:pt x="3" y="634"/>
                  </a:lnTo>
                  <a:lnTo>
                    <a:pt x="4" y="634"/>
                  </a:lnTo>
                  <a:lnTo>
                    <a:pt x="5" y="634"/>
                  </a:lnTo>
                  <a:lnTo>
                    <a:pt x="7" y="635"/>
                  </a:lnTo>
                  <a:lnTo>
                    <a:pt x="7" y="635"/>
                  </a:lnTo>
                  <a:lnTo>
                    <a:pt x="7" y="637"/>
                  </a:lnTo>
                  <a:lnTo>
                    <a:pt x="7" y="637"/>
                  </a:lnTo>
                  <a:close/>
                  <a:moveTo>
                    <a:pt x="7" y="670"/>
                  </a:moveTo>
                  <a:lnTo>
                    <a:pt x="7" y="687"/>
                  </a:lnTo>
                  <a:lnTo>
                    <a:pt x="7" y="688"/>
                  </a:lnTo>
                  <a:lnTo>
                    <a:pt x="5" y="688"/>
                  </a:lnTo>
                  <a:lnTo>
                    <a:pt x="5" y="690"/>
                  </a:lnTo>
                  <a:lnTo>
                    <a:pt x="4" y="690"/>
                  </a:lnTo>
                  <a:lnTo>
                    <a:pt x="3" y="690"/>
                  </a:lnTo>
                  <a:lnTo>
                    <a:pt x="1" y="688"/>
                  </a:lnTo>
                  <a:lnTo>
                    <a:pt x="0" y="688"/>
                  </a:lnTo>
                  <a:lnTo>
                    <a:pt x="0" y="687"/>
                  </a:lnTo>
                  <a:lnTo>
                    <a:pt x="0" y="670"/>
                  </a:lnTo>
                  <a:lnTo>
                    <a:pt x="0" y="669"/>
                  </a:lnTo>
                  <a:lnTo>
                    <a:pt x="1" y="668"/>
                  </a:lnTo>
                  <a:lnTo>
                    <a:pt x="3" y="668"/>
                  </a:lnTo>
                  <a:lnTo>
                    <a:pt x="4" y="668"/>
                  </a:lnTo>
                  <a:lnTo>
                    <a:pt x="5" y="668"/>
                  </a:lnTo>
                  <a:lnTo>
                    <a:pt x="5" y="668"/>
                  </a:lnTo>
                  <a:lnTo>
                    <a:pt x="7" y="669"/>
                  </a:lnTo>
                  <a:lnTo>
                    <a:pt x="7" y="670"/>
                  </a:lnTo>
                  <a:lnTo>
                    <a:pt x="7" y="670"/>
                  </a:lnTo>
                  <a:close/>
                  <a:moveTo>
                    <a:pt x="7" y="704"/>
                  </a:moveTo>
                  <a:lnTo>
                    <a:pt x="7" y="720"/>
                  </a:lnTo>
                  <a:lnTo>
                    <a:pt x="7" y="721"/>
                  </a:lnTo>
                  <a:lnTo>
                    <a:pt x="5" y="722"/>
                  </a:lnTo>
                  <a:lnTo>
                    <a:pt x="5" y="723"/>
                  </a:lnTo>
                  <a:lnTo>
                    <a:pt x="4" y="723"/>
                  </a:lnTo>
                  <a:lnTo>
                    <a:pt x="3" y="723"/>
                  </a:lnTo>
                  <a:lnTo>
                    <a:pt x="1" y="722"/>
                  </a:lnTo>
                  <a:lnTo>
                    <a:pt x="0" y="721"/>
                  </a:lnTo>
                  <a:lnTo>
                    <a:pt x="0" y="720"/>
                  </a:lnTo>
                  <a:lnTo>
                    <a:pt x="0" y="704"/>
                  </a:lnTo>
                  <a:lnTo>
                    <a:pt x="0" y="703"/>
                  </a:lnTo>
                  <a:lnTo>
                    <a:pt x="1" y="701"/>
                  </a:lnTo>
                  <a:lnTo>
                    <a:pt x="3" y="701"/>
                  </a:lnTo>
                  <a:lnTo>
                    <a:pt x="4" y="700"/>
                  </a:lnTo>
                  <a:lnTo>
                    <a:pt x="5" y="701"/>
                  </a:lnTo>
                  <a:lnTo>
                    <a:pt x="5" y="701"/>
                  </a:lnTo>
                  <a:lnTo>
                    <a:pt x="7" y="703"/>
                  </a:lnTo>
                  <a:lnTo>
                    <a:pt x="7" y="704"/>
                  </a:lnTo>
                  <a:lnTo>
                    <a:pt x="7" y="704"/>
                  </a:lnTo>
                  <a:close/>
                  <a:moveTo>
                    <a:pt x="7" y="737"/>
                  </a:moveTo>
                  <a:lnTo>
                    <a:pt x="7" y="754"/>
                  </a:lnTo>
                  <a:lnTo>
                    <a:pt x="7" y="755"/>
                  </a:lnTo>
                  <a:lnTo>
                    <a:pt x="5" y="756"/>
                  </a:lnTo>
                  <a:lnTo>
                    <a:pt x="5" y="756"/>
                  </a:lnTo>
                  <a:lnTo>
                    <a:pt x="4" y="757"/>
                  </a:lnTo>
                  <a:lnTo>
                    <a:pt x="3" y="756"/>
                  </a:lnTo>
                  <a:lnTo>
                    <a:pt x="1" y="756"/>
                  </a:lnTo>
                  <a:lnTo>
                    <a:pt x="0" y="755"/>
                  </a:lnTo>
                  <a:lnTo>
                    <a:pt x="0" y="754"/>
                  </a:lnTo>
                  <a:lnTo>
                    <a:pt x="0" y="737"/>
                  </a:lnTo>
                  <a:lnTo>
                    <a:pt x="0" y="736"/>
                  </a:lnTo>
                  <a:lnTo>
                    <a:pt x="1" y="735"/>
                  </a:lnTo>
                  <a:lnTo>
                    <a:pt x="3" y="734"/>
                  </a:lnTo>
                  <a:lnTo>
                    <a:pt x="4" y="734"/>
                  </a:lnTo>
                  <a:lnTo>
                    <a:pt x="5" y="734"/>
                  </a:lnTo>
                  <a:lnTo>
                    <a:pt x="5" y="735"/>
                  </a:lnTo>
                  <a:lnTo>
                    <a:pt x="7" y="736"/>
                  </a:lnTo>
                  <a:lnTo>
                    <a:pt x="7" y="737"/>
                  </a:lnTo>
                  <a:lnTo>
                    <a:pt x="7" y="737"/>
                  </a:lnTo>
                  <a:close/>
                  <a:moveTo>
                    <a:pt x="7" y="770"/>
                  </a:moveTo>
                  <a:lnTo>
                    <a:pt x="7" y="787"/>
                  </a:lnTo>
                  <a:lnTo>
                    <a:pt x="7" y="788"/>
                  </a:lnTo>
                  <a:lnTo>
                    <a:pt x="5" y="789"/>
                  </a:lnTo>
                  <a:lnTo>
                    <a:pt x="4" y="789"/>
                  </a:lnTo>
                  <a:lnTo>
                    <a:pt x="4" y="789"/>
                  </a:lnTo>
                  <a:lnTo>
                    <a:pt x="3" y="789"/>
                  </a:lnTo>
                  <a:lnTo>
                    <a:pt x="1" y="789"/>
                  </a:lnTo>
                  <a:lnTo>
                    <a:pt x="0" y="788"/>
                  </a:lnTo>
                  <a:lnTo>
                    <a:pt x="0" y="787"/>
                  </a:lnTo>
                  <a:lnTo>
                    <a:pt x="0" y="770"/>
                  </a:lnTo>
                  <a:lnTo>
                    <a:pt x="0" y="769"/>
                  </a:lnTo>
                  <a:lnTo>
                    <a:pt x="1" y="769"/>
                  </a:lnTo>
                  <a:lnTo>
                    <a:pt x="3" y="768"/>
                  </a:lnTo>
                  <a:lnTo>
                    <a:pt x="4" y="768"/>
                  </a:lnTo>
                  <a:lnTo>
                    <a:pt x="5" y="768"/>
                  </a:lnTo>
                  <a:lnTo>
                    <a:pt x="5" y="769"/>
                  </a:lnTo>
                  <a:lnTo>
                    <a:pt x="7" y="769"/>
                  </a:lnTo>
                  <a:lnTo>
                    <a:pt x="7" y="770"/>
                  </a:lnTo>
                  <a:lnTo>
                    <a:pt x="7" y="7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2" name="Freeform 26"/>
            <p:cNvSpPr>
              <a:spLocks noEditPoints="1"/>
            </p:cNvSpPr>
            <p:nvPr/>
          </p:nvSpPr>
          <p:spPr bwMode="auto">
            <a:xfrm>
              <a:off x="3572" y="2412"/>
              <a:ext cx="7" cy="689"/>
            </a:xfrm>
            <a:custGeom>
              <a:avLst/>
              <a:gdLst>
                <a:gd name="T0" fmla="*/ 2 w 7"/>
                <a:gd name="T1" fmla="*/ 22 h 689"/>
                <a:gd name="T2" fmla="*/ 2 w 7"/>
                <a:gd name="T3" fmla="*/ 0 h 689"/>
                <a:gd name="T4" fmla="*/ 7 w 7"/>
                <a:gd name="T5" fmla="*/ 36 h 689"/>
                <a:gd name="T6" fmla="*/ 1 w 7"/>
                <a:gd name="T7" fmla="*/ 54 h 689"/>
                <a:gd name="T8" fmla="*/ 4 w 7"/>
                <a:gd name="T9" fmla="*/ 33 h 689"/>
                <a:gd name="T10" fmla="*/ 7 w 7"/>
                <a:gd name="T11" fmla="*/ 86 h 689"/>
                <a:gd name="T12" fmla="*/ 0 w 7"/>
                <a:gd name="T13" fmla="*/ 87 h 689"/>
                <a:gd name="T14" fmla="*/ 5 w 7"/>
                <a:gd name="T15" fmla="*/ 66 h 689"/>
                <a:gd name="T16" fmla="*/ 7 w 7"/>
                <a:gd name="T17" fmla="*/ 121 h 689"/>
                <a:gd name="T18" fmla="*/ 0 w 7"/>
                <a:gd name="T19" fmla="*/ 120 h 689"/>
                <a:gd name="T20" fmla="*/ 5 w 7"/>
                <a:gd name="T21" fmla="*/ 101 h 689"/>
                <a:gd name="T22" fmla="*/ 5 w 7"/>
                <a:gd name="T23" fmla="*/ 154 h 689"/>
                <a:gd name="T24" fmla="*/ 0 w 7"/>
                <a:gd name="T25" fmla="*/ 136 h 689"/>
                <a:gd name="T26" fmla="*/ 7 w 7"/>
                <a:gd name="T27" fmla="*/ 135 h 689"/>
                <a:gd name="T28" fmla="*/ 5 w 7"/>
                <a:gd name="T29" fmla="*/ 188 h 689"/>
                <a:gd name="T30" fmla="*/ 0 w 7"/>
                <a:gd name="T31" fmla="*/ 169 h 689"/>
                <a:gd name="T32" fmla="*/ 7 w 7"/>
                <a:gd name="T33" fmla="*/ 170 h 689"/>
                <a:gd name="T34" fmla="*/ 4 w 7"/>
                <a:gd name="T35" fmla="*/ 222 h 689"/>
                <a:gd name="T36" fmla="*/ 1 w 7"/>
                <a:gd name="T37" fmla="*/ 201 h 689"/>
                <a:gd name="T38" fmla="*/ 7 w 7"/>
                <a:gd name="T39" fmla="*/ 202 h 689"/>
                <a:gd name="T40" fmla="*/ 2 w 7"/>
                <a:gd name="T41" fmla="*/ 255 h 689"/>
                <a:gd name="T42" fmla="*/ 2 w 7"/>
                <a:gd name="T43" fmla="*/ 234 h 689"/>
                <a:gd name="T44" fmla="*/ 7 w 7"/>
                <a:gd name="T45" fmla="*/ 270 h 689"/>
                <a:gd name="T46" fmla="*/ 1 w 7"/>
                <a:gd name="T47" fmla="*/ 288 h 689"/>
                <a:gd name="T48" fmla="*/ 4 w 7"/>
                <a:gd name="T49" fmla="*/ 266 h 689"/>
                <a:gd name="T50" fmla="*/ 7 w 7"/>
                <a:gd name="T51" fmla="*/ 320 h 689"/>
                <a:gd name="T52" fmla="*/ 0 w 7"/>
                <a:gd name="T53" fmla="*/ 321 h 689"/>
                <a:gd name="T54" fmla="*/ 5 w 7"/>
                <a:gd name="T55" fmla="*/ 300 h 689"/>
                <a:gd name="T56" fmla="*/ 7 w 7"/>
                <a:gd name="T57" fmla="*/ 354 h 689"/>
                <a:gd name="T58" fmla="*/ 0 w 7"/>
                <a:gd name="T59" fmla="*/ 353 h 689"/>
                <a:gd name="T60" fmla="*/ 5 w 7"/>
                <a:gd name="T61" fmla="*/ 335 h 689"/>
                <a:gd name="T62" fmla="*/ 5 w 7"/>
                <a:gd name="T63" fmla="*/ 388 h 689"/>
                <a:gd name="T64" fmla="*/ 0 w 7"/>
                <a:gd name="T65" fmla="*/ 370 h 689"/>
                <a:gd name="T66" fmla="*/ 7 w 7"/>
                <a:gd name="T67" fmla="*/ 368 h 689"/>
                <a:gd name="T68" fmla="*/ 5 w 7"/>
                <a:gd name="T69" fmla="*/ 422 h 689"/>
                <a:gd name="T70" fmla="*/ 0 w 7"/>
                <a:gd name="T71" fmla="*/ 402 h 689"/>
                <a:gd name="T72" fmla="*/ 7 w 7"/>
                <a:gd name="T73" fmla="*/ 403 h 689"/>
                <a:gd name="T74" fmla="*/ 4 w 7"/>
                <a:gd name="T75" fmla="*/ 455 h 689"/>
                <a:gd name="T76" fmla="*/ 1 w 7"/>
                <a:gd name="T77" fmla="*/ 435 h 689"/>
                <a:gd name="T78" fmla="*/ 7 w 7"/>
                <a:gd name="T79" fmla="*/ 437 h 689"/>
                <a:gd name="T80" fmla="*/ 2 w 7"/>
                <a:gd name="T81" fmla="*/ 489 h 689"/>
                <a:gd name="T82" fmla="*/ 2 w 7"/>
                <a:gd name="T83" fmla="*/ 467 h 689"/>
                <a:gd name="T84" fmla="*/ 7 w 7"/>
                <a:gd name="T85" fmla="*/ 503 h 689"/>
                <a:gd name="T86" fmla="*/ 1 w 7"/>
                <a:gd name="T87" fmla="*/ 522 h 689"/>
                <a:gd name="T88" fmla="*/ 4 w 7"/>
                <a:gd name="T89" fmla="*/ 500 h 689"/>
                <a:gd name="T90" fmla="*/ 7 w 7"/>
                <a:gd name="T91" fmla="*/ 553 h 689"/>
                <a:gd name="T92" fmla="*/ 0 w 7"/>
                <a:gd name="T93" fmla="*/ 554 h 689"/>
                <a:gd name="T94" fmla="*/ 5 w 7"/>
                <a:gd name="T95" fmla="*/ 534 h 689"/>
                <a:gd name="T96" fmla="*/ 7 w 7"/>
                <a:gd name="T97" fmla="*/ 588 h 689"/>
                <a:gd name="T98" fmla="*/ 0 w 7"/>
                <a:gd name="T99" fmla="*/ 587 h 689"/>
                <a:gd name="T100" fmla="*/ 5 w 7"/>
                <a:gd name="T101" fmla="*/ 568 h 689"/>
                <a:gd name="T102" fmla="*/ 5 w 7"/>
                <a:gd name="T103" fmla="*/ 622 h 689"/>
                <a:gd name="T104" fmla="*/ 0 w 7"/>
                <a:gd name="T105" fmla="*/ 603 h 689"/>
                <a:gd name="T106" fmla="*/ 7 w 7"/>
                <a:gd name="T107" fmla="*/ 602 h 689"/>
                <a:gd name="T108" fmla="*/ 5 w 7"/>
                <a:gd name="T109" fmla="*/ 656 h 689"/>
                <a:gd name="T110" fmla="*/ 0 w 7"/>
                <a:gd name="T111" fmla="*/ 636 h 689"/>
                <a:gd name="T112" fmla="*/ 7 w 7"/>
                <a:gd name="T113" fmla="*/ 637 h 689"/>
                <a:gd name="T114" fmla="*/ 4 w 7"/>
                <a:gd name="T115" fmla="*/ 689 h 689"/>
                <a:gd name="T116" fmla="*/ 1 w 7"/>
                <a:gd name="T117" fmla="*/ 668 h 689"/>
                <a:gd name="T118" fmla="*/ 7 w 7"/>
                <a:gd name="T119" fmla="*/ 670 h 6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" h="689">
                  <a:moveTo>
                    <a:pt x="7" y="2"/>
                  </a:moveTo>
                  <a:lnTo>
                    <a:pt x="7" y="20"/>
                  </a:lnTo>
                  <a:lnTo>
                    <a:pt x="7" y="20"/>
                  </a:lnTo>
                  <a:lnTo>
                    <a:pt x="5" y="21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1" y="21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0"/>
                  </a:lnTo>
                  <a:lnTo>
                    <a:pt x="2" y="0"/>
                  </a:lnTo>
                  <a:lnTo>
                    <a:pt x="4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36"/>
                  </a:moveTo>
                  <a:lnTo>
                    <a:pt x="7" y="52"/>
                  </a:lnTo>
                  <a:lnTo>
                    <a:pt x="7" y="53"/>
                  </a:lnTo>
                  <a:lnTo>
                    <a:pt x="5" y="54"/>
                  </a:lnTo>
                  <a:lnTo>
                    <a:pt x="5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1" y="54"/>
                  </a:lnTo>
                  <a:lnTo>
                    <a:pt x="0" y="53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2" y="33"/>
                  </a:lnTo>
                  <a:lnTo>
                    <a:pt x="4" y="33"/>
                  </a:lnTo>
                  <a:lnTo>
                    <a:pt x="5" y="33"/>
                  </a:lnTo>
                  <a:lnTo>
                    <a:pt x="5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close/>
                  <a:moveTo>
                    <a:pt x="7" y="70"/>
                  </a:moveTo>
                  <a:lnTo>
                    <a:pt x="7" y="86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5" y="88"/>
                  </a:lnTo>
                  <a:lnTo>
                    <a:pt x="4" y="89"/>
                  </a:lnTo>
                  <a:lnTo>
                    <a:pt x="2" y="88"/>
                  </a:lnTo>
                  <a:lnTo>
                    <a:pt x="1" y="88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68"/>
                  </a:lnTo>
                  <a:lnTo>
                    <a:pt x="2" y="66"/>
                  </a:lnTo>
                  <a:lnTo>
                    <a:pt x="4" y="66"/>
                  </a:lnTo>
                  <a:lnTo>
                    <a:pt x="5" y="66"/>
                  </a:lnTo>
                  <a:lnTo>
                    <a:pt x="5" y="68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close/>
                  <a:moveTo>
                    <a:pt x="7" y="102"/>
                  </a:moveTo>
                  <a:lnTo>
                    <a:pt x="7" y="120"/>
                  </a:lnTo>
                  <a:lnTo>
                    <a:pt x="7" y="121"/>
                  </a:lnTo>
                  <a:lnTo>
                    <a:pt x="5" y="121"/>
                  </a:lnTo>
                  <a:lnTo>
                    <a:pt x="5" y="122"/>
                  </a:lnTo>
                  <a:lnTo>
                    <a:pt x="4" y="122"/>
                  </a:lnTo>
                  <a:lnTo>
                    <a:pt x="2" y="122"/>
                  </a:lnTo>
                  <a:lnTo>
                    <a:pt x="1" y="121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02"/>
                  </a:lnTo>
                  <a:lnTo>
                    <a:pt x="0" y="101"/>
                  </a:lnTo>
                  <a:lnTo>
                    <a:pt x="1" y="101"/>
                  </a:lnTo>
                  <a:lnTo>
                    <a:pt x="2" y="100"/>
                  </a:lnTo>
                  <a:lnTo>
                    <a:pt x="4" y="100"/>
                  </a:lnTo>
                  <a:lnTo>
                    <a:pt x="5" y="100"/>
                  </a:lnTo>
                  <a:lnTo>
                    <a:pt x="5" y="101"/>
                  </a:lnTo>
                  <a:lnTo>
                    <a:pt x="7" y="101"/>
                  </a:lnTo>
                  <a:lnTo>
                    <a:pt x="7" y="102"/>
                  </a:lnTo>
                  <a:lnTo>
                    <a:pt x="7" y="102"/>
                  </a:lnTo>
                  <a:close/>
                  <a:moveTo>
                    <a:pt x="7" y="136"/>
                  </a:moveTo>
                  <a:lnTo>
                    <a:pt x="7" y="152"/>
                  </a:lnTo>
                  <a:lnTo>
                    <a:pt x="7" y="153"/>
                  </a:lnTo>
                  <a:lnTo>
                    <a:pt x="5" y="154"/>
                  </a:lnTo>
                  <a:lnTo>
                    <a:pt x="5" y="156"/>
                  </a:lnTo>
                  <a:lnTo>
                    <a:pt x="4" y="156"/>
                  </a:lnTo>
                  <a:lnTo>
                    <a:pt x="2" y="156"/>
                  </a:lnTo>
                  <a:lnTo>
                    <a:pt x="1" y="154"/>
                  </a:lnTo>
                  <a:lnTo>
                    <a:pt x="0" y="153"/>
                  </a:lnTo>
                  <a:lnTo>
                    <a:pt x="0" y="152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1" y="134"/>
                  </a:lnTo>
                  <a:lnTo>
                    <a:pt x="2" y="134"/>
                  </a:lnTo>
                  <a:lnTo>
                    <a:pt x="4" y="133"/>
                  </a:lnTo>
                  <a:lnTo>
                    <a:pt x="5" y="134"/>
                  </a:lnTo>
                  <a:lnTo>
                    <a:pt x="5" y="134"/>
                  </a:lnTo>
                  <a:lnTo>
                    <a:pt x="7" y="135"/>
                  </a:lnTo>
                  <a:lnTo>
                    <a:pt x="7" y="136"/>
                  </a:lnTo>
                  <a:lnTo>
                    <a:pt x="7" y="136"/>
                  </a:lnTo>
                  <a:close/>
                  <a:moveTo>
                    <a:pt x="7" y="170"/>
                  </a:moveTo>
                  <a:lnTo>
                    <a:pt x="7" y="186"/>
                  </a:lnTo>
                  <a:lnTo>
                    <a:pt x="7" y="187"/>
                  </a:lnTo>
                  <a:lnTo>
                    <a:pt x="5" y="188"/>
                  </a:lnTo>
                  <a:lnTo>
                    <a:pt x="5" y="188"/>
                  </a:lnTo>
                  <a:lnTo>
                    <a:pt x="4" y="189"/>
                  </a:lnTo>
                  <a:lnTo>
                    <a:pt x="2" y="188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70"/>
                  </a:lnTo>
                  <a:lnTo>
                    <a:pt x="0" y="169"/>
                  </a:lnTo>
                  <a:lnTo>
                    <a:pt x="1" y="167"/>
                  </a:lnTo>
                  <a:lnTo>
                    <a:pt x="2" y="166"/>
                  </a:lnTo>
                  <a:lnTo>
                    <a:pt x="4" y="166"/>
                  </a:lnTo>
                  <a:lnTo>
                    <a:pt x="5" y="166"/>
                  </a:lnTo>
                  <a:lnTo>
                    <a:pt x="5" y="167"/>
                  </a:lnTo>
                  <a:lnTo>
                    <a:pt x="7" y="169"/>
                  </a:lnTo>
                  <a:lnTo>
                    <a:pt x="7" y="170"/>
                  </a:lnTo>
                  <a:lnTo>
                    <a:pt x="7" y="170"/>
                  </a:lnTo>
                  <a:close/>
                  <a:moveTo>
                    <a:pt x="7" y="202"/>
                  </a:moveTo>
                  <a:lnTo>
                    <a:pt x="7" y="220"/>
                  </a:lnTo>
                  <a:lnTo>
                    <a:pt x="7" y="221"/>
                  </a:lnTo>
                  <a:lnTo>
                    <a:pt x="5" y="222"/>
                  </a:lnTo>
                  <a:lnTo>
                    <a:pt x="5" y="222"/>
                  </a:lnTo>
                  <a:lnTo>
                    <a:pt x="4" y="222"/>
                  </a:lnTo>
                  <a:lnTo>
                    <a:pt x="2" y="222"/>
                  </a:lnTo>
                  <a:lnTo>
                    <a:pt x="1" y="222"/>
                  </a:lnTo>
                  <a:lnTo>
                    <a:pt x="0" y="221"/>
                  </a:lnTo>
                  <a:lnTo>
                    <a:pt x="0" y="220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1" y="201"/>
                  </a:lnTo>
                  <a:lnTo>
                    <a:pt x="2" y="200"/>
                  </a:lnTo>
                  <a:lnTo>
                    <a:pt x="4" y="200"/>
                  </a:lnTo>
                  <a:lnTo>
                    <a:pt x="5" y="200"/>
                  </a:lnTo>
                  <a:lnTo>
                    <a:pt x="5" y="201"/>
                  </a:lnTo>
                  <a:lnTo>
                    <a:pt x="7" y="201"/>
                  </a:lnTo>
                  <a:lnTo>
                    <a:pt x="7" y="202"/>
                  </a:lnTo>
                  <a:lnTo>
                    <a:pt x="7" y="202"/>
                  </a:lnTo>
                  <a:close/>
                  <a:moveTo>
                    <a:pt x="7" y="236"/>
                  </a:moveTo>
                  <a:lnTo>
                    <a:pt x="7" y="253"/>
                  </a:lnTo>
                  <a:lnTo>
                    <a:pt x="7" y="253"/>
                  </a:lnTo>
                  <a:lnTo>
                    <a:pt x="5" y="254"/>
                  </a:lnTo>
                  <a:lnTo>
                    <a:pt x="5" y="255"/>
                  </a:lnTo>
                  <a:lnTo>
                    <a:pt x="4" y="255"/>
                  </a:lnTo>
                  <a:lnTo>
                    <a:pt x="2" y="255"/>
                  </a:lnTo>
                  <a:lnTo>
                    <a:pt x="1" y="254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0" y="235"/>
                  </a:lnTo>
                  <a:lnTo>
                    <a:pt x="1" y="234"/>
                  </a:lnTo>
                  <a:lnTo>
                    <a:pt x="2" y="234"/>
                  </a:lnTo>
                  <a:lnTo>
                    <a:pt x="4" y="234"/>
                  </a:lnTo>
                  <a:lnTo>
                    <a:pt x="5" y="234"/>
                  </a:lnTo>
                  <a:lnTo>
                    <a:pt x="5" y="234"/>
                  </a:lnTo>
                  <a:lnTo>
                    <a:pt x="7" y="235"/>
                  </a:lnTo>
                  <a:lnTo>
                    <a:pt x="7" y="236"/>
                  </a:lnTo>
                  <a:lnTo>
                    <a:pt x="7" y="236"/>
                  </a:lnTo>
                  <a:close/>
                  <a:moveTo>
                    <a:pt x="7" y="270"/>
                  </a:moveTo>
                  <a:lnTo>
                    <a:pt x="7" y="286"/>
                  </a:lnTo>
                  <a:lnTo>
                    <a:pt x="7" y="287"/>
                  </a:lnTo>
                  <a:lnTo>
                    <a:pt x="5" y="288"/>
                  </a:lnTo>
                  <a:lnTo>
                    <a:pt x="5" y="289"/>
                  </a:lnTo>
                  <a:lnTo>
                    <a:pt x="4" y="289"/>
                  </a:lnTo>
                  <a:lnTo>
                    <a:pt x="2" y="289"/>
                  </a:lnTo>
                  <a:lnTo>
                    <a:pt x="1" y="288"/>
                  </a:lnTo>
                  <a:lnTo>
                    <a:pt x="0" y="287"/>
                  </a:lnTo>
                  <a:lnTo>
                    <a:pt x="0" y="286"/>
                  </a:lnTo>
                  <a:lnTo>
                    <a:pt x="0" y="270"/>
                  </a:lnTo>
                  <a:lnTo>
                    <a:pt x="0" y="269"/>
                  </a:lnTo>
                  <a:lnTo>
                    <a:pt x="1" y="267"/>
                  </a:lnTo>
                  <a:lnTo>
                    <a:pt x="2" y="266"/>
                  </a:lnTo>
                  <a:lnTo>
                    <a:pt x="4" y="266"/>
                  </a:lnTo>
                  <a:lnTo>
                    <a:pt x="5" y="266"/>
                  </a:lnTo>
                  <a:lnTo>
                    <a:pt x="5" y="267"/>
                  </a:lnTo>
                  <a:lnTo>
                    <a:pt x="7" y="269"/>
                  </a:lnTo>
                  <a:lnTo>
                    <a:pt x="7" y="270"/>
                  </a:lnTo>
                  <a:lnTo>
                    <a:pt x="7" y="270"/>
                  </a:lnTo>
                  <a:close/>
                  <a:moveTo>
                    <a:pt x="7" y="303"/>
                  </a:moveTo>
                  <a:lnTo>
                    <a:pt x="7" y="320"/>
                  </a:lnTo>
                  <a:lnTo>
                    <a:pt x="7" y="321"/>
                  </a:lnTo>
                  <a:lnTo>
                    <a:pt x="5" y="322"/>
                  </a:lnTo>
                  <a:lnTo>
                    <a:pt x="5" y="322"/>
                  </a:lnTo>
                  <a:lnTo>
                    <a:pt x="4" y="323"/>
                  </a:lnTo>
                  <a:lnTo>
                    <a:pt x="2" y="322"/>
                  </a:lnTo>
                  <a:lnTo>
                    <a:pt x="1" y="322"/>
                  </a:lnTo>
                  <a:lnTo>
                    <a:pt x="0" y="321"/>
                  </a:lnTo>
                  <a:lnTo>
                    <a:pt x="0" y="320"/>
                  </a:lnTo>
                  <a:lnTo>
                    <a:pt x="0" y="303"/>
                  </a:lnTo>
                  <a:lnTo>
                    <a:pt x="0" y="302"/>
                  </a:lnTo>
                  <a:lnTo>
                    <a:pt x="1" y="301"/>
                  </a:lnTo>
                  <a:lnTo>
                    <a:pt x="2" y="300"/>
                  </a:lnTo>
                  <a:lnTo>
                    <a:pt x="4" y="300"/>
                  </a:lnTo>
                  <a:lnTo>
                    <a:pt x="5" y="300"/>
                  </a:lnTo>
                  <a:lnTo>
                    <a:pt x="5" y="301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03"/>
                  </a:lnTo>
                  <a:close/>
                  <a:moveTo>
                    <a:pt x="7" y="336"/>
                  </a:moveTo>
                  <a:lnTo>
                    <a:pt x="7" y="353"/>
                  </a:lnTo>
                  <a:lnTo>
                    <a:pt x="7" y="354"/>
                  </a:lnTo>
                  <a:lnTo>
                    <a:pt x="5" y="355"/>
                  </a:lnTo>
                  <a:lnTo>
                    <a:pt x="5" y="355"/>
                  </a:lnTo>
                  <a:lnTo>
                    <a:pt x="4" y="355"/>
                  </a:lnTo>
                  <a:lnTo>
                    <a:pt x="2" y="355"/>
                  </a:lnTo>
                  <a:lnTo>
                    <a:pt x="1" y="355"/>
                  </a:lnTo>
                  <a:lnTo>
                    <a:pt x="0" y="354"/>
                  </a:lnTo>
                  <a:lnTo>
                    <a:pt x="0" y="353"/>
                  </a:lnTo>
                  <a:lnTo>
                    <a:pt x="0" y="336"/>
                  </a:lnTo>
                  <a:lnTo>
                    <a:pt x="0" y="335"/>
                  </a:lnTo>
                  <a:lnTo>
                    <a:pt x="1" y="335"/>
                  </a:lnTo>
                  <a:lnTo>
                    <a:pt x="2" y="334"/>
                  </a:lnTo>
                  <a:lnTo>
                    <a:pt x="4" y="334"/>
                  </a:lnTo>
                  <a:lnTo>
                    <a:pt x="5" y="334"/>
                  </a:lnTo>
                  <a:lnTo>
                    <a:pt x="5" y="335"/>
                  </a:lnTo>
                  <a:lnTo>
                    <a:pt x="7" y="335"/>
                  </a:lnTo>
                  <a:lnTo>
                    <a:pt x="7" y="336"/>
                  </a:lnTo>
                  <a:lnTo>
                    <a:pt x="7" y="336"/>
                  </a:lnTo>
                  <a:close/>
                  <a:moveTo>
                    <a:pt x="7" y="370"/>
                  </a:moveTo>
                  <a:lnTo>
                    <a:pt x="7" y="386"/>
                  </a:lnTo>
                  <a:lnTo>
                    <a:pt x="7" y="387"/>
                  </a:lnTo>
                  <a:lnTo>
                    <a:pt x="5" y="388"/>
                  </a:lnTo>
                  <a:lnTo>
                    <a:pt x="5" y="389"/>
                  </a:lnTo>
                  <a:lnTo>
                    <a:pt x="4" y="389"/>
                  </a:lnTo>
                  <a:lnTo>
                    <a:pt x="2" y="389"/>
                  </a:lnTo>
                  <a:lnTo>
                    <a:pt x="1" y="388"/>
                  </a:lnTo>
                  <a:lnTo>
                    <a:pt x="0" y="387"/>
                  </a:lnTo>
                  <a:lnTo>
                    <a:pt x="0" y="386"/>
                  </a:lnTo>
                  <a:lnTo>
                    <a:pt x="0" y="370"/>
                  </a:lnTo>
                  <a:lnTo>
                    <a:pt x="0" y="368"/>
                  </a:lnTo>
                  <a:lnTo>
                    <a:pt x="1" y="367"/>
                  </a:lnTo>
                  <a:lnTo>
                    <a:pt x="2" y="367"/>
                  </a:lnTo>
                  <a:lnTo>
                    <a:pt x="4" y="367"/>
                  </a:lnTo>
                  <a:lnTo>
                    <a:pt x="5" y="367"/>
                  </a:lnTo>
                  <a:lnTo>
                    <a:pt x="5" y="367"/>
                  </a:lnTo>
                  <a:lnTo>
                    <a:pt x="7" y="368"/>
                  </a:lnTo>
                  <a:lnTo>
                    <a:pt x="7" y="370"/>
                  </a:lnTo>
                  <a:lnTo>
                    <a:pt x="7" y="370"/>
                  </a:lnTo>
                  <a:close/>
                  <a:moveTo>
                    <a:pt x="7" y="403"/>
                  </a:moveTo>
                  <a:lnTo>
                    <a:pt x="7" y="420"/>
                  </a:lnTo>
                  <a:lnTo>
                    <a:pt x="7" y="421"/>
                  </a:lnTo>
                  <a:lnTo>
                    <a:pt x="5" y="422"/>
                  </a:lnTo>
                  <a:lnTo>
                    <a:pt x="5" y="422"/>
                  </a:lnTo>
                  <a:lnTo>
                    <a:pt x="4" y="423"/>
                  </a:lnTo>
                  <a:lnTo>
                    <a:pt x="2" y="422"/>
                  </a:lnTo>
                  <a:lnTo>
                    <a:pt x="1" y="422"/>
                  </a:lnTo>
                  <a:lnTo>
                    <a:pt x="0" y="421"/>
                  </a:lnTo>
                  <a:lnTo>
                    <a:pt x="0" y="420"/>
                  </a:lnTo>
                  <a:lnTo>
                    <a:pt x="0" y="403"/>
                  </a:lnTo>
                  <a:lnTo>
                    <a:pt x="0" y="402"/>
                  </a:lnTo>
                  <a:lnTo>
                    <a:pt x="1" y="401"/>
                  </a:lnTo>
                  <a:lnTo>
                    <a:pt x="2" y="400"/>
                  </a:lnTo>
                  <a:lnTo>
                    <a:pt x="4" y="400"/>
                  </a:lnTo>
                  <a:lnTo>
                    <a:pt x="5" y="400"/>
                  </a:lnTo>
                  <a:lnTo>
                    <a:pt x="5" y="401"/>
                  </a:lnTo>
                  <a:lnTo>
                    <a:pt x="7" y="402"/>
                  </a:lnTo>
                  <a:lnTo>
                    <a:pt x="7" y="403"/>
                  </a:lnTo>
                  <a:lnTo>
                    <a:pt x="7" y="403"/>
                  </a:lnTo>
                  <a:close/>
                  <a:moveTo>
                    <a:pt x="7" y="437"/>
                  </a:moveTo>
                  <a:lnTo>
                    <a:pt x="7" y="453"/>
                  </a:lnTo>
                  <a:lnTo>
                    <a:pt x="7" y="454"/>
                  </a:lnTo>
                  <a:lnTo>
                    <a:pt x="5" y="455"/>
                  </a:lnTo>
                  <a:lnTo>
                    <a:pt x="5" y="455"/>
                  </a:lnTo>
                  <a:lnTo>
                    <a:pt x="4" y="455"/>
                  </a:lnTo>
                  <a:lnTo>
                    <a:pt x="2" y="455"/>
                  </a:lnTo>
                  <a:lnTo>
                    <a:pt x="1" y="455"/>
                  </a:lnTo>
                  <a:lnTo>
                    <a:pt x="0" y="454"/>
                  </a:lnTo>
                  <a:lnTo>
                    <a:pt x="0" y="453"/>
                  </a:lnTo>
                  <a:lnTo>
                    <a:pt x="0" y="437"/>
                  </a:lnTo>
                  <a:lnTo>
                    <a:pt x="0" y="435"/>
                  </a:lnTo>
                  <a:lnTo>
                    <a:pt x="1" y="435"/>
                  </a:lnTo>
                  <a:lnTo>
                    <a:pt x="2" y="434"/>
                  </a:lnTo>
                  <a:lnTo>
                    <a:pt x="4" y="434"/>
                  </a:lnTo>
                  <a:lnTo>
                    <a:pt x="5" y="434"/>
                  </a:lnTo>
                  <a:lnTo>
                    <a:pt x="5" y="435"/>
                  </a:lnTo>
                  <a:lnTo>
                    <a:pt x="7" y="435"/>
                  </a:lnTo>
                  <a:lnTo>
                    <a:pt x="7" y="437"/>
                  </a:lnTo>
                  <a:lnTo>
                    <a:pt x="7" y="437"/>
                  </a:lnTo>
                  <a:close/>
                  <a:moveTo>
                    <a:pt x="7" y="469"/>
                  </a:moveTo>
                  <a:lnTo>
                    <a:pt x="7" y="487"/>
                  </a:lnTo>
                  <a:lnTo>
                    <a:pt x="7" y="488"/>
                  </a:lnTo>
                  <a:lnTo>
                    <a:pt x="5" y="488"/>
                  </a:lnTo>
                  <a:lnTo>
                    <a:pt x="5" y="489"/>
                  </a:lnTo>
                  <a:lnTo>
                    <a:pt x="4" y="489"/>
                  </a:lnTo>
                  <a:lnTo>
                    <a:pt x="2" y="489"/>
                  </a:lnTo>
                  <a:lnTo>
                    <a:pt x="1" y="488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69"/>
                  </a:lnTo>
                  <a:lnTo>
                    <a:pt x="0" y="468"/>
                  </a:lnTo>
                  <a:lnTo>
                    <a:pt x="1" y="467"/>
                  </a:lnTo>
                  <a:lnTo>
                    <a:pt x="2" y="467"/>
                  </a:lnTo>
                  <a:lnTo>
                    <a:pt x="4" y="467"/>
                  </a:lnTo>
                  <a:lnTo>
                    <a:pt x="5" y="467"/>
                  </a:lnTo>
                  <a:lnTo>
                    <a:pt x="5" y="467"/>
                  </a:lnTo>
                  <a:lnTo>
                    <a:pt x="7" y="468"/>
                  </a:lnTo>
                  <a:lnTo>
                    <a:pt x="7" y="469"/>
                  </a:lnTo>
                  <a:lnTo>
                    <a:pt x="7" y="469"/>
                  </a:lnTo>
                  <a:close/>
                  <a:moveTo>
                    <a:pt x="7" y="503"/>
                  </a:moveTo>
                  <a:lnTo>
                    <a:pt x="7" y="519"/>
                  </a:lnTo>
                  <a:lnTo>
                    <a:pt x="7" y="521"/>
                  </a:lnTo>
                  <a:lnTo>
                    <a:pt x="5" y="522"/>
                  </a:lnTo>
                  <a:lnTo>
                    <a:pt x="5" y="523"/>
                  </a:lnTo>
                  <a:lnTo>
                    <a:pt x="4" y="523"/>
                  </a:lnTo>
                  <a:lnTo>
                    <a:pt x="2" y="523"/>
                  </a:lnTo>
                  <a:lnTo>
                    <a:pt x="1" y="522"/>
                  </a:lnTo>
                  <a:lnTo>
                    <a:pt x="0" y="521"/>
                  </a:lnTo>
                  <a:lnTo>
                    <a:pt x="0" y="519"/>
                  </a:lnTo>
                  <a:lnTo>
                    <a:pt x="0" y="503"/>
                  </a:lnTo>
                  <a:lnTo>
                    <a:pt x="0" y="502"/>
                  </a:lnTo>
                  <a:lnTo>
                    <a:pt x="1" y="501"/>
                  </a:lnTo>
                  <a:lnTo>
                    <a:pt x="2" y="501"/>
                  </a:lnTo>
                  <a:lnTo>
                    <a:pt x="4" y="500"/>
                  </a:lnTo>
                  <a:lnTo>
                    <a:pt x="5" y="501"/>
                  </a:lnTo>
                  <a:lnTo>
                    <a:pt x="5" y="501"/>
                  </a:lnTo>
                  <a:lnTo>
                    <a:pt x="7" y="502"/>
                  </a:lnTo>
                  <a:lnTo>
                    <a:pt x="7" y="503"/>
                  </a:lnTo>
                  <a:lnTo>
                    <a:pt x="7" y="503"/>
                  </a:lnTo>
                  <a:close/>
                  <a:moveTo>
                    <a:pt x="7" y="537"/>
                  </a:moveTo>
                  <a:lnTo>
                    <a:pt x="7" y="553"/>
                  </a:lnTo>
                  <a:lnTo>
                    <a:pt x="7" y="554"/>
                  </a:lnTo>
                  <a:lnTo>
                    <a:pt x="5" y="555"/>
                  </a:lnTo>
                  <a:lnTo>
                    <a:pt x="5" y="555"/>
                  </a:lnTo>
                  <a:lnTo>
                    <a:pt x="4" y="556"/>
                  </a:lnTo>
                  <a:lnTo>
                    <a:pt x="2" y="555"/>
                  </a:lnTo>
                  <a:lnTo>
                    <a:pt x="1" y="555"/>
                  </a:lnTo>
                  <a:lnTo>
                    <a:pt x="0" y="554"/>
                  </a:lnTo>
                  <a:lnTo>
                    <a:pt x="0" y="553"/>
                  </a:lnTo>
                  <a:lnTo>
                    <a:pt x="0" y="537"/>
                  </a:lnTo>
                  <a:lnTo>
                    <a:pt x="0" y="536"/>
                  </a:lnTo>
                  <a:lnTo>
                    <a:pt x="1" y="535"/>
                  </a:lnTo>
                  <a:lnTo>
                    <a:pt x="2" y="534"/>
                  </a:lnTo>
                  <a:lnTo>
                    <a:pt x="4" y="534"/>
                  </a:lnTo>
                  <a:lnTo>
                    <a:pt x="5" y="534"/>
                  </a:lnTo>
                  <a:lnTo>
                    <a:pt x="5" y="535"/>
                  </a:lnTo>
                  <a:lnTo>
                    <a:pt x="7" y="536"/>
                  </a:lnTo>
                  <a:lnTo>
                    <a:pt x="7" y="537"/>
                  </a:lnTo>
                  <a:lnTo>
                    <a:pt x="7" y="537"/>
                  </a:lnTo>
                  <a:close/>
                  <a:moveTo>
                    <a:pt x="7" y="569"/>
                  </a:moveTo>
                  <a:lnTo>
                    <a:pt x="7" y="587"/>
                  </a:lnTo>
                  <a:lnTo>
                    <a:pt x="7" y="588"/>
                  </a:lnTo>
                  <a:lnTo>
                    <a:pt x="5" y="589"/>
                  </a:lnTo>
                  <a:lnTo>
                    <a:pt x="5" y="589"/>
                  </a:lnTo>
                  <a:lnTo>
                    <a:pt x="4" y="589"/>
                  </a:lnTo>
                  <a:lnTo>
                    <a:pt x="2" y="589"/>
                  </a:lnTo>
                  <a:lnTo>
                    <a:pt x="1" y="589"/>
                  </a:lnTo>
                  <a:lnTo>
                    <a:pt x="0" y="588"/>
                  </a:lnTo>
                  <a:lnTo>
                    <a:pt x="0" y="587"/>
                  </a:lnTo>
                  <a:lnTo>
                    <a:pt x="0" y="569"/>
                  </a:lnTo>
                  <a:lnTo>
                    <a:pt x="0" y="568"/>
                  </a:lnTo>
                  <a:lnTo>
                    <a:pt x="1" y="568"/>
                  </a:lnTo>
                  <a:lnTo>
                    <a:pt x="2" y="567"/>
                  </a:lnTo>
                  <a:lnTo>
                    <a:pt x="4" y="567"/>
                  </a:lnTo>
                  <a:lnTo>
                    <a:pt x="5" y="567"/>
                  </a:lnTo>
                  <a:lnTo>
                    <a:pt x="5" y="568"/>
                  </a:lnTo>
                  <a:lnTo>
                    <a:pt x="7" y="568"/>
                  </a:lnTo>
                  <a:lnTo>
                    <a:pt x="7" y="569"/>
                  </a:lnTo>
                  <a:lnTo>
                    <a:pt x="7" y="569"/>
                  </a:lnTo>
                  <a:close/>
                  <a:moveTo>
                    <a:pt x="7" y="603"/>
                  </a:moveTo>
                  <a:lnTo>
                    <a:pt x="7" y="619"/>
                  </a:lnTo>
                  <a:lnTo>
                    <a:pt x="7" y="620"/>
                  </a:lnTo>
                  <a:lnTo>
                    <a:pt x="5" y="622"/>
                  </a:lnTo>
                  <a:lnTo>
                    <a:pt x="5" y="623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1" y="622"/>
                  </a:lnTo>
                  <a:lnTo>
                    <a:pt x="0" y="620"/>
                  </a:lnTo>
                  <a:lnTo>
                    <a:pt x="0" y="619"/>
                  </a:lnTo>
                  <a:lnTo>
                    <a:pt x="0" y="603"/>
                  </a:lnTo>
                  <a:lnTo>
                    <a:pt x="0" y="602"/>
                  </a:lnTo>
                  <a:lnTo>
                    <a:pt x="1" y="601"/>
                  </a:lnTo>
                  <a:lnTo>
                    <a:pt x="2" y="601"/>
                  </a:lnTo>
                  <a:lnTo>
                    <a:pt x="4" y="601"/>
                  </a:lnTo>
                  <a:lnTo>
                    <a:pt x="5" y="601"/>
                  </a:lnTo>
                  <a:lnTo>
                    <a:pt x="5" y="601"/>
                  </a:lnTo>
                  <a:lnTo>
                    <a:pt x="7" y="602"/>
                  </a:lnTo>
                  <a:lnTo>
                    <a:pt x="7" y="603"/>
                  </a:lnTo>
                  <a:lnTo>
                    <a:pt x="7" y="603"/>
                  </a:lnTo>
                  <a:close/>
                  <a:moveTo>
                    <a:pt x="7" y="637"/>
                  </a:moveTo>
                  <a:lnTo>
                    <a:pt x="7" y="653"/>
                  </a:lnTo>
                  <a:lnTo>
                    <a:pt x="7" y="654"/>
                  </a:lnTo>
                  <a:lnTo>
                    <a:pt x="5" y="655"/>
                  </a:lnTo>
                  <a:lnTo>
                    <a:pt x="5" y="656"/>
                  </a:lnTo>
                  <a:lnTo>
                    <a:pt x="4" y="656"/>
                  </a:lnTo>
                  <a:lnTo>
                    <a:pt x="2" y="656"/>
                  </a:lnTo>
                  <a:lnTo>
                    <a:pt x="1" y="655"/>
                  </a:lnTo>
                  <a:lnTo>
                    <a:pt x="0" y="654"/>
                  </a:lnTo>
                  <a:lnTo>
                    <a:pt x="0" y="653"/>
                  </a:lnTo>
                  <a:lnTo>
                    <a:pt x="0" y="637"/>
                  </a:lnTo>
                  <a:lnTo>
                    <a:pt x="0" y="636"/>
                  </a:lnTo>
                  <a:lnTo>
                    <a:pt x="1" y="635"/>
                  </a:lnTo>
                  <a:lnTo>
                    <a:pt x="2" y="634"/>
                  </a:lnTo>
                  <a:lnTo>
                    <a:pt x="4" y="634"/>
                  </a:lnTo>
                  <a:lnTo>
                    <a:pt x="5" y="634"/>
                  </a:lnTo>
                  <a:lnTo>
                    <a:pt x="5" y="635"/>
                  </a:lnTo>
                  <a:lnTo>
                    <a:pt x="7" y="636"/>
                  </a:lnTo>
                  <a:lnTo>
                    <a:pt x="7" y="637"/>
                  </a:lnTo>
                  <a:lnTo>
                    <a:pt x="7" y="637"/>
                  </a:lnTo>
                  <a:close/>
                  <a:moveTo>
                    <a:pt x="7" y="670"/>
                  </a:moveTo>
                  <a:lnTo>
                    <a:pt x="7" y="687"/>
                  </a:lnTo>
                  <a:lnTo>
                    <a:pt x="7" y="688"/>
                  </a:lnTo>
                  <a:lnTo>
                    <a:pt x="5" y="689"/>
                  </a:lnTo>
                  <a:lnTo>
                    <a:pt x="5" y="689"/>
                  </a:lnTo>
                  <a:lnTo>
                    <a:pt x="4" y="689"/>
                  </a:lnTo>
                  <a:lnTo>
                    <a:pt x="2" y="689"/>
                  </a:lnTo>
                  <a:lnTo>
                    <a:pt x="1" y="689"/>
                  </a:lnTo>
                  <a:lnTo>
                    <a:pt x="0" y="688"/>
                  </a:lnTo>
                  <a:lnTo>
                    <a:pt x="0" y="687"/>
                  </a:lnTo>
                  <a:lnTo>
                    <a:pt x="0" y="670"/>
                  </a:lnTo>
                  <a:lnTo>
                    <a:pt x="0" y="669"/>
                  </a:lnTo>
                  <a:lnTo>
                    <a:pt x="1" y="668"/>
                  </a:lnTo>
                  <a:lnTo>
                    <a:pt x="2" y="667"/>
                  </a:lnTo>
                  <a:lnTo>
                    <a:pt x="4" y="667"/>
                  </a:lnTo>
                  <a:lnTo>
                    <a:pt x="5" y="667"/>
                  </a:lnTo>
                  <a:lnTo>
                    <a:pt x="5" y="668"/>
                  </a:lnTo>
                  <a:lnTo>
                    <a:pt x="7" y="669"/>
                  </a:lnTo>
                  <a:lnTo>
                    <a:pt x="7" y="670"/>
                  </a:lnTo>
                  <a:lnTo>
                    <a:pt x="7" y="6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3" name="Freeform 27"/>
            <p:cNvSpPr>
              <a:spLocks noEditPoints="1"/>
            </p:cNvSpPr>
            <p:nvPr/>
          </p:nvSpPr>
          <p:spPr bwMode="auto">
            <a:xfrm>
              <a:off x="3497" y="2299"/>
              <a:ext cx="7" cy="790"/>
            </a:xfrm>
            <a:custGeom>
              <a:avLst/>
              <a:gdLst>
                <a:gd name="T0" fmla="*/ 0 w 7"/>
                <a:gd name="T1" fmla="*/ 22 h 790"/>
                <a:gd name="T2" fmla="*/ 4 w 7"/>
                <a:gd name="T3" fmla="*/ 0 h 790"/>
                <a:gd name="T4" fmla="*/ 6 w 7"/>
                <a:gd name="T5" fmla="*/ 56 h 790"/>
                <a:gd name="T6" fmla="*/ 0 w 7"/>
                <a:gd name="T7" fmla="*/ 35 h 790"/>
                <a:gd name="T8" fmla="*/ 7 w 7"/>
                <a:gd name="T9" fmla="*/ 37 h 790"/>
                <a:gd name="T10" fmla="*/ 0 w 7"/>
                <a:gd name="T11" fmla="*/ 88 h 790"/>
                <a:gd name="T12" fmla="*/ 4 w 7"/>
                <a:gd name="T13" fmla="*/ 68 h 790"/>
                <a:gd name="T14" fmla="*/ 6 w 7"/>
                <a:gd name="T15" fmla="*/ 122 h 790"/>
                <a:gd name="T16" fmla="*/ 0 w 7"/>
                <a:gd name="T17" fmla="*/ 102 h 790"/>
                <a:gd name="T18" fmla="*/ 7 w 7"/>
                <a:gd name="T19" fmla="*/ 103 h 790"/>
                <a:gd name="T20" fmla="*/ 0 w 7"/>
                <a:gd name="T21" fmla="*/ 156 h 790"/>
                <a:gd name="T22" fmla="*/ 4 w 7"/>
                <a:gd name="T23" fmla="*/ 134 h 790"/>
                <a:gd name="T24" fmla="*/ 6 w 7"/>
                <a:gd name="T25" fmla="*/ 189 h 790"/>
                <a:gd name="T26" fmla="*/ 0 w 7"/>
                <a:gd name="T27" fmla="*/ 169 h 790"/>
                <a:gd name="T28" fmla="*/ 7 w 7"/>
                <a:gd name="T29" fmla="*/ 170 h 790"/>
                <a:gd name="T30" fmla="*/ 0 w 7"/>
                <a:gd name="T31" fmla="*/ 222 h 790"/>
                <a:gd name="T32" fmla="*/ 4 w 7"/>
                <a:gd name="T33" fmla="*/ 201 h 790"/>
                <a:gd name="T34" fmla="*/ 6 w 7"/>
                <a:gd name="T35" fmla="*/ 255 h 790"/>
                <a:gd name="T36" fmla="*/ 0 w 7"/>
                <a:gd name="T37" fmla="*/ 236 h 790"/>
                <a:gd name="T38" fmla="*/ 7 w 7"/>
                <a:gd name="T39" fmla="*/ 237 h 790"/>
                <a:gd name="T40" fmla="*/ 0 w 7"/>
                <a:gd name="T41" fmla="*/ 289 h 790"/>
                <a:gd name="T42" fmla="*/ 4 w 7"/>
                <a:gd name="T43" fmla="*/ 267 h 790"/>
                <a:gd name="T44" fmla="*/ 6 w 7"/>
                <a:gd name="T45" fmla="*/ 322 h 790"/>
                <a:gd name="T46" fmla="*/ 0 w 7"/>
                <a:gd name="T47" fmla="*/ 302 h 790"/>
                <a:gd name="T48" fmla="*/ 7 w 7"/>
                <a:gd name="T49" fmla="*/ 303 h 790"/>
                <a:gd name="T50" fmla="*/ 0 w 7"/>
                <a:gd name="T51" fmla="*/ 355 h 790"/>
                <a:gd name="T52" fmla="*/ 4 w 7"/>
                <a:gd name="T53" fmla="*/ 335 h 790"/>
                <a:gd name="T54" fmla="*/ 6 w 7"/>
                <a:gd name="T55" fmla="*/ 389 h 790"/>
                <a:gd name="T56" fmla="*/ 0 w 7"/>
                <a:gd name="T57" fmla="*/ 370 h 790"/>
                <a:gd name="T58" fmla="*/ 7 w 7"/>
                <a:gd name="T59" fmla="*/ 371 h 790"/>
                <a:gd name="T60" fmla="*/ 0 w 7"/>
                <a:gd name="T61" fmla="*/ 423 h 790"/>
                <a:gd name="T62" fmla="*/ 4 w 7"/>
                <a:gd name="T63" fmla="*/ 401 h 790"/>
                <a:gd name="T64" fmla="*/ 6 w 7"/>
                <a:gd name="T65" fmla="*/ 455 h 790"/>
                <a:gd name="T66" fmla="*/ 0 w 7"/>
                <a:gd name="T67" fmla="*/ 436 h 790"/>
                <a:gd name="T68" fmla="*/ 7 w 7"/>
                <a:gd name="T69" fmla="*/ 437 h 790"/>
                <a:gd name="T70" fmla="*/ 0 w 7"/>
                <a:gd name="T71" fmla="*/ 489 h 790"/>
                <a:gd name="T72" fmla="*/ 4 w 7"/>
                <a:gd name="T73" fmla="*/ 467 h 790"/>
                <a:gd name="T74" fmla="*/ 6 w 7"/>
                <a:gd name="T75" fmla="*/ 523 h 790"/>
                <a:gd name="T76" fmla="*/ 0 w 7"/>
                <a:gd name="T77" fmla="*/ 503 h 790"/>
                <a:gd name="T78" fmla="*/ 7 w 7"/>
                <a:gd name="T79" fmla="*/ 504 h 790"/>
                <a:gd name="T80" fmla="*/ 0 w 7"/>
                <a:gd name="T81" fmla="*/ 555 h 790"/>
                <a:gd name="T82" fmla="*/ 4 w 7"/>
                <a:gd name="T83" fmla="*/ 535 h 790"/>
                <a:gd name="T84" fmla="*/ 6 w 7"/>
                <a:gd name="T85" fmla="*/ 589 h 790"/>
                <a:gd name="T86" fmla="*/ 0 w 7"/>
                <a:gd name="T87" fmla="*/ 569 h 790"/>
                <a:gd name="T88" fmla="*/ 7 w 7"/>
                <a:gd name="T89" fmla="*/ 571 h 790"/>
                <a:gd name="T90" fmla="*/ 0 w 7"/>
                <a:gd name="T91" fmla="*/ 623 h 790"/>
                <a:gd name="T92" fmla="*/ 4 w 7"/>
                <a:gd name="T93" fmla="*/ 601 h 790"/>
                <a:gd name="T94" fmla="*/ 6 w 7"/>
                <a:gd name="T95" fmla="*/ 656 h 790"/>
                <a:gd name="T96" fmla="*/ 0 w 7"/>
                <a:gd name="T97" fmla="*/ 636 h 790"/>
                <a:gd name="T98" fmla="*/ 7 w 7"/>
                <a:gd name="T99" fmla="*/ 637 h 790"/>
                <a:gd name="T100" fmla="*/ 0 w 7"/>
                <a:gd name="T101" fmla="*/ 689 h 790"/>
                <a:gd name="T102" fmla="*/ 4 w 7"/>
                <a:gd name="T103" fmla="*/ 668 h 790"/>
                <a:gd name="T104" fmla="*/ 6 w 7"/>
                <a:gd name="T105" fmla="*/ 723 h 790"/>
                <a:gd name="T106" fmla="*/ 0 w 7"/>
                <a:gd name="T107" fmla="*/ 703 h 790"/>
                <a:gd name="T108" fmla="*/ 7 w 7"/>
                <a:gd name="T109" fmla="*/ 704 h 790"/>
                <a:gd name="T110" fmla="*/ 0 w 7"/>
                <a:gd name="T111" fmla="*/ 756 h 790"/>
                <a:gd name="T112" fmla="*/ 4 w 7"/>
                <a:gd name="T113" fmla="*/ 735 h 790"/>
                <a:gd name="T114" fmla="*/ 6 w 7"/>
                <a:gd name="T115" fmla="*/ 790 h 790"/>
                <a:gd name="T116" fmla="*/ 0 w 7"/>
                <a:gd name="T117" fmla="*/ 769 h 790"/>
                <a:gd name="T118" fmla="*/ 7 w 7"/>
                <a:gd name="T119" fmla="*/ 770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" h="790">
                  <a:moveTo>
                    <a:pt x="7" y="3"/>
                  </a:moveTo>
                  <a:lnTo>
                    <a:pt x="7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4" y="22"/>
                  </a:lnTo>
                  <a:lnTo>
                    <a:pt x="3" y="23"/>
                  </a:lnTo>
                  <a:lnTo>
                    <a:pt x="2" y="22"/>
                  </a:lnTo>
                  <a:lnTo>
                    <a:pt x="0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2" y="0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2"/>
                  </a:lnTo>
                  <a:lnTo>
                    <a:pt x="7" y="3"/>
                  </a:lnTo>
                  <a:lnTo>
                    <a:pt x="7" y="3"/>
                  </a:lnTo>
                  <a:close/>
                  <a:moveTo>
                    <a:pt x="7" y="37"/>
                  </a:moveTo>
                  <a:lnTo>
                    <a:pt x="7" y="53"/>
                  </a:lnTo>
                  <a:lnTo>
                    <a:pt x="7" y="55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3" y="56"/>
                  </a:lnTo>
                  <a:lnTo>
                    <a:pt x="2" y="56"/>
                  </a:lnTo>
                  <a:lnTo>
                    <a:pt x="0" y="56"/>
                  </a:lnTo>
                  <a:lnTo>
                    <a:pt x="0" y="55"/>
                  </a:lnTo>
                  <a:lnTo>
                    <a:pt x="0" y="53"/>
                  </a:lnTo>
                  <a:lnTo>
                    <a:pt x="0" y="37"/>
                  </a:lnTo>
                  <a:lnTo>
                    <a:pt x="0" y="35"/>
                  </a:lnTo>
                  <a:lnTo>
                    <a:pt x="0" y="35"/>
                  </a:lnTo>
                  <a:lnTo>
                    <a:pt x="2" y="34"/>
                  </a:lnTo>
                  <a:lnTo>
                    <a:pt x="3" y="34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5"/>
                  </a:lnTo>
                  <a:lnTo>
                    <a:pt x="7" y="37"/>
                  </a:lnTo>
                  <a:lnTo>
                    <a:pt x="7" y="37"/>
                  </a:lnTo>
                  <a:close/>
                  <a:moveTo>
                    <a:pt x="7" y="70"/>
                  </a:moveTo>
                  <a:lnTo>
                    <a:pt x="7" y="87"/>
                  </a:lnTo>
                  <a:lnTo>
                    <a:pt x="7" y="88"/>
                  </a:lnTo>
                  <a:lnTo>
                    <a:pt x="6" y="88"/>
                  </a:lnTo>
                  <a:lnTo>
                    <a:pt x="4" y="89"/>
                  </a:lnTo>
                  <a:lnTo>
                    <a:pt x="3" y="89"/>
                  </a:lnTo>
                  <a:lnTo>
                    <a:pt x="2" y="89"/>
                  </a:lnTo>
                  <a:lnTo>
                    <a:pt x="0" y="88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0" y="68"/>
                  </a:lnTo>
                  <a:lnTo>
                    <a:pt x="2" y="68"/>
                  </a:lnTo>
                  <a:lnTo>
                    <a:pt x="3" y="68"/>
                  </a:lnTo>
                  <a:lnTo>
                    <a:pt x="4" y="68"/>
                  </a:lnTo>
                  <a:lnTo>
                    <a:pt x="6" y="68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close/>
                  <a:moveTo>
                    <a:pt x="7" y="103"/>
                  </a:moveTo>
                  <a:lnTo>
                    <a:pt x="7" y="120"/>
                  </a:lnTo>
                  <a:lnTo>
                    <a:pt x="7" y="121"/>
                  </a:lnTo>
                  <a:lnTo>
                    <a:pt x="6" y="122"/>
                  </a:lnTo>
                  <a:lnTo>
                    <a:pt x="4" y="123"/>
                  </a:lnTo>
                  <a:lnTo>
                    <a:pt x="3" y="123"/>
                  </a:lnTo>
                  <a:lnTo>
                    <a:pt x="2" y="123"/>
                  </a:lnTo>
                  <a:lnTo>
                    <a:pt x="0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03"/>
                  </a:lnTo>
                  <a:lnTo>
                    <a:pt x="0" y="102"/>
                  </a:lnTo>
                  <a:lnTo>
                    <a:pt x="0" y="101"/>
                  </a:lnTo>
                  <a:lnTo>
                    <a:pt x="2" y="101"/>
                  </a:lnTo>
                  <a:lnTo>
                    <a:pt x="3" y="100"/>
                  </a:lnTo>
                  <a:lnTo>
                    <a:pt x="4" y="101"/>
                  </a:lnTo>
                  <a:lnTo>
                    <a:pt x="6" y="101"/>
                  </a:lnTo>
                  <a:lnTo>
                    <a:pt x="7" y="102"/>
                  </a:lnTo>
                  <a:lnTo>
                    <a:pt x="7" y="103"/>
                  </a:lnTo>
                  <a:lnTo>
                    <a:pt x="7" y="103"/>
                  </a:lnTo>
                  <a:close/>
                  <a:moveTo>
                    <a:pt x="7" y="137"/>
                  </a:moveTo>
                  <a:lnTo>
                    <a:pt x="7" y="153"/>
                  </a:lnTo>
                  <a:lnTo>
                    <a:pt x="7" y="154"/>
                  </a:lnTo>
                  <a:lnTo>
                    <a:pt x="6" y="156"/>
                  </a:lnTo>
                  <a:lnTo>
                    <a:pt x="4" y="156"/>
                  </a:lnTo>
                  <a:lnTo>
                    <a:pt x="3" y="157"/>
                  </a:lnTo>
                  <a:lnTo>
                    <a:pt x="2" y="156"/>
                  </a:lnTo>
                  <a:lnTo>
                    <a:pt x="0" y="156"/>
                  </a:lnTo>
                  <a:lnTo>
                    <a:pt x="0" y="154"/>
                  </a:lnTo>
                  <a:lnTo>
                    <a:pt x="0" y="153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2" y="134"/>
                  </a:lnTo>
                  <a:lnTo>
                    <a:pt x="3" y="134"/>
                  </a:lnTo>
                  <a:lnTo>
                    <a:pt x="4" y="134"/>
                  </a:lnTo>
                  <a:lnTo>
                    <a:pt x="6" y="135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close/>
                  <a:moveTo>
                    <a:pt x="7" y="170"/>
                  </a:moveTo>
                  <a:lnTo>
                    <a:pt x="7" y="187"/>
                  </a:lnTo>
                  <a:lnTo>
                    <a:pt x="7" y="188"/>
                  </a:lnTo>
                  <a:lnTo>
                    <a:pt x="6" y="189"/>
                  </a:lnTo>
                  <a:lnTo>
                    <a:pt x="4" y="189"/>
                  </a:lnTo>
                  <a:lnTo>
                    <a:pt x="3" y="189"/>
                  </a:lnTo>
                  <a:lnTo>
                    <a:pt x="2" y="189"/>
                  </a:lnTo>
                  <a:lnTo>
                    <a:pt x="0" y="189"/>
                  </a:lnTo>
                  <a:lnTo>
                    <a:pt x="0" y="188"/>
                  </a:lnTo>
                  <a:lnTo>
                    <a:pt x="0" y="187"/>
                  </a:lnTo>
                  <a:lnTo>
                    <a:pt x="0" y="170"/>
                  </a:lnTo>
                  <a:lnTo>
                    <a:pt x="0" y="169"/>
                  </a:lnTo>
                  <a:lnTo>
                    <a:pt x="0" y="169"/>
                  </a:lnTo>
                  <a:lnTo>
                    <a:pt x="2" y="167"/>
                  </a:lnTo>
                  <a:lnTo>
                    <a:pt x="3" y="167"/>
                  </a:lnTo>
                  <a:lnTo>
                    <a:pt x="4" y="167"/>
                  </a:lnTo>
                  <a:lnTo>
                    <a:pt x="6" y="169"/>
                  </a:lnTo>
                  <a:lnTo>
                    <a:pt x="7" y="169"/>
                  </a:lnTo>
                  <a:lnTo>
                    <a:pt x="7" y="170"/>
                  </a:lnTo>
                  <a:lnTo>
                    <a:pt x="7" y="170"/>
                  </a:lnTo>
                  <a:close/>
                  <a:moveTo>
                    <a:pt x="7" y="203"/>
                  </a:moveTo>
                  <a:lnTo>
                    <a:pt x="7" y="220"/>
                  </a:lnTo>
                  <a:lnTo>
                    <a:pt x="7" y="221"/>
                  </a:lnTo>
                  <a:lnTo>
                    <a:pt x="6" y="222"/>
                  </a:lnTo>
                  <a:lnTo>
                    <a:pt x="4" y="223"/>
                  </a:lnTo>
                  <a:lnTo>
                    <a:pt x="3" y="223"/>
                  </a:lnTo>
                  <a:lnTo>
                    <a:pt x="2" y="223"/>
                  </a:lnTo>
                  <a:lnTo>
                    <a:pt x="0" y="222"/>
                  </a:lnTo>
                  <a:lnTo>
                    <a:pt x="0" y="221"/>
                  </a:lnTo>
                  <a:lnTo>
                    <a:pt x="0" y="220"/>
                  </a:lnTo>
                  <a:lnTo>
                    <a:pt x="0" y="203"/>
                  </a:lnTo>
                  <a:lnTo>
                    <a:pt x="0" y="202"/>
                  </a:lnTo>
                  <a:lnTo>
                    <a:pt x="0" y="201"/>
                  </a:lnTo>
                  <a:lnTo>
                    <a:pt x="2" y="201"/>
                  </a:lnTo>
                  <a:lnTo>
                    <a:pt x="3" y="201"/>
                  </a:lnTo>
                  <a:lnTo>
                    <a:pt x="4" y="201"/>
                  </a:lnTo>
                  <a:lnTo>
                    <a:pt x="6" y="201"/>
                  </a:lnTo>
                  <a:lnTo>
                    <a:pt x="7" y="202"/>
                  </a:lnTo>
                  <a:lnTo>
                    <a:pt x="7" y="203"/>
                  </a:lnTo>
                  <a:lnTo>
                    <a:pt x="7" y="203"/>
                  </a:lnTo>
                  <a:close/>
                  <a:moveTo>
                    <a:pt x="7" y="237"/>
                  </a:moveTo>
                  <a:lnTo>
                    <a:pt x="7" y="253"/>
                  </a:lnTo>
                  <a:lnTo>
                    <a:pt x="7" y="254"/>
                  </a:lnTo>
                  <a:lnTo>
                    <a:pt x="6" y="255"/>
                  </a:lnTo>
                  <a:lnTo>
                    <a:pt x="4" y="257"/>
                  </a:lnTo>
                  <a:lnTo>
                    <a:pt x="3" y="257"/>
                  </a:lnTo>
                  <a:lnTo>
                    <a:pt x="2" y="257"/>
                  </a:lnTo>
                  <a:lnTo>
                    <a:pt x="0" y="255"/>
                  </a:lnTo>
                  <a:lnTo>
                    <a:pt x="0" y="254"/>
                  </a:lnTo>
                  <a:lnTo>
                    <a:pt x="0" y="253"/>
                  </a:lnTo>
                  <a:lnTo>
                    <a:pt x="0" y="237"/>
                  </a:lnTo>
                  <a:lnTo>
                    <a:pt x="0" y="236"/>
                  </a:lnTo>
                  <a:lnTo>
                    <a:pt x="0" y="235"/>
                  </a:lnTo>
                  <a:lnTo>
                    <a:pt x="2" y="234"/>
                  </a:lnTo>
                  <a:lnTo>
                    <a:pt x="3" y="234"/>
                  </a:lnTo>
                  <a:lnTo>
                    <a:pt x="4" y="234"/>
                  </a:lnTo>
                  <a:lnTo>
                    <a:pt x="6" y="235"/>
                  </a:lnTo>
                  <a:lnTo>
                    <a:pt x="7" y="236"/>
                  </a:lnTo>
                  <a:lnTo>
                    <a:pt x="7" y="237"/>
                  </a:lnTo>
                  <a:lnTo>
                    <a:pt x="7" y="237"/>
                  </a:lnTo>
                  <a:close/>
                  <a:moveTo>
                    <a:pt x="7" y="271"/>
                  </a:moveTo>
                  <a:lnTo>
                    <a:pt x="7" y="287"/>
                  </a:lnTo>
                  <a:lnTo>
                    <a:pt x="7" y="288"/>
                  </a:lnTo>
                  <a:lnTo>
                    <a:pt x="6" y="289"/>
                  </a:lnTo>
                  <a:lnTo>
                    <a:pt x="4" y="289"/>
                  </a:lnTo>
                  <a:lnTo>
                    <a:pt x="3" y="289"/>
                  </a:lnTo>
                  <a:lnTo>
                    <a:pt x="2" y="289"/>
                  </a:lnTo>
                  <a:lnTo>
                    <a:pt x="0" y="289"/>
                  </a:lnTo>
                  <a:lnTo>
                    <a:pt x="0" y="288"/>
                  </a:lnTo>
                  <a:lnTo>
                    <a:pt x="0" y="287"/>
                  </a:lnTo>
                  <a:lnTo>
                    <a:pt x="0" y="271"/>
                  </a:lnTo>
                  <a:lnTo>
                    <a:pt x="0" y="270"/>
                  </a:lnTo>
                  <a:lnTo>
                    <a:pt x="0" y="269"/>
                  </a:lnTo>
                  <a:lnTo>
                    <a:pt x="2" y="267"/>
                  </a:lnTo>
                  <a:lnTo>
                    <a:pt x="3" y="267"/>
                  </a:lnTo>
                  <a:lnTo>
                    <a:pt x="4" y="267"/>
                  </a:lnTo>
                  <a:lnTo>
                    <a:pt x="6" y="269"/>
                  </a:lnTo>
                  <a:lnTo>
                    <a:pt x="7" y="270"/>
                  </a:lnTo>
                  <a:lnTo>
                    <a:pt x="7" y="271"/>
                  </a:lnTo>
                  <a:lnTo>
                    <a:pt x="7" y="271"/>
                  </a:lnTo>
                  <a:close/>
                  <a:moveTo>
                    <a:pt x="7" y="303"/>
                  </a:moveTo>
                  <a:lnTo>
                    <a:pt x="7" y="321"/>
                  </a:lnTo>
                  <a:lnTo>
                    <a:pt x="7" y="322"/>
                  </a:lnTo>
                  <a:lnTo>
                    <a:pt x="6" y="322"/>
                  </a:lnTo>
                  <a:lnTo>
                    <a:pt x="4" y="323"/>
                  </a:lnTo>
                  <a:lnTo>
                    <a:pt x="3" y="323"/>
                  </a:lnTo>
                  <a:lnTo>
                    <a:pt x="2" y="323"/>
                  </a:lnTo>
                  <a:lnTo>
                    <a:pt x="0" y="322"/>
                  </a:lnTo>
                  <a:lnTo>
                    <a:pt x="0" y="322"/>
                  </a:lnTo>
                  <a:lnTo>
                    <a:pt x="0" y="321"/>
                  </a:lnTo>
                  <a:lnTo>
                    <a:pt x="0" y="303"/>
                  </a:lnTo>
                  <a:lnTo>
                    <a:pt x="0" y="302"/>
                  </a:lnTo>
                  <a:lnTo>
                    <a:pt x="0" y="301"/>
                  </a:lnTo>
                  <a:lnTo>
                    <a:pt x="2" y="301"/>
                  </a:lnTo>
                  <a:lnTo>
                    <a:pt x="3" y="301"/>
                  </a:lnTo>
                  <a:lnTo>
                    <a:pt x="4" y="301"/>
                  </a:lnTo>
                  <a:lnTo>
                    <a:pt x="6" y="301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03"/>
                  </a:lnTo>
                  <a:close/>
                  <a:moveTo>
                    <a:pt x="7" y="337"/>
                  </a:moveTo>
                  <a:lnTo>
                    <a:pt x="7" y="353"/>
                  </a:lnTo>
                  <a:lnTo>
                    <a:pt x="7" y="354"/>
                  </a:lnTo>
                  <a:lnTo>
                    <a:pt x="6" y="355"/>
                  </a:lnTo>
                  <a:lnTo>
                    <a:pt x="4" y="357"/>
                  </a:lnTo>
                  <a:lnTo>
                    <a:pt x="3" y="357"/>
                  </a:lnTo>
                  <a:lnTo>
                    <a:pt x="2" y="357"/>
                  </a:lnTo>
                  <a:lnTo>
                    <a:pt x="0" y="355"/>
                  </a:lnTo>
                  <a:lnTo>
                    <a:pt x="0" y="354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0" y="336"/>
                  </a:lnTo>
                  <a:lnTo>
                    <a:pt x="0" y="335"/>
                  </a:lnTo>
                  <a:lnTo>
                    <a:pt x="2" y="335"/>
                  </a:lnTo>
                  <a:lnTo>
                    <a:pt x="3" y="334"/>
                  </a:lnTo>
                  <a:lnTo>
                    <a:pt x="4" y="335"/>
                  </a:lnTo>
                  <a:lnTo>
                    <a:pt x="6" y="335"/>
                  </a:lnTo>
                  <a:lnTo>
                    <a:pt x="7" y="336"/>
                  </a:lnTo>
                  <a:lnTo>
                    <a:pt x="7" y="337"/>
                  </a:lnTo>
                  <a:lnTo>
                    <a:pt x="7" y="337"/>
                  </a:lnTo>
                  <a:close/>
                  <a:moveTo>
                    <a:pt x="7" y="371"/>
                  </a:moveTo>
                  <a:lnTo>
                    <a:pt x="7" y="387"/>
                  </a:lnTo>
                  <a:lnTo>
                    <a:pt x="7" y="388"/>
                  </a:lnTo>
                  <a:lnTo>
                    <a:pt x="6" y="389"/>
                  </a:lnTo>
                  <a:lnTo>
                    <a:pt x="4" y="389"/>
                  </a:lnTo>
                  <a:lnTo>
                    <a:pt x="3" y="390"/>
                  </a:lnTo>
                  <a:lnTo>
                    <a:pt x="2" y="389"/>
                  </a:lnTo>
                  <a:lnTo>
                    <a:pt x="0" y="389"/>
                  </a:lnTo>
                  <a:lnTo>
                    <a:pt x="0" y="388"/>
                  </a:lnTo>
                  <a:lnTo>
                    <a:pt x="0" y="387"/>
                  </a:lnTo>
                  <a:lnTo>
                    <a:pt x="0" y="371"/>
                  </a:lnTo>
                  <a:lnTo>
                    <a:pt x="0" y="370"/>
                  </a:lnTo>
                  <a:lnTo>
                    <a:pt x="0" y="368"/>
                  </a:lnTo>
                  <a:lnTo>
                    <a:pt x="2" y="367"/>
                  </a:lnTo>
                  <a:lnTo>
                    <a:pt x="3" y="367"/>
                  </a:lnTo>
                  <a:lnTo>
                    <a:pt x="4" y="367"/>
                  </a:lnTo>
                  <a:lnTo>
                    <a:pt x="6" y="368"/>
                  </a:lnTo>
                  <a:lnTo>
                    <a:pt x="7" y="370"/>
                  </a:lnTo>
                  <a:lnTo>
                    <a:pt x="7" y="371"/>
                  </a:lnTo>
                  <a:lnTo>
                    <a:pt x="7" y="371"/>
                  </a:lnTo>
                  <a:close/>
                  <a:moveTo>
                    <a:pt x="7" y="403"/>
                  </a:moveTo>
                  <a:lnTo>
                    <a:pt x="7" y="421"/>
                  </a:lnTo>
                  <a:lnTo>
                    <a:pt x="7" y="422"/>
                  </a:lnTo>
                  <a:lnTo>
                    <a:pt x="6" y="423"/>
                  </a:lnTo>
                  <a:lnTo>
                    <a:pt x="4" y="423"/>
                  </a:lnTo>
                  <a:lnTo>
                    <a:pt x="3" y="423"/>
                  </a:lnTo>
                  <a:lnTo>
                    <a:pt x="2" y="423"/>
                  </a:lnTo>
                  <a:lnTo>
                    <a:pt x="0" y="423"/>
                  </a:lnTo>
                  <a:lnTo>
                    <a:pt x="0" y="422"/>
                  </a:lnTo>
                  <a:lnTo>
                    <a:pt x="0" y="421"/>
                  </a:lnTo>
                  <a:lnTo>
                    <a:pt x="0" y="403"/>
                  </a:lnTo>
                  <a:lnTo>
                    <a:pt x="0" y="402"/>
                  </a:lnTo>
                  <a:lnTo>
                    <a:pt x="0" y="402"/>
                  </a:lnTo>
                  <a:lnTo>
                    <a:pt x="2" y="401"/>
                  </a:lnTo>
                  <a:lnTo>
                    <a:pt x="3" y="401"/>
                  </a:lnTo>
                  <a:lnTo>
                    <a:pt x="4" y="401"/>
                  </a:lnTo>
                  <a:lnTo>
                    <a:pt x="6" y="402"/>
                  </a:lnTo>
                  <a:lnTo>
                    <a:pt x="7" y="402"/>
                  </a:lnTo>
                  <a:lnTo>
                    <a:pt x="7" y="403"/>
                  </a:lnTo>
                  <a:lnTo>
                    <a:pt x="7" y="403"/>
                  </a:lnTo>
                  <a:close/>
                  <a:moveTo>
                    <a:pt x="7" y="437"/>
                  </a:moveTo>
                  <a:lnTo>
                    <a:pt x="7" y="454"/>
                  </a:lnTo>
                  <a:lnTo>
                    <a:pt x="7" y="454"/>
                  </a:lnTo>
                  <a:lnTo>
                    <a:pt x="6" y="455"/>
                  </a:lnTo>
                  <a:lnTo>
                    <a:pt x="4" y="456"/>
                  </a:lnTo>
                  <a:lnTo>
                    <a:pt x="3" y="456"/>
                  </a:lnTo>
                  <a:lnTo>
                    <a:pt x="2" y="456"/>
                  </a:lnTo>
                  <a:lnTo>
                    <a:pt x="0" y="455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0" y="437"/>
                  </a:lnTo>
                  <a:lnTo>
                    <a:pt x="0" y="436"/>
                  </a:lnTo>
                  <a:lnTo>
                    <a:pt x="0" y="435"/>
                  </a:lnTo>
                  <a:lnTo>
                    <a:pt x="2" y="435"/>
                  </a:lnTo>
                  <a:lnTo>
                    <a:pt x="3" y="435"/>
                  </a:lnTo>
                  <a:lnTo>
                    <a:pt x="4" y="435"/>
                  </a:lnTo>
                  <a:lnTo>
                    <a:pt x="6" y="435"/>
                  </a:lnTo>
                  <a:lnTo>
                    <a:pt x="7" y="436"/>
                  </a:lnTo>
                  <a:lnTo>
                    <a:pt x="7" y="437"/>
                  </a:lnTo>
                  <a:lnTo>
                    <a:pt x="7" y="437"/>
                  </a:lnTo>
                  <a:close/>
                  <a:moveTo>
                    <a:pt x="7" y="471"/>
                  </a:moveTo>
                  <a:lnTo>
                    <a:pt x="7" y="487"/>
                  </a:lnTo>
                  <a:lnTo>
                    <a:pt x="7" y="488"/>
                  </a:lnTo>
                  <a:lnTo>
                    <a:pt x="6" y="489"/>
                  </a:lnTo>
                  <a:lnTo>
                    <a:pt x="4" y="490"/>
                  </a:lnTo>
                  <a:lnTo>
                    <a:pt x="3" y="490"/>
                  </a:lnTo>
                  <a:lnTo>
                    <a:pt x="2" y="490"/>
                  </a:lnTo>
                  <a:lnTo>
                    <a:pt x="0" y="489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71"/>
                  </a:lnTo>
                  <a:lnTo>
                    <a:pt x="0" y="470"/>
                  </a:lnTo>
                  <a:lnTo>
                    <a:pt x="0" y="468"/>
                  </a:lnTo>
                  <a:lnTo>
                    <a:pt x="2" y="467"/>
                  </a:lnTo>
                  <a:lnTo>
                    <a:pt x="3" y="467"/>
                  </a:lnTo>
                  <a:lnTo>
                    <a:pt x="4" y="467"/>
                  </a:lnTo>
                  <a:lnTo>
                    <a:pt x="6" y="468"/>
                  </a:lnTo>
                  <a:lnTo>
                    <a:pt x="7" y="470"/>
                  </a:lnTo>
                  <a:lnTo>
                    <a:pt x="7" y="471"/>
                  </a:lnTo>
                  <a:lnTo>
                    <a:pt x="7" y="471"/>
                  </a:lnTo>
                  <a:close/>
                  <a:moveTo>
                    <a:pt x="7" y="504"/>
                  </a:moveTo>
                  <a:lnTo>
                    <a:pt x="7" y="521"/>
                  </a:lnTo>
                  <a:lnTo>
                    <a:pt x="7" y="522"/>
                  </a:lnTo>
                  <a:lnTo>
                    <a:pt x="6" y="523"/>
                  </a:lnTo>
                  <a:lnTo>
                    <a:pt x="4" y="523"/>
                  </a:lnTo>
                  <a:lnTo>
                    <a:pt x="3" y="524"/>
                  </a:lnTo>
                  <a:lnTo>
                    <a:pt x="2" y="523"/>
                  </a:lnTo>
                  <a:lnTo>
                    <a:pt x="0" y="523"/>
                  </a:lnTo>
                  <a:lnTo>
                    <a:pt x="0" y="522"/>
                  </a:lnTo>
                  <a:lnTo>
                    <a:pt x="0" y="521"/>
                  </a:lnTo>
                  <a:lnTo>
                    <a:pt x="0" y="504"/>
                  </a:lnTo>
                  <a:lnTo>
                    <a:pt x="0" y="503"/>
                  </a:lnTo>
                  <a:lnTo>
                    <a:pt x="0" y="502"/>
                  </a:lnTo>
                  <a:lnTo>
                    <a:pt x="2" y="501"/>
                  </a:lnTo>
                  <a:lnTo>
                    <a:pt x="3" y="501"/>
                  </a:lnTo>
                  <a:lnTo>
                    <a:pt x="4" y="501"/>
                  </a:lnTo>
                  <a:lnTo>
                    <a:pt x="6" y="502"/>
                  </a:lnTo>
                  <a:lnTo>
                    <a:pt x="7" y="503"/>
                  </a:lnTo>
                  <a:lnTo>
                    <a:pt x="7" y="504"/>
                  </a:lnTo>
                  <a:lnTo>
                    <a:pt x="7" y="504"/>
                  </a:lnTo>
                  <a:close/>
                  <a:moveTo>
                    <a:pt x="7" y="537"/>
                  </a:moveTo>
                  <a:lnTo>
                    <a:pt x="7" y="554"/>
                  </a:lnTo>
                  <a:lnTo>
                    <a:pt x="7" y="555"/>
                  </a:lnTo>
                  <a:lnTo>
                    <a:pt x="6" y="555"/>
                  </a:lnTo>
                  <a:lnTo>
                    <a:pt x="4" y="556"/>
                  </a:lnTo>
                  <a:lnTo>
                    <a:pt x="3" y="556"/>
                  </a:lnTo>
                  <a:lnTo>
                    <a:pt x="2" y="556"/>
                  </a:lnTo>
                  <a:lnTo>
                    <a:pt x="0" y="555"/>
                  </a:lnTo>
                  <a:lnTo>
                    <a:pt x="0" y="555"/>
                  </a:lnTo>
                  <a:lnTo>
                    <a:pt x="0" y="554"/>
                  </a:lnTo>
                  <a:lnTo>
                    <a:pt x="0" y="537"/>
                  </a:lnTo>
                  <a:lnTo>
                    <a:pt x="0" y="536"/>
                  </a:lnTo>
                  <a:lnTo>
                    <a:pt x="0" y="536"/>
                  </a:lnTo>
                  <a:lnTo>
                    <a:pt x="2" y="535"/>
                  </a:lnTo>
                  <a:lnTo>
                    <a:pt x="3" y="535"/>
                  </a:lnTo>
                  <a:lnTo>
                    <a:pt x="4" y="535"/>
                  </a:lnTo>
                  <a:lnTo>
                    <a:pt x="6" y="536"/>
                  </a:lnTo>
                  <a:lnTo>
                    <a:pt x="7" y="536"/>
                  </a:lnTo>
                  <a:lnTo>
                    <a:pt x="7" y="537"/>
                  </a:lnTo>
                  <a:lnTo>
                    <a:pt x="7" y="537"/>
                  </a:lnTo>
                  <a:close/>
                  <a:moveTo>
                    <a:pt x="7" y="571"/>
                  </a:moveTo>
                  <a:lnTo>
                    <a:pt x="7" y="587"/>
                  </a:lnTo>
                  <a:lnTo>
                    <a:pt x="7" y="588"/>
                  </a:lnTo>
                  <a:lnTo>
                    <a:pt x="6" y="589"/>
                  </a:lnTo>
                  <a:lnTo>
                    <a:pt x="4" y="590"/>
                  </a:lnTo>
                  <a:lnTo>
                    <a:pt x="3" y="590"/>
                  </a:lnTo>
                  <a:lnTo>
                    <a:pt x="2" y="590"/>
                  </a:lnTo>
                  <a:lnTo>
                    <a:pt x="0" y="589"/>
                  </a:lnTo>
                  <a:lnTo>
                    <a:pt x="0" y="588"/>
                  </a:lnTo>
                  <a:lnTo>
                    <a:pt x="0" y="587"/>
                  </a:lnTo>
                  <a:lnTo>
                    <a:pt x="0" y="571"/>
                  </a:lnTo>
                  <a:lnTo>
                    <a:pt x="0" y="569"/>
                  </a:lnTo>
                  <a:lnTo>
                    <a:pt x="0" y="568"/>
                  </a:lnTo>
                  <a:lnTo>
                    <a:pt x="2" y="568"/>
                  </a:lnTo>
                  <a:lnTo>
                    <a:pt x="3" y="567"/>
                  </a:lnTo>
                  <a:lnTo>
                    <a:pt x="4" y="568"/>
                  </a:lnTo>
                  <a:lnTo>
                    <a:pt x="6" y="568"/>
                  </a:lnTo>
                  <a:lnTo>
                    <a:pt x="7" y="569"/>
                  </a:lnTo>
                  <a:lnTo>
                    <a:pt x="7" y="571"/>
                  </a:lnTo>
                  <a:lnTo>
                    <a:pt x="7" y="571"/>
                  </a:lnTo>
                  <a:close/>
                  <a:moveTo>
                    <a:pt x="7" y="604"/>
                  </a:moveTo>
                  <a:lnTo>
                    <a:pt x="7" y="621"/>
                  </a:lnTo>
                  <a:lnTo>
                    <a:pt x="7" y="622"/>
                  </a:lnTo>
                  <a:lnTo>
                    <a:pt x="6" y="623"/>
                  </a:lnTo>
                  <a:lnTo>
                    <a:pt x="4" y="623"/>
                  </a:lnTo>
                  <a:lnTo>
                    <a:pt x="3" y="624"/>
                  </a:lnTo>
                  <a:lnTo>
                    <a:pt x="2" y="623"/>
                  </a:lnTo>
                  <a:lnTo>
                    <a:pt x="0" y="623"/>
                  </a:lnTo>
                  <a:lnTo>
                    <a:pt x="0" y="622"/>
                  </a:lnTo>
                  <a:lnTo>
                    <a:pt x="0" y="621"/>
                  </a:lnTo>
                  <a:lnTo>
                    <a:pt x="0" y="604"/>
                  </a:lnTo>
                  <a:lnTo>
                    <a:pt x="0" y="603"/>
                  </a:lnTo>
                  <a:lnTo>
                    <a:pt x="0" y="602"/>
                  </a:lnTo>
                  <a:lnTo>
                    <a:pt x="2" y="601"/>
                  </a:lnTo>
                  <a:lnTo>
                    <a:pt x="3" y="601"/>
                  </a:lnTo>
                  <a:lnTo>
                    <a:pt x="4" y="601"/>
                  </a:lnTo>
                  <a:lnTo>
                    <a:pt x="6" y="602"/>
                  </a:lnTo>
                  <a:lnTo>
                    <a:pt x="7" y="603"/>
                  </a:lnTo>
                  <a:lnTo>
                    <a:pt x="7" y="604"/>
                  </a:lnTo>
                  <a:lnTo>
                    <a:pt x="7" y="604"/>
                  </a:lnTo>
                  <a:close/>
                  <a:moveTo>
                    <a:pt x="7" y="637"/>
                  </a:moveTo>
                  <a:lnTo>
                    <a:pt x="7" y="654"/>
                  </a:lnTo>
                  <a:lnTo>
                    <a:pt x="7" y="655"/>
                  </a:lnTo>
                  <a:lnTo>
                    <a:pt x="6" y="656"/>
                  </a:lnTo>
                  <a:lnTo>
                    <a:pt x="4" y="656"/>
                  </a:lnTo>
                  <a:lnTo>
                    <a:pt x="3" y="656"/>
                  </a:lnTo>
                  <a:lnTo>
                    <a:pt x="2" y="656"/>
                  </a:lnTo>
                  <a:lnTo>
                    <a:pt x="0" y="656"/>
                  </a:lnTo>
                  <a:lnTo>
                    <a:pt x="0" y="655"/>
                  </a:lnTo>
                  <a:lnTo>
                    <a:pt x="0" y="654"/>
                  </a:lnTo>
                  <a:lnTo>
                    <a:pt x="0" y="637"/>
                  </a:lnTo>
                  <a:lnTo>
                    <a:pt x="0" y="636"/>
                  </a:lnTo>
                  <a:lnTo>
                    <a:pt x="0" y="636"/>
                  </a:lnTo>
                  <a:lnTo>
                    <a:pt x="2" y="635"/>
                  </a:lnTo>
                  <a:lnTo>
                    <a:pt x="3" y="635"/>
                  </a:lnTo>
                  <a:lnTo>
                    <a:pt x="4" y="635"/>
                  </a:lnTo>
                  <a:lnTo>
                    <a:pt x="6" y="636"/>
                  </a:lnTo>
                  <a:lnTo>
                    <a:pt x="7" y="636"/>
                  </a:lnTo>
                  <a:lnTo>
                    <a:pt x="7" y="637"/>
                  </a:lnTo>
                  <a:lnTo>
                    <a:pt x="7" y="637"/>
                  </a:lnTo>
                  <a:close/>
                  <a:moveTo>
                    <a:pt x="7" y="670"/>
                  </a:moveTo>
                  <a:lnTo>
                    <a:pt x="7" y="688"/>
                  </a:lnTo>
                  <a:lnTo>
                    <a:pt x="7" y="688"/>
                  </a:lnTo>
                  <a:lnTo>
                    <a:pt x="6" y="689"/>
                  </a:lnTo>
                  <a:lnTo>
                    <a:pt x="4" y="690"/>
                  </a:lnTo>
                  <a:lnTo>
                    <a:pt x="3" y="690"/>
                  </a:lnTo>
                  <a:lnTo>
                    <a:pt x="2" y="690"/>
                  </a:lnTo>
                  <a:lnTo>
                    <a:pt x="0" y="689"/>
                  </a:lnTo>
                  <a:lnTo>
                    <a:pt x="0" y="688"/>
                  </a:lnTo>
                  <a:lnTo>
                    <a:pt x="0" y="688"/>
                  </a:lnTo>
                  <a:lnTo>
                    <a:pt x="0" y="670"/>
                  </a:lnTo>
                  <a:lnTo>
                    <a:pt x="0" y="669"/>
                  </a:lnTo>
                  <a:lnTo>
                    <a:pt x="0" y="668"/>
                  </a:lnTo>
                  <a:lnTo>
                    <a:pt x="2" y="668"/>
                  </a:lnTo>
                  <a:lnTo>
                    <a:pt x="3" y="668"/>
                  </a:lnTo>
                  <a:lnTo>
                    <a:pt x="4" y="668"/>
                  </a:lnTo>
                  <a:lnTo>
                    <a:pt x="6" y="668"/>
                  </a:lnTo>
                  <a:lnTo>
                    <a:pt x="7" y="669"/>
                  </a:lnTo>
                  <a:lnTo>
                    <a:pt x="7" y="670"/>
                  </a:lnTo>
                  <a:lnTo>
                    <a:pt x="7" y="670"/>
                  </a:lnTo>
                  <a:close/>
                  <a:moveTo>
                    <a:pt x="7" y="704"/>
                  </a:moveTo>
                  <a:lnTo>
                    <a:pt x="7" y="720"/>
                  </a:lnTo>
                  <a:lnTo>
                    <a:pt x="7" y="722"/>
                  </a:lnTo>
                  <a:lnTo>
                    <a:pt x="6" y="723"/>
                  </a:lnTo>
                  <a:lnTo>
                    <a:pt x="4" y="724"/>
                  </a:lnTo>
                  <a:lnTo>
                    <a:pt x="3" y="724"/>
                  </a:lnTo>
                  <a:lnTo>
                    <a:pt x="2" y="724"/>
                  </a:lnTo>
                  <a:lnTo>
                    <a:pt x="0" y="723"/>
                  </a:lnTo>
                  <a:lnTo>
                    <a:pt x="0" y="722"/>
                  </a:lnTo>
                  <a:lnTo>
                    <a:pt x="0" y="720"/>
                  </a:lnTo>
                  <a:lnTo>
                    <a:pt x="0" y="704"/>
                  </a:lnTo>
                  <a:lnTo>
                    <a:pt x="0" y="703"/>
                  </a:lnTo>
                  <a:lnTo>
                    <a:pt x="0" y="702"/>
                  </a:lnTo>
                  <a:lnTo>
                    <a:pt x="2" y="701"/>
                  </a:lnTo>
                  <a:lnTo>
                    <a:pt x="3" y="701"/>
                  </a:lnTo>
                  <a:lnTo>
                    <a:pt x="4" y="701"/>
                  </a:lnTo>
                  <a:lnTo>
                    <a:pt x="6" y="702"/>
                  </a:lnTo>
                  <a:lnTo>
                    <a:pt x="7" y="703"/>
                  </a:lnTo>
                  <a:lnTo>
                    <a:pt x="7" y="704"/>
                  </a:lnTo>
                  <a:lnTo>
                    <a:pt x="7" y="704"/>
                  </a:lnTo>
                  <a:close/>
                  <a:moveTo>
                    <a:pt x="7" y="738"/>
                  </a:moveTo>
                  <a:lnTo>
                    <a:pt x="7" y="754"/>
                  </a:lnTo>
                  <a:lnTo>
                    <a:pt x="7" y="755"/>
                  </a:lnTo>
                  <a:lnTo>
                    <a:pt x="6" y="756"/>
                  </a:lnTo>
                  <a:lnTo>
                    <a:pt x="4" y="756"/>
                  </a:lnTo>
                  <a:lnTo>
                    <a:pt x="3" y="757"/>
                  </a:lnTo>
                  <a:lnTo>
                    <a:pt x="2" y="756"/>
                  </a:lnTo>
                  <a:lnTo>
                    <a:pt x="0" y="756"/>
                  </a:lnTo>
                  <a:lnTo>
                    <a:pt x="0" y="755"/>
                  </a:lnTo>
                  <a:lnTo>
                    <a:pt x="0" y="754"/>
                  </a:lnTo>
                  <a:lnTo>
                    <a:pt x="0" y="738"/>
                  </a:lnTo>
                  <a:lnTo>
                    <a:pt x="0" y="737"/>
                  </a:lnTo>
                  <a:lnTo>
                    <a:pt x="0" y="736"/>
                  </a:lnTo>
                  <a:lnTo>
                    <a:pt x="2" y="735"/>
                  </a:lnTo>
                  <a:lnTo>
                    <a:pt x="3" y="735"/>
                  </a:lnTo>
                  <a:lnTo>
                    <a:pt x="4" y="735"/>
                  </a:lnTo>
                  <a:lnTo>
                    <a:pt x="6" y="736"/>
                  </a:lnTo>
                  <a:lnTo>
                    <a:pt x="7" y="737"/>
                  </a:lnTo>
                  <a:lnTo>
                    <a:pt x="7" y="738"/>
                  </a:lnTo>
                  <a:lnTo>
                    <a:pt x="7" y="738"/>
                  </a:lnTo>
                  <a:close/>
                  <a:moveTo>
                    <a:pt x="7" y="770"/>
                  </a:moveTo>
                  <a:lnTo>
                    <a:pt x="7" y="788"/>
                  </a:lnTo>
                  <a:lnTo>
                    <a:pt x="7" y="789"/>
                  </a:lnTo>
                  <a:lnTo>
                    <a:pt x="6" y="790"/>
                  </a:lnTo>
                  <a:lnTo>
                    <a:pt x="4" y="790"/>
                  </a:lnTo>
                  <a:lnTo>
                    <a:pt x="3" y="790"/>
                  </a:lnTo>
                  <a:lnTo>
                    <a:pt x="2" y="790"/>
                  </a:lnTo>
                  <a:lnTo>
                    <a:pt x="0" y="790"/>
                  </a:lnTo>
                  <a:lnTo>
                    <a:pt x="0" y="789"/>
                  </a:lnTo>
                  <a:lnTo>
                    <a:pt x="0" y="788"/>
                  </a:lnTo>
                  <a:lnTo>
                    <a:pt x="0" y="770"/>
                  </a:lnTo>
                  <a:lnTo>
                    <a:pt x="0" y="769"/>
                  </a:lnTo>
                  <a:lnTo>
                    <a:pt x="0" y="769"/>
                  </a:lnTo>
                  <a:lnTo>
                    <a:pt x="2" y="768"/>
                  </a:lnTo>
                  <a:lnTo>
                    <a:pt x="3" y="768"/>
                  </a:lnTo>
                  <a:lnTo>
                    <a:pt x="4" y="768"/>
                  </a:lnTo>
                  <a:lnTo>
                    <a:pt x="6" y="769"/>
                  </a:lnTo>
                  <a:lnTo>
                    <a:pt x="7" y="769"/>
                  </a:lnTo>
                  <a:lnTo>
                    <a:pt x="7" y="770"/>
                  </a:lnTo>
                  <a:lnTo>
                    <a:pt x="7" y="77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4" name="Freeform 28"/>
            <p:cNvSpPr>
              <a:spLocks noEditPoints="1"/>
            </p:cNvSpPr>
            <p:nvPr/>
          </p:nvSpPr>
          <p:spPr bwMode="auto">
            <a:xfrm>
              <a:off x="4029" y="2389"/>
              <a:ext cx="7" cy="717"/>
            </a:xfrm>
            <a:custGeom>
              <a:avLst/>
              <a:gdLst>
                <a:gd name="T0" fmla="*/ 1 w 7"/>
                <a:gd name="T1" fmla="*/ 23 h 717"/>
                <a:gd name="T2" fmla="*/ 1 w 7"/>
                <a:gd name="T3" fmla="*/ 0 h 717"/>
                <a:gd name="T4" fmla="*/ 7 w 7"/>
                <a:gd name="T5" fmla="*/ 37 h 717"/>
                <a:gd name="T6" fmla="*/ 1 w 7"/>
                <a:gd name="T7" fmla="*/ 56 h 717"/>
                <a:gd name="T8" fmla="*/ 4 w 7"/>
                <a:gd name="T9" fmla="*/ 34 h 717"/>
                <a:gd name="T10" fmla="*/ 7 w 7"/>
                <a:gd name="T11" fmla="*/ 87 h 717"/>
                <a:gd name="T12" fmla="*/ 0 w 7"/>
                <a:gd name="T13" fmla="*/ 88 h 717"/>
                <a:gd name="T14" fmla="*/ 4 w 7"/>
                <a:gd name="T15" fmla="*/ 68 h 717"/>
                <a:gd name="T16" fmla="*/ 7 w 7"/>
                <a:gd name="T17" fmla="*/ 121 h 717"/>
                <a:gd name="T18" fmla="*/ 0 w 7"/>
                <a:gd name="T19" fmla="*/ 120 h 717"/>
                <a:gd name="T20" fmla="*/ 6 w 7"/>
                <a:gd name="T21" fmla="*/ 101 h 717"/>
                <a:gd name="T22" fmla="*/ 6 w 7"/>
                <a:gd name="T23" fmla="*/ 156 h 717"/>
                <a:gd name="T24" fmla="*/ 0 w 7"/>
                <a:gd name="T25" fmla="*/ 137 h 717"/>
                <a:gd name="T26" fmla="*/ 7 w 7"/>
                <a:gd name="T27" fmla="*/ 136 h 717"/>
                <a:gd name="T28" fmla="*/ 4 w 7"/>
                <a:gd name="T29" fmla="*/ 189 h 717"/>
                <a:gd name="T30" fmla="*/ 0 w 7"/>
                <a:gd name="T31" fmla="*/ 169 h 717"/>
                <a:gd name="T32" fmla="*/ 7 w 7"/>
                <a:gd name="T33" fmla="*/ 171 h 717"/>
                <a:gd name="T34" fmla="*/ 4 w 7"/>
                <a:gd name="T35" fmla="*/ 223 h 717"/>
                <a:gd name="T36" fmla="*/ 1 w 7"/>
                <a:gd name="T37" fmla="*/ 201 h 717"/>
                <a:gd name="T38" fmla="*/ 7 w 7"/>
                <a:gd name="T39" fmla="*/ 204 h 717"/>
                <a:gd name="T40" fmla="*/ 1 w 7"/>
                <a:gd name="T41" fmla="*/ 257 h 717"/>
                <a:gd name="T42" fmla="*/ 1 w 7"/>
                <a:gd name="T43" fmla="*/ 235 h 717"/>
                <a:gd name="T44" fmla="*/ 7 w 7"/>
                <a:gd name="T45" fmla="*/ 271 h 717"/>
                <a:gd name="T46" fmla="*/ 1 w 7"/>
                <a:gd name="T47" fmla="*/ 289 h 717"/>
                <a:gd name="T48" fmla="*/ 4 w 7"/>
                <a:gd name="T49" fmla="*/ 268 h 717"/>
                <a:gd name="T50" fmla="*/ 7 w 7"/>
                <a:gd name="T51" fmla="*/ 321 h 717"/>
                <a:gd name="T52" fmla="*/ 0 w 7"/>
                <a:gd name="T53" fmla="*/ 322 h 717"/>
                <a:gd name="T54" fmla="*/ 4 w 7"/>
                <a:gd name="T55" fmla="*/ 301 h 717"/>
                <a:gd name="T56" fmla="*/ 7 w 7"/>
                <a:gd name="T57" fmla="*/ 355 h 717"/>
                <a:gd name="T58" fmla="*/ 0 w 7"/>
                <a:gd name="T59" fmla="*/ 353 h 717"/>
                <a:gd name="T60" fmla="*/ 6 w 7"/>
                <a:gd name="T61" fmla="*/ 335 h 717"/>
                <a:gd name="T62" fmla="*/ 6 w 7"/>
                <a:gd name="T63" fmla="*/ 389 h 717"/>
                <a:gd name="T64" fmla="*/ 0 w 7"/>
                <a:gd name="T65" fmla="*/ 371 h 717"/>
                <a:gd name="T66" fmla="*/ 7 w 7"/>
                <a:gd name="T67" fmla="*/ 370 h 717"/>
                <a:gd name="T68" fmla="*/ 4 w 7"/>
                <a:gd name="T69" fmla="*/ 423 h 717"/>
                <a:gd name="T70" fmla="*/ 0 w 7"/>
                <a:gd name="T71" fmla="*/ 403 h 717"/>
                <a:gd name="T72" fmla="*/ 7 w 7"/>
                <a:gd name="T73" fmla="*/ 404 h 717"/>
                <a:gd name="T74" fmla="*/ 4 w 7"/>
                <a:gd name="T75" fmla="*/ 457 h 717"/>
                <a:gd name="T76" fmla="*/ 1 w 7"/>
                <a:gd name="T77" fmla="*/ 435 h 717"/>
                <a:gd name="T78" fmla="*/ 7 w 7"/>
                <a:gd name="T79" fmla="*/ 437 h 717"/>
                <a:gd name="T80" fmla="*/ 1 w 7"/>
                <a:gd name="T81" fmla="*/ 490 h 717"/>
                <a:gd name="T82" fmla="*/ 1 w 7"/>
                <a:gd name="T83" fmla="*/ 469 h 717"/>
                <a:gd name="T84" fmla="*/ 7 w 7"/>
                <a:gd name="T85" fmla="*/ 504 h 717"/>
                <a:gd name="T86" fmla="*/ 1 w 7"/>
                <a:gd name="T87" fmla="*/ 523 h 717"/>
                <a:gd name="T88" fmla="*/ 4 w 7"/>
                <a:gd name="T89" fmla="*/ 501 h 717"/>
                <a:gd name="T90" fmla="*/ 7 w 7"/>
                <a:gd name="T91" fmla="*/ 554 h 717"/>
                <a:gd name="T92" fmla="*/ 0 w 7"/>
                <a:gd name="T93" fmla="*/ 555 h 717"/>
                <a:gd name="T94" fmla="*/ 4 w 7"/>
                <a:gd name="T95" fmla="*/ 535 h 717"/>
                <a:gd name="T96" fmla="*/ 7 w 7"/>
                <a:gd name="T97" fmla="*/ 588 h 717"/>
                <a:gd name="T98" fmla="*/ 0 w 7"/>
                <a:gd name="T99" fmla="*/ 588 h 717"/>
                <a:gd name="T100" fmla="*/ 6 w 7"/>
                <a:gd name="T101" fmla="*/ 569 h 717"/>
                <a:gd name="T102" fmla="*/ 6 w 7"/>
                <a:gd name="T103" fmla="*/ 623 h 717"/>
                <a:gd name="T104" fmla="*/ 0 w 7"/>
                <a:gd name="T105" fmla="*/ 604 h 717"/>
                <a:gd name="T106" fmla="*/ 7 w 7"/>
                <a:gd name="T107" fmla="*/ 603 h 717"/>
                <a:gd name="T108" fmla="*/ 4 w 7"/>
                <a:gd name="T109" fmla="*/ 657 h 717"/>
                <a:gd name="T110" fmla="*/ 0 w 7"/>
                <a:gd name="T111" fmla="*/ 637 h 717"/>
                <a:gd name="T112" fmla="*/ 7 w 7"/>
                <a:gd name="T113" fmla="*/ 638 h 717"/>
                <a:gd name="T114" fmla="*/ 4 w 7"/>
                <a:gd name="T115" fmla="*/ 690 h 717"/>
                <a:gd name="T116" fmla="*/ 1 w 7"/>
                <a:gd name="T117" fmla="*/ 668 h 717"/>
                <a:gd name="T118" fmla="*/ 7 w 7"/>
                <a:gd name="T119" fmla="*/ 671 h 717"/>
                <a:gd name="T120" fmla="*/ 1 w 7"/>
                <a:gd name="T121" fmla="*/ 717 h 717"/>
                <a:gd name="T122" fmla="*/ 1 w 7"/>
                <a:gd name="T123" fmla="*/ 7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" h="717">
                  <a:moveTo>
                    <a:pt x="7" y="4"/>
                  </a:moveTo>
                  <a:lnTo>
                    <a:pt x="7" y="20"/>
                  </a:lnTo>
                  <a:lnTo>
                    <a:pt x="7" y="21"/>
                  </a:lnTo>
                  <a:lnTo>
                    <a:pt x="6" y="22"/>
                  </a:lnTo>
                  <a:lnTo>
                    <a:pt x="4" y="23"/>
                  </a:lnTo>
                  <a:lnTo>
                    <a:pt x="4" y="23"/>
                  </a:lnTo>
                  <a:lnTo>
                    <a:pt x="1" y="23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4"/>
                  </a:lnTo>
                  <a:lnTo>
                    <a:pt x="0" y="3"/>
                  </a:lnTo>
                  <a:lnTo>
                    <a:pt x="1" y="1"/>
                  </a:lnTo>
                  <a:lnTo>
                    <a:pt x="1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6" y="1"/>
                  </a:lnTo>
                  <a:lnTo>
                    <a:pt x="7" y="3"/>
                  </a:lnTo>
                  <a:lnTo>
                    <a:pt x="7" y="4"/>
                  </a:lnTo>
                  <a:lnTo>
                    <a:pt x="7" y="4"/>
                  </a:lnTo>
                  <a:close/>
                  <a:moveTo>
                    <a:pt x="7" y="37"/>
                  </a:moveTo>
                  <a:lnTo>
                    <a:pt x="7" y="54"/>
                  </a:lnTo>
                  <a:lnTo>
                    <a:pt x="7" y="55"/>
                  </a:lnTo>
                  <a:lnTo>
                    <a:pt x="6" y="56"/>
                  </a:lnTo>
                  <a:lnTo>
                    <a:pt x="4" y="56"/>
                  </a:lnTo>
                  <a:lnTo>
                    <a:pt x="4" y="57"/>
                  </a:lnTo>
                  <a:lnTo>
                    <a:pt x="1" y="56"/>
                  </a:lnTo>
                  <a:lnTo>
                    <a:pt x="1" y="56"/>
                  </a:lnTo>
                  <a:lnTo>
                    <a:pt x="0" y="55"/>
                  </a:lnTo>
                  <a:lnTo>
                    <a:pt x="0" y="54"/>
                  </a:lnTo>
                  <a:lnTo>
                    <a:pt x="0" y="37"/>
                  </a:lnTo>
                  <a:lnTo>
                    <a:pt x="0" y="36"/>
                  </a:lnTo>
                  <a:lnTo>
                    <a:pt x="1" y="35"/>
                  </a:lnTo>
                  <a:lnTo>
                    <a:pt x="1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6" y="35"/>
                  </a:lnTo>
                  <a:lnTo>
                    <a:pt x="7" y="36"/>
                  </a:lnTo>
                  <a:lnTo>
                    <a:pt x="7" y="37"/>
                  </a:lnTo>
                  <a:lnTo>
                    <a:pt x="7" y="37"/>
                  </a:lnTo>
                  <a:close/>
                  <a:moveTo>
                    <a:pt x="7" y="70"/>
                  </a:moveTo>
                  <a:lnTo>
                    <a:pt x="7" y="87"/>
                  </a:lnTo>
                  <a:lnTo>
                    <a:pt x="7" y="88"/>
                  </a:lnTo>
                  <a:lnTo>
                    <a:pt x="6" y="88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1" y="89"/>
                  </a:lnTo>
                  <a:lnTo>
                    <a:pt x="1" y="88"/>
                  </a:lnTo>
                  <a:lnTo>
                    <a:pt x="0" y="88"/>
                  </a:lnTo>
                  <a:lnTo>
                    <a:pt x="0" y="87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69"/>
                  </a:lnTo>
                  <a:lnTo>
                    <a:pt x="1" y="68"/>
                  </a:lnTo>
                  <a:lnTo>
                    <a:pt x="4" y="68"/>
                  </a:lnTo>
                  <a:lnTo>
                    <a:pt x="4" y="68"/>
                  </a:lnTo>
                  <a:lnTo>
                    <a:pt x="6" y="69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close/>
                  <a:moveTo>
                    <a:pt x="7" y="104"/>
                  </a:moveTo>
                  <a:lnTo>
                    <a:pt x="7" y="120"/>
                  </a:lnTo>
                  <a:lnTo>
                    <a:pt x="7" y="121"/>
                  </a:lnTo>
                  <a:lnTo>
                    <a:pt x="6" y="122"/>
                  </a:lnTo>
                  <a:lnTo>
                    <a:pt x="4" y="123"/>
                  </a:lnTo>
                  <a:lnTo>
                    <a:pt x="4" y="123"/>
                  </a:lnTo>
                  <a:lnTo>
                    <a:pt x="1" y="123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04"/>
                  </a:lnTo>
                  <a:lnTo>
                    <a:pt x="0" y="102"/>
                  </a:lnTo>
                  <a:lnTo>
                    <a:pt x="1" y="101"/>
                  </a:lnTo>
                  <a:lnTo>
                    <a:pt x="1" y="101"/>
                  </a:lnTo>
                  <a:lnTo>
                    <a:pt x="4" y="101"/>
                  </a:lnTo>
                  <a:lnTo>
                    <a:pt x="4" y="101"/>
                  </a:lnTo>
                  <a:lnTo>
                    <a:pt x="6" y="101"/>
                  </a:lnTo>
                  <a:lnTo>
                    <a:pt x="7" y="102"/>
                  </a:lnTo>
                  <a:lnTo>
                    <a:pt x="7" y="104"/>
                  </a:lnTo>
                  <a:lnTo>
                    <a:pt x="7" y="104"/>
                  </a:lnTo>
                  <a:close/>
                  <a:moveTo>
                    <a:pt x="7" y="137"/>
                  </a:moveTo>
                  <a:lnTo>
                    <a:pt x="7" y="154"/>
                  </a:lnTo>
                  <a:lnTo>
                    <a:pt x="7" y="155"/>
                  </a:lnTo>
                  <a:lnTo>
                    <a:pt x="6" y="156"/>
                  </a:lnTo>
                  <a:lnTo>
                    <a:pt x="4" y="156"/>
                  </a:lnTo>
                  <a:lnTo>
                    <a:pt x="4" y="157"/>
                  </a:lnTo>
                  <a:lnTo>
                    <a:pt x="1" y="156"/>
                  </a:lnTo>
                  <a:lnTo>
                    <a:pt x="1" y="156"/>
                  </a:lnTo>
                  <a:lnTo>
                    <a:pt x="0" y="155"/>
                  </a:lnTo>
                  <a:lnTo>
                    <a:pt x="0" y="154"/>
                  </a:lnTo>
                  <a:lnTo>
                    <a:pt x="0" y="137"/>
                  </a:lnTo>
                  <a:lnTo>
                    <a:pt x="0" y="136"/>
                  </a:lnTo>
                  <a:lnTo>
                    <a:pt x="1" y="135"/>
                  </a:lnTo>
                  <a:lnTo>
                    <a:pt x="1" y="13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6" y="135"/>
                  </a:lnTo>
                  <a:lnTo>
                    <a:pt x="7" y="136"/>
                  </a:lnTo>
                  <a:lnTo>
                    <a:pt x="7" y="137"/>
                  </a:lnTo>
                  <a:lnTo>
                    <a:pt x="7" y="137"/>
                  </a:lnTo>
                  <a:close/>
                  <a:moveTo>
                    <a:pt x="7" y="171"/>
                  </a:moveTo>
                  <a:lnTo>
                    <a:pt x="7" y="187"/>
                  </a:lnTo>
                  <a:lnTo>
                    <a:pt x="7" y="188"/>
                  </a:lnTo>
                  <a:lnTo>
                    <a:pt x="6" y="189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1" y="189"/>
                  </a:lnTo>
                  <a:lnTo>
                    <a:pt x="1" y="189"/>
                  </a:lnTo>
                  <a:lnTo>
                    <a:pt x="0" y="188"/>
                  </a:lnTo>
                  <a:lnTo>
                    <a:pt x="0" y="187"/>
                  </a:lnTo>
                  <a:lnTo>
                    <a:pt x="0" y="171"/>
                  </a:lnTo>
                  <a:lnTo>
                    <a:pt x="0" y="169"/>
                  </a:lnTo>
                  <a:lnTo>
                    <a:pt x="1" y="169"/>
                  </a:lnTo>
                  <a:lnTo>
                    <a:pt x="1" y="168"/>
                  </a:lnTo>
                  <a:lnTo>
                    <a:pt x="4" y="168"/>
                  </a:lnTo>
                  <a:lnTo>
                    <a:pt x="4" y="168"/>
                  </a:lnTo>
                  <a:lnTo>
                    <a:pt x="6" y="169"/>
                  </a:lnTo>
                  <a:lnTo>
                    <a:pt x="7" y="169"/>
                  </a:lnTo>
                  <a:lnTo>
                    <a:pt x="7" y="171"/>
                  </a:lnTo>
                  <a:lnTo>
                    <a:pt x="7" y="171"/>
                  </a:lnTo>
                  <a:close/>
                  <a:moveTo>
                    <a:pt x="7" y="204"/>
                  </a:moveTo>
                  <a:lnTo>
                    <a:pt x="7" y="221"/>
                  </a:lnTo>
                  <a:lnTo>
                    <a:pt x="7" y="222"/>
                  </a:lnTo>
                  <a:lnTo>
                    <a:pt x="6" y="222"/>
                  </a:lnTo>
                  <a:lnTo>
                    <a:pt x="4" y="223"/>
                  </a:lnTo>
                  <a:lnTo>
                    <a:pt x="4" y="223"/>
                  </a:lnTo>
                  <a:lnTo>
                    <a:pt x="1" y="223"/>
                  </a:lnTo>
                  <a:lnTo>
                    <a:pt x="1" y="222"/>
                  </a:lnTo>
                  <a:lnTo>
                    <a:pt x="0" y="222"/>
                  </a:lnTo>
                  <a:lnTo>
                    <a:pt x="0" y="221"/>
                  </a:lnTo>
                  <a:lnTo>
                    <a:pt x="0" y="204"/>
                  </a:lnTo>
                  <a:lnTo>
                    <a:pt x="0" y="202"/>
                  </a:lnTo>
                  <a:lnTo>
                    <a:pt x="1" y="201"/>
                  </a:lnTo>
                  <a:lnTo>
                    <a:pt x="1" y="201"/>
                  </a:lnTo>
                  <a:lnTo>
                    <a:pt x="4" y="201"/>
                  </a:lnTo>
                  <a:lnTo>
                    <a:pt x="4" y="201"/>
                  </a:lnTo>
                  <a:lnTo>
                    <a:pt x="6" y="201"/>
                  </a:lnTo>
                  <a:lnTo>
                    <a:pt x="7" y="202"/>
                  </a:lnTo>
                  <a:lnTo>
                    <a:pt x="7" y="204"/>
                  </a:lnTo>
                  <a:lnTo>
                    <a:pt x="7" y="204"/>
                  </a:lnTo>
                  <a:close/>
                  <a:moveTo>
                    <a:pt x="7" y="237"/>
                  </a:moveTo>
                  <a:lnTo>
                    <a:pt x="7" y="253"/>
                  </a:lnTo>
                  <a:lnTo>
                    <a:pt x="7" y="255"/>
                  </a:lnTo>
                  <a:lnTo>
                    <a:pt x="6" y="256"/>
                  </a:lnTo>
                  <a:lnTo>
                    <a:pt x="4" y="257"/>
                  </a:lnTo>
                  <a:lnTo>
                    <a:pt x="4" y="257"/>
                  </a:lnTo>
                  <a:lnTo>
                    <a:pt x="1" y="257"/>
                  </a:lnTo>
                  <a:lnTo>
                    <a:pt x="1" y="256"/>
                  </a:lnTo>
                  <a:lnTo>
                    <a:pt x="0" y="255"/>
                  </a:lnTo>
                  <a:lnTo>
                    <a:pt x="0" y="253"/>
                  </a:lnTo>
                  <a:lnTo>
                    <a:pt x="0" y="237"/>
                  </a:lnTo>
                  <a:lnTo>
                    <a:pt x="0" y="236"/>
                  </a:lnTo>
                  <a:lnTo>
                    <a:pt x="1" y="235"/>
                  </a:lnTo>
                  <a:lnTo>
                    <a:pt x="1" y="235"/>
                  </a:lnTo>
                  <a:lnTo>
                    <a:pt x="4" y="234"/>
                  </a:lnTo>
                  <a:lnTo>
                    <a:pt x="4" y="235"/>
                  </a:lnTo>
                  <a:lnTo>
                    <a:pt x="6" y="235"/>
                  </a:lnTo>
                  <a:lnTo>
                    <a:pt x="7" y="236"/>
                  </a:lnTo>
                  <a:lnTo>
                    <a:pt x="7" y="237"/>
                  </a:lnTo>
                  <a:lnTo>
                    <a:pt x="7" y="237"/>
                  </a:lnTo>
                  <a:close/>
                  <a:moveTo>
                    <a:pt x="7" y="271"/>
                  </a:moveTo>
                  <a:lnTo>
                    <a:pt x="7" y="287"/>
                  </a:lnTo>
                  <a:lnTo>
                    <a:pt x="7" y="288"/>
                  </a:lnTo>
                  <a:lnTo>
                    <a:pt x="6" y="289"/>
                  </a:lnTo>
                  <a:lnTo>
                    <a:pt x="4" y="289"/>
                  </a:lnTo>
                  <a:lnTo>
                    <a:pt x="4" y="290"/>
                  </a:lnTo>
                  <a:lnTo>
                    <a:pt x="1" y="289"/>
                  </a:lnTo>
                  <a:lnTo>
                    <a:pt x="1" y="289"/>
                  </a:lnTo>
                  <a:lnTo>
                    <a:pt x="0" y="288"/>
                  </a:lnTo>
                  <a:lnTo>
                    <a:pt x="0" y="287"/>
                  </a:lnTo>
                  <a:lnTo>
                    <a:pt x="0" y="271"/>
                  </a:lnTo>
                  <a:lnTo>
                    <a:pt x="0" y="270"/>
                  </a:lnTo>
                  <a:lnTo>
                    <a:pt x="1" y="269"/>
                  </a:lnTo>
                  <a:lnTo>
                    <a:pt x="1" y="268"/>
                  </a:lnTo>
                  <a:lnTo>
                    <a:pt x="4" y="268"/>
                  </a:lnTo>
                  <a:lnTo>
                    <a:pt x="4" y="268"/>
                  </a:lnTo>
                  <a:lnTo>
                    <a:pt x="6" y="269"/>
                  </a:lnTo>
                  <a:lnTo>
                    <a:pt x="7" y="270"/>
                  </a:lnTo>
                  <a:lnTo>
                    <a:pt x="7" y="271"/>
                  </a:lnTo>
                  <a:lnTo>
                    <a:pt x="7" y="271"/>
                  </a:lnTo>
                  <a:close/>
                  <a:moveTo>
                    <a:pt x="7" y="303"/>
                  </a:moveTo>
                  <a:lnTo>
                    <a:pt x="7" y="321"/>
                  </a:lnTo>
                  <a:lnTo>
                    <a:pt x="7" y="322"/>
                  </a:lnTo>
                  <a:lnTo>
                    <a:pt x="6" y="323"/>
                  </a:lnTo>
                  <a:lnTo>
                    <a:pt x="4" y="323"/>
                  </a:lnTo>
                  <a:lnTo>
                    <a:pt x="4" y="323"/>
                  </a:lnTo>
                  <a:lnTo>
                    <a:pt x="1" y="323"/>
                  </a:lnTo>
                  <a:lnTo>
                    <a:pt x="1" y="323"/>
                  </a:lnTo>
                  <a:lnTo>
                    <a:pt x="0" y="322"/>
                  </a:lnTo>
                  <a:lnTo>
                    <a:pt x="0" y="321"/>
                  </a:lnTo>
                  <a:lnTo>
                    <a:pt x="0" y="303"/>
                  </a:lnTo>
                  <a:lnTo>
                    <a:pt x="0" y="302"/>
                  </a:lnTo>
                  <a:lnTo>
                    <a:pt x="1" y="302"/>
                  </a:lnTo>
                  <a:lnTo>
                    <a:pt x="1" y="301"/>
                  </a:lnTo>
                  <a:lnTo>
                    <a:pt x="4" y="301"/>
                  </a:lnTo>
                  <a:lnTo>
                    <a:pt x="4" y="301"/>
                  </a:lnTo>
                  <a:lnTo>
                    <a:pt x="6" y="302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03"/>
                  </a:lnTo>
                  <a:close/>
                  <a:moveTo>
                    <a:pt x="7" y="337"/>
                  </a:moveTo>
                  <a:lnTo>
                    <a:pt x="7" y="353"/>
                  </a:lnTo>
                  <a:lnTo>
                    <a:pt x="7" y="355"/>
                  </a:lnTo>
                  <a:lnTo>
                    <a:pt x="6" y="356"/>
                  </a:lnTo>
                  <a:lnTo>
                    <a:pt x="4" y="357"/>
                  </a:lnTo>
                  <a:lnTo>
                    <a:pt x="4" y="357"/>
                  </a:lnTo>
                  <a:lnTo>
                    <a:pt x="1" y="357"/>
                  </a:lnTo>
                  <a:lnTo>
                    <a:pt x="1" y="356"/>
                  </a:lnTo>
                  <a:lnTo>
                    <a:pt x="0" y="355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0" y="336"/>
                  </a:lnTo>
                  <a:lnTo>
                    <a:pt x="1" y="335"/>
                  </a:lnTo>
                  <a:lnTo>
                    <a:pt x="1" y="335"/>
                  </a:lnTo>
                  <a:lnTo>
                    <a:pt x="4" y="335"/>
                  </a:lnTo>
                  <a:lnTo>
                    <a:pt x="4" y="335"/>
                  </a:lnTo>
                  <a:lnTo>
                    <a:pt x="6" y="335"/>
                  </a:lnTo>
                  <a:lnTo>
                    <a:pt x="7" y="336"/>
                  </a:lnTo>
                  <a:lnTo>
                    <a:pt x="7" y="337"/>
                  </a:lnTo>
                  <a:lnTo>
                    <a:pt x="7" y="337"/>
                  </a:lnTo>
                  <a:close/>
                  <a:moveTo>
                    <a:pt x="7" y="371"/>
                  </a:moveTo>
                  <a:lnTo>
                    <a:pt x="7" y="387"/>
                  </a:lnTo>
                  <a:lnTo>
                    <a:pt x="7" y="388"/>
                  </a:lnTo>
                  <a:lnTo>
                    <a:pt x="6" y="389"/>
                  </a:lnTo>
                  <a:lnTo>
                    <a:pt x="4" y="389"/>
                  </a:lnTo>
                  <a:lnTo>
                    <a:pt x="4" y="390"/>
                  </a:lnTo>
                  <a:lnTo>
                    <a:pt x="1" y="389"/>
                  </a:lnTo>
                  <a:lnTo>
                    <a:pt x="1" y="389"/>
                  </a:lnTo>
                  <a:lnTo>
                    <a:pt x="0" y="388"/>
                  </a:lnTo>
                  <a:lnTo>
                    <a:pt x="0" y="387"/>
                  </a:lnTo>
                  <a:lnTo>
                    <a:pt x="0" y="371"/>
                  </a:lnTo>
                  <a:lnTo>
                    <a:pt x="0" y="370"/>
                  </a:lnTo>
                  <a:lnTo>
                    <a:pt x="1" y="369"/>
                  </a:lnTo>
                  <a:lnTo>
                    <a:pt x="1" y="368"/>
                  </a:lnTo>
                  <a:lnTo>
                    <a:pt x="4" y="368"/>
                  </a:lnTo>
                  <a:lnTo>
                    <a:pt x="4" y="368"/>
                  </a:lnTo>
                  <a:lnTo>
                    <a:pt x="6" y="369"/>
                  </a:lnTo>
                  <a:lnTo>
                    <a:pt x="7" y="370"/>
                  </a:lnTo>
                  <a:lnTo>
                    <a:pt x="7" y="371"/>
                  </a:lnTo>
                  <a:lnTo>
                    <a:pt x="7" y="371"/>
                  </a:lnTo>
                  <a:close/>
                  <a:moveTo>
                    <a:pt x="7" y="404"/>
                  </a:moveTo>
                  <a:lnTo>
                    <a:pt x="7" y="421"/>
                  </a:lnTo>
                  <a:lnTo>
                    <a:pt x="7" y="422"/>
                  </a:lnTo>
                  <a:lnTo>
                    <a:pt x="6" y="423"/>
                  </a:lnTo>
                  <a:lnTo>
                    <a:pt x="4" y="423"/>
                  </a:lnTo>
                  <a:lnTo>
                    <a:pt x="4" y="423"/>
                  </a:lnTo>
                  <a:lnTo>
                    <a:pt x="1" y="423"/>
                  </a:lnTo>
                  <a:lnTo>
                    <a:pt x="1" y="423"/>
                  </a:lnTo>
                  <a:lnTo>
                    <a:pt x="0" y="422"/>
                  </a:lnTo>
                  <a:lnTo>
                    <a:pt x="0" y="421"/>
                  </a:lnTo>
                  <a:lnTo>
                    <a:pt x="0" y="404"/>
                  </a:lnTo>
                  <a:lnTo>
                    <a:pt x="0" y="403"/>
                  </a:lnTo>
                  <a:lnTo>
                    <a:pt x="1" y="402"/>
                  </a:lnTo>
                  <a:lnTo>
                    <a:pt x="1" y="401"/>
                  </a:lnTo>
                  <a:lnTo>
                    <a:pt x="4" y="401"/>
                  </a:lnTo>
                  <a:lnTo>
                    <a:pt x="4" y="401"/>
                  </a:lnTo>
                  <a:lnTo>
                    <a:pt x="6" y="402"/>
                  </a:lnTo>
                  <a:lnTo>
                    <a:pt x="7" y="403"/>
                  </a:lnTo>
                  <a:lnTo>
                    <a:pt x="7" y="404"/>
                  </a:lnTo>
                  <a:lnTo>
                    <a:pt x="7" y="404"/>
                  </a:lnTo>
                  <a:close/>
                  <a:moveTo>
                    <a:pt x="7" y="437"/>
                  </a:moveTo>
                  <a:lnTo>
                    <a:pt x="7" y="454"/>
                  </a:lnTo>
                  <a:lnTo>
                    <a:pt x="7" y="456"/>
                  </a:lnTo>
                  <a:lnTo>
                    <a:pt x="6" y="456"/>
                  </a:lnTo>
                  <a:lnTo>
                    <a:pt x="4" y="457"/>
                  </a:lnTo>
                  <a:lnTo>
                    <a:pt x="4" y="457"/>
                  </a:lnTo>
                  <a:lnTo>
                    <a:pt x="1" y="457"/>
                  </a:lnTo>
                  <a:lnTo>
                    <a:pt x="1" y="456"/>
                  </a:lnTo>
                  <a:lnTo>
                    <a:pt x="0" y="456"/>
                  </a:lnTo>
                  <a:lnTo>
                    <a:pt x="0" y="454"/>
                  </a:lnTo>
                  <a:lnTo>
                    <a:pt x="0" y="437"/>
                  </a:lnTo>
                  <a:lnTo>
                    <a:pt x="0" y="436"/>
                  </a:lnTo>
                  <a:lnTo>
                    <a:pt x="1" y="435"/>
                  </a:lnTo>
                  <a:lnTo>
                    <a:pt x="1" y="435"/>
                  </a:lnTo>
                  <a:lnTo>
                    <a:pt x="4" y="435"/>
                  </a:lnTo>
                  <a:lnTo>
                    <a:pt x="4" y="435"/>
                  </a:lnTo>
                  <a:lnTo>
                    <a:pt x="6" y="435"/>
                  </a:lnTo>
                  <a:lnTo>
                    <a:pt x="7" y="436"/>
                  </a:lnTo>
                  <a:lnTo>
                    <a:pt x="7" y="437"/>
                  </a:lnTo>
                  <a:lnTo>
                    <a:pt x="7" y="437"/>
                  </a:lnTo>
                  <a:close/>
                  <a:moveTo>
                    <a:pt x="7" y="471"/>
                  </a:moveTo>
                  <a:lnTo>
                    <a:pt x="7" y="487"/>
                  </a:lnTo>
                  <a:lnTo>
                    <a:pt x="7" y="488"/>
                  </a:lnTo>
                  <a:lnTo>
                    <a:pt x="6" y="489"/>
                  </a:lnTo>
                  <a:lnTo>
                    <a:pt x="4" y="490"/>
                  </a:lnTo>
                  <a:lnTo>
                    <a:pt x="4" y="490"/>
                  </a:lnTo>
                  <a:lnTo>
                    <a:pt x="1" y="490"/>
                  </a:lnTo>
                  <a:lnTo>
                    <a:pt x="1" y="489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71"/>
                  </a:lnTo>
                  <a:lnTo>
                    <a:pt x="0" y="470"/>
                  </a:lnTo>
                  <a:lnTo>
                    <a:pt x="1" y="469"/>
                  </a:lnTo>
                  <a:lnTo>
                    <a:pt x="1" y="469"/>
                  </a:lnTo>
                  <a:lnTo>
                    <a:pt x="4" y="467"/>
                  </a:lnTo>
                  <a:lnTo>
                    <a:pt x="4" y="469"/>
                  </a:lnTo>
                  <a:lnTo>
                    <a:pt x="6" y="469"/>
                  </a:lnTo>
                  <a:lnTo>
                    <a:pt x="7" y="470"/>
                  </a:lnTo>
                  <a:lnTo>
                    <a:pt x="7" y="471"/>
                  </a:lnTo>
                  <a:lnTo>
                    <a:pt x="7" y="471"/>
                  </a:lnTo>
                  <a:close/>
                  <a:moveTo>
                    <a:pt x="7" y="504"/>
                  </a:moveTo>
                  <a:lnTo>
                    <a:pt x="7" y="521"/>
                  </a:lnTo>
                  <a:lnTo>
                    <a:pt x="7" y="522"/>
                  </a:lnTo>
                  <a:lnTo>
                    <a:pt x="6" y="523"/>
                  </a:lnTo>
                  <a:lnTo>
                    <a:pt x="4" y="523"/>
                  </a:lnTo>
                  <a:lnTo>
                    <a:pt x="4" y="524"/>
                  </a:lnTo>
                  <a:lnTo>
                    <a:pt x="1" y="523"/>
                  </a:lnTo>
                  <a:lnTo>
                    <a:pt x="1" y="523"/>
                  </a:lnTo>
                  <a:lnTo>
                    <a:pt x="0" y="522"/>
                  </a:lnTo>
                  <a:lnTo>
                    <a:pt x="0" y="521"/>
                  </a:lnTo>
                  <a:lnTo>
                    <a:pt x="0" y="504"/>
                  </a:lnTo>
                  <a:lnTo>
                    <a:pt x="0" y="503"/>
                  </a:lnTo>
                  <a:lnTo>
                    <a:pt x="1" y="502"/>
                  </a:lnTo>
                  <a:lnTo>
                    <a:pt x="1" y="501"/>
                  </a:lnTo>
                  <a:lnTo>
                    <a:pt x="4" y="501"/>
                  </a:lnTo>
                  <a:lnTo>
                    <a:pt x="4" y="501"/>
                  </a:lnTo>
                  <a:lnTo>
                    <a:pt x="6" y="502"/>
                  </a:lnTo>
                  <a:lnTo>
                    <a:pt x="7" y="503"/>
                  </a:lnTo>
                  <a:lnTo>
                    <a:pt x="7" y="504"/>
                  </a:lnTo>
                  <a:lnTo>
                    <a:pt x="7" y="504"/>
                  </a:lnTo>
                  <a:close/>
                  <a:moveTo>
                    <a:pt x="7" y="537"/>
                  </a:moveTo>
                  <a:lnTo>
                    <a:pt x="7" y="554"/>
                  </a:lnTo>
                  <a:lnTo>
                    <a:pt x="7" y="555"/>
                  </a:lnTo>
                  <a:lnTo>
                    <a:pt x="6" y="557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1" y="557"/>
                  </a:lnTo>
                  <a:lnTo>
                    <a:pt x="1" y="557"/>
                  </a:lnTo>
                  <a:lnTo>
                    <a:pt x="0" y="555"/>
                  </a:lnTo>
                  <a:lnTo>
                    <a:pt x="0" y="554"/>
                  </a:lnTo>
                  <a:lnTo>
                    <a:pt x="0" y="537"/>
                  </a:lnTo>
                  <a:lnTo>
                    <a:pt x="0" y="536"/>
                  </a:lnTo>
                  <a:lnTo>
                    <a:pt x="1" y="536"/>
                  </a:lnTo>
                  <a:lnTo>
                    <a:pt x="1" y="535"/>
                  </a:lnTo>
                  <a:lnTo>
                    <a:pt x="4" y="535"/>
                  </a:lnTo>
                  <a:lnTo>
                    <a:pt x="4" y="535"/>
                  </a:lnTo>
                  <a:lnTo>
                    <a:pt x="6" y="536"/>
                  </a:lnTo>
                  <a:lnTo>
                    <a:pt x="7" y="536"/>
                  </a:lnTo>
                  <a:lnTo>
                    <a:pt x="7" y="537"/>
                  </a:lnTo>
                  <a:lnTo>
                    <a:pt x="7" y="537"/>
                  </a:lnTo>
                  <a:close/>
                  <a:moveTo>
                    <a:pt x="7" y="571"/>
                  </a:moveTo>
                  <a:lnTo>
                    <a:pt x="7" y="588"/>
                  </a:lnTo>
                  <a:lnTo>
                    <a:pt x="7" y="588"/>
                  </a:lnTo>
                  <a:lnTo>
                    <a:pt x="6" y="589"/>
                  </a:lnTo>
                  <a:lnTo>
                    <a:pt x="4" y="590"/>
                  </a:lnTo>
                  <a:lnTo>
                    <a:pt x="4" y="590"/>
                  </a:lnTo>
                  <a:lnTo>
                    <a:pt x="1" y="590"/>
                  </a:lnTo>
                  <a:lnTo>
                    <a:pt x="1" y="589"/>
                  </a:lnTo>
                  <a:lnTo>
                    <a:pt x="0" y="588"/>
                  </a:lnTo>
                  <a:lnTo>
                    <a:pt x="0" y="588"/>
                  </a:lnTo>
                  <a:lnTo>
                    <a:pt x="0" y="571"/>
                  </a:lnTo>
                  <a:lnTo>
                    <a:pt x="0" y="570"/>
                  </a:lnTo>
                  <a:lnTo>
                    <a:pt x="1" y="569"/>
                  </a:lnTo>
                  <a:lnTo>
                    <a:pt x="1" y="569"/>
                  </a:lnTo>
                  <a:lnTo>
                    <a:pt x="4" y="569"/>
                  </a:lnTo>
                  <a:lnTo>
                    <a:pt x="4" y="569"/>
                  </a:lnTo>
                  <a:lnTo>
                    <a:pt x="6" y="569"/>
                  </a:lnTo>
                  <a:lnTo>
                    <a:pt x="7" y="570"/>
                  </a:lnTo>
                  <a:lnTo>
                    <a:pt x="7" y="571"/>
                  </a:lnTo>
                  <a:lnTo>
                    <a:pt x="7" y="571"/>
                  </a:lnTo>
                  <a:close/>
                  <a:moveTo>
                    <a:pt x="7" y="604"/>
                  </a:moveTo>
                  <a:lnTo>
                    <a:pt x="7" y="621"/>
                  </a:lnTo>
                  <a:lnTo>
                    <a:pt x="7" y="622"/>
                  </a:lnTo>
                  <a:lnTo>
                    <a:pt x="6" y="623"/>
                  </a:lnTo>
                  <a:lnTo>
                    <a:pt x="4" y="624"/>
                  </a:lnTo>
                  <a:lnTo>
                    <a:pt x="4" y="624"/>
                  </a:lnTo>
                  <a:lnTo>
                    <a:pt x="1" y="624"/>
                  </a:lnTo>
                  <a:lnTo>
                    <a:pt x="1" y="623"/>
                  </a:lnTo>
                  <a:lnTo>
                    <a:pt x="0" y="622"/>
                  </a:lnTo>
                  <a:lnTo>
                    <a:pt x="0" y="621"/>
                  </a:lnTo>
                  <a:lnTo>
                    <a:pt x="0" y="604"/>
                  </a:lnTo>
                  <a:lnTo>
                    <a:pt x="0" y="603"/>
                  </a:lnTo>
                  <a:lnTo>
                    <a:pt x="1" y="602"/>
                  </a:lnTo>
                  <a:lnTo>
                    <a:pt x="1" y="601"/>
                  </a:lnTo>
                  <a:lnTo>
                    <a:pt x="4" y="601"/>
                  </a:lnTo>
                  <a:lnTo>
                    <a:pt x="4" y="601"/>
                  </a:lnTo>
                  <a:lnTo>
                    <a:pt x="6" y="602"/>
                  </a:lnTo>
                  <a:lnTo>
                    <a:pt x="7" y="603"/>
                  </a:lnTo>
                  <a:lnTo>
                    <a:pt x="7" y="604"/>
                  </a:lnTo>
                  <a:lnTo>
                    <a:pt x="7" y="604"/>
                  </a:lnTo>
                  <a:close/>
                  <a:moveTo>
                    <a:pt x="7" y="638"/>
                  </a:moveTo>
                  <a:lnTo>
                    <a:pt x="7" y="654"/>
                  </a:lnTo>
                  <a:lnTo>
                    <a:pt x="7" y="655"/>
                  </a:lnTo>
                  <a:lnTo>
                    <a:pt x="6" y="657"/>
                  </a:lnTo>
                  <a:lnTo>
                    <a:pt x="4" y="657"/>
                  </a:lnTo>
                  <a:lnTo>
                    <a:pt x="4" y="658"/>
                  </a:lnTo>
                  <a:lnTo>
                    <a:pt x="1" y="657"/>
                  </a:lnTo>
                  <a:lnTo>
                    <a:pt x="1" y="657"/>
                  </a:lnTo>
                  <a:lnTo>
                    <a:pt x="0" y="655"/>
                  </a:lnTo>
                  <a:lnTo>
                    <a:pt x="0" y="654"/>
                  </a:lnTo>
                  <a:lnTo>
                    <a:pt x="0" y="638"/>
                  </a:lnTo>
                  <a:lnTo>
                    <a:pt x="0" y="637"/>
                  </a:lnTo>
                  <a:lnTo>
                    <a:pt x="1" y="636"/>
                  </a:lnTo>
                  <a:lnTo>
                    <a:pt x="1" y="635"/>
                  </a:lnTo>
                  <a:lnTo>
                    <a:pt x="4" y="635"/>
                  </a:lnTo>
                  <a:lnTo>
                    <a:pt x="4" y="635"/>
                  </a:lnTo>
                  <a:lnTo>
                    <a:pt x="6" y="636"/>
                  </a:lnTo>
                  <a:lnTo>
                    <a:pt x="7" y="637"/>
                  </a:lnTo>
                  <a:lnTo>
                    <a:pt x="7" y="638"/>
                  </a:lnTo>
                  <a:lnTo>
                    <a:pt x="7" y="638"/>
                  </a:lnTo>
                  <a:close/>
                  <a:moveTo>
                    <a:pt x="7" y="671"/>
                  </a:moveTo>
                  <a:lnTo>
                    <a:pt x="7" y="688"/>
                  </a:lnTo>
                  <a:lnTo>
                    <a:pt x="7" y="689"/>
                  </a:lnTo>
                  <a:lnTo>
                    <a:pt x="6" y="689"/>
                  </a:lnTo>
                  <a:lnTo>
                    <a:pt x="4" y="690"/>
                  </a:lnTo>
                  <a:lnTo>
                    <a:pt x="4" y="690"/>
                  </a:lnTo>
                  <a:lnTo>
                    <a:pt x="1" y="690"/>
                  </a:lnTo>
                  <a:lnTo>
                    <a:pt x="1" y="689"/>
                  </a:lnTo>
                  <a:lnTo>
                    <a:pt x="0" y="689"/>
                  </a:lnTo>
                  <a:lnTo>
                    <a:pt x="0" y="688"/>
                  </a:lnTo>
                  <a:lnTo>
                    <a:pt x="0" y="671"/>
                  </a:lnTo>
                  <a:lnTo>
                    <a:pt x="0" y="670"/>
                  </a:lnTo>
                  <a:lnTo>
                    <a:pt x="1" y="668"/>
                  </a:lnTo>
                  <a:lnTo>
                    <a:pt x="1" y="668"/>
                  </a:lnTo>
                  <a:lnTo>
                    <a:pt x="4" y="668"/>
                  </a:lnTo>
                  <a:lnTo>
                    <a:pt x="4" y="668"/>
                  </a:lnTo>
                  <a:lnTo>
                    <a:pt x="6" y="668"/>
                  </a:lnTo>
                  <a:lnTo>
                    <a:pt x="7" y="670"/>
                  </a:lnTo>
                  <a:lnTo>
                    <a:pt x="7" y="671"/>
                  </a:lnTo>
                  <a:lnTo>
                    <a:pt x="7" y="671"/>
                  </a:lnTo>
                  <a:close/>
                  <a:moveTo>
                    <a:pt x="7" y="704"/>
                  </a:moveTo>
                  <a:lnTo>
                    <a:pt x="7" y="714"/>
                  </a:lnTo>
                  <a:lnTo>
                    <a:pt x="7" y="715"/>
                  </a:lnTo>
                  <a:lnTo>
                    <a:pt x="6" y="716"/>
                  </a:lnTo>
                  <a:lnTo>
                    <a:pt x="4" y="717"/>
                  </a:lnTo>
                  <a:lnTo>
                    <a:pt x="4" y="717"/>
                  </a:lnTo>
                  <a:lnTo>
                    <a:pt x="1" y="717"/>
                  </a:lnTo>
                  <a:lnTo>
                    <a:pt x="1" y="716"/>
                  </a:lnTo>
                  <a:lnTo>
                    <a:pt x="0" y="715"/>
                  </a:lnTo>
                  <a:lnTo>
                    <a:pt x="0" y="714"/>
                  </a:lnTo>
                  <a:lnTo>
                    <a:pt x="0" y="704"/>
                  </a:lnTo>
                  <a:lnTo>
                    <a:pt x="0" y="703"/>
                  </a:lnTo>
                  <a:lnTo>
                    <a:pt x="1" y="702"/>
                  </a:lnTo>
                  <a:lnTo>
                    <a:pt x="1" y="702"/>
                  </a:lnTo>
                  <a:lnTo>
                    <a:pt x="4" y="701"/>
                  </a:lnTo>
                  <a:lnTo>
                    <a:pt x="4" y="702"/>
                  </a:lnTo>
                  <a:lnTo>
                    <a:pt x="6" y="702"/>
                  </a:lnTo>
                  <a:lnTo>
                    <a:pt x="7" y="703"/>
                  </a:lnTo>
                  <a:lnTo>
                    <a:pt x="7" y="704"/>
                  </a:lnTo>
                  <a:lnTo>
                    <a:pt x="7" y="70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5" name="Freeform 29"/>
            <p:cNvSpPr>
              <a:spLocks noEditPoints="1"/>
            </p:cNvSpPr>
            <p:nvPr/>
          </p:nvSpPr>
          <p:spPr bwMode="auto">
            <a:xfrm>
              <a:off x="3962" y="2388"/>
              <a:ext cx="7" cy="715"/>
            </a:xfrm>
            <a:custGeom>
              <a:avLst/>
              <a:gdLst>
                <a:gd name="T0" fmla="*/ 2 w 7"/>
                <a:gd name="T1" fmla="*/ 22 h 715"/>
                <a:gd name="T2" fmla="*/ 2 w 7"/>
                <a:gd name="T3" fmla="*/ 0 h 715"/>
                <a:gd name="T4" fmla="*/ 7 w 7"/>
                <a:gd name="T5" fmla="*/ 36 h 715"/>
                <a:gd name="T6" fmla="*/ 1 w 7"/>
                <a:gd name="T7" fmla="*/ 55 h 715"/>
                <a:gd name="T8" fmla="*/ 4 w 7"/>
                <a:gd name="T9" fmla="*/ 34 h 715"/>
                <a:gd name="T10" fmla="*/ 7 w 7"/>
                <a:gd name="T11" fmla="*/ 86 h 715"/>
                <a:gd name="T12" fmla="*/ 0 w 7"/>
                <a:gd name="T13" fmla="*/ 87 h 715"/>
                <a:gd name="T14" fmla="*/ 4 w 7"/>
                <a:gd name="T15" fmla="*/ 67 h 715"/>
                <a:gd name="T16" fmla="*/ 7 w 7"/>
                <a:gd name="T17" fmla="*/ 121 h 715"/>
                <a:gd name="T18" fmla="*/ 0 w 7"/>
                <a:gd name="T19" fmla="*/ 120 h 715"/>
                <a:gd name="T20" fmla="*/ 5 w 7"/>
                <a:gd name="T21" fmla="*/ 101 h 715"/>
                <a:gd name="T22" fmla="*/ 5 w 7"/>
                <a:gd name="T23" fmla="*/ 155 h 715"/>
                <a:gd name="T24" fmla="*/ 0 w 7"/>
                <a:gd name="T25" fmla="*/ 136 h 715"/>
                <a:gd name="T26" fmla="*/ 7 w 7"/>
                <a:gd name="T27" fmla="*/ 135 h 715"/>
                <a:gd name="T28" fmla="*/ 4 w 7"/>
                <a:gd name="T29" fmla="*/ 189 h 715"/>
                <a:gd name="T30" fmla="*/ 0 w 7"/>
                <a:gd name="T31" fmla="*/ 169 h 715"/>
                <a:gd name="T32" fmla="*/ 7 w 7"/>
                <a:gd name="T33" fmla="*/ 170 h 715"/>
                <a:gd name="T34" fmla="*/ 4 w 7"/>
                <a:gd name="T35" fmla="*/ 223 h 715"/>
                <a:gd name="T36" fmla="*/ 1 w 7"/>
                <a:gd name="T37" fmla="*/ 201 h 715"/>
                <a:gd name="T38" fmla="*/ 7 w 7"/>
                <a:gd name="T39" fmla="*/ 203 h 715"/>
                <a:gd name="T40" fmla="*/ 2 w 7"/>
                <a:gd name="T41" fmla="*/ 256 h 715"/>
                <a:gd name="T42" fmla="*/ 2 w 7"/>
                <a:gd name="T43" fmla="*/ 234 h 715"/>
                <a:gd name="T44" fmla="*/ 7 w 7"/>
                <a:gd name="T45" fmla="*/ 270 h 715"/>
                <a:gd name="T46" fmla="*/ 1 w 7"/>
                <a:gd name="T47" fmla="*/ 288 h 715"/>
                <a:gd name="T48" fmla="*/ 4 w 7"/>
                <a:gd name="T49" fmla="*/ 268 h 715"/>
                <a:gd name="T50" fmla="*/ 7 w 7"/>
                <a:gd name="T51" fmla="*/ 320 h 715"/>
                <a:gd name="T52" fmla="*/ 0 w 7"/>
                <a:gd name="T53" fmla="*/ 321 h 715"/>
                <a:gd name="T54" fmla="*/ 4 w 7"/>
                <a:gd name="T55" fmla="*/ 300 h 715"/>
                <a:gd name="T56" fmla="*/ 7 w 7"/>
                <a:gd name="T57" fmla="*/ 354 h 715"/>
                <a:gd name="T58" fmla="*/ 0 w 7"/>
                <a:gd name="T59" fmla="*/ 353 h 715"/>
                <a:gd name="T60" fmla="*/ 5 w 7"/>
                <a:gd name="T61" fmla="*/ 335 h 715"/>
                <a:gd name="T62" fmla="*/ 5 w 7"/>
                <a:gd name="T63" fmla="*/ 388 h 715"/>
                <a:gd name="T64" fmla="*/ 0 w 7"/>
                <a:gd name="T65" fmla="*/ 370 h 715"/>
                <a:gd name="T66" fmla="*/ 7 w 7"/>
                <a:gd name="T67" fmla="*/ 369 h 715"/>
                <a:gd name="T68" fmla="*/ 4 w 7"/>
                <a:gd name="T69" fmla="*/ 423 h 715"/>
                <a:gd name="T70" fmla="*/ 0 w 7"/>
                <a:gd name="T71" fmla="*/ 402 h 715"/>
                <a:gd name="T72" fmla="*/ 7 w 7"/>
                <a:gd name="T73" fmla="*/ 403 h 715"/>
                <a:gd name="T74" fmla="*/ 4 w 7"/>
                <a:gd name="T75" fmla="*/ 457 h 715"/>
                <a:gd name="T76" fmla="*/ 1 w 7"/>
                <a:gd name="T77" fmla="*/ 435 h 715"/>
                <a:gd name="T78" fmla="*/ 7 w 7"/>
                <a:gd name="T79" fmla="*/ 437 h 715"/>
                <a:gd name="T80" fmla="*/ 2 w 7"/>
                <a:gd name="T81" fmla="*/ 489 h 715"/>
                <a:gd name="T82" fmla="*/ 2 w 7"/>
                <a:gd name="T83" fmla="*/ 467 h 715"/>
                <a:gd name="T84" fmla="*/ 7 w 7"/>
                <a:gd name="T85" fmla="*/ 503 h 715"/>
                <a:gd name="T86" fmla="*/ 1 w 7"/>
                <a:gd name="T87" fmla="*/ 522 h 715"/>
                <a:gd name="T88" fmla="*/ 4 w 7"/>
                <a:gd name="T89" fmla="*/ 501 h 715"/>
                <a:gd name="T90" fmla="*/ 7 w 7"/>
                <a:gd name="T91" fmla="*/ 553 h 715"/>
                <a:gd name="T92" fmla="*/ 0 w 7"/>
                <a:gd name="T93" fmla="*/ 554 h 715"/>
                <a:gd name="T94" fmla="*/ 4 w 7"/>
                <a:gd name="T95" fmla="*/ 534 h 715"/>
                <a:gd name="T96" fmla="*/ 7 w 7"/>
                <a:gd name="T97" fmla="*/ 588 h 715"/>
                <a:gd name="T98" fmla="*/ 0 w 7"/>
                <a:gd name="T99" fmla="*/ 587 h 715"/>
                <a:gd name="T100" fmla="*/ 5 w 7"/>
                <a:gd name="T101" fmla="*/ 568 h 715"/>
                <a:gd name="T102" fmla="*/ 5 w 7"/>
                <a:gd name="T103" fmla="*/ 623 h 715"/>
                <a:gd name="T104" fmla="*/ 0 w 7"/>
                <a:gd name="T105" fmla="*/ 603 h 715"/>
                <a:gd name="T106" fmla="*/ 7 w 7"/>
                <a:gd name="T107" fmla="*/ 602 h 715"/>
                <a:gd name="T108" fmla="*/ 4 w 7"/>
                <a:gd name="T109" fmla="*/ 656 h 715"/>
                <a:gd name="T110" fmla="*/ 0 w 7"/>
                <a:gd name="T111" fmla="*/ 636 h 715"/>
                <a:gd name="T112" fmla="*/ 7 w 7"/>
                <a:gd name="T113" fmla="*/ 637 h 715"/>
                <a:gd name="T114" fmla="*/ 4 w 7"/>
                <a:gd name="T115" fmla="*/ 690 h 715"/>
                <a:gd name="T116" fmla="*/ 1 w 7"/>
                <a:gd name="T117" fmla="*/ 668 h 715"/>
                <a:gd name="T118" fmla="*/ 7 w 7"/>
                <a:gd name="T119" fmla="*/ 671 h 715"/>
                <a:gd name="T120" fmla="*/ 2 w 7"/>
                <a:gd name="T121" fmla="*/ 715 h 715"/>
                <a:gd name="T122" fmla="*/ 2 w 7"/>
                <a:gd name="T123" fmla="*/ 701 h 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" h="715">
                  <a:moveTo>
                    <a:pt x="7" y="2"/>
                  </a:moveTo>
                  <a:lnTo>
                    <a:pt x="7" y="20"/>
                  </a:lnTo>
                  <a:lnTo>
                    <a:pt x="7" y="21"/>
                  </a:lnTo>
                  <a:lnTo>
                    <a:pt x="5" y="22"/>
                  </a:lnTo>
                  <a:lnTo>
                    <a:pt x="4" y="22"/>
                  </a:lnTo>
                  <a:lnTo>
                    <a:pt x="4" y="22"/>
                  </a:lnTo>
                  <a:lnTo>
                    <a:pt x="2" y="22"/>
                  </a:lnTo>
                  <a:lnTo>
                    <a:pt x="1" y="22"/>
                  </a:lnTo>
                  <a:lnTo>
                    <a:pt x="0" y="21"/>
                  </a:lnTo>
                  <a:lnTo>
                    <a:pt x="0" y="20"/>
                  </a:lnTo>
                  <a:lnTo>
                    <a:pt x="0" y="2"/>
                  </a:lnTo>
                  <a:lnTo>
                    <a:pt x="0" y="1"/>
                  </a:lnTo>
                  <a:lnTo>
                    <a:pt x="1" y="1"/>
                  </a:lnTo>
                  <a:lnTo>
                    <a:pt x="2" y="0"/>
                  </a:lnTo>
                  <a:lnTo>
                    <a:pt x="4" y="0"/>
                  </a:lnTo>
                  <a:lnTo>
                    <a:pt x="4" y="0"/>
                  </a:lnTo>
                  <a:lnTo>
                    <a:pt x="5" y="1"/>
                  </a:lnTo>
                  <a:lnTo>
                    <a:pt x="7" y="1"/>
                  </a:lnTo>
                  <a:lnTo>
                    <a:pt x="7" y="2"/>
                  </a:lnTo>
                  <a:lnTo>
                    <a:pt x="7" y="2"/>
                  </a:lnTo>
                  <a:close/>
                  <a:moveTo>
                    <a:pt x="7" y="36"/>
                  </a:moveTo>
                  <a:lnTo>
                    <a:pt x="7" y="52"/>
                  </a:lnTo>
                  <a:lnTo>
                    <a:pt x="7" y="54"/>
                  </a:lnTo>
                  <a:lnTo>
                    <a:pt x="5" y="55"/>
                  </a:lnTo>
                  <a:lnTo>
                    <a:pt x="4" y="56"/>
                  </a:lnTo>
                  <a:lnTo>
                    <a:pt x="4" y="56"/>
                  </a:lnTo>
                  <a:lnTo>
                    <a:pt x="2" y="56"/>
                  </a:lnTo>
                  <a:lnTo>
                    <a:pt x="1" y="55"/>
                  </a:lnTo>
                  <a:lnTo>
                    <a:pt x="0" y="54"/>
                  </a:lnTo>
                  <a:lnTo>
                    <a:pt x="0" y="52"/>
                  </a:lnTo>
                  <a:lnTo>
                    <a:pt x="0" y="36"/>
                  </a:lnTo>
                  <a:lnTo>
                    <a:pt x="0" y="35"/>
                  </a:lnTo>
                  <a:lnTo>
                    <a:pt x="1" y="34"/>
                  </a:lnTo>
                  <a:lnTo>
                    <a:pt x="2" y="34"/>
                  </a:lnTo>
                  <a:lnTo>
                    <a:pt x="4" y="34"/>
                  </a:lnTo>
                  <a:lnTo>
                    <a:pt x="4" y="34"/>
                  </a:lnTo>
                  <a:lnTo>
                    <a:pt x="5" y="34"/>
                  </a:lnTo>
                  <a:lnTo>
                    <a:pt x="7" y="35"/>
                  </a:lnTo>
                  <a:lnTo>
                    <a:pt x="7" y="36"/>
                  </a:lnTo>
                  <a:lnTo>
                    <a:pt x="7" y="36"/>
                  </a:lnTo>
                  <a:close/>
                  <a:moveTo>
                    <a:pt x="7" y="70"/>
                  </a:moveTo>
                  <a:lnTo>
                    <a:pt x="7" y="86"/>
                  </a:lnTo>
                  <a:lnTo>
                    <a:pt x="7" y="87"/>
                  </a:lnTo>
                  <a:lnTo>
                    <a:pt x="5" y="88"/>
                  </a:lnTo>
                  <a:lnTo>
                    <a:pt x="4" y="89"/>
                  </a:lnTo>
                  <a:lnTo>
                    <a:pt x="4" y="89"/>
                  </a:lnTo>
                  <a:lnTo>
                    <a:pt x="2" y="89"/>
                  </a:lnTo>
                  <a:lnTo>
                    <a:pt x="1" y="88"/>
                  </a:lnTo>
                  <a:lnTo>
                    <a:pt x="0" y="87"/>
                  </a:lnTo>
                  <a:lnTo>
                    <a:pt x="0" y="86"/>
                  </a:lnTo>
                  <a:lnTo>
                    <a:pt x="0" y="70"/>
                  </a:lnTo>
                  <a:lnTo>
                    <a:pt x="0" y="69"/>
                  </a:lnTo>
                  <a:lnTo>
                    <a:pt x="1" y="68"/>
                  </a:lnTo>
                  <a:lnTo>
                    <a:pt x="2" y="67"/>
                  </a:lnTo>
                  <a:lnTo>
                    <a:pt x="4" y="67"/>
                  </a:lnTo>
                  <a:lnTo>
                    <a:pt x="4" y="67"/>
                  </a:lnTo>
                  <a:lnTo>
                    <a:pt x="5" y="68"/>
                  </a:lnTo>
                  <a:lnTo>
                    <a:pt x="7" y="69"/>
                  </a:lnTo>
                  <a:lnTo>
                    <a:pt x="7" y="70"/>
                  </a:lnTo>
                  <a:lnTo>
                    <a:pt x="7" y="70"/>
                  </a:lnTo>
                  <a:close/>
                  <a:moveTo>
                    <a:pt x="7" y="103"/>
                  </a:moveTo>
                  <a:lnTo>
                    <a:pt x="7" y="120"/>
                  </a:lnTo>
                  <a:lnTo>
                    <a:pt x="7" y="121"/>
                  </a:lnTo>
                  <a:lnTo>
                    <a:pt x="5" y="122"/>
                  </a:lnTo>
                  <a:lnTo>
                    <a:pt x="4" y="122"/>
                  </a:lnTo>
                  <a:lnTo>
                    <a:pt x="4" y="122"/>
                  </a:lnTo>
                  <a:lnTo>
                    <a:pt x="2" y="122"/>
                  </a:lnTo>
                  <a:lnTo>
                    <a:pt x="1" y="122"/>
                  </a:lnTo>
                  <a:lnTo>
                    <a:pt x="0" y="121"/>
                  </a:lnTo>
                  <a:lnTo>
                    <a:pt x="0" y="120"/>
                  </a:lnTo>
                  <a:lnTo>
                    <a:pt x="0" y="103"/>
                  </a:lnTo>
                  <a:lnTo>
                    <a:pt x="0" y="102"/>
                  </a:lnTo>
                  <a:lnTo>
                    <a:pt x="1" y="101"/>
                  </a:lnTo>
                  <a:lnTo>
                    <a:pt x="2" y="100"/>
                  </a:lnTo>
                  <a:lnTo>
                    <a:pt x="4" y="100"/>
                  </a:lnTo>
                  <a:lnTo>
                    <a:pt x="4" y="100"/>
                  </a:lnTo>
                  <a:lnTo>
                    <a:pt x="5" y="101"/>
                  </a:lnTo>
                  <a:lnTo>
                    <a:pt x="7" y="102"/>
                  </a:lnTo>
                  <a:lnTo>
                    <a:pt x="7" y="103"/>
                  </a:lnTo>
                  <a:lnTo>
                    <a:pt x="7" y="103"/>
                  </a:lnTo>
                  <a:close/>
                  <a:moveTo>
                    <a:pt x="7" y="136"/>
                  </a:moveTo>
                  <a:lnTo>
                    <a:pt x="7" y="153"/>
                  </a:lnTo>
                  <a:lnTo>
                    <a:pt x="7" y="155"/>
                  </a:lnTo>
                  <a:lnTo>
                    <a:pt x="5" y="155"/>
                  </a:lnTo>
                  <a:lnTo>
                    <a:pt x="4" y="156"/>
                  </a:lnTo>
                  <a:lnTo>
                    <a:pt x="4" y="156"/>
                  </a:lnTo>
                  <a:lnTo>
                    <a:pt x="2" y="156"/>
                  </a:lnTo>
                  <a:lnTo>
                    <a:pt x="1" y="155"/>
                  </a:lnTo>
                  <a:lnTo>
                    <a:pt x="0" y="155"/>
                  </a:lnTo>
                  <a:lnTo>
                    <a:pt x="0" y="153"/>
                  </a:lnTo>
                  <a:lnTo>
                    <a:pt x="0" y="136"/>
                  </a:lnTo>
                  <a:lnTo>
                    <a:pt x="0" y="135"/>
                  </a:lnTo>
                  <a:lnTo>
                    <a:pt x="1" y="134"/>
                  </a:lnTo>
                  <a:lnTo>
                    <a:pt x="2" y="134"/>
                  </a:lnTo>
                  <a:lnTo>
                    <a:pt x="4" y="134"/>
                  </a:lnTo>
                  <a:lnTo>
                    <a:pt x="4" y="134"/>
                  </a:lnTo>
                  <a:lnTo>
                    <a:pt x="5" y="134"/>
                  </a:lnTo>
                  <a:lnTo>
                    <a:pt x="7" y="135"/>
                  </a:lnTo>
                  <a:lnTo>
                    <a:pt x="7" y="136"/>
                  </a:lnTo>
                  <a:lnTo>
                    <a:pt x="7" y="136"/>
                  </a:lnTo>
                  <a:close/>
                  <a:moveTo>
                    <a:pt x="7" y="170"/>
                  </a:moveTo>
                  <a:lnTo>
                    <a:pt x="7" y="186"/>
                  </a:lnTo>
                  <a:lnTo>
                    <a:pt x="7" y="187"/>
                  </a:lnTo>
                  <a:lnTo>
                    <a:pt x="5" y="188"/>
                  </a:lnTo>
                  <a:lnTo>
                    <a:pt x="4" y="189"/>
                  </a:lnTo>
                  <a:lnTo>
                    <a:pt x="4" y="189"/>
                  </a:lnTo>
                  <a:lnTo>
                    <a:pt x="2" y="189"/>
                  </a:lnTo>
                  <a:lnTo>
                    <a:pt x="1" y="188"/>
                  </a:lnTo>
                  <a:lnTo>
                    <a:pt x="0" y="187"/>
                  </a:lnTo>
                  <a:lnTo>
                    <a:pt x="0" y="186"/>
                  </a:lnTo>
                  <a:lnTo>
                    <a:pt x="0" y="170"/>
                  </a:lnTo>
                  <a:lnTo>
                    <a:pt x="0" y="169"/>
                  </a:lnTo>
                  <a:lnTo>
                    <a:pt x="1" y="168"/>
                  </a:lnTo>
                  <a:lnTo>
                    <a:pt x="2" y="168"/>
                  </a:lnTo>
                  <a:lnTo>
                    <a:pt x="4" y="166"/>
                  </a:lnTo>
                  <a:lnTo>
                    <a:pt x="4" y="168"/>
                  </a:lnTo>
                  <a:lnTo>
                    <a:pt x="5" y="168"/>
                  </a:lnTo>
                  <a:lnTo>
                    <a:pt x="7" y="169"/>
                  </a:lnTo>
                  <a:lnTo>
                    <a:pt x="7" y="170"/>
                  </a:lnTo>
                  <a:lnTo>
                    <a:pt x="7" y="170"/>
                  </a:lnTo>
                  <a:close/>
                  <a:moveTo>
                    <a:pt x="7" y="203"/>
                  </a:moveTo>
                  <a:lnTo>
                    <a:pt x="7" y="220"/>
                  </a:lnTo>
                  <a:lnTo>
                    <a:pt x="7" y="221"/>
                  </a:lnTo>
                  <a:lnTo>
                    <a:pt x="5" y="222"/>
                  </a:lnTo>
                  <a:lnTo>
                    <a:pt x="4" y="222"/>
                  </a:lnTo>
                  <a:lnTo>
                    <a:pt x="4" y="223"/>
                  </a:lnTo>
                  <a:lnTo>
                    <a:pt x="2" y="222"/>
                  </a:lnTo>
                  <a:lnTo>
                    <a:pt x="1" y="222"/>
                  </a:lnTo>
                  <a:lnTo>
                    <a:pt x="0" y="221"/>
                  </a:lnTo>
                  <a:lnTo>
                    <a:pt x="0" y="220"/>
                  </a:lnTo>
                  <a:lnTo>
                    <a:pt x="0" y="203"/>
                  </a:lnTo>
                  <a:lnTo>
                    <a:pt x="0" y="202"/>
                  </a:lnTo>
                  <a:lnTo>
                    <a:pt x="1" y="201"/>
                  </a:lnTo>
                  <a:lnTo>
                    <a:pt x="2" y="200"/>
                  </a:lnTo>
                  <a:lnTo>
                    <a:pt x="4" y="200"/>
                  </a:lnTo>
                  <a:lnTo>
                    <a:pt x="4" y="200"/>
                  </a:lnTo>
                  <a:lnTo>
                    <a:pt x="5" y="201"/>
                  </a:lnTo>
                  <a:lnTo>
                    <a:pt x="7" y="202"/>
                  </a:lnTo>
                  <a:lnTo>
                    <a:pt x="7" y="203"/>
                  </a:lnTo>
                  <a:lnTo>
                    <a:pt x="7" y="203"/>
                  </a:lnTo>
                  <a:close/>
                  <a:moveTo>
                    <a:pt x="7" y="236"/>
                  </a:moveTo>
                  <a:lnTo>
                    <a:pt x="7" y="253"/>
                  </a:lnTo>
                  <a:lnTo>
                    <a:pt x="7" y="254"/>
                  </a:lnTo>
                  <a:lnTo>
                    <a:pt x="5" y="256"/>
                  </a:lnTo>
                  <a:lnTo>
                    <a:pt x="4" y="256"/>
                  </a:lnTo>
                  <a:lnTo>
                    <a:pt x="4" y="256"/>
                  </a:lnTo>
                  <a:lnTo>
                    <a:pt x="2" y="256"/>
                  </a:lnTo>
                  <a:lnTo>
                    <a:pt x="1" y="256"/>
                  </a:lnTo>
                  <a:lnTo>
                    <a:pt x="0" y="254"/>
                  </a:lnTo>
                  <a:lnTo>
                    <a:pt x="0" y="253"/>
                  </a:lnTo>
                  <a:lnTo>
                    <a:pt x="0" y="236"/>
                  </a:lnTo>
                  <a:lnTo>
                    <a:pt x="0" y="235"/>
                  </a:lnTo>
                  <a:lnTo>
                    <a:pt x="1" y="235"/>
                  </a:lnTo>
                  <a:lnTo>
                    <a:pt x="2" y="234"/>
                  </a:lnTo>
                  <a:lnTo>
                    <a:pt x="4" y="234"/>
                  </a:lnTo>
                  <a:lnTo>
                    <a:pt x="4" y="234"/>
                  </a:lnTo>
                  <a:lnTo>
                    <a:pt x="5" y="235"/>
                  </a:lnTo>
                  <a:lnTo>
                    <a:pt x="7" y="235"/>
                  </a:lnTo>
                  <a:lnTo>
                    <a:pt x="7" y="236"/>
                  </a:lnTo>
                  <a:lnTo>
                    <a:pt x="7" y="236"/>
                  </a:lnTo>
                  <a:close/>
                  <a:moveTo>
                    <a:pt x="7" y="270"/>
                  </a:moveTo>
                  <a:lnTo>
                    <a:pt x="7" y="287"/>
                  </a:lnTo>
                  <a:lnTo>
                    <a:pt x="7" y="287"/>
                  </a:lnTo>
                  <a:lnTo>
                    <a:pt x="5" y="288"/>
                  </a:lnTo>
                  <a:lnTo>
                    <a:pt x="4" y="289"/>
                  </a:lnTo>
                  <a:lnTo>
                    <a:pt x="4" y="289"/>
                  </a:lnTo>
                  <a:lnTo>
                    <a:pt x="2" y="289"/>
                  </a:lnTo>
                  <a:lnTo>
                    <a:pt x="1" y="288"/>
                  </a:lnTo>
                  <a:lnTo>
                    <a:pt x="0" y="287"/>
                  </a:lnTo>
                  <a:lnTo>
                    <a:pt x="0" y="287"/>
                  </a:lnTo>
                  <a:lnTo>
                    <a:pt x="0" y="270"/>
                  </a:lnTo>
                  <a:lnTo>
                    <a:pt x="0" y="269"/>
                  </a:lnTo>
                  <a:lnTo>
                    <a:pt x="1" y="268"/>
                  </a:lnTo>
                  <a:lnTo>
                    <a:pt x="2" y="268"/>
                  </a:lnTo>
                  <a:lnTo>
                    <a:pt x="4" y="268"/>
                  </a:lnTo>
                  <a:lnTo>
                    <a:pt x="4" y="268"/>
                  </a:lnTo>
                  <a:lnTo>
                    <a:pt x="5" y="268"/>
                  </a:lnTo>
                  <a:lnTo>
                    <a:pt x="7" y="269"/>
                  </a:lnTo>
                  <a:lnTo>
                    <a:pt x="7" y="270"/>
                  </a:lnTo>
                  <a:lnTo>
                    <a:pt x="7" y="270"/>
                  </a:lnTo>
                  <a:close/>
                  <a:moveTo>
                    <a:pt x="7" y="303"/>
                  </a:moveTo>
                  <a:lnTo>
                    <a:pt x="7" y="320"/>
                  </a:lnTo>
                  <a:lnTo>
                    <a:pt x="7" y="321"/>
                  </a:lnTo>
                  <a:lnTo>
                    <a:pt x="5" y="322"/>
                  </a:lnTo>
                  <a:lnTo>
                    <a:pt x="4" y="323"/>
                  </a:lnTo>
                  <a:lnTo>
                    <a:pt x="4" y="323"/>
                  </a:lnTo>
                  <a:lnTo>
                    <a:pt x="2" y="323"/>
                  </a:lnTo>
                  <a:lnTo>
                    <a:pt x="1" y="322"/>
                  </a:lnTo>
                  <a:lnTo>
                    <a:pt x="0" y="321"/>
                  </a:lnTo>
                  <a:lnTo>
                    <a:pt x="0" y="320"/>
                  </a:lnTo>
                  <a:lnTo>
                    <a:pt x="0" y="303"/>
                  </a:lnTo>
                  <a:lnTo>
                    <a:pt x="0" y="302"/>
                  </a:lnTo>
                  <a:lnTo>
                    <a:pt x="1" y="301"/>
                  </a:lnTo>
                  <a:lnTo>
                    <a:pt x="2" y="300"/>
                  </a:lnTo>
                  <a:lnTo>
                    <a:pt x="4" y="300"/>
                  </a:lnTo>
                  <a:lnTo>
                    <a:pt x="4" y="300"/>
                  </a:lnTo>
                  <a:lnTo>
                    <a:pt x="5" y="301"/>
                  </a:lnTo>
                  <a:lnTo>
                    <a:pt x="7" y="302"/>
                  </a:lnTo>
                  <a:lnTo>
                    <a:pt x="7" y="303"/>
                  </a:lnTo>
                  <a:lnTo>
                    <a:pt x="7" y="303"/>
                  </a:lnTo>
                  <a:close/>
                  <a:moveTo>
                    <a:pt x="7" y="337"/>
                  </a:moveTo>
                  <a:lnTo>
                    <a:pt x="7" y="353"/>
                  </a:lnTo>
                  <a:lnTo>
                    <a:pt x="7" y="354"/>
                  </a:lnTo>
                  <a:lnTo>
                    <a:pt x="5" y="356"/>
                  </a:lnTo>
                  <a:lnTo>
                    <a:pt x="4" y="356"/>
                  </a:lnTo>
                  <a:lnTo>
                    <a:pt x="4" y="357"/>
                  </a:lnTo>
                  <a:lnTo>
                    <a:pt x="2" y="356"/>
                  </a:lnTo>
                  <a:lnTo>
                    <a:pt x="1" y="356"/>
                  </a:lnTo>
                  <a:lnTo>
                    <a:pt x="0" y="354"/>
                  </a:lnTo>
                  <a:lnTo>
                    <a:pt x="0" y="353"/>
                  </a:lnTo>
                  <a:lnTo>
                    <a:pt x="0" y="337"/>
                  </a:lnTo>
                  <a:lnTo>
                    <a:pt x="0" y="336"/>
                  </a:lnTo>
                  <a:lnTo>
                    <a:pt x="1" y="335"/>
                  </a:lnTo>
                  <a:lnTo>
                    <a:pt x="2" y="334"/>
                  </a:lnTo>
                  <a:lnTo>
                    <a:pt x="4" y="334"/>
                  </a:lnTo>
                  <a:lnTo>
                    <a:pt x="4" y="334"/>
                  </a:lnTo>
                  <a:lnTo>
                    <a:pt x="5" y="335"/>
                  </a:lnTo>
                  <a:lnTo>
                    <a:pt x="7" y="336"/>
                  </a:lnTo>
                  <a:lnTo>
                    <a:pt x="7" y="337"/>
                  </a:lnTo>
                  <a:lnTo>
                    <a:pt x="7" y="337"/>
                  </a:lnTo>
                  <a:close/>
                  <a:moveTo>
                    <a:pt x="7" y="370"/>
                  </a:moveTo>
                  <a:lnTo>
                    <a:pt x="7" y="387"/>
                  </a:lnTo>
                  <a:lnTo>
                    <a:pt x="7" y="388"/>
                  </a:lnTo>
                  <a:lnTo>
                    <a:pt x="5" y="388"/>
                  </a:lnTo>
                  <a:lnTo>
                    <a:pt x="4" y="389"/>
                  </a:lnTo>
                  <a:lnTo>
                    <a:pt x="4" y="389"/>
                  </a:lnTo>
                  <a:lnTo>
                    <a:pt x="2" y="389"/>
                  </a:lnTo>
                  <a:lnTo>
                    <a:pt x="1" y="388"/>
                  </a:lnTo>
                  <a:lnTo>
                    <a:pt x="0" y="388"/>
                  </a:lnTo>
                  <a:lnTo>
                    <a:pt x="0" y="387"/>
                  </a:lnTo>
                  <a:lnTo>
                    <a:pt x="0" y="370"/>
                  </a:lnTo>
                  <a:lnTo>
                    <a:pt x="0" y="369"/>
                  </a:lnTo>
                  <a:lnTo>
                    <a:pt x="1" y="369"/>
                  </a:lnTo>
                  <a:lnTo>
                    <a:pt x="2" y="367"/>
                  </a:lnTo>
                  <a:lnTo>
                    <a:pt x="4" y="367"/>
                  </a:lnTo>
                  <a:lnTo>
                    <a:pt x="4" y="367"/>
                  </a:lnTo>
                  <a:lnTo>
                    <a:pt x="5" y="369"/>
                  </a:lnTo>
                  <a:lnTo>
                    <a:pt x="7" y="369"/>
                  </a:lnTo>
                  <a:lnTo>
                    <a:pt x="7" y="370"/>
                  </a:lnTo>
                  <a:lnTo>
                    <a:pt x="7" y="370"/>
                  </a:lnTo>
                  <a:close/>
                  <a:moveTo>
                    <a:pt x="7" y="403"/>
                  </a:moveTo>
                  <a:lnTo>
                    <a:pt x="7" y="420"/>
                  </a:lnTo>
                  <a:lnTo>
                    <a:pt x="7" y="421"/>
                  </a:lnTo>
                  <a:lnTo>
                    <a:pt x="5" y="422"/>
                  </a:lnTo>
                  <a:lnTo>
                    <a:pt x="4" y="423"/>
                  </a:lnTo>
                  <a:lnTo>
                    <a:pt x="4" y="423"/>
                  </a:lnTo>
                  <a:lnTo>
                    <a:pt x="2" y="423"/>
                  </a:lnTo>
                  <a:lnTo>
                    <a:pt x="1" y="422"/>
                  </a:lnTo>
                  <a:lnTo>
                    <a:pt x="0" y="421"/>
                  </a:lnTo>
                  <a:lnTo>
                    <a:pt x="0" y="420"/>
                  </a:lnTo>
                  <a:lnTo>
                    <a:pt x="0" y="403"/>
                  </a:lnTo>
                  <a:lnTo>
                    <a:pt x="0" y="402"/>
                  </a:lnTo>
                  <a:lnTo>
                    <a:pt x="1" y="401"/>
                  </a:lnTo>
                  <a:lnTo>
                    <a:pt x="2" y="401"/>
                  </a:lnTo>
                  <a:lnTo>
                    <a:pt x="4" y="400"/>
                  </a:lnTo>
                  <a:lnTo>
                    <a:pt x="4" y="401"/>
                  </a:lnTo>
                  <a:lnTo>
                    <a:pt x="5" y="401"/>
                  </a:lnTo>
                  <a:lnTo>
                    <a:pt x="7" y="402"/>
                  </a:lnTo>
                  <a:lnTo>
                    <a:pt x="7" y="403"/>
                  </a:lnTo>
                  <a:lnTo>
                    <a:pt x="7" y="403"/>
                  </a:lnTo>
                  <a:close/>
                  <a:moveTo>
                    <a:pt x="7" y="437"/>
                  </a:moveTo>
                  <a:lnTo>
                    <a:pt x="7" y="453"/>
                  </a:lnTo>
                  <a:lnTo>
                    <a:pt x="7" y="454"/>
                  </a:lnTo>
                  <a:lnTo>
                    <a:pt x="5" y="455"/>
                  </a:lnTo>
                  <a:lnTo>
                    <a:pt x="4" y="455"/>
                  </a:lnTo>
                  <a:lnTo>
                    <a:pt x="4" y="457"/>
                  </a:lnTo>
                  <a:lnTo>
                    <a:pt x="2" y="455"/>
                  </a:lnTo>
                  <a:lnTo>
                    <a:pt x="1" y="455"/>
                  </a:lnTo>
                  <a:lnTo>
                    <a:pt x="0" y="454"/>
                  </a:lnTo>
                  <a:lnTo>
                    <a:pt x="0" y="453"/>
                  </a:lnTo>
                  <a:lnTo>
                    <a:pt x="0" y="437"/>
                  </a:lnTo>
                  <a:lnTo>
                    <a:pt x="0" y="436"/>
                  </a:lnTo>
                  <a:lnTo>
                    <a:pt x="1" y="435"/>
                  </a:lnTo>
                  <a:lnTo>
                    <a:pt x="2" y="434"/>
                  </a:lnTo>
                  <a:lnTo>
                    <a:pt x="4" y="434"/>
                  </a:lnTo>
                  <a:lnTo>
                    <a:pt x="4" y="434"/>
                  </a:lnTo>
                  <a:lnTo>
                    <a:pt x="5" y="435"/>
                  </a:lnTo>
                  <a:lnTo>
                    <a:pt x="7" y="436"/>
                  </a:lnTo>
                  <a:lnTo>
                    <a:pt x="7" y="437"/>
                  </a:lnTo>
                  <a:lnTo>
                    <a:pt x="7" y="437"/>
                  </a:lnTo>
                  <a:close/>
                  <a:moveTo>
                    <a:pt x="7" y="470"/>
                  </a:moveTo>
                  <a:lnTo>
                    <a:pt x="7" y="487"/>
                  </a:lnTo>
                  <a:lnTo>
                    <a:pt x="7" y="488"/>
                  </a:lnTo>
                  <a:lnTo>
                    <a:pt x="5" y="489"/>
                  </a:lnTo>
                  <a:lnTo>
                    <a:pt x="4" y="489"/>
                  </a:lnTo>
                  <a:lnTo>
                    <a:pt x="4" y="489"/>
                  </a:lnTo>
                  <a:lnTo>
                    <a:pt x="2" y="489"/>
                  </a:lnTo>
                  <a:lnTo>
                    <a:pt x="1" y="489"/>
                  </a:lnTo>
                  <a:lnTo>
                    <a:pt x="0" y="488"/>
                  </a:lnTo>
                  <a:lnTo>
                    <a:pt x="0" y="487"/>
                  </a:lnTo>
                  <a:lnTo>
                    <a:pt x="0" y="470"/>
                  </a:lnTo>
                  <a:lnTo>
                    <a:pt x="0" y="468"/>
                  </a:lnTo>
                  <a:lnTo>
                    <a:pt x="1" y="468"/>
                  </a:lnTo>
                  <a:lnTo>
                    <a:pt x="2" y="467"/>
                  </a:lnTo>
                  <a:lnTo>
                    <a:pt x="4" y="467"/>
                  </a:lnTo>
                  <a:lnTo>
                    <a:pt x="4" y="467"/>
                  </a:lnTo>
                  <a:lnTo>
                    <a:pt x="5" y="468"/>
                  </a:lnTo>
                  <a:lnTo>
                    <a:pt x="7" y="468"/>
                  </a:lnTo>
                  <a:lnTo>
                    <a:pt x="7" y="470"/>
                  </a:lnTo>
                  <a:lnTo>
                    <a:pt x="7" y="470"/>
                  </a:lnTo>
                  <a:close/>
                  <a:moveTo>
                    <a:pt x="7" y="503"/>
                  </a:moveTo>
                  <a:lnTo>
                    <a:pt x="7" y="521"/>
                  </a:lnTo>
                  <a:lnTo>
                    <a:pt x="7" y="521"/>
                  </a:lnTo>
                  <a:lnTo>
                    <a:pt x="5" y="522"/>
                  </a:lnTo>
                  <a:lnTo>
                    <a:pt x="4" y="523"/>
                  </a:lnTo>
                  <a:lnTo>
                    <a:pt x="4" y="523"/>
                  </a:lnTo>
                  <a:lnTo>
                    <a:pt x="2" y="523"/>
                  </a:lnTo>
                  <a:lnTo>
                    <a:pt x="1" y="522"/>
                  </a:lnTo>
                  <a:lnTo>
                    <a:pt x="0" y="521"/>
                  </a:lnTo>
                  <a:lnTo>
                    <a:pt x="0" y="521"/>
                  </a:lnTo>
                  <a:lnTo>
                    <a:pt x="0" y="503"/>
                  </a:lnTo>
                  <a:lnTo>
                    <a:pt x="0" y="502"/>
                  </a:lnTo>
                  <a:lnTo>
                    <a:pt x="1" y="501"/>
                  </a:lnTo>
                  <a:lnTo>
                    <a:pt x="2" y="501"/>
                  </a:lnTo>
                  <a:lnTo>
                    <a:pt x="4" y="501"/>
                  </a:lnTo>
                  <a:lnTo>
                    <a:pt x="4" y="501"/>
                  </a:lnTo>
                  <a:lnTo>
                    <a:pt x="5" y="501"/>
                  </a:lnTo>
                  <a:lnTo>
                    <a:pt x="7" y="502"/>
                  </a:lnTo>
                  <a:lnTo>
                    <a:pt x="7" y="503"/>
                  </a:lnTo>
                  <a:lnTo>
                    <a:pt x="7" y="503"/>
                  </a:lnTo>
                  <a:close/>
                  <a:moveTo>
                    <a:pt x="7" y="537"/>
                  </a:moveTo>
                  <a:lnTo>
                    <a:pt x="7" y="553"/>
                  </a:lnTo>
                  <a:lnTo>
                    <a:pt x="7" y="554"/>
                  </a:lnTo>
                  <a:lnTo>
                    <a:pt x="5" y="555"/>
                  </a:lnTo>
                  <a:lnTo>
                    <a:pt x="4" y="556"/>
                  </a:lnTo>
                  <a:lnTo>
                    <a:pt x="4" y="556"/>
                  </a:lnTo>
                  <a:lnTo>
                    <a:pt x="2" y="556"/>
                  </a:lnTo>
                  <a:lnTo>
                    <a:pt x="1" y="555"/>
                  </a:lnTo>
                  <a:lnTo>
                    <a:pt x="0" y="554"/>
                  </a:lnTo>
                  <a:lnTo>
                    <a:pt x="0" y="553"/>
                  </a:lnTo>
                  <a:lnTo>
                    <a:pt x="0" y="537"/>
                  </a:lnTo>
                  <a:lnTo>
                    <a:pt x="0" y="536"/>
                  </a:lnTo>
                  <a:lnTo>
                    <a:pt x="1" y="535"/>
                  </a:lnTo>
                  <a:lnTo>
                    <a:pt x="2" y="534"/>
                  </a:lnTo>
                  <a:lnTo>
                    <a:pt x="4" y="534"/>
                  </a:lnTo>
                  <a:lnTo>
                    <a:pt x="4" y="534"/>
                  </a:lnTo>
                  <a:lnTo>
                    <a:pt x="5" y="535"/>
                  </a:lnTo>
                  <a:lnTo>
                    <a:pt x="7" y="536"/>
                  </a:lnTo>
                  <a:lnTo>
                    <a:pt x="7" y="537"/>
                  </a:lnTo>
                  <a:lnTo>
                    <a:pt x="7" y="537"/>
                  </a:lnTo>
                  <a:close/>
                  <a:moveTo>
                    <a:pt x="7" y="571"/>
                  </a:moveTo>
                  <a:lnTo>
                    <a:pt x="7" y="587"/>
                  </a:lnTo>
                  <a:lnTo>
                    <a:pt x="7" y="588"/>
                  </a:lnTo>
                  <a:lnTo>
                    <a:pt x="5" y="589"/>
                  </a:lnTo>
                  <a:lnTo>
                    <a:pt x="4" y="589"/>
                  </a:lnTo>
                  <a:lnTo>
                    <a:pt x="4" y="590"/>
                  </a:lnTo>
                  <a:lnTo>
                    <a:pt x="2" y="589"/>
                  </a:lnTo>
                  <a:lnTo>
                    <a:pt x="1" y="589"/>
                  </a:lnTo>
                  <a:lnTo>
                    <a:pt x="0" y="588"/>
                  </a:lnTo>
                  <a:lnTo>
                    <a:pt x="0" y="587"/>
                  </a:lnTo>
                  <a:lnTo>
                    <a:pt x="0" y="571"/>
                  </a:lnTo>
                  <a:lnTo>
                    <a:pt x="0" y="570"/>
                  </a:lnTo>
                  <a:lnTo>
                    <a:pt x="1" y="568"/>
                  </a:lnTo>
                  <a:lnTo>
                    <a:pt x="2" y="567"/>
                  </a:lnTo>
                  <a:lnTo>
                    <a:pt x="4" y="567"/>
                  </a:lnTo>
                  <a:lnTo>
                    <a:pt x="4" y="567"/>
                  </a:lnTo>
                  <a:lnTo>
                    <a:pt x="5" y="568"/>
                  </a:lnTo>
                  <a:lnTo>
                    <a:pt x="7" y="570"/>
                  </a:lnTo>
                  <a:lnTo>
                    <a:pt x="7" y="571"/>
                  </a:lnTo>
                  <a:lnTo>
                    <a:pt x="7" y="571"/>
                  </a:lnTo>
                  <a:close/>
                  <a:moveTo>
                    <a:pt x="7" y="603"/>
                  </a:moveTo>
                  <a:lnTo>
                    <a:pt x="7" y="621"/>
                  </a:lnTo>
                  <a:lnTo>
                    <a:pt x="7" y="622"/>
                  </a:lnTo>
                  <a:lnTo>
                    <a:pt x="5" y="623"/>
                  </a:lnTo>
                  <a:lnTo>
                    <a:pt x="4" y="623"/>
                  </a:lnTo>
                  <a:lnTo>
                    <a:pt x="4" y="623"/>
                  </a:lnTo>
                  <a:lnTo>
                    <a:pt x="2" y="623"/>
                  </a:lnTo>
                  <a:lnTo>
                    <a:pt x="1" y="623"/>
                  </a:lnTo>
                  <a:lnTo>
                    <a:pt x="0" y="622"/>
                  </a:lnTo>
                  <a:lnTo>
                    <a:pt x="0" y="621"/>
                  </a:lnTo>
                  <a:lnTo>
                    <a:pt x="0" y="603"/>
                  </a:lnTo>
                  <a:lnTo>
                    <a:pt x="0" y="602"/>
                  </a:lnTo>
                  <a:lnTo>
                    <a:pt x="1" y="602"/>
                  </a:lnTo>
                  <a:lnTo>
                    <a:pt x="2" y="601"/>
                  </a:lnTo>
                  <a:lnTo>
                    <a:pt x="4" y="601"/>
                  </a:lnTo>
                  <a:lnTo>
                    <a:pt x="4" y="601"/>
                  </a:lnTo>
                  <a:lnTo>
                    <a:pt x="5" y="602"/>
                  </a:lnTo>
                  <a:lnTo>
                    <a:pt x="7" y="602"/>
                  </a:lnTo>
                  <a:lnTo>
                    <a:pt x="7" y="603"/>
                  </a:lnTo>
                  <a:lnTo>
                    <a:pt x="7" y="603"/>
                  </a:lnTo>
                  <a:close/>
                  <a:moveTo>
                    <a:pt x="7" y="637"/>
                  </a:moveTo>
                  <a:lnTo>
                    <a:pt x="7" y="653"/>
                  </a:lnTo>
                  <a:lnTo>
                    <a:pt x="7" y="654"/>
                  </a:lnTo>
                  <a:lnTo>
                    <a:pt x="5" y="655"/>
                  </a:lnTo>
                  <a:lnTo>
                    <a:pt x="4" y="656"/>
                  </a:lnTo>
                  <a:lnTo>
                    <a:pt x="4" y="656"/>
                  </a:lnTo>
                  <a:lnTo>
                    <a:pt x="2" y="656"/>
                  </a:lnTo>
                  <a:lnTo>
                    <a:pt x="1" y="655"/>
                  </a:lnTo>
                  <a:lnTo>
                    <a:pt x="0" y="654"/>
                  </a:lnTo>
                  <a:lnTo>
                    <a:pt x="0" y="653"/>
                  </a:lnTo>
                  <a:lnTo>
                    <a:pt x="0" y="637"/>
                  </a:lnTo>
                  <a:lnTo>
                    <a:pt x="0" y="636"/>
                  </a:lnTo>
                  <a:lnTo>
                    <a:pt x="1" y="635"/>
                  </a:lnTo>
                  <a:lnTo>
                    <a:pt x="2" y="635"/>
                  </a:lnTo>
                  <a:lnTo>
                    <a:pt x="4" y="635"/>
                  </a:lnTo>
                  <a:lnTo>
                    <a:pt x="4" y="635"/>
                  </a:lnTo>
                  <a:lnTo>
                    <a:pt x="5" y="635"/>
                  </a:lnTo>
                  <a:lnTo>
                    <a:pt x="7" y="636"/>
                  </a:lnTo>
                  <a:lnTo>
                    <a:pt x="7" y="637"/>
                  </a:lnTo>
                  <a:lnTo>
                    <a:pt x="7" y="637"/>
                  </a:lnTo>
                  <a:close/>
                  <a:moveTo>
                    <a:pt x="7" y="671"/>
                  </a:moveTo>
                  <a:lnTo>
                    <a:pt x="7" y="687"/>
                  </a:lnTo>
                  <a:lnTo>
                    <a:pt x="7" y="688"/>
                  </a:lnTo>
                  <a:lnTo>
                    <a:pt x="5" y="689"/>
                  </a:lnTo>
                  <a:lnTo>
                    <a:pt x="4" y="689"/>
                  </a:lnTo>
                  <a:lnTo>
                    <a:pt x="4" y="690"/>
                  </a:lnTo>
                  <a:lnTo>
                    <a:pt x="2" y="689"/>
                  </a:lnTo>
                  <a:lnTo>
                    <a:pt x="1" y="689"/>
                  </a:lnTo>
                  <a:lnTo>
                    <a:pt x="0" y="688"/>
                  </a:lnTo>
                  <a:lnTo>
                    <a:pt x="0" y="687"/>
                  </a:lnTo>
                  <a:lnTo>
                    <a:pt x="0" y="671"/>
                  </a:lnTo>
                  <a:lnTo>
                    <a:pt x="0" y="669"/>
                  </a:lnTo>
                  <a:lnTo>
                    <a:pt x="1" y="668"/>
                  </a:lnTo>
                  <a:lnTo>
                    <a:pt x="2" y="667"/>
                  </a:lnTo>
                  <a:lnTo>
                    <a:pt x="4" y="667"/>
                  </a:lnTo>
                  <a:lnTo>
                    <a:pt x="4" y="667"/>
                  </a:lnTo>
                  <a:lnTo>
                    <a:pt x="5" y="668"/>
                  </a:lnTo>
                  <a:lnTo>
                    <a:pt x="7" y="669"/>
                  </a:lnTo>
                  <a:lnTo>
                    <a:pt x="7" y="671"/>
                  </a:lnTo>
                  <a:lnTo>
                    <a:pt x="7" y="671"/>
                  </a:lnTo>
                  <a:close/>
                  <a:moveTo>
                    <a:pt x="7" y="704"/>
                  </a:moveTo>
                  <a:lnTo>
                    <a:pt x="7" y="712"/>
                  </a:lnTo>
                  <a:lnTo>
                    <a:pt x="7" y="713"/>
                  </a:lnTo>
                  <a:lnTo>
                    <a:pt x="5" y="714"/>
                  </a:lnTo>
                  <a:lnTo>
                    <a:pt x="4" y="715"/>
                  </a:lnTo>
                  <a:lnTo>
                    <a:pt x="4" y="715"/>
                  </a:lnTo>
                  <a:lnTo>
                    <a:pt x="2" y="715"/>
                  </a:lnTo>
                  <a:lnTo>
                    <a:pt x="1" y="714"/>
                  </a:lnTo>
                  <a:lnTo>
                    <a:pt x="0" y="713"/>
                  </a:lnTo>
                  <a:lnTo>
                    <a:pt x="0" y="712"/>
                  </a:lnTo>
                  <a:lnTo>
                    <a:pt x="0" y="704"/>
                  </a:lnTo>
                  <a:lnTo>
                    <a:pt x="0" y="702"/>
                  </a:lnTo>
                  <a:lnTo>
                    <a:pt x="1" y="702"/>
                  </a:lnTo>
                  <a:lnTo>
                    <a:pt x="2" y="701"/>
                  </a:lnTo>
                  <a:lnTo>
                    <a:pt x="4" y="701"/>
                  </a:lnTo>
                  <a:lnTo>
                    <a:pt x="4" y="701"/>
                  </a:lnTo>
                  <a:lnTo>
                    <a:pt x="5" y="702"/>
                  </a:lnTo>
                  <a:lnTo>
                    <a:pt x="7" y="702"/>
                  </a:lnTo>
                  <a:lnTo>
                    <a:pt x="7" y="704"/>
                  </a:lnTo>
                  <a:lnTo>
                    <a:pt x="7" y="70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6" name="Freeform 30"/>
            <p:cNvSpPr>
              <a:spLocks/>
            </p:cNvSpPr>
            <p:nvPr/>
          </p:nvSpPr>
          <p:spPr bwMode="auto">
            <a:xfrm>
              <a:off x="4026" y="2390"/>
              <a:ext cx="425" cy="317"/>
            </a:xfrm>
            <a:custGeom>
              <a:avLst/>
              <a:gdLst>
                <a:gd name="T0" fmla="*/ 425 w 425"/>
                <a:gd name="T1" fmla="*/ 306 h 317"/>
                <a:gd name="T2" fmla="*/ 401 w 425"/>
                <a:gd name="T3" fmla="*/ 313 h 317"/>
                <a:gd name="T4" fmla="*/ 378 w 425"/>
                <a:gd name="T5" fmla="*/ 315 h 317"/>
                <a:gd name="T6" fmla="*/ 354 w 425"/>
                <a:gd name="T7" fmla="*/ 317 h 317"/>
                <a:gd name="T8" fmla="*/ 331 w 425"/>
                <a:gd name="T9" fmla="*/ 314 h 317"/>
                <a:gd name="T10" fmla="*/ 308 w 425"/>
                <a:gd name="T11" fmla="*/ 308 h 317"/>
                <a:gd name="T12" fmla="*/ 284 w 425"/>
                <a:gd name="T13" fmla="*/ 299 h 317"/>
                <a:gd name="T14" fmla="*/ 259 w 425"/>
                <a:gd name="T15" fmla="*/ 286 h 317"/>
                <a:gd name="T16" fmla="*/ 236 w 425"/>
                <a:gd name="T17" fmla="*/ 271 h 317"/>
                <a:gd name="T18" fmla="*/ 214 w 425"/>
                <a:gd name="T19" fmla="*/ 252 h 317"/>
                <a:gd name="T20" fmla="*/ 189 w 425"/>
                <a:gd name="T21" fmla="*/ 232 h 317"/>
                <a:gd name="T22" fmla="*/ 166 w 425"/>
                <a:gd name="T23" fmla="*/ 209 h 317"/>
                <a:gd name="T24" fmla="*/ 142 w 425"/>
                <a:gd name="T25" fmla="*/ 184 h 317"/>
                <a:gd name="T26" fmla="*/ 117 w 425"/>
                <a:gd name="T27" fmla="*/ 156 h 317"/>
                <a:gd name="T28" fmla="*/ 95 w 425"/>
                <a:gd name="T29" fmla="*/ 128 h 317"/>
                <a:gd name="T30" fmla="*/ 72 w 425"/>
                <a:gd name="T31" fmla="*/ 97 h 317"/>
                <a:gd name="T32" fmla="*/ 47 w 425"/>
                <a:gd name="T33" fmla="*/ 66 h 317"/>
                <a:gd name="T34" fmla="*/ 0 w 425"/>
                <a:gd name="T35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25" h="317">
                  <a:moveTo>
                    <a:pt x="425" y="306"/>
                  </a:moveTo>
                  <a:lnTo>
                    <a:pt x="401" y="313"/>
                  </a:lnTo>
                  <a:lnTo>
                    <a:pt x="378" y="315"/>
                  </a:lnTo>
                  <a:lnTo>
                    <a:pt x="354" y="317"/>
                  </a:lnTo>
                  <a:lnTo>
                    <a:pt x="331" y="314"/>
                  </a:lnTo>
                  <a:lnTo>
                    <a:pt x="308" y="308"/>
                  </a:lnTo>
                  <a:lnTo>
                    <a:pt x="284" y="299"/>
                  </a:lnTo>
                  <a:lnTo>
                    <a:pt x="259" y="286"/>
                  </a:lnTo>
                  <a:lnTo>
                    <a:pt x="236" y="271"/>
                  </a:lnTo>
                  <a:lnTo>
                    <a:pt x="214" y="252"/>
                  </a:lnTo>
                  <a:lnTo>
                    <a:pt x="189" y="232"/>
                  </a:lnTo>
                  <a:lnTo>
                    <a:pt x="166" y="209"/>
                  </a:lnTo>
                  <a:lnTo>
                    <a:pt x="142" y="184"/>
                  </a:lnTo>
                  <a:lnTo>
                    <a:pt x="117" y="156"/>
                  </a:lnTo>
                  <a:lnTo>
                    <a:pt x="95" y="128"/>
                  </a:lnTo>
                  <a:lnTo>
                    <a:pt x="72" y="97"/>
                  </a:lnTo>
                  <a:lnTo>
                    <a:pt x="47" y="66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7" name="Freeform 31"/>
            <p:cNvSpPr>
              <a:spLocks/>
            </p:cNvSpPr>
            <p:nvPr/>
          </p:nvSpPr>
          <p:spPr bwMode="auto">
            <a:xfrm>
              <a:off x="2384" y="2657"/>
              <a:ext cx="168" cy="47"/>
            </a:xfrm>
            <a:custGeom>
              <a:avLst/>
              <a:gdLst>
                <a:gd name="T0" fmla="*/ 0 w 168"/>
                <a:gd name="T1" fmla="*/ 0 h 47"/>
                <a:gd name="T2" fmla="*/ 0 w 168"/>
                <a:gd name="T3" fmla="*/ 5 h 47"/>
                <a:gd name="T4" fmla="*/ 2 w 168"/>
                <a:gd name="T5" fmla="*/ 9 h 47"/>
                <a:gd name="T6" fmla="*/ 4 w 168"/>
                <a:gd name="T7" fmla="*/ 14 h 47"/>
                <a:gd name="T8" fmla="*/ 8 w 168"/>
                <a:gd name="T9" fmla="*/ 18 h 47"/>
                <a:gd name="T10" fmla="*/ 14 w 168"/>
                <a:gd name="T11" fmla="*/ 22 h 47"/>
                <a:gd name="T12" fmla="*/ 20 w 168"/>
                <a:gd name="T13" fmla="*/ 26 h 47"/>
                <a:gd name="T14" fmla="*/ 26 w 168"/>
                <a:gd name="T15" fmla="*/ 30 h 47"/>
                <a:gd name="T16" fmla="*/ 33 w 168"/>
                <a:gd name="T17" fmla="*/ 33 h 47"/>
                <a:gd name="T18" fmla="*/ 42 w 168"/>
                <a:gd name="T19" fmla="*/ 37 h 47"/>
                <a:gd name="T20" fmla="*/ 50 w 168"/>
                <a:gd name="T21" fmla="*/ 39 h 47"/>
                <a:gd name="T22" fmla="*/ 59 w 168"/>
                <a:gd name="T23" fmla="*/ 41 h 47"/>
                <a:gd name="T24" fmla="*/ 70 w 168"/>
                <a:gd name="T25" fmla="*/ 43 h 47"/>
                <a:gd name="T26" fmla="*/ 80 w 168"/>
                <a:gd name="T27" fmla="*/ 45 h 47"/>
                <a:gd name="T28" fmla="*/ 91 w 168"/>
                <a:gd name="T29" fmla="*/ 46 h 47"/>
                <a:gd name="T30" fmla="*/ 102 w 168"/>
                <a:gd name="T31" fmla="*/ 46 h 47"/>
                <a:gd name="T32" fmla="*/ 115 w 168"/>
                <a:gd name="T33" fmla="*/ 47 h 47"/>
                <a:gd name="T34" fmla="*/ 126 w 168"/>
                <a:gd name="T35" fmla="*/ 47 h 47"/>
                <a:gd name="T36" fmla="*/ 135 w 168"/>
                <a:gd name="T37" fmla="*/ 46 h 47"/>
                <a:gd name="T38" fmla="*/ 143 w 168"/>
                <a:gd name="T39" fmla="*/ 46 h 47"/>
                <a:gd name="T40" fmla="*/ 152 w 168"/>
                <a:gd name="T41" fmla="*/ 45 h 47"/>
                <a:gd name="T42" fmla="*/ 156 w 168"/>
                <a:gd name="T43" fmla="*/ 45 h 47"/>
                <a:gd name="T44" fmla="*/ 159 w 168"/>
                <a:gd name="T45" fmla="*/ 44 h 47"/>
                <a:gd name="T46" fmla="*/ 161 w 168"/>
                <a:gd name="T47" fmla="*/ 44 h 47"/>
                <a:gd name="T48" fmla="*/ 164 w 168"/>
                <a:gd name="T49" fmla="*/ 44 h 47"/>
                <a:gd name="T50" fmla="*/ 166 w 168"/>
                <a:gd name="T51" fmla="*/ 43 h 47"/>
                <a:gd name="T52" fmla="*/ 167 w 168"/>
                <a:gd name="T53" fmla="*/ 43 h 47"/>
                <a:gd name="T54" fmla="*/ 168 w 168"/>
                <a:gd name="T55" fmla="*/ 42 h 47"/>
                <a:gd name="T56" fmla="*/ 168 w 168"/>
                <a:gd name="T57" fmla="*/ 42 h 47"/>
                <a:gd name="T58" fmla="*/ 168 w 168"/>
                <a:gd name="T59" fmla="*/ 4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8" h="47">
                  <a:moveTo>
                    <a:pt x="0" y="0"/>
                  </a:moveTo>
                  <a:lnTo>
                    <a:pt x="0" y="5"/>
                  </a:lnTo>
                  <a:lnTo>
                    <a:pt x="2" y="9"/>
                  </a:lnTo>
                  <a:lnTo>
                    <a:pt x="4" y="14"/>
                  </a:lnTo>
                  <a:lnTo>
                    <a:pt x="8" y="18"/>
                  </a:lnTo>
                  <a:lnTo>
                    <a:pt x="14" y="22"/>
                  </a:lnTo>
                  <a:lnTo>
                    <a:pt x="20" y="26"/>
                  </a:lnTo>
                  <a:lnTo>
                    <a:pt x="26" y="30"/>
                  </a:lnTo>
                  <a:lnTo>
                    <a:pt x="33" y="33"/>
                  </a:lnTo>
                  <a:lnTo>
                    <a:pt x="42" y="37"/>
                  </a:lnTo>
                  <a:lnTo>
                    <a:pt x="50" y="39"/>
                  </a:lnTo>
                  <a:lnTo>
                    <a:pt x="59" y="41"/>
                  </a:lnTo>
                  <a:lnTo>
                    <a:pt x="70" y="43"/>
                  </a:lnTo>
                  <a:lnTo>
                    <a:pt x="80" y="45"/>
                  </a:lnTo>
                  <a:lnTo>
                    <a:pt x="91" y="46"/>
                  </a:lnTo>
                  <a:lnTo>
                    <a:pt x="102" y="46"/>
                  </a:lnTo>
                  <a:lnTo>
                    <a:pt x="115" y="47"/>
                  </a:lnTo>
                  <a:lnTo>
                    <a:pt x="126" y="47"/>
                  </a:lnTo>
                  <a:lnTo>
                    <a:pt x="135" y="46"/>
                  </a:lnTo>
                  <a:lnTo>
                    <a:pt x="143" y="46"/>
                  </a:lnTo>
                  <a:lnTo>
                    <a:pt x="152" y="45"/>
                  </a:lnTo>
                  <a:lnTo>
                    <a:pt x="156" y="45"/>
                  </a:lnTo>
                  <a:lnTo>
                    <a:pt x="159" y="44"/>
                  </a:lnTo>
                  <a:lnTo>
                    <a:pt x="161" y="44"/>
                  </a:lnTo>
                  <a:lnTo>
                    <a:pt x="164" y="44"/>
                  </a:lnTo>
                  <a:lnTo>
                    <a:pt x="166" y="43"/>
                  </a:lnTo>
                  <a:lnTo>
                    <a:pt x="167" y="43"/>
                  </a:lnTo>
                  <a:lnTo>
                    <a:pt x="168" y="42"/>
                  </a:lnTo>
                  <a:lnTo>
                    <a:pt x="168" y="42"/>
                  </a:lnTo>
                  <a:lnTo>
                    <a:pt x="168" y="41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8" name="Freeform 32"/>
            <p:cNvSpPr>
              <a:spLocks/>
            </p:cNvSpPr>
            <p:nvPr/>
          </p:nvSpPr>
          <p:spPr bwMode="auto">
            <a:xfrm>
              <a:off x="2556" y="2302"/>
              <a:ext cx="75" cy="245"/>
            </a:xfrm>
            <a:custGeom>
              <a:avLst/>
              <a:gdLst>
                <a:gd name="T0" fmla="*/ 0 w 75"/>
                <a:gd name="T1" fmla="*/ 0 h 245"/>
                <a:gd name="T2" fmla="*/ 0 w 75"/>
                <a:gd name="T3" fmla="*/ 209 h 245"/>
                <a:gd name="T4" fmla="*/ 75 w 75"/>
                <a:gd name="T5" fmla="*/ 245 h 245"/>
                <a:gd name="T6" fmla="*/ 75 w 75"/>
                <a:gd name="T7" fmla="*/ 109 h 245"/>
                <a:gd name="T8" fmla="*/ 0 w 75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45">
                  <a:moveTo>
                    <a:pt x="0" y="0"/>
                  </a:moveTo>
                  <a:lnTo>
                    <a:pt x="0" y="209"/>
                  </a:lnTo>
                  <a:lnTo>
                    <a:pt x="75" y="245"/>
                  </a:lnTo>
                  <a:lnTo>
                    <a:pt x="75" y="1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49" name="Freeform 33"/>
            <p:cNvSpPr>
              <a:spLocks/>
            </p:cNvSpPr>
            <p:nvPr/>
          </p:nvSpPr>
          <p:spPr bwMode="auto">
            <a:xfrm>
              <a:off x="2556" y="2302"/>
              <a:ext cx="75" cy="245"/>
            </a:xfrm>
            <a:custGeom>
              <a:avLst/>
              <a:gdLst>
                <a:gd name="T0" fmla="*/ 0 w 75"/>
                <a:gd name="T1" fmla="*/ 0 h 245"/>
                <a:gd name="T2" fmla="*/ 0 w 75"/>
                <a:gd name="T3" fmla="*/ 209 h 245"/>
                <a:gd name="T4" fmla="*/ 75 w 75"/>
                <a:gd name="T5" fmla="*/ 245 h 245"/>
                <a:gd name="T6" fmla="*/ 75 w 75"/>
                <a:gd name="T7" fmla="*/ 109 h 245"/>
                <a:gd name="T8" fmla="*/ 0 w 75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45">
                  <a:moveTo>
                    <a:pt x="0" y="0"/>
                  </a:moveTo>
                  <a:lnTo>
                    <a:pt x="0" y="209"/>
                  </a:lnTo>
                  <a:lnTo>
                    <a:pt x="75" y="245"/>
                  </a:lnTo>
                  <a:lnTo>
                    <a:pt x="75" y="1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0" name="Freeform 34"/>
            <p:cNvSpPr>
              <a:spLocks/>
            </p:cNvSpPr>
            <p:nvPr/>
          </p:nvSpPr>
          <p:spPr bwMode="auto">
            <a:xfrm>
              <a:off x="3028" y="2309"/>
              <a:ext cx="75" cy="231"/>
            </a:xfrm>
            <a:custGeom>
              <a:avLst/>
              <a:gdLst>
                <a:gd name="T0" fmla="*/ 0 w 75"/>
                <a:gd name="T1" fmla="*/ 0 h 231"/>
                <a:gd name="T2" fmla="*/ 0 w 75"/>
                <a:gd name="T3" fmla="*/ 203 h 231"/>
                <a:gd name="T4" fmla="*/ 75 w 75"/>
                <a:gd name="T5" fmla="*/ 231 h 231"/>
                <a:gd name="T6" fmla="*/ 75 w 75"/>
                <a:gd name="T7" fmla="*/ 102 h 231"/>
                <a:gd name="T8" fmla="*/ 0 w 75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1">
                  <a:moveTo>
                    <a:pt x="0" y="0"/>
                  </a:moveTo>
                  <a:lnTo>
                    <a:pt x="0" y="203"/>
                  </a:lnTo>
                  <a:lnTo>
                    <a:pt x="75" y="231"/>
                  </a:lnTo>
                  <a:lnTo>
                    <a:pt x="75" y="102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1" name="Freeform 35"/>
            <p:cNvSpPr>
              <a:spLocks/>
            </p:cNvSpPr>
            <p:nvPr/>
          </p:nvSpPr>
          <p:spPr bwMode="auto">
            <a:xfrm>
              <a:off x="3028" y="2309"/>
              <a:ext cx="75" cy="231"/>
            </a:xfrm>
            <a:custGeom>
              <a:avLst/>
              <a:gdLst>
                <a:gd name="T0" fmla="*/ 0 w 75"/>
                <a:gd name="T1" fmla="*/ 0 h 231"/>
                <a:gd name="T2" fmla="*/ 0 w 75"/>
                <a:gd name="T3" fmla="*/ 203 h 231"/>
                <a:gd name="T4" fmla="*/ 75 w 75"/>
                <a:gd name="T5" fmla="*/ 231 h 231"/>
                <a:gd name="T6" fmla="*/ 75 w 75"/>
                <a:gd name="T7" fmla="*/ 102 h 231"/>
                <a:gd name="T8" fmla="*/ 0 w 75"/>
                <a:gd name="T9" fmla="*/ 0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231">
                  <a:moveTo>
                    <a:pt x="0" y="0"/>
                  </a:moveTo>
                  <a:lnTo>
                    <a:pt x="0" y="203"/>
                  </a:lnTo>
                  <a:lnTo>
                    <a:pt x="75" y="231"/>
                  </a:lnTo>
                  <a:lnTo>
                    <a:pt x="75" y="10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2" name="Freeform 36"/>
            <p:cNvSpPr>
              <a:spLocks/>
            </p:cNvSpPr>
            <p:nvPr/>
          </p:nvSpPr>
          <p:spPr bwMode="auto">
            <a:xfrm>
              <a:off x="3500" y="2302"/>
              <a:ext cx="76" cy="245"/>
            </a:xfrm>
            <a:custGeom>
              <a:avLst/>
              <a:gdLst>
                <a:gd name="T0" fmla="*/ 0 w 76"/>
                <a:gd name="T1" fmla="*/ 0 h 245"/>
                <a:gd name="T2" fmla="*/ 0 w 76"/>
                <a:gd name="T3" fmla="*/ 209 h 245"/>
                <a:gd name="T4" fmla="*/ 76 w 76"/>
                <a:gd name="T5" fmla="*/ 245 h 245"/>
                <a:gd name="T6" fmla="*/ 76 w 76"/>
                <a:gd name="T7" fmla="*/ 109 h 245"/>
                <a:gd name="T8" fmla="*/ 0 w 7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45">
                  <a:moveTo>
                    <a:pt x="0" y="0"/>
                  </a:moveTo>
                  <a:lnTo>
                    <a:pt x="0" y="209"/>
                  </a:lnTo>
                  <a:lnTo>
                    <a:pt x="76" y="245"/>
                  </a:lnTo>
                  <a:lnTo>
                    <a:pt x="76" y="1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3" name="Freeform 37"/>
            <p:cNvSpPr>
              <a:spLocks/>
            </p:cNvSpPr>
            <p:nvPr/>
          </p:nvSpPr>
          <p:spPr bwMode="auto">
            <a:xfrm>
              <a:off x="3500" y="2302"/>
              <a:ext cx="76" cy="245"/>
            </a:xfrm>
            <a:custGeom>
              <a:avLst/>
              <a:gdLst>
                <a:gd name="T0" fmla="*/ 0 w 76"/>
                <a:gd name="T1" fmla="*/ 0 h 245"/>
                <a:gd name="T2" fmla="*/ 0 w 76"/>
                <a:gd name="T3" fmla="*/ 209 h 245"/>
                <a:gd name="T4" fmla="*/ 76 w 76"/>
                <a:gd name="T5" fmla="*/ 245 h 245"/>
                <a:gd name="T6" fmla="*/ 76 w 76"/>
                <a:gd name="T7" fmla="*/ 109 h 245"/>
                <a:gd name="T8" fmla="*/ 0 w 7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245">
                  <a:moveTo>
                    <a:pt x="0" y="0"/>
                  </a:moveTo>
                  <a:lnTo>
                    <a:pt x="0" y="209"/>
                  </a:lnTo>
                  <a:lnTo>
                    <a:pt x="76" y="245"/>
                  </a:lnTo>
                  <a:lnTo>
                    <a:pt x="76" y="10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11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4" name="Freeform 38"/>
            <p:cNvSpPr>
              <a:spLocks/>
            </p:cNvSpPr>
            <p:nvPr/>
          </p:nvSpPr>
          <p:spPr bwMode="auto">
            <a:xfrm>
              <a:off x="3964" y="2309"/>
              <a:ext cx="61" cy="238"/>
            </a:xfrm>
            <a:custGeom>
              <a:avLst/>
              <a:gdLst>
                <a:gd name="T0" fmla="*/ 0 w 61"/>
                <a:gd name="T1" fmla="*/ 203 h 238"/>
                <a:gd name="T2" fmla="*/ 61 w 61"/>
                <a:gd name="T3" fmla="*/ 238 h 238"/>
                <a:gd name="T4" fmla="*/ 61 w 61"/>
                <a:gd name="T5" fmla="*/ 74 h 238"/>
                <a:gd name="T6" fmla="*/ 0 w 61"/>
                <a:gd name="T7" fmla="*/ 0 h 238"/>
                <a:gd name="T8" fmla="*/ 0 w 61"/>
                <a:gd name="T9" fmla="*/ 20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38">
                  <a:moveTo>
                    <a:pt x="0" y="203"/>
                  </a:moveTo>
                  <a:lnTo>
                    <a:pt x="61" y="238"/>
                  </a:lnTo>
                  <a:lnTo>
                    <a:pt x="61" y="74"/>
                  </a:lnTo>
                  <a:lnTo>
                    <a:pt x="0" y="0"/>
                  </a:lnTo>
                  <a:lnTo>
                    <a:pt x="0" y="203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5" name="Freeform 39"/>
            <p:cNvSpPr>
              <a:spLocks/>
            </p:cNvSpPr>
            <p:nvPr/>
          </p:nvSpPr>
          <p:spPr bwMode="auto">
            <a:xfrm>
              <a:off x="3964" y="2309"/>
              <a:ext cx="61" cy="238"/>
            </a:xfrm>
            <a:custGeom>
              <a:avLst/>
              <a:gdLst>
                <a:gd name="T0" fmla="*/ 0 w 61"/>
                <a:gd name="T1" fmla="*/ 203 h 238"/>
                <a:gd name="T2" fmla="*/ 61 w 61"/>
                <a:gd name="T3" fmla="*/ 238 h 238"/>
                <a:gd name="T4" fmla="*/ 61 w 61"/>
                <a:gd name="T5" fmla="*/ 74 h 238"/>
                <a:gd name="T6" fmla="*/ 0 w 61"/>
                <a:gd name="T7" fmla="*/ 0 h 238"/>
                <a:gd name="T8" fmla="*/ 0 w 61"/>
                <a:gd name="T9" fmla="*/ 203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238">
                  <a:moveTo>
                    <a:pt x="0" y="203"/>
                  </a:moveTo>
                  <a:lnTo>
                    <a:pt x="61" y="238"/>
                  </a:lnTo>
                  <a:lnTo>
                    <a:pt x="61" y="74"/>
                  </a:lnTo>
                  <a:lnTo>
                    <a:pt x="0" y="0"/>
                  </a:lnTo>
                  <a:lnTo>
                    <a:pt x="0" y="203"/>
                  </a:lnTo>
                  <a:close/>
                </a:path>
              </a:pathLst>
            </a:custGeom>
            <a:noFill/>
            <a:ln w="111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6" name="Freeform 40"/>
            <p:cNvSpPr>
              <a:spLocks/>
            </p:cNvSpPr>
            <p:nvPr/>
          </p:nvSpPr>
          <p:spPr bwMode="auto">
            <a:xfrm>
              <a:off x="4539" y="2459"/>
              <a:ext cx="74" cy="94"/>
            </a:xfrm>
            <a:custGeom>
              <a:avLst/>
              <a:gdLst>
                <a:gd name="T0" fmla="*/ 74 w 74"/>
                <a:gd name="T1" fmla="*/ 94 h 94"/>
                <a:gd name="T2" fmla="*/ 0 w 74"/>
                <a:gd name="T3" fmla="*/ 81 h 94"/>
                <a:gd name="T4" fmla="*/ 0 w 74"/>
                <a:gd name="T5" fmla="*/ 0 h 94"/>
                <a:gd name="T6" fmla="*/ 74 w 7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4">
                  <a:moveTo>
                    <a:pt x="74" y="94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4" y="94"/>
                  </a:lnTo>
                  <a:close/>
                </a:path>
              </a:pathLst>
            </a:custGeom>
            <a:blipFill dpi="0" rotWithShape="0">
              <a:blip r:embed="rId10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7" name="Freeform 41"/>
            <p:cNvSpPr>
              <a:spLocks/>
            </p:cNvSpPr>
            <p:nvPr/>
          </p:nvSpPr>
          <p:spPr bwMode="auto">
            <a:xfrm>
              <a:off x="4539" y="2459"/>
              <a:ext cx="74" cy="94"/>
            </a:xfrm>
            <a:custGeom>
              <a:avLst/>
              <a:gdLst>
                <a:gd name="T0" fmla="*/ 74 w 74"/>
                <a:gd name="T1" fmla="*/ 94 h 94"/>
                <a:gd name="T2" fmla="*/ 0 w 74"/>
                <a:gd name="T3" fmla="*/ 81 h 94"/>
                <a:gd name="T4" fmla="*/ 0 w 74"/>
                <a:gd name="T5" fmla="*/ 0 h 94"/>
                <a:gd name="T6" fmla="*/ 74 w 74"/>
                <a:gd name="T7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94">
                  <a:moveTo>
                    <a:pt x="74" y="94"/>
                  </a:moveTo>
                  <a:lnTo>
                    <a:pt x="0" y="81"/>
                  </a:lnTo>
                  <a:lnTo>
                    <a:pt x="0" y="0"/>
                  </a:lnTo>
                  <a:lnTo>
                    <a:pt x="74" y="94"/>
                  </a:lnTo>
                  <a:close/>
                </a:path>
              </a:pathLst>
            </a:custGeom>
            <a:noFill/>
            <a:ln w="111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8" name="Freeform 42"/>
            <p:cNvSpPr>
              <a:spLocks/>
            </p:cNvSpPr>
            <p:nvPr/>
          </p:nvSpPr>
          <p:spPr bwMode="auto">
            <a:xfrm>
              <a:off x="2556" y="2409"/>
              <a:ext cx="75" cy="289"/>
            </a:xfrm>
            <a:custGeom>
              <a:avLst/>
              <a:gdLst>
                <a:gd name="T0" fmla="*/ 0 w 75"/>
                <a:gd name="T1" fmla="*/ 289 h 289"/>
                <a:gd name="T2" fmla="*/ 0 w 75"/>
                <a:gd name="T3" fmla="*/ 102 h 289"/>
                <a:gd name="T4" fmla="*/ 75 w 75"/>
                <a:gd name="T5" fmla="*/ 138 h 289"/>
                <a:gd name="T6" fmla="*/ 75 w 75"/>
                <a:gd name="T7" fmla="*/ 0 h 2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89">
                  <a:moveTo>
                    <a:pt x="0" y="289"/>
                  </a:moveTo>
                  <a:lnTo>
                    <a:pt x="0" y="102"/>
                  </a:lnTo>
                  <a:lnTo>
                    <a:pt x="75" y="138"/>
                  </a:lnTo>
                  <a:lnTo>
                    <a:pt x="75" y="0"/>
                  </a:lnTo>
                </a:path>
              </a:pathLst>
            </a:custGeom>
            <a:noFill/>
            <a:ln w="23813">
              <a:solidFill>
                <a:srgbClr val="0000C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59" name="Freeform 43"/>
            <p:cNvSpPr>
              <a:spLocks/>
            </p:cNvSpPr>
            <p:nvPr/>
          </p:nvSpPr>
          <p:spPr bwMode="auto">
            <a:xfrm>
              <a:off x="2627" y="2406"/>
              <a:ext cx="401" cy="301"/>
            </a:xfrm>
            <a:custGeom>
              <a:avLst/>
              <a:gdLst>
                <a:gd name="T0" fmla="*/ 401 w 401"/>
                <a:gd name="T1" fmla="*/ 290 h 301"/>
                <a:gd name="T2" fmla="*/ 380 w 401"/>
                <a:gd name="T3" fmla="*/ 297 h 301"/>
                <a:gd name="T4" fmla="*/ 358 w 401"/>
                <a:gd name="T5" fmla="*/ 301 h 301"/>
                <a:gd name="T6" fmla="*/ 336 w 401"/>
                <a:gd name="T7" fmla="*/ 301 h 301"/>
                <a:gd name="T8" fmla="*/ 312 w 401"/>
                <a:gd name="T9" fmla="*/ 298 h 301"/>
                <a:gd name="T10" fmla="*/ 290 w 401"/>
                <a:gd name="T11" fmla="*/ 292 h 301"/>
                <a:gd name="T12" fmla="*/ 268 w 401"/>
                <a:gd name="T13" fmla="*/ 283 h 301"/>
                <a:gd name="T14" fmla="*/ 245 w 401"/>
                <a:gd name="T15" fmla="*/ 271 h 301"/>
                <a:gd name="T16" fmla="*/ 223 w 401"/>
                <a:gd name="T17" fmla="*/ 257 h 301"/>
                <a:gd name="T18" fmla="*/ 201 w 401"/>
                <a:gd name="T19" fmla="*/ 240 h 301"/>
                <a:gd name="T20" fmla="*/ 179 w 401"/>
                <a:gd name="T21" fmla="*/ 220 h 301"/>
                <a:gd name="T22" fmla="*/ 157 w 401"/>
                <a:gd name="T23" fmla="*/ 197 h 301"/>
                <a:gd name="T24" fmla="*/ 135 w 401"/>
                <a:gd name="T25" fmla="*/ 175 h 301"/>
                <a:gd name="T26" fmla="*/ 111 w 401"/>
                <a:gd name="T27" fmla="*/ 147 h 301"/>
                <a:gd name="T28" fmla="*/ 89 w 401"/>
                <a:gd name="T29" fmla="*/ 120 h 301"/>
                <a:gd name="T30" fmla="*/ 67 w 401"/>
                <a:gd name="T31" fmla="*/ 91 h 301"/>
                <a:gd name="T32" fmla="*/ 44 w 401"/>
                <a:gd name="T33" fmla="*/ 62 h 301"/>
                <a:gd name="T34" fmla="*/ 0 w 401"/>
                <a:gd name="T35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01" h="301">
                  <a:moveTo>
                    <a:pt x="401" y="290"/>
                  </a:moveTo>
                  <a:lnTo>
                    <a:pt x="380" y="297"/>
                  </a:lnTo>
                  <a:lnTo>
                    <a:pt x="358" y="301"/>
                  </a:lnTo>
                  <a:lnTo>
                    <a:pt x="336" y="301"/>
                  </a:lnTo>
                  <a:lnTo>
                    <a:pt x="312" y="298"/>
                  </a:lnTo>
                  <a:lnTo>
                    <a:pt x="290" y="292"/>
                  </a:lnTo>
                  <a:lnTo>
                    <a:pt x="268" y="283"/>
                  </a:lnTo>
                  <a:lnTo>
                    <a:pt x="245" y="271"/>
                  </a:lnTo>
                  <a:lnTo>
                    <a:pt x="223" y="257"/>
                  </a:lnTo>
                  <a:lnTo>
                    <a:pt x="201" y="240"/>
                  </a:lnTo>
                  <a:lnTo>
                    <a:pt x="179" y="220"/>
                  </a:lnTo>
                  <a:lnTo>
                    <a:pt x="157" y="197"/>
                  </a:lnTo>
                  <a:lnTo>
                    <a:pt x="135" y="175"/>
                  </a:lnTo>
                  <a:lnTo>
                    <a:pt x="111" y="147"/>
                  </a:lnTo>
                  <a:lnTo>
                    <a:pt x="89" y="120"/>
                  </a:lnTo>
                  <a:lnTo>
                    <a:pt x="67" y="91"/>
                  </a:lnTo>
                  <a:lnTo>
                    <a:pt x="44" y="62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0" name="Freeform 44"/>
            <p:cNvSpPr>
              <a:spLocks/>
            </p:cNvSpPr>
            <p:nvPr/>
          </p:nvSpPr>
          <p:spPr bwMode="auto">
            <a:xfrm>
              <a:off x="3028" y="2414"/>
              <a:ext cx="75" cy="281"/>
            </a:xfrm>
            <a:custGeom>
              <a:avLst/>
              <a:gdLst>
                <a:gd name="T0" fmla="*/ 0 w 75"/>
                <a:gd name="T1" fmla="*/ 281 h 281"/>
                <a:gd name="T2" fmla="*/ 0 w 75"/>
                <a:gd name="T3" fmla="*/ 97 h 281"/>
                <a:gd name="T4" fmla="*/ 75 w 75"/>
                <a:gd name="T5" fmla="*/ 133 h 281"/>
                <a:gd name="T6" fmla="*/ 75 w 75"/>
                <a:gd name="T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281">
                  <a:moveTo>
                    <a:pt x="0" y="281"/>
                  </a:moveTo>
                  <a:lnTo>
                    <a:pt x="0" y="97"/>
                  </a:lnTo>
                  <a:lnTo>
                    <a:pt x="75" y="133"/>
                  </a:lnTo>
                  <a:lnTo>
                    <a:pt x="75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1" name="Freeform 45"/>
            <p:cNvSpPr>
              <a:spLocks/>
            </p:cNvSpPr>
            <p:nvPr/>
          </p:nvSpPr>
          <p:spPr bwMode="auto">
            <a:xfrm>
              <a:off x="3103" y="2411"/>
              <a:ext cx="396" cy="296"/>
            </a:xfrm>
            <a:custGeom>
              <a:avLst/>
              <a:gdLst>
                <a:gd name="T0" fmla="*/ 396 w 396"/>
                <a:gd name="T1" fmla="*/ 285 h 296"/>
                <a:gd name="T2" fmla="*/ 374 w 396"/>
                <a:gd name="T3" fmla="*/ 292 h 296"/>
                <a:gd name="T4" fmla="*/ 352 w 396"/>
                <a:gd name="T5" fmla="*/ 296 h 296"/>
                <a:gd name="T6" fmla="*/ 331 w 396"/>
                <a:gd name="T7" fmla="*/ 296 h 296"/>
                <a:gd name="T8" fmla="*/ 308 w 396"/>
                <a:gd name="T9" fmla="*/ 293 h 296"/>
                <a:gd name="T10" fmla="*/ 286 w 396"/>
                <a:gd name="T11" fmla="*/ 287 h 296"/>
                <a:gd name="T12" fmla="*/ 265 w 396"/>
                <a:gd name="T13" fmla="*/ 279 h 296"/>
                <a:gd name="T14" fmla="*/ 241 w 396"/>
                <a:gd name="T15" fmla="*/ 267 h 296"/>
                <a:gd name="T16" fmla="*/ 221 w 396"/>
                <a:gd name="T17" fmla="*/ 253 h 296"/>
                <a:gd name="T18" fmla="*/ 199 w 396"/>
                <a:gd name="T19" fmla="*/ 236 h 296"/>
                <a:gd name="T20" fmla="*/ 175 w 396"/>
                <a:gd name="T21" fmla="*/ 216 h 296"/>
                <a:gd name="T22" fmla="*/ 155 w 396"/>
                <a:gd name="T23" fmla="*/ 195 h 296"/>
                <a:gd name="T24" fmla="*/ 133 w 396"/>
                <a:gd name="T25" fmla="*/ 172 h 296"/>
                <a:gd name="T26" fmla="*/ 109 w 396"/>
                <a:gd name="T27" fmla="*/ 146 h 296"/>
                <a:gd name="T28" fmla="*/ 89 w 396"/>
                <a:gd name="T29" fmla="*/ 119 h 296"/>
                <a:gd name="T30" fmla="*/ 66 w 396"/>
                <a:gd name="T31" fmla="*/ 90 h 296"/>
                <a:gd name="T32" fmla="*/ 43 w 396"/>
                <a:gd name="T33" fmla="*/ 61 h 296"/>
                <a:gd name="T34" fmla="*/ 0 w 396"/>
                <a:gd name="T35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6" h="296">
                  <a:moveTo>
                    <a:pt x="396" y="285"/>
                  </a:moveTo>
                  <a:lnTo>
                    <a:pt x="374" y="292"/>
                  </a:lnTo>
                  <a:lnTo>
                    <a:pt x="352" y="296"/>
                  </a:lnTo>
                  <a:lnTo>
                    <a:pt x="331" y="296"/>
                  </a:lnTo>
                  <a:lnTo>
                    <a:pt x="308" y="293"/>
                  </a:lnTo>
                  <a:lnTo>
                    <a:pt x="286" y="287"/>
                  </a:lnTo>
                  <a:lnTo>
                    <a:pt x="265" y="279"/>
                  </a:lnTo>
                  <a:lnTo>
                    <a:pt x="241" y="267"/>
                  </a:lnTo>
                  <a:lnTo>
                    <a:pt x="221" y="253"/>
                  </a:lnTo>
                  <a:lnTo>
                    <a:pt x="199" y="236"/>
                  </a:lnTo>
                  <a:lnTo>
                    <a:pt x="175" y="216"/>
                  </a:lnTo>
                  <a:lnTo>
                    <a:pt x="155" y="195"/>
                  </a:lnTo>
                  <a:lnTo>
                    <a:pt x="133" y="172"/>
                  </a:lnTo>
                  <a:lnTo>
                    <a:pt x="109" y="146"/>
                  </a:lnTo>
                  <a:lnTo>
                    <a:pt x="89" y="119"/>
                  </a:lnTo>
                  <a:lnTo>
                    <a:pt x="66" y="90"/>
                  </a:lnTo>
                  <a:lnTo>
                    <a:pt x="43" y="61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2" name="Freeform 46"/>
            <p:cNvSpPr>
              <a:spLocks/>
            </p:cNvSpPr>
            <p:nvPr/>
          </p:nvSpPr>
          <p:spPr bwMode="auto">
            <a:xfrm>
              <a:off x="3499" y="2414"/>
              <a:ext cx="74" cy="281"/>
            </a:xfrm>
            <a:custGeom>
              <a:avLst/>
              <a:gdLst>
                <a:gd name="T0" fmla="*/ 0 w 74"/>
                <a:gd name="T1" fmla="*/ 281 h 281"/>
                <a:gd name="T2" fmla="*/ 1 w 74"/>
                <a:gd name="T3" fmla="*/ 97 h 281"/>
                <a:gd name="T4" fmla="*/ 74 w 74"/>
                <a:gd name="T5" fmla="*/ 133 h 281"/>
                <a:gd name="T6" fmla="*/ 74 w 74"/>
                <a:gd name="T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281">
                  <a:moveTo>
                    <a:pt x="0" y="281"/>
                  </a:moveTo>
                  <a:lnTo>
                    <a:pt x="1" y="97"/>
                  </a:lnTo>
                  <a:lnTo>
                    <a:pt x="74" y="133"/>
                  </a:lnTo>
                  <a:lnTo>
                    <a:pt x="74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3" name="Freeform 47"/>
            <p:cNvSpPr>
              <a:spLocks/>
            </p:cNvSpPr>
            <p:nvPr/>
          </p:nvSpPr>
          <p:spPr bwMode="auto">
            <a:xfrm>
              <a:off x="3576" y="2407"/>
              <a:ext cx="388" cy="300"/>
            </a:xfrm>
            <a:custGeom>
              <a:avLst/>
              <a:gdLst>
                <a:gd name="T0" fmla="*/ 388 w 388"/>
                <a:gd name="T1" fmla="*/ 289 h 300"/>
                <a:gd name="T2" fmla="*/ 368 w 388"/>
                <a:gd name="T3" fmla="*/ 296 h 300"/>
                <a:gd name="T4" fmla="*/ 347 w 388"/>
                <a:gd name="T5" fmla="*/ 300 h 300"/>
                <a:gd name="T6" fmla="*/ 325 w 388"/>
                <a:gd name="T7" fmla="*/ 300 h 300"/>
                <a:gd name="T8" fmla="*/ 303 w 388"/>
                <a:gd name="T9" fmla="*/ 297 h 300"/>
                <a:gd name="T10" fmla="*/ 281 w 388"/>
                <a:gd name="T11" fmla="*/ 291 h 300"/>
                <a:gd name="T12" fmla="*/ 260 w 388"/>
                <a:gd name="T13" fmla="*/ 283 h 300"/>
                <a:gd name="T14" fmla="*/ 237 w 388"/>
                <a:gd name="T15" fmla="*/ 271 h 300"/>
                <a:gd name="T16" fmla="*/ 216 w 388"/>
                <a:gd name="T17" fmla="*/ 257 h 300"/>
                <a:gd name="T18" fmla="*/ 194 w 388"/>
                <a:gd name="T19" fmla="*/ 240 h 300"/>
                <a:gd name="T20" fmla="*/ 172 w 388"/>
                <a:gd name="T21" fmla="*/ 220 h 300"/>
                <a:gd name="T22" fmla="*/ 151 w 388"/>
                <a:gd name="T23" fmla="*/ 199 h 300"/>
                <a:gd name="T24" fmla="*/ 129 w 388"/>
                <a:gd name="T25" fmla="*/ 176 h 300"/>
                <a:gd name="T26" fmla="*/ 107 w 388"/>
                <a:gd name="T27" fmla="*/ 150 h 300"/>
                <a:gd name="T28" fmla="*/ 85 w 388"/>
                <a:gd name="T29" fmla="*/ 123 h 300"/>
                <a:gd name="T30" fmla="*/ 65 w 388"/>
                <a:gd name="T31" fmla="*/ 94 h 300"/>
                <a:gd name="T32" fmla="*/ 43 w 388"/>
                <a:gd name="T33" fmla="*/ 65 h 300"/>
                <a:gd name="T34" fmla="*/ 21 w 388"/>
                <a:gd name="T35" fmla="*/ 35 h 300"/>
                <a:gd name="T36" fmla="*/ 0 w 388"/>
                <a:gd name="T3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8" h="300">
                  <a:moveTo>
                    <a:pt x="388" y="289"/>
                  </a:moveTo>
                  <a:lnTo>
                    <a:pt x="368" y="296"/>
                  </a:lnTo>
                  <a:lnTo>
                    <a:pt x="347" y="300"/>
                  </a:lnTo>
                  <a:lnTo>
                    <a:pt x="325" y="300"/>
                  </a:lnTo>
                  <a:lnTo>
                    <a:pt x="303" y="297"/>
                  </a:lnTo>
                  <a:lnTo>
                    <a:pt x="281" y="291"/>
                  </a:lnTo>
                  <a:lnTo>
                    <a:pt x="260" y="283"/>
                  </a:lnTo>
                  <a:lnTo>
                    <a:pt x="237" y="271"/>
                  </a:lnTo>
                  <a:lnTo>
                    <a:pt x="216" y="257"/>
                  </a:lnTo>
                  <a:lnTo>
                    <a:pt x="194" y="240"/>
                  </a:lnTo>
                  <a:lnTo>
                    <a:pt x="172" y="220"/>
                  </a:lnTo>
                  <a:lnTo>
                    <a:pt x="151" y="199"/>
                  </a:lnTo>
                  <a:lnTo>
                    <a:pt x="129" y="176"/>
                  </a:lnTo>
                  <a:lnTo>
                    <a:pt x="107" y="150"/>
                  </a:lnTo>
                  <a:lnTo>
                    <a:pt x="85" y="123"/>
                  </a:lnTo>
                  <a:lnTo>
                    <a:pt x="65" y="94"/>
                  </a:lnTo>
                  <a:lnTo>
                    <a:pt x="43" y="65"/>
                  </a:lnTo>
                  <a:lnTo>
                    <a:pt x="21" y="35"/>
                  </a:lnTo>
                  <a:lnTo>
                    <a:pt x="0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4" name="Freeform 48"/>
            <p:cNvSpPr>
              <a:spLocks/>
            </p:cNvSpPr>
            <p:nvPr/>
          </p:nvSpPr>
          <p:spPr bwMode="auto">
            <a:xfrm>
              <a:off x="3964" y="2393"/>
              <a:ext cx="68" cy="302"/>
            </a:xfrm>
            <a:custGeom>
              <a:avLst/>
              <a:gdLst>
                <a:gd name="T0" fmla="*/ 0 w 68"/>
                <a:gd name="T1" fmla="*/ 302 h 302"/>
                <a:gd name="T2" fmla="*/ 0 w 68"/>
                <a:gd name="T3" fmla="*/ 118 h 302"/>
                <a:gd name="T4" fmla="*/ 68 w 68"/>
                <a:gd name="T5" fmla="*/ 154 h 302"/>
                <a:gd name="T6" fmla="*/ 68 w 68"/>
                <a:gd name="T7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302">
                  <a:moveTo>
                    <a:pt x="0" y="302"/>
                  </a:moveTo>
                  <a:lnTo>
                    <a:pt x="0" y="118"/>
                  </a:lnTo>
                  <a:lnTo>
                    <a:pt x="68" y="154"/>
                  </a:lnTo>
                  <a:lnTo>
                    <a:pt x="68" y="0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5" name="Freeform 49"/>
            <p:cNvSpPr>
              <a:spLocks/>
            </p:cNvSpPr>
            <p:nvPr/>
          </p:nvSpPr>
          <p:spPr bwMode="auto">
            <a:xfrm>
              <a:off x="4452" y="2540"/>
              <a:ext cx="161" cy="155"/>
            </a:xfrm>
            <a:custGeom>
              <a:avLst/>
              <a:gdLst>
                <a:gd name="T0" fmla="*/ 0 w 161"/>
                <a:gd name="T1" fmla="*/ 155 h 155"/>
                <a:gd name="T2" fmla="*/ 6 w 161"/>
                <a:gd name="T3" fmla="*/ 152 h 155"/>
                <a:gd name="T4" fmla="*/ 12 w 161"/>
                <a:gd name="T5" fmla="*/ 149 h 155"/>
                <a:gd name="T6" fmla="*/ 18 w 161"/>
                <a:gd name="T7" fmla="*/ 146 h 155"/>
                <a:gd name="T8" fmla="*/ 25 w 161"/>
                <a:gd name="T9" fmla="*/ 143 h 155"/>
                <a:gd name="T10" fmla="*/ 30 w 161"/>
                <a:gd name="T11" fmla="*/ 138 h 155"/>
                <a:gd name="T12" fmla="*/ 37 w 161"/>
                <a:gd name="T13" fmla="*/ 134 h 155"/>
                <a:gd name="T14" fmla="*/ 48 w 161"/>
                <a:gd name="T15" fmla="*/ 125 h 155"/>
                <a:gd name="T16" fmla="*/ 61 w 161"/>
                <a:gd name="T17" fmla="*/ 117 h 155"/>
                <a:gd name="T18" fmla="*/ 65 w 161"/>
                <a:gd name="T19" fmla="*/ 111 h 155"/>
                <a:gd name="T20" fmla="*/ 70 w 161"/>
                <a:gd name="T21" fmla="*/ 107 h 155"/>
                <a:gd name="T22" fmla="*/ 74 w 161"/>
                <a:gd name="T23" fmla="*/ 101 h 155"/>
                <a:gd name="T24" fmla="*/ 79 w 161"/>
                <a:gd name="T25" fmla="*/ 97 h 155"/>
                <a:gd name="T26" fmla="*/ 83 w 161"/>
                <a:gd name="T27" fmla="*/ 92 h 155"/>
                <a:gd name="T28" fmla="*/ 87 w 161"/>
                <a:gd name="T29" fmla="*/ 87 h 155"/>
                <a:gd name="T30" fmla="*/ 87 w 161"/>
                <a:gd name="T31" fmla="*/ 87 h 155"/>
                <a:gd name="T32" fmla="*/ 87 w 161"/>
                <a:gd name="T33" fmla="*/ 0 h 155"/>
                <a:gd name="T34" fmla="*/ 161 w 161"/>
                <a:gd name="T35" fmla="*/ 13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1" h="155">
                  <a:moveTo>
                    <a:pt x="0" y="155"/>
                  </a:moveTo>
                  <a:lnTo>
                    <a:pt x="6" y="152"/>
                  </a:lnTo>
                  <a:lnTo>
                    <a:pt x="12" y="149"/>
                  </a:lnTo>
                  <a:lnTo>
                    <a:pt x="18" y="146"/>
                  </a:lnTo>
                  <a:lnTo>
                    <a:pt x="25" y="143"/>
                  </a:lnTo>
                  <a:lnTo>
                    <a:pt x="30" y="138"/>
                  </a:lnTo>
                  <a:lnTo>
                    <a:pt x="37" y="134"/>
                  </a:lnTo>
                  <a:lnTo>
                    <a:pt x="48" y="125"/>
                  </a:lnTo>
                  <a:lnTo>
                    <a:pt x="61" y="117"/>
                  </a:lnTo>
                  <a:lnTo>
                    <a:pt x="65" y="111"/>
                  </a:lnTo>
                  <a:lnTo>
                    <a:pt x="70" y="107"/>
                  </a:lnTo>
                  <a:lnTo>
                    <a:pt x="74" y="101"/>
                  </a:lnTo>
                  <a:lnTo>
                    <a:pt x="79" y="97"/>
                  </a:lnTo>
                  <a:lnTo>
                    <a:pt x="83" y="92"/>
                  </a:lnTo>
                  <a:lnTo>
                    <a:pt x="87" y="87"/>
                  </a:lnTo>
                  <a:lnTo>
                    <a:pt x="87" y="87"/>
                  </a:lnTo>
                  <a:lnTo>
                    <a:pt x="87" y="0"/>
                  </a:lnTo>
                  <a:lnTo>
                    <a:pt x="161" y="13"/>
                  </a:lnTo>
                </a:path>
              </a:pathLst>
            </a:custGeom>
            <a:noFill/>
            <a:ln w="23813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6" name="Line 50"/>
            <p:cNvSpPr>
              <a:spLocks noChangeShapeType="1"/>
            </p:cNvSpPr>
            <p:nvPr/>
          </p:nvSpPr>
          <p:spPr bwMode="auto">
            <a:xfrm>
              <a:off x="2384" y="2938"/>
              <a:ext cx="172" cy="1"/>
            </a:xfrm>
            <a:prstGeom prst="line">
              <a:avLst/>
            </a:prstGeom>
            <a:noFill/>
            <a:ln w="238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7" name="Line 51"/>
            <p:cNvSpPr>
              <a:spLocks noChangeShapeType="1"/>
            </p:cNvSpPr>
            <p:nvPr/>
          </p:nvSpPr>
          <p:spPr bwMode="auto">
            <a:xfrm flipV="1">
              <a:off x="2384" y="2913"/>
              <a:ext cx="1" cy="2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8" name="Freeform 52"/>
            <p:cNvSpPr>
              <a:spLocks/>
            </p:cNvSpPr>
            <p:nvPr/>
          </p:nvSpPr>
          <p:spPr bwMode="auto">
            <a:xfrm>
              <a:off x="2354" y="2849"/>
              <a:ext cx="59" cy="69"/>
            </a:xfrm>
            <a:custGeom>
              <a:avLst/>
              <a:gdLst>
                <a:gd name="T0" fmla="*/ 0 w 59"/>
                <a:gd name="T1" fmla="*/ 69 h 69"/>
                <a:gd name="T2" fmla="*/ 30 w 59"/>
                <a:gd name="T3" fmla="*/ 0 h 69"/>
                <a:gd name="T4" fmla="*/ 59 w 59"/>
                <a:gd name="T5" fmla="*/ 69 h 69"/>
                <a:gd name="T6" fmla="*/ 0 w 59"/>
                <a:gd name="T7" fmla="*/ 6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" h="69">
                  <a:moveTo>
                    <a:pt x="0" y="69"/>
                  </a:moveTo>
                  <a:lnTo>
                    <a:pt x="30" y="0"/>
                  </a:lnTo>
                  <a:lnTo>
                    <a:pt x="59" y="69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69" name="Line 53"/>
            <p:cNvSpPr>
              <a:spLocks noChangeShapeType="1"/>
            </p:cNvSpPr>
            <p:nvPr/>
          </p:nvSpPr>
          <p:spPr bwMode="auto">
            <a:xfrm>
              <a:off x="2271" y="3098"/>
              <a:ext cx="2992" cy="1"/>
            </a:xfrm>
            <a:prstGeom prst="line">
              <a:avLst/>
            </a:prstGeom>
            <a:noFill/>
            <a:ln w="11113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0" name="Freeform 54"/>
            <p:cNvSpPr>
              <a:spLocks/>
            </p:cNvSpPr>
            <p:nvPr/>
          </p:nvSpPr>
          <p:spPr bwMode="auto">
            <a:xfrm>
              <a:off x="5255" y="3075"/>
              <a:ext cx="90" cy="47"/>
            </a:xfrm>
            <a:custGeom>
              <a:avLst/>
              <a:gdLst>
                <a:gd name="T0" fmla="*/ 0 w 90"/>
                <a:gd name="T1" fmla="*/ 0 h 47"/>
                <a:gd name="T2" fmla="*/ 90 w 90"/>
                <a:gd name="T3" fmla="*/ 23 h 47"/>
                <a:gd name="T4" fmla="*/ 0 w 90"/>
                <a:gd name="T5" fmla="*/ 47 h 47"/>
                <a:gd name="T6" fmla="*/ 0 w 90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47">
                  <a:moveTo>
                    <a:pt x="0" y="0"/>
                  </a:moveTo>
                  <a:lnTo>
                    <a:pt x="90" y="23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1" name="Line 55"/>
            <p:cNvSpPr>
              <a:spLocks noChangeShapeType="1"/>
            </p:cNvSpPr>
            <p:nvPr/>
          </p:nvSpPr>
          <p:spPr bwMode="auto">
            <a:xfrm>
              <a:off x="2631" y="2938"/>
              <a:ext cx="397" cy="1"/>
            </a:xfrm>
            <a:prstGeom prst="line">
              <a:avLst/>
            </a:prstGeom>
            <a:noFill/>
            <a:ln w="238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2" name="Line 56"/>
            <p:cNvSpPr>
              <a:spLocks noChangeShapeType="1"/>
            </p:cNvSpPr>
            <p:nvPr/>
          </p:nvSpPr>
          <p:spPr bwMode="auto">
            <a:xfrm>
              <a:off x="3103" y="2938"/>
              <a:ext cx="397" cy="1"/>
            </a:xfrm>
            <a:prstGeom prst="line">
              <a:avLst/>
            </a:prstGeom>
            <a:noFill/>
            <a:ln w="238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3" name="Line 57"/>
            <p:cNvSpPr>
              <a:spLocks noChangeShapeType="1"/>
            </p:cNvSpPr>
            <p:nvPr/>
          </p:nvSpPr>
          <p:spPr bwMode="auto">
            <a:xfrm>
              <a:off x="3576" y="2938"/>
              <a:ext cx="388" cy="1"/>
            </a:xfrm>
            <a:prstGeom prst="line">
              <a:avLst/>
            </a:prstGeom>
            <a:noFill/>
            <a:ln w="238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4" name="Line 58"/>
            <p:cNvSpPr>
              <a:spLocks noChangeShapeType="1"/>
            </p:cNvSpPr>
            <p:nvPr/>
          </p:nvSpPr>
          <p:spPr bwMode="auto">
            <a:xfrm>
              <a:off x="4032" y="2939"/>
              <a:ext cx="263" cy="1"/>
            </a:xfrm>
            <a:prstGeom prst="line">
              <a:avLst/>
            </a:prstGeom>
            <a:noFill/>
            <a:ln w="238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5" name="Freeform 59"/>
            <p:cNvSpPr>
              <a:spLocks/>
            </p:cNvSpPr>
            <p:nvPr/>
          </p:nvSpPr>
          <p:spPr bwMode="auto">
            <a:xfrm>
              <a:off x="3966" y="2938"/>
              <a:ext cx="67" cy="160"/>
            </a:xfrm>
            <a:custGeom>
              <a:avLst/>
              <a:gdLst>
                <a:gd name="T0" fmla="*/ 0 w 67"/>
                <a:gd name="T1" fmla="*/ 160 h 160"/>
                <a:gd name="T2" fmla="*/ 1 w 67"/>
                <a:gd name="T3" fmla="*/ 149 h 160"/>
                <a:gd name="T4" fmla="*/ 3 w 67"/>
                <a:gd name="T5" fmla="*/ 137 h 160"/>
                <a:gd name="T6" fmla="*/ 5 w 67"/>
                <a:gd name="T7" fmla="*/ 125 h 160"/>
                <a:gd name="T8" fmla="*/ 8 w 67"/>
                <a:gd name="T9" fmla="*/ 113 h 160"/>
                <a:gd name="T10" fmla="*/ 11 w 67"/>
                <a:gd name="T11" fmla="*/ 101 h 160"/>
                <a:gd name="T12" fmla="*/ 15 w 67"/>
                <a:gd name="T13" fmla="*/ 89 h 160"/>
                <a:gd name="T14" fmla="*/ 19 w 67"/>
                <a:gd name="T15" fmla="*/ 78 h 160"/>
                <a:gd name="T16" fmla="*/ 23 w 67"/>
                <a:gd name="T17" fmla="*/ 67 h 160"/>
                <a:gd name="T18" fmla="*/ 29 w 67"/>
                <a:gd name="T19" fmla="*/ 56 h 160"/>
                <a:gd name="T20" fmla="*/ 33 w 67"/>
                <a:gd name="T21" fmla="*/ 47 h 160"/>
                <a:gd name="T22" fmla="*/ 38 w 67"/>
                <a:gd name="T23" fmla="*/ 37 h 160"/>
                <a:gd name="T24" fmla="*/ 44 w 67"/>
                <a:gd name="T25" fmla="*/ 27 h 160"/>
                <a:gd name="T26" fmla="*/ 49 w 67"/>
                <a:gd name="T27" fmla="*/ 20 h 160"/>
                <a:gd name="T28" fmla="*/ 55 w 67"/>
                <a:gd name="T29" fmla="*/ 12 h 160"/>
                <a:gd name="T30" fmla="*/ 60 w 67"/>
                <a:gd name="T31" fmla="*/ 5 h 160"/>
                <a:gd name="T32" fmla="*/ 67 w 67"/>
                <a:gd name="T33" fmla="*/ 0 h 160"/>
                <a:gd name="T34" fmla="*/ 67 w 67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60">
                  <a:moveTo>
                    <a:pt x="0" y="160"/>
                  </a:moveTo>
                  <a:lnTo>
                    <a:pt x="1" y="149"/>
                  </a:lnTo>
                  <a:lnTo>
                    <a:pt x="3" y="137"/>
                  </a:lnTo>
                  <a:lnTo>
                    <a:pt x="5" y="125"/>
                  </a:lnTo>
                  <a:lnTo>
                    <a:pt x="8" y="113"/>
                  </a:lnTo>
                  <a:lnTo>
                    <a:pt x="11" y="101"/>
                  </a:lnTo>
                  <a:lnTo>
                    <a:pt x="15" y="89"/>
                  </a:lnTo>
                  <a:lnTo>
                    <a:pt x="19" y="78"/>
                  </a:lnTo>
                  <a:lnTo>
                    <a:pt x="23" y="67"/>
                  </a:lnTo>
                  <a:lnTo>
                    <a:pt x="29" y="56"/>
                  </a:lnTo>
                  <a:lnTo>
                    <a:pt x="33" y="47"/>
                  </a:lnTo>
                  <a:lnTo>
                    <a:pt x="38" y="37"/>
                  </a:lnTo>
                  <a:lnTo>
                    <a:pt x="44" y="27"/>
                  </a:lnTo>
                  <a:lnTo>
                    <a:pt x="49" y="20"/>
                  </a:lnTo>
                  <a:lnTo>
                    <a:pt x="55" y="12"/>
                  </a:lnTo>
                  <a:lnTo>
                    <a:pt x="60" y="5"/>
                  </a:lnTo>
                  <a:lnTo>
                    <a:pt x="67" y="0"/>
                  </a:lnTo>
                  <a:lnTo>
                    <a:pt x="67" y="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6" name="Freeform 60"/>
            <p:cNvSpPr>
              <a:spLocks/>
            </p:cNvSpPr>
            <p:nvPr/>
          </p:nvSpPr>
          <p:spPr bwMode="auto">
            <a:xfrm>
              <a:off x="3966" y="2938"/>
              <a:ext cx="67" cy="160"/>
            </a:xfrm>
            <a:custGeom>
              <a:avLst/>
              <a:gdLst>
                <a:gd name="T0" fmla="*/ 0 w 67"/>
                <a:gd name="T1" fmla="*/ 0 h 160"/>
                <a:gd name="T2" fmla="*/ 1 w 67"/>
                <a:gd name="T3" fmla="*/ 11 h 160"/>
                <a:gd name="T4" fmla="*/ 3 w 67"/>
                <a:gd name="T5" fmla="*/ 23 h 160"/>
                <a:gd name="T6" fmla="*/ 5 w 67"/>
                <a:gd name="T7" fmla="*/ 35 h 160"/>
                <a:gd name="T8" fmla="*/ 8 w 67"/>
                <a:gd name="T9" fmla="*/ 47 h 160"/>
                <a:gd name="T10" fmla="*/ 11 w 67"/>
                <a:gd name="T11" fmla="*/ 59 h 160"/>
                <a:gd name="T12" fmla="*/ 15 w 67"/>
                <a:gd name="T13" fmla="*/ 71 h 160"/>
                <a:gd name="T14" fmla="*/ 19 w 67"/>
                <a:gd name="T15" fmla="*/ 81 h 160"/>
                <a:gd name="T16" fmla="*/ 23 w 67"/>
                <a:gd name="T17" fmla="*/ 92 h 160"/>
                <a:gd name="T18" fmla="*/ 29 w 67"/>
                <a:gd name="T19" fmla="*/ 103 h 160"/>
                <a:gd name="T20" fmla="*/ 33 w 67"/>
                <a:gd name="T21" fmla="*/ 113 h 160"/>
                <a:gd name="T22" fmla="*/ 38 w 67"/>
                <a:gd name="T23" fmla="*/ 123 h 160"/>
                <a:gd name="T24" fmla="*/ 44 w 67"/>
                <a:gd name="T25" fmla="*/ 133 h 160"/>
                <a:gd name="T26" fmla="*/ 49 w 67"/>
                <a:gd name="T27" fmla="*/ 140 h 160"/>
                <a:gd name="T28" fmla="*/ 55 w 67"/>
                <a:gd name="T29" fmla="*/ 148 h 160"/>
                <a:gd name="T30" fmla="*/ 60 w 67"/>
                <a:gd name="T31" fmla="*/ 154 h 160"/>
                <a:gd name="T32" fmla="*/ 67 w 67"/>
                <a:gd name="T33" fmla="*/ 160 h 160"/>
                <a:gd name="T34" fmla="*/ 67 w 67"/>
                <a:gd name="T3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7" h="160">
                  <a:moveTo>
                    <a:pt x="0" y="0"/>
                  </a:moveTo>
                  <a:lnTo>
                    <a:pt x="1" y="11"/>
                  </a:lnTo>
                  <a:lnTo>
                    <a:pt x="3" y="23"/>
                  </a:lnTo>
                  <a:lnTo>
                    <a:pt x="5" y="35"/>
                  </a:lnTo>
                  <a:lnTo>
                    <a:pt x="8" y="47"/>
                  </a:lnTo>
                  <a:lnTo>
                    <a:pt x="11" y="59"/>
                  </a:lnTo>
                  <a:lnTo>
                    <a:pt x="15" y="71"/>
                  </a:lnTo>
                  <a:lnTo>
                    <a:pt x="19" y="81"/>
                  </a:lnTo>
                  <a:lnTo>
                    <a:pt x="23" y="92"/>
                  </a:lnTo>
                  <a:lnTo>
                    <a:pt x="29" y="103"/>
                  </a:lnTo>
                  <a:lnTo>
                    <a:pt x="33" y="113"/>
                  </a:lnTo>
                  <a:lnTo>
                    <a:pt x="38" y="123"/>
                  </a:lnTo>
                  <a:lnTo>
                    <a:pt x="44" y="133"/>
                  </a:lnTo>
                  <a:lnTo>
                    <a:pt x="49" y="140"/>
                  </a:lnTo>
                  <a:lnTo>
                    <a:pt x="55" y="148"/>
                  </a:lnTo>
                  <a:lnTo>
                    <a:pt x="60" y="154"/>
                  </a:lnTo>
                  <a:lnTo>
                    <a:pt x="67" y="160"/>
                  </a:lnTo>
                  <a:lnTo>
                    <a:pt x="67" y="16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7" name="Freeform 61"/>
            <p:cNvSpPr>
              <a:spLocks/>
            </p:cNvSpPr>
            <p:nvPr/>
          </p:nvSpPr>
          <p:spPr bwMode="auto">
            <a:xfrm>
              <a:off x="2556" y="2938"/>
              <a:ext cx="75" cy="160"/>
            </a:xfrm>
            <a:custGeom>
              <a:avLst/>
              <a:gdLst>
                <a:gd name="T0" fmla="*/ 0 w 75"/>
                <a:gd name="T1" fmla="*/ 160 h 160"/>
                <a:gd name="T2" fmla="*/ 2 w 75"/>
                <a:gd name="T3" fmla="*/ 149 h 160"/>
                <a:gd name="T4" fmla="*/ 5 w 75"/>
                <a:gd name="T5" fmla="*/ 137 h 160"/>
                <a:gd name="T6" fmla="*/ 7 w 75"/>
                <a:gd name="T7" fmla="*/ 125 h 160"/>
                <a:gd name="T8" fmla="*/ 11 w 75"/>
                <a:gd name="T9" fmla="*/ 113 h 160"/>
                <a:gd name="T10" fmla="*/ 16 w 75"/>
                <a:gd name="T11" fmla="*/ 101 h 160"/>
                <a:gd name="T12" fmla="*/ 20 w 75"/>
                <a:gd name="T13" fmla="*/ 89 h 160"/>
                <a:gd name="T14" fmla="*/ 24 w 75"/>
                <a:gd name="T15" fmla="*/ 78 h 160"/>
                <a:gd name="T16" fmla="*/ 29 w 75"/>
                <a:gd name="T17" fmla="*/ 66 h 160"/>
                <a:gd name="T18" fmla="*/ 33 w 75"/>
                <a:gd name="T19" fmla="*/ 56 h 160"/>
                <a:gd name="T20" fmla="*/ 39 w 75"/>
                <a:gd name="T21" fmla="*/ 46 h 160"/>
                <a:gd name="T22" fmla="*/ 46 w 75"/>
                <a:gd name="T23" fmla="*/ 36 h 160"/>
                <a:gd name="T24" fmla="*/ 51 w 75"/>
                <a:gd name="T25" fmla="*/ 27 h 160"/>
                <a:gd name="T26" fmla="*/ 57 w 75"/>
                <a:gd name="T27" fmla="*/ 20 h 160"/>
                <a:gd name="T28" fmla="*/ 62 w 75"/>
                <a:gd name="T29" fmla="*/ 12 h 160"/>
                <a:gd name="T30" fmla="*/ 69 w 75"/>
                <a:gd name="T31" fmla="*/ 5 h 160"/>
                <a:gd name="T32" fmla="*/ 75 w 75"/>
                <a:gd name="T3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5" h="160">
                  <a:moveTo>
                    <a:pt x="0" y="160"/>
                  </a:moveTo>
                  <a:lnTo>
                    <a:pt x="2" y="149"/>
                  </a:lnTo>
                  <a:lnTo>
                    <a:pt x="5" y="137"/>
                  </a:lnTo>
                  <a:lnTo>
                    <a:pt x="7" y="125"/>
                  </a:lnTo>
                  <a:lnTo>
                    <a:pt x="11" y="113"/>
                  </a:lnTo>
                  <a:lnTo>
                    <a:pt x="16" y="101"/>
                  </a:lnTo>
                  <a:lnTo>
                    <a:pt x="20" y="89"/>
                  </a:lnTo>
                  <a:lnTo>
                    <a:pt x="24" y="78"/>
                  </a:lnTo>
                  <a:lnTo>
                    <a:pt x="29" y="66"/>
                  </a:lnTo>
                  <a:lnTo>
                    <a:pt x="33" y="56"/>
                  </a:lnTo>
                  <a:lnTo>
                    <a:pt x="39" y="46"/>
                  </a:lnTo>
                  <a:lnTo>
                    <a:pt x="46" y="36"/>
                  </a:lnTo>
                  <a:lnTo>
                    <a:pt x="51" y="27"/>
                  </a:lnTo>
                  <a:lnTo>
                    <a:pt x="57" y="20"/>
                  </a:lnTo>
                  <a:lnTo>
                    <a:pt x="62" y="12"/>
                  </a:lnTo>
                  <a:lnTo>
                    <a:pt x="69" y="5"/>
                  </a:lnTo>
                  <a:lnTo>
                    <a:pt x="75" y="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8" name="Freeform 62"/>
            <p:cNvSpPr>
              <a:spLocks/>
            </p:cNvSpPr>
            <p:nvPr/>
          </p:nvSpPr>
          <p:spPr bwMode="auto">
            <a:xfrm>
              <a:off x="2556" y="2938"/>
              <a:ext cx="75" cy="160"/>
            </a:xfrm>
            <a:custGeom>
              <a:avLst/>
              <a:gdLst>
                <a:gd name="T0" fmla="*/ 0 w 75"/>
                <a:gd name="T1" fmla="*/ 0 h 160"/>
                <a:gd name="T2" fmla="*/ 2 w 75"/>
                <a:gd name="T3" fmla="*/ 12 h 160"/>
                <a:gd name="T4" fmla="*/ 3 w 75"/>
                <a:gd name="T5" fmla="*/ 24 h 160"/>
                <a:gd name="T6" fmla="*/ 6 w 75"/>
                <a:gd name="T7" fmla="*/ 36 h 160"/>
                <a:gd name="T8" fmla="*/ 9 w 75"/>
                <a:gd name="T9" fmla="*/ 48 h 160"/>
                <a:gd name="T10" fmla="*/ 11 w 75"/>
                <a:gd name="T11" fmla="*/ 60 h 160"/>
                <a:gd name="T12" fmla="*/ 16 w 75"/>
                <a:gd name="T13" fmla="*/ 72 h 160"/>
                <a:gd name="T14" fmla="*/ 20 w 75"/>
                <a:gd name="T15" fmla="*/ 83 h 160"/>
                <a:gd name="T16" fmla="*/ 25 w 75"/>
                <a:gd name="T17" fmla="*/ 94 h 160"/>
                <a:gd name="T18" fmla="*/ 31 w 75"/>
                <a:gd name="T19" fmla="*/ 104 h 160"/>
                <a:gd name="T20" fmla="*/ 36 w 75"/>
                <a:gd name="T21" fmla="*/ 115 h 160"/>
                <a:gd name="T22" fmla="*/ 42 w 75"/>
                <a:gd name="T23" fmla="*/ 124 h 160"/>
                <a:gd name="T24" fmla="*/ 49 w 75"/>
                <a:gd name="T25" fmla="*/ 134 h 160"/>
                <a:gd name="T26" fmla="*/ 54 w 75"/>
                <a:gd name="T27" fmla="*/ 141 h 160"/>
                <a:gd name="T28" fmla="*/ 61 w 75"/>
                <a:gd name="T29" fmla="*/ 149 h 160"/>
                <a:gd name="T30" fmla="*/ 68 w 75"/>
                <a:gd name="T31" fmla="*/ 155 h 160"/>
                <a:gd name="T32" fmla="*/ 72 w 75"/>
                <a:gd name="T33" fmla="*/ 157 h 160"/>
                <a:gd name="T34" fmla="*/ 75 w 75"/>
                <a:gd name="T35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5" h="160">
                  <a:moveTo>
                    <a:pt x="0" y="0"/>
                  </a:moveTo>
                  <a:lnTo>
                    <a:pt x="2" y="12"/>
                  </a:lnTo>
                  <a:lnTo>
                    <a:pt x="3" y="24"/>
                  </a:lnTo>
                  <a:lnTo>
                    <a:pt x="6" y="36"/>
                  </a:lnTo>
                  <a:lnTo>
                    <a:pt x="9" y="48"/>
                  </a:lnTo>
                  <a:lnTo>
                    <a:pt x="11" y="60"/>
                  </a:lnTo>
                  <a:lnTo>
                    <a:pt x="16" y="72"/>
                  </a:lnTo>
                  <a:lnTo>
                    <a:pt x="20" y="83"/>
                  </a:lnTo>
                  <a:lnTo>
                    <a:pt x="25" y="94"/>
                  </a:lnTo>
                  <a:lnTo>
                    <a:pt x="31" y="104"/>
                  </a:lnTo>
                  <a:lnTo>
                    <a:pt x="36" y="115"/>
                  </a:lnTo>
                  <a:lnTo>
                    <a:pt x="42" y="124"/>
                  </a:lnTo>
                  <a:lnTo>
                    <a:pt x="49" y="134"/>
                  </a:lnTo>
                  <a:lnTo>
                    <a:pt x="54" y="141"/>
                  </a:lnTo>
                  <a:lnTo>
                    <a:pt x="61" y="149"/>
                  </a:lnTo>
                  <a:lnTo>
                    <a:pt x="68" y="155"/>
                  </a:lnTo>
                  <a:lnTo>
                    <a:pt x="72" y="157"/>
                  </a:lnTo>
                  <a:lnTo>
                    <a:pt x="75" y="16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9" name="Freeform 63"/>
            <p:cNvSpPr>
              <a:spLocks/>
            </p:cNvSpPr>
            <p:nvPr/>
          </p:nvSpPr>
          <p:spPr bwMode="auto">
            <a:xfrm>
              <a:off x="3029" y="2938"/>
              <a:ext cx="74" cy="160"/>
            </a:xfrm>
            <a:custGeom>
              <a:avLst/>
              <a:gdLst>
                <a:gd name="T0" fmla="*/ 0 w 74"/>
                <a:gd name="T1" fmla="*/ 160 h 160"/>
                <a:gd name="T2" fmla="*/ 1 w 74"/>
                <a:gd name="T3" fmla="*/ 149 h 160"/>
                <a:gd name="T4" fmla="*/ 4 w 74"/>
                <a:gd name="T5" fmla="*/ 137 h 160"/>
                <a:gd name="T6" fmla="*/ 7 w 74"/>
                <a:gd name="T7" fmla="*/ 125 h 160"/>
                <a:gd name="T8" fmla="*/ 10 w 74"/>
                <a:gd name="T9" fmla="*/ 113 h 160"/>
                <a:gd name="T10" fmla="*/ 14 w 74"/>
                <a:gd name="T11" fmla="*/ 101 h 160"/>
                <a:gd name="T12" fmla="*/ 18 w 74"/>
                <a:gd name="T13" fmla="*/ 89 h 160"/>
                <a:gd name="T14" fmla="*/ 23 w 74"/>
                <a:gd name="T15" fmla="*/ 78 h 160"/>
                <a:gd name="T16" fmla="*/ 28 w 74"/>
                <a:gd name="T17" fmla="*/ 66 h 160"/>
                <a:gd name="T18" fmla="*/ 33 w 74"/>
                <a:gd name="T19" fmla="*/ 56 h 160"/>
                <a:gd name="T20" fmla="*/ 39 w 74"/>
                <a:gd name="T21" fmla="*/ 46 h 160"/>
                <a:gd name="T22" fmla="*/ 44 w 74"/>
                <a:gd name="T23" fmla="*/ 36 h 160"/>
                <a:gd name="T24" fmla="*/ 50 w 74"/>
                <a:gd name="T25" fmla="*/ 27 h 160"/>
                <a:gd name="T26" fmla="*/ 56 w 74"/>
                <a:gd name="T27" fmla="*/ 18 h 160"/>
                <a:gd name="T28" fmla="*/ 62 w 74"/>
                <a:gd name="T29" fmla="*/ 12 h 160"/>
                <a:gd name="T30" fmla="*/ 67 w 74"/>
                <a:gd name="T31" fmla="*/ 5 h 160"/>
                <a:gd name="T32" fmla="*/ 74 w 74"/>
                <a:gd name="T33" fmla="*/ 0 h 160"/>
                <a:gd name="T34" fmla="*/ 74 w 74"/>
                <a:gd name="T35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4" h="160">
                  <a:moveTo>
                    <a:pt x="0" y="160"/>
                  </a:moveTo>
                  <a:lnTo>
                    <a:pt x="1" y="149"/>
                  </a:lnTo>
                  <a:lnTo>
                    <a:pt x="4" y="137"/>
                  </a:lnTo>
                  <a:lnTo>
                    <a:pt x="7" y="125"/>
                  </a:lnTo>
                  <a:lnTo>
                    <a:pt x="10" y="113"/>
                  </a:lnTo>
                  <a:lnTo>
                    <a:pt x="14" y="101"/>
                  </a:lnTo>
                  <a:lnTo>
                    <a:pt x="18" y="89"/>
                  </a:lnTo>
                  <a:lnTo>
                    <a:pt x="23" y="78"/>
                  </a:lnTo>
                  <a:lnTo>
                    <a:pt x="28" y="66"/>
                  </a:lnTo>
                  <a:lnTo>
                    <a:pt x="33" y="56"/>
                  </a:lnTo>
                  <a:lnTo>
                    <a:pt x="39" y="46"/>
                  </a:lnTo>
                  <a:lnTo>
                    <a:pt x="44" y="36"/>
                  </a:lnTo>
                  <a:lnTo>
                    <a:pt x="50" y="27"/>
                  </a:lnTo>
                  <a:lnTo>
                    <a:pt x="56" y="18"/>
                  </a:lnTo>
                  <a:lnTo>
                    <a:pt x="62" y="12"/>
                  </a:lnTo>
                  <a:lnTo>
                    <a:pt x="67" y="5"/>
                  </a:lnTo>
                  <a:lnTo>
                    <a:pt x="74" y="0"/>
                  </a:lnTo>
                  <a:lnTo>
                    <a:pt x="74" y="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0" name="Freeform 64"/>
            <p:cNvSpPr>
              <a:spLocks/>
            </p:cNvSpPr>
            <p:nvPr/>
          </p:nvSpPr>
          <p:spPr bwMode="auto">
            <a:xfrm>
              <a:off x="3029" y="2938"/>
              <a:ext cx="74" cy="160"/>
            </a:xfrm>
            <a:custGeom>
              <a:avLst/>
              <a:gdLst>
                <a:gd name="T0" fmla="*/ 0 w 74"/>
                <a:gd name="T1" fmla="*/ 0 h 160"/>
                <a:gd name="T2" fmla="*/ 0 w 74"/>
                <a:gd name="T3" fmla="*/ 12 h 160"/>
                <a:gd name="T4" fmla="*/ 3 w 74"/>
                <a:gd name="T5" fmla="*/ 24 h 160"/>
                <a:gd name="T6" fmla="*/ 4 w 74"/>
                <a:gd name="T7" fmla="*/ 36 h 160"/>
                <a:gd name="T8" fmla="*/ 8 w 74"/>
                <a:gd name="T9" fmla="*/ 48 h 160"/>
                <a:gd name="T10" fmla="*/ 11 w 74"/>
                <a:gd name="T11" fmla="*/ 60 h 160"/>
                <a:gd name="T12" fmla="*/ 15 w 74"/>
                <a:gd name="T13" fmla="*/ 72 h 160"/>
                <a:gd name="T14" fmla="*/ 19 w 74"/>
                <a:gd name="T15" fmla="*/ 83 h 160"/>
                <a:gd name="T16" fmla="*/ 25 w 74"/>
                <a:gd name="T17" fmla="*/ 93 h 160"/>
                <a:gd name="T18" fmla="*/ 30 w 74"/>
                <a:gd name="T19" fmla="*/ 104 h 160"/>
                <a:gd name="T20" fmla="*/ 36 w 74"/>
                <a:gd name="T21" fmla="*/ 115 h 160"/>
                <a:gd name="T22" fmla="*/ 41 w 74"/>
                <a:gd name="T23" fmla="*/ 124 h 160"/>
                <a:gd name="T24" fmla="*/ 48 w 74"/>
                <a:gd name="T25" fmla="*/ 134 h 160"/>
                <a:gd name="T26" fmla="*/ 54 w 74"/>
                <a:gd name="T27" fmla="*/ 141 h 160"/>
                <a:gd name="T28" fmla="*/ 61 w 74"/>
                <a:gd name="T29" fmla="*/ 149 h 160"/>
                <a:gd name="T30" fmla="*/ 67 w 74"/>
                <a:gd name="T31" fmla="*/ 155 h 160"/>
                <a:gd name="T32" fmla="*/ 74 w 74"/>
                <a:gd name="T3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60">
                  <a:moveTo>
                    <a:pt x="0" y="0"/>
                  </a:moveTo>
                  <a:lnTo>
                    <a:pt x="0" y="12"/>
                  </a:lnTo>
                  <a:lnTo>
                    <a:pt x="3" y="24"/>
                  </a:lnTo>
                  <a:lnTo>
                    <a:pt x="4" y="36"/>
                  </a:lnTo>
                  <a:lnTo>
                    <a:pt x="8" y="48"/>
                  </a:lnTo>
                  <a:lnTo>
                    <a:pt x="11" y="60"/>
                  </a:lnTo>
                  <a:lnTo>
                    <a:pt x="15" y="72"/>
                  </a:lnTo>
                  <a:lnTo>
                    <a:pt x="19" y="83"/>
                  </a:lnTo>
                  <a:lnTo>
                    <a:pt x="25" y="93"/>
                  </a:lnTo>
                  <a:lnTo>
                    <a:pt x="30" y="104"/>
                  </a:lnTo>
                  <a:lnTo>
                    <a:pt x="36" y="115"/>
                  </a:lnTo>
                  <a:lnTo>
                    <a:pt x="41" y="124"/>
                  </a:lnTo>
                  <a:lnTo>
                    <a:pt x="48" y="134"/>
                  </a:lnTo>
                  <a:lnTo>
                    <a:pt x="54" y="141"/>
                  </a:lnTo>
                  <a:lnTo>
                    <a:pt x="61" y="149"/>
                  </a:lnTo>
                  <a:lnTo>
                    <a:pt x="67" y="155"/>
                  </a:lnTo>
                  <a:lnTo>
                    <a:pt x="74" y="16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1" name="Freeform 65"/>
            <p:cNvSpPr>
              <a:spLocks/>
            </p:cNvSpPr>
            <p:nvPr/>
          </p:nvSpPr>
          <p:spPr bwMode="auto">
            <a:xfrm>
              <a:off x="3500" y="2938"/>
              <a:ext cx="76" cy="160"/>
            </a:xfrm>
            <a:custGeom>
              <a:avLst/>
              <a:gdLst>
                <a:gd name="T0" fmla="*/ 0 w 76"/>
                <a:gd name="T1" fmla="*/ 160 h 160"/>
                <a:gd name="T2" fmla="*/ 3 w 76"/>
                <a:gd name="T3" fmla="*/ 149 h 160"/>
                <a:gd name="T4" fmla="*/ 6 w 76"/>
                <a:gd name="T5" fmla="*/ 137 h 160"/>
                <a:gd name="T6" fmla="*/ 8 w 76"/>
                <a:gd name="T7" fmla="*/ 125 h 160"/>
                <a:gd name="T8" fmla="*/ 11 w 76"/>
                <a:gd name="T9" fmla="*/ 113 h 160"/>
                <a:gd name="T10" fmla="*/ 15 w 76"/>
                <a:gd name="T11" fmla="*/ 101 h 160"/>
                <a:gd name="T12" fmla="*/ 19 w 76"/>
                <a:gd name="T13" fmla="*/ 89 h 160"/>
                <a:gd name="T14" fmla="*/ 25 w 76"/>
                <a:gd name="T15" fmla="*/ 78 h 160"/>
                <a:gd name="T16" fmla="*/ 29 w 76"/>
                <a:gd name="T17" fmla="*/ 66 h 160"/>
                <a:gd name="T18" fmla="*/ 35 w 76"/>
                <a:gd name="T19" fmla="*/ 56 h 160"/>
                <a:gd name="T20" fmla="*/ 40 w 76"/>
                <a:gd name="T21" fmla="*/ 46 h 160"/>
                <a:gd name="T22" fmla="*/ 46 w 76"/>
                <a:gd name="T23" fmla="*/ 36 h 160"/>
                <a:gd name="T24" fmla="*/ 51 w 76"/>
                <a:gd name="T25" fmla="*/ 27 h 160"/>
                <a:gd name="T26" fmla="*/ 58 w 76"/>
                <a:gd name="T27" fmla="*/ 20 h 160"/>
                <a:gd name="T28" fmla="*/ 63 w 76"/>
                <a:gd name="T29" fmla="*/ 12 h 160"/>
                <a:gd name="T30" fmla="*/ 69 w 76"/>
                <a:gd name="T31" fmla="*/ 5 h 160"/>
                <a:gd name="T32" fmla="*/ 76 w 76"/>
                <a:gd name="T3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60">
                  <a:moveTo>
                    <a:pt x="0" y="160"/>
                  </a:moveTo>
                  <a:lnTo>
                    <a:pt x="3" y="149"/>
                  </a:lnTo>
                  <a:lnTo>
                    <a:pt x="6" y="137"/>
                  </a:lnTo>
                  <a:lnTo>
                    <a:pt x="8" y="125"/>
                  </a:lnTo>
                  <a:lnTo>
                    <a:pt x="11" y="113"/>
                  </a:lnTo>
                  <a:lnTo>
                    <a:pt x="15" y="101"/>
                  </a:lnTo>
                  <a:lnTo>
                    <a:pt x="19" y="89"/>
                  </a:lnTo>
                  <a:lnTo>
                    <a:pt x="25" y="78"/>
                  </a:lnTo>
                  <a:lnTo>
                    <a:pt x="29" y="66"/>
                  </a:lnTo>
                  <a:lnTo>
                    <a:pt x="35" y="56"/>
                  </a:lnTo>
                  <a:lnTo>
                    <a:pt x="40" y="46"/>
                  </a:lnTo>
                  <a:lnTo>
                    <a:pt x="46" y="36"/>
                  </a:lnTo>
                  <a:lnTo>
                    <a:pt x="51" y="27"/>
                  </a:lnTo>
                  <a:lnTo>
                    <a:pt x="58" y="20"/>
                  </a:lnTo>
                  <a:lnTo>
                    <a:pt x="63" y="12"/>
                  </a:lnTo>
                  <a:lnTo>
                    <a:pt x="69" y="5"/>
                  </a:lnTo>
                  <a:lnTo>
                    <a:pt x="76" y="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2" name="Freeform 66"/>
            <p:cNvSpPr>
              <a:spLocks/>
            </p:cNvSpPr>
            <p:nvPr/>
          </p:nvSpPr>
          <p:spPr bwMode="auto">
            <a:xfrm>
              <a:off x="3500" y="2938"/>
              <a:ext cx="76" cy="160"/>
            </a:xfrm>
            <a:custGeom>
              <a:avLst/>
              <a:gdLst>
                <a:gd name="T0" fmla="*/ 0 w 76"/>
                <a:gd name="T1" fmla="*/ 0 h 160"/>
                <a:gd name="T2" fmla="*/ 3 w 76"/>
                <a:gd name="T3" fmla="*/ 11 h 160"/>
                <a:gd name="T4" fmla="*/ 6 w 76"/>
                <a:gd name="T5" fmla="*/ 23 h 160"/>
                <a:gd name="T6" fmla="*/ 8 w 76"/>
                <a:gd name="T7" fmla="*/ 35 h 160"/>
                <a:gd name="T8" fmla="*/ 11 w 76"/>
                <a:gd name="T9" fmla="*/ 47 h 160"/>
                <a:gd name="T10" fmla="*/ 15 w 76"/>
                <a:gd name="T11" fmla="*/ 59 h 160"/>
                <a:gd name="T12" fmla="*/ 19 w 76"/>
                <a:gd name="T13" fmla="*/ 71 h 160"/>
                <a:gd name="T14" fmla="*/ 25 w 76"/>
                <a:gd name="T15" fmla="*/ 81 h 160"/>
                <a:gd name="T16" fmla="*/ 29 w 76"/>
                <a:gd name="T17" fmla="*/ 93 h 160"/>
                <a:gd name="T18" fmla="*/ 35 w 76"/>
                <a:gd name="T19" fmla="*/ 103 h 160"/>
                <a:gd name="T20" fmla="*/ 40 w 76"/>
                <a:gd name="T21" fmla="*/ 114 h 160"/>
                <a:gd name="T22" fmla="*/ 46 w 76"/>
                <a:gd name="T23" fmla="*/ 124 h 160"/>
                <a:gd name="T24" fmla="*/ 51 w 76"/>
                <a:gd name="T25" fmla="*/ 133 h 160"/>
                <a:gd name="T26" fmla="*/ 58 w 76"/>
                <a:gd name="T27" fmla="*/ 140 h 160"/>
                <a:gd name="T28" fmla="*/ 63 w 76"/>
                <a:gd name="T29" fmla="*/ 148 h 160"/>
                <a:gd name="T30" fmla="*/ 69 w 76"/>
                <a:gd name="T31" fmla="*/ 154 h 160"/>
                <a:gd name="T32" fmla="*/ 76 w 76"/>
                <a:gd name="T33" fmla="*/ 16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" h="160">
                  <a:moveTo>
                    <a:pt x="0" y="0"/>
                  </a:moveTo>
                  <a:lnTo>
                    <a:pt x="3" y="11"/>
                  </a:lnTo>
                  <a:lnTo>
                    <a:pt x="6" y="23"/>
                  </a:lnTo>
                  <a:lnTo>
                    <a:pt x="8" y="35"/>
                  </a:lnTo>
                  <a:lnTo>
                    <a:pt x="11" y="47"/>
                  </a:lnTo>
                  <a:lnTo>
                    <a:pt x="15" y="59"/>
                  </a:lnTo>
                  <a:lnTo>
                    <a:pt x="19" y="71"/>
                  </a:lnTo>
                  <a:lnTo>
                    <a:pt x="25" y="81"/>
                  </a:lnTo>
                  <a:lnTo>
                    <a:pt x="29" y="93"/>
                  </a:lnTo>
                  <a:lnTo>
                    <a:pt x="35" y="103"/>
                  </a:lnTo>
                  <a:lnTo>
                    <a:pt x="40" y="114"/>
                  </a:lnTo>
                  <a:lnTo>
                    <a:pt x="46" y="124"/>
                  </a:lnTo>
                  <a:lnTo>
                    <a:pt x="51" y="133"/>
                  </a:lnTo>
                  <a:lnTo>
                    <a:pt x="58" y="140"/>
                  </a:lnTo>
                  <a:lnTo>
                    <a:pt x="63" y="148"/>
                  </a:lnTo>
                  <a:lnTo>
                    <a:pt x="69" y="154"/>
                  </a:lnTo>
                  <a:lnTo>
                    <a:pt x="76" y="160"/>
                  </a:lnTo>
                </a:path>
              </a:pathLst>
            </a:custGeom>
            <a:noFill/>
            <a:ln w="23813">
              <a:solidFill>
                <a:srgbClr val="FF5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3" name="Line 67"/>
            <p:cNvSpPr>
              <a:spLocks noChangeShapeType="1"/>
            </p:cNvSpPr>
            <p:nvPr/>
          </p:nvSpPr>
          <p:spPr bwMode="auto">
            <a:xfrm>
              <a:off x="2500" y="2229"/>
              <a:ext cx="1" cy="6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4" name="Line 68"/>
            <p:cNvSpPr>
              <a:spLocks noChangeShapeType="1"/>
            </p:cNvSpPr>
            <p:nvPr/>
          </p:nvSpPr>
          <p:spPr bwMode="auto">
            <a:xfrm>
              <a:off x="2577" y="2820"/>
              <a:ext cx="37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5" name="Freeform 69"/>
            <p:cNvSpPr>
              <a:spLocks/>
            </p:cNvSpPr>
            <p:nvPr/>
          </p:nvSpPr>
          <p:spPr bwMode="auto">
            <a:xfrm>
              <a:off x="2496" y="2796"/>
              <a:ext cx="88" cy="46"/>
            </a:xfrm>
            <a:custGeom>
              <a:avLst/>
              <a:gdLst>
                <a:gd name="T0" fmla="*/ 88 w 88"/>
                <a:gd name="T1" fmla="*/ 46 h 46"/>
                <a:gd name="T2" fmla="*/ 0 w 88"/>
                <a:gd name="T3" fmla="*/ 24 h 46"/>
                <a:gd name="T4" fmla="*/ 88 w 88"/>
                <a:gd name="T5" fmla="*/ 0 h 46"/>
                <a:gd name="T6" fmla="*/ 88 w 88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6">
                  <a:moveTo>
                    <a:pt x="88" y="46"/>
                  </a:moveTo>
                  <a:lnTo>
                    <a:pt x="0" y="24"/>
                  </a:lnTo>
                  <a:lnTo>
                    <a:pt x="88" y="0"/>
                  </a:lnTo>
                  <a:lnTo>
                    <a:pt x="8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6" name="Freeform 70"/>
            <p:cNvSpPr>
              <a:spLocks/>
            </p:cNvSpPr>
            <p:nvPr/>
          </p:nvSpPr>
          <p:spPr bwMode="auto">
            <a:xfrm>
              <a:off x="2939" y="2796"/>
              <a:ext cx="89" cy="46"/>
            </a:xfrm>
            <a:custGeom>
              <a:avLst/>
              <a:gdLst>
                <a:gd name="T0" fmla="*/ 0 w 89"/>
                <a:gd name="T1" fmla="*/ 0 h 46"/>
                <a:gd name="T2" fmla="*/ 89 w 89"/>
                <a:gd name="T3" fmla="*/ 24 h 46"/>
                <a:gd name="T4" fmla="*/ 0 w 89"/>
                <a:gd name="T5" fmla="*/ 46 h 46"/>
                <a:gd name="T6" fmla="*/ 0 w 89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6">
                  <a:moveTo>
                    <a:pt x="0" y="0"/>
                  </a:moveTo>
                  <a:lnTo>
                    <a:pt x="89" y="24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7" name="Line 71"/>
            <p:cNvSpPr>
              <a:spLocks noChangeShapeType="1"/>
            </p:cNvSpPr>
            <p:nvPr/>
          </p:nvSpPr>
          <p:spPr bwMode="auto">
            <a:xfrm>
              <a:off x="3201" y="2545"/>
              <a:ext cx="1" cy="3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8" name="Line 72"/>
            <p:cNvSpPr>
              <a:spLocks noChangeShapeType="1"/>
            </p:cNvSpPr>
            <p:nvPr/>
          </p:nvSpPr>
          <p:spPr bwMode="auto">
            <a:xfrm>
              <a:off x="3269" y="2759"/>
              <a:ext cx="4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9" name="Freeform 73"/>
            <p:cNvSpPr>
              <a:spLocks/>
            </p:cNvSpPr>
            <p:nvPr/>
          </p:nvSpPr>
          <p:spPr bwMode="auto">
            <a:xfrm>
              <a:off x="3189" y="2736"/>
              <a:ext cx="88" cy="46"/>
            </a:xfrm>
            <a:custGeom>
              <a:avLst/>
              <a:gdLst>
                <a:gd name="T0" fmla="*/ 88 w 88"/>
                <a:gd name="T1" fmla="*/ 46 h 46"/>
                <a:gd name="T2" fmla="*/ 0 w 88"/>
                <a:gd name="T3" fmla="*/ 23 h 46"/>
                <a:gd name="T4" fmla="*/ 88 w 88"/>
                <a:gd name="T5" fmla="*/ 0 h 46"/>
                <a:gd name="T6" fmla="*/ 88 w 88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6">
                  <a:moveTo>
                    <a:pt x="88" y="46"/>
                  </a:moveTo>
                  <a:lnTo>
                    <a:pt x="0" y="23"/>
                  </a:lnTo>
                  <a:lnTo>
                    <a:pt x="88" y="0"/>
                  </a:lnTo>
                  <a:lnTo>
                    <a:pt x="88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0" name="Line 74"/>
            <p:cNvSpPr>
              <a:spLocks noChangeShapeType="1"/>
            </p:cNvSpPr>
            <p:nvPr/>
          </p:nvSpPr>
          <p:spPr bwMode="auto">
            <a:xfrm>
              <a:off x="3030" y="2898"/>
              <a:ext cx="75" cy="1"/>
            </a:xfrm>
            <a:prstGeom prst="line">
              <a:avLst/>
            </a:prstGeom>
            <a:noFill/>
            <a:ln w="111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1" name="Line 75"/>
            <p:cNvSpPr>
              <a:spLocks noChangeShapeType="1"/>
            </p:cNvSpPr>
            <p:nvPr/>
          </p:nvSpPr>
          <p:spPr bwMode="auto">
            <a:xfrm>
              <a:off x="3178" y="2898"/>
              <a:ext cx="2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2" name="Freeform 76"/>
            <p:cNvSpPr>
              <a:spLocks/>
            </p:cNvSpPr>
            <p:nvPr/>
          </p:nvSpPr>
          <p:spPr bwMode="auto">
            <a:xfrm>
              <a:off x="3096" y="2875"/>
              <a:ext cx="89" cy="46"/>
            </a:xfrm>
            <a:custGeom>
              <a:avLst/>
              <a:gdLst>
                <a:gd name="T0" fmla="*/ 89 w 89"/>
                <a:gd name="T1" fmla="*/ 46 h 46"/>
                <a:gd name="T2" fmla="*/ 0 w 89"/>
                <a:gd name="T3" fmla="*/ 23 h 46"/>
                <a:gd name="T4" fmla="*/ 89 w 89"/>
                <a:gd name="T5" fmla="*/ 0 h 46"/>
                <a:gd name="T6" fmla="*/ 89 w 89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6">
                  <a:moveTo>
                    <a:pt x="89" y="46"/>
                  </a:moveTo>
                  <a:lnTo>
                    <a:pt x="0" y="23"/>
                  </a:lnTo>
                  <a:lnTo>
                    <a:pt x="89" y="0"/>
                  </a:lnTo>
                  <a:lnTo>
                    <a:pt x="89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3" name="Line 77"/>
            <p:cNvSpPr>
              <a:spLocks noChangeShapeType="1"/>
            </p:cNvSpPr>
            <p:nvPr/>
          </p:nvSpPr>
          <p:spPr bwMode="auto">
            <a:xfrm>
              <a:off x="2938" y="2898"/>
              <a:ext cx="19" cy="1"/>
            </a:xfrm>
            <a:prstGeom prst="line">
              <a:avLst/>
            </a:prstGeom>
            <a:noFill/>
            <a:ln w="11113">
              <a:solidFill>
                <a:srgbClr val="FF5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4" name="Freeform 78"/>
            <p:cNvSpPr>
              <a:spLocks/>
            </p:cNvSpPr>
            <p:nvPr/>
          </p:nvSpPr>
          <p:spPr bwMode="auto">
            <a:xfrm>
              <a:off x="2950" y="2875"/>
              <a:ext cx="89" cy="46"/>
            </a:xfrm>
            <a:custGeom>
              <a:avLst/>
              <a:gdLst>
                <a:gd name="T0" fmla="*/ 0 w 89"/>
                <a:gd name="T1" fmla="*/ 0 h 46"/>
                <a:gd name="T2" fmla="*/ 89 w 89"/>
                <a:gd name="T3" fmla="*/ 23 h 46"/>
                <a:gd name="T4" fmla="*/ 0 w 89"/>
                <a:gd name="T5" fmla="*/ 46 h 46"/>
                <a:gd name="T6" fmla="*/ 0 w 89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6">
                  <a:moveTo>
                    <a:pt x="0" y="0"/>
                  </a:moveTo>
                  <a:lnTo>
                    <a:pt x="89" y="23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5" name="Line 79"/>
            <p:cNvSpPr>
              <a:spLocks noChangeShapeType="1"/>
            </p:cNvSpPr>
            <p:nvPr/>
          </p:nvSpPr>
          <p:spPr bwMode="auto">
            <a:xfrm>
              <a:off x="4539" y="2627"/>
              <a:ext cx="1" cy="26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6" name="Line 80"/>
            <p:cNvSpPr>
              <a:spLocks noChangeShapeType="1"/>
            </p:cNvSpPr>
            <p:nvPr/>
          </p:nvSpPr>
          <p:spPr bwMode="auto">
            <a:xfrm>
              <a:off x="4613" y="2553"/>
              <a:ext cx="1" cy="2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7" name="Line 81"/>
            <p:cNvSpPr>
              <a:spLocks noChangeShapeType="1"/>
            </p:cNvSpPr>
            <p:nvPr/>
          </p:nvSpPr>
          <p:spPr bwMode="auto">
            <a:xfrm>
              <a:off x="4670" y="2473"/>
              <a:ext cx="1" cy="4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8" name="Line 82"/>
            <p:cNvSpPr>
              <a:spLocks noChangeShapeType="1"/>
            </p:cNvSpPr>
            <p:nvPr/>
          </p:nvSpPr>
          <p:spPr bwMode="auto">
            <a:xfrm>
              <a:off x="4533" y="2863"/>
              <a:ext cx="1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9" name="Line 83"/>
            <p:cNvSpPr>
              <a:spLocks noChangeShapeType="1"/>
            </p:cNvSpPr>
            <p:nvPr/>
          </p:nvSpPr>
          <p:spPr bwMode="auto">
            <a:xfrm>
              <a:off x="4419" y="2863"/>
              <a:ext cx="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0" name="Freeform 84"/>
            <p:cNvSpPr>
              <a:spLocks/>
            </p:cNvSpPr>
            <p:nvPr/>
          </p:nvSpPr>
          <p:spPr bwMode="auto">
            <a:xfrm>
              <a:off x="4442" y="2840"/>
              <a:ext cx="89" cy="46"/>
            </a:xfrm>
            <a:custGeom>
              <a:avLst/>
              <a:gdLst>
                <a:gd name="T0" fmla="*/ 0 w 89"/>
                <a:gd name="T1" fmla="*/ 0 h 46"/>
                <a:gd name="T2" fmla="*/ 89 w 89"/>
                <a:gd name="T3" fmla="*/ 23 h 46"/>
                <a:gd name="T4" fmla="*/ 0 w 89"/>
                <a:gd name="T5" fmla="*/ 46 h 46"/>
                <a:gd name="T6" fmla="*/ 0 w 89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9" h="46">
                  <a:moveTo>
                    <a:pt x="0" y="0"/>
                  </a:moveTo>
                  <a:lnTo>
                    <a:pt x="89" y="23"/>
                  </a:lnTo>
                  <a:lnTo>
                    <a:pt x="0" y="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1" name="Line 85"/>
            <p:cNvSpPr>
              <a:spLocks noChangeShapeType="1"/>
            </p:cNvSpPr>
            <p:nvPr/>
          </p:nvSpPr>
          <p:spPr bwMode="auto">
            <a:xfrm flipH="1">
              <a:off x="4740" y="2863"/>
              <a:ext cx="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2" name="Freeform 86"/>
            <p:cNvSpPr>
              <a:spLocks/>
            </p:cNvSpPr>
            <p:nvPr/>
          </p:nvSpPr>
          <p:spPr bwMode="auto">
            <a:xfrm>
              <a:off x="4659" y="2840"/>
              <a:ext cx="88" cy="46"/>
            </a:xfrm>
            <a:custGeom>
              <a:avLst/>
              <a:gdLst>
                <a:gd name="T0" fmla="*/ 88 w 88"/>
                <a:gd name="T1" fmla="*/ 0 h 46"/>
                <a:gd name="T2" fmla="*/ 0 w 88"/>
                <a:gd name="T3" fmla="*/ 23 h 46"/>
                <a:gd name="T4" fmla="*/ 88 w 88"/>
                <a:gd name="T5" fmla="*/ 46 h 46"/>
                <a:gd name="T6" fmla="*/ 88 w 88"/>
                <a:gd name="T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6">
                  <a:moveTo>
                    <a:pt x="88" y="0"/>
                  </a:moveTo>
                  <a:lnTo>
                    <a:pt x="0" y="23"/>
                  </a:lnTo>
                  <a:lnTo>
                    <a:pt x="88" y="46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3" name="Line 87"/>
            <p:cNvSpPr>
              <a:spLocks noChangeShapeType="1"/>
            </p:cNvSpPr>
            <p:nvPr/>
          </p:nvSpPr>
          <p:spPr bwMode="auto">
            <a:xfrm flipH="1">
              <a:off x="4695" y="2746"/>
              <a:ext cx="6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4" name="Freeform 88"/>
            <p:cNvSpPr>
              <a:spLocks/>
            </p:cNvSpPr>
            <p:nvPr/>
          </p:nvSpPr>
          <p:spPr bwMode="auto">
            <a:xfrm>
              <a:off x="4613" y="2722"/>
              <a:ext cx="88" cy="47"/>
            </a:xfrm>
            <a:custGeom>
              <a:avLst/>
              <a:gdLst>
                <a:gd name="T0" fmla="*/ 88 w 88"/>
                <a:gd name="T1" fmla="*/ 0 h 47"/>
                <a:gd name="T2" fmla="*/ 0 w 88"/>
                <a:gd name="T3" fmla="*/ 24 h 47"/>
                <a:gd name="T4" fmla="*/ 88 w 88"/>
                <a:gd name="T5" fmla="*/ 47 h 47"/>
                <a:gd name="T6" fmla="*/ 88 w 8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7">
                  <a:moveTo>
                    <a:pt x="88" y="0"/>
                  </a:moveTo>
                  <a:lnTo>
                    <a:pt x="0" y="24"/>
                  </a:lnTo>
                  <a:lnTo>
                    <a:pt x="88" y="47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5" name="Line 89"/>
            <p:cNvSpPr>
              <a:spLocks noChangeShapeType="1"/>
            </p:cNvSpPr>
            <p:nvPr/>
          </p:nvSpPr>
          <p:spPr bwMode="auto">
            <a:xfrm>
              <a:off x="4426" y="2746"/>
              <a:ext cx="3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6" name="Freeform 90"/>
            <p:cNvSpPr>
              <a:spLocks/>
            </p:cNvSpPr>
            <p:nvPr/>
          </p:nvSpPr>
          <p:spPr bwMode="auto">
            <a:xfrm>
              <a:off x="4451" y="2722"/>
              <a:ext cx="88" cy="47"/>
            </a:xfrm>
            <a:custGeom>
              <a:avLst/>
              <a:gdLst>
                <a:gd name="T0" fmla="*/ 0 w 88"/>
                <a:gd name="T1" fmla="*/ 0 h 47"/>
                <a:gd name="T2" fmla="*/ 88 w 88"/>
                <a:gd name="T3" fmla="*/ 24 h 47"/>
                <a:gd name="T4" fmla="*/ 0 w 88"/>
                <a:gd name="T5" fmla="*/ 47 h 47"/>
                <a:gd name="T6" fmla="*/ 0 w 88"/>
                <a:gd name="T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7">
                  <a:moveTo>
                    <a:pt x="0" y="0"/>
                  </a:moveTo>
                  <a:lnTo>
                    <a:pt x="88" y="24"/>
                  </a:lnTo>
                  <a:lnTo>
                    <a:pt x="0" y="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7" name="Line 91"/>
            <p:cNvSpPr>
              <a:spLocks noChangeShapeType="1"/>
            </p:cNvSpPr>
            <p:nvPr/>
          </p:nvSpPr>
          <p:spPr bwMode="auto">
            <a:xfrm>
              <a:off x="4539" y="2746"/>
              <a:ext cx="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08" name="Rectangle 92"/>
            <p:cNvSpPr>
              <a:spLocks noChangeArrowheads="1"/>
            </p:cNvSpPr>
            <p:nvPr/>
          </p:nvSpPr>
          <p:spPr bwMode="auto">
            <a:xfrm>
              <a:off x="2238" y="194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09" name="Rectangle 93"/>
            <p:cNvSpPr>
              <a:spLocks noChangeArrowheads="1"/>
            </p:cNvSpPr>
            <p:nvPr/>
          </p:nvSpPr>
          <p:spPr bwMode="auto">
            <a:xfrm>
              <a:off x="2300" y="2008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d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0" name="Rectangle 94"/>
            <p:cNvSpPr>
              <a:spLocks noChangeArrowheads="1"/>
            </p:cNvSpPr>
            <p:nvPr/>
          </p:nvSpPr>
          <p:spPr bwMode="auto">
            <a:xfrm>
              <a:off x="2267" y="2398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1" name="Rectangle 95"/>
            <p:cNvSpPr>
              <a:spLocks noChangeArrowheads="1"/>
            </p:cNvSpPr>
            <p:nvPr/>
          </p:nvSpPr>
          <p:spPr bwMode="auto">
            <a:xfrm>
              <a:off x="2257" y="3106"/>
              <a:ext cx="6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O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2" name="Rectangle 96"/>
            <p:cNvSpPr>
              <a:spLocks noChangeArrowheads="1"/>
            </p:cNvSpPr>
            <p:nvPr/>
          </p:nvSpPr>
          <p:spPr bwMode="auto">
            <a:xfrm>
              <a:off x="2264" y="282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3" name="Rectangle 97"/>
            <p:cNvSpPr>
              <a:spLocks noChangeArrowheads="1"/>
            </p:cNvSpPr>
            <p:nvPr/>
          </p:nvSpPr>
          <p:spPr bwMode="auto">
            <a:xfrm>
              <a:off x="2299" y="2891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d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4" name="Rectangle 98"/>
            <p:cNvSpPr>
              <a:spLocks noChangeArrowheads="1"/>
            </p:cNvSpPr>
            <p:nvPr/>
          </p:nvSpPr>
          <p:spPr bwMode="auto">
            <a:xfrm>
              <a:off x="5206" y="3096"/>
              <a:ext cx="6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5" name="Rectangle 99"/>
            <p:cNvSpPr>
              <a:spLocks noChangeArrowheads="1"/>
            </p:cNvSpPr>
            <p:nvPr/>
          </p:nvSpPr>
          <p:spPr bwMode="auto">
            <a:xfrm>
              <a:off x="5291" y="310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6" name="Rectangle 100"/>
            <p:cNvSpPr>
              <a:spLocks noChangeArrowheads="1"/>
            </p:cNvSpPr>
            <p:nvPr/>
          </p:nvSpPr>
          <p:spPr bwMode="auto">
            <a:xfrm>
              <a:off x="5230" y="2388"/>
              <a:ext cx="66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w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7" name="Rectangle 101"/>
            <p:cNvSpPr>
              <a:spLocks noChangeArrowheads="1"/>
            </p:cNvSpPr>
            <p:nvPr/>
          </p:nvSpPr>
          <p:spPr bwMode="auto">
            <a:xfrm>
              <a:off x="5316" y="2398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8" name="Rectangle 102"/>
            <p:cNvSpPr>
              <a:spLocks noChangeArrowheads="1"/>
            </p:cNvSpPr>
            <p:nvPr/>
          </p:nvSpPr>
          <p:spPr bwMode="auto">
            <a:xfrm>
              <a:off x="2694" y="190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19" name="Rectangle 103"/>
            <p:cNvSpPr>
              <a:spLocks noChangeArrowheads="1"/>
            </p:cNvSpPr>
            <p:nvPr/>
          </p:nvSpPr>
          <p:spPr bwMode="auto">
            <a:xfrm>
              <a:off x="2756" y="1970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0" name="Rectangle 104"/>
            <p:cNvSpPr>
              <a:spLocks noChangeArrowheads="1"/>
            </p:cNvSpPr>
            <p:nvPr/>
          </p:nvSpPr>
          <p:spPr bwMode="auto">
            <a:xfrm>
              <a:off x="3132" y="190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1" name="Rectangle 105"/>
            <p:cNvSpPr>
              <a:spLocks noChangeArrowheads="1"/>
            </p:cNvSpPr>
            <p:nvPr/>
          </p:nvSpPr>
          <p:spPr bwMode="auto">
            <a:xfrm>
              <a:off x="3194" y="19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2" name="Rectangle 106"/>
            <p:cNvSpPr>
              <a:spLocks noChangeArrowheads="1"/>
            </p:cNvSpPr>
            <p:nvPr/>
          </p:nvSpPr>
          <p:spPr bwMode="auto">
            <a:xfrm>
              <a:off x="3598" y="190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3" name="Rectangle 107"/>
            <p:cNvSpPr>
              <a:spLocks noChangeArrowheads="1"/>
            </p:cNvSpPr>
            <p:nvPr/>
          </p:nvSpPr>
          <p:spPr bwMode="auto">
            <a:xfrm>
              <a:off x="3660" y="1970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c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4" name="Rectangle 108"/>
            <p:cNvSpPr>
              <a:spLocks noChangeArrowheads="1"/>
            </p:cNvSpPr>
            <p:nvPr/>
          </p:nvSpPr>
          <p:spPr bwMode="auto">
            <a:xfrm>
              <a:off x="4094" y="190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5" name="Rectangle 109"/>
            <p:cNvSpPr>
              <a:spLocks noChangeArrowheads="1"/>
            </p:cNvSpPr>
            <p:nvPr/>
          </p:nvSpPr>
          <p:spPr bwMode="auto">
            <a:xfrm>
              <a:off x="4156" y="1970"/>
              <a:ext cx="28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6" name="Rectangle 110"/>
            <p:cNvSpPr>
              <a:spLocks noChangeArrowheads="1"/>
            </p:cNvSpPr>
            <p:nvPr/>
          </p:nvSpPr>
          <p:spPr bwMode="auto">
            <a:xfrm>
              <a:off x="4532" y="1907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u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7" name="Rectangle 111"/>
            <p:cNvSpPr>
              <a:spLocks noChangeArrowheads="1"/>
            </p:cNvSpPr>
            <p:nvPr/>
          </p:nvSpPr>
          <p:spPr bwMode="auto">
            <a:xfrm>
              <a:off x="4594" y="1970"/>
              <a:ext cx="3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8" name="Rectangle 112"/>
            <p:cNvSpPr>
              <a:spLocks noChangeArrowheads="1"/>
            </p:cNvSpPr>
            <p:nvPr/>
          </p:nvSpPr>
          <p:spPr bwMode="auto">
            <a:xfrm>
              <a:off x="4595" y="2376"/>
              <a:ext cx="48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</a:rPr>
                <a:t>p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29" name="Rectangle 113"/>
            <p:cNvSpPr>
              <a:spLocks noChangeArrowheads="1"/>
            </p:cNvSpPr>
            <p:nvPr/>
          </p:nvSpPr>
          <p:spPr bwMode="auto">
            <a:xfrm>
              <a:off x="4547" y="261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0" name="Rectangle 114"/>
            <p:cNvSpPr>
              <a:spLocks noChangeArrowheads="1"/>
            </p:cNvSpPr>
            <p:nvPr/>
          </p:nvSpPr>
          <p:spPr bwMode="auto">
            <a:xfrm>
              <a:off x="4569" y="2736"/>
              <a:ext cx="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1" name="Rectangle 115"/>
            <p:cNvSpPr>
              <a:spLocks noChangeArrowheads="1"/>
            </p:cNvSpPr>
            <p:nvPr/>
          </p:nvSpPr>
          <p:spPr bwMode="auto">
            <a:xfrm>
              <a:off x="4750" y="2725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b 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2" name="Rectangle 116"/>
            <p:cNvSpPr>
              <a:spLocks noChangeArrowheads="1"/>
            </p:cNvSpPr>
            <p:nvPr/>
          </p:nvSpPr>
          <p:spPr bwMode="auto">
            <a:xfrm>
              <a:off x="4849" y="2725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Symbol" pitchFamily="18" charset="2"/>
                </a:rPr>
                <a:t>&lt;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3" name="Rectangle 117"/>
            <p:cNvSpPr>
              <a:spLocks noChangeArrowheads="1"/>
            </p:cNvSpPr>
            <p:nvPr/>
          </p:nvSpPr>
          <p:spPr bwMode="auto">
            <a:xfrm>
              <a:off x="4918" y="2725"/>
              <a:ext cx="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4" name="Rectangle 118"/>
            <p:cNvSpPr>
              <a:spLocks noChangeArrowheads="1"/>
            </p:cNvSpPr>
            <p:nvPr/>
          </p:nvSpPr>
          <p:spPr bwMode="auto">
            <a:xfrm>
              <a:off x="2736" y="2690"/>
              <a:ext cx="61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a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5" name="Rectangle 119"/>
            <p:cNvSpPr>
              <a:spLocks noChangeArrowheads="1"/>
            </p:cNvSpPr>
            <p:nvPr/>
          </p:nvSpPr>
          <p:spPr bwMode="auto">
            <a:xfrm>
              <a:off x="3040" y="2760"/>
              <a:ext cx="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36" name="Line 120"/>
            <p:cNvSpPr>
              <a:spLocks noChangeShapeType="1"/>
            </p:cNvSpPr>
            <p:nvPr/>
          </p:nvSpPr>
          <p:spPr bwMode="auto">
            <a:xfrm flipH="1">
              <a:off x="2876" y="2759"/>
              <a:ext cx="6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37" name="Freeform 121"/>
            <p:cNvSpPr>
              <a:spLocks/>
            </p:cNvSpPr>
            <p:nvPr/>
          </p:nvSpPr>
          <p:spPr bwMode="auto">
            <a:xfrm>
              <a:off x="2934" y="2736"/>
              <a:ext cx="88" cy="46"/>
            </a:xfrm>
            <a:custGeom>
              <a:avLst/>
              <a:gdLst>
                <a:gd name="T0" fmla="*/ 0 w 88"/>
                <a:gd name="T1" fmla="*/ 46 h 46"/>
                <a:gd name="T2" fmla="*/ 88 w 88"/>
                <a:gd name="T3" fmla="*/ 23 h 46"/>
                <a:gd name="T4" fmla="*/ 0 w 88"/>
                <a:gd name="T5" fmla="*/ 0 h 46"/>
                <a:gd name="T6" fmla="*/ 0 w 88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8" h="46">
                  <a:moveTo>
                    <a:pt x="0" y="46"/>
                  </a:moveTo>
                  <a:lnTo>
                    <a:pt x="88" y="23"/>
                  </a:lnTo>
                  <a:lnTo>
                    <a:pt x="0" y="0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38" name="Line 122"/>
            <p:cNvSpPr>
              <a:spLocks noChangeShapeType="1"/>
            </p:cNvSpPr>
            <p:nvPr/>
          </p:nvSpPr>
          <p:spPr bwMode="auto">
            <a:xfrm>
              <a:off x="3021" y="2759"/>
              <a:ext cx="18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739" name="Rectangle 123"/>
            <p:cNvSpPr>
              <a:spLocks noChangeArrowheads="1"/>
            </p:cNvSpPr>
            <p:nvPr/>
          </p:nvSpPr>
          <p:spPr bwMode="auto">
            <a:xfrm>
              <a:off x="3076" y="2627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b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40" name="Rectangle 124"/>
            <p:cNvSpPr>
              <a:spLocks noChangeArrowheads="1"/>
            </p:cNvSpPr>
            <p:nvPr/>
          </p:nvSpPr>
          <p:spPr bwMode="auto">
            <a:xfrm>
              <a:off x="3229" y="2760"/>
              <a:ext cx="7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b 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41" name="Rectangle 125"/>
            <p:cNvSpPr>
              <a:spLocks noChangeArrowheads="1"/>
            </p:cNvSpPr>
            <p:nvPr/>
          </p:nvSpPr>
          <p:spPr bwMode="auto">
            <a:xfrm>
              <a:off x="3328" y="2760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rgbClr val="000000"/>
                  </a:solidFill>
                  <a:latin typeface="Symbol" pitchFamily="18" charset="2"/>
                </a:rPr>
                <a:t>&gt;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742" name="Rectangle 126"/>
            <p:cNvSpPr>
              <a:spLocks noChangeArrowheads="1"/>
            </p:cNvSpPr>
            <p:nvPr/>
          </p:nvSpPr>
          <p:spPr bwMode="auto">
            <a:xfrm>
              <a:off x="3397" y="2760"/>
              <a:ext cx="39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  <a:latin typeface="Symbol" pitchFamily="18" charset="2"/>
                </a:rPr>
                <a:t>g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0" name="Rectangle 214"/>
            <p:cNvSpPr>
              <a:spLocks noChangeArrowheads="1"/>
            </p:cNvSpPr>
            <p:nvPr/>
          </p:nvSpPr>
          <p:spPr bwMode="auto">
            <a:xfrm>
              <a:off x="2727" y="292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1" name="Rectangle 215"/>
            <p:cNvSpPr>
              <a:spLocks noChangeArrowheads="1"/>
            </p:cNvSpPr>
            <p:nvPr/>
          </p:nvSpPr>
          <p:spPr bwMode="auto">
            <a:xfrm>
              <a:off x="2762" y="2988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VT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2" name="Rectangle 216"/>
            <p:cNvSpPr>
              <a:spLocks noChangeArrowheads="1"/>
            </p:cNvSpPr>
            <p:nvPr/>
          </p:nvSpPr>
          <p:spPr bwMode="auto">
            <a:xfrm>
              <a:off x="3343" y="3019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</a:rPr>
                <a:t>1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3" name="Rectangle 217"/>
            <p:cNvSpPr>
              <a:spLocks noChangeArrowheads="1"/>
            </p:cNvSpPr>
            <p:nvPr/>
          </p:nvSpPr>
          <p:spPr bwMode="auto">
            <a:xfrm>
              <a:off x="3208" y="2925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4" name="Rectangle 218"/>
            <p:cNvSpPr>
              <a:spLocks noChangeArrowheads="1"/>
            </p:cNvSpPr>
            <p:nvPr/>
          </p:nvSpPr>
          <p:spPr bwMode="auto">
            <a:xfrm>
              <a:off x="3242" y="2987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VT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5" name="Rectangle 219"/>
            <p:cNvSpPr>
              <a:spLocks noChangeArrowheads="1"/>
            </p:cNvSpPr>
            <p:nvPr/>
          </p:nvSpPr>
          <p:spPr bwMode="auto">
            <a:xfrm>
              <a:off x="3671" y="292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6" name="Rectangle 220"/>
            <p:cNvSpPr>
              <a:spLocks noChangeArrowheads="1"/>
            </p:cNvSpPr>
            <p:nvPr/>
          </p:nvSpPr>
          <p:spPr bwMode="auto">
            <a:xfrm>
              <a:off x="3705" y="2988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VT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7" name="Rectangle 221"/>
            <p:cNvSpPr>
              <a:spLocks noChangeArrowheads="1"/>
            </p:cNvSpPr>
            <p:nvPr/>
          </p:nvSpPr>
          <p:spPr bwMode="auto">
            <a:xfrm>
              <a:off x="4225" y="3020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</a:rPr>
                <a:t>3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8" name="Rectangle 222"/>
            <p:cNvSpPr>
              <a:spLocks noChangeArrowheads="1"/>
            </p:cNvSpPr>
            <p:nvPr/>
          </p:nvSpPr>
          <p:spPr bwMode="auto">
            <a:xfrm>
              <a:off x="4086" y="292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39" name="Rectangle 223"/>
            <p:cNvSpPr>
              <a:spLocks noChangeArrowheads="1"/>
            </p:cNvSpPr>
            <p:nvPr/>
          </p:nvSpPr>
          <p:spPr bwMode="auto">
            <a:xfrm>
              <a:off x="4120" y="2988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VT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40" name="Rectangle 224"/>
            <p:cNvSpPr>
              <a:spLocks noChangeArrowheads="1"/>
            </p:cNvSpPr>
            <p:nvPr/>
          </p:nvSpPr>
          <p:spPr bwMode="auto">
            <a:xfrm>
              <a:off x="2379" y="2926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200" i="1">
                  <a:solidFill>
                    <a:srgbClr val="000000"/>
                  </a:solidFill>
                </a:rPr>
                <a:t>i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41" name="Rectangle 225"/>
            <p:cNvSpPr>
              <a:spLocks noChangeArrowheads="1"/>
            </p:cNvSpPr>
            <p:nvPr/>
          </p:nvSpPr>
          <p:spPr bwMode="auto">
            <a:xfrm>
              <a:off x="2413" y="2988"/>
              <a:ext cx="85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800">
                  <a:solidFill>
                    <a:srgbClr val="000000"/>
                  </a:solidFill>
                </a:rPr>
                <a:t>VT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42" name="Rectangle 226"/>
            <p:cNvSpPr>
              <a:spLocks noChangeArrowheads="1"/>
            </p:cNvSpPr>
            <p:nvPr/>
          </p:nvSpPr>
          <p:spPr bwMode="auto">
            <a:xfrm>
              <a:off x="2880" y="3008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</a:rPr>
                <a:t>3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43" name="Freeform 227"/>
            <p:cNvSpPr>
              <a:spLocks noEditPoints="1"/>
            </p:cNvSpPr>
            <p:nvPr/>
          </p:nvSpPr>
          <p:spPr bwMode="auto">
            <a:xfrm>
              <a:off x="4623" y="2072"/>
              <a:ext cx="559" cy="465"/>
            </a:xfrm>
            <a:custGeom>
              <a:avLst/>
              <a:gdLst>
                <a:gd name="T0" fmla="*/ 22 w 559"/>
                <a:gd name="T1" fmla="*/ 427 h 465"/>
                <a:gd name="T2" fmla="*/ 55 w 559"/>
                <a:gd name="T3" fmla="*/ 380 h 465"/>
                <a:gd name="T4" fmla="*/ 87 w 559"/>
                <a:gd name="T5" fmla="*/ 334 h 465"/>
                <a:gd name="T6" fmla="*/ 114 w 559"/>
                <a:gd name="T7" fmla="*/ 296 h 465"/>
                <a:gd name="T8" fmla="*/ 140 w 559"/>
                <a:gd name="T9" fmla="*/ 261 h 465"/>
                <a:gd name="T10" fmla="*/ 150 w 559"/>
                <a:gd name="T11" fmla="*/ 252 h 465"/>
                <a:gd name="T12" fmla="*/ 157 w 559"/>
                <a:gd name="T13" fmla="*/ 254 h 465"/>
                <a:gd name="T14" fmla="*/ 158 w 559"/>
                <a:gd name="T15" fmla="*/ 261 h 465"/>
                <a:gd name="T16" fmla="*/ 136 w 559"/>
                <a:gd name="T17" fmla="*/ 290 h 465"/>
                <a:gd name="T18" fmla="*/ 109 w 559"/>
                <a:gd name="T19" fmla="*/ 326 h 465"/>
                <a:gd name="T20" fmla="*/ 80 w 559"/>
                <a:gd name="T21" fmla="*/ 370 h 465"/>
                <a:gd name="T22" fmla="*/ 47 w 559"/>
                <a:gd name="T23" fmla="*/ 418 h 465"/>
                <a:gd name="T24" fmla="*/ 14 w 559"/>
                <a:gd name="T25" fmla="*/ 463 h 465"/>
                <a:gd name="T26" fmla="*/ 5 w 559"/>
                <a:gd name="T27" fmla="*/ 465 h 465"/>
                <a:gd name="T28" fmla="*/ 0 w 559"/>
                <a:gd name="T29" fmla="*/ 461 h 465"/>
                <a:gd name="T30" fmla="*/ 0 w 559"/>
                <a:gd name="T31" fmla="*/ 456 h 465"/>
                <a:gd name="T32" fmla="*/ 205 w 559"/>
                <a:gd name="T33" fmla="*/ 176 h 465"/>
                <a:gd name="T34" fmla="*/ 242 w 559"/>
                <a:gd name="T35" fmla="*/ 131 h 465"/>
                <a:gd name="T36" fmla="*/ 248 w 559"/>
                <a:gd name="T37" fmla="*/ 128 h 465"/>
                <a:gd name="T38" fmla="*/ 256 w 559"/>
                <a:gd name="T39" fmla="*/ 132 h 465"/>
                <a:gd name="T40" fmla="*/ 255 w 559"/>
                <a:gd name="T41" fmla="*/ 138 h 465"/>
                <a:gd name="T42" fmla="*/ 230 w 559"/>
                <a:gd name="T43" fmla="*/ 167 h 465"/>
                <a:gd name="T44" fmla="*/ 197 w 559"/>
                <a:gd name="T45" fmla="*/ 209 h 465"/>
                <a:gd name="T46" fmla="*/ 190 w 559"/>
                <a:gd name="T47" fmla="*/ 212 h 465"/>
                <a:gd name="T48" fmla="*/ 183 w 559"/>
                <a:gd name="T49" fmla="*/ 208 h 465"/>
                <a:gd name="T50" fmla="*/ 184 w 559"/>
                <a:gd name="T51" fmla="*/ 203 h 465"/>
                <a:gd name="T52" fmla="*/ 313 w 559"/>
                <a:gd name="T53" fmla="*/ 68 h 465"/>
                <a:gd name="T54" fmla="*/ 362 w 559"/>
                <a:gd name="T55" fmla="*/ 32 h 465"/>
                <a:gd name="T56" fmla="*/ 395 w 559"/>
                <a:gd name="T57" fmla="*/ 13 h 465"/>
                <a:gd name="T58" fmla="*/ 424 w 559"/>
                <a:gd name="T59" fmla="*/ 4 h 465"/>
                <a:gd name="T60" fmla="*/ 457 w 559"/>
                <a:gd name="T61" fmla="*/ 0 h 465"/>
                <a:gd name="T62" fmla="*/ 493 w 559"/>
                <a:gd name="T63" fmla="*/ 1 h 465"/>
                <a:gd name="T64" fmla="*/ 523 w 559"/>
                <a:gd name="T65" fmla="*/ 7 h 465"/>
                <a:gd name="T66" fmla="*/ 555 w 559"/>
                <a:gd name="T67" fmla="*/ 20 h 465"/>
                <a:gd name="T68" fmla="*/ 559 w 559"/>
                <a:gd name="T69" fmla="*/ 26 h 465"/>
                <a:gd name="T70" fmla="*/ 552 w 559"/>
                <a:gd name="T71" fmla="*/ 32 h 465"/>
                <a:gd name="T72" fmla="*/ 540 w 559"/>
                <a:gd name="T73" fmla="*/ 26 h 465"/>
                <a:gd name="T74" fmla="*/ 510 w 559"/>
                <a:gd name="T75" fmla="*/ 16 h 465"/>
                <a:gd name="T76" fmla="*/ 482 w 559"/>
                <a:gd name="T77" fmla="*/ 13 h 465"/>
                <a:gd name="T78" fmla="*/ 448 w 559"/>
                <a:gd name="T79" fmla="*/ 13 h 465"/>
                <a:gd name="T80" fmla="*/ 420 w 559"/>
                <a:gd name="T81" fmla="*/ 19 h 465"/>
                <a:gd name="T82" fmla="*/ 395 w 559"/>
                <a:gd name="T83" fmla="*/ 27 h 465"/>
                <a:gd name="T84" fmla="*/ 357 w 559"/>
                <a:gd name="T85" fmla="*/ 51 h 465"/>
                <a:gd name="T86" fmla="*/ 304 w 559"/>
                <a:gd name="T87" fmla="*/ 90 h 465"/>
                <a:gd name="T88" fmla="*/ 299 w 559"/>
                <a:gd name="T89" fmla="*/ 94 h 465"/>
                <a:gd name="T90" fmla="*/ 291 w 559"/>
                <a:gd name="T91" fmla="*/ 90 h 465"/>
                <a:gd name="T92" fmla="*/ 292 w 559"/>
                <a:gd name="T93" fmla="*/ 8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59" h="465">
                  <a:moveTo>
                    <a:pt x="0" y="456"/>
                  </a:moveTo>
                  <a:lnTo>
                    <a:pt x="11" y="442"/>
                  </a:lnTo>
                  <a:lnTo>
                    <a:pt x="22" y="427"/>
                  </a:lnTo>
                  <a:lnTo>
                    <a:pt x="33" y="412"/>
                  </a:lnTo>
                  <a:lnTo>
                    <a:pt x="44" y="396"/>
                  </a:lnTo>
                  <a:lnTo>
                    <a:pt x="55" y="380"/>
                  </a:lnTo>
                  <a:lnTo>
                    <a:pt x="66" y="364"/>
                  </a:lnTo>
                  <a:lnTo>
                    <a:pt x="76" y="349"/>
                  </a:lnTo>
                  <a:lnTo>
                    <a:pt x="87" y="334"/>
                  </a:lnTo>
                  <a:lnTo>
                    <a:pt x="96" y="321"/>
                  </a:lnTo>
                  <a:lnTo>
                    <a:pt x="105" y="308"/>
                  </a:lnTo>
                  <a:lnTo>
                    <a:pt x="114" y="296"/>
                  </a:lnTo>
                  <a:lnTo>
                    <a:pt x="122" y="284"/>
                  </a:lnTo>
                  <a:lnTo>
                    <a:pt x="132" y="273"/>
                  </a:lnTo>
                  <a:lnTo>
                    <a:pt x="140" y="261"/>
                  </a:lnTo>
                  <a:lnTo>
                    <a:pt x="145" y="255"/>
                  </a:lnTo>
                  <a:lnTo>
                    <a:pt x="147" y="253"/>
                  </a:lnTo>
                  <a:lnTo>
                    <a:pt x="150" y="252"/>
                  </a:lnTo>
                  <a:lnTo>
                    <a:pt x="153" y="252"/>
                  </a:lnTo>
                  <a:lnTo>
                    <a:pt x="156" y="253"/>
                  </a:lnTo>
                  <a:lnTo>
                    <a:pt x="157" y="254"/>
                  </a:lnTo>
                  <a:lnTo>
                    <a:pt x="158" y="257"/>
                  </a:lnTo>
                  <a:lnTo>
                    <a:pt x="158" y="259"/>
                  </a:lnTo>
                  <a:lnTo>
                    <a:pt x="158" y="261"/>
                  </a:lnTo>
                  <a:lnTo>
                    <a:pt x="154" y="267"/>
                  </a:lnTo>
                  <a:lnTo>
                    <a:pt x="145" y="278"/>
                  </a:lnTo>
                  <a:lnTo>
                    <a:pt x="136" y="290"/>
                  </a:lnTo>
                  <a:lnTo>
                    <a:pt x="127" y="302"/>
                  </a:lnTo>
                  <a:lnTo>
                    <a:pt x="118" y="314"/>
                  </a:lnTo>
                  <a:lnTo>
                    <a:pt x="109" y="326"/>
                  </a:lnTo>
                  <a:lnTo>
                    <a:pt x="99" y="340"/>
                  </a:lnTo>
                  <a:lnTo>
                    <a:pt x="89" y="354"/>
                  </a:lnTo>
                  <a:lnTo>
                    <a:pt x="80" y="370"/>
                  </a:lnTo>
                  <a:lnTo>
                    <a:pt x="69" y="386"/>
                  </a:lnTo>
                  <a:lnTo>
                    <a:pt x="58" y="402"/>
                  </a:lnTo>
                  <a:lnTo>
                    <a:pt x="47" y="418"/>
                  </a:lnTo>
                  <a:lnTo>
                    <a:pt x="36" y="434"/>
                  </a:lnTo>
                  <a:lnTo>
                    <a:pt x="25" y="449"/>
                  </a:lnTo>
                  <a:lnTo>
                    <a:pt x="14" y="463"/>
                  </a:lnTo>
                  <a:lnTo>
                    <a:pt x="11" y="464"/>
                  </a:lnTo>
                  <a:lnTo>
                    <a:pt x="8" y="465"/>
                  </a:lnTo>
                  <a:lnTo>
                    <a:pt x="5" y="465"/>
                  </a:lnTo>
                  <a:lnTo>
                    <a:pt x="3" y="464"/>
                  </a:lnTo>
                  <a:lnTo>
                    <a:pt x="1" y="463"/>
                  </a:lnTo>
                  <a:lnTo>
                    <a:pt x="0" y="461"/>
                  </a:lnTo>
                  <a:lnTo>
                    <a:pt x="0" y="459"/>
                  </a:lnTo>
                  <a:lnTo>
                    <a:pt x="0" y="456"/>
                  </a:lnTo>
                  <a:lnTo>
                    <a:pt x="0" y="456"/>
                  </a:lnTo>
                  <a:close/>
                  <a:moveTo>
                    <a:pt x="184" y="203"/>
                  </a:moveTo>
                  <a:lnTo>
                    <a:pt x="193" y="191"/>
                  </a:lnTo>
                  <a:lnTo>
                    <a:pt x="205" y="176"/>
                  </a:lnTo>
                  <a:lnTo>
                    <a:pt x="216" y="161"/>
                  </a:lnTo>
                  <a:lnTo>
                    <a:pt x="230" y="146"/>
                  </a:lnTo>
                  <a:lnTo>
                    <a:pt x="242" y="131"/>
                  </a:lnTo>
                  <a:lnTo>
                    <a:pt x="242" y="131"/>
                  </a:lnTo>
                  <a:lnTo>
                    <a:pt x="245" y="129"/>
                  </a:lnTo>
                  <a:lnTo>
                    <a:pt x="248" y="128"/>
                  </a:lnTo>
                  <a:lnTo>
                    <a:pt x="251" y="128"/>
                  </a:lnTo>
                  <a:lnTo>
                    <a:pt x="253" y="129"/>
                  </a:lnTo>
                  <a:lnTo>
                    <a:pt x="256" y="132"/>
                  </a:lnTo>
                  <a:lnTo>
                    <a:pt x="256" y="134"/>
                  </a:lnTo>
                  <a:lnTo>
                    <a:pt x="256" y="136"/>
                  </a:lnTo>
                  <a:lnTo>
                    <a:pt x="255" y="138"/>
                  </a:lnTo>
                  <a:lnTo>
                    <a:pt x="255" y="138"/>
                  </a:lnTo>
                  <a:lnTo>
                    <a:pt x="242" y="152"/>
                  </a:lnTo>
                  <a:lnTo>
                    <a:pt x="230" y="167"/>
                  </a:lnTo>
                  <a:lnTo>
                    <a:pt x="218" y="183"/>
                  </a:lnTo>
                  <a:lnTo>
                    <a:pt x="207" y="198"/>
                  </a:lnTo>
                  <a:lnTo>
                    <a:pt x="197" y="209"/>
                  </a:lnTo>
                  <a:lnTo>
                    <a:pt x="196" y="211"/>
                  </a:lnTo>
                  <a:lnTo>
                    <a:pt x="193" y="212"/>
                  </a:lnTo>
                  <a:lnTo>
                    <a:pt x="190" y="212"/>
                  </a:lnTo>
                  <a:lnTo>
                    <a:pt x="187" y="211"/>
                  </a:lnTo>
                  <a:lnTo>
                    <a:pt x="184" y="210"/>
                  </a:lnTo>
                  <a:lnTo>
                    <a:pt x="183" y="208"/>
                  </a:lnTo>
                  <a:lnTo>
                    <a:pt x="183" y="205"/>
                  </a:lnTo>
                  <a:lnTo>
                    <a:pt x="184" y="203"/>
                  </a:lnTo>
                  <a:lnTo>
                    <a:pt x="184" y="203"/>
                  </a:lnTo>
                  <a:close/>
                  <a:moveTo>
                    <a:pt x="292" y="84"/>
                  </a:moveTo>
                  <a:lnTo>
                    <a:pt x="293" y="83"/>
                  </a:lnTo>
                  <a:lnTo>
                    <a:pt x="313" y="68"/>
                  </a:lnTo>
                  <a:lnTo>
                    <a:pt x="329" y="54"/>
                  </a:lnTo>
                  <a:lnTo>
                    <a:pt x="346" y="43"/>
                  </a:lnTo>
                  <a:lnTo>
                    <a:pt x="362" y="32"/>
                  </a:lnTo>
                  <a:lnTo>
                    <a:pt x="379" y="22"/>
                  </a:lnTo>
                  <a:lnTo>
                    <a:pt x="387" y="18"/>
                  </a:lnTo>
                  <a:lnTo>
                    <a:pt x="395" y="13"/>
                  </a:lnTo>
                  <a:lnTo>
                    <a:pt x="405" y="10"/>
                  </a:lnTo>
                  <a:lnTo>
                    <a:pt x="415" y="7"/>
                  </a:lnTo>
                  <a:lnTo>
                    <a:pt x="424" y="4"/>
                  </a:lnTo>
                  <a:lnTo>
                    <a:pt x="435" y="2"/>
                  </a:lnTo>
                  <a:lnTo>
                    <a:pt x="446" y="1"/>
                  </a:lnTo>
                  <a:lnTo>
                    <a:pt x="457" y="0"/>
                  </a:lnTo>
                  <a:lnTo>
                    <a:pt x="470" y="0"/>
                  </a:lnTo>
                  <a:lnTo>
                    <a:pt x="483" y="0"/>
                  </a:lnTo>
                  <a:lnTo>
                    <a:pt x="493" y="1"/>
                  </a:lnTo>
                  <a:lnTo>
                    <a:pt x="503" y="2"/>
                  </a:lnTo>
                  <a:lnTo>
                    <a:pt x="512" y="4"/>
                  </a:lnTo>
                  <a:lnTo>
                    <a:pt x="523" y="7"/>
                  </a:lnTo>
                  <a:lnTo>
                    <a:pt x="536" y="11"/>
                  </a:lnTo>
                  <a:lnTo>
                    <a:pt x="547" y="15"/>
                  </a:lnTo>
                  <a:lnTo>
                    <a:pt x="555" y="20"/>
                  </a:lnTo>
                  <a:lnTo>
                    <a:pt x="558" y="22"/>
                  </a:lnTo>
                  <a:lnTo>
                    <a:pt x="559" y="24"/>
                  </a:lnTo>
                  <a:lnTo>
                    <a:pt x="559" y="26"/>
                  </a:lnTo>
                  <a:lnTo>
                    <a:pt x="558" y="28"/>
                  </a:lnTo>
                  <a:lnTo>
                    <a:pt x="555" y="31"/>
                  </a:lnTo>
                  <a:lnTo>
                    <a:pt x="552" y="32"/>
                  </a:lnTo>
                  <a:lnTo>
                    <a:pt x="550" y="32"/>
                  </a:lnTo>
                  <a:lnTo>
                    <a:pt x="547" y="31"/>
                  </a:lnTo>
                  <a:lnTo>
                    <a:pt x="540" y="26"/>
                  </a:lnTo>
                  <a:lnTo>
                    <a:pt x="529" y="22"/>
                  </a:lnTo>
                  <a:lnTo>
                    <a:pt x="519" y="19"/>
                  </a:lnTo>
                  <a:lnTo>
                    <a:pt x="510" y="16"/>
                  </a:lnTo>
                  <a:lnTo>
                    <a:pt x="500" y="14"/>
                  </a:lnTo>
                  <a:lnTo>
                    <a:pt x="492" y="13"/>
                  </a:lnTo>
                  <a:lnTo>
                    <a:pt x="482" y="13"/>
                  </a:lnTo>
                  <a:lnTo>
                    <a:pt x="470" y="12"/>
                  </a:lnTo>
                  <a:lnTo>
                    <a:pt x="459" y="12"/>
                  </a:lnTo>
                  <a:lnTo>
                    <a:pt x="448" y="13"/>
                  </a:lnTo>
                  <a:lnTo>
                    <a:pt x="438" y="14"/>
                  </a:lnTo>
                  <a:lnTo>
                    <a:pt x="428" y="16"/>
                  </a:lnTo>
                  <a:lnTo>
                    <a:pt x="420" y="19"/>
                  </a:lnTo>
                  <a:lnTo>
                    <a:pt x="412" y="21"/>
                  </a:lnTo>
                  <a:lnTo>
                    <a:pt x="404" y="24"/>
                  </a:lnTo>
                  <a:lnTo>
                    <a:pt x="395" y="27"/>
                  </a:lnTo>
                  <a:lnTo>
                    <a:pt x="387" y="32"/>
                  </a:lnTo>
                  <a:lnTo>
                    <a:pt x="372" y="40"/>
                  </a:lnTo>
                  <a:lnTo>
                    <a:pt x="357" y="51"/>
                  </a:lnTo>
                  <a:lnTo>
                    <a:pt x="340" y="63"/>
                  </a:lnTo>
                  <a:lnTo>
                    <a:pt x="324" y="76"/>
                  </a:lnTo>
                  <a:lnTo>
                    <a:pt x="304" y="90"/>
                  </a:lnTo>
                  <a:lnTo>
                    <a:pt x="304" y="91"/>
                  </a:lnTo>
                  <a:lnTo>
                    <a:pt x="302" y="92"/>
                  </a:lnTo>
                  <a:lnTo>
                    <a:pt x="299" y="94"/>
                  </a:lnTo>
                  <a:lnTo>
                    <a:pt x="296" y="94"/>
                  </a:lnTo>
                  <a:lnTo>
                    <a:pt x="293" y="91"/>
                  </a:lnTo>
                  <a:lnTo>
                    <a:pt x="291" y="90"/>
                  </a:lnTo>
                  <a:lnTo>
                    <a:pt x="291" y="88"/>
                  </a:lnTo>
                  <a:lnTo>
                    <a:pt x="291" y="85"/>
                  </a:lnTo>
                  <a:lnTo>
                    <a:pt x="292" y="84"/>
                  </a:lnTo>
                  <a:lnTo>
                    <a:pt x="292" y="84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chemeClr val="accent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44" name="Freeform 228"/>
            <p:cNvSpPr>
              <a:spLocks noEditPoints="1"/>
            </p:cNvSpPr>
            <p:nvPr/>
          </p:nvSpPr>
          <p:spPr bwMode="auto">
            <a:xfrm>
              <a:off x="4613" y="2419"/>
              <a:ext cx="575" cy="286"/>
            </a:xfrm>
            <a:custGeom>
              <a:avLst/>
              <a:gdLst>
                <a:gd name="T0" fmla="*/ 15 w 575"/>
                <a:gd name="T1" fmla="*/ 150 h 286"/>
                <a:gd name="T2" fmla="*/ 0 w 575"/>
                <a:gd name="T3" fmla="*/ 131 h 286"/>
                <a:gd name="T4" fmla="*/ 33 w 575"/>
                <a:gd name="T5" fmla="*/ 164 h 286"/>
                <a:gd name="T6" fmla="*/ 37 w 575"/>
                <a:gd name="T7" fmla="*/ 178 h 286"/>
                <a:gd name="T8" fmla="*/ 24 w 575"/>
                <a:gd name="T9" fmla="*/ 159 h 286"/>
                <a:gd name="T10" fmla="*/ 55 w 575"/>
                <a:gd name="T11" fmla="*/ 189 h 286"/>
                <a:gd name="T12" fmla="*/ 65 w 575"/>
                <a:gd name="T13" fmla="*/ 204 h 286"/>
                <a:gd name="T14" fmla="*/ 47 w 575"/>
                <a:gd name="T15" fmla="*/ 189 h 286"/>
                <a:gd name="T16" fmla="*/ 54 w 575"/>
                <a:gd name="T17" fmla="*/ 187 h 286"/>
                <a:gd name="T18" fmla="*/ 97 w 575"/>
                <a:gd name="T19" fmla="*/ 226 h 286"/>
                <a:gd name="T20" fmla="*/ 77 w 575"/>
                <a:gd name="T21" fmla="*/ 216 h 286"/>
                <a:gd name="T22" fmla="*/ 80 w 575"/>
                <a:gd name="T23" fmla="*/ 210 h 286"/>
                <a:gd name="T24" fmla="*/ 128 w 575"/>
                <a:gd name="T25" fmla="*/ 250 h 286"/>
                <a:gd name="T26" fmla="*/ 106 w 575"/>
                <a:gd name="T27" fmla="*/ 238 h 286"/>
                <a:gd name="T28" fmla="*/ 112 w 575"/>
                <a:gd name="T29" fmla="*/ 234 h 286"/>
                <a:gd name="T30" fmla="*/ 160 w 575"/>
                <a:gd name="T31" fmla="*/ 270 h 286"/>
                <a:gd name="T32" fmla="*/ 139 w 575"/>
                <a:gd name="T33" fmla="*/ 263 h 286"/>
                <a:gd name="T34" fmla="*/ 141 w 575"/>
                <a:gd name="T35" fmla="*/ 257 h 286"/>
                <a:gd name="T36" fmla="*/ 197 w 575"/>
                <a:gd name="T37" fmla="*/ 281 h 286"/>
                <a:gd name="T38" fmla="*/ 186 w 575"/>
                <a:gd name="T39" fmla="*/ 284 h 286"/>
                <a:gd name="T40" fmla="*/ 172 w 575"/>
                <a:gd name="T41" fmla="*/ 276 h 286"/>
                <a:gd name="T42" fmla="*/ 230 w 575"/>
                <a:gd name="T43" fmla="*/ 281 h 286"/>
                <a:gd name="T44" fmla="*/ 241 w 575"/>
                <a:gd name="T45" fmla="*/ 284 h 286"/>
                <a:gd name="T46" fmla="*/ 223 w 575"/>
                <a:gd name="T47" fmla="*/ 286 h 286"/>
                <a:gd name="T48" fmla="*/ 215 w 575"/>
                <a:gd name="T49" fmla="*/ 281 h 286"/>
                <a:gd name="T50" fmla="*/ 281 w 575"/>
                <a:gd name="T51" fmla="*/ 278 h 286"/>
                <a:gd name="T52" fmla="*/ 263 w 575"/>
                <a:gd name="T53" fmla="*/ 284 h 286"/>
                <a:gd name="T54" fmla="*/ 256 w 575"/>
                <a:gd name="T55" fmla="*/ 279 h 286"/>
                <a:gd name="T56" fmla="*/ 318 w 575"/>
                <a:gd name="T57" fmla="*/ 264 h 286"/>
                <a:gd name="T58" fmla="*/ 307 w 575"/>
                <a:gd name="T59" fmla="*/ 273 h 286"/>
                <a:gd name="T60" fmla="*/ 296 w 575"/>
                <a:gd name="T61" fmla="*/ 272 h 286"/>
                <a:gd name="T62" fmla="*/ 349 w 575"/>
                <a:gd name="T63" fmla="*/ 245 h 286"/>
                <a:gd name="T64" fmla="*/ 354 w 575"/>
                <a:gd name="T65" fmla="*/ 250 h 286"/>
                <a:gd name="T66" fmla="*/ 335 w 575"/>
                <a:gd name="T67" fmla="*/ 260 h 286"/>
                <a:gd name="T68" fmla="*/ 371 w 575"/>
                <a:gd name="T69" fmla="*/ 226 h 286"/>
                <a:gd name="T70" fmla="*/ 383 w 575"/>
                <a:gd name="T71" fmla="*/ 221 h 286"/>
                <a:gd name="T72" fmla="*/ 365 w 575"/>
                <a:gd name="T73" fmla="*/ 238 h 286"/>
                <a:gd name="T74" fmla="*/ 400 w 575"/>
                <a:gd name="T75" fmla="*/ 200 h 286"/>
                <a:gd name="T76" fmla="*/ 411 w 575"/>
                <a:gd name="T77" fmla="*/ 197 h 286"/>
                <a:gd name="T78" fmla="*/ 390 w 575"/>
                <a:gd name="T79" fmla="*/ 210 h 286"/>
                <a:gd name="T80" fmla="*/ 433 w 575"/>
                <a:gd name="T81" fmla="*/ 169 h 286"/>
                <a:gd name="T82" fmla="*/ 438 w 575"/>
                <a:gd name="T83" fmla="*/ 174 h 286"/>
                <a:gd name="T84" fmla="*/ 418 w 575"/>
                <a:gd name="T85" fmla="*/ 185 h 286"/>
                <a:gd name="T86" fmla="*/ 455 w 575"/>
                <a:gd name="T87" fmla="*/ 142 h 286"/>
                <a:gd name="T88" fmla="*/ 462 w 575"/>
                <a:gd name="T89" fmla="*/ 145 h 286"/>
                <a:gd name="T90" fmla="*/ 444 w 575"/>
                <a:gd name="T91" fmla="*/ 159 h 286"/>
                <a:gd name="T92" fmla="*/ 478 w 575"/>
                <a:gd name="T93" fmla="*/ 113 h 286"/>
                <a:gd name="T94" fmla="*/ 473 w 575"/>
                <a:gd name="T95" fmla="*/ 130 h 286"/>
                <a:gd name="T96" fmla="*/ 466 w 575"/>
                <a:gd name="T97" fmla="*/ 129 h 286"/>
                <a:gd name="T98" fmla="*/ 503 w 575"/>
                <a:gd name="T99" fmla="*/ 83 h 286"/>
                <a:gd name="T100" fmla="*/ 493 w 575"/>
                <a:gd name="T101" fmla="*/ 103 h 286"/>
                <a:gd name="T102" fmla="*/ 488 w 575"/>
                <a:gd name="T103" fmla="*/ 100 h 286"/>
                <a:gd name="T104" fmla="*/ 528 w 575"/>
                <a:gd name="T105" fmla="*/ 56 h 286"/>
                <a:gd name="T106" fmla="*/ 515 w 575"/>
                <a:gd name="T107" fmla="*/ 75 h 286"/>
                <a:gd name="T108" fmla="*/ 510 w 575"/>
                <a:gd name="T109" fmla="*/ 71 h 286"/>
                <a:gd name="T110" fmla="*/ 549 w 575"/>
                <a:gd name="T111" fmla="*/ 28 h 286"/>
                <a:gd name="T112" fmla="*/ 549 w 575"/>
                <a:gd name="T113" fmla="*/ 38 h 286"/>
                <a:gd name="T114" fmla="*/ 535 w 575"/>
                <a:gd name="T115" fmla="*/ 46 h 286"/>
                <a:gd name="T116" fmla="*/ 568 w 575"/>
                <a:gd name="T117" fmla="*/ 1 h 286"/>
                <a:gd name="T118" fmla="*/ 573 w 575"/>
                <a:gd name="T119" fmla="*/ 4 h 286"/>
                <a:gd name="T120" fmla="*/ 557 w 575"/>
                <a:gd name="T121" fmla="*/ 18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75" h="286">
                  <a:moveTo>
                    <a:pt x="7" y="132"/>
                  </a:moveTo>
                  <a:lnTo>
                    <a:pt x="17" y="145"/>
                  </a:lnTo>
                  <a:lnTo>
                    <a:pt x="18" y="145"/>
                  </a:lnTo>
                  <a:lnTo>
                    <a:pt x="18" y="146"/>
                  </a:lnTo>
                  <a:lnTo>
                    <a:pt x="18" y="147"/>
                  </a:lnTo>
                  <a:lnTo>
                    <a:pt x="18" y="149"/>
                  </a:lnTo>
                  <a:lnTo>
                    <a:pt x="17" y="150"/>
                  </a:lnTo>
                  <a:lnTo>
                    <a:pt x="15" y="150"/>
                  </a:lnTo>
                  <a:lnTo>
                    <a:pt x="14" y="150"/>
                  </a:lnTo>
                  <a:lnTo>
                    <a:pt x="13" y="150"/>
                  </a:lnTo>
                  <a:lnTo>
                    <a:pt x="11" y="149"/>
                  </a:lnTo>
                  <a:lnTo>
                    <a:pt x="11" y="147"/>
                  </a:lnTo>
                  <a:lnTo>
                    <a:pt x="0" y="134"/>
                  </a:lnTo>
                  <a:lnTo>
                    <a:pt x="0" y="133"/>
                  </a:lnTo>
                  <a:lnTo>
                    <a:pt x="0" y="132"/>
                  </a:lnTo>
                  <a:lnTo>
                    <a:pt x="0" y="131"/>
                  </a:lnTo>
                  <a:lnTo>
                    <a:pt x="2" y="131"/>
                  </a:lnTo>
                  <a:lnTo>
                    <a:pt x="3" y="130"/>
                  </a:lnTo>
                  <a:lnTo>
                    <a:pt x="4" y="130"/>
                  </a:lnTo>
                  <a:lnTo>
                    <a:pt x="6" y="131"/>
                  </a:lnTo>
                  <a:lnTo>
                    <a:pt x="7" y="132"/>
                  </a:lnTo>
                  <a:lnTo>
                    <a:pt x="7" y="132"/>
                  </a:lnTo>
                  <a:close/>
                  <a:moveTo>
                    <a:pt x="29" y="159"/>
                  </a:moveTo>
                  <a:lnTo>
                    <a:pt x="33" y="164"/>
                  </a:lnTo>
                  <a:lnTo>
                    <a:pt x="37" y="169"/>
                  </a:lnTo>
                  <a:lnTo>
                    <a:pt x="42" y="174"/>
                  </a:lnTo>
                  <a:lnTo>
                    <a:pt x="42" y="175"/>
                  </a:lnTo>
                  <a:lnTo>
                    <a:pt x="42" y="176"/>
                  </a:lnTo>
                  <a:lnTo>
                    <a:pt x="42" y="177"/>
                  </a:lnTo>
                  <a:lnTo>
                    <a:pt x="40" y="177"/>
                  </a:lnTo>
                  <a:lnTo>
                    <a:pt x="39" y="178"/>
                  </a:lnTo>
                  <a:lnTo>
                    <a:pt x="37" y="178"/>
                  </a:lnTo>
                  <a:lnTo>
                    <a:pt x="36" y="178"/>
                  </a:lnTo>
                  <a:lnTo>
                    <a:pt x="36" y="177"/>
                  </a:lnTo>
                  <a:lnTo>
                    <a:pt x="32" y="172"/>
                  </a:lnTo>
                  <a:lnTo>
                    <a:pt x="26" y="167"/>
                  </a:lnTo>
                  <a:lnTo>
                    <a:pt x="24" y="163"/>
                  </a:lnTo>
                  <a:lnTo>
                    <a:pt x="24" y="162"/>
                  </a:lnTo>
                  <a:lnTo>
                    <a:pt x="24" y="160"/>
                  </a:lnTo>
                  <a:lnTo>
                    <a:pt x="24" y="159"/>
                  </a:lnTo>
                  <a:lnTo>
                    <a:pt x="25" y="159"/>
                  </a:lnTo>
                  <a:lnTo>
                    <a:pt x="26" y="158"/>
                  </a:lnTo>
                  <a:lnTo>
                    <a:pt x="28" y="158"/>
                  </a:lnTo>
                  <a:lnTo>
                    <a:pt x="28" y="159"/>
                  </a:lnTo>
                  <a:lnTo>
                    <a:pt x="29" y="159"/>
                  </a:lnTo>
                  <a:lnTo>
                    <a:pt x="29" y="159"/>
                  </a:lnTo>
                  <a:close/>
                  <a:moveTo>
                    <a:pt x="54" y="187"/>
                  </a:moveTo>
                  <a:lnTo>
                    <a:pt x="55" y="189"/>
                  </a:lnTo>
                  <a:lnTo>
                    <a:pt x="59" y="193"/>
                  </a:lnTo>
                  <a:lnTo>
                    <a:pt x="64" y="196"/>
                  </a:lnTo>
                  <a:lnTo>
                    <a:pt x="66" y="200"/>
                  </a:lnTo>
                  <a:lnTo>
                    <a:pt x="68" y="201"/>
                  </a:lnTo>
                  <a:lnTo>
                    <a:pt x="68" y="202"/>
                  </a:lnTo>
                  <a:lnTo>
                    <a:pt x="68" y="203"/>
                  </a:lnTo>
                  <a:lnTo>
                    <a:pt x="66" y="204"/>
                  </a:lnTo>
                  <a:lnTo>
                    <a:pt x="65" y="204"/>
                  </a:lnTo>
                  <a:lnTo>
                    <a:pt x="64" y="204"/>
                  </a:lnTo>
                  <a:lnTo>
                    <a:pt x="62" y="204"/>
                  </a:lnTo>
                  <a:lnTo>
                    <a:pt x="61" y="204"/>
                  </a:lnTo>
                  <a:lnTo>
                    <a:pt x="58" y="200"/>
                  </a:lnTo>
                  <a:lnTo>
                    <a:pt x="54" y="196"/>
                  </a:lnTo>
                  <a:lnTo>
                    <a:pt x="50" y="192"/>
                  </a:lnTo>
                  <a:lnTo>
                    <a:pt x="48" y="190"/>
                  </a:lnTo>
                  <a:lnTo>
                    <a:pt x="47" y="189"/>
                  </a:lnTo>
                  <a:lnTo>
                    <a:pt x="47" y="188"/>
                  </a:lnTo>
                  <a:lnTo>
                    <a:pt x="47" y="188"/>
                  </a:lnTo>
                  <a:lnTo>
                    <a:pt x="48" y="187"/>
                  </a:lnTo>
                  <a:lnTo>
                    <a:pt x="50" y="185"/>
                  </a:lnTo>
                  <a:lnTo>
                    <a:pt x="51" y="185"/>
                  </a:lnTo>
                  <a:lnTo>
                    <a:pt x="53" y="187"/>
                  </a:lnTo>
                  <a:lnTo>
                    <a:pt x="54" y="187"/>
                  </a:lnTo>
                  <a:lnTo>
                    <a:pt x="54" y="187"/>
                  </a:lnTo>
                  <a:close/>
                  <a:moveTo>
                    <a:pt x="82" y="212"/>
                  </a:moveTo>
                  <a:lnTo>
                    <a:pt x="83" y="213"/>
                  </a:lnTo>
                  <a:lnTo>
                    <a:pt x="87" y="216"/>
                  </a:lnTo>
                  <a:lnTo>
                    <a:pt x="93" y="220"/>
                  </a:lnTo>
                  <a:lnTo>
                    <a:pt x="97" y="223"/>
                  </a:lnTo>
                  <a:lnTo>
                    <a:pt x="97" y="223"/>
                  </a:lnTo>
                  <a:lnTo>
                    <a:pt x="98" y="225"/>
                  </a:lnTo>
                  <a:lnTo>
                    <a:pt x="97" y="226"/>
                  </a:lnTo>
                  <a:lnTo>
                    <a:pt x="97" y="227"/>
                  </a:lnTo>
                  <a:lnTo>
                    <a:pt x="95" y="228"/>
                  </a:lnTo>
                  <a:lnTo>
                    <a:pt x="94" y="228"/>
                  </a:lnTo>
                  <a:lnTo>
                    <a:pt x="93" y="228"/>
                  </a:lnTo>
                  <a:lnTo>
                    <a:pt x="91" y="227"/>
                  </a:lnTo>
                  <a:lnTo>
                    <a:pt x="88" y="225"/>
                  </a:lnTo>
                  <a:lnTo>
                    <a:pt x="83" y="220"/>
                  </a:lnTo>
                  <a:lnTo>
                    <a:pt x="77" y="216"/>
                  </a:lnTo>
                  <a:lnTo>
                    <a:pt x="76" y="216"/>
                  </a:lnTo>
                  <a:lnTo>
                    <a:pt x="76" y="215"/>
                  </a:lnTo>
                  <a:lnTo>
                    <a:pt x="76" y="214"/>
                  </a:lnTo>
                  <a:lnTo>
                    <a:pt x="76" y="213"/>
                  </a:lnTo>
                  <a:lnTo>
                    <a:pt x="76" y="212"/>
                  </a:lnTo>
                  <a:lnTo>
                    <a:pt x="77" y="210"/>
                  </a:lnTo>
                  <a:lnTo>
                    <a:pt x="79" y="210"/>
                  </a:lnTo>
                  <a:lnTo>
                    <a:pt x="80" y="210"/>
                  </a:lnTo>
                  <a:lnTo>
                    <a:pt x="82" y="212"/>
                  </a:lnTo>
                  <a:lnTo>
                    <a:pt x="82" y="212"/>
                  </a:lnTo>
                  <a:close/>
                  <a:moveTo>
                    <a:pt x="112" y="234"/>
                  </a:moveTo>
                  <a:lnTo>
                    <a:pt x="117" y="239"/>
                  </a:lnTo>
                  <a:lnTo>
                    <a:pt x="127" y="246"/>
                  </a:lnTo>
                  <a:lnTo>
                    <a:pt x="128" y="247"/>
                  </a:lnTo>
                  <a:lnTo>
                    <a:pt x="128" y="248"/>
                  </a:lnTo>
                  <a:lnTo>
                    <a:pt x="128" y="250"/>
                  </a:lnTo>
                  <a:lnTo>
                    <a:pt x="127" y="250"/>
                  </a:lnTo>
                  <a:lnTo>
                    <a:pt x="126" y="251"/>
                  </a:lnTo>
                  <a:lnTo>
                    <a:pt x="124" y="251"/>
                  </a:lnTo>
                  <a:lnTo>
                    <a:pt x="123" y="251"/>
                  </a:lnTo>
                  <a:lnTo>
                    <a:pt x="123" y="251"/>
                  </a:lnTo>
                  <a:lnTo>
                    <a:pt x="113" y="243"/>
                  </a:lnTo>
                  <a:lnTo>
                    <a:pt x="106" y="239"/>
                  </a:lnTo>
                  <a:lnTo>
                    <a:pt x="106" y="238"/>
                  </a:lnTo>
                  <a:lnTo>
                    <a:pt x="106" y="237"/>
                  </a:lnTo>
                  <a:lnTo>
                    <a:pt x="106" y="235"/>
                  </a:lnTo>
                  <a:lnTo>
                    <a:pt x="106" y="234"/>
                  </a:lnTo>
                  <a:lnTo>
                    <a:pt x="108" y="234"/>
                  </a:lnTo>
                  <a:lnTo>
                    <a:pt x="109" y="234"/>
                  </a:lnTo>
                  <a:lnTo>
                    <a:pt x="110" y="234"/>
                  </a:lnTo>
                  <a:lnTo>
                    <a:pt x="112" y="234"/>
                  </a:lnTo>
                  <a:lnTo>
                    <a:pt x="112" y="234"/>
                  </a:lnTo>
                  <a:close/>
                  <a:moveTo>
                    <a:pt x="142" y="257"/>
                  </a:moveTo>
                  <a:lnTo>
                    <a:pt x="144" y="258"/>
                  </a:lnTo>
                  <a:lnTo>
                    <a:pt x="150" y="263"/>
                  </a:lnTo>
                  <a:lnTo>
                    <a:pt x="156" y="266"/>
                  </a:lnTo>
                  <a:lnTo>
                    <a:pt x="159" y="268"/>
                  </a:lnTo>
                  <a:lnTo>
                    <a:pt x="160" y="268"/>
                  </a:lnTo>
                  <a:lnTo>
                    <a:pt x="160" y="269"/>
                  </a:lnTo>
                  <a:lnTo>
                    <a:pt x="160" y="270"/>
                  </a:lnTo>
                  <a:lnTo>
                    <a:pt x="160" y="271"/>
                  </a:lnTo>
                  <a:lnTo>
                    <a:pt x="159" y="272"/>
                  </a:lnTo>
                  <a:lnTo>
                    <a:pt x="157" y="272"/>
                  </a:lnTo>
                  <a:lnTo>
                    <a:pt x="156" y="272"/>
                  </a:lnTo>
                  <a:lnTo>
                    <a:pt x="155" y="272"/>
                  </a:lnTo>
                  <a:lnTo>
                    <a:pt x="152" y="270"/>
                  </a:lnTo>
                  <a:lnTo>
                    <a:pt x="146" y="267"/>
                  </a:lnTo>
                  <a:lnTo>
                    <a:pt x="139" y="263"/>
                  </a:lnTo>
                  <a:lnTo>
                    <a:pt x="138" y="262"/>
                  </a:lnTo>
                  <a:lnTo>
                    <a:pt x="137" y="260"/>
                  </a:lnTo>
                  <a:lnTo>
                    <a:pt x="137" y="259"/>
                  </a:lnTo>
                  <a:lnTo>
                    <a:pt x="137" y="258"/>
                  </a:lnTo>
                  <a:lnTo>
                    <a:pt x="138" y="257"/>
                  </a:lnTo>
                  <a:lnTo>
                    <a:pt x="139" y="257"/>
                  </a:lnTo>
                  <a:lnTo>
                    <a:pt x="139" y="256"/>
                  </a:lnTo>
                  <a:lnTo>
                    <a:pt x="141" y="257"/>
                  </a:lnTo>
                  <a:lnTo>
                    <a:pt x="142" y="257"/>
                  </a:lnTo>
                  <a:lnTo>
                    <a:pt x="142" y="257"/>
                  </a:lnTo>
                  <a:close/>
                  <a:moveTo>
                    <a:pt x="177" y="276"/>
                  </a:moveTo>
                  <a:lnTo>
                    <a:pt x="178" y="276"/>
                  </a:lnTo>
                  <a:lnTo>
                    <a:pt x="188" y="279"/>
                  </a:lnTo>
                  <a:lnTo>
                    <a:pt x="186" y="279"/>
                  </a:lnTo>
                  <a:lnTo>
                    <a:pt x="196" y="280"/>
                  </a:lnTo>
                  <a:lnTo>
                    <a:pt x="197" y="281"/>
                  </a:lnTo>
                  <a:lnTo>
                    <a:pt x="199" y="281"/>
                  </a:lnTo>
                  <a:lnTo>
                    <a:pt x="199" y="282"/>
                  </a:lnTo>
                  <a:lnTo>
                    <a:pt x="199" y="283"/>
                  </a:lnTo>
                  <a:lnTo>
                    <a:pt x="199" y="284"/>
                  </a:lnTo>
                  <a:lnTo>
                    <a:pt x="197" y="285"/>
                  </a:lnTo>
                  <a:lnTo>
                    <a:pt x="196" y="285"/>
                  </a:lnTo>
                  <a:lnTo>
                    <a:pt x="194" y="285"/>
                  </a:lnTo>
                  <a:lnTo>
                    <a:pt x="186" y="284"/>
                  </a:lnTo>
                  <a:lnTo>
                    <a:pt x="185" y="284"/>
                  </a:lnTo>
                  <a:lnTo>
                    <a:pt x="174" y="281"/>
                  </a:lnTo>
                  <a:lnTo>
                    <a:pt x="174" y="281"/>
                  </a:lnTo>
                  <a:lnTo>
                    <a:pt x="172" y="280"/>
                  </a:lnTo>
                  <a:lnTo>
                    <a:pt x="171" y="279"/>
                  </a:lnTo>
                  <a:lnTo>
                    <a:pt x="171" y="278"/>
                  </a:lnTo>
                  <a:lnTo>
                    <a:pt x="172" y="277"/>
                  </a:lnTo>
                  <a:lnTo>
                    <a:pt x="172" y="276"/>
                  </a:lnTo>
                  <a:lnTo>
                    <a:pt x="174" y="276"/>
                  </a:lnTo>
                  <a:lnTo>
                    <a:pt x="175" y="276"/>
                  </a:lnTo>
                  <a:lnTo>
                    <a:pt x="177" y="276"/>
                  </a:lnTo>
                  <a:lnTo>
                    <a:pt x="177" y="276"/>
                  </a:lnTo>
                  <a:close/>
                  <a:moveTo>
                    <a:pt x="217" y="281"/>
                  </a:moveTo>
                  <a:lnTo>
                    <a:pt x="222" y="281"/>
                  </a:lnTo>
                  <a:lnTo>
                    <a:pt x="228" y="281"/>
                  </a:lnTo>
                  <a:lnTo>
                    <a:pt x="230" y="281"/>
                  </a:lnTo>
                  <a:lnTo>
                    <a:pt x="233" y="281"/>
                  </a:lnTo>
                  <a:lnTo>
                    <a:pt x="237" y="280"/>
                  </a:lnTo>
                  <a:lnTo>
                    <a:pt x="237" y="280"/>
                  </a:lnTo>
                  <a:lnTo>
                    <a:pt x="239" y="281"/>
                  </a:lnTo>
                  <a:lnTo>
                    <a:pt x="240" y="281"/>
                  </a:lnTo>
                  <a:lnTo>
                    <a:pt x="240" y="282"/>
                  </a:lnTo>
                  <a:lnTo>
                    <a:pt x="241" y="283"/>
                  </a:lnTo>
                  <a:lnTo>
                    <a:pt x="241" y="284"/>
                  </a:lnTo>
                  <a:lnTo>
                    <a:pt x="240" y="285"/>
                  </a:lnTo>
                  <a:lnTo>
                    <a:pt x="239" y="285"/>
                  </a:lnTo>
                  <a:lnTo>
                    <a:pt x="237" y="286"/>
                  </a:lnTo>
                  <a:lnTo>
                    <a:pt x="237" y="286"/>
                  </a:lnTo>
                  <a:lnTo>
                    <a:pt x="233" y="286"/>
                  </a:lnTo>
                  <a:lnTo>
                    <a:pt x="230" y="286"/>
                  </a:lnTo>
                  <a:lnTo>
                    <a:pt x="228" y="286"/>
                  </a:lnTo>
                  <a:lnTo>
                    <a:pt x="223" y="286"/>
                  </a:lnTo>
                  <a:lnTo>
                    <a:pt x="217" y="286"/>
                  </a:lnTo>
                  <a:lnTo>
                    <a:pt x="215" y="286"/>
                  </a:lnTo>
                  <a:lnTo>
                    <a:pt x="214" y="286"/>
                  </a:lnTo>
                  <a:lnTo>
                    <a:pt x="212" y="285"/>
                  </a:lnTo>
                  <a:lnTo>
                    <a:pt x="212" y="284"/>
                  </a:lnTo>
                  <a:lnTo>
                    <a:pt x="212" y="283"/>
                  </a:lnTo>
                  <a:lnTo>
                    <a:pt x="214" y="282"/>
                  </a:lnTo>
                  <a:lnTo>
                    <a:pt x="215" y="281"/>
                  </a:lnTo>
                  <a:lnTo>
                    <a:pt x="217" y="281"/>
                  </a:lnTo>
                  <a:lnTo>
                    <a:pt x="217" y="281"/>
                  </a:lnTo>
                  <a:close/>
                  <a:moveTo>
                    <a:pt x="258" y="279"/>
                  </a:moveTo>
                  <a:lnTo>
                    <a:pt x="262" y="279"/>
                  </a:lnTo>
                  <a:lnTo>
                    <a:pt x="272" y="278"/>
                  </a:lnTo>
                  <a:lnTo>
                    <a:pt x="279" y="277"/>
                  </a:lnTo>
                  <a:lnTo>
                    <a:pt x="280" y="278"/>
                  </a:lnTo>
                  <a:lnTo>
                    <a:pt x="281" y="278"/>
                  </a:lnTo>
                  <a:lnTo>
                    <a:pt x="283" y="279"/>
                  </a:lnTo>
                  <a:lnTo>
                    <a:pt x="283" y="280"/>
                  </a:lnTo>
                  <a:lnTo>
                    <a:pt x="283" y="281"/>
                  </a:lnTo>
                  <a:lnTo>
                    <a:pt x="283" y="282"/>
                  </a:lnTo>
                  <a:lnTo>
                    <a:pt x="281" y="282"/>
                  </a:lnTo>
                  <a:lnTo>
                    <a:pt x="280" y="283"/>
                  </a:lnTo>
                  <a:lnTo>
                    <a:pt x="272" y="283"/>
                  </a:lnTo>
                  <a:lnTo>
                    <a:pt x="263" y="284"/>
                  </a:lnTo>
                  <a:lnTo>
                    <a:pt x="259" y="284"/>
                  </a:lnTo>
                  <a:lnTo>
                    <a:pt x="258" y="284"/>
                  </a:lnTo>
                  <a:lnTo>
                    <a:pt x="256" y="284"/>
                  </a:lnTo>
                  <a:lnTo>
                    <a:pt x="255" y="283"/>
                  </a:lnTo>
                  <a:lnTo>
                    <a:pt x="255" y="282"/>
                  </a:lnTo>
                  <a:lnTo>
                    <a:pt x="255" y="281"/>
                  </a:lnTo>
                  <a:lnTo>
                    <a:pt x="256" y="280"/>
                  </a:lnTo>
                  <a:lnTo>
                    <a:pt x="256" y="279"/>
                  </a:lnTo>
                  <a:lnTo>
                    <a:pt x="258" y="279"/>
                  </a:lnTo>
                  <a:lnTo>
                    <a:pt x="258" y="279"/>
                  </a:lnTo>
                  <a:close/>
                  <a:moveTo>
                    <a:pt x="298" y="272"/>
                  </a:moveTo>
                  <a:lnTo>
                    <a:pt x="303" y="269"/>
                  </a:lnTo>
                  <a:lnTo>
                    <a:pt x="312" y="266"/>
                  </a:lnTo>
                  <a:lnTo>
                    <a:pt x="316" y="264"/>
                  </a:lnTo>
                  <a:lnTo>
                    <a:pt x="317" y="264"/>
                  </a:lnTo>
                  <a:lnTo>
                    <a:pt x="318" y="264"/>
                  </a:lnTo>
                  <a:lnTo>
                    <a:pt x="320" y="264"/>
                  </a:lnTo>
                  <a:lnTo>
                    <a:pt x="321" y="265"/>
                  </a:lnTo>
                  <a:lnTo>
                    <a:pt x="321" y="266"/>
                  </a:lnTo>
                  <a:lnTo>
                    <a:pt x="321" y="267"/>
                  </a:lnTo>
                  <a:lnTo>
                    <a:pt x="320" y="268"/>
                  </a:lnTo>
                  <a:lnTo>
                    <a:pt x="320" y="269"/>
                  </a:lnTo>
                  <a:lnTo>
                    <a:pt x="314" y="270"/>
                  </a:lnTo>
                  <a:lnTo>
                    <a:pt x="307" y="273"/>
                  </a:lnTo>
                  <a:lnTo>
                    <a:pt x="301" y="277"/>
                  </a:lnTo>
                  <a:lnTo>
                    <a:pt x="299" y="277"/>
                  </a:lnTo>
                  <a:lnTo>
                    <a:pt x="298" y="277"/>
                  </a:lnTo>
                  <a:lnTo>
                    <a:pt x="296" y="277"/>
                  </a:lnTo>
                  <a:lnTo>
                    <a:pt x="296" y="276"/>
                  </a:lnTo>
                  <a:lnTo>
                    <a:pt x="295" y="275"/>
                  </a:lnTo>
                  <a:lnTo>
                    <a:pt x="296" y="273"/>
                  </a:lnTo>
                  <a:lnTo>
                    <a:pt x="296" y="272"/>
                  </a:lnTo>
                  <a:lnTo>
                    <a:pt x="298" y="272"/>
                  </a:lnTo>
                  <a:lnTo>
                    <a:pt x="298" y="272"/>
                  </a:lnTo>
                  <a:close/>
                  <a:moveTo>
                    <a:pt x="335" y="256"/>
                  </a:moveTo>
                  <a:lnTo>
                    <a:pt x="335" y="256"/>
                  </a:lnTo>
                  <a:lnTo>
                    <a:pt x="338" y="254"/>
                  </a:lnTo>
                  <a:lnTo>
                    <a:pt x="342" y="252"/>
                  </a:lnTo>
                  <a:lnTo>
                    <a:pt x="345" y="248"/>
                  </a:lnTo>
                  <a:lnTo>
                    <a:pt x="349" y="245"/>
                  </a:lnTo>
                  <a:lnTo>
                    <a:pt x="350" y="244"/>
                  </a:lnTo>
                  <a:lnTo>
                    <a:pt x="352" y="244"/>
                  </a:lnTo>
                  <a:lnTo>
                    <a:pt x="353" y="244"/>
                  </a:lnTo>
                  <a:lnTo>
                    <a:pt x="354" y="245"/>
                  </a:lnTo>
                  <a:lnTo>
                    <a:pt x="356" y="246"/>
                  </a:lnTo>
                  <a:lnTo>
                    <a:pt x="356" y="247"/>
                  </a:lnTo>
                  <a:lnTo>
                    <a:pt x="356" y="248"/>
                  </a:lnTo>
                  <a:lnTo>
                    <a:pt x="354" y="250"/>
                  </a:lnTo>
                  <a:lnTo>
                    <a:pt x="350" y="253"/>
                  </a:lnTo>
                  <a:lnTo>
                    <a:pt x="346" y="256"/>
                  </a:lnTo>
                  <a:lnTo>
                    <a:pt x="342" y="258"/>
                  </a:lnTo>
                  <a:lnTo>
                    <a:pt x="339" y="260"/>
                  </a:lnTo>
                  <a:lnTo>
                    <a:pt x="338" y="260"/>
                  </a:lnTo>
                  <a:lnTo>
                    <a:pt x="336" y="262"/>
                  </a:lnTo>
                  <a:lnTo>
                    <a:pt x="335" y="262"/>
                  </a:lnTo>
                  <a:lnTo>
                    <a:pt x="335" y="260"/>
                  </a:lnTo>
                  <a:lnTo>
                    <a:pt x="334" y="260"/>
                  </a:lnTo>
                  <a:lnTo>
                    <a:pt x="334" y="259"/>
                  </a:lnTo>
                  <a:lnTo>
                    <a:pt x="334" y="258"/>
                  </a:lnTo>
                  <a:lnTo>
                    <a:pt x="334" y="257"/>
                  </a:lnTo>
                  <a:lnTo>
                    <a:pt x="335" y="256"/>
                  </a:lnTo>
                  <a:lnTo>
                    <a:pt x="335" y="256"/>
                  </a:lnTo>
                  <a:close/>
                  <a:moveTo>
                    <a:pt x="364" y="233"/>
                  </a:moveTo>
                  <a:lnTo>
                    <a:pt x="371" y="226"/>
                  </a:lnTo>
                  <a:lnTo>
                    <a:pt x="376" y="221"/>
                  </a:lnTo>
                  <a:lnTo>
                    <a:pt x="378" y="220"/>
                  </a:lnTo>
                  <a:lnTo>
                    <a:pt x="378" y="219"/>
                  </a:lnTo>
                  <a:lnTo>
                    <a:pt x="379" y="219"/>
                  </a:lnTo>
                  <a:lnTo>
                    <a:pt x="380" y="219"/>
                  </a:lnTo>
                  <a:lnTo>
                    <a:pt x="382" y="220"/>
                  </a:lnTo>
                  <a:lnTo>
                    <a:pt x="383" y="221"/>
                  </a:lnTo>
                  <a:lnTo>
                    <a:pt x="383" y="221"/>
                  </a:lnTo>
                  <a:lnTo>
                    <a:pt x="383" y="222"/>
                  </a:lnTo>
                  <a:lnTo>
                    <a:pt x="383" y="223"/>
                  </a:lnTo>
                  <a:lnTo>
                    <a:pt x="380" y="226"/>
                  </a:lnTo>
                  <a:lnTo>
                    <a:pt x="376" y="230"/>
                  </a:lnTo>
                  <a:lnTo>
                    <a:pt x="368" y="237"/>
                  </a:lnTo>
                  <a:lnTo>
                    <a:pt x="368" y="238"/>
                  </a:lnTo>
                  <a:lnTo>
                    <a:pt x="367" y="238"/>
                  </a:lnTo>
                  <a:lnTo>
                    <a:pt x="365" y="238"/>
                  </a:lnTo>
                  <a:lnTo>
                    <a:pt x="364" y="237"/>
                  </a:lnTo>
                  <a:lnTo>
                    <a:pt x="363" y="235"/>
                  </a:lnTo>
                  <a:lnTo>
                    <a:pt x="363" y="234"/>
                  </a:lnTo>
                  <a:lnTo>
                    <a:pt x="363" y="233"/>
                  </a:lnTo>
                  <a:lnTo>
                    <a:pt x="364" y="233"/>
                  </a:lnTo>
                  <a:lnTo>
                    <a:pt x="364" y="233"/>
                  </a:lnTo>
                  <a:close/>
                  <a:moveTo>
                    <a:pt x="391" y="207"/>
                  </a:moveTo>
                  <a:lnTo>
                    <a:pt x="400" y="200"/>
                  </a:lnTo>
                  <a:lnTo>
                    <a:pt x="405" y="195"/>
                  </a:lnTo>
                  <a:lnTo>
                    <a:pt x="407" y="194"/>
                  </a:lnTo>
                  <a:lnTo>
                    <a:pt x="408" y="194"/>
                  </a:lnTo>
                  <a:lnTo>
                    <a:pt x="408" y="194"/>
                  </a:lnTo>
                  <a:lnTo>
                    <a:pt x="409" y="195"/>
                  </a:lnTo>
                  <a:lnTo>
                    <a:pt x="411" y="195"/>
                  </a:lnTo>
                  <a:lnTo>
                    <a:pt x="411" y="196"/>
                  </a:lnTo>
                  <a:lnTo>
                    <a:pt x="411" y="197"/>
                  </a:lnTo>
                  <a:lnTo>
                    <a:pt x="411" y="198"/>
                  </a:lnTo>
                  <a:lnTo>
                    <a:pt x="405" y="203"/>
                  </a:lnTo>
                  <a:lnTo>
                    <a:pt x="397" y="212"/>
                  </a:lnTo>
                  <a:lnTo>
                    <a:pt x="396" y="212"/>
                  </a:lnTo>
                  <a:lnTo>
                    <a:pt x="394" y="213"/>
                  </a:lnTo>
                  <a:lnTo>
                    <a:pt x="393" y="212"/>
                  </a:lnTo>
                  <a:lnTo>
                    <a:pt x="391" y="212"/>
                  </a:lnTo>
                  <a:lnTo>
                    <a:pt x="390" y="210"/>
                  </a:lnTo>
                  <a:lnTo>
                    <a:pt x="390" y="209"/>
                  </a:lnTo>
                  <a:lnTo>
                    <a:pt x="390" y="208"/>
                  </a:lnTo>
                  <a:lnTo>
                    <a:pt x="391" y="207"/>
                  </a:lnTo>
                  <a:lnTo>
                    <a:pt x="391" y="207"/>
                  </a:lnTo>
                  <a:close/>
                  <a:moveTo>
                    <a:pt x="419" y="182"/>
                  </a:moveTo>
                  <a:lnTo>
                    <a:pt x="425" y="177"/>
                  </a:lnTo>
                  <a:lnTo>
                    <a:pt x="430" y="172"/>
                  </a:lnTo>
                  <a:lnTo>
                    <a:pt x="433" y="169"/>
                  </a:lnTo>
                  <a:lnTo>
                    <a:pt x="433" y="169"/>
                  </a:lnTo>
                  <a:lnTo>
                    <a:pt x="434" y="168"/>
                  </a:lnTo>
                  <a:lnTo>
                    <a:pt x="436" y="168"/>
                  </a:lnTo>
                  <a:lnTo>
                    <a:pt x="437" y="169"/>
                  </a:lnTo>
                  <a:lnTo>
                    <a:pt x="438" y="170"/>
                  </a:lnTo>
                  <a:lnTo>
                    <a:pt x="438" y="171"/>
                  </a:lnTo>
                  <a:lnTo>
                    <a:pt x="438" y="172"/>
                  </a:lnTo>
                  <a:lnTo>
                    <a:pt x="438" y="174"/>
                  </a:lnTo>
                  <a:lnTo>
                    <a:pt x="434" y="176"/>
                  </a:lnTo>
                  <a:lnTo>
                    <a:pt x="430" y="181"/>
                  </a:lnTo>
                  <a:lnTo>
                    <a:pt x="425" y="185"/>
                  </a:lnTo>
                  <a:lnTo>
                    <a:pt x="423" y="187"/>
                  </a:lnTo>
                  <a:lnTo>
                    <a:pt x="422" y="187"/>
                  </a:lnTo>
                  <a:lnTo>
                    <a:pt x="420" y="187"/>
                  </a:lnTo>
                  <a:lnTo>
                    <a:pt x="419" y="187"/>
                  </a:lnTo>
                  <a:lnTo>
                    <a:pt x="418" y="185"/>
                  </a:lnTo>
                  <a:lnTo>
                    <a:pt x="418" y="184"/>
                  </a:lnTo>
                  <a:lnTo>
                    <a:pt x="418" y="183"/>
                  </a:lnTo>
                  <a:lnTo>
                    <a:pt x="419" y="182"/>
                  </a:lnTo>
                  <a:lnTo>
                    <a:pt x="419" y="182"/>
                  </a:lnTo>
                  <a:close/>
                  <a:moveTo>
                    <a:pt x="444" y="156"/>
                  </a:moveTo>
                  <a:lnTo>
                    <a:pt x="448" y="151"/>
                  </a:lnTo>
                  <a:lnTo>
                    <a:pt x="452" y="146"/>
                  </a:lnTo>
                  <a:lnTo>
                    <a:pt x="455" y="142"/>
                  </a:lnTo>
                  <a:lnTo>
                    <a:pt x="456" y="141"/>
                  </a:lnTo>
                  <a:lnTo>
                    <a:pt x="458" y="141"/>
                  </a:lnTo>
                  <a:lnTo>
                    <a:pt x="459" y="141"/>
                  </a:lnTo>
                  <a:lnTo>
                    <a:pt x="460" y="141"/>
                  </a:lnTo>
                  <a:lnTo>
                    <a:pt x="462" y="142"/>
                  </a:lnTo>
                  <a:lnTo>
                    <a:pt x="462" y="143"/>
                  </a:lnTo>
                  <a:lnTo>
                    <a:pt x="462" y="144"/>
                  </a:lnTo>
                  <a:lnTo>
                    <a:pt x="462" y="145"/>
                  </a:lnTo>
                  <a:lnTo>
                    <a:pt x="459" y="149"/>
                  </a:lnTo>
                  <a:lnTo>
                    <a:pt x="455" y="154"/>
                  </a:lnTo>
                  <a:lnTo>
                    <a:pt x="451" y="159"/>
                  </a:lnTo>
                  <a:lnTo>
                    <a:pt x="449" y="160"/>
                  </a:lnTo>
                  <a:lnTo>
                    <a:pt x="448" y="160"/>
                  </a:lnTo>
                  <a:lnTo>
                    <a:pt x="447" y="160"/>
                  </a:lnTo>
                  <a:lnTo>
                    <a:pt x="445" y="160"/>
                  </a:lnTo>
                  <a:lnTo>
                    <a:pt x="444" y="159"/>
                  </a:lnTo>
                  <a:lnTo>
                    <a:pt x="444" y="158"/>
                  </a:lnTo>
                  <a:lnTo>
                    <a:pt x="444" y="157"/>
                  </a:lnTo>
                  <a:lnTo>
                    <a:pt x="444" y="156"/>
                  </a:lnTo>
                  <a:lnTo>
                    <a:pt x="444" y="156"/>
                  </a:lnTo>
                  <a:close/>
                  <a:moveTo>
                    <a:pt x="466" y="128"/>
                  </a:moveTo>
                  <a:lnTo>
                    <a:pt x="467" y="127"/>
                  </a:lnTo>
                  <a:lnTo>
                    <a:pt x="477" y="114"/>
                  </a:lnTo>
                  <a:lnTo>
                    <a:pt x="478" y="113"/>
                  </a:lnTo>
                  <a:lnTo>
                    <a:pt x="480" y="113"/>
                  </a:lnTo>
                  <a:lnTo>
                    <a:pt x="481" y="113"/>
                  </a:lnTo>
                  <a:lnTo>
                    <a:pt x="482" y="113"/>
                  </a:lnTo>
                  <a:lnTo>
                    <a:pt x="484" y="114"/>
                  </a:lnTo>
                  <a:lnTo>
                    <a:pt x="484" y="115"/>
                  </a:lnTo>
                  <a:lnTo>
                    <a:pt x="484" y="116"/>
                  </a:lnTo>
                  <a:lnTo>
                    <a:pt x="484" y="117"/>
                  </a:lnTo>
                  <a:lnTo>
                    <a:pt x="473" y="130"/>
                  </a:lnTo>
                  <a:lnTo>
                    <a:pt x="473" y="131"/>
                  </a:lnTo>
                  <a:lnTo>
                    <a:pt x="471" y="131"/>
                  </a:lnTo>
                  <a:lnTo>
                    <a:pt x="470" y="132"/>
                  </a:lnTo>
                  <a:lnTo>
                    <a:pt x="469" y="132"/>
                  </a:lnTo>
                  <a:lnTo>
                    <a:pt x="467" y="132"/>
                  </a:lnTo>
                  <a:lnTo>
                    <a:pt x="467" y="131"/>
                  </a:lnTo>
                  <a:lnTo>
                    <a:pt x="466" y="130"/>
                  </a:lnTo>
                  <a:lnTo>
                    <a:pt x="466" y="129"/>
                  </a:lnTo>
                  <a:lnTo>
                    <a:pt x="466" y="128"/>
                  </a:lnTo>
                  <a:lnTo>
                    <a:pt x="466" y="128"/>
                  </a:lnTo>
                  <a:close/>
                  <a:moveTo>
                    <a:pt x="488" y="100"/>
                  </a:moveTo>
                  <a:lnTo>
                    <a:pt x="489" y="99"/>
                  </a:lnTo>
                  <a:lnTo>
                    <a:pt x="499" y="86"/>
                  </a:lnTo>
                  <a:lnTo>
                    <a:pt x="500" y="84"/>
                  </a:lnTo>
                  <a:lnTo>
                    <a:pt x="502" y="83"/>
                  </a:lnTo>
                  <a:lnTo>
                    <a:pt x="503" y="83"/>
                  </a:lnTo>
                  <a:lnTo>
                    <a:pt x="504" y="84"/>
                  </a:lnTo>
                  <a:lnTo>
                    <a:pt x="506" y="84"/>
                  </a:lnTo>
                  <a:lnTo>
                    <a:pt x="506" y="86"/>
                  </a:lnTo>
                  <a:lnTo>
                    <a:pt x="506" y="87"/>
                  </a:lnTo>
                  <a:lnTo>
                    <a:pt x="506" y="88"/>
                  </a:lnTo>
                  <a:lnTo>
                    <a:pt x="495" y="102"/>
                  </a:lnTo>
                  <a:lnTo>
                    <a:pt x="495" y="102"/>
                  </a:lnTo>
                  <a:lnTo>
                    <a:pt x="493" y="103"/>
                  </a:lnTo>
                  <a:lnTo>
                    <a:pt x="492" y="104"/>
                  </a:lnTo>
                  <a:lnTo>
                    <a:pt x="491" y="104"/>
                  </a:lnTo>
                  <a:lnTo>
                    <a:pt x="489" y="103"/>
                  </a:lnTo>
                  <a:lnTo>
                    <a:pt x="488" y="103"/>
                  </a:lnTo>
                  <a:lnTo>
                    <a:pt x="488" y="102"/>
                  </a:lnTo>
                  <a:lnTo>
                    <a:pt x="488" y="101"/>
                  </a:lnTo>
                  <a:lnTo>
                    <a:pt x="488" y="100"/>
                  </a:lnTo>
                  <a:lnTo>
                    <a:pt x="488" y="100"/>
                  </a:lnTo>
                  <a:close/>
                  <a:moveTo>
                    <a:pt x="510" y="71"/>
                  </a:moveTo>
                  <a:lnTo>
                    <a:pt x="514" y="66"/>
                  </a:lnTo>
                  <a:lnTo>
                    <a:pt x="518" y="61"/>
                  </a:lnTo>
                  <a:lnTo>
                    <a:pt x="522" y="57"/>
                  </a:lnTo>
                  <a:lnTo>
                    <a:pt x="524" y="56"/>
                  </a:lnTo>
                  <a:lnTo>
                    <a:pt x="525" y="56"/>
                  </a:lnTo>
                  <a:lnTo>
                    <a:pt x="526" y="56"/>
                  </a:lnTo>
                  <a:lnTo>
                    <a:pt x="528" y="56"/>
                  </a:lnTo>
                  <a:lnTo>
                    <a:pt x="528" y="57"/>
                  </a:lnTo>
                  <a:lnTo>
                    <a:pt x="529" y="58"/>
                  </a:lnTo>
                  <a:lnTo>
                    <a:pt x="529" y="59"/>
                  </a:lnTo>
                  <a:lnTo>
                    <a:pt x="528" y="61"/>
                  </a:lnTo>
                  <a:lnTo>
                    <a:pt x="525" y="64"/>
                  </a:lnTo>
                  <a:lnTo>
                    <a:pt x="521" y="69"/>
                  </a:lnTo>
                  <a:lnTo>
                    <a:pt x="517" y="74"/>
                  </a:lnTo>
                  <a:lnTo>
                    <a:pt x="515" y="75"/>
                  </a:lnTo>
                  <a:lnTo>
                    <a:pt x="514" y="75"/>
                  </a:lnTo>
                  <a:lnTo>
                    <a:pt x="513" y="75"/>
                  </a:lnTo>
                  <a:lnTo>
                    <a:pt x="511" y="75"/>
                  </a:lnTo>
                  <a:lnTo>
                    <a:pt x="510" y="74"/>
                  </a:lnTo>
                  <a:lnTo>
                    <a:pt x="510" y="72"/>
                  </a:lnTo>
                  <a:lnTo>
                    <a:pt x="510" y="71"/>
                  </a:lnTo>
                  <a:lnTo>
                    <a:pt x="510" y="71"/>
                  </a:lnTo>
                  <a:lnTo>
                    <a:pt x="510" y="71"/>
                  </a:lnTo>
                  <a:close/>
                  <a:moveTo>
                    <a:pt x="535" y="43"/>
                  </a:moveTo>
                  <a:lnTo>
                    <a:pt x="536" y="42"/>
                  </a:lnTo>
                  <a:lnTo>
                    <a:pt x="539" y="39"/>
                  </a:lnTo>
                  <a:lnTo>
                    <a:pt x="543" y="36"/>
                  </a:lnTo>
                  <a:lnTo>
                    <a:pt x="546" y="30"/>
                  </a:lnTo>
                  <a:lnTo>
                    <a:pt x="547" y="30"/>
                  </a:lnTo>
                  <a:lnTo>
                    <a:pt x="547" y="29"/>
                  </a:lnTo>
                  <a:lnTo>
                    <a:pt x="549" y="28"/>
                  </a:lnTo>
                  <a:lnTo>
                    <a:pt x="550" y="28"/>
                  </a:lnTo>
                  <a:lnTo>
                    <a:pt x="551" y="29"/>
                  </a:lnTo>
                  <a:lnTo>
                    <a:pt x="553" y="29"/>
                  </a:lnTo>
                  <a:lnTo>
                    <a:pt x="553" y="30"/>
                  </a:lnTo>
                  <a:lnTo>
                    <a:pt x="553" y="31"/>
                  </a:lnTo>
                  <a:lnTo>
                    <a:pt x="553" y="32"/>
                  </a:lnTo>
                  <a:lnTo>
                    <a:pt x="553" y="33"/>
                  </a:lnTo>
                  <a:lnTo>
                    <a:pt x="549" y="38"/>
                  </a:lnTo>
                  <a:lnTo>
                    <a:pt x="546" y="42"/>
                  </a:lnTo>
                  <a:lnTo>
                    <a:pt x="543" y="45"/>
                  </a:lnTo>
                  <a:lnTo>
                    <a:pt x="540" y="46"/>
                  </a:lnTo>
                  <a:lnTo>
                    <a:pt x="540" y="47"/>
                  </a:lnTo>
                  <a:lnTo>
                    <a:pt x="539" y="47"/>
                  </a:lnTo>
                  <a:lnTo>
                    <a:pt x="538" y="47"/>
                  </a:lnTo>
                  <a:lnTo>
                    <a:pt x="536" y="47"/>
                  </a:lnTo>
                  <a:lnTo>
                    <a:pt x="535" y="46"/>
                  </a:lnTo>
                  <a:lnTo>
                    <a:pt x="535" y="45"/>
                  </a:lnTo>
                  <a:lnTo>
                    <a:pt x="535" y="44"/>
                  </a:lnTo>
                  <a:lnTo>
                    <a:pt x="535" y="43"/>
                  </a:lnTo>
                  <a:lnTo>
                    <a:pt x="535" y="43"/>
                  </a:lnTo>
                  <a:close/>
                  <a:moveTo>
                    <a:pt x="557" y="15"/>
                  </a:moveTo>
                  <a:lnTo>
                    <a:pt x="560" y="12"/>
                  </a:lnTo>
                  <a:lnTo>
                    <a:pt x="565" y="5"/>
                  </a:lnTo>
                  <a:lnTo>
                    <a:pt x="568" y="1"/>
                  </a:lnTo>
                  <a:lnTo>
                    <a:pt x="569" y="0"/>
                  </a:lnTo>
                  <a:lnTo>
                    <a:pt x="569" y="0"/>
                  </a:lnTo>
                  <a:lnTo>
                    <a:pt x="571" y="0"/>
                  </a:lnTo>
                  <a:lnTo>
                    <a:pt x="572" y="0"/>
                  </a:lnTo>
                  <a:lnTo>
                    <a:pt x="573" y="1"/>
                  </a:lnTo>
                  <a:lnTo>
                    <a:pt x="575" y="2"/>
                  </a:lnTo>
                  <a:lnTo>
                    <a:pt x="575" y="3"/>
                  </a:lnTo>
                  <a:lnTo>
                    <a:pt x="573" y="4"/>
                  </a:lnTo>
                  <a:lnTo>
                    <a:pt x="571" y="8"/>
                  </a:lnTo>
                  <a:lnTo>
                    <a:pt x="566" y="15"/>
                  </a:lnTo>
                  <a:lnTo>
                    <a:pt x="564" y="18"/>
                  </a:lnTo>
                  <a:lnTo>
                    <a:pt x="562" y="19"/>
                  </a:lnTo>
                  <a:lnTo>
                    <a:pt x="561" y="19"/>
                  </a:lnTo>
                  <a:lnTo>
                    <a:pt x="560" y="19"/>
                  </a:lnTo>
                  <a:lnTo>
                    <a:pt x="558" y="19"/>
                  </a:lnTo>
                  <a:lnTo>
                    <a:pt x="557" y="18"/>
                  </a:lnTo>
                  <a:lnTo>
                    <a:pt x="557" y="17"/>
                  </a:lnTo>
                  <a:lnTo>
                    <a:pt x="557" y="16"/>
                  </a:lnTo>
                  <a:lnTo>
                    <a:pt x="557" y="15"/>
                  </a:lnTo>
                  <a:lnTo>
                    <a:pt x="557" y="15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45" name="Freeform 229"/>
            <p:cNvSpPr>
              <a:spLocks noEditPoints="1"/>
            </p:cNvSpPr>
            <p:nvPr/>
          </p:nvSpPr>
          <p:spPr bwMode="auto">
            <a:xfrm>
              <a:off x="4627" y="2070"/>
              <a:ext cx="580" cy="579"/>
            </a:xfrm>
            <a:custGeom>
              <a:avLst/>
              <a:gdLst>
                <a:gd name="T0" fmla="*/ 28 w 580"/>
                <a:gd name="T1" fmla="*/ 5 h 579"/>
                <a:gd name="T2" fmla="*/ 0 w 580"/>
                <a:gd name="T3" fmla="*/ 3 h 579"/>
                <a:gd name="T4" fmla="*/ 55 w 580"/>
                <a:gd name="T5" fmla="*/ 4 h 579"/>
                <a:gd name="T6" fmla="*/ 65 w 580"/>
                <a:gd name="T7" fmla="*/ 13 h 579"/>
                <a:gd name="T8" fmla="*/ 41 w 580"/>
                <a:gd name="T9" fmla="*/ 5 h 579"/>
                <a:gd name="T10" fmla="*/ 102 w 580"/>
                <a:gd name="T11" fmla="*/ 28 h 579"/>
                <a:gd name="T12" fmla="*/ 96 w 580"/>
                <a:gd name="T13" fmla="*/ 31 h 579"/>
                <a:gd name="T14" fmla="*/ 84 w 580"/>
                <a:gd name="T15" fmla="*/ 17 h 579"/>
                <a:gd name="T16" fmla="*/ 135 w 580"/>
                <a:gd name="T17" fmla="*/ 53 h 579"/>
                <a:gd name="T18" fmla="*/ 113 w 580"/>
                <a:gd name="T19" fmla="*/ 40 h 579"/>
                <a:gd name="T20" fmla="*/ 163 w 580"/>
                <a:gd name="T21" fmla="*/ 71 h 579"/>
                <a:gd name="T22" fmla="*/ 160 w 580"/>
                <a:gd name="T23" fmla="*/ 76 h 579"/>
                <a:gd name="T24" fmla="*/ 147 w 580"/>
                <a:gd name="T25" fmla="*/ 60 h 579"/>
                <a:gd name="T26" fmla="*/ 193 w 580"/>
                <a:gd name="T27" fmla="*/ 102 h 579"/>
                <a:gd name="T28" fmla="*/ 174 w 580"/>
                <a:gd name="T29" fmla="*/ 87 h 579"/>
                <a:gd name="T30" fmla="*/ 209 w 580"/>
                <a:gd name="T31" fmla="*/ 118 h 579"/>
                <a:gd name="T32" fmla="*/ 212 w 580"/>
                <a:gd name="T33" fmla="*/ 130 h 579"/>
                <a:gd name="T34" fmla="*/ 201 w 580"/>
                <a:gd name="T35" fmla="*/ 111 h 579"/>
                <a:gd name="T36" fmla="*/ 242 w 580"/>
                <a:gd name="T37" fmla="*/ 155 h 579"/>
                <a:gd name="T38" fmla="*/ 223 w 580"/>
                <a:gd name="T39" fmla="*/ 141 h 579"/>
                <a:gd name="T40" fmla="*/ 253 w 580"/>
                <a:gd name="T41" fmla="*/ 166 h 579"/>
                <a:gd name="T42" fmla="*/ 262 w 580"/>
                <a:gd name="T43" fmla="*/ 184 h 579"/>
                <a:gd name="T44" fmla="*/ 252 w 580"/>
                <a:gd name="T45" fmla="*/ 165 h 579"/>
                <a:gd name="T46" fmla="*/ 289 w 580"/>
                <a:gd name="T47" fmla="*/ 211 h 579"/>
                <a:gd name="T48" fmla="*/ 273 w 580"/>
                <a:gd name="T49" fmla="*/ 197 h 579"/>
                <a:gd name="T50" fmla="*/ 278 w 580"/>
                <a:gd name="T51" fmla="*/ 194 h 579"/>
                <a:gd name="T52" fmla="*/ 307 w 580"/>
                <a:gd name="T53" fmla="*/ 241 h 579"/>
                <a:gd name="T54" fmla="*/ 293 w 580"/>
                <a:gd name="T55" fmla="*/ 223 h 579"/>
                <a:gd name="T56" fmla="*/ 331 w 580"/>
                <a:gd name="T57" fmla="*/ 266 h 579"/>
                <a:gd name="T58" fmla="*/ 324 w 580"/>
                <a:gd name="T59" fmla="*/ 268 h 579"/>
                <a:gd name="T60" fmla="*/ 321 w 580"/>
                <a:gd name="T61" fmla="*/ 252 h 579"/>
                <a:gd name="T62" fmla="*/ 350 w 580"/>
                <a:gd name="T63" fmla="*/ 300 h 579"/>
                <a:gd name="T64" fmla="*/ 338 w 580"/>
                <a:gd name="T65" fmla="*/ 280 h 579"/>
                <a:gd name="T66" fmla="*/ 375 w 580"/>
                <a:gd name="T67" fmla="*/ 325 h 579"/>
                <a:gd name="T68" fmla="*/ 357 w 580"/>
                <a:gd name="T69" fmla="*/ 313 h 579"/>
                <a:gd name="T70" fmla="*/ 364 w 580"/>
                <a:gd name="T71" fmla="*/ 310 h 579"/>
                <a:gd name="T72" fmla="*/ 390 w 580"/>
                <a:gd name="T73" fmla="*/ 357 h 579"/>
                <a:gd name="T74" fmla="*/ 380 w 580"/>
                <a:gd name="T75" fmla="*/ 337 h 579"/>
                <a:gd name="T76" fmla="*/ 413 w 580"/>
                <a:gd name="T77" fmla="*/ 386 h 579"/>
                <a:gd name="T78" fmla="*/ 398 w 580"/>
                <a:gd name="T79" fmla="*/ 368 h 579"/>
                <a:gd name="T80" fmla="*/ 433 w 580"/>
                <a:gd name="T81" fmla="*/ 413 h 579"/>
                <a:gd name="T82" fmla="*/ 422 w 580"/>
                <a:gd name="T83" fmla="*/ 406 h 579"/>
                <a:gd name="T84" fmla="*/ 423 w 580"/>
                <a:gd name="T85" fmla="*/ 398 h 579"/>
                <a:gd name="T86" fmla="*/ 449 w 580"/>
                <a:gd name="T87" fmla="*/ 446 h 579"/>
                <a:gd name="T88" fmla="*/ 441 w 580"/>
                <a:gd name="T89" fmla="*/ 426 h 579"/>
                <a:gd name="T90" fmla="*/ 475 w 580"/>
                <a:gd name="T91" fmla="*/ 474 h 579"/>
                <a:gd name="T92" fmla="*/ 457 w 580"/>
                <a:gd name="T93" fmla="*/ 457 h 579"/>
                <a:gd name="T94" fmla="*/ 497 w 580"/>
                <a:gd name="T95" fmla="*/ 496 h 579"/>
                <a:gd name="T96" fmla="*/ 493 w 580"/>
                <a:gd name="T97" fmla="*/ 501 h 579"/>
                <a:gd name="T98" fmla="*/ 485 w 580"/>
                <a:gd name="T99" fmla="*/ 483 h 579"/>
                <a:gd name="T100" fmla="*/ 524 w 580"/>
                <a:gd name="T101" fmla="*/ 528 h 579"/>
                <a:gd name="T102" fmla="*/ 506 w 580"/>
                <a:gd name="T103" fmla="*/ 512 h 579"/>
                <a:gd name="T104" fmla="*/ 551 w 580"/>
                <a:gd name="T105" fmla="*/ 550 h 579"/>
                <a:gd name="T106" fmla="*/ 537 w 580"/>
                <a:gd name="T107" fmla="*/ 545 h 579"/>
                <a:gd name="T108" fmla="*/ 537 w 580"/>
                <a:gd name="T109" fmla="*/ 537 h 579"/>
                <a:gd name="T110" fmla="*/ 580 w 580"/>
                <a:gd name="T111" fmla="*/ 578 h 579"/>
                <a:gd name="T112" fmla="*/ 559 w 580"/>
                <a:gd name="T113" fmla="*/ 564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80" h="579">
                  <a:moveTo>
                    <a:pt x="3" y="0"/>
                  </a:moveTo>
                  <a:lnTo>
                    <a:pt x="11" y="0"/>
                  </a:lnTo>
                  <a:lnTo>
                    <a:pt x="18" y="1"/>
                  </a:lnTo>
                  <a:lnTo>
                    <a:pt x="25" y="1"/>
                  </a:lnTo>
                  <a:lnTo>
                    <a:pt x="26" y="1"/>
                  </a:lnTo>
                  <a:lnTo>
                    <a:pt x="26" y="2"/>
                  </a:lnTo>
                  <a:lnTo>
                    <a:pt x="28" y="3"/>
                  </a:lnTo>
                  <a:lnTo>
                    <a:pt x="28" y="4"/>
                  </a:lnTo>
                  <a:lnTo>
                    <a:pt x="28" y="5"/>
                  </a:lnTo>
                  <a:lnTo>
                    <a:pt x="26" y="6"/>
                  </a:lnTo>
                  <a:lnTo>
                    <a:pt x="25" y="6"/>
                  </a:lnTo>
                  <a:lnTo>
                    <a:pt x="23" y="6"/>
                  </a:lnTo>
                  <a:lnTo>
                    <a:pt x="18" y="6"/>
                  </a:lnTo>
                  <a:lnTo>
                    <a:pt x="11" y="5"/>
                  </a:lnTo>
                  <a:lnTo>
                    <a:pt x="3" y="5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3"/>
                  </a:lnTo>
                  <a:lnTo>
                    <a:pt x="0" y="2"/>
                  </a:lnTo>
                  <a:lnTo>
                    <a:pt x="0" y="1"/>
                  </a:lnTo>
                  <a:lnTo>
                    <a:pt x="0" y="0"/>
                  </a:lnTo>
                  <a:lnTo>
                    <a:pt x="1" y="0"/>
                  </a:lnTo>
                  <a:lnTo>
                    <a:pt x="3" y="0"/>
                  </a:lnTo>
                  <a:lnTo>
                    <a:pt x="3" y="0"/>
                  </a:lnTo>
                  <a:close/>
                  <a:moveTo>
                    <a:pt x="45" y="3"/>
                  </a:moveTo>
                  <a:lnTo>
                    <a:pt x="48" y="3"/>
                  </a:lnTo>
                  <a:lnTo>
                    <a:pt x="55" y="4"/>
                  </a:lnTo>
                  <a:lnTo>
                    <a:pt x="62" y="6"/>
                  </a:lnTo>
                  <a:lnTo>
                    <a:pt x="66" y="9"/>
                  </a:lnTo>
                  <a:lnTo>
                    <a:pt x="68" y="9"/>
                  </a:lnTo>
                  <a:lnTo>
                    <a:pt x="69" y="10"/>
                  </a:lnTo>
                  <a:lnTo>
                    <a:pt x="69" y="11"/>
                  </a:lnTo>
                  <a:lnTo>
                    <a:pt x="69" y="12"/>
                  </a:lnTo>
                  <a:lnTo>
                    <a:pt x="68" y="13"/>
                  </a:lnTo>
                  <a:lnTo>
                    <a:pt x="66" y="13"/>
                  </a:lnTo>
                  <a:lnTo>
                    <a:pt x="65" y="13"/>
                  </a:lnTo>
                  <a:lnTo>
                    <a:pt x="63" y="13"/>
                  </a:lnTo>
                  <a:lnTo>
                    <a:pt x="59" y="12"/>
                  </a:lnTo>
                  <a:lnTo>
                    <a:pt x="54" y="10"/>
                  </a:lnTo>
                  <a:lnTo>
                    <a:pt x="47" y="9"/>
                  </a:lnTo>
                  <a:lnTo>
                    <a:pt x="44" y="9"/>
                  </a:lnTo>
                  <a:lnTo>
                    <a:pt x="43" y="9"/>
                  </a:lnTo>
                  <a:lnTo>
                    <a:pt x="43" y="8"/>
                  </a:lnTo>
                  <a:lnTo>
                    <a:pt x="41" y="6"/>
                  </a:lnTo>
                  <a:lnTo>
                    <a:pt x="41" y="5"/>
                  </a:lnTo>
                  <a:lnTo>
                    <a:pt x="41" y="4"/>
                  </a:lnTo>
                  <a:lnTo>
                    <a:pt x="43" y="3"/>
                  </a:lnTo>
                  <a:lnTo>
                    <a:pt x="44" y="3"/>
                  </a:lnTo>
                  <a:lnTo>
                    <a:pt x="45" y="3"/>
                  </a:lnTo>
                  <a:lnTo>
                    <a:pt x="45" y="3"/>
                  </a:lnTo>
                  <a:close/>
                  <a:moveTo>
                    <a:pt x="85" y="17"/>
                  </a:moveTo>
                  <a:lnTo>
                    <a:pt x="88" y="20"/>
                  </a:lnTo>
                  <a:lnTo>
                    <a:pt x="101" y="27"/>
                  </a:lnTo>
                  <a:lnTo>
                    <a:pt x="102" y="28"/>
                  </a:lnTo>
                  <a:lnTo>
                    <a:pt x="103" y="28"/>
                  </a:lnTo>
                  <a:lnTo>
                    <a:pt x="103" y="29"/>
                  </a:lnTo>
                  <a:lnTo>
                    <a:pt x="103" y="30"/>
                  </a:lnTo>
                  <a:lnTo>
                    <a:pt x="102" y="31"/>
                  </a:lnTo>
                  <a:lnTo>
                    <a:pt x="101" y="33"/>
                  </a:lnTo>
                  <a:lnTo>
                    <a:pt x="101" y="33"/>
                  </a:lnTo>
                  <a:lnTo>
                    <a:pt x="99" y="33"/>
                  </a:lnTo>
                  <a:lnTo>
                    <a:pt x="98" y="33"/>
                  </a:lnTo>
                  <a:lnTo>
                    <a:pt x="96" y="31"/>
                  </a:lnTo>
                  <a:lnTo>
                    <a:pt x="84" y="24"/>
                  </a:lnTo>
                  <a:lnTo>
                    <a:pt x="81" y="22"/>
                  </a:lnTo>
                  <a:lnTo>
                    <a:pt x="80" y="22"/>
                  </a:lnTo>
                  <a:lnTo>
                    <a:pt x="80" y="21"/>
                  </a:lnTo>
                  <a:lnTo>
                    <a:pt x="80" y="20"/>
                  </a:lnTo>
                  <a:lnTo>
                    <a:pt x="80" y="18"/>
                  </a:lnTo>
                  <a:lnTo>
                    <a:pt x="81" y="17"/>
                  </a:lnTo>
                  <a:lnTo>
                    <a:pt x="83" y="17"/>
                  </a:lnTo>
                  <a:lnTo>
                    <a:pt x="84" y="17"/>
                  </a:lnTo>
                  <a:lnTo>
                    <a:pt x="85" y="17"/>
                  </a:lnTo>
                  <a:lnTo>
                    <a:pt x="85" y="17"/>
                  </a:lnTo>
                  <a:close/>
                  <a:moveTo>
                    <a:pt x="118" y="38"/>
                  </a:moveTo>
                  <a:lnTo>
                    <a:pt x="127" y="45"/>
                  </a:lnTo>
                  <a:lnTo>
                    <a:pt x="135" y="49"/>
                  </a:lnTo>
                  <a:lnTo>
                    <a:pt x="135" y="50"/>
                  </a:lnTo>
                  <a:lnTo>
                    <a:pt x="135" y="51"/>
                  </a:lnTo>
                  <a:lnTo>
                    <a:pt x="135" y="52"/>
                  </a:lnTo>
                  <a:lnTo>
                    <a:pt x="135" y="53"/>
                  </a:lnTo>
                  <a:lnTo>
                    <a:pt x="134" y="54"/>
                  </a:lnTo>
                  <a:lnTo>
                    <a:pt x="132" y="54"/>
                  </a:lnTo>
                  <a:lnTo>
                    <a:pt x="131" y="54"/>
                  </a:lnTo>
                  <a:lnTo>
                    <a:pt x="130" y="53"/>
                  </a:lnTo>
                  <a:lnTo>
                    <a:pt x="123" y="49"/>
                  </a:lnTo>
                  <a:lnTo>
                    <a:pt x="114" y="42"/>
                  </a:lnTo>
                  <a:lnTo>
                    <a:pt x="113" y="41"/>
                  </a:lnTo>
                  <a:lnTo>
                    <a:pt x="113" y="41"/>
                  </a:lnTo>
                  <a:lnTo>
                    <a:pt x="113" y="40"/>
                  </a:lnTo>
                  <a:lnTo>
                    <a:pt x="113" y="39"/>
                  </a:lnTo>
                  <a:lnTo>
                    <a:pt x="114" y="38"/>
                  </a:lnTo>
                  <a:lnTo>
                    <a:pt x="116" y="38"/>
                  </a:lnTo>
                  <a:lnTo>
                    <a:pt x="117" y="38"/>
                  </a:lnTo>
                  <a:lnTo>
                    <a:pt x="118" y="38"/>
                  </a:lnTo>
                  <a:lnTo>
                    <a:pt x="118" y="38"/>
                  </a:lnTo>
                  <a:close/>
                  <a:moveTo>
                    <a:pt x="150" y="61"/>
                  </a:moveTo>
                  <a:lnTo>
                    <a:pt x="156" y="65"/>
                  </a:lnTo>
                  <a:lnTo>
                    <a:pt x="163" y="71"/>
                  </a:lnTo>
                  <a:lnTo>
                    <a:pt x="165" y="73"/>
                  </a:lnTo>
                  <a:lnTo>
                    <a:pt x="165" y="74"/>
                  </a:lnTo>
                  <a:lnTo>
                    <a:pt x="167" y="75"/>
                  </a:lnTo>
                  <a:lnTo>
                    <a:pt x="165" y="76"/>
                  </a:lnTo>
                  <a:lnTo>
                    <a:pt x="165" y="76"/>
                  </a:lnTo>
                  <a:lnTo>
                    <a:pt x="164" y="77"/>
                  </a:lnTo>
                  <a:lnTo>
                    <a:pt x="163" y="77"/>
                  </a:lnTo>
                  <a:lnTo>
                    <a:pt x="161" y="77"/>
                  </a:lnTo>
                  <a:lnTo>
                    <a:pt x="160" y="76"/>
                  </a:lnTo>
                  <a:lnTo>
                    <a:pt x="157" y="74"/>
                  </a:lnTo>
                  <a:lnTo>
                    <a:pt x="150" y="68"/>
                  </a:lnTo>
                  <a:lnTo>
                    <a:pt x="145" y="65"/>
                  </a:lnTo>
                  <a:lnTo>
                    <a:pt x="145" y="64"/>
                  </a:lnTo>
                  <a:lnTo>
                    <a:pt x="145" y="63"/>
                  </a:lnTo>
                  <a:lnTo>
                    <a:pt x="145" y="62"/>
                  </a:lnTo>
                  <a:lnTo>
                    <a:pt x="145" y="61"/>
                  </a:lnTo>
                  <a:lnTo>
                    <a:pt x="146" y="60"/>
                  </a:lnTo>
                  <a:lnTo>
                    <a:pt x="147" y="60"/>
                  </a:lnTo>
                  <a:lnTo>
                    <a:pt x="149" y="60"/>
                  </a:lnTo>
                  <a:lnTo>
                    <a:pt x="150" y="61"/>
                  </a:lnTo>
                  <a:lnTo>
                    <a:pt x="150" y="61"/>
                  </a:lnTo>
                  <a:close/>
                  <a:moveTo>
                    <a:pt x="179" y="86"/>
                  </a:moveTo>
                  <a:lnTo>
                    <a:pt x="185" y="91"/>
                  </a:lnTo>
                  <a:lnTo>
                    <a:pt x="193" y="99"/>
                  </a:lnTo>
                  <a:lnTo>
                    <a:pt x="193" y="100"/>
                  </a:lnTo>
                  <a:lnTo>
                    <a:pt x="193" y="101"/>
                  </a:lnTo>
                  <a:lnTo>
                    <a:pt x="193" y="102"/>
                  </a:lnTo>
                  <a:lnTo>
                    <a:pt x="192" y="102"/>
                  </a:lnTo>
                  <a:lnTo>
                    <a:pt x="190" y="103"/>
                  </a:lnTo>
                  <a:lnTo>
                    <a:pt x="189" y="103"/>
                  </a:lnTo>
                  <a:lnTo>
                    <a:pt x="187" y="102"/>
                  </a:lnTo>
                  <a:lnTo>
                    <a:pt x="187" y="102"/>
                  </a:lnTo>
                  <a:lnTo>
                    <a:pt x="179" y="94"/>
                  </a:lnTo>
                  <a:lnTo>
                    <a:pt x="174" y="89"/>
                  </a:lnTo>
                  <a:lnTo>
                    <a:pt x="174" y="88"/>
                  </a:lnTo>
                  <a:lnTo>
                    <a:pt x="174" y="87"/>
                  </a:lnTo>
                  <a:lnTo>
                    <a:pt x="174" y="86"/>
                  </a:lnTo>
                  <a:lnTo>
                    <a:pt x="175" y="85"/>
                  </a:lnTo>
                  <a:lnTo>
                    <a:pt x="175" y="85"/>
                  </a:lnTo>
                  <a:lnTo>
                    <a:pt x="176" y="85"/>
                  </a:lnTo>
                  <a:lnTo>
                    <a:pt x="178" y="85"/>
                  </a:lnTo>
                  <a:lnTo>
                    <a:pt x="179" y="86"/>
                  </a:lnTo>
                  <a:lnTo>
                    <a:pt x="179" y="86"/>
                  </a:lnTo>
                  <a:close/>
                  <a:moveTo>
                    <a:pt x="204" y="112"/>
                  </a:moveTo>
                  <a:lnTo>
                    <a:pt x="209" y="118"/>
                  </a:lnTo>
                  <a:lnTo>
                    <a:pt x="215" y="125"/>
                  </a:lnTo>
                  <a:lnTo>
                    <a:pt x="216" y="126"/>
                  </a:lnTo>
                  <a:lnTo>
                    <a:pt x="218" y="127"/>
                  </a:lnTo>
                  <a:lnTo>
                    <a:pt x="218" y="128"/>
                  </a:lnTo>
                  <a:lnTo>
                    <a:pt x="216" y="129"/>
                  </a:lnTo>
                  <a:lnTo>
                    <a:pt x="216" y="130"/>
                  </a:lnTo>
                  <a:lnTo>
                    <a:pt x="215" y="130"/>
                  </a:lnTo>
                  <a:lnTo>
                    <a:pt x="214" y="130"/>
                  </a:lnTo>
                  <a:lnTo>
                    <a:pt x="212" y="130"/>
                  </a:lnTo>
                  <a:lnTo>
                    <a:pt x="211" y="129"/>
                  </a:lnTo>
                  <a:lnTo>
                    <a:pt x="209" y="127"/>
                  </a:lnTo>
                  <a:lnTo>
                    <a:pt x="204" y="122"/>
                  </a:lnTo>
                  <a:lnTo>
                    <a:pt x="198" y="115"/>
                  </a:lnTo>
                  <a:lnTo>
                    <a:pt x="198" y="114"/>
                  </a:lnTo>
                  <a:lnTo>
                    <a:pt x="198" y="113"/>
                  </a:lnTo>
                  <a:lnTo>
                    <a:pt x="198" y="112"/>
                  </a:lnTo>
                  <a:lnTo>
                    <a:pt x="200" y="112"/>
                  </a:lnTo>
                  <a:lnTo>
                    <a:pt x="201" y="111"/>
                  </a:lnTo>
                  <a:lnTo>
                    <a:pt x="203" y="111"/>
                  </a:lnTo>
                  <a:lnTo>
                    <a:pt x="204" y="112"/>
                  </a:lnTo>
                  <a:lnTo>
                    <a:pt x="204" y="112"/>
                  </a:lnTo>
                  <a:lnTo>
                    <a:pt x="204" y="112"/>
                  </a:lnTo>
                  <a:close/>
                  <a:moveTo>
                    <a:pt x="229" y="139"/>
                  </a:moveTo>
                  <a:lnTo>
                    <a:pt x="240" y="151"/>
                  </a:lnTo>
                  <a:lnTo>
                    <a:pt x="241" y="153"/>
                  </a:lnTo>
                  <a:lnTo>
                    <a:pt x="242" y="154"/>
                  </a:lnTo>
                  <a:lnTo>
                    <a:pt x="242" y="155"/>
                  </a:lnTo>
                  <a:lnTo>
                    <a:pt x="241" y="156"/>
                  </a:lnTo>
                  <a:lnTo>
                    <a:pt x="241" y="156"/>
                  </a:lnTo>
                  <a:lnTo>
                    <a:pt x="240" y="157"/>
                  </a:lnTo>
                  <a:lnTo>
                    <a:pt x="238" y="157"/>
                  </a:lnTo>
                  <a:lnTo>
                    <a:pt x="237" y="156"/>
                  </a:lnTo>
                  <a:lnTo>
                    <a:pt x="236" y="156"/>
                  </a:lnTo>
                  <a:lnTo>
                    <a:pt x="234" y="154"/>
                  </a:lnTo>
                  <a:lnTo>
                    <a:pt x="223" y="142"/>
                  </a:lnTo>
                  <a:lnTo>
                    <a:pt x="223" y="141"/>
                  </a:lnTo>
                  <a:lnTo>
                    <a:pt x="223" y="141"/>
                  </a:lnTo>
                  <a:lnTo>
                    <a:pt x="223" y="140"/>
                  </a:lnTo>
                  <a:lnTo>
                    <a:pt x="225" y="139"/>
                  </a:lnTo>
                  <a:lnTo>
                    <a:pt x="225" y="138"/>
                  </a:lnTo>
                  <a:lnTo>
                    <a:pt x="226" y="138"/>
                  </a:lnTo>
                  <a:lnTo>
                    <a:pt x="227" y="139"/>
                  </a:lnTo>
                  <a:lnTo>
                    <a:pt x="229" y="139"/>
                  </a:lnTo>
                  <a:lnTo>
                    <a:pt x="229" y="139"/>
                  </a:lnTo>
                  <a:close/>
                  <a:moveTo>
                    <a:pt x="253" y="166"/>
                  </a:moveTo>
                  <a:lnTo>
                    <a:pt x="265" y="177"/>
                  </a:lnTo>
                  <a:lnTo>
                    <a:pt x="266" y="180"/>
                  </a:lnTo>
                  <a:lnTo>
                    <a:pt x="267" y="181"/>
                  </a:lnTo>
                  <a:lnTo>
                    <a:pt x="267" y="182"/>
                  </a:lnTo>
                  <a:lnTo>
                    <a:pt x="266" y="184"/>
                  </a:lnTo>
                  <a:lnTo>
                    <a:pt x="266" y="184"/>
                  </a:lnTo>
                  <a:lnTo>
                    <a:pt x="265" y="185"/>
                  </a:lnTo>
                  <a:lnTo>
                    <a:pt x="263" y="185"/>
                  </a:lnTo>
                  <a:lnTo>
                    <a:pt x="262" y="184"/>
                  </a:lnTo>
                  <a:lnTo>
                    <a:pt x="260" y="184"/>
                  </a:lnTo>
                  <a:lnTo>
                    <a:pt x="259" y="180"/>
                  </a:lnTo>
                  <a:lnTo>
                    <a:pt x="248" y="169"/>
                  </a:lnTo>
                  <a:lnTo>
                    <a:pt x="248" y="168"/>
                  </a:lnTo>
                  <a:lnTo>
                    <a:pt x="248" y="167"/>
                  </a:lnTo>
                  <a:lnTo>
                    <a:pt x="248" y="166"/>
                  </a:lnTo>
                  <a:lnTo>
                    <a:pt x="249" y="166"/>
                  </a:lnTo>
                  <a:lnTo>
                    <a:pt x="251" y="165"/>
                  </a:lnTo>
                  <a:lnTo>
                    <a:pt x="252" y="165"/>
                  </a:lnTo>
                  <a:lnTo>
                    <a:pt x="253" y="165"/>
                  </a:lnTo>
                  <a:lnTo>
                    <a:pt x="253" y="166"/>
                  </a:lnTo>
                  <a:lnTo>
                    <a:pt x="253" y="166"/>
                  </a:lnTo>
                  <a:close/>
                  <a:moveTo>
                    <a:pt x="278" y="194"/>
                  </a:moveTo>
                  <a:lnTo>
                    <a:pt x="278" y="194"/>
                  </a:lnTo>
                  <a:lnTo>
                    <a:pt x="287" y="204"/>
                  </a:lnTo>
                  <a:lnTo>
                    <a:pt x="289" y="209"/>
                  </a:lnTo>
                  <a:lnTo>
                    <a:pt x="289" y="210"/>
                  </a:lnTo>
                  <a:lnTo>
                    <a:pt x="289" y="211"/>
                  </a:lnTo>
                  <a:lnTo>
                    <a:pt x="289" y="212"/>
                  </a:lnTo>
                  <a:lnTo>
                    <a:pt x="288" y="212"/>
                  </a:lnTo>
                  <a:lnTo>
                    <a:pt x="287" y="213"/>
                  </a:lnTo>
                  <a:lnTo>
                    <a:pt x="285" y="213"/>
                  </a:lnTo>
                  <a:lnTo>
                    <a:pt x="284" y="212"/>
                  </a:lnTo>
                  <a:lnTo>
                    <a:pt x="284" y="211"/>
                  </a:lnTo>
                  <a:lnTo>
                    <a:pt x="281" y="207"/>
                  </a:lnTo>
                  <a:lnTo>
                    <a:pt x="273" y="198"/>
                  </a:lnTo>
                  <a:lnTo>
                    <a:pt x="273" y="197"/>
                  </a:lnTo>
                  <a:lnTo>
                    <a:pt x="271" y="196"/>
                  </a:lnTo>
                  <a:lnTo>
                    <a:pt x="271" y="194"/>
                  </a:lnTo>
                  <a:lnTo>
                    <a:pt x="273" y="193"/>
                  </a:lnTo>
                  <a:lnTo>
                    <a:pt x="273" y="193"/>
                  </a:lnTo>
                  <a:lnTo>
                    <a:pt x="274" y="192"/>
                  </a:lnTo>
                  <a:lnTo>
                    <a:pt x="276" y="192"/>
                  </a:lnTo>
                  <a:lnTo>
                    <a:pt x="277" y="193"/>
                  </a:lnTo>
                  <a:lnTo>
                    <a:pt x="278" y="194"/>
                  </a:lnTo>
                  <a:lnTo>
                    <a:pt x="278" y="194"/>
                  </a:lnTo>
                  <a:close/>
                  <a:moveTo>
                    <a:pt x="300" y="223"/>
                  </a:moveTo>
                  <a:lnTo>
                    <a:pt x="300" y="224"/>
                  </a:lnTo>
                  <a:lnTo>
                    <a:pt x="307" y="232"/>
                  </a:lnTo>
                  <a:lnTo>
                    <a:pt x="310" y="237"/>
                  </a:lnTo>
                  <a:lnTo>
                    <a:pt x="311" y="238"/>
                  </a:lnTo>
                  <a:lnTo>
                    <a:pt x="310" y="239"/>
                  </a:lnTo>
                  <a:lnTo>
                    <a:pt x="310" y="240"/>
                  </a:lnTo>
                  <a:lnTo>
                    <a:pt x="309" y="241"/>
                  </a:lnTo>
                  <a:lnTo>
                    <a:pt x="307" y="241"/>
                  </a:lnTo>
                  <a:lnTo>
                    <a:pt x="306" y="241"/>
                  </a:lnTo>
                  <a:lnTo>
                    <a:pt x="304" y="241"/>
                  </a:lnTo>
                  <a:lnTo>
                    <a:pt x="304" y="240"/>
                  </a:lnTo>
                  <a:lnTo>
                    <a:pt x="300" y="235"/>
                  </a:lnTo>
                  <a:lnTo>
                    <a:pt x="295" y="226"/>
                  </a:lnTo>
                  <a:lnTo>
                    <a:pt x="293" y="226"/>
                  </a:lnTo>
                  <a:lnTo>
                    <a:pt x="293" y="225"/>
                  </a:lnTo>
                  <a:lnTo>
                    <a:pt x="293" y="224"/>
                  </a:lnTo>
                  <a:lnTo>
                    <a:pt x="293" y="223"/>
                  </a:lnTo>
                  <a:lnTo>
                    <a:pt x="295" y="222"/>
                  </a:lnTo>
                  <a:lnTo>
                    <a:pt x="296" y="222"/>
                  </a:lnTo>
                  <a:lnTo>
                    <a:pt x="298" y="222"/>
                  </a:lnTo>
                  <a:lnTo>
                    <a:pt x="299" y="222"/>
                  </a:lnTo>
                  <a:lnTo>
                    <a:pt x="300" y="223"/>
                  </a:lnTo>
                  <a:lnTo>
                    <a:pt x="300" y="223"/>
                  </a:lnTo>
                  <a:close/>
                  <a:moveTo>
                    <a:pt x="321" y="252"/>
                  </a:moveTo>
                  <a:lnTo>
                    <a:pt x="331" y="265"/>
                  </a:lnTo>
                  <a:lnTo>
                    <a:pt x="331" y="266"/>
                  </a:lnTo>
                  <a:lnTo>
                    <a:pt x="332" y="267"/>
                  </a:lnTo>
                  <a:lnTo>
                    <a:pt x="332" y="268"/>
                  </a:lnTo>
                  <a:lnTo>
                    <a:pt x="331" y="269"/>
                  </a:lnTo>
                  <a:lnTo>
                    <a:pt x="329" y="270"/>
                  </a:lnTo>
                  <a:lnTo>
                    <a:pt x="328" y="270"/>
                  </a:lnTo>
                  <a:lnTo>
                    <a:pt x="327" y="270"/>
                  </a:lnTo>
                  <a:lnTo>
                    <a:pt x="327" y="269"/>
                  </a:lnTo>
                  <a:lnTo>
                    <a:pt x="325" y="269"/>
                  </a:lnTo>
                  <a:lnTo>
                    <a:pt x="324" y="268"/>
                  </a:lnTo>
                  <a:lnTo>
                    <a:pt x="314" y="254"/>
                  </a:lnTo>
                  <a:lnTo>
                    <a:pt x="314" y="253"/>
                  </a:lnTo>
                  <a:lnTo>
                    <a:pt x="314" y="252"/>
                  </a:lnTo>
                  <a:lnTo>
                    <a:pt x="314" y="251"/>
                  </a:lnTo>
                  <a:lnTo>
                    <a:pt x="315" y="251"/>
                  </a:lnTo>
                  <a:lnTo>
                    <a:pt x="317" y="250"/>
                  </a:lnTo>
                  <a:lnTo>
                    <a:pt x="318" y="251"/>
                  </a:lnTo>
                  <a:lnTo>
                    <a:pt x="320" y="251"/>
                  </a:lnTo>
                  <a:lnTo>
                    <a:pt x="321" y="252"/>
                  </a:lnTo>
                  <a:lnTo>
                    <a:pt x="321" y="252"/>
                  </a:lnTo>
                  <a:close/>
                  <a:moveTo>
                    <a:pt x="342" y="280"/>
                  </a:moveTo>
                  <a:lnTo>
                    <a:pt x="353" y="294"/>
                  </a:lnTo>
                  <a:lnTo>
                    <a:pt x="353" y="295"/>
                  </a:lnTo>
                  <a:lnTo>
                    <a:pt x="353" y="297"/>
                  </a:lnTo>
                  <a:lnTo>
                    <a:pt x="353" y="298"/>
                  </a:lnTo>
                  <a:lnTo>
                    <a:pt x="353" y="299"/>
                  </a:lnTo>
                  <a:lnTo>
                    <a:pt x="351" y="299"/>
                  </a:lnTo>
                  <a:lnTo>
                    <a:pt x="350" y="300"/>
                  </a:lnTo>
                  <a:lnTo>
                    <a:pt x="349" y="299"/>
                  </a:lnTo>
                  <a:lnTo>
                    <a:pt x="347" y="299"/>
                  </a:lnTo>
                  <a:lnTo>
                    <a:pt x="346" y="298"/>
                  </a:lnTo>
                  <a:lnTo>
                    <a:pt x="346" y="298"/>
                  </a:lnTo>
                  <a:lnTo>
                    <a:pt x="336" y="284"/>
                  </a:lnTo>
                  <a:lnTo>
                    <a:pt x="335" y="282"/>
                  </a:lnTo>
                  <a:lnTo>
                    <a:pt x="335" y="281"/>
                  </a:lnTo>
                  <a:lnTo>
                    <a:pt x="336" y="280"/>
                  </a:lnTo>
                  <a:lnTo>
                    <a:pt x="338" y="280"/>
                  </a:lnTo>
                  <a:lnTo>
                    <a:pt x="338" y="279"/>
                  </a:lnTo>
                  <a:lnTo>
                    <a:pt x="339" y="279"/>
                  </a:lnTo>
                  <a:lnTo>
                    <a:pt x="340" y="280"/>
                  </a:lnTo>
                  <a:lnTo>
                    <a:pt x="342" y="280"/>
                  </a:lnTo>
                  <a:lnTo>
                    <a:pt x="342" y="280"/>
                  </a:lnTo>
                  <a:close/>
                  <a:moveTo>
                    <a:pt x="364" y="310"/>
                  </a:moveTo>
                  <a:lnTo>
                    <a:pt x="364" y="310"/>
                  </a:lnTo>
                  <a:lnTo>
                    <a:pt x="373" y="324"/>
                  </a:lnTo>
                  <a:lnTo>
                    <a:pt x="375" y="325"/>
                  </a:lnTo>
                  <a:lnTo>
                    <a:pt x="375" y="326"/>
                  </a:lnTo>
                  <a:lnTo>
                    <a:pt x="373" y="327"/>
                  </a:lnTo>
                  <a:lnTo>
                    <a:pt x="372" y="328"/>
                  </a:lnTo>
                  <a:lnTo>
                    <a:pt x="371" y="328"/>
                  </a:lnTo>
                  <a:lnTo>
                    <a:pt x="369" y="328"/>
                  </a:lnTo>
                  <a:lnTo>
                    <a:pt x="368" y="328"/>
                  </a:lnTo>
                  <a:lnTo>
                    <a:pt x="368" y="327"/>
                  </a:lnTo>
                  <a:lnTo>
                    <a:pt x="357" y="313"/>
                  </a:lnTo>
                  <a:lnTo>
                    <a:pt x="357" y="313"/>
                  </a:lnTo>
                  <a:lnTo>
                    <a:pt x="357" y="312"/>
                  </a:lnTo>
                  <a:lnTo>
                    <a:pt x="357" y="311"/>
                  </a:lnTo>
                  <a:lnTo>
                    <a:pt x="357" y="310"/>
                  </a:lnTo>
                  <a:lnTo>
                    <a:pt x="358" y="308"/>
                  </a:lnTo>
                  <a:lnTo>
                    <a:pt x="360" y="308"/>
                  </a:lnTo>
                  <a:lnTo>
                    <a:pt x="361" y="308"/>
                  </a:lnTo>
                  <a:lnTo>
                    <a:pt x="362" y="308"/>
                  </a:lnTo>
                  <a:lnTo>
                    <a:pt x="364" y="310"/>
                  </a:lnTo>
                  <a:lnTo>
                    <a:pt x="364" y="310"/>
                  </a:lnTo>
                  <a:close/>
                  <a:moveTo>
                    <a:pt x="384" y="339"/>
                  </a:moveTo>
                  <a:lnTo>
                    <a:pt x="389" y="345"/>
                  </a:lnTo>
                  <a:lnTo>
                    <a:pt x="394" y="353"/>
                  </a:lnTo>
                  <a:lnTo>
                    <a:pt x="394" y="354"/>
                  </a:lnTo>
                  <a:lnTo>
                    <a:pt x="394" y="355"/>
                  </a:lnTo>
                  <a:lnTo>
                    <a:pt x="394" y="356"/>
                  </a:lnTo>
                  <a:lnTo>
                    <a:pt x="393" y="357"/>
                  </a:lnTo>
                  <a:lnTo>
                    <a:pt x="391" y="357"/>
                  </a:lnTo>
                  <a:lnTo>
                    <a:pt x="390" y="357"/>
                  </a:lnTo>
                  <a:lnTo>
                    <a:pt x="389" y="356"/>
                  </a:lnTo>
                  <a:lnTo>
                    <a:pt x="387" y="356"/>
                  </a:lnTo>
                  <a:lnTo>
                    <a:pt x="383" y="348"/>
                  </a:lnTo>
                  <a:lnTo>
                    <a:pt x="377" y="341"/>
                  </a:lnTo>
                  <a:lnTo>
                    <a:pt x="377" y="340"/>
                  </a:lnTo>
                  <a:lnTo>
                    <a:pt x="377" y="339"/>
                  </a:lnTo>
                  <a:lnTo>
                    <a:pt x="377" y="338"/>
                  </a:lnTo>
                  <a:lnTo>
                    <a:pt x="379" y="338"/>
                  </a:lnTo>
                  <a:lnTo>
                    <a:pt x="380" y="337"/>
                  </a:lnTo>
                  <a:lnTo>
                    <a:pt x="382" y="338"/>
                  </a:lnTo>
                  <a:lnTo>
                    <a:pt x="383" y="338"/>
                  </a:lnTo>
                  <a:lnTo>
                    <a:pt x="384" y="339"/>
                  </a:lnTo>
                  <a:lnTo>
                    <a:pt x="384" y="339"/>
                  </a:lnTo>
                  <a:close/>
                  <a:moveTo>
                    <a:pt x="404" y="368"/>
                  </a:moveTo>
                  <a:lnTo>
                    <a:pt x="413" y="383"/>
                  </a:lnTo>
                  <a:lnTo>
                    <a:pt x="413" y="385"/>
                  </a:lnTo>
                  <a:lnTo>
                    <a:pt x="413" y="386"/>
                  </a:lnTo>
                  <a:lnTo>
                    <a:pt x="413" y="386"/>
                  </a:lnTo>
                  <a:lnTo>
                    <a:pt x="412" y="387"/>
                  </a:lnTo>
                  <a:lnTo>
                    <a:pt x="411" y="387"/>
                  </a:lnTo>
                  <a:lnTo>
                    <a:pt x="409" y="387"/>
                  </a:lnTo>
                  <a:lnTo>
                    <a:pt x="408" y="387"/>
                  </a:lnTo>
                  <a:lnTo>
                    <a:pt x="408" y="386"/>
                  </a:lnTo>
                  <a:lnTo>
                    <a:pt x="398" y="370"/>
                  </a:lnTo>
                  <a:lnTo>
                    <a:pt x="397" y="369"/>
                  </a:lnTo>
                  <a:lnTo>
                    <a:pt x="397" y="368"/>
                  </a:lnTo>
                  <a:lnTo>
                    <a:pt x="398" y="368"/>
                  </a:lnTo>
                  <a:lnTo>
                    <a:pt x="400" y="367"/>
                  </a:lnTo>
                  <a:lnTo>
                    <a:pt x="401" y="367"/>
                  </a:lnTo>
                  <a:lnTo>
                    <a:pt x="402" y="367"/>
                  </a:lnTo>
                  <a:lnTo>
                    <a:pt x="402" y="367"/>
                  </a:lnTo>
                  <a:lnTo>
                    <a:pt x="404" y="368"/>
                  </a:lnTo>
                  <a:lnTo>
                    <a:pt x="404" y="368"/>
                  </a:lnTo>
                  <a:close/>
                  <a:moveTo>
                    <a:pt x="423" y="398"/>
                  </a:moveTo>
                  <a:lnTo>
                    <a:pt x="427" y="404"/>
                  </a:lnTo>
                  <a:lnTo>
                    <a:pt x="433" y="413"/>
                  </a:lnTo>
                  <a:lnTo>
                    <a:pt x="434" y="414"/>
                  </a:lnTo>
                  <a:lnTo>
                    <a:pt x="433" y="415"/>
                  </a:lnTo>
                  <a:lnTo>
                    <a:pt x="433" y="416"/>
                  </a:lnTo>
                  <a:lnTo>
                    <a:pt x="431" y="416"/>
                  </a:lnTo>
                  <a:lnTo>
                    <a:pt x="430" y="417"/>
                  </a:lnTo>
                  <a:lnTo>
                    <a:pt x="428" y="417"/>
                  </a:lnTo>
                  <a:lnTo>
                    <a:pt x="427" y="416"/>
                  </a:lnTo>
                  <a:lnTo>
                    <a:pt x="427" y="415"/>
                  </a:lnTo>
                  <a:lnTo>
                    <a:pt x="422" y="406"/>
                  </a:lnTo>
                  <a:lnTo>
                    <a:pt x="417" y="401"/>
                  </a:lnTo>
                  <a:lnTo>
                    <a:pt x="416" y="400"/>
                  </a:lnTo>
                  <a:lnTo>
                    <a:pt x="416" y="399"/>
                  </a:lnTo>
                  <a:lnTo>
                    <a:pt x="417" y="398"/>
                  </a:lnTo>
                  <a:lnTo>
                    <a:pt x="419" y="396"/>
                  </a:lnTo>
                  <a:lnTo>
                    <a:pt x="420" y="396"/>
                  </a:lnTo>
                  <a:lnTo>
                    <a:pt x="422" y="396"/>
                  </a:lnTo>
                  <a:lnTo>
                    <a:pt x="423" y="396"/>
                  </a:lnTo>
                  <a:lnTo>
                    <a:pt x="423" y="398"/>
                  </a:lnTo>
                  <a:lnTo>
                    <a:pt x="423" y="398"/>
                  </a:lnTo>
                  <a:close/>
                  <a:moveTo>
                    <a:pt x="442" y="427"/>
                  </a:moveTo>
                  <a:lnTo>
                    <a:pt x="453" y="442"/>
                  </a:lnTo>
                  <a:lnTo>
                    <a:pt x="453" y="443"/>
                  </a:lnTo>
                  <a:lnTo>
                    <a:pt x="453" y="444"/>
                  </a:lnTo>
                  <a:lnTo>
                    <a:pt x="453" y="445"/>
                  </a:lnTo>
                  <a:lnTo>
                    <a:pt x="452" y="445"/>
                  </a:lnTo>
                  <a:lnTo>
                    <a:pt x="451" y="446"/>
                  </a:lnTo>
                  <a:lnTo>
                    <a:pt x="449" y="446"/>
                  </a:lnTo>
                  <a:lnTo>
                    <a:pt x="448" y="445"/>
                  </a:lnTo>
                  <a:lnTo>
                    <a:pt x="446" y="444"/>
                  </a:lnTo>
                  <a:lnTo>
                    <a:pt x="437" y="430"/>
                  </a:lnTo>
                  <a:lnTo>
                    <a:pt x="437" y="429"/>
                  </a:lnTo>
                  <a:lnTo>
                    <a:pt x="437" y="428"/>
                  </a:lnTo>
                  <a:lnTo>
                    <a:pt x="437" y="427"/>
                  </a:lnTo>
                  <a:lnTo>
                    <a:pt x="438" y="426"/>
                  </a:lnTo>
                  <a:lnTo>
                    <a:pt x="439" y="426"/>
                  </a:lnTo>
                  <a:lnTo>
                    <a:pt x="441" y="426"/>
                  </a:lnTo>
                  <a:lnTo>
                    <a:pt x="442" y="427"/>
                  </a:lnTo>
                  <a:lnTo>
                    <a:pt x="442" y="427"/>
                  </a:lnTo>
                  <a:lnTo>
                    <a:pt x="442" y="427"/>
                  </a:lnTo>
                  <a:close/>
                  <a:moveTo>
                    <a:pt x="464" y="456"/>
                  </a:moveTo>
                  <a:lnTo>
                    <a:pt x="467" y="461"/>
                  </a:lnTo>
                  <a:lnTo>
                    <a:pt x="475" y="470"/>
                  </a:lnTo>
                  <a:lnTo>
                    <a:pt x="475" y="471"/>
                  </a:lnTo>
                  <a:lnTo>
                    <a:pt x="475" y="473"/>
                  </a:lnTo>
                  <a:lnTo>
                    <a:pt x="475" y="474"/>
                  </a:lnTo>
                  <a:lnTo>
                    <a:pt x="474" y="475"/>
                  </a:lnTo>
                  <a:lnTo>
                    <a:pt x="473" y="475"/>
                  </a:lnTo>
                  <a:lnTo>
                    <a:pt x="471" y="475"/>
                  </a:lnTo>
                  <a:lnTo>
                    <a:pt x="470" y="474"/>
                  </a:lnTo>
                  <a:lnTo>
                    <a:pt x="468" y="474"/>
                  </a:lnTo>
                  <a:lnTo>
                    <a:pt x="462" y="464"/>
                  </a:lnTo>
                  <a:lnTo>
                    <a:pt x="457" y="460"/>
                  </a:lnTo>
                  <a:lnTo>
                    <a:pt x="457" y="458"/>
                  </a:lnTo>
                  <a:lnTo>
                    <a:pt x="457" y="457"/>
                  </a:lnTo>
                  <a:lnTo>
                    <a:pt x="457" y="456"/>
                  </a:lnTo>
                  <a:lnTo>
                    <a:pt x="459" y="455"/>
                  </a:lnTo>
                  <a:lnTo>
                    <a:pt x="460" y="455"/>
                  </a:lnTo>
                  <a:lnTo>
                    <a:pt x="462" y="455"/>
                  </a:lnTo>
                  <a:lnTo>
                    <a:pt x="463" y="455"/>
                  </a:lnTo>
                  <a:lnTo>
                    <a:pt x="464" y="456"/>
                  </a:lnTo>
                  <a:lnTo>
                    <a:pt x="464" y="456"/>
                  </a:lnTo>
                  <a:close/>
                  <a:moveTo>
                    <a:pt x="486" y="484"/>
                  </a:moveTo>
                  <a:lnTo>
                    <a:pt x="497" y="496"/>
                  </a:lnTo>
                  <a:lnTo>
                    <a:pt x="499" y="498"/>
                  </a:lnTo>
                  <a:lnTo>
                    <a:pt x="499" y="499"/>
                  </a:lnTo>
                  <a:lnTo>
                    <a:pt x="499" y="500"/>
                  </a:lnTo>
                  <a:lnTo>
                    <a:pt x="499" y="501"/>
                  </a:lnTo>
                  <a:lnTo>
                    <a:pt x="497" y="502"/>
                  </a:lnTo>
                  <a:lnTo>
                    <a:pt x="496" y="502"/>
                  </a:lnTo>
                  <a:lnTo>
                    <a:pt x="495" y="502"/>
                  </a:lnTo>
                  <a:lnTo>
                    <a:pt x="495" y="502"/>
                  </a:lnTo>
                  <a:lnTo>
                    <a:pt x="493" y="501"/>
                  </a:lnTo>
                  <a:lnTo>
                    <a:pt x="492" y="500"/>
                  </a:lnTo>
                  <a:lnTo>
                    <a:pt x="481" y="488"/>
                  </a:lnTo>
                  <a:lnTo>
                    <a:pt x="481" y="487"/>
                  </a:lnTo>
                  <a:lnTo>
                    <a:pt x="481" y="486"/>
                  </a:lnTo>
                  <a:lnTo>
                    <a:pt x="481" y="484"/>
                  </a:lnTo>
                  <a:lnTo>
                    <a:pt x="482" y="483"/>
                  </a:lnTo>
                  <a:lnTo>
                    <a:pt x="482" y="483"/>
                  </a:lnTo>
                  <a:lnTo>
                    <a:pt x="484" y="483"/>
                  </a:lnTo>
                  <a:lnTo>
                    <a:pt x="485" y="483"/>
                  </a:lnTo>
                  <a:lnTo>
                    <a:pt x="486" y="484"/>
                  </a:lnTo>
                  <a:lnTo>
                    <a:pt x="486" y="484"/>
                  </a:lnTo>
                  <a:close/>
                  <a:moveTo>
                    <a:pt x="511" y="512"/>
                  </a:moveTo>
                  <a:lnTo>
                    <a:pt x="512" y="512"/>
                  </a:lnTo>
                  <a:lnTo>
                    <a:pt x="525" y="525"/>
                  </a:lnTo>
                  <a:lnTo>
                    <a:pt x="525" y="525"/>
                  </a:lnTo>
                  <a:lnTo>
                    <a:pt x="525" y="526"/>
                  </a:lnTo>
                  <a:lnTo>
                    <a:pt x="525" y="527"/>
                  </a:lnTo>
                  <a:lnTo>
                    <a:pt x="524" y="528"/>
                  </a:lnTo>
                  <a:lnTo>
                    <a:pt x="522" y="528"/>
                  </a:lnTo>
                  <a:lnTo>
                    <a:pt x="521" y="529"/>
                  </a:lnTo>
                  <a:lnTo>
                    <a:pt x="519" y="528"/>
                  </a:lnTo>
                  <a:lnTo>
                    <a:pt x="519" y="528"/>
                  </a:lnTo>
                  <a:lnTo>
                    <a:pt x="507" y="515"/>
                  </a:lnTo>
                  <a:lnTo>
                    <a:pt x="506" y="515"/>
                  </a:lnTo>
                  <a:lnTo>
                    <a:pt x="506" y="514"/>
                  </a:lnTo>
                  <a:lnTo>
                    <a:pt x="506" y="513"/>
                  </a:lnTo>
                  <a:lnTo>
                    <a:pt x="506" y="512"/>
                  </a:lnTo>
                  <a:lnTo>
                    <a:pt x="507" y="511"/>
                  </a:lnTo>
                  <a:lnTo>
                    <a:pt x="507" y="511"/>
                  </a:lnTo>
                  <a:lnTo>
                    <a:pt x="508" y="511"/>
                  </a:lnTo>
                  <a:lnTo>
                    <a:pt x="510" y="511"/>
                  </a:lnTo>
                  <a:lnTo>
                    <a:pt x="511" y="512"/>
                  </a:lnTo>
                  <a:lnTo>
                    <a:pt x="511" y="512"/>
                  </a:lnTo>
                  <a:close/>
                  <a:moveTo>
                    <a:pt x="537" y="537"/>
                  </a:moveTo>
                  <a:lnTo>
                    <a:pt x="543" y="542"/>
                  </a:lnTo>
                  <a:lnTo>
                    <a:pt x="551" y="550"/>
                  </a:lnTo>
                  <a:lnTo>
                    <a:pt x="552" y="551"/>
                  </a:lnTo>
                  <a:lnTo>
                    <a:pt x="552" y="552"/>
                  </a:lnTo>
                  <a:lnTo>
                    <a:pt x="551" y="553"/>
                  </a:lnTo>
                  <a:lnTo>
                    <a:pt x="551" y="554"/>
                  </a:lnTo>
                  <a:lnTo>
                    <a:pt x="550" y="554"/>
                  </a:lnTo>
                  <a:lnTo>
                    <a:pt x="548" y="554"/>
                  </a:lnTo>
                  <a:lnTo>
                    <a:pt x="547" y="554"/>
                  </a:lnTo>
                  <a:lnTo>
                    <a:pt x="546" y="553"/>
                  </a:lnTo>
                  <a:lnTo>
                    <a:pt x="537" y="545"/>
                  </a:lnTo>
                  <a:lnTo>
                    <a:pt x="532" y="541"/>
                  </a:lnTo>
                  <a:lnTo>
                    <a:pt x="532" y="540"/>
                  </a:lnTo>
                  <a:lnTo>
                    <a:pt x="532" y="539"/>
                  </a:lnTo>
                  <a:lnTo>
                    <a:pt x="532" y="538"/>
                  </a:lnTo>
                  <a:lnTo>
                    <a:pt x="533" y="537"/>
                  </a:lnTo>
                  <a:lnTo>
                    <a:pt x="535" y="537"/>
                  </a:lnTo>
                  <a:lnTo>
                    <a:pt x="536" y="536"/>
                  </a:lnTo>
                  <a:lnTo>
                    <a:pt x="536" y="537"/>
                  </a:lnTo>
                  <a:lnTo>
                    <a:pt x="537" y="537"/>
                  </a:lnTo>
                  <a:lnTo>
                    <a:pt x="537" y="537"/>
                  </a:lnTo>
                  <a:close/>
                  <a:moveTo>
                    <a:pt x="565" y="563"/>
                  </a:moveTo>
                  <a:lnTo>
                    <a:pt x="570" y="567"/>
                  </a:lnTo>
                  <a:lnTo>
                    <a:pt x="577" y="572"/>
                  </a:lnTo>
                  <a:lnTo>
                    <a:pt x="580" y="575"/>
                  </a:lnTo>
                  <a:lnTo>
                    <a:pt x="580" y="576"/>
                  </a:lnTo>
                  <a:lnTo>
                    <a:pt x="580" y="577"/>
                  </a:lnTo>
                  <a:lnTo>
                    <a:pt x="580" y="578"/>
                  </a:lnTo>
                  <a:lnTo>
                    <a:pt x="580" y="578"/>
                  </a:lnTo>
                  <a:lnTo>
                    <a:pt x="579" y="579"/>
                  </a:lnTo>
                  <a:lnTo>
                    <a:pt x="577" y="579"/>
                  </a:lnTo>
                  <a:lnTo>
                    <a:pt x="576" y="579"/>
                  </a:lnTo>
                  <a:lnTo>
                    <a:pt x="574" y="578"/>
                  </a:lnTo>
                  <a:lnTo>
                    <a:pt x="572" y="576"/>
                  </a:lnTo>
                  <a:lnTo>
                    <a:pt x="565" y="570"/>
                  </a:lnTo>
                  <a:lnTo>
                    <a:pt x="559" y="566"/>
                  </a:lnTo>
                  <a:lnTo>
                    <a:pt x="559" y="565"/>
                  </a:lnTo>
                  <a:lnTo>
                    <a:pt x="559" y="564"/>
                  </a:lnTo>
                  <a:lnTo>
                    <a:pt x="559" y="563"/>
                  </a:lnTo>
                  <a:lnTo>
                    <a:pt x="561" y="562"/>
                  </a:lnTo>
                  <a:lnTo>
                    <a:pt x="561" y="562"/>
                  </a:lnTo>
                  <a:lnTo>
                    <a:pt x="562" y="562"/>
                  </a:lnTo>
                  <a:lnTo>
                    <a:pt x="563" y="562"/>
                  </a:lnTo>
                  <a:lnTo>
                    <a:pt x="565" y="563"/>
                  </a:lnTo>
                  <a:lnTo>
                    <a:pt x="565" y="563"/>
                  </a:lnTo>
                  <a:close/>
                </a:path>
              </a:pathLst>
            </a:custGeom>
            <a:solidFill>
              <a:srgbClr val="FF0000"/>
            </a:solidFill>
            <a:ln w="1588">
              <a:solidFill>
                <a:srgbClr val="FF339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846" name="Rectangle 230"/>
            <p:cNvSpPr>
              <a:spLocks noChangeArrowheads="1"/>
            </p:cNvSpPr>
            <p:nvPr/>
          </p:nvSpPr>
          <p:spPr bwMode="auto">
            <a:xfrm>
              <a:off x="2512" y="3019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</a:rPr>
                <a:t>2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  <p:sp>
          <p:nvSpPr>
            <p:cNvPr id="111847" name="Rectangle 231"/>
            <p:cNvSpPr>
              <a:spLocks noChangeArrowheads="1"/>
            </p:cNvSpPr>
            <p:nvPr/>
          </p:nvSpPr>
          <p:spPr bwMode="auto">
            <a:xfrm>
              <a:off x="3813" y="3019"/>
              <a:ext cx="36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900">
                  <a:solidFill>
                    <a:srgbClr val="000000"/>
                  </a:solidFill>
                </a:rPr>
                <a:t>2</a:t>
              </a:r>
              <a:endParaRPr lang="en-US" altLang="zh-CN" sz="4400">
                <a:solidFill>
                  <a:schemeClr val="bg1"/>
                </a:solidFill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4" grpId="0" animBg="1" autoUpdateAnimBg="0"/>
      <p:bldP spid="11162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52400"/>
            <a:ext cx="761804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5.7.3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逆变失败与最小逆变角的限制</a:t>
            </a:r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90600" y="1066800"/>
            <a:ext cx="7239000" cy="1524000"/>
          </a:xfrm>
          <a:noFill/>
          <a:ln/>
        </p:spPr>
        <p:txBody>
          <a:bodyPr/>
          <a:lstStyle/>
          <a:p>
            <a:pPr algn="just">
              <a:lnSpc>
                <a:spcPct val="120000"/>
              </a:lnSpc>
              <a:buFontTx/>
              <a:buNone/>
            </a:pPr>
            <a:r>
              <a:rPr lang="en-US" altLang="zh-CN" sz="2800" b="1" dirty="0"/>
              <a:t>2)  </a:t>
            </a:r>
            <a:r>
              <a:rPr lang="zh-CN" altLang="en-US" sz="2800" b="1" dirty="0"/>
              <a:t>确定</a:t>
            </a:r>
            <a:r>
              <a:rPr lang="zh-CN" altLang="en-US" sz="2800" b="1" dirty="0">
                <a:solidFill>
                  <a:srgbClr val="0000FF"/>
                </a:solidFill>
              </a:rPr>
              <a:t>最小逆变角</a:t>
            </a:r>
            <a:r>
              <a:rPr lang="en-US" altLang="zh-CN" sz="2800" b="1" i="1" dirty="0" err="1">
                <a:latin typeface="Symbol" pitchFamily="18" charset="2"/>
              </a:rPr>
              <a:t>b</a:t>
            </a:r>
            <a:r>
              <a:rPr lang="en-US" altLang="zh-CN" sz="2800" b="1" baseline="-30000" dirty="0" err="1"/>
              <a:t>min</a:t>
            </a:r>
            <a:r>
              <a:rPr lang="zh-CN" altLang="en-US" sz="2800" b="1" dirty="0"/>
              <a:t>的依据</a:t>
            </a:r>
          </a:p>
          <a:p>
            <a:pPr lvl="1" algn="just">
              <a:lnSpc>
                <a:spcPct val="12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400" dirty="0"/>
              <a:t>逆变时允许采用的最小逆变角</a:t>
            </a:r>
            <a:r>
              <a:rPr lang="en-US" altLang="zh-CN" sz="2400" b="1" i="1" dirty="0">
                <a:latin typeface="Symbol" pitchFamily="18" charset="2"/>
              </a:rPr>
              <a:t>b </a:t>
            </a:r>
            <a:r>
              <a:rPr lang="zh-CN" altLang="en-US" sz="2400" dirty="0"/>
              <a:t>应等于</a:t>
            </a:r>
          </a:p>
          <a:p>
            <a:pPr algn="r">
              <a:lnSpc>
                <a:spcPct val="120000"/>
              </a:lnSpc>
              <a:buFontTx/>
              <a:buNone/>
            </a:pPr>
            <a:r>
              <a:rPr lang="en-US" altLang="zh-CN" sz="2400" b="1" i="1" dirty="0" err="1">
                <a:latin typeface="Symbol" pitchFamily="18" charset="2"/>
              </a:rPr>
              <a:t>b</a:t>
            </a:r>
            <a:r>
              <a:rPr lang="en-US" altLang="zh-CN" sz="2400" b="1" baseline="-30000" dirty="0" err="1"/>
              <a:t>min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latin typeface="Symbol" pitchFamily="18" charset="2"/>
              </a:rPr>
              <a:t>d </a:t>
            </a:r>
            <a:r>
              <a:rPr lang="en-US" altLang="zh-CN" sz="2400" b="1" dirty="0"/>
              <a:t>+</a:t>
            </a:r>
            <a:r>
              <a:rPr lang="en-US" altLang="zh-CN" sz="2400" b="1" i="1" dirty="0">
                <a:latin typeface="Symbol" pitchFamily="18" charset="2"/>
              </a:rPr>
              <a:t>g </a:t>
            </a:r>
            <a:r>
              <a:rPr lang="en-US" altLang="zh-CN" sz="2400" b="1" dirty="0"/>
              <a:t>+</a:t>
            </a:r>
            <a:r>
              <a:rPr lang="en-US" altLang="zh-CN" sz="2400" b="1" i="1" dirty="0">
                <a:latin typeface="Symbol" pitchFamily="18" charset="2"/>
              </a:rPr>
              <a:t>q </a:t>
            </a:r>
            <a:r>
              <a:rPr lang="en-US" altLang="zh-CN" sz="2400" b="1" i="1" dirty="0"/>
              <a:t>′</a:t>
            </a:r>
            <a:r>
              <a:rPr lang="en-US" altLang="zh-CN" sz="2000" dirty="0"/>
              <a:t>                      </a:t>
            </a:r>
            <a:r>
              <a:rPr lang="zh-CN" altLang="en-US" sz="2000" dirty="0"/>
              <a:t>（</a:t>
            </a:r>
            <a:r>
              <a:rPr lang="en-US" altLang="zh-CN" sz="2000" dirty="0"/>
              <a:t>3-109</a:t>
            </a:r>
            <a:r>
              <a:rPr lang="zh-CN" altLang="en-US" sz="2000" dirty="0"/>
              <a:t>）</a:t>
            </a:r>
          </a:p>
        </p:txBody>
      </p: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1828800" y="2768600"/>
            <a:ext cx="557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Symbol" pitchFamily="18" charset="2"/>
              </a:rPr>
              <a:t>d </a:t>
            </a:r>
            <a:r>
              <a:rPr lang="en-US" altLang="zh-CN" sz="2800" dirty="0">
                <a:latin typeface="Times New Roman"/>
              </a:rPr>
              <a:t>——</a:t>
            </a:r>
            <a:r>
              <a:rPr lang="zh-CN" altLang="en-US" dirty="0"/>
              <a:t>晶闸管的关断时间</a:t>
            </a:r>
            <a:r>
              <a:rPr lang="en-US" altLang="zh-CN" b="1" i="1" dirty="0" err="1"/>
              <a:t>t</a:t>
            </a:r>
            <a:r>
              <a:rPr lang="en-US" altLang="zh-CN" b="1" i="1" baseline="-30000" dirty="0" err="1"/>
              <a:t>q</a:t>
            </a:r>
            <a:r>
              <a:rPr lang="zh-CN" altLang="en-US" dirty="0"/>
              <a:t>折合的电角度</a:t>
            </a:r>
          </a:p>
        </p:txBody>
      </p:sp>
      <p:sp>
        <p:nvSpPr>
          <p:cNvPr id="112646" name="Text Box 6"/>
          <p:cNvSpPr txBox="1">
            <a:spLocks noChangeArrowheads="1"/>
          </p:cNvSpPr>
          <p:nvPr/>
        </p:nvSpPr>
        <p:spPr bwMode="auto">
          <a:xfrm>
            <a:off x="1901825" y="3911600"/>
            <a:ext cx="269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Symbol" pitchFamily="18" charset="2"/>
              </a:rPr>
              <a:t>g </a:t>
            </a:r>
            <a:r>
              <a:rPr lang="en-US" altLang="zh-CN" sz="2800" dirty="0">
                <a:latin typeface="Times New Roman"/>
              </a:rPr>
              <a:t>——</a:t>
            </a:r>
            <a:r>
              <a:rPr lang="en-US" altLang="zh-CN" dirty="0">
                <a:latin typeface="Arial Narrow" pitchFamily="34" charset="0"/>
              </a:rPr>
              <a:t> </a:t>
            </a:r>
            <a:r>
              <a:rPr lang="zh-CN" altLang="en-US" dirty="0">
                <a:solidFill>
                  <a:srgbClr val="0000FF"/>
                </a:solidFill>
              </a:rPr>
              <a:t>换相重叠角</a:t>
            </a:r>
          </a:p>
        </p:txBody>
      </p: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905000" y="5132388"/>
            <a:ext cx="26356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b="1" i="1" dirty="0">
                <a:latin typeface="Symbol" pitchFamily="18" charset="2"/>
              </a:rPr>
              <a:t>q </a:t>
            </a:r>
            <a:r>
              <a:rPr lang="en-US" altLang="zh-CN" b="1" dirty="0">
                <a:latin typeface="Arial Narrow" pitchFamily="34" charset="0"/>
              </a:rPr>
              <a:t>′</a:t>
            </a:r>
            <a:r>
              <a:rPr lang="en-US" altLang="zh-CN" dirty="0">
                <a:latin typeface="Times New Roman"/>
              </a:rPr>
              <a:t>——</a:t>
            </a:r>
            <a:r>
              <a:rPr lang="zh-CN" altLang="en-US" dirty="0">
                <a:solidFill>
                  <a:srgbClr val="0000FF"/>
                </a:solidFill>
                <a:latin typeface="Arial Narrow" pitchFamily="34" charset="0"/>
              </a:rPr>
              <a:t>安全裕量角</a:t>
            </a:r>
          </a:p>
        </p:txBody>
      </p:sp>
      <p:sp>
        <p:nvSpPr>
          <p:cNvPr id="112648" name="Text Box 8"/>
          <p:cNvSpPr txBox="1">
            <a:spLocks noChangeArrowheads="1"/>
          </p:cNvSpPr>
          <p:nvPr/>
        </p:nvSpPr>
        <p:spPr bwMode="auto">
          <a:xfrm>
            <a:off x="1908175" y="3352800"/>
            <a:ext cx="539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 i="1" baseline="-30000"/>
              <a:t>q</a:t>
            </a:r>
            <a:r>
              <a:rPr lang="zh-CN" altLang="en-US" sz="2000"/>
              <a:t>大的可达</a:t>
            </a:r>
            <a:r>
              <a:rPr lang="en-US" altLang="zh-CN" sz="2000"/>
              <a:t>200~300ms</a:t>
            </a:r>
            <a:r>
              <a:rPr lang="zh-CN" altLang="en-US" sz="2000"/>
              <a:t>，折算到电角度约</a:t>
            </a:r>
            <a:r>
              <a:rPr lang="en-US" altLang="zh-CN" sz="2000">
                <a:latin typeface="Arial Narrow" pitchFamily="34" charset="0"/>
              </a:rPr>
              <a:t>4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en-US" altLang="zh-CN" sz="2000">
                <a:latin typeface="Arial Narrow" pitchFamily="34" charset="0"/>
              </a:rPr>
              <a:t>~5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zh-CN" altLang="en-US" sz="2000">
                <a:sym typeface="Symbol" pitchFamily="18" charset="2"/>
              </a:rPr>
              <a:t>。</a:t>
            </a:r>
          </a:p>
        </p:txBody>
      </p:sp>
      <p:sp>
        <p:nvSpPr>
          <p:cNvPr id="112649" name="Text Box 9"/>
          <p:cNvSpPr txBox="1">
            <a:spLocks noChangeArrowheads="1"/>
          </p:cNvSpPr>
          <p:nvPr/>
        </p:nvSpPr>
        <p:spPr bwMode="auto">
          <a:xfrm>
            <a:off x="2209800" y="4457700"/>
            <a:ext cx="59753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dirty="0"/>
              <a:t>随直流平均电流和换相电抗的增加而增大。</a:t>
            </a:r>
          </a:p>
        </p:txBody>
      </p:sp>
      <p:sp>
        <p:nvSpPr>
          <p:cNvPr id="112650" name="Text Box 10"/>
          <p:cNvSpPr txBox="1">
            <a:spLocks noChangeArrowheads="1"/>
          </p:cNvSpPr>
          <p:nvPr/>
        </p:nvSpPr>
        <p:spPr bwMode="auto">
          <a:xfrm>
            <a:off x="1692275" y="5622925"/>
            <a:ext cx="661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2000">
                <a:latin typeface="Arial Narrow" pitchFamily="34" charset="0"/>
              </a:rPr>
              <a:t>主要针对</a:t>
            </a:r>
            <a:r>
              <a:rPr lang="zh-CN" altLang="en-US" sz="2000"/>
              <a:t>脉冲不对称程度（一般可达</a:t>
            </a:r>
            <a:r>
              <a:rPr lang="en-US" altLang="zh-CN" sz="2000">
                <a:latin typeface="Arial Narrow" pitchFamily="34" charset="0"/>
              </a:rPr>
              <a:t>5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zh-CN" altLang="en-US" sz="2000">
                <a:latin typeface="Arial Narrow" pitchFamily="34" charset="0"/>
              </a:rPr>
              <a:t>）。</a:t>
            </a:r>
            <a:r>
              <a:rPr lang="zh-CN" altLang="en-US" sz="2000"/>
              <a:t>值约取为</a:t>
            </a:r>
            <a:r>
              <a:rPr lang="en-US" altLang="zh-CN" sz="2000">
                <a:latin typeface="Arial Narrow" pitchFamily="34" charset="0"/>
              </a:rPr>
              <a:t>10</a:t>
            </a:r>
            <a:r>
              <a:rPr lang="en-US" altLang="zh-CN" sz="2000">
                <a:sym typeface="Symbol" pitchFamily="18" charset="2"/>
              </a:rPr>
              <a:t></a:t>
            </a:r>
            <a:r>
              <a:rPr lang="zh-CN" altLang="en-US" sz="2000">
                <a:sym typeface="Symbol" pitchFamily="18" charset="2"/>
              </a:rPr>
              <a:t>。</a:t>
            </a:r>
            <a:endParaRPr lang="zh-CN" altLang="en-US" sz="2000"/>
          </a:p>
        </p:txBody>
      </p:sp>
      <p:pic>
        <p:nvPicPr>
          <p:cNvPr id="112654" name="Picture 1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5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56" name="Picture 16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 autoUpdateAnimBg="0"/>
      <p:bldP spid="112646" grpId="0" autoUpdateAnimBg="0"/>
      <p:bldP spid="112647" grpId="0" autoUpdateAnimBg="0"/>
      <p:bldP spid="112648" grpId="0" autoUpdateAnimBg="0"/>
      <p:bldP spid="112649" grpId="0" autoUpdateAnimBg="0"/>
      <p:bldP spid="11265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38200" y="1147019"/>
            <a:ext cx="7924800" cy="985837"/>
          </a:xfrm>
          <a:noFill/>
          <a:ln/>
        </p:spPr>
        <p:txBody>
          <a:bodyPr/>
          <a:lstStyle/>
          <a:p>
            <a:pPr marL="377825" indent="-377825"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en-US" altLang="zh-CN" sz="2800" b="1" i="1" dirty="0">
                <a:latin typeface="Symbol" pitchFamily="18" charset="2"/>
              </a:rPr>
              <a:t>g </a:t>
            </a:r>
            <a:r>
              <a:rPr lang="en-US" altLang="zh-CN" dirty="0">
                <a:latin typeface="Times New Roman"/>
              </a:rPr>
              <a:t>——</a:t>
            </a:r>
            <a:r>
              <a:rPr lang="en-US" altLang="zh-CN" sz="2800" dirty="0">
                <a:latin typeface="Arial Narrow" pitchFamily="34" charset="0"/>
              </a:rPr>
              <a:t> </a:t>
            </a:r>
            <a:r>
              <a:rPr lang="zh-CN" altLang="en-US" sz="2800" dirty="0"/>
              <a:t>换相重叠角的确定：</a:t>
            </a:r>
          </a:p>
          <a:p>
            <a:pPr marL="990600" lvl="1" indent="-422275">
              <a:lnSpc>
                <a:spcPct val="90000"/>
              </a:lnSpc>
              <a:buFontTx/>
              <a:buAutoNum type="arabicParenR"/>
            </a:pPr>
            <a:r>
              <a:rPr lang="zh-CN" altLang="en-US" sz="2400" dirty="0"/>
              <a:t>查阅有关手册</a:t>
            </a:r>
            <a:r>
              <a:rPr lang="en-US" altLang="zh-CN" sz="2400" dirty="0"/>
              <a:t>, </a:t>
            </a:r>
            <a:r>
              <a:rPr lang="zh-CN" altLang="en-US" sz="2400" dirty="0"/>
              <a:t>举例如下：</a:t>
            </a:r>
            <a:endParaRPr lang="zh-CN" altLang="en-US" sz="2000" dirty="0"/>
          </a:p>
        </p:txBody>
      </p:sp>
      <p:graphicFrame>
        <p:nvGraphicFramePr>
          <p:cNvPr id="113750" name="Group 86"/>
          <p:cNvGraphicFramePr>
            <a:graphicFrameLocks noGrp="1"/>
          </p:cNvGraphicFramePr>
          <p:nvPr/>
        </p:nvGraphicFramePr>
        <p:xfrm>
          <a:off x="1447800" y="2286000"/>
          <a:ext cx="7010400" cy="83915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2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整流电压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整流电流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变压器容量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短路电压比</a:t>
                      </a:r>
                      <a:r>
                        <a:rPr kumimoji="1" lang="en-US" altLang="zh-CN" sz="20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U</a:t>
                      </a:r>
                      <a:r>
                        <a:rPr kumimoji="1" lang="en-US" altLang="zh-CN" sz="2000" b="1" i="0" u="none" strike="noStrike" cap="none" normalizeH="0" baseline="-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k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  <a:ea typeface="华文中宋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220V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800A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240kV</a:t>
                      </a:r>
                      <a:r>
                        <a:rPr kumimoji="1" lang="zh-CN" alt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。</a:t>
                      </a:r>
                      <a:r>
                        <a:rPr kumimoji="1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5%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15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  <a:sym typeface="Symbol" pitchFamily="18" charset="2"/>
                        </a:rPr>
                        <a:t>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</a:rPr>
                        <a:t>~20</a:t>
                      </a: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华文中宋" pitchFamily="2" charset="-122"/>
                          <a:sym typeface="Symbol" pitchFamily="18" charset="2"/>
                        </a:rPr>
                        <a:t>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9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751" name="Text Box 87"/>
          <p:cNvSpPr txBox="1">
            <a:spLocks noChangeArrowheads="1"/>
          </p:cNvSpPr>
          <p:nvPr/>
        </p:nvSpPr>
        <p:spPr bwMode="auto">
          <a:xfrm>
            <a:off x="914400" y="3429000"/>
            <a:ext cx="6400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AutoNum type="arabicParenR" startAt="2"/>
            </a:pPr>
            <a:r>
              <a:rPr lang="zh-CN" altLang="en-US" dirty="0">
                <a:ea typeface="华文中宋" pitchFamily="2" charset="-122"/>
              </a:rPr>
              <a:t>参照整流时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g </a:t>
            </a:r>
            <a:r>
              <a:rPr lang="zh-CN" altLang="en-US" dirty="0">
                <a:ea typeface="华文中宋" pitchFamily="2" charset="-122"/>
              </a:rPr>
              <a:t>的计算方法</a:t>
            </a:r>
          </a:p>
        </p:txBody>
      </p:sp>
      <p:grpSp>
        <p:nvGrpSpPr>
          <p:cNvPr id="113757" name="Group 93"/>
          <p:cNvGrpSpPr>
            <a:grpSpLocks/>
          </p:cNvGrpSpPr>
          <p:nvPr/>
        </p:nvGrpSpPr>
        <p:grpSpPr bwMode="auto">
          <a:xfrm>
            <a:off x="2286000" y="3886200"/>
            <a:ext cx="6172200" cy="838200"/>
            <a:chOff x="1440" y="2448"/>
            <a:chExt cx="3888" cy="528"/>
          </a:xfrm>
        </p:grpSpPr>
        <p:graphicFrame>
          <p:nvGraphicFramePr>
            <p:cNvPr id="113752" name="Object 88"/>
            <p:cNvGraphicFramePr>
              <a:graphicFrameLocks noChangeAspect="1"/>
            </p:cNvGraphicFramePr>
            <p:nvPr/>
          </p:nvGraphicFramePr>
          <p:xfrm>
            <a:off x="1440" y="2448"/>
            <a:ext cx="196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19240" imgH="583920" progId="Equation.3">
                    <p:embed/>
                  </p:oleObj>
                </mc:Choice>
                <mc:Fallback>
                  <p:oleObj name="Equation" r:id="rId3" imgW="2019240" imgH="58392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448"/>
                          <a:ext cx="196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753" name="Text Box 89"/>
            <p:cNvSpPr txBox="1">
              <a:spLocks noChangeArrowheads="1"/>
            </p:cNvSpPr>
            <p:nvPr/>
          </p:nvSpPr>
          <p:spPr bwMode="auto">
            <a:xfrm>
              <a:off x="4224" y="2448"/>
              <a:ext cx="110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3-110</a:t>
              </a:r>
              <a:r>
                <a:rPr lang="zh-CN" altLang="en-US" sz="2000" dirty="0"/>
                <a:t>）</a:t>
              </a:r>
            </a:p>
          </p:txBody>
        </p:sp>
      </p:grpSp>
      <p:grpSp>
        <p:nvGrpSpPr>
          <p:cNvPr id="113771" name="Group 107"/>
          <p:cNvGrpSpPr>
            <a:grpSpLocks/>
          </p:cNvGrpSpPr>
          <p:nvPr/>
        </p:nvGrpSpPr>
        <p:grpSpPr bwMode="auto">
          <a:xfrm>
            <a:off x="1797050" y="4572000"/>
            <a:ext cx="6889750" cy="1346200"/>
            <a:chOff x="1132" y="2880"/>
            <a:chExt cx="4340" cy="848"/>
          </a:xfrm>
        </p:grpSpPr>
        <p:sp>
          <p:nvSpPr>
            <p:cNvPr id="113756" name="Text Box 92"/>
            <p:cNvSpPr txBox="1">
              <a:spLocks noChangeArrowheads="1"/>
            </p:cNvSpPr>
            <p:nvPr/>
          </p:nvSpPr>
          <p:spPr bwMode="auto">
            <a:xfrm>
              <a:off x="4224" y="3216"/>
              <a:ext cx="1104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3-111</a:t>
              </a:r>
              <a:r>
                <a:rPr lang="zh-CN" altLang="en-US" sz="2000" dirty="0"/>
                <a:t>）</a:t>
              </a:r>
            </a:p>
          </p:txBody>
        </p:sp>
        <p:sp>
          <p:nvSpPr>
            <p:cNvPr id="113758" name="Text Box 94"/>
            <p:cNvSpPr txBox="1">
              <a:spLocks noChangeArrowheads="1"/>
            </p:cNvSpPr>
            <p:nvPr/>
          </p:nvSpPr>
          <p:spPr bwMode="auto">
            <a:xfrm>
              <a:off x="1132" y="2880"/>
              <a:ext cx="4340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buFontTx/>
                <a:buNone/>
              </a:pPr>
              <a:r>
                <a:rPr lang="zh-CN" altLang="en-US"/>
                <a:t>根据逆变工作时            ，并设        ，上式可改写成</a:t>
              </a:r>
            </a:p>
          </p:txBody>
        </p:sp>
        <p:graphicFrame>
          <p:nvGraphicFramePr>
            <p:cNvPr id="113759" name="Object 95"/>
            <p:cNvGraphicFramePr>
              <a:graphicFrameLocks noChangeAspect="1"/>
            </p:cNvGraphicFramePr>
            <p:nvPr/>
          </p:nvGraphicFramePr>
          <p:xfrm>
            <a:off x="2544" y="2987"/>
            <a:ext cx="576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47640" imgH="203040" progId="Equation.3">
                    <p:embed/>
                  </p:oleObj>
                </mc:Choice>
                <mc:Fallback>
                  <p:oleObj name="Equation" r:id="rId5" imgW="647640" imgH="20304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87"/>
                          <a:ext cx="576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60" name="Object 96"/>
            <p:cNvGraphicFramePr>
              <a:graphicFrameLocks noChangeAspect="1"/>
            </p:cNvGraphicFramePr>
            <p:nvPr/>
          </p:nvGraphicFramePr>
          <p:xfrm>
            <a:off x="3708" y="2976"/>
            <a:ext cx="37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3480" imgH="203040" progId="Equation.3">
                    <p:embed/>
                  </p:oleObj>
                </mc:Choice>
                <mc:Fallback>
                  <p:oleObj name="Equation" r:id="rId7" imgW="393480" imgH="20304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" y="2976"/>
                          <a:ext cx="372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61" name="Object 97"/>
            <p:cNvGraphicFramePr>
              <a:graphicFrameLocks noChangeAspect="1"/>
            </p:cNvGraphicFramePr>
            <p:nvPr/>
          </p:nvGraphicFramePr>
          <p:xfrm>
            <a:off x="1440" y="3216"/>
            <a:ext cx="172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422360" imgH="583920" progId="Equation.3">
                    <p:embed/>
                  </p:oleObj>
                </mc:Choice>
                <mc:Fallback>
                  <p:oleObj name="Equation" r:id="rId9" imgW="1422360" imgH="58392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216"/>
                          <a:ext cx="172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763" name="Text Box 99"/>
          <p:cNvSpPr txBox="1">
            <a:spLocks noChangeArrowheads="1"/>
          </p:cNvSpPr>
          <p:nvPr/>
        </p:nvSpPr>
        <p:spPr bwMode="auto">
          <a:xfrm>
            <a:off x="990600" y="5903913"/>
            <a:ext cx="5410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77825" indent="-3778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6832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800" dirty="0">
                <a:ea typeface="华文中宋" pitchFamily="2" charset="-122"/>
              </a:rPr>
              <a:t>这样， </a:t>
            </a:r>
            <a:r>
              <a:rPr lang="en-US" altLang="zh-CN" sz="2800" b="1" i="1" dirty="0" err="1">
                <a:latin typeface="Symbol" pitchFamily="18" charset="2"/>
                <a:ea typeface="华文中宋" pitchFamily="2" charset="-122"/>
              </a:rPr>
              <a:t>b</a:t>
            </a:r>
            <a:r>
              <a:rPr lang="en-US" altLang="zh-CN" sz="2800" b="1" baseline="-30000" dirty="0" err="1">
                <a:ea typeface="华文中宋" pitchFamily="2" charset="-122"/>
              </a:rPr>
              <a:t>min</a:t>
            </a:r>
            <a:r>
              <a:rPr lang="zh-CN" altLang="en-US" sz="2800" dirty="0">
                <a:ea typeface="华文中宋" pitchFamily="2" charset="-122"/>
              </a:rPr>
              <a:t>一般取</a:t>
            </a:r>
            <a:r>
              <a:rPr lang="en-US" altLang="zh-CN" sz="2800" dirty="0">
                <a:ea typeface="华文中宋" pitchFamily="2" charset="-122"/>
              </a:rPr>
              <a:t>30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en-US" altLang="zh-CN" sz="2800" dirty="0">
                <a:ea typeface="华文中宋" pitchFamily="2" charset="-122"/>
              </a:rPr>
              <a:t>~35</a:t>
            </a:r>
            <a:r>
              <a:rPr lang="en-US" altLang="zh-CN" sz="2800" dirty="0">
                <a:ea typeface="华文中宋" pitchFamily="2" charset="-122"/>
                <a:sym typeface="Symbol" pitchFamily="18" charset="2"/>
              </a:rPr>
              <a:t></a:t>
            </a:r>
            <a:r>
              <a:rPr lang="zh-CN" altLang="en-US" sz="2800" dirty="0">
                <a:ea typeface="华文中宋" pitchFamily="2" charset="-122"/>
                <a:sym typeface="Symbol" pitchFamily="18" charset="2"/>
              </a:rPr>
              <a:t>。</a:t>
            </a:r>
            <a:endParaRPr lang="zh-CN" altLang="en-US" sz="2800" dirty="0">
              <a:ea typeface="华文中宋" pitchFamily="2" charset="-122"/>
            </a:endParaRPr>
          </a:p>
        </p:txBody>
      </p:sp>
      <p:pic>
        <p:nvPicPr>
          <p:cNvPr id="113767" name="Picture 103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768" name="Picture 104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3769" name="Picture 105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611560" y="152400"/>
            <a:ext cx="761804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rgbClr val="0033CC"/>
                </a:solidFill>
                <a:latin typeface="Times New Roman" charset="0"/>
                <a:ea typeface="黑体" pitchFamily="2" charset="-122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kern="0" dirty="0">
                <a:latin typeface="Arial" charset="0"/>
              </a:rPr>
              <a:t>5.7.3</a:t>
            </a:r>
            <a:r>
              <a:rPr lang="en-US" altLang="zh-CN" kern="0" dirty="0"/>
              <a:t>  </a:t>
            </a:r>
            <a:r>
              <a:rPr lang="zh-CN" altLang="en-US" kern="0" dirty="0">
                <a:latin typeface="华文中宋" pitchFamily="2" charset="-122"/>
              </a:rPr>
              <a:t>逆变失败与最小逆变角的限制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1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751" grpId="0" autoUpdateAnimBg="0"/>
      <p:bldP spid="1137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 </a:t>
            </a:r>
            <a:r>
              <a:rPr lang="zh-CN" altLang="en-US" dirty="0"/>
              <a:t>本章小结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24744"/>
            <a:ext cx="7772400" cy="5472608"/>
          </a:xfrm>
        </p:spPr>
        <p:txBody>
          <a:bodyPr/>
          <a:lstStyle/>
          <a:p>
            <a:pPr marL="533400" indent="-533400" algn="just">
              <a:lnSpc>
                <a:spcPct val="130000"/>
              </a:lnSpc>
              <a:buFontTx/>
              <a:buAutoNum type="arabicParenR"/>
            </a:pPr>
            <a:r>
              <a:rPr lang="zh-CN" altLang="en-US" sz="2400" dirty="0"/>
              <a:t>可控整流电路，重点掌握：</a:t>
            </a:r>
            <a:r>
              <a:rPr lang="zh-CN" altLang="en-US" sz="2400" dirty="0">
                <a:solidFill>
                  <a:srgbClr val="FF0000"/>
                </a:solidFill>
                <a:hlinkClick r:id="rId2" action="ppaction://hlinksldjump"/>
              </a:rPr>
              <a:t>电力电子电路作为分段线性电路进行分析的基本思想</a:t>
            </a:r>
            <a:r>
              <a:rPr lang="zh-CN" altLang="en-US" sz="2400" dirty="0"/>
              <a:t>；</a:t>
            </a:r>
            <a:r>
              <a:rPr lang="zh-CN" altLang="en-US" sz="2400" u="sng" dirty="0">
                <a:solidFill>
                  <a:srgbClr val="FF0000"/>
                </a:solidFill>
                <a:hlinkClick r:id="rId3" action="ppaction://hlinksldjump"/>
              </a:rPr>
              <a:t>单相全波可控和全控桥式整流电路</a:t>
            </a:r>
            <a:r>
              <a:rPr lang="zh-CN" altLang="en-US" sz="2400" dirty="0">
                <a:solidFill>
                  <a:srgbClr val="FF0000"/>
                </a:solidFill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hlinkClick r:id="rId4" action="ppaction://hlinksldjump"/>
              </a:rPr>
              <a:t>三相全控桥式整流电路</a:t>
            </a:r>
            <a:r>
              <a:rPr lang="zh-CN" altLang="en-US" sz="2400" dirty="0">
                <a:solidFill>
                  <a:srgbClr val="FF0000"/>
                </a:solidFill>
              </a:rPr>
              <a:t>的原理分析与计算、各种负载对整流电路工作情况的影响</a:t>
            </a:r>
            <a:r>
              <a:rPr lang="zh-CN" altLang="en-US" sz="2400" dirty="0"/>
              <a:t>；</a:t>
            </a:r>
          </a:p>
          <a:p>
            <a:pPr marL="533400" indent="-533400" algn="just">
              <a:lnSpc>
                <a:spcPct val="130000"/>
              </a:lnSpc>
              <a:buFontTx/>
              <a:buAutoNum type="arabicParenR"/>
            </a:pPr>
            <a:r>
              <a:rPr lang="zh-CN" altLang="en-US" sz="2400" dirty="0"/>
              <a:t>电容滤波的不可控整流电路的工作情况，重点了解其工作特点；</a:t>
            </a:r>
          </a:p>
        </p:txBody>
      </p:sp>
      <p:pic>
        <p:nvPicPr>
          <p:cNvPr id="146436" name="Picture 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7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6438" name="Picture 6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29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529630" y="213320"/>
            <a:ext cx="7696200" cy="685800"/>
          </a:xfrm>
        </p:spPr>
        <p:txBody>
          <a:bodyPr/>
          <a:lstStyle/>
          <a:p>
            <a:r>
              <a:rPr lang="en-US" altLang="zh-CN" dirty="0">
                <a:latin typeface="Arial" charset="0"/>
              </a:rPr>
              <a:t>5.5 </a:t>
            </a:r>
            <a:r>
              <a:rPr lang="zh-CN" altLang="en-US" dirty="0">
                <a:latin typeface="华文中宋" pitchFamily="2" charset="-122"/>
              </a:rPr>
              <a:t>整流电路的谐波和功率因数</a:t>
            </a:r>
            <a:r>
              <a:rPr lang="en-US" altLang="zh-CN" dirty="0">
                <a:latin typeface="Times New Roman"/>
              </a:rPr>
              <a:t>·</a:t>
            </a:r>
            <a:r>
              <a:rPr lang="zh-CN" altLang="en-US" dirty="0">
                <a:latin typeface="黑体" pitchFamily="2" charset="-122"/>
              </a:rPr>
              <a:t>引言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127720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Blip>
                <a:blip r:embed="rId2"/>
              </a:buBlip>
            </a:pPr>
            <a:r>
              <a:rPr lang="zh-CN" altLang="en-US" sz="2400" dirty="0"/>
              <a:t>但是，随着电力电子技术的发展，其应用日益广泛，由此带来的</a:t>
            </a:r>
            <a:r>
              <a:rPr lang="zh-CN" altLang="en-US" sz="2400" dirty="0">
                <a:solidFill>
                  <a:srgbClr val="0000FF"/>
                </a:solidFill>
              </a:rPr>
              <a:t>谐波</a:t>
            </a:r>
            <a:r>
              <a:rPr lang="en-US" altLang="zh-CN" sz="2400" dirty="0">
                <a:latin typeface="Arial" charset="0"/>
              </a:rPr>
              <a:t>(harmonics</a:t>
            </a:r>
            <a:r>
              <a:rPr lang="en-US" altLang="zh-CN" sz="2400" dirty="0"/>
              <a:t>)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0000FF"/>
                </a:solidFill>
              </a:rPr>
              <a:t>无功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Arial" charset="0"/>
              </a:rPr>
              <a:t>reactive power</a:t>
            </a:r>
            <a:r>
              <a:rPr lang="en-US" altLang="zh-CN" sz="2400" dirty="0"/>
              <a:t>)</a:t>
            </a:r>
            <a:r>
              <a:rPr lang="zh-CN" altLang="en-US" sz="2400" dirty="0"/>
              <a:t>问题日益严重，引起了关注。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58676" y="2270720"/>
            <a:ext cx="3875088" cy="3890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579438" indent="-2984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  谐波的危害：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降低设备的效率。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影响用电设备的正常工作。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引起电网局部的谐振，使谐波放大，加剧危害。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导致继电保护和自动装置的误动作。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对通信系统造成干扰。</a:t>
            </a:r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>
            <a:off x="4716016" y="2270720"/>
            <a:ext cx="0" cy="403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67591" name="Picture 7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2" name="Picture 8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593" name="Picture 9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714093"/>
              </p:ext>
            </p:extLst>
          </p:nvPr>
        </p:nvGraphicFramePr>
        <p:xfrm>
          <a:off x="5598243" y="4584303"/>
          <a:ext cx="2795364" cy="7623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38080" imgH="228600" progId="Equation.DSMT4">
                  <p:embed/>
                </p:oleObj>
              </mc:Choice>
              <mc:Fallback>
                <p:oleObj name="Equation" r:id="rId8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98243" y="4584303"/>
                        <a:ext cx="2795364" cy="7623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56596" y="2345903"/>
            <a:ext cx="3581400" cy="19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71513" indent="-2143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无功的危害：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导致设备容量损耗增加。</a:t>
            </a:r>
          </a:p>
          <a:p>
            <a:pPr lvl="1"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Wingdings" pitchFamily="2" charset="2"/>
              <a:buBlip>
                <a:blip r:embed="rId3"/>
              </a:buBlip>
            </a:pPr>
            <a:r>
              <a:rPr lang="zh-CN" altLang="en-US" sz="2000" dirty="0">
                <a:ea typeface="华文中宋" pitchFamily="2" charset="-122"/>
              </a:rPr>
              <a:t>线路压降增大，冲击性负载使电压剧烈波动。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autoUpdateAnimBg="0"/>
      <p:bldP spid="67590" grpId="0" animBg="1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r>
              <a:rPr lang="zh-CN" altLang="en-US"/>
              <a:t>本章小结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1" y="1340768"/>
            <a:ext cx="7620000" cy="5060032"/>
          </a:xfrm>
        </p:spPr>
        <p:txBody>
          <a:bodyPr/>
          <a:lstStyle/>
          <a:p>
            <a:pPr marL="0" indent="0" algn="just">
              <a:lnSpc>
                <a:spcPct val="130000"/>
              </a:lnSpc>
              <a:buNone/>
            </a:pPr>
            <a:r>
              <a:rPr lang="en-US" altLang="zh-CN" sz="2400" dirty="0"/>
              <a:t>4)   </a:t>
            </a:r>
            <a:r>
              <a:rPr lang="zh-CN" altLang="en-US" sz="2400" dirty="0"/>
              <a:t>与整流电路相关的一些问题，包括：</a:t>
            </a:r>
          </a:p>
          <a:p>
            <a:pPr marL="1050925" lvl="1" algn="just">
              <a:lnSpc>
                <a:spcPct val="130000"/>
              </a:lnSpc>
              <a:buFont typeface="Wingdings" pitchFamily="2" charset="2"/>
              <a:buNone/>
            </a:pPr>
            <a:r>
              <a:rPr lang="en-US" altLang="zh-CN" sz="1800" dirty="0"/>
              <a:t>(1)</a:t>
            </a:r>
            <a:r>
              <a:rPr lang="zh-CN" altLang="en-US" sz="1800" dirty="0"/>
              <a:t>变压器漏抗对整流电路的影响，重点建立换相压降、重叠角等概念，并了解相关的计算，熟悉漏抗对整流电路工作情况的影响。</a:t>
            </a:r>
          </a:p>
          <a:p>
            <a:pPr marL="1050925" lvl="1" algn="just">
              <a:lnSpc>
                <a:spcPct val="130000"/>
              </a:lnSpc>
              <a:buFontTx/>
              <a:buNone/>
            </a:pPr>
            <a:r>
              <a:rPr lang="en-US" altLang="zh-CN" sz="1800" dirty="0"/>
              <a:t>(2)</a:t>
            </a:r>
            <a:r>
              <a:rPr lang="zh-CN" altLang="en-US" sz="1800" dirty="0"/>
              <a:t>整流电路的谐波和功率因数分析，</a:t>
            </a:r>
            <a:r>
              <a:rPr lang="zh-CN" altLang="en-US" sz="1800" dirty="0">
                <a:solidFill>
                  <a:srgbClr val="FF0000"/>
                </a:solidFill>
                <a:hlinkClick r:id="rId2" action="ppaction://hlinksldjump"/>
              </a:rPr>
              <a:t>重点掌握谐波和功率因数的概念</a:t>
            </a:r>
            <a:r>
              <a:rPr lang="zh-CN" altLang="en-US" sz="1800" dirty="0"/>
              <a:t>，了解各种整流电路产生谐波情况的定性分析、功率因数分析的特点、各种整流电路的功率因数分析。</a:t>
            </a:r>
          </a:p>
          <a:p>
            <a:pPr marL="0" indent="0" algn="just">
              <a:lnSpc>
                <a:spcPct val="90000"/>
              </a:lnSpc>
              <a:spcBef>
                <a:spcPct val="45000"/>
              </a:spcBef>
              <a:buNone/>
            </a:pPr>
            <a:endParaRPr lang="en-US" altLang="zh-CN" sz="2400" dirty="0"/>
          </a:p>
          <a:p>
            <a:pPr marL="447675" indent="-447675" algn="just">
              <a:lnSpc>
                <a:spcPct val="90000"/>
              </a:lnSpc>
              <a:spcBef>
                <a:spcPct val="45000"/>
              </a:spcBef>
              <a:buNone/>
            </a:pPr>
            <a:r>
              <a:rPr lang="en-US" altLang="zh-CN" sz="2400" dirty="0"/>
              <a:t>5)  </a:t>
            </a:r>
            <a:r>
              <a:rPr lang="zh-CN" altLang="en-US" sz="2400" dirty="0"/>
              <a:t>可控整流电路的有源逆变工作状态，重点掌握</a:t>
            </a:r>
            <a:r>
              <a:rPr lang="zh-CN" altLang="en-US" sz="2400" dirty="0">
                <a:solidFill>
                  <a:srgbClr val="FF0000"/>
                </a:solidFill>
                <a:hlinkClick r:id="rId3" action="ppaction://hlinksldjump"/>
              </a:rPr>
              <a:t>产生有源逆变的条件和逆变失败及最小逆变角的限制</a:t>
            </a:r>
            <a:r>
              <a:rPr lang="zh-CN" altLang="en-US" sz="2400" dirty="0"/>
              <a:t>等。</a:t>
            </a:r>
          </a:p>
        </p:txBody>
      </p:sp>
      <p:pic>
        <p:nvPicPr>
          <p:cNvPr id="147460" name="Picture 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1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462" name="Picture 6">
            <a:hlinkClick r:id="rId6" action="ppaction://hlinksldjump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30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7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大题</a:t>
            </a:r>
            <a:endParaRPr lang="en-US" altLang="zh-CN" dirty="0"/>
          </a:p>
          <a:p>
            <a:pPr lvl="1"/>
            <a:r>
              <a:rPr lang="en-US" altLang="zh-CN" dirty="0"/>
              <a:t>P95</a:t>
            </a:r>
            <a:r>
              <a:rPr lang="zh-CN" altLang="en-US" dirty="0"/>
              <a:t>：</a:t>
            </a:r>
            <a:r>
              <a:rPr lang="en-US" altLang="zh-CN" dirty="0"/>
              <a:t>3/5</a:t>
            </a:r>
            <a:r>
              <a:rPr lang="zh-CN" altLang="en-US" dirty="0"/>
              <a:t>、</a:t>
            </a:r>
            <a:r>
              <a:rPr lang="en-US" altLang="zh-CN" dirty="0"/>
              <a:t>13</a:t>
            </a:r>
          </a:p>
          <a:p>
            <a:pPr>
              <a:spcBef>
                <a:spcPts val="1200"/>
              </a:spcBef>
            </a:pPr>
            <a:r>
              <a:rPr lang="zh-CN" altLang="en-US" dirty="0"/>
              <a:t>小题目</a:t>
            </a:r>
            <a:endParaRPr lang="en-US" altLang="zh-CN" dirty="0"/>
          </a:p>
          <a:p>
            <a:pPr lvl="1"/>
            <a:r>
              <a:rPr lang="en-US" altLang="zh-CN" dirty="0"/>
              <a:t>P96</a:t>
            </a:r>
            <a:r>
              <a:rPr lang="zh-CN" altLang="en-US" dirty="0"/>
              <a:t>：</a:t>
            </a:r>
            <a:r>
              <a:rPr lang="en-US" altLang="zh-CN" dirty="0"/>
              <a:t>18</a:t>
            </a:r>
            <a:r>
              <a:rPr lang="zh-CN" altLang="en-US" dirty="0"/>
              <a:t>、</a:t>
            </a:r>
            <a:r>
              <a:rPr lang="en-US" altLang="zh-CN" dirty="0"/>
              <a:t>19</a:t>
            </a:r>
            <a:r>
              <a:rPr lang="zh-CN" altLang="en-US" dirty="0"/>
              <a:t>、</a:t>
            </a:r>
            <a:r>
              <a:rPr lang="en-US" altLang="zh-CN" dirty="0"/>
              <a:t>26</a:t>
            </a:r>
            <a:r>
              <a:rPr lang="zh-CN" altLang="en-US" dirty="0"/>
              <a:t>、</a:t>
            </a:r>
            <a:r>
              <a:rPr lang="en-US" altLang="zh-CN" dirty="0"/>
              <a:t>29</a:t>
            </a:r>
            <a:r>
              <a:rPr lang="zh-CN" altLang="en-US" dirty="0"/>
              <a:t>、</a:t>
            </a:r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31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9200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50168"/>
            <a:ext cx="2362200" cy="838200"/>
          </a:xfrm>
        </p:spPr>
        <p:txBody>
          <a:bodyPr/>
          <a:lstStyle/>
          <a:p>
            <a:pPr marL="476250" indent="-476250" algn="just">
              <a:lnSpc>
                <a:spcPct val="130000"/>
              </a:lnSpc>
              <a:buFontTx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） 谐波</a:t>
            </a:r>
          </a:p>
          <a:p>
            <a:pPr marL="476250" indent="-476250"/>
            <a:endParaRPr lang="en-US" altLang="zh-CN" sz="2800"/>
          </a:p>
        </p:txBody>
      </p:sp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990600" y="2093168"/>
            <a:ext cx="708660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4163" indent="-2841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46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dirty="0">
                <a:ea typeface="华文中宋" pitchFamily="2" charset="-122"/>
              </a:rPr>
              <a:t>对于非正弦波电流，满足狄里赫利条件，可分解为</a:t>
            </a:r>
            <a:r>
              <a:rPr lang="zh-CN" altLang="en-US" b="1" dirty="0">
                <a:solidFill>
                  <a:srgbClr val="0000FF"/>
                </a:solidFill>
                <a:ea typeface="华文中宋" pitchFamily="2" charset="-122"/>
              </a:rPr>
              <a:t>傅里叶级数</a:t>
            </a:r>
            <a:r>
              <a:rPr lang="zh-CN" altLang="en-US" b="1" dirty="0">
                <a:ea typeface="华文中宋" pitchFamily="2" charset="-122"/>
              </a:rPr>
              <a:t>。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990600" y="1559769"/>
            <a:ext cx="3504398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Font typeface="Wingdings" pitchFamily="2" charset="2"/>
              <a:buBlip>
                <a:blip r:embed="rId2"/>
              </a:buBlip>
            </a:pPr>
            <a:r>
              <a:rPr lang="zh-CN" altLang="en-US" dirty="0"/>
              <a:t> 正弦波电流可表示为：</a:t>
            </a:r>
          </a:p>
        </p:txBody>
      </p:sp>
      <p:pic>
        <p:nvPicPr>
          <p:cNvPr id="68623" name="Picture 1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24" name="Picture 1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25" name="Picture 17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pic>
        <p:nvPicPr>
          <p:cNvPr id="268" name="Picture 234" descr="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54" y="3134568"/>
            <a:ext cx="2997669" cy="1967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7" name="Group 276"/>
          <p:cNvGrpSpPr/>
          <p:nvPr/>
        </p:nvGrpSpPr>
        <p:grpSpPr>
          <a:xfrm>
            <a:off x="5144401" y="3176565"/>
            <a:ext cx="3237599" cy="1905934"/>
            <a:chOff x="5138131" y="2859779"/>
            <a:chExt cx="2939265" cy="1649315"/>
          </a:xfrm>
        </p:grpSpPr>
        <p:sp>
          <p:nvSpPr>
            <p:cNvPr id="19" name="Freeform 124"/>
            <p:cNvSpPr>
              <a:spLocks noEditPoints="1"/>
            </p:cNvSpPr>
            <p:nvPr/>
          </p:nvSpPr>
          <p:spPr bwMode="auto">
            <a:xfrm>
              <a:off x="5331641" y="2985326"/>
              <a:ext cx="2418007" cy="773295"/>
            </a:xfrm>
            <a:custGeom>
              <a:avLst/>
              <a:gdLst>
                <a:gd name="T0" fmla="*/ 0 w 1387"/>
                <a:gd name="T1" fmla="*/ 423 h 850"/>
                <a:gd name="T2" fmla="*/ 57 w 1387"/>
                <a:gd name="T3" fmla="*/ 573 h 850"/>
                <a:gd name="T4" fmla="*/ 35 w 1387"/>
                <a:gd name="T5" fmla="*/ 513 h 850"/>
                <a:gd name="T6" fmla="*/ 92 w 1387"/>
                <a:gd name="T7" fmla="*/ 666 h 850"/>
                <a:gd name="T8" fmla="*/ 72 w 1387"/>
                <a:gd name="T9" fmla="*/ 607 h 850"/>
                <a:gd name="T10" fmla="*/ 120 w 1387"/>
                <a:gd name="T11" fmla="*/ 731 h 850"/>
                <a:gd name="T12" fmla="*/ 181 w 1387"/>
                <a:gd name="T13" fmla="*/ 813 h 850"/>
                <a:gd name="T14" fmla="*/ 178 w 1387"/>
                <a:gd name="T15" fmla="*/ 820 h 850"/>
                <a:gd name="T16" fmla="*/ 209 w 1387"/>
                <a:gd name="T17" fmla="*/ 838 h 850"/>
                <a:gd name="T18" fmla="*/ 241 w 1387"/>
                <a:gd name="T19" fmla="*/ 850 h 850"/>
                <a:gd name="T20" fmla="*/ 205 w 1387"/>
                <a:gd name="T21" fmla="*/ 834 h 850"/>
                <a:gd name="T22" fmla="*/ 302 w 1387"/>
                <a:gd name="T23" fmla="*/ 804 h 850"/>
                <a:gd name="T24" fmla="*/ 265 w 1387"/>
                <a:gd name="T25" fmla="*/ 838 h 850"/>
                <a:gd name="T26" fmla="*/ 346 w 1387"/>
                <a:gd name="T27" fmla="*/ 725 h 850"/>
                <a:gd name="T28" fmla="*/ 317 w 1387"/>
                <a:gd name="T29" fmla="*/ 777 h 850"/>
                <a:gd name="T30" fmla="*/ 387 w 1387"/>
                <a:gd name="T31" fmla="*/ 641 h 850"/>
                <a:gd name="T32" fmla="*/ 360 w 1387"/>
                <a:gd name="T33" fmla="*/ 691 h 850"/>
                <a:gd name="T34" fmla="*/ 419 w 1387"/>
                <a:gd name="T35" fmla="*/ 570 h 850"/>
                <a:gd name="T36" fmla="*/ 443 w 1387"/>
                <a:gd name="T37" fmla="*/ 484 h 850"/>
                <a:gd name="T38" fmla="*/ 437 w 1387"/>
                <a:gd name="T39" fmla="*/ 518 h 850"/>
                <a:gd name="T40" fmla="*/ 486 w 1387"/>
                <a:gd name="T41" fmla="*/ 361 h 850"/>
                <a:gd name="T42" fmla="*/ 466 w 1387"/>
                <a:gd name="T43" fmla="*/ 423 h 850"/>
                <a:gd name="T44" fmla="*/ 522 w 1387"/>
                <a:gd name="T45" fmla="*/ 268 h 850"/>
                <a:gd name="T46" fmla="*/ 497 w 1387"/>
                <a:gd name="T47" fmla="*/ 325 h 850"/>
                <a:gd name="T48" fmla="*/ 560 w 1387"/>
                <a:gd name="T49" fmla="*/ 184 h 850"/>
                <a:gd name="T50" fmla="*/ 591 w 1387"/>
                <a:gd name="T51" fmla="*/ 100 h 850"/>
                <a:gd name="T52" fmla="*/ 575 w 1387"/>
                <a:gd name="T53" fmla="*/ 150 h 850"/>
                <a:gd name="T54" fmla="*/ 645 w 1387"/>
                <a:gd name="T55" fmla="*/ 23 h 850"/>
                <a:gd name="T56" fmla="*/ 618 w 1387"/>
                <a:gd name="T57" fmla="*/ 70 h 850"/>
                <a:gd name="T58" fmla="*/ 708 w 1387"/>
                <a:gd name="T59" fmla="*/ 0 h 850"/>
                <a:gd name="T60" fmla="*/ 671 w 1387"/>
                <a:gd name="T61" fmla="*/ 16 h 850"/>
                <a:gd name="T62" fmla="*/ 767 w 1387"/>
                <a:gd name="T63" fmla="*/ 45 h 850"/>
                <a:gd name="T64" fmla="*/ 731 w 1387"/>
                <a:gd name="T65" fmla="*/ 20 h 850"/>
                <a:gd name="T66" fmla="*/ 813 w 1387"/>
                <a:gd name="T67" fmla="*/ 123 h 850"/>
                <a:gd name="T68" fmla="*/ 783 w 1387"/>
                <a:gd name="T69" fmla="*/ 77 h 850"/>
                <a:gd name="T70" fmla="*/ 851 w 1387"/>
                <a:gd name="T71" fmla="*/ 216 h 850"/>
                <a:gd name="T72" fmla="*/ 830 w 1387"/>
                <a:gd name="T73" fmla="*/ 157 h 850"/>
                <a:gd name="T74" fmla="*/ 884 w 1387"/>
                <a:gd name="T75" fmla="*/ 305 h 850"/>
                <a:gd name="T76" fmla="*/ 919 w 1387"/>
                <a:gd name="T77" fmla="*/ 388 h 850"/>
                <a:gd name="T78" fmla="*/ 897 w 1387"/>
                <a:gd name="T79" fmla="*/ 341 h 850"/>
                <a:gd name="T80" fmla="*/ 954 w 1387"/>
                <a:gd name="T81" fmla="*/ 489 h 850"/>
                <a:gd name="T82" fmla="*/ 931 w 1387"/>
                <a:gd name="T83" fmla="*/ 432 h 850"/>
                <a:gd name="T84" fmla="*/ 988 w 1387"/>
                <a:gd name="T85" fmla="*/ 586 h 850"/>
                <a:gd name="T86" fmla="*/ 965 w 1387"/>
                <a:gd name="T87" fmla="*/ 525 h 850"/>
                <a:gd name="T88" fmla="*/ 1023 w 1387"/>
                <a:gd name="T89" fmla="*/ 677 h 850"/>
                <a:gd name="T90" fmla="*/ 1001 w 1387"/>
                <a:gd name="T91" fmla="*/ 618 h 850"/>
                <a:gd name="T92" fmla="*/ 1062 w 1387"/>
                <a:gd name="T93" fmla="*/ 761 h 850"/>
                <a:gd name="T94" fmla="*/ 1095 w 1387"/>
                <a:gd name="T95" fmla="*/ 802 h 850"/>
                <a:gd name="T96" fmla="*/ 1092 w 1387"/>
                <a:gd name="T97" fmla="*/ 807 h 850"/>
                <a:gd name="T98" fmla="*/ 1152 w 1387"/>
                <a:gd name="T99" fmla="*/ 841 h 850"/>
                <a:gd name="T100" fmla="*/ 1151 w 1387"/>
                <a:gd name="T101" fmla="*/ 850 h 850"/>
                <a:gd name="T102" fmla="*/ 1211 w 1387"/>
                <a:gd name="T103" fmla="*/ 816 h 850"/>
                <a:gd name="T104" fmla="*/ 1213 w 1387"/>
                <a:gd name="T105" fmla="*/ 823 h 850"/>
                <a:gd name="T106" fmla="*/ 1268 w 1387"/>
                <a:gd name="T107" fmla="*/ 731 h 850"/>
                <a:gd name="T108" fmla="*/ 1253 w 1387"/>
                <a:gd name="T109" fmla="*/ 772 h 850"/>
                <a:gd name="T110" fmla="*/ 1313 w 1387"/>
                <a:gd name="T111" fmla="*/ 627 h 850"/>
                <a:gd name="T112" fmla="*/ 1292 w 1387"/>
                <a:gd name="T113" fmla="*/ 688 h 850"/>
                <a:gd name="T114" fmla="*/ 1353 w 1387"/>
                <a:gd name="T115" fmla="*/ 538 h 850"/>
                <a:gd name="T116" fmla="*/ 1327 w 1387"/>
                <a:gd name="T117" fmla="*/ 593 h 850"/>
                <a:gd name="T118" fmla="*/ 1386 w 1387"/>
                <a:gd name="T119" fmla="*/ 450 h 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7" h="850">
                  <a:moveTo>
                    <a:pt x="5" y="420"/>
                  </a:moveTo>
                  <a:lnTo>
                    <a:pt x="24" y="475"/>
                  </a:lnTo>
                  <a:lnTo>
                    <a:pt x="24" y="477"/>
                  </a:lnTo>
                  <a:lnTo>
                    <a:pt x="24" y="479"/>
                  </a:lnTo>
                  <a:lnTo>
                    <a:pt x="24" y="480"/>
                  </a:lnTo>
                  <a:lnTo>
                    <a:pt x="23" y="482"/>
                  </a:lnTo>
                  <a:lnTo>
                    <a:pt x="22" y="482"/>
                  </a:lnTo>
                  <a:lnTo>
                    <a:pt x="21" y="482"/>
                  </a:lnTo>
                  <a:lnTo>
                    <a:pt x="20" y="482"/>
                  </a:lnTo>
                  <a:lnTo>
                    <a:pt x="20" y="480"/>
                  </a:lnTo>
                  <a:lnTo>
                    <a:pt x="1" y="425"/>
                  </a:lnTo>
                  <a:lnTo>
                    <a:pt x="0" y="423"/>
                  </a:lnTo>
                  <a:lnTo>
                    <a:pt x="0" y="421"/>
                  </a:lnTo>
                  <a:lnTo>
                    <a:pt x="1" y="420"/>
                  </a:lnTo>
                  <a:lnTo>
                    <a:pt x="2" y="418"/>
                  </a:lnTo>
                  <a:lnTo>
                    <a:pt x="3" y="418"/>
                  </a:lnTo>
                  <a:lnTo>
                    <a:pt x="3" y="418"/>
                  </a:lnTo>
                  <a:lnTo>
                    <a:pt x="4" y="420"/>
                  </a:lnTo>
                  <a:lnTo>
                    <a:pt x="5" y="420"/>
                  </a:lnTo>
                  <a:lnTo>
                    <a:pt x="5" y="420"/>
                  </a:lnTo>
                  <a:close/>
                  <a:moveTo>
                    <a:pt x="38" y="514"/>
                  </a:moveTo>
                  <a:lnTo>
                    <a:pt x="57" y="570"/>
                  </a:lnTo>
                  <a:lnTo>
                    <a:pt x="57" y="572"/>
                  </a:lnTo>
                  <a:lnTo>
                    <a:pt x="57" y="573"/>
                  </a:lnTo>
                  <a:lnTo>
                    <a:pt x="56" y="575"/>
                  </a:lnTo>
                  <a:lnTo>
                    <a:pt x="56" y="577"/>
                  </a:lnTo>
                  <a:lnTo>
                    <a:pt x="55" y="577"/>
                  </a:lnTo>
                  <a:lnTo>
                    <a:pt x="54" y="577"/>
                  </a:lnTo>
                  <a:lnTo>
                    <a:pt x="53" y="575"/>
                  </a:lnTo>
                  <a:lnTo>
                    <a:pt x="52" y="575"/>
                  </a:lnTo>
                  <a:lnTo>
                    <a:pt x="34" y="520"/>
                  </a:lnTo>
                  <a:lnTo>
                    <a:pt x="32" y="518"/>
                  </a:lnTo>
                  <a:lnTo>
                    <a:pt x="32" y="516"/>
                  </a:lnTo>
                  <a:lnTo>
                    <a:pt x="34" y="514"/>
                  </a:lnTo>
                  <a:lnTo>
                    <a:pt x="34" y="513"/>
                  </a:lnTo>
                  <a:lnTo>
                    <a:pt x="35" y="513"/>
                  </a:lnTo>
                  <a:lnTo>
                    <a:pt x="36" y="513"/>
                  </a:lnTo>
                  <a:lnTo>
                    <a:pt x="37" y="514"/>
                  </a:lnTo>
                  <a:lnTo>
                    <a:pt x="38" y="514"/>
                  </a:lnTo>
                  <a:lnTo>
                    <a:pt x="38" y="514"/>
                  </a:lnTo>
                  <a:close/>
                  <a:moveTo>
                    <a:pt x="72" y="607"/>
                  </a:moveTo>
                  <a:lnTo>
                    <a:pt x="94" y="659"/>
                  </a:lnTo>
                  <a:lnTo>
                    <a:pt x="95" y="661"/>
                  </a:lnTo>
                  <a:lnTo>
                    <a:pt x="95" y="663"/>
                  </a:lnTo>
                  <a:lnTo>
                    <a:pt x="94" y="664"/>
                  </a:lnTo>
                  <a:lnTo>
                    <a:pt x="94" y="664"/>
                  </a:lnTo>
                  <a:lnTo>
                    <a:pt x="93" y="666"/>
                  </a:lnTo>
                  <a:lnTo>
                    <a:pt x="92" y="666"/>
                  </a:lnTo>
                  <a:lnTo>
                    <a:pt x="91" y="664"/>
                  </a:lnTo>
                  <a:lnTo>
                    <a:pt x="90" y="664"/>
                  </a:lnTo>
                  <a:lnTo>
                    <a:pt x="68" y="613"/>
                  </a:lnTo>
                  <a:lnTo>
                    <a:pt x="67" y="611"/>
                  </a:lnTo>
                  <a:lnTo>
                    <a:pt x="67" y="609"/>
                  </a:lnTo>
                  <a:lnTo>
                    <a:pt x="68" y="607"/>
                  </a:lnTo>
                  <a:lnTo>
                    <a:pt x="68" y="605"/>
                  </a:lnTo>
                  <a:lnTo>
                    <a:pt x="69" y="605"/>
                  </a:lnTo>
                  <a:lnTo>
                    <a:pt x="70" y="605"/>
                  </a:lnTo>
                  <a:lnTo>
                    <a:pt x="71" y="605"/>
                  </a:lnTo>
                  <a:lnTo>
                    <a:pt x="72" y="607"/>
                  </a:lnTo>
                  <a:lnTo>
                    <a:pt x="72" y="607"/>
                  </a:lnTo>
                  <a:close/>
                  <a:moveTo>
                    <a:pt x="110" y="695"/>
                  </a:moveTo>
                  <a:lnTo>
                    <a:pt x="124" y="723"/>
                  </a:lnTo>
                  <a:lnTo>
                    <a:pt x="134" y="743"/>
                  </a:lnTo>
                  <a:lnTo>
                    <a:pt x="135" y="745"/>
                  </a:lnTo>
                  <a:lnTo>
                    <a:pt x="135" y="747"/>
                  </a:lnTo>
                  <a:lnTo>
                    <a:pt x="135" y="748"/>
                  </a:lnTo>
                  <a:lnTo>
                    <a:pt x="134" y="748"/>
                  </a:lnTo>
                  <a:lnTo>
                    <a:pt x="133" y="750"/>
                  </a:lnTo>
                  <a:lnTo>
                    <a:pt x="132" y="750"/>
                  </a:lnTo>
                  <a:lnTo>
                    <a:pt x="131" y="750"/>
                  </a:lnTo>
                  <a:lnTo>
                    <a:pt x="130" y="748"/>
                  </a:lnTo>
                  <a:lnTo>
                    <a:pt x="120" y="731"/>
                  </a:lnTo>
                  <a:lnTo>
                    <a:pt x="106" y="700"/>
                  </a:lnTo>
                  <a:lnTo>
                    <a:pt x="105" y="698"/>
                  </a:lnTo>
                  <a:lnTo>
                    <a:pt x="105" y="697"/>
                  </a:lnTo>
                  <a:lnTo>
                    <a:pt x="106" y="695"/>
                  </a:lnTo>
                  <a:lnTo>
                    <a:pt x="106" y="693"/>
                  </a:lnTo>
                  <a:lnTo>
                    <a:pt x="107" y="693"/>
                  </a:lnTo>
                  <a:lnTo>
                    <a:pt x="108" y="693"/>
                  </a:lnTo>
                  <a:lnTo>
                    <a:pt x="109" y="693"/>
                  </a:lnTo>
                  <a:lnTo>
                    <a:pt x="110" y="695"/>
                  </a:lnTo>
                  <a:lnTo>
                    <a:pt x="110" y="695"/>
                  </a:lnTo>
                  <a:close/>
                  <a:moveTo>
                    <a:pt x="152" y="775"/>
                  </a:moveTo>
                  <a:lnTo>
                    <a:pt x="181" y="813"/>
                  </a:lnTo>
                  <a:lnTo>
                    <a:pt x="181" y="813"/>
                  </a:lnTo>
                  <a:lnTo>
                    <a:pt x="182" y="813"/>
                  </a:lnTo>
                  <a:lnTo>
                    <a:pt x="183" y="814"/>
                  </a:lnTo>
                  <a:lnTo>
                    <a:pt x="183" y="816"/>
                  </a:lnTo>
                  <a:lnTo>
                    <a:pt x="183" y="818"/>
                  </a:lnTo>
                  <a:lnTo>
                    <a:pt x="183" y="820"/>
                  </a:lnTo>
                  <a:lnTo>
                    <a:pt x="182" y="820"/>
                  </a:lnTo>
                  <a:lnTo>
                    <a:pt x="181" y="822"/>
                  </a:lnTo>
                  <a:lnTo>
                    <a:pt x="180" y="822"/>
                  </a:lnTo>
                  <a:lnTo>
                    <a:pt x="179" y="822"/>
                  </a:lnTo>
                  <a:lnTo>
                    <a:pt x="178" y="820"/>
                  </a:lnTo>
                  <a:lnTo>
                    <a:pt x="178" y="820"/>
                  </a:lnTo>
                  <a:lnTo>
                    <a:pt x="149" y="782"/>
                  </a:lnTo>
                  <a:lnTo>
                    <a:pt x="149" y="781"/>
                  </a:lnTo>
                  <a:lnTo>
                    <a:pt x="148" y="781"/>
                  </a:lnTo>
                  <a:lnTo>
                    <a:pt x="148" y="779"/>
                  </a:lnTo>
                  <a:lnTo>
                    <a:pt x="149" y="777"/>
                  </a:lnTo>
                  <a:lnTo>
                    <a:pt x="150" y="775"/>
                  </a:lnTo>
                  <a:lnTo>
                    <a:pt x="150" y="775"/>
                  </a:lnTo>
                  <a:lnTo>
                    <a:pt x="151" y="775"/>
                  </a:lnTo>
                  <a:lnTo>
                    <a:pt x="152" y="775"/>
                  </a:lnTo>
                  <a:lnTo>
                    <a:pt x="152" y="775"/>
                  </a:lnTo>
                  <a:close/>
                  <a:moveTo>
                    <a:pt x="206" y="834"/>
                  </a:moveTo>
                  <a:lnTo>
                    <a:pt x="209" y="838"/>
                  </a:lnTo>
                  <a:lnTo>
                    <a:pt x="208" y="838"/>
                  </a:lnTo>
                  <a:lnTo>
                    <a:pt x="240" y="841"/>
                  </a:lnTo>
                  <a:lnTo>
                    <a:pt x="240" y="841"/>
                  </a:lnTo>
                  <a:lnTo>
                    <a:pt x="240" y="841"/>
                  </a:lnTo>
                  <a:lnTo>
                    <a:pt x="241" y="841"/>
                  </a:lnTo>
                  <a:lnTo>
                    <a:pt x="242" y="841"/>
                  </a:lnTo>
                  <a:lnTo>
                    <a:pt x="244" y="843"/>
                  </a:lnTo>
                  <a:lnTo>
                    <a:pt x="244" y="845"/>
                  </a:lnTo>
                  <a:lnTo>
                    <a:pt x="244" y="847"/>
                  </a:lnTo>
                  <a:lnTo>
                    <a:pt x="244" y="848"/>
                  </a:lnTo>
                  <a:lnTo>
                    <a:pt x="242" y="848"/>
                  </a:lnTo>
                  <a:lnTo>
                    <a:pt x="241" y="850"/>
                  </a:lnTo>
                  <a:lnTo>
                    <a:pt x="241" y="850"/>
                  </a:lnTo>
                  <a:lnTo>
                    <a:pt x="240" y="850"/>
                  </a:lnTo>
                  <a:lnTo>
                    <a:pt x="208" y="847"/>
                  </a:lnTo>
                  <a:lnTo>
                    <a:pt x="207" y="847"/>
                  </a:lnTo>
                  <a:lnTo>
                    <a:pt x="203" y="843"/>
                  </a:lnTo>
                  <a:lnTo>
                    <a:pt x="202" y="841"/>
                  </a:lnTo>
                  <a:lnTo>
                    <a:pt x="202" y="839"/>
                  </a:lnTo>
                  <a:lnTo>
                    <a:pt x="202" y="838"/>
                  </a:lnTo>
                  <a:lnTo>
                    <a:pt x="202" y="836"/>
                  </a:lnTo>
                  <a:lnTo>
                    <a:pt x="203" y="834"/>
                  </a:lnTo>
                  <a:lnTo>
                    <a:pt x="204" y="834"/>
                  </a:lnTo>
                  <a:lnTo>
                    <a:pt x="205" y="834"/>
                  </a:lnTo>
                  <a:lnTo>
                    <a:pt x="206" y="834"/>
                  </a:lnTo>
                  <a:lnTo>
                    <a:pt x="206" y="834"/>
                  </a:lnTo>
                  <a:close/>
                  <a:moveTo>
                    <a:pt x="266" y="831"/>
                  </a:moveTo>
                  <a:lnTo>
                    <a:pt x="268" y="831"/>
                  </a:lnTo>
                  <a:lnTo>
                    <a:pt x="268" y="831"/>
                  </a:lnTo>
                  <a:lnTo>
                    <a:pt x="297" y="804"/>
                  </a:lnTo>
                  <a:lnTo>
                    <a:pt x="297" y="806"/>
                  </a:lnTo>
                  <a:lnTo>
                    <a:pt x="299" y="802"/>
                  </a:lnTo>
                  <a:lnTo>
                    <a:pt x="299" y="802"/>
                  </a:lnTo>
                  <a:lnTo>
                    <a:pt x="300" y="802"/>
                  </a:lnTo>
                  <a:lnTo>
                    <a:pt x="301" y="802"/>
                  </a:lnTo>
                  <a:lnTo>
                    <a:pt x="302" y="804"/>
                  </a:lnTo>
                  <a:lnTo>
                    <a:pt x="303" y="804"/>
                  </a:lnTo>
                  <a:lnTo>
                    <a:pt x="303" y="806"/>
                  </a:lnTo>
                  <a:lnTo>
                    <a:pt x="303" y="807"/>
                  </a:lnTo>
                  <a:lnTo>
                    <a:pt x="302" y="809"/>
                  </a:lnTo>
                  <a:lnTo>
                    <a:pt x="300" y="813"/>
                  </a:lnTo>
                  <a:lnTo>
                    <a:pt x="300" y="813"/>
                  </a:lnTo>
                  <a:lnTo>
                    <a:pt x="271" y="838"/>
                  </a:lnTo>
                  <a:lnTo>
                    <a:pt x="269" y="839"/>
                  </a:lnTo>
                  <a:lnTo>
                    <a:pt x="267" y="839"/>
                  </a:lnTo>
                  <a:lnTo>
                    <a:pt x="266" y="839"/>
                  </a:lnTo>
                  <a:lnTo>
                    <a:pt x="265" y="839"/>
                  </a:lnTo>
                  <a:lnTo>
                    <a:pt x="265" y="838"/>
                  </a:lnTo>
                  <a:lnTo>
                    <a:pt x="264" y="836"/>
                  </a:lnTo>
                  <a:lnTo>
                    <a:pt x="264" y="834"/>
                  </a:lnTo>
                  <a:lnTo>
                    <a:pt x="264" y="832"/>
                  </a:lnTo>
                  <a:lnTo>
                    <a:pt x="265" y="832"/>
                  </a:lnTo>
                  <a:lnTo>
                    <a:pt x="266" y="831"/>
                  </a:lnTo>
                  <a:lnTo>
                    <a:pt x="266" y="831"/>
                  </a:lnTo>
                  <a:close/>
                  <a:moveTo>
                    <a:pt x="318" y="772"/>
                  </a:moveTo>
                  <a:lnTo>
                    <a:pt x="326" y="761"/>
                  </a:lnTo>
                  <a:lnTo>
                    <a:pt x="343" y="725"/>
                  </a:lnTo>
                  <a:lnTo>
                    <a:pt x="344" y="725"/>
                  </a:lnTo>
                  <a:lnTo>
                    <a:pt x="345" y="725"/>
                  </a:lnTo>
                  <a:lnTo>
                    <a:pt x="346" y="725"/>
                  </a:lnTo>
                  <a:lnTo>
                    <a:pt x="347" y="725"/>
                  </a:lnTo>
                  <a:lnTo>
                    <a:pt x="347" y="727"/>
                  </a:lnTo>
                  <a:lnTo>
                    <a:pt x="347" y="729"/>
                  </a:lnTo>
                  <a:lnTo>
                    <a:pt x="347" y="731"/>
                  </a:lnTo>
                  <a:lnTo>
                    <a:pt x="347" y="732"/>
                  </a:lnTo>
                  <a:lnTo>
                    <a:pt x="329" y="768"/>
                  </a:lnTo>
                  <a:lnTo>
                    <a:pt x="321" y="779"/>
                  </a:lnTo>
                  <a:lnTo>
                    <a:pt x="320" y="781"/>
                  </a:lnTo>
                  <a:lnTo>
                    <a:pt x="319" y="781"/>
                  </a:lnTo>
                  <a:lnTo>
                    <a:pt x="318" y="779"/>
                  </a:lnTo>
                  <a:lnTo>
                    <a:pt x="317" y="779"/>
                  </a:lnTo>
                  <a:lnTo>
                    <a:pt x="317" y="777"/>
                  </a:lnTo>
                  <a:lnTo>
                    <a:pt x="317" y="775"/>
                  </a:lnTo>
                  <a:lnTo>
                    <a:pt x="317" y="773"/>
                  </a:lnTo>
                  <a:lnTo>
                    <a:pt x="318" y="772"/>
                  </a:lnTo>
                  <a:lnTo>
                    <a:pt x="318" y="772"/>
                  </a:lnTo>
                  <a:close/>
                  <a:moveTo>
                    <a:pt x="360" y="691"/>
                  </a:moveTo>
                  <a:lnTo>
                    <a:pt x="383" y="639"/>
                  </a:lnTo>
                  <a:lnTo>
                    <a:pt x="383" y="638"/>
                  </a:lnTo>
                  <a:lnTo>
                    <a:pt x="384" y="638"/>
                  </a:lnTo>
                  <a:lnTo>
                    <a:pt x="385" y="638"/>
                  </a:lnTo>
                  <a:lnTo>
                    <a:pt x="386" y="639"/>
                  </a:lnTo>
                  <a:lnTo>
                    <a:pt x="387" y="639"/>
                  </a:lnTo>
                  <a:lnTo>
                    <a:pt x="387" y="641"/>
                  </a:lnTo>
                  <a:lnTo>
                    <a:pt x="387" y="643"/>
                  </a:lnTo>
                  <a:lnTo>
                    <a:pt x="387" y="645"/>
                  </a:lnTo>
                  <a:lnTo>
                    <a:pt x="364" y="697"/>
                  </a:lnTo>
                  <a:lnTo>
                    <a:pt x="364" y="698"/>
                  </a:lnTo>
                  <a:lnTo>
                    <a:pt x="363" y="698"/>
                  </a:lnTo>
                  <a:lnTo>
                    <a:pt x="362" y="698"/>
                  </a:lnTo>
                  <a:lnTo>
                    <a:pt x="361" y="697"/>
                  </a:lnTo>
                  <a:lnTo>
                    <a:pt x="360" y="697"/>
                  </a:lnTo>
                  <a:lnTo>
                    <a:pt x="360" y="695"/>
                  </a:lnTo>
                  <a:lnTo>
                    <a:pt x="360" y="693"/>
                  </a:lnTo>
                  <a:lnTo>
                    <a:pt x="360" y="691"/>
                  </a:lnTo>
                  <a:lnTo>
                    <a:pt x="360" y="691"/>
                  </a:lnTo>
                  <a:close/>
                  <a:moveTo>
                    <a:pt x="398" y="604"/>
                  </a:moveTo>
                  <a:lnTo>
                    <a:pt x="415" y="564"/>
                  </a:lnTo>
                  <a:lnTo>
                    <a:pt x="419" y="552"/>
                  </a:lnTo>
                  <a:lnTo>
                    <a:pt x="420" y="550"/>
                  </a:lnTo>
                  <a:lnTo>
                    <a:pt x="421" y="548"/>
                  </a:lnTo>
                  <a:lnTo>
                    <a:pt x="422" y="548"/>
                  </a:lnTo>
                  <a:lnTo>
                    <a:pt x="423" y="550"/>
                  </a:lnTo>
                  <a:lnTo>
                    <a:pt x="424" y="550"/>
                  </a:lnTo>
                  <a:lnTo>
                    <a:pt x="424" y="552"/>
                  </a:lnTo>
                  <a:lnTo>
                    <a:pt x="424" y="554"/>
                  </a:lnTo>
                  <a:lnTo>
                    <a:pt x="424" y="555"/>
                  </a:lnTo>
                  <a:lnTo>
                    <a:pt x="419" y="570"/>
                  </a:lnTo>
                  <a:lnTo>
                    <a:pt x="403" y="609"/>
                  </a:lnTo>
                  <a:lnTo>
                    <a:pt x="402" y="609"/>
                  </a:lnTo>
                  <a:lnTo>
                    <a:pt x="400" y="611"/>
                  </a:lnTo>
                  <a:lnTo>
                    <a:pt x="399" y="611"/>
                  </a:lnTo>
                  <a:lnTo>
                    <a:pt x="398" y="609"/>
                  </a:lnTo>
                  <a:lnTo>
                    <a:pt x="398" y="607"/>
                  </a:lnTo>
                  <a:lnTo>
                    <a:pt x="397" y="607"/>
                  </a:lnTo>
                  <a:lnTo>
                    <a:pt x="397" y="605"/>
                  </a:lnTo>
                  <a:lnTo>
                    <a:pt x="398" y="604"/>
                  </a:lnTo>
                  <a:lnTo>
                    <a:pt x="398" y="604"/>
                  </a:lnTo>
                  <a:close/>
                  <a:moveTo>
                    <a:pt x="434" y="513"/>
                  </a:moveTo>
                  <a:lnTo>
                    <a:pt x="443" y="484"/>
                  </a:lnTo>
                  <a:lnTo>
                    <a:pt x="452" y="457"/>
                  </a:lnTo>
                  <a:lnTo>
                    <a:pt x="453" y="455"/>
                  </a:lnTo>
                  <a:lnTo>
                    <a:pt x="453" y="455"/>
                  </a:lnTo>
                  <a:lnTo>
                    <a:pt x="455" y="455"/>
                  </a:lnTo>
                  <a:lnTo>
                    <a:pt x="456" y="455"/>
                  </a:lnTo>
                  <a:lnTo>
                    <a:pt x="457" y="457"/>
                  </a:lnTo>
                  <a:lnTo>
                    <a:pt x="458" y="459"/>
                  </a:lnTo>
                  <a:lnTo>
                    <a:pt x="458" y="461"/>
                  </a:lnTo>
                  <a:lnTo>
                    <a:pt x="457" y="461"/>
                  </a:lnTo>
                  <a:lnTo>
                    <a:pt x="448" y="488"/>
                  </a:lnTo>
                  <a:lnTo>
                    <a:pt x="438" y="516"/>
                  </a:lnTo>
                  <a:lnTo>
                    <a:pt x="437" y="518"/>
                  </a:lnTo>
                  <a:lnTo>
                    <a:pt x="436" y="518"/>
                  </a:lnTo>
                  <a:lnTo>
                    <a:pt x="435" y="520"/>
                  </a:lnTo>
                  <a:lnTo>
                    <a:pt x="434" y="518"/>
                  </a:lnTo>
                  <a:lnTo>
                    <a:pt x="434" y="516"/>
                  </a:lnTo>
                  <a:lnTo>
                    <a:pt x="433" y="516"/>
                  </a:lnTo>
                  <a:lnTo>
                    <a:pt x="433" y="514"/>
                  </a:lnTo>
                  <a:lnTo>
                    <a:pt x="434" y="513"/>
                  </a:lnTo>
                  <a:lnTo>
                    <a:pt x="434" y="513"/>
                  </a:lnTo>
                  <a:close/>
                  <a:moveTo>
                    <a:pt x="466" y="418"/>
                  </a:moveTo>
                  <a:lnTo>
                    <a:pt x="485" y="363"/>
                  </a:lnTo>
                  <a:lnTo>
                    <a:pt x="485" y="361"/>
                  </a:lnTo>
                  <a:lnTo>
                    <a:pt x="486" y="361"/>
                  </a:lnTo>
                  <a:lnTo>
                    <a:pt x="487" y="361"/>
                  </a:lnTo>
                  <a:lnTo>
                    <a:pt x="488" y="361"/>
                  </a:lnTo>
                  <a:lnTo>
                    <a:pt x="489" y="363"/>
                  </a:lnTo>
                  <a:lnTo>
                    <a:pt x="490" y="363"/>
                  </a:lnTo>
                  <a:lnTo>
                    <a:pt x="490" y="364"/>
                  </a:lnTo>
                  <a:lnTo>
                    <a:pt x="489" y="366"/>
                  </a:lnTo>
                  <a:lnTo>
                    <a:pt x="470" y="421"/>
                  </a:lnTo>
                  <a:lnTo>
                    <a:pt x="470" y="423"/>
                  </a:lnTo>
                  <a:lnTo>
                    <a:pt x="469" y="425"/>
                  </a:lnTo>
                  <a:lnTo>
                    <a:pt x="468" y="425"/>
                  </a:lnTo>
                  <a:lnTo>
                    <a:pt x="467" y="423"/>
                  </a:lnTo>
                  <a:lnTo>
                    <a:pt x="466" y="423"/>
                  </a:lnTo>
                  <a:lnTo>
                    <a:pt x="466" y="421"/>
                  </a:lnTo>
                  <a:lnTo>
                    <a:pt x="465" y="420"/>
                  </a:lnTo>
                  <a:lnTo>
                    <a:pt x="466" y="418"/>
                  </a:lnTo>
                  <a:lnTo>
                    <a:pt x="466" y="418"/>
                  </a:lnTo>
                  <a:close/>
                  <a:moveTo>
                    <a:pt x="498" y="323"/>
                  </a:moveTo>
                  <a:lnTo>
                    <a:pt x="501" y="313"/>
                  </a:lnTo>
                  <a:lnTo>
                    <a:pt x="518" y="268"/>
                  </a:lnTo>
                  <a:lnTo>
                    <a:pt x="518" y="266"/>
                  </a:lnTo>
                  <a:lnTo>
                    <a:pt x="519" y="266"/>
                  </a:lnTo>
                  <a:lnTo>
                    <a:pt x="520" y="266"/>
                  </a:lnTo>
                  <a:lnTo>
                    <a:pt x="521" y="266"/>
                  </a:lnTo>
                  <a:lnTo>
                    <a:pt x="522" y="268"/>
                  </a:lnTo>
                  <a:lnTo>
                    <a:pt x="522" y="270"/>
                  </a:lnTo>
                  <a:lnTo>
                    <a:pt x="522" y="271"/>
                  </a:lnTo>
                  <a:lnTo>
                    <a:pt x="522" y="273"/>
                  </a:lnTo>
                  <a:lnTo>
                    <a:pt x="505" y="318"/>
                  </a:lnTo>
                  <a:lnTo>
                    <a:pt x="502" y="327"/>
                  </a:lnTo>
                  <a:lnTo>
                    <a:pt x="501" y="329"/>
                  </a:lnTo>
                  <a:lnTo>
                    <a:pt x="501" y="329"/>
                  </a:lnTo>
                  <a:lnTo>
                    <a:pt x="500" y="329"/>
                  </a:lnTo>
                  <a:lnTo>
                    <a:pt x="499" y="329"/>
                  </a:lnTo>
                  <a:lnTo>
                    <a:pt x="498" y="327"/>
                  </a:lnTo>
                  <a:lnTo>
                    <a:pt x="497" y="327"/>
                  </a:lnTo>
                  <a:lnTo>
                    <a:pt x="497" y="325"/>
                  </a:lnTo>
                  <a:lnTo>
                    <a:pt x="498" y="323"/>
                  </a:lnTo>
                  <a:lnTo>
                    <a:pt x="498" y="323"/>
                  </a:lnTo>
                  <a:close/>
                  <a:moveTo>
                    <a:pt x="532" y="230"/>
                  </a:moveTo>
                  <a:lnTo>
                    <a:pt x="555" y="179"/>
                  </a:lnTo>
                  <a:lnTo>
                    <a:pt x="556" y="179"/>
                  </a:lnTo>
                  <a:lnTo>
                    <a:pt x="557" y="177"/>
                  </a:lnTo>
                  <a:lnTo>
                    <a:pt x="558" y="177"/>
                  </a:lnTo>
                  <a:lnTo>
                    <a:pt x="560" y="179"/>
                  </a:lnTo>
                  <a:lnTo>
                    <a:pt x="560" y="180"/>
                  </a:lnTo>
                  <a:lnTo>
                    <a:pt x="561" y="182"/>
                  </a:lnTo>
                  <a:lnTo>
                    <a:pt x="560" y="184"/>
                  </a:lnTo>
                  <a:lnTo>
                    <a:pt x="560" y="184"/>
                  </a:lnTo>
                  <a:lnTo>
                    <a:pt x="537" y="236"/>
                  </a:lnTo>
                  <a:lnTo>
                    <a:pt x="536" y="236"/>
                  </a:lnTo>
                  <a:lnTo>
                    <a:pt x="535" y="237"/>
                  </a:lnTo>
                  <a:lnTo>
                    <a:pt x="534" y="237"/>
                  </a:lnTo>
                  <a:lnTo>
                    <a:pt x="532" y="236"/>
                  </a:lnTo>
                  <a:lnTo>
                    <a:pt x="532" y="234"/>
                  </a:lnTo>
                  <a:lnTo>
                    <a:pt x="531" y="232"/>
                  </a:lnTo>
                  <a:lnTo>
                    <a:pt x="531" y="232"/>
                  </a:lnTo>
                  <a:lnTo>
                    <a:pt x="532" y="230"/>
                  </a:lnTo>
                  <a:lnTo>
                    <a:pt x="532" y="230"/>
                  </a:lnTo>
                  <a:close/>
                  <a:moveTo>
                    <a:pt x="572" y="143"/>
                  </a:moveTo>
                  <a:lnTo>
                    <a:pt x="591" y="100"/>
                  </a:lnTo>
                  <a:lnTo>
                    <a:pt x="596" y="93"/>
                  </a:lnTo>
                  <a:lnTo>
                    <a:pt x="597" y="93"/>
                  </a:lnTo>
                  <a:lnTo>
                    <a:pt x="598" y="93"/>
                  </a:lnTo>
                  <a:lnTo>
                    <a:pt x="599" y="93"/>
                  </a:lnTo>
                  <a:lnTo>
                    <a:pt x="599" y="93"/>
                  </a:lnTo>
                  <a:lnTo>
                    <a:pt x="600" y="95"/>
                  </a:lnTo>
                  <a:lnTo>
                    <a:pt x="600" y="96"/>
                  </a:lnTo>
                  <a:lnTo>
                    <a:pt x="600" y="98"/>
                  </a:lnTo>
                  <a:lnTo>
                    <a:pt x="599" y="100"/>
                  </a:lnTo>
                  <a:lnTo>
                    <a:pt x="596" y="107"/>
                  </a:lnTo>
                  <a:lnTo>
                    <a:pt x="576" y="148"/>
                  </a:lnTo>
                  <a:lnTo>
                    <a:pt x="575" y="150"/>
                  </a:lnTo>
                  <a:lnTo>
                    <a:pt x="574" y="150"/>
                  </a:lnTo>
                  <a:lnTo>
                    <a:pt x="573" y="150"/>
                  </a:lnTo>
                  <a:lnTo>
                    <a:pt x="572" y="150"/>
                  </a:lnTo>
                  <a:lnTo>
                    <a:pt x="572" y="148"/>
                  </a:lnTo>
                  <a:lnTo>
                    <a:pt x="571" y="146"/>
                  </a:lnTo>
                  <a:lnTo>
                    <a:pt x="571" y="145"/>
                  </a:lnTo>
                  <a:lnTo>
                    <a:pt x="572" y="143"/>
                  </a:lnTo>
                  <a:lnTo>
                    <a:pt x="572" y="143"/>
                  </a:lnTo>
                  <a:close/>
                  <a:moveTo>
                    <a:pt x="615" y="61"/>
                  </a:moveTo>
                  <a:lnTo>
                    <a:pt x="620" y="52"/>
                  </a:lnTo>
                  <a:lnTo>
                    <a:pt x="621" y="52"/>
                  </a:lnTo>
                  <a:lnTo>
                    <a:pt x="645" y="23"/>
                  </a:lnTo>
                  <a:lnTo>
                    <a:pt x="646" y="23"/>
                  </a:lnTo>
                  <a:lnTo>
                    <a:pt x="647" y="23"/>
                  </a:lnTo>
                  <a:lnTo>
                    <a:pt x="648" y="23"/>
                  </a:lnTo>
                  <a:lnTo>
                    <a:pt x="649" y="25"/>
                  </a:lnTo>
                  <a:lnTo>
                    <a:pt x="649" y="27"/>
                  </a:lnTo>
                  <a:lnTo>
                    <a:pt x="649" y="28"/>
                  </a:lnTo>
                  <a:lnTo>
                    <a:pt x="649" y="30"/>
                  </a:lnTo>
                  <a:lnTo>
                    <a:pt x="648" y="30"/>
                  </a:lnTo>
                  <a:lnTo>
                    <a:pt x="624" y="59"/>
                  </a:lnTo>
                  <a:lnTo>
                    <a:pt x="624" y="59"/>
                  </a:lnTo>
                  <a:lnTo>
                    <a:pt x="619" y="68"/>
                  </a:lnTo>
                  <a:lnTo>
                    <a:pt x="618" y="70"/>
                  </a:lnTo>
                  <a:lnTo>
                    <a:pt x="617" y="70"/>
                  </a:lnTo>
                  <a:lnTo>
                    <a:pt x="616" y="70"/>
                  </a:lnTo>
                  <a:lnTo>
                    <a:pt x="615" y="68"/>
                  </a:lnTo>
                  <a:lnTo>
                    <a:pt x="614" y="66"/>
                  </a:lnTo>
                  <a:lnTo>
                    <a:pt x="614" y="64"/>
                  </a:lnTo>
                  <a:lnTo>
                    <a:pt x="614" y="62"/>
                  </a:lnTo>
                  <a:lnTo>
                    <a:pt x="615" y="61"/>
                  </a:lnTo>
                  <a:lnTo>
                    <a:pt x="615" y="61"/>
                  </a:lnTo>
                  <a:close/>
                  <a:moveTo>
                    <a:pt x="671" y="7"/>
                  </a:moveTo>
                  <a:lnTo>
                    <a:pt x="679" y="3"/>
                  </a:lnTo>
                  <a:lnTo>
                    <a:pt x="680" y="2"/>
                  </a:lnTo>
                  <a:lnTo>
                    <a:pt x="708" y="0"/>
                  </a:lnTo>
                  <a:lnTo>
                    <a:pt x="709" y="0"/>
                  </a:lnTo>
                  <a:lnTo>
                    <a:pt x="710" y="0"/>
                  </a:lnTo>
                  <a:lnTo>
                    <a:pt x="710" y="2"/>
                  </a:lnTo>
                  <a:lnTo>
                    <a:pt x="711" y="3"/>
                  </a:lnTo>
                  <a:lnTo>
                    <a:pt x="710" y="5"/>
                  </a:lnTo>
                  <a:lnTo>
                    <a:pt x="710" y="7"/>
                  </a:lnTo>
                  <a:lnTo>
                    <a:pt x="709" y="7"/>
                  </a:lnTo>
                  <a:lnTo>
                    <a:pt x="708" y="9"/>
                  </a:lnTo>
                  <a:lnTo>
                    <a:pt x="680" y="12"/>
                  </a:lnTo>
                  <a:lnTo>
                    <a:pt x="681" y="11"/>
                  </a:lnTo>
                  <a:lnTo>
                    <a:pt x="672" y="16"/>
                  </a:lnTo>
                  <a:lnTo>
                    <a:pt x="671" y="16"/>
                  </a:lnTo>
                  <a:lnTo>
                    <a:pt x="670" y="16"/>
                  </a:lnTo>
                  <a:lnTo>
                    <a:pt x="670" y="14"/>
                  </a:lnTo>
                  <a:lnTo>
                    <a:pt x="669" y="12"/>
                  </a:lnTo>
                  <a:lnTo>
                    <a:pt x="669" y="11"/>
                  </a:lnTo>
                  <a:lnTo>
                    <a:pt x="669" y="9"/>
                  </a:lnTo>
                  <a:lnTo>
                    <a:pt x="670" y="7"/>
                  </a:lnTo>
                  <a:lnTo>
                    <a:pt x="671" y="7"/>
                  </a:lnTo>
                  <a:lnTo>
                    <a:pt x="671" y="7"/>
                  </a:lnTo>
                  <a:close/>
                  <a:moveTo>
                    <a:pt x="734" y="12"/>
                  </a:moveTo>
                  <a:lnTo>
                    <a:pt x="741" y="18"/>
                  </a:lnTo>
                  <a:lnTo>
                    <a:pt x="742" y="18"/>
                  </a:lnTo>
                  <a:lnTo>
                    <a:pt x="767" y="45"/>
                  </a:lnTo>
                  <a:lnTo>
                    <a:pt x="768" y="45"/>
                  </a:lnTo>
                  <a:lnTo>
                    <a:pt x="768" y="46"/>
                  </a:lnTo>
                  <a:lnTo>
                    <a:pt x="768" y="48"/>
                  </a:lnTo>
                  <a:lnTo>
                    <a:pt x="768" y="50"/>
                  </a:lnTo>
                  <a:lnTo>
                    <a:pt x="767" y="52"/>
                  </a:lnTo>
                  <a:lnTo>
                    <a:pt x="766" y="52"/>
                  </a:lnTo>
                  <a:lnTo>
                    <a:pt x="765" y="52"/>
                  </a:lnTo>
                  <a:lnTo>
                    <a:pt x="764" y="52"/>
                  </a:lnTo>
                  <a:lnTo>
                    <a:pt x="739" y="25"/>
                  </a:lnTo>
                  <a:lnTo>
                    <a:pt x="740" y="27"/>
                  </a:lnTo>
                  <a:lnTo>
                    <a:pt x="732" y="21"/>
                  </a:lnTo>
                  <a:lnTo>
                    <a:pt x="731" y="20"/>
                  </a:lnTo>
                  <a:lnTo>
                    <a:pt x="731" y="20"/>
                  </a:lnTo>
                  <a:lnTo>
                    <a:pt x="731" y="18"/>
                  </a:lnTo>
                  <a:lnTo>
                    <a:pt x="731" y="16"/>
                  </a:lnTo>
                  <a:lnTo>
                    <a:pt x="731" y="14"/>
                  </a:lnTo>
                  <a:lnTo>
                    <a:pt x="732" y="12"/>
                  </a:lnTo>
                  <a:lnTo>
                    <a:pt x="733" y="12"/>
                  </a:lnTo>
                  <a:lnTo>
                    <a:pt x="734" y="12"/>
                  </a:lnTo>
                  <a:lnTo>
                    <a:pt x="734" y="12"/>
                  </a:lnTo>
                  <a:close/>
                  <a:moveTo>
                    <a:pt x="787" y="75"/>
                  </a:moveTo>
                  <a:lnTo>
                    <a:pt x="801" y="96"/>
                  </a:lnTo>
                  <a:lnTo>
                    <a:pt x="813" y="121"/>
                  </a:lnTo>
                  <a:lnTo>
                    <a:pt x="813" y="123"/>
                  </a:lnTo>
                  <a:lnTo>
                    <a:pt x="813" y="125"/>
                  </a:lnTo>
                  <a:lnTo>
                    <a:pt x="813" y="127"/>
                  </a:lnTo>
                  <a:lnTo>
                    <a:pt x="812" y="129"/>
                  </a:lnTo>
                  <a:lnTo>
                    <a:pt x="812" y="130"/>
                  </a:lnTo>
                  <a:lnTo>
                    <a:pt x="811" y="130"/>
                  </a:lnTo>
                  <a:lnTo>
                    <a:pt x="810" y="129"/>
                  </a:lnTo>
                  <a:lnTo>
                    <a:pt x="809" y="129"/>
                  </a:lnTo>
                  <a:lnTo>
                    <a:pt x="796" y="103"/>
                  </a:lnTo>
                  <a:lnTo>
                    <a:pt x="784" y="82"/>
                  </a:lnTo>
                  <a:lnTo>
                    <a:pt x="783" y="80"/>
                  </a:lnTo>
                  <a:lnTo>
                    <a:pt x="783" y="78"/>
                  </a:lnTo>
                  <a:lnTo>
                    <a:pt x="783" y="77"/>
                  </a:lnTo>
                  <a:lnTo>
                    <a:pt x="784" y="75"/>
                  </a:lnTo>
                  <a:lnTo>
                    <a:pt x="784" y="73"/>
                  </a:lnTo>
                  <a:lnTo>
                    <a:pt x="785" y="73"/>
                  </a:lnTo>
                  <a:lnTo>
                    <a:pt x="786" y="73"/>
                  </a:lnTo>
                  <a:lnTo>
                    <a:pt x="787" y="75"/>
                  </a:lnTo>
                  <a:lnTo>
                    <a:pt x="787" y="75"/>
                  </a:lnTo>
                  <a:close/>
                  <a:moveTo>
                    <a:pt x="830" y="157"/>
                  </a:moveTo>
                  <a:lnTo>
                    <a:pt x="852" y="211"/>
                  </a:lnTo>
                  <a:lnTo>
                    <a:pt x="852" y="212"/>
                  </a:lnTo>
                  <a:lnTo>
                    <a:pt x="852" y="214"/>
                  </a:lnTo>
                  <a:lnTo>
                    <a:pt x="852" y="214"/>
                  </a:lnTo>
                  <a:lnTo>
                    <a:pt x="851" y="216"/>
                  </a:lnTo>
                  <a:lnTo>
                    <a:pt x="850" y="218"/>
                  </a:lnTo>
                  <a:lnTo>
                    <a:pt x="848" y="218"/>
                  </a:lnTo>
                  <a:lnTo>
                    <a:pt x="847" y="216"/>
                  </a:lnTo>
                  <a:lnTo>
                    <a:pt x="847" y="216"/>
                  </a:lnTo>
                  <a:lnTo>
                    <a:pt x="826" y="162"/>
                  </a:lnTo>
                  <a:lnTo>
                    <a:pt x="826" y="161"/>
                  </a:lnTo>
                  <a:lnTo>
                    <a:pt x="826" y="159"/>
                  </a:lnTo>
                  <a:lnTo>
                    <a:pt x="826" y="157"/>
                  </a:lnTo>
                  <a:lnTo>
                    <a:pt x="827" y="157"/>
                  </a:lnTo>
                  <a:lnTo>
                    <a:pt x="828" y="155"/>
                  </a:lnTo>
                  <a:lnTo>
                    <a:pt x="829" y="155"/>
                  </a:lnTo>
                  <a:lnTo>
                    <a:pt x="830" y="157"/>
                  </a:lnTo>
                  <a:lnTo>
                    <a:pt x="830" y="157"/>
                  </a:lnTo>
                  <a:lnTo>
                    <a:pt x="830" y="157"/>
                  </a:lnTo>
                  <a:close/>
                  <a:moveTo>
                    <a:pt x="867" y="248"/>
                  </a:moveTo>
                  <a:lnTo>
                    <a:pt x="888" y="300"/>
                  </a:lnTo>
                  <a:lnTo>
                    <a:pt x="889" y="302"/>
                  </a:lnTo>
                  <a:lnTo>
                    <a:pt x="889" y="304"/>
                  </a:lnTo>
                  <a:lnTo>
                    <a:pt x="888" y="305"/>
                  </a:lnTo>
                  <a:lnTo>
                    <a:pt x="888" y="305"/>
                  </a:lnTo>
                  <a:lnTo>
                    <a:pt x="887" y="307"/>
                  </a:lnTo>
                  <a:lnTo>
                    <a:pt x="886" y="307"/>
                  </a:lnTo>
                  <a:lnTo>
                    <a:pt x="885" y="305"/>
                  </a:lnTo>
                  <a:lnTo>
                    <a:pt x="884" y="305"/>
                  </a:lnTo>
                  <a:lnTo>
                    <a:pt x="862" y="254"/>
                  </a:lnTo>
                  <a:lnTo>
                    <a:pt x="862" y="252"/>
                  </a:lnTo>
                  <a:lnTo>
                    <a:pt x="862" y="250"/>
                  </a:lnTo>
                  <a:lnTo>
                    <a:pt x="862" y="248"/>
                  </a:lnTo>
                  <a:lnTo>
                    <a:pt x="863" y="246"/>
                  </a:lnTo>
                  <a:lnTo>
                    <a:pt x="864" y="246"/>
                  </a:lnTo>
                  <a:lnTo>
                    <a:pt x="865" y="245"/>
                  </a:lnTo>
                  <a:lnTo>
                    <a:pt x="866" y="246"/>
                  </a:lnTo>
                  <a:lnTo>
                    <a:pt x="867" y="248"/>
                  </a:lnTo>
                  <a:lnTo>
                    <a:pt x="867" y="248"/>
                  </a:lnTo>
                  <a:close/>
                  <a:moveTo>
                    <a:pt x="903" y="339"/>
                  </a:moveTo>
                  <a:lnTo>
                    <a:pt x="919" y="388"/>
                  </a:lnTo>
                  <a:lnTo>
                    <a:pt x="921" y="393"/>
                  </a:lnTo>
                  <a:lnTo>
                    <a:pt x="922" y="395"/>
                  </a:lnTo>
                  <a:lnTo>
                    <a:pt x="922" y="396"/>
                  </a:lnTo>
                  <a:lnTo>
                    <a:pt x="921" y="398"/>
                  </a:lnTo>
                  <a:lnTo>
                    <a:pt x="921" y="400"/>
                  </a:lnTo>
                  <a:lnTo>
                    <a:pt x="920" y="400"/>
                  </a:lnTo>
                  <a:lnTo>
                    <a:pt x="919" y="400"/>
                  </a:lnTo>
                  <a:lnTo>
                    <a:pt x="918" y="400"/>
                  </a:lnTo>
                  <a:lnTo>
                    <a:pt x="917" y="398"/>
                  </a:lnTo>
                  <a:lnTo>
                    <a:pt x="915" y="391"/>
                  </a:lnTo>
                  <a:lnTo>
                    <a:pt x="898" y="343"/>
                  </a:lnTo>
                  <a:lnTo>
                    <a:pt x="897" y="341"/>
                  </a:lnTo>
                  <a:lnTo>
                    <a:pt x="897" y="339"/>
                  </a:lnTo>
                  <a:lnTo>
                    <a:pt x="898" y="339"/>
                  </a:lnTo>
                  <a:lnTo>
                    <a:pt x="898" y="338"/>
                  </a:lnTo>
                  <a:lnTo>
                    <a:pt x="899" y="336"/>
                  </a:lnTo>
                  <a:lnTo>
                    <a:pt x="900" y="338"/>
                  </a:lnTo>
                  <a:lnTo>
                    <a:pt x="901" y="338"/>
                  </a:lnTo>
                  <a:lnTo>
                    <a:pt x="903" y="339"/>
                  </a:lnTo>
                  <a:lnTo>
                    <a:pt x="903" y="339"/>
                  </a:lnTo>
                  <a:close/>
                  <a:moveTo>
                    <a:pt x="935" y="434"/>
                  </a:moveTo>
                  <a:lnTo>
                    <a:pt x="948" y="471"/>
                  </a:lnTo>
                  <a:lnTo>
                    <a:pt x="954" y="488"/>
                  </a:lnTo>
                  <a:lnTo>
                    <a:pt x="954" y="489"/>
                  </a:lnTo>
                  <a:lnTo>
                    <a:pt x="954" y="491"/>
                  </a:lnTo>
                  <a:lnTo>
                    <a:pt x="953" y="493"/>
                  </a:lnTo>
                  <a:lnTo>
                    <a:pt x="953" y="495"/>
                  </a:lnTo>
                  <a:lnTo>
                    <a:pt x="952" y="495"/>
                  </a:lnTo>
                  <a:lnTo>
                    <a:pt x="951" y="495"/>
                  </a:lnTo>
                  <a:lnTo>
                    <a:pt x="950" y="495"/>
                  </a:lnTo>
                  <a:lnTo>
                    <a:pt x="949" y="493"/>
                  </a:lnTo>
                  <a:lnTo>
                    <a:pt x="944" y="477"/>
                  </a:lnTo>
                  <a:lnTo>
                    <a:pt x="931" y="438"/>
                  </a:lnTo>
                  <a:lnTo>
                    <a:pt x="931" y="436"/>
                  </a:lnTo>
                  <a:lnTo>
                    <a:pt x="931" y="434"/>
                  </a:lnTo>
                  <a:lnTo>
                    <a:pt x="931" y="432"/>
                  </a:lnTo>
                  <a:lnTo>
                    <a:pt x="932" y="432"/>
                  </a:lnTo>
                  <a:lnTo>
                    <a:pt x="933" y="430"/>
                  </a:lnTo>
                  <a:lnTo>
                    <a:pt x="934" y="430"/>
                  </a:lnTo>
                  <a:lnTo>
                    <a:pt x="935" y="432"/>
                  </a:lnTo>
                  <a:lnTo>
                    <a:pt x="935" y="434"/>
                  </a:lnTo>
                  <a:lnTo>
                    <a:pt x="935" y="434"/>
                  </a:lnTo>
                  <a:close/>
                  <a:moveTo>
                    <a:pt x="968" y="527"/>
                  </a:moveTo>
                  <a:lnTo>
                    <a:pt x="977" y="554"/>
                  </a:lnTo>
                  <a:lnTo>
                    <a:pt x="988" y="582"/>
                  </a:lnTo>
                  <a:lnTo>
                    <a:pt x="988" y="584"/>
                  </a:lnTo>
                  <a:lnTo>
                    <a:pt x="988" y="586"/>
                  </a:lnTo>
                  <a:lnTo>
                    <a:pt x="988" y="586"/>
                  </a:lnTo>
                  <a:lnTo>
                    <a:pt x="987" y="588"/>
                  </a:lnTo>
                  <a:lnTo>
                    <a:pt x="986" y="589"/>
                  </a:lnTo>
                  <a:lnTo>
                    <a:pt x="985" y="589"/>
                  </a:lnTo>
                  <a:lnTo>
                    <a:pt x="984" y="588"/>
                  </a:lnTo>
                  <a:lnTo>
                    <a:pt x="983" y="586"/>
                  </a:lnTo>
                  <a:lnTo>
                    <a:pt x="972" y="559"/>
                  </a:lnTo>
                  <a:lnTo>
                    <a:pt x="963" y="532"/>
                  </a:lnTo>
                  <a:lnTo>
                    <a:pt x="963" y="530"/>
                  </a:lnTo>
                  <a:lnTo>
                    <a:pt x="963" y="529"/>
                  </a:lnTo>
                  <a:lnTo>
                    <a:pt x="964" y="527"/>
                  </a:lnTo>
                  <a:lnTo>
                    <a:pt x="964" y="525"/>
                  </a:lnTo>
                  <a:lnTo>
                    <a:pt x="965" y="525"/>
                  </a:lnTo>
                  <a:lnTo>
                    <a:pt x="966" y="525"/>
                  </a:lnTo>
                  <a:lnTo>
                    <a:pt x="967" y="527"/>
                  </a:lnTo>
                  <a:lnTo>
                    <a:pt x="968" y="527"/>
                  </a:lnTo>
                  <a:lnTo>
                    <a:pt x="968" y="527"/>
                  </a:lnTo>
                  <a:close/>
                  <a:moveTo>
                    <a:pt x="1001" y="620"/>
                  </a:moveTo>
                  <a:lnTo>
                    <a:pt x="1006" y="632"/>
                  </a:lnTo>
                  <a:lnTo>
                    <a:pt x="1024" y="670"/>
                  </a:lnTo>
                  <a:lnTo>
                    <a:pt x="1025" y="672"/>
                  </a:lnTo>
                  <a:lnTo>
                    <a:pt x="1025" y="673"/>
                  </a:lnTo>
                  <a:lnTo>
                    <a:pt x="1025" y="675"/>
                  </a:lnTo>
                  <a:lnTo>
                    <a:pt x="1024" y="677"/>
                  </a:lnTo>
                  <a:lnTo>
                    <a:pt x="1023" y="677"/>
                  </a:lnTo>
                  <a:lnTo>
                    <a:pt x="1022" y="677"/>
                  </a:lnTo>
                  <a:lnTo>
                    <a:pt x="1021" y="677"/>
                  </a:lnTo>
                  <a:lnTo>
                    <a:pt x="1020" y="675"/>
                  </a:lnTo>
                  <a:lnTo>
                    <a:pt x="1001" y="636"/>
                  </a:lnTo>
                  <a:lnTo>
                    <a:pt x="997" y="625"/>
                  </a:lnTo>
                  <a:lnTo>
                    <a:pt x="997" y="623"/>
                  </a:lnTo>
                  <a:lnTo>
                    <a:pt x="997" y="622"/>
                  </a:lnTo>
                  <a:lnTo>
                    <a:pt x="997" y="620"/>
                  </a:lnTo>
                  <a:lnTo>
                    <a:pt x="998" y="618"/>
                  </a:lnTo>
                  <a:lnTo>
                    <a:pt x="999" y="618"/>
                  </a:lnTo>
                  <a:lnTo>
                    <a:pt x="1000" y="618"/>
                  </a:lnTo>
                  <a:lnTo>
                    <a:pt x="1001" y="618"/>
                  </a:lnTo>
                  <a:lnTo>
                    <a:pt x="1001" y="620"/>
                  </a:lnTo>
                  <a:lnTo>
                    <a:pt x="1001" y="620"/>
                  </a:lnTo>
                  <a:close/>
                  <a:moveTo>
                    <a:pt x="1042" y="706"/>
                  </a:moveTo>
                  <a:lnTo>
                    <a:pt x="1066" y="754"/>
                  </a:lnTo>
                  <a:lnTo>
                    <a:pt x="1066" y="756"/>
                  </a:lnTo>
                  <a:lnTo>
                    <a:pt x="1066" y="757"/>
                  </a:lnTo>
                  <a:lnTo>
                    <a:pt x="1066" y="759"/>
                  </a:lnTo>
                  <a:lnTo>
                    <a:pt x="1065" y="761"/>
                  </a:lnTo>
                  <a:lnTo>
                    <a:pt x="1064" y="761"/>
                  </a:lnTo>
                  <a:lnTo>
                    <a:pt x="1063" y="763"/>
                  </a:lnTo>
                  <a:lnTo>
                    <a:pt x="1063" y="761"/>
                  </a:lnTo>
                  <a:lnTo>
                    <a:pt x="1062" y="761"/>
                  </a:lnTo>
                  <a:lnTo>
                    <a:pt x="1038" y="711"/>
                  </a:lnTo>
                  <a:lnTo>
                    <a:pt x="1037" y="709"/>
                  </a:lnTo>
                  <a:lnTo>
                    <a:pt x="1037" y="707"/>
                  </a:lnTo>
                  <a:lnTo>
                    <a:pt x="1037" y="706"/>
                  </a:lnTo>
                  <a:lnTo>
                    <a:pt x="1038" y="706"/>
                  </a:lnTo>
                  <a:lnTo>
                    <a:pt x="1039" y="704"/>
                  </a:lnTo>
                  <a:lnTo>
                    <a:pt x="1040" y="704"/>
                  </a:lnTo>
                  <a:lnTo>
                    <a:pt x="1041" y="704"/>
                  </a:lnTo>
                  <a:lnTo>
                    <a:pt x="1042" y="706"/>
                  </a:lnTo>
                  <a:lnTo>
                    <a:pt x="1042" y="706"/>
                  </a:lnTo>
                  <a:close/>
                  <a:moveTo>
                    <a:pt x="1084" y="784"/>
                  </a:moveTo>
                  <a:lnTo>
                    <a:pt x="1095" y="802"/>
                  </a:lnTo>
                  <a:lnTo>
                    <a:pt x="1095" y="800"/>
                  </a:lnTo>
                  <a:lnTo>
                    <a:pt x="1115" y="822"/>
                  </a:lnTo>
                  <a:lnTo>
                    <a:pt x="1116" y="822"/>
                  </a:lnTo>
                  <a:lnTo>
                    <a:pt x="1116" y="823"/>
                  </a:lnTo>
                  <a:lnTo>
                    <a:pt x="1116" y="825"/>
                  </a:lnTo>
                  <a:lnTo>
                    <a:pt x="1116" y="827"/>
                  </a:lnTo>
                  <a:lnTo>
                    <a:pt x="1115" y="829"/>
                  </a:lnTo>
                  <a:lnTo>
                    <a:pt x="1114" y="829"/>
                  </a:lnTo>
                  <a:lnTo>
                    <a:pt x="1112" y="829"/>
                  </a:lnTo>
                  <a:lnTo>
                    <a:pt x="1111" y="829"/>
                  </a:lnTo>
                  <a:lnTo>
                    <a:pt x="1092" y="809"/>
                  </a:lnTo>
                  <a:lnTo>
                    <a:pt x="1092" y="807"/>
                  </a:lnTo>
                  <a:lnTo>
                    <a:pt x="1081" y="791"/>
                  </a:lnTo>
                  <a:lnTo>
                    <a:pt x="1080" y="789"/>
                  </a:lnTo>
                  <a:lnTo>
                    <a:pt x="1080" y="788"/>
                  </a:lnTo>
                  <a:lnTo>
                    <a:pt x="1080" y="786"/>
                  </a:lnTo>
                  <a:lnTo>
                    <a:pt x="1081" y="786"/>
                  </a:lnTo>
                  <a:lnTo>
                    <a:pt x="1081" y="784"/>
                  </a:lnTo>
                  <a:lnTo>
                    <a:pt x="1082" y="784"/>
                  </a:lnTo>
                  <a:lnTo>
                    <a:pt x="1083" y="784"/>
                  </a:lnTo>
                  <a:lnTo>
                    <a:pt x="1084" y="784"/>
                  </a:lnTo>
                  <a:lnTo>
                    <a:pt x="1084" y="784"/>
                  </a:lnTo>
                  <a:close/>
                  <a:moveTo>
                    <a:pt x="1138" y="836"/>
                  </a:moveTo>
                  <a:lnTo>
                    <a:pt x="1152" y="841"/>
                  </a:lnTo>
                  <a:lnTo>
                    <a:pt x="1151" y="841"/>
                  </a:lnTo>
                  <a:lnTo>
                    <a:pt x="1175" y="838"/>
                  </a:lnTo>
                  <a:lnTo>
                    <a:pt x="1176" y="838"/>
                  </a:lnTo>
                  <a:lnTo>
                    <a:pt x="1177" y="839"/>
                  </a:lnTo>
                  <a:lnTo>
                    <a:pt x="1177" y="841"/>
                  </a:lnTo>
                  <a:lnTo>
                    <a:pt x="1177" y="843"/>
                  </a:lnTo>
                  <a:lnTo>
                    <a:pt x="1177" y="845"/>
                  </a:lnTo>
                  <a:lnTo>
                    <a:pt x="1177" y="847"/>
                  </a:lnTo>
                  <a:lnTo>
                    <a:pt x="1176" y="847"/>
                  </a:lnTo>
                  <a:lnTo>
                    <a:pt x="1175" y="847"/>
                  </a:lnTo>
                  <a:lnTo>
                    <a:pt x="1151" y="850"/>
                  </a:lnTo>
                  <a:lnTo>
                    <a:pt x="1151" y="850"/>
                  </a:lnTo>
                  <a:lnTo>
                    <a:pt x="1137" y="845"/>
                  </a:lnTo>
                  <a:lnTo>
                    <a:pt x="1136" y="845"/>
                  </a:lnTo>
                  <a:lnTo>
                    <a:pt x="1135" y="843"/>
                  </a:lnTo>
                  <a:lnTo>
                    <a:pt x="1135" y="841"/>
                  </a:lnTo>
                  <a:lnTo>
                    <a:pt x="1135" y="839"/>
                  </a:lnTo>
                  <a:lnTo>
                    <a:pt x="1135" y="838"/>
                  </a:lnTo>
                  <a:lnTo>
                    <a:pt x="1136" y="836"/>
                  </a:lnTo>
                  <a:lnTo>
                    <a:pt x="1137" y="836"/>
                  </a:lnTo>
                  <a:lnTo>
                    <a:pt x="1138" y="836"/>
                  </a:lnTo>
                  <a:lnTo>
                    <a:pt x="1138" y="836"/>
                  </a:lnTo>
                  <a:close/>
                  <a:moveTo>
                    <a:pt x="1199" y="825"/>
                  </a:moveTo>
                  <a:lnTo>
                    <a:pt x="1211" y="816"/>
                  </a:lnTo>
                  <a:lnTo>
                    <a:pt x="1211" y="816"/>
                  </a:lnTo>
                  <a:lnTo>
                    <a:pt x="1230" y="793"/>
                  </a:lnTo>
                  <a:lnTo>
                    <a:pt x="1231" y="793"/>
                  </a:lnTo>
                  <a:lnTo>
                    <a:pt x="1232" y="793"/>
                  </a:lnTo>
                  <a:lnTo>
                    <a:pt x="1233" y="793"/>
                  </a:lnTo>
                  <a:lnTo>
                    <a:pt x="1234" y="795"/>
                  </a:lnTo>
                  <a:lnTo>
                    <a:pt x="1234" y="797"/>
                  </a:lnTo>
                  <a:lnTo>
                    <a:pt x="1234" y="798"/>
                  </a:lnTo>
                  <a:lnTo>
                    <a:pt x="1234" y="800"/>
                  </a:lnTo>
                  <a:lnTo>
                    <a:pt x="1233" y="800"/>
                  </a:lnTo>
                  <a:lnTo>
                    <a:pt x="1213" y="823"/>
                  </a:lnTo>
                  <a:lnTo>
                    <a:pt x="1213" y="823"/>
                  </a:lnTo>
                  <a:lnTo>
                    <a:pt x="1201" y="834"/>
                  </a:lnTo>
                  <a:lnTo>
                    <a:pt x="1200" y="834"/>
                  </a:lnTo>
                  <a:lnTo>
                    <a:pt x="1199" y="834"/>
                  </a:lnTo>
                  <a:lnTo>
                    <a:pt x="1198" y="832"/>
                  </a:lnTo>
                  <a:lnTo>
                    <a:pt x="1198" y="831"/>
                  </a:lnTo>
                  <a:lnTo>
                    <a:pt x="1197" y="829"/>
                  </a:lnTo>
                  <a:lnTo>
                    <a:pt x="1198" y="827"/>
                  </a:lnTo>
                  <a:lnTo>
                    <a:pt x="1198" y="825"/>
                  </a:lnTo>
                  <a:lnTo>
                    <a:pt x="1199" y="825"/>
                  </a:lnTo>
                  <a:lnTo>
                    <a:pt x="1199" y="825"/>
                  </a:lnTo>
                  <a:close/>
                  <a:moveTo>
                    <a:pt x="1250" y="764"/>
                  </a:moveTo>
                  <a:lnTo>
                    <a:pt x="1268" y="731"/>
                  </a:lnTo>
                  <a:lnTo>
                    <a:pt x="1275" y="716"/>
                  </a:lnTo>
                  <a:lnTo>
                    <a:pt x="1276" y="716"/>
                  </a:lnTo>
                  <a:lnTo>
                    <a:pt x="1277" y="714"/>
                  </a:lnTo>
                  <a:lnTo>
                    <a:pt x="1278" y="714"/>
                  </a:lnTo>
                  <a:lnTo>
                    <a:pt x="1279" y="716"/>
                  </a:lnTo>
                  <a:lnTo>
                    <a:pt x="1279" y="718"/>
                  </a:lnTo>
                  <a:lnTo>
                    <a:pt x="1280" y="720"/>
                  </a:lnTo>
                  <a:lnTo>
                    <a:pt x="1279" y="722"/>
                  </a:lnTo>
                  <a:lnTo>
                    <a:pt x="1279" y="722"/>
                  </a:lnTo>
                  <a:lnTo>
                    <a:pt x="1272" y="738"/>
                  </a:lnTo>
                  <a:lnTo>
                    <a:pt x="1254" y="770"/>
                  </a:lnTo>
                  <a:lnTo>
                    <a:pt x="1253" y="772"/>
                  </a:lnTo>
                  <a:lnTo>
                    <a:pt x="1252" y="772"/>
                  </a:lnTo>
                  <a:lnTo>
                    <a:pt x="1251" y="772"/>
                  </a:lnTo>
                  <a:lnTo>
                    <a:pt x="1250" y="770"/>
                  </a:lnTo>
                  <a:lnTo>
                    <a:pt x="1250" y="768"/>
                  </a:lnTo>
                  <a:lnTo>
                    <a:pt x="1249" y="768"/>
                  </a:lnTo>
                  <a:lnTo>
                    <a:pt x="1250" y="766"/>
                  </a:lnTo>
                  <a:lnTo>
                    <a:pt x="1250" y="764"/>
                  </a:lnTo>
                  <a:lnTo>
                    <a:pt x="1250" y="764"/>
                  </a:lnTo>
                  <a:close/>
                  <a:moveTo>
                    <a:pt x="1291" y="680"/>
                  </a:moveTo>
                  <a:lnTo>
                    <a:pt x="1296" y="668"/>
                  </a:lnTo>
                  <a:lnTo>
                    <a:pt x="1312" y="629"/>
                  </a:lnTo>
                  <a:lnTo>
                    <a:pt x="1313" y="627"/>
                  </a:lnTo>
                  <a:lnTo>
                    <a:pt x="1314" y="627"/>
                  </a:lnTo>
                  <a:lnTo>
                    <a:pt x="1315" y="627"/>
                  </a:lnTo>
                  <a:lnTo>
                    <a:pt x="1316" y="627"/>
                  </a:lnTo>
                  <a:lnTo>
                    <a:pt x="1316" y="629"/>
                  </a:lnTo>
                  <a:lnTo>
                    <a:pt x="1317" y="630"/>
                  </a:lnTo>
                  <a:lnTo>
                    <a:pt x="1317" y="632"/>
                  </a:lnTo>
                  <a:lnTo>
                    <a:pt x="1316" y="634"/>
                  </a:lnTo>
                  <a:lnTo>
                    <a:pt x="1301" y="673"/>
                  </a:lnTo>
                  <a:lnTo>
                    <a:pt x="1295" y="686"/>
                  </a:lnTo>
                  <a:lnTo>
                    <a:pt x="1294" y="688"/>
                  </a:lnTo>
                  <a:lnTo>
                    <a:pt x="1293" y="688"/>
                  </a:lnTo>
                  <a:lnTo>
                    <a:pt x="1292" y="688"/>
                  </a:lnTo>
                  <a:lnTo>
                    <a:pt x="1291" y="688"/>
                  </a:lnTo>
                  <a:lnTo>
                    <a:pt x="1291" y="686"/>
                  </a:lnTo>
                  <a:lnTo>
                    <a:pt x="1290" y="684"/>
                  </a:lnTo>
                  <a:lnTo>
                    <a:pt x="1290" y="682"/>
                  </a:lnTo>
                  <a:lnTo>
                    <a:pt x="1291" y="680"/>
                  </a:lnTo>
                  <a:lnTo>
                    <a:pt x="1291" y="680"/>
                  </a:lnTo>
                  <a:close/>
                  <a:moveTo>
                    <a:pt x="1327" y="591"/>
                  </a:moveTo>
                  <a:lnTo>
                    <a:pt x="1348" y="538"/>
                  </a:lnTo>
                  <a:lnTo>
                    <a:pt x="1349" y="538"/>
                  </a:lnTo>
                  <a:lnTo>
                    <a:pt x="1351" y="536"/>
                  </a:lnTo>
                  <a:lnTo>
                    <a:pt x="1352" y="536"/>
                  </a:lnTo>
                  <a:lnTo>
                    <a:pt x="1353" y="538"/>
                  </a:lnTo>
                  <a:lnTo>
                    <a:pt x="1353" y="538"/>
                  </a:lnTo>
                  <a:lnTo>
                    <a:pt x="1354" y="539"/>
                  </a:lnTo>
                  <a:lnTo>
                    <a:pt x="1354" y="541"/>
                  </a:lnTo>
                  <a:lnTo>
                    <a:pt x="1353" y="543"/>
                  </a:lnTo>
                  <a:lnTo>
                    <a:pt x="1332" y="597"/>
                  </a:lnTo>
                  <a:lnTo>
                    <a:pt x="1331" y="597"/>
                  </a:lnTo>
                  <a:lnTo>
                    <a:pt x="1330" y="598"/>
                  </a:lnTo>
                  <a:lnTo>
                    <a:pt x="1329" y="598"/>
                  </a:lnTo>
                  <a:lnTo>
                    <a:pt x="1328" y="597"/>
                  </a:lnTo>
                  <a:lnTo>
                    <a:pt x="1327" y="595"/>
                  </a:lnTo>
                  <a:lnTo>
                    <a:pt x="1327" y="595"/>
                  </a:lnTo>
                  <a:lnTo>
                    <a:pt x="1327" y="593"/>
                  </a:lnTo>
                  <a:lnTo>
                    <a:pt x="1327" y="591"/>
                  </a:lnTo>
                  <a:lnTo>
                    <a:pt x="1327" y="591"/>
                  </a:lnTo>
                  <a:close/>
                  <a:moveTo>
                    <a:pt x="1363" y="500"/>
                  </a:moveTo>
                  <a:lnTo>
                    <a:pt x="1382" y="445"/>
                  </a:lnTo>
                  <a:lnTo>
                    <a:pt x="1383" y="443"/>
                  </a:lnTo>
                  <a:lnTo>
                    <a:pt x="1384" y="443"/>
                  </a:lnTo>
                  <a:lnTo>
                    <a:pt x="1385" y="443"/>
                  </a:lnTo>
                  <a:lnTo>
                    <a:pt x="1385" y="443"/>
                  </a:lnTo>
                  <a:lnTo>
                    <a:pt x="1386" y="445"/>
                  </a:lnTo>
                  <a:lnTo>
                    <a:pt x="1387" y="446"/>
                  </a:lnTo>
                  <a:lnTo>
                    <a:pt x="1387" y="448"/>
                  </a:lnTo>
                  <a:lnTo>
                    <a:pt x="1386" y="450"/>
                  </a:lnTo>
                  <a:lnTo>
                    <a:pt x="1367" y="505"/>
                  </a:lnTo>
                  <a:lnTo>
                    <a:pt x="1367" y="505"/>
                  </a:lnTo>
                  <a:lnTo>
                    <a:pt x="1366" y="507"/>
                  </a:lnTo>
                  <a:lnTo>
                    <a:pt x="1365" y="507"/>
                  </a:lnTo>
                  <a:lnTo>
                    <a:pt x="1364" y="507"/>
                  </a:lnTo>
                  <a:lnTo>
                    <a:pt x="1363" y="505"/>
                  </a:lnTo>
                  <a:lnTo>
                    <a:pt x="1363" y="504"/>
                  </a:lnTo>
                  <a:lnTo>
                    <a:pt x="1363" y="502"/>
                  </a:lnTo>
                  <a:lnTo>
                    <a:pt x="1363" y="500"/>
                  </a:lnTo>
                  <a:lnTo>
                    <a:pt x="1363" y="500"/>
                  </a:lnTo>
                  <a:close/>
                </a:path>
              </a:pathLst>
            </a:custGeom>
            <a:solidFill>
              <a:srgbClr val="FF0000"/>
            </a:solidFill>
            <a:ln w="6350" cap="flat" cmpd="sng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25"/>
            <p:cNvSpPr>
              <a:spLocks noEditPoints="1"/>
            </p:cNvSpPr>
            <p:nvPr/>
          </p:nvSpPr>
          <p:spPr bwMode="auto">
            <a:xfrm>
              <a:off x="5331641" y="2983506"/>
              <a:ext cx="2418007" cy="775114"/>
            </a:xfrm>
            <a:custGeom>
              <a:avLst/>
              <a:gdLst>
                <a:gd name="T0" fmla="*/ 4 w 1387"/>
                <a:gd name="T1" fmla="*/ 432 h 852"/>
                <a:gd name="T2" fmla="*/ 54 w 1387"/>
                <a:gd name="T3" fmla="*/ 275 h 852"/>
                <a:gd name="T4" fmla="*/ 34 w 1387"/>
                <a:gd name="T5" fmla="*/ 336 h 852"/>
                <a:gd name="T6" fmla="*/ 95 w 1387"/>
                <a:gd name="T7" fmla="*/ 189 h 852"/>
                <a:gd name="T8" fmla="*/ 68 w 1387"/>
                <a:gd name="T9" fmla="*/ 238 h 852"/>
                <a:gd name="T10" fmla="*/ 124 w 1387"/>
                <a:gd name="T11" fmla="*/ 127 h 852"/>
                <a:gd name="T12" fmla="*/ 178 w 1387"/>
                <a:gd name="T13" fmla="*/ 30 h 852"/>
                <a:gd name="T14" fmla="*/ 181 w 1387"/>
                <a:gd name="T15" fmla="*/ 39 h 852"/>
                <a:gd name="T16" fmla="*/ 207 w 1387"/>
                <a:gd name="T17" fmla="*/ 5 h 852"/>
                <a:gd name="T18" fmla="*/ 240 w 1387"/>
                <a:gd name="T19" fmla="*/ 11 h 852"/>
                <a:gd name="T20" fmla="*/ 202 w 1387"/>
                <a:gd name="T21" fmla="*/ 9 h 852"/>
                <a:gd name="T22" fmla="*/ 302 w 1387"/>
                <a:gd name="T23" fmla="*/ 48 h 852"/>
                <a:gd name="T24" fmla="*/ 264 w 1387"/>
                <a:gd name="T25" fmla="*/ 16 h 852"/>
                <a:gd name="T26" fmla="*/ 347 w 1387"/>
                <a:gd name="T27" fmla="*/ 123 h 852"/>
                <a:gd name="T28" fmla="*/ 318 w 1387"/>
                <a:gd name="T29" fmla="*/ 72 h 852"/>
                <a:gd name="T30" fmla="*/ 384 w 1387"/>
                <a:gd name="T31" fmla="*/ 213 h 852"/>
                <a:gd name="T32" fmla="*/ 364 w 1387"/>
                <a:gd name="T33" fmla="*/ 154 h 852"/>
                <a:gd name="T34" fmla="*/ 415 w 1387"/>
                <a:gd name="T35" fmla="*/ 286 h 852"/>
                <a:gd name="T36" fmla="*/ 448 w 1387"/>
                <a:gd name="T37" fmla="*/ 363 h 852"/>
                <a:gd name="T38" fmla="*/ 433 w 1387"/>
                <a:gd name="T39" fmla="*/ 338 h 852"/>
                <a:gd name="T40" fmla="*/ 490 w 1387"/>
                <a:gd name="T41" fmla="*/ 488 h 852"/>
                <a:gd name="T42" fmla="*/ 468 w 1387"/>
                <a:gd name="T43" fmla="*/ 427 h 852"/>
                <a:gd name="T44" fmla="*/ 520 w 1387"/>
                <a:gd name="T45" fmla="*/ 584 h 852"/>
                <a:gd name="T46" fmla="*/ 501 w 1387"/>
                <a:gd name="T47" fmla="*/ 522 h 852"/>
                <a:gd name="T48" fmla="*/ 555 w 1387"/>
                <a:gd name="T49" fmla="*/ 672 h 852"/>
                <a:gd name="T50" fmla="*/ 596 w 1387"/>
                <a:gd name="T51" fmla="*/ 745 h 852"/>
                <a:gd name="T52" fmla="*/ 571 w 1387"/>
                <a:gd name="T53" fmla="*/ 706 h 852"/>
                <a:gd name="T54" fmla="*/ 648 w 1387"/>
                <a:gd name="T55" fmla="*/ 820 h 852"/>
                <a:gd name="T56" fmla="*/ 614 w 1387"/>
                <a:gd name="T57" fmla="*/ 788 h 852"/>
                <a:gd name="T58" fmla="*/ 708 w 1387"/>
                <a:gd name="T59" fmla="*/ 843 h 852"/>
                <a:gd name="T60" fmla="*/ 670 w 1387"/>
                <a:gd name="T61" fmla="*/ 843 h 852"/>
                <a:gd name="T62" fmla="*/ 764 w 1387"/>
                <a:gd name="T63" fmla="*/ 799 h 852"/>
                <a:gd name="T64" fmla="*/ 733 w 1387"/>
                <a:gd name="T65" fmla="*/ 838 h 852"/>
                <a:gd name="T66" fmla="*/ 810 w 1387"/>
                <a:gd name="T67" fmla="*/ 722 h 852"/>
                <a:gd name="T68" fmla="*/ 784 w 1387"/>
                <a:gd name="T69" fmla="*/ 777 h 852"/>
                <a:gd name="T70" fmla="*/ 851 w 1387"/>
                <a:gd name="T71" fmla="*/ 634 h 852"/>
                <a:gd name="T72" fmla="*/ 826 w 1387"/>
                <a:gd name="T73" fmla="*/ 690 h 852"/>
                <a:gd name="T74" fmla="*/ 888 w 1387"/>
                <a:gd name="T75" fmla="*/ 552 h 852"/>
                <a:gd name="T76" fmla="*/ 915 w 1387"/>
                <a:gd name="T77" fmla="*/ 459 h 852"/>
                <a:gd name="T78" fmla="*/ 901 w 1387"/>
                <a:gd name="T79" fmla="*/ 513 h 852"/>
                <a:gd name="T80" fmla="*/ 950 w 1387"/>
                <a:gd name="T81" fmla="*/ 357 h 852"/>
                <a:gd name="T82" fmla="*/ 933 w 1387"/>
                <a:gd name="T83" fmla="*/ 420 h 852"/>
                <a:gd name="T84" fmla="*/ 986 w 1387"/>
                <a:gd name="T85" fmla="*/ 263 h 852"/>
                <a:gd name="T86" fmla="*/ 964 w 1387"/>
                <a:gd name="T87" fmla="*/ 323 h 852"/>
                <a:gd name="T88" fmla="*/ 1025 w 1387"/>
                <a:gd name="T89" fmla="*/ 175 h 852"/>
                <a:gd name="T90" fmla="*/ 997 w 1387"/>
                <a:gd name="T91" fmla="*/ 227 h 852"/>
                <a:gd name="T92" fmla="*/ 1066 w 1387"/>
                <a:gd name="T93" fmla="*/ 97 h 852"/>
                <a:gd name="T94" fmla="*/ 1092 w 1387"/>
                <a:gd name="T95" fmla="*/ 43 h 852"/>
                <a:gd name="T96" fmla="*/ 1095 w 1387"/>
                <a:gd name="T97" fmla="*/ 50 h 852"/>
                <a:gd name="T98" fmla="*/ 1151 w 1387"/>
                <a:gd name="T99" fmla="*/ 0 h 852"/>
                <a:gd name="T100" fmla="*/ 1152 w 1387"/>
                <a:gd name="T101" fmla="*/ 9 h 852"/>
                <a:gd name="T102" fmla="*/ 1213 w 1387"/>
                <a:gd name="T103" fmla="*/ 27 h 852"/>
                <a:gd name="T104" fmla="*/ 1211 w 1387"/>
                <a:gd name="T105" fmla="*/ 36 h 852"/>
                <a:gd name="T106" fmla="*/ 1272 w 1387"/>
                <a:gd name="T107" fmla="*/ 113 h 852"/>
                <a:gd name="T108" fmla="*/ 1250 w 1387"/>
                <a:gd name="T109" fmla="*/ 86 h 852"/>
                <a:gd name="T110" fmla="*/ 1317 w 1387"/>
                <a:gd name="T111" fmla="*/ 220 h 852"/>
                <a:gd name="T112" fmla="*/ 1291 w 1387"/>
                <a:gd name="T113" fmla="*/ 164 h 852"/>
                <a:gd name="T114" fmla="*/ 1353 w 1387"/>
                <a:gd name="T115" fmla="*/ 315 h 852"/>
                <a:gd name="T116" fmla="*/ 1331 w 1387"/>
                <a:gd name="T117" fmla="*/ 254 h 852"/>
                <a:gd name="T118" fmla="*/ 1382 w 1387"/>
                <a:gd name="T119" fmla="*/ 406 h 8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387" h="852">
                  <a:moveTo>
                    <a:pt x="1" y="425"/>
                  </a:moveTo>
                  <a:lnTo>
                    <a:pt x="20" y="370"/>
                  </a:lnTo>
                  <a:lnTo>
                    <a:pt x="20" y="370"/>
                  </a:lnTo>
                  <a:lnTo>
                    <a:pt x="21" y="368"/>
                  </a:lnTo>
                  <a:lnTo>
                    <a:pt x="22" y="368"/>
                  </a:lnTo>
                  <a:lnTo>
                    <a:pt x="23" y="370"/>
                  </a:lnTo>
                  <a:lnTo>
                    <a:pt x="24" y="370"/>
                  </a:lnTo>
                  <a:lnTo>
                    <a:pt x="24" y="372"/>
                  </a:lnTo>
                  <a:lnTo>
                    <a:pt x="24" y="373"/>
                  </a:lnTo>
                  <a:lnTo>
                    <a:pt x="24" y="375"/>
                  </a:lnTo>
                  <a:lnTo>
                    <a:pt x="5" y="431"/>
                  </a:lnTo>
                  <a:lnTo>
                    <a:pt x="4" y="432"/>
                  </a:lnTo>
                  <a:lnTo>
                    <a:pt x="3" y="432"/>
                  </a:lnTo>
                  <a:lnTo>
                    <a:pt x="3" y="432"/>
                  </a:lnTo>
                  <a:lnTo>
                    <a:pt x="2" y="432"/>
                  </a:lnTo>
                  <a:lnTo>
                    <a:pt x="1" y="431"/>
                  </a:lnTo>
                  <a:lnTo>
                    <a:pt x="0" y="429"/>
                  </a:lnTo>
                  <a:lnTo>
                    <a:pt x="0" y="427"/>
                  </a:lnTo>
                  <a:lnTo>
                    <a:pt x="1" y="425"/>
                  </a:lnTo>
                  <a:lnTo>
                    <a:pt x="1" y="425"/>
                  </a:lnTo>
                  <a:close/>
                  <a:moveTo>
                    <a:pt x="34" y="331"/>
                  </a:moveTo>
                  <a:lnTo>
                    <a:pt x="52" y="277"/>
                  </a:lnTo>
                  <a:lnTo>
                    <a:pt x="53" y="275"/>
                  </a:lnTo>
                  <a:lnTo>
                    <a:pt x="54" y="275"/>
                  </a:lnTo>
                  <a:lnTo>
                    <a:pt x="55" y="273"/>
                  </a:lnTo>
                  <a:lnTo>
                    <a:pt x="56" y="275"/>
                  </a:lnTo>
                  <a:lnTo>
                    <a:pt x="56" y="277"/>
                  </a:lnTo>
                  <a:lnTo>
                    <a:pt x="57" y="277"/>
                  </a:lnTo>
                  <a:lnTo>
                    <a:pt x="57" y="279"/>
                  </a:lnTo>
                  <a:lnTo>
                    <a:pt x="57" y="281"/>
                  </a:lnTo>
                  <a:lnTo>
                    <a:pt x="38" y="336"/>
                  </a:lnTo>
                  <a:lnTo>
                    <a:pt x="37" y="338"/>
                  </a:lnTo>
                  <a:lnTo>
                    <a:pt x="36" y="338"/>
                  </a:lnTo>
                  <a:lnTo>
                    <a:pt x="35" y="338"/>
                  </a:lnTo>
                  <a:lnTo>
                    <a:pt x="34" y="338"/>
                  </a:lnTo>
                  <a:lnTo>
                    <a:pt x="34" y="336"/>
                  </a:lnTo>
                  <a:lnTo>
                    <a:pt x="32" y="334"/>
                  </a:lnTo>
                  <a:lnTo>
                    <a:pt x="32" y="332"/>
                  </a:lnTo>
                  <a:lnTo>
                    <a:pt x="34" y="331"/>
                  </a:lnTo>
                  <a:lnTo>
                    <a:pt x="34" y="331"/>
                  </a:lnTo>
                  <a:close/>
                  <a:moveTo>
                    <a:pt x="68" y="238"/>
                  </a:moveTo>
                  <a:lnTo>
                    <a:pt x="90" y="188"/>
                  </a:lnTo>
                  <a:lnTo>
                    <a:pt x="91" y="186"/>
                  </a:lnTo>
                  <a:lnTo>
                    <a:pt x="92" y="186"/>
                  </a:lnTo>
                  <a:lnTo>
                    <a:pt x="93" y="186"/>
                  </a:lnTo>
                  <a:lnTo>
                    <a:pt x="94" y="186"/>
                  </a:lnTo>
                  <a:lnTo>
                    <a:pt x="94" y="188"/>
                  </a:lnTo>
                  <a:lnTo>
                    <a:pt x="95" y="189"/>
                  </a:lnTo>
                  <a:lnTo>
                    <a:pt x="95" y="191"/>
                  </a:lnTo>
                  <a:lnTo>
                    <a:pt x="94" y="193"/>
                  </a:lnTo>
                  <a:lnTo>
                    <a:pt x="72" y="243"/>
                  </a:lnTo>
                  <a:lnTo>
                    <a:pt x="71" y="245"/>
                  </a:lnTo>
                  <a:lnTo>
                    <a:pt x="70" y="245"/>
                  </a:lnTo>
                  <a:lnTo>
                    <a:pt x="69" y="245"/>
                  </a:lnTo>
                  <a:lnTo>
                    <a:pt x="68" y="245"/>
                  </a:lnTo>
                  <a:lnTo>
                    <a:pt x="68" y="243"/>
                  </a:lnTo>
                  <a:lnTo>
                    <a:pt x="67" y="241"/>
                  </a:lnTo>
                  <a:lnTo>
                    <a:pt x="67" y="239"/>
                  </a:lnTo>
                  <a:lnTo>
                    <a:pt x="68" y="238"/>
                  </a:lnTo>
                  <a:lnTo>
                    <a:pt x="68" y="238"/>
                  </a:lnTo>
                  <a:close/>
                  <a:moveTo>
                    <a:pt x="106" y="150"/>
                  </a:moveTo>
                  <a:lnTo>
                    <a:pt x="120" y="122"/>
                  </a:lnTo>
                  <a:lnTo>
                    <a:pt x="130" y="102"/>
                  </a:lnTo>
                  <a:lnTo>
                    <a:pt x="131" y="100"/>
                  </a:lnTo>
                  <a:lnTo>
                    <a:pt x="132" y="100"/>
                  </a:lnTo>
                  <a:lnTo>
                    <a:pt x="133" y="100"/>
                  </a:lnTo>
                  <a:lnTo>
                    <a:pt x="134" y="102"/>
                  </a:lnTo>
                  <a:lnTo>
                    <a:pt x="135" y="104"/>
                  </a:lnTo>
                  <a:lnTo>
                    <a:pt x="135" y="105"/>
                  </a:lnTo>
                  <a:lnTo>
                    <a:pt x="135" y="107"/>
                  </a:lnTo>
                  <a:lnTo>
                    <a:pt x="134" y="107"/>
                  </a:lnTo>
                  <a:lnTo>
                    <a:pt x="124" y="127"/>
                  </a:lnTo>
                  <a:lnTo>
                    <a:pt x="110" y="157"/>
                  </a:lnTo>
                  <a:lnTo>
                    <a:pt x="109" y="157"/>
                  </a:lnTo>
                  <a:lnTo>
                    <a:pt x="108" y="159"/>
                  </a:lnTo>
                  <a:lnTo>
                    <a:pt x="107" y="157"/>
                  </a:lnTo>
                  <a:lnTo>
                    <a:pt x="106" y="157"/>
                  </a:lnTo>
                  <a:lnTo>
                    <a:pt x="106" y="156"/>
                  </a:lnTo>
                  <a:lnTo>
                    <a:pt x="105" y="154"/>
                  </a:lnTo>
                  <a:lnTo>
                    <a:pt x="105" y="152"/>
                  </a:lnTo>
                  <a:lnTo>
                    <a:pt x="106" y="150"/>
                  </a:lnTo>
                  <a:lnTo>
                    <a:pt x="106" y="150"/>
                  </a:lnTo>
                  <a:close/>
                  <a:moveTo>
                    <a:pt x="149" y="68"/>
                  </a:moveTo>
                  <a:lnTo>
                    <a:pt x="178" y="30"/>
                  </a:lnTo>
                  <a:lnTo>
                    <a:pt x="178" y="30"/>
                  </a:lnTo>
                  <a:lnTo>
                    <a:pt x="179" y="30"/>
                  </a:lnTo>
                  <a:lnTo>
                    <a:pt x="180" y="29"/>
                  </a:lnTo>
                  <a:lnTo>
                    <a:pt x="181" y="29"/>
                  </a:lnTo>
                  <a:lnTo>
                    <a:pt x="182" y="30"/>
                  </a:lnTo>
                  <a:lnTo>
                    <a:pt x="183" y="32"/>
                  </a:lnTo>
                  <a:lnTo>
                    <a:pt x="183" y="34"/>
                  </a:lnTo>
                  <a:lnTo>
                    <a:pt x="183" y="36"/>
                  </a:lnTo>
                  <a:lnTo>
                    <a:pt x="183" y="38"/>
                  </a:lnTo>
                  <a:lnTo>
                    <a:pt x="182" y="38"/>
                  </a:lnTo>
                  <a:lnTo>
                    <a:pt x="181" y="39"/>
                  </a:lnTo>
                  <a:lnTo>
                    <a:pt x="181" y="39"/>
                  </a:lnTo>
                  <a:lnTo>
                    <a:pt x="152" y="75"/>
                  </a:lnTo>
                  <a:lnTo>
                    <a:pt x="151" y="77"/>
                  </a:lnTo>
                  <a:lnTo>
                    <a:pt x="150" y="77"/>
                  </a:lnTo>
                  <a:lnTo>
                    <a:pt x="150" y="75"/>
                  </a:lnTo>
                  <a:lnTo>
                    <a:pt x="149" y="75"/>
                  </a:lnTo>
                  <a:lnTo>
                    <a:pt x="148" y="73"/>
                  </a:lnTo>
                  <a:lnTo>
                    <a:pt x="148" y="72"/>
                  </a:lnTo>
                  <a:lnTo>
                    <a:pt x="149" y="70"/>
                  </a:lnTo>
                  <a:lnTo>
                    <a:pt x="149" y="68"/>
                  </a:lnTo>
                  <a:lnTo>
                    <a:pt x="149" y="68"/>
                  </a:lnTo>
                  <a:close/>
                  <a:moveTo>
                    <a:pt x="203" y="9"/>
                  </a:moveTo>
                  <a:lnTo>
                    <a:pt x="207" y="5"/>
                  </a:lnTo>
                  <a:lnTo>
                    <a:pt x="208" y="4"/>
                  </a:lnTo>
                  <a:lnTo>
                    <a:pt x="240" y="0"/>
                  </a:lnTo>
                  <a:lnTo>
                    <a:pt x="241" y="0"/>
                  </a:lnTo>
                  <a:lnTo>
                    <a:pt x="241" y="2"/>
                  </a:lnTo>
                  <a:lnTo>
                    <a:pt x="242" y="2"/>
                  </a:lnTo>
                  <a:lnTo>
                    <a:pt x="244" y="4"/>
                  </a:lnTo>
                  <a:lnTo>
                    <a:pt x="244" y="5"/>
                  </a:lnTo>
                  <a:lnTo>
                    <a:pt x="244" y="7"/>
                  </a:lnTo>
                  <a:lnTo>
                    <a:pt x="244" y="9"/>
                  </a:lnTo>
                  <a:lnTo>
                    <a:pt x="242" y="9"/>
                  </a:lnTo>
                  <a:lnTo>
                    <a:pt x="241" y="11"/>
                  </a:lnTo>
                  <a:lnTo>
                    <a:pt x="240" y="11"/>
                  </a:lnTo>
                  <a:lnTo>
                    <a:pt x="240" y="9"/>
                  </a:lnTo>
                  <a:lnTo>
                    <a:pt x="240" y="9"/>
                  </a:lnTo>
                  <a:lnTo>
                    <a:pt x="208" y="14"/>
                  </a:lnTo>
                  <a:lnTo>
                    <a:pt x="209" y="13"/>
                  </a:lnTo>
                  <a:lnTo>
                    <a:pt x="206" y="16"/>
                  </a:lnTo>
                  <a:lnTo>
                    <a:pt x="205" y="18"/>
                  </a:lnTo>
                  <a:lnTo>
                    <a:pt x="204" y="16"/>
                  </a:lnTo>
                  <a:lnTo>
                    <a:pt x="203" y="16"/>
                  </a:lnTo>
                  <a:lnTo>
                    <a:pt x="202" y="14"/>
                  </a:lnTo>
                  <a:lnTo>
                    <a:pt x="202" y="13"/>
                  </a:lnTo>
                  <a:lnTo>
                    <a:pt x="202" y="11"/>
                  </a:lnTo>
                  <a:lnTo>
                    <a:pt x="202" y="9"/>
                  </a:lnTo>
                  <a:lnTo>
                    <a:pt x="203" y="9"/>
                  </a:lnTo>
                  <a:lnTo>
                    <a:pt x="203" y="9"/>
                  </a:lnTo>
                  <a:close/>
                  <a:moveTo>
                    <a:pt x="267" y="11"/>
                  </a:moveTo>
                  <a:lnTo>
                    <a:pt x="269" y="13"/>
                  </a:lnTo>
                  <a:lnTo>
                    <a:pt x="271" y="13"/>
                  </a:lnTo>
                  <a:lnTo>
                    <a:pt x="300" y="38"/>
                  </a:lnTo>
                  <a:lnTo>
                    <a:pt x="300" y="39"/>
                  </a:lnTo>
                  <a:lnTo>
                    <a:pt x="302" y="41"/>
                  </a:lnTo>
                  <a:lnTo>
                    <a:pt x="303" y="43"/>
                  </a:lnTo>
                  <a:lnTo>
                    <a:pt x="303" y="45"/>
                  </a:lnTo>
                  <a:lnTo>
                    <a:pt x="303" y="47"/>
                  </a:lnTo>
                  <a:lnTo>
                    <a:pt x="302" y="48"/>
                  </a:lnTo>
                  <a:lnTo>
                    <a:pt x="301" y="48"/>
                  </a:lnTo>
                  <a:lnTo>
                    <a:pt x="300" y="50"/>
                  </a:lnTo>
                  <a:lnTo>
                    <a:pt x="299" y="50"/>
                  </a:lnTo>
                  <a:lnTo>
                    <a:pt x="299" y="48"/>
                  </a:lnTo>
                  <a:lnTo>
                    <a:pt x="297" y="47"/>
                  </a:lnTo>
                  <a:lnTo>
                    <a:pt x="297" y="47"/>
                  </a:lnTo>
                  <a:lnTo>
                    <a:pt x="268" y="20"/>
                  </a:lnTo>
                  <a:lnTo>
                    <a:pt x="268" y="22"/>
                  </a:lnTo>
                  <a:lnTo>
                    <a:pt x="266" y="20"/>
                  </a:lnTo>
                  <a:lnTo>
                    <a:pt x="265" y="20"/>
                  </a:lnTo>
                  <a:lnTo>
                    <a:pt x="264" y="18"/>
                  </a:lnTo>
                  <a:lnTo>
                    <a:pt x="264" y="16"/>
                  </a:lnTo>
                  <a:lnTo>
                    <a:pt x="264" y="14"/>
                  </a:lnTo>
                  <a:lnTo>
                    <a:pt x="265" y="13"/>
                  </a:lnTo>
                  <a:lnTo>
                    <a:pt x="265" y="13"/>
                  </a:lnTo>
                  <a:lnTo>
                    <a:pt x="266" y="11"/>
                  </a:lnTo>
                  <a:lnTo>
                    <a:pt x="267" y="11"/>
                  </a:lnTo>
                  <a:lnTo>
                    <a:pt x="267" y="11"/>
                  </a:lnTo>
                  <a:close/>
                  <a:moveTo>
                    <a:pt x="321" y="72"/>
                  </a:moveTo>
                  <a:lnTo>
                    <a:pt x="329" y="84"/>
                  </a:lnTo>
                  <a:lnTo>
                    <a:pt x="347" y="120"/>
                  </a:lnTo>
                  <a:lnTo>
                    <a:pt x="347" y="120"/>
                  </a:lnTo>
                  <a:lnTo>
                    <a:pt x="347" y="122"/>
                  </a:lnTo>
                  <a:lnTo>
                    <a:pt x="347" y="123"/>
                  </a:lnTo>
                  <a:lnTo>
                    <a:pt x="347" y="125"/>
                  </a:lnTo>
                  <a:lnTo>
                    <a:pt x="346" y="127"/>
                  </a:lnTo>
                  <a:lnTo>
                    <a:pt x="345" y="127"/>
                  </a:lnTo>
                  <a:lnTo>
                    <a:pt x="344" y="127"/>
                  </a:lnTo>
                  <a:lnTo>
                    <a:pt x="343" y="125"/>
                  </a:lnTo>
                  <a:lnTo>
                    <a:pt x="326" y="91"/>
                  </a:lnTo>
                  <a:lnTo>
                    <a:pt x="318" y="79"/>
                  </a:lnTo>
                  <a:lnTo>
                    <a:pt x="317" y="77"/>
                  </a:lnTo>
                  <a:lnTo>
                    <a:pt x="317" y="75"/>
                  </a:lnTo>
                  <a:lnTo>
                    <a:pt x="317" y="73"/>
                  </a:lnTo>
                  <a:lnTo>
                    <a:pt x="317" y="73"/>
                  </a:lnTo>
                  <a:lnTo>
                    <a:pt x="318" y="72"/>
                  </a:lnTo>
                  <a:lnTo>
                    <a:pt x="319" y="72"/>
                  </a:lnTo>
                  <a:lnTo>
                    <a:pt x="320" y="72"/>
                  </a:lnTo>
                  <a:lnTo>
                    <a:pt x="321" y="72"/>
                  </a:lnTo>
                  <a:lnTo>
                    <a:pt x="321" y="72"/>
                  </a:lnTo>
                  <a:close/>
                  <a:moveTo>
                    <a:pt x="364" y="154"/>
                  </a:moveTo>
                  <a:lnTo>
                    <a:pt x="387" y="206"/>
                  </a:lnTo>
                  <a:lnTo>
                    <a:pt x="387" y="207"/>
                  </a:lnTo>
                  <a:lnTo>
                    <a:pt x="387" y="209"/>
                  </a:lnTo>
                  <a:lnTo>
                    <a:pt x="387" y="211"/>
                  </a:lnTo>
                  <a:lnTo>
                    <a:pt x="386" y="213"/>
                  </a:lnTo>
                  <a:lnTo>
                    <a:pt x="385" y="213"/>
                  </a:lnTo>
                  <a:lnTo>
                    <a:pt x="384" y="213"/>
                  </a:lnTo>
                  <a:lnTo>
                    <a:pt x="383" y="213"/>
                  </a:lnTo>
                  <a:lnTo>
                    <a:pt x="383" y="211"/>
                  </a:lnTo>
                  <a:lnTo>
                    <a:pt x="360" y="159"/>
                  </a:lnTo>
                  <a:lnTo>
                    <a:pt x="360" y="157"/>
                  </a:lnTo>
                  <a:lnTo>
                    <a:pt x="360" y="157"/>
                  </a:lnTo>
                  <a:lnTo>
                    <a:pt x="360" y="156"/>
                  </a:lnTo>
                  <a:lnTo>
                    <a:pt x="361" y="154"/>
                  </a:lnTo>
                  <a:lnTo>
                    <a:pt x="362" y="152"/>
                  </a:lnTo>
                  <a:lnTo>
                    <a:pt x="363" y="152"/>
                  </a:lnTo>
                  <a:lnTo>
                    <a:pt x="364" y="154"/>
                  </a:lnTo>
                  <a:lnTo>
                    <a:pt x="364" y="154"/>
                  </a:lnTo>
                  <a:lnTo>
                    <a:pt x="364" y="154"/>
                  </a:lnTo>
                  <a:close/>
                  <a:moveTo>
                    <a:pt x="403" y="243"/>
                  </a:moveTo>
                  <a:lnTo>
                    <a:pt x="419" y="281"/>
                  </a:lnTo>
                  <a:lnTo>
                    <a:pt x="424" y="295"/>
                  </a:lnTo>
                  <a:lnTo>
                    <a:pt x="424" y="297"/>
                  </a:lnTo>
                  <a:lnTo>
                    <a:pt x="424" y="298"/>
                  </a:lnTo>
                  <a:lnTo>
                    <a:pt x="424" y="300"/>
                  </a:lnTo>
                  <a:lnTo>
                    <a:pt x="423" y="302"/>
                  </a:lnTo>
                  <a:lnTo>
                    <a:pt x="422" y="302"/>
                  </a:lnTo>
                  <a:lnTo>
                    <a:pt x="421" y="302"/>
                  </a:lnTo>
                  <a:lnTo>
                    <a:pt x="420" y="302"/>
                  </a:lnTo>
                  <a:lnTo>
                    <a:pt x="419" y="300"/>
                  </a:lnTo>
                  <a:lnTo>
                    <a:pt x="415" y="286"/>
                  </a:lnTo>
                  <a:lnTo>
                    <a:pt x="398" y="248"/>
                  </a:lnTo>
                  <a:lnTo>
                    <a:pt x="397" y="247"/>
                  </a:lnTo>
                  <a:lnTo>
                    <a:pt x="397" y="245"/>
                  </a:lnTo>
                  <a:lnTo>
                    <a:pt x="398" y="243"/>
                  </a:lnTo>
                  <a:lnTo>
                    <a:pt x="398" y="241"/>
                  </a:lnTo>
                  <a:lnTo>
                    <a:pt x="399" y="241"/>
                  </a:lnTo>
                  <a:lnTo>
                    <a:pt x="400" y="241"/>
                  </a:lnTo>
                  <a:lnTo>
                    <a:pt x="402" y="241"/>
                  </a:lnTo>
                  <a:lnTo>
                    <a:pt x="403" y="243"/>
                  </a:lnTo>
                  <a:lnTo>
                    <a:pt x="403" y="243"/>
                  </a:lnTo>
                  <a:close/>
                  <a:moveTo>
                    <a:pt x="438" y="334"/>
                  </a:moveTo>
                  <a:lnTo>
                    <a:pt x="448" y="363"/>
                  </a:lnTo>
                  <a:lnTo>
                    <a:pt x="457" y="390"/>
                  </a:lnTo>
                  <a:lnTo>
                    <a:pt x="458" y="391"/>
                  </a:lnTo>
                  <a:lnTo>
                    <a:pt x="458" y="393"/>
                  </a:lnTo>
                  <a:lnTo>
                    <a:pt x="457" y="395"/>
                  </a:lnTo>
                  <a:lnTo>
                    <a:pt x="456" y="395"/>
                  </a:lnTo>
                  <a:lnTo>
                    <a:pt x="455" y="397"/>
                  </a:lnTo>
                  <a:lnTo>
                    <a:pt x="453" y="397"/>
                  </a:lnTo>
                  <a:lnTo>
                    <a:pt x="453" y="395"/>
                  </a:lnTo>
                  <a:lnTo>
                    <a:pt x="452" y="393"/>
                  </a:lnTo>
                  <a:lnTo>
                    <a:pt x="443" y="368"/>
                  </a:lnTo>
                  <a:lnTo>
                    <a:pt x="434" y="340"/>
                  </a:lnTo>
                  <a:lnTo>
                    <a:pt x="433" y="338"/>
                  </a:lnTo>
                  <a:lnTo>
                    <a:pt x="433" y="336"/>
                  </a:lnTo>
                  <a:lnTo>
                    <a:pt x="434" y="334"/>
                  </a:lnTo>
                  <a:lnTo>
                    <a:pt x="434" y="332"/>
                  </a:lnTo>
                  <a:lnTo>
                    <a:pt x="435" y="332"/>
                  </a:lnTo>
                  <a:lnTo>
                    <a:pt x="436" y="332"/>
                  </a:lnTo>
                  <a:lnTo>
                    <a:pt x="437" y="332"/>
                  </a:lnTo>
                  <a:lnTo>
                    <a:pt x="438" y="334"/>
                  </a:lnTo>
                  <a:lnTo>
                    <a:pt x="438" y="334"/>
                  </a:lnTo>
                  <a:close/>
                  <a:moveTo>
                    <a:pt x="470" y="429"/>
                  </a:moveTo>
                  <a:lnTo>
                    <a:pt x="489" y="484"/>
                  </a:lnTo>
                  <a:lnTo>
                    <a:pt x="490" y="486"/>
                  </a:lnTo>
                  <a:lnTo>
                    <a:pt x="490" y="488"/>
                  </a:lnTo>
                  <a:lnTo>
                    <a:pt x="489" y="490"/>
                  </a:lnTo>
                  <a:lnTo>
                    <a:pt x="488" y="490"/>
                  </a:lnTo>
                  <a:lnTo>
                    <a:pt x="487" y="491"/>
                  </a:lnTo>
                  <a:lnTo>
                    <a:pt x="486" y="491"/>
                  </a:lnTo>
                  <a:lnTo>
                    <a:pt x="485" y="490"/>
                  </a:lnTo>
                  <a:lnTo>
                    <a:pt x="485" y="490"/>
                  </a:lnTo>
                  <a:lnTo>
                    <a:pt x="466" y="434"/>
                  </a:lnTo>
                  <a:lnTo>
                    <a:pt x="465" y="432"/>
                  </a:lnTo>
                  <a:lnTo>
                    <a:pt x="466" y="431"/>
                  </a:lnTo>
                  <a:lnTo>
                    <a:pt x="466" y="429"/>
                  </a:lnTo>
                  <a:lnTo>
                    <a:pt x="467" y="427"/>
                  </a:lnTo>
                  <a:lnTo>
                    <a:pt x="468" y="427"/>
                  </a:lnTo>
                  <a:lnTo>
                    <a:pt x="469" y="427"/>
                  </a:lnTo>
                  <a:lnTo>
                    <a:pt x="470" y="427"/>
                  </a:lnTo>
                  <a:lnTo>
                    <a:pt x="470" y="429"/>
                  </a:lnTo>
                  <a:lnTo>
                    <a:pt x="470" y="429"/>
                  </a:lnTo>
                  <a:close/>
                  <a:moveTo>
                    <a:pt x="502" y="524"/>
                  </a:moveTo>
                  <a:lnTo>
                    <a:pt x="505" y="534"/>
                  </a:lnTo>
                  <a:lnTo>
                    <a:pt x="522" y="577"/>
                  </a:lnTo>
                  <a:lnTo>
                    <a:pt x="522" y="579"/>
                  </a:lnTo>
                  <a:lnTo>
                    <a:pt x="522" y="581"/>
                  </a:lnTo>
                  <a:lnTo>
                    <a:pt x="522" y="582"/>
                  </a:lnTo>
                  <a:lnTo>
                    <a:pt x="521" y="584"/>
                  </a:lnTo>
                  <a:lnTo>
                    <a:pt x="520" y="584"/>
                  </a:lnTo>
                  <a:lnTo>
                    <a:pt x="519" y="584"/>
                  </a:lnTo>
                  <a:lnTo>
                    <a:pt x="518" y="584"/>
                  </a:lnTo>
                  <a:lnTo>
                    <a:pt x="518" y="582"/>
                  </a:lnTo>
                  <a:lnTo>
                    <a:pt x="501" y="538"/>
                  </a:lnTo>
                  <a:lnTo>
                    <a:pt x="498" y="529"/>
                  </a:lnTo>
                  <a:lnTo>
                    <a:pt x="497" y="527"/>
                  </a:lnTo>
                  <a:lnTo>
                    <a:pt x="497" y="525"/>
                  </a:lnTo>
                  <a:lnTo>
                    <a:pt x="498" y="524"/>
                  </a:lnTo>
                  <a:lnTo>
                    <a:pt x="499" y="522"/>
                  </a:lnTo>
                  <a:lnTo>
                    <a:pt x="500" y="522"/>
                  </a:lnTo>
                  <a:lnTo>
                    <a:pt x="501" y="522"/>
                  </a:lnTo>
                  <a:lnTo>
                    <a:pt x="501" y="522"/>
                  </a:lnTo>
                  <a:lnTo>
                    <a:pt x="502" y="524"/>
                  </a:lnTo>
                  <a:lnTo>
                    <a:pt x="502" y="524"/>
                  </a:lnTo>
                  <a:close/>
                  <a:moveTo>
                    <a:pt x="537" y="616"/>
                  </a:moveTo>
                  <a:lnTo>
                    <a:pt x="560" y="666"/>
                  </a:lnTo>
                  <a:lnTo>
                    <a:pt x="560" y="668"/>
                  </a:lnTo>
                  <a:lnTo>
                    <a:pt x="561" y="670"/>
                  </a:lnTo>
                  <a:lnTo>
                    <a:pt x="560" y="672"/>
                  </a:lnTo>
                  <a:lnTo>
                    <a:pt x="560" y="672"/>
                  </a:lnTo>
                  <a:lnTo>
                    <a:pt x="558" y="674"/>
                  </a:lnTo>
                  <a:lnTo>
                    <a:pt x="557" y="674"/>
                  </a:lnTo>
                  <a:lnTo>
                    <a:pt x="556" y="674"/>
                  </a:lnTo>
                  <a:lnTo>
                    <a:pt x="555" y="672"/>
                  </a:lnTo>
                  <a:lnTo>
                    <a:pt x="532" y="622"/>
                  </a:lnTo>
                  <a:lnTo>
                    <a:pt x="531" y="620"/>
                  </a:lnTo>
                  <a:lnTo>
                    <a:pt x="531" y="618"/>
                  </a:lnTo>
                  <a:lnTo>
                    <a:pt x="532" y="616"/>
                  </a:lnTo>
                  <a:lnTo>
                    <a:pt x="532" y="615"/>
                  </a:lnTo>
                  <a:lnTo>
                    <a:pt x="534" y="615"/>
                  </a:lnTo>
                  <a:lnTo>
                    <a:pt x="535" y="615"/>
                  </a:lnTo>
                  <a:lnTo>
                    <a:pt x="536" y="615"/>
                  </a:lnTo>
                  <a:lnTo>
                    <a:pt x="537" y="616"/>
                  </a:lnTo>
                  <a:lnTo>
                    <a:pt x="537" y="616"/>
                  </a:lnTo>
                  <a:close/>
                  <a:moveTo>
                    <a:pt x="576" y="702"/>
                  </a:moveTo>
                  <a:lnTo>
                    <a:pt x="596" y="745"/>
                  </a:lnTo>
                  <a:lnTo>
                    <a:pt x="599" y="750"/>
                  </a:lnTo>
                  <a:lnTo>
                    <a:pt x="600" y="752"/>
                  </a:lnTo>
                  <a:lnTo>
                    <a:pt x="600" y="754"/>
                  </a:lnTo>
                  <a:lnTo>
                    <a:pt x="600" y="756"/>
                  </a:lnTo>
                  <a:lnTo>
                    <a:pt x="599" y="758"/>
                  </a:lnTo>
                  <a:lnTo>
                    <a:pt x="599" y="759"/>
                  </a:lnTo>
                  <a:lnTo>
                    <a:pt x="598" y="759"/>
                  </a:lnTo>
                  <a:lnTo>
                    <a:pt x="597" y="759"/>
                  </a:lnTo>
                  <a:lnTo>
                    <a:pt x="596" y="758"/>
                  </a:lnTo>
                  <a:lnTo>
                    <a:pt x="591" y="750"/>
                  </a:lnTo>
                  <a:lnTo>
                    <a:pt x="572" y="708"/>
                  </a:lnTo>
                  <a:lnTo>
                    <a:pt x="571" y="706"/>
                  </a:lnTo>
                  <a:lnTo>
                    <a:pt x="571" y="704"/>
                  </a:lnTo>
                  <a:lnTo>
                    <a:pt x="572" y="702"/>
                  </a:lnTo>
                  <a:lnTo>
                    <a:pt x="572" y="702"/>
                  </a:lnTo>
                  <a:lnTo>
                    <a:pt x="573" y="700"/>
                  </a:lnTo>
                  <a:lnTo>
                    <a:pt x="574" y="700"/>
                  </a:lnTo>
                  <a:lnTo>
                    <a:pt x="575" y="700"/>
                  </a:lnTo>
                  <a:lnTo>
                    <a:pt x="576" y="702"/>
                  </a:lnTo>
                  <a:lnTo>
                    <a:pt x="576" y="702"/>
                  </a:lnTo>
                  <a:close/>
                  <a:moveTo>
                    <a:pt x="619" y="783"/>
                  </a:moveTo>
                  <a:lnTo>
                    <a:pt x="624" y="793"/>
                  </a:lnTo>
                  <a:lnTo>
                    <a:pt x="624" y="791"/>
                  </a:lnTo>
                  <a:lnTo>
                    <a:pt x="648" y="820"/>
                  </a:lnTo>
                  <a:lnTo>
                    <a:pt x="649" y="822"/>
                  </a:lnTo>
                  <a:lnTo>
                    <a:pt x="649" y="824"/>
                  </a:lnTo>
                  <a:lnTo>
                    <a:pt x="649" y="825"/>
                  </a:lnTo>
                  <a:lnTo>
                    <a:pt x="649" y="827"/>
                  </a:lnTo>
                  <a:lnTo>
                    <a:pt x="648" y="827"/>
                  </a:lnTo>
                  <a:lnTo>
                    <a:pt x="647" y="829"/>
                  </a:lnTo>
                  <a:lnTo>
                    <a:pt x="646" y="829"/>
                  </a:lnTo>
                  <a:lnTo>
                    <a:pt x="645" y="827"/>
                  </a:lnTo>
                  <a:lnTo>
                    <a:pt x="621" y="799"/>
                  </a:lnTo>
                  <a:lnTo>
                    <a:pt x="620" y="799"/>
                  </a:lnTo>
                  <a:lnTo>
                    <a:pt x="615" y="790"/>
                  </a:lnTo>
                  <a:lnTo>
                    <a:pt x="614" y="788"/>
                  </a:lnTo>
                  <a:lnTo>
                    <a:pt x="614" y="786"/>
                  </a:lnTo>
                  <a:lnTo>
                    <a:pt x="614" y="784"/>
                  </a:lnTo>
                  <a:lnTo>
                    <a:pt x="615" y="783"/>
                  </a:lnTo>
                  <a:lnTo>
                    <a:pt x="616" y="783"/>
                  </a:lnTo>
                  <a:lnTo>
                    <a:pt x="617" y="783"/>
                  </a:lnTo>
                  <a:lnTo>
                    <a:pt x="618" y="783"/>
                  </a:lnTo>
                  <a:lnTo>
                    <a:pt x="619" y="783"/>
                  </a:lnTo>
                  <a:lnTo>
                    <a:pt x="619" y="783"/>
                  </a:lnTo>
                  <a:close/>
                  <a:moveTo>
                    <a:pt x="672" y="834"/>
                  </a:moveTo>
                  <a:lnTo>
                    <a:pt x="681" y="840"/>
                  </a:lnTo>
                  <a:lnTo>
                    <a:pt x="680" y="840"/>
                  </a:lnTo>
                  <a:lnTo>
                    <a:pt x="708" y="843"/>
                  </a:lnTo>
                  <a:lnTo>
                    <a:pt x="709" y="843"/>
                  </a:lnTo>
                  <a:lnTo>
                    <a:pt x="710" y="845"/>
                  </a:lnTo>
                  <a:lnTo>
                    <a:pt x="710" y="845"/>
                  </a:lnTo>
                  <a:lnTo>
                    <a:pt x="711" y="847"/>
                  </a:lnTo>
                  <a:lnTo>
                    <a:pt x="710" y="849"/>
                  </a:lnTo>
                  <a:lnTo>
                    <a:pt x="710" y="850"/>
                  </a:lnTo>
                  <a:lnTo>
                    <a:pt x="709" y="852"/>
                  </a:lnTo>
                  <a:lnTo>
                    <a:pt x="708" y="852"/>
                  </a:lnTo>
                  <a:lnTo>
                    <a:pt x="680" y="849"/>
                  </a:lnTo>
                  <a:lnTo>
                    <a:pt x="679" y="849"/>
                  </a:lnTo>
                  <a:lnTo>
                    <a:pt x="671" y="843"/>
                  </a:lnTo>
                  <a:lnTo>
                    <a:pt x="670" y="843"/>
                  </a:lnTo>
                  <a:lnTo>
                    <a:pt x="669" y="841"/>
                  </a:lnTo>
                  <a:lnTo>
                    <a:pt x="669" y="840"/>
                  </a:lnTo>
                  <a:lnTo>
                    <a:pt x="669" y="838"/>
                  </a:lnTo>
                  <a:lnTo>
                    <a:pt x="670" y="836"/>
                  </a:lnTo>
                  <a:lnTo>
                    <a:pt x="670" y="836"/>
                  </a:lnTo>
                  <a:lnTo>
                    <a:pt x="671" y="834"/>
                  </a:lnTo>
                  <a:lnTo>
                    <a:pt x="672" y="834"/>
                  </a:lnTo>
                  <a:lnTo>
                    <a:pt x="672" y="834"/>
                  </a:lnTo>
                  <a:close/>
                  <a:moveTo>
                    <a:pt x="732" y="829"/>
                  </a:moveTo>
                  <a:lnTo>
                    <a:pt x="740" y="825"/>
                  </a:lnTo>
                  <a:lnTo>
                    <a:pt x="739" y="825"/>
                  </a:lnTo>
                  <a:lnTo>
                    <a:pt x="764" y="799"/>
                  </a:lnTo>
                  <a:lnTo>
                    <a:pt x="765" y="799"/>
                  </a:lnTo>
                  <a:lnTo>
                    <a:pt x="766" y="799"/>
                  </a:lnTo>
                  <a:lnTo>
                    <a:pt x="767" y="800"/>
                  </a:lnTo>
                  <a:lnTo>
                    <a:pt x="768" y="800"/>
                  </a:lnTo>
                  <a:lnTo>
                    <a:pt x="768" y="802"/>
                  </a:lnTo>
                  <a:lnTo>
                    <a:pt x="768" y="804"/>
                  </a:lnTo>
                  <a:lnTo>
                    <a:pt x="768" y="806"/>
                  </a:lnTo>
                  <a:lnTo>
                    <a:pt x="767" y="808"/>
                  </a:lnTo>
                  <a:lnTo>
                    <a:pt x="742" y="833"/>
                  </a:lnTo>
                  <a:lnTo>
                    <a:pt x="741" y="833"/>
                  </a:lnTo>
                  <a:lnTo>
                    <a:pt x="734" y="838"/>
                  </a:lnTo>
                  <a:lnTo>
                    <a:pt x="733" y="838"/>
                  </a:lnTo>
                  <a:lnTo>
                    <a:pt x="732" y="838"/>
                  </a:lnTo>
                  <a:lnTo>
                    <a:pt x="731" y="838"/>
                  </a:lnTo>
                  <a:lnTo>
                    <a:pt x="731" y="836"/>
                  </a:lnTo>
                  <a:lnTo>
                    <a:pt x="731" y="834"/>
                  </a:lnTo>
                  <a:lnTo>
                    <a:pt x="731" y="833"/>
                  </a:lnTo>
                  <a:lnTo>
                    <a:pt x="731" y="831"/>
                  </a:lnTo>
                  <a:lnTo>
                    <a:pt x="732" y="829"/>
                  </a:lnTo>
                  <a:lnTo>
                    <a:pt x="732" y="829"/>
                  </a:lnTo>
                  <a:close/>
                  <a:moveTo>
                    <a:pt x="784" y="770"/>
                  </a:moveTo>
                  <a:lnTo>
                    <a:pt x="796" y="749"/>
                  </a:lnTo>
                  <a:lnTo>
                    <a:pt x="809" y="724"/>
                  </a:lnTo>
                  <a:lnTo>
                    <a:pt x="810" y="722"/>
                  </a:lnTo>
                  <a:lnTo>
                    <a:pt x="811" y="722"/>
                  </a:lnTo>
                  <a:lnTo>
                    <a:pt x="812" y="722"/>
                  </a:lnTo>
                  <a:lnTo>
                    <a:pt x="812" y="722"/>
                  </a:lnTo>
                  <a:lnTo>
                    <a:pt x="813" y="724"/>
                  </a:lnTo>
                  <a:lnTo>
                    <a:pt x="813" y="725"/>
                  </a:lnTo>
                  <a:lnTo>
                    <a:pt x="813" y="727"/>
                  </a:lnTo>
                  <a:lnTo>
                    <a:pt x="813" y="729"/>
                  </a:lnTo>
                  <a:lnTo>
                    <a:pt x="801" y="754"/>
                  </a:lnTo>
                  <a:lnTo>
                    <a:pt x="787" y="775"/>
                  </a:lnTo>
                  <a:lnTo>
                    <a:pt x="786" y="777"/>
                  </a:lnTo>
                  <a:lnTo>
                    <a:pt x="785" y="777"/>
                  </a:lnTo>
                  <a:lnTo>
                    <a:pt x="784" y="777"/>
                  </a:lnTo>
                  <a:lnTo>
                    <a:pt x="784" y="775"/>
                  </a:lnTo>
                  <a:lnTo>
                    <a:pt x="783" y="774"/>
                  </a:lnTo>
                  <a:lnTo>
                    <a:pt x="783" y="772"/>
                  </a:lnTo>
                  <a:lnTo>
                    <a:pt x="783" y="770"/>
                  </a:lnTo>
                  <a:lnTo>
                    <a:pt x="784" y="770"/>
                  </a:lnTo>
                  <a:lnTo>
                    <a:pt x="784" y="770"/>
                  </a:lnTo>
                  <a:close/>
                  <a:moveTo>
                    <a:pt x="826" y="688"/>
                  </a:moveTo>
                  <a:lnTo>
                    <a:pt x="847" y="636"/>
                  </a:lnTo>
                  <a:lnTo>
                    <a:pt x="847" y="634"/>
                  </a:lnTo>
                  <a:lnTo>
                    <a:pt x="848" y="634"/>
                  </a:lnTo>
                  <a:lnTo>
                    <a:pt x="850" y="634"/>
                  </a:lnTo>
                  <a:lnTo>
                    <a:pt x="851" y="634"/>
                  </a:lnTo>
                  <a:lnTo>
                    <a:pt x="852" y="636"/>
                  </a:lnTo>
                  <a:lnTo>
                    <a:pt x="852" y="638"/>
                  </a:lnTo>
                  <a:lnTo>
                    <a:pt x="852" y="640"/>
                  </a:lnTo>
                  <a:lnTo>
                    <a:pt x="852" y="641"/>
                  </a:lnTo>
                  <a:lnTo>
                    <a:pt x="830" y="693"/>
                  </a:lnTo>
                  <a:lnTo>
                    <a:pt x="830" y="695"/>
                  </a:lnTo>
                  <a:lnTo>
                    <a:pt x="829" y="695"/>
                  </a:lnTo>
                  <a:lnTo>
                    <a:pt x="828" y="695"/>
                  </a:lnTo>
                  <a:lnTo>
                    <a:pt x="827" y="695"/>
                  </a:lnTo>
                  <a:lnTo>
                    <a:pt x="826" y="693"/>
                  </a:lnTo>
                  <a:lnTo>
                    <a:pt x="826" y="691"/>
                  </a:lnTo>
                  <a:lnTo>
                    <a:pt x="826" y="690"/>
                  </a:lnTo>
                  <a:lnTo>
                    <a:pt x="826" y="688"/>
                  </a:lnTo>
                  <a:lnTo>
                    <a:pt x="826" y="688"/>
                  </a:lnTo>
                  <a:close/>
                  <a:moveTo>
                    <a:pt x="862" y="599"/>
                  </a:moveTo>
                  <a:lnTo>
                    <a:pt x="884" y="547"/>
                  </a:lnTo>
                  <a:lnTo>
                    <a:pt x="885" y="545"/>
                  </a:lnTo>
                  <a:lnTo>
                    <a:pt x="886" y="545"/>
                  </a:lnTo>
                  <a:lnTo>
                    <a:pt x="887" y="545"/>
                  </a:lnTo>
                  <a:lnTo>
                    <a:pt x="888" y="545"/>
                  </a:lnTo>
                  <a:lnTo>
                    <a:pt x="888" y="547"/>
                  </a:lnTo>
                  <a:lnTo>
                    <a:pt x="889" y="549"/>
                  </a:lnTo>
                  <a:lnTo>
                    <a:pt x="889" y="550"/>
                  </a:lnTo>
                  <a:lnTo>
                    <a:pt x="888" y="552"/>
                  </a:lnTo>
                  <a:lnTo>
                    <a:pt x="867" y="604"/>
                  </a:lnTo>
                  <a:lnTo>
                    <a:pt x="866" y="604"/>
                  </a:lnTo>
                  <a:lnTo>
                    <a:pt x="865" y="606"/>
                  </a:lnTo>
                  <a:lnTo>
                    <a:pt x="864" y="606"/>
                  </a:lnTo>
                  <a:lnTo>
                    <a:pt x="863" y="604"/>
                  </a:lnTo>
                  <a:lnTo>
                    <a:pt x="862" y="604"/>
                  </a:lnTo>
                  <a:lnTo>
                    <a:pt x="862" y="602"/>
                  </a:lnTo>
                  <a:lnTo>
                    <a:pt x="862" y="600"/>
                  </a:lnTo>
                  <a:lnTo>
                    <a:pt x="862" y="599"/>
                  </a:lnTo>
                  <a:lnTo>
                    <a:pt x="862" y="599"/>
                  </a:lnTo>
                  <a:close/>
                  <a:moveTo>
                    <a:pt x="898" y="507"/>
                  </a:moveTo>
                  <a:lnTo>
                    <a:pt x="915" y="459"/>
                  </a:lnTo>
                  <a:lnTo>
                    <a:pt x="917" y="452"/>
                  </a:lnTo>
                  <a:lnTo>
                    <a:pt x="918" y="452"/>
                  </a:lnTo>
                  <a:lnTo>
                    <a:pt x="919" y="450"/>
                  </a:lnTo>
                  <a:lnTo>
                    <a:pt x="920" y="450"/>
                  </a:lnTo>
                  <a:lnTo>
                    <a:pt x="921" y="450"/>
                  </a:lnTo>
                  <a:lnTo>
                    <a:pt x="921" y="452"/>
                  </a:lnTo>
                  <a:lnTo>
                    <a:pt x="922" y="454"/>
                  </a:lnTo>
                  <a:lnTo>
                    <a:pt x="922" y="456"/>
                  </a:lnTo>
                  <a:lnTo>
                    <a:pt x="921" y="457"/>
                  </a:lnTo>
                  <a:lnTo>
                    <a:pt x="919" y="465"/>
                  </a:lnTo>
                  <a:lnTo>
                    <a:pt x="903" y="513"/>
                  </a:lnTo>
                  <a:lnTo>
                    <a:pt x="901" y="513"/>
                  </a:lnTo>
                  <a:lnTo>
                    <a:pt x="900" y="515"/>
                  </a:lnTo>
                  <a:lnTo>
                    <a:pt x="899" y="515"/>
                  </a:lnTo>
                  <a:lnTo>
                    <a:pt x="898" y="515"/>
                  </a:lnTo>
                  <a:lnTo>
                    <a:pt x="898" y="513"/>
                  </a:lnTo>
                  <a:lnTo>
                    <a:pt x="897" y="511"/>
                  </a:lnTo>
                  <a:lnTo>
                    <a:pt x="897" y="509"/>
                  </a:lnTo>
                  <a:lnTo>
                    <a:pt x="898" y="507"/>
                  </a:lnTo>
                  <a:lnTo>
                    <a:pt x="898" y="507"/>
                  </a:lnTo>
                  <a:close/>
                  <a:moveTo>
                    <a:pt x="931" y="413"/>
                  </a:moveTo>
                  <a:lnTo>
                    <a:pt x="944" y="373"/>
                  </a:lnTo>
                  <a:lnTo>
                    <a:pt x="949" y="357"/>
                  </a:lnTo>
                  <a:lnTo>
                    <a:pt x="950" y="357"/>
                  </a:lnTo>
                  <a:lnTo>
                    <a:pt x="951" y="356"/>
                  </a:lnTo>
                  <a:lnTo>
                    <a:pt x="952" y="356"/>
                  </a:lnTo>
                  <a:lnTo>
                    <a:pt x="953" y="356"/>
                  </a:lnTo>
                  <a:lnTo>
                    <a:pt x="953" y="357"/>
                  </a:lnTo>
                  <a:lnTo>
                    <a:pt x="954" y="359"/>
                  </a:lnTo>
                  <a:lnTo>
                    <a:pt x="954" y="361"/>
                  </a:lnTo>
                  <a:lnTo>
                    <a:pt x="954" y="363"/>
                  </a:lnTo>
                  <a:lnTo>
                    <a:pt x="948" y="379"/>
                  </a:lnTo>
                  <a:lnTo>
                    <a:pt x="935" y="418"/>
                  </a:lnTo>
                  <a:lnTo>
                    <a:pt x="935" y="420"/>
                  </a:lnTo>
                  <a:lnTo>
                    <a:pt x="934" y="420"/>
                  </a:lnTo>
                  <a:lnTo>
                    <a:pt x="933" y="420"/>
                  </a:lnTo>
                  <a:lnTo>
                    <a:pt x="932" y="420"/>
                  </a:lnTo>
                  <a:lnTo>
                    <a:pt x="931" y="418"/>
                  </a:lnTo>
                  <a:lnTo>
                    <a:pt x="931" y="416"/>
                  </a:lnTo>
                  <a:lnTo>
                    <a:pt x="931" y="415"/>
                  </a:lnTo>
                  <a:lnTo>
                    <a:pt x="931" y="413"/>
                  </a:lnTo>
                  <a:lnTo>
                    <a:pt x="931" y="413"/>
                  </a:lnTo>
                  <a:close/>
                  <a:moveTo>
                    <a:pt x="963" y="318"/>
                  </a:moveTo>
                  <a:lnTo>
                    <a:pt x="972" y="293"/>
                  </a:lnTo>
                  <a:lnTo>
                    <a:pt x="983" y="264"/>
                  </a:lnTo>
                  <a:lnTo>
                    <a:pt x="984" y="263"/>
                  </a:lnTo>
                  <a:lnTo>
                    <a:pt x="985" y="263"/>
                  </a:lnTo>
                  <a:lnTo>
                    <a:pt x="986" y="263"/>
                  </a:lnTo>
                  <a:lnTo>
                    <a:pt x="987" y="263"/>
                  </a:lnTo>
                  <a:lnTo>
                    <a:pt x="988" y="264"/>
                  </a:lnTo>
                  <a:lnTo>
                    <a:pt x="988" y="266"/>
                  </a:lnTo>
                  <a:lnTo>
                    <a:pt x="988" y="268"/>
                  </a:lnTo>
                  <a:lnTo>
                    <a:pt x="988" y="270"/>
                  </a:lnTo>
                  <a:lnTo>
                    <a:pt x="977" y="297"/>
                  </a:lnTo>
                  <a:lnTo>
                    <a:pt x="968" y="323"/>
                  </a:lnTo>
                  <a:lnTo>
                    <a:pt x="967" y="325"/>
                  </a:lnTo>
                  <a:lnTo>
                    <a:pt x="966" y="325"/>
                  </a:lnTo>
                  <a:lnTo>
                    <a:pt x="965" y="325"/>
                  </a:lnTo>
                  <a:lnTo>
                    <a:pt x="964" y="325"/>
                  </a:lnTo>
                  <a:lnTo>
                    <a:pt x="964" y="323"/>
                  </a:lnTo>
                  <a:lnTo>
                    <a:pt x="963" y="322"/>
                  </a:lnTo>
                  <a:lnTo>
                    <a:pt x="963" y="320"/>
                  </a:lnTo>
                  <a:lnTo>
                    <a:pt x="963" y="318"/>
                  </a:lnTo>
                  <a:lnTo>
                    <a:pt x="963" y="318"/>
                  </a:lnTo>
                  <a:close/>
                  <a:moveTo>
                    <a:pt x="997" y="225"/>
                  </a:moveTo>
                  <a:lnTo>
                    <a:pt x="1001" y="214"/>
                  </a:lnTo>
                  <a:lnTo>
                    <a:pt x="1020" y="175"/>
                  </a:lnTo>
                  <a:lnTo>
                    <a:pt x="1021" y="173"/>
                  </a:lnTo>
                  <a:lnTo>
                    <a:pt x="1022" y="173"/>
                  </a:lnTo>
                  <a:lnTo>
                    <a:pt x="1023" y="173"/>
                  </a:lnTo>
                  <a:lnTo>
                    <a:pt x="1024" y="175"/>
                  </a:lnTo>
                  <a:lnTo>
                    <a:pt x="1025" y="175"/>
                  </a:lnTo>
                  <a:lnTo>
                    <a:pt x="1025" y="177"/>
                  </a:lnTo>
                  <a:lnTo>
                    <a:pt x="1025" y="179"/>
                  </a:lnTo>
                  <a:lnTo>
                    <a:pt x="1024" y="181"/>
                  </a:lnTo>
                  <a:lnTo>
                    <a:pt x="1006" y="220"/>
                  </a:lnTo>
                  <a:lnTo>
                    <a:pt x="1001" y="231"/>
                  </a:lnTo>
                  <a:lnTo>
                    <a:pt x="1001" y="232"/>
                  </a:lnTo>
                  <a:lnTo>
                    <a:pt x="1000" y="232"/>
                  </a:lnTo>
                  <a:lnTo>
                    <a:pt x="999" y="232"/>
                  </a:lnTo>
                  <a:lnTo>
                    <a:pt x="998" y="232"/>
                  </a:lnTo>
                  <a:lnTo>
                    <a:pt x="997" y="231"/>
                  </a:lnTo>
                  <a:lnTo>
                    <a:pt x="997" y="229"/>
                  </a:lnTo>
                  <a:lnTo>
                    <a:pt x="997" y="227"/>
                  </a:lnTo>
                  <a:lnTo>
                    <a:pt x="997" y="225"/>
                  </a:lnTo>
                  <a:lnTo>
                    <a:pt x="997" y="225"/>
                  </a:lnTo>
                  <a:close/>
                  <a:moveTo>
                    <a:pt x="1038" y="139"/>
                  </a:moveTo>
                  <a:lnTo>
                    <a:pt x="1062" y="91"/>
                  </a:lnTo>
                  <a:lnTo>
                    <a:pt x="1063" y="89"/>
                  </a:lnTo>
                  <a:lnTo>
                    <a:pt x="1063" y="89"/>
                  </a:lnTo>
                  <a:lnTo>
                    <a:pt x="1064" y="89"/>
                  </a:lnTo>
                  <a:lnTo>
                    <a:pt x="1065" y="89"/>
                  </a:lnTo>
                  <a:lnTo>
                    <a:pt x="1066" y="91"/>
                  </a:lnTo>
                  <a:lnTo>
                    <a:pt x="1066" y="93"/>
                  </a:lnTo>
                  <a:lnTo>
                    <a:pt x="1066" y="95"/>
                  </a:lnTo>
                  <a:lnTo>
                    <a:pt x="1066" y="97"/>
                  </a:lnTo>
                  <a:lnTo>
                    <a:pt x="1042" y="145"/>
                  </a:lnTo>
                  <a:lnTo>
                    <a:pt x="1041" y="147"/>
                  </a:lnTo>
                  <a:lnTo>
                    <a:pt x="1040" y="147"/>
                  </a:lnTo>
                  <a:lnTo>
                    <a:pt x="1039" y="147"/>
                  </a:lnTo>
                  <a:lnTo>
                    <a:pt x="1038" y="147"/>
                  </a:lnTo>
                  <a:lnTo>
                    <a:pt x="1037" y="145"/>
                  </a:lnTo>
                  <a:lnTo>
                    <a:pt x="1037" y="143"/>
                  </a:lnTo>
                  <a:lnTo>
                    <a:pt x="1037" y="141"/>
                  </a:lnTo>
                  <a:lnTo>
                    <a:pt x="1038" y="139"/>
                  </a:lnTo>
                  <a:lnTo>
                    <a:pt x="1038" y="139"/>
                  </a:lnTo>
                  <a:close/>
                  <a:moveTo>
                    <a:pt x="1081" y="59"/>
                  </a:moveTo>
                  <a:lnTo>
                    <a:pt x="1092" y="43"/>
                  </a:lnTo>
                  <a:lnTo>
                    <a:pt x="1092" y="43"/>
                  </a:lnTo>
                  <a:lnTo>
                    <a:pt x="1111" y="22"/>
                  </a:lnTo>
                  <a:lnTo>
                    <a:pt x="1112" y="22"/>
                  </a:lnTo>
                  <a:lnTo>
                    <a:pt x="1114" y="22"/>
                  </a:lnTo>
                  <a:lnTo>
                    <a:pt x="1115" y="22"/>
                  </a:lnTo>
                  <a:lnTo>
                    <a:pt x="1116" y="23"/>
                  </a:lnTo>
                  <a:lnTo>
                    <a:pt x="1116" y="25"/>
                  </a:lnTo>
                  <a:lnTo>
                    <a:pt x="1116" y="27"/>
                  </a:lnTo>
                  <a:lnTo>
                    <a:pt x="1116" y="29"/>
                  </a:lnTo>
                  <a:lnTo>
                    <a:pt x="1115" y="30"/>
                  </a:lnTo>
                  <a:lnTo>
                    <a:pt x="1095" y="50"/>
                  </a:lnTo>
                  <a:lnTo>
                    <a:pt x="1095" y="50"/>
                  </a:lnTo>
                  <a:lnTo>
                    <a:pt x="1084" y="66"/>
                  </a:lnTo>
                  <a:lnTo>
                    <a:pt x="1083" y="66"/>
                  </a:lnTo>
                  <a:lnTo>
                    <a:pt x="1082" y="68"/>
                  </a:lnTo>
                  <a:lnTo>
                    <a:pt x="1081" y="66"/>
                  </a:lnTo>
                  <a:lnTo>
                    <a:pt x="1081" y="66"/>
                  </a:lnTo>
                  <a:lnTo>
                    <a:pt x="1080" y="64"/>
                  </a:lnTo>
                  <a:lnTo>
                    <a:pt x="1080" y="63"/>
                  </a:lnTo>
                  <a:lnTo>
                    <a:pt x="1080" y="61"/>
                  </a:lnTo>
                  <a:lnTo>
                    <a:pt x="1081" y="59"/>
                  </a:lnTo>
                  <a:lnTo>
                    <a:pt x="1081" y="59"/>
                  </a:lnTo>
                  <a:close/>
                  <a:moveTo>
                    <a:pt x="1137" y="5"/>
                  </a:moveTo>
                  <a:lnTo>
                    <a:pt x="1151" y="0"/>
                  </a:lnTo>
                  <a:lnTo>
                    <a:pt x="1151" y="0"/>
                  </a:lnTo>
                  <a:lnTo>
                    <a:pt x="1175" y="4"/>
                  </a:lnTo>
                  <a:lnTo>
                    <a:pt x="1176" y="4"/>
                  </a:lnTo>
                  <a:lnTo>
                    <a:pt x="1177" y="5"/>
                  </a:lnTo>
                  <a:lnTo>
                    <a:pt x="1177" y="7"/>
                  </a:lnTo>
                  <a:lnTo>
                    <a:pt x="1177" y="9"/>
                  </a:lnTo>
                  <a:lnTo>
                    <a:pt x="1177" y="11"/>
                  </a:lnTo>
                  <a:lnTo>
                    <a:pt x="1177" y="11"/>
                  </a:lnTo>
                  <a:lnTo>
                    <a:pt x="1176" y="13"/>
                  </a:lnTo>
                  <a:lnTo>
                    <a:pt x="1175" y="13"/>
                  </a:lnTo>
                  <a:lnTo>
                    <a:pt x="1151" y="9"/>
                  </a:lnTo>
                  <a:lnTo>
                    <a:pt x="1152" y="9"/>
                  </a:lnTo>
                  <a:lnTo>
                    <a:pt x="1138" y="14"/>
                  </a:lnTo>
                  <a:lnTo>
                    <a:pt x="1137" y="14"/>
                  </a:lnTo>
                  <a:lnTo>
                    <a:pt x="1136" y="14"/>
                  </a:lnTo>
                  <a:lnTo>
                    <a:pt x="1135" y="13"/>
                  </a:lnTo>
                  <a:lnTo>
                    <a:pt x="1135" y="11"/>
                  </a:lnTo>
                  <a:lnTo>
                    <a:pt x="1135" y="9"/>
                  </a:lnTo>
                  <a:lnTo>
                    <a:pt x="1135" y="7"/>
                  </a:lnTo>
                  <a:lnTo>
                    <a:pt x="1136" y="7"/>
                  </a:lnTo>
                  <a:lnTo>
                    <a:pt x="1137" y="5"/>
                  </a:lnTo>
                  <a:lnTo>
                    <a:pt x="1137" y="5"/>
                  </a:lnTo>
                  <a:close/>
                  <a:moveTo>
                    <a:pt x="1201" y="18"/>
                  </a:moveTo>
                  <a:lnTo>
                    <a:pt x="1213" y="27"/>
                  </a:lnTo>
                  <a:lnTo>
                    <a:pt x="1213" y="27"/>
                  </a:lnTo>
                  <a:lnTo>
                    <a:pt x="1233" y="50"/>
                  </a:lnTo>
                  <a:lnTo>
                    <a:pt x="1234" y="52"/>
                  </a:lnTo>
                  <a:lnTo>
                    <a:pt x="1234" y="54"/>
                  </a:lnTo>
                  <a:lnTo>
                    <a:pt x="1234" y="55"/>
                  </a:lnTo>
                  <a:lnTo>
                    <a:pt x="1234" y="57"/>
                  </a:lnTo>
                  <a:lnTo>
                    <a:pt x="1233" y="57"/>
                  </a:lnTo>
                  <a:lnTo>
                    <a:pt x="1232" y="59"/>
                  </a:lnTo>
                  <a:lnTo>
                    <a:pt x="1231" y="59"/>
                  </a:lnTo>
                  <a:lnTo>
                    <a:pt x="1230" y="57"/>
                  </a:lnTo>
                  <a:lnTo>
                    <a:pt x="1211" y="36"/>
                  </a:lnTo>
                  <a:lnTo>
                    <a:pt x="1211" y="36"/>
                  </a:lnTo>
                  <a:lnTo>
                    <a:pt x="1199" y="25"/>
                  </a:lnTo>
                  <a:lnTo>
                    <a:pt x="1198" y="25"/>
                  </a:lnTo>
                  <a:lnTo>
                    <a:pt x="1198" y="23"/>
                  </a:lnTo>
                  <a:lnTo>
                    <a:pt x="1197" y="22"/>
                  </a:lnTo>
                  <a:lnTo>
                    <a:pt x="1198" y="20"/>
                  </a:lnTo>
                  <a:lnTo>
                    <a:pt x="1198" y="18"/>
                  </a:lnTo>
                  <a:lnTo>
                    <a:pt x="1199" y="18"/>
                  </a:lnTo>
                  <a:lnTo>
                    <a:pt x="1200" y="18"/>
                  </a:lnTo>
                  <a:lnTo>
                    <a:pt x="1201" y="18"/>
                  </a:lnTo>
                  <a:lnTo>
                    <a:pt x="1201" y="18"/>
                  </a:lnTo>
                  <a:close/>
                  <a:moveTo>
                    <a:pt x="1254" y="80"/>
                  </a:moveTo>
                  <a:lnTo>
                    <a:pt x="1272" y="113"/>
                  </a:lnTo>
                  <a:lnTo>
                    <a:pt x="1279" y="129"/>
                  </a:lnTo>
                  <a:lnTo>
                    <a:pt x="1279" y="131"/>
                  </a:lnTo>
                  <a:lnTo>
                    <a:pt x="1280" y="132"/>
                  </a:lnTo>
                  <a:lnTo>
                    <a:pt x="1279" y="134"/>
                  </a:lnTo>
                  <a:lnTo>
                    <a:pt x="1279" y="134"/>
                  </a:lnTo>
                  <a:lnTo>
                    <a:pt x="1278" y="136"/>
                  </a:lnTo>
                  <a:lnTo>
                    <a:pt x="1277" y="136"/>
                  </a:lnTo>
                  <a:lnTo>
                    <a:pt x="1276" y="136"/>
                  </a:lnTo>
                  <a:lnTo>
                    <a:pt x="1275" y="134"/>
                  </a:lnTo>
                  <a:lnTo>
                    <a:pt x="1268" y="120"/>
                  </a:lnTo>
                  <a:lnTo>
                    <a:pt x="1250" y="88"/>
                  </a:lnTo>
                  <a:lnTo>
                    <a:pt x="1250" y="86"/>
                  </a:lnTo>
                  <a:lnTo>
                    <a:pt x="1249" y="84"/>
                  </a:lnTo>
                  <a:lnTo>
                    <a:pt x="1250" y="82"/>
                  </a:lnTo>
                  <a:lnTo>
                    <a:pt x="1250" y="80"/>
                  </a:lnTo>
                  <a:lnTo>
                    <a:pt x="1251" y="80"/>
                  </a:lnTo>
                  <a:lnTo>
                    <a:pt x="1252" y="79"/>
                  </a:lnTo>
                  <a:lnTo>
                    <a:pt x="1253" y="80"/>
                  </a:lnTo>
                  <a:lnTo>
                    <a:pt x="1254" y="80"/>
                  </a:lnTo>
                  <a:lnTo>
                    <a:pt x="1254" y="80"/>
                  </a:lnTo>
                  <a:close/>
                  <a:moveTo>
                    <a:pt x="1295" y="164"/>
                  </a:moveTo>
                  <a:lnTo>
                    <a:pt x="1301" y="177"/>
                  </a:lnTo>
                  <a:lnTo>
                    <a:pt x="1316" y="218"/>
                  </a:lnTo>
                  <a:lnTo>
                    <a:pt x="1317" y="220"/>
                  </a:lnTo>
                  <a:lnTo>
                    <a:pt x="1317" y="222"/>
                  </a:lnTo>
                  <a:lnTo>
                    <a:pt x="1316" y="222"/>
                  </a:lnTo>
                  <a:lnTo>
                    <a:pt x="1316" y="223"/>
                  </a:lnTo>
                  <a:lnTo>
                    <a:pt x="1315" y="225"/>
                  </a:lnTo>
                  <a:lnTo>
                    <a:pt x="1314" y="225"/>
                  </a:lnTo>
                  <a:lnTo>
                    <a:pt x="1313" y="223"/>
                  </a:lnTo>
                  <a:lnTo>
                    <a:pt x="1312" y="222"/>
                  </a:lnTo>
                  <a:lnTo>
                    <a:pt x="1296" y="182"/>
                  </a:lnTo>
                  <a:lnTo>
                    <a:pt x="1291" y="170"/>
                  </a:lnTo>
                  <a:lnTo>
                    <a:pt x="1290" y="168"/>
                  </a:lnTo>
                  <a:lnTo>
                    <a:pt x="1290" y="166"/>
                  </a:lnTo>
                  <a:lnTo>
                    <a:pt x="1291" y="164"/>
                  </a:lnTo>
                  <a:lnTo>
                    <a:pt x="1291" y="164"/>
                  </a:lnTo>
                  <a:lnTo>
                    <a:pt x="1292" y="163"/>
                  </a:lnTo>
                  <a:lnTo>
                    <a:pt x="1293" y="163"/>
                  </a:lnTo>
                  <a:lnTo>
                    <a:pt x="1294" y="163"/>
                  </a:lnTo>
                  <a:lnTo>
                    <a:pt x="1295" y="164"/>
                  </a:lnTo>
                  <a:lnTo>
                    <a:pt x="1295" y="164"/>
                  </a:lnTo>
                  <a:close/>
                  <a:moveTo>
                    <a:pt x="1332" y="256"/>
                  </a:moveTo>
                  <a:lnTo>
                    <a:pt x="1353" y="307"/>
                  </a:lnTo>
                  <a:lnTo>
                    <a:pt x="1354" y="309"/>
                  </a:lnTo>
                  <a:lnTo>
                    <a:pt x="1354" y="311"/>
                  </a:lnTo>
                  <a:lnTo>
                    <a:pt x="1353" y="313"/>
                  </a:lnTo>
                  <a:lnTo>
                    <a:pt x="1353" y="315"/>
                  </a:lnTo>
                  <a:lnTo>
                    <a:pt x="1352" y="315"/>
                  </a:lnTo>
                  <a:lnTo>
                    <a:pt x="1351" y="315"/>
                  </a:lnTo>
                  <a:lnTo>
                    <a:pt x="1349" y="315"/>
                  </a:lnTo>
                  <a:lnTo>
                    <a:pt x="1348" y="313"/>
                  </a:lnTo>
                  <a:lnTo>
                    <a:pt x="1327" y="261"/>
                  </a:lnTo>
                  <a:lnTo>
                    <a:pt x="1327" y="259"/>
                  </a:lnTo>
                  <a:lnTo>
                    <a:pt x="1327" y="257"/>
                  </a:lnTo>
                  <a:lnTo>
                    <a:pt x="1327" y="256"/>
                  </a:lnTo>
                  <a:lnTo>
                    <a:pt x="1328" y="254"/>
                  </a:lnTo>
                  <a:lnTo>
                    <a:pt x="1329" y="254"/>
                  </a:lnTo>
                  <a:lnTo>
                    <a:pt x="1330" y="254"/>
                  </a:lnTo>
                  <a:lnTo>
                    <a:pt x="1331" y="254"/>
                  </a:lnTo>
                  <a:lnTo>
                    <a:pt x="1332" y="256"/>
                  </a:lnTo>
                  <a:lnTo>
                    <a:pt x="1332" y="256"/>
                  </a:lnTo>
                  <a:close/>
                  <a:moveTo>
                    <a:pt x="1367" y="347"/>
                  </a:moveTo>
                  <a:lnTo>
                    <a:pt x="1386" y="402"/>
                  </a:lnTo>
                  <a:lnTo>
                    <a:pt x="1387" y="404"/>
                  </a:lnTo>
                  <a:lnTo>
                    <a:pt x="1387" y="406"/>
                  </a:lnTo>
                  <a:lnTo>
                    <a:pt x="1386" y="406"/>
                  </a:lnTo>
                  <a:lnTo>
                    <a:pt x="1385" y="407"/>
                  </a:lnTo>
                  <a:lnTo>
                    <a:pt x="1385" y="407"/>
                  </a:lnTo>
                  <a:lnTo>
                    <a:pt x="1384" y="407"/>
                  </a:lnTo>
                  <a:lnTo>
                    <a:pt x="1383" y="407"/>
                  </a:lnTo>
                  <a:lnTo>
                    <a:pt x="1382" y="406"/>
                  </a:lnTo>
                  <a:lnTo>
                    <a:pt x="1363" y="350"/>
                  </a:lnTo>
                  <a:lnTo>
                    <a:pt x="1363" y="348"/>
                  </a:lnTo>
                  <a:lnTo>
                    <a:pt x="1363" y="347"/>
                  </a:lnTo>
                  <a:lnTo>
                    <a:pt x="1363" y="345"/>
                  </a:lnTo>
                  <a:lnTo>
                    <a:pt x="1364" y="345"/>
                  </a:lnTo>
                  <a:lnTo>
                    <a:pt x="1365" y="343"/>
                  </a:lnTo>
                  <a:lnTo>
                    <a:pt x="1366" y="343"/>
                  </a:lnTo>
                  <a:lnTo>
                    <a:pt x="1367" y="345"/>
                  </a:lnTo>
                  <a:lnTo>
                    <a:pt x="1367" y="347"/>
                  </a:lnTo>
                  <a:lnTo>
                    <a:pt x="1367" y="347"/>
                  </a:lnTo>
                  <a:close/>
                </a:path>
              </a:pathLst>
            </a:custGeom>
            <a:solidFill>
              <a:srgbClr val="FF0000"/>
            </a:solidFill>
            <a:ln w="1588" cap="flat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26"/>
            <p:cNvSpPr>
              <a:spLocks noChangeShapeType="1"/>
            </p:cNvSpPr>
            <p:nvPr/>
          </p:nvSpPr>
          <p:spPr bwMode="auto">
            <a:xfrm>
              <a:off x="5174741" y="3372883"/>
              <a:ext cx="2796311" cy="182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127"/>
            <p:cNvSpPr>
              <a:spLocks/>
            </p:cNvSpPr>
            <p:nvPr/>
          </p:nvSpPr>
          <p:spPr bwMode="auto">
            <a:xfrm>
              <a:off x="7962336" y="3336492"/>
              <a:ext cx="115060" cy="69142"/>
            </a:xfrm>
            <a:custGeom>
              <a:avLst/>
              <a:gdLst>
                <a:gd name="T0" fmla="*/ 0 w 66"/>
                <a:gd name="T1" fmla="*/ 0 h 77"/>
                <a:gd name="T2" fmla="*/ 66 w 66"/>
                <a:gd name="T3" fmla="*/ 39 h 77"/>
                <a:gd name="T4" fmla="*/ 0 w 66"/>
                <a:gd name="T5" fmla="*/ 77 h 77"/>
                <a:gd name="T6" fmla="*/ 0 w 66"/>
                <a:gd name="T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7">
                  <a:moveTo>
                    <a:pt x="0" y="0"/>
                  </a:moveTo>
                  <a:lnTo>
                    <a:pt x="66" y="39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28"/>
            <p:cNvSpPr>
              <a:spLocks noChangeShapeType="1"/>
            </p:cNvSpPr>
            <p:nvPr/>
          </p:nvSpPr>
          <p:spPr bwMode="auto">
            <a:xfrm flipV="1">
              <a:off x="5336871" y="3028994"/>
              <a:ext cx="1743" cy="514923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129"/>
            <p:cNvSpPr>
              <a:spLocks/>
            </p:cNvSpPr>
            <p:nvPr/>
          </p:nvSpPr>
          <p:spPr bwMode="auto">
            <a:xfrm>
              <a:off x="5298518" y="2932560"/>
              <a:ext cx="76707" cy="105532"/>
            </a:xfrm>
            <a:custGeom>
              <a:avLst/>
              <a:gdLst>
                <a:gd name="T0" fmla="*/ 0 w 44"/>
                <a:gd name="T1" fmla="*/ 114 h 114"/>
                <a:gd name="T2" fmla="*/ 22 w 44"/>
                <a:gd name="T3" fmla="*/ 0 h 114"/>
                <a:gd name="T4" fmla="*/ 44 w 44"/>
                <a:gd name="T5" fmla="*/ 114 h 114"/>
                <a:gd name="T6" fmla="*/ 0 w 44"/>
                <a:gd name="T7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14">
                  <a:moveTo>
                    <a:pt x="0" y="114"/>
                  </a:moveTo>
                  <a:lnTo>
                    <a:pt x="22" y="0"/>
                  </a:lnTo>
                  <a:lnTo>
                    <a:pt x="44" y="114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30"/>
            <p:cNvSpPr>
              <a:spLocks noChangeShapeType="1"/>
            </p:cNvSpPr>
            <p:nvPr/>
          </p:nvSpPr>
          <p:spPr bwMode="auto">
            <a:xfrm>
              <a:off x="5153821" y="4323503"/>
              <a:ext cx="2796311" cy="1820"/>
            </a:xfrm>
            <a:prstGeom prst="line">
              <a:avLst/>
            </a:prstGeom>
            <a:noFill/>
            <a:ln w="7938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131"/>
            <p:cNvSpPr>
              <a:spLocks/>
            </p:cNvSpPr>
            <p:nvPr/>
          </p:nvSpPr>
          <p:spPr bwMode="auto">
            <a:xfrm>
              <a:off x="7941416" y="4288932"/>
              <a:ext cx="116804" cy="69142"/>
            </a:xfrm>
            <a:custGeom>
              <a:avLst/>
              <a:gdLst>
                <a:gd name="T0" fmla="*/ 0 w 67"/>
                <a:gd name="T1" fmla="*/ 0 h 76"/>
                <a:gd name="T2" fmla="*/ 67 w 67"/>
                <a:gd name="T3" fmla="*/ 39 h 76"/>
                <a:gd name="T4" fmla="*/ 0 w 67"/>
                <a:gd name="T5" fmla="*/ 76 h 76"/>
                <a:gd name="T6" fmla="*/ 0 w 67"/>
                <a:gd name="T7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6">
                  <a:moveTo>
                    <a:pt x="0" y="0"/>
                  </a:moveTo>
                  <a:lnTo>
                    <a:pt x="67" y="39"/>
                  </a:lnTo>
                  <a:lnTo>
                    <a:pt x="0" y="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33"/>
            <p:cNvSpPr>
              <a:spLocks/>
            </p:cNvSpPr>
            <p:nvPr/>
          </p:nvSpPr>
          <p:spPr bwMode="auto">
            <a:xfrm>
              <a:off x="5549559" y="3007160"/>
              <a:ext cx="101113" cy="90976"/>
            </a:xfrm>
            <a:custGeom>
              <a:avLst/>
              <a:gdLst>
                <a:gd name="T0" fmla="*/ 0 w 58"/>
                <a:gd name="T1" fmla="*/ 100 h 100"/>
                <a:gd name="T2" fmla="*/ 1 w 58"/>
                <a:gd name="T3" fmla="*/ 98 h 100"/>
                <a:gd name="T4" fmla="*/ 2 w 58"/>
                <a:gd name="T5" fmla="*/ 95 h 100"/>
                <a:gd name="T6" fmla="*/ 4 w 58"/>
                <a:gd name="T7" fmla="*/ 91 h 100"/>
                <a:gd name="T8" fmla="*/ 6 w 58"/>
                <a:gd name="T9" fmla="*/ 86 h 100"/>
                <a:gd name="T10" fmla="*/ 9 w 58"/>
                <a:gd name="T11" fmla="*/ 80 h 100"/>
                <a:gd name="T12" fmla="*/ 12 w 58"/>
                <a:gd name="T13" fmla="*/ 75 h 100"/>
                <a:gd name="T14" fmla="*/ 16 w 58"/>
                <a:gd name="T15" fmla="*/ 70 h 100"/>
                <a:gd name="T16" fmla="*/ 19 w 58"/>
                <a:gd name="T17" fmla="*/ 63 h 100"/>
                <a:gd name="T18" fmla="*/ 23 w 58"/>
                <a:gd name="T19" fmla="*/ 55 h 100"/>
                <a:gd name="T20" fmla="*/ 28 w 58"/>
                <a:gd name="T21" fmla="*/ 48 h 100"/>
                <a:gd name="T22" fmla="*/ 32 w 58"/>
                <a:gd name="T23" fmla="*/ 41 h 100"/>
                <a:gd name="T24" fmla="*/ 37 w 58"/>
                <a:gd name="T25" fmla="*/ 32 h 100"/>
                <a:gd name="T26" fmla="*/ 48 w 58"/>
                <a:gd name="T27" fmla="*/ 16 h 100"/>
                <a:gd name="T28" fmla="*/ 58 w 58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00">
                  <a:moveTo>
                    <a:pt x="0" y="100"/>
                  </a:moveTo>
                  <a:lnTo>
                    <a:pt x="1" y="98"/>
                  </a:lnTo>
                  <a:lnTo>
                    <a:pt x="2" y="95"/>
                  </a:lnTo>
                  <a:lnTo>
                    <a:pt x="4" y="91"/>
                  </a:lnTo>
                  <a:lnTo>
                    <a:pt x="6" y="86"/>
                  </a:lnTo>
                  <a:lnTo>
                    <a:pt x="9" y="80"/>
                  </a:lnTo>
                  <a:lnTo>
                    <a:pt x="12" y="75"/>
                  </a:lnTo>
                  <a:lnTo>
                    <a:pt x="16" y="70"/>
                  </a:lnTo>
                  <a:lnTo>
                    <a:pt x="19" y="63"/>
                  </a:lnTo>
                  <a:lnTo>
                    <a:pt x="23" y="55"/>
                  </a:lnTo>
                  <a:lnTo>
                    <a:pt x="28" y="48"/>
                  </a:lnTo>
                  <a:lnTo>
                    <a:pt x="32" y="41"/>
                  </a:lnTo>
                  <a:lnTo>
                    <a:pt x="37" y="32"/>
                  </a:lnTo>
                  <a:lnTo>
                    <a:pt x="48" y="16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134"/>
            <p:cNvSpPr>
              <a:spLocks/>
            </p:cNvSpPr>
            <p:nvPr/>
          </p:nvSpPr>
          <p:spPr bwMode="auto">
            <a:xfrm>
              <a:off x="5650672" y="2979867"/>
              <a:ext cx="170847" cy="27293"/>
            </a:xfrm>
            <a:custGeom>
              <a:avLst/>
              <a:gdLst>
                <a:gd name="T0" fmla="*/ 0 w 98"/>
                <a:gd name="T1" fmla="*/ 28 h 28"/>
                <a:gd name="T2" fmla="*/ 7 w 98"/>
                <a:gd name="T3" fmla="*/ 21 h 28"/>
                <a:gd name="T4" fmla="*/ 15 w 98"/>
                <a:gd name="T5" fmla="*/ 16 h 28"/>
                <a:gd name="T6" fmla="*/ 22 w 98"/>
                <a:gd name="T7" fmla="*/ 10 h 28"/>
                <a:gd name="T8" fmla="*/ 30 w 98"/>
                <a:gd name="T9" fmla="*/ 7 h 28"/>
                <a:gd name="T10" fmla="*/ 38 w 98"/>
                <a:gd name="T11" fmla="*/ 3 h 28"/>
                <a:gd name="T12" fmla="*/ 44 w 98"/>
                <a:gd name="T13" fmla="*/ 1 h 28"/>
                <a:gd name="T14" fmla="*/ 51 w 98"/>
                <a:gd name="T15" fmla="*/ 0 h 28"/>
                <a:gd name="T16" fmla="*/ 58 w 98"/>
                <a:gd name="T17" fmla="*/ 0 h 28"/>
                <a:gd name="T18" fmla="*/ 65 w 98"/>
                <a:gd name="T19" fmla="*/ 0 h 28"/>
                <a:gd name="T20" fmla="*/ 71 w 98"/>
                <a:gd name="T21" fmla="*/ 1 h 28"/>
                <a:gd name="T22" fmla="*/ 76 w 98"/>
                <a:gd name="T23" fmla="*/ 3 h 28"/>
                <a:gd name="T24" fmla="*/ 82 w 98"/>
                <a:gd name="T25" fmla="*/ 7 h 28"/>
                <a:gd name="T26" fmla="*/ 86 w 98"/>
                <a:gd name="T27" fmla="*/ 10 h 28"/>
                <a:gd name="T28" fmla="*/ 92 w 98"/>
                <a:gd name="T29" fmla="*/ 16 h 28"/>
                <a:gd name="T30" fmla="*/ 95 w 98"/>
                <a:gd name="T31" fmla="*/ 21 h 28"/>
                <a:gd name="T32" fmla="*/ 98 w 98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8">
                  <a:moveTo>
                    <a:pt x="0" y="28"/>
                  </a:moveTo>
                  <a:lnTo>
                    <a:pt x="7" y="21"/>
                  </a:lnTo>
                  <a:lnTo>
                    <a:pt x="15" y="16"/>
                  </a:lnTo>
                  <a:lnTo>
                    <a:pt x="22" y="10"/>
                  </a:lnTo>
                  <a:lnTo>
                    <a:pt x="30" y="7"/>
                  </a:lnTo>
                  <a:lnTo>
                    <a:pt x="38" y="3"/>
                  </a:lnTo>
                  <a:lnTo>
                    <a:pt x="44" y="1"/>
                  </a:lnTo>
                  <a:lnTo>
                    <a:pt x="51" y="0"/>
                  </a:lnTo>
                  <a:lnTo>
                    <a:pt x="58" y="0"/>
                  </a:lnTo>
                  <a:lnTo>
                    <a:pt x="65" y="0"/>
                  </a:lnTo>
                  <a:lnTo>
                    <a:pt x="71" y="1"/>
                  </a:lnTo>
                  <a:lnTo>
                    <a:pt x="76" y="3"/>
                  </a:lnTo>
                  <a:lnTo>
                    <a:pt x="82" y="7"/>
                  </a:lnTo>
                  <a:lnTo>
                    <a:pt x="86" y="10"/>
                  </a:lnTo>
                  <a:lnTo>
                    <a:pt x="92" y="16"/>
                  </a:lnTo>
                  <a:lnTo>
                    <a:pt x="95" y="21"/>
                  </a:lnTo>
                  <a:lnTo>
                    <a:pt x="98" y="2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135"/>
            <p:cNvSpPr>
              <a:spLocks/>
            </p:cNvSpPr>
            <p:nvPr/>
          </p:nvSpPr>
          <p:spPr bwMode="auto">
            <a:xfrm>
              <a:off x="5955756" y="3123609"/>
              <a:ext cx="183050" cy="247454"/>
            </a:xfrm>
            <a:custGeom>
              <a:avLst/>
              <a:gdLst>
                <a:gd name="T0" fmla="*/ 0 w 105"/>
                <a:gd name="T1" fmla="*/ 0 h 271"/>
                <a:gd name="T2" fmla="*/ 3 w 105"/>
                <a:gd name="T3" fmla="*/ 3 h 271"/>
                <a:gd name="T4" fmla="*/ 6 w 105"/>
                <a:gd name="T5" fmla="*/ 9 h 271"/>
                <a:gd name="T6" fmla="*/ 12 w 105"/>
                <a:gd name="T7" fmla="*/ 19 h 271"/>
                <a:gd name="T8" fmla="*/ 20 w 105"/>
                <a:gd name="T9" fmla="*/ 32 h 271"/>
                <a:gd name="T10" fmla="*/ 26 w 105"/>
                <a:gd name="T11" fmla="*/ 46 h 271"/>
                <a:gd name="T12" fmla="*/ 33 w 105"/>
                <a:gd name="T13" fmla="*/ 60 h 271"/>
                <a:gd name="T14" fmla="*/ 40 w 105"/>
                <a:gd name="T15" fmla="*/ 77 h 271"/>
                <a:gd name="T16" fmla="*/ 47 w 105"/>
                <a:gd name="T17" fmla="*/ 94 h 271"/>
                <a:gd name="T18" fmla="*/ 54 w 105"/>
                <a:gd name="T19" fmla="*/ 112 h 271"/>
                <a:gd name="T20" fmla="*/ 61 w 105"/>
                <a:gd name="T21" fmla="*/ 130 h 271"/>
                <a:gd name="T22" fmla="*/ 68 w 105"/>
                <a:gd name="T23" fmla="*/ 150 h 271"/>
                <a:gd name="T24" fmla="*/ 75 w 105"/>
                <a:gd name="T25" fmla="*/ 169 h 271"/>
                <a:gd name="T26" fmla="*/ 82 w 105"/>
                <a:gd name="T27" fmla="*/ 191 h 271"/>
                <a:gd name="T28" fmla="*/ 88 w 105"/>
                <a:gd name="T29" fmla="*/ 211 h 271"/>
                <a:gd name="T30" fmla="*/ 94 w 105"/>
                <a:gd name="T31" fmla="*/ 230 h 271"/>
                <a:gd name="T32" fmla="*/ 100 w 105"/>
                <a:gd name="T33" fmla="*/ 252 h 271"/>
                <a:gd name="T34" fmla="*/ 105 w 105"/>
                <a:gd name="T3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71">
                  <a:moveTo>
                    <a:pt x="0" y="0"/>
                  </a:moveTo>
                  <a:lnTo>
                    <a:pt x="3" y="3"/>
                  </a:lnTo>
                  <a:lnTo>
                    <a:pt x="6" y="9"/>
                  </a:lnTo>
                  <a:lnTo>
                    <a:pt x="12" y="19"/>
                  </a:lnTo>
                  <a:lnTo>
                    <a:pt x="20" y="32"/>
                  </a:lnTo>
                  <a:lnTo>
                    <a:pt x="26" y="46"/>
                  </a:lnTo>
                  <a:lnTo>
                    <a:pt x="33" y="60"/>
                  </a:lnTo>
                  <a:lnTo>
                    <a:pt x="40" y="77"/>
                  </a:lnTo>
                  <a:lnTo>
                    <a:pt x="47" y="94"/>
                  </a:lnTo>
                  <a:lnTo>
                    <a:pt x="54" y="112"/>
                  </a:lnTo>
                  <a:lnTo>
                    <a:pt x="61" y="130"/>
                  </a:lnTo>
                  <a:lnTo>
                    <a:pt x="68" y="150"/>
                  </a:lnTo>
                  <a:lnTo>
                    <a:pt x="75" y="169"/>
                  </a:lnTo>
                  <a:lnTo>
                    <a:pt x="82" y="191"/>
                  </a:lnTo>
                  <a:lnTo>
                    <a:pt x="88" y="211"/>
                  </a:lnTo>
                  <a:lnTo>
                    <a:pt x="94" y="230"/>
                  </a:lnTo>
                  <a:lnTo>
                    <a:pt x="100" y="252"/>
                  </a:lnTo>
                  <a:lnTo>
                    <a:pt x="105" y="27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136"/>
            <p:cNvSpPr>
              <a:spLocks/>
            </p:cNvSpPr>
            <p:nvPr/>
          </p:nvSpPr>
          <p:spPr bwMode="auto">
            <a:xfrm>
              <a:off x="5821519" y="3007160"/>
              <a:ext cx="134237" cy="116449"/>
            </a:xfrm>
            <a:custGeom>
              <a:avLst/>
              <a:gdLst>
                <a:gd name="T0" fmla="*/ 0 w 77"/>
                <a:gd name="T1" fmla="*/ 0 h 129"/>
                <a:gd name="T2" fmla="*/ 6 w 77"/>
                <a:gd name="T3" fmla="*/ 5 h 129"/>
                <a:gd name="T4" fmla="*/ 11 w 77"/>
                <a:gd name="T5" fmla="*/ 11 h 129"/>
                <a:gd name="T6" fmla="*/ 17 w 77"/>
                <a:gd name="T7" fmla="*/ 16 h 129"/>
                <a:gd name="T8" fmla="*/ 22 w 77"/>
                <a:gd name="T9" fmla="*/ 23 h 129"/>
                <a:gd name="T10" fmla="*/ 28 w 77"/>
                <a:gd name="T11" fmla="*/ 30 h 129"/>
                <a:gd name="T12" fmla="*/ 33 w 77"/>
                <a:gd name="T13" fmla="*/ 39 h 129"/>
                <a:gd name="T14" fmla="*/ 44 w 77"/>
                <a:gd name="T15" fmla="*/ 55 h 129"/>
                <a:gd name="T16" fmla="*/ 54 w 77"/>
                <a:gd name="T17" fmla="*/ 73 h 129"/>
                <a:gd name="T18" fmla="*/ 58 w 77"/>
                <a:gd name="T19" fmla="*/ 82 h 129"/>
                <a:gd name="T20" fmla="*/ 63 w 77"/>
                <a:gd name="T21" fmla="*/ 91 h 129"/>
                <a:gd name="T22" fmla="*/ 67 w 77"/>
                <a:gd name="T23" fmla="*/ 102 h 129"/>
                <a:gd name="T24" fmla="*/ 71 w 77"/>
                <a:gd name="T25" fmla="*/ 111 h 129"/>
                <a:gd name="T26" fmla="*/ 75 w 77"/>
                <a:gd name="T27" fmla="*/ 120 h 129"/>
                <a:gd name="T28" fmla="*/ 77 w 77"/>
                <a:gd name="T2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29">
                  <a:moveTo>
                    <a:pt x="0" y="0"/>
                  </a:moveTo>
                  <a:lnTo>
                    <a:pt x="6" y="5"/>
                  </a:lnTo>
                  <a:lnTo>
                    <a:pt x="11" y="11"/>
                  </a:lnTo>
                  <a:lnTo>
                    <a:pt x="17" y="16"/>
                  </a:lnTo>
                  <a:lnTo>
                    <a:pt x="22" y="23"/>
                  </a:lnTo>
                  <a:lnTo>
                    <a:pt x="28" y="30"/>
                  </a:lnTo>
                  <a:lnTo>
                    <a:pt x="33" y="39"/>
                  </a:lnTo>
                  <a:lnTo>
                    <a:pt x="44" y="55"/>
                  </a:lnTo>
                  <a:lnTo>
                    <a:pt x="54" y="73"/>
                  </a:lnTo>
                  <a:lnTo>
                    <a:pt x="58" y="82"/>
                  </a:lnTo>
                  <a:lnTo>
                    <a:pt x="63" y="91"/>
                  </a:lnTo>
                  <a:lnTo>
                    <a:pt x="67" y="102"/>
                  </a:lnTo>
                  <a:lnTo>
                    <a:pt x="71" y="111"/>
                  </a:lnTo>
                  <a:lnTo>
                    <a:pt x="75" y="120"/>
                  </a:lnTo>
                  <a:lnTo>
                    <a:pt x="77" y="12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137"/>
            <p:cNvSpPr>
              <a:spLocks/>
            </p:cNvSpPr>
            <p:nvPr/>
          </p:nvSpPr>
          <p:spPr bwMode="auto">
            <a:xfrm>
              <a:off x="7163888" y="3007160"/>
              <a:ext cx="101113" cy="90976"/>
            </a:xfrm>
            <a:custGeom>
              <a:avLst/>
              <a:gdLst>
                <a:gd name="T0" fmla="*/ 0 w 58"/>
                <a:gd name="T1" fmla="*/ 100 h 100"/>
                <a:gd name="T2" fmla="*/ 1 w 58"/>
                <a:gd name="T3" fmla="*/ 98 h 100"/>
                <a:gd name="T4" fmla="*/ 2 w 58"/>
                <a:gd name="T5" fmla="*/ 95 h 100"/>
                <a:gd name="T6" fmla="*/ 3 w 58"/>
                <a:gd name="T7" fmla="*/ 91 h 100"/>
                <a:gd name="T8" fmla="*/ 5 w 58"/>
                <a:gd name="T9" fmla="*/ 86 h 100"/>
                <a:gd name="T10" fmla="*/ 8 w 58"/>
                <a:gd name="T11" fmla="*/ 80 h 100"/>
                <a:gd name="T12" fmla="*/ 12 w 58"/>
                <a:gd name="T13" fmla="*/ 75 h 100"/>
                <a:gd name="T14" fmla="*/ 15 w 58"/>
                <a:gd name="T15" fmla="*/ 70 h 100"/>
                <a:gd name="T16" fmla="*/ 19 w 58"/>
                <a:gd name="T17" fmla="*/ 63 h 100"/>
                <a:gd name="T18" fmla="*/ 23 w 58"/>
                <a:gd name="T19" fmla="*/ 55 h 100"/>
                <a:gd name="T20" fmla="*/ 27 w 58"/>
                <a:gd name="T21" fmla="*/ 48 h 100"/>
                <a:gd name="T22" fmla="*/ 32 w 58"/>
                <a:gd name="T23" fmla="*/ 41 h 100"/>
                <a:gd name="T24" fmla="*/ 37 w 58"/>
                <a:gd name="T25" fmla="*/ 32 h 100"/>
                <a:gd name="T26" fmla="*/ 47 w 58"/>
                <a:gd name="T27" fmla="*/ 16 h 100"/>
                <a:gd name="T28" fmla="*/ 58 w 58"/>
                <a:gd name="T29" fmla="*/ 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00">
                  <a:moveTo>
                    <a:pt x="0" y="100"/>
                  </a:moveTo>
                  <a:lnTo>
                    <a:pt x="1" y="98"/>
                  </a:lnTo>
                  <a:lnTo>
                    <a:pt x="2" y="95"/>
                  </a:lnTo>
                  <a:lnTo>
                    <a:pt x="3" y="91"/>
                  </a:lnTo>
                  <a:lnTo>
                    <a:pt x="5" y="86"/>
                  </a:lnTo>
                  <a:lnTo>
                    <a:pt x="8" y="80"/>
                  </a:lnTo>
                  <a:lnTo>
                    <a:pt x="12" y="75"/>
                  </a:lnTo>
                  <a:lnTo>
                    <a:pt x="15" y="70"/>
                  </a:lnTo>
                  <a:lnTo>
                    <a:pt x="19" y="63"/>
                  </a:lnTo>
                  <a:lnTo>
                    <a:pt x="23" y="55"/>
                  </a:lnTo>
                  <a:lnTo>
                    <a:pt x="27" y="48"/>
                  </a:lnTo>
                  <a:lnTo>
                    <a:pt x="32" y="41"/>
                  </a:lnTo>
                  <a:lnTo>
                    <a:pt x="37" y="32"/>
                  </a:lnTo>
                  <a:lnTo>
                    <a:pt x="47" y="16"/>
                  </a:lnTo>
                  <a:lnTo>
                    <a:pt x="58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138"/>
            <p:cNvSpPr>
              <a:spLocks/>
            </p:cNvSpPr>
            <p:nvPr/>
          </p:nvSpPr>
          <p:spPr bwMode="auto">
            <a:xfrm>
              <a:off x="7265001" y="2979867"/>
              <a:ext cx="170847" cy="27293"/>
            </a:xfrm>
            <a:custGeom>
              <a:avLst/>
              <a:gdLst>
                <a:gd name="T0" fmla="*/ 0 w 98"/>
                <a:gd name="T1" fmla="*/ 28 h 28"/>
                <a:gd name="T2" fmla="*/ 8 w 98"/>
                <a:gd name="T3" fmla="*/ 21 h 28"/>
                <a:gd name="T4" fmla="*/ 15 w 98"/>
                <a:gd name="T5" fmla="*/ 16 h 28"/>
                <a:gd name="T6" fmla="*/ 22 w 98"/>
                <a:gd name="T7" fmla="*/ 10 h 28"/>
                <a:gd name="T8" fmla="*/ 29 w 98"/>
                <a:gd name="T9" fmla="*/ 7 h 28"/>
                <a:gd name="T10" fmla="*/ 37 w 98"/>
                <a:gd name="T11" fmla="*/ 3 h 28"/>
                <a:gd name="T12" fmla="*/ 44 w 98"/>
                <a:gd name="T13" fmla="*/ 1 h 28"/>
                <a:gd name="T14" fmla="*/ 50 w 98"/>
                <a:gd name="T15" fmla="*/ 0 h 28"/>
                <a:gd name="T16" fmla="*/ 58 w 98"/>
                <a:gd name="T17" fmla="*/ 0 h 28"/>
                <a:gd name="T18" fmla="*/ 64 w 98"/>
                <a:gd name="T19" fmla="*/ 0 h 28"/>
                <a:gd name="T20" fmla="*/ 70 w 98"/>
                <a:gd name="T21" fmla="*/ 1 h 28"/>
                <a:gd name="T22" fmla="*/ 76 w 98"/>
                <a:gd name="T23" fmla="*/ 3 h 28"/>
                <a:gd name="T24" fmla="*/ 81 w 98"/>
                <a:gd name="T25" fmla="*/ 7 h 28"/>
                <a:gd name="T26" fmla="*/ 87 w 98"/>
                <a:gd name="T27" fmla="*/ 10 h 28"/>
                <a:gd name="T28" fmla="*/ 91 w 98"/>
                <a:gd name="T29" fmla="*/ 16 h 28"/>
                <a:gd name="T30" fmla="*/ 95 w 98"/>
                <a:gd name="T31" fmla="*/ 21 h 28"/>
                <a:gd name="T32" fmla="*/ 98 w 98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8" h="28">
                  <a:moveTo>
                    <a:pt x="0" y="28"/>
                  </a:moveTo>
                  <a:lnTo>
                    <a:pt x="8" y="21"/>
                  </a:lnTo>
                  <a:lnTo>
                    <a:pt x="15" y="16"/>
                  </a:lnTo>
                  <a:lnTo>
                    <a:pt x="22" y="10"/>
                  </a:lnTo>
                  <a:lnTo>
                    <a:pt x="29" y="7"/>
                  </a:lnTo>
                  <a:lnTo>
                    <a:pt x="37" y="3"/>
                  </a:lnTo>
                  <a:lnTo>
                    <a:pt x="44" y="1"/>
                  </a:lnTo>
                  <a:lnTo>
                    <a:pt x="50" y="0"/>
                  </a:lnTo>
                  <a:lnTo>
                    <a:pt x="58" y="0"/>
                  </a:lnTo>
                  <a:lnTo>
                    <a:pt x="64" y="0"/>
                  </a:lnTo>
                  <a:lnTo>
                    <a:pt x="70" y="1"/>
                  </a:lnTo>
                  <a:lnTo>
                    <a:pt x="76" y="3"/>
                  </a:lnTo>
                  <a:lnTo>
                    <a:pt x="81" y="7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5" y="21"/>
                  </a:lnTo>
                  <a:lnTo>
                    <a:pt x="98" y="28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39"/>
            <p:cNvSpPr>
              <a:spLocks/>
            </p:cNvSpPr>
            <p:nvPr/>
          </p:nvSpPr>
          <p:spPr bwMode="auto">
            <a:xfrm>
              <a:off x="7570085" y="3123609"/>
              <a:ext cx="183050" cy="247454"/>
            </a:xfrm>
            <a:custGeom>
              <a:avLst/>
              <a:gdLst>
                <a:gd name="T0" fmla="*/ 0 w 105"/>
                <a:gd name="T1" fmla="*/ 0 h 271"/>
                <a:gd name="T2" fmla="*/ 3 w 105"/>
                <a:gd name="T3" fmla="*/ 3 h 271"/>
                <a:gd name="T4" fmla="*/ 6 w 105"/>
                <a:gd name="T5" fmla="*/ 9 h 271"/>
                <a:gd name="T6" fmla="*/ 12 w 105"/>
                <a:gd name="T7" fmla="*/ 19 h 271"/>
                <a:gd name="T8" fmla="*/ 19 w 105"/>
                <a:gd name="T9" fmla="*/ 32 h 271"/>
                <a:gd name="T10" fmla="*/ 25 w 105"/>
                <a:gd name="T11" fmla="*/ 46 h 271"/>
                <a:gd name="T12" fmla="*/ 32 w 105"/>
                <a:gd name="T13" fmla="*/ 60 h 271"/>
                <a:gd name="T14" fmla="*/ 40 w 105"/>
                <a:gd name="T15" fmla="*/ 77 h 271"/>
                <a:gd name="T16" fmla="*/ 47 w 105"/>
                <a:gd name="T17" fmla="*/ 94 h 271"/>
                <a:gd name="T18" fmla="*/ 54 w 105"/>
                <a:gd name="T19" fmla="*/ 112 h 271"/>
                <a:gd name="T20" fmla="*/ 60 w 105"/>
                <a:gd name="T21" fmla="*/ 130 h 271"/>
                <a:gd name="T22" fmla="*/ 68 w 105"/>
                <a:gd name="T23" fmla="*/ 150 h 271"/>
                <a:gd name="T24" fmla="*/ 75 w 105"/>
                <a:gd name="T25" fmla="*/ 169 h 271"/>
                <a:gd name="T26" fmla="*/ 81 w 105"/>
                <a:gd name="T27" fmla="*/ 191 h 271"/>
                <a:gd name="T28" fmla="*/ 87 w 105"/>
                <a:gd name="T29" fmla="*/ 211 h 271"/>
                <a:gd name="T30" fmla="*/ 94 w 105"/>
                <a:gd name="T31" fmla="*/ 230 h 271"/>
                <a:gd name="T32" fmla="*/ 100 w 105"/>
                <a:gd name="T33" fmla="*/ 252 h 271"/>
                <a:gd name="T34" fmla="*/ 105 w 105"/>
                <a:gd name="T3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5" h="271">
                  <a:moveTo>
                    <a:pt x="0" y="0"/>
                  </a:moveTo>
                  <a:lnTo>
                    <a:pt x="3" y="3"/>
                  </a:lnTo>
                  <a:lnTo>
                    <a:pt x="6" y="9"/>
                  </a:lnTo>
                  <a:lnTo>
                    <a:pt x="12" y="19"/>
                  </a:lnTo>
                  <a:lnTo>
                    <a:pt x="19" y="32"/>
                  </a:lnTo>
                  <a:lnTo>
                    <a:pt x="25" y="46"/>
                  </a:lnTo>
                  <a:lnTo>
                    <a:pt x="32" y="60"/>
                  </a:lnTo>
                  <a:lnTo>
                    <a:pt x="40" y="77"/>
                  </a:lnTo>
                  <a:lnTo>
                    <a:pt x="47" y="94"/>
                  </a:lnTo>
                  <a:lnTo>
                    <a:pt x="54" y="112"/>
                  </a:lnTo>
                  <a:lnTo>
                    <a:pt x="60" y="130"/>
                  </a:lnTo>
                  <a:lnTo>
                    <a:pt x="68" y="150"/>
                  </a:lnTo>
                  <a:lnTo>
                    <a:pt x="75" y="169"/>
                  </a:lnTo>
                  <a:lnTo>
                    <a:pt x="81" y="191"/>
                  </a:lnTo>
                  <a:lnTo>
                    <a:pt x="87" y="211"/>
                  </a:lnTo>
                  <a:lnTo>
                    <a:pt x="94" y="230"/>
                  </a:lnTo>
                  <a:lnTo>
                    <a:pt x="100" y="252"/>
                  </a:lnTo>
                  <a:lnTo>
                    <a:pt x="105" y="27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40"/>
            <p:cNvSpPr>
              <a:spLocks/>
            </p:cNvSpPr>
            <p:nvPr/>
          </p:nvSpPr>
          <p:spPr bwMode="auto">
            <a:xfrm>
              <a:off x="7435848" y="3007160"/>
              <a:ext cx="134237" cy="116449"/>
            </a:xfrm>
            <a:custGeom>
              <a:avLst/>
              <a:gdLst>
                <a:gd name="T0" fmla="*/ 0 w 77"/>
                <a:gd name="T1" fmla="*/ 0 h 129"/>
                <a:gd name="T2" fmla="*/ 5 w 77"/>
                <a:gd name="T3" fmla="*/ 5 h 129"/>
                <a:gd name="T4" fmla="*/ 10 w 77"/>
                <a:gd name="T5" fmla="*/ 11 h 129"/>
                <a:gd name="T6" fmla="*/ 16 w 77"/>
                <a:gd name="T7" fmla="*/ 16 h 129"/>
                <a:gd name="T8" fmla="*/ 22 w 77"/>
                <a:gd name="T9" fmla="*/ 23 h 129"/>
                <a:gd name="T10" fmla="*/ 27 w 77"/>
                <a:gd name="T11" fmla="*/ 30 h 129"/>
                <a:gd name="T12" fmla="*/ 32 w 77"/>
                <a:gd name="T13" fmla="*/ 39 h 129"/>
                <a:gd name="T14" fmla="*/ 44 w 77"/>
                <a:gd name="T15" fmla="*/ 55 h 129"/>
                <a:gd name="T16" fmla="*/ 53 w 77"/>
                <a:gd name="T17" fmla="*/ 73 h 129"/>
                <a:gd name="T18" fmla="*/ 58 w 77"/>
                <a:gd name="T19" fmla="*/ 82 h 129"/>
                <a:gd name="T20" fmla="*/ 62 w 77"/>
                <a:gd name="T21" fmla="*/ 91 h 129"/>
                <a:gd name="T22" fmla="*/ 67 w 77"/>
                <a:gd name="T23" fmla="*/ 102 h 129"/>
                <a:gd name="T24" fmla="*/ 71 w 77"/>
                <a:gd name="T25" fmla="*/ 111 h 129"/>
                <a:gd name="T26" fmla="*/ 74 w 77"/>
                <a:gd name="T27" fmla="*/ 120 h 129"/>
                <a:gd name="T28" fmla="*/ 77 w 77"/>
                <a:gd name="T29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129">
                  <a:moveTo>
                    <a:pt x="0" y="0"/>
                  </a:moveTo>
                  <a:lnTo>
                    <a:pt x="5" y="5"/>
                  </a:lnTo>
                  <a:lnTo>
                    <a:pt x="10" y="11"/>
                  </a:lnTo>
                  <a:lnTo>
                    <a:pt x="16" y="16"/>
                  </a:lnTo>
                  <a:lnTo>
                    <a:pt x="22" y="23"/>
                  </a:lnTo>
                  <a:lnTo>
                    <a:pt x="27" y="30"/>
                  </a:lnTo>
                  <a:lnTo>
                    <a:pt x="32" y="39"/>
                  </a:lnTo>
                  <a:lnTo>
                    <a:pt x="44" y="55"/>
                  </a:lnTo>
                  <a:lnTo>
                    <a:pt x="53" y="73"/>
                  </a:lnTo>
                  <a:lnTo>
                    <a:pt x="58" y="82"/>
                  </a:lnTo>
                  <a:lnTo>
                    <a:pt x="62" y="91"/>
                  </a:lnTo>
                  <a:lnTo>
                    <a:pt x="67" y="102"/>
                  </a:lnTo>
                  <a:lnTo>
                    <a:pt x="71" y="111"/>
                  </a:lnTo>
                  <a:lnTo>
                    <a:pt x="74" y="120"/>
                  </a:lnTo>
                  <a:lnTo>
                    <a:pt x="77" y="129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1"/>
            <p:cNvSpPr>
              <a:spLocks/>
            </p:cNvSpPr>
            <p:nvPr/>
          </p:nvSpPr>
          <p:spPr bwMode="auto">
            <a:xfrm>
              <a:off x="6360210" y="3007160"/>
              <a:ext cx="102857" cy="81878"/>
            </a:xfrm>
            <a:custGeom>
              <a:avLst/>
              <a:gdLst>
                <a:gd name="T0" fmla="*/ 0 w 59"/>
                <a:gd name="T1" fmla="*/ 91 h 91"/>
                <a:gd name="T2" fmla="*/ 1 w 59"/>
                <a:gd name="T3" fmla="*/ 88 h 91"/>
                <a:gd name="T4" fmla="*/ 2 w 59"/>
                <a:gd name="T5" fmla="*/ 84 h 91"/>
                <a:gd name="T6" fmla="*/ 3 w 59"/>
                <a:gd name="T7" fmla="*/ 80 h 91"/>
                <a:gd name="T8" fmla="*/ 5 w 59"/>
                <a:gd name="T9" fmla="*/ 75 h 91"/>
                <a:gd name="T10" fmla="*/ 8 w 59"/>
                <a:gd name="T11" fmla="*/ 72 h 91"/>
                <a:gd name="T12" fmla="*/ 11 w 59"/>
                <a:gd name="T13" fmla="*/ 66 h 91"/>
                <a:gd name="T14" fmla="*/ 14 w 59"/>
                <a:gd name="T15" fmla="*/ 59 h 91"/>
                <a:gd name="T16" fmla="*/ 18 w 59"/>
                <a:gd name="T17" fmla="*/ 54 h 91"/>
                <a:gd name="T18" fmla="*/ 23 w 59"/>
                <a:gd name="T19" fmla="*/ 48 h 91"/>
                <a:gd name="T20" fmla="*/ 27 w 59"/>
                <a:gd name="T21" fmla="*/ 41 h 91"/>
                <a:gd name="T22" fmla="*/ 32 w 59"/>
                <a:gd name="T23" fmla="*/ 34 h 91"/>
                <a:gd name="T24" fmla="*/ 37 w 59"/>
                <a:gd name="T25" fmla="*/ 27 h 91"/>
                <a:gd name="T26" fmla="*/ 47 w 59"/>
                <a:gd name="T27" fmla="*/ 14 h 91"/>
                <a:gd name="T28" fmla="*/ 59 w 59"/>
                <a:gd name="T29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9" h="91">
                  <a:moveTo>
                    <a:pt x="0" y="91"/>
                  </a:moveTo>
                  <a:lnTo>
                    <a:pt x="1" y="88"/>
                  </a:lnTo>
                  <a:lnTo>
                    <a:pt x="2" y="84"/>
                  </a:lnTo>
                  <a:lnTo>
                    <a:pt x="3" y="80"/>
                  </a:lnTo>
                  <a:lnTo>
                    <a:pt x="5" y="75"/>
                  </a:lnTo>
                  <a:lnTo>
                    <a:pt x="8" y="72"/>
                  </a:lnTo>
                  <a:lnTo>
                    <a:pt x="11" y="66"/>
                  </a:lnTo>
                  <a:lnTo>
                    <a:pt x="14" y="59"/>
                  </a:lnTo>
                  <a:lnTo>
                    <a:pt x="18" y="54"/>
                  </a:lnTo>
                  <a:lnTo>
                    <a:pt x="23" y="48"/>
                  </a:lnTo>
                  <a:lnTo>
                    <a:pt x="27" y="41"/>
                  </a:lnTo>
                  <a:lnTo>
                    <a:pt x="32" y="34"/>
                  </a:lnTo>
                  <a:lnTo>
                    <a:pt x="37" y="27"/>
                  </a:lnTo>
                  <a:lnTo>
                    <a:pt x="47" y="14"/>
                  </a:lnTo>
                  <a:lnTo>
                    <a:pt x="59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42"/>
            <p:cNvSpPr>
              <a:spLocks/>
            </p:cNvSpPr>
            <p:nvPr/>
          </p:nvSpPr>
          <p:spPr bwMode="auto">
            <a:xfrm>
              <a:off x="6463067" y="2981687"/>
              <a:ext cx="160387" cy="25473"/>
            </a:xfrm>
            <a:custGeom>
              <a:avLst/>
              <a:gdLst>
                <a:gd name="T0" fmla="*/ 0 w 92"/>
                <a:gd name="T1" fmla="*/ 27 h 27"/>
                <a:gd name="T2" fmla="*/ 7 w 92"/>
                <a:gd name="T3" fmla="*/ 22 h 27"/>
                <a:gd name="T4" fmla="*/ 14 w 92"/>
                <a:gd name="T5" fmla="*/ 16 h 27"/>
                <a:gd name="T6" fmla="*/ 21 w 92"/>
                <a:gd name="T7" fmla="*/ 11 h 27"/>
                <a:gd name="T8" fmla="*/ 28 w 92"/>
                <a:gd name="T9" fmla="*/ 7 h 27"/>
                <a:gd name="T10" fmla="*/ 34 w 92"/>
                <a:gd name="T11" fmla="*/ 4 h 27"/>
                <a:gd name="T12" fmla="*/ 41 w 92"/>
                <a:gd name="T13" fmla="*/ 2 h 27"/>
                <a:gd name="T14" fmla="*/ 48 w 92"/>
                <a:gd name="T15" fmla="*/ 0 h 27"/>
                <a:gd name="T16" fmla="*/ 54 w 92"/>
                <a:gd name="T17" fmla="*/ 0 h 27"/>
                <a:gd name="T18" fmla="*/ 60 w 92"/>
                <a:gd name="T19" fmla="*/ 0 h 27"/>
                <a:gd name="T20" fmla="*/ 66 w 92"/>
                <a:gd name="T21" fmla="*/ 2 h 27"/>
                <a:gd name="T22" fmla="*/ 72 w 92"/>
                <a:gd name="T23" fmla="*/ 4 h 27"/>
                <a:gd name="T24" fmla="*/ 77 w 92"/>
                <a:gd name="T25" fmla="*/ 6 h 27"/>
                <a:gd name="T26" fmla="*/ 81 w 92"/>
                <a:gd name="T27" fmla="*/ 9 h 27"/>
                <a:gd name="T28" fmla="*/ 85 w 92"/>
                <a:gd name="T29" fmla="*/ 15 h 27"/>
                <a:gd name="T30" fmla="*/ 89 w 92"/>
                <a:gd name="T31" fmla="*/ 20 h 27"/>
                <a:gd name="T32" fmla="*/ 92 w 92"/>
                <a:gd name="T33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2" h="27">
                  <a:moveTo>
                    <a:pt x="0" y="27"/>
                  </a:moveTo>
                  <a:lnTo>
                    <a:pt x="7" y="22"/>
                  </a:lnTo>
                  <a:lnTo>
                    <a:pt x="14" y="16"/>
                  </a:lnTo>
                  <a:lnTo>
                    <a:pt x="21" y="11"/>
                  </a:lnTo>
                  <a:lnTo>
                    <a:pt x="28" y="7"/>
                  </a:lnTo>
                  <a:lnTo>
                    <a:pt x="34" y="4"/>
                  </a:lnTo>
                  <a:lnTo>
                    <a:pt x="41" y="2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7" y="6"/>
                  </a:lnTo>
                  <a:lnTo>
                    <a:pt x="81" y="9"/>
                  </a:lnTo>
                  <a:lnTo>
                    <a:pt x="85" y="15"/>
                  </a:lnTo>
                  <a:lnTo>
                    <a:pt x="89" y="20"/>
                  </a:lnTo>
                  <a:lnTo>
                    <a:pt x="92" y="25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43"/>
            <p:cNvSpPr>
              <a:spLocks/>
            </p:cNvSpPr>
            <p:nvPr/>
          </p:nvSpPr>
          <p:spPr bwMode="auto">
            <a:xfrm>
              <a:off x="6768151" y="3123609"/>
              <a:ext cx="183050" cy="247454"/>
            </a:xfrm>
            <a:custGeom>
              <a:avLst/>
              <a:gdLst>
                <a:gd name="T0" fmla="*/ 0 w 105"/>
                <a:gd name="T1" fmla="*/ 0 h 271"/>
                <a:gd name="T2" fmla="*/ 6 w 105"/>
                <a:gd name="T3" fmla="*/ 9 h 271"/>
                <a:gd name="T4" fmla="*/ 11 w 105"/>
                <a:gd name="T5" fmla="*/ 19 h 271"/>
                <a:gd name="T6" fmla="*/ 17 w 105"/>
                <a:gd name="T7" fmla="*/ 34 h 271"/>
                <a:gd name="T8" fmla="*/ 24 w 105"/>
                <a:gd name="T9" fmla="*/ 48 h 271"/>
                <a:gd name="T10" fmla="*/ 31 w 105"/>
                <a:gd name="T11" fmla="*/ 62 h 271"/>
                <a:gd name="T12" fmla="*/ 38 w 105"/>
                <a:gd name="T13" fmla="*/ 78 h 271"/>
                <a:gd name="T14" fmla="*/ 45 w 105"/>
                <a:gd name="T15" fmla="*/ 96 h 271"/>
                <a:gd name="T16" fmla="*/ 51 w 105"/>
                <a:gd name="T17" fmla="*/ 114 h 271"/>
                <a:gd name="T18" fmla="*/ 59 w 105"/>
                <a:gd name="T19" fmla="*/ 134 h 271"/>
                <a:gd name="T20" fmla="*/ 66 w 105"/>
                <a:gd name="T21" fmla="*/ 152 h 271"/>
                <a:gd name="T22" fmla="*/ 80 w 105"/>
                <a:gd name="T23" fmla="*/ 193 h 271"/>
                <a:gd name="T24" fmla="*/ 87 w 105"/>
                <a:gd name="T25" fmla="*/ 212 h 271"/>
                <a:gd name="T26" fmla="*/ 93 w 105"/>
                <a:gd name="T27" fmla="*/ 232 h 271"/>
                <a:gd name="T28" fmla="*/ 99 w 105"/>
                <a:gd name="T29" fmla="*/ 252 h 271"/>
                <a:gd name="T30" fmla="*/ 105 w 105"/>
                <a:gd name="T3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5" h="271">
                  <a:moveTo>
                    <a:pt x="0" y="0"/>
                  </a:moveTo>
                  <a:lnTo>
                    <a:pt x="6" y="9"/>
                  </a:lnTo>
                  <a:lnTo>
                    <a:pt x="11" y="19"/>
                  </a:lnTo>
                  <a:lnTo>
                    <a:pt x="17" y="34"/>
                  </a:lnTo>
                  <a:lnTo>
                    <a:pt x="24" y="48"/>
                  </a:lnTo>
                  <a:lnTo>
                    <a:pt x="31" y="62"/>
                  </a:lnTo>
                  <a:lnTo>
                    <a:pt x="38" y="78"/>
                  </a:lnTo>
                  <a:lnTo>
                    <a:pt x="45" y="96"/>
                  </a:lnTo>
                  <a:lnTo>
                    <a:pt x="51" y="114"/>
                  </a:lnTo>
                  <a:lnTo>
                    <a:pt x="59" y="134"/>
                  </a:lnTo>
                  <a:lnTo>
                    <a:pt x="66" y="152"/>
                  </a:lnTo>
                  <a:lnTo>
                    <a:pt x="80" y="193"/>
                  </a:lnTo>
                  <a:lnTo>
                    <a:pt x="87" y="212"/>
                  </a:lnTo>
                  <a:lnTo>
                    <a:pt x="93" y="232"/>
                  </a:lnTo>
                  <a:lnTo>
                    <a:pt x="99" y="252"/>
                  </a:lnTo>
                  <a:lnTo>
                    <a:pt x="105" y="271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44"/>
            <p:cNvSpPr>
              <a:spLocks/>
            </p:cNvSpPr>
            <p:nvPr/>
          </p:nvSpPr>
          <p:spPr bwMode="auto">
            <a:xfrm>
              <a:off x="6626940" y="3007160"/>
              <a:ext cx="141210" cy="116449"/>
            </a:xfrm>
            <a:custGeom>
              <a:avLst/>
              <a:gdLst>
                <a:gd name="T0" fmla="*/ 0 w 81"/>
                <a:gd name="T1" fmla="*/ 0 h 127"/>
                <a:gd name="T2" fmla="*/ 6 w 81"/>
                <a:gd name="T3" fmla="*/ 5 h 127"/>
                <a:gd name="T4" fmla="*/ 12 w 81"/>
                <a:gd name="T5" fmla="*/ 11 h 127"/>
                <a:gd name="T6" fmla="*/ 17 w 81"/>
                <a:gd name="T7" fmla="*/ 16 h 127"/>
                <a:gd name="T8" fmla="*/ 23 w 81"/>
                <a:gd name="T9" fmla="*/ 23 h 127"/>
                <a:gd name="T10" fmla="*/ 29 w 81"/>
                <a:gd name="T11" fmla="*/ 30 h 127"/>
                <a:gd name="T12" fmla="*/ 35 w 81"/>
                <a:gd name="T13" fmla="*/ 37 h 127"/>
                <a:gd name="T14" fmla="*/ 45 w 81"/>
                <a:gd name="T15" fmla="*/ 53 h 127"/>
                <a:gd name="T16" fmla="*/ 56 w 81"/>
                <a:gd name="T17" fmla="*/ 71 h 127"/>
                <a:gd name="T18" fmla="*/ 61 w 81"/>
                <a:gd name="T19" fmla="*/ 80 h 127"/>
                <a:gd name="T20" fmla="*/ 66 w 81"/>
                <a:gd name="T21" fmla="*/ 91 h 127"/>
                <a:gd name="T22" fmla="*/ 70 w 81"/>
                <a:gd name="T23" fmla="*/ 100 h 127"/>
                <a:gd name="T24" fmla="*/ 74 w 81"/>
                <a:gd name="T25" fmla="*/ 109 h 127"/>
                <a:gd name="T26" fmla="*/ 77 w 81"/>
                <a:gd name="T27" fmla="*/ 118 h 127"/>
                <a:gd name="T28" fmla="*/ 81 w 81"/>
                <a:gd name="T2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1" h="127">
                  <a:moveTo>
                    <a:pt x="0" y="0"/>
                  </a:moveTo>
                  <a:lnTo>
                    <a:pt x="6" y="5"/>
                  </a:lnTo>
                  <a:lnTo>
                    <a:pt x="12" y="11"/>
                  </a:lnTo>
                  <a:lnTo>
                    <a:pt x="17" y="16"/>
                  </a:lnTo>
                  <a:lnTo>
                    <a:pt x="23" y="23"/>
                  </a:lnTo>
                  <a:lnTo>
                    <a:pt x="29" y="30"/>
                  </a:lnTo>
                  <a:lnTo>
                    <a:pt x="35" y="37"/>
                  </a:lnTo>
                  <a:lnTo>
                    <a:pt x="45" y="53"/>
                  </a:lnTo>
                  <a:lnTo>
                    <a:pt x="56" y="71"/>
                  </a:lnTo>
                  <a:lnTo>
                    <a:pt x="61" y="80"/>
                  </a:lnTo>
                  <a:lnTo>
                    <a:pt x="66" y="91"/>
                  </a:lnTo>
                  <a:lnTo>
                    <a:pt x="70" y="100"/>
                  </a:lnTo>
                  <a:lnTo>
                    <a:pt x="74" y="109"/>
                  </a:lnTo>
                  <a:lnTo>
                    <a:pt x="77" y="118"/>
                  </a:lnTo>
                  <a:lnTo>
                    <a:pt x="81" y="127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145"/>
            <p:cNvSpPr>
              <a:spLocks/>
            </p:cNvSpPr>
            <p:nvPr/>
          </p:nvSpPr>
          <p:spPr bwMode="auto">
            <a:xfrm>
              <a:off x="5336871" y="3098136"/>
              <a:ext cx="210944" cy="274747"/>
            </a:xfrm>
            <a:custGeom>
              <a:avLst/>
              <a:gdLst>
                <a:gd name="T0" fmla="*/ 0 w 121"/>
                <a:gd name="T1" fmla="*/ 300 h 300"/>
                <a:gd name="T2" fmla="*/ 121 w 121"/>
                <a:gd name="T3" fmla="*/ 300 h 300"/>
                <a:gd name="T4" fmla="*/ 121 w 121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" h="300">
                  <a:moveTo>
                    <a:pt x="0" y="300"/>
                  </a:moveTo>
                  <a:lnTo>
                    <a:pt x="121" y="300"/>
                  </a:lnTo>
                  <a:lnTo>
                    <a:pt x="121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146"/>
            <p:cNvSpPr>
              <a:spLocks/>
            </p:cNvSpPr>
            <p:nvPr/>
          </p:nvSpPr>
          <p:spPr bwMode="auto">
            <a:xfrm>
              <a:off x="6140549" y="3092677"/>
              <a:ext cx="219660" cy="280206"/>
            </a:xfrm>
            <a:custGeom>
              <a:avLst/>
              <a:gdLst>
                <a:gd name="T0" fmla="*/ 0 w 126"/>
                <a:gd name="T1" fmla="*/ 307 h 307"/>
                <a:gd name="T2" fmla="*/ 126 w 126"/>
                <a:gd name="T3" fmla="*/ 307 h 307"/>
                <a:gd name="T4" fmla="*/ 126 w 126"/>
                <a:gd name="T5" fmla="*/ 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" h="307">
                  <a:moveTo>
                    <a:pt x="0" y="307"/>
                  </a:moveTo>
                  <a:lnTo>
                    <a:pt x="126" y="307"/>
                  </a:lnTo>
                  <a:lnTo>
                    <a:pt x="126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47"/>
            <p:cNvSpPr>
              <a:spLocks/>
            </p:cNvSpPr>
            <p:nvPr/>
          </p:nvSpPr>
          <p:spPr bwMode="auto">
            <a:xfrm>
              <a:off x="6947714" y="3098136"/>
              <a:ext cx="216174" cy="274747"/>
            </a:xfrm>
            <a:custGeom>
              <a:avLst/>
              <a:gdLst>
                <a:gd name="T0" fmla="*/ 0 w 124"/>
                <a:gd name="T1" fmla="*/ 300 h 300"/>
                <a:gd name="T2" fmla="*/ 124 w 124"/>
                <a:gd name="T3" fmla="*/ 300 h 300"/>
                <a:gd name="T4" fmla="*/ 124 w 124"/>
                <a:gd name="T5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4" h="300">
                  <a:moveTo>
                    <a:pt x="0" y="300"/>
                  </a:moveTo>
                  <a:lnTo>
                    <a:pt x="124" y="300"/>
                  </a:lnTo>
                  <a:lnTo>
                    <a:pt x="124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154"/>
            <p:cNvSpPr>
              <a:spLocks noChangeShapeType="1"/>
            </p:cNvSpPr>
            <p:nvPr/>
          </p:nvSpPr>
          <p:spPr bwMode="auto">
            <a:xfrm flipV="1">
              <a:off x="5336871" y="3983253"/>
              <a:ext cx="1743" cy="513104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155"/>
            <p:cNvSpPr>
              <a:spLocks/>
            </p:cNvSpPr>
            <p:nvPr/>
          </p:nvSpPr>
          <p:spPr bwMode="auto">
            <a:xfrm>
              <a:off x="5300261" y="3886819"/>
              <a:ext cx="74963" cy="103712"/>
            </a:xfrm>
            <a:custGeom>
              <a:avLst/>
              <a:gdLst>
                <a:gd name="T0" fmla="*/ 0 w 43"/>
                <a:gd name="T1" fmla="*/ 115 h 115"/>
                <a:gd name="T2" fmla="*/ 21 w 43"/>
                <a:gd name="T3" fmla="*/ 0 h 115"/>
                <a:gd name="T4" fmla="*/ 43 w 43"/>
                <a:gd name="T5" fmla="*/ 115 h 115"/>
                <a:gd name="T6" fmla="*/ 0 w 43"/>
                <a:gd name="T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15">
                  <a:moveTo>
                    <a:pt x="0" y="115"/>
                  </a:moveTo>
                  <a:lnTo>
                    <a:pt x="21" y="0"/>
                  </a:lnTo>
                  <a:lnTo>
                    <a:pt x="43" y="115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84"/>
            <p:cNvSpPr>
              <a:spLocks noChangeShapeType="1"/>
            </p:cNvSpPr>
            <p:nvPr/>
          </p:nvSpPr>
          <p:spPr bwMode="auto">
            <a:xfrm>
              <a:off x="5260165" y="3534820"/>
              <a:ext cx="78450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85"/>
            <p:cNvSpPr>
              <a:spLocks/>
            </p:cNvSpPr>
            <p:nvPr/>
          </p:nvSpPr>
          <p:spPr bwMode="auto">
            <a:xfrm>
              <a:off x="5223555" y="3500249"/>
              <a:ext cx="115060" cy="69142"/>
            </a:xfrm>
            <a:custGeom>
              <a:avLst/>
              <a:gdLst>
                <a:gd name="T0" fmla="*/ 0 w 66"/>
                <a:gd name="T1" fmla="*/ 0 h 75"/>
                <a:gd name="T2" fmla="*/ 66 w 66"/>
                <a:gd name="T3" fmla="*/ 38 h 75"/>
                <a:gd name="T4" fmla="*/ 0 w 66"/>
                <a:gd name="T5" fmla="*/ 75 h 75"/>
                <a:gd name="T6" fmla="*/ 0 w 66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75">
                  <a:moveTo>
                    <a:pt x="0" y="0"/>
                  </a:moveTo>
                  <a:lnTo>
                    <a:pt x="66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86"/>
            <p:cNvSpPr>
              <a:spLocks noChangeShapeType="1"/>
            </p:cNvSpPr>
            <p:nvPr/>
          </p:nvSpPr>
          <p:spPr bwMode="auto">
            <a:xfrm>
              <a:off x="5338615" y="3534820"/>
              <a:ext cx="203970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87"/>
            <p:cNvSpPr>
              <a:spLocks noChangeShapeType="1"/>
            </p:cNvSpPr>
            <p:nvPr/>
          </p:nvSpPr>
          <p:spPr bwMode="auto">
            <a:xfrm>
              <a:off x="5549559" y="3534820"/>
              <a:ext cx="80193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188"/>
            <p:cNvSpPr>
              <a:spLocks/>
            </p:cNvSpPr>
            <p:nvPr/>
          </p:nvSpPr>
          <p:spPr bwMode="auto">
            <a:xfrm>
              <a:off x="5549559" y="3500249"/>
              <a:ext cx="116804" cy="69142"/>
            </a:xfrm>
            <a:custGeom>
              <a:avLst/>
              <a:gdLst>
                <a:gd name="T0" fmla="*/ 67 w 67"/>
                <a:gd name="T1" fmla="*/ 75 h 75"/>
                <a:gd name="T2" fmla="*/ 0 w 67"/>
                <a:gd name="T3" fmla="*/ 38 h 75"/>
                <a:gd name="T4" fmla="*/ 67 w 67"/>
                <a:gd name="T5" fmla="*/ 0 h 75"/>
                <a:gd name="T6" fmla="*/ 67 w 67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5">
                  <a:moveTo>
                    <a:pt x="67" y="75"/>
                  </a:moveTo>
                  <a:lnTo>
                    <a:pt x="0" y="38"/>
                  </a:lnTo>
                  <a:lnTo>
                    <a:pt x="67" y="0"/>
                  </a:lnTo>
                  <a:lnTo>
                    <a:pt x="6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189"/>
            <p:cNvSpPr>
              <a:spLocks noChangeShapeType="1"/>
            </p:cNvSpPr>
            <p:nvPr/>
          </p:nvSpPr>
          <p:spPr bwMode="auto">
            <a:xfrm>
              <a:off x="5629752" y="3534820"/>
              <a:ext cx="94140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0"/>
            <p:cNvSpPr>
              <a:spLocks noChangeShapeType="1"/>
            </p:cNvSpPr>
            <p:nvPr/>
          </p:nvSpPr>
          <p:spPr bwMode="auto">
            <a:xfrm flipH="1">
              <a:off x="5166025" y="3534820"/>
              <a:ext cx="87167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Line 191"/>
            <p:cNvSpPr>
              <a:spLocks noChangeShapeType="1"/>
            </p:cNvSpPr>
            <p:nvPr/>
          </p:nvSpPr>
          <p:spPr bwMode="auto">
            <a:xfrm>
              <a:off x="6058613" y="3534820"/>
              <a:ext cx="81937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192"/>
            <p:cNvSpPr>
              <a:spLocks/>
            </p:cNvSpPr>
            <p:nvPr/>
          </p:nvSpPr>
          <p:spPr bwMode="auto">
            <a:xfrm>
              <a:off x="6023746" y="3500249"/>
              <a:ext cx="116804" cy="69142"/>
            </a:xfrm>
            <a:custGeom>
              <a:avLst/>
              <a:gdLst>
                <a:gd name="T0" fmla="*/ 0 w 67"/>
                <a:gd name="T1" fmla="*/ 0 h 75"/>
                <a:gd name="T2" fmla="*/ 67 w 67"/>
                <a:gd name="T3" fmla="*/ 38 h 75"/>
                <a:gd name="T4" fmla="*/ 0 w 67"/>
                <a:gd name="T5" fmla="*/ 75 h 75"/>
                <a:gd name="T6" fmla="*/ 0 w 67"/>
                <a:gd name="T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5">
                  <a:moveTo>
                    <a:pt x="0" y="0"/>
                  </a:moveTo>
                  <a:lnTo>
                    <a:pt x="67" y="3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Line 193"/>
            <p:cNvSpPr>
              <a:spLocks noChangeShapeType="1"/>
            </p:cNvSpPr>
            <p:nvPr/>
          </p:nvSpPr>
          <p:spPr bwMode="auto">
            <a:xfrm flipH="1">
              <a:off x="5943552" y="3534820"/>
              <a:ext cx="113317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4"/>
            <p:cNvSpPr>
              <a:spLocks noChangeShapeType="1"/>
            </p:cNvSpPr>
            <p:nvPr/>
          </p:nvSpPr>
          <p:spPr bwMode="auto">
            <a:xfrm>
              <a:off x="6135319" y="3534820"/>
              <a:ext cx="219660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Line 195"/>
            <p:cNvSpPr>
              <a:spLocks noChangeShapeType="1"/>
            </p:cNvSpPr>
            <p:nvPr/>
          </p:nvSpPr>
          <p:spPr bwMode="auto">
            <a:xfrm>
              <a:off x="6461323" y="3534820"/>
              <a:ext cx="61017" cy="182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96"/>
            <p:cNvSpPr>
              <a:spLocks/>
            </p:cNvSpPr>
            <p:nvPr/>
          </p:nvSpPr>
          <p:spPr bwMode="auto">
            <a:xfrm>
              <a:off x="6354980" y="3500249"/>
              <a:ext cx="116804" cy="69142"/>
            </a:xfrm>
            <a:custGeom>
              <a:avLst/>
              <a:gdLst>
                <a:gd name="T0" fmla="*/ 67 w 67"/>
                <a:gd name="T1" fmla="*/ 75 h 75"/>
                <a:gd name="T2" fmla="*/ 0 w 67"/>
                <a:gd name="T3" fmla="*/ 38 h 75"/>
                <a:gd name="T4" fmla="*/ 67 w 67"/>
                <a:gd name="T5" fmla="*/ 0 h 75"/>
                <a:gd name="T6" fmla="*/ 67 w 67"/>
                <a:gd name="T7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75">
                  <a:moveTo>
                    <a:pt x="67" y="75"/>
                  </a:moveTo>
                  <a:lnTo>
                    <a:pt x="0" y="38"/>
                  </a:lnTo>
                  <a:lnTo>
                    <a:pt x="67" y="0"/>
                  </a:lnTo>
                  <a:lnTo>
                    <a:pt x="67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197"/>
            <p:cNvSpPr>
              <a:spLocks noChangeArrowheads="1"/>
            </p:cNvSpPr>
            <p:nvPr/>
          </p:nvSpPr>
          <p:spPr bwMode="auto">
            <a:xfrm>
              <a:off x="5976676" y="3329214"/>
              <a:ext cx="76707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p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3" name="Rectangle 198"/>
            <p:cNvSpPr>
              <a:spLocks noChangeArrowheads="1"/>
            </p:cNvSpPr>
            <p:nvPr/>
          </p:nvSpPr>
          <p:spPr bwMode="auto">
            <a:xfrm>
              <a:off x="7910036" y="3371063"/>
              <a:ext cx="9588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w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4" name="Rectangle 199"/>
            <p:cNvSpPr>
              <a:spLocks noChangeArrowheads="1"/>
            </p:cNvSpPr>
            <p:nvPr/>
          </p:nvSpPr>
          <p:spPr bwMode="auto">
            <a:xfrm>
              <a:off x="8023353" y="3385619"/>
              <a:ext cx="3835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ea typeface="宋体" pitchFamily="2" charset="-122"/>
                </a:rPr>
                <a:t>t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7" name="Rectangle 202"/>
            <p:cNvSpPr>
              <a:spLocks noChangeArrowheads="1"/>
            </p:cNvSpPr>
            <p:nvPr/>
          </p:nvSpPr>
          <p:spPr bwMode="auto">
            <a:xfrm>
              <a:off x="7910036" y="4319864"/>
              <a:ext cx="9588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w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8" name="Rectangle 203"/>
            <p:cNvSpPr>
              <a:spLocks noChangeArrowheads="1"/>
            </p:cNvSpPr>
            <p:nvPr/>
          </p:nvSpPr>
          <p:spPr bwMode="auto">
            <a:xfrm>
              <a:off x="8023353" y="4334420"/>
              <a:ext cx="3835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ea typeface="宋体" pitchFamily="2" charset="-122"/>
                </a:rPr>
                <a:t>t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99" name="Rectangle 204"/>
            <p:cNvSpPr>
              <a:spLocks noChangeArrowheads="1"/>
            </p:cNvSpPr>
            <p:nvPr/>
          </p:nvSpPr>
          <p:spPr bwMode="auto">
            <a:xfrm>
              <a:off x="5223555" y="4334420"/>
              <a:ext cx="6973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1" name="Rectangle 206"/>
            <p:cNvSpPr>
              <a:spLocks noChangeArrowheads="1"/>
            </p:cNvSpPr>
            <p:nvPr/>
          </p:nvSpPr>
          <p:spPr bwMode="auto">
            <a:xfrm>
              <a:off x="5223555" y="3360146"/>
              <a:ext cx="6973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>
                  <a:solidFill>
                    <a:srgbClr val="000000"/>
                  </a:solidFill>
                  <a:ea typeface="宋体" pitchFamily="2" charset="-122"/>
                </a:rPr>
                <a:t>0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2" name="Rectangle 207"/>
            <p:cNvSpPr>
              <a:spLocks noChangeArrowheads="1"/>
            </p:cNvSpPr>
            <p:nvPr/>
          </p:nvSpPr>
          <p:spPr bwMode="auto">
            <a:xfrm>
              <a:off x="5190431" y="3866804"/>
              <a:ext cx="3835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3" name="Rectangle 208"/>
            <p:cNvSpPr>
              <a:spLocks noChangeArrowheads="1"/>
            </p:cNvSpPr>
            <p:nvPr/>
          </p:nvSpPr>
          <p:spPr bwMode="auto">
            <a:xfrm>
              <a:off x="5235758" y="3959600"/>
              <a:ext cx="48813" cy="12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rgbClr val="000000"/>
                  </a:solidFill>
                  <a:ea typeface="宋体" pitchFamily="2" charset="-122"/>
                </a:rPr>
                <a:t>2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4" name="Rectangle 209"/>
            <p:cNvSpPr>
              <a:spLocks noChangeArrowheads="1"/>
            </p:cNvSpPr>
            <p:nvPr/>
          </p:nvSpPr>
          <p:spPr bwMode="auto">
            <a:xfrm>
              <a:off x="5138131" y="2865238"/>
              <a:ext cx="6973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ea typeface="宋体" pitchFamily="2" charset="-122"/>
                </a:rPr>
                <a:t>u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5" name="Rectangle 210"/>
            <p:cNvSpPr>
              <a:spLocks noChangeArrowheads="1"/>
            </p:cNvSpPr>
            <p:nvPr/>
          </p:nvSpPr>
          <p:spPr bwMode="auto">
            <a:xfrm>
              <a:off x="5220068" y="2958033"/>
              <a:ext cx="48813" cy="12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6" name="Rectangle 211"/>
            <p:cNvSpPr>
              <a:spLocks noChangeArrowheads="1"/>
            </p:cNvSpPr>
            <p:nvPr/>
          </p:nvSpPr>
          <p:spPr bwMode="auto">
            <a:xfrm>
              <a:off x="5155565" y="3021716"/>
              <a:ext cx="38353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ea typeface="宋体" pitchFamily="2" charset="-122"/>
                </a:rPr>
                <a:t>i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07" name="Rectangle 212"/>
            <p:cNvSpPr>
              <a:spLocks noChangeArrowheads="1"/>
            </p:cNvSpPr>
            <p:nvPr/>
          </p:nvSpPr>
          <p:spPr bwMode="auto">
            <a:xfrm>
              <a:off x="5200891" y="3114511"/>
              <a:ext cx="48813" cy="12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11" name="Rectangle 216"/>
            <p:cNvSpPr>
              <a:spLocks noChangeArrowheads="1"/>
            </p:cNvSpPr>
            <p:nvPr/>
          </p:nvSpPr>
          <p:spPr bwMode="auto">
            <a:xfrm>
              <a:off x="5654159" y="2859779"/>
              <a:ext cx="48813" cy="12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12" name="Rectangle 217"/>
            <p:cNvSpPr>
              <a:spLocks noChangeArrowheads="1"/>
            </p:cNvSpPr>
            <p:nvPr/>
          </p:nvSpPr>
          <p:spPr bwMode="auto">
            <a:xfrm>
              <a:off x="5809316" y="2859779"/>
              <a:ext cx="48813" cy="1219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700">
                  <a:solidFill>
                    <a:srgbClr val="000000"/>
                  </a:solidFill>
                  <a:ea typeface="宋体" pitchFamily="2" charset="-122"/>
                </a:rPr>
                <a:t>d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13" name="Rectangle 218"/>
            <p:cNvSpPr>
              <a:spLocks noChangeArrowheads="1"/>
            </p:cNvSpPr>
            <p:nvPr/>
          </p:nvSpPr>
          <p:spPr bwMode="auto">
            <a:xfrm>
              <a:off x="5404862" y="3345590"/>
              <a:ext cx="87167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sp>
          <p:nvSpPr>
            <p:cNvPr id="114" name="Rectangle 219"/>
            <p:cNvSpPr>
              <a:spLocks noChangeArrowheads="1"/>
            </p:cNvSpPr>
            <p:nvPr/>
          </p:nvSpPr>
          <p:spPr bwMode="auto">
            <a:xfrm>
              <a:off x="6217256" y="3345590"/>
              <a:ext cx="87167" cy="174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000" i="1">
                  <a:solidFill>
                    <a:srgbClr val="000000"/>
                  </a:solidFill>
                  <a:latin typeface="Symbol" pitchFamily="18" charset="2"/>
                  <a:ea typeface="宋体" pitchFamily="2" charset="-122"/>
                </a:rPr>
                <a:t>a</a:t>
              </a:r>
              <a:endParaRPr lang="en-US" altLang="zh-CN">
                <a:ea typeface="宋体" pitchFamily="2" charset="-122"/>
              </a:endParaRPr>
            </a:p>
          </p:txBody>
        </p:sp>
        <p:cxnSp>
          <p:nvCxnSpPr>
            <p:cNvPr id="4" name="Straight Connector 3"/>
            <p:cNvCxnSpPr>
              <a:stCxn id="40" idx="1"/>
            </p:cNvCxnSpPr>
            <p:nvPr/>
          </p:nvCxnSpPr>
          <p:spPr bwMode="auto">
            <a:xfrm>
              <a:off x="5547815" y="3372883"/>
              <a:ext cx="0" cy="82664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2" name="Straight Connector 121"/>
            <p:cNvCxnSpPr/>
            <p:nvPr/>
          </p:nvCxnSpPr>
          <p:spPr bwMode="auto">
            <a:xfrm>
              <a:off x="6360319" y="3371063"/>
              <a:ext cx="0" cy="99432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" name="Straight Connector 123"/>
            <p:cNvCxnSpPr/>
            <p:nvPr/>
          </p:nvCxnSpPr>
          <p:spPr bwMode="auto">
            <a:xfrm>
              <a:off x="7163888" y="3345590"/>
              <a:ext cx="0" cy="99432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Elbow Connector 9"/>
            <p:cNvCxnSpPr/>
            <p:nvPr/>
          </p:nvCxnSpPr>
          <p:spPr bwMode="auto">
            <a:xfrm flipH="1">
              <a:off x="5340785" y="4181005"/>
              <a:ext cx="665760" cy="274787"/>
            </a:xfrm>
            <a:prstGeom prst="bentConnector3">
              <a:avLst>
                <a:gd name="adj1" fmla="val 70241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6" name="Elbow Connector 275"/>
            <p:cNvCxnSpPr/>
            <p:nvPr/>
          </p:nvCxnSpPr>
          <p:spPr bwMode="auto">
            <a:xfrm>
              <a:off x="5998816" y="4179552"/>
              <a:ext cx="1169001" cy="269746"/>
            </a:xfrm>
            <a:prstGeom prst="bentConnector3">
              <a:avLst>
                <a:gd name="adj1" fmla="val 31314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1" name="Elbow Connector 420"/>
            <p:cNvCxnSpPr/>
            <p:nvPr/>
          </p:nvCxnSpPr>
          <p:spPr bwMode="auto">
            <a:xfrm rot="10800000" flipV="1">
              <a:off x="7173014" y="4191620"/>
              <a:ext cx="516920" cy="257678"/>
            </a:xfrm>
            <a:prstGeom prst="bentConnector3">
              <a:avLst>
                <a:gd name="adj1" fmla="val 101594"/>
              </a:avLst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31946"/>
              </p:ext>
            </p:extLst>
          </p:nvPr>
        </p:nvGraphicFramePr>
        <p:xfrm>
          <a:off x="2171312" y="5339062"/>
          <a:ext cx="4916280" cy="12791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8" imgW="2679480" imgH="838080" progId="Equation.3">
                  <p:embed/>
                </p:oleObj>
              </mc:Choice>
              <mc:Fallback>
                <p:oleObj name="Microsoft 公式 3.0" r:id="rId8" imgW="2679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312" y="5339062"/>
                        <a:ext cx="4916280" cy="12791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" name="Object 2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1121"/>
              </p:ext>
            </p:extLst>
          </p:nvPr>
        </p:nvGraphicFramePr>
        <p:xfrm>
          <a:off x="4697413" y="1498600"/>
          <a:ext cx="30924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82680" imgH="253800" progId="Equation.DSMT4">
                  <p:embed/>
                </p:oleObj>
              </mc:Choice>
              <mc:Fallback>
                <p:oleObj name="Equation" r:id="rId10" imgW="1282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97413" y="1498600"/>
                        <a:ext cx="3092450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</a:p>
        </p:txBody>
      </p:sp>
      <p:grpSp>
        <p:nvGrpSpPr>
          <p:cNvPr id="68622" name="Group 14"/>
          <p:cNvGrpSpPr>
            <a:grpSpLocks/>
          </p:cNvGrpSpPr>
          <p:nvPr/>
        </p:nvGrpSpPr>
        <p:grpSpPr bwMode="auto">
          <a:xfrm>
            <a:off x="762000" y="4358829"/>
            <a:ext cx="7620000" cy="1538287"/>
            <a:chOff x="480" y="2643"/>
            <a:chExt cx="4800" cy="969"/>
          </a:xfrm>
        </p:grpSpPr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480" y="2643"/>
              <a:ext cx="4800" cy="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671513" indent="-214313">
                <a:spcBef>
                  <a:spcPct val="0"/>
                </a:spcBef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947738">
                <a:spcBef>
                  <a:spcPct val="0"/>
                </a:spcBef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71513" algn="l"/>
                </a:tabLs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Wingdings" pitchFamily="2" charset="2"/>
                <a:buBlip>
                  <a:blip r:embed="rId2"/>
                </a:buBlip>
              </a:pPr>
              <a:endParaRPr lang="zh-CN" altLang="en-US" sz="700" dirty="0">
                <a:ea typeface="华文中宋" pitchFamily="2" charset="-122"/>
              </a:endParaRPr>
            </a:p>
            <a:p>
              <a:pPr lvl="1">
                <a:spcBef>
                  <a:spcPct val="20000"/>
                </a:spcBef>
                <a:buFontTx/>
                <a:buBlip>
                  <a:blip r:embed="rId2"/>
                </a:buBlip>
              </a:pPr>
              <a:r>
                <a:rPr lang="zh-CN" altLang="en-US" sz="2000" dirty="0">
                  <a:ea typeface="华文中宋" pitchFamily="2" charset="-122"/>
                </a:rPr>
                <a:t>电流谐波总畸变率</a:t>
              </a:r>
              <a:r>
                <a:rPr lang="en-US" altLang="zh-CN" sz="2000" i="1" dirty="0" err="1">
                  <a:latin typeface="Arial" charset="0"/>
                  <a:ea typeface="华文中宋" pitchFamily="2" charset="-122"/>
                </a:rPr>
                <a:t>THD</a:t>
              </a:r>
              <a:r>
                <a:rPr lang="en-US" altLang="zh-CN" sz="2000" i="1" baseline="-30000" dirty="0" err="1">
                  <a:latin typeface="Arial" charset="0"/>
                  <a:ea typeface="华文中宋" pitchFamily="2" charset="-122"/>
                </a:rPr>
                <a:t>i</a:t>
              </a:r>
              <a:r>
                <a:rPr lang="zh-CN" altLang="en-US" sz="2000" dirty="0">
                  <a:latin typeface="Arial" charset="0"/>
                  <a:ea typeface="华文中宋" pitchFamily="2" charset="-122"/>
                </a:rPr>
                <a:t>（</a:t>
              </a:r>
              <a:r>
                <a:rPr lang="en-US" altLang="zh-CN" sz="2000" dirty="0">
                  <a:latin typeface="Arial" charset="0"/>
                  <a:ea typeface="华文中宋" pitchFamily="2" charset="-122"/>
                </a:rPr>
                <a:t>Total Harmonic distortion</a:t>
              </a:r>
              <a:r>
                <a:rPr lang="zh-CN" altLang="en-US" sz="2000" dirty="0">
                  <a:latin typeface="Arial" charset="0"/>
                  <a:ea typeface="华文中宋" pitchFamily="2" charset="-122"/>
                </a:rPr>
                <a:t>）</a:t>
              </a:r>
              <a:r>
                <a:rPr lang="zh-CN" altLang="en-US" sz="2000" dirty="0">
                  <a:ea typeface="华文中宋" pitchFamily="2" charset="-122"/>
                </a:rPr>
                <a:t>定义为</a:t>
              </a:r>
            </a:p>
            <a:p>
              <a:pPr>
                <a:spcBef>
                  <a:spcPct val="20000"/>
                </a:spcBef>
                <a:buFontTx/>
                <a:buNone/>
              </a:pPr>
              <a:r>
                <a:rPr lang="zh-CN" altLang="en-US" sz="2000" dirty="0">
                  <a:ea typeface="华文中宋" pitchFamily="2" charset="-122"/>
                </a:rPr>
                <a:t>                                                                                                  </a:t>
              </a:r>
              <a:endParaRPr lang="zh-CN" altLang="en-US" dirty="0">
                <a:ea typeface="华文中宋" pitchFamily="2" charset="-122"/>
              </a:endParaRPr>
            </a:p>
          </p:txBody>
        </p:sp>
        <p:graphicFrame>
          <p:nvGraphicFramePr>
            <p:cNvPr id="686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4778497"/>
                </p:ext>
              </p:extLst>
            </p:nvPr>
          </p:nvGraphicFramePr>
          <p:xfrm>
            <a:off x="1872" y="3084"/>
            <a:ext cx="137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1155600" imgH="431640" progId="Equation.3">
                    <p:embed/>
                  </p:oleObj>
                </mc:Choice>
                <mc:Fallback>
                  <p:oleObj name="Microsoft 公式 3.0" r:id="rId3" imgW="11556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084"/>
                          <a:ext cx="1374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762000" y="3212976"/>
            <a:ext cx="7482408" cy="1369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71513" indent="-2143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基波</a:t>
            </a:r>
            <a:r>
              <a:rPr lang="zh-CN" altLang="en-US" sz="2000" dirty="0">
                <a:solidFill>
                  <a:srgbClr val="0000FF"/>
                </a:solidFill>
                <a:latin typeface="Arial" charset="0"/>
                <a:ea typeface="华文中宋" pitchFamily="2" charset="-122"/>
              </a:rPr>
              <a:t>（</a:t>
            </a:r>
            <a:r>
              <a:rPr lang="en-US" altLang="zh-CN" sz="2000" dirty="0">
                <a:solidFill>
                  <a:srgbClr val="0000FF"/>
                </a:solidFill>
                <a:latin typeface="Arial" charset="0"/>
                <a:ea typeface="华文中宋" pitchFamily="2" charset="-122"/>
              </a:rPr>
              <a:t>n=1</a:t>
            </a:r>
            <a:r>
              <a:rPr lang="zh-CN" altLang="en-US" sz="2000" dirty="0">
                <a:solidFill>
                  <a:srgbClr val="0000FF"/>
                </a:solidFill>
                <a:ea typeface="华文中宋" pitchFamily="2" charset="-122"/>
              </a:rPr>
              <a:t>）</a:t>
            </a:r>
            <a:r>
              <a:rPr lang="en-US" altLang="zh-CN" sz="2000" dirty="0">
                <a:ea typeface="华文中宋" pitchFamily="2" charset="-122"/>
              </a:rPr>
              <a:t>——</a:t>
            </a:r>
            <a:r>
              <a:rPr lang="zh-CN" altLang="en-US" sz="2000" dirty="0">
                <a:ea typeface="华文中宋" pitchFamily="2" charset="-122"/>
              </a:rPr>
              <a:t>频率与工频相同的分量</a:t>
            </a:r>
          </a:p>
          <a:p>
            <a:pPr lvl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solidFill>
                  <a:srgbClr val="FF0000"/>
                </a:solidFill>
                <a:ea typeface="华文中宋" pitchFamily="2" charset="-122"/>
              </a:rPr>
              <a:t>谐波 </a:t>
            </a:r>
            <a:r>
              <a:rPr lang="en-US" altLang="zh-CN" sz="2000" dirty="0">
                <a:solidFill>
                  <a:srgbClr val="FF0000"/>
                </a:solidFill>
                <a:ea typeface="华文中宋" pitchFamily="2" charset="-122"/>
              </a:rPr>
              <a:t>(n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ea typeface="华文中宋" pitchFamily="2" charset="-122"/>
                <a:cs typeface="Calibri" panose="020F0502020204030204" pitchFamily="34" charset="0"/>
              </a:rPr>
              <a:t>≠</a:t>
            </a:r>
            <a:r>
              <a:rPr lang="en-US" altLang="zh-CN" sz="2000" dirty="0">
                <a:solidFill>
                  <a:srgbClr val="FF0000"/>
                </a:solidFill>
                <a:ea typeface="华文中宋" pitchFamily="2" charset="-122"/>
              </a:rPr>
              <a:t>1)</a:t>
            </a:r>
            <a:r>
              <a:rPr lang="en-US" altLang="zh-CN" sz="2000" dirty="0">
                <a:ea typeface="华文中宋" pitchFamily="2" charset="-122"/>
              </a:rPr>
              <a:t>——</a:t>
            </a:r>
            <a:r>
              <a:rPr lang="zh-CN" altLang="en-US" sz="2000" dirty="0">
                <a:ea typeface="华文中宋" pitchFamily="2" charset="-122"/>
              </a:rPr>
              <a:t>频率为基波频率大于</a:t>
            </a:r>
            <a:r>
              <a:rPr lang="en-US" altLang="zh-CN" sz="2000" dirty="0">
                <a:ea typeface="华文中宋" pitchFamily="2" charset="-122"/>
              </a:rPr>
              <a:t>1</a:t>
            </a:r>
            <a:r>
              <a:rPr lang="zh-CN" altLang="en-US" sz="2000" dirty="0">
                <a:ea typeface="华文中宋" pitchFamily="2" charset="-122"/>
              </a:rPr>
              <a:t>整数倍的分量</a:t>
            </a:r>
          </a:p>
          <a:p>
            <a:pPr lvl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CN" altLang="en-US" sz="2000" dirty="0">
                <a:ea typeface="华文中宋" pitchFamily="2" charset="-122"/>
              </a:rPr>
              <a:t>谐波次数 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华文中宋" pitchFamily="2" charset="-122"/>
              </a:rPr>
              <a:t>n</a:t>
            </a:r>
            <a:r>
              <a:rPr lang="en-US" altLang="zh-CN" sz="2000" dirty="0">
                <a:ea typeface="华文中宋" pitchFamily="2" charset="-122"/>
              </a:rPr>
              <a:t>)——</a:t>
            </a:r>
            <a:r>
              <a:rPr lang="zh-CN" altLang="en-US" sz="2000" dirty="0">
                <a:ea typeface="华文中宋" pitchFamily="2" charset="-122"/>
              </a:rPr>
              <a:t>谐波频率和基波频率的整数比</a:t>
            </a:r>
            <a:endParaRPr lang="zh-CN" altLang="en-US" dirty="0">
              <a:ea typeface="华文中宋" pitchFamily="2" charset="-122"/>
            </a:endParaRPr>
          </a:p>
        </p:txBody>
      </p:sp>
      <p:pic>
        <p:nvPicPr>
          <p:cNvPr id="68623" name="Picture 15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24" name="Picture 16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625" name="Picture 17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graphicFrame>
        <p:nvGraphicFramePr>
          <p:cNvPr id="4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6952666"/>
              </p:ext>
            </p:extLst>
          </p:nvPr>
        </p:nvGraphicFramePr>
        <p:xfrm>
          <a:off x="1528007" y="1300730"/>
          <a:ext cx="5901493" cy="153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9" imgW="2679480" imgH="838080" progId="Equation.3">
                  <p:embed/>
                </p:oleObj>
              </mc:Choice>
              <mc:Fallback>
                <p:oleObj name="Microsoft 公式 3.0" r:id="rId9" imgW="2679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007" y="1300730"/>
                        <a:ext cx="5901493" cy="1535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Text Box 6"/>
          <p:cNvSpPr txBox="1">
            <a:spLocks noChangeArrowheads="1"/>
          </p:cNvSpPr>
          <p:nvPr/>
        </p:nvSpPr>
        <p:spPr bwMode="auto">
          <a:xfrm>
            <a:off x="390228" y="5728435"/>
            <a:ext cx="7686972" cy="637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0"/>
              </a:spcBef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671513" indent="-214313">
              <a:spcBef>
                <a:spcPct val="0"/>
              </a:spcBef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947738">
              <a:spcBef>
                <a:spcPct val="0"/>
              </a:spcBef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71513" algn="l"/>
              </a:tabLs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itchFamily="2" charset="2"/>
              <a:buBlip>
                <a:blip r:embed="rId2"/>
              </a:buBlip>
            </a:pPr>
            <a:endParaRPr lang="zh-CN" altLang="en-US" sz="700" dirty="0">
              <a:ea typeface="华文中宋" pitchFamily="2" charset="-122"/>
            </a:endParaRPr>
          </a:p>
          <a:p>
            <a:pPr marL="457200" lvl="1" indent="0" algn="ctr">
              <a:spcBef>
                <a:spcPct val="20000"/>
              </a:spcBef>
              <a:buNone/>
            </a:pPr>
            <a:r>
              <a:rPr lang="en-US" altLang="zh-CN" sz="2000" i="1" dirty="0" err="1">
                <a:ea typeface="华文中宋" pitchFamily="2" charset="-122"/>
              </a:rPr>
              <a:t>I</a:t>
            </a:r>
            <a:r>
              <a:rPr lang="en-US" altLang="zh-CN" sz="2000" i="1" baseline="-25000" dirty="0" err="1">
                <a:ea typeface="华文中宋" pitchFamily="2" charset="-122"/>
              </a:rPr>
              <a:t>h</a:t>
            </a:r>
            <a:r>
              <a:rPr lang="zh-CN" altLang="en-US" sz="2000" dirty="0">
                <a:ea typeface="华文中宋" pitchFamily="2" charset="-122"/>
              </a:rPr>
              <a:t>为总谐波电流有效值；</a:t>
            </a:r>
            <a:r>
              <a:rPr lang="en-US" altLang="zh-CN" sz="2000" i="1" dirty="0">
                <a:ea typeface="华文中宋" pitchFamily="2" charset="-122"/>
              </a:rPr>
              <a:t>I</a:t>
            </a:r>
            <a:r>
              <a:rPr lang="en-US" altLang="zh-CN" sz="2000" baseline="-25000" dirty="0">
                <a:ea typeface="华文中宋" pitchFamily="2" charset="-122"/>
              </a:rPr>
              <a:t>1</a:t>
            </a:r>
            <a:r>
              <a:rPr lang="zh-CN" altLang="en-US" sz="2000" dirty="0">
                <a:ea typeface="华文中宋" pitchFamily="2" charset="-122"/>
              </a:rPr>
              <a:t>位基波电流有效值。                         </a:t>
            </a:r>
            <a:endParaRPr lang="zh-CN" altLang="en-US" dirty="0"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03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build="p" bldLvl="2" autoUpdateAnimBg="0"/>
      <p:bldP spid="9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2590800" cy="685800"/>
          </a:xfrm>
        </p:spPr>
        <p:txBody>
          <a:bodyPr/>
          <a:lstStyle/>
          <a:p>
            <a:pPr marL="476250" indent="-476250" algn="just">
              <a:buFontTx/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） 功率因数</a:t>
            </a:r>
            <a:endParaRPr lang="zh-CN" altLang="en-US" sz="2800" dirty="0"/>
          </a:p>
        </p:txBody>
      </p:sp>
      <p:pic>
        <p:nvPicPr>
          <p:cNvPr id="69636" name="Picture 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7" name="Picture 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638" name="Picture 6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1066800" y="1600200"/>
            <a:ext cx="33528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  <a:buFont typeface="Wingdings" pitchFamily="2" charset="2"/>
              <a:buBlip>
                <a:blip r:embed="rId6"/>
              </a:buBlip>
            </a:pPr>
            <a:r>
              <a:rPr lang="zh-CN" altLang="en-US" dirty="0">
                <a:solidFill>
                  <a:srgbClr val="0000FF"/>
                </a:solidFill>
              </a:rPr>
              <a:t> 正弦电路中的情况</a:t>
            </a: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1066800" y="1905000"/>
            <a:ext cx="6324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57238" indent="-37941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9477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1382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marL="622300" indent="-244475">
              <a:spcBef>
                <a:spcPct val="50000"/>
              </a:spcBef>
              <a:buFontTx/>
              <a:buBlip>
                <a:blip r:embed="rId7"/>
              </a:buBlip>
            </a:pPr>
            <a:r>
              <a:rPr lang="zh-CN" altLang="en-US" sz="2000" dirty="0">
                <a:ea typeface="华文中宋" pitchFamily="2" charset="-122"/>
              </a:rPr>
              <a:t> 电路的</a:t>
            </a:r>
            <a:r>
              <a:rPr lang="zh-CN" altLang="en-US" sz="2000" b="1" dirty="0">
                <a:ea typeface="华文中宋" pitchFamily="2" charset="-122"/>
              </a:rPr>
              <a:t>有功功率</a:t>
            </a:r>
            <a:r>
              <a:rPr lang="zh-CN" altLang="en-US" sz="2000" dirty="0">
                <a:ea typeface="华文中宋" pitchFamily="2" charset="-122"/>
              </a:rPr>
              <a:t>就是其</a:t>
            </a:r>
            <a:r>
              <a:rPr lang="zh-CN" altLang="en-US" sz="2000" b="1" dirty="0">
                <a:ea typeface="华文中宋" pitchFamily="2" charset="-122"/>
              </a:rPr>
              <a:t>平均功率</a:t>
            </a:r>
            <a:r>
              <a:rPr lang="zh-CN" altLang="en-US" dirty="0">
                <a:ea typeface="华文中宋" pitchFamily="2" charset="-122"/>
              </a:rPr>
              <a:t>：</a:t>
            </a:r>
          </a:p>
        </p:txBody>
      </p:sp>
      <p:grpSp>
        <p:nvGrpSpPr>
          <p:cNvPr id="69654" name="Group 22"/>
          <p:cNvGrpSpPr>
            <a:grpSpLocks/>
          </p:cNvGrpSpPr>
          <p:nvPr/>
        </p:nvGrpSpPr>
        <p:grpSpPr bwMode="auto">
          <a:xfrm>
            <a:off x="1905000" y="2362200"/>
            <a:ext cx="6858000" cy="762000"/>
            <a:chOff x="1200" y="1488"/>
            <a:chExt cx="4320" cy="480"/>
          </a:xfrm>
        </p:grpSpPr>
        <p:graphicFrame>
          <p:nvGraphicFramePr>
            <p:cNvPr id="69641" name="Object 9"/>
            <p:cNvGraphicFramePr>
              <a:graphicFrameLocks noChangeAspect="1"/>
            </p:cNvGraphicFramePr>
            <p:nvPr/>
          </p:nvGraphicFramePr>
          <p:xfrm>
            <a:off x="1200" y="1488"/>
            <a:ext cx="2448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8" imgW="1828800" imgH="393480" progId="Equation.3">
                    <p:embed/>
                  </p:oleObj>
                </mc:Choice>
                <mc:Fallback>
                  <p:oleObj name="Microsoft 公式 3.0" r:id="rId8" imgW="1828800" imgH="3934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488"/>
                          <a:ext cx="2448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2" name="Text Box 10"/>
            <p:cNvSpPr txBox="1">
              <a:spLocks noChangeArrowheads="1"/>
            </p:cNvSpPr>
            <p:nvPr/>
          </p:nvSpPr>
          <p:spPr bwMode="auto">
            <a:xfrm>
              <a:off x="4704" y="1526"/>
              <a:ext cx="816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3-59</a:t>
              </a:r>
              <a:r>
                <a:rPr lang="zh-CN" altLang="en-US" sz="2000" dirty="0"/>
                <a:t>）</a:t>
              </a:r>
            </a:p>
          </p:txBody>
        </p:sp>
      </p:grpSp>
      <p:sp>
        <p:nvSpPr>
          <p:cNvPr id="69643" name="Text Box 11"/>
          <p:cNvSpPr txBox="1">
            <a:spLocks noChangeArrowheads="1"/>
          </p:cNvSpPr>
          <p:nvPr/>
        </p:nvSpPr>
        <p:spPr bwMode="auto">
          <a:xfrm>
            <a:off x="1447800" y="3102059"/>
            <a:ext cx="7620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1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Tx/>
              <a:buBlip>
                <a:blip r:embed="rId7"/>
              </a:buBlip>
            </a:pPr>
            <a:r>
              <a:rPr lang="zh-CN" altLang="en-US" sz="2000" b="1" dirty="0">
                <a:ea typeface="华文中宋" pitchFamily="2" charset="-122"/>
              </a:rPr>
              <a:t>视在功率</a:t>
            </a:r>
            <a:r>
              <a:rPr lang="zh-CN" altLang="en-US" sz="2000" dirty="0">
                <a:ea typeface="华文中宋" pitchFamily="2" charset="-122"/>
              </a:rPr>
              <a:t>为电压、电流有效值的乘积，即</a:t>
            </a:r>
            <a:r>
              <a:rPr lang="en-US" altLang="zh-CN" sz="2000" b="1" i="1" dirty="0">
                <a:latin typeface="Arial" charset="0"/>
                <a:ea typeface="华文中宋" pitchFamily="2" charset="-122"/>
              </a:rPr>
              <a:t>S=UI</a:t>
            </a:r>
            <a:r>
              <a:rPr lang="en-US" altLang="zh-CN" sz="2000" dirty="0">
                <a:ea typeface="华文中宋" pitchFamily="2" charset="-122"/>
              </a:rPr>
              <a:t>         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3-60</a:t>
            </a:r>
            <a:r>
              <a:rPr lang="zh-CN" altLang="en-US" sz="2000" dirty="0">
                <a:ea typeface="华文中宋" pitchFamily="2" charset="-122"/>
              </a:rPr>
              <a:t>）</a:t>
            </a:r>
          </a:p>
          <a:p>
            <a:pPr>
              <a:lnSpc>
                <a:spcPct val="110000"/>
              </a:lnSpc>
              <a:spcBef>
                <a:spcPct val="20000"/>
              </a:spcBef>
              <a:buFontTx/>
              <a:buBlip>
                <a:blip r:embed="rId7"/>
              </a:buBlip>
            </a:pPr>
            <a:r>
              <a:rPr lang="zh-CN" altLang="en-US" sz="2000" b="1" dirty="0">
                <a:ea typeface="华文中宋" pitchFamily="2" charset="-122"/>
              </a:rPr>
              <a:t>无功功率</a:t>
            </a:r>
            <a:r>
              <a:rPr lang="zh-CN" altLang="en-US" sz="2000" dirty="0">
                <a:ea typeface="华文中宋" pitchFamily="2" charset="-122"/>
              </a:rPr>
              <a:t>定义为：        </a:t>
            </a:r>
            <a:r>
              <a:rPr lang="en-US" altLang="zh-CN" sz="2000" b="1" i="1" dirty="0">
                <a:ea typeface="华文中宋" pitchFamily="2" charset="-122"/>
              </a:rPr>
              <a:t>Q=U I </a:t>
            </a:r>
            <a:r>
              <a:rPr lang="en-US" altLang="zh-CN" sz="2000" b="1" dirty="0" err="1">
                <a:ea typeface="华文中宋" pitchFamily="2" charset="-122"/>
              </a:rPr>
              <a:t>sin</a:t>
            </a:r>
            <a:r>
              <a:rPr lang="en-US" altLang="zh-CN" sz="2000" b="1" i="1" dirty="0" err="1">
                <a:latin typeface="Symbol" pitchFamily="18" charset="2"/>
                <a:ea typeface="华文中宋" pitchFamily="2" charset="-122"/>
              </a:rPr>
              <a:t>j</a:t>
            </a:r>
            <a:r>
              <a:rPr lang="en-US" altLang="zh-CN" sz="2000" i="1" dirty="0">
                <a:latin typeface="Symbol" pitchFamily="18" charset="2"/>
                <a:ea typeface="华文中宋" pitchFamily="2" charset="-122"/>
              </a:rPr>
              <a:t> </a:t>
            </a:r>
            <a:r>
              <a:rPr lang="en-US" altLang="zh-CN" sz="2000" dirty="0">
                <a:ea typeface="华文中宋" pitchFamily="2" charset="-122"/>
              </a:rPr>
              <a:t>                              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3-61</a:t>
            </a:r>
            <a:r>
              <a:rPr lang="zh-CN" altLang="en-US" sz="2000" dirty="0">
                <a:ea typeface="华文中宋" pitchFamily="2" charset="-122"/>
              </a:rPr>
              <a:t>）</a:t>
            </a:r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990600" y="3962400"/>
            <a:ext cx="70104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5723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1044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12350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1425575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lang="zh-CN" altLang="en-US" sz="2000" b="1" dirty="0">
                <a:ea typeface="华文中宋" pitchFamily="2" charset="-122"/>
              </a:rPr>
              <a:t>功率因数</a:t>
            </a:r>
            <a:r>
              <a:rPr lang="en-US" altLang="zh-CN" sz="2000" i="1" dirty="0">
                <a:latin typeface="Symbol" pitchFamily="18" charset="2"/>
                <a:ea typeface="华文中宋" pitchFamily="2" charset="-122"/>
              </a:rPr>
              <a:t>l </a:t>
            </a:r>
            <a:r>
              <a:rPr lang="zh-CN" altLang="en-US" sz="2000" dirty="0">
                <a:ea typeface="华文中宋" pitchFamily="2" charset="-122"/>
              </a:rPr>
              <a:t>定义为有功功率</a:t>
            </a:r>
            <a:r>
              <a:rPr lang="en-US" altLang="zh-CN" sz="2000" i="1" dirty="0">
                <a:ea typeface="华文中宋" pitchFamily="2" charset="-122"/>
              </a:rPr>
              <a:t>P</a:t>
            </a:r>
            <a:r>
              <a:rPr lang="zh-CN" altLang="en-US" sz="2000" dirty="0">
                <a:ea typeface="华文中宋" pitchFamily="2" charset="-122"/>
              </a:rPr>
              <a:t>和视在功率</a:t>
            </a:r>
            <a:r>
              <a:rPr lang="en-US" altLang="zh-CN" sz="2000" i="1" dirty="0">
                <a:ea typeface="华文中宋" pitchFamily="2" charset="-122"/>
              </a:rPr>
              <a:t>S</a:t>
            </a:r>
            <a:r>
              <a:rPr lang="zh-CN" altLang="en-US" sz="2000" dirty="0">
                <a:ea typeface="华文中宋" pitchFamily="2" charset="-122"/>
              </a:rPr>
              <a:t>的比值：</a:t>
            </a:r>
          </a:p>
        </p:txBody>
      </p:sp>
      <p:grpSp>
        <p:nvGrpSpPr>
          <p:cNvPr id="69655" name="Group 23"/>
          <p:cNvGrpSpPr>
            <a:grpSpLocks/>
          </p:cNvGrpSpPr>
          <p:nvPr/>
        </p:nvGrpSpPr>
        <p:grpSpPr bwMode="auto">
          <a:xfrm>
            <a:off x="3414713" y="4419600"/>
            <a:ext cx="5334000" cy="692150"/>
            <a:chOff x="2256" y="2784"/>
            <a:chExt cx="3168" cy="436"/>
          </a:xfrm>
        </p:grpSpPr>
        <p:graphicFrame>
          <p:nvGraphicFramePr>
            <p:cNvPr id="6964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39721647"/>
                </p:ext>
              </p:extLst>
            </p:nvPr>
          </p:nvGraphicFramePr>
          <p:xfrm>
            <a:off x="2256" y="2784"/>
            <a:ext cx="597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431800" imgH="393700" progId="Equation.3">
                    <p:embed/>
                  </p:oleObj>
                </mc:Choice>
                <mc:Fallback>
                  <p:oleObj name="公式" r:id="rId10" imgW="431800" imgH="393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784"/>
                          <a:ext cx="597" cy="4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Text Box 14"/>
            <p:cNvSpPr txBox="1">
              <a:spLocks noChangeArrowheads="1"/>
            </p:cNvSpPr>
            <p:nvPr/>
          </p:nvSpPr>
          <p:spPr bwMode="auto">
            <a:xfrm>
              <a:off x="4704" y="2784"/>
              <a:ext cx="72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3-62</a:t>
              </a:r>
              <a:r>
                <a:rPr lang="zh-CN" altLang="en-US" sz="2000" dirty="0"/>
                <a:t>）</a:t>
              </a:r>
            </a:p>
          </p:txBody>
        </p:sp>
      </p:grp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990600" y="4953000"/>
            <a:ext cx="7315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5723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2571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2762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 marL="2952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 marL="31432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marL="36004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marL="40576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marL="45148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marL="497205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Blip>
                <a:blip r:embed="rId7"/>
              </a:buBlip>
            </a:pPr>
            <a:r>
              <a:rPr lang="zh-CN" altLang="en-US" sz="2000" dirty="0">
                <a:latin typeface="Arial" charset="0"/>
                <a:ea typeface="华文中宋" pitchFamily="2" charset="-122"/>
              </a:rPr>
              <a:t>此时无功功率</a:t>
            </a:r>
            <a:r>
              <a:rPr lang="en-US" altLang="zh-CN" sz="2000" i="1" dirty="0">
                <a:latin typeface="Arial" charset="0"/>
                <a:ea typeface="华文中宋" pitchFamily="2" charset="-122"/>
              </a:rPr>
              <a:t>Q</a:t>
            </a:r>
            <a:r>
              <a:rPr lang="zh-CN" altLang="en-US" sz="2000" dirty="0">
                <a:latin typeface="Arial" charset="0"/>
                <a:ea typeface="华文中宋" pitchFamily="2" charset="-122"/>
              </a:rPr>
              <a:t>与有功功率</a:t>
            </a:r>
            <a:r>
              <a:rPr lang="en-US" altLang="zh-CN" sz="2000" i="1" dirty="0">
                <a:latin typeface="Arial" charset="0"/>
                <a:ea typeface="华文中宋" pitchFamily="2" charset="-122"/>
              </a:rPr>
              <a:t>P</a:t>
            </a:r>
            <a:r>
              <a:rPr lang="zh-CN" altLang="en-US" sz="2000" dirty="0">
                <a:latin typeface="Arial" charset="0"/>
                <a:ea typeface="华文中宋" pitchFamily="2" charset="-122"/>
              </a:rPr>
              <a:t>、视在功率</a:t>
            </a:r>
            <a:r>
              <a:rPr lang="en-US" altLang="zh-CN" sz="2000" i="1" dirty="0">
                <a:latin typeface="Arial" charset="0"/>
                <a:ea typeface="华文中宋" pitchFamily="2" charset="-122"/>
              </a:rPr>
              <a:t>S</a:t>
            </a:r>
            <a:r>
              <a:rPr lang="zh-CN" altLang="en-US" sz="2000" dirty="0">
                <a:latin typeface="Arial" charset="0"/>
                <a:ea typeface="华文中宋" pitchFamily="2" charset="-122"/>
              </a:rPr>
              <a:t>之间有如下关系：</a:t>
            </a:r>
          </a:p>
        </p:txBody>
      </p:sp>
      <p:grpSp>
        <p:nvGrpSpPr>
          <p:cNvPr id="69656" name="Group 24"/>
          <p:cNvGrpSpPr>
            <a:grpSpLocks/>
          </p:cNvGrpSpPr>
          <p:nvPr/>
        </p:nvGrpSpPr>
        <p:grpSpPr bwMode="auto">
          <a:xfrm>
            <a:off x="3419475" y="5300663"/>
            <a:ext cx="5326063" cy="533400"/>
            <a:chOff x="2160" y="3360"/>
            <a:chExt cx="3264" cy="336"/>
          </a:xfrm>
        </p:grpSpPr>
        <p:graphicFrame>
          <p:nvGraphicFramePr>
            <p:cNvPr id="6964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7078674"/>
                </p:ext>
              </p:extLst>
            </p:nvPr>
          </p:nvGraphicFramePr>
          <p:xfrm>
            <a:off x="2160" y="3400"/>
            <a:ext cx="101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50900" imgH="228600" progId="Equation.3">
                    <p:embed/>
                  </p:oleObj>
                </mc:Choice>
                <mc:Fallback>
                  <p:oleObj name="公式" r:id="rId12" imgW="850900" imgH="2286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400"/>
                          <a:ext cx="1015" cy="2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9" name="Text Box 17"/>
            <p:cNvSpPr txBox="1">
              <a:spLocks noChangeArrowheads="1"/>
            </p:cNvSpPr>
            <p:nvPr/>
          </p:nvSpPr>
          <p:spPr bwMode="auto">
            <a:xfrm>
              <a:off x="4704" y="3360"/>
              <a:ext cx="720" cy="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3-63</a:t>
              </a:r>
              <a:r>
                <a:rPr lang="zh-CN" altLang="en-US" sz="2000" dirty="0"/>
                <a:t>）</a:t>
              </a:r>
            </a:p>
          </p:txBody>
        </p:sp>
      </p:grp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1447800" y="5791200"/>
            <a:ext cx="7696200" cy="49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FontTx/>
              <a:buBlip>
                <a:blip r:embed="rId7"/>
              </a:buBlip>
            </a:pPr>
            <a:r>
              <a:rPr lang="zh-CN" altLang="en-US" sz="2000" dirty="0">
                <a:ea typeface="华文中宋" pitchFamily="2" charset="-122"/>
              </a:rPr>
              <a:t> 功率因数是由电压和电流的相位差</a:t>
            </a:r>
            <a:r>
              <a:rPr lang="en-US" altLang="zh-CN" sz="2000" dirty="0">
                <a:latin typeface="Symbol" pitchFamily="18" charset="2"/>
                <a:ea typeface="华文中宋" pitchFamily="2" charset="-122"/>
              </a:rPr>
              <a:t>j </a:t>
            </a:r>
            <a:r>
              <a:rPr lang="zh-CN" altLang="en-US" sz="2000" dirty="0">
                <a:ea typeface="华文中宋" pitchFamily="2" charset="-122"/>
              </a:rPr>
              <a:t>决定的</a:t>
            </a:r>
            <a:r>
              <a:rPr lang="zh-CN" altLang="en-US" b="1" dirty="0">
                <a:ea typeface="华文中宋" pitchFamily="2" charset="-122"/>
              </a:rPr>
              <a:t>：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l </a:t>
            </a:r>
            <a:r>
              <a:rPr lang="en-US" altLang="zh-CN" b="1" i="1" dirty="0">
                <a:ea typeface="华文中宋" pitchFamily="2" charset="-122"/>
              </a:rPr>
              <a:t>=</a:t>
            </a:r>
            <a:r>
              <a:rPr lang="en-US" altLang="zh-CN" b="1" dirty="0">
                <a:ea typeface="华文中宋" pitchFamily="2" charset="-122"/>
              </a:rPr>
              <a:t>cos </a:t>
            </a:r>
            <a:r>
              <a:rPr lang="en-US" altLang="zh-CN" b="1" i="1" dirty="0">
                <a:latin typeface="Symbol" pitchFamily="18" charset="2"/>
                <a:ea typeface="华文中宋" pitchFamily="2" charset="-122"/>
              </a:rPr>
              <a:t>j</a:t>
            </a:r>
            <a:r>
              <a:rPr lang="en-US" altLang="zh-CN" i="1" dirty="0">
                <a:latin typeface="Symbol" pitchFamily="18" charset="2"/>
                <a:ea typeface="华文中宋" pitchFamily="2" charset="-122"/>
              </a:rPr>
              <a:t> </a:t>
            </a:r>
            <a:r>
              <a:rPr lang="zh-CN" altLang="en-US" sz="2000" dirty="0">
                <a:ea typeface="华文中宋" pitchFamily="2" charset="-122"/>
              </a:rPr>
              <a:t>（</a:t>
            </a:r>
            <a:r>
              <a:rPr lang="en-US" altLang="zh-CN" sz="2000" dirty="0">
                <a:ea typeface="华文中宋" pitchFamily="2" charset="-122"/>
              </a:rPr>
              <a:t>3-64</a:t>
            </a:r>
            <a:r>
              <a:rPr lang="zh-CN" altLang="en-US" sz="2000" dirty="0">
                <a:ea typeface="华文中宋" pitchFamily="2" charset="-122"/>
              </a:rPr>
              <a:t>）</a:t>
            </a:r>
            <a:endParaRPr lang="zh-CN" altLang="en-US" dirty="0">
              <a:ea typeface="华文中宋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6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autoUpdateAnimBg="0"/>
      <p:bldP spid="69643" grpId="0" autoUpdateAnimBg="0"/>
      <p:bldP spid="69644" grpId="0" autoUpdateAnimBg="0"/>
      <p:bldP spid="69647" grpId="0" autoUpdateAnimBg="0"/>
      <p:bldP spid="6965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42677"/>
            <a:ext cx="3352800" cy="838200"/>
          </a:xfrm>
        </p:spPr>
        <p:txBody>
          <a:bodyPr/>
          <a:lstStyle/>
          <a:p>
            <a:pPr algn="just">
              <a:lnSpc>
                <a:spcPct val="160000"/>
              </a:lnSpc>
              <a:spcBef>
                <a:spcPct val="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400" dirty="0">
                <a:solidFill>
                  <a:srgbClr val="0000FF"/>
                </a:solidFill>
              </a:rPr>
              <a:t>非正弦电路中的情况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70668" name="Group 12"/>
          <p:cNvGrpSpPr>
            <a:grpSpLocks/>
          </p:cNvGrpSpPr>
          <p:nvPr/>
        </p:nvGrpSpPr>
        <p:grpSpPr bwMode="auto">
          <a:xfrm>
            <a:off x="1066800" y="1552277"/>
            <a:ext cx="7391400" cy="1966913"/>
            <a:chOff x="672" y="912"/>
            <a:chExt cx="4656" cy="1239"/>
          </a:xfrm>
        </p:grpSpPr>
        <p:sp>
          <p:nvSpPr>
            <p:cNvPr id="70660" name="Text Box 4"/>
            <p:cNvSpPr txBox="1">
              <a:spLocks noChangeArrowheads="1"/>
            </p:cNvSpPr>
            <p:nvPr/>
          </p:nvSpPr>
          <p:spPr bwMode="auto">
            <a:xfrm>
              <a:off x="672" y="912"/>
              <a:ext cx="4656" cy="12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0988" indent="-280988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471488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50000"/>
                </a:lnSpc>
                <a:spcBef>
                  <a:spcPct val="15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ea typeface="华文中宋" pitchFamily="2" charset="-122"/>
                </a:rPr>
                <a:t>有功功率、视在功率、功率因数的定义均和正弦电路相同，功率因数仍由式              定义。</a:t>
              </a:r>
            </a:p>
            <a:p>
              <a:pPr algn="just">
                <a:lnSpc>
                  <a:spcPct val="150000"/>
                </a:lnSpc>
                <a:spcBef>
                  <a:spcPct val="15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ea typeface="华文中宋" pitchFamily="2" charset="-122"/>
                </a:rPr>
                <a:t>整流电路中，</a:t>
              </a:r>
              <a:r>
                <a:rPr lang="zh-CN" altLang="en-US" sz="2000" dirty="0">
                  <a:solidFill>
                    <a:srgbClr val="0000FF"/>
                  </a:solidFill>
                  <a:ea typeface="华文中宋" pitchFamily="2" charset="-122"/>
                </a:rPr>
                <a:t>研究电压为正弦波、电流为非正弦波</a:t>
              </a:r>
              <a:r>
                <a:rPr lang="zh-CN" altLang="en-US" sz="2000" dirty="0">
                  <a:ea typeface="华文中宋" pitchFamily="2" charset="-122"/>
                </a:rPr>
                <a:t>的情况有很大的实际意义。</a:t>
              </a:r>
              <a:endParaRPr lang="zh-CN" altLang="en-US" dirty="0">
                <a:ea typeface="华文中宋" pitchFamily="2" charset="-122"/>
              </a:endParaRP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1872" y="1200"/>
            <a:ext cx="59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1800" imgH="393700" progId="Equation.3">
                    <p:embed/>
                  </p:oleObj>
                </mc:Choice>
                <mc:Fallback>
                  <p:oleObj name="公式" r:id="rId4" imgW="431800" imgH="393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00"/>
                          <a:ext cx="59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5" name="Group 9"/>
          <p:cNvGrpSpPr>
            <a:grpSpLocks/>
          </p:cNvGrpSpPr>
          <p:nvPr/>
        </p:nvGrpSpPr>
        <p:grpSpPr bwMode="auto">
          <a:xfrm>
            <a:off x="838200" y="3381077"/>
            <a:ext cx="8153400" cy="1304925"/>
            <a:chOff x="528" y="2160"/>
            <a:chExt cx="5136" cy="822"/>
          </a:xfrm>
        </p:grpSpPr>
        <p:sp>
          <p:nvSpPr>
            <p:cNvPr id="70662" name="Text Box 6"/>
            <p:cNvSpPr txBox="1">
              <a:spLocks noChangeArrowheads="1"/>
            </p:cNvSpPr>
            <p:nvPr/>
          </p:nvSpPr>
          <p:spPr bwMode="auto">
            <a:xfrm>
              <a:off x="528" y="2160"/>
              <a:ext cx="5040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buFont typeface="Wingdings" pitchFamily="2" charset="2"/>
                <a:buBlip>
                  <a:blip r:embed="rId2"/>
                </a:buBlip>
              </a:pPr>
              <a:r>
                <a:rPr lang="zh-CN" altLang="en-US" dirty="0"/>
                <a:t>非正弦电路的有功功率 </a:t>
              </a:r>
              <a:r>
                <a:rPr lang="en-US" altLang="zh-CN" dirty="0"/>
                <a:t>(</a:t>
              </a:r>
              <a:r>
                <a:rPr lang="zh-CN" altLang="en-US" dirty="0"/>
                <a:t>基波</a:t>
              </a:r>
              <a:r>
                <a:rPr lang="en-US" altLang="zh-CN" dirty="0"/>
                <a:t>)</a:t>
              </a:r>
              <a:r>
                <a:rPr lang="zh-CN" altLang="en-US" dirty="0"/>
                <a:t>：</a:t>
              </a:r>
              <a:r>
                <a:rPr lang="en-US" altLang="zh-CN" sz="2000" b="1" i="1" dirty="0"/>
                <a:t>P=U I</a:t>
              </a:r>
              <a:r>
                <a:rPr lang="en-US" altLang="zh-CN" sz="2000" b="1" baseline="-30000" dirty="0"/>
                <a:t>1</a:t>
              </a:r>
              <a:r>
                <a:rPr lang="en-US" altLang="zh-CN" sz="2000" b="1" i="1" dirty="0"/>
                <a:t> </a:t>
              </a:r>
              <a:r>
                <a:rPr lang="en-US" altLang="zh-CN" sz="2000" b="1" dirty="0"/>
                <a:t>cos</a:t>
              </a:r>
              <a:r>
                <a:rPr lang="en-US" altLang="zh-CN" sz="2000" b="1" i="1" dirty="0">
                  <a:latin typeface="Symbol" pitchFamily="18" charset="2"/>
                </a:rPr>
                <a:t>j</a:t>
              </a:r>
              <a:r>
                <a:rPr lang="en-US" altLang="zh-CN" sz="2000" b="1" baseline="-30000" dirty="0"/>
                <a:t>1                    </a:t>
              </a:r>
              <a:r>
                <a:rPr lang="zh-CN" altLang="en-US" sz="2000" dirty="0"/>
                <a:t>（</a:t>
              </a:r>
              <a:r>
                <a:rPr lang="en-US" altLang="zh-CN" sz="2000" dirty="0"/>
                <a:t>3-65</a:t>
              </a:r>
              <a:r>
                <a:rPr lang="zh-CN" altLang="en-US" sz="2000" dirty="0"/>
                <a:t>）</a:t>
              </a:r>
            </a:p>
            <a:p>
              <a:pPr>
                <a:lnSpc>
                  <a:spcPct val="140000"/>
                </a:lnSpc>
                <a:buFont typeface="Wingdings" pitchFamily="2" charset="2"/>
                <a:buBlip>
                  <a:blip r:embed="rId2"/>
                </a:buBlip>
              </a:pPr>
              <a:r>
                <a:rPr lang="zh-CN" altLang="en-US" b="1" dirty="0"/>
                <a:t>功率因数</a:t>
              </a:r>
              <a:r>
                <a:rPr lang="zh-CN" altLang="en-US" dirty="0"/>
                <a:t>为</a:t>
              </a:r>
              <a:r>
                <a:rPr lang="zh-CN" altLang="en-US" sz="2000" dirty="0"/>
                <a:t>：</a:t>
              </a:r>
              <a:endParaRPr lang="zh-CN" altLang="en-US" sz="2000" b="1" dirty="0"/>
            </a:p>
          </p:txBody>
        </p:sp>
        <p:graphicFrame>
          <p:nvGraphicFramePr>
            <p:cNvPr id="706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2200191"/>
                </p:ext>
              </p:extLst>
            </p:nvPr>
          </p:nvGraphicFramePr>
          <p:xfrm>
            <a:off x="1872" y="2486"/>
            <a:ext cx="2784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6" imgW="2527300" imgH="393700" progId="Equation.3">
                    <p:embed/>
                  </p:oleObj>
                </mc:Choice>
                <mc:Fallback>
                  <p:oleObj name="Microsoft 公式 3.0" r:id="rId6" imgW="2527300" imgH="393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486"/>
                          <a:ext cx="2784" cy="496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4" name="Text Box 8"/>
            <p:cNvSpPr txBox="1">
              <a:spLocks noChangeArrowheads="1"/>
            </p:cNvSpPr>
            <p:nvPr/>
          </p:nvSpPr>
          <p:spPr bwMode="auto">
            <a:xfrm>
              <a:off x="4752" y="2544"/>
              <a:ext cx="912" cy="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40000"/>
                </a:lnSpc>
                <a:buFontTx/>
                <a:buNone/>
              </a:pPr>
              <a:r>
                <a:rPr lang="zh-CN" altLang="en-US" sz="2000" dirty="0"/>
                <a:t>（</a:t>
              </a:r>
              <a:r>
                <a:rPr lang="en-US" altLang="zh-CN" sz="2000" dirty="0"/>
                <a:t>3-66</a:t>
              </a:r>
              <a:r>
                <a:rPr lang="zh-CN" altLang="en-US" sz="2000" dirty="0"/>
                <a:t>）</a:t>
              </a:r>
              <a:r>
                <a:rPr lang="zh-CN" altLang="en-US" dirty="0"/>
                <a:t> </a:t>
              </a:r>
            </a:p>
          </p:txBody>
        </p:sp>
      </p:grp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1143000" y="4584402"/>
            <a:ext cx="7391400" cy="139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en-US" altLang="zh-CN" sz="2000" b="1" dirty="0">
                <a:ea typeface="华文中宋" pitchFamily="2" charset="-122"/>
              </a:rPr>
              <a:t> </a:t>
            </a:r>
            <a:r>
              <a:rPr lang="zh-CN" altLang="en-US" sz="2000" b="1" dirty="0">
                <a:ea typeface="华文中宋" pitchFamily="2" charset="-122"/>
              </a:rPr>
              <a:t>基波因数（电流波形正弦因数）</a:t>
            </a:r>
            <a:r>
              <a:rPr lang="en-US" altLang="zh-CN" sz="2000" b="1" dirty="0">
                <a:ea typeface="华文中宋" pitchFamily="2" charset="-122"/>
              </a:rPr>
              <a:t>—— </a:t>
            </a:r>
            <a:r>
              <a:rPr lang="en-US" altLang="zh-CN" sz="2000" b="1" i="1" dirty="0">
                <a:latin typeface="Arial" charset="0"/>
                <a:ea typeface="华文中宋" pitchFamily="2" charset="-122"/>
              </a:rPr>
              <a:t>v </a:t>
            </a:r>
            <a:r>
              <a:rPr lang="en-US" altLang="zh-CN" sz="2000" b="1" dirty="0">
                <a:latin typeface="Arial" charset="0"/>
                <a:ea typeface="华文中宋" pitchFamily="2" charset="-122"/>
              </a:rPr>
              <a:t>=</a:t>
            </a:r>
            <a:r>
              <a:rPr lang="en-US" altLang="zh-CN" sz="2000" b="1" i="1" dirty="0">
                <a:latin typeface="Arial" charset="0"/>
                <a:ea typeface="华文中宋" pitchFamily="2" charset="-122"/>
              </a:rPr>
              <a:t>I</a:t>
            </a:r>
            <a:r>
              <a:rPr lang="en-US" altLang="zh-CN" sz="2000" b="1" baseline="-30000" dirty="0">
                <a:latin typeface="Arial" charset="0"/>
                <a:ea typeface="华文中宋" pitchFamily="2" charset="-122"/>
              </a:rPr>
              <a:t>1 </a:t>
            </a:r>
            <a:r>
              <a:rPr lang="en-US" altLang="zh-CN" sz="2000" b="1" i="1" dirty="0">
                <a:latin typeface="Arial" charset="0"/>
                <a:ea typeface="华文中宋" pitchFamily="2" charset="-122"/>
              </a:rPr>
              <a:t>/ I</a:t>
            </a:r>
            <a:r>
              <a:rPr lang="zh-CN" altLang="en-US" sz="2000" dirty="0">
                <a:ea typeface="华文中宋" pitchFamily="2" charset="-122"/>
              </a:rPr>
              <a:t>，即基波电流有效值和总电流有效值之比</a:t>
            </a:r>
          </a:p>
          <a:p>
            <a:pPr>
              <a:lnSpc>
                <a:spcPct val="140000"/>
              </a:lnSpc>
              <a:spcBef>
                <a:spcPct val="20000"/>
              </a:spcBef>
              <a:buFontTx/>
              <a:buBlip>
                <a:blip r:embed="rId3"/>
              </a:buBlip>
            </a:pPr>
            <a:r>
              <a:rPr lang="zh-CN" altLang="en-US" sz="2000" b="1" dirty="0">
                <a:ea typeface="华文中宋" pitchFamily="2" charset="-122"/>
              </a:rPr>
              <a:t> 位移因数</a:t>
            </a:r>
            <a:r>
              <a:rPr lang="zh-CN" altLang="en-US" sz="2000" dirty="0">
                <a:ea typeface="华文中宋" pitchFamily="2" charset="-122"/>
              </a:rPr>
              <a:t>（基波功率因数）</a:t>
            </a:r>
            <a:r>
              <a:rPr lang="en-US" altLang="zh-CN" sz="2000" dirty="0">
                <a:ea typeface="华文中宋" pitchFamily="2" charset="-122"/>
              </a:rPr>
              <a:t>—— </a:t>
            </a:r>
            <a:r>
              <a:rPr lang="en-US" altLang="zh-CN" sz="2000" b="1" dirty="0" err="1">
                <a:ea typeface="华文中宋" pitchFamily="2" charset="-122"/>
              </a:rPr>
              <a:t>cos</a:t>
            </a:r>
            <a:r>
              <a:rPr lang="en-US" altLang="zh-CN" sz="2000" b="1" i="1" dirty="0" err="1">
                <a:latin typeface="Symbol" pitchFamily="18" charset="2"/>
                <a:ea typeface="华文中宋" pitchFamily="2" charset="-122"/>
              </a:rPr>
              <a:t>j</a:t>
            </a:r>
            <a:r>
              <a:rPr lang="en-US" altLang="zh-CN" sz="2000" b="1" i="1" dirty="0">
                <a:latin typeface="Symbol" pitchFamily="18" charset="2"/>
                <a:ea typeface="华文中宋" pitchFamily="2" charset="-122"/>
              </a:rPr>
              <a:t> </a:t>
            </a:r>
            <a:r>
              <a:rPr lang="en-US" altLang="zh-CN" sz="2000" b="1" baseline="-30000" dirty="0">
                <a:ea typeface="华文中宋" pitchFamily="2" charset="-122"/>
              </a:rPr>
              <a:t>1</a:t>
            </a:r>
            <a:endParaRPr lang="en-US" altLang="zh-CN" dirty="0">
              <a:ea typeface="华文中宋" pitchFamily="2" charset="-122"/>
            </a:endParaRPr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838200" y="5802649"/>
            <a:ext cx="8001000" cy="9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0988" indent="-2809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1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itchFamily="2" charset="2"/>
              <a:buBlip>
                <a:blip r:embed="rId2"/>
              </a:buBlip>
            </a:pPr>
            <a:r>
              <a:rPr lang="zh-CN" altLang="en-US" sz="2200" dirty="0">
                <a:ea typeface="华文中宋" pitchFamily="2" charset="-122"/>
              </a:rPr>
              <a:t>功率因数由</a:t>
            </a:r>
            <a:r>
              <a:rPr lang="zh-CN" altLang="en-US" sz="2200" b="1" dirty="0">
                <a:solidFill>
                  <a:srgbClr val="0000FF"/>
                </a:solidFill>
                <a:ea typeface="华文中宋" pitchFamily="2" charset="-122"/>
              </a:rPr>
              <a:t>电流波形畸变 </a:t>
            </a:r>
            <a:r>
              <a:rPr lang="en-US" altLang="zh-CN" sz="2200" dirty="0">
                <a:ea typeface="华文中宋" pitchFamily="2" charset="-122"/>
              </a:rPr>
              <a:t>(</a:t>
            </a:r>
            <a:r>
              <a:rPr lang="zh-CN" altLang="en-US" sz="2200" dirty="0">
                <a:ea typeface="华文中宋" pitchFamily="2" charset="-122"/>
              </a:rPr>
              <a:t>基波因数</a:t>
            </a:r>
            <a:r>
              <a:rPr lang="en-US" altLang="zh-CN" sz="22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和</a:t>
            </a:r>
            <a:r>
              <a:rPr lang="zh-CN" altLang="en-US" sz="2200" b="1" dirty="0">
                <a:solidFill>
                  <a:srgbClr val="0000FF"/>
                </a:solidFill>
                <a:ea typeface="华文中宋" pitchFamily="2" charset="-122"/>
              </a:rPr>
              <a:t>基波电流相位移 </a:t>
            </a:r>
            <a:r>
              <a:rPr lang="en-US" altLang="zh-CN" sz="2000" dirty="0">
                <a:ea typeface="华文中宋" pitchFamily="2" charset="-122"/>
              </a:rPr>
              <a:t>(</a:t>
            </a:r>
            <a:r>
              <a:rPr lang="zh-CN" altLang="en-US" sz="2000" dirty="0">
                <a:ea typeface="华文中宋" pitchFamily="2" charset="-122"/>
              </a:rPr>
              <a:t>位移因数</a:t>
            </a:r>
            <a:r>
              <a:rPr lang="en-US" altLang="zh-CN" sz="2000" dirty="0">
                <a:ea typeface="华文中宋" pitchFamily="2" charset="-122"/>
              </a:rPr>
              <a:t>) </a:t>
            </a:r>
            <a:r>
              <a:rPr lang="zh-CN" altLang="en-US" sz="2200" dirty="0">
                <a:ea typeface="华文中宋" pitchFamily="2" charset="-122"/>
              </a:rPr>
              <a:t>这两个因素共同决定的。</a:t>
            </a:r>
          </a:p>
        </p:txBody>
      </p:sp>
      <p:pic>
        <p:nvPicPr>
          <p:cNvPr id="70669" name="Picture 13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70" name="Picture 14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671" name="Picture 15">
            <a:hlinkClick r:id="rId10" action="ppaction://hlinksldjump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" grpId="0" build="p" autoUpdateAnimBg="0"/>
      <p:bldP spid="706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42677"/>
            <a:ext cx="4495800" cy="838200"/>
          </a:xfrm>
        </p:spPr>
        <p:txBody>
          <a:bodyPr/>
          <a:lstStyle/>
          <a:p>
            <a:pPr algn="just">
              <a:lnSpc>
                <a:spcPct val="155000"/>
              </a:lnSpc>
              <a:spcBef>
                <a:spcPct val="25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400" dirty="0">
                <a:solidFill>
                  <a:srgbClr val="0000FF"/>
                </a:solidFill>
              </a:rPr>
              <a:t>非正弦电路的无功功率</a:t>
            </a:r>
          </a:p>
        </p:txBody>
      </p:sp>
      <p:grpSp>
        <p:nvGrpSpPr>
          <p:cNvPr id="71691" name="Group 11"/>
          <p:cNvGrpSpPr>
            <a:grpSpLocks/>
          </p:cNvGrpSpPr>
          <p:nvPr/>
        </p:nvGrpSpPr>
        <p:grpSpPr bwMode="auto">
          <a:xfrm>
            <a:off x="533400" y="1399877"/>
            <a:ext cx="7010400" cy="1676400"/>
            <a:chOff x="336" y="768"/>
            <a:chExt cx="4416" cy="1056"/>
          </a:xfrm>
        </p:grpSpPr>
        <p:sp>
          <p:nvSpPr>
            <p:cNvPr id="71684" name="Text Box 4"/>
            <p:cNvSpPr txBox="1">
              <a:spLocks noChangeArrowheads="1"/>
            </p:cNvSpPr>
            <p:nvPr/>
          </p:nvSpPr>
          <p:spPr bwMode="auto">
            <a:xfrm>
              <a:off x="336" y="768"/>
              <a:ext cx="4416" cy="9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757238" indent="-214313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 marL="947738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 lvl="1" algn="just">
                <a:lnSpc>
                  <a:spcPct val="150000"/>
                </a:lnSpc>
                <a:spcBef>
                  <a:spcPct val="2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ea typeface="华文中宋" pitchFamily="2" charset="-122"/>
                </a:rPr>
                <a:t>定义很多，但尚无被广泛接受的科学而权威的定义。</a:t>
              </a:r>
            </a:p>
            <a:p>
              <a:pPr lvl="1" algn="just">
                <a:lnSpc>
                  <a:spcPct val="150000"/>
                </a:lnSpc>
                <a:spcBef>
                  <a:spcPct val="2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ea typeface="华文中宋" pitchFamily="2" charset="-122"/>
                </a:rPr>
                <a:t>一种简单的定义是仿照式（</a:t>
              </a:r>
              <a:r>
                <a:rPr lang="en-US" altLang="zh-CN" sz="2000" dirty="0">
                  <a:ea typeface="华文中宋" pitchFamily="2" charset="-122"/>
                </a:rPr>
                <a:t>3-63</a:t>
              </a:r>
              <a:r>
                <a:rPr lang="zh-CN" altLang="en-US" sz="2000" dirty="0">
                  <a:ea typeface="华文中宋" pitchFamily="2" charset="-122"/>
                </a:rPr>
                <a:t>）给出的：</a:t>
              </a:r>
            </a:p>
            <a:p>
              <a:pPr algn="r">
                <a:lnSpc>
                  <a:spcPct val="15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2000" dirty="0">
                  <a:ea typeface="华文中宋" pitchFamily="2" charset="-122"/>
                </a:rPr>
                <a:t>                         （</a:t>
              </a:r>
              <a:r>
                <a:rPr lang="en-US" altLang="zh-CN" sz="2000" dirty="0">
                  <a:ea typeface="华文中宋" pitchFamily="2" charset="-122"/>
                </a:rPr>
                <a:t>3-67</a:t>
              </a:r>
              <a:r>
                <a:rPr lang="zh-CN" altLang="en-US" sz="2000" dirty="0">
                  <a:ea typeface="华文中宋" pitchFamily="2" charset="-122"/>
                </a:rPr>
                <a:t>）</a:t>
              </a:r>
            </a:p>
          </p:txBody>
        </p:sp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1920" y="1488"/>
            <a:ext cx="115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4" imgW="914400" imgH="266700" progId="Equation.3">
                    <p:embed/>
                  </p:oleObj>
                </mc:Choice>
                <mc:Fallback>
                  <p:oleObj name="Microsoft 公式 3.0" r:id="rId4" imgW="914400" imgH="266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488"/>
                          <a:ext cx="1152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87" name="Text Box 7"/>
          <p:cNvSpPr txBox="1">
            <a:spLocks noChangeArrowheads="1"/>
          </p:cNvSpPr>
          <p:nvPr/>
        </p:nvSpPr>
        <p:spPr bwMode="auto">
          <a:xfrm>
            <a:off x="1066800" y="3000077"/>
            <a:ext cx="7620000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47148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Blip>
                <a:blip r:embed="rId3"/>
              </a:buBlip>
            </a:pPr>
            <a:r>
              <a:rPr lang="zh-CN" altLang="en-US" sz="2000">
                <a:ea typeface="华文中宋" pitchFamily="2" charset="-122"/>
              </a:rPr>
              <a:t>无功功率</a:t>
            </a:r>
            <a:r>
              <a:rPr lang="en-US" altLang="zh-CN" sz="2000" i="1">
                <a:latin typeface="Arial" charset="0"/>
                <a:ea typeface="华文中宋" pitchFamily="2" charset="-122"/>
              </a:rPr>
              <a:t>Q</a:t>
            </a:r>
            <a:r>
              <a:rPr lang="zh-CN" altLang="en-US" sz="2000">
                <a:ea typeface="华文中宋" pitchFamily="2" charset="-122"/>
              </a:rPr>
              <a:t>反映了能量的流动和交换，目前被较广泛的接受。</a:t>
            </a:r>
          </a:p>
        </p:txBody>
      </p:sp>
      <p:grpSp>
        <p:nvGrpSpPr>
          <p:cNvPr id="71693" name="Group 13"/>
          <p:cNvGrpSpPr>
            <a:grpSpLocks/>
          </p:cNvGrpSpPr>
          <p:nvPr/>
        </p:nvGrpSpPr>
        <p:grpSpPr bwMode="auto">
          <a:xfrm>
            <a:off x="1066800" y="3457277"/>
            <a:ext cx="7772400" cy="2133600"/>
            <a:chOff x="384" y="2064"/>
            <a:chExt cx="4896" cy="1344"/>
          </a:xfrm>
        </p:grpSpPr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384" y="2064"/>
              <a:ext cx="4896" cy="1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195263" indent="-195263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1pPr>
              <a:lvl2pPr marL="671513" indent="-214313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2pPr>
              <a:lvl3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3pPr>
              <a:lvl4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4pPr>
              <a:lvl5pPr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charset="0"/>
                  <a:ea typeface="宋体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0000"/>
                </a:spcBef>
                <a:buFontTx/>
                <a:buBlip>
                  <a:blip r:embed="rId3"/>
                </a:buBlip>
              </a:pPr>
              <a:r>
                <a:rPr lang="zh-CN" altLang="en-US" sz="2000" dirty="0">
                  <a:ea typeface="华文中宋" pitchFamily="2" charset="-122"/>
                </a:rPr>
                <a:t> 也可仿照式（</a:t>
              </a:r>
              <a:r>
                <a:rPr lang="en-US" altLang="zh-CN" sz="2000" dirty="0">
                  <a:ea typeface="华文中宋" pitchFamily="2" charset="-122"/>
                </a:rPr>
                <a:t>3-61</a:t>
              </a:r>
              <a:r>
                <a:rPr lang="zh-CN" altLang="en-US" sz="2000" dirty="0">
                  <a:ea typeface="华文中宋" pitchFamily="2" charset="-122"/>
                </a:rPr>
                <a:t>）定义无功功率，为和式（</a:t>
              </a:r>
              <a:r>
                <a:rPr lang="en-US" altLang="zh-CN" sz="2000" dirty="0">
                  <a:ea typeface="华文中宋" pitchFamily="2" charset="-122"/>
                </a:rPr>
                <a:t>3-67</a:t>
              </a:r>
              <a:r>
                <a:rPr lang="zh-CN" altLang="en-US" sz="2000" dirty="0">
                  <a:ea typeface="华文中宋" pitchFamily="2" charset="-122"/>
                </a:rPr>
                <a:t>）区别，采用符号</a:t>
              </a:r>
              <a:r>
                <a:rPr lang="en-US" altLang="zh-CN" sz="2000" b="1" i="1" dirty="0" err="1">
                  <a:latin typeface="Arial" charset="0"/>
                  <a:ea typeface="华文中宋" pitchFamily="2" charset="-122"/>
                </a:rPr>
                <a:t>Q</a:t>
              </a:r>
              <a:r>
                <a:rPr lang="en-US" altLang="zh-CN" sz="2000" b="1" baseline="-30000" dirty="0" err="1">
                  <a:latin typeface="Arial" charset="0"/>
                  <a:ea typeface="华文中宋" pitchFamily="2" charset="-122"/>
                </a:rPr>
                <a:t>f</a:t>
              </a:r>
              <a:r>
                <a:rPr lang="zh-CN" altLang="en-US" sz="2000" dirty="0">
                  <a:ea typeface="华文中宋" pitchFamily="2" charset="-122"/>
                </a:rPr>
                <a:t>，忽略电压中的谐波时有：</a:t>
              </a:r>
              <a:r>
                <a:rPr lang="en-US" altLang="zh-CN" sz="2000" b="1" i="1" dirty="0">
                  <a:ea typeface="华文中宋" pitchFamily="2" charset="-122"/>
                </a:rPr>
                <a:t>Q </a:t>
              </a:r>
              <a:r>
                <a:rPr lang="en-US" altLang="zh-CN" sz="2000" b="1" baseline="-30000" dirty="0">
                  <a:ea typeface="华文中宋" pitchFamily="2" charset="-122"/>
                </a:rPr>
                <a:t>f</a:t>
              </a:r>
              <a:r>
                <a:rPr lang="en-US" altLang="zh-CN" sz="2000" b="1" i="1" dirty="0">
                  <a:ea typeface="华文中宋" pitchFamily="2" charset="-122"/>
                </a:rPr>
                <a:t> =U I </a:t>
              </a:r>
              <a:r>
                <a:rPr lang="en-US" altLang="zh-CN" sz="2000" b="1" baseline="-30000" dirty="0">
                  <a:ea typeface="华文中宋" pitchFamily="2" charset="-122"/>
                </a:rPr>
                <a:t>1</a:t>
              </a:r>
              <a:r>
                <a:rPr lang="en-US" altLang="zh-CN" sz="2000" b="1" i="1" dirty="0">
                  <a:ea typeface="华文中宋" pitchFamily="2" charset="-122"/>
                </a:rPr>
                <a:t> </a:t>
              </a:r>
              <a:r>
                <a:rPr lang="en-US" altLang="zh-CN" sz="2000" b="1" dirty="0" err="1">
                  <a:ea typeface="华文中宋" pitchFamily="2" charset="-122"/>
                </a:rPr>
                <a:t>sin</a:t>
              </a:r>
              <a:r>
                <a:rPr lang="en-US" altLang="zh-CN" sz="2000" b="1" dirty="0" err="1">
                  <a:latin typeface="Symbol" pitchFamily="18" charset="2"/>
                  <a:ea typeface="华文中宋" pitchFamily="2" charset="-122"/>
                </a:rPr>
                <a:t>j</a:t>
              </a:r>
              <a:r>
                <a:rPr lang="en-US" altLang="zh-CN" sz="2000" b="1" i="1" dirty="0">
                  <a:ea typeface="华文中宋" pitchFamily="2" charset="-122"/>
                </a:rPr>
                <a:t> </a:t>
              </a:r>
              <a:r>
                <a:rPr lang="en-US" altLang="zh-CN" sz="2000" b="1" baseline="-30000" dirty="0">
                  <a:ea typeface="华文中宋" pitchFamily="2" charset="-122"/>
                </a:rPr>
                <a:t>1     </a:t>
              </a:r>
              <a:r>
                <a:rPr lang="en-US" altLang="zh-CN" sz="2000" dirty="0">
                  <a:ea typeface="华文中宋" pitchFamily="2" charset="-122"/>
                </a:rPr>
                <a:t>(3-68</a:t>
              </a:r>
              <a:r>
                <a:rPr lang="zh-CN" altLang="en-US" sz="2000" dirty="0">
                  <a:ea typeface="华文中宋" pitchFamily="2" charset="-122"/>
                </a:rPr>
                <a:t>）</a:t>
              </a:r>
            </a:p>
            <a:p>
              <a:pPr lvl="1">
                <a:lnSpc>
                  <a:spcPct val="150000"/>
                </a:lnSpc>
                <a:spcBef>
                  <a:spcPct val="20000"/>
                </a:spcBef>
                <a:buSzPct val="80000"/>
                <a:buFont typeface="Wingdings" pitchFamily="2" charset="2"/>
                <a:buBlip>
                  <a:blip r:embed="rId6"/>
                </a:buBlip>
              </a:pPr>
              <a:r>
                <a:rPr lang="zh-CN" altLang="en-US" sz="2000" dirty="0">
                  <a:ea typeface="华文中宋" pitchFamily="2" charset="-122"/>
                </a:rPr>
                <a:t>在非正弦情况下，               ，因此引入</a:t>
              </a:r>
              <a:r>
                <a:rPr lang="zh-CN" altLang="en-US" sz="2000" b="1" dirty="0">
                  <a:solidFill>
                    <a:srgbClr val="0000FF"/>
                  </a:solidFill>
                  <a:ea typeface="华文中宋" pitchFamily="2" charset="-122"/>
                </a:rPr>
                <a:t>畸变功率 </a:t>
              </a:r>
              <a:r>
                <a:rPr lang="en-US" altLang="zh-CN" sz="2000" b="1" dirty="0">
                  <a:solidFill>
                    <a:srgbClr val="0000FF"/>
                  </a:solidFill>
                  <a:latin typeface="Arial" charset="0"/>
                  <a:ea typeface="华文中宋" pitchFamily="2" charset="-122"/>
                </a:rPr>
                <a:t>D</a:t>
              </a:r>
              <a:r>
                <a:rPr lang="zh-CN" altLang="en-US" sz="2000" dirty="0">
                  <a:ea typeface="华文中宋" pitchFamily="2" charset="-122"/>
                </a:rPr>
                <a:t>，使得：</a:t>
              </a:r>
            </a:p>
            <a:p>
              <a:pPr lvl="1" algn="r">
                <a:lnSpc>
                  <a:spcPct val="15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2000" dirty="0">
                  <a:ea typeface="华文中宋" pitchFamily="2" charset="-122"/>
                </a:rPr>
                <a:t>               （</a:t>
              </a:r>
              <a:r>
                <a:rPr lang="en-US" altLang="zh-CN" sz="2000" dirty="0">
                  <a:ea typeface="华文中宋" pitchFamily="2" charset="-122"/>
                </a:rPr>
                <a:t>3-69</a:t>
              </a:r>
              <a:r>
                <a:rPr lang="zh-CN" altLang="en-US" sz="2000" dirty="0">
                  <a:ea typeface="华文中宋" pitchFamily="2" charset="-122"/>
                </a:rPr>
                <a:t>）</a:t>
              </a:r>
            </a:p>
          </p:txBody>
        </p:sp>
        <p:graphicFrame>
          <p:nvGraphicFramePr>
            <p:cNvPr id="71689" name="Object 9"/>
            <p:cNvGraphicFramePr>
              <a:graphicFrameLocks noChangeAspect="1"/>
            </p:cNvGraphicFramePr>
            <p:nvPr/>
          </p:nvGraphicFramePr>
          <p:xfrm>
            <a:off x="2064" y="2784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863225" imgH="253890" progId="Equation.3">
                    <p:embed/>
                  </p:oleObj>
                </mc:Choice>
                <mc:Fallback>
                  <p:oleObj name="公式" r:id="rId7" imgW="863225" imgH="25389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784"/>
                          <a:ext cx="7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2016" y="3120"/>
            <a:ext cx="148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193800" imgH="254000" progId="Equation.3">
                    <p:embed/>
                  </p:oleObj>
                </mc:Choice>
                <mc:Fallback>
                  <p:oleObj name="公式" r:id="rId9" imgW="1193800" imgH="2540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20"/>
                          <a:ext cx="148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2" name="Text Box 12"/>
          <p:cNvSpPr txBox="1">
            <a:spLocks noChangeArrowheads="1"/>
          </p:cNvSpPr>
          <p:nvPr/>
        </p:nvSpPr>
        <p:spPr bwMode="auto">
          <a:xfrm>
            <a:off x="1066800" y="5743277"/>
            <a:ext cx="76962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95263" indent="-195263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1pPr>
            <a:lvl2pPr marL="757238" indent="-28575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2pPr>
            <a:lvl3pPr marL="947738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charset="0"/>
                <a:ea typeface="宋体" pitchFamily="2" charset="-122"/>
              </a:defRPr>
            </a:lvl9pPr>
          </a:lstStyle>
          <a:p>
            <a:pPr lvl="1">
              <a:spcBef>
                <a:spcPct val="50000"/>
              </a:spcBef>
              <a:buSzPct val="80000"/>
              <a:buFont typeface="Wingdings" pitchFamily="2" charset="2"/>
              <a:buBlip>
                <a:blip r:embed="rId6"/>
              </a:buBlip>
            </a:pPr>
            <a:r>
              <a:rPr lang="en-US" altLang="zh-CN" sz="2000" i="1" dirty="0">
                <a:latin typeface="Arial" charset="0"/>
                <a:ea typeface="华文中宋" pitchFamily="2" charset="-122"/>
              </a:rPr>
              <a:t>Q </a:t>
            </a:r>
            <a:r>
              <a:rPr lang="en-US" altLang="zh-CN" sz="2000" baseline="-30000" dirty="0">
                <a:latin typeface="Arial" charset="0"/>
                <a:ea typeface="华文中宋" pitchFamily="2" charset="-122"/>
              </a:rPr>
              <a:t>f</a:t>
            </a:r>
            <a:r>
              <a:rPr lang="zh-CN" altLang="en-US" sz="2000" dirty="0">
                <a:ea typeface="华文中宋" pitchFamily="2" charset="-122"/>
              </a:rPr>
              <a:t>为由基波电流所产生的无功功率，</a:t>
            </a:r>
            <a:r>
              <a:rPr lang="en-US" altLang="zh-CN" sz="2000" i="1" dirty="0">
                <a:latin typeface="Arial" charset="0"/>
                <a:ea typeface="华文中宋" pitchFamily="2" charset="-122"/>
              </a:rPr>
              <a:t>D</a:t>
            </a:r>
            <a:r>
              <a:rPr lang="zh-CN" altLang="en-US" sz="2000" dirty="0">
                <a:ea typeface="华文中宋" pitchFamily="2" charset="-122"/>
              </a:rPr>
              <a:t>是谐波电流产生的无功功率。</a:t>
            </a:r>
          </a:p>
        </p:txBody>
      </p:sp>
      <p:pic>
        <p:nvPicPr>
          <p:cNvPr id="71694" name="Picture 1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5" name="Picture 15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553200"/>
            <a:ext cx="304800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696" name="Picture 16">
            <a:hlinkClick r:id="rId13" action="ppaction://hlinksldjump"/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647065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3" name="Rounded Rectangle 2"/>
          <p:cNvSpPr/>
          <p:nvPr/>
        </p:nvSpPr>
        <p:spPr bwMode="auto">
          <a:xfrm>
            <a:off x="1066800" y="1916832"/>
            <a:ext cx="7315200" cy="1540445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671513" marR="0" indent="-214313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华文中宋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7" grpId="0" autoUpdateAnimBg="0"/>
      <p:bldP spid="71692" grpId="0" autoUpdateAnimBg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</a:rPr>
              <a:t>5.5.1</a:t>
            </a:r>
            <a:r>
              <a:rPr lang="en-US" altLang="zh-CN" dirty="0"/>
              <a:t>  </a:t>
            </a:r>
            <a:r>
              <a:rPr lang="zh-CN" altLang="en-US" dirty="0">
                <a:latin typeface="华文中宋" pitchFamily="2" charset="-122"/>
              </a:rPr>
              <a:t>谐波和无功功率分析基础</a:t>
            </a:r>
            <a:endParaRPr lang="zh-CN" alt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8752917"/>
              </p:ext>
            </p:extLst>
          </p:nvPr>
        </p:nvGraphicFramePr>
        <p:xfrm>
          <a:off x="401688" y="2309341"/>
          <a:ext cx="8208912" cy="27326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7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2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3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8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904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有功功率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无功功率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视在功率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功率因数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2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正弦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电路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 = U I </a:t>
                      </a:r>
                      <a:r>
                        <a:rPr lang="en-US" sz="2000" kern="100" dirty="0" err="1">
                          <a:effectLst/>
                        </a:rPr>
                        <a:t>cosφ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Q = U I </a:t>
                      </a:r>
                      <a:r>
                        <a:rPr lang="en-US" sz="2000" kern="100" dirty="0" err="1">
                          <a:effectLst/>
                        </a:rPr>
                        <a:t>sinφ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S = U I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λ = cosφ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09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非正弦电路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</a:rPr>
                        <a:t>P = U I</a:t>
                      </a:r>
                      <a:r>
                        <a:rPr lang="en-US" sz="2000" kern="100" baseline="-25000">
                          <a:effectLst/>
                        </a:rPr>
                        <a:t>1</a:t>
                      </a:r>
                      <a:r>
                        <a:rPr lang="en-US" sz="2000" kern="100">
                          <a:effectLst/>
                        </a:rPr>
                        <a:t> cosφ</a:t>
                      </a:r>
                      <a:endParaRPr lang="zh-CN" sz="14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方法</a:t>
                      </a:r>
                      <a:r>
                        <a:rPr lang="en-US" sz="2000" kern="100" dirty="0">
                          <a:effectLst/>
                        </a:rPr>
                        <a:t>1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r>
                        <a:rPr lang="en-US" sz="2000" kern="100" dirty="0">
                          <a:effectLst/>
                        </a:rPr>
                        <a:t>Q = (P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 + Q</a:t>
                      </a:r>
                      <a:r>
                        <a:rPr lang="en-US" sz="2000" kern="100" baseline="30000" dirty="0">
                          <a:effectLst/>
                        </a:rPr>
                        <a:t>2</a:t>
                      </a:r>
                      <a:r>
                        <a:rPr lang="en-US" sz="2000" kern="100" dirty="0">
                          <a:effectLst/>
                        </a:rPr>
                        <a:t>)</a:t>
                      </a:r>
                      <a:r>
                        <a:rPr lang="en-US" sz="2000" kern="100" baseline="30000" dirty="0">
                          <a:effectLst/>
                        </a:rPr>
                        <a:t>0.5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方法</a:t>
                      </a:r>
                      <a:r>
                        <a:rPr lang="en-US" sz="2000" kern="100" dirty="0">
                          <a:effectLst/>
                        </a:rPr>
                        <a:t>2</a:t>
                      </a:r>
                      <a:r>
                        <a:rPr lang="zh-CN" sz="2000" kern="100" dirty="0">
                          <a:effectLst/>
                        </a:rPr>
                        <a:t>：</a:t>
                      </a:r>
                      <a:r>
                        <a:rPr lang="en-US" sz="2000" kern="100" dirty="0">
                          <a:effectLst/>
                        </a:rPr>
                        <a:t>Q = U I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 </a:t>
                      </a:r>
                      <a:r>
                        <a:rPr lang="en-US" sz="2000" kern="100" dirty="0" err="1">
                          <a:effectLst/>
                        </a:rPr>
                        <a:t>sinφ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S = U I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λ = v </a:t>
                      </a:r>
                      <a:r>
                        <a:rPr lang="en-US" sz="2000" kern="100" dirty="0" err="1">
                          <a:effectLst/>
                        </a:rPr>
                        <a:t>cosφ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(v = I</a:t>
                      </a:r>
                      <a:r>
                        <a:rPr lang="en-US" sz="2000" kern="100" baseline="-25000" dirty="0">
                          <a:effectLst/>
                        </a:rPr>
                        <a:t>1</a:t>
                      </a:r>
                      <a:r>
                        <a:rPr lang="en-US" sz="2000" kern="100" dirty="0">
                          <a:effectLst/>
                        </a:rPr>
                        <a:t>/I)</a:t>
                      </a:r>
                      <a:endParaRPr lang="zh-CN" sz="14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3-</a:t>
            </a:r>
            <a:fld id="{393DE2CF-2D7B-4A75-9DA1-8A45F3B49563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01688" y="1124744"/>
            <a:ext cx="7704856" cy="1118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55000"/>
              </a:lnSpc>
              <a:spcBef>
                <a:spcPct val="25000"/>
              </a:spcBef>
              <a:buSzPct val="80000"/>
              <a:buFont typeface="Wingdings" pitchFamily="2" charset="2"/>
              <a:buBlip>
                <a:blip r:embed="rId2"/>
              </a:buBlip>
            </a:pPr>
            <a:r>
              <a:rPr lang="zh-CN" altLang="en-US" sz="2000" kern="0" dirty="0">
                <a:solidFill>
                  <a:srgbClr val="FF0000"/>
                </a:solidFill>
              </a:rPr>
              <a:t>正弦电路和非正弦电路</a:t>
            </a:r>
            <a:r>
              <a:rPr lang="zh-CN" altLang="en-US" sz="2000" kern="0" dirty="0">
                <a:solidFill>
                  <a:srgbClr val="0000FF"/>
                </a:solidFill>
              </a:rPr>
              <a:t>有功功率、无功功率、视在功率和功率因数的</a:t>
            </a:r>
            <a:r>
              <a:rPr lang="zh-CN" altLang="en-US" sz="2000" kern="0" dirty="0">
                <a:solidFill>
                  <a:srgbClr val="FF0000"/>
                </a:solidFill>
              </a:rPr>
              <a:t>相同点和不同点</a:t>
            </a:r>
          </a:p>
        </p:txBody>
      </p:sp>
    </p:spTree>
    <p:extLst>
      <p:ext uri="{BB962C8B-B14F-4D97-AF65-F5344CB8AC3E}">
        <p14:creationId xmlns:p14="http://schemas.microsoft.com/office/powerpoint/2010/main" val="4872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第2章  整流电路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71513" marR="0" indent="-214313" algn="l" defTabSz="914400" rtl="0" eaLnBrk="1" fontAlgn="base" latinLnBrk="0" hangingPunct="1">
          <a:lnSpc>
            <a:spcPct val="125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671513" marR="0" indent="-214313" algn="l" defTabSz="914400" rtl="0" eaLnBrk="1" fontAlgn="base" latinLnBrk="0" hangingPunct="1">
          <a:lnSpc>
            <a:spcPct val="125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华文中宋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00"/>
    </a:dk2>
    <a:lt2>
      <a:srgbClr val="666633"/>
    </a:lt2>
    <a:accent1>
      <a:srgbClr val="339933"/>
    </a:accent1>
    <a:accent2>
      <a:srgbClr val="800000"/>
    </a:accent2>
    <a:accent3>
      <a:srgbClr val="FFFFFF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0099FF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808000"/>
    </a:dk2>
    <a:lt2>
      <a:srgbClr val="666633"/>
    </a:lt2>
    <a:accent1>
      <a:srgbClr val="339933"/>
    </a:accent1>
    <a:accent2>
      <a:srgbClr val="800000"/>
    </a:accent2>
    <a:accent3>
      <a:srgbClr val="FFFFFF"/>
    </a:accent3>
    <a:accent4>
      <a:srgbClr val="000000"/>
    </a:accent4>
    <a:accent5>
      <a:srgbClr val="ADCAAD"/>
    </a:accent5>
    <a:accent6>
      <a:srgbClr val="730000"/>
    </a:accent6>
    <a:hlink>
      <a:srgbClr val="0033CC"/>
    </a:hlink>
    <a:folHlink>
      <a:srgbClr val="00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第2章  整流电路</Template>
  <TotalTime>4316</TotalTime>
  <Words>2947</Words>
  <Application>Microsoft Office PowerPoint</Application>
  <PresentationFormat>全屏显示(4:3)</PresentationFormat>
  <Paragraphs>498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31</vt:i4>
      </vt:variant>
    </vt:vector>
  </HeadingPairs>
  <TitlesOfParts>
    <vt:vector size="47" baseType="lpstr">
      <vt:lpstr>黑体</vt:lpstr>
      <vt:lpstr>华文中宋</vt:lpstr>
      <vt:lpstr>宋体</vt:lpstr>
      <vt:lpstr>Arial</vt:lpstr>
      <vt:lpstr>Arial Narrow</vt:lpstr>
      <vt:lpstr>Calibri</vt:lpstr>
      <vt:lpstr>Symbol</vt:lpstr>
      <vt:lpstr>Times New Roman</vt:lpstr>
      <vt:lpstr>Wingdings</vt:lpstr>
      <vt:lpstr>第2章  整流电路</vt:lpstr>
      <vt:lpstr>Visio</vt:lpstr>
      <vt:lpstr>Equation</vt:lpstr>
      <vt:lpstr>Microsoft 公式 3.0</vt:lpstr>
      <vt:lpstr>公式</vt:lpstr>
      <vt:lpstr>VISIO</vt:lpstr>
      <vt:lpstr>Image</vt:lpstr>
      <vt:lpstr>5.5  整流电路的谐波和功率因数</vt:lpstr>
      <vt:lpstr>5.5  整流电路的谐波和功率因数</vt:lpstr>
      <vt:lpstr>5.5 整流电路的谐波和功率因数·引言</vt:lpstr>
      <vt:lpstr>5.5.1  谐波和无功功率分析基础</vt:lpstr>
      <vt:lpstr>5.5.1  谐波和无功功率分析基础</vt:lpstr>
      <vt:lpstr>5.5.1  谐波和无功功率分析基础</vt:lpstr>
      <vt:lpstr>5.5.1  谐波和无功功率分析基础</vt:lpstr>
      <vt:lpstr>5.5.1  谐波和无功功率分析基础</vt:lpstr>
      <vt:lpstr>5.5.1  谐波和无功功率分析基础</vt:lpstr>
      <vt:lpstr>5.5.2   带阻感负载时可控整流电路          交流侧谐波和功率因数分析</vt:lpstr>
      <vt:lpstr>5.5.2   带阻感负载时可控整流电路          交流侧谐波和功率因数分析</vt:lpstr>
      <vt:lpstr>5.5.2   带阻感负载时可控整流电路          交流侧谐波和功率因数分析</vt:lpstr>
      <vt:lpstr>5.5.2   带阻感负载时可控整流电路          交流侧谐波和功率因数分析</vt:lpstr>
      <vt:lpstr>5.5.2   带阻感负载时可控整流电路          交流侧谐波和功率因数分析</vt:lpstr>
      <vt:lpstr>PowerPoint 演示文稿</vt:lpstr>
      <vt:lpstr>5.5.4  整流输出电压和电流的谐波分析</vt:lpstr>
      <vt:lpstr>5.5.4  整流输出电压和电流的谐波分析</vt:lpstr>
      <vt:lpstr>PowerPoint 演示文稿</vt:lpstr>
      <vt:lpstr>5.7  整流电路的有源逆变工作状态</vt:lpstr>
      <vt:lpstr>2.7.1   逆变的概念</vt:lpstr>
      <vt:lpstr>5.7.1   逆变的概念</vt:lpstr>
      <vt:lpstr>5.7.1   逆变的概念</vt:lpstr>
      <vt:lpstr>5.7.1   逆变的概念</vt:lpstr>
      <vt:lpstr>5.7.2三相桥整流电路的有源逆变工作状态</vt:lpstr>
      <vt:lpstr>5.7.3  逆变失败与最小逆变角的限制</vt:lpstr>
      <vt:lpstr>5.7.3  逆变失败与最小逆变角的限制</vt:lpstr>
      <vt:lpstr>5.7.3  逆变失败与最小逆变角的限制</vt:lpstr>
      <vt:lpstr>PowerPoint 演示文稿</vt:lpstr>
      <vt:lpstr>    本章小结</vt:lpstr>
      <vt:lpstr> 本章小结</vt:lpstr>
      <vt:lpstr>课后作业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     整流电路</dc:title>
  <dc:creator>work405;he shawn</dc:creator>
  <cp:lastModifiedBy>磊 Lei 沈 Shen</cp:lastModifiedBy>
  <cp:revision>282</cp:revision>
  <dcterms:created xsi:type="dcterms:W3CDTF">2016-09-08T10:19:04Z</dcterms:created>
  <dcterms:modified xsi:type="dcterms:W3CDTF">2021-01-13T11:54:44Z</dcterms:modified>
</cp:coreProperties>
</file>