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  <p:sldMasterId id="2147483740" r:id="rId2"/>
  </p:sldMasterIdLst>
  <p:notesMasterIdLst>
    <p:notesMasterId r:id="rId67"/>
  </p:notesMasterIdLst>
  <p:sldIdLst>
    <p:sldId id="567" r:id="rId3"/>
    <p:sldId id="499" r:id="rId4"/>
    <p:sldId id="502" r:id="rId5"/>
    <p:sldId id="503" r:id="rId6"/>
    <p:sldId id="504" r:id="rId7"/>
    <p:sldId id="505" r:id="rId8"/>
    <p:sldId id="506" r:id="rId9"/>
    <p:sldId id="562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14" r:id="rId18"/>
    <p:sldId id="515" r:id="rId19"/>
    <p:sldId id="516" r:id="rId20"/>
    <p:sldId id="563" r:id="rId21"/>
    <p:sldId id="517" r:id="rId22"/>
    <p:sldId id="518" r:id="rId23"/>
    <p:sldId id="519" r:id="rId24"/>
    <p:sldId id="520" r:id="rId25"/>
    <p:sldId id="521" r:id="rId26"/>
    <p:sldId id="522" r:id="rId27"/>
    <p:sldId id="523" r:id="rId28"/>
    <p:sldId id="524" r:id="rId29"/>
    <p:sldId id="525" r:id="rId30"/>
    <p:sldId id="526" r:id="rId31"/>
    <p:sldId id="527" r:id="rId32"/>
    <p:sldId id="528" r:id="rId33"/>
    <p:sldId id="529" r:id="rId34"/>
    <p:sldId id="530" r:id="rId35"/>
    <p:sldId id="531" r:id="rId36"/>
    <p:sldId id="532" r:id="rId37"/>
    <p:sldId id="533" r:id="rId38"/>
    <p:sldId id="534" r:id="rId39"/>
    <p:sldId id="535" r:id="rId40"/>
    <p:sldId id="536" r:id="rId41"/>
    <p:sldId id="537" r:id="rId42"/>
    <p:sldId id="538" r:id="rId43"/>
    <p:sldId id="539" r:id="rId44"/>
    <p:sldId id="540" r:id="rId45"/>
    <p:sldId id="541" r:id="rId46"/>
    <p:sldId id="542" r:id="rId47"/>
    <p:sldId id="543" r:id="rId48"/>
    <p:sldId id="544" r:id="rId49"/>
    <p:sldId id="545" r:id="rId50"/>
    <p:sldId id="546" r:id="rId51"/>
    <p:sldId id="547" r:id="rId52"/>
    <p:sldId id="548" r:id="rId53"/>
    <p:sldId id="564" r:id="rId54"/>
    <p:sldId id="551" r:id="rId55"/>
    <p:sldId id="552" r:id="rId56"/>
    <p:sldId id="553" r:id="rId57"/>
    <p:sldId id="554" r:id="rId58"/>
    <p:sldId id="555" r:id="rId59"/>
    <p:sldId id="565" r:id="rId60"/>
    <p:sldId id="556" r:id="rId61"/>
    <p:sldId id="557" r:id="rId62"/>
    <p:sldId id="558" r:id="rId63"/>
    <p:sldId id="559" r:id="rId64"/>
    <p:sldId id="560" r:id="rId65"/>
    <p:sldId id="561" r:id="rId6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Verdana" pitchFamily="34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Verdana" pitchFamily="34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Verdana" pitchFamily="34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Verdana" pitchFamily="34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Verdana" pitchFamily="34" charset="0"/>
        <a:ea typeface="黑体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Verdana" pitchFamily="34" charset="0"/>
        <a:ea typeface="黑体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Verdana" pitchFamily="34" charset="0"/>
        <a:ea typeface="黑体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Verdana" pitchFamily="34" charset="0"/>
        <a:ea typeface="黑体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Verdana" pitchFamily="34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800000"/>
    <a:srgbClr val="FFFF00"/>
    <a:srgbClr val="FF0000"/>
    <a:srgbClr val="663300"/>
    <a:srgbClr val="7D6DF7"/>
    <a:srgbClr val="3333CC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72232" autoAdjust="0"/>
  </p:normalViewPr>
  <p:slideViewPr>
    <p:cSldViewPr>
      <p:cViewPr varScale="1">
        <p:scale>
          <a:sx n="46" d="100"/>
          <a:sy n="46" d="100"/>
        </p:scale>
        <p:origin x="176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1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u="none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u="none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u="none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u="none">
                <a:latin typeface="Times New Roman" pitchFamily="18" charset="0"/>
              </a:defRPr>
            </a:lvl1pPr>
          </a:lstStyle>
          <a:p>
            <a:fld id="{55AD8D70-1FE8-4453-AD6C-05D84A6242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325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2888" indent="-22857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043" indent="-22857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199" indent="-22857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354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509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8664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5819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fld id="{8E21A404-6597-4D7A-85FC-59DBB5FE03AF}" type="slidenum"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</a:t>
            </a:fld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069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532C24-8FF5-4E7C-975E-FCE9E1090320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7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F9CB8-B4D2-48CF-8C07-C5A923EDC87E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97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5DE07D-06BD-4BDA-93DE-80F2888AFD28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4D384F-6ED1-4B48-8508-D4C77A2FEC7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D92330-8757-4145-9A2E-22F678DC7FF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8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768AF-6638-459E-B69D-A1B6FE41A767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注：</a:t>
            </a:r>
            <a:r>
              <a:rPr lang="en-US" altLang="zh-CN"/>
              <a:t>Access</a:t>
            </a:r>
            <a:r>
              <a:rPr lang="zh-CN" altLang="en-US"/>
              <a:t>不支持从界面运行数据定义</a:t>
            </a:r>
            <a:r>
              <a:rPr lang="en-US" altLang="zh-CN"/>
              <a:t>SQL</a:t>
            </a:r>
            <a:r>
              <a:rPr lang="zh-CN" altLang="en-US"/>
              <a:t>语句，但可以从</a:t>
            </a:r>
            <a:r>
              <a:rPr lang="zh-CN" altLang="en-US">
                <a:latin typeface="Arial"/>
              </a:rPr>
              <a:t>“</a:t>
            </a:r>
            <a:r>
              <a:rPr lang="zh-CN" altLang="en-US"/>
              <a:t>查询视图</a:t>
            </a:r>
            <a:r>
              <a:rPr lang="zh-CN" altLang="en-US">
                <a:latin typeface="Arial"/>
              </a:rPr>
              <a:t>”</a:t>
            </a:r>
            <a:r>
              <a:rPr lang="zh-CN" altLang="en-US"/>
              <a:t>中运行；也可以通过</a:t>
            </a:r>
            <a:r>
              <a:rPr lang="en-US" altLang="zh-CN"/>
              <a:t>DAO</a:t>
            </a:r>
            <a:r>
              <a:rPr lang="zh-CN" altLang="en-US"/>
              <a:t>接口进行。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ANSI-89</a:t>
            </a:r>
            <a:r>
              <a:rPr lang="zh-CN" altLang="en-US" dirty="0" smtClean="0"/>
              <a:t>：*，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ANSI-92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_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D8D70-1FE8-4453-AD6C-05D84A6242ED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778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ANSI-89</a:t>
            </a:r>
            <a:r>
              <a:rPr lang="zh-CN" altLang="en-US" dirty="0" smtClean="0"/>
              <a:t>：*，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ANSI-92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_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D8D70-1FE8-4453-AD6C-05D84A6242ED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1996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6FB3CF-76FE-4602-A1A5-B5EAAB5E70F1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00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9A244-2A8C-42DF-A250-1BBC53A03DD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SQL-89</a:t>
            </a:r>
          </a:p>
          <a:p>
            <a:r>
              <a:rPr lang="en-US" altLang="zh-CN" dirty="0" smtClean="0"/>
              <a:t>SQL-92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语言的第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个修订版；</a:t>
            </a:r>
            <a:endParaRPr lang="en-US" altLang="zh-CN" dirty="0" smtClean="0"/>
          </a:p>
          <a:p>
            <a:r>
              <a:rPr lang="en-US" altLang="zh-CN" dirty="0" smtClean="0"/>
              <a:t>SQL:1999 (SQL3)</a:t>
            </a:r>
          </a:p>
          <a:p>
            <a:r>
              <a:rPr lang="en-US" altLang="zh-CN" dirty="0" smtClean="0"/>
              <a:t>SQL:2003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ISO/IEC 9075:2003 (SQL:2003)</a:t>
            </a:r>
          </a:p>
          <a:p>
            <a:r>
              <a:rPr lang="en-US" altLang="zh-CN" dirty="0" smtClean="0"/>
              <a:t>SQL:2008</a:t>
            </a:r>
          </a:p>
          <a:p>
            <a:r>
              <a:rPr lang="en-US" altLang="zh-CN" dirty="0" smtClean="0"/>
              <a:t>SQL:2011</a:t>
            </a:r>
          </a:p>
          <a:p>
            <a:r>
              <a:rPr lang="en-US" altLang="zh-CN" dirty="0" smtClean="0"/>
              <a:t>SQL:2016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C8BAE-C85A-41B8-99F8-C526D4C002E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6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18044-0F8E-4720-91F2-696992AA3780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283C1-8C99-4A92-8B91-533E8B69D8E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100A0-E474-4F3A-88D7-FB657161587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A7469-5AF7-4C65-9CFF-758F366069E1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195BA5-9E1E-463A-9420-200EF033CBCE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85212C-00EA-4C0A-8A41-489F69DEDBE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7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3800"/>
            <a:ext cx="7772400" cy="1371600"/>
          </a:xfrm>
        </p:spPr>
        <p:txBody>
          <a:bodyPr/>
          <a:lstStyle>
            <a:lvl1pPr>
              <a:defRPr sz="6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5000">
                <a:ea typeface="华文隶书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40327" name="AutoShape 7"/>
          <p:cNvSpPr>
            <a:spLocks noChangeArrowheads="1"/>
          </p:cNvSpPr>
          <p:nvPr/>
        </p:nvSpPr>
        <p:spPr bwMode="auto">
          <a:xfrm>
            <a:off x="684213" y="278130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 u="none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0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260350"/>
            <a:ext cx="2011363" cy="57594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260350"/>
            <a:ext cx="5881687" cy="5759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1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60350"/>
            <a:ext cx="8001000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47513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268413"/>
            <a:ext cx="3924300" cy="2298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719513"/>
            <a:ext cx="3924300" cy="2300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770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60350"/>
            <a:ext cx="8001000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47513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47513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374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3B4E9-CBD9-4941-98BE-E35CED000EB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980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C9C18-F57D-4E04-8AFD-11D8210BCB0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061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171575"/>
            <a:ext cx="3924300" cy="5138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171575"/>
            <a:ext cx="3924300" cy="5138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423BA-4B2A-426E-A3DB-71AE4F0A109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947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B64AF-F1E8-47D9-8760-8C3F82C4E42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648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7BAC5-0411-4053-8158-1403BF5159F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5905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203EC-A530-4747-B0DE-321F0DE6A32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17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204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D0455-DCD4-481A-BAEF-039E547B46D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527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25489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4E297-2458-4074-ABDB-FBDC717BEAC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6401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356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356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6F6CE-A152-4F8F-A243-294A5F9244D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914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171575"/>
            <a:ext cx="3924300" cy="51387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171575"/>
            <a:ext cx="3924300" cy="51387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C74DD-78A3-44F5-A201-7A81C1F412A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4343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4213" y="27813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u="none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3800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5000">
                <a:ea typeface="华文隶书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3979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627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61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35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7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89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336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3494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60350"/>
            <a:ext cx="80010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68413"/>
            <a:ext cx="8001000" cy="475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39300" name="AutoShape 4"/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 u="none">
              <a:latin typeface="Times New Roman" pitchFamily="18" charset="0"/>
            </a:endParaRPr>
          </a:p>
        </p:txBody>
      </p:sp>
      <p:sp>
        <p:nvSpPr>
          <p:cNvPr id="43930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9305" name="Text Box 9"/>
          <p:cNvSpPr txBox="1">
            <a:spLocks noChangeArrowheads="1"/>
          </p:cNvSpPr>
          <p:nvPr userDrawn="1"/>
        </p:nvSpPr>
        <p:spPr bwMode="auto">
          <a:xfrm>
            <a:off x="3635375" y="6238875"/>
            <a:ext cx="50321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u="none" dirty="0" smtClean="0">
                <a:solidFill>
                  <a:srgbClr val="000066"/>
                </a:solidFill>
                <a:latin typeface="Times New Roman" pitchFamily="18" charset="0"/>
                <a:ea typeface="华文隶书" pitchFamily="2" charset="-122"/>
              </a:rPr>
              <a:t>杭州电子科技大学自动化学院信息与控制研究所</a:t>
            </a:r>
            <a:endParaRPr lang="zh-CN" altLang="en-US" u="none" dirty="0">
              <a:solidFill>
                <a:srgbClr val="000066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439306" name="Rectangle 10"/>
          <p:cNvSpPr>
            <a:spLocks noChangeArrowheads="1"/>
          </p:cNvSpPr>
          <p:nvPr userDrawn="1"/>
        </p:nvSpPr>
        <p:spPr bwMode="auto">
          <a:xfrm>
            <a:off x="611188" y="6237288"/>
            <a:ext cx="523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fld id="{C0C2F798-31FF-42C2-BD99-A2BC37B00AA0}" type="slidenum">
              <a:rPr lang="en-US" altLang="zh-CN" u="none">
                <a:solidFill>
                  <a:srgbClr val="000066"/>
                </a:solidFill>
              </a:rPr>
              <a:pPr/>
              <a:t>‹#›</a:t>
            </a:fld>
            <a:endParaRPr lang="en-US" altLang="zh-CN" u="none">
              <a:solidFill>
                <a:srgbClr val="0000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Verdana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Verdana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Verdana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Verdan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Verdan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Verdan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Verdan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Verdana" pitchFamily="34" charset="0"/>
          <a:ea typeface="黑体" pitchFamily="2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200" b="1">
          <a:solidFill>
            <a:srgbClr val="000066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800" b="1">
          <a:solidFill>
            <a:srgbClr val="000066"/>
          </a:solidFill>
          <a:latin typeface="+mn-lt"/>
          <a:ea typeface="+mn-ea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400" b="1">
          <a:solidFill>
            <a:srgbClr val="000066"/>
          </a:solidFill>
          <a:latin typeface="+mn-lt"/>
          <a:ea typeface="+mn-ea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 b="1">
          <a:solidFill>
            <a:srgbClr val="000066"/>
          </a:solidFill>
          <a:latin typeface="+mn-lt"/>
          <a:ea typeface="+mn-ea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rgbClr val="000066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rgbClr val="000066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rgbClr val="000066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rgbClr val="000066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171575"/>
            <a:ext cx="8001000" cy="513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7" name="AutoShape 4"/>
          <p:cNvSpPr>
            <a:spLocks noChangeArrowheads="1"/>
          </p:cNvSpPr>
          <p:nvPr/>
        </p:nvSpPr>
        <p:spPr bwMode="auto">
          <a:xfrm>
            <a:off x="538163" y="1047750"/>
            <a:ext cx="7958137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zh-CN" altLang="en-US" u="none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 flipV="1">
            <a:off x="595313" y="6389688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zh-CN" altLang="en-US" u="none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 userDrawn="1"/>
        </p:nvSpPr>
        <p:spPr bwMode="auto">
          <a:xfrm>
            <a:off x="635000" y="258763"/>
            <a:ext cx="4752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u="none" smtClean="0">
                <a:solidFill>
                  <a:srgbClr val="000066"/>
                </a:solidFill>
                <a:ea typeface="黑体" pitchFamily="2" charset="-122"/>
              </a:rPr>
              <a:t>数据结构</a:t>
            </a:r>
            <a:r>
              <a:rPr lang="en-US" altLang="zh-CN" sz="4000" u="none" smtClean="0">
                <a:solidFill>
                  <a:srgbClr val="000066"/>
                </a:solidFill>
                <a:latin typeface="Arial" charset="0"/>
                <a:ea typeface="黑体" pitchFamily="2" charset="-122"/>
              </a:rPr>
              <a:t>——</a:t>
            </a:r>
            <a:r>
              <a:rPr lang="zh-CN" altLang="en-US" sz="4000" u="none" smtClean="0">
                <a:solidFill>
                  <a:srgbClr val="000066"/>
                </a:solidFill>
                <a:ea typeface="黑体" pitchFamily="2" charset="-122"/>
              </a:rPr>
              <a:t>线性表</a:t>
            </a:r>
          </a:p>
        </p:txBody>
      </p:sp>
      <p:sp>
        <p:nvSpPr>
          <p:cNvPr id="1030" name="Text Box 11"/>
          <p:cNvSpPr txBox="1">
            <a:spLocks noChangeArrowheads="1"/>
          </p:cNvSpPr>
          <p:nvPr userDrawn="1"/>
        </p:nvSpPr>
        <p:spPr bwMode="auto">
          <a:xfrm>
            <a:off x="585788" y="6491288"/>
            <a:ext cx="50323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u="none" smtClean="0">
                <a:solidFill>
                  <a:srgbClr val="000066"/>
                </a:solidFill>
                <a:latin typeface="Times New Roman" pitchFamily="18" charset="0"/>
                <a:ea typeface="华文隶书" pitchFamily="2" charset="-122"/>
              </a:rPr>
              <a:t>杭州电子科技大学自动化学院信息与控制研究所</a:t>
            </a:r>
            <a:endParaRPr lang="zh-CN" altLang="en-US" b="1" u="none" smtClean="0">
              <a:solidFill>
                <a:srgbClr val="000066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i="0" baseline="0">
                <a:solidFill>
                  <a:srgbClr val="000066"/>
                </a:solidFill>
                <a:latin typeface="Times New Roman" pitchFamily="18" charset="0"/>
                <a:ea typeface="华文隶书" pitchFamily="2" charset="-122"/>
              </a:defRPr>
            </a:lvl1pPr>
          </a:lstStyle>
          <a:p>
            <a:pPr>
              <a:defRPr/>
            </a:pPr>
            <a:fld id="{5F8EAEEB-9D4D-4C54-8BFD-056EE045E477}" type="slidenum">
              <a:rPr lang="zh-CN" altLang="en-US" u="none"/>
              <a:pPr>
                <a:defRPr/>
              </a:pPr>
              <a:t>‹#›</a:t>
            </a:fld>
            <a:endParaRPr lang="zh-CN" altLang="en-US" u="none" dirty="0"/>
          </a:p>
        </p:txBody>
      </p:sp>
    </p:spTree>
    <p:extLst>
      <p:ext uri="{BB962C8B-B14F-4D97-AF65-F5344CB8AC3E}">
        <p14:creationId xmlns:p14="http://schemas.microsoft.com/office/powerpoint/2010/main" val="295773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Verdan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Verdan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Verdan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Verdan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Verdan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Verdan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Verdan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Verdana" pitchFamily="34" charset="0"/>
          <a:ea typeface="黑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200" b="1">
          <a:solidFill>
            <a:srgbClr val="000066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800" b="1">
          <a:solidFill>
            <a:srgbClr val="000066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400" b="1">
          <a:solidFill>
            <a:srgbClr val="000066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 b="1">
          <a:solidFill>
            <a:srgbClr val="000066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rgbClr val="000066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rgbClr val="000066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rgbClr val="000066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rgbClr val="000066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0" y="5638800"/>
            <a:ext cx="4876800" cy="1219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4000" b="0" dirty="0" smtClean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/>
            </a:r>
            <a:br>
              <a:rPr lang="en-US" altLang="zh-CN" sz="4000" b="0" dirty="0" smtClean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</a:br>
            <a:endParaRPr lang="en-US" altLang="zh-CN" sz="8800" dirty="0" smtClean="0">
              <a:solidFill>
                <a:schemeClr val="accent2"/>
              </a:solidFill>
            </a:endParaRP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130300" y="1558925"/>
            <a:ext cx="6400800" cy="9144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folHlink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ctr">
              <a:spcBef>
                <a:spcPct val="50000"/>
              </a:spcBef>
              <a:defRPr/>
            </a:pPr>
            <a:r>
              <a:rPr kumimoji="1" lang="zh-CN" altLang="en-US" sz="5400" b="1" u="none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软件技术基础</a:t>
            </a:r>
          </a:p>
        </p:txBody>
      </p:sp>
      <p:sp>
        <p:nvSpPr>
          <p:cNvPr id="3076" name="Text Box 15"/>
          <p:cNvSpPr txBox="1">
            <a:spLocks noChangeArrowheads="1"/>
          </p:cNvSpPr>
          <p:nvPr/>
        </p:nvSpPr>
        <p:spPr bwMode="auto">
          <a:xfrm>
            <a:off x="1981200" y="364172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1" lang="zh-CN" altLang="en-US" sz="3200" b="1" u="none" dirty="0">
                <a:solidFill>
                  <a:srgbClr val="000000"/>
                </a:solidFill>
                <a:latin typeface="黑体" panose="02010609060101010101" pitchFamily="49" charset="-122"/>
              </a:rPr>
              <a:t>主讲：许欢</a:t>
            </a:r>
          </a:p>
        </p:txBody>
      </p:sp>
      <p:sp>
        <p:nvSpPr>
          <p:cNvPr id="3077" name="Text Box 17"/>
          <p:cNvSpPr txBox="1">
            <a:spLocks noChangeArrowheads="1"/>
          </p:cNvSpPr>
          <p:nvPr/>
        </p:nvSpPr>
        <p:spPr bwMode="auto">
          <a:xfrm>
            <a:off x="457200" y="4556125"/>
            <a:ext cx="8589818" cy="2209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10000"/>
              </a:spcBef>
              <a:defRPr/>
            </a:pPr>
            <a:r>
              <a:rPr lang="zh-CN" altLang="en-US" sz="32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杭州电子科技大学自动化学院</a:t>
            </a:r>
            <a:endParaRPr lang="en-US" altLang="zh-CN" sz="3200" u="none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>
              <a:spcBef>
                <a:spcPct val="10000"/>
              </a:spcBef>
              <a:defRPr/>
            </a:pPr>
            <a:r>
              <a:rPr lang="zh-CN" altLang="en-US" sz="32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信息与控制研究所</a:t>
            </a:r>
            <a:endParaRPr lang="en-US" altLang="zh-CN" sz="3200" u="none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hlinkClick r:id=""/>
            </a:endParaRPr>
          </a:p>
          <a:p>
            <a:pPr algn="ctr">
              <a:spcBef>
                <a:spcPct val="10000"/>
              </a:spcBef>
              <a:defRPr/>
            </a:pPr>
            <a:r>
              <a:rPr lang="en-US" altLang="zh-CN" sz="32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hlinkClick r:id=""/>
              </a:rPr>
              <a:t>xuhuan@hdu.edu.cn</a:t>
            </a:r>
            <a:endParaRPr lang="en-US" altLang="zh-CN" sz="3200" u="none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>
              <a:spcBef>
                <a:spcPct val="10000"/>
              </a:spcBef>
              <a:defRPr/>
            </a:pPr>
            <a:r>
              <a:rPr lang="zh-CN" altLang="en-US" sz="32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32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600</a:t>
            </a:r>
            <a:r>
              <a:rPr lang="zh-CN" altLang="en-US" sz="32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32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13634106376</a:t>
            </a:r>
            <a:endParaRPr lang="en-US" altLang="zh-CN" sz="3200" u="none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3078" name="Picture 19" descr="http://img5.douban.com/view/group_topic/large/public/p603294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47625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80348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628775"/>
            <a:ext cx="8964612" cy="56880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创建表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2"/>
            <a:r>
              <a:rPr lang="en-US" altLang="zh-CN" sz="2000"/>
              <a:t>&lt;</a:t>
            </a:r>
            <a:r>
              <a:rPr lang="zh-CN" altLang="en-US" sz="2000"/>
              <a:t>表名</a:t>
            </a:r>
            <a:r>
              <a:rPr lang="en-US" altLang="zh-CN" sz="2000"/>
              <a:t>&gt;</a:t>
            </a:r>
            <a:r>
              <a:rPr lang="zh-CN" altLang="en-US" sz="2000"/>
              <a:t>指要创建的表的名字</a:t>
            </a:r>
          </a:p>
          <a:p>
            <a:pPr lvl="2"/>
            <a:r>
              <a:rPr lang="en-US" altLang="zh-CN" sz="2000"/>
              <a:t>&lt;</a:t>
            </a:r>
            <a:r>
              <a:rPr lang="zh-CN" altLang="en-US" sz="2000"/>
              <a:t>字段名</a:t>
            </a:r>
            <a:r>
              <a:rPr lang="en-US" altLang="zh-CN" sz="2000"/>
              <a:t>&gt;</a:t>
            </a:r>
            <a:r>
              <a:rPr lang="zh-CN" altLang="en-US" sz="2000"/>
              <a:t>表中各字段（属性名）的名字</a:t>
            </a:r>
          </a:p>
          <a:p>
            <a:pPr lvl="2"/>
            <a:r>
              <a:rPr lang="en-US" altLang="zh-CN" sz="2000"/>
              <a:t>&lt;</a:t>
            </a:r>
            <a:r>
              <a:rPr lang="zh-CN" altLang="en-US" sz="2000"/>
              <a:t>数据类型</a:t>
            </a:r>
            <a:r>
              <a:rPr lang="en-US" altLang="zh-CN" sz="2000"/>
              <a:t>&gt;</a:t>
            </a:r>
            <a:r>
              <a:rPr lang="zh-CN" altLang="en-US" sz="2000"/>
              <a:t>代表对应字段的类型。字段的数据类型在不同的数据库中并不完全相同，具体操作时请参见数据库说明文档。</a:t>
            </a:r>
          </a:p>
          <a:p>
            <a:pPr lvl="2"/>
            <a:r>
              <a:rPr lang="zh-CN" altLang="en-US" sz="2000"/>
              <a:t>完整性约束是指在建立表的同时创建的完整性约束条件，可以在列级，也可以在表级</a:t>
            </a:r>
          </a:p>
          <a:p>
            <a:pPr lvl="3"/>
            <a:r>
              <a:rPr lang="zh-CN" altLang="en-US"/>
              <a:t>比较常用的有</a:t>
            </a:r>
            <a:r>
              <a:rPr lang="en-US" altLang="zh-CN"/>
              <a:t>NOT NULL(</a:t>
            </a:r>
            <a:r>
              <a:rPr lang="zh-CN" altLang="en-US"/>
              <a:t>字段中不允许有空值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UNIQUE(</a:t>
            </a:r>
            <a:r>
              <a:rPr lang="zh-CN" altLang="en-US"/>
              <a:t>字段取值唯一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PRIMARY KEY(</a:t>
            </a:r>
            <a:r>
              <a:rPr lang="zh-CN" altLang="en-US"/>
              <a:t>字段为主键</a:t>
            </a:r>
            <a:r>
              <a:rPr lang="en-US" altLang="zh-CN"/>
              <a:t>)</a:t>
            </a:r>
            <a:r>
              <a:rPr lang="zh-CN" altLang="en-US"/>
              <a:t>等。</a:t>
            </a:r>
          </a:p>
        </p:txBody>
      </p:sp>
      <p:sp>
        <p:nvSpPr>
          <p:cNvPr id="969731" name="Text Box 3"/>
          <p:cNvSpPr txBox="1">
            <a:spLocks noChangeArrowheads="1"/>
          </p:cNvSpPr>
          <p:nvPr/>
        </p:nvSpPr>
        <p:spPr bwMode="auto">
          <a:xfrm>
            <a:off x="1763713" y="1220788"/>
            <a:ext cx="6480175" cy="19208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zh-CN" sz="2000" b="1" u="none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CREATE TABLE &lt;</a:t>
            </a:r>
            <a:r>
              <a:rPr lang="zh-CN" altLang="en-US" sz="2000" b="1" u="none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表名</a:t>
            </a:r>
            <a:r>
              <a:rPr lang="en-US" altLang="zh-CN" sz="2000" b="1" u="none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&gt;(</a:t>
            </a:r>
          </a:p>
          <a:p>
            <a:pPr lvl="1"/>
            <a:r>
              <a:rPr lang="en-US" altLang="zh-CN" sz="2000" b="1" u="none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&lt;</a:t>
            </a:r>
            <a:r>
              <a:rPr lang="zh-CN" altLang="en-US" sz="2000" b="1" u="none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字段名</a:t>
            </a:r>
            <a:r>
              <a:rPr lang="en-US" altLang="zh-CN" sz="2000" b="1" u="none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&gt; &lt;</a:t>
            </a:r>
            <a:r>
              <a:rPr lang="zh-CN" altLang="en-US" sz="2000" b="1" u="none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数据类型</a:t>
            </a:r>
            <a:r>
              <a:rPr lang="en-US" altLang="zh-CN" sz="2000" b="1" u="none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&gt; [</a:t>
            </a:r>
            <a:r>
              <a:rPr lang="zh-CN" altLang="en-US" sz="2000" b="1" u="none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列级完整性约束条件</a:t>
            </a:r>
            <a:r>
              <a:rPr lang="en-US" altLang="zh-CN" sz="2000" b="1" u="none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],</a:t>
            </a:r>
          </a:p>
          <a:p>
            <a:pPr lvl="1"/>
            <a:r>
              <a:rPr lang="en-US" altLang="zh-CN" sz="2000" b="1" u="none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&lt;</a:t>
            </a:r>
            <a:r>
              <a:rPr lang="zh-CN" altLang="en-US" sz="2000" b="1" u="none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字段名</a:t>
            </a:r>
            <a:r>
              <a:rPr lang="en-US" altLang="zh-CN" sz="2000" b="1" u="none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&gt; &lt;</a:t>
            </a:r>
            <a:r>
              <a:rPr lang="zh-CN" altLang="en-US" sz="2000" b="1" u="none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数据类型</a:t>
            </a:r>
            <a:r>
              <a:rPr lang="en-US" altLang="zh-CN" sz="2000" b="1" u="none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&gt; [</a:t>
            </a:r>
            <a:r>
              <a:rPr lang="zh-CN" altLang="en-US" sz="2000" b="1" u="none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列级完整性约束条件</a:t>
            </a:r>
            <a:r>
              <a:rPr lang="en-US" altLang="zh-CN" sz="2000" b="1" u="none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],</a:t>
            </a:r>
          </a:p>
          <a:p>
            <a:pPr lvl="1"/>
            <a:r>
              <a:rPr lang="en-US" altLang="zh-CN" sz="2000" b="1" u="none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... ...</a:t>
            </a:r>
          </a:p>
          <a:p>
            <a:pPr lvl="1"/>
            <a:r>
              <a:rPr lang="en-US" altLang="zh-CN" sz="2000" b="1" u="none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[</a:t>
            </a:r>
            <a:r>
              <a:rPr lang="zh-CN" altLang="en-US" sz="2000" b="1" u="none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表级完整性约束条件</a:t>
            </a:r>
            <a:r>
              <a:rPr lang="en-US" altLang="zh-CN" sz="2000" b="1" u="none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]</a:t>
            </a:r>
          </a:p>
          <a:p>
            <a:pPr lvl="1"/>
            <a:r>
              <a:rPr lang="en-US" altLang="zh-CN" sz="2000" b="1" u="none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)</a:t>
            </a:r>
          </a:p>
        </p:txBody>
      </p:sp>
      <p:sp>
        <p:nvSpPr>
          <p:cNvPr id="969733" name="Rectangle 5"/>
          <p:cNvSpPr>
            <a:spLocks noChangeArrowheads="1"/>
          </p:cNvSpPr>
          <p:nvPr/>
        </p:nvSpPr>
        <p:spPr bwMode="auto">
          <a:xfrm>
            <a:off x="2411413" y="333375"/>
            <a:ext cx="5400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>
                <a:solidFill>
                  <a:srgbClr val="000066"/>
                </a:solidFill>
              </a:rPr>
              <a:t>4.3.2  </a:t>
            </a:r>
            <a:r>
              <a:rPr lang="zh-CN" altLang="en-US" sz="3200" b="1" u="none">
                <a:solidFill>
                  <a:srgbClr val="000066"/>
                </a:solidFill>
              </a:rPr>
              <a:t>数据定义（</a:t>
            </a:r>
            <a:r>
              <a:rPr lang="en-US" altLang="zh-CN" sz="3200" b="1" u="none">
                <a:solidFill>
                  <a:srgbClr val="000066"/>
                </a:solidFill>
              </a:rPr>
              <a:t>DDL</a:t>
            </a:r>
            <a:r>
              <a:rPr lang="zh-CN" altLang="en-US" sz="3200" b="1" u="none">
                <a:solidFill>
                  <a:srgbClr val="000066"/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9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69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69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69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69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69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196975"/>
            <a:ext cx="8893175" cy="5445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 </a:t>
            </a:r>
            <a:r>
              <a:rPr lang="zh-CN" altLang="en-US"/>
              <a:t>创建表举例：</a:t>
            </a:r>
          </a:p>
          <a:p>
            <a:pPr marL="649288" lvl="1" indent="-19050">
              <a:buFont typeface="Wingdings" pitchFamily="2" charset="2"/>
              <a:buNone/>
            </a:pPr>
            <a:r>
              <a:rPr lang="zh-CN" altLang="en-US" sz="2500"/>
              <a:t>使用</a:t>
            </a:r>
            <a:r>
              <a:rPr lang="en-US" altLang="zh-CN" sz="2500"/>
              <a:t>SQL</a:t>
            </a:r>
            <a:r>
              <a:rPr lang="zh-CN" altLang="en-US" sz="2500"/>
              <a:t>语句建立一个表，表名为</a:t>
            </a:r>
            <a:r>
              <a:rPr lang="en-US" altLang="zh-CN" sz="2500"/>
              <a:t>stu_info</a:t>
            </a:r>
            <a:r>
              <a:rPr lang="zh-CN" altLang="en-US" sz="2500"/>
              <a:t>，字段包括学号</a:t>
            </a:r>
            <a:r>
              <a:rPr lang="en-US" altLang="zh-CN" sz="2500"/>
              <a:t>NO</a:t>
            </a:r>
            <a:r>
              <a:rPr lang="zh-CN" altLang="en-US" sz="2500"/>
              <a:t>（</a:t>
            </a:r>
            <a:r>
              <a:rPr lang="en-US" altLang="zh-CN" sz="2500"/>
              <a:t>10</a:t>
            </a:r>
            <a:r>
              <a:rPr lang="zh-CN" altLang="en-US" sz="2500"/>
              <a:t>位）、姓名</a:t>
            </a:r>
            <a:r>
              <a:rPr lang="en-US" altLang="zh-CN" sz="2500"/>
              <a:t>NAME</a:t>
            </a:r>
            <a:r>
              <a:rPr lang="zh-CN" altLang="en-US" sz="2500"/>
              <a:t>（最多</a:t>
            </a:r>
            <a:r>
              <a:rPr lang="en-US" altLang="zh-CN" sz="2500"/>
              <a:t>4</a:t>
            </a:r>
            <a:r>
              <a:rPr lang="zh-CN" altLang="en-US" sz="2500"/>
              <a:t>个汉字）、性别</a:t>
            </a:r>
            <a:r>
              <a:rPr lang="en-US" altLang="zh-CN" sz="2500"/>
              <a:t>SSEX</a:t>
            </a:r>
            <a:r>
              <a:rPr lang="zh-CN" altLang="en-US" sz="2500"/>
              <a:t>、住址</a:t>
            </a:r>
            <a:r>
              <a:rPr lang="en-US" altLang="zh-CN" sz="2500"/>
              <a:t>ADDRESS</a:t>
            </a:r>
            <a:r>
              <a:rPr lang="zh-CN" altLang="en-US" sz="2500"/>
              <a:t>（最多</a:t>
            </a:r>
            <a:r>
              <a:rPr lang="en-US" altLang="zh-CN" sz="2500"/>
              <a:t>20</a:t>
            </a:r>
            <a:r>
              <a:rPr lang="zh-CN" altLang="en-US" sz="2500"/>
              <a:t>个汉字）。其中，学号、姓名和性别为必填项；学号唯一。</a:t>
            </a:r>
          </a:p>
          <a:p>
            <a:pPr marL="649288" lvl="1" indent="-19050"/>
            <a:endParaRPr lang="en-US" altLang="zh-CN" sz="2400"/>
          </a:p>
        </p:txBody>
      </p:sp>
      <p:sp>
        <p:nvSpPr>
          <p:cNvPr id="971779" name="Rectangle 3"/>
          <p:cNvSpPr>
            <a:spLocks noChangeArrowheads="1"/>
          </p:cNvSpPr>
          <p:nvPr/>
        </p:nvSpPr>
        <p:spPr bwMode="auto">
          <a:xfrm>
            <a:off x="456481" y="3500438"/>
            <a:ext cx="8496300" cy="2592858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u="none" dirty="0">
                <a:solidFill>
                  <a:srgbClr val="000066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zh-CN" sz="2400" b="1" u="none" dirty="0" err="1">
                <a:solidFill>
                  <a:srgbClr val="000066"/>
                </a:solidFill>
                <a:latin typeface="Consolas" panose="020B0609020204030204" pitchFamily="49" charset="0"/>
              </a:rPr>
              <a:t>stu_info</a:t>
            </a:r>
            <a:r>
              <a:rPr lang="en-US" altLang="zh-CN" sz="2400" b="1" u="none" dirty="0">
                <a:solidFill>
                  <a:srgbClr val="000066"/>
                </a:solidFill>
                <a:latin typeface="Consolas" panose="020B0609020204030204" pitchFamily="49" charset="0"/>
              </a:rPr>
              <a:t> (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u="none" dirty="0">
                <a:solidFill>
                  <a:srgbClr val="0000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u="none" dirty="0" smtClean="0">
                <a:solidFill>
                  <a:srgbClr val="000066"/>
                </a:solidFill>
                <a:latin typeface="Consolas" panose="020B0609020204030204" pitchFamily="49" charset="0"/>
              </a:rPr>
              <a:t> NO char(10</a:t>
            </a:r>
            <a:r>
              <a:rPr lang="en-US" altLang="zh-CN" sz="2400" b="1" u="none" dirty="0">
                <a:solidFill>
                  <a:srgbClr val="000066"/>
                </a:solidFill>
                <a:latin typeface="Consolas" panose="020B0609020204030204" pitchFamily="49" charset="0"/>
              </a:rPr>
              <a:t>) NOT NULL UNIQUE</a:t>
            </a:r>
            <a:r>
              <a:rPr lang="en-US" altLang="zh-CN" sz="2400" b="1" u="none" dirty="0" smtClean="0">
                <a:solidFill>
                  <a:srgbClr val="000066"/>
                </a:solidFill>
                <a:latin typeface="Consolas" panose="020B0609020204030204" pitchFamily="49" charset="0"/>
              </a:rPr>
              <a:t>, 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u="none" dirty="0" smtClean="0">
                <a:solidFill>
                  <a:srgbClr val="000066"/>
                </a:solidFill>
                <a:latin typeface="Consolas" panose="020B0609020204030204" pitchFamily="49" charset="0"/>
              </a:rPr>
              <a:t>  NAME </a:t>
            </a:r>
            <a:r>
              <a:rPr lang="en-US" altLang="zh-CN" sz="2400" b="1" u="none" dirty="0">
                <a:solidFill>
                  <a:srgbClr val="000066"/>
                </a:solidFill>
                <a:latin typeface="Consolas" panose="020B0609020204030204" pitchFamily="49" charset="0"/>
              </a:rPr>
              <a:t>char(8) NOT NULL,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u="none" dirty="0" smtClean="0">
                <a:solidFill>
                  <a:srgbClr val="000066"/>
                </a:solidFill>
                <a:latin typeface="Consolas" panose="020B0609020204030204" pitchFamily="49" charset="0"/>
              </a:rPr>
              <a:t>  SSEX </a:t>
            </a:r>
            <a:r>
              <a:rPr lang="en-US" altLang="zh-CN" sz="2400" b="1" u="none" dirty="0">
                <a:solidFill>
                  <a:srgbClr val="000066"/>
                </a:solidFill>
                <a:latin typeface="Consolas" panose="020B0609020204030204" pitchFamily="49" charset="0"/>
              </a:rPr>
              <a:t>char(1) NOT NULL</a:t>
            </a:r>
            <a:r>
              <a:rPr lang="en-US" altLang="zh-CN" sz="2400" b="1" u="none" dirty="0" smtClean="0">
                <a:solidFill>
                  <a:srgbClr val="000066"/>
                </a:solidFill>
                <a:latin typeface="Consolas" panose="020B0609020204030204" pitchFamily="49" charset="0"/>
              </a:rPr>
              <a:t>,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u="none" dirty="0">
                <a:solidFill>
                  <a:srgbClr val="00006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u="none" dirty="0" smtClean="0">
                <a:solidFill>
                  <a:srgbClr val="000066"/>
                </a:solidFill>
                <a:latin typeface="Consolas" panose="020B0609020204030204" pitchFamily="49" charset="0"/>
              </a:rPr>
              <a:t> ADDRESS </a:t>
            </a:r>
            <a:r>
              <a:rPr lang="en-US" altLang="zh-CN" sz="2400" b="1" u="none" dirty="0">
                <a:solidFill>
                  <a:srgbClr val="000066"/>
                </a:solidFill>
                <a:latin typeface="Consolas" panose="020B0609020204030204" pitchFamily="49" charset="0"/>
              </a:rPr>
              <a:t>char(40</a:t>
            </a:r>
            <a:r>
              <a:rPr lang="en-US" altLang="zh-CN" sz="2400" b="1" u="none" dirty="0" smtClean="0">
                <a:solidFill>
                  <a:srgbClr val="000066"/>
                </a:solidFill>
                <a:latin typeface="Consolas" panose="020B0609020204030204" pitchFamily="49" charset="0"/>
              </a:rPr>
              <a:t>)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u="none" dirty="0" smtClean="0">
                <a:solidFill>
                  <a:srgbClr val="000066"/>
                </a:solidFill>
                <a:latin typeface="Consolas" panose="020B0609020204030204" pitchFamily="49" charset="0"/>
              </a:rPr>
              <a:t>)</a:t>
            </a:r>
            <a:endParaRPr lang="zh-CN" altLang="en-US" sz="2400" b="1" u="none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71781" name="Rectangle 5"/>
          <p:cNvSpPr>
            <a:spLocks noChangeArrowheads="1"/>
          </p:cNvSpPr>
          <p:nvPr/>
        </p:nvSpPr>
        <p:spPr bwMode="auto">
          <a:xfrm>
            <a:off x="2484438" y="333375"/>
            <a:ext cx="50403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>
                <a:solidFill>
                  <a:srgbClr val="000066"/>
                </a:solidFill>
              </a:rPr>
              <a:t>4.3.2  </a:t>
            </a:r>
            <a:r>
              <a:rPr lang="zh-CN" altLang="en-US" sz="3200" b="1" u="none">
                <a:solidFill>
                  <a:srgbClr val="000066"/>
                </a:solidFill>
              </a:rPr>
              <a:t>数据定义（</a:t>
            </a:r>
            <a:r>
              <a:rPr lang="en-US" altLang="zh-CN" sz="3200" b="1" u="none">
                <a:solidFill>
                  <a:srgbClr val="000066"/>
                </a:solidFill>
              </a:rPr>
              <a:t>DDL</a:t>
            </a:r>
            <a:r>
              <a:rPr lang="zh-CN" altLang="en-US" sz="3200" b="1" u="none">
                <a:solidFill>
                  <a:srgbClr val="000066"/>
                </a:solidFill>
              </a:rPr>
              <a:t>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80112" y="3995538"/>
            <a:ext cx="3312368" cy="1809726"/>
          </a:xfrm>
          <a:prstGeom prst="rect">
            <a:avLst/>
          </a:prstGeom>
          <a:noFill/>
        </p:spPr>
        <p:txBody>
          <a:bodyPr wrap="square" lIns="36000" rIns="36000" rtlCol="0" anchor="ctr" anchorCtr="0">
            <a:noAutofit/>
          </a:bodyPr>
          <a:lstStyle/>
          <a:p>
            <a:pPr indent="-4699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 u="none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因为</a:t>
            </a:r>
            <a:r>
              <a:rPr lang="zh-CN" altLang="en-US" sz="2000" b="1" u="none" dirty="0">
                <a:solidFill>
                  <a:schemeClr val="accent2"/>
                </a:solidFill>
                <a:latin typeface="Consolas" panose="020B0609020204030204" pitchFamily="49" charset="0"/>
              </a:rPr>
              <a:t>一个汉字占用两个字节，因此姓名使用</a:t>
            </a:r>
            <a:r>
              <a:rPr lang="en-US" altLang="zh-CN" sz="2000" b="1" u="none" dirty="0">
                <a:solidFill>
                  <a:schemeClr val="accent2"/>
                </a:solidFill>
                <a:latin typeface="Consolas" panose="020B0609020204030204" pitchFamily="49" charset="0"/>
              </a:rPr>
              <a:t>char(8)</a:t>
            </a:r>
            <a:r>
              <a:rPr lang="zh-CN" altLang="en-US" sz="2000" b="1" u="none" dirty="0">
                <a:solidFill>
                  <a:schemeClr val="accent2"/>
                </a:solidFill>
                <a:latin typeface="Consolas" panose="020B0609020204030204" pitchFamily="49" charset="0"/>
              </a:rPr>
              <a:t>表示。性别可以用</a:t>
            </a:r>
            <a:r>
              <a:rPr lang="en-US" altLang="zh-CN" sz="2000" b="1" u="none" dirty="0">
                <a:solidFill>
                  <a:schemeClr val="accent2"/>
                </a:solidFill>
                <a:latin typeface="Consolas" panose="020B0609020204030204" pitchFamily="49" charset="0"/>
              </a:rPr>
              <a:t>M/F</a:t>
            </a:r>
            <a:r>
              <a:rPr lang="zh-CN" altLang="en-US" sz="2000" b="1" u="none" dirty="0">
                <a:solidFill>
                  <a:schemeClr val="accent2"/>
                </a:solidFill>
                <a:latin typeface="Consolas" panose="020B0609020204030204" pitchFamily="49" charset="0"/>
              </a:rPr>
              <a:t>代表，用一个字符即可表示</a:t>
            </a:r>
            <a:r>
              <a:rPr lang="zh-CN" altLang="en-US" sz="2000" b="1" u="none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1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71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717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8" grpId="0" build="p"/>
      <p:bldP spid="971779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412875"/>
            <a:ext cx="8532812" cy="5445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修改表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2"/>
            <a:r>
              <a:rPr lang="en-US" altLang="zh-CN">
                <a:latin typeface="Times New Roman" pitchFamily="18" charset="0"/>
              </a:rPr>
              <a:t>ADD</a:t>
            </a:r>
            <a:r>
              <a:rPr lang="zh-CN" altLang="en-US">
                <a:latin typeface="Times New Roman" pitchFamily="18" charset="0"/>
              </a:rPr>
              <a:t>子句用于为现有的表增加字段。</a:t>
            </a:r>
          </a:p>
          <a:p>
            <a:pPr lvl="2"/>
            <a:r>
              <a:rPr lang="en-US" altLang="zh-CN">
                <a:latin typeface="Times New Roman" pitchFamily="18" charset="0"/>
              </a:rPr>
              <a:t>DROP</a:t>
            </a:r>
            <a:r>
              <a:rPr lang="zh-CN" altLang="en-US">
                <a:latin typeface="Times New Roman" pitchFamily="18" charset="0"/>
              </a:rPr>
              <a:t>子句用于删除一个指定的完整性约束。</a:t>
            </a:r>
          </a:p>
          <a:p>
            <a:pPr lvl="2"/>
            <a:r>
              <a:rPr lang="en-US" altLang="zh-CN">
                <a:latin typeface="Times New Roman" pitchFamily="18" charset="0"/>
              </a:rPr>
              <a:t>MODIFY</a:t>
            </a:r>
            <a:r>
              <a:rPr lang="zh-CN" altLang="en-US">
                <a:latin typeface="Times New Roman" pitchFamily="18" charset="0"/>
              </a:rPr>
              <a:t>子句用于修改表的某个字段的名称或类型</a:t>
            </a:r>
          </a:p>
        </p:txBody>
      </p:sp>
      <p:sp>
        <p:nvSpPr>
          <p:cNvPr id="973827" name="Text Box 3"/>
          <p:cNvSpPr txBox="1">
            <a:spLocks noChangeArrowheads="1"/>
          </p:cNvSpPr>
          <p:nvPr/>
        </p:nvSpPr>
        <p:spPr bwMode="auto">
          <a:xfrm>
            <a:off x="2268538" y="1484313"/>
            <a:ext cx="6265862" cy="22828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</a:rPr>
              <a:t>ALTER TABLE &lt;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</a:rPr>
              <a:t>表名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</a:rPr>
              <a:t>&gt; 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</a:rPr>
              <a:t>  [ADD &lt;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</a:rPr>
              <a:t>新字段名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</a:rPr>
              <a:t>&gt; &lt;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</a:rPr>
              <a:t>数据类型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</a:rPr>
              <a:t>&gt; [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</a:rPr>
              <a:t>完整性约束条件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</a:rPr>
              <a:t>]]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</a:rPr>
              <a:t>  [DROP &lt;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</a:rPr>
              <a:t>完整性约束名称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</a:rPr>
              <a:t>&gt; ]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</a:rPr>
              <a:t>  [MODIFY &lt;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</a:rPr>
              <a:t>字段名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</a:rPr>
              <a:t>&gt; &lt;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</a:rPr>
              <a:t>数据类型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</a:rPr>
              <a:t>&gt;]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</a:rPr>
              <a:t>   ……</a:t>
            </a:r>
          </a:p>
        </p:txBody>
      </p:sp>
      <p:sp>
        <p:nvSpPr>
          <p:cNvPr id="973829" name="Rectangle 5"/>
          <p:cNvSpPr>
            <a:spLocks noChangeArrowheads="1"/>
          </p:cNvSpPr>
          <p:nvPr/>
        </p:nvSpPr>
        <p:spPr bwMode="auto">
          <a:xfrm>
            <a:off x="2268538" y="333375"/>
            <a:ext cx="51831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>
                <a:solidFill>
                  <a:srgbClr val="000066"/>
                </a:solidFill>
              </a:rPr>
              <a:t>4.3.2  </a:t>
            </a:r>
            <a:r>
              <a:rPr lang="zh-CN" altLang="en-US" sz="3200" b="1" u="none">
                <a:solidFill>
                  <a:srgbClr val="000066"/>
                </a:solidFill>
              </a:rPr>
              <a:t>数据定义（</a:t>
            </a:r>
            <a:r>
              <a:rPr lang="en-US" altLang="zh-CN" sz="3200" b="1" u="none">
                <a:solidFill>
                  <a:srgbClr val="000066"/>
                </a:solidFill>
              </a:rPr>
              <a:t>DDL</a:t>
            </a:r>
            <a:r>
              <a:rPr lang="zh-CN" altLang="en-US" sz="3200" b="1" u="none">
                <a:solidFill>
                  <a:srgbClr val="000066"/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3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73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73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73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412875"/>
            <a:ext cx="8532812" cy="5445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修改表举例：</a:t>
            </a:r>
          </a:p>
          <a:p>
            <a:pPr>
              <a:buFont typeface="Wingdings" pitchFamily="2" charset="2"/>
              <a:buNone/>
            </a:pPr>
            <a:r>
              <a:rPr lang="zh-CN" altLang="en-US" sz="2800"/>
              <a:t>   在前面建立的</a:t>
            </a:r>
            <a:r>
              <a:rPr lang="en-US" altLang="zh-CN" sz="2900"/>
              <a:t>stu_info</a:t>
            </a:r>
            <a:r>
              <a:rPr lang="zh-CN" altLang="en-US" sz="2800"/>
              <a:t>表中增加</a:t>
            </a:r>
            <a:r>
              <a:rPr lang="zh-CN" altLang="en-US" sz="2800">
                <a:latin typeface="Arial"/>
              </a:rPr>
              <a:t>“</a:t>
            </a:r>
            <a:r>
              <a:rPr lang="zh-CN" altLang="en-US" sz="2800"/>
              <a:t>出生日期</a:t>
            </a:r>
            <a:r>
              <a:rPr lang="zh-CN" altLang="en-US" sz="2800">
                <a:latin typeface="Arial"/>
              </a:rPr>
              <a:t>”</a:t>
            </a:r>
            <a:r>
              <a:rPr lang="zh-CN" altLang="en-US" sz="2800"/>
              <a:t>字段</a:t>
            </a:r>
            <a:r>
              <a:rPr lang="en-US" altLang="zh-CN" sz="2800"/>
              <a:t>BIRTHDAY</a:t>
            </a:r>
            <a:r>
              <a:rPr lang="zh-CN" altLang="en-US" sz="2800"/>
              <a:t>，该字段为必填项。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/>
              <a:t>	</a:t>
            </a:r>
          </a:p>
          <a:p>
            <a:pPr lvl="2"/>
            <a:endParaRPr lang="zh-CN" altLang="en-US"/>
          </a:p>
          <a:p>
            <a:pPr lvl="1"/>
            <a:endParaRPr lang="en-US" altLang="zh-CN" sz="2400"/>
          </a:p>
        </p:txBody>
      </p:sp>
      <p:sp>
        <p:nvSpPr>
          <p:cNvPr id="975875" name="Text Box 3"/>
          <p:cNvSpPr txBox="1">
            <a:spLocks noChangeArrowheads="1"/>
          </p:cNvSpPr>
          <p:nvPr/>
        </p:nvSpPr>
        <p:spPr bwMode="auto">
          <a:xfrm>
            <a:off x="1403350" y="3500438"/>
            <a:ext cx="6769100" cy="9461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u="none" dirty="0">
                <a:solidFill>
                  <a:srgbClr val="000066"/>
                </a:solidFill>
                <a:latin typeface="Consolas" panose="020B0609020204030204" pitchFamily="49" charset="0"/>
                <a:ea typeface="宋体" pitchFamily="2" charset="-122"/>
              </a:rPr>
              <a:t>ALTER TABLE </a:t>
            </a:r>
            <a:r>
              <a:rPr lang="en-US" altLang="zh-CN" sz="2800" b="1" u="none" dirty="0" err="1" smtClean="0">
                <a:solidFill>
                  <a:srgbClr val="000066"/>
                </a:solidFill>
                <a:latin typeface="Consolas" panose="020B0609020204030204" pitchFamily="49" charset="0"/>
                <a:ea typeface="宋体" pitchFamily="2" charset="-122"/>
              </a:rPr>
              <a:t>stu_info</a:t>
            </a:r>
            <a:endParaRPr lang="en-US" altLang="zh-CN" sz="2800" b="1" u="none" dirty="0">
              <a:solidFill>
                <a:srgbClr val="000066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r>
              <a:rPr lang="en-US" altLang="zh-CN" sz="2800" b="1" u="none" dirty="0">
                <a:solidFill>
                  <a:srgbClr val="000066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lang="en-US" altLang="zh-CN" sz="2800" b="1" u="none" dirty="0" smtClean="0">
                <a:solidFill>
                  <a:srgbClr val="000066"/>
                </a:solidFill>
                <a:latin typeface="Consolas" panose="020B0609020204030204" pitchFamily="49" charset="0"/>
                <a:ea typeface="宋体" pitchFamily="2" charset="-122"/>
              </a:rPr>
              <a:t> ADD </a:t>
            </a:r>
            <a:r>
              <a:rPr lang="en-US" altLang="zh-CN" sz="2800" b="1" u="none" dirty="0">
                <a:solidFill>
                  <a:srgbClr val="000066"/>
                </a:solidFill>
                <a:latin typeface="Consolas" panose="020B0609020204030204" pitchFamily="49" charset="0"/>
                <a:ea typeface="宋体" pitchFamily="2" charset="-122"/>
              </a:rPr>
              <a:t>BIRTHDAY DATE NOT NULL</a:t>
            </a:r>
          </a:p>
        </p:txBody>
      </p:sp>
      <p:sp>
        <p:nvSpPr>
          <p:cNvPr id="975877" name="Rectangle 5"/>
          <p:cNvSpPr>
            <a:spLocks noChangeArrowheads="1"/>
          </p:cNvSpPr>
          <p:nvPr/>
        </p:nvSpPr>
        <p:spPr bwMode="auto">
          <a:xfrm>
            <a:off x="2339975" y="333375"/>
            <a:ext cx="5184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>
                <a:solidFill>
                  <a:srgbClr val="000066"/>
                </a:solidFill>
              </a:rPr>
              <a:t>4.3.2  </a:t>
            </a:r>
            <a:r>
              <a:rPr lang="zh-CN" altLang="en-US" sz="3200" b="1" u="none">
                <a:solidFill>
                  <a:srgbClr val="000066"/>
                </a:solidFill>
              </a:rPr>
              <a:t>数据定义（</a:t>
            </a:r>
            <a:r>
              <a:rPr lang="en-US" altLang="zh-CN" sz="3200" b="1" u="none">
                <a:solidFill>
                  <a:srgbClr val="000066"/>
                </a:solidFill>
              </a:rPr>
              <a:t>DDL</a:t>
            </a:r>
            <a:r>
              <a:rPr lang="zh-CN" altLang="en-US" sz="3200" b="1" u="none">
                <a:solidFill>
                  <a:srgbClr val="000066"/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5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5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75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7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412875"/>
            <a:ext cx="8532812" cy="5445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/>
              <a:t>删除表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r>
              <a:rPr lang="zh-CN" altLang="en-US" sz="2500" dirty="0"/>
              <a:t>表删除后，表的结构定义从数据字典中消失，表的索引和视图被一起删除，表中的所有数据也全部被删除</a:t>
            </a:r>
          </a:p>
          <a:p>
            <a:pPr lvl="1"/>
            <a:r>
              <a:rPr lang="zh-CN" altLang="en-US" sz="2500" dirty="0"/>
              <a:t>例：删除</a:t>
            </a:r>
            <a:r>
              <a:rPr lang="en-US" altLang="zh-CN" sz="2500" dirty="0" err="1"/>
              <a:t>stu_info</a:t>
            </a:r>
            <a:r>
              <a:rPr lang="zh-CN" altLang="en-US" sz="2500" dirty="0"/>
              <a:t>表</a:t>
            </a:r>
          </a:p>
          <a:p>
            <a:pPr lvl="2"/>
            <a:endParaRPr lang="en-US" altLang="zh-CN" dirty="0"/>
          </a:p>
        </p:txBody>
      </p:sp>
      <p:sp>
        <p:nvSpPr>
          <p:cNvPr id="977923" name="Text Box 3"/>
          <p:cNvSpPr txBox="1">
            <a:spLocks noChangeArrowheads="1"/>
          </p:cNvSpPr>
          <p:nvPr/>
        </p:nvSpPr>
        <p:spPr bwMode="auto">
          <a:xfrm>
            <a:off x="2484438" y="1973263"/>
            <a:ext cx="4319587" cy="51911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u="none">
                <a:solidFill>
                  <a:srgbClr val="000066"/>
                </a:solidFill>
                <a:latin typeface="Times New Roman" pitchFamily="18" charset="0"/>
              </a:rPr>
              <a:t>DROP TABLE &lt;</a:t>
            </a:r>
            <a:r>
              <a:rPr lang="zh-CN" altLang="en-US" sz="2800" b="1" u="none">
                <a:solidFill>
                  <a:srgbClr val="000066"/>
                </a:solidFill>
                <a:latin typeface="Times New Roman" pitchFamily="18" charset="0"/>
              </a:rPr>
              <a:t>表名</a:t>
            </a:r>
            <a:r>
              <a:rPr lang="en-US" altLang="zh-CN" sz="2800" b="1" u="none">
                <a:solidFill>
                  <a:srgbClr val="000066"/>
                </a:solidFill>
                <a:latin typeface="Times New Roman" pitchFamily="18" charset="0"/>
              </a:rPr>
              <a:t>&gt;</a:t>
            </a:r>
          </a:p>
        </p:txBody>
      </p:sp>
      <p:sp>
        <p:nvSpPr>
          <p:cNvPr id="977924" name="Text Box 4"/>
          <p:cNvSpPr txBox="1">
            <a:spLocks noChangeArrowheads="1"/>
          </p:cNvSpPr>
          <p:nvPr/>
        </p:nvSpPr>
        <p:spPr bwMode="auto">
          <a:xfrm>
            <a:off x="2339975" y="4638675"/>
            <a:ext cx="5186363" cy="51911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lvl="1"/>
            <a:r>
              <a:rPr lang="en-US" altLang="zh-CN" sz="2800" b="1" u="none" dirty="0">
                <a:solidFill>
                  <a:srgbClr val="000066"/>
                </a:solidFill>
                <a:latin typeface="Consolas" panose="020B0609020204030204" pitchFamily="49" charset="0"/>
                <a:ea typeface="宋体" pitchFamily="2" charset="-122"/>
              </a:rPr>
              <a:t>DROP TABLE </a:t>
            </a:r>
            <a:r>
              <a:rPr lang="en-US" altLang="zh-CN" sz="2800" b="1" u="none" dirty="0" err="1">
                <a:solidFill>
                  <a:srgbClr val="000066"/>
                </a:solidFill>
                <a:latin typeface="Consolas" panose="020B0609020204030204" pitchFamily="49" charset="0"/>
                <a:ea typeface="宋体" pitchFamily="2" charset="-122"/>
              </a:rPr>
              <a:t>stu_info</a:t>
            </a:r>
            <a:r>
              <a:rPr lang="en-US" altLang="zh-CN" sz="2800" b="1" u="none" dirty="0">
                <a:solidFill>
                  <a:srgbClr val="000066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endParaRPr lang="en-US" altLang="zh-CN" sz="2800" b="1" u="none" dirty="0">
              <a:latin typeface="Consolas" panose="020B0609020204030204" pitchFamily="49" charset="0"/>
              <a:ea typeface="宋体" pitchFamily="2" charset="-122"/>
            </a:endParaRPr>
          </a:p>
        </p:txBody>
      </p:sp>
      <p:sp>
        <p:nvSpPr>
          <p:cNvPr id="977926" name="Rectangle 6"/>
          <p:cNvSpPr>
            <a:spLocks noChangeArrowheads="1"/>
          </p:cNvSpPr>
          <p:nvPr/>
        </p:nvSpPr>
        <p:spPr bwMode="auto">
          <a:xfrm>
            <a:off x="2339975" y="333375"/>
            <a:ext cx="5327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>
                <a:solidFill>
                  <a:srgbClr val="000066"/>
                </a:solidFill>
              </a:rPr>
              <a:t>4.3.2  </a:t>
            </a:r>
            <a:r>
              <a:rPr lang="zh-CN" altLang="en-US" sz="3200" b="1" u="none">
                <a:solidFill>
                  <a:srgbClr val="000066"/>
                </a:solidFill>
              </a:rPr>
              <a:t>数据定义（</a:t>
            </a:r>
            <a:r>
              <a:rPr lang="en-US" altLang="zh-CN" sz="3200" b="1" u="none">
                <a:solidFill>
                  <a:srgbClr val="000066"/>
                </a:solidFill>
              </a:rPr>
              <a:t>DDL</a:t>
            </a:r>
            <a:r>
              <a:rPr lang="zh-CN" altLang="en-US" sz="3200" b="1" u="none">
                <a:solidFill>
                  <a:srgbClr val="000066"/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7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77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77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03238" y="1196975"/>
            <a:ext cx="8532812" cy="54451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/>
              <a:t>索引的概念</a:t>
            </a:r>
          </a:p>
          <a:p>
            <a:pPr lvl="1">
              <a:lnSpc>
                <a:spcPct val="110000"/>
              </a:lnSpc>
            </a:pPr>
            <a:r>
              <a:rPr lang="zh-CN" altLang="en-US" sz="2500"/>
              <a:t>索引是数据库的一种功能，对表建立索引可以加快对索引字段的查询、排序和分组操作。</a:t>
            </a:r>
          </a:p>
          <a:p>
            <a:pPr lvl="1">
              <a:lnSpc>
                <a:spcPct val="110000"/>
              </a:lnSpc>
            </a:pPr>
            <a:r>
              <a:rPr lang="zh-CN" altLang="en-US" sz="2500"/>
              <a:t>比如，图书馆中的书名索引卡、作者索引卡，就类似于在图书数据库中建立了两个索引，可以加快检索速度。</a:t>
            </a:r>
          </a:p>
          <a:p>
            <a:pPr lvl="1">
              <a:lnSpc>
                <a:spcPct val="110000"/>
              </a:lnSpc>
            </a:pPr>
            <a:r>
              <a:rPr lang="zh-CN" altLang="en-US" sz="2500"/>
              <a:t>例如，如果在</a:t>
            </a:r>
            <a:r>
              <a:rPr lang="zh-CN" altLang="en-US" sz="2500">
                <a:latin typeface="Arial"/>
              </a:rPr>
              <a:t>“</a:t>
            </a:r>
            <a:r>
              <a:rPr lang="zh-CN" altLang="en-US" sz="2500"/>
              <a:t>姓名</a:t>
            </a:r>
            <a:r>
              <a:rPr lang="zh-CN" altLang="en-US" sz="2500">
                <a:latin typeface="Arial"/>
              </a:rPr>
              <a:t>”</a:t>
            </a:r>
            <a:r>
              <a:rPr lang="zh-CN" altLang="en-US" sz="2500"/>
              <a:t>字段中搜索某一学生的姓名，则可以创建该字段的索引，以加快搜索的速度。</a:t>
            </a:r>
          </a:p>
          <a:p>
            <a:pPr lvl="1">
              <a:lnSpc>
                <a:spcPct val="110000"/>
              </a:lnSpc>
            </a:pPr>
            <a:r>
              <a:rPr lang="zh-CN" altLang="en-US" sz="2500"/>
              <a:t>基本表上可以建立多个索引，但过多的索引会使数据库自身维护负担加重，使数据插入和更新的效率降低。</a:t>
            </a:r>
          </a:p>
        </p:txBody>
      </p:sp>
      <p:sp>
        <p:nvSpPr>
          <p:cNvPr id="979972" name="Rectangle 4"/>
          <p:cNvSpPr>
            <a:spLocks noChangeArrowheads="1"/>
          </p:cNvSpPr>
          <p:nvPr/>
        </p:nvSpPr>
        <p:spPr bwMode="auto">
          <a:xfrm>
            <a:off x="2339975" y="333375"/>
            <a:ext cx="5184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>
                <a:solidFill>
                  <a:srgbClr val="000066"/>
                </a:solidFill>
              </a:rPr>
              <a:t>4.3.2  </a:t>
            </a:r>
            <a:r>
              <a:rPr lang="zh-CN" altLang="en-US" sz="3200" b="1" u="none">
                <a:solidFill>
                  <a:srgbClr val="000066"/>
                </a:solidFill>
              </a:rPr>
              <a:t>数据定义（</a:t>
            </a:r>
            <a:r>
              <a:rPr lang="en-US" altLang="zh-CN" sz="3200" b="1" u="none">
                <a:solidFill>
                  <a:srgbClr val="000066"/>
                </a:solidFill>
              </a:rPr>
              <a:t>DDL</a:t>
            </a:r>
            <a:r>
              <a:rPr lang="zh-CN" altLang="en-US" sz="3200" b="1" u="none">
                <a:solidFill>
                  <a:srgbClr val="000066"/>
                </a:solidFill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9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79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79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79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79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7504" y="1079500"/>
            <a:ext cx="8928992" cy="5445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/>
              <a:t>建立索引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2"/>
            <a:r>
              <a:rPr lang="zh-CN" altLang="en-US" dirty="0"/>
              <a:t>索引名是指为某个表创建的</a:t>
            </a:r>
            <a:r>
              <a:rPr lang="zh-CN" altLang="en-US" dirty="0" smtClean="0"/>
              <a:t>索引名称</a:t>
            </a:r>
            <a:r>
              <a:rPr lang="zh-CN" altLang="en-US" dirty="0"/>
              <a:t>；</a:t>
            </a:r>
          </a:p>
          <a:p>
            <a:pPr lvl="2"/>
            <a:r>
              <a:rPr lang="en-US" altLang="zh-CN" dirty="0" smtClean="0"/>
              <a:t>UNIQUE</a:t>
            </a:r>
            <a:r>
              <a:rPr lang="zh-CN" altLang="en-US" dirty="0" smtClean="0"/>
              <a:t>：索引</a:t>
            </a:r>
            <a:r>
              <a:rPr lang="zh-CN" altLang="en-US" dirty="0"/>
              <a:t>的每一个索引值只对应唯一的</a:t>
            </a:r>
            <a:r>
              <a:rPr lang="zh-CN" altLang="en-US" dirty="0" smtClean="0"/>
              <a:t>数据记录。例如</a:t>
            </a:r>
            <a:r>
              <a:rPr lang="zh-CN" altLang="en-US" dirty="0"/>
              <a:t>，每个学生的学号唯一对应一个学生的信息；</a:t>
            </a:r>
          </a:p>
          <a:p>
            <a:pPr lvl="2"/>
            <a:r>
              <a:rPr lang="en-US" altLang="zh-CN" dirty="0" smtClean="0"/>
              <a:t>CLUSTER</a:t>
            </a:r>
            <a:r>
              <a:rPr lang="zh-CN" altLang="en-US" dirty="0" smtClean="0"/>
              <a:t>：索引</a:t>
            </a:r>
            <a:r>
              <a:rPr lang="zh-CN" altLang="en-US" dirty="0"/>
              <a:t>是聚簇索引，即索引项的顺序和表记录的物理顺序一致的索引。聚簇索引可以提高查询效率，但更新记录会带来额外的开销。</a:t>
            </a:r>
          </a:p>
        </p:txBody>
      </p:sp>
      <p:sp>
        <p:nvSpPr>
          <p:cNvPr id="982019" name="Text Box 3"/>
          <p:cNvSpPr txBox="1">
            <a:spLocks noChangeArrowheads="1"/>
          </p:cNvSpPr>
          <p:nvPr/>
        </p:nvSpPr>
        <p:spPr bwMode="auto">
          <a:xfrm>
            <a:off x="1692275" y="1660525"/>
            <a:ext cx="6842125" cy="15525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</a:rPr>
              <a:t>CREATE [UNIQUE] [CLUSTER]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</a:rPr>
              <a:t> INDEX &lt;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</a:rPr>
              <a:t>索引名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</a:rPr>
              <a:t>&gt; ON &lt;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</a:rPr>
              <a:t>表名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</a:rPr>
              <a:t>&gt; (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</a:rPr>
              <a:t>   &lt;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</a:rPr>
              <a:t>字段名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</a:rPr>
              <a:t>&gt; [&lt;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</a:rPr>
              <a:t>次序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</a:rPr>
              <a:t>&gt;] [,&lt;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</a:rPr>
              <a:t>字段名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</a:rPr>
              <a:t>&gt; [&lt;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</a:rPr>
              <a:t>次序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</a:rPr>
              <a:t>&gt;]] ... ...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  <a:endParaRPr lang="en-US" altLang="zh-CN" sz="2400" b="1" u="none" dirty="0">
              <a:latin typeface="Times New Roman" pitchFamily="18" charset="0"/>
            </a:endParaRPr>
          </a:p>
        </p:txBody>
      </p:sp>
      <p:sp>
        <p:nvSpPr>
          <p:cNvPr id="982021" name="Rectangle 5"/>
          <p:cNvSpPr>
            <a:spLocks noChangeArrowheads="1"/>
          </p:cNvSpPr>
          <p:nvPr/>
        </p:nvSpPr>
        <p:spPr bwMode="auto">
          <a:xfrm>
            <a:off x="2339975" y="333375"/>
            <a:ext cx="5256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>
                <a:solidFill>
                  <a:srgbClr val="000066"/>
                </a:solidFill>
              </a:rPr>
              <a:t>4.3.2  </a:t>
            </a:r>
            <a:r>
              <a:rPr lang="zh-CN" altLang="en-US" sz="3200" b="1" u="none">
                <a:solidFill>
                  <a:srgbClr val="000066"/>
                </a:solidFill>
              </a:rPr>
              <a:t>数据定义（</a:t>
            </a:r>
            <a:r>
              <a:rPr lang="en-US" altLang="zh-CN" sz="3200" b="1" u="none">
                <a:solidFill>
                  <a:srgbClr val="000066"/>
                </a:solidFill>
              </a:rPr>
              <a:t>DDL</a:t>
            </a:r>
            <a:r>
              <a:rPr lang="zh-CN" altLang="en-US" sz="3200" b="1" u="none">
                <a:solidFill>
                  <a:srgbClr val="000066"/>
                </a:solidFill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2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2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82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82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1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412875"/>
            <a:ext cx="8532812" cy="5445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建立索引举例：</a:t>
            </a:r>
          </a:p>
          <a:p>
            <a:pPr lvl="2"/>
            <a:r>
              <a:rPr lang="zh-CN" altLang="en-US" sz="2800"/>
              <a:t>为</a:t>
            </a:r>
            <a:r>
              <a:rPr lang="en-US" altLang="zh-CN" sz="2800"/>
              <a:t>stu_info</a:t>
            </a:r>
            <a:r>
              <a:rPr lang="zh-CN" altLang="en-US" sz="2800"/>
              <a:t>表建立按照姓名和生日的索引</a:t>
            </a:r>
            <a:r>
              <a:rPr lang="en-US" altLang="zh-CN" sz="2800"/>
              <a:t>Idx_1</a:t>
            </a:r>
            <a:r>
              <a:rPr lang="zh-CN" altLang="en-US" sz="2800"/>
              <a:t>。</a:t>
            </a:r>
          </a:p>
        </p:txBody>
      </p:sp>
      <p:sp>
        <p:nvSpPr>
          <p:cNvPr id="984067" name="Text Box 3"/>
          <p:cNvSpPr txBox="1">
            <a:spLocks noChangeArrowheads="1"/>
          </p:cNvSpPr>
          <p:nvPr/>
        </p:nvSpPr>
        <p:spPr bwMode="auto">
          <a:xfrm>
            <a:off x="755576" y="3429000"/>
            <a:ext cx="8136904" cy="954107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u="none" dirty="0">
                <a:solidFill>
                  <a:srgbClr val="000066"/>
                </a:solidFill>
                <a:latin typeface="Consolas" panose="020B0609020204030204" pitchFamily="49" charset="0"/>
              </a:rPr>
              <a:t>CREATE UNIQUE </a:t>
            </a:r>
          </a:p>
          <a:p>
            <a:r>
              <a:rPr lang="en-US" altLang="zh-CN" sz="2800" b="1" u="none" dirty="0" smtClean="0">
                <a:solidFill>
                  <a:srgbClr val="000066"/>
                </a:solidFill>
                <a:latin typeface="Consolas" panose="020B0609020204030204" pitchFamily="49" charset="0"/>
              </a:rPr>
              <a:t>  INDEX </a:t>
            </a:r>
            <a:r>
              <a:rPr lang="en-US" altLang="zh-CN" sz="2800" b="1" u="none" dirty="0">
                <a:solidFill>
                  <a:srgbClr val="000066"/>
                </a:solidFill>
                <a:latin typeface="Consolas" panose="020B0609020204030204" pitchFamily="49" charset="0"/>
              </a:rPr>
              <a:t>Idx_1 ON </a:t>
            </a:r>
            <a:r>
              <a:rPr lang="en-US" altLang="zh-CN" sz="2800" b="1" u="none" dirty="0" err="1">
                <a:solidFill>
                  <a:srgbClr val="000066"/>
                </a:solidFill>
                <a:latin typeface="Consolas" panose="020B0609020204030204" pitchFamily="49" charset="0"/>
              </a:rPr>
              <a:t>stu_info</a:t>
            </a:r>
            <a:r>
              <a:rPr lang="en-US" altLang="zh-CN" sz="2800" b="1" u="none" dirty="0">
                <a:solidFill>
                  <a:srgbClr val="000066"/>
                </a:solidFill>
                <a:latin typeface="Consolas" panose="020B0609020204030204" pitchFamily="49" charset="0"/>
              </a:rPr>
              <a:t>(NAME, BIRTHDAY)</a:t>
            </a:r>
          </a:p>
        </p:txBody>
      </p:sp>
      <p:sp>
        <p:nvSpPr>
          <p:cNvPr id="984069" name="Rectangle 5"/>
          <p:cNvSpPr>
            <a:spLocks noChangeArrowheads="1"/>
          </p:cNvSpPr>
          <p:nvPr/>
        </p:nvSpPr>
        <p:spPr bwMode="auto">
          <a:xfrm>
            <a:off x="2411413" y="333375"/>
            <a:ext cx="50403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>
                <a:solidFill>
                  <a:srgbClr val="000066"/>
                </a:solidFill>
              </a:rPr>
              <a:t>4.3.2  </a:t>
            </a:r>
            <a:r>
              <a:rPr lang="zh-CN" altLang="en-US" sz="3200" b="1" u="none">
                <a:solidFill>
                  <a:srgbClr val="000066"/>
                </a:solidFill>
              </a:rPr>
              <a:t>数据定义（</a:t>
            </a:r>
            <a:r>
              <a:rPr lang="en-US" altLang="zh-CN" sz="3200" b="1" u="none">
                <a:solidFill>
                  <a:srgbClr val="000066"/>
                </a:solidFill>
              </a:rPr>
              <a:t>DDL</a:t>
            </a:r>
            <a:r>
              <a:rPr lang="zh-CN" altLang="en-US" sz="3200" b="1" u="none">
                <a:solidFill>
                  <a:srgbClr val="000066"/>
                </a:solidFill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4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412875"/>
            <a:ext cx="8532812" cy="5445125"/>
          </a:xfrm>
        </p:spPr>
        <p:txBody>
          <a:bodyPr/>
          <a:lstStyle/>
          <a:p>
            <a:r>
              <a:rPr lang="zh-CN" altLang="en-US"/>
              <a:t>删除索引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2"/>
            <a:r>
              <a:rPr lang="zh-CN" altLang="en-US"/>
              <a:t>例：</a:t>
            </a:r>
            <a:r>
              <a:rPr lang="zh-CN" altLang="en-US" sz="2200"/>
              <a:t>删除</a:t>
            </a:r>
            <a:r>
              <a:rPr lang="en-US" altLang="zh-CN" sz="2200"/>
              <a:t>Idx_1</a:t>
            </a:r>
            <a:r>
              <a:rPr lang="zh-CN" altLang="en-US" sz="2200"/>
              <a:t>索引。</a:t>
            </a:r>
          </a:p>
        </p:txBody>
      </p:sp>
      <p:sp>
        <p:nvSpPr>
          <p:cNvPr id="986115" name="Text Box 3"/>
          <p:cNvSpPr txBox="1">
            <a:spLocks noChangeArrowheads="1"/>
          </p:cNvSpPr>
          <p:nvPr/>
        </p:nvSpPr>
        <p:spPr bwMode="auto">
          <a:xfrm>
            <a:off x="2051050" y="3933825"/>
            <a:ext cx="6551613" cy="51911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u="none" dirty="0">
                <a:solidFill>
                  <a:srgbClr val="000066"/>
                </a:solidFill>
                <a:latin typeface="Consolas" panose="020B0609020204030204" pitchFamily="49" charset="0"/>
              </a:rPr>
              <a:t>DROP INDEX Idx_1 on </a:t>
            </a:r>
            <a:r>
              <a:rPr lang="en-US" altLang="zh-CN" sz="2800" b="1" u="none" dirty="0" err="1">
                <a:solidFill>
                  <a:srgbClr val="000066"/>
                </a:solidFill>
                <a:latin typeface="Consolas" panose="020B0609020204030204" pitchFamily="49" charset="0"/>
              </a:rPr>
              <a:t>stu_info</a:t>
            </a:r>
            <a:r>
              <a:rPr lang="en-US" altLang="zh-CN" sz="2800" b="1" u="none" dirty="0">
                <a:solidFill>
                  <a:srgbClr val="000066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86116" name="Text Box 4"/>
          <p:cNvSpPr txBox="1">
            <a:spLocks noChangeArrowheads="1"/>
          </p:cNvSpPr>
          <p:nvPr/>
        </p:nvSpPr>
        <p:spPr bwMode="auto">
          <a:xfrm>
            <a:off x="2051050" y="2189163"/>
            <a:ext cx="5703228" cy="52322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lvl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u="none" dirty="0">
                <a:solidFill>
                  <a:srgbClr val="000066"/>
                </a:solidFill>
                <a:latin typeface="Times New Roman" pitchFamily="18" charset="0"/>
              </a:rPr>
              <a:t>DROP INDEX &lt;</a:t>
            </a:r>
            <a:r>
              <a:rPr lang="zh-CN" altLang="en-US" sz="2800" b="1" u="none" dirty="0">
                <a:solidFill>
                  <a:srgbClr val="000066"/>
                </a:solidFill>
                <a:latin typeface="Times New Roman" pitchFamily="18" charset="0"/>
              </a:rPr>
              <a:t>索引名</a:t>
            </a:r>
            <a:r>
              <a:rPr lang="en-US" altLang="zh-CN" sz="2800" b="1" u="none" dirty="0" smtClean="0">
                <a:solidFill>
                  <a:srgbClr val="000066"/>
                </a:solidFill>
                <a:latin typeface="Times New Roman" pitchFamily="18" charset="0"/>
              </a:rPr>
              <a:t>&gt; on &lt;</a:t>
            </a:r>
            <a:r>
              <a:rPr lang="zh-CN" altLang="en-US" sz="2800" b="1" u="none" dirty="0" smtClean="0">
                <a:solidFill>
                  <a:srgbClr val="000066"/>
                </a:solidFill>
                <a:latin typeface="Times New Roman" pitchFamily="18" charset="0"/>
              </a:rPr>
              <a:t>表名</a:t>
            </a:r>
            <a:r>
              <a:rPr lang="en-US" altLang="zh-CN" sz="2800" b="1" u="none" dirty="0" smtClean="0">
                <a:solidFill>
                  <a:srgbClr val="000066"/>
                </a:solidFill>
                <a:latin typeface="Times New Roman" pitchFamily="18" charset="0"/>
              </a:rPr>
              <a:t>&gt;</a:t>
            </a:r>
            <a:endParaRPr lang="en-US" altLang="zh-CN" sz="2800" b="1" u="none" dirty="0">
              <a:latin typeface="Times New Roman" pitchFamily="18" charset="0"/>
            </a:endParaRPr>
          </a:p>
        </p:txBody>
      </p:sp>
      <p:sp>
        <p:nvSpPr>
          <p:cNvPr id="986118" name="Rectangle 6"/>
          <p:cNvSpPr>
            <a:spLocks noChangeArrowheads="1"/>
          </p:cNvSpPr>
          <p:nvPr/>
        </p:nvSpPr>
        <p:spPr bwMode="auto">
          <a:xfrm>
            <a:off x="2411413" y="333375"/>
            <a:ext cx="50403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>
                <a:solidFill>
                  <a:srgbClr val="000066"/>
                </a:solidFill>
              </a:rPr>
              <a:t>4.3.2  </a:t>
            </a:r>
            <a:r>
              <a:rPr lang="zh-CN" altLang="en-US" sz="3200" b="1" u="none">
                <a:solidFill>
                  <a:srgbClr val="000066"/>
                </a:solidFill>
              </a:rPr>
              <a:t>数据定义（</a:t>
            </a:r>
            <a:r>
              <a:rPr lang="en-US" altLang="zh-CN" sz="3200" b="1" u="none">
                <a:solidFill>
                  <a:srgbClr val="000066"/>
                </a:solidFill>
              </a:rPr>
              <a:t>DDL</a:t>
            </a:r>
            <a:r>
              <a:rPr lang="zh-CN" altLang="en-US" sz="3200" b="1" u="none">
                <a:solidFill>
                  <a:srgbClr val="000066"/>
                </a:solidFill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6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第四章  数据库基础</a:t>
            </a:r>
            <a:r>
              <a:rPr lang="zh-CN" altLang="en-US"/>
              <a:t> </a:t>
            </a:r>
          </a:p>
        </p:txBody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700213"/>
            <a:ext cx="7740650" cy="38449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chemeClr val="tx1"/>
                </a:solidFill>
                <a:latin typeface="黑体" pitchFamily="2" charset="-122"/>
              </a:rPr>
              <a:t>4.3  </a:t>
            </a:r>
            <a:r>
              <a:rPr lang="zh-CN" altLang="en-US" b="0" dirty="0">
                <a:solidFill>
                  <a:schemeClr val="tx1"/>
                </a:solidFill>
                <a:latin typeface="黑体" pitchFamily="2" charset="-122"/>
              </a:rPr>
              <a:t>关系数据库标准</a:t>
            </a:r>
            <a:r>
              <a:rPr lang="en-US" altLang="zh-CN" b="0" dirty="0">
                <a:solidFill>
                  <a:schemeClr val="tx1"/>
                </a:solidFill>
                <a:latin typeface="黑体" pitchFamily="2" charset="-122"/>
              </a:rPr>
              <a:t>SQL</a:t>
            </a:r>
            <a:r>
              <a:rPr lang="zh-CN" altLang="en-US" b="0" dirty="0">
                <a:solidFill>
                  <a:schemeClr val="tx1"/>
                </a:solidFill>
                <a:latin typeface="黑体" pitchFamily="2" charset="-122"/>
              </a:rPr>
              <a:t>语言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chemeClr val="accent1"/>
                </a:solidFill>
                <a:latin typeface="黑体" pitchFamily="2" charset="-122"/>
              </a:rPr>
              <a:t>4.3.1 SQL</a:t>
            </a:r>
            <a:r>
              <a:rPr lang="zh-CN" altLang="en-US" b="0" dirty="0">
                <a:solidFill>
                  <a:schemeClr val="accent1"/>
                </a:solidFill>
                <a:latin typeface="黑体" pitchFamily="2" charset="-122"/>
              </a:rPr>
              <a:t>语言概述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chemeClr val="accent1"/>
                </a:solidFill>
                <a:latin typeface="黑体" pitchFamily="2" charset="-122"/>
              </a:rPr>
              <a:t>4.3.2 </a:t>
            </a:r>
            <a:r>
              <a:rPr lang="zh-CN" altLang="en-US" b="0" dirty="0">
                <a:solidFill>
                  <a:schemeClr val="accent1"/>
                </a:solidFill>
                <a:latin typeface="黑体" pitchFamily="2" charset="-122"/>
              </a:rPr>
              <a:t>数据定义</a:t>
            </a:r>
          </a:p>
          <a:p>
            <a:pPr>
              <a:buNone/>
            </a:pPr>
            <a:r>
              <a:rPr lang="en-US" altLang="zh-CN" b="0" u="sng" dirty="0">
                <a:solidFill>
                  <a:srgbClr val="3366FF"/>
                </a:solidFill>
                <a:latin typeface="黑体" pitchFamily="2" charset="-122"/>
              </a:rPr>
              <a:t>4.3.3 </a:t>
            </a:r>
            <a:r>
              <a:rPr lang="zh-CN" altLang="en-US" b="0" u="sng" dirty="0">
                <a:solidFill>
                  <a:srgbClr val="3366FF"/>
                </a:solidFill>
                <a:latin typeface="黑体" pitchFamily="2" charset="-122"/>
              </a:rPr>
              <a:t>数据</a:t>
            </a:r>
            <a:r>
              <a:rPr lang="zh-CN" altLang="en-US" b="0" u="sng" dirty="0" smtClean="0">
                <a:solidFill>
                  <a:srgbClr val="3366FF"/>
                </a:solidFill>
                <a:latin typeface="黑体" pitchFamily="2" charset="-122"/>
              </a:rPr>
              <a:t>查询（</a:t>
            </a:r>
            <a:r>
              <a:rPr lang="en-US" altLang="zh-CN" b="0" u="sng" dirty="0" smtClean="0">
                <a:solidFill>
                  <a:srgbClr val="3366FF"/>
                </a:solidFill>
                <a:latin typeface="黑体" pitchFamily="2" charset="-122"/>
              </a:rPr>
              <a:t>DQL</a:t>
            </a:r>
            <a:r>
              <a:rPr lang="zh-CN" altLang="en-US" b="0" u="sng" dirty="0">
                <a:solidFill>
                  <a:srgbClr val="3366FF"/>
                </a:solidFill>
                <a:latin typeface="黑体" pitchFamily="2" charset="-122"/>
              </a:rPr>
              <a:t>，</a:t>
            </a:r>
            <a:r>
              <a:rPr lang="en-US" altLang="zh-CN" b="0" u="sng" dirty="0" smtClean="0">
                <a:solidFill>
                  <a:srgbClr val="3366FF"/>
                </a:solidFill>
                <a:latin typeface="黑体" pitchFamily="2" charset="-122"/>
              </a:rPr>
              <a:t>Data </a:t>
            </a:r>
            <a:r>
              <a:rPr lang="en-US" altLang="zh-CN" b="0" u="sng" dirty="0">
                <a:solidFill>
                  <a:srgbClr val="3366FF"/>
                </a:solidFill>
                <a:latin typeface="黑体" pitchFamily="2" charset="-122"/>
              </a:rPr>
              <a:t>Query </a:t>
            </a:r>
            <a:r>
              <a:rPr lang="en-US" altLang="zh-CN" b="0" u="sng" dirty="0" smtClean="0">
                <a:solidFill>
                  <a:srgbClr val="3366FF"/>
                </a:solidFill>
                <a:latin typeface="黑体" pitchFamily="2" charset="-122"/>
              </a:rPr>
              <a:t>Language</a:t>
            </a:r>
            <a:r>
              <a:rPr lang="zh-CN" altLang="en-US" b="0" u="sng" dirty="0" smtClean="0">
                <a:solidFill>
                  <a:srgbClr val="3366FF"/>
                </a:solidFill>
                <a:latin typeface="黑体" pitchFamily="2" charset="-122"/>
              </a:rPr>
              <a:t>）</a:t>
            </a:r>
            <a:endParaRPr lang="zh-CN" altLang="en-US" b="0" u="sng" dirty="0">
              <a:solidFill>
                <a:srgbClr val="3366FF"/>
              </a:solidFill>
              <a:latin typeface="黑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chemeClr val="accent1"/>
                </a:solidFill>
                <a:latin typeface="黑体" pitchFamily="2" charset="-122"/>
              </a:rPr>
              <a:t>4.3.4 </a:t>
            </a:r>
            <a:r>
              <a:rPr lang="zh-CN" altLang="en-US" b="0" dirty="0">
                <a:solidFill>
                  <a:schemeClr val="accent1"/>
                </a:solidFill>
                <a:latin typeface="黑体" pitchFamily="2" charset="-122"/>
              </a:rPr>
              <a:t>数据操纵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chemeClr val="accent1"/>
                </a:solidFill>
                <a:latin typeface="黑体" pitchFamily="2" charset="-122"/>
              </a:rPr>
              <a:t>4.3.5 </a:t>
            </a:r>
            <a:r>
              <a:rPr lang="zh-CN" altLang="en-US" b="0" dirty="0">
                <a:solidFill>
                  <a:schemeClr val="accent1"/>
                </a:solidFill>
                <a:latin typeface="黑体" pitchFamily="2" charset="-122"/>
              </a:rPr>
              <a:t>视图</a:t>
            </a:r>
          </a:p>
          <a:p>
            <a:pPr>
              <a:buFont typeface="Wingdings" pitchFamily="2" charset="2"/>
              <a:buNone/>
            </a:pPr>
            <a:endParaRPr lang="en-US" altLang="zh-CN" b="0" u="sng" dirty="0">
              <a:solidFill>
                <a:srgbClr val="3366FF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第四章  数据库基础</a:t>
            </a:r>
            <a:r>
              <a:rPr lang="zh-CN" altLang="en-US"/>
              <a:t> 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700213"/>
            <a:ext cx="7740650" cy="38449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chemeClr val="tx1"/>
                </a:solidFill>
                <a:latin typeface="黑体" pitchFamily="2" charset="-122"/>
              </a:rPr>
              <a:t>4.3  </a:t>
            </a:r>
            <a:r>
              <a:rPr lang="zh-CN" altLang="en-US" b="0" dirty="0">
                <a:solidFill>
                  <a:schemeClr val="tx1"/>
                </a:solidFill>
                <a:latin typeface="黑体" pitchFamily="2" charset="-122"/>
              </a:rPr>
              <a:t>关系数据库标准</a:t>
            </a:r>
            <a:r>
              <a:rPr lang="en-US" altLang="zh-CN" b="0" dirty="0">
                <a:solidFill>
                  <a:schemeClr val="tx1"/>
                </a:solidFill>
                <a:latin typeface="黑体" pitchFamily="2" charset="-122"/>
              </a:rPr>
              <a:t>SQL</a:t>
            </a:r>
            <a:r>
              <a:rPr lang="zh-CN" altLang="en-US" b="0" dirty="0">
                <a:solidFill>
                  <a:schemeClr val="tx1"/>
                </a:solidFill>
                <a:latin typeface="黑体" pitchFamily="2" charset="-122"/>
              </a:rPr>
              <a:t>语言</a:t>
            </a:r>
          </a:p>
          <a:p>
            <a:pPr>
              <a:buFont typeface="Wingdings" pitchFamily="2" charset="2"/>
              <a:buNone/>
            </a:pPr>
            <a:r>
              <a:rPr lang="en-US" altLang="zh-CN" b="0" u="sng" dirty="0">
                <a:solidFill>
                  <a:srgbClr val="3366FF"/>
                </a:solidFill>
                <a:latin typeface="黑体" pitchFamily="2" charset="-122"/>
              </a:rPr>
              <a:t>4.3.1 SQL</a:t>
            </a:r>
            <a:r>
              <a:rPr lang="zh-CN" altLang="en-US" b="0" u="sng" dirty="0">
                <a:solidFill>
                  <a:srgbClr val="3366FF"/>
                </a:solidFill>
                <a:latin typeface="黑体" pitchFamily="2" charset="-122"/>
              </a:rPr>
              <a:t>语言概述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chemeClr val="accent1"/>
                </a:solidFill>
                <a:latin typeface="黑体" pitchFamily="2" charset="-122"/>
              </a:rPr>
              <a:t>4.3.2 </a:t>
            </a:r>
            <a:r>
              <a:rPr lang="zh-CN" altLang="en-US" b="0" dirty="0">
                <a:solidFill>
                  <a:schemeClr val="accent1"/>
                </a:solidFill>
                <a:latin typeface="黑体" pitchFamily="2" charset="-122"/>
              </a:rPr>
              <a:t>数据定义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chemeClr val="accent1"/>
                </a:solidFill>
                <a:latin typeface="黑体" pitchFamily="2" charset="-122"/>
              </a:rPr>
              <a:t>4.3.3 </a:t>
            </a:r>
            <a:r>
              <a:rPr lang="zh-CN" altLang="en-US" b="0" dirty="0">
                <a:solidFill>
                  <a:schemeClr val="accent1"/>
                </a:solidFill>
                <a:latin typeface="黑体" pitchFamily="2" charset="-122"/>
              </a:rPr>
              <a:t>数据查询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chemeClr val="accent1"/>
                </a:solidFill>
                <a:latin typeface="黑体" pitchFamily="2" charset="-122"/>
              </a:rPr>
              <a:t>4.3.4 </a:t>
            </a:r>
            <a:r>
              <a:rPr lang="zh-CN" altLang="en-US" b="0" dirty="0">
                <a:solidFill>
                  <a:schemeClr val="accent1"/>
                </a:solidFill>
                <a:latin typeface="黑体" pitchFamily="2" charset="-122"/>
              </a:rPr>
              <a:t>数据操纵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chemeClr val="accent1"/>
                </a:solidFill>
                <a:latin typeface="黑体" pitchFamily="2" charset="-122"/>
              </a:rPr>
              <a:t>4.3.5 </a:t>
            </a:r>
            <a:r>
              <a:rPr lang="zh-CN" altLang="en-US" b="0" dirty="0">
                <a:solidFill>
                  <a:schemeClr val="accent1"/>
                </a:solidFill>
                <a:latin typeface="黑体" pitchFamily="2" charset="-122"/>
              </a:rPr>
              <a:t>视图</a:t>
            </a:r>
          </a:p>
          <a:p>
            <a:pPr>
              <a:buFont typeface="Wingdings" pitchFamily="2" charset="2"/>
              <a:buNone/>
            </a:pPr>
            <a:endParaRPr lang="en-US" altLang="zh-CN" b="0" u="sng" dirty="0">
              <a:solidFill>
                <a:srgbClr val="3366FF"/>
              </a:solidFill>
              <a:latin typeface="黑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latin typeface="Times New Roman" pitchFamily="18" charset="0"/>
              </a:rPr>
              <a:t>SQL</a:t>
            </a:r>
            <a:r>
              <a:rPr lang="zh-CN" altLang="en-US" sz="2800" dirty="0">
                <a:latin typeface="Times New Roman" pitchFamily="18" charset="0"/>
              </a:rPr>
              <a:t>语言具有非常强大的数据库查询功能。</a:t>
            </a:r>
          </a:p>
          <a:p>
            <a:r>
              <a:rPr lang="en-US" altLang="zh-CN" sz="2800" dirty="0">
                <a:latin typeface="Times New Roman" pitchFamily="18" charset="0"/>
              </a:rPr>
              <a:t>SQL</a:t>
            </a:r>
            <a:r>
              <a:rPr lang="zh-CN" altLang="en-US" sz="2800" dirty="0">
                <a:latin typeface="Times New Roman" pitchFamily="18" charset="0"/>
              </a:rPr>
              <a:t>语言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只有</a:t>
            </a:r>
            <a:r>
              <a:rPr lang="zh-CN" altLang="en-US" sz="2800" dirty="0">
                <a:latin typeface="Times New Roman" pitchFamily="18" charset="0"/>
              </a:rPr>
              <a:t>一个查询语句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SELECT</a:t>
            </a:r>
            <a:r>
              <a:rPr lang="zh-CN" altLang="en-US" sz="2800" dirty="0">
                <a:latin typeface="Times New Roman" pitchFamily="18" charset="0"/>
              </a:rPr>
              <a:t>，但该语句使用灵活，使用完成复杂的查询。</a:t>
            </a:r>
          </a:p>
          <a:p>
            <a:r>
              <a:rPr lang="en-US" altLang="zh-CN" sz="2800" dirty="0">
                <a:latin typeface="Times New Roman" pitchFamily="18" charset="0"/>
              </a:rPr>
              <a:t>SELECT</a:t>
            </a:r>
            <a:r>
              <a:rPr lang="zh-CN" altLang="en-US" sz="2800" dirty="0">
                <a:latin typeface="Times New Roman" pitchFamily="18" charset="0"/>
              </a:rPr>
              <a:t>语句的格式</a:t>
            </a:r>
          </a:p>
        </p:txBody>
      </p:sp>
      <p:sp>
        <p:nvSpPr>
          <p:cNvPr id="988163" name="Text Box 3"/>
          <p:cNvSpPr txBox="1">
            <a:spLocks noChangeArrowheads="1"/>
          </p:cNvSpPr>
          <p:nvPr/>
        </p:nvSpPr>
        <p:spPr bwMode="auto">
          <a:xfrm>
            <a:off x="34925" y="3462338"/>
            <a:ext cx="9117013" cy="1766887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zh-CN" sz="2200" b="1" u="none">
                <a:solidFill>
                  <a:srgbClr val="000066"/>
                </a:solidFill>
                <a:latin typeface="Times New Roman" pitchFamily="18" charset="0"/>
              </a:rPr>
              <a:t>SELECT [ALL|DISTINCT] &lt;</a:t>
            </a:r>
            <a:r>
              <a:rPr lang="zh-CN" altLang="en-US" sz="2200" b="1" u="none">
                <a:solidFill>
                  <a:srgbClr val="000066"/>
                </a:solidFill>
                <a:latin typeface="Times New Roman" pitchFamily="18" charset="0"/>
              </a:rPr>
              <a:t>目标列表达式</a:t>
            </a:r>
            <a:r>
              <a:rPr lang="en-US" altLang="zh-CN" sz="2200" b="1" u="none">
                <a:solidFill>
                  <a:srgbClr val="000066"/>
                </a:solidFill>
                <a:latin typeface="Times New Roman" pitchFamily="18" charset="0"/>
              </a:rPr>
              <a:t>1&gt; [,&lt;</a:t>
            </a:r>
            <a:r>
              <a:rPr lang="zh-CN" altLang="en-US" sz="2200" b="1" u="none">
                <a:solidFill>
                  <a:srgbClr val="000066"/>
                </a:solidFill>
                <a:latin typeface="Times New Roman" pitchFamily="18" charset="0"/>
              </a:rPr>
              <a:t>目标列表达式</a:t>
            </a:r>
            <a:r>
              <a:rPr lang="en-US" altLang="zh-CN" sz="2200" b="1" u="none">
                <a:solidFill>
                  <a:srgbClr val="000066"/>
                </a:solidFill>
                <a:latin typeface="Times New Roman" pitchFamily="18" charset="0"/>
              </a:rPr>
              <a:t>2&gt;]... ...</a:t>
            </a:r>
          </a:p>
          <a:p>
            <a:pPr lvl="1"/>
            <a:r>
              <a:rPr lang="en-US" altLang="zh-CN" sz="2200" b="1" u="none">
                <a:solidFill>
                  <a:srgbClr val="000066"/>
                </a:solidFill>
                <a:latin typeface="Times New Roman" pitchFamily="18" charset="0"/>
              </a:rPr>
              <a:t>FROM &lt;</a:t>
            </a:r>
            <a:r>
              <a:rPr lang="zh-CN" altLang="en-US" sz="2200" b="1" u="none">
                <a:solidFill>
                  <a:srgbClr val="000066"/>
                </a:solidFill>
                <a:latin typeface="Times New Roman" pitchFamily="18" charset="0"/>
              </a:rPr>
              <a:t>表名或视图名称</a:t>
            </a:r>
            <a:r>
              <a:rPr lang="en-US" altLang="zh-CN" sz="2200" b="1" u="none">
                <a:solidFill>
                  <a:srgbClr val="000066"/>
                </a:solidFill>
                <a:latin typeface="Times New Roman" pitchFamily="18" charset="0"/>
              </a:rPr>
              <a:t>1&gt; [,&lt;</a:t>
            </a:r>
            <a:r>
              <a:rPr lang="zh-CN" altLang="en-US" sz="2200" b="1" u="none">
                <a:solidFill>
                  <a:srgbClr val="000066"/>
                </a:solidFill>
                <a:latin typeface="Times New Roman" pitchFamily="18" charset="0"/>
              </a:rPr>
              <a:t>表名或视图名称</a:t>
            </a:r>
            <a:r>
              <a:rPr lang="en-US" altLang="zh-CN" sz="2200" b="1" u="none">
                <a:solidFill>
                  <a:srgbClr val="000066"/>
                </a:solidFill>
                <a:latin typeface="Times New Roman" pitchFamily="18" charset="0"/>
              </a:rPr>
              <a:t>2&gt;]... ...</a:t>
            </a:r>
          </a:p>
          <a:p>
            <a:pPr lvl="1"/>
            <a:r>
              <a:rPr lang="en-US" altLang="zh-CN" sz="2200" b="1" u="none">
                <a:solidFill>
                  <a:srgbClr val="000066"/>
                </a:solidFill>
                <a:latin typeface="Times New Roman" pitchFamily="18" charset="0"/>
              </a:rPr>
              <a:t>[WHERE &lt;</a:t>
            </a:r>
            <a:r>
              <a:rPr lang="zh-CN" altLang="en-US" sz="2200" b="1" u="none">
                <a:solidFill>
                  <a:srgbClr val="000066"/>
                </a:solidFill>
                <a:latin typeface="Times New Roman" pitchFamily="18" charset="0"/>
              </a:rPr>
              <a:t>条件表达式</a:t>
            </a:r>
            <a:r>
              <a:rPr lang="en-US" altLang="zh-CN" sz="2200" b="1" u="none">
                <a:solidFill>
                  <a:srgbClr val="000066"/>
                </a:solidFill>
                <a:latin typeface="Times New Roman" pitchFamily="18" charset="0"/>
              </a:rPr>
              <a:t>&gt;]</a:t>
            </a:r>
          </a:p>
          <a:p>
            <a:pPr lvl="1"/>
            <a:r>
              <a:rPr lang="en-US" altLang="zh-CN" sz="2200" b="1" u="none">
                <a:solidFill>
                  <a:srgbClr val="000066"/>
                </a:solidFill>
                <a:latin typeface="Times New Roman" pitchFamily="18" charset="0"/>
              </a:rPr>
              <a:t>[GROUP BY &lt;</a:t>
            </a:r>
            <a:r>
              <a:rPr lang="zh-CN" altLang="en-US" sz="2200" b="1" u="none">
                <a:solidFill>
                  <a:srgbClr val="000066"/>
                </a:solidFill>
                <a:latin typeface="Times New Roman" pitchFamily="18" charset="0"/>
              </a:rPr>
              <a:t>列名</a:t>
            </a:r>
            <a:r>
              <a:rPr lang="en-US" altLang="zh-CN" sz="2200" b="1" u="none">
                <a:solidFill>
                  <a:srgbClr val="000066"/>
                </a:solidFill>
                <a:latin typeface="Times New Roman" pitchFamily="18" charset="0"/>
              </a:rPr>
              <a:t>1&gt; [HAVING &lt;</a:t>
            </a:r>
            <a:r>
              <a:rPr lang="zh-CN" altLang="en-US" sz="2200" b="1" u="none">
                <a:solidFill>
                  <a:srgbClr val="000066"/>
                </a:solidFill>
                <a:latin typeface="Times New Roman" pitchFamily="18" charset="0"/>
              </a:rPr>
              <a:t>条件表达式</a:t>
            </a:r>
            <a:r>
              <a:rPr lang="en-US" altLang="zh-CN" sz="2200" b="1" u="none">
                <a:solidFill>
                  <a:srgbClr val="000066"/>
                </a:solidFill>
                <a:latin typeface="Times New Roman" pitchFamily="18" charset="0"/>
              </a:rPr>
              <a:t>&gt;]]</a:t>
            </a:r>
          </a:p>
          <a:p>
            <a:pPr lvl="1"/>
            <a:r>
              <a:rPr lang="en-US" altLang="zh-CN" sz="2200" b="1" u="none">
                <a:solidFill>
                  <a:srgbClr val="000066"/>
                </a:solidFill>
                <a:latin typeface="Times New Roman" pitchFamily="18" charset="0"/>
              </a:rPr>
              <a:t>[ORDER BY &lt;</a:t>
            </a:r>
            <a:r>
              <a:rPr lang="zh-CN" altLang="en-US" sz="2200" b="1" u="none">
                <a:solidFill>
                  <a:srgbClr val="000066"/>
                </a:solidFill>
                <a:latin typeface="Times New Roman" pitchFamily="18" charset="0"/>
              </a:rPr>
              <a:t>列名</a:t>
            </a:r>
            <a:r>
              <a:rPr lang="en-US" altLang="zh-CN" sz="2200" b="1" u="none">
                <a:solidFill>
                  <a:srgbClr val="000066"/>
                </a:solidFill>
                <a:latin typeface="Times New Roman" pitchFamily="18" charset="0"/>
              </a:rPr>
              <a:t>2&gt; [ASC|DESC]] </a:t>
            </a:r>
            <a:endParaRPr lang="en-US" altLang="zh-CN" sz="2200" b="1" u="none">
              <a:latin typeface="Times New Roman" pitchFamily="18" charset="0"/>
            </a:endParaRPr>
          </a:p>
        </p:txBody>
      </p:sp>
      <p:sp>
        <p:nvSpPr>
          <p:cNvPr id="988165" name="Rectangle 5"/>
          <p:cNvSpPr>
            <a:spLocks noChangeArrowheads="1"/>
          </p:cNvSpPr>
          <p:nvPr/>
        </p:nvSpPr>
        <p:spPr bwMode="auto">
          <a:xfrm>
            <a:off x="2268538" y="333375"/>
            <a:ext cx="46085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 dirty="0">
                <a:solidFill>
                  <a:srgbClr val="000066"/>
                </a:solidFill>
                <a:latin typeface="Times New Roman" pitchFamily="18" charset="0"/>
              </a:rPr>
              <a:t>4.3.3  </a:t>
            </a:r>
            <a:r>
              <a:rPr lang="zh-CN" altLang="en-US" sz="3200" b="1" u="none" dirty="0">
                <a:solidFill>
                  <a:srgbClr val="000066"/>
                </a:solidFill>
                <a:latin typeface="Times New Roman" pitchFamily="18" charset="0"/>
              </a:rPr>
              <a:t>数据</a:t>
            </a:r>
            <a:r>
              <a:rPr lang="zh-CN" altLang="en-US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查询</a:t>
            </a: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(DQL)</a:t>
            </a:r>
            <a:endParaRPr lang="en-US" altLang="zh-CN" sz="3200" b="1" u="none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1268413"/>
            <a:ext cx="8172202" cy="4751387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SELECT</a:t>
            </a:r>
            <a:r>
              <a:rPr lang="zh-CN" altLang="en-US" dirty="0">
                <a:latin typeface="Times New Roman" pitchFamily="18" charset="0"/>
              </a:rPr>
              <a:t>语句的功能</a:t>
            </a:r>
          </a:p>
          <a:p>
            <a:pPr lvl="1"/>
            <a:r>
              <a:rPr lang="zh-CN" altLang="en-US" sz="2400" dirty="0">
                <a:latin typeface="Times New Roman" pitchFamily="18" charset="0"/>
              </a:rPr>
              <a:t>根据</a:t>
            </a:r>
            <a:r>
              <a:rPr lang="en-US" altLang="zh-CN" sz="2400" dirty="0">
                <a:latin typeface="Times New Roman" pitchFamily="18" charset="0"/>
              </a:rPr>
              <a:t>WHERE</a:t>
            </a:r>
            <a:r>
              <a:rPr lang="zh-CN" altLang="en-US" sz="2400" dirty="0">
                <a:latin typeface="Times New Roman" pitchFamily="18" charset="0"/>
              </a:rPr>
              <a:t>子句的条件表达式，从</a:t>
            </a:r>
            <a:r>
              <a:rPr lang="en-US" altLang="zh-CN" sz="2400" dirty="0">
                <a:latin typeface="Times New Roman" pitchFamily="18" charset="0"/>
              </a:rPr>
              <a:t>FROM</a:t>
            </a:r>
            <a:r>
              <a:rPr lang="zh-CN" altLang="en-US" sz="2400" dirty="0">
                <a:latin typeface="Times New Roman" pitchFamily="18" charset="0"/>
              </a:rPr>
              <a:t>中指定的表或视图中找出所有满足条件的元组，再根据目标字段选取记录中的属性值，形成一个最终的结果表。</a:t>
            </a:r>
          </a:p>
          <a:p>
            <a:pPr lvl="1"/>
            <a:r>
              <a:rPr lang="zh-CN" altLang="en-US" sz="2400" dirty="0">
                <a:latin typeface="Times New Roman" pitchFamily="18" charset="0"/>
              </a:rPr>
              <a:t>如果有</a:t>
            </a:r>
            <a:r>
              <a:rPr lang="en-US" altLang="zh-CN" sz="2400" dirty="0">
                <a:latin typeface="Times New Roman" pitchFamily="18" charset="0"/>
              </a:rPr>
              <a:t>GROUP</a:t>
            </a:r>
            <a:r>
              <a:rPr lang="zh-CN" altLang="en-US" sz="2400" dirty="0">
                <a:latin typeface="Times New Roman" pitchFamily="18" charset="0"/>
              </a:rPr>
              <a:t>子句，则将</a:t>
            </a:r>
            <a:r>
              <a:rPr lang="zh-CN" altLang="en-US" sz="2400" dirty="0" smtClean="0">
                <a:latin typeface="Times New Roman" pitchFamily="18" charset="0"/>
              </a:rPr>
              <a:t>结果按照</a:t>
            </a:r>
            <a:r>
              <a:rPr lang="en-US" altLang="zh-CN" sz="2400" dirty="0" smtClean="0">
                <a:latin typeface="Times New Roman" pitchFamily="18" charset="0"/>
              </a:rPr>
              <a:t>&lt;</a:t>
            </a:r>
            <a:r>
              <a:rPr lang="zh-CN" altLang="en-US" sz="2400" dirty="0" smtClean="0">
                <a:latin typeface="Times New Roman" pitchFamily="18" charset="0"/>
              </a:rPr>
              <a:t>列名</a:t>
            </a:r>
            <a:r>
              <a:rPr lang="en-US" altLang="zh-CN" sz="2400" dirty="0" smtClean="0">
                <a:latin typeface="Times New Roman" pitchFamily="18" charset="0"/>
              </a:rPr>
              <a:t>1&gt;</a:t>
            </a:r>
            <a:r>
              <a:rPr lang="zh-CN" altLang="en-US" sz="2400" dirty="0" smtClean="0">
                <a:latin typeface="Times New Roman" pitchFamily="18" charset="0"/>
              </a:rPr>
              <a:t>进行</a:t>
            </a:r>
            <a:r>
              <a:rPr lang="zh-CN" altLang="en-US" sz="2400" dirty="0">
                <a:latin typeface="Times New Roman" pitchFamily="18" charset="0"/>
              </a:rPr>
              <a:t>分组，属性列值相等的元组为一个组。</a:t>
            </a:r>
          </a:p>
          <a:p>
            <a:pPr lvl="1"/>
            <a:r>
              <a:rPr lang="zh-CN" altLang="en-US" sz="2400" dirty="0">
                <a:latin typeface="Times New Roman" pitchFamily="18" charset="0"/>
              </a:rPr>
              <a:t>如果</a:t>
            </a:r>
            <a:r>
              <a:rPr lang="en-US" altLang="zh-CN" sz="2400" dirty="0">
                <a:latin typeface="Times New Roman" pitchFamily="18" charset="0"/>
              </a:rPr>
              <a:t>GROUP</a:t>
            </a:r>
            <a:r>
              <a:rPr lang="zh-CN" altLang="en-US" sz="2400" dirty="0">
                <a:latin typeface="Times New Roman" pitchFamily="18" charset="0"/>
              </a:rPr>
              <a:t>子句还带有</a:t>
            </a:r>
            <a:r>
              <a:rPr lang="en-US" altLang="zh-CN" sz="2400" dirty="0">
                <a:latin typeface="Times New Roman" pitchFamily="18" charset="0"/>
              </a:rPr>
              <a:t>HAVING</a:t>
            </a:r>
            <a:r>
              <a:rPr lang="zh-CN" altLang="en-US" sz="2400" dirty="0">
                <a:latin typeface="Times New Roman" pitchFamily="18" charset="0"/>
              </a:rPr>
              <a:t>，表示只有满足某种条件的组才输出。如果有</a:t>
            </a:r>
            <a:r>
              <a:rPr lang="en-US" altLang="zh-CN" sz="2400" dirty="0">
                <a:latin typeface="Times New Roman" pitchFamily="18" charset="0"/>
              </a:rPr>
              <a:t>ORDER</a:t>
            </a:r>
            <a:r>
              <a:rPr lang="zh-CN" altLang="en-US" sz="2400" dirty="0">
                <a:latin typeface="Times New Roman" pitchFamily="18" charset="0"/>
              </a:rPr>
              <a:t>子句，表示结果表是</a:t>
            </a:r>
            <a:r>
              <a:rPr lang="zh-CN" altLang="en-US" sz="2400" dirty="0" smtClean="0">
                <a:latin typeface="Times New Roman" pitchFamily="18" charset="0"/>
              </a:rPr>
              <a:t>按照</a:t>
            </a:r>
            <a:r>
              <a:rPr lang="en-US" altLang="zh-CN" sz="2400" dirty="0" smtClean="0">
                <a:latin typeface="Times New Roman" pitchFamily="18" charset="0"/>
              </a:rPr>
              <a:t>&lt;</a:t>
            </a:r>
            <a:r>
              <a:rPr lang="zh-CN" altLang="en-US" sz="2400" dirty="0" smtClean="0">
                <a:latin typeface="Times New Roman" pitchFamily="18" charset="0"/>
              </a:rPr>
              <a:t>列</a:t>
            </a:r>
            <a:r>
              <a:rPr lang="zh-CN" altLang="en-US" sz="2400" dirty="0">
                <a:latin typeface="Times New Roman" pitchFamily="18" charset="0"/>
              </a:rPr>
              <a:t>名</a:t>
            </a:r>
            <a:r>
              <a:rPr lang="en-US" altLang="zh-CN" sz="2400" dirty="0" smtClean="0">
                <a:latin typeface="Times New Roman" pitchFamily="18" charset="0"/>
              </a:rPr>
              <a:t>2&gt;</a:t>
            </a:r>
            <a:r>
              <a:rPr lang="zh-CN" altLang="en-US" sz="2400" dirty="0" smtClean="0">
                <a:latin typeface="Times New Roman" pitchFamily="18" charset="0"/>
              </a:rPr>
              <a:t>升序</a:t>
            </a:r>
            <a:r>
              <a:rPr lang="en-US" altLang="zh-CN" sz="2400" dirty="0">
                <a:latin typeface="Times New Roman" pitchFamily="18" charset="0"/>
              </a:rPr>
              <a:t>(ASC)</a:t>
            </a:r>
            <a:r>
              <a:rPr lang="zh-CN" altLang="en-US" sz="2400" dirty="0">
                <a:latin typeface="Times New Roman" pitchFamily="18" charset="0"/>
              </a:rPr>
              <a:t>或降序</a:t>
            </a:r>
            <a:r>
              <a:rPr lang="en-US" altLang="zh-CN" sz="2400" dirty="0">
                <a:latin typeface="Times New Roman" pitchFamily="18" charset="0"/>
              </a:rPr>
              <a:t>(DESC)</a:t>
            </a:r>
            <a:r>
              <a:rPr lang="zh-CN" altLang="en-US" sz="2400" dirty="0" smtClean="0">
                <a:latin typeface="Times New Roman" pitchFamily="18" charset="0"/>
              </a:rPr>
              <a:t>排序。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989187" name="Rectangle 3"/>
          <p:cNvSpPr>
            <a:spLocks noChangeArrowheads="1"/>
          </p:cNvSpPr>
          <p:nvPr/>
        </p:nvSpPr>
        <p:spPr bwMode="auto">
          <a:xfrm>
            <a:off x="2268538" y="333375"/>
            <a:ext cx="46085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4.3.3</a:t>
            </a:r>
            <a:r>
              <a:rPr lang="zh-CN" altLang="en-US" sz="3200" b="1" u="none" dirty="0">
                <a:solidFill>
                  <a:srgbClr val="000066"/>
                </a:solidFill>
                <a:latin typeface="Times New Roman" pitchFamily="18" charset="0"/>
              </a:rPr>
              <a:t>数据查询</a:t>
            </a:r>
            <a:r>
              <a:rPr lang="en-US" altLang="zh-CN" sz="3200" b="1" u="none" dirty="0">
                <a:solidFill>
                  <a:srgbClr val="000066"/>
                </a:solidFill>
                <a:latin typeface="Times New Roman" pitchFamily="18" charset="0"/>
              </a:rPr>
              <a:t>(DQL</a:t>
            </a: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)</a:t>
            </a:r>
            <a:endParaRPr lang="en-US" altLang="zh-CN" sz="3200" b="1" u="none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1" name="Rectangle 3"/>
          <p:cNvSpPr>
            <a:spLocks noChangeArrowheads="1"/>
          </p:cNvSpPr>
          <p:nvPr/>
        </p:nvSpPr>
        <p:spPr bwMode="auto">
          <a:xfrm>
            <a:off x="2420938" y="1311275"/>
            <a:ext cx="4605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400" b="1" u="none" dirty="0">
                <a:latin typeface="黑体" pitchFamily="2" charset="-122"/>
              </a:rPr>
              <a:t>学生信息表（表名为：</a:t>
            </a:r>
            <a:r>
              <a:rPr kumimoji="1" lang="en-US" altLang="zh-CN" sz="2400" b="1" u="none" dirty="0" err="1">
                <a:latin typeface="Times New Roman" pitchFamily="18" charset="0"/>
              </a:rPr>
              <a:t>stu_info</a:t>
            </a:r>
            <a:r>
              <a:rPr kumimoji="1" lang="zh-CN" altLang="en-US" sz="2400" b="1" u="none" dirty="0">
                <a:latin typeface="黑体" pitchFamily="2" charset="-122"/>
              </a:rPr>
              <a:t>）</a:t>
            </a:r>
          </a:p>
        </p:txBody>
      </p:sp>
      <p:graphicFrame>
        <p:nvGraphicFramePr>
          <p:cNvPr id="990212" name="Group 4"/>
          <p:cNvGraphicFramePr>
            <a:graphicFrameLocks noGrp="1"/>
          </p:cNvGraphicFramePr>
          <p:nvPr/>
        </p:nvGraphicFramePr>
        <p:xfrm>
          <a:off x="395288" y="1916113"/>
          <a:ext cx="8569325" cy="1981835"/>
        </p:xfrm>
        <a:graphic>
          <a:graphicData uri="http://schemas.openxmlformats.org/drawingml/2006/table">
            <a:tbl>
              <a:tblPr/>
              <a:tblGrid>
                <a:gridCol w="1512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1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SNO(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学号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NAME(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姓名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GENDER(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性别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BIRDAY(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生日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CLASS(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班级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021601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李平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11-NOV-1980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自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-0205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021635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刘小梅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16-JAN-1980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机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-0203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021608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张力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03-MAR-1979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自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-0205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021638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王珊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08-JUN-1981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机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-0203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90250" name="Rectangle 42"/>
          <p:cNvSpPr>
            <a:spLocks noChangeArrowheads="1"/>
          </p:cNvSpPr>
          <p:nvPr/>
        </p:nvSpPr>
        <p:spPr bwMode="auto">
          <a:xfrm>
            <a:off x="1819275" y="4005263"/>
            <a:ext cx="5053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6700" algn="ctr"/>
            <a:r>
              <a:rPr kumimoji="1" lang="zh-CN" altLang="en-US" sz="2400" b="1" u="none">
                <a:latin typeface="黑体" pitchFamily="2" charset="-122"/>
              </a:rPr>
              <a:t>教师信息表（表名为：</a:t>
            </a:r>
            <a:r>
              <a:rPr kumimoji="1" lang="en-US" altLang="zh-CN" sz="2400" b="1" u="none">
                <a:latin typeface="黑体" pitchFamily="2" charset="-122"/>
              </a:rPr>
              <a:t>tea_info</a:t>
            </a:r>
            <a:r>
              <a:rPr kumimoji="1" lang="zh-CN" altLang="en-US" sz="2400" b="1" u="none">
                <a:latin typeface="黑体" pitchFamily="2" charset="-122"/>
              </a:rPr>
              <a:t>）</a:t>
            </a:r>
          </a:p>
        </p:txBody>
      </p:sp>
      <p:graphicFrame>
        <p:nvGraphicFramePr>
          <p:cNvPr id="990251" name="Group 43"/>
          <p:cNvGraphicFramePr>
            <a:graphicFrameLocks noGrp="1"/>
          </p:cNvGraphicFramePr>
          <p:nvPr/>
        </p:nvGraphicFramePr>
        <p:xfrm>
          <a:off x="395288" y="4508500"/>
          <a:ext cx="8569325" cy="2128203"/>
        </p:xfrm>
        <a:graphic>
          <a:graphicData uri="http://schemas.openxmlformats.org/drawingml/2006/table">
            <a:tbl>
              <a:tblPr/>
              <a:tblGrid>
                <a:gridCol w="1944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TNO(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教师编号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NAME(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姓名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GENDER(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性别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TITLE(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职称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DEPT(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系别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805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李奇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讲师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基础部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808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张学成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教授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基础部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856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薛智永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教授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信息学院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90283" name="Rectangle 75"/>
          <p:cNvSpPr>
            <a:spLocks noChangeArrowheads="1"/>
          </p:cNvSpPr>
          <p:nvPr/>
        </p:nvSpPr>
        <p:spPr bwMode="auto">
          <a:xfrm>
            <a:off x="2268538" y="333375"/>
            <a:ext cx="4608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4.3.3</a:t>
            </a:r>
            <a:r>
              <a:rPr lang="zh-CN" altLang="en-US" sz="3200" b="1" u="none" dirty="0">
                <a:solidFill>
                  <a:srgbClr val="000066"/>
                </a:solidFill>
                <a:latin typeface="Times New Roman" pitchFamily="18" charset="0"/>
              </a:rPr>
              <a:t>数据查询</a:t>
            </a:r>
            <a:r>
              <a:rPr lang="en-US" altLang="zh-CN" sz="3200" b="1" u="none" dirty="0">
                <a:solidFill>
                  <a:srgbClr val="000066"/>
                </a:solidFill>
                <a:latin typeface="Times New Roman" pitchFamily="18" charset="0"/>
              </a:rPr>
              <a:t>(DQL)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5" name="Rectangle 3"/>
          <p:cNvSpPr>
            <a:spLocks noChangeArrowheads="1"/>
          </p:cNvSpPr>
          <p:nvPr/>
        </p:nvSpPr>
        <p:spPr bwMode="auto">
          <a:xfrm>
            <a:off x="2268538" y="1196975"/>
            <a:ext cx="444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6700" algn="ctr"/>
            <a:r>
              <a:rPr kumimoji="1" lang="zh-CN" altLang="en-US" sz="2400" b="1" u="none">
                <a:latin typeface="黑体" pitchFamily="2" charset="-122"/>
              </a:rPr>
              <a:t>课程表（表名为：</a:t>
            </a:r>
            <a:r>
              <a:rPr kumimoji="1" lang="en-US" altLang="zh-CN" sz="2400" b="1" u="none">
                <a:latin typeface="黑体" pitchFamily="2" charset="-122"/>
              </a:rPr>
              <a:t>cur_info</a:t>
            </a:r>
            <a:r>
              <a:rPr kumimoji="1" lang="zh-CN" altLang="en-US" sz="2400" b="1" u="none">
                <a:latin typeface="黑体" pitchFamily="2" charset="-122"/>
              </a:rPr>
              <a:t>）</a:t>
            </a:r>
          </a:p>
        </p:txBody>
      </p:sp>
      <p:graphicFrame>
        <p:nvGraphicFramePr>
          <p:cNvPr id="9912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836434"/>
              </p:ext>
            </p:extLst>
          </p:nvPr>
        </p:nvGraphicFramePr>
        <p:xfrm>
          <a:off x="250825" y="1700213"/>
          <a:ext cx="8820150" cy="2018348"/>
        </p:xfrm>
        <a:graphic>
          <a:graphicData uri="http://schemas.openxmlformats.org/drawingml/2006/table">
            <a:tbl>
              <a:tblPr/>
              <a:tblGrid>
                <a:gridCol w="19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CNO(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课程编号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DESCP(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课程名称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PERIOD(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学时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TNO(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主讲老师编号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005036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高等数学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64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808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005067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微机基础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40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805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005132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数据结构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64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856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005004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工程制图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64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808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91268" name="Rectangle 36"/>
          <p:cNvSpPr>
            <a:spLocks noChangeArrowheads="1"/>
          </p:cNvSpPr>
          <p:nvPr/>
        </p:nvSpPr>
        <p:spPr bwMode="auto">
          <a:xfrm>
            <a:off x="2146300" y="3716338"/>
            <a:ext cx="4440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6700" algn="ctr"/>
            <a:r>
              <a:rPr kumimoji="1" lang="zh-CN" altLang="en-US" sz="2400" b="1" u="none">
                <a:latin typeface="黑体" pitchFamily="2" charset="-122"/>
              </a:rPr>
              <a:t>成绩表（表名为：</a:t>
            </a:r>
            <a:r>
              <a:rPr kumimoji="1" lang="en-US" altLang="zh-CN" sz="2400" b="1" u="none">
                <a:latin typeface="黑体" pitchFamily="2" charset="-122"/>
              </a:rPr>
              <a:t>sco_info</a:t>
            </a:r>
            <a:r>
              <a:rPr kumimoji="1" lang="zh-CN" altLang="en-US" sz="2400" b="1" u="none">
                <a:latin typeface="黑体" pitchFamily="2" charset="-122"/>
              </a:rPr>
              <a:t>）</a:t>
            </a:r>
          </a:p>
        </p:txBody>
      </p:sp>
      <p:graphicFrame>
        <p:nvGraphicFramePr>
          <p:cNvPr id="99126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31594"/>
              </p:ext>
            </p:extLst>
          </p:nvPr>
        </p:nvGraphicFramePr>
        <p:xfrm>
          <a:off x="611188" y="4251325"/>
          <a:ext cx="7921625" cy="2454275"/>
        </p:xfrm>
        <a:graphic>
          <a:graphicData uri="http://schemas.openxmlformats.org/drawingml/2006/table">
            <a:tbl>
              <a:tblPr/>
              <a:tblGrid>
                <a:gridCol w="216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SNO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（学号）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CNO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（课程编号）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SCORE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（成绩）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021601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005036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96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021635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005036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100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021608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005036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92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021638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005036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93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021601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005067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91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91299" name="Rectangle 67"/>
          <p:cNvSpPr>
            <a:spLocks noChangeArrowheads="1"/>
          </p:cNvSpPr>
          <p:nvPr/>
        </p:nvSpPr>
        <p:spPr bwMode="auto">
          <a:xfrm>
            <a:off x="2268538" y="333375"/>
            <a:ext cx="4608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4.3.3</a:t>
            </a:r>
            <a:r>
              <a:rPr lang="zh-CN" altLang="en-US" sz="3200" b="1" u="none" dirty="0">
                <a:solidFill>
                  <a:srgbClr val="000066"/>
                </a:solidFill>
                <a:latin typeface="Times New Roman" pitchFamily="18" charset="0"/>
              </a:rPr>
              <a:t>数据查询</a:t>
            </a:r>
            <a:r>
              <a:rPr lang="en-US" altLang="zh-CN" sz="3200" b="1" u="none" dirty="0">
                <a:solidFill>
                  <a:srgbClr val="000066"/>
                </a:solidFill>
                <a:latin typeface="Times New Roman" pitchFamily="18" charset="0"/>
              </a:rPr>
              <a:t>(DQL)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简单查询</a:t>
            </a:r>
          </a:p>
          <a:p>
            <a:pPr lvl="2"/>
            <a:r>
              <a:rPr lang="zh-CN" altLang="en-US"/>
              <a:t>例：输出所有学生的信息。</a:t>
            </a:r>
          </a:p>
        </p:txBody>
      </p:sp>
      <p:sp>
        <p:nvSpPr>
          <p:cNvPr id="992259" name="Text Box 3"/>
          <p:cNvSpPr txBox="1">
            <a:spLocks noChangeArrowheads="1"/>
          </p:cNvSpPr>
          <p:nvPr/>
        </p:nvSpPr>
        <p:spPr bwMode="auto">
          <a:xfrm>
            <a:off x="1187450" y="2565400"/>
            <a:ext cx="7272338" cy="3231654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SELECT * FROM </a:t>
            </a:r>
            <a:r>
              <a:rPr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stu_info</a:t>
            </a:r>
            <a:endParaRPr lang="en-US" altLang="zh-CN" sz="2400" b="1" u="none" dirty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/>
            <a:r>
              <a:rPr lang="zh-CN" altLang="en-US" sz="2000" b="1" u="none" dirty="0">
                <a:solidFill>
                  <a:srgbClr val="000066"/>
                </a:solidFill>
                <a:ea typeface="宋体" pitchFamily="2" charset="-122"/>
              </a:rPr>
              <a:t>结果为：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ea typeface="宋体" pitchFamily="2" charset="-122"/>
              </a:rPr>
              <a:t>SNO         NAME     GE    BIRDAY       CLASS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ea typeface="宋体" pitchFamily="2" charset="-122"/>
              </a:rPr>
              <a:t>----------   --------   --     ---------      ------------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ea typeface="宋体" pitchFamily="2" charset="-122"/>
              </a:rPr>
              <a:t>021601     </a:t>
            </a:r>
            <a:r>
              <a:rPr lang="zh-CN" altLang="en-US" sz="2000" b="1" u="none" dirty="0">
                <a:solidFill>
                  <a:srgbClr val="000066"/>
                </a:solidFill>
                <a:ea typeface="宋体" pitchFamily="2" charset="-122"/>
              </a:rPr>
              <a:t>李平        男   </a:t>
            </a:r>
            <a:r>
              <a:rPr lang="en-US" altLang="zh-CN" sz="2000" b="1" u="none" dirty="0">
                <a:solidFill>
                  <a:srgbClr val="000066"/>
                </a:solidFill>
                <a:ea typeface="宋体" pitchFamily="2" charset="-122"/>
              </a:rPr>
              <a:t>11-NOV-80    </a:t>
            </a:r>
            <a:r>
              <a:rPr lang="zh-CN" altLang="en-US" sz="2000" b="1" u="none" dirty="0">
                <a:solidFill>
                  <a:srgbClr val="000066"/>
                </a:solidFill>
                <a:ea typeface="宋体" pitchFamily="2" charset="-122"/>
              </a:rPr>
              <a:t>自</a:t>
            </a:r>
            <a:r>
              <a:rPr lang="en-US" altLang="zh-CN" sz="2000" b="1" u="none" dirty="0">
                <a:solidFill>
                  <a:srgbClr val="000066"/>
                </a:solidFill>
                <a:ea typeface="宋体" pitchFamily="2" charset="-122"/>
              </a:rPr>
              <a:t>-0205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ea typeface="宋体" pitchFamily="2" charset="-122"/>
              </a:rPr>
              <a:t>021635     </a:t>
            </a:r>
            <a:r>
              <a:rPr lang="zh-CN" altLang="en-US" sz="2000" b="1" u="none" dirty="0">
                <a:solidFill>
                  <a:srgbClr val="000066"/>
                </a:solidFill>
                <a:ea typeface="宋体" pitchFamily="2" charset="-122"/>
              </a:rPr>
              <a:t>刘小梅     女   </a:t>
            </a:r>
            <a:r>
              <a:rPr lang="en-US" altLang="zh-CN" sz="2000" b="1" u="none" dirty="0">
                <a:solidFill>
                  <a:srgbClr val="000066"/>
                </a:solidFill>
                <a:ea typeface="宋体" pitchFamily="2" charset="-122"/>
              </a:rPr>
              <a:t>16-JAN-80     </a:t>
            </a:r>
            <a:r>
              <a:rPr lang="zh-CN" altLang="en-US" sz="2000" b="1" u="none" dirty="0">
                <a:solidFill>
                  <a:srgbClr val="000066"/>
                </a:solidFill>
                <a:ea typeface="宋体" pitchFamily="2" charset="-122"/>
              </a:rPr>
              <a:t>机</a:t>
            </a:r>
            <a:r>
              <a:rPr lang="en-US" altLang="zh-CN" sz="2000" b="1" u="none" dirty="0">
                <a:solidFill>
                  <a:srgbClr val="000066"/>
                </a:solidFill>
                <a:ea typeface="宋体" pitchFamily="2" charset="-122"/>
              </a:rPr>
              <a:t>-0203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ea typeface="宋体" pitchFamily="2" charset="-122"/>
              </a:rPr>
              <a:t>021608     </a:t>
            </a:r>
            <a:r>
              <a:rPr lang="zh-CN" altLang="en-US" sz="2000" b="1" u="none" dirty="0">
                <a:solidFill>
                  <a:srgbClr val="000066"/>
                </a:solidFill>
                <a:ea typeface="宋体" pitchFamily="2" charset="-122"/>
              </a:rPr>
              <a:t>张力        男   </a:t>
            </a:r>
            <a:r>
              <a:rPr lang="en-US" altLang="zh-CN" sz="2000" b="1" u="none" dirty="0">
                <a:solidFill>
                  <a:srgbClr val="000066"/>
                </a:solidFill>
                <a:ea typeface="宋体" pitchFamily="2" charset="-122"/>
              </a:rPr>
              <a:t>03-MAR-79    </a:t>
            </a:r>
            <a:r>
              <a:rPr lang="zh-CN" altLang="en-US" sz="2000" b="1" u="none" dirty="0">
                <a:solidFill>
                  <a:srgbClr val="000066"/>
                </a:solidFill>
                <a:ea typeface="宋体" pitchFamily="2" charset="-122"/>
              </a:rPr>
              <a:t>自</a:t>
            </a:r>
            <a:r>
              <a:rPr lang="en-US" altLang="zh-CN" sz="2000" b="1" u="none" dirty="0">
                <a:solidFill>
                  <a:srgbClr val="000066"/>
                </a:solidFill>
                <a:ea typeface="宋体" pitchFamily="2" charset="-122"/>
              </a:rPr>
              <a:t>-0205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ea typeface="宋体" pitchFamily="2" charset="-122"/>
              </a:rPr>
              <a:t>021638     </a:t>
            </a:r>
            <a:r>
              <a:rPr lang="zh-CN" altLang="en-US" sz="2000" b="1" u="none" dirty="0">
                <a:solidFill>
                  <a:srgbClr val="000066"/>
                </a:solidFill>
                <a:ea typeface="宋体" pitchFamily="2" charset="-122"/>
              </a:rPr>
              <a:t>王珊        女    </a:t>
            </a:r>
            <a:r>
              <a:rPr lang="en-US" altLang="zh-CN" sz="2000" b="1" u="none" dirty="0">
                <a:solidFill>
                  <a:srgbClr val="000066"/>
                </a:solidFill>
                <a:ea typeface="宋体" pitchFamily="2" charset="-122"/>
              </a:rPr>
              <a:t>08-JUN-81    </a:t>
            </a:r>
            <a:r>
              <a:rPr lang="zh-CN" altLang="en-US" sz="2000" b="1" u="none" dirty="0">
                <a:solidFill>
                  <a:srgbClr val="000066"/>
                </a:solidFill>
                <a:ea typeface="宋体" pitchFamily="2" charset="-122"/>
              </a:rPr>
              <a:t>机</a:t>
            </a:r>
            <a:r>
              <a:rPr lang="en-US" altLang="zh-CN" sz="2000" b="1" u="none" dirty="0">
                <a:solidFill>
                  <a:srgbClr val="000066"/>
                </a:solidFill>
                <a:ea typeface="宋体" pitchFamily="2" charset="-122"/>
              </a:rPr>
              <a:t>-0203</a:t>
            </a:r>
          </a:p>
          <a:p>
            <a:pPr lvl="1"/>
            <a:endParaRPr lang="en-US" altLang="zh-CN" sz="2000" b="1" u="none" dirty="0">
              <a:solidFill>
                <a:srgbClr val="000066"/>
              </a:solidFill>
              <a:ea typeface="宋体" pitchFamily="2" charset="-122"/>
            </a:endParaRPr>
          </a:p>
          <a:p>
            <a:pPr lvl="1"/>
            <a:r>
              <a:rPr lang="zh-CN" altLang="en-US" sz="2000" b="1" u="none" dirty="0">
                <a:solidFill>
                  <a:srgbClr val="000066"/>
                </a:solidFill>
                <a:ea typeface="宋体" pitchFamily="2" charset="-122"/>
              </a:rPr>
              <a:t>这里的*代表所有列。</a:t>
            </a:r>
          </a:p>
        </p:txBody>
      </p:sp>
      <p:sp>
        <p:nvSpPr>
          <p:cNvPr id="992260" name="Rectangle 4"/>
          <p:cNvSpPr>
            <a:spLocks noChangeArrowheads="1"/>
          </p:cNvSpPr>
          <p:nvPr/>
        </p:nvSpPr>
        <p:spPr bwMode="auto">
          <a:xfrm>
            <a:off x="2268538" y="333375"/>
            <a:ext cx="561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4.3.3  </a:t>
            </a:r>
            <a:r>
              <a:rPr lang="zh-CN" altLang="en-US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数据查询</a:t>
            </a: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(DQL)</a:t>
            </a:r>
            <a:endParaRPr lang="en-US" altLang="zh-CN" sz="3200" b="1" u="none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例：输出所有教师的姓名和职称信息。</a:t>
            </a:r>
          </a:p>
        </p:txBody>
      </p:sp>
      <p:sp>
        <p:nvSpPr>
          <p:cNvPr id="993283" name="Text Box 3"/>
          <p:cNvSpPr txBox="1">
            <a:spLocks noChangeArrowheads="1"/>
          </p:cNvSpPr>
          <p:nvPr/>
        </p:nvSpPr>
        <p:spPr bwMode="auto">
          <a:xfrm>
            <a:off x="1476375" y="2349500"/>
            <a:ext cx="6551613" cy="2677656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</a:rPr>
              <a:t>SELECT NAME, TITLE FROM </a:t>
            </a:r>
            <a:r>
              <a:rPr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</a:rPr>
              <a:t>tea_info</a:t>
            </a:r>
            <a:endParaRPr lang="en-US" altLang="zh-CN" sz="2400" b="1" u="none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</a:rPr>
              <a:t>结果为：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</a:rPr>
              <a:t>NAME     TITLE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</a:rPr>
              <a:t>--------       --------</a:t>
            </a:r>
          </a:p>
          <a:p>
            <a:pPr lvl="1"/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</a:rPr>
              <a:t>李奇          讲师</a:t>
            </a:r>
          </a:p>
          <a:p>
            <a:pPr lvl="1"/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</a:rPr>
              <a:t>张学成      教授</a:t>
            </a:r>
          </a:p>
          <a:p>
            <a:pPr lvl="1"/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</a:rPr>
              <a:t>薛智永      教授</a:t>
            </a:r>
          </a:p>
        </p:txBody>
      </p:sp>
      <p:sp>
        <p:nvSpPr>
          <p:cNvPr id="993284" name="Rectangle 4"/>
          <p:cNvSpPr>
            <a:spLocks noChangeArrowheads="1"/>
          </p:cNvSpPr>
          <p:nvPr/>
        </p:nvSpPr>
        <p:spPr bwMode="auto">
          <a:xfrm>
            <a:off x="2268538" y="333375"/>
            <a:ext cx="4608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4.3.3  </a:t>
            </a:r>
            <a:r>
              <a:rPr lang="zh-CN" altLang="en-US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数据查询</a:t>
            </a: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(DQL)</a:t>
            </a:r>
            <a:endParaRPr lang="en-US" altLang="zh-CN" sz="3200" b="1" u="none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28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输出所有学生属于哪些班。 </a:t>
            </a:r>
          </a:p>
        </p:txBody>
      </p:sp>
      <p:sp>
        <p:nvSpPr>
          <p:cNvPr id="994307" name="Text Box 3"/>
          <p:cNvSpPr txBox="1">
            <a:spLocks noChangeArrowheads="1"/>
          </p:cNvSpPr>
          <p:nvPr/>
        </p:nvSpPr>
        <p:spPr bwMode="auto">
          <a:xfrm>
            <a:off x="34925" y="2332038"/>
            <a:ext cx="9036050" cy="3600986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SELECT CLASS FROM </a:t>
            </a:r>
            <a:r>
              <a:rPr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stu_info</a:t>
            </a:r>
            <a:endParaRPr lang="en-US" altLang="zh-CN" sz="2400" b="1" u="none" dirty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------------</a:t>
            </a:r>
          </a:p>
          <a:p>
            <a:pPr lvl="1"/>
            <a:r>
              <a:rPr lang="zh-CN" altLang="en-US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自</a:t>
            </a:r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-0205</a:t>
            </a:r>
          </a:p>
          <a:p>
            <a:pPr lvl="1"/>
            <a:r>
              <a:rPr lang="zh-CN" altLang="en-US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机</a:t>
            </a:r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-0203</a:t>
            </a:r>
          </a:p>
          <a:p>
            <a:pPr lvl="1"/>
            <a:r>
              <a:rPr lang="zh-CN" altLang="en-US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自</a:t>
            </a:r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-0205</a:t>
            </a:r>
          </a:p>
          <a:p>
            <a:pPr lvl="1"/>
            <a:r>
              <a:rPr lang="zh-CN" altLang="en-US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机</a:t>
            </a:r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-0203</a:t>
            </a:r>
          </a:p>
          <a:p>
            <a:pPr lvl="1"/>
            <a:r>
              <a:rPr lang="zh-CN" altLang="en-US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这里的班级有重复。如果希望去除重复的元组，可以使用</a:t>
            </a:r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DISTINCT</a:t>
            </a:r>
            <a:r>
              <a:rPr lang="zh-CN" altLang="en-US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关键字：</a:t>
            </a:r>
          </a:p>
          <a:p>
            <a:pPr lvl="1"/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SELECT DISTINCT CLASS FROM </a:t>
            </a:r>
            <a:r>
              <a:rPr lang="en-US" altLang="zh-CN" sz="2400" b="1" u="none" dirty="0" err="1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stu_info</a:t>
            </a:r>
            <a:endParaRPr lang="zh-CN" altLang="en-US" sz="2400" b="1" u="none" dirty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------------</a:t>
            </a:r>
          </a:p>
          <a:p>
            <a:pPr lvl="1"/>
            <a:r>
              <a:rPr lang="zh-CN" altLang="en-US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机</a:t>
            </a:r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-0203</a:t>
            </a:r>
          </a:p>
          <a:p>
            <a:pPr lvl="1"/>
            <a:r>
              <a:rPr lang="zh-CN" altLang="en-US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自</a:t>
            </a:r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-0205</a:t>
            </a:r>
          </a:p>
        </p:txBody>
      </p:sp>
      <p:sp>
        <p:nvSpPr>
          <p:cNvPr id="994308" name="Rectangle 4"/>
          <p:cNvSpPr>
            <a:spLocks noChangeArrowheads="1"/>
          </p:cNvSpPr>
          <p:nvPr/>
        </p:nvSpPr>
        <p:spPr bwMode="auto">
          <a:xfrm>
            <a:off x="2268538" y="333375"/>
            <a:ext cx="4608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4.3.3  </a:t>
            </a:r>
            <a:r>
              <a:rPr lang="zh-CN" altLang="en-US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数据查询</a:t>
            </a: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(DQL)</a:t>
            </a:r>
            <a:endParaRPr lang="en-US" altLang="zh-CN" sz="3200" b="1" u="none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196975"/>
            <a:ext cx="8326437" cy="4967288"/>
          </a:xfrm>
        </p:spPr>
        <p:txBody>
          <a:bodyPr/>
          <a:lstStyle/>
          <a:p>
            <a:pPr marL="0" indent="0"/>
            <a:r>
              <a:rPr lang="zh-CN" altLang="en-US"/>
              <a:t>用</a:t>
            </a:r>
            <a:r>
              <a:rPr lang="en-US" altLang="zh-CN"/>
              <a:t>WHERE</a:t>
            </a:r>
            <a:r>
              <a:rPr lang="zh-CN" altLang="en-US"/>
              <a:t>子句查询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800"/>
              <a:t>用</a:t>
            </a:r>
            <a:r>
              <a:rPr lang="en-US" altLang="zh-CN" sz="2800"/>
              <a:t>WHERE</a:t>
            </a:r>
            <a:r>
              <a:rPr lang="zh-CN" altLang="en-US" sz="2800"/>
              <a:t>子句可以查找满足一定条件的元组。</a:t>
            </a:r>
            <a:r>
              <a:rPr lang="en-US" altLang="zh-CN" sz="2800"/>
              <a:t>WHERE</a:t>
            </a:r>
            <a:r>
              <a:rPr lang="zh-CN" altLang="en-US" sz="2800"/>
              <a:t>子句常用的查询条件如下</a:t>
            </a:r>
            <a:r>
              <a:rPr lang="zh-CN" altLang="en-US" sz="2900"/>
              <a:t>：</a:t>
            </a:r>
          </a:p>
        </p:txBody>
      </p:sp>
      <p:graphicFrame>
        <p:nvGraphicFramePr>
          <p:cNvPr id="995331" name="Group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02958877"/>
              </p:ext>
            </p:extLst>
          </p:nvPr>
        </p:nvGraphicFramePr>
        <p:xfrm>
          <a:off x="900113" y="2852738"/>
          <a:ext cx="7596187" cy="3078480"/>
        </p:xfrm>
        <a:graphic>
          <a:graphicData uri="http://schemas.openxmlformats.org/drawingml/2006/table">
            <a:tbl>
              <a:tblPr/>
              <a:tblGrid>
                <a:gridCol w="1782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查询条件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谓词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比较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=, &gt;, &gt;=, &lt;, &lt;=, !=, &lt;&gt;, !&gt;, !&lt;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NOT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加上述运算符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确定范围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BETWEEN AND, NOT BETWEEN AND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确定集合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IN, NOT IN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字符匹配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LIKE, NOT LIKE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空值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IS NULL, IS NOT NULL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条件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AND, OR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95357" name="Rectangle 29"/>
          <p:cNvSpPr>
            <a:spLocks noChangeArrowheads="1"/>
          </p:cNvSpPr>
          <p:nvPr/>
        </p:nvSpPr>
        <p:spPr bwMode="auto">
          <a:xfrm>
            <a:off x="2268538" y="333375"/>
            <a:ext cx="4608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4.3.3  </a:t>
            </a:r>
            <a:r>
              <a:rPr lang="zh-CN" altLang="en-US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数据查询</a:t>
            </a: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(DQL)</a:t>
            </a:r>
            <a:endParaRPr lang="en-US" altLang="zh-CN" sz="3200" b="1" u="none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341438"/>
            <a:ext cx="8037512" cy="4967287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WHERE</a:t>
            </a:r>
            <a:r>
              <a:rPr lang="zh-CN" altLang="en-US"/>
              <a:t>子句查询举例</a:t>
            </a:r>
          </a:p>
          <a:p>
            <a:pPr>
              <a:buFont typeface="Wingdings" pitchFamily="2" charset="2"/>
              <a:buNone/>
            </a:pPr>
            <a:r>
              <a:rPr lang="zh-CN" altLang="en-US" sz="2800"/>
              <a:t>    输出所有男同学的姓名和学号。</a:t>
            </a:r>
          </a:p>
        </p:txBody>
      </p:sp>
      <p:sp>
        <p:nvSpPr>
          <p:cNvPr id="996355" name="Text Box 3"/>
          <p:cNvSpPr txBox="1">
            <a:spLocks noChangeArrowheads="1"/>
          </p:cNvSpPr>
          <p:nvPr/>
        </p:nvSpPr>
        <p:spPr bwMode="auto">
          <a:xfrm>
            <a:off x="212725" y="2781300"/>
            <a:ext cx="8819337" cy="2677656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SELECT NAME, SNO from </a:t>
            </a:r>
            <a:r>
              <a:rPr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stu_info</a:t>
            </a:r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WHERE GENDER='</a:t>
            </a:r>
            <a:r>
              <a:rPr lang="zh-CN" altLang="en-US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男</a:t>
            </a:r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'</a:t>
            </a:r>
          </a:p>
          <a:p>
            <a:pPr lvl="1"/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结果为：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NAME     SNO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--------   ----------</a:t>
            </a:r>
          </a:p>
          <a:p>
            <a:pPr lvl="1"/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李平     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021601</a:t>
            </a:r>
          </a:p>
          <a:p>
            <a:pPr lvl="1"/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张力     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021608 </a:t>
            </a:r>
          </a:p>
          <a:p>
            <a:endParaRPr lang="en-US" altLang="zh-CN" sz="2400" u="none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2268538" y="333375"/>
            <a:ext cx="4608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4.3.3  </a:t>
            </a:r>
            <a:r>
              <a:rPr lang="zh-CN" altLang="en-US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数据查询</a:t>
            </a: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(DQL)</a:t>
            </a:r>
            <a:endParaRPr lang="en-US" altLang="zh-CN" sz="3200" b="1" u="none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341438"/>
            <a:ext cx="8893175" cy="4967287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WHERE</a:t>
            </a:r>
            <a:r>
              <a:rPr lang="zh-CN" altLang="en-US"/>
              <a:t>子句查询举例</a:t>
            </a:r>
          </a:p>
          <a:p>
            <a:pPr>
              <a:buFont typeface="Wingdings" pitchFamily="2" charset="2"/>
              <a:buNone/>
            </a:pPr>
            <a:r>
              <a:rPr lang="zh-CN" altLang="en-US" sz="2800"/>
              <a:t>   输出</a:t>
            </a:r>
            <a:r>
              <a:rPr lang="en-US" altLang="zh-CN" sz="2800"/>
              <a:t>1980</a:t>
            </a:r>
            <a:r>
              <a:rPr lang="zh-CN" altLang="en-US" sz="2800"/>
              <a:t>年</a:t>
            </a:r>
            <a:r>
              <a:rPr lang="en-US" altLang="zh-CN" sz="2800"/>
              <a:t>5</a:t>
            </a:r>
            <a:r>
              <a:rPr lang="zh-CN" altLang="en-US" sz="2800"/>
              <a:t>月</a:t>
            </a:r>
            <a:r>
              <a:rPr lang="en-US" altLang="zh-CN" sz="2800"/>
              <a:t>15</a:t>
            </a:r>
            <a:r>
              <a:rPr lang="zh-CN" altLang="en-US" sz="2800"/>
              <a:t>日以后出生的女生的所有信息。</a:t>
            </a:r>
          </a:p>
        </p:txBody>
      </p:sp>
      <p:sp>
        <p:nvSpPr>
          <p:cNvPr id="997379" name="Text Box 3"/>
          <p:cNvSpPr txBox="1">
            <a:spLocks noChangeArrowheads="1"/>
          </p:cNvSpPr>
          <p:nvPr/>
        </p:nvSpPr>
        <p:spPr bwMode="auto">
          <a:xfrm>
            <a:off x="1491670" y="2946400"/>
            <a:ext cx="6160661" cy="2677656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SELECT * from </a:t>
            </a:r>
            <a:r>
              <a:rPr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stu_info</a:t>
            </a:r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endParaRPr lang="en-US" altLang="zh-CN" sz="2400" b="1" u="none" dirty="0" smtClean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/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WHERE </a:t>
            </a:r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GENDER='</a:t>
            </a:r>
            <a:r>
              <a:rPr lang="zh-CN" altLang="en-US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女</a:t>
            </a:r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' AND</a:t>
            </a:r>
          </a:p>
          <a:p>
            <a:pPr lvl="1"/>
            <a:r>
              <a:rPr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      BIRDAY </a:t>
            </a:r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&gt; #1980-05-15#</a:t>
            </a:r>
          </a:p>
          <a:p>
            <a:pPr lvl="1"/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结果为：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SNO        NAME   GE BIRDAY    CLASS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----------    --------    --     ---------    ------------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021638     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王珊     女  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08-JUN-81 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机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-0203</a:t>
            </a:r>
            <a:r>
              <a:rPr lang="en-US" altLang="zh-CN" sz="2400" u="none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997380" name="Rectangle 4"/>
          <p:cNvSpPr>
            <a:spLocks noChangeArrowheads="1"/>
          </p:cNvSpPr>
          <p:nvPr/>
        </p:nvSpPr>
        <p:spPr bwMode="auto">
          <a:xfrm>
            <a:off x="2268538" y="333375"/>
            <a:ext cx="4608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4.3.3  </a:t>
            </a:r>
            <a:r>
              <a:rPr lang="zh-CN" altLang="en-US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数据查询</a:t>
            </a: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(DQL)</a:t>
            </a:r>
            <a:endParaRPr lang="en-US" altLang="zh-CN" sz="3200" b="1" u="none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268413"/>
            <a:ext cx="8532812" cy="5373687"/>
          </a:xfrm>
        </p:spPr>
        <p:txBody>
          <a:bodyPr/>
          <a:lstStyle/>
          <a:p>
            <a:pPr algn="just"/>
            <a:r>
              <a:rPr lang="en-US" altLang="zh-CN" dirty="0"/>
              <a:t>SQL(Structured Query Language)</a:t>
            </a:r>
            <a:r>
              <a:rPr lang="zh-CN" altLang="en-US" dirty="0"/>
              <a:t>语言是</a:t>
            </a:r>
            <a:r>
              <a:rPr lang="en-US" altLang="zh-CN" dirty="0"/>
              <a:t>1974</a:t>
            </a:r>
            <a:r>
              <a:rPr lang="zh-CN" altLang="en-US" dirty="0"/>
              <a:t>年由</a:t>
            </a:r>
            <a:r>
              <a:rPr lang="en-US" altLang="zh-CN" dirty="0"/>
              <a:t>Boyce</a:t>
            </a:r>
            <a:r>
              <a:rPr lang="zh-CN" altLang="en-US" dirty="0"/>
              <a:t>和</a:t>
            </a:r>
            <a:r>
              <a:rPr lang="en-US" altLang="zh-CN" dirty="0"/>
              <a:t>Chamberlin</a:t>
            </a:r>
            <a:r>
              <a:rPr lang="zh-CN" altLang="en-US" dirty="0"/>
              <a:t>提出的。</a:t>
            </a:r>
          </a:p>
          <a:p>
            <a:pPr lvl="1" algn="just"/>
            <a:r>
              <a:rPr lang="en-US" altLang="zh-CN" dirty="0"/>
              <a:t>1979</a:t>
            </a:r>
            <a:r>
              <a:rPr lang="zh-CN" altLang="en-US" dirty="0"/>
              <a:t>年</a:t>
            </a:r>
            <a:r>
              <a:rPr lang="en-US" altLang="zh-CN" dirty="0"/>
              <a:t>IBM</a:t>
            </a:r>
            <a:r>
              <a:rPr lang="zh-CN" altLang="en-US" dirty="0"/>
              <a:t>公司在</a:t>
            </a:r>
            <a:r>
              <a:rPr lang="en-US" altLang="zh-CN" dirty="0"/>
              <a:t>System R</a:t>
            </a:r>
            <a:r>
              <a:rPr lang="zh-CN" altLang="en-US" dirty="0"/>
              <a:t>关系数据库管理系统上实现了这种语言，目前已发展成为关系数据库的标准语言。</a:t>
            </a:r>
          </a:p>
          <a:p>
            <a:pPr lvl="1" algn="just"/>
            <a:r>
              <a:rPr lang="en-US" altLang="zh-CN" dirty="0"/>
              <a:t>1986</a:t>
            </a:r>
            <a:r>
              <a:rPr lang="zh-CN" altLang="en-US" dirty="0"/>
              <a:t>年</a:t>
            </a:r>
            <a:r>
              <a:rPr lang="en-US" altLang="zh-CN" dirty="0"/>
              <a:t>ANSI</a:t>
            </a:r>
            <a:r>
              <a:rPr lang="zh-CN" altLang="en-US" dirty="0"/>
              <a:t>批准</a:t>
            </a:r>
            <a:r>
              <a:rPr lang="en-US" altLang="zh-CN" dirty="0"/>
              <a:t>SQL</a:t>
            </a:r>
            <a:r>
              <a:rPr lang="zh-CN" altLang="en-US" dirty="0"/>
              <a:t>语言作为关系数据库语言的标准</a:t>
            </a:r>
          </a:p>
          <a:p>
            <a:pPr lvl="1" algn="just"/>
            <a:r>
              <a:rPr lang="en-US" altLang="zh-CN" dirty="0"/>
              <a:t>1987</a:t>
            </a:r>
            <a:r>
              <a:rPr lang="zh-CN" altLang="en-US" dirty="0"/>
              <a:t>年</a:t>
            </a:r>
            <a:r>
              <a:rPr lang="en-US" altLang="zh-CN" dirty="0"/>
              <a:t>ISO</a:t>
            </a:r>
            <a:r>
              <a:rPr lang="zh-CN" altLang="en-US" dirty="0"/>
              <a:t>也通过了这一标准，现在应用比较多的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SQL:1999(SQL3</a:t>
            </a:r>
            <a:r>
              <a:rPr lang="en-US" altLang="zh-CN" dirty="0"/>
              <a:t>)</a:t>
            </a:r>
            <a:r>
              <a:rPr lang="zh-CN" altLang="en-US" dirty="0" smtClean="0"/>
              <a:t>标准</a:t>
            </a:r>
            <a:endParaRPr lang="zh-CN" altLang="en-US" sz="2400" dirty="0"/>
          </a:p>
        </p:txBody>
      </p:sp>
      <p:sp>
        <p:nvSpPr>
          <p:cNvPr id="958467" name="Rectangle 3"/>
          <p:cNvSpPr>
            <a:spLocks noChangeArrowheads="1"/>
          </p:cNvSpPr>
          <p:nvPr/>
        </p:nvSpPr>
        <p:spPr bwMode="auto">
          <a:xfrm>
            <a:off x="2700338" y="333375"/>
            <a:ext cx="4608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>
                <a:solidFill>
                  <a:srgbClr val="000066"/>
                </a:solidFill>
              </a:rPr>
              <a:t>4.3.1 SQL</a:t>
            </a:r>
            <a:r>
              <a:rPr lang="zh-CN" altLang="en-US" sz="3200" b="1" u="none">
                <a:solidFill>
                  <a:srgbClr val="000066"/>
                </a:solidFill>
              </a:rPr>
              <a:t>语言概述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8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58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58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58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46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341438"/>
            <a:ext cx="8326437" cy="4967287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WHERE</a:t>
            </a:r>
            <a:r>
              <a:rPr lang="zh-CN" altLang="en-US" dirty="0"/>
              <a:t>子句查询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/>
              <a:t>    输出分数在</a:t>
            </a:r>
            <a:r>
              <a:rPr lang="en-US" altLang="zh-CN" sz="2800" dirty="0"/>
              <a:t>90</a:t>
            </a:r>
            <a:r>
              <a:rPr lang="zh-CN" altLang="en-US" sz="2800" dirty="0"/>
              <a:t>至</a:t>
            </a:r>
            <a:r>
              <a:rPr lang="en-US" altLang="zh-CN" sz="2800" dirty="0"/>
              <a:t>95</a:t>
            </a:r>
            <a:r>
              <a:rPr lang="zh-CN" altLang="en-US" sz="2800" dirty="0"/>
              <a:t>区段的所有学生的学号。</a:t>
            </a:r>
          </a:p>
        </p:txBody>
      </p:sp>
      <p:sp>
        <p:nvSpPr>
          <p:cNvPr id="998403" name="Text Box 3"/>
          <p:cNvSpPr txBox="1">
            <a:spLocks noChangeArrowheads="1"/>
          </p:cNvSpPr>
          <p:nvPr/>
        </p:nvSpPr>
        <p:spPr bwMode="auto">
          <a:xfrm>
            <a:off x="1439069" y="2636838"/>
            <a:ext cx="6265862" cy="341632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SELECT DISTINCT SNO </a:t>
            </a:r>
            <a:endParaRPr lang="en-US" altLang="zh-CN" sz="2400" b="1" u="none" dirty="0" smtClean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/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FROM </a:t>
            </a:r>
            <a:r>
              <a:rPr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sco_info</a:t>
            </a:r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</a:p>
          <a:p>
            <a:pPr lvl="1"/>
            <a:r>
              <a:rPr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WHERE </a:t>
            </a:r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SCORE BETWEEN 90 AND 95</a:t>
            </a:r>
          </a:p>
          <a:p>
            <a:pPr lvl="1"/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结果为：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SNO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----------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021601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021608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021638</a:t>
            </a:r>
            <a:r>
              <a:rPr lang="en-US" altLang="zh-CN" sz="2400" u="none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998404" name="Rectangle 4"/>
          <p:cNvSpPr>
            <a:spLocks noChangeArrowheads="1"/>
          </p:cNvSpPr>
          <p:nvPr/>
        </p:nvSpPr>
        <p:spPr bwMode="auto">
          <a:xfrm>
            <a:off x="2268538" y="333375"/>
            <a:ext cx="4608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4.3.3  </a:t>
            </a:r>
            <a:r>
              <a:rPr lang="zh-CN" altLang="en-US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数据查询</a:t>
            </a: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(DQL)</a:t>
            </a:r>
            <a:endParaRPr lang="en-US" altLang="zh-CN" sz="3200" b="1" u="none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341438"/>
            <a:ext cx="8037512" cy="4967287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WHERE</a:t>
            </a:r>
            <a:r>
              <a:rPr lang="zh-CN" altLang="en-US" dirty="0"/>
              <a:t>子句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pPr marL="469900" lvl="1" indent="-469900">
              <a:buNone/>
            </a:pPr>
            <a:r>
              <a:rPr lang="zh-CN" altLang="en-US" dirty="0" smtClean="0">
                <a:cs typeface="+mn-cs"/>
              </a:rPr>
              <a:t>    输出</a:t>
            </a:r>
            <a:r>
              <a:rPr lang="zh-CN" altLang="en-US" dirty="0">
                <a:cs typeface="+mn-cs"/>
              </a:rPr>
              <a:t>所有不是</a:t>
            </a:r>
            <a:r>
              <a:rPr lang="en-US" altLang="zh-CN" dirty="0">
                <a:cs typeface="+mn-cs"/>
              </a:rPr>
              <a:t>"</a:t>
            </a:r>
            <a:r>
              <a:rPr lang="zh-CN" altLang="en-US" dirty="0">
                <a:cs typeface="+mn-cs"/>
              </a:rPr>
              <a:t>机械学院</a:t>
            </a:r>
            <a:r>
              <a:rPr lang="en-US" altLang="zh-CN" dirty="0">
                <a:cs typeface="+mn-cs"/>
              </a:rPr>
              <a:t>"</a:t>
            </a:r>
            <a:r>
              <a:rPr lang="zh-CN" altLang="en-US" dirty="0">
                <a:cs typeface="+mn-cs"/>
              </a:rPr>
              <a:t>和</a:t>
            </a:r>
            <a:r>
              <a:rPr lang="en-US" altLang="zh-CN" dirty="0">
                <a:cs typeface="+mn-cs"/>
              </a:rPr>
              <a:t>"</a:t>
            </a:r>
            <a:r>
              <a:rPr lang="zh-CN" altLang="en-US" dirty="0">
                <a:cs typeface="+mn-cs"/>
              </a:rPr>
              <a:t>信息学院</a:t>
            </a:r>
            <a:r>
              <a:rPr lang="en-US" altLang="zh-CN" dirty="0">
                <a:cs typeface="+mn-cs"/>
              </a:rPr>
              <a:t>"</a:t>
            </a:r>
            <a:r>
              <a:rPr lang="zh-CN" altLang="en-US" dirty="0">
                <a:cs typeface="+mn-cs"/>
              </a:rPr>
              <a:t>系的老师的信息。</a:t>
            </a:r>
          </a:p>
        </p:txBody>
      </p:sp>
      <p:sp>
        <p:nvSpPr>
          <p:cNvPr id="999427" name="Text Box 3"/>
          <p:cNvSpPr txBox="1">
            <a:spLocks noChangeArrowheads="1"/>
          </p:cNvSpPr>
          <p:nvPr/>
        </p:nvSpPr>
        <p:spPr bwMode="auto">
          <a:xfrm>
            <a:off x="717419" y="3267075"/>
            <a:ext cx="7709162" cy="236988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SELECT * FROM </a:t>
            </a:r>
            <a:r>
              <a:rPr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tea_info</a:t>
            </a:r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endParaRPr lang="en-US" altLang="zh-CN" sz="2400" b="1" u="none" dirty="0" smtClean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/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WHERE </a:t>
            </a:r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DEPT NOT IN ('</a:t>
            </a:r>
            <a:r>
              <a:rPr lang="zh-CN" altLang="en-US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机械学院</a:t>
            </a:r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','</a:t>
            </a:r>
            <a:r>
              <a:rPr lang="zh-CN" altLang="en-US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信息学院</a:t>
            </a:r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')</a:t>
            </a:r>
          </a:p>
          <a:p>
            <a:pPr lvl="1"/>
            <a:r>
              <a:rPr lang="zh-CN" altLang="en-US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结果为：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TNO       NAME     GE   TITLE    DEPT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----------  --------       --     -------- ------------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805        </a:t>
            </a:r>
            <a:r>
              <a:rPr lang="zh-CN" altLang="en-US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李奇          女     讲师     基础部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808        </a:t>
            </a:r>
            <a:r>
              <a:rPr lang="zh-CN" altLang="en-US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张学成      男     教授     基础部</a:t>
            </a:r>
            <a:r>
              <a:rPr lang="zh-CN" altLang="en-US" sz="2000" u="none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999428" name="Rectangle 4"/>
          <p:cNvSpPr>
            <a:spLocks noChangeArrowheads="1"/>
          </p:cNvSpPr>
          <p:nvPr/>
        </p:nvSpPr>
        <p:spPr bwMode="auto">
          <a:xfrm>
            <a:off x="2268538" y="333375"/>
            <a:ext cx="4608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4.3.3  </a:t>
            </a:r>
            <a:r>
              <a:rPr lang="zh-CN" altLang="en-US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数据查询</a:t>
            </a: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(DQL)</a:t>
            </a:r>
            <a:endParaRPr lang="en-US" altLang="zh-CN" sz="3200" b="1" u="none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341438"/>
            <a:ext cx="8037512" cy="4967287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WHERE</a:t>
            </a:r>
            <a:r>
              <a:rPr lang="zh-CN" altLang="en-US"/>
              <a:t>子句查询</a:t>
            </a:r>
          </a:p>
          <a:p>
            <a:pPr>
              <a:buFont typeface="Wingdings" pitchFamily="2" charset="2"/>
              <a:buNone/>
            </a:pPr>
            <a:r>
              <a:rPr lang="zh-CN" altLang="en-US" sz="2800"/>
              <a:t>    输出所有姓张的学生的信息。</a:t>
            </a:r>
          </a:p>
        </p:txBody>
      </p:sp>
      <p:sp>
        <p:nvSpPr>
          <p:cNvPr id="1000451" name="Text Box 3"/>
          <p:cNvSpPr txBox="1">
            <a:spLocks noChangeArrowheads="1"/>
          </p:cNvSpPr>
          <p:nvPr/>
        </p:nvSpPr>
        <p:spPr bwMode="auto">
          <a:xfrm>
            <a:off x="540544" y="3095625"/>
            <a:ext cx="8062913" cy="2677656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SELECT * </a:t>
            </a:r>
            <a:endParaRPr lang="en-US" altLang="zh-CN" sz="2400" b="1" u="none" dirty="0" smtClean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/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FROM </a:t>
            </a:r>
            <a:r>
              <a:rPr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stu_info</a:t>
            </a:r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endParaRPr lang="en-US" altLang="zh-CN" sz="2400" b="1" u="none" dirty="0" smtClean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/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WHERE </a:t>
            </a:r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NAME LIKE '</a:t>
            </a:r>
            <a:r>
              <a:rPr lang="zh-CN" altLang="en-US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张*</a:t>
            </a:r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'</a:t>
            </a:r>
          </a:p>
          <a:p>
            <a:pPr lvl="1"/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结果为：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SNO        NAME   GE BIRDAY    CLASS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----------    --------    --    ---------      ------------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021608     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张力     男 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03-MAR-79 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自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-0205 </a:t>
            </a:r>
          </a:p>
        </p:txBody>
      </p:sp>
      <p:sp>
        <p:nvSpPr>
          <p:cNvPr id="1000452" name="Rectangle 4"/>
          <p:cNvSpPr>
            <a:spLocks noChangeArrowheads="1"/>
          </p:cNvSpPr>
          <p:nvPr/>
        </p:nvSpPr>
        <p:spPr bwMode="auto">
          <a:xfrm>
            <a:off x="2268538" y="333375"/>
            <a:ext cx="4608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4.3.3  </a:t>
            </a:r>
            <a:r>
              <a:rPr lang="zh-CN" altLang="en-US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数据查询</a:t>
            </a: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(DQL)</a:t>
            </a:r>
            <a:endParaRPr lang="en-US" altLang="zh-CN" sz="3200" b="1" u="none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414463"/>
            <a:ext cx="8326437" cy="4967287"/>
          </a:xfrm>
        </p:spPr>
        <p:txBody>
          <a:bodyPr/>
          <a:lstStyle/>
          <a:p>
            <a:r>
              <a:rPr lang="en-US" altLang="zh-CN" dirty="0"/>
              <a:t>WHERE</a:t>
            </a:r>
            <a:r>
              <a:rPr lang="zh-CN" altLang="en-US" dirty="0"/>
              <a:t>子句查询</a:t>
            </a:r>
          </a:p>
          <a:p>
            <a:pPr lvl="1">
              <a:lnSpc>
                <a:spcPct val="115000"/>
              </a:lnSpc>
            </a:pPr>
            <a:r>
              <a:rPr lang="en-US" altLang="zh-CN" dirty="0">
                <a:latin typeface="Times New Roman" pitchFamily="18" charset="0"/>
              </a:rPr>
              <a:t>SQL</a:t>
            </a:r>
            <a:r>
              <a:rPr lang="zh-CN" altLang="en-US" dirty="0">
                <a:latin typeface="Times New Roman" pitchFamily="18" charset="0"/>
              </a:rPr>
              <a:t>语句中</a:t>
            </a:r>
            <a:r>
              <a:rPr lang="zh-CN" altLang="en-US" dirty="0" smtClean="0">
                <a:latin typeface="Times New Roman" pitchFamily="18" charset="0"/>
              </a:rPr>
              <a:t>，“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*</a:t>
            </a:r>
            <a:r>
              <a:rPr lang="zh-CN" altLang="en-US" dirty="0" smtClean="0">
                <a:latin typeface="Times New Roman" pitchFamily="18" charset="0"/>
              </a:rPr>
              <a:t>”是</a:t>
            </a:r>
            <a:r>
              <a:rPr lang="zh-CN" altLang="en-US" dirty="0">
                <a:latin typeface="Times New Roman" pitchFamily="18" charset="0"/>
              </a:rPr>
              <a:t>极为重要的模糊查询手段</a:t>
            </a:r>
            <a:r>
              <a:rPr lang="zh-CN" altLang="en-US" dirty="0" smtClean="0">
                <a:latin typeface="Times New Roman" pitchFamily="18" charset="0"/>
              </a:rPr>
              <a:t>，“*”其中</a:t>
            </a:r>
            <a:r>
              <a:rPr lang="zh-CN" altLang="en-US" dirty="0">
                <a:latin typeface="Times New Roman" pitchFamily="18" charset="0"/>
              </a:rPr>
              <a:t>代表任意长度的字符串。</a:t>
            </a:r>
          </a:p>
          <a:p>
            <a:pPr lvl="1">
              <a:lnSpc>
                <a:spcPct val="115000"/>
              </a:lnSpc>
            </a:pPr>
            <a:r>
              <a:rPr lang="zh-CN" altLang="en-US" dirty="0">
                <a:latin typeface="Times New Roman" pitchFamily="18" charset="0"/>
              </a:rPr>
              <a:t>例如，名字含有“小”，可以使用‘*小*’；名字的最后一个子是“军”，可以用‘*军’ ，等等。 </a:t>
            </a:r>
          </a:p>
          <a:p>
            <a:pPr lvl="1">
              <a:lnSpc>
                <a:spcPct val="115000"/>
              </a:lnSpc>
            </a:pPr>
            <a:r>
              <a:rPr lang="zh-CN" altLang="en-US" dirty="0">
                <a:latin typeface="Times New Roman" pitchFamily="18" charset="0"/>
              </a:rPr>
              <a:t>注：</a:t>
            </a:r>
            <a:r>
              <a:rPr lang="en-US" altLang="zh-CN" dirty="0">
                <a:latin typeface="Times New Roman" pitchFamily="18" charset="0"/>
              </a:rPr>
              <a:t>SQL92</a:t>
            </a:r>
            <a:r>
              <a:rPr lang="zh-CN" altLang="en-US" dirty="0">
                <a:latin typeface="Times New Roman" pitchFamily="18" charset="0"/>
              </a:rPr>
              <a:t>标准中规定使用</a:t>
            </a:r>
            <a:r>
              <a:rPr lang="en-US" altLang="zh-CN" dirty="0">
                <a:latin typeface="Times New Roman" pitchFamily="18" charset="0"/>
              </a:rPr>
              <a:t>%</a:t>
            </a:r>
            <a:r>
              <a:rPr lang="zh-CN" altLang="en-US" dirty="0">
                <a:latin typeface="Times New Roman" pitchFamily="18" charset="0"/>
              </a:rPr>
              <a:t>而不是 * ，一般大型数据库如</a:t>
            </a:r>
            <a:r>
              <a:rPr lang="en-US" altLang="zh-CN" dirty="0">
                <a:latin typeface="Times New Roman" pitchFamily="18" charset="0"/>
              </a:rPr>
              <a:t>Oracle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SQL Server</a:t>
            </a:r>
            <a:r>
              <a:rPr lang="zh-CN" altLang="en-US" dirty="0">
                <a:latin typeface="Times New Roman" pitchFamily="18" charset="0"/>
              </a:rPr>
              <a:t>等均使用</a:t>
            </a:r>
            <a:r>
              <a:rPr lang="en-US" altLang="zh-CN" dirty="0">
                <a:latin typeface="Times New Roman" pitchFamily="18" charset="0"/>
              </a:rPr>
              <a:t>%</a:t>
            </a:r>
          </a:p>
        </p:txBody>
      </p:sp>
      <p:sp>
        <p:nvSpPr>
          <p:cNvPr id="1001475" name="Rectangle 3"/>
          <p:cNvSpPr>
            <a:spLocks noChangeArrowheads="1"/>
          </p:cNvSpPr>
          <p:nvPr/>
        </p:nvSpPr>
        <p:spPr bwMode="auto">
          <a:xfrm>
            <a:off x="2268538" y="333375"/>
            <a:ext cx="4608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4.3.3  </a:t>
            </a:r>
            <a:r>
              <a:rPr lang="zh-CN" altLang="en-US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数据查询</a:t>
            </a: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(DQL)</a:t>
            </a:r>
            <a:endParaRPr lang="en-US" altLang="zh-CN" sz="3200" b="1" u="none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196975"/>
            <a:ext cx="8253413" cy="4967288"/>
          </a:xfrm>
        </p:spPr>
        <p:txBody>
          <a:bodyPr/>
          <a:lstStyle/>
          <a:p>
            <a:r>
              <a:rPr lang="zh-CN" altLang="en-US"/>
              <a:t>查询结果排序</a:t>
            </a:r>
          </a:p>
          <a:p>
            <a:pPr lvl="2"/>
            <a:r>
              <a:rPr lang="zh-CN" altLang="en-US">
                <a:latin typeface="Times New Roman" pitchFamily="18" charset="0"/>
              </a:rPr>
              <a:t>可以使用</a:t>
            </a:r>
            <a:r>
              <a:rPr lang="en-US" altLang="zh-CN">
                <a:latin typeface="Times New Roman" pitchFamily="18" charset="0"/>
              </a:rPr>
              <a:t>ORDER BY</a:t>
            </a:r>
            <a:r>
              <a:rPr lang="zh-CN" altLang="en-US">
                <a:latin typeface="Times New Roman" pitchFamily="18" charset="0"/>
              </a:rPr>
              <a:t>子句对输出结果表排序，缺省为升序（</a:t>
            </a:r>
            <a:r>
              <a:rPr lang="en-US" altLang="zh-CN">
                <a:latin typeface="Times New Roman" pitchFamily="18" charset="0"/>
              </a:rPr>
              <a:t>ASC</a:t>
            </a:r>
            <a:r>
              <a:rPr lang="zh-CN" altLang="en-US">
                <a:latin typeface="Times New Roman" pitchFamily="18" charset="0"/>
              </a:rPr>
              <a:t>），也可以使用降序（</a:t>
            </a:r>
            <a:r>
              <a:rPr lang="en-US" altLang="zh-CN">
                <a:latin typeface="Times New Roman" pitchFamily="18" charset="0"/>
              </a:rPr>
              <a:t>DESC</a:t>
            </a:r>
            <a:r>
              <a:rPr lang="zh-CN" altLang="en-US">
                <a:latin typeface="Times New Roman" pitchFamily="18" charset="0"/>
              </a:rPr>
              <a:t>）</a:t>
            </a:r>
          </a:p>
          <a:p>
            <a:pPr lvl="2"/>
            <a:r>
              <a:rPr lang="zh-CN" altLang="en-US">
                <a:latin typeface="Times New Roman" pitchFamily="18" charset="0"/>
              </a:rPr>
              <a:t>例：输出所有学生信息，结果按照学号降序排列。</a:t>
            </a:r>
          </a:p>
          <a:p>
            <a:pPr lvl="2"/>
            <a:endParaRPr lang="en-US" altLang="zh-CN">
              <a:latin typeface="Times New Roman" pitchFamily="18" charset="0"/>
            </a:endParaRPr>
          </a:p>
        </p:txBody>
      </p:sp>
      <p:sp>
        <p:nvSpPr>
          <p:cNvPr id="1002499" name="Text Box 3"/>
          <p:cNvSpPr txBox="1">
            <a:spLocks noChangeArrowheads="1"/>
          </p:cNvSpPr>
          <p:nvPr/>
        </p:nvSpPr>
        <p:spPr bwMode="auto">
          <a:xfrm>
            <a:off x="611981" y="3141663"/>
            <a:ext cx="7920038" cy="341632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SELECT * FROM </a:t>
            </a:r>
            <a:r>
              <a:rPr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stu_info</a:t>
            </a:r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ORDER BY SNO DESC</a:t>
            </a:r>
          </a:p>
          <a:p>
            <a:pPr lvl="1"/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结果为：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SNO        NAME     GE BIRDAY    CLASS</a:t>
            </a:r>
          </a:p>
          <a:p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----------    --------   --  ---------   ------------ </a:t>
            </a:r>
          </a:p>
          <a:p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   021638     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王珊      女 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08-JUN-81 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机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-0203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021635     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刘小梅   女 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16-JAN-80 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机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-0203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021608     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张力      男 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03-MAR-79 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自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-0205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021601     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李平      男 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11-NOV-80 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自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-0205</a:t>
            </a:r>
          </a:p>
          <a:p>
            <a:endParaRPr lang="en-US" altLang="zh-CN" sz="2400" u="none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2500" name="Rectangle 4"/>
          <p:cNvSpPr>
            <a:spLocks noChangeArrowheads="1"/>
          </p:cNvSpPr>
          <p:nvPr/>
        </p:nvSpPr>
        <p:spPr bwMode="auto">
          <a:xfrm>
            <a:off x="2268538" y="333375"/>
            <a:ext cx="4608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4.3.3  </a:t>
            </a:r>
            <a:r>
              <a:rPr lang="zh-CN" altLang="en-US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数据查询</a:t>
            </a: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(DQL)</a:t>
            </a:r>
            <a:endParaRPr lang="en-US" altLang="zh-CN" sz="3200" b="1" u="none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052513"/>
            <a:ext cx="8253412" cy="4967287"/>
          </a:xfrm>
        </p:spPr>
        <p:txBody>
          <a:bodyPr/>
          <a:lstStyle/>
          <a:p>
            <a:r>
              <a:rPr lang="zh-CN" altLang="en-US" dirty="0"/>
              <a:t>查询结果排序</a:t>
            </a:r>
          </a:p>
          <a:p>
            <a:pPr lvl="2"/>
            <a:r>
              <a:rPr lang="zh-CN" altLang="en-US" dirty="0" smtClean="0">
                <a:latin typeface="Times New Roman" pitchFamily="18" charset="0"/>
              </a:rPr>
              <a:t>例</a:t>
            </a:r>
            <a:r>
              <a:rPr lang="zh-CN" altLang="en-US" dirty="0">
                <a:latin typeface="Times New Roman" pitchFamily="18" charset="0"/>
              </a:rPr>
              <a:t>：输出所有女生信息，结果按照姓名和出生日期排列（即先按照姓名排序，姓名相同的学生再按照出生日期排序）。</a:t>
            </a:r>
          </a:p>
        </p:txBody>
      </p:sp>
      <p:sp>
        <p:nvSpPr>
          <p:cNvPr id="1003523" name="Text Box 3"/>
          <p:cNvSpPr txBox="1">
            <a:spLocks noChangeArrowheads="1"/>
          </p:cNvSpPr>
          <p:nvPr/>
        </p:nvSpPr>
        <p:spPr bwMode="auto">
          <a:xfrm>
            <a:off x="1924961" y="3068960"/>
            <a:ext cx="5294078" cy="2739211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SELECT * </a:t>
            </a:r>
            <a:r>
              <a:rPr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FROM </a:t>
            </a:r>
            <a:r>
              <a:rPr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stu_info</a:t>
            </a:r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endParaRPr lang="en-US" altLang="zh-CN" sz="2400" b="1" u="none" dirty="0" smtClean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/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WHERE </a:t>
            </a:r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GENDER='</a:t>
            </a:r>
            <a:r>
              <a:rPr lang="zh-CN" altLang="en-US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女</a:t>
            </a:r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' </a:t>
            </a:r>
            <a:endParaRPr lang="en-US" altLang="zh-CN" sz="2400" b="1" u="none" dirty="0" smtClean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/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ORDER </a:t>
            </a:r>
            <a:r>
              <a:rPr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BY NAME, BIRDAY</a:t>
            </a:r>
          </a:p>
          <a:p>
            <a:pPr lvl="1"/>
            <a:r>
              <a:rPr lang="zh-CN" altLang="en-US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结果为：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SNO        NAME     GE BIRDAY    CLASS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----------     --------      --   ---------    ------------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021635     </a:t>
            </a:r>
            <a:r>
              <a:rPr lang="zh-CN" altLang="en-US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刘小梅   女 </a:t>
            </a:r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16-JAN-80  </a:t>
            </a:r>
            <a:r>
              <a:rPr lang="zh-CN" altLang="en-US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机</a:t>
            </a:r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-0203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021638     </a:t>
            </a:r>
            <a:r>
              <a:rPr lang="zh-CN" altLang="en-US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王珊       女  </a:t>
            </a:r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08-JUN-81 </a:t>
            </a:r>
            <a:r>
              <a:rPr lang="zh-CN" altLang="en-US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机</a:t>
            </a:r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-0203</a:t>
            </a:r>
            <a:r>
              <a:rPr lang="en-US" altLang="zh-CN" sz="2000" u="none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003524" name="Rectangle 4"/>
          <p:cNvSpPr>
            <a:spLocks noChangeArrowheads="1"/>
          </p:cNvSpPr>
          <p:nvPr/>
        </p:nvSpPr>
        <p:spPr bwMode="auto">
          <a:xfrm>
            <a:off x="2268538" y="333375"/>
            <a:ext cx="4608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4.3.3  </a:t>
            </a:r>
            <a:r>
              <a:rPr lang="zh-CN" altLang="en-US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数据查询</a:t>
            </a: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(DQL)</a:t>
            </a:r>
            <a:endParaRPr lang="en-US" altLang="zh-CN" sz="3200" b="1" u="none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052513"/>
            <a:ext cx="8253412" cy="4967287"/>
          </a:xfrm>
        </p:spPr>
        <p:txBody>
          <a:bodyPr/>
          <a:lstStyle/>
          <a:p>
            <a:r>
              <a:rPr lang="zh-CN" altLang="en-US"/>
              <a:t>查询结果分组</a:t>
            </a:r>
          </a:p>
          <a:p>
            <a:pPr lvl="1"/>
            <a:r>
              <a:rPr lang="zh-CN" altLang="en-US"/>
              <a:t>可以使用</a:t>
            </a:r>
            <a:r>
              <a:rPr lang="en-US" altLang="zh-CN"/>
              <a:t>GROUP BY</a:t>
            </a:r>
            <a:r>
              <a:rPr lang="zh-CN" altLang="en-US"/>
              <a:t>将查询结果按照某一列或多列进行分组，值相同的分为一组。</a:t>
            </a:r>
          </a:p>
          <a:p>
            <a:pPr lvl="1"/>
            <a:r>
              <a:rPr lang="zh-CN" altLang="en-US"/>
              <a:t>例：统计每门课程的选课人数。</a:t>
            </a:r>
          </a:p>
        </p:txBody>
      </p:sp>
      <p:sp>
        <p:nvSpPr>
          <p:cNvPr id="1004547" name="Text Box 3"/>
          <p:cNvSpPr txBox="1">
            <a:spLocks noChangeArrowheads="1"/>
          </p:cNvSpPr>
          <p:nvPr/>
        </p:nvSpPr>
        <p:spPr bwMode="auto">
          <a:xfrm>
            <a:off x="2466529" y="3213100"/>
            <a:ext cx="4210943" cy="341632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indent="-277813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lvl="1"/>
            <a:r>
              <a:rPr lang="en-US" altLang="zh-CN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SELECT CNO,COUNT(SNO) </a:t>
            </a:r>
            <a:endParaRPr lang="en-US" altLang="zh-CN" b="1" u="none" dirty="0" smtClean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/>
            <a:r>
              <a:rPr lang="en-US" altLang="zh-CN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FROM </a:t>
            </a:r>
            <a:r>
              <a:rPr lang="en-US" altLang="zh-CN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sco_info</a:t>
            </a:r>
            <a:r>
              <a:rPr lang="en-US" altLang="zh-CN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endParaRPr lang="en-US" altLang="zh-CN" b="1" u="none" dirty="0" smtClean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/>
            <a:r>
              <a:rPr lang="en-US" altLang="zh-CN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GROUP </a:t>
            </a:r>
            <a:r>
              <a:rPr lang="en-US" altLang="zh-CN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BY CNO</a:t>
            </a:r>
          </a:p>
          <a:p>
            <a:pPr lvl="1"/>
            <a:r>
              <a:rPr kumimoji="0" lang="zh-CN" altLang="en-US" b="1" u="none" dirty="0">
                <a:solidFill>
                  <a:srgbClr val="000066"/>
                </a:solidFill>
                <a:ea typeface="宋体" pitchFamily="2" charset="-122"/>
              </a:rPr>
              <a:t>结果为：</a:t>
            </a:r>
          </a:p>
          <a:p>
            <a:pPr lvl="1"/>
            <a:r>
              <a:rPr kumimoji="0" lang="en-US" altLang="zh-CN" b="1" u="none" dirty="0">
                <a:solidFill>
                  <a:srgbClr val="000066"/>
                </a:solidFill>
                <a:ea typeface="宋体" pitchFamily="2" charset="-122"/>
              </a:rPr>
              <a:t>CNO        COUNT(SNO)</a:t>
            </a:r>
          </a:p>
          <a:p>
            <a:pPr lvl="1"/>
            <a:r>
              <a:rPr kumimoji="0" lang="en-US" altLang="zh-CN" b="1" u="none" dirty="0">
                <a:solidFill>
                  <a:srgbClr val="000066"/>
                </a:solidFill>
                <a:ea typeface="宋体" pitchFamily="2" charset="-122"/>
              </a:rPr>
              <a:t>----------        ----------</a:t>
            </a:r>
          </a:p>
          <a:p>
            <a:pPr lvl="1"/>
            <a:r>
              <a:rPr kumimoji="0" lang="en-US" altLang="zh-CN" b="1" u="none" dirty="0">
                <a:solidFill>
                  <a:srgbClr val="000066"/>
                </a:solidFill>
                <a:ea typeface="宋体" pitchFamily="2" charset="-122"/>
              </a:rPr>
              <a:t>005036              4</a:t>
            </a:r>
          </a:p>
          <a:p>
            <a:pPr lvl="1"/>
            <a:r>
              <a:rPr kumimoji="0" lang="en-US" altLang="zh-CN" b="1" u="none" dirty="0">
                <a:solidFill>
                  <a:srgbClr val="000066"/>
                </a:solidFill>
                <a:ea typeface="宋体" pitchFamily="2" charset="-122"/>
              </a:rPr>
              <a:t>005067              4</a:t>
            </a:r>
          </a:p>
          <a:p>
            <a:pPr lvl="1"/>
            <a:r>
              <a:rPr kumimoji="0" lang="en-US" altLang="zh-CN" b="1" u="none" dirty="0">
                <a:solidFill>
                  <a:srgbClr val="000066"/>
                </a:solidFill>
                <a:ea typeface="宋体" pitchFamily="2" charset="-122"/>
              </a:rPr>
              <a:t>005132              2</a:t>
            </a:r>
            <a:r>
              <a:rPr kumimoji="0" lang="en-US" altLang="zh-CN" u="none" dirty="0">
                <a:ea typeface="宋体" pitchFamily="2" charset="-122"/>
              </a:rPr>
              <a:t> </a:t>
            </a:r>
          </a:p>
        </p:txBody>
      </p:sp>
      <p:sp>
        <p:nvSpPr>
          <p:cNvPr id="1004548" name="Rectangle 4"/>
          <p:cNvSpPr>
            <a:spLocks noChangeArrowheads="1"/>
          </p:cNvSpPr>
          <p:nvPr/>
        </p:nvSpPr>
        <p:spPr bwMode="auto">
          <a:xfrm>
            <a:off x="2268538" y="333375"/>
            <a:ext cx="4608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4.3.3  </a:t>
            </a:r>
            <a:r>
              <a:rPr lang="zh-CN" altLang="en-US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数据查询</a:t>
            </a: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(DQL)</a:t>
            </a:r>
            <a:endParaRPr lang="en-US" altLang="zh-CN" sz="3200" b="1" u="none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96975"/>
            <a:ext cx="8748712" cy="4967288"/>
          </a:xfrm>
        </p:spPr>
        <p:txBody>
          <a:bodyPr/>
          <a:lstStyle/>
          <a:p>
            <a:r>
              <a:rPr lang="zh-CN" altLang="en-US"/>
              <a:t>查询结果分组</a:t>
            </a:r>
          </a:p>
          <a:p>
            <a:pPr lvl="2"/>
            <a:r>
              <a:rPr lang="zh-CN" altLang="en-US" sz="2800">
                <a:latin typeface="Times New Roman" pitchFamily="18" charset="0"/>
              </a:rPr>
              <a:t>分组后，可以使用</a:t>
            </a:r>
            <a:r>
              <a:rPr lang="en-US" altLang="zh-CN" sz="2800">
                <a:latin typeface="Times New Roman" pitchFamily="18" charset="0"/>
              </a:rPr>
              <a:t>HAVING</a:t>
            </a:r>
            <a:r>
              <a:rPr lang="zh-CN" altLang="en-US" sz="2800">
                <a:latin typeface="Times New Roman" pitchFamily="18" charset="0"/>
              </a:rPr>
              <a:t>关键字进行筛选</a:t>
            </a:r>
          </a:p>
          <a:p>
            <a:pPr lvl="2"/>
            <a:r>
              <a:rPr lang="zh-CN" altLang="en-US" sz="2800">
                <a:latin typeface="Times New Roman" pitchFamily="18" charset="0"/>
              </a:rPr>
              <a:t>例：统计选课人数少于</a:t>
            </a:r>
            <a:r>
              <a:rPr lang="en-US" altLang="zh-CN" sz="2800">
                <a:latin typeface="Times New Roman" pitchFamily="18" charset="0"/>
              </a:rPr>
              <a:t>3</a:t>
            </a:r>
            <a:r>
              <a:rPr lang="zh-CN" altLang="en-US" sz="2800">
                <a:latin typeface="Times New Roman" pitchFamily="18" charset="0"/>
              </a:rPr>
              <a:t>人的课程编号和选课人数。</a:t>
            </a:r>
          </a:p>
        </p:txBody>
      </p:sp>
      <p:sp>
        <p:nvSpPr>
          <p:cNvPr id="1005571" name="Text Box 3"/>
          <p:cNvSpPr txBox="1">
            <a:spLocks noChangeArrowheads="1"/>
          </p:cNvSpPr>
          <p:nvPr/>
        </p:nvSpPr>
        <p:spPr bwMode="auto">
          <a:xfrm>
            <a:off x="2196505" y="3284538"/>
            <a:ext cx="4750990" cy="3046988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SELECT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CNO,COUNT(SNO)</a:t>
            </a:r>
          </a:p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FROM </a:t>
            </a:r>
            <a:r>
              <a:rPr kumimoji="1"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sco_info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</a:p>
          <a:p>
            <a:pPr lvl="1" indent="-277813"/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GROUP 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BY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CNO</a:t>
            </a:r>
          </a:p>
          <a:p>
            <a:pPr lvl="1" indent="-277813"/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HAVING 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COUNT(SNO)&lt;3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结果为：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CNO        COUNT(SNO)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----------         ----------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005132              2</a:t>
            </a:r>
            <a:r>
              <a:rPr lang="en-US" altLang="zh-CN" sz="2400" u="none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005572" name="Rectangle 4"/>
          <p:cNvSpPr>
            <a:spLocks noChangeArrowheads="1"/>
          </p:cNvSpPr>
          <p:nvPr/>
        </p:nvSpPr>
        <p:spPr bwMode="auto">
          <a:xfrm>
            <a:off x="2268538" y="333375"/>
            <a:ext cx="4608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4.3.3  </a:t>
            </a:r>
            <a:r>
              <a:rPr lang="zh-CN" altLang="en-US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数据查询</a:t>
            </a: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(DQL)</a:t>
            </a:r>
            <a:endParaRPr lang="en-US" altLang="zh-CN" sz="3200" b="1" u="none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6625" name="Group 3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42541070"/>
              </p:ext>
            </p:extLst>
          </p:nvPr>
        </p:nvGraphicFramePr>
        <p:xfrm>
          <a:off x="250825" y="3141663"/>
          <a:ext cx="8748713" cy="2951164"/>
        </p:xfrm>
        <a:graphic>
          <a:graphicData uri="http://schemas.openxmlformats.org/drawingml/2006/table">
            <a:tbl>
              <a:tblPr/>
              <a:tblGrid>
                <a:gridCol w="437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格式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功能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COUNT([DISTINCT|ALL] * 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计算所有元组的个数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COUNT([DISTINCT|ALL] &lt;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列名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&gt; 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计算某一列中值的个数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SUM([DISTINCT|ALL] &lt;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列名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&gt; 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某一列值求和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该列必须为数值型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AVG([DISTINCT|ALL] &lt;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列名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&gt; 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某一列值求平均值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该列必须为数值型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MAX([DISTINCT|ALL] &lt;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列名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&gt; 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求某一列中的最大值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MIN([DISTINCT|ALL] &lt;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列名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&gt; 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求某一列中的最小值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06620" name="Rectangle 28"/>
          <p:cNvSpPr>
            <a:spLocks noChangeArrowheads="1"/>
          </p:cNvSpPr>
          <p:nvPr/>
        </p:nvSpPr>
        <p:spPr bwMode="auto">
          <a:xfrm>
            <a:off x="387350" y="1125538"/>
            <a:ext cx="8793163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714375" algn="l"/>
              </a:tabLst>
            </a:pPr>
            <a:r>
              <a:rPr lang="zh-CN" altLang="en-US" sz="3200" b="1" u="none" dirty="0" smtClean="0">
                <a:solidFill>
                  <a:srgbClr val="000066"/>
                </a:solidFill>
              </a:rPr>
              <a:t>集函数</a:t>
            </a:r>
            <a:r>
              <a:rPr lang="en-US" altLang="zh-CN" sz="2800" b="1" u="none" dirty="0" smtClean="0">
                <a:solidFill>
                  <a:srgbClr val="000066"/>
                </a:solidFill>
              </a:rPr>
              <a:t>/</a:t>
            </a:r>
            <a:r>
              <a:rPr lang="zh-CN" altLang="en-US" sz="2800" b="1" u="none" dirty="0" smtClean="0">
                <a:solidFill>
                  <a:srgbClr val="000066"/>
                </a:solidFill>
              </a:rPr>
              <a:t>聚集函数（</a:t>
            </a:r>
            <a:r>
              <a:rPr lang="en-US" altLang="zh-CN" sz="2800" b="1" u="none" dirty="0">
                <a:solidFill>
                  <a:srgbClr val="000066"/>
                </a:solidFill>
              </a:rPr>
              <a:t>Aggregate </a:t>
            </a:r>
            <a:r>
              <a:rPr lang="en-US" altLang="zh-CN" sz="2800" b="1" u="none" dirty="0" smtClean="0">
                <a:solidFill>
                  <a:srgbClr val="000066"/>
                </a:solidFill>
              </a:rPr>
              <a:t>function</a:t>
            </a:r>
            <a:r>
              <a:rPr lang="zh-CN" altLang="en-US" sz="2800" b="1" u="none" dirty="0" smtClean="0">
                <a:solidFill>
                  <a:srgbClr val="000066"/>
                </a:solidFill>
              </a:rPr>
              <a:t>）</a:t>
            </a:r>
            <a:endParaRPr lang="zh-CN" altLang="en-US" sz="2800" b="1" u="none" dirty="0">
              <a:solidFill>
                <a:srgbClr val="000066"/>
              </a:solidFill>
            </a:endParaRPr>
          </a:p>
          <a:p>
            <a:pPr marL="900113" lvl="2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tabLst>
                <a:tab pos="714375" algn="l"/>
              </a:tabLst>
            </a:pPr>
            <a:r>
              <a:rPr lang="en-US" altLang="zh-CN" sz="2800" b="1" u="none" dirty="0">
                <a:solidFill>
                  <a:srgbClr val="000066"/>
                </a:solidFill>
                <a:latin typeface="黑体" pitchFamily="2" charset="-122"/>
              </a:rPr>
              <a:t>SQL</a:t>
            </a:r>
            <a:r>
              <a:rPr lang="zh-CN" altLang="en-US" sz="2800" b="1" u="none" dirty="0">
                <a:solidFill>
                  <a:srgbClr val="000066"/>
                </a:solidFill>
                <a:latin typeface="黑体" pitchFamily="2" charset="-122"/>
              </a:rPr>
              <a:t>语言提供了集函数以增强检索功能，常见的集函数如下表所示</a:t>
            </a:r>
            <a:r>
              <a:rPr lang="en-US" altLang="zh-CN" sz="2800" b="1" u="none" dirty="0">
                <a:solidFill>
                  <a:srgbClr val="000066"/>
                </a:solidFill>
                <a:latin typeface="黑体" pitchFamily="2" charset="-122"/>
              </a:rPr>
              <a:t>(</a:t>
            </a:r>
            <a:r>
              <a:rPr lang="zh-CN" altLang="en-US" sz="2800" b="1" u="none" dirty="0">
                <a:solidFill>
                  <a:srgbClr val="000066"/>
                </a:solidFill>
                <a:latin typeface="黑体" pitchFamily="2" charset="-122"/>
              </a:rPr>
              <a:t>如果在语句中使用</a:t>
            </a:r>
            <a:r>
              <a:rPr lang="en-US" altLang="zh-CN" sz="2800" b="1" u="none" dirty="0">
                <a:solidFill>
                  <a:srgbClr val="000066"/>
                </a:solidFill>
                <a:latin typeface="黑体" pitchFamily="2" charset="-122"/>
              </a:rPr>
              <a:t>DISTINCT</a:t>
            </a:r>
            <a:r>
              <a:rPr lang="zh-CN" altLang="en-US" sz="2800" b="1" u="none" dirty="0">
                <a:solidFill>
                  <a:srgbClr val="000066"/>
                </a:solidFill>
                <a:latin typeface="黑体" pitchFamily="2" charset="-122"/>
              </a:rPr>
              <a:t>，那么在计算时将取消输出列中的重复值 </a:t>
            </a:r>
            <a:r>
              <a:rPr lang="en-US" altLang="zh-CN" sz="2800" b="1" u="none" dirty="0">
                <a:solidFill>
                  <a:srgbClr val="000066"/>
                </a:solidFill>
                <a:latin typeface="黑体" pitchFamily="2" charset="-122"/>
              </a:rPr>
              <a:t>)</a:t>
            </a:r>
            <a:r>
              <a:rPr lang="zh-CN" altLang="en-US" sz="2800" b="1" u="none" dirty="0">
                <a:solidFill>
                  <a:srgbClr val="000066"/>
                </a:solidFill>
                <a:latin typeface="黑体" pitchFamily="2" charset="-122"/>
              </a:rPr>
              <a:t>：</a:t>
            </a:r>
            <a:r>
              <a:rPr lang="zh-CN" altLang="en-US" sz="2200" b="1" u="none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006621" name="Rectangle 29"/>
          <p:cNvSpPr>
            <a:spLocks noChangeArrowheads="1"/>
          </p:cNvSpPr>
          <p:nvPr/>
        </p:nvSpPr>
        <p:spPr bwMode="auto">
          <a:xfrm>
            <a:off x="2268538" y="333375"/>
            <a:ext cx="4608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4.3.3  </a:t>
            </a:r>
            <a:r>
              <a:rPr lang="zh-CN" altLang="en-US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数据查询</a:t>
            </a: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(DQL)</a:t>
            </a:r>
            <a:endParaRPr lang="en-US" altLang="zh-CN" sz="3200" b="1" u="none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196975"/>
            <a:ext cx="8577262" cy="4967288"/>
          </a:xfrm>
        </p:spPr>
        <p:txBody>
          <a:bodyPr/>
          <a:lstStyle/>
          <a:p>
            <a:r>
              <a:rPr lang="zh-CN" altLang="en-US"/>
              <a:t>集函数应用</a:t>
            </a:r>
            <a:r>
              <a:rPr lang="zh-CN" altLang="en-US" sz="2800"/>
              <a:t> </a:t>
            </a:r>
          </a:p>
          <a:p>
            <a:pPr lvl="1"/>
            <a:r>
              <a:rPr lang="zh-CN" altLang="en-US" sz="2500"/>
              <a:t>例：统计所有课程的总数。</a:t>
            </a:r>
          </a:p>
          <a:p>
            <a:pPr lvl="2"/>
            <a:endParaRPr lang="zh-CN" altLang="en-US"/>
          </a:p>
          <a:p>
            <a:pPr lvl="2"/>
            <a:endParaRPr lang="zh-CN" altLang="en-US" sz="2200"/>
          </a:p>
          <a:p>
            <a:pPr lvl="2"/>
            <a:endParaRPr lang="zh-CN" altLang="en-US" sz="2200"/>
          </a:p>
          <a:p>
            <a:pPr lvl="2"/>
            <a:endParaRPr lang="zh-CN" altLang="en-US" sz="2200"/>
          </a:p>
          <a:p>
            <a:pPr lvl="1"/>
            <a:r>
              <a:rPr lang="zh-CN" altLang="en-US" sz="2400"/>
              <a:t>例：计算学号为</a:t>
            </a:r>
            <a:r>
              <a:rPr lang="en-US" altLang="zh-CN" sz="2400"/>
              <a:t>021608</a:t>
            </a:r>
            <a:r>
              <a:rPr lang="zh-CN" altLang="en-US" sz="2400"/>
              <a:t>的学生的平均成绩。</a:t>
            </a:r>
          </a:p>
          <a:p>
            <a:pPr lvl="2"/>
            <a:endParaRPr lang="en-US" altLang="zh-CN" sz="2200"/>
          </a:p>
        </p:txBody>
      </p:sp>
      <p:sp>
        <p:nvSpPr>
          <p:cNvPr id="1008643" name="Text Box 3"/>
          <p:cNvSpPr txBox="1">
            <a:spLocks noChangeArrowheads="1"/>
          </p:cNvSpPr>
          <p:nvPr/>
        </p:nvSpPr>
        <p:spPr bwMode="auto">
          <a:xfrm>
            <a:off x="1080295" y="2204864"/>
            <a:ext cx="6083994" cy="1692771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SELECT COUNT(*) FROM </a:t>
            </a:r>
            <a:r>
              <a:rPr kumimoji="1"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cur_info</a:t>
            </a:r>
            <a:endParaRPr kumimoji="1" lang="en-US" altLang="zh-CN" sz="2400" b="1" u="none" dirty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/>
            <a:r>
              <a:rPr lang="zh-CN" altLang="en-US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结果为：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COUNT(*)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---------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     4</a:t>
            </a:r>
          </a:p>
        </p:txBody>
      </p:sp>
      <p:sp>
        <p:nvSpPr>
          <p:cNvPr id="1008644" name="Text Box 4"/>
          <p:cNvSpPr txBox="1">
            <a:spLocks noChangeArrowheads="1"/>
          </p:cNvSpPr>
          <p:nvPr/>
        </p:nvSpPr>
        <p:spPr bwMode="auto">
          <a:xfrm>
            <a:off x="1080295" y="4394655"/>
            <a:ext cx="6083994" cy="193899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SELECT AVG(SCORE) FROM </a:t>
            </a:r>
            <a:r>
              <a:rPr kumimoji="1"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sco_info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endParaRPr kumimoji="1" lang="en-US" altLang="zh-CN" sz="2400" b="1" u="none" dirty="0" smtClean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WHERE 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SNO='021608'</a:t>
            </a:r>
          </a:p>
          <a:p>
            <a:pPr lvl="1"/>
            <a:r>
              <a:rPr lang="zh-CN" altLang="en-US" b="1" u="none" dirty="0">
                <a:solidFill>
                  <a:srgbClr val="000066"/>
                </a:solidFill>
                <a:ea typeface="宋体" pitchFamily="2" charset="-122"/>
              </a:rPr>
              <a:t>结果为：</a:t>
            </a:r>
          </a:p>
          <a:p>
            <a:pPr lvl="1"/>
            <a:r>
              <a:rPr lang="en-US" altLang="zh-CN" b="1" u="none" dirty="0">
                <a:solidFill>
                  <a:srgbClr val="000066"/>
                </a:solidFill>
                <a:ea typeface="宋体" pitchFamily="2" charset="-122"/>
              </a:rPr>
              <a:t>AVG(SCORE)</a:t>
            </a:r>
          </a:p>
          <a:p>
            <a:pPr lvl="1"/>
            <a:r>
              <a:rPr lang="en-US" altLang="zh-CN" b="1" u="none" dirty="0">
                <a:solidFill>
                  <a:srgbClr val="000066"/>
                </a:solidFill>
                <a:ea typeface="宋体" pitchFamily="2" charset="-122"/>
              </a:rPr>
              <a:t>----------</a:t>
            </a:r>
          </a:p>
          <a:p>
            <a:pPr lvl="1"/>
            <a:r>
              <a:rPr lang="en-US" altLang="zh-CN" b="1" u="none" dirty="0">
                <a:solidFill>
                  <a:srgbClr val="000066"/>
                </a:solidFill>
                <a:ea typeface="宋体" pitchFamily="2" charset="-122"/>
              </a:rPr>
              <a:t>        93</a:t>
            </a:r>
            <a:endParaRPr lang="en-US" altLang="zh-CN" u="none" dirty="0">
              <a:ea typeface="宋体" pitchFamily="2" charset="-122"/>
            </a:endParaRPr>
          </a:p>
        </p:txBody>
      </p:sp>
      <p:sp>
        <p:nvSpPr>
          <p:cNvPr id="1008645" name="Rectangle 5"/>
          <p:cNvSpPr>
            <a:spLocks noChangeArrowheads="1"/>
          </p:cNvSpPr>
          <p:nvPr/>
        </p:nvSpPr>
        <p:spPr bwMode="auto">
          <a:xfrm>
            <a:off x="2268538" y="333375"/>
            <a:ext cx="4608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4.3.3  </a:t>
            </a:r>
            <a:r>
              <a:rPr lang="zh-CN" altLang="en-US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数据查询</a:t>
            </a: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(DQL)</a:t>
            </a:r>
            <a:endParaRPr lang="en-US" altLang="zh-CN" sz="3200" b="1" u="none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84313"/>
            <a:ext cx="8532812" cy="5373687"/>
          </a:xfrm>
        </p:spPr>
        <p:txBody>
          <a:bodyPr/>
          <a:lstStyle/>
          <a:p>
            <a:pPr algn="just"/>
            <a:r>
              <a:rPr lang="en-US" altLang="zh-CN" dirty="0"/>
              <a:t>SQL</a:t>
            </a:r>
            <a:r>
              <a:rPr lang="zh-CN" altLang="en-US" dirty="0"/>
              <a:t>语言功能强大</a:t>
            </a:r>
          </a:p>
          <a:p>
            <a:pPr lvl="1" algn="just"/>
            <a:r>
              <a:rPr lang="zh-CN" altLang="en-US" dirty="0"/>
              <a:t>可以完成数据查询、数据定义和数据控制等功能，几乎贯穿了数据库生命周期中的全部活动。</a:t>
            </a:r>
          </a:p>
          <a:p>
            <a:pPr algn="just"/>
            <a:r>
              <a:rPr lang="zh-CN" altLang="en-US" dirty="0"/>
              <a:t>几乎所有的关系数据库管理系统都支持</a:t>
            </a:r>
            <a:r>
              <a:rPr lang="en-US" altLang="zh-CN" dirty="0"/>
              <a:t>SQL</a:t>
            </a:r>
            <a:r>
              <a:rPr lang="zh-CN" altLang="en-US" dirty="0"/>
              <a:t>语言</a:t>
            </a:r>
          </a:p>
          <a:p>
            <a:pPr lvl="1" algn="just"/>
            <a:r>
              <a:rPr lang="zh-CN" altLang="en-US" dirty="0"/>
              <a:t>但有些公司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 smtClean="0"/>
              <a:t>IBM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Oracle</a:t>
            </a:r>
            <a:r>
              <a:rPr lang="en-US" altLang="zh-CN" dirty="0"/>
              <a:t>)</a:t>
            </a:r>
            <a:r>
              <a:rPr lang="zh-CN" altLang="en-US" dirty="0"/>
              <a:t>对</a:t>
            </a:r>
            <a:r>
              <a:rPr lang="en-US" altLang="zh-CN" dirty="0"/>
              <a:t>SQL</a:t>
            </a:r>
            <a:r>
              <a:rPr lang="zh-CN" altLang="en-US" dirty="0"/>
              <a:t>语言各自做了某些扩充，在一些具体的问题如时间格式等问题上并不完全统一。</a:t>
            </a:r>
          </a:p>
        </p:txBody>
      </p:sp>
      <p:sp>
        <p:nvSpPr>
          <p:cNvPr id="960515" name="Rectangle 3"/>
          <p:cNvSpPr>
            <a:spLocks noChangeArrowheads="1"/>
          </p:cNvSpPr>
          <p:nvPr/>
        </p:nvSpPr>
        <p:spPr bwMode="auto">
          <a:xfrm>
            <a:off x="2700338" y="333375"/>
            <a:ext cx="4608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>
                <a:solidFill>
                  <a:srgbClr val="000066"/>
                </a:solidFill>
              </a:rPr>
              <a:t>4.3.1 SQL</a:t>
            </a:r>
            <a:r>
              <a:rPr lang="zh-CN" altLang="en-US" sz="3200" b="1" u="none">
                <a:solidFill>
                  <a:srgbClr val="000066"/>
                </a:solidFill>
              </a:rPr>
              <a:t>语言概述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60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60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60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1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909638"/>
            <a:ext cx="8577262" cy="4967287"/>
          </a:xfrm>
        </p:spPr>
        <p:txBody>
          <a:bodyPr/>
          <a:lstStyle/>
          <a:p>
            <a:endParaRPr lang="en-US" altLang="zh-CN" dirty="0"/>
          </a:p>
          <a:p>
            <a:pPr lvl="1"/>
            <a:r>
              <a:rPr lang="zh-CN" altLang="en-US" sz="2500" dirty="0"/>
              <a:t>关系数据库中，多个表可以使用连接谓词连接起来。连接谓词可以使用一些比较运算符和</a:t>
            </a:r>
            <a:r>
              <a:rPr lang="en-US" altLang="zh-CN" sz="2500" dirty="0"/>
              <a:t>BETWEEN</a:t>
            </a:r>
            <a:r>
              <a:rPr lang="zh-CN" altLang="en-US" sz="2500" dirty="0"/>
              <a:t>等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sz="2400" dirty="0"/>
              <a:t>其中最为常用的连接谓词是</a:t>
            </a:r>
            <a:r>
              <a:rPr lang="zh-CN" altLang="en-US" sz="2400" dirty="0">
                <a:solidFill>
                  <a:srgbClr val="FF0000"/>
                </a:solidFill>
              </a:rPr>
              <a:t>等号</a:t>
            </a:r>
            <a:r>
              <a:rPr lang="zh-CN" altLang="en-US" sz="2400" dirty="0"/>
              <a:t>，称为等值连接。</a:t>
            </a:r>
            <a:endParaRPr lang="zh-CN" altLang="en-US" dirty="0"/>
          </a:p>
          <a:p>
            <a:pPr lvl="1"/>
            <a:r>
              <a:rPr lang="zh-CN" altLang="en-US" sz="2500" dirty="0"/>
              <a:t>下面以两个表为例，说明连接的基本过程</a:t>
            </a:r>
          </a:p>
          <a:p>
            <a:pPr lvl="3">
              <a:buFont typeface="Wingdings" pitchFamily="2" charset="2"/>
              <a:buChar char="o"/>
            </a:pPr>
            <a:r>
              <a:rPr lang="zh-CN" altLang="en-US" sz="2400" dirty="0"/>
              <a:t>先在表</a:t>
            </a:r>
            <a:r>
              <a:rPr lang="en-US" altLang="zh-CN" sz="2400" dirty="0"/>
              <a:t>1</a:t>
            </a:r>
            <a:r>
              <a:rPr lang="zh-CN" altLang="en-US" sz="2400" dirty="0"/>
              <a:t>中找到第</a:t>
            </a:r>
            <a:r>
              <a:rPr lang="en-US" altLang="zh-CN" sz="2400" dirty="0"/>
              <a:t>1</a:t>
            </a:r>
            <a:r>
              <a:rPr lang="zh-CN" altLang="en-US" sz="2400" dirty="0"/>
              <a:t>个元组，然后在表</a:t>
            </a:r>
            <a:r>
              <a:rPr lang="en-US" altLang="zh-CN" sz="2400" dirty="0"/>
              <a:t>2</a:t>
            </a:r>
            <a:r>
              <a:rPr lang="zh-CN" altLang="en-US" sz="2400" dirty="0"/>
              <a:t>中找到满足连接条件的所有元组，并和表</a:t>
            </a:r>
            <a:r>
              <a:rPr lang="en-US" altLang="zh-CN" sz="2400" dirty="0"/>
              <a:t>1</a:t>
            </a:r>
            <a:r>
              <a:rPr lang="zh-CN" altLang="en-US" sz="2400" dirty="0"/>
              <a:t>的第一个元组连接起来，形成结果表中的第</a:t>
            </a:r>
            <a:r>
              <a:rPr lang="en-US" altLang="zh-CN" sz="2400" dirty="0"/>
              <a:t>1</a:t>
            </a:r>
            <a:r>
              <a:rPr lang="zh-CN" altLang="en-US" sz="2400" dirty="0"/>
              <a:t>部分；</a:t>
            </a:r>
          </a:p>
          <a:p>
            <a:pPr lvl="3">
              <a:buFont typeface="Wingdings" pitchFamily="2" charset="2"/>
              <a:buChar char="o"/>
            </a:pPr>
            <a:r>
              <a:rPr lang="zh-CN" altLang="en-US" sz="2400" dirty="0"/>
              <a:t>然后在表</a:t>
            </a:r>
            <a:r>
              <a:rPr lang="en-US" altLang="zh-CN" sz="2400" dirty="0"/>
              <a:t>1</a:t>
            </a:r>
            <a:r>
              <a:rPr lang="zh-CN" altLang="en-US" sz="2400" dirty="0"/>
              <a:t>中找到第</a:t>
            </a:r>
            <a:r>
              <a:rPr lang="en-US" altLang="zh-CN" sz="2400" dirty="0"/>
              <a:t>2</a:t>
            </a:r>
            <a:r>
              <a:rPr lang="zh-CN" altLang="en-US" sz="2400" dirty="0"/>
              <a:t>个元组，继续上述过程，结果再继续添加到结果表中；</a:t>
            </a:r>
            <a:r>
              <a:rPr lang="en-US" altLang="zh-CN" sz="2400" dirty="0"/>
              <a:t>... ...</a:t>
            </a:r>
            <a:r>
              <a:rPr lang="zh-CN" altLang="en-US" sz="2400" dirty="0"/>
              <a:t>，</a:t>
            </a:r>
          </a:p>
          <a:p>
            <a:pPr lvl="3">
              <a:buFont typeface="Wingdings" pitchFamily="2" charset="2"/>
              <a:buChar char="o"/>
            </a:pPr>
            <a:r>
              <a:rPr lang="zh-CN" altLang="en-US" sz="2400" dirty="0"/>
              <a:t>依次处理表</a:t>
            </a:r>
            <a:r>
              <a:rPr lang="en-US" altLang="zh-CN" sz="2400" dirty="0"/>
              <a:t>1</a:t>
            </a:r>
            <a:r>
              <a:rPr lang="zh-CN" altLang="en-US" sz="2400" dirty="0"/>
              <a:t>中的所有元组直到结束。 </a:t>
            </a:r>
          </a:p>
        </p:txBody>
      </p:sp>
      <p:sp>
        <p:nvSpPr>
          <p:cNvPr id="1009667" name="Rectangle 3"/>
          <p:cNvSpPr>
            <a:spLocks noChangeArrowheads="1"/>
          </p:cNvSpPr>
          <p:nvPr/>
        </p:nvSpPr>
        <p:spPr bwMode="auto">
          <a:xfrm>
            <a:off x="684213" y="333375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4.3.3  </a:t>
            </a:r>
            <a:r>
              <a:rPr lang="zh-CN" altLang="en-US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数据查询</a:t>
            </a: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(DQL)—</a:t>
            </a:r>
            <a:r>
              <a:rPr lang="zh-CN" altLang="en-US" sz="3200" b="1" u="none" dirty="0">
                <a:solidFill>
                  <a:srgbClr val="000066"/>
                </a:solidFill>
                <a:latin typeface="Times New Roman" pitchFamily="18" charset="0"/>
              </a:rPr>
              <a:t>多表连接查询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341438"/>
            <a:ext cx="8577262" cy="4967287"/>
          </a:xfrm>
        </p:spPr>
        <p:txBody>
          <a:bodyPr/>
          <a:lstStyle/>
          <a:p>
            <a:r>
              <a:rPr lang="zh-CN" altLang="en-US"/>
              <a:t>多表连接查询例子 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400"/>
              <a:t>例：输出</a:t>
            </a:r>
            <a:r>
              <a:rPr lang="en-US" altLang="zh-CN" sz="2400"/>
              <a:t>"</a:t>
            </a:r>
            <a:r>
              <a:rPr lang="zh-CN" altLang="en-US" sz="2400"/>
              <a:t>高等数学</a:t>
            </a:r>
            <a:r>
              <a:rPr lang="en-US" altLang="zh-CN" sz="2400"/>
              <a:t>"</a:t>
            </a:r>
            <a:r>
              <a:rPr lang="zh-CN" altLang="en-US" sz="2400"/>
              <a:t>课程的编号、学时和主讲老师的姓名、职称。</a:t>
            </a:r>
          </a:p>
        </p:txBody>
      </p:sp>
      <p:sp>
        <p:nvSpPr>
          <p:cNvPr id="1010691" name="Text Box 3"/>
          <p:cNvSpPr txBox="1">
            <a:spLocks noChangeArrowheads="1"/>
          </p:cNvSpPr>
          <p:nvPr/>
        </p:nvSpPr>
        <p:spPr bwMode="auto">
          <a:xfrm>
            <a:off x="2341634" y="2420888"/>
            <a:ext cx="6822380" cy="4154984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SELECT </a:t>
            </a:r>
            <a:r>
              <a:rPr kumimoji="1" lang="en-US" altLang="zh-CN" sz="2400" b="1" u="none" dirty="0" err="1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cur_info.CNO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,</a:t>
            </a:r>
          </a:p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     </a:t>
            </a:r>
            <a:r>
              <a:rPr kumimoji="1" lang="en-US" altLang="zh-CN" sz="2400" b="1" u="none" dirty="0" err="1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cur_info.PERIOD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, </a:t>
            </a:r>
          </a:p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 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   tea_info.NAME,</a:t>
            </a:r>
          </a:p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     </a:t>
            </a:r>
            <a:r>
              <a:rPr kumimoji="1" lang="en-US" altLang="zh-CN" sz="2400" b="1" u="none" dirty="0" err="1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tea_info.TITLE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</a:p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FROM </a:t>
            </a:r>
            <a:r>
              <a:rPr kumimoji="1" lang="en-US" altLang="zh-CN" sz="2400" b="1" u="none" dirty="0" err="1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cur_info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, </a:t>
            </a:r>
            <a:r>
              <a:rPr kumimoji="1"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tea_info</a:t>
            </a:r>
            <a:endParaRPr kumimoji="1" lang="en-US" altLang="zh-CN" sz="2400" b="1" u="none" dirty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WHERE </a:t>
            </a:r>
            <a:r>
              <a:rPr kumimoji="1" lang="en-US" altLang="zh-CN" sz="2400" b="1" u="none" dirty="0" err="1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cur_info.TNO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= </a:t>
            </a:r>
            <a:r>
              <a:rPr kumimoji="1" lang="en-US" altLang="zh-CN" sz="2400" b="1" u="none" dirty="0" err="1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tea_info.TNO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AND</a:t>
            </a:r>
          </a:p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 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   </a:t>
            </a:r>
            <a:r>
              <a:rPr kumimoji="1" lang="en-US" altLang="zh-CN" sz="2400" b="1" u="none" dirty="0" err="1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cur_info.DESCP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= '</a:t>
            </a:r>
            <a:r>
              <a:rPr kumimoji="1" lang="zh-CN" altLang="en-US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高等数学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'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结果为：</a:t>
            </a:r>
          </a:p>
          <a:p>
            <a:pPr lvl="1"/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CNO           PERIOD NAME     TITLE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 ----------           ---------    --------      --------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  005036            64          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张学成     教授</a:t>
            </a:r>
            <a:endParaRPr lang="zh-CN" altLang="en-US" sz="2400" u="none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0693" name="Rectangle 5"/>
          <p:cNvSpPr>
            <a:spLocks noChangeArrowheads="1"/>
          </p:cNvSpPr>
          <p:nvPr/>
        </p:nvSpPr>
        <p:spPr bwMode="auto">
          <a:xfrm>
            <a:off x="684213" y="333375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4.3.3  </a:t>
            </a:r>
            <a:r>
              <a:rPr lang="zh-CN" altLang="en-US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数据查询</a:t>
            </a: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(DQL)—</a:t>
            </a:r>
            <a:r>
              <a:rPr lang="zh-CN" altLang="en-US" sz="3200" b="1" u="none" dirty="0">
                <a:solidFill>
                  <a:srgbClr val="000066"/>
                </a:solidFill>
                <a:latin typeface="Times New Roman" pitchFamily="18" charset="0"/>
              </a:rPr>
              <a:t>多表连接查询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1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1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1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1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10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10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10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10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10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10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341438"/>
            <a:ext cx="8577262" cy="4967287"/>
          </a:xfrm>
        </p:spPr>
        <p:txBody>
          <a:bodyPr/>
          <a:lstStyle/>
          <a:p>
            <a:r>
              <a:rPr lang="zh-CN" altLang="en-US" dirty="0"/>
              <a:t>多表连接查询例子</a:t>
            </a:r>
          </a:p>
          <a:p>
            <a:pPr lvl="1"/>
            <a:r>
              <a:rPr lang="zh-CN" altLang="en-US" sz="2400" dirty="0"/>
              <a:t>在指明列名时，这里使用了连接符</a:t>
            </a:r>
            <a:r>
              <a:rPr lang="zh-CN" altLang="en-US" sz="2400" dirty="0">
                <a:latin typeface="Arial"/>
              </a:rPr>
              <a:t>‘</a:t>
            </a:r>
            <a:r>
              <a:rPr lang="en-US" altLang="zh-CN" sz="2400" dirty="0">
                <a:solidFill>
                  <a:srgbClr val="FF0000"/>
                </a:solidFill>
              </a:rPr>
              <a:t>.</a:t>
            </a:r>
            <a:r>
              <a:rPr lang="en-US" altLang="zh-CN" sz="2400" dirty="0">
                <a:latin typeface="Arial"/>
              </a:rPr>
              <a:t>’</a:t>
            </a:r>
            <a:r>
              <a:rPr lang="zh-CN" altLang="en-US" sz="2400" dirty="0"/>
              <a:t>，表示某个表的列名。有时表名比较长，</a:t>
            </a:r>
            <a:r>
              <a:rPr lang="en-US" altLang="zh-CN" sz="2400" dirty="0"/>
              <a:t>SQL</a:t>
            </a:r>
            <a:r>
              <a:rPr lang="zh-CN" altLang="en-US" sz="2400" dirty="0"/>
              <a:t>语句比较复杂时，也可以指定表的</a:t>
            </a:r>
            <a:r>
              <a:rPr lang="zh-CN" altLang="en-US" sz="2400" dirty="0" smtClean="0">
                <a:solidFill>
                  <a:srgbClr val="FF0000"/>
                </a:solidFill>
              </a:rPr>
              <a:t>别名</a:t>
            </a:r>
            <a:r>
              <a:rPr lang="zh-CN" altLang="en-US" sz="2400" dirty="0" smtClean="0"/>
              <a:t>（</a:t>
            </a:r>
            <a:r>
              <a:rPr lang="en-US" altLang="zh-CN" sz="2400" dirty="0" smtClean="0">
                <a:solidFill>
                  <a:srgbClr val="FF0000"/>
                </a:solidFill>
              </a:rPr>
              <a:t>alias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用来简化</a:t>
            </a:r>
            <a:r>
              <a:rPr lang="en-US" altLang="zh-CN" sz="2400" dirty="0"/>
              <a:t>SQL</a:t>
            </a:r>
            <a:r>
              <a:rPr lang="zh-CN" altLang="en-US" sz="2400" dirty="0"/>
              <a:t>语句。</a:t>
            </a:r>
          </a:p>
          <a:p>
            <a:pPr lvl="1"/>
            <a:r>
              <a:rPr lang="zh-CN" altLang="en-US" sz="2400" dirty="0"/>
              <a:t>例如前面的</a:t>
            </a:r>
            <a:r>
              <a:rPr lang="en-US" altLang="zh-CN" sz="2400" dirty="0"/>
              <a:t>SQL</a:t>
            </a:r>
            <a:r>
              <a:rPr lang="zh-CN" altLang="en-US" sz="2400" dirty="0"/>
              <a:t>语句也可以写为：</a:t>
            </a:r>
          </a:p>
          <a:p>
            <a:pPr lvl="1">
              <a:buFont typeface="Wingdings" pitchFamily="2" charset="2"/>
              <a:buNone/>
            </a:pPr>
            <a:endParaRPr lang="zh-CN" altLang="en-US" dirty="0"/>
          </a:p>
          <a:p>
            <a:pPr lvl="2"/>
            <a:endParaRPr lang="zh-CN" altLang="en-US" sz="2200" dirty="0"/>
          </a:p>
          <a:p>
            <a:pPr lvl="2"/>
            <a:endParaRPr lang="en-US" altLang="zh-CN" sz="2200" dirty="0" smtClean="0"/>
          </a:p>
          <a:p>
            <a:pPr lvl="2"/>
            <a:r>
              <a:rPr lang="zh-CN" altLang="en-US" sz="2200" dirty="0" smtClean="0"/>
              <a:t>另外</a:t>
            </a:r>
            <a:r>
              <a:rPr lang="zh-CN" altLang="en-US" sz="2200" dirty="0"/>
              <a:t>，如果列名在参加连接的各表中唯一，也可以省略表名的前缀，但为了</a:t>
            </a:r>
            <a:r>
              <a:rPr lang="en-US" altLang="zh-CN" sz="2200" dirty="0"/>
              <a:t>SQL</a:t>
            </a:r>
            <a:r>
              <a:rPr lang="zh-CN" altLang="en-US" sz="2200" dirty="0"/>
              <a:t>语句的可读性，最好还是加上表名的前缀。</a:t>
            </a:r>
            <a:endParaRPr lang="zh-CN" altLang="en-US" sz="2200" b="0" dirty="0">
              <a:solidFill>
                <a:schemeClr val="tx1"/>
              </a:solidFill>
            </a:endParaRPr>
          </a:p>
        </p:txBody>
      </p:sp>
      <p:sp>
        <p:nvSpPr>
          <p:cNvPr id="1011715" name="Text Box 3"/>
          <p:cNvSpPr txBox="1">
            <a:spLocks noChangeArrowheads="1"/>
          </p:cNvSpPr>
          <p:nvPr/>
        </p:nvSpPr>
        <p:spPr bwMode="auto">
          <a:xfrm>
            <a:off x="1105153" y="3524815"/>
            <a:ext cx="7571303" cy="1200329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SELECT A.CNO,A.PERIOD,B.NAME,B.TITLE </a:t>
            </a:r>
            <a:endParaRPr kumimoji="1" lang="en-US" altLang="zh-CN" sz="2400" b="1" u="none" dirty="0" smtClean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FROM </a:t>
            </a:r>
            <a:r>
              <a:rPr kumimoji="1"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cur_info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A, </a:t>
            </a:r>
            <a:r>
              <a:rPr kumimoji="1"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tea_info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B</a:t>
            </a:r>
          </a:p>
          <a:p>
            <a:pPr lvl="1" indent="-277813"/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WHERE 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A.TNO=B.TNO AND A.DESCP='</a:t>
            </a:r>
            <a:r>
              <a:rPr kumimoji="1" lang="zh-CN" altLang="en-US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高等数学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'	</a:t>
            </a:r>
          </a:p>
        </p:txBody>
      </p:sp>
      <p:sp>
        <p:nvSpPr>
          <p:cNvPr id="1011717" name="Rectangle 5"/>
          <p:cNvSpPr>
            <a:spLocks noChangeArrowheads="1"/>
          </p:cNvSpPr>
          <p:nvPr/>
        </p:nvSpPr>
        <p:spPr bwMode="auto">
          <a:xfrm>
            <a:off x="684213" y="333375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4.3.3  </a:t>
            </a:r>
            <a:r>
              <a:rPr lang="zh-CN" altLang="en-US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数据查询</a:t>
            </a: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(DQL)—</a:t>
            </a:r>
            <a:r>
              <a:rPr lang="zh-CN" altLang="en-US" sz="3200" b="1" u="none" dirty="0">
                <a:solidFill>
                  <a:srgbClr val="000066"/>
                </a:solidFill>
                <a:latin typeface="Times New Roman" pitchFamily="18" charset="0"/>
              </a:rPr>
              <a:t>多表连接查询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052513"/>
            <a:ext cx="8577262" cy="4967287"/>
          </a:xfrm>
        </p:spPr>
        <p:txBody>
          <a:bodyPr/>
          <a:lstStyle/>
          <a:p>
            <a:r>
              <a:rPr lang="zh-CN" altLang="en-US"/>
              <a:t>多表连接查询例子 </a:t>
            </a:r>
          </a:p>
          <a:p>
            <a:pPr>
              <a:buFont typeface="Wingdings" pitchFamily="2" charset="2"/>
              <a:buNone/>
            </a:pPr>
            <a:r>
              <a:rPr lang="zh-CN" altLang="en-US" sz="2800"/>
              <a:t>    输出</a:t>
            </a:r>
            <a:r>
              <a:rPr lang="en-US" altLang="zh-CN" sz="2800"/>
              <a:t>"005036"</a:t>
            </a:r>
            <a:r>
              <a:rPr lang="zh-CN" altLang="en-US" sz="2800"/>
              <a:t>课程成绩高于</a:t>
            </a:r>
            <a:r>
              <a:rPr lang="en-US" altLang="zh-CN" sz="2800"/>
              <a:t>"021638"</a:t>
            </a:r>
            <a:r>
              <a:rPr lang="zh-CN" altLang="en-US" sz="2800"/>
              <a:t>同学的所有同学的学号和成绩。</a:t>
            </a:r>
          </a:p>
          <a:p>
            <a:pPr lvl="1"/>
            <a:endParaRPr lang="en-US" altLang="zh-CN"/>
          </a:p>
        </p:txBody>
      </p:sp>
      <p:sp>
        <p:nvSpPr>
          <p:cNvPr id="1012739" name="Text Box 3"/>
          <p:cNvSpPr txBox="1">
            <a:spLocks noChangeArrowheads="1"/>
          </p:cNvSpPr>
          <p:nvPr/>
        </p:nvSpPr>
        <p:spPr bwMode="auto">
          <a:xfrm>
            <a:off x="779463" y="2636838"/>
            <a:ext cx="7841890" cy="341632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SELECT C.SNO, C.SCORE </a:t>
            </a:r>
          </a:p>
          <a:p>
            <a:pPr lvl="1" indent="-277813"/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 FROM </a:t>
            </a:r>
            <a:r>
              <a:rPr kumimoji="1"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sco_info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C, </a:t>
            </a:r>
            <a:r>
              <a:rPr kumimoji="1"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sco_info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D </a:t>
            </a:r>
          </a:p>
          <a:p>
            <a:pPr lvl="1" indent="-277813"/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WHERE 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C.SCORE&gt;D.SCORE AND D.SNO='021638' </a:t>
            </a:r>
          </a:p>
          <a:p>
            <a:pPr lvl="1" indent="-277813"/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      AND 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C.CNO='005036' AND D.CNO='005036'</a:t>
            </a:r>
          </a:p>
          <a:p>
            <a:pPr lvl="1"/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这是一个表自身连接的例子，运行结果为：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SNO            SCORE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----------        ---------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021601            96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021635           100 </a:t>
            </a:r>
            <a:endParaRPr lang="en-US" altLang="zh-CN" sz="2400" u="none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2741" name="Rectangle 5"/>
          <p:cNvSpPr>
            <a:spLocks noChangeArrowheads="1"/>
          </p:cNvSpPr>
          <p:nvPr/>
        </p:nvSpPr>
        <p:spPr bwMode="auto">
          <a:xfrm>
            <a:off x="684213" y="333375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4.3.3  </a:t>
            </a:r>
            <a:r>
              <a:rPr lang="zh-CN" altLang="en-US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数据查询</a:t>
            </a: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(DQL)—</a:t>
            </a:r>
            <a:r>
              <a:rPr lang="zh-CN" altLang="en-US" sz="3200" b="1" u="none" dirty="0">
                <a:solidFill>
                  <a:srgbClr val="000066"/>
                </a:solidFill>
                <a:latin typeface="Times New Roman" pitchFamily="18" charset="0"/>
              </a:rPr>
              <a:t>多表连接查询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1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1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1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1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1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1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1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1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341438"/>
            <a:ext cx="8577262" cy="4967287"/>
          </a:xfrm>
        </p:spPr>
        <p:txBody>
          <a:bodyPr/>
          <a:lstStyle/>
          <a:p>
            <a:r>
              <a:rPr lang="zh-CN" altLang="en-US"/>
              <a:t>多表连接查询例子</a:t>
            </a:r>
          </a:p>
          <a:p>
            <a:pPr>
              <a:buFont typeface="Wingdings" pitchFamily="2" charset="2"/>
              <a:buNone/>
            </a:pPr>
            <a:r>
              <a:rPr lang="zh-CN" altLang="en-US" sz="2800"/>
              <a:t>    输出张力同学的</a:t>
            </a:r>
            <a:r>
              <a:rPr lang="en-US" altLang="zh-CN" sz="2800"/>
              <a:t>"</a:t>
            </a:r>
            <a:r>
              <a:rPr lang="zh-CN" altLang="en-US" sz="2800"/>
              <a:t>微机基础</a:t>
            </a:r>
            <a:r>
              <a:rPr lang="en-US" altLang="zh-CN" sz="2800"/>
              <a:t>"</a:t>
            </a:r>
            <a:r>
              <a:rPr lang="zh-CN" altLang="en-US" sz="2800"/>
              <a:t>课程的成绩。</a:t>
            </a:r>
          </a:p>
        </p:txBody>
      </p:sp>
      <p:sp>
        <p:nvSpPr>
          <p:cNvPr id="1013763" name="Text Box 3"/>
          <p:cNvSpPr txBox="1">
            <a:spLocks noChangeArrowheads="1"/>
          </p:cNvSpPr>
          <p:nvPr/>
        </p:nvSpPr>
        <p:spPr bwMode="auto">
          <a:xfrm>
            <a:off x="942455" y="2420888"/>
            <a:ext cx="7259091" cy="4154984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SELECT stu_info.NAME, </a:t>
            </a:r>
            <a:r>
              <a:rPr kumimoji="1" lang="en-US" altLang="zh-CN" sz="2400" b="1" u="none" dirty="0" err="1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cur_info.DESCP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,</a:t>
            </a:r>
          </a:p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     </a:t>
            </a:r>
            <a:r>
              <a:rPr kumimoji="1" lang="en-US" altLang="zh-CN" sz="2400" b="1" u="none" dirty="0" err="1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sco_info.SCORE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endParaRPr kumimoji="1" lang="en-US" altLang="zh-CN" sz="2400" b="1" u="none" dirty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 indent="-277813"/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 FROM </a:t>
            </a:r>
            <a:r>
              <a:rPr kumimoji="1"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stu_info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, </a:t>
            </a:r>
            <a:r>
              <a:rPr kumimoji="1"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cur_info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, </a:t>
            </a:r>
            <a:r>
              <a:rPr kumimoji="1" lang="en-US" altLang="zh-CN" sz="2400" b="1" u="none" dirty="0" err="1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sco_info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</a:p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WHERE </a:t>
            </a:r>
            <a:r>
              <a:rPr kumimoji="1" lang="en-US" altLang="zh-CN" sz="2400" b="1" u="none" dirty="0" err="1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stu_info.SNO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=</a:t>
            </a:r>
            <a:r>
              <a:rPr kumimoji="1" lang="en-US" altLang="zh-CN" sz="2400" b="1" u="none" dirty="0" err="1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sco_info.SNO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AND </a:t>
            </a:r>
            <a:endParaRPr kumimoji="1" lang="en-US" altLang="zh-CN" sz="2400" b="1" u="none" dirty="0" smtClean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     </a:t>
            </a:r>
            <a:r>
              <a:rPr kumimoji="1" lang="en-US" altLang="zh-CN" sz="2400" b="1" u="none" dirty="0" err="1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cur_info.CNO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=</a:t>
            </a:r>
            <a:r>
              <a:rPr kumimoji="1" lang="en-US" altLang="zh-CN" sz="2400" b="1" u="none" dirty="0" err="1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sco_info.CNO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AND </a:t>
            </a:r>
          </a:p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     stu_info.NAME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='</a:t>
            </a:r>
            <a:r>
              <a:rPr kumimoji="1" lang="zh-CN" altLang="en-US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张力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' AND </a:t>
            </a:r>
            <a:endParaRPr kumimoji="1" lang="en-US" altLang="zh-CN" sz="2400" b="1" u="none" dirty="0" smtClean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     </a:t>
            </a:r>
            <a:r>
              <a:rPr kumimoji="1" lang="en-US" altLang="zh-CN" sz="2400" b="1" u="none" dirty="0" err="1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cur_info.DESCP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='</a:t>
            </a:r>
            <a:r>
              <a:rPr kumimoji="1" lang="zh-CN" altLang="en-US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微机基础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'</a:t>
            </a:r>
          </a:p>
          <a:p>
            <a:pPr lvl="1"/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这一个三个表连接的例子，结果为：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NAME     DESCP                    SCORE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--------     --------------------          ---------</a:t>
            </a:r>
          </a:p>
          <a:p>
            <a:pPr lvl="1"/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张力        微机基础                    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96 </a:t>
            </a:r>
            <a:endParaRPr lang="en-US" altLang="zh-CN" sz="2400" u="none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765" name="Rectangle 5"/>
          <p:cNvSpPr>
            <a:spLocks noChangeArrowheads="1"/>
          </p:cNvSpPr>
          <p:nvPr/>
        </p:nvSpPr>
        <p:spPr bwMode="auto">
          <a:xfrm>
            <a:off x="684213" y="333375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4.3.3  </a:t>
            </a:r>
            <a:r>
              <a:rPr lang="zh-CN" altLang="en-US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数据查询</a:t>
            </a: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(DQL)—</a:t>
            </a:r>
            <a:r>
              <a:rPr lang="zh-CN" altLang="en-US" sz="3200" b="1" u="none" dirty="0">
                <a:solidFill>
                  <a:srgbClr val="000066"/>
                </a:solidFill>
                <a:latin typeface="Times New Roman" pitchFamily="18" charset="0"/>
              </a:rPr>
              <a:t>多表连接查询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1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1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1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1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1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1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1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1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13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13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268413"/>
            <a:ext cx="8577262" cy="4967287"/>
          </a:xfrm>
        </p:spPr>
        <p:txBody>
          <a:bodyPr/>
          <a:lstStyle/>
          <a:p>
            <a:r>
              <a:rPr lang="zh-CN" altLang="en-US" dirty="0"/>
              <a:t>嵌套查询 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当把一个查询作为另一个查询的条件时，前者的查询块嵌入后者的</a:t>
            </a:r>
            <a:r>
              <a:rPr lang="en-US" altLang="zh-CN" dirty="0">
                <a:latin typeface="Times New Roman" pitchFamily="18" charset="0"/>
              </a:rPr>
              <a:t>WHERE</a:t>
            </a:r>
            <a:r>
              <a:rPr lang="zh-CN" altLang="en-US" dirty="0">
                <a:latin typeface="Times New Roman" pitchFamily="18" charset="0"/>
              </a:rPr>
              <a:t>或</a:t>
            </a:r>
            <a:r>
              <a:rPr lang="en-US" altLang="zh-CN" dirty="0">
                <a:latin typeface="Times New Roman" pitchFamily="18" charset="0"/>
              </a:rPr>
              <a:t>HAVING</a:t>
            </a:r>
            <a:r>
              <a:rPr lang="zh-CN" altLang="en-US" dirty="0">
                <a:latin typeface="Times New Roman" pitchFamily="18" charset="0"/>
              </a:rPr>
              <a:t>子句中，形成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嵌套查询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 lvl="2"/>
            <a:r>
              <a:rPr lang="zh-CN" altLang="en-US" sz="2600" dirty="0"/>
              <a:t>嵌套查询增强了</a:t>
            </a:r>
            <a:r>
              <a:rPr lang="en-US" altLang="zh-CN" sz="2600" dirty="0"/>
              <a:t>SQL</a:t>
            </a:r>
            <a:r>
              <a:rPr lang="zh-CN" altLang="en-US" sz="2600" dirty="0"/>
              <a:t>的查询能力，几个简单查询可以结合构成功能强大的复合命令。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嵌套查询的求解方法一般是由里向外逐层求解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注意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子查询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en-US" altLang="zh-CN" dirty="0">
                <a:latin typeface="Times New Roman" pitchFamily="18" charset="0"/>
              </a:rPr>
              <a:t>SELECT</a:t>
            </a:r>
            <a:r>
              <a:rPr lang="zh-CN" altLang="en-US" dirty="0">
                <a:latin typeface="Times New Roman" pitchFamily="18" charset="0"/>
              </a:rPr>
              <a:t>语句中不能使用</a:t>
            </a:r>
            <a:r>
              <a:rPr lang="en-US" altLang="zh-CN" dirty="0">
                <a:latin typeface="Times New Roman" pitchFamily="18" charset="0"/>
              </a:rPr>
              <a:t>ORDER BY</a:t>
            </a:r>
            <a:r>
              <a:rPr lang="zh-CN" altLang="en-US" dirty="0">
                <a:latin typeface="Times New Roman" pitchFamily="18" charset="0"/>
              </a:rPr>
              <a:t>子句，</a:t>
            </a:r>
            <a:r>
              <a:rPr lang="en-US" altLang="zh-CN" dirty="0">
                <a:latin typeface="Times New Roman" pitchFamily="18" charset="0"/>
              </a:rPr>
              <a:t>ORDER BY</a:t>
            </a:r>
            <a:r>
              <a:rPr lang="zh-CN" altLang="en-US" dirty="0">
                <a:latin typeface="Times New Roman" pitchFamily="18" charset="0"/>
              </a:rPr>
              <a:t>只用于最终的结果表排序。</a:t>
            </a:r>
          </a:p>
          <a:p>
            <a:pPr lvl="1"/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014788" name="Rectangle 4"/>
          <p:cNvSpPr>
            <a:spLocks noChangeArrowheads="1"/>
          </p:cNvSpPr>
          <p:nvPr/>
        </p:nvSpPr>
        <p:spPr bwMode="auto">
          <a:xfrm>
            <a:off x="1187450" y="260350"/>
            <a:ext cx="7127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4.3.3  </a:t>
            </a:r>
            <a:r>
              <a:rPr lang="zh-CN" altLang="en-US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数据查询</a:t>
            </a: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(DQL)—</a:t>
            </a:r>
            <a:r>
              <a:rPr lang="zh-CN" altLang="en-US" sz="3200" b="1" u="none" dirty="0">
                <a:solidFill>
                  <a:srgbClr val="000066"/>
                </a:solidFill>
                <a:latin typeface="Times New Roman" pitchFamily="18" charset="0"/>
              </a:rPr>
              <a:t>嵌套查询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341438"/>
            <a:ext cx="8577262" cy="4967287"/>
          </a:xfrm>
        </p:spPr>
        <p:txBody>
          <a:bodyPr/>
          <a:lstStyle/>
          <a:p>
            <a:r>
              <a:rPr lang="zh-CN" altLang="en-US"/>
              <a:t>嵌套查询 </a:t>
            </a:r>
          </a:p>
          <a:p>
            <a:pPr>
              <a:buFont typeface="Wingdings" pitchFamily="2" charset="2"/>
              <a:buNone/>
            </a:pPr>
            <a:r>
              <a:rPr lang="zh-CN" altLang="en-US" sz="3300"/>
              <a:t>     </a:t>
            </a:r>
            <a:r>
              <a:rPr lang="zh-CN" altLang="en-US" sz="2800"/>
              <a:t>例：输出所有与张力同学同班的学生。</a:t>
            </a:r>
          </a:p>
        </p:txBody>
      </p:sp>
      <p:sp>
        <p:nvSpPr>
          <p:cNvPr id="1015811" name="Text Box 3"/>
          <p:cNvSpPr txBox="1">
            <a:spLocks noChangeArrowheads="1"/>
          </p:cNvSpPr>
          <p:nvPr/>
        </p:nvSpPr>
        <p:spPr bwMode="auto">
          <a:xfrm>
            <a:off x="1453198" y="2492896"/>
            <a:ext cx="6237605" cy="378565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SELECT * FROM </a:t>
            </a:r>
            <a:r>
              <a:rPr kumimoji="1"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stu_info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endParaRPr kumimoji="1" lang="en-US" altLang="zh-CN" sz="2400" b="1" u="none" dirty="0" smtClean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WHERE 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CLASS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IN (</a:t>
            </a:r>
          </a:p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 SELECT 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CLASS FROM </a:t>
            </a:r>
            <a:r>
              <a:rPr kumimoji="1"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stu_info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endParaRPr kumimoji="1" lang="en-US" altLang="zh-CN" sz="2400" b="1" u="none" dirty="0" smtClean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  WHERE 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NAME='</a:t>
            </a:r>
            <a:r>
              <a:rPr kumimoji="1" lang="zh-CN" altLang="en-US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张力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‘</a:t>
            </a:r>
          </a:p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)</a:t>
            </a:r>
            <a:endParaRPr kumimoji="1" lang="en-US" altLang="zh-CN" sz="2400" b="1" u="none" dirty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/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结果为：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SNO        NAME   GE BIRDAY    CLASS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----------    --------    --      ---------    ------------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021601     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李平     男 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11-NOV-80 </a:t>
            </a:r>
            <a:r>
              <a:rPr lang="en-US" altLang="zh-CN" sz="2400" b="1" u="none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b="1" u="none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自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-0205</a:t>
            </a:r>
          </a:p>
          <a:p>
            <a:pPr lvl="1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021608     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张力     男 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03-MAR-79 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自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-0205</a:t>
            </a:r>
          </a:p>
        </p:txBody>
      </p:sp>
      <p:sp>
        <p:nvSpPr>
          <p:cNvPr id="1015813" name="Rectangle 5"/>
          <p:cNvSpPr>
            <a:spLocks noChangeArrowheads="1"/>
          </p:cNvSpPr>
          <p:nvPr/>
        </p:nvSpPr>
        <p:spPr bwMode="auto">
          <a:xfrm>
            <a:off x="1187450" y="260350"/>
            <a:ext cx="7127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4.3.3  </a:t>
            </a:r>
            <a:r>
              <a:rPr lang="zh-CN" altLang="en-US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数据查询</a:t>
            </a: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(DQL)—</a:t>
            </a:r>
            <a:r>
              <a:rPr lang="zh-CN" altLang="en-US" sz="3200" b="1" u="none" dirty="0">
                <a:solidFill>
                  <a:srgbClr val="000066"/>
                </a:solidFill>
                <a:latin typeface="Times New Roman" pitchFamily="18" charset="0"/>
              </a:rPr>
              <a:t>嵌套查询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1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1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1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1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1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1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1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1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8788" y="1268413"/>
            <a:ext cx="8577262" cy="4967287"/>
          </a:xfrm>
        </p:spPr>
        <p:txBody>
          <a:bodyPr/>
          <a:lstStyle/>
          <a:p>
            <a:r>
              <a:rPr lang="zh-CN" altLang="en-US" dirty="0"/>
              <a:t>嵌套查询 </a:t>
            </a:r>
          </a:p>
          <a:p>
            <a:pPr lvl="1"/>
            <a:r>
              <a:rPr lang="zh-CN" altLang="en-US" dirty="0"/>
              <a:t>谓词</a:t>
            </a:r>
            <a:r>
              <a:rPr lang="en-US" altLang="zh-CN" dirty="0"/>
              <a:t>IN</a:t>
            </a:r>
            <a:r>
              <a:rPr lang="zh-CN" altLang="en-US" dirty="0"/>
              <a:t>是嵌套查询中经常使用的谓词，系统在运行</a:t>
            </a:r>
            <a:r>
              <a:rPr lang="en-US" altLang="zh-CN" dirty="0"/>
              <a:t>SQL</a:t>
            </a:r>
            <a:r>
              <a:rPr lang="zh-CN" altLang="en-US" dirty="0"/>
              <a:t>语句时，先处理内层的语句，得到张力的班级信息后，进一步得到与之同班的学生信息。</a:t>
            </a:r>
          </a:p>
          <a:p>
            <a:pPr lvl="1"/>
            <a:r>
              <a:rPr lang="zh-CN" altLang="en-US" dirty="0"/>
              <a:t>本例也可以用表连接的方式</a:t>
            </a:r>
            <a:r>
              <a:rPr lang="zh-CN" altLang="en-US" dirty="0" smtClean="0"/>
              <a:t>完成</a:t>
            </a:r>
            <a:endParaRPr lang="zh-CN" altLang="en-US" dirty="0"/>
          </a:p>
          <a:p>
            <a:pPr lvl="1"/>
            <a:r>
              <a:rPr lang="zh-CN" altLang="en-US" dirty="0"/>
              <a:t>当内层查询返回的值一定是单值时，可以使用</a:t>
            </a:r>
            <a:r>
              <a:rPr lang="en-US" altLang="zh-CN" dirty="0"/>
              <a:t>&gt;, &gt;=, &lt;, &lt;=, =, !=</a:t>
            </a:r>
            <a:r>
              <a:rPr lang="zh-CN" altLang="en-US" dirty="0"/>
              <a:t>或</a:t>
            </a:r>
            <a:r>
              <a:rPr lang="en-US" altLang="zh-CN" dirty="0"/>
              <a:t>&lt;&gt; </a:t>
            </a:r>
            <a:r>
              <a:rPr lang="zh-CN" altLang="en-US" dirty="0"/>
              <a:t>等比较运算符。</a:t>
            </a:r>
          </a:p>
          <a:p>
            <a:pPr lvl="1"/>
            <a:endParaRPr lang="en-US" altLang="zh-CN" dirty="0"/>
          </a:p>
        </p:txBody>
      </p:sp>
      <p:sp>
        <p:nvSpPr>
          <p:cNvPr id="1016836" name="Rectangle 4"/>
          <p:cNvSpPr>
            <a:spLocks noChangeArrowheads="1"/>
          </p:cNvSpPr>
          <p:nvPr/>
        </p:nvSpPr>
        <p:spPr bwMode="auto">
          <a:xfrm>
            <a:off x="1187450" y="260350"/>
            <a:ext cx="7127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4.3.3  </a:t>
            </a:r>
            <a:r>
              <a:rPr lang="zh-CN" altLang="en-US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数据查询</a:t>
            </a: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(DQL)—</a:t>
            </a:r>
            <a:r>
              <a:rPr lang="zh-CN" altLang="en-US" sz="3200" b="1" u="none" dirty="0">
                <a:solidFill>
                  <a:srgbClr val="000066"/>
                </a:solidFill>
                <a:latin typeface="Times New Roman" pitchFamily="18" charset="0"/>
              </a:rPr>
              <a:t>嵌套查询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196975"/>
            <a:ext cx="8577262" cy="4967288"/>
          </a:xfrm>
        </p:spPr>
        <p:txBody>
          <a:bodyPr/>
          <a:lstStyle/>
          <a:p>
            <a:r>
              <a:rPr lang="zh-CN" altLang="en-US"/>
              <a:t>嵌套查询 </a:t>
            </a:r>
          </a:p>
          <a:p>
            <a:pPr>
              <a:buFont typeface="Wingdings" pitchFamily="2" charset="2"/>
              <a:buNone/>
            </a:pPr>
            <a:r>
              <a:rPr lang="zh-CN" altLang="en-US" sz="3300"/>
              <a:t>    </a:t>
            </a:r>
            <a:r>
              <a:rPr lang="zh-CN" altLang="en-US" sz="2800"/>
              <a:t>输出李奇老师任课班级的所有学生的成绩。</a:t>
            </a:r>
          </a:p>
        </p:txBody>
      </p:sp>
      <p:sp>
        <p:nvSpPr>
          <p:cNvPr id="1017859" name="Text Box 3"/>
          <p:cNvSpPr txBox="1">
            <a:spLocks noChangeArrowheads="1"/>
          </p:cNvSpPr>
          <p:nvPr/>
        </p:nvSpPr>
        <p:spPr bwMode="auto">
          <a:xfrm>
            <a:off x="651055" y="2348880"/>
            <a:ext cx="7841890" cy="446276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SELECT * FROM </a:t>
            </a:r>
            <a:r>
              <a:rPr kumimoji="1"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sco_info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endParaRPr kumimoji="1" lang="en-US" altLang="zh-CN" sz="2400" b="1" u="none" dirty="0" smtClean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WHERE CNO = (</a:t>
            </a:r>
          </a:p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 SELECT 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B.CNO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FROM </a:t>
            </a:r>
            <a:r>
              <a:rPr kumimoji="1" lang="en-US" altLang="zh-CN" sz="2400" b="1" u="none" dirty="0" err="1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tea_info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A, </a:t>
            </a:r>
            <a:r>
              <a:rPr kumimoji="1" lang="en-US" altLang="zh-CN" sz="2400" b="1" u="none" dirty="0" err="1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cur_info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B </a:t>
            </a:r>
          </a:p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  WHERE A.TNO=B.TNO AND A.NAME='</a:t>
            </a:r>
            <a:r>
              <a:rPr kumimoji="1" lang="zh-CN" altLang="en-US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李奇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‘</a:t>
            </a:r>
          </a:p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)</a:t>
            </a:r>
          </a:p>
          <a:p>
            <a:pPr lvl="1"/>
            <a:r>
              <a:rPr lang="zh-CN" altLang="en-US" sz="2400" b="1" u="none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注意</a:t>
            </a:r>
            <a:r>
              <a:rPr lang="zh-CN" altLang="en-US" sz="2400" b="1" u="none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子查询不能位于等号之前。</a:t>
            </a:r>
          </a:p>
          <a:p>
            <a:pPr lvl="1"/>
            <a:r>
              <a:rPr lang="zh-CN" altLang="en-US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运行结果为：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SNO          CNO             SCORE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----------    ----------          ---------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021601     005067            91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021635     005067            88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021608     005067            96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021638     005067            91</a:t>
            </a:r>
            <a:endParaRPr lang="en-US" altLang="zh-CN" sz="2000" u="none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7860" name="Rectangle 4"/>
          <p:cNvSpPr>
            <a:spLocks noChangeArrowheads="1"/>
          </p:cNvSpPr>
          <p:nvPr/>
        </p:nvSpPr>
        <p:spPr bwMode="auto">
          <a:xfrm>
            <a:off x="2268538" y="333375"/>
            <a:ext cx="4608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4.3.3  </a:t>
            </a:r>
            <a:r>
              <a:rPr lang="zh-CN" altLang="en-US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数据查询</a:t>
            </a: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(DQL)</a:t>
            </a:r>
            <a:endParaRPr lang="en-US" altLang="zh-CN" sz="3200" b="1" u="none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8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341438"/>
            <a:ext cx="8577262" cy="4967287"/>
          </a:xfrm>
        </p:spPr>
        <p:txBody>
          <a:bodyPr/>
          <a:lstStyle/>
          <a:p>
            <a:r>
              <a:rPr lang="zh-CN" altLang="en-US"/>
              <a:t>嵌套查询 </a:t>
            </a:r>
          </a:p>
          <a:p>
            <a:pPr lvl="2"/>
            <a:r>
              <a:rPr lang="zh-CN" altLang="en-US"/>
              <a:t>例</a:t>
            </a:r>
            <a:r>
              <a:rPr lang="en-US" altLang="zh-CN"/>
              <a:t>:</a:t>
            </a:r>
            <a:r>
              <a:rPr lang="zh-CN" altLang="en-US" sz="2200"/>
              <a:t>输出成绩比该课程平均成绩低的学生的成绩信息</a:t>
            </a:r>
          </a:p>
        </p:txBody>
      </p:sp>
      <p:sp>
        <p:nvSpPr>
          <p:cNvPr id="1018883" name="Text Box 3"/>
          <p:cNvSpPr txBox="1">
            <a:spLocks noChangeArrowheads="1"/>
          </p:cNvSpPr>
          <p:nvPr/>
        </p:nvSpPr>
        <p:spPr bwMode="auto">
          <a:xfrm>
            <a:off x="141300" y="2348880"/>
            <a:ext cx="8861400" cy="43396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SELECT * </a:t>
            </a:r>
            <a:endParaRPr kumimoji="1" lang="en-US" altLang="zh-CN" sz="2400" b="1" u="none" dirty="0" smtClean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FROM </a:t>
            </a:r>
            <a:r>
              <a:rPr kumimoji="1"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sco_info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A </a:t>
            </a:r>
            <a:endParaRPr kumimoji="1" lang="en-US" altLang="zh-CN" sz="2400" b="1" u="none" dirty="0" smtClean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WHERE SCORE &lt; (SELECT 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AVG(SCORE) FROM </a:t>
            </a:r>
            <a:r>
              <a:rPr kumimoji="1"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sco_info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B </a:t>
            </a:r>
            <a:endParaRPr kumimoji="1" lang="en-US" altLang="zh-CN" sz="2400" b="1" u="none" dirty="0" smtClean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  WHERE A.CNO=B.CNO)</a:t>
            </a:r>
            <a:endParaRPr kumimoji="1" lang="en-US" altLang="zh-CN" sz="2400" b="1" u="none" dirty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/>
            <a:r>
              <a:rPr lang="zh-CN" altLang="en-US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结果为：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SNO        CNO            SCORE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----------    ----------         ---------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021608     005036            92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021638     005036            93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021601     005067            91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021635     005067            88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021638     005067            91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021601     005132            87</a:t>
            </a:r>
            <a:r>
              <a:rPr lang="en-US" altLang="zh-CN" sz="2000" u="none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018884" name="Rectangle 4"/>
          <p:cNvSpPr>
            <a:spLocks noChangeArrowheads="1"/>
          </p:cNvSpPr>
          <p:nvPr/>
        </p:nvSpPr>
        <p:spPr bwMode="auto">
          <a:xfrm>
            <a:off x="2268538" y="333375"/>
            <a:ext cx="4608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4.3.3  </a:t>
            </a:r>
            <a:r>
              <a:rPr lang="zh-CN" altLang="en-US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数据查询</a:t>
            </a: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(DQL)</a:t>
            </a:r>
            <a:endParaRPr lang="en-US" altLang="zh-CN" sz="3200" b="1" u="none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412875"/>
            <a:ext cx="8305800" cy="4953000"/>
          </a:xfrm>
        </p:spPr>
        <p:txBody>
          <a:bodyPr/>
          <a:lstStyle/>
          <a:p>
            <a:r>
              <a:rPr lang="zh-CN" altLang="en-US"/>
              <a:t>语法简单，易学易用</a:t>
            </a:r>
          </a:p>
          <a:p>
            <a:pPr lvl="1"/>
            <a:r>
              <a:rPr lang="zh-CN" altLang="en-US" sz="2500"/>
              <a:t>类似于英语自然语言，非常简捷实用，对于初学者比较容易掌握。如</a:t>
            </a:r>
            <a:r>
              <a:rPr lang="zh-CN" altLang="en-US" sz="2500">
                <a:latin typeface="Arial"/>
              </a:rPr>
              <a:t>”</a:t>
            </a:r>
            <a:r>
              <a:rPr lang="en-US" altLang="zh-CN" sz="2500"/>
              <a:t>SELECT * FROM USER</a:t>
            </a:r>
            <a:r>
              <a:rPr lang="en-US" altLang="zh-CN" sz="2500">
                <a:latin typeface="Arial"/>
              </a:rPr>
              <a:t>”</a:t>
            </a:r>
            <a:r>
              <a:rPr lang="zh-CN" altLang="en-US" sz="2500"/>
              <a:t>。</a:t>
            </a:r>
          </a:p>
          <a:p>
            <a:r>
              <a:rPr lang="zh-CN" altLang="en-US"/>
              <a:t>高度非过程化的语言</a:t>
            </a:r>
          </a:p>
          <a:p>
            <a:pPr lvl="1"/>
            <a:r>
              <a:rPr lang="zh-CN" altLang="en-US" sz="2500"/>
              <a:t>其基本思想是，首先获取用户指定约束条件的一组记录，然后对这些记录进行某种操作。</a:t>
            </a:r>
          </a:p>
          <a:p>
            <a:pPr lvl="1"/>
            <a:r>
              <a:rPr lang="zh-CN" altLang="en-US" sz="2500"/>
              <a:t>用</a:t>
            </a:r>
            <a:r>
              <a:rPr lang="en-US" altLang="zh-CN" sz="2500"/>
              <a:t>SQL</a:t>
            </a:r>
            <a:r>
              <a:rPr lang="zh-CN" altLang="en-US" sz="2500"/>
              <a:t>语言，只需要输入进行操作的种类和范围，不需要关心和了解存取路径等具体内容。</a:t>
            </a:r>
          </a:p>
          <a:p>
            <a:pPr lvl="1"/>
            <a:r>
              <a:rPr lang="zh-CN" altLang="en-US" sz="2500"/>
              <a:t>减轻了用户的负担，并有利于提高数据的独立性。</a:t>
            </a:r>
            <a:r>
              <a:rPr lang="zh-CN" altLang="en-US" sz="2400"/>
              <a:t> </a:t>
            </a:r>
          </a:p>
          <a:p>
            <a:endParaRPr lang="en-US" altLang="zh-CN" sz="2800"/>
          </a:p>
        </p:txBody>
      </p:sp>
      <p:sp>
        <p:nvSpPr>
          <p:cNvPr id="962563" name="Rectangle 3"/>
          <p:cNvSpPr>
            <a:spLocks noChangeArrowheads="1"/>
          </p:cNvSpPr>
          <p:nvPr/>
        </p:nvSpPr>
        <p:spPr bwMode="auto">
          <a:xfrm>
            <a:off x="2700338" y="333375"/>
            <a:ext cx="4608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>
                <a:solidFill>
                  <a:srgbClr val="000066"/>
                </a:solidFill>
              </a:rPr>
              <a:t>4.3.1 SQL</a:t>
            </a:r>
            <a:r>
              <a:rPr lang="zh-CN" altLang="en-US" sz="3200" b="1" u="none">
                <a:solidFill>
                  <a:srgbClr val="000066"/>
                </a:solidFill>
              </a:rPr>
              <a:t>语言概述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62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62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62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62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62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6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765175"/>
            <a:ext cx="8577262" cy="4967288"/>
          </a:xfrm>
        </p:spPr>
        <p:txBody>
          <a:bodyPr/>
          <a:lstStyle/>
          <a:p>
            <a:r>
              <a:rPr lang="zh-CN" altLang="en-US"/>
              <a:t>嵌套查询 </a:t>
            </a:r>
          </a:p>
          <a:p>
            <a:pPr lvl="2">
              <a:buFont typeface="Wingdings" pitchFamily="2" charset="2"/>
              <a:buChar char="n"/>
            </a:pPr>
            <a:r>
              <a:rPr lang="zh-CN" altLang="en-US"/>
              <a:t>在处理子查询返回值时，也可以使用</a:t>
            </a:r>
            <a:r>
              <a:rPr lang="en-US" altLang="zh-CN"/>
              <a:t>ANY</a:t>
            </a:r>
            <a:r>
              <a:rPr lang="zh-CN" altLang="en-US"/>
              <a:t>和</a:t>
            </a:r>
            <a:r>
              <a:rPr lang="en-US" altLang="zh-CN"/>
              <a:t>ALL</a:t>
            </a:r>
            <a:r>
              <a:rPr lang="zh-CN" altLang="en-US"/>
              <a:t>谓词。例如，</a:t>
            </a:r>
            <a:r>
              <a:rPr lang="en-US" altLang="zh-CN"/>
              <a:t>&gt;ANY</a:t>
            </a:r>
            <a:r>
              <a:rPr lang="zh-CN" altLang="en-US"/>
              <a:t>表示大于子查询结果中的某一个值；</a:t>
            </a:r>
            <a:r>
              <a:rPr lang="en-US" altLang="zh-CN"/>
              <a:t>&gt;ALL</a:t>
            </a:r>
            <a:r>
              <a:rPr lang="zh-CN" altLang="en-US"/>
              <a:t>表示大于子查询结果中的所有值。</a:t>
            </a:r>
          </a:p>
          <a:p>
            <a:pPr lvl="2">
              <a:buFont typeface="Wingdings" pitchFamily="2" charset="2"/>
              <a:buChar char="n"/>
            </a:pPr>
            <a:r>
              <a:rPr lang="zh-CN" altLang="en-US"/>
              <a:t>例：输出其他课程中比</a:t>
            </a:r>
            <a:r>
              <a:rPr lang="en-US" altLang="zh-CN"/>
              <a:t>005036</a:t>
            </a:r>
            <a:r>
              <a:rPr lang="zh-CN" altLang="en-US"/>
              <a:t>课程所有分数更低的学号、课程号和成绩。</a:t>
            </a:r>
          </a:p>
        </p:txBody>
      </p:sp>
      <p:sp>
        <p:nvSpPr>
          <p:cNvPr id="1019907" name="Text Box 3"/>
          <p:cNvSpPr txBox="1">
            <a:spLocks noChangeArrowheads="1"/>
          </p:cNvSpPr>
          <p:nvPr/>
        </p:nvSpPr>
        <p:spPr bwMode="auto">
          <a:xfrm>
            <a:off x="835914" y="3257682"/>
            <a:ext cx="7984558" cy="3570208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indent="-277813"/>
            <a:r>
              <a:rPr kumimoji="1" lang="en-US" altLang="zh-CN" sz="22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SELECT * FROM </a:t>
            </a:r>
            <a:r>
              <a:rPr kumimoji="1" lang="en-US" altLang="zh-CN" sz="22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sco_info</a:t>
            </a:r>
            <a:r>
              <a:rPr kumimoji="1" lang="en-US" altLang="zh-CN" sz="22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WHERE </a:t>
            </a:r>
            <a:r>
              <a:rPr kumimoji="1" lang="en-US" altLang="zh-CN" sz="22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SCORE &lt; ALL</a:t>
            </a:r>
            <a:endParaRPr kumimoji="1" lang="en-US" altLang="zh-CN" sz="2200" b="1" u="none" dirty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 indent="-277813"/>
            <a:r>
              <a:rPr kumimoji="1" lang="en-US" altLang="zh-CN" sz="22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 (</a:t>
            </a:r>
            <a:r>
              <a:rPr kumimoji="1" lang="en-US" altLang="zh-CN" sz="22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SELECT SCORE FROM </a:t>
            </a:r>
            <a:r>
              <a:rPr kumimoji="1" lang="en-US" altLang="zh-CN" sz="22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sco_info</a:t>
            </a:r>
            <a:r>
              <a:rPr kumimoji="1" lang="en-US" altLang="zh-CN" sz="22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WHERE CNO='005036')</a:t>
            </a:r>
          </a:p>
          <a:p>
            <a:pPr lvl="1" indent="-277813"/>
            <a:r>
              <a:rPr kumimoji="1" lang="en-US" altLang="zh-CN" sz="22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kumimoji="1" lang="en-US" altLang="zh-CN" sz="22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AND CNO &lt;&gt; '005036</a:t>
            </a:r>
            <a:r>
              <a:rPr kumimoji="1" lang="en-US" altLang="zh-CN" sz="22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'</a:t>
            </a:r>
          </a:p>
          <a:p>
            <a:pPr lvl="1"/>
            <a:r>
              <a:rPr lang="zh-CN" altLang="en-US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结果为：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SNO        CNO            SCORE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----------   ----------          ---------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021601     005067            91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021635     005067            88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021638     005067            91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021601     005132            87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021608     005132            91 </a:t>
            </a:r>
            <a:endParaRPr lang="en-US" altLang="zh-CN" sz="2000" b="1" u="none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1187450" y="260350"/>
            <a:ext cx="7127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4.3.3  </a:t>
            </a:r>
            <a:r>
              <a:rPr lang="zh-CN" altLang="en-US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数据查询</a:t>
            </a: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(DQL)—</a:t>
            </a:r>
            <a:r>
              <a:rPr lang="zh-CN" altLang="en-US" sz="3200" b="1" u="none" dirty="0">
                <a:solidFill>
                  <a:srgbClr val="000066"/>
                </a:solidFill>
                <a:latin typeface="Times New Roman" pitchFamily="18" charset="0"/>
              </a:rPr>
              <a:t>嵌套查询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196975"/>
            <a:ext cx="8577262" cy="4967288"/>
          </a:xfrm>
        </p:spPr>
        <p:txBody>
          <a:bodyPr/>
          <a:lstStyle/>
          <a:p>
            <a:r>
              <a:rPr lang="zh-CN" altLang="en-US" dirty="0"/>
              <a:t>嵌套查询 </a:t>
            </a:r>
          </a:p>
          <a:p>
            <a:pPr lvl="1"/>
            <a:r>
              <a:rPr lang="zh-CN" altLang="en-US" sz="2500" dirty="0"/>
              <a:t>例：输出其他课程中比</a:t>
            </a:r>
            <a:r>
              <a:rPr lang="en-US" altLang="zh-CN" sz="2500" dirty="0"/>
              <a:t>005036</a:t>
            </a:r>
            <a:r>
              <a:rPr lang="zh-CN" altLang="en-US" sz="2500" dirty="0"/>
              <a:t>课程所有分数更低的学号、课程号和成绩。</a:t>
            </a:r>
          </a:p>
          <a:p>
            <a:pPr lvl="3"/>
            <a:r>
              <a:rPr lang="zh-CN" altLang="en-US" dirty="0"/>
              <a:t>本题</a:t>
            </a:r>
            <a:r>
              <a:rPr lang="zh-CN" altLang="en-US" dirty="0" smtClean="0"/>
              <a:t>用聚集函数</a:t>
            </a:r>
            <a:r>
              <a:rPr lang="zh-CN" altLang="en-US" dirty="0"/>
              <a:t>的</a:t>
            </a:r>
            <a:r>
              <a:rPr lang="en-US" altLang="zh-CN" dirty="0"/>
              <a:t>SQL</a:t>
            </a:r>
            <a:r>
              <a:rPr lang="zh-CN" altLang="en-US" dirty="0"/>
              <a:t>语句为：</a:t>
            </a:r>
          </a:p>
        </p:txBody>
      </p:sp>
      <p:sp>
        <p:nvSpPr>
          <p:cNvPr id="1020931" name="Text Box 3"/>
          <p:cNvSpPr txBox="1">
            <a:spLocks noChangeArrowheads="1"/>
          </p:cNvSpPr>
          <p:nvPr/>
        </p:nvSpPr>
        <p:spPr bwMode="auto">
          <a:xfrm>
            <a:off x="395536" y="3213100"/>
            <a:ext cx="8352929" cy="2308324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indent="-277813"/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SELECT * FROM </a:t>
            </a:r>
            <a:r>
              <a:rPr kumimoji="1"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sco_info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WHERE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SCORE &lt;</a:t>
            </a:r>
            <a:endParaRPr kumimoji="1" lang="en-US" altLang="zh-CN" sz="2400" b="1" u="none" dirty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 indent="-277813"/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 (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SELECT MIN(SCORE) FROM </a:t>
            </a:r>
            <a:r>
              <a:rPr kumimoji="1"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sco_info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</a:p>
          <a:p>
            <a:pPr lvl="1" indent="-277813"/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   WHERE 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CNO='005036')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AND CNO &lt;&gt; '005036'</a:t>
            </a:r>
          </a:p>
          <a:p>
            <a:pPr lvl="1" indent="-277813"/>
            <a:endParaRPr kumimoji="1" lang="en-US" altLang="zh-CN" sz="2400" b="1" u="none" dirty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 indent="-277813"/>
            <a:endParaRPr kumimoji="1" lang="en-US" altLang="zh-CN" sz="2400" b="1" u="none" dirty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/>
            <a:r>
              <a:rPr lang="zh-CN" altLang="en-US" sz="2400" b="1" u="none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一般来说，</a:t>
            </a:r>
            <a:r>
              <a:rPr lang="zh-CN" altLang="en-US" sz="2400" b="1" u="none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采用聚集函数</a:t>
            </a:r>
            <a:r>
              <a:rPr lang="zh-CN" altLang="en-US" sz="2400" b="1" u="none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的</a:t>
            </a:r>
            <a:r>
              <a:rPr lang="en-US" altLang="zh-CN" sz="2400" b="1" u="none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SQL</a:t>
            </a:r>
            <a:r>
              <a:rPr lang="zh-CN" altLang="en-US" sz="2400" b="1" u="none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语句的查询效率要高一些。</a:t>
            </a:r>
            <a:r>
              <a:rPr lang="zh-CN" altLang="en-US" sz="2400" u="none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020933" name="Rectangle 5"/>
          <p:cNvSpPr>
            <a:spLocks noChangeArrowheads="1"/>
          </p:cNvSpPr>
          <p:nvPr/>
        </p:nvSpPr>
        <p:spPr bwMode="auto">
          <a:xfrm>
            <a:off x="1187450" y="260350"/>
            <a:ext cx="7127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4.3.3  </a:t>
            </a:r>
            <a:r>
              <a:rPr lang="zh-CN" altLang="en-US" sz="3200" b="1" u="none" dirty="0" smtClean="0">
                <a:solidFill>
                  <a:srgbClr val="000066"/>
                </a:solidFill>
                <a:latin typeface="Times New Roman" pitchFamily="18" charset="0"/>
              </a:rPr>
              <a:t>数据查询</a:t>
            </a:r>
            <a:r>
              <a:rPr lang="en-US" altLang="zh-CN" sz="3200" b="1" u="none" smtClean="0">
                <a:solidFill>
                  <a:srgbClr val="000066"/>
                </a:solidFill>
                <a:latin typeface="Times New Roman" pitchFamily="18" charset="0"/>
              </a:rPr>
              <a:t>(DQL)—</a:t>
            </a:r>
            <a:r>
              <a:rPr lang="zh-CN" altLang="en-US" sz="3200" b="1" u="none" dirty="0">
                <a:solidFill>
                  <a:srgbClr val="000066"/>
                </a:solidFill>
                <a:latin typeface="Times New Roman" pitchFamily="18" charset="0"/>
              </a:rPr>
              <a:t>嵌套查询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第四章  数据库基础</a:t>
            </a:r>
            <a:r>
              <a:rPr lang="zh-CN" altLang="en-US"/>
              <a:t> </a:t>
            </a:r>
          </a:p>
        </p:txBody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700213"/>
            <a:ext cx="7740650" cy="38449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chemeClr val="tx1"/>
                </a:solidFill>
                <a:latin typeface="黑体" pitchFamily="2" charset="-122"/>
              </a:rPr>
              <a:t>4.3  </a:t>
            </a:r>
            <a:r>
              <a:rPr lang="zh-CN" altLang="en-US" b="0" dirty="0">
                <a:solidFill>
                  <a:schemeClr val="tx1"/>
                </a:solidFill>
                <a:latin typeface="黑体" pitchFamily="2" charset="-122"/>
              </a:rPr>
              <a:t>关系数据库标准</a:t>
            </a:r>
            <a:r>
              <a:rPr lang="en-US" altLang="zh-CN" b="0" dirty="0">
                <a:solidFill>
                  <a:schemeClr val="tx1"/>
                </a:solidFill>
                <a:latin typeface="黑体" pitchFamily="2" charset="-122"/>
              </a:rPr>
              <a:t>SQL</a:t>
            </a:r>
            <a:r>
              <a:rPr lang="zh-CN" altLang="en-US" b="0" dirty="0">
                <a:solidFill>
                  <a:schemeClr val="tx1"/>
                </a:solidFill>
                <a:latin typeface="黑体" pitchFamily="2" charset="-122"/>
              </a:rPr>
              <a:t>语言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chemeClr val="accent1"/>
                </a:solidFill>
                <a:latin typeface="黑体" pitchFamily="2" charset="-122"/>
              </a:rPr>
              <a:t>4.3.1 SQL</a:t>
            </a:r>
            <a:r>
              <a:rPr lang="zh-CN" altLang="en-US" b="0" dirty="0">
                <a:solidFill>
                  <a:schemeClr val="accent1"/>
                </a:solidFill>
                <a:latin typeface="黑体" pitchFamily="2" charset="-122"/>
              </a:rPr>
              <a:t>语言概述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chemeClr val="accent1"/>
                </a:solidFill>
                <a:latin typeface="黑体" pitchFamily="2" charset="-122"/>
              </a:rPr>
              <a:t>4.3.2 </a:t>
            </a:r>
            <a:r>
              <a:rPr lang="zh-CN" altLang="en-US" b="0" dirty="0">
                <a:solidFill>
                  <a:schemeClr val="accent1"/>
                </a:solidFill>
                <a:latin typeface="黑体" pitchFamily="2" charset="-122"/>
              </a:rPr>
              <a:t>数据定义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chemeClr val="accent1"/>
                </a:solidFill>
                <a:latin typeface="黑体" pitchFamily="2" charset="-122"/>
              </a:rPr>
              <a:t>4.3.3 </a:t>
            </a:r>
            <a:r>
              <a:rPr lang="zh-CN" altLang="en-US" b="0" dirty="0">
                <a:solidFill>
                  <a:schemeClr val="accent1"/>
                </a:solidFill>
                <a:latin typeface="黑体" pitchFamily="2" charset="-122"/>
              </a:rPr>
              <a:t>数据查询</a:t>
            </a:r>
          </a:p>
          <a:p>
            <a:pPr>
              <a:buNone/>
            </a:pPr>
            <a:r>
              <a:rPr lang="en-US" altLang="zh-CN" b="0" u="sng" dirty="0">
                <a:solidFill>
                  <a:srgbClr val="3366FF"/>
                </a:solidFill>
                <a:latin typeface="黑体" pitchFamily="2" charset="-122"/>
              </a:rPr>
              <a:t>4.3.4 </a:t>
            </a:r>
            <a:r>
              <a:rPr lang="zh-CN" altLang="en-US" b="0" u="sng" dirty="0">
                <a:solidFill>
                  <a:srgbClr val="3366FF"/>
                </a:solidFill>
                <a:latin typeface="黑体" pitchFamily="2" charset="-122"/>
              </a:rPr>
              <a:t>数据</a:t>
            </a:r>
            <a:r>
              <a:rPr lang="zh-CN" altLang="en-US" b="0" u="sng" dirty="0" smtClean="0">
                <a:solidFill>
                  <a:srgbClr val="3366FF"/>
                </a:solidFill>
                <a:latin typeface="黑体" pitchFamily="2" charset="-122"/>
              </a:rPr>
              <a:t>操纵（</a:t>
            </a:r>
            <a:r>
              <a:rPr lang="en-US" altLang="zh-CN" b="0" u="sng" dirty="0" smtClean="0">
                <a:solidFill>
                  <a:srgbClr val="3366FF"/>
                </a:solidFill>
                <a:latin typeface="黑体" pitchFamily="2" charset="-122"/>
              </a:rPr>
              <a:t>DML</a:t>
            </a:r>
            <a:r>
              <a:rPr lang="zh-CN" altLang="en-US" b="0" u="sng" dirty="0" smtClean="0">
                <a:solidFill>
                  <a:srgbClr val="3366FF"/>
                </a:solidFill>
                <a:latin typeface="黑体" pitchFamily="2" charset="-122"/>
              </a:rPr>
              <a:t>：</a:t>
            </a:r>
            <a:r>
              <a:rPr lang="en-US" altLang="zh-CN" b="0" u="sng" dirty="0">
                <a:solidFill>
                  <a:srgbClr val="3366FF"/>
                </a:solidFill>
                <a:latin typeface="黑体" pitchFamily="2" charset="-122"/>
              </a:rPr>
              <a:t>Data Manipulation Language</a:t>
            </a:r>
            <a:r>
              <a:rPr lang="zh-CN" altLang="en-US" b="0" u="sng" dirty="0" smtClean="0">
                <a:solidFill>
                  <a:srgbClr val="3366FF"/>
                </a:solidFill>
                <a:latin typeface="黑体" pitchFamily="2" charset="-122"/>
              </a:rPr>
              <a:t>）</a:t>
            </a:r>
            <a:endParaRPr lang="zh-CN" altLang="en-US" b="0" u="sng" dirty="0">
              <a:solidFill>
                <a:srgbClr val="3366FF"/>
              </a:solidFill>
              <a:latin typeface="黑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chemeClr val="accent1"/>
                </a:solidFill>
                <a:latin typeface="黑体" pitchFamily="2" charset="-122"/>
              </a:rPr>
              <a:t>4.3.5 </a:t>
            </a:r>
            <a:r>
              <a:rPr lang="zh-CN" altLang="en-US" b="0" dirty="0">
                <a:solidFill>
                  <a:schemeClr val="accent1"/>
                </a:solidFill>
                <a:latin typeface="黑体" pitchFamily="2" charset="-122"/>
              </a:rPr>
              <a:t>视图</a:t>
            </a:r>
          </a:p>
          <a:p>
            <a:pPr>
              <a:buFont typeface="Wingdings" pitchFamily="2" charset="2"/>
              <a:buNone/>
            </a:pPr>
            <a:endParaRPr lang="en-US" altLang="zh-CN" b="0" u="sng" dirty="0">
              <a:solidFill>
                <a:srgbClr val="3366FF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414463"/>
            <a:ext cx="8326438" cy="49672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/>
              <a:t>插入数据</a:t>
            </a:r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1"/>
            <a:r>
              <a:rPr lang="zh-CN" altLang="en-US" sz="2400" dirty="0"/>
              <a:t>如果选择了</a:t>
            </a:r>
            <a:r>
              <a:rPr lang="en-US" altLang="zh-CN" sz="2400" dirty="0"/>
              <a:t>VALUES</a:t>
            </a:r>
            <a:r>
              <a:rPr lang="zh-CN" altLang="en-US" sz="2400" dirty="0"/>
              <a:t>前的字段名称，则</a:t>
            </a:r>
            <a:r>
              <a:rPr lang="en-US" altLang="zh-CN" sz="2400" dirty="0"/>
              <a:t>VALUES</a:t>
            </a:r>
            <a:r>
              <a:rPr lang="zh-CN" altLang="en-US" sz="2400" dirty="0"/>
              <a:t>后的常量必须与其一一对应；如果没有字段名称，则</a:t>
            </a:r>
            <a:r>
              <a:rPr lang="en-US" altLang="zh-CN" sz="2400" dirty="0"/>
              <a:t>VALUES</a:t>
            </a:r>
            <a:r>
              <a:rPr lang="zh-CN" altLang="en-US" sz="2400" dirty="0"/>
              <a:t>后要给出所有字段的值；</a:t>
            </a:r>
          </a:p>
          <a:p>
            <a:pPr lvl="1"/>
            <a:r>
              <a:rPr lang="zh-CN" altLang="en-US" sz="2400" dirty="0"/>
              <a:t>常量的表示：如果是字符型或者日期型，其值要用</a:t>
            </a:r>
            <a:r>
              <a:rPr lang="zh-CN" altLang="en-US" sz="2400" dirty="0">
                <a:solidFill>
                  <a:srgbClr val="FF0000"/>
                </a:solidFill>
              </a:rPr>
              <a:t>单引号</a:t>
            </a:r>
            <a:r>
              <a:rPr lang="zh-CN" altLang="en-US" sz="2400" dirty="0"/>
              <a:t>括起来；</a:t>
            </a:r>
          </a:p>
          <a:p>
            <a:pPr lvl="1"/>
            <a:r>
              <a:rPr lang="zh-CN" altLang="en-US" sz="2400" dirty="0"/>
              <a:t>对于在</a:t>
            </a:r>
            <a:r>
              <a:rPr lang="en-US" altLang="zh-CN" sz="2400" dirty="0"/>
              <a:t>INSERT</a:t>
            </a:r>
            <a:r>
              <a:rPr lang="zh-CN" altLang="en-US" sz="2400" dirty="0"/>
              <a:t>语句中未出现的字段，记录插入时被赋予</a:t>
            </a:r>
            <a:r>
              <a:rPr lang="en-US" altLang="zh-CN" sz="2400" dirty="0"/>
              <a:t>NULL</a:t>
            </a:r>
            <a:r>
              <a:rPr lang="zh-CN" altLang="en-US" sz="2400" dirty="0"/>
              <a:t>；而对应有</a:t>
            </a:r>
            <a:r>
              <a:rPr lang="en-US" altLang="zh-CN" sz="2400" dirty="0"/>
              <a:t>NOT NULL</a:t>
            </a:r>
            <a:r>
              <a:rPr lang="zh-CN" altLang="en-US" sz="2400" dirty="0"/>
              <a:t>约束或作为索引的字段，必须给出非空值。</a:t>
            </a:r>
          </a:p>
        </p:txBody>
      </p:sp>
      <p:sp>
        <p:nvSpPr>
          <p:cNvPr id="1024003" name="Text Box 3"/>
          <p:cNvSpPr txBox="1">
            <a:spLocks noChangeArrowheads="1"/>
          </p:cNvSpPr>
          <p:nvPr/>
        </p:nvSpPr>
        <p:spPr bwMode="auto">
          <a:xfrm>
            <a:off x="2484438" y="1228725"/>
            <a:ext cx="6480175" cy="15525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715963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89535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lvl="3"/>
            <a:r>
              <a:rPr kumimoji="0" lang="en-US" altLang="zh-CN" b="1" u="none">
                <a:solidFill>
                  <a:srgbClr val="000066"/>
                </a:solidFill>
                <a:ea typeface="宋体" pitchFamily="2" charset="-122"/>
              </a:rPr>
              <a:t>INSERT INTO &lt;</a:t>
            </a:r>
            <a:r>
              <a:rPr kumimoji="0" lang="zh-CN" altLang="en-US" b="1" u="none">
                <a:solidFill>
                  <a:srgbClr val="000066"/>
                </a:solidFill>
                <a:ea typeface="宋体" pitchFamily="2" charset="-122"/>
              </a:rPr>
              <a:t>表名</a:t>
            </a:r>
            <a:r>
              <a:rPr kumimoji="0" lang="en-US" altLang="zh-CN" b="1" u="none">
                <a:solidFill>
                  <a:srgbClr val="000066"/>
                </a:solidFill>
                <a:ea typeface="宋体" pitchFamily="2" charset="-122"/>
              </a:rPr>
              <a:t>&gt; </a:t>
            </a:r>
          </a:p>
          <a:p>
            <a:pPr lvl="3"/>
            <a:r>
              <a:rPr kumimoji="0" lang="en-US" altLang="zh-CN" b="1" u="none">
                <a:solidFill>
                  <a:srgbClr val="000066"/>
                </a:solidFill>
                <a:ea typeface="宋体" pitchFamily="2" charset="-122"/>
              </a:rPr>
              <a:t>[(&lt;</a:t>
            </a:r>
            <a:r>
              <a:rPr kumimoji="0" lang="zh-CN" altLang="en-US" b="1" u="none">
                <a:solidFill>
                  <a:srgbClr val="000066"/>
                </a:solidFill>
                <a:ea typeface="宋体" pitchFamily="2" charset="-122"/>
              </a:rPr>
              <a:t>字段名称</a:t>
            </a:r>
            <a:r>
              <a:rPr kumimoji="0" lang="en-US" altLang="zh-CN" b="1" u="none">
                <a:solidFill>
                  <a:srgbClr val="000066"/>
                </a:solidFill>
                <a:ea typeface="宋体" pitchFamily="2" charset="-122"/>
              </a:rPr>
              <a:t>1&gt; [,&lt;</a:t>
            </a:r>
            <a:r>
              <a:rPr kumimoji="0" lang="zh-CN" altLang="en-US" b="1" u="none">
                <a:solidFill>
                  <a:srgbClr val="000066"/>
                </a:solidFill>
                <a:ea typeface="宋体" pitchFamily="2" charset="-122"/>
              </a:rPr>
              <a:t>字段名称</a:t>
            </a:r>
            <a:r>
              <a:rPr kumimoji="0" lang="en-US" altLang="zh-CN" b="1" u="none">
                <a:solidFill>
                  <a:srgbClr val="000066"/>
                </a:solidFill>
                <a:ea typeface="宋体" pitchFamily="2" charset="-122"/>
              </a:rPr>
              <a:t>2&gt; ... ...])]</a:t>
            </a:r>
          </a:p>
          <a:p>
            <a:pPr lvl="3"/>
            <a:r>
              <a:rPr kumimoji="0" lang="en-US" altLang="zh-CN" b="1" u="none">
                <a:solidFill>
                  <a:srgbClr val="000066"/>
                </a:solidFill>
                <a:ea typeface="宋体" pitchFamily="2" charset="-122"/>
              </a:rPr>
              <a:t>VALUES</a:t>
            </a:r>
          </a:p>
          <a:p>
            <a:pPr lvl="3"/>
            <a:r>
              <a:rPr kumimoji="0" lang="en-US" altLang="zh-CN" b="1" u="none">
                <a:solidFill>
                  <a:srgbClr val="000066"/>
                </a:solidFill>
                <a:ea typeface="宋体" pitchFamily="2" charset="-122"/>
              </a:rPr>
              <a:t>(&lt;</a:t>
            </a:r>
            <a:r>
              <a:rPr kumimoji="0" lang="zh-CN" altLang="en-US" b="1" u="none">
                <a:solidFill>
                  <a:srgbClr val="000066"/>
                </a:solidFill>
                <a:ea typeface="宋体" pitchFamily="2" charset="-122"/>
              </a:rPr>
              <a:t>常量</a:t>
            </a:r>
            <a:r>
              <a:rPr kumimoji="0" lang="en-US" altLang="zh-CN" b="1" u="none">
                <a:solidFill>
                  <a:srgbClr val="000066"/>
                </a:solidFill>
                <a:ea typeface="宋体" pitchFamily="2" charset="-122"/>
              </a:rPr>
              <a:t>1&gt; [,&lt;</a:t>
            </a:r>
            <a:r>
              <a:rPr kumimoji="0" lang="zh-CN" altLang="en-US" b="1" u="none">
                <a:solidFill>
                  <a:srgbClr val="000066"/>
                </a:solidFill>
                <a:ea typeface="宋体" pitchFamily="2" charset="-122"/>
              </a:rPr>
              <a:t>常量</a:t>
            </a:r>
            <a:r>
              <a:rPr kumimoji="0" lang="en-US" altLang="zh-CN" b="1" u="none">
                <a:solidFill>
                  <a:srgbClr val="000066"/>
                </a:solidFill>
                <a:ea typeface="宋体" pitchFamily="2" charset="-122"/>
              </a:rPr>
              <a:t>2&gt; ... ...])</a:t>
            </a:r>
          </a:p>
        </p:txBody>
      </p:sp>
      <p:sp>
        <p:nvSpPr>
          <p:cNvPr id="1024004" name="Rectangle 4"/>
          <p:cNvSpPr>
            <a:spLocks noChangeArrowheads="1"/>
          </p:cNvSpPr>
          <p:nvPr/>
        </p:nvSpPr>
        <p:spPr bwMode="auto">
          <a:xfrm>
            <a:off x="2268538" y="333375"/>
            <a:ext cx="4608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>
                <a:solidFill>
                  <a:srgbClr val="000066"/>
                </a:solidFill>
                <a:latin typeface="Times New Roman" pitchFamily="18" charset="0"/>
              </a:rPr>
              <a:t>4.3.4  </a:t>
            </a:r>
            <a:r>
              <a:rPr lang="zh-CN" altLang="en-US" sz="3200" b="1" u="none">
                <a:solidFill>
                  <a:srgbClr val="000066"/>
                </a:solidFill>
                <a:latin typeface="Times New Roman" pitchFamily="18" charset="0"/>
              </a:rPr>
              <a:t>数据操纵</a:t>
            </a:r>
            <a:r>
              <a:rPr lang="en-US" altLang="zh-CN" sz="3200" b="1" u="none">
                <a:solidFill>
                  <a:srgbClr val="000066"/>
                </a:solidFill>
                <a:latin typeface="Times New Roman" pitchFamily="18" charset="0"/>
              </a:rPr>
              <a:t>(DML)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插入数据</a:t>
            </a:r>
          </a:p>
          <a:p>
            <a:pPr lvl="2"/>
            <a:r>
              <a:rPr lang="zh-CN" altLang="en-US" dirty="0"/>
              <a:t>例：向</a:t>
            </a:r>
            <a:r>
              <a:rPr lang="en-US" altLang="zh-CN" dirty="0" err="1"/>
              <a:t>stu_info</a:t>
            </a:r>
            <a:r>
              <a:rPr lang="zh-CN" altLang="en-US" dirty="0"/>
              <a:t>表中插入一个学生的记录：学号</a:t>
            </a:r>
            <a:r>
              <a:rPr lang="en-US" altLang="zh-CN" dirty="0"/>
              <a:t>=031156</a:t>
            </a:r>
            <a:r>
              <a:rPr lang="zh-CN" altLang="en-US" dirty="0"/>
              <a:t>，姓名</a:t>
            </a:r>
            <a:r>
              <a:rPr lang="en-US" altLang="zh-CN" dirty="0"/>
              <a:t>=</a:t>
            </a:r>
            <a:r>
              <a:rPr lang="zh-CN" altLang="en-US" dirty="0"/>
              <a:t>王兵，性别</a:t>
            </a:r>
            <a:r>
              <a:rPr lang="en-US" altLang="zh-CN" dirty="0"/>
              <a:t>=</a:t>
            </a:r>
            <a:r>
              <a:rPr lang="zh-CN" altLang="en-US" dirty="0"/>
              <a:t>男，出生日期</a:t>
            </a:r>
            <a:r>
              <a:rPr lang="en-US" altLang="zh-CN" dirty="0"/>
              <a:t>=1980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16</a:t>
            </a:r>
            <a:r>
              <a:rPr lang="zh-CN" altLang="en-US" dirty="0"/>
              <a:t>日，专业</a:t>
            </a:r>
            <a:r>
              <a:rPr lang="en-US" altLang="zh-CN" dirty="0"/>
              <a:t>=</a:t>
            </a:r>
            <a:r>
              <a:rPr lang="zh-CN" altLang="en-US" dirty="0"/>
              <a:t>计算机。</a:t>
            </a:r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r>
              <a:rPr lang="zh-CN" altLang="en-US" dirty="0"/>
              <a:t>例：向</a:t>
            </a:r>
            <a:r>
              <a:rPr lang="en-US" altLang="zh-CN" dirty="0" err="1"/>
              <a:t>stu_info</a:t>
            </a:r>
            <a:r>
              <a:rPr lang="zh-CN" altLang="en-US" dirty="0"/>
              <a:t>表中插入一个学生的记录：学号</a:t>
            </a:r>
            <a:r>
              <a:rPr lang="en-US" altLang="zh-CN" dirty="0"/>
              <a:t>=031123</a:t>
            </a:r>
            <a:r>
              <a:rPr lang="zh-CN" altLang="en-US" dirty="0"/>
              <a:t>，姓名</a:t>
            </a:r>
            <a:r>
              <a:rPr lang="en-US" altLang="zh-CN" dirty="0"/>
              <a:t>=</a:t>
            </a:r>
            <a:r>
              <a:rPr lang="zh-CN" altLang="en-US" dirty="0"/>
              <a:t>李倩，性别</a:t>
            </a:r>
            <a:r>
              <a:rPr lang="en-US" altLang="zh-CN" dirty="0"/>
              <a:t>=</a:t>
            </a:r>
            <a:r>
              <a:rPr lang="zh-CN" altLang="en-US" dirty="0"/>
              <a:t>女。</a:t>
            </a:r>
          </a:p>
          <a:p>
            <a:pPr lvl="2"/>
            <a:endParaRPr lang="zh-CN" altLang="en-US" dirty="0"/>
          </a:p>
          <a:p>
            <a:endParaRPr lang="en-US" altLang="zh-CN" sz="2800" dirty="0"/>
          </a:p>
        </p:txBody>
      </p:sp>
      <p:sp>
        <p:nvSpPr>
          <p:cNvPr id="1025027" name="Text Box 3"/>
          <p:cNvSpPr txBox="1">
            <a:spLocks noChangeArrowheads="1"/>
          </p:cNvSpPr>
          <p:nvPr/>
        </p:nvSpPr>
        <p:spPr bwMode="auto">
          <a:xfrm>
            <a:off x="217443" y="3043238"/>
            <a:ext cx="8709115" cy="830997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indent="-277813"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INSERT INTO </a:t>
            </a:r>
            <a:r>
              <a:rPr kumimoji="1"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stu_info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</a:p>
          <a:p>
            <a:pPr lvl="1" indent="-277813"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VALUES ('031156','</a:t>
            </a:r>
            <a:r>
              <a:rPr kumimoji="1" lang="zh-CN" altLang="en-US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王兵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','M',#1980-05-16#,'</a:t>
            </a:r>
            <a:r>
              <a:rPr kumimoji="1" lang="zh-CN" altLang="en-US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计算机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')</a:t>
            </a:r>
          </a:p>
        </p:txBody>
      </p:sp>
      <p:sp>
        <p:nvSpPr>
          <p:cNvPr id="1025028" name="Text Box 4"/>
          <p:cNvSpPr txBox="1">
            <a:spLocks noChangeArrowheads="1"/>
          </p:cNvSpPr>
          <p:nvPr/>
        </p:nvSpPr>
        <p:spPr bwMode="auto">
          <a:xfrm>
            <a:off x="1075851" y="4843463"/>
            <a:ext cx="6992299" cy="830997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indent="-277813">
              <a:buClr>
                <a:schemeClr val="accent2"/>
              </a:buClr>
            </a:pP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INSERT INTO </a:t>
            </a:r>
            <a:r>
              <a:rPr kumimoji="1"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stu_info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(SNO,NAME,GENDER) </a:t>
            </a:r>
          </a:p>
          <a:p>
            <a:pPr lvl="1" indent="-277813">
              <a:buClr>
                <a:schemeClr val="accent2"/>
              </a:buClr>
            </a:pP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VALUES ('031123','</a:t>
            </a:r>
            <a:r>
              <a:rPr kumimoji="1" lang="zh-CN" altLang="en-US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李倩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','F') </a:t>
            </a:r>
          </a:p>
        </p:txBody>
      </p:sp>
      <p:sp>
        <p:nvSpPr>
          <p:cNvPr id="1025030" name="Rectangle 6"/>
          <p:cNvSpPr>
            <a:spLocks noChangeArrowheads="1"/>
          </p:cNvSpPr>
          <p:nvPr/>
        </p:nvSpPr>
        <p:spPr bwMode="auto">
          <a:xfrm>
            <a:off x="2268538" y="333375"/>
            <a:ext cx="4608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>
                <a:solidFill>
                  <a:srgbClr val="000066"/>
                </a:solidFill>
                <a:latin typeface="Times New Roman" pitchFamily="18" charset="0"/>
              </a:rPr>
              <a:t>4.3.4  </a:t>
            </a:r>
            <a:r>
              <a:rPr lang="zh-CN" altLang="en-US" sz="3200" b="1" u="none">
                <a:solidFill>
                  <a:srgbClr val="000066"/>
                </a:solidFill>
                <a:latin typeface="Times New Roman" pitchFamily="18" charset="0"/>
              </a:rPr>
              <a:t>数据操纵</a:t>
            </a:r>
            <a:r>
              <a:rPr lang="en-US" altLang="zh-CN" sz="3200" b="1" u="none">
                <a:solidFill>
                  <a:srgbClr val="000066"/>
                </a:solidFill>
                <a:latin typeface="Times New Roman" pitchFamily="18" charset="0"/>
              </a:rPr>
              <a:t>(DML)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修改数据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en-US" altLang="zh-CN"/>
              <a:t>UPDATE</a:t>
            </a:r>
            <a:r>
              <a:rPr lang="zh-CN" altLang="en-US"/>
              <a:t>语句的功能是修改满足</a:t>
            </a:r>
            <a:r>
              <a:rPr lang="en-US" altLang="zh-CN"/>
              <a:t>WHERE</a:t>
            </a:r>
            <a:r>
              <a:rPr lang="zh-CN" altLang="en-US"/>
              <a:t>条件的所有记录；</a:t>
            </a:r>
          </a:p>
          <a:p>
            <a:pPr lvl="1"/>
            <a:r>
              <a:rPr lang="zh-CN" altLang="en-US"/>
              <a:t>如果没有</a:t>
            </a:r>
            <a:r>
              <a:rPr lang="en-US" altLang="zh-CN"/>
              <a:t>WHERE</a:t>
            </a:r>
            <a:r>
              <a:rPr lang="zh-CN" altLang="en-US"/>
              <a:t>，则修改表中所有的记录。</a:t>
            </a:r>
          </a:p>
          <a:p>
            <a:pPr lvl="1"/>
            <a:r>
              <a:rPr lang="zh-CN" altLang="en-US"/>
              <a:t>语句中可以嵌套子查询。</a:t>
            </a:r>
            <a:endParaRPr lang="zh-CN" altLang="en-US" sz="2400"/>
          </a:p>
        </p:txBody>
      </p:sp>
      <p:sp>
        <p:nvSpPr>
          <p:cNvPr id="1026051" name="Text Box 3"/>
          <p:cNvSpPr txBox="1">
            <a:spLocks noChangeArrowheads="1"/>
          </p:cNvSpPr>
          <p:nvPr/>
        </p:nvSpPr>
        <p:spPr bwMode="auto">
          <a:xfrm>
            <a:off x="827088" y="1954213"/>
            <a:ext cx="8066087" cy="11874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u="none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UPDATE &lt;</a:t>
            </a:r>
            <a:r>
              <a:rPr lang="zh-CN" altLang="en-US" sz="2400" b="1" u="none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表名</a:t>
            </a:r>
            <a:r>
              <a:rPr lang="en-US" altLang="zh-CN" sz="2400" b="1" u="none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&gt; </a:t>
            </a:r>
          </a:p>
          <a:p>
            <a:r>
              <a:rPr lang="en-US" altLang="zh-CN" sz="2400" b="1" u="none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SET &lt;</a:t>
            </a:r>
            <a:r>
              <a:rPr lang="zh-CN" altLang="en-US" sz="2400" b="1" u="none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字段名</a:t>
            </a:r>
            <a:r>
              <a:rPr lang="en-US" altLang="zh-CN" sz="2400" b="1" u="none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1&gt; = &lt;</a:t>
            </a:r>
            <a:r>
              <a:rPr lang="zh-CN" altLang="en-US" sz="2400" b="1" u="none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400" b="1" u="none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1&gt; [, &lt;</a:t>
            </a:r>
            <a:r>
              <a:rPr lang="zh-CN" altLang="en-US" sz="2400" b="1" u="none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字段名</a:t>
            </a:r>
            <a:r>
              <a:rPr lang="en-US" altLang="zh-CN" sz="2400" b="1" u="none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2&gt; = &lt;</a:t>
            </a:r>
            <a:r>
              <a:rPr lang="zh-CN" altLang="en-US" sz="2400" b="1" u="none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400" b="1" u="none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2&gt;]... ...</a:t>
            </a:r>
          </a:p>
          <a:p>
            <a:r>
              <a:rPr lang="en-US" altLang="zh-CN" sz="2400" b="1" u="none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[WHERE &lt;</a:t>
            </a:r>
            <a:r>
              <a:rPr lang="zh-CN" altLang="en-US" sz="2400" b="1" u="none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</a:t>
            </a:r>
            <a:r>
              <a:rPr lang="en-US" altLang="zh-CN" sz="2400" b="1" u="none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&gt;]</a:t>
            </a:r>
          </a:p>
        </p:txBody>
      </p:sp>
      <p:sp>
        <p:nvSpPr>
          <p:cNvPr id="1026053" name="Rectangle 5"/>
          <p:cNvSpPr>
            <a:spLocks noChangeArrowheads="1"/>
          </p:cNvSpPr>
          <p:nvPr/>
        </p:nvSpPr>
        <p:spPr bwMode="auto">
          <a:xfrm>
            <a:off x="2268538" y="333375"/>
            <a:ext cx="4608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>
                <a:solidFill>
                  <a:srgbClr val="000066"/>
                </a:solidFill>
                <a:latin typeface="Times New Roman" pitchFamily="18" charset="0"/>
              </a:rPr>
              <a:t>4.3.4  </a:t>
            </a:r>
            <a:r>
              <a:rPr lang="zh-CN" altLang="en-US" sz="3200" b="1" u="none">
                <a:solidFill>
                  <a:srgbClr val="000066"/>
                </a:solidFill>
                <a:latin typeface="Times New Roman" pitchFamily="18" charset="0"/>
              </a:rPr>
              <a:t>数据操纵</a:t>
            </a:r>
            <a:r>
              <a:rPr lang="en-US" altLang="zh-CN" sz="3200" b="1" u="none">
                <a:solidFill>
                  <a:srgbClr val="000066"/>
                </a:solidFill>
                <a:latin typeface="Times New Roman" pitchFamily="18" charset="0"/>
              </a:rPr>
              <a:t>(DML)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修改数据例子</a:t>
            </a:r>
          </a:p>
          <a:p>
            <a:pPr lvl="1"/>
            <a:r>
              <a:rPr lang="zh-CN" altLang="en-US" dirty="0"/>
              <a:t>例：将学号为</a:t>
            </a:r>
            <a:r>
              <a:rPr lang="en-US" altLang="zh-CN" dirty="0"/>
              <a:t>031156</a:t>
            </a:r>
            <a:r>
              <a:rPr lang="zh-CN" altLang="en-US" dirty="0"/>
              <a:t>学生的出生日期改为</a:t>
            </a:r>
            <a:r>
              <a:rPr lang="en-US" altLang="zh-CN" dirty="0"/>
              <a:t>1981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日。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将所有学生的出生日期改为</a:t>
            </a:r>
            <a:r>
              <a:rPr lang="en-US" altLang="zh-CN" dirty="0"/>
              <a:t>1981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日。</a:t>
            </a:r>
          </a:p>
        </p:txBody>
      </p:sp>
      <p:sp>
        <p:nvSpPr>
          <p:cNvPr id="1027075" name="Text Box 3"/>
          <p:cNvSpPr txBox="1">
            <a:spLocks noChangeArrowheads="1"/>
          </p:cNvSpPr>
          <p:nvPr/>
        </p:nvSpPr>
        <p:spPr bwMode="auto">
          <a:xfrm>
            <a:off x="820973" y="2847975"/>
            <a:ext cx="7502054" cy="830997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indent="-277813">
              <a:buClr>
                <a:schemeClr val="accent2"/>
              </a:buClr>
            </a:pP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UPDATE </a:t>
            </a:r>
            <a:r>
              <a:rPr kumimoji="1"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stu_info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SET BIRDAY = #1981-02-03# </a:t>
            </a:r>
          </a:p>
          <a:p>
            <a:pPr lvl="1" indent="-277813">
              <a:buClr>
                <a:schemeClr val="accent2"/>
              </a:buClr>
            </a:pP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WHERE 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NO = '031156'</a:t>
            </a:r>
          </a:p>
        </p:txBody>
      </p:sp>
      <p:sp>
        <p:nvSpPr>
          <p:cNvPr id="1027076" name="Text Box 4"/>
          <p:cNvSpPr txBox="1">
            <a:spLocks noChangeArrowheads="1"/>
          </p:cNvSpPr>
          <p:nvPr/>
        </p:nvSpPr>
        <p:spPr bwMode="auto">
          <a:xfrm>
            <a:off x="905933" y="4627563"/>
            <a:ext cx="7332135" cy="46166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indent="-277813">
              <a:buClr>
                <a:schemeClr val="accent2"/>
              </a:buClr>
            </a:pP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UPDATE </a:t>
            </a:r>
            <a:r>
              <a:rPr kumimoji="1"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stu_info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SET BIRDAY = #1981-02-03#</a:t>
            </a:r>
          </a:p>
        </p:txBody>
      </p:sp>
      <p:sp>
        <p:nvSpPr>
          <p:cNvPr id="1027078" name="Rectangle 6"/>
          <p:cNvSpPr>
            <a:spLocks noChangeArrowheads="1"/>
          </p:cNvSpPr>
          <p:nvPr/>
        </p:nvSpPr>
        <p:spPr bwMode="auto">
          <a:xfrm>
            <a:off x="2268538" y="333375"/>
            <a:ext cx="4608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>
                <a:solidFill>
                  <a:srgbClr val="000066"/>
                </a:solidFill>
                <a:latin typeface="Times New Roman" pitchFamily="18" charset="0"/>
              </a:rPr>
              <a:t>4.3.4  </a:t>
            </a:r>
            <a:r>
              <a:rPr lang="zh-CN" altLang="en-US" sz="3200" b="1" u="none">
                <a:solidFill>
                  <a:srgbClr val="000066"/>
                </a:solidFill>
                <a:latin typeface="Times New Roman" pitchFamily="18" charset="0"/>
              </a:rPr>
              <a:t>数据操纵</a:t>
            </a:r>
            <a:r>
              <a:rPr lang="en-US" altLang="zh-CN" sz="3200" b="1" u="none">
                <a:solidFill>
                  <a:srgbClr val="000066"/>
                </a:solidFill>
                <a:latin typeface="Times New Roman" pitchFamily="18" charset="0"/>
              </a:rPr>
              <a:t>(DML)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删除数据</a:t>
            </a:r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r>
              <a:rPr lang="zh-CN" altLang="en-US" dirty="0"/>
              <a:t>功能是删除满足</a:t>
            </a:r>
            <a:r>
              <a:rPr lang="en-US" altLang="zh-CN" dirty="0"/>
              <a:t>WHERE</a:t>
            </a:r>
            <a:r>
              <a:rPr lang="zh-CN" altLang="en-US" dirty="0"/>
              <a:t>条件的所有记录；</a:t>
            </a:r>
          </a:p>
          <a:p>
            <a:pPr lvl="2"/>
            <a:r>
              <a:rPr lang="zh-CN" altLang="en-US" dirty="0"/>
              <a:t>如果没有</a:t>
            </a:r>
            <a:r>
              <a:rPr lang="en-US" altLang="zh-CN" dirty="0"/>
              <a:t>WHERE</a:t>
            </a:r>
            <a:r>
              <a:rPr lang="zh-CN" altLang="en-US" dirty="0"/>
              <a:t>，则表中所有的记录都被删除。</a:t>
            </a:r>
          </a:p>
          <a:p>
            <a:pPr lvl="2"/>
            <a:r>
              <a:rPr lang="zh-CN" altLang="en-US" dirty="0"/>
              <a:t>例：删除学号为</a:t>
            </a:r>
            <a:r>
              <a:rPr lang="en-US" altLang="zh-CN" dirty="0"/>
              <a:t>031156</a:t>
            </a:r>
            <a:r>
              <a:rPr lang="zh-CN" altLang="en-US" dirty="0"/>
              <a:t>学生的记录。</a:t>
            </a:r>
          </a:p>
          <a:p>
            <a:pPr lvl="2"/>
            <a:endParaRPr lang="zh-CN" altLang="en-US" dirty="0"/>
          </a:p>
          <a:p>
            <a:endParaRPr lang="en-US" altLang="zh-CN" sz="2800" dirty="0"/>
          </a:p>
        </p:txBody>
      </p:sp>
      <p:sp>
        <p:nvSpPr>
          <p:cNvPr id="1028099" name="Text Box 3"/>
          <p:cNvSpPr txBox="1">
            <a:spLocks noChangeArrowheads="1"/>
          </p:cNvSpPr>
          <p:nvPr/>
        </p:nvSpPr>
        <p:spPr bwMode="auto">
          <a:xfrm>
            <a:off x="1691680" y="2030413"/>
            <a:ext cx="5904656" cy="46166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lvl="3"/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DELETE FROM &lt;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表名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&gt; </a:t>
            </a:r>
            <a:r>
              <a:rPr lang="en-US" altLang="zh-CN" sz="2400" b="1" u="none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[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WHERE &lt;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&gt;]</a:t>
            </a:r>
            <a:endParaRPr lang="en-US" altLang="zh-CN" sz="2400" b="1" u="none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8100" name="Text Box 4"/>
          <p:cNvSpPr txBox="1">
            <a:spLocks noChangeArrowheads="1"/>
          </p:cNvSpPr>
          <p:nvPr/>
        </p:nvSpPr>
        <p:spPr bwMode="auto">
          <a:xfrm>
            <a:off x="905933" y="4987925"/>
            <a:ext cx="7332135" cy="46166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indent="-277813"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DELETE FROM </a:t>
            </a:r>
            <a:r>
              <a:rPr kumimoji="1"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stu_info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WHERE NO = '031156' </a:t>
            </a:r>
          </a:p>
        </p:txBody>
      </p:sp>
      <p:sp>
        <p:nvSpPr>
          <p:cNvPr id="1028102" name="Rectangle 6"/>
          <p:cNvSpPr>
            <a:spLocks noChangeArrowheads="1"/>
          </p:cNvSpPr>
          <p:nvPr/>
        </p:nvSpPr>
        <p:spPr bwMode="auto">
          <a:xfrm>
            <a:off x="2268538" y="333375"/>
            <a:ext cx="4608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>
                <a:solidFill>
                  <a:srgbClr val="000066"/>
                </a:solidFill>
                <a:latin typeface="Times New Roman" pitchFamily="18" charset="0"/>
              </a:rPr>
              <a:t>4.3.4  </a:t>
            </a:r>
            <a:r>
              <a:rPr lang="zh-CN" altLang="en-US" sz="3200" b="1" u="none">
                <a:solidFill>
                  <a:srgbClr val="000066"/>
                </a:solidFill>
                <a:latin typeface="Times New Roman" pitchFamily="18" charset="0"/>
              </a:rPr>
              <a:t>数据操纵</a:t>
            </a:r>
            <a:r>
              <a:rPr lang="en-US" altLang="zh-CN" sz="3200" b="1" u="none">
                <a:solidFill>
                  <a:srgbClr val="000066"/>
                </a:solidFill>
                <a:latin typeface="Times New Roman" pitchFamily="18" charset="0"/>
              </a:rPr>
              <a:t>(DML)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第四章  数据库基础</a:t>
            </a:r>
            <a:r>
              <a:rPr lang="zh-CN" altLang="en-US"/>
              <a:t> </a:t>
            </a:r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700213"/>
            <a:ext cx="7740650" cy="38449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chemeClr val="tx1"/>
                </a:solidFill>
                <a:latin typeface="黑体" pitchFamily="2" charset="-122"/>
              </a:rPr>
              <a:t>4.3  </a:t>
            </a:r>
            <a:r>
              <a:rPr lang="zh-CN" altLang="en-US" b="0" dirty="0">
                <a:solidFill>
                  <a:schemeClr val="tx1"/>
                </a:solidFill>
                <a:latin typeface="黑体" pitchFamily="2" charset="-122"/>
              </a:rPr>
              <a:t>关系数据库标准</a:t>
            </a:r>
            <a:r>
              <a:rPr lang="en-US" altLang="zh-CN" b="0" dirty="0">
                <a:solidFill>
                  <a:schemeClr val="tx1"/>
                </a:solidFill>
                <a:latin typeface="黑体" pitchFamily="2" charset="-122"/>
              </a:rPr>
              <a:t>SQL</a:t>
            </a:r>
            <a:r>
              <a:rPr lang="zh-CN" altLang="en-US" b="0" dirty="0">
                <a:solidFill>
                  <a:schemeClr val="tx1"/>
                </a:solidFill>
                <a:latin typeface="黑体" pitchFamily="2" charset="-122"/>
              </a:rPr>
              <a:t>语言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chemeClr val="accent1"/>
                </a:solidFill>
                <a:latin typeface="黑体" pitchFamily="2" charset="-122"/>
              </a:rPr>
              <a:t>4.3.1 SQL</a:t>
            </a:r>
            <a:r>
              <a:rPr lang="zh-CN" altLang="en-US" b="0" dirty="0">
                <a:solidFill>
                  <a:schemeClr val="accent1"/>
                </a:solidFill>
                <a:latin typeface="黑体" pitchFamily="2" charset="-122"/>
              </a:rPr>
              <a:t>语言概述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chemeClr val="accent1"/>
                </a:solidFill>
                <a:latin typeface="黑体" pitchFamily="2" charset="-122"/>
              </a:rPr>
              <a:t>4.3.2 </a:t>
            </a:r>
            <a:r>
              <a:rPr lang="zh-CN" altLang="en-US" b="0" dirty="0">
                <a:solidFill>
                  <a:schemeClr val="accent1"/>
                </a:solidFill>
                <a:latin typeface="黑体" pitchFamily="2" charset="-122"/>
              </a:rPr>
              <a:t>数据定义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chemeClr val="accent1"/>
                </a:solidFill>
                <a:latin typeface="黑体" pitchFamily="2" charset="-122"/>
              </a:rPr>
              <a:t>4.3.3 </a:t>
            </a:r>
            <a:r>
              <a:rPr lang="zh-CN" altLang="en-US" b="0" dirty="0">
                <a:solidFill>
                  <a:schemeClr val="accent1"/>
                </a:solidFill>
                <a:latin typeface="黑体" pitchFamily="2" charset="-122"/>
              </a:rPr>
              <a:t>数据查询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chemeClr val="accent1"/>
                </a:solidFill>
                <a:latin typeface="黑体" pitchFamily="2" charset="-122"/>
              </a:rPr>
              <a:t>4.3.4 </a:t>
            </a:r>
            <a:r>
              <a:rPr lang="zh-CN" altLang="en-US" b="0" dirty="0">
                <a:solidFill>
                  <a:schemeClr val="accent1"/>
                </a:solidFill>
                <a:latin typeface="黑体" pitchFamily="2" charset="-122"/>
              </a:rPr>
              <a:t>数据操纵</a:t>
            </a:r>
          </a:p>
          <a:p>
            <a:pPr>
              <a:buFont typeface="Wingdings" pitchFamily="2" charset="2"/>
              <a:buNone/>
            </a:pPr>
            <a:r>
              <a:rPr lang="en-US" altLang="zh-CN" b="0" u="sng" dirty="0">
                <a:solidFill>
                  <a:srgbClr val="3366FF"/>
                </a:solidFill>
                <a:latin typeface="黑体" pitchFamily="2" charset="-122"/>
              </a:rPr>
              <a:t>4.3.5 </a:t>
            </a:r>
            <a:r>
              <a:rPr lang="zh-CN" altLang="en-US" b="0" u="sng" dirty="0" smtClean="0">
                <a:solidFill>
                  <a:srgbClr val="3366FF"/>
                </a:solidFill>
                <a:latin typeface="黑体" pitchFamily="2" charset="-122"/>
              </a:rPr>
              <a:t>视图（</a:t>
            </a:r>
            <a:r>
              <a:rPr lang="en-US" altLang="zh-CN" b="0" u="sng" dirty="0" smtClean="0">
                <a:solidFill>
                  <a:srgbClr val="3366FF"/>
                </a:solidFill>
                <a:latin typeface="黑体" pitchFamily="2" charset="-122"/>
              </a:rPr>
              <a:t>View</a:t>
            </a:r>
            <a:r>
              <a:rPr lang="zh-CN" altLang="en-US" b="0" u="sng" dirty="0" smtClean="0">
                <a:solidFill>
                  <a:srgbClr val="3366FF"/>
                </a:solidFill>
                <a:latin typeface="黑体" pitchFamily="2" charset="-122"/>
              </a:rPr>
              <a:t>）</a:t>
            </a:r>
            <a:endParaRPr lang="zh-CN" altLang="en-US" b="0" u="sng" dirty="0">
              <a:solidFill>
                <a:srgbClr val="3366FF"/>
              </a:solidFill>
              <a:latin typeface="黑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b="0" u="sng" dirty="0">
              <a:solidFill>
                <a:srgbClr val="3366FF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1813" y="1052513"/>
            <a:ext cx="8001000" cy="4751387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视图是一种虚拟的表</a:t>
            </a:r>
          </a:p>
          <a:p>
            <a:pPr lvl="1"/>
            <a:r>
              <a:rPr lang="zh-CN" altLang="en-US">
                <a:ea typeface="宋体" pitchFamily="2" charset="-122"/>
              </a:rPr>
              <a:t>视图在定义后，可以和基本表一样在数据查询和数据操纵语句中使用。</a:t>
            </a:r>
          </a:p>
          <a:p>
            <a:r>
              <a:rPr lang="zh-CN" altLang="en-US">
                <a:ea typeface="宋体" pitchFamily="2" charset="-122"/>
              </a:rPr>
              <a:t>数据库中只有视图的定义，并不专门存放视图对应的数据</a:t>
            </a:r>
          </a:p>
          <a:p>
            <a:pPr lvl="1"/>
            <a:r>
              <a:rPr lang="zh-CN" altLang="en-US">
                <a:ea typeface="宋体" pitchFamily="2" charset="-122"/>
              </a:rPr>
              <a:t>换句话说，系统在内部自动进行转换，将对视图的一切操作转换为对基本表的操作。</a:t>
            </a:r>
          </a:p>
          <a:p>
            <a:r>
              <a:rPr lang="zh-CN" altLang="en-US">
                <a:ea typeface="宋体" pitchFamily="2" charset="-122"/>
              </a:rPr>
              <a:t>合理使用视图，可以为用户提供数据的不同观察角度，隐蔽不感兴趣的数据，简化用户的操作。</a:t>
            </a:r>
            <a:endParaRPr lang="zh-CN" altLang="en-US" sz="2800">
              <a:ea typeface="宋体" pitchFamily="2" charset="-122"/>
            </a:endParaRPr>
          </a:p>
        </p:txBody>
      </p:sp>
      <p:sp>
        <p:nvSpPr>
          <p:cNvPr id="1029123" name="Rectangle 3"/>
          <p:cNvSpPr>
            <a:spLocks noChangeArrowheads="1"/>
          </p:cNvSpPr>
          <p:nvPr/>
        </p:nvSpPr>
        <p:spPr bwMode="auto">
          <a:xfrm>
            <a:off x="2771775" y="333375"/>
            <a:ext cx="316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>
                <a:solidFill>
                  <a:srgbClr val="000066"/>
                </a:solidFill>
                <a:latin typeface="Times New Roman" pitchFamily="18" charset="0"/>
              </a:rPr>
              <a:t>4.3.5  </a:t>
            </a:r>
            <a:r>
              <a:rPr lang="zh-CN" altLang="en-US" sz="3200" b="1" u="none">
                <a:solidFill>
                  <a:srgbClr val="000066"/>
                </a:solidFill>
                <a:latin typeface="Times New Roman" pitchFamily="18" charset="0"/>
              </a:rPr>
              <a:t>视  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052513"/>
            <a:ext cx="8305800" cy="5311775"/>
          </a:xfrm>
        </p:spPr>
        <p:txBody>
          <a:bodyPr/>
          <a:lstStyle/>
          <a:p>
            <a:r>
              <a:rPr lang="zh-CN" altLang="en-US" dirty="0"/>
              <a:t>面向集合语言</a:t>
            </a:r>
          </a:p>
          <a:p>
            <a:pPr lvl="1"/>
            <a:r>
              <a:rPr lang="zh-CN" altLang="en-US" sz="2400" dirty="0"/>
              <a:t>采用集合操作方式，操作对象和查找结果可以是元组集合，而不仅仅是一个记录。</a:t>
            </a:r>
          </a:p>
          <a:p>
            <a:pPr lvl="1"/>
            <a:r>
              <a:rPr lang="zh-CN" altLang="en-US" sz="2400" dirty="0"/>
              <a:t>充分利用了关系数据库的优点，极大地提高了系统运行的效率。 </a:t>
            </a:r>
          </a:p>
          <a:p>
            <a:r>
              <a:rPr lang="zh-CN" altLang="en-US" dirty="0"/>
              <a:t>可以独立使用，也可以嵌入到宿主语言</a:t>
            </a:r>
          </a:p>
          <a:p>
            <a:pPr lvl="1"/>
            <a:r>
              <a:rPr lang="zh-CN" altLang="en-US" sz="2400" dirty="0"/>
              <a:t>既是自含式语言，又是嵌入式语言。</a:t>
            </a:r>
          </a:p>
          <a:p>
            <a:pPr lvl="1"/>
            <a:r>
              <a:rPr lang="zh-CN" altLang="en-US" sz="2400" dirty="0"/>
              <a:t>例如，作为前者，用户可以在数据库管理系统软件模块中直接使用</a:t>
            </a:r>
            <a:r>
              <a:rPr lang="en-US" altLang="zh-CN" sz="2400" dirty="0"/>
              <a:t>SQL</a:t>
            </a:r>
            <a:r>
              <a:rPr lang="zh-CN" altLang="en-US" sz="2400" dirty="0"/>
              <a:t>命令，修改或查询数据库；作为后者，</a:t>
            </a:r>
            <a:r>
              <a:rPr lang="en-US" altLang="zh-CN" sz="2400" dirty="0"/>
              <a:t>SQL</a:t>
            </a:r>
            <a:r>
              <a:rPr lang="zh-CN" altLang="en-US" sz="2400" dirty="0"/>
              <a:t>可以嵌入到高级语言（如</a:t>
            </a:r>
            <a:r>
              <a:rPr lang="en-US" altLang="zh-CN" sz="2400" dirty="0"/>
              <a:t>C</a:t>
            </a:r>
            <a:r>
              <a:rPr lang="en-US" altLang="zh-CN" sz="2400" dirty="0" smtClean="0"/>
              <a:t>++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COBOL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BASIC</a:t>
            </a:r>
            <a:r>
              <a:rPr lang="zh-CN" altLang="en-US" sz="2400" dirty="0"/>
              <a:t>等）中，应用程序员和高级用户可以用</a:t>
            </a:r>
            <a:r>
              <a:rPr lang="en-US" altLang="zh-CN" sz="2400" dirty="0"/>
              <a:t>SQL</a:t>
            </a:r>
            <a:r>
              <a:rPr lang="zh-CN" altLang="en-US" sz="2400" dirty="0"/>
              <a:t>语言开发定制应用程序。</a:t>
            </a:r>
          </a:p>
        </p:txBody>
      </p:sp>
      <p:sp>
        <p:nvSpPr>
          <p:cNvPr id="964611" name="Rectangle 3"/>
          <p:cNvSpPr>
            <a:spLocks noChangeArrowheads="1"/>
          </p:cNvSpPr>
          <p:nvPr/>
        </p:nvSpPr>
        <p:spPr bwMode="auto">
          <a:xfrm>
            <a:off x="2700338" y="333375"/>
            <a:ext cx="4608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>
                <a:solidFill>
                  <a:srgbClr val="000066"/>
                </a:solidFill>
              </a:rPr>
              <a:t>4.3.1 SQL</a:t>
            </a:r>
            <a:r>
              <a:rPr lang="zh-CN" altLang="en-US" sz="3200" b="1" u="none">
                <a:solidFill>
                  <a:srgbClr val="000066"/>
                </a:solidFill>
              </a:rPr>
              <a:t>语言概述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4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64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64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64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64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64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10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3"/>
            <a:ext cx="8253412" cy="4751387"/>
          </a:xfrm>
        </p:spPr>
        <p:txBody>
          <a:bodyPr/>
          <a:lstStyle/>
          <a:p>
            <a:r>
              <a:rPr lang="zh-CN" altLang="en-US" dirty="0"/>
              <a:t>定义视图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2"/>
            <a:endParaRPr lang="zh-CN" altLang="en-US" dirty="0">
              <a:latin typeface="Times New Roman" pitchFamily="18" charset="0"/>
            </a:endParaRPr>
          </a:p>
          <a:p>
            <a:pPr lvl="2"/>
            <a:r>
              <a:rPr lang="zh-CN" altLang="en-US" dirty="0">
                <a:latin typeface="Times New Roman" pitchFamily="18" charset="0"/>
              </a:rPr>
              <a:t>子查询中不允许含有</a:t>
            </a:r>
            <a:r>
              <a:rPr lang="en-US" altLang="zh-CN" dirty="0">
                <a:latin typeface="Times New Roman" pitchFamily="18" charset="0"/>
              </a:rPr>
              <a:t>ORDER BY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</a:rPr>
              <a:t>DISTINCT</a:t>
            </a:r>
            <a:r>
              <a:rPr lang="zh-CN" altLang="en-US" dirty="0">
                <a:latin typeface="Times New Roman" pitchFamily="18" charset="0"/>
              </a:rPr>
              <a:t>；</a:t>
            </a:r>
          </a:p>
          <a:p>
            <a:pPr lvl="2"/>
            <a:r>
              <a:rPr lang="zh-CN" altLang="en-US" dirty="0">
                <a:latin typeface="Times New Roman" pitchFamily="18" charset="0"/>
              </a:rPr>
              <a:t>组成视图的字段或者全部省略，或者全部指定；</a:t>
            </a:r>
          </a:p>
          <a:p>
            <a:pPr lvl="2"/>
            <a:r>
              <a:rPr lang="en-US" altLang="zh-CN" dirty="0">
                <a:latin typeface="Times New Roman" pitchFamily="18" charset="0"/>
              </a:rPr>
              <a:t>WITH CHECK OPTION</a:t>
            </a:r>
            <a:r>
              <a:rPr lang="zh-CN" altLang="en-US" dirty="0">
                <a:latin typeface="Times New Roman" pitchFamily="18" charset="0"/>
              </a:rPr>
              <a:t>表示对视图进行</a:t>
            </a:r>
            <a:r>
              <a:rPr lang="en-US" altLang="zh-CN" dirty="0">
                <a:latin typeface="Times New Roman" pitchFamily="18" charset="0"/>
              </a:rPr>
              <a:t>UPDATE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INSERT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</a:rPr>
              <a:t>DELETE</a:t>
            </a:r>
            <a:r>
              <a:rPr lang="zh-CN" altLang="en-US" dirty="0">
                <a:latin typeface="Times New Roman" pitchFamily="18" charset="0"/>
              </a:rPr>
              <a:t>操作时要保证更新、插入或删除的记录满足视图定义中的子查询条件。</a:t>
            </a:r>
          </a:p>
        </p:txBody>
      </p:sp>
      <p:sp>
        <p:nvSpPr>
          <p:cNvPr id="1030147" name="Text Box 3"/>
          <p:cNvSpPr txBox="1">
            <a:spLocks noChangeArrowheads="1"/>
          </p:cNvSpPr>
          <p:nvPr/>
        </p:nvSpPr>
        <p:spPr bwMode="auto">
          <a:xfrm>
            <a:off x="2843213" y="1516063"/>
            <a:ext cx="5976937" cy="15525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zh-CN" sz="2400" b="1" u="none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CREATE VIEW &lt;</a:t>
            </a:r>
            <a:r>
              <a:rPr lang="zh-CN" altLang="en-US" sz="2400" b="1" u="none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视图名</a:t>
            </a:r>
            <a:r>
              <a:rPr lang="en-US" altLang="zh-CN" sz="2400" b="1" u="none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&gt; </a:t>
            </a:r>
          </a:p>
          <a:p>
            <a:pPr lvl="1"/>
            <a:r>
              <a:rPr lang="en-US" altLang="zh-CN" sz="2400" b="1" u="none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[(&lt;</a:t>
            </a:r>
            <a:r>
              <a:rPr lang="zh-CN" altLang="en-US" sz="2400" b="1" u="none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字段名</a:t>
            </a:r>
            <a:r>
              <a:rPr lang="en-US" altLang="zh-CN" sz="2400" b="1" u="none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1&gt; [,&lt;</a:t>
            </a:r>
            <a:r>
              <a:rPr lang="zh-CN" altLang="en-US" sz="2400" b="1" u="none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字段名</a:t>
            </a:r>
            <a:r>
              <a:rPr lang="en-US" altLang="zh-CN" sz="2400" b="1" u="none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2&gt;]... ...)]</a:t>
            </a:r>
          </a:p>
          <a:p>
            <a:pPr lvl="1"/>
            <a:r>
              <a:rPr lang="en-US" altLang="zh-CN" sz="2400" b="1" u="none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AS &lt;</a:t>
            </a:r>
            <a:r>
              <a:rPr lang="zh-CN" altLang="en-US" sz="2400" b="1" u="none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子查询</a:t>
            </a:r>
            <a:r>
              <a:rPr lang="en-US" altLang="zh-CN" sz="2400" b="1" u="none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 lvl="1"/>
            <a:r>
              <a:rPr lang="en-US" altLang="zh-CN" sz="2400" b="1" u="none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[WITH CHECK OPTION]</a:t>
            </a:r>
            <a:endParaRPr lang="en-US" altLang="zh-CN" sz="2400" b="1" u="none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0148" name="Rectangle 4"/>
          <p:cNvSpPr>
            <a:spLocks noChangeArrowheads="1"/>
          </p:cNvSpPr>
          <p:nvPr/>
        </p:nvSpPr>
        <p:spPr bwMode="auto">
          <a:xfrm>
            <a:off x="2771775" y="333375"/>
            <a:ext cx="316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>
                <a:solidFill>
                  <a:srgbClr val="000066"/>
                </a:solidFill>
                <a:latin typeface="Times New Roman" pitchFamily="18" charset="0"/>
              </a:rPr>
              <a:t>4.3.5  </a:t>
            </a:r>
            <a:r>
              <a:rPr lang="zh-CN" altLang="en-US" sz="3200" b="1" u="none">
                <a:solidFill>
                  <a:srgbClr val="000066"/>
                </a:solidFill>
                <a:latin typeface="Times New Roman" pitchFamily="18" charset="0"/>
              </a:rPr>
              <a:t>视  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视图举例</a:t>
            </a:r>
          </a:p>
          <a:p>
            <a:pPr lvl="1"/>
            <a:r>
              <a:rPr lang="zh-CN" altLang="en-US" sz="2600" dirty="0"/>
              <a:t>例：建立</a:t>
            </a:r>
            <a:r>
              <a:rPr lang="en-US" altLang="zh-CN" sz="2600" dirty="0" err="1"/>
              <a:t>stu_info</a:t>
            </a:r>
            <a:r>
              <a:rPr lang="zh-CN" altLang="en-US" sz="2600" dirty="0"/>
              <a:t>表中所有男生的视图</a:t>
            </a:r>
            <a:r>
              <a:rPr lang="en-US" altLang="zh-CN" sz="2600" dirty="0"/>
              <a:t>M_STU</a:t>
            </a:r>
            <a:r>
              <a:rPr lang="zh-CN" altLang="en-US" sz="2600" dirty="0"/>
              <a:t>，要求新输入学生后仍保证该视图只有男生。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1031171" name="Text Box 3"/>
          <p:cNvSpPr txBox="1">
            <a:spLocks noChangeArrowheads="1"/>
          </p:cNvSpPr>
          <p:nvPr/>
        </p:nvSpPr>
        <p:spPr bwMode="auto">
          <a:xfrm>
            <a:off x="899245" y="3573463"/>
            <a:ext cx="7345511" cy="127419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indent="-277813">
              <a:lnSpc>
                <a:spcPct val="80000"/>
              </a:lnSpc>
              <a:buClr>
                <a:schemeClr val="accent2"/>
              </a:buClr>
            </a:pP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CREATE VIEW M_STU AS </a:t>
            </a:r>
            <a:endParaRPr kumimoji="1" lang="en-US" altLang="zh-CN" sz="2400" b="1" u="none" dirty="0" smtClean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 indent="-277813">
              <a:lnSpc>
                <a:spcPct val="80000"/>
              </a:lnSpc>
              <a:buClr>
                <a:schemeClr val="accent2"/>
              </a:buClr>
            </a:pP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SELECT 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NO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, NAME, ADDRESS </a:t>
            </a:r>
            <a:endParaRPr kumimoji="1" lang="en-US" altLang="zh-CN" sz="2400" b="1" u="none" dirty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 indent="-277813">
              <a:lnSpc>
                <a:spcPct val="80000"/>
              </a:lnSpc>
              <a:buClr>
                <a:schemeClr val="accent2"/>
              </a:buClr>
            </a:pP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   FROM </a:t>
            </a:r>
            <a:r>
              <a:rPr kumimoji="1"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stu_info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endParaRPr kumimoji="1" lang="en-US" altLang="zh-CN" sz="2400" b="1" u="none" dirty="0" smtClean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 indent="-277813">
              <a:lnSpc>
                <a:spcPct val="80000"/>
              </a:lnSpc>
              <a:buClr>
                <a:schemeClr val="accent2"/>
              </a:buClr>
            </a:pP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 WHERE 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GENDER='M' WITH CHECK OPTION  </a:t>
            </a:r>
          </a:p>
        </p:txBody>
      </p:sp>
      <p:sp>
        <p:nvSpPr>
          <p:cNvPr id="1031172" name="Rectangle 4"/>
          <p:cNvSpPr>
            <a:spLocks noChangeArrowheads="1"/>
          </p:cNvSpPr>
          <p:nvPr/>
        </p:nvSpPr>
        <p:spPr bwMode="auto">
          <a:xfrm>
            <a:off x="2771775" y="333375"/>
            <a:ext cx="316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>
                <a:solidFill>
                  <a:srgbClr val="000066"/>
                </a:solidFill>
                <a:latin typeface="Times New Roman" pitchFamily="18" charset="0"/>
              </a:rPr>
              <a:t>4.3.5  </a:t>
            </a:r>
            <a:r>
              <a:rPr lang="zh-CN" altLang="en-US" sz="3200" b="1" u="none">
                <a:solidFill>
                  <a:srgbClr val="000066"/>
                </a:solidFill>
                <a:latin typeface="Times New Roman" pitchFamily="18" charset="0"/>
              </a:rPr>
              <a:t>视  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查询和更新视图</a:t>
            </a:r>
          </a:p>
          <a:p>
            <a:pPr lvl="2"/>
            <a:r>
              <a:rPr lang="zh-CN" altLang="en-US"/>
              <a:t>定义视图之后，视图就是一个虚拟的表，可以象对基本表一样对其进行查询操作。</a:t>
            </a:r>
          </a:p>
          <a:p>
            <a:pPr lvl="2"/>
            <a:r>
              <a:rPr lang="zh-CN" altLang="en-US"/>
              <a:t>例：找出所有姓张的男生的学号。</a:t>
            </a:r>
          </a:p>
        </p:txBody>
      </p:sp>
      <p:sp>
        <p:nvSpPr>
          <p:cNvPr id="1032195" name="Text Box 3"/>
          <p:cNvSpPr txBox="1">
            <a:spLocks noChangeArrowheads="1"/>
          </p:cNvSpPr>
          <p:nvPr/>
        </p:nvSpPr>
        <p:spPr bwMode="auto">
          <a:xfrm>
            <a:off x="539750" y="3455988"/>
            <a:ext cx="8151270" cy="20867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indent="-277813">
              <a:lnSpc>
                <a:spcPct val="80000"/>
              </a:lnSpc>
              <a:buClr>
                <a:schemeClr val="accent2"/>
              </a:buClr>
            </a:pP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SELECT NO FROM M_STU WHERE NAME LIKE '</a:t>
            </a:r>
            <a:r>
              <a:rPr kumimoji="1" lang="zh-CN" altLang="en-US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张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%'</a:t>
            </a:r>
          </a:p>
          <a:p>
            <a:pPr lvl="1"/>
            <a:r>
              <a:rPr lang="en-US" altLang="zh-CN" sz="2400" b="1" u="none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------------</a:t>
            </a:r>
          </a:p>
          <a:p>
            <a:pPr lvl="1"/>
            <a:r>
              <a:rPr lang="zh-CN" altLang="en-US" sz="2400" b="1" u="none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系统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在执行这条</a:t>
            </a:r>
            <a:r>
              <a:rPr lang="en-US" altLang="zh-CN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SQL</a:t>
            </a:r>
            <a:r>
              <a:rPr lang="zh-CN" altLang="en-US" sz="24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语句时，实际上先转换为</a:t>
            </a:r>
            <a:r>
              <a:rPr lang="zh-CN" altLang="en-US" sz="2400" b="1" u="none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：</a:t>
            </a:r>
            <a:endParaRPr lang="en-US" altLang="zh-CN" sz="2400" b="1" u="none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lvl="1"/>
            <a:endParaRPr lang="zh-CN" altLang="en-US" sz="2400" b="1" u="none" dirty="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lvl="1" indent="-277813">
              <a:lnSpc>
                <a:spcPct val="80000"/>
              </a:lnSpc>
              <a:buClr>
                <a:schemeClr val="accent2"/>
              </a:buClr>
            </a:pP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SELECT NO FROM </a:t>
            </a:r>
            <a:r>
              <a:rPr kumimoji="1" lang="en-US" altLang="zh-CN" sz="2400" b="1" u="none" dirty="0" err="1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stu_info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WHERE NAME LIKE '</a:t>
            </a:r>
            <a:r>
              <a:rPr kumimoji="1" lang="zh-CN" altLang="en-US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张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%' </a:t>
            </a:r>
          </a:p>
          <a:p>
            <a:pPr lvl="1" indent="-277813">
              <a:lnSpc>
                <a:spcPct val="80000"/>
              </a:lnSpc>
              <a:buClr>
                <a:schemeClr val="accent2"/>
              </a:buClr>
            </a:pP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  AND 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GENDER='M' </a:t>
            </a:r>
          </a:p>
        </p:txBody>
      </p:sp>
      <p:sp>
        <p:nvSpPr>
          <p:cNvPr id="1032196" name="Rectangle 4"/>
          <p:cNvSpPr>
            <a:spLocks noChangeArrowheads="1"/>
          </p:cNvSpPr>
          <p:nvPr/>
        </p:nvSpPr>
        <p:spPr bwMode="auto">
          <a:xfrm>
            <a:off x="2771775" y="333375"/>
            <a:ext cx="316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>
                <a:solidFill>
                  <a:srgbClr val="000066"/>
                </a:solidFill>
                <a:latin typeface="Times New Roman" pitchFamily="18" charset="0"/>
              </a:rPr>
              <a:t>4.3.5  </a:t>
            </a:r>
            <a:r>
              <a:rPr lang="zh-CN" altLang="en-US" sz="3200" b="1" u="none">
                <a:solidFill>
                  <a:srgbClr val="000066"/>
                </a:solidFill>
                <a:latin typeface="Times New Roman" pitchFamily="18" charset="0"/>
              </a:rPr>
              <a:t>视  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查询和更新视图</a:t>
            </a:r>
          </a:p>
          <a:p>
            <a:pPr lvl="1"/>
            <a:r>
              <a:rPr lang="zh-CN" altLang="en-US" sz="2400"/>
              <a:t>同样，可以通过视图来插入、更新和删除数据。在</a:t>
            </a:r>
            <a:r>
              <a:rPr lang="en-US" altLang="zh-CN" sz="2400"/>
              <a:t>INSERT</a:t>
            </a:r>
            <a:r>
              <a:rPr lang="zh-CN" altLang="en-US" sz="2400"/>
              <a:t>、</a:t>
            </a:r>
            <a:r>
              <a:rPr lang="en-US" altLang="zh-CN" sz="2400"/>
              <a:t>UPDATE</a:t>
            </a:r>
            <a:r>
              <a:rPr lang="zh-CN" altLang="en-US" sz="2400"/>
              <a:t>和</a:t>
            </a:r>
            <a:r>
              <a:rPr lang="en-US" altLang="zh-CN" sz="2400"/>
              <a:t>DELETE</a:t>
            </a:r>
            <a:r>
              <a:rPr lang="zh-CN" altLang="en-US" sz="2400"/>
              <a:t>语句中，可以把视图看作基本表进行操作，最终系统会把这些数据操纵赋予对应的基本表。</a:t>
            </a:r>
          </a:p>
          <a:p>
            <a:pPr lvl="1"/>
            <a:r>
              <a:rPr lang="zh-CN" altLang="en-US" sz="2400"/>
              <a:t>在视图</a:t>
            </a:r>
            <a:r>
              <a:rPr lang="en-US" altLang="zh-CN" sz="2400"/>
              <a:t>M_STU</a:t>
            </a:r>
            <a:r>
              <a:rPr lang="zh-CN" altLang="en-US" sz="2400"/>
              <a:t>中更新姓名为</a:t>
            </a:r>
            <a:r>
              <a:rPr lang="en-US" altLang="zh-CN" sz="2400"/>
              <a:t>"</a:t>
            </a:r>
            <a:r>
              <a:rPr lang="zh-CN" altLang="en-US" sz="2400"/>
              <a:t>王中</a:t>
            </a:r>
            <a:r>
              <a:rPr lang="en-US" altLang="zh-CN" sz="2400"/>
              <a:t>"</a:t>
            </a:r>
            <a:r>
              <a:rPr lang="zh-CN" altLang="en-US" sz="2400"/>
              <a:t>的学生记录，将其地址更新为</a:t>
            </a:r>
            <a:r>
              <a:rPr lang="en-US" altLang="zh-CN" sz="2400"/>
              <a:t>"</a:t>
            </a:r>
            <a:r>
              <a:rPr lang="zh-CN" altLang="en-US" sz="2400"/>
              <a:t>上海浦东</a:t>
            </a:r>
            <a:r>
              <a:rPr lang="en-US" altLang="zh-CN" sz="2400"/>
              <a:t>"</a:t>
            </a:r>
            <a:r>
              <a:rPr lang="zh-CN" altLang="en-US" sz="2400"/>
              <a:t>。</a:t>
            </a:r>
          </a:p>
        </p:txBody>
      </p:sp>
      <p:sp>
        <p:nvSpPr>
          <p:cNvPr id="1033219" name="Text Box 3"/>
          <p:cNvSpPr txBox="1">
            <a:spLocks noChangeArrowheads="1"/>
          </p:cNvSpPr>
          <p:nvPr/>
        </p:nvSpPr>
        <p:spPr bwMode="auto">
          <a:xfrm>
            <a:off x="757655" y="4260850"/>
            <a:ext cx="7628691" cy="191437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indent="-277813">
              <a:lnSpc>
                <a:spcPct val="80000"/>
              </a:lnSpc>
              <a:buClr>
                <a:schemeClr val="accent2"/>
              </a:buClr>
            </a:pP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UPDATE M_STU </a:t>
            </a:r>
            <a:endParaRPr kumimoji="1" lang="en-US" altLang="zh-CN" sz="2400" b="1" u="none" dirty="0" smtClean="0">
              <a:solidFill>
                <a:srgbClr val="FF0000"/>
              </a:solidFill>
              <a:latin typeface="Consolas" panose="020B0609020204030204" pitchFamily="49" charset="0"/>
              <a:ea typeface="宋体" pitchFamily="2" charset="-122"/>
            </a:endParaRPr>
          </a:p>
          <a:p>
            <a:pPr lvl="1" indent="-277813">
              <a:lnSpc>
                <a:spcPct val="80000"/>
              </a:lnSpc>
              <a:buClr>
                <a:schemeClr val="accent2"/>
              </a:buClr>
            </a:pP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</a:t>
            </a:r>
            <a:r>
              <a:rPr kumimoji="1" lang="en-US" altLang="zh-CN" sz="2400" b="1" u="none" dirty="0" smtClean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  SET 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ADDRESS='</a:t>
            </a:r>
            <a:r>
              <a:rPr kumimoji="1" lang="zh-CN" altLang="en-US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上海浦东</a:t>
            </a:r>
            <a:r>
              <a:rPr kumimoji="1" lang="en-US" altLang="zh-CN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' WHERE NAME='</a:t>
            </a:r>
            <a:r>
              <a:rPr kumimoji="1" lang="zh-CN" altLang="en-US" sz="24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王中’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--------------</a:t>
            </a:r>
          </a:p>
          <a:p>
            <a:pPr lvl="1"/>
            <a:r>
              <a:rPr lang="zh-CN" altLang="en-US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系统在执行这条</a:t>
            </a:r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SQL</a:t>
            </a:r>
            <a:r>
              <a:rPr lang="zh-CN" altLang="en-US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语句时，实际上先转换为：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UPDATE </a:t>
            </a:r>
            <a:r>
              <a:rPr lang="en-US" altLang="zh-CN" sz="2000" b="1" u="none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stu_info</a:t>
            </a:r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SET ADDRESS='</a:t>
            </a:r>
            <a:r>
              <a:rPr lang="zh-CN" altLang="en-US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上海浦东</a:t>
            </a:r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' </a:t>
            </a:r>
          </a:p>
          <a:p>
            <a:pPr lvl="1"/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WHERE NAME='</a:t>
            </a:r>
            <a:r>
              <a:rPr lang="zh-CN" altLang="en-US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王中</a:t>
            </a:r>
            <a:r>
              <a:rPr lang="en-US" altLang="zh-CN" sz="2000" b="1" u="none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' AND GENDER='M'</a:t>
            </a:r>
            <a:r>
              <a:rPr lang="en-US" altLang="zh-CN" sz="2000" u="none" dirty="0">
                <a:latin typeface="Times New Roman" pitchFamily="18" charset="0"/>
                <a:ea typeface="宋体" pitchFamily="2" charset="-122"/>
              </a:rPr>
              <a:t>  </a:t>
            </a:r>
          </a:p>
        </p:txBody>
      </p:sp>
      <p:sp>
        <p:nvSpPr>
          <p:cNvPr id="1033220" name="Rectangle 4"/>
          <p:cNvSpPr>
            <a:spLocks noChangeArrowheads="1"/>
          </p:cNvSpPr>
          <p:nvPr/>
        </p:nvSpPr>
        <p:spPr bwMode="auto">
          <a:xfrm>
            <a:off x="2771775" y="333375"/>
            <a:ext cx="316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>
                <a:solidFill>
                  <a:srgbClr val="000066"/>
                </a:solidFill>
                <a:latin typeface="Times New Roman" pitchFamily="18" charset="0"/>
              </a:rPr>
              <a:t>4.3.5  </a:t>
            </a:r>
            <a:r>
              <a:rPr lang="zh-CN" altLang="en-US" sz="3200" b="1" u="none">
                <a:solidFill>
                  <a:srgbClr val="000066"/>
                </a:solidFill>
                <a:latin typeface="Times New Roman" pitchFamily="18" charset="0"/>
              </a:rPr>
              <a:t>视  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视图</a:t>
            </a:r>
          </a:p>
          <a:p>
            <a:pPr lvl="1"/>
            <a:r>
              <a:rPr lang="zh-CN" altLang="en-US" dirty="0"/>
              <a:t>删除视图</a:t>
            </a:r>
          </a:p>
          <a:p>
            <a:pPr lvl="2"/>
            <a:endParaRPr lang="zh-CN" altLang="en-US" sz="2200" dirty="0"/>
          </a:p>
          <a:p>
            <a:pPr lvl="2"/>
            <a:endParaRPr lang="zh-CN" altLang="en-US" sz="2200" dirty="0"/>
          </a:p>
          <a:p>
            <a:pPr lvl="2"/>
            <a:endParaRPr lang="zh-CN" altLang="en-US" sz="2200" dirty="0"/>
          </a:p>
          <a:p>
            <a:pPr lvl="1"/>
            <a:r>
              <a:rPr lang="zh-CN" altLang="en-US" dirty="0"/>
              <a:t>例：删除视图</a:t>
            </a:r>
            <a:r>
              <a:rPr lang="en-US" altLang="zh-CN" dirty="0"/>
              <a:t>M_STU</a:t>
            </a:r>
            <a:r>
              <a:rPr lang="zh-CN" altLang="en-US" dirty="0"/>
              <a:t>。</a:t>
            </a:r>
          </a:p>
          <a:p>
            <a:pPr lvl="1"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1034243" name="Text Box 3"/>
          <p:cNvSpPr txBox="1">
            <a:spLocks noChangeArrowheads="1"/>
          </p:cNvSpPr>
          <p:nvPr/>
        </p:nvSpPr>
        <p:spPr bwMode="auto">
          <a:xfrm>
            <a:off x="2987675" y="2611438"/>
            <a:ext cx="3768725" cy="4572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rgbClr val="000066"/>
                </a:solidFill>
                <a:ea typeface="宋体" pitchFamily="2" charset="-122"/>
              </a:rPr>
              <a:t>DROP VIEW &lt;</a:t>
            </a:r>
            <a:r>
              <a:rPr lang="zh-CN" altLang="en-US" sz="2400" b="1" u="none" dirty="0">
                <a:solidFill>
                  <a:srgbClr val="000066"/>
                </a:solidFill>
                <a:ea typeface="宋体" pitchFamily="2" charset="-122"/>
              </a:rPr>
              <a:t>视图名</a:t>
            </a:r>
            <a:r>
              <a:rPr lang="en-US" altLang="zh-CN" sz="2400" b="1" u="none" dirty="0">
                <a:solidFill>
                  <a:srgbClr val="000066"/>
                </a:solidFill>
                <a:ea typeface="宋体" pitchFamily="2" charset="-122"/>
              </a:rPr>
              <a:t>&gt;</a:t>
            </a:r>
          </a:p>
        </p:txBody>
      </p:sp>
      <p:sp>
        <p:nvSpPr>
          <p:cNvPr id="1034244" name="Text Box 4"/>
          <p:cNvSpPr txBox="1">
            <a:spLocks noChangeArrowheads="1"/>
          </p:cNvSpPr>
          <p:nvPr/>
        </p:nvSpPr>
        <p:spPr bwMode="auto">
          <a:xfrm>
            <a:off x="2987675" y="4447722"/>
            <a:ext cx="3142207" cy="443198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lvl="1" indent="-277813">
              <a:lnSpc>
                <a:spcPct val="80000"/>
              </a:lnSpc>
              <a:buClr>
                <a:schemeClr val="accent2"/>
              </a:buClr>
            </a:pPr>
            <a:r>
              <a:rPr kumimoji="1" lang="en-US" altLang="zh-CN" sz="2800" b="1" u="none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</a:rPr>
              <a:t>DROP VIEW M_STU</a:t>
            </a:r>
          </a:p>
        </p:txBody>
      </p:sp>
      <p:sp>
        <p:nvSpPr>
          <p:cNvPr id="1034245" name="Rectangle 5"/>
          <p:cNvSpPr>
            <a:spLocks noChangeArrowheads="1"/>
          </p:cNvSpPr>
          <p:nvPr/>
        </p:nvSpPr>
        <p:spPr bwMode="auto">
          <a:xfrm>
            <a:off x="2771775" y="333375"/>
            <a:ext cx="316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>
                <a:solidFill>
                  <a:srgbClr val="000066"/>
                </a:solidFill>
                <a:latin typeface="Times New Roman" pitchFamily="18" charset="0"/>
              </a:rPr>
              <a:t>4.3.5  </a:t>
            </a:r>
            <a:r>
              <a:rPr lang="zh-CN" altLang="en-US" sz="3200" b="1" u="none">
                <a:solidFill>
                  <a:srgbClr val="000066"/>
                </a:solidFill>
                <a:latin typeface="Times New Roman" pitchFamily="18" charset="0"/>
              </a:rPr>
              <a:t>视  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484313"/>
            <a:ext cx="8305800" cy="4953000"/>
          </a:xfrm>
        </p:spPr>
        <p:txBody>
          <a:bodyPr/>
          <a:lstStyle/>
          <a:p>
            <a:r>
              <a:rPr lang="zh-CN" altLang="en-US"/>
              <a:t>功能强大，集查询、定义、操纵和控制于一体 </a:t>
            </a:r>
          </a:p>
          <a:p>
            <a:pPr lvl="1"/>
            <a:r>
              <a:rPr lang="zh-CN" altLang="en-US" sz="2500"/>
              <a:t>使用</a:t>
            </a:r>
            <a:r>
              <a:rPr lang="en-US" altLang="zh-CN" sz="2500"/>
              <a:t>SQL</a:t>
            </a:r>
            <a:r>
              <a:rPr lang="zh-CN" altLang="en-US" sz="2500"/>
              <a:t>语言可以定义关系模式、创建数据库、插入数据、更新数据、复杂查询、维护数据、重构数据库、控制数据库安全等等。</a:t>
            </a:r>
          </a:p>
          <a:p>
            <a:pPr lvl="1"/>
            <a:r>
              <a:rPr lang="zh-CN" altLang="en-US" sz="2500"/>
              <a:t>几乎可以满足数据库所有操作。</a:t>
            </a:r>
          </a:p>
        </p:txBody>
      </p:sp>
      <p:sp>
        <p:nvSpPr>
          <p:cNvPr id="966659" name="Rectangle 3"/>
          <p:cNvSpPr>
            <a:spLocks noChangeArrowheads="1"/>
          </p:cNvSpPr>
          <p:nvPr/>
        </p:nvSpPr>
        <p:spPr bwMode="auto">
          <a:xfrm>
            <a:off x="2700338" y="333375"/>
            <a:ext cx="4608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>
                <a:solidFill>
                  <a:srgbClr val="000066"/>
                </a:solidFill>
              </a:rPr>
              <a:t>4.3.1 SQL</a:t>
            </a:r>
            <a:r>
              <a:rPr lang="zh-CN" altLang="en-US" sz="3200" b="1" u="none">
                <a:solidFill>
                  <a:srgbClr val="000066"/>
                </a:solidFill>
              </a:rPr>
              <a:t>语言概述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6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66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66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665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第四章  数据库基础</a:t>
            </a:r>
            <a:r>
              <a:rPr lang="zh-CN" altLang="en-US"/>
              <a:t> </a:t>
            </a:r>
          </a:p>
        </p:txBody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700213"/>
            <a:ext cx="7740650" cy="4105051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chemeClr val="tx1"/>
                </a:solidFill>
                <a:latin typeface="黑体" pitchFamily="2" charset="-122"/>
              </a:rPr>
              <a:t>4.3  </a:t>
            </a:r>
            <a:r>
              <a:rPr lang="zh-CN" altLang="en-US" b="0" dirty="0">
                <a:solidFill>
                  <a:schemeClr val="tx1"/>
                </a:solidFill>
                <a:latin typeface="黑体" pitchFamily="2" charset="-122"/>
              </a:rPr>
              <a:t>关系数据库标准</a:t>
            </a:r>
            <a:r>
              <a:rPr lang="en-US" altLang="zh-CN" b="0" dirty="0">
                <a:solidFill>
                  <a:schemeClr val="tx1"/>
                </a:solidFill>
                <a:latin typeface="黑体" pitchFamily="2" charset="-122"/>
              </a:rPr>
              <a:t>SQL</a:t>
            </a:r>
            <a:r>
              <a:rPr lang="zh-CN" altLang="en-US" b="0" dirty="0">
                <a:solidFill>
                  <a:schemeClr val="tx1"/>
                </a:solidFill>
                <a:latin typeface="黑体" pitchFamily="2" charset="-122"/>
              </a:rPr>
              <a:t>语言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chemeClr val="accent1"/>
                </a:solidFill>
                <a:latin typeface="黑体" pitchFamily="2" charset="-122"/>
              </a:rPr>
              <a:t>4.3.1 SQL</a:t>
            </a:r>
            <a:r>
              <a:rPr lang="zh-CN" altLang="en-US" b="0" dirty="0">
                <a:solidFill>
                  <a:schemeClr val="accent1"/>
                </a:solidFill>
                <a:latin typeface="黑体" pitchFamily="2" charset="-122"/>
              </a:rPr>
              <a:t>语言概述</a:t>
            </a:r>
          </a:p>
          <a:p>
            <a:pPr>
              <a:buNone/>
            </a:pPr>
            <a:r>
              <a:rPr lang="en-US" altLang="zh-CN" b="0" u="sng" dirty="0">
                <a:solidFill>
                  <a:srgbClr val="3366FF"/>
                </a:solidFill>
                <a:latin typeface="黑体" pitchFamily="2" charset="-122"/>
              </a:rPr>
              <a:t>4.3.2 </a:t>
            </a:r>
            <a:r>
              <a:rPr lang="zh-CN" altLang="en-US" b="0" u="sng" dirty="0">
                <a:solidFill>
                  <a:srgbClr val="3366FF"/>
                </a:solidFill>
                <a:latin typeface="黑体" pitchFamily="2" charset="-122"/>
              </a:rPr>
              <a:t>数据</a:t>
            </a:r>
            <a:r>
              <a:rPr lang="zh-CN" altLang="en-US" b="0" u="sng" dirty="0" smtClean="0">
                <a:solidFill>
                  <a:srgbClr val="3366FF"/>
                </a:solidFill>
                <a:latin typeface="黑体" pitchFamily="2" charset="-122"/>
              </a:rPr>
              <a:t>定义（</a:t>
            </a:r>
            <a:r>
              <a:rPr lang="en-US" altLang="zh-CN" b="0" u="sng" dirty="0" smtClean="0">
                <a:solidFill>
                  <a:srgbClr val="3366FF"/>
                </a:solidFill>
                <a:latin typeface="黑体" pitchFamily="2" charset="-122"/>
              </a:rPr>
              <a:t>DDL</a:t>
            </a:r>
            <a:r>
              <a:rPr lang="zh-CN" altLang="en-US" b="0" u="sng" dirty="0" smtClean="0">
                <a:solidFill>
                  <a:srgbClr val="3366FF"/>
                </a:solidFill>
                <a:latin typeface="黑体" pitchFamily="2" charset="-122"/>
              </a:rPr>
              <a:t>，</a:t>
            </a:r>
            <a:r>
              <a:rPr lang="en-US" altLang="zh-CN" b="0" u="sng" dirty="0" smtClean="0">
                <a:solidFill>
                  <a:srgbClr val="3366FF"/>
                </a:solidFill>
                <a:latin typeface="黑体" pitchFamily="2" charset="-122"/>
              </a:rPr>
              <a:t>Data Definition Language</a:t>
            </a:r>
            <a:r>
              <a:rPr lang="zh-CN" altLang="en-US" b="0" u="sng" dirty="0" smtClean="0">
                <a:solidFill>
                  <a:srgbClr val="3366FF"/>
                </a:solidFill>
                <a:latin typeface="黑体" pitchFamily="2" charset="-122"/>
              </a:rPr>
              <a:t>）</a:t>
            </a:r>
            <a:endParaRPr lang="zh-CN" altLang="en-US" b="0" u="sng" dirty="0">
              <a:solidFill>
                <a:srgbClr val="3366FF"/>
              </a:solidFill>
              <a:latin typeface="黑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chemeClr val="accent1"/>
                </a:solidFill>
                <a:latin typeface="黑体" pitchFamily="2" charset="-122"/>
              </a:rPr>
              <a:t>4.3.3 </a:t>
            </a:r>
            <a:r>
              <a:rPr lang="zh-CN" altLang="en-US" b="0" dirty="0">
                <a:solidFill>
                  <a:schemeClr val="accent1"/>
                </a:solidFill>
                <a:latin typeface="黑体" pitchFamily="2" charset="-122"/>
              </a:rPr>
              <a:t>数据查询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chemeClr val="accent1"/>
                </a:solidFill>
                <a:latin typeface="黑体" pitchFamily="2" charset="-122"/>
              </a:rPr>
              <a:t>4.3.4 </a:t>
            </a:r>
            <a:r>
              <a:rPr lang="zh-CN" altLang="en-US" b="0" dirty="0">
                <a:solidFill>
                  <a:schemeClr val="accent1"/>
                </a:solidFill>
                <a:latin typeface="黑体" pitchFamily="2" charset="-122"/>
              </a:rPr>
              <a:t>数据操纵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chemeClr val="accent1"/>
                </a:solidFill>
                <a:latin typeface="黑体" pitchFamily="2" charset="-122"/>
              </a:rPr>
              <a:t>4.3.5 </a:t>
            </a:r>
            <a:r>
              <a:rPr lang="zh-CN" altLang="en-US" b="0" dirty="0">
                <a:solidFill>
                  <a:schemeClr val="accent1"/>
                </a:solidFill>
                <a:latin typeface="黑体" pitchFamily="2" charset="-122"/>
              </a:rPr>
              <a:t>视图</a:t>
            </a:r>
          </a:p>
          <a:p>
            <a:pPr>
              <a:buFont typeface="Wingdings" pitchFamily="2" charset="2"/>
              <a:buNone/>
            </a:pPr>
            <a:endParaRPr lang="en-US" altLang="zh-CN" b="0" u="sng" dirty="0">
              <a:solidFill>
                <a:srgbClr val="3366FF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870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216891"/>
              </p:ext>
            </p:extLst>
          </p:nvPr>
        </p:nvGraphicFramePr>
        <p:xfrm>
          <a:off x="-384175" y="1755775"/>
          <a:ext cx="9723438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944" name="Document" r:id="rId3" imgW="5608551" imgH="2110245" progId="Word.Document.8">
                  <p:embed/>
                </p:oleObj>
              </mc:Choice>
              <mc:Fallback>
                <p:oleObj name="Document" r:id="rId3" imgW="5608551" imgH="211024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84175" y="1755775"/>
                        <a:ext cx="9723438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8707" name="Rectangle 3"/>
          <p:cNvSpPr>
            <a:spLocks noChangeArrowheads="1"/>
          </p:cNvSpPr>
          <p:nvPr/>
        </p:nvSpPr>
        <p:spPr bwMode="auto">
          <a:xfrm>
            <a:off x="611188" y="1484313"/>
            <a:ext cx="830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zh-CN" sz="2900" b="1" u="none">
              <a:solidFill>
                <a:srgbClr val="000066"/>
              </a:solidFill>
            </a:endParaRPr>
          </a:p>
        </p:txBody>
      </p:sp>
      <p:sp>
        <p:nvSpPr>
          <p:cNvPr id="968708" name="Rectangle 4"/>
          <p:cNvSpPr>
            <a:spLocks noChangeArrowheads="1"/>
          </p:cNvSpPr>
          <p:nvPr/>
        </p:nvSpPr>
        <p:spPr bwMode="auto">
          <a:xfrm>
            <a:off x="2339975" y="333375"/>
            <a:ext cx="5545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b="1" u="none">
                <a:solidFill>
                  <a:srgbClr val="000066"/>
                </a:solidFill>
              </a:rPr>
              <a:t>4.3.2  </a:t>
            </a:r>
            <a:r>
              <a:rPr lang="zh-CN" altLang="en-US" sz="3200" b="1" u="none">
                <a:solidFill>
                  <a:srgbClr val="000066"/>
                </a:solidFill>
              </a:rPr>
              <a:t>数据定义（</a:t>
            </a:r>
            <a:r>
              <a:rPr lang="en-US" altLang="zh-CN" sz="3200" b="1" u="none">
                <a:solidFill>
                  <a:srgbClr val="000066"/>
                </a:solidFill>
              </a:rPr>
              <a:t>DDL</a:t>
            </a:r>
            <a:r>
              <a:rPr lang="zh-CN" altLang="en-US" sz="3200" b="1" u="none">
                <a:solidFill>
                  <a:srgbClr val="000066"/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8707" grpId="0" build="p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3832</TotalTime>
  <Words>5000</Words>
  <Application>Microsoft Office PowerPoint</Application>
  <PresentationFormat>On-screen Show (4:3)</PresentationFormat>
  <Paragraphs>725</Paragraphs>
  <Slides>64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7" baseType="lpstr">
      <vt:lpstr>黑体</vt:lpstr>
      <vt:lpstr>华文隶书</vt:lpstr>
      <vt:lpstr>楷体_GB2312</vt:lpstr>
      <vt:lpstr>宋体</vt:lpstr>
      <vt:lpstr>幼圆</vt:lpstr>
      <vt:lpstr>Arial</vt:lpstr>
      <vt:lpstr>Consolas</vt:lpstr>
      <vt:lpstr>Times New Roman</vt:lpstr>
      <vt:lpstr>Verdana</vt:lpstr>
      <vt:lpstr>Wingdings</vt:lpstr>
      <vt:lpstr>Profile</vt:lpstr>
      <vt:lpstr>1_Profile</vt:lpstr>
      <vt:lpstr>Document</vt:lpstr>
      <vt:lpstr> </vt:lpstr>
      <vt:lpstr>第四章  数据库基础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第四章  数据库基础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第四章  数据库基础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第四章  数据库基础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第四章  数据库基础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刘菲聪</dc:creator>
  <cp:lastModifiedBy>Maimez XU</cp:lastModifiedBy>
  <cp:revision>512</cp:revision>
  <dcterms:created xsi:type="dcterms:W3CDTF">1999-11-24T09:28:42Z</dcterms:created>
  <dcterms:modified xsi:type="dcterms:W3CDTF">2019-11-24T14:34:12Z</dcterms:modified>
</cp:coreProperties>
</file>