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activeX/activeX1.xml" ContentType="application/vnd.ms-office.activeX+xml"/>
  <Override PartName="/ppt/activeX/activeX1.bin" ContentType="application/vnd.ms-office.activeX"/>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63" r:id="rId2"/>
  </p:sldMasterIdLst>
  <p:notesMasterIdLst>
    <p:notesMasterId r:id="rId155"/>
  </p:notesMasterIdLst>
  <p:sldIdLst>
    <p:sldId id="446" r:id="rId3"/>
    <p:sldId id="442" r:id="rId4"/>
    <p:sldId id="443" r:id="rId5"/>
    <p:sldId id="257" r:id="rId6"/>
    <p:sldId id="283" r:id="rId7"/>
    <p:sldId id="282" r:id="rId8"/>
    <p:sldId id="281" r:id="rId9"/>
    <p:sldId id="258" r:id="rId10"/>
    <p:sldId id="286" r:id="rId11"/>
    <p:sldId id="284" r:id="rId12"/>
    <p:sldId id="426" r:id="rId13"/>
    <p:sldId id="429" r:id="rId14"/>
    <p:sldId id="427" r:id="rId15"/>
    <p:sldId id="428" r:id="rId16"/>
    <p:sldId id="430" r:id="rId17"/>
    <p:sldId id="431" r:id="rId18"/>
    <p:sldId id="432" r:id="rId19"/>
    <p:sldId id="437" r:id="rId20"/>
    <p:sldId id="433" r:id="rId21"/>
    <p:sldId id="285" r:id="rId22"/>
    <p:sldId id="424" r:id="rId23"/>
    <p:sldId id="425" r:id="rId24"/>
    <p:sldId id="260" r:id="rId25"/>
    <p:sldId id="435" r:id="rId26"/>
    <p:sldId id="434" r:id="rId27"/>
    <p:sldId id="288" r:id="rId28"/>
    <p:sldId id="436" r:id="rId29"/>
    <p:sldId id="393" r:id="rId30"/>
    <p:sldId id="392" r:id="rId31"/>
    <p:sldId id="395" r:id="rId32"/>
    <p:sldId id="441" r:id="rId33"/>
    <p:sldId id="410" r:id="rId34"/>
    <p:sldId id="396" r:id="rId35"/>
    <p:sldId id="397" r:id="rId36"/>
    <p:sldId id="398" r:id="rId37"/>
    <p:sldId id="411" r:id="rId38"/>
    <p:sldId id="414" r:id="rId39"/>
    <p:sldId id="412" r:id="rId40"/>
    <p:sldId id="413" r:id="rId41"/>
    <p:sldId id="416" r:id="rId42"/>
    <p:sldId id="415" r:id="rId43"/>
    <p:sldId id="447" r:id="rId44"/>
    <p:sldId id="401" r:id="rId45"/>
    <p:sldId id="444" r:id="rId46"/>
    <p:sldId id="287" r:id="rId47"/>
    <p:sldId id="448" r:id="rId48"/>
    <p:sldId id="302" r:id="rId49"/>
    <p:sldId id="449" r:id="rId50"/>
    <p:sldId id="304" r:id="rId51"/>
    <p:sldId id="305" r:id="rId52"/>
    <p:sldId id="306" r:id="rId53"/>
    <p:sldId id="440" r:id="rId54"/>
    <p:sldId id="307" r:id="rId55"/>
    <p:sldId id="308" r:id="rId56"/>
    <p:sldId id="309" r:id="rId57"/>
    <p:sldId id="310" r:id="rId58"/>
    <p:sldId id="438" r:id="rId59"/>
    <p:sldId id="312" r:id="rId60"/>
    <p:sldId id="311" r:id="rId61"/>
    <p:sldId id="294" r:id="rId62"/>
    <p:sldId id="313" r:id="rId63"/>
    <p:sldId id="314" r:id="rId64"/>
    <p:sldId id="315" r:id="rId65"/>
    <p:sldId id="346" r:id="rId66"/>
    <p:sldId id="347" r:id="rId67"/>
    <p:sldId id="348" r:id="rId68"/>
    <p:sldId id="349" r:id="rId69"/>
    <p:sldId id="417" r:id="rId70"/>
    <p:sldId id="317" r:id="rId71"/>
    <p:sldId id="316" r:id="rId72"/>
    <p:sldId id="350" r:id="rId73"/>
    <p:sldId id="318" r:id="rId74"/>
    <p:sldId id="355" r:id="rId75"/>
    <p:sldId id="356" r:id="rId76"/>
    <p:sldId id="357" r:id="rId77"/>
    <p:sldId id="358" r:id="rId78"/>
    <p:sldId id="352" r:id="rId79"/>
    <p:sldId id="353" r:id="rId80"/>
    <p:sldId id="351" r:id="rId81"/>
    <p:sldId id="354" r:id="rId82"/>
    <p:sldId id="362" r:id="rId83"/>
    <p:sldId id="359" r:id="rId84"/>
    <p:sldId id="365" r:id="rId85"/>
    <p:sldId id="366" r:id="rId86"/>
    <p:sldId id="367" r:id="rId87"/>
    <p:sldId id="368" r:id="rId88"/>
    <p:sldId id="319" r:id="rId89"/>
    <p:sldId id="361" r:id="rId90"/>
    <p:sldId id="360" r:id="rId91"/>
    <p:sldId id="363" r:id="rId92"/>
    <p:sldId id="418" r:id="rId93"/>
    <p:sldId id="364" r:id="rId94"/>
    <p:sldId id="320" r:id="rId95"/>
    <p:sldId id="321" r:id="rId96"/>
    <p:sldId id="325" r:id="rId97"/>
    <p:sldId id="326" r:id="rId98"/>
    <p:sldId id="328" r:id="rId99"/>
    <p:sldId id="336" r:id="rId100"/>
    <p:sldId id="329" r:id="rId101"/>
    <p:sldId id="330" r:id="rId102"/>
    <p:sldId id="331" r:id="rId103"/>
    <p:sldId id="332" r:id="rId104"/>
    <p:sldId id="333" r:id="rId105"/>
    <p:sldId id="335" r:id="rId106"/>
    <p:sldId id="323" r:id="rId107"/>
    <p:sldId id="324" r:id="rId108"/>
    <p:sldId id="337" r:id="rId109"/>
    <p:sldId id="338" r:id="rId110"/>
    <p:sldId id="339" r:id="rId111"/>
    <p:sldId id="340" r:id="rId112"/>
    <p:sldId id="377" r:id="rId113"/>
    <p:sldId id="341" r:id="rId114"/>
    <p:sldId id="419" r:id="rId115"/>
    <p:sldId id="343" r:id="rId116"/>
    <p:sldId id="342" r:id="rId117"/>
    <p:sldId id="344" r:id="rId118"/>
    <p:sldId id="345" r:id="rId119"/>
    <p:sldId id="369" r:id="rId120"/>
    <p:sldId id="370" r:id="rId121"/>
    <p:sldId id="371" r:id="rId122"/>
    <p:sldId id="372" r:id="rId123"/>
    <p:sldId id="373" r:id="rId124"/>
    <p:sldId id="374" r:id="rId125"/>
    <p:sldId id="375" r:id="rId126"/>
    <p:sldId id="376" r:id="rId127"/>
    <p:sldId id="378" r:id="rId128"/>
    <p:sldId id="379" r:id="rId129"/>
    <p:sldId id="380" r:id="rId130"/>
    <p:sldId id="381" r:id="rId131"/>
    <p:sldId id="382" r:id="rId132"/>
    <p:sldId id="383" r:id="rId133"/>
    <p:sldId id="384" r:id="rId134"/>
    <p:sldId id="386" r:id="rId135"/>
    <p:sldId id="389" r:id="rId136"/>
    <p:sldId id="388" r:id="rId137"/>
    <p:sldId id="387" r:id="rId138"/>
    <p:sldId id="394" r:id="rId139"/>
    <p:sldId id="391" r:id="rId140"/>
    <p:sldId id="445" r:id="rId141"/>
    <p:sldId id="421" r:id="rId142"/>
    <p:sldId id="390" r:id="rId143"/>
    <p:sldId id="404" r:id="rId144"/>
    <p:sldId id="402" r:id="rId145"/>
    <p:sldId id="405" r:id="rId146"/>
    <p:sldId id="420" r:id="rId147"/>
    <p:sldId id="439" r:id="rId148"/>
    <p:sldId id="403" r:id="rId149"/>
    <p:sldId id="408" r:id="rId150"/>
    <p:sldId id="406" r:id="rId151"/>
    <p:sldId id="407" r:id="rId152"/>
    <p:sldId id="422" r:id="rId153"/>
    <p:sldId id="423" r:id="rId154"/>
  </p:sldIdLst>
  <p:sldSz cx="9144000" cy="6858000" type="screen4x3"/>
  <p:notesSz cx="6858000" cy="9144000"/>
  <p:custShowLst>
    <p:custShow name="第二次课" id="0">
      <p:sldLst>
        <p:sld r:id="rId4"/>
        <p:sld r:id="rId5"/>
        <p:sld r:id="rId8"/>
        <p:sld r:id="rId12"/>
        <p:sld r:id="rId22"/>
        <p:sld r:id="rId23"/>
        <p:sld r:id="rId24"/>
        <p:sld r:id="rId46"/>
        <p:sld r:id="rId47"/>
        <p:sld r:id="rId49"/>
        <p:sld r:id="rId57"/>
        <p:sld r:id="rId58"/>
        <p:sld r:id="rId59"/>
        <p:sld r:id="rId60"/>
        <p:sld r:id="rId61"/>
        <p:sld r:id="rId63"/>
        <p:sld r:id="rId64"/>
        <p:sld r:id="rId65"/>
        <p:sld r:id="rId66"/>
        <p:sld r:id="rId67"/>
        <p:sld r:id="rId68"/>
        <p:sld r:id="rId69"/>
        <p:sld r:id="rId70"/>
        <p:sld r:id="rId71"/>
        <p:sld r:id="rId72"/>
        <p:sld r:id="rId73"/>
        <p:sld r:id="rId74"/>
        <p:sld r:id="rId75"/>
        <p:sld r:id="rId76"/>
        <p:sld r:id="rId77"/>
        <p:sld r:id="rId78"/>
        <p:sld r:id="rId79"/>
        <p:sld r:id="rId80"/>
        <p:sld r:id="rId81"/>
        <p:sld r:id="rId82"/>
        <p:sld r:id="rId83"/>
        <p:sld r:id="rId84"/>
        <p:sld r:id="rId85"/>
        <p:sld r:id="rId86"/>
        <p:sld r:id="rId87"/>
        <p:sld r:id="rId88"/>
        <p:sld r:id="rId89"/>
        <p:sld r:id="rId90"/>
        <p:sld r:id="rId91"/>
        <p:sld r:id="rId92"/>
        <p:sld r:id="rId93"/>
        <p:sld r:id="rId94"/>
        <p:sld r:id="rId95"/>
        <p:sld r:id="rId96"/>
        <p:sld r:id="rId97"/>
        <p:sld r:id="rId98"/>
        <p:sld r:id="rId99"/>
        <p:sld r:id="rId100"/>
        <p:sld r:id="rId101"/>
        <p:sld r:id="rId102"/>
        <p:sld r:id="rId103"/>
        <p:sld r:id="rId104"/>
        <p:sld r:id="rId105"/>
        <p:sld r:id="rId106"/>
        <p:sld r:id="rId107"/>
        <p:sld r:id="rId108"/>
        <p:sld r:id="rId109"/>
        <p:sld r:id="rId110"/>
        <p:sld r:id="rId111"/>
        <p:sld r:id="rId112"/>
        <p:sld r:id="rId113"/>
        <p:sld r:id="rId114"/>
        <p:sld r:id="rId115"/>
        <p:sld r:id="rId116"/>
        <p:sld r:id="rId117"/>
        <p:sld r:id="rId118"/>
        <p:sld r:id="rId119"/>
        <p:sld r:id="rId120"/>
        <p:sld r:id="rId121"/>
        <p:sld r:id="rId122"/>
        <p:sld r:id="rId123"/>
        <p:sld r:id="rId124"/>
        <p:sld r:id="rId125"/>
        <p:sld r:id="rId126"/>
        <p:sld r:id="rId127"/>
        <p:sld r:id="rId128"/>
        <p:sld r:id="rId129"/>
        <p:sld r:id="rId130"/>
        <p:sld r:id="rId131"/>
        <p:sld r:id="rId132"/>
        <p:sld r:id="rId133"/>
        <p:sld r:id="rId134"/>
        <p:sld r:id="rId135"/>
        <p:sld r:id="rId136"/>
        <p:sld r:id="rId137"/>
        <p:sld r:id="rId138"/>
        <p:sld r:id="rId139"/>
        <p:sld r:id="rId140"/>
        <p:sld r:id="rId141"/>
        <p:sld r:id="rId142"/>
        <p:sld r:id="rId143"/>
        <p:sld r:id="rId144"/>
        <p:sld r:id="rId145"/>
        <p:sld r:id="rId146"/>
        <p:sld r:id="rId147"/>
        <p:sld r:id="rId148"/>
        <p:sld r:id="rId149"/>
        <p:sld r:id="rId150"/>
      </p:sldLst>
    </p:custShow>
    <p:custShow name="第三次课" id="1">
      <p:sldLst>
        <p:sld r:id="rId4"/>
        <p:sld r:id="rId5"/>
        <p:sld r:id="rId46"/>
        <p:sld r:id="rId109"/>
        <p:sld r:id="rId110"/>
        <p:sld r:id="rId111"/>
        <p:sld r:id="rId112"/>
        <p:sld r:id="rId113"/>
        <p:sld r:id="rId114"/>
        <p:sld r:id="rId115"/>
        <p:sld r:id="rId116"/>
        <p:sld r:id="rId117"/>
        <p:sld r:id="rId118"/>
        <p:sld r:id="rId119"/>
        <p:sld r:id="rId120"/>
        <p:sld r:id="rId121"/>
        <p:sld r:id="rId122"/>
        <p:sld r:id="rId123"/>
        <p:sld r:id="rId124"/>
        <p:sld r:id="rId125"/>
        <p:sld r:id="rId126"/>
        <p:sld r:id="rId127"/>
        <p:sld r:id="rId128"/>
        <p:sld r:id="rId129"/>
        <p:sld r:id="rId130"/>
        <p:sld r:id="rId131"/>
        <p:sld r:id="rId132"/>
        <p:sld r:id="rId133"/>
        <p:sld r:id="rId134"/>
        <p:sld r:id="rId135"/>
        <p:sld r:id="rId136"/>
        <p:sld r:id="rId137"/>
        <p:sld r:id="rId138"/>
        <p:sld r:id="rId139"/>
        <p:sld r:id="rId140"/>
        <p:sld r:id="rId141"/>
        <p:sld r:id="rId142"/>
        <p:sld r:id="rId143"/>
        <p:sld r:id="rId144"/>
        <p:sld r:id="rId145"/>
        <p:sld r:id="rId146"/>
        <p:sld r:id="rId147"/>
        <p:sld r:id="rId148"/>
        <p:sld r:id="rId149"/>
        <p:sld r:id="rId150"/>
      </p:sldLst>
    </p:custShow>
  </p:custShowLst>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99"/>
    <a:srgbClr val="FFFF00"/>
    <a:srgbClr val="0000CC"/>
    <a:srgbClr val="003300"/>
    <a:srgbClr val="CCFFFF"/>
    <a:srgbClr val="FFCCFF"/>
    <a:srgbClr val="CCFF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47" autoAdjust="0"/>
    <p:restoredTop sz="63720" autoAdjust="0"/>
  </p:normalViewPr>
  <p:slideViewPr>
    <p:cSldViewPr>
      <p:cViewPr varScale="1">
        <p:scale>
          <a:sx n="40" d="100"/>
          <a:sy n="40" d="100"/>
        </p:scale>
        <p:origin x="163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tableStyles" Target="tableStyles.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notesMaster" Target="notesMasters/notesMaster1.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presProps" Target="presProp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88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ltLang="zh-CN"/>
          </a:p>
        </p:txBody>
      </p:sp>
      <p:sp>
        <p:nvSpPr>
          <p:cNvPr id="2088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ltLang="zh-CN"/>
          </a:p>
        </p:txBody>
      </p:sp>
      <p:sp>
        <p:nvSpPr>
          <p:cNvPr id="2089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89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89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ltLang="zh-CN"/>
          </a:p>
        </p:txBody>
      </p:sp>
      <p:sp>
        <p:nvSpPr>
          <p:cNvPr id="2089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07534D1C-54A4-431E-8CE0-24E0CF783423}" type="slidenum">
              <a:rPr lang="en-US" altLang="zh-CN"/>
              <a:pPr/>
              <a:t>‹#›</a:t>
            </a:fld>
            <a:endParaRPr lang="en-US" altLang="zh-CN"/>
          </a:p>
        </p:txBody>
      </p:sp>
    </p:spTree>
    <p:extLst>
      <p:ext uri="{BB962C8B-B14F-4D97-AF65-F5344CB8AC3E}">
        <p14:creationId xmlns:p14="http://schemas.microsoft.com/office/powerpoint/2010/main" val="93774137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eaLnBrk="0" hangingPunct="0">
              <a:defRPr>
                <a:solidFill>
                  <a:schemeClr val="tx1"/>
                </a:solidFill>
                <a:latin typeface="Verdana" panose="020B0604030504040204" pitchFamily="34" charset="0"/>
                <a:ea typeface="黑体" panose="02010609060101010101" pitchFamily="49" charset="-122"/>
              </a:defRPr>
            </a:lvl1pPr>
            <a:lvl2pPr marL="742877" indent="-285722" eaLnBrk="0" hangingPunct="0">
              <a:defRPr>
                <a:solidFill>
                  <a:schemeClr val="tx1"/>
                </a:solidFill>
                <a:latin typeface="Verdana" panose="020B0604030504040204" pitchFamily="34" charset="0"/>
                <a:ea typeface="黑体" panose="02010609060101010101" pitchFamily="49" charset="-122"/>
              </a:defRPr>
            </a:lvl2pPr>
            <a:lvl3pPr marL="1142888" indent="-228578" eaLnBrk="0" hangingPunct="0">
              <a:defRPr>
                <a:solidFill>
                  <a:schemeClr val="tx1"/>
                </a:solidFill>
                <a:latin typeface="Verdana" panose="020B0604030504040204" pitchFamily="34" charset="0"/>
                <a:ea typeface="黑体" panose="02010609060101010101" pitchFamily="49" charset="-122"/>
              </a:defRPr>
            </a:lvl3pPr>
            <a:lvl4pPr marL="1600043" indent="-228578" eaLnBrk="0" hangingPunct="0">
              <a:defRPr>
                <a:solidFill>
                  <a:schemeClr val="tx1"/>
                </a:solidFill>
                <a:latin typeface="Verdana" panose="020B0604030504040204" pitchFamily="34" charset="0"/>
                <a:ea typeface="黑体" panose="02010609060101010101" pitchFamily="49" charset="-122"/>
              </a:defRPr>
            </a:lvl4pPr>
            <a:lvl5pPr marL="2057199" indent="-228578" eaLnBrk="0" hangingPunct="0">
              <a:defRPr>
                <a:solidFill>
                  <a:schemeClr val="tx1"/>
                </a:solidFill>
                <a:latin typeface="Verdana" panose="020B0604030504040204" pitchFamily="34" charset="0"/>
                <a:ea typeface="黑体" panose="02010609060101010101" pitchFamily="49" charset="-122"/>
              </a:defRPr>
            </a:lvl5pPr>
            <a:lvl6pPr marL="2514354" indent="-228578"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509" indent="-228578"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8664" indent="-228578"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5819" indent="-228578"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defRPr/>
            </a:pPr>
            <a:fld id="{8E21A404-6597-4D7A-85FC-59DBB5FE03AF}" type="slidenum">
              <a:rPr kumimoji="1" lang="en-US" altLang="zh-CN">
                <a:solidFill>
                  <a:srgbClr val="000000"/>
                </a:solidFill>
                <a:latin typeface="Times New Roman" panose="02020603050405020304" pitchFamily="18" charset="0"/>
              </a:rPr>
              <a:pPr eaLnBrk="1" hangingPunct="1">
                <a:defRPr/>
              </a:pPr>
              <a:t>1</a:t>
            </a:fld>
            <a:endParaRPr kumimoji="1" lang="en-US" altLang="zh-CN">
              <a:solidFill>
                <a:srgbClr val="000000"/>
              </a:solidFill>
              <a:latin typeface="Times New Roman" panose="02020603050405020304" pitchFamily="18" charset="0"/>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zh-CN" altLang="zh-CN" dirty="0" smtClean="0">
              <a:ea typeface="黑体" panose="02010609060101010101" pitchFamily="49" charset="-122"/>
            </a:endParaRPr>
          </a:p>
        </p:txBody>
      </p:sp>
    </p:spTree>
    <p:extLst>
      <p:ext uri="{BB962C8B-B14F-4D97-AF65-F5344CB8AC3E}">
        <p14:creationId xmlns:p14="http://schemas.microsoft.com/office/powerpoint/2010/main" val="1856069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API</a:t>
            </a:r>
            <a:r>
              <a:rPr lang="zh-CN" altLang="en-US" dirty="0" smtClean="0"/>
              <a:t>：</a:t>
            </a:r>
            <a:r>
              <a:rPr lang="en-US" altLang="zh-CN" dirty="0" smtClean="0"/>
              <a:t>Application Programming Interface</a:t>
            </a:r>
            <a:r>
              <a:rPr lang="zh-CN" altLang="en-US" dirty="0" smtClean="0"/>
              <a:t>，应用程序编程接口</a:t>
            </a:r>
            <a:endParaRPr lang="zh-CN" altLang="en-US" dirty="0"/>
          </a:p>
        </p:txBody>
      </p:sp>
      <p:sp>
        <p:nvSpPr>
          <p:cNvPr id="4" name="灯片编号占位符 3"/>
          <p:cNvSpPr>
            <a:spLocks noGrp="1"/>
          </p:cNvSpPr>
          <p:nvPr>
            <p:ph type="sldNum" sz="quarter" idx="10"/>
          </p:nvPr>
        </p:nvSpPr>
        <p:spPr/>
        <p:txBody>
          <a:bodyPr/>
          <a:lstStyle/>
          <a:p>
            <a:fld id="{07534D1C-54A4-431E-8CE0-24E0CF783423}" type="slidenum">
              <a:rPr lang="en-US" altLang="zh-CN" smtClean="0"/>
              <a:pPr/>
              <a:t>18</a:t>
            </a:fld>
            <a:endParaRPr lang="en-US" altLang="zh-CN"/>
          </a:p>
        </p:txBody>
      </p:sp>
    </p:spTree>
    <p:extLst>
      <p:ext uri="{BB962C8B-B14F-4D97-AF65-F5344CB8AC3E}">
        <p14:creationId xmlns:p14="http://schemas.microsoft.com/office/powerpoint/2010/main" val="3533938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并发性：指两个或多个事件在同一时间段内发生；（</a:t>
            </a:r>
            <a:r>
              <a:rPr lang="en-US" altLang="zh-CN" dirty="0" smtClean="0"/>
              <a:t>Concurrent</a:t>
            </a:r>
            <a:r>
              <a:rPr lang="zh-CN" altLang="en-US" dirty="0" smtClean="0"/>
              <a:t>）</a:t>
            </a:r>
            <a:endParaRPr lang="en-US" altLang="zh-CN" dirty="0" smtClean="0"/>
          </a:p>
          <a:p>
            <a:r>
              <a:rPr lang="zh-CN" altLang="en-US" dirty="0" smtClean="0"/>
              <a:t>并行性：指两个或多个事件在同一时刻发生。（</a:t>
            </a:r>
            <a:r>
              <a:rPr lang="en-US" altLang="zh-CN" dirty="0" smtClean="0"/>
              <a:t>Parallel</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7534D1C-54A4-431E-8CE0-24E0CF783423}" type="slidenum">
              <a:rPr lang="en-US" altLang="zh-CN" smtClean="0"/>
              <a:pPr/>
              <a:t>20</a:t>
            </a:fld>
            <a:endParaRPr lang="en-US" altLang="zh-CN"/>
          </a:p>
        </p:txBody>
      </p:sp>
    </p:spTree>
    <p:extLst>
      <p:ext uri="{BB962C8B-B14F-4D97-AF65-F5344CB8AC3E}">
        <p14:creationId xmlns:p14="http://schemas.microsoft.com/office/powerpoint/2010/main" val="436973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534D1C-54A4-431E-8CE0-24E0CF783423}" type="slidenum">
              <a:rPr lang="en-US" altLang="zh-CN" smtClean="0"/>
              <a:pPr/>
              <a:t>21</a:t>
            </a:fld>
            <a:endParaRPr lang="en-US" altLang="zh-CN"/>
          </a:p>
        </p:txBody>
      </p:sp>
    </p:spTree>
    <p:extLst>
      <p:ext uri="{BB962C8B-B14F-4D97-AF65-F5344CB8AC3E}">
        <p14:creationId xmlns:p14="http://schemas.microsoft.com/office/powerpoint/2010/main" val="680876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534D1C-54A4-431E-8CE0-24E0CF783423}" type="slidenum">
              <a:rPr lang="en-US" altLang="zh-CN" smtClean="0"/>
              <a:pPr/>
              <a:t>27</a:t>
            </a:fld>
            <a:endParaRPr lang="en-US" altLang="zh-CN"/>
          </a:p>
        </p:txBody>
      </p:sp>
    </p:spTree>
    <p:extLst>
      <p:ext uri="{BB962C8B-B14F-4D97-AF65-F5344CB8AC3E}">
        <p14:creationId xmlns:p14="http://schemas.microsoft.com/office/powerpoint/2010/main" val="1083365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1946</a:t>
            </a:r>
            <a:r>
              <a:rPr lang="zh-CN" altLang="en-US" dirty="0" smtClean="0"/>
              <a:t>年</a:t>
            </a:r>
            <a:r>
              <a:rPr lang="en-US" altLang="zh-CN" dirty="0" smtClean="0"/>
              <a:t>2</a:t>
            </a:r>
            <a:r>
              <a:rPr lang="zh-CN" altLang="en-US" dirty="0" smtClean="0"/>
              <a:t>月</a:t>
            </a:r>
            <a:r>
              <a:rPr lang="en-US" altLang="zh-CN" dirty="0" smtClean="0"/>
              <a:t>14</a:t>
            </a:r>
            <a:r>
              <a:rPr lang="zh-CN" altLang="en-US" dirty="0" smtClean="0"/>
              <a:t>日公布的埃尼阿克（</a:t>
            </a:r>
            <a:r>
              <a:rPr lang="en-US" altLang="zh-CN" dirty="0" smtClean="0"/>
              <a:t>ENIAC</a:t>
            </a:r>
            <a:r>
              <a:rPr lang="zh-CN" altLang="en-US" dirty="0" smtClean="0"/>
              <a:t>：</a:t>
            </a:r>
            <a:r>
              <a:rPr lang="en-US" altLang="zh-CN" dirty="0" smtClean="0"/>
              <a:t>Electronic Numerical Integrator And Computer</a:t>
            </a:r>
            <a:r>
              <a:rPr lang="zh-CN" altLang="en-US" dirty="0" smtClean="0"/>
              <a:t>，电子数值积分计算机）被认为是世界上第一台通用计算机</a:t>
            </a:r>
            <a:endParaRPr lang="en-US" altLang="zh-CN" dirty="0" smtClean="0"/>
          </a:p>
          <a:p>
            <a:endParaRPr lang="en-US" altLang="zh-CN" dirty="0" smtClean="0"/>
          </a:p>
          <a:p>
            <a:r>
              <a:rPr lang="en-US" altLang="zh-CN" dirty="0" smtClean="0"/>
              <a:t>1942</a:t>
            </a:r>
            <a:r>
              <a:rPr lang="zh-CN" altLang="en-US" dirty="0" smtClean="0"/>
              <a:t>年研制的阿塔纳索夫</a:t>
            </a:r>
            <a:r>
              <a:rPr lang="en-US" altLang="zh-CN" dirty="0" smtClean="0"/>
              <a:t>-</a:t>
            </a:r>
            <a:r>
              <a:rPr lang="zh-CN" altLang="en-US" dirty="0" smtClean="0"/>
              <a:t>贝瑞计算机（</a:t>
            </a:r>
            <a:r>
              <a:rPr lang="en-US" altLang="zh-CN" dirty="0" err="1" smtClean="0"/>
              <a:t>Atanasoff</a:t>
            </a:r>
            <a:r>
              <a:rPr lang="en-US" altLang="zh-CN" dirty="0" smtClean="0"/>
              <a:t>–Berry Computer</a:t>
            </a:r>
            <a:r>
              <a:rPr lang="zh-CN" altLang="en-US" dirty="0" smtClean="0"/>
              <a:t>，</a:t>
            </a:r>
            <a:r>
              <a:rPr lang="en-US" altLang="zh-CN" dirty="0" smtClean="0"/>
              <a:t>ABC</a:t>
            </a:r>
            <a:r>
              <a:rPr lang="zh-CN" altLang="en-US" dirty="0" smtClean="0"/>
              <a:t>）认定为世界上第一台计算机</a:t>
            </a:r>
            <a:endParaRPr lang="zh-CN" altLang="en-US" dirty="0"/>
          </a:p>
        </p:txBody>
      </p:sp>
      <p:sp>
        <p:nvSpPr>
          <p:cNvPr id="4" name="灯片编号占位符 3"/>
          <p:cNvSpPr>
            <a:spLocks noGrp="1"/>
          </p:cNvSpPr>
          <p:nvPr>
            <p:ph type="sldNum" sz="quarter" idx="10"/>
          </p:nvPr>
        </p:nvSpPr>
        <p:spPr/>
        <p:txBody>
          <a:bodyPr/>
          <a:lstStyle/>
          <a:p>
            <a:fld id="{07534D1C-54A4-431E-8CE0-24E0CF783423}" type="slidenum">
              <a:rPr lang="en-US" altLang="zh-CN" smtClean="0"/>
              <a:pPr/>
              <a:t>28</a:t>
            </a:fld>
            <a:endParaRPr lang="en-US" altLang="zh-CN"/>
          </a:p>
        </p:txBody>
      </p:sp>
    </p:spTree>
    <p:extLst>
      <p:ext uri="{BB962C8B-B14F-4D97-AF65-F5344CB8AC3E}">
        <p14:creationId xmlns:p14="http://schemas.microsoft.com/office/powerpoint/2010/main" val="3148429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534D1C-54A4-431E-8CE0-24E0CF783423}" type="slidenum">
              <a:rPr lang="en-US" altLang="zh-CN" smtClean="0"/>
              <a:pPr/>
              <a:t>30</a:t>
            </a:fld>
            <a:endParaRPr lang="en-US" altLang="zh-CN"/>
          </a:p>
        </p:txBody>
      </p:sp>
    </p:spTree>
    <p:extLst>
      <p:ext uri="{BB962C8B-B14F-4D97-AF65-F5344CB8AC3E}">
        <p14:creationId xmlns:p14="http://schemas.microsoft.com/office/powerpoint/2010/main" val="2192476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C57EDD-488D-4646-834D-438BEFA1AD09}" type="slidenum">
              <a:rPr lang="en-US" altLang="zh-CN"/>
              <a:pPr/>
              <a:t>33</a:t>
            </a:fld>
            <a:endParaRPr lang="en-US" altLang="zh-CN"/>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ASIC</a:t>
            </a:r>
            <a:r>
              <a:rPr lang="zh-CN" altLang="en-US" dirty="0" smtClean="0"/>
              <a:t>：</a:t>
            </a:r>
            <a:r>
              <a:rPr lang="en-US" altLang="zh-CN" dirty="0" smtClean="0"/>
              <a:t>Application Specific Integrated Circuit</a:t>
            </a:r>
            <a:r>
              <a:rPr lang="zh-CN" altLang="en-US" dirty="0" smtClean="0"/>
              <a:t>，专用集成电路</a:t>
            </a:r>
            <a:endParaRPr lang="zh-CN" altLang="en-US" dirty="0"/>
          </a:p>
        </p:txBody>
      </p:sp>
      <p:sp>
        <p:nvSpPr>
          <p:cNvPr id="4" name="灯片编号占位符 3"/>
          <p:cNvSpPr>
            <a:spLocks noGrp="1"/>
          </p:cNvSpPr>
          <p:nvPr>
            <p:ph type="sldNum" sz="quarter" idx="10"/>
          </p:nvPr>
        </p:nvSpPr>
        <p:spPr/>
        <p:txBody>
          <a:bodyPr/>
          <a:lstStyle/>
          <a:p>
            <a:fld id="{07534D1C-54A4-431E-8CE0-24E0CF783423}" type="slidenum">
              <a:rPr lang="en-US" altLang="zh-CN" smtClean="0"/>
              <a:pPr/>
              <a:t>39</a:t>
            </a:fld>
            <a:endParaRPr lang="en-US" altLang="zh-CN"/>
          </a:p>
        </p:txBody>
      </p:sp>
    </p:spTree>
    <p:extLst>
      <p:ext uri="{BB962C8B-B14F-4D97-AF65-F5344CB8AC3E}">
        <p14:creationId xmlns:p14="http://schemas.microsoft.com/office/powerpoint/2010/main" val="28167265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IPS</a:t>
            </a:r>
            <a:r>
              <a:rPr lang="zh-CN" altLang="en-US" dirty="0" smtClean="0"/>
              <a:t>：</a:t>
            </a:r>
            <a:r>
              <a:rPr lang="en-US" altLang="zh-CN" dirty="0" smtClean="0"/>
              <a:t>Instructions Per Second</a:t>
            </a:r>
            <a:r>
              <a:rPr lang="zh-CN" altLang="en-US" dirty="0" smtClean="0"/>
              <a:t>，每秒平均执行指令数</a:t>
            </a:r>
            <a:endParaRPr lang="en-US" altLang="zh-CN" dirty="0" smtClean="0"/>
          </a:p>
          <a:p>
            <a:r>
              <a:rPr lang="en-US" altLang="zh-CN" dirty="0" smtClean="0"/>
              <a:t>FLOPS</a:t>
            </a:r>
            <a:r>
              <a:rPr lang="zh-CN" altLang="en-US" dirty="0" smtClean="0"/>
              <a:t>：</a:t>
            </a:r>
            <a:r>
              <a:rPr lang="en-US" altLang="zh-CN" dirty="0" smtClean="0"/>
              <a:t>Floating-Point Operations Per Second</a:t>
            </a:r>
            <a:r>
              <a:rPr lang="zh-CN" altLang="en-US" dirty="0" smtClean="0"/>
              <a:t>，每秒执行的浮点运算次数</a:t>
            </a:r>
            <a:endParaRPr lang="zh-CN" altLang="en-US" dirty="0"/>
          </a:p>
        </p:txBody>
      </p:sp>
      <p:sp>
        <p:nvSpPr>
          <p:cNvPr id="4" name="灯片编号占位符 3"/>
          <p:cNvSpPr>
            <a:spLocks noGrp="1"/>
          </p:cNvSpPr>
          <p:nvPr>
            <p:ph type="sldNum" sz="quarter" idx="10"/>
          </p:nvPr>
        </p:nvSpPr>
        <p:spPr/>
        <p:txBody>
          <a:bodyPr/>
          <a:lstStyle/>
          <a:p>
            <a:fld id="{07534D1C-54A4-431E-8CE0-24E0CF783423}" type="slidenum">
              <a:rPr lang="en-US" altLang="zh-CN" smtClean="0"/>
              <a:pPr/>
              <a:t>41</a:t>
            </a:fld>
            <a:endParaRPr lang="en-US" altLang="zh-CN"/>
          </a:p>
        </p:txBody>
      </p:sp>
    </p:spTree>
    <p:extLst>
      <p:ext uri="{BB962C8B-B14F-4D97-AF65-F5344CB8AC3E}">
        <p14:creationId xmlns:p14="http://schemas.microsoft.com/office/powerpoint/2010/main" val="3316157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整体式：操作系统由许多标准的、可兼容的基本单位构成，这些基本单位称为模块（</a:t>
            </a:r>
            <a:r>
              <a:rPr lang="en-US" altLang="zh-CN" dirty="0" smtClean="0"/>
              <a:t>module</a:t>
            </a:r>
            <a:r>
              <a:rPr lang="zh-CN" altLang="en-US" dirty="0" smtClean="0"/>
              <a:t>）。</a:t>
            </a:r>
            <a:endParaRPr lang="en-US" altLang="zh-CN" dirty="0" smtClean="0"/>
          </a:p>
          <a:p>
            <a:r>
              <a:rPr lang="zh-CN" altLang="en-US" dirty="0" smtClean="0"/>
              <a:t>层次式：避免整体式的缺陷。</a:t>
            </a:r>
            <a:endParaRPr lang="en-US" altLang="zh-CN" dirty="0" smtClean="0"/>
          </a:p>
          <a:p>
            <a:endParaRPr lang="en-US" altLang="zh-CN" dirty="0" smtClean="0"/>
          </a:p>
          <a:p>
            <a:r>
              <a:rPr lang="zh-CN" altLang="en-US" dirty="0" smtClean="0"/>
              <a:t>此外还有虚拟机结构（</a:t>
            </a:r>
            <a:r>
              <a:rPr lang="en-US" altLang="zh-CN" dirty="0" smtClean="0"/>
              <a:t>Virtualized Systems</a:t>
            </a:r>
            <a:r>
              <a:rPr lang="zh-CN" altLang="en-US" dirty="0" smtClean="0"/>
              <a:t>）、面向对象的结构等。</a:t>
            </a:r>
            <a:endParaRPr lang="zh-CN" altLang="en-US" dirty="0"/>
          </a:p>
        </p:txBody>
      </p:sp>
      <p:sp>
        <p:nvSpPr>
          <p:cNvPr id="4" name="灯片编号占位符 3"/>
          <p:cNvSpPr>
            <a:spLocks noGrp="1"/>
          </p:cNvSpPr>
          <p:nvPr>
            <p:ph type="sldNum" sz="quarter" idx="10"/>
          </p:nvPr>
        </p:nvSpPr>
        <p:spPr/>
        <p:txBody>
          <a:bodyPr/>
          <a:lstStyle/>
          <a:p>
            <a:fld id="{07534D1C-54A4-431E-8CE0-24E0CF783423}" type="slidenum">
              <a:rPr lang="en-US" altLang="zh-CN" smtClean="0"/>
              <a:pPr/>
              <a:t>43</a:t>
            </a:fld>
            <a:endParaRPr lang="en-US" altLang="zh-CN"/>
          </a:p>
        </p:txBody>
      </p:sp>
    </p:spTree>
    <p:extLst>
      <p:ext uri="{BB962C8B-B14F-4D97-AF65-F5344CB8AC3E}">
        <p14:creationId xmlns:p14="http://schemas.microsoft.com/office/powerpoint/2010/main" val="1778994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缺页中断（</a:t>
            </a:r>
            <a:r>
              <a:rPr lang="en-US" altLang="zh-CN" dirty="0" smtClean="0"/>
              <a:t>Page fault</a:t>
            </a:r>
            <a:r>
              <a:rPr lang="zh-CN" altLang="en-US" dirty="0" smtClean="0"/>
              <a:t>）</a:t>
            </a:r>
            <a:endParaRPr lang="en-US" altLang="zh-CN" dirty="0" smtClean="0"/>
          </a:p>
          <a:p>
            <a:endParaRPr lang="en-US" altLang="zh-CN" dirty="0" smtClean="0"/>
          </a:p>
          <a:p>
            <a:r>
              <a:rPr lang="en-US" altLang="zh-CN" dirty="0" smtClean="0"/>
              <a:t>A page, memory page, or virtual page is a fixed-length contiguous block of virtual memory, and it is the smallest unit of data for the following:</a:t>
            </a:r>
          </a:p>
          <a:p>
            <a:r>
              <a:rPr lang="zh-CN" altLang="en-US" dirty="0" smtClean="0"/>
              <a:t>（</a:t>
            </a:r>
            <a:r>
              <a:rPr lang="en-US" altLang="zh-CN" dirty="0" smtClean="0"/>
              <a:t>1</a:t>
            </a:r>
            <a:r>
              <a:rPr lang="zh-CN" altLang="en-US" dirty="0" smtClean="0"/>
              <a:t>）</a:t>
            </a:r>
            <a:r>
              <a:rPr lang="en-US" altLang="zh-CN" dirty="0" smtClean="0"/>
              <a:t>memory allocation performed by the operating system for a program; and</a:t>
            </a:r>
          </a:p>
          <a:p>
            <a:r>
              <a:rPr lang="zh-CN" altLang="en-US" dirty="0" smtClean="0"/>
              <a:t>（</a:t>
            </a:r>
            <a:r>
              <a:rPr lang="en-US" altLang="zh-CN" dirty="0" smtClean="0"/>
              <a:t>2</a:t>
            </a:r>
            <a:r>
              <a:rPr lang="zh-CN" altLang="en-US" dirty="0" smtClean="0"/>
              <a:t>）</a:t>
            </a:r>
            <a:r>
              <a:rPr lang="en-US" altLang="zh-CN" dirty="0" smtClean="0"/>
              <a:t>transfer between main memory and any other auxiliary store, such as a hard disk drive.</a:t>
            </a:r>
          </a:p>
        </p:txBody>
      </p:sp>
      <p:sp>
        <p:nvSpPr>
          <p:cNvPr id="4" name="灯片编号占位符 3"/>
          <p:cNvSpPr>
            <a:spLocks noGrp="1"/>
          </p:cNvSpPr>
          <p:nvPr>
            <p:ph type="sldNum" sz="quarter" idx="10"/>
          </p:nvPr>
        </p:nvSpPr>
        <p:spPr/>
        <p:txBody>
          <a:bodyPr/>
          <a:lstStyle/>
          <a:p>
            <a:fld id="{07534D1C-54A4-431E-8CE0-24E0CF783423}" type="slidenum">
              <a:rPr lang="en-US" altLang="zh-CN" smtClean="0"/>
              <a:pPr/>
              <a:t>5</a:t>
            </a:fld>
            <a:endParaRPr lang="en-US" altLang="zh-CN"/>
          </a:p>
        </p:txBody>
      </p:sp>
    </p:spTree>
    <p:extLst>
      <p:ext uri="{BB962C8B-B14F-4D97-AF65-F5344CB8AC3E}">
        <p14:creationId xmlns:p14="http://schemas.microsoft.com/office/powerpoint/2010/main" val="23435493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执行（</a:t>
            </a:r>
            <a:r>
              <a:rPr lang="en-US" altLang="zh-CN" dirty="0" smtClean="0"/>
              <a:t>running</a:t>
            </a:r>
            <a:r>
              <a:rPr lang="zh-CN" altLang="en-US" dirty="0" smtClean="0"/>
              <a:t>）：进程占用了</a:t>
            </a:r>
            <a:r>
              <a:rPr lang="en-US" altLang="zh-CN" dirty="0" smtClean="0"/>
              <a:t>CPU</a:t>
            </a:r>
            <a:r>
              <a:rPr lang="zh-CN" altLang="en-US" dirty="0" smtClean="0"/>
              <a:t>，正在</a:t>
            </a:r>
            <a:r>
              <a:rPr lang="en-US" altLang="zh-CN" dirty="0" smtClean="0"/>
              <a:t>CPU</a:t>
            </a:r>
            <a:r>
              <a:rPr lang="zh-CN" altLang="en-US" dirty="0" smtClean="0"/>
              <a:t>上执行它的程序。在单</a:t>
            </a:r>
            <a:r>
              <a:rPr lang="en-US" altLang="zh-CN" dirty="0" smtClean="0"/>
              <a:t>CPU</a:t>
            </a:r>
            <a:r>
              <a:rPr lang="zh-CN" altLang="en-US" dirty="0" smtClean="0"/>
              <a:t>系统中，任一时刻系统中最多只有一个执行态的进程</a:t>
            </a:r>
            <a:endParaRPr lang="en-US" altLang="zh-CN" dirty="0" smtClean="0"/>
          </a:p>
          <a:p>
            <a:r>
              <a:rPr lang="zh-CN" altLang="en-US" dirty="0" smtClean="0"/>
              <a:t>就绪（</a:t>
            </a:r>
            <a:r>
              <a:rPr lang="en-US" altLang="zh-CN" dirty="0" smtClean="0"/>
              <a:t>ready</a:t>
            </a:r>
            <a:r>
              <a:rPr lang="zh-CN" altLang="en-US" dirty="0" smtClean="0"/>
              <a:t>）：进程获得了除了</a:t>
            </a:r>
            <a:r>
              <a:rPr lang="en-US" altLang="zh-CN" dirty="0" smtClean="0"/>
              <a:t>CPU</a:t>
            </a:r>
            <a:r>
              <a:rPr lang="zh-CN" altLang="en-US" dirty="0" smtClean="0"/>
              <a:t>之外的一切当前所需的资源，准备占用</a:t>
            </a:r>
            <a:r>
              <a:rPr lang="en-US" altLang="zh-CN" dirty="0" smtClean="0"/>
              <a:t>CPU</a:t>
            </a:r>
            <a:r>
              <a:rPr lang="zh-CN" altLang="en-US" dirty="0" smtClean="0"/>
              <a:t>。一个进程一旦被建立，就出于就绪状态。只有处于就绪状态的进程才有可能被调度程序选中变为执行状态。</a:t>
            </a:r>
            <a:endParaRPr lang="en-US" altLang="zh-CN" dirty="0" smtClean="0"/>
          </a:p>
          <a:p>
            <a:r>
              <a:rPr lang="zh-CN" altLang="en-US" dirty="0" smtClean="0"/>
              <a:t>等待（</a:t>
            </a:r>
            <a:r>
              <a:rPr lang="en-US" altLang="zh-CN" dirty="0" smtClean="0"/>
              <a:t>blocked</a:t>
            </a:r>
            <a:r>
              <a:rPr lang="zh-CN" altLang="en-US" dirty="0" smtClean="0"/>
              <a:t>）：进程正在等待某一事件或受到某种制约而暂停执行。此时即使</a:t>
            </a:r>
            <a:r>
              <a:rPr lang="en-US" altLang="zh-CN" dirty="0" smtClean="0"/>
              <a:t>CPU</a:t>
            </a:r>
            <a:r>
              <a:rPr lang="zh-CN" altLang="en-US" dirty="0" smtClean="0"/>
              <a:t>空闲着，等待进程也不能使用它。等待状态也称阻塞状态或睡眠状态。</a:t>
            </a:r>
            <a:endParaRPr lang="en-US" altLang="zh-CN" dirty="0" smtClean="0"/>
          </a:p>
          <a:p>
            <a:r>
              <a:rPr lang="zh-CN" altLang="en-US" dirty="0" smtClean="0"/>
              <a:t>初始（</a:t>
            </a:r>
            <a:r>
              <a:rPr lang="en-US" altLang="zh-CN" dirty="0" smtClean="0"/>
              <a:t>new</a:t>
            </a:r>
            <a:r>
              <a:rPr lang="zh-CN" altLang="en-US" dirty="0" smtClean="0"/>
              <a:t>）：进程的创建。进程正在创建过程中，还不能运行。在初始状态要进行的工作包括分配和建立进程控制块表项、建立资源表格</a:t>
            </a:r>
            <a:r>
              <a:rPr lang="en-US" altLang="zh-CN" dirty="0" smtClean="0"/>
              <a:t>(</a:t>
            </a:r>
            <a:r>
              <a:rPr lang="zh-CN" altLang="en-US" dirty="0" smtClean="0"/>
              <a:t>如打开文件表</a:t>
            </a:r>
            <a:r>
              <a:rPr lang="en-US" altLang="zh-CN" dirty="0" smtClean="0"/>
              <a:t>)</a:t>
            </a:r>
            <a:r>
              <a:rPr lang="zh-CN" altLang="en-US" dirty="0" smtClean="0"/>
              <a:t>并分配资源、加载程序并建立地址空间表等。</a:t>
            </a:r>
            <a:endParaRPr lang="en-US" altLang="zh-CN" dirty="0" smtClean="0"/>
          </a:p>
          <a:p>
            <a:r>
              <a:rPr lang="zh-CN" altLang="en-US" dirty="0" smtClean="0"/>
              <a:t>终止（</a:t>
            </a:r>
            <a:r>
              <a:rPr lang="en-US" altLang="zh-CN" dirty="0" smtClean="0"/>
              <a:t>exit</a:t>
            </a:r>
            <a:r>
              <a:rPr lang="zh-CN" altLang="en-US" dirty="0" smtClean="0"/>
              <a:t>）：进程已结束运行，回收除进程控制块之外的其他资源，并让其他进程从进程控制块中收集有关信息。</a:t>
            </a:r>
            <a:endParaRPr lang="zh-CN" altLang="en-US" dirty="0"/>
          </a:p>
        </p:txBody>
      </p:sp>
      <p:sp>
        <p:nvSpPr>
          <p:cNvPr id="4" name="灯片编号占位符 3"/>
          <p:cNvSpPr>
            <a:spLocks noGrp="1"/>
          </p:cNvSpPr>
          <p:nvPr>
            <p:ph type="sldNum" sz="quarter" idx="10"/>
          </p:nvPr>
        </p:nvSpPr>
        <p:spPr/>
        <p:txBody>
          <a:bodyPr/>
          <a:lstStyle/>
          <a:p>
            <a:fld id="{07534D1C-54A4-431E-8CE0-24E0CF783423}" type="slidenum">
              <a:rPr lang="en-US" altLang="zh-CN" smtClean="0"/>
              <a:pPr/>
              <a:t>47</a:t>
            </a:fld>
            <a:endParaRPr lang="en-US" altLang="zh-CN"/>
          </a:p>
        </p:txBody>
      </p:sp>
    </p:spTree>
    <p:extLst>
      <p:ext uri="{BB962C8B-B14F-4D97-AF65-F5344CB8AC3E}">
        <p14:creationId xmlns:p14="http://schemas.microsoft.com/office/powerpoint/2010/main" val="7501151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534D1C-54A4-431E-8CE0-24E0CF783423}" type="slidenum">
              <a:rPr lang="en-US" altLang="zh-CN" smtClean="0"/>
              <a:pPr/>
              <a:t>55</a:t>
            </a:fld>
            <a:endParaRPr lang="en-US" altLang="zh-CN"/>
          </a:p>
        </p:txBody>
      </p:sp>
    </p:spTree>
    <p:extLst>
      <p:ext uri="{BB962C8B-B14F-4D97-AF65-F5344CB8AC3E}">
        <p14:creationId xmlns:p14="http://schemas.microsoft.com/office/powerpoint/2010/main" val="23855573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实存储管理方式</a:t>
            </a:r>
            <a:endParaRPr lang="zh-CN" altLang="en-US" dirty="0"/>
          </a:p>
        </p:txBody>
      </p:sp>
      <p:sp>
        <p:nvSpPr>
          <p:cNvPr id="4" name="灯片编号占位符 3"/>
          <p:cNvSpPr>
            <a:spLocks noGrp="1"/>
          </p:cNvSpPr>
          <p:nvPr>
            <p:ph type="sldNum" sz="quarter" idx="10"/>
          </p:nvPr>
        </p:nvSpPr>
        <p:spPr/>
        <p:txBody>
          <a:bodyPr/>
          <a:lstStyle/>
          <a:p>
            <a:fld id="{07534D1C-54A4-431E-8CE0-24E0CF783423}" type="slidenum">
              <a:rPr lang="en-US" altLang="zh-CN" smtClean="0"/>
              <a:pPr/>
              <a:t>58</a:t>
            </a:fld>
            <a:endParaRPr lang="en-US" altLang="zh-CN"/>
          </a:p>
        </p:txBody>
      </p:sp>
    </p:spTree>
    <p:extLst>
      <p:ext uri="{BB962C8B-B14F-4D97-AF65-F5344CB8AC3E}">
        <p14:creationId xmlns:p14="http://schemas.microsoft.com/office/powerpoint/2010/main" val="38110769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虚拟存储管理</a:t>
            </a:r>
            <a:endParaRPr lang="zh-CN" altLang="en-US" dirty="0"/>
          </a:p>
        </p:txBody>
      </p:sp>
      <p:sp>
        <p:nvSpPr>
          <p:cNvPr id="4" name="灯片编号占位符 3"/>
          <p:cNvSpPr>
            <a:spLocks noGrp="1"/>
          </p:cNvSpPr>
          <p:nvPr>
            <p:ph type="sldNum" sz="quarter" idx="10"/>
          </p:nvPr>
        </p:nvSpPr>
        <p:spPr/>
        <p:txBody>
          <a:bodyPr/>
          <a:lstStyle/>
          <a:p>
            <a:fld id="{07534D1C-54A4-431E-8CE0-24E0CF783423}" type="slidenum">
              <a:rPr lang="en-US" altLang="zh-CN" smtClean="0"/>
              <a:pPr/>
              <a:t>59</a:t>
            </a:fld>
            <a:endParaRPr lang="en-US" altLang="zh-CN"/>
          </a:p>
        </p:txBody>
      </p:sp>
    </p:spTree>
    <p:extLst>
      <p:ext uri="{BB962C8B-B14F-4D97-AF65-F5344CB8AC3E}">
        <p14:creationId xmlns:p14="http://schemas.microsoft.com/office/powerpoint/2010/main" val="29134341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寄存器（</a:t>
            </a:r>
            <a:r>
              <a:rPr lang="en-US" altLang="zh-CN" dirty="0" smtClean="0"/>
              <a:t>Register</a:t>
            </a:r>
            <a:r>
              <a:rPr lang="zh-CN" altLang="en-US" dirty="0" smtClean="0"/>
              <a:t>），是中央处理器内的组成部份。寄存器是有限存贮容量的高速存贮部件，它们可用来暂存指令、数据和地址。</a:t>
            </a:r>
            <a:endParaRPr lang="en-US" altLang="zh-CN" dirty="0" smtClean="0"/>
          </a:p>
          <a:p>
            <a:endParaRPr lang="en-US" altLang="zh-CN" dirty="0" smtClean="0"/>
          </a:p>
          <a:p>
            <a:r>
              <a:rPr lang="zh-CN" altLang="en-US" dirty="0" smtClean="0"/>
              <a:t>界地址寄存器（界限寄存器）</a:t>
            </a:r>
            <a:endParaRPr lang="en-US" altLang="zh-CN" dirty="0" smtClean="0"/>
          </a:p>
          <a:p>
            <a:r>
              <a:rPr lang="zh-CN" altLang="en-US" dirty="0" smtClean="0"/>
              <a:t>（</a:t>
            </a:r>
            <a:r>
              <a:rPr lang="en-US" altLang="zh-CN" dirty="0" smtClean="0"/>
              <a:t>1</a:t>
            </a:r>
            <a:r>
              <a:rPr lang="zh-CN" altLang="en-US" dirty="0" smtClean="0"/>
              <a:t>）在</a:t>
            </a:r>
            <a:r>
              <a:rPr lang="en-US" altLang="zh-CN" dirty="0" smtClean="0"/>
              <a:t>CPU</a:t>
            </a:r>
            <a:r>
              <a:rPr lang="zh-CN" altLang="en-US" dirty="0" smtClean="0"/>
              <a:t>中设置一对下限寄存器和上限寄存器，存放用户作业在主存中的下限和上限地址；</a:t>
            </a:r>
            <a:endParaRPr lang="en-US" altLang="zh-CN" dirty="0" smtClean="0"/>
          </a:p>
          <a:p>
            <a:r>
              <a:rPr lang="zh-CN" altLang="en-US" dirty="0" smtClean="0"/>
              <a:t>（</a:t>
            </a:r>
            <a:r>
              <a:rPr lang="en-US" altLang="zh-CN" dirty="0" smtClean="0"/>
              <a:t>2</a:t>
            </a:r>
            <a:r>
              <a:rPr lang="zh-CN" altLang="en-US" dirty="0" smtClean="0"/>
              <a:t>）可将一个寄存器作为基址寄存器，另一寄存器作为限长寄存器（指示存储区长度）；</a:t>
            </a:r>
            <a:endParaRPr lang="zh-CN" altLang="en-US" dirty="0"/>
          </a:p>
        </p:txBody>
      </p:sp>
      <p:sp>
        <p:nvSpPr>
          <p:cNvPr id="4" name="灯片编号占位符 3"/>
          <p:cNvSpPr>
            <a:spLocks noGrp="1"/>
          </p:cNvSpPr>
          <p:nvPr>
            <p:ph type="sldNum" sz="quarter" idx="10"/>
          </p:nvPr>
        </p:nvSpPr>
        <p:spPr/>
        <p:txBody>
          <a:bodyPr/>
          <a:lstStyle/>
          <a:p>
            <a:fld id="{07534D1C-54A4-431E-8CE0-24E0CF783423}" type="slidenum">
              <a:rPr lang="en-US" altLang="zh-CN" smtClean="0"/>
              <a:pPr/>
              <a:t>61</a:t>
            </a:fld>
            <a:endParaRPr lang="en-US" altLang="zh-CN"/>
          </a:p>
        </p:txBody>
      </p:sp>
    </p:spTree>
    <p:extLst>
      <p:ext uri="{BB962C8B-B14F-4D97-AF65-F5344CB8AC3E}">
        <p14:creationId xmlns:p14="http://schemas.microsoft.com/office/powerpoint/2010/main" val="1352557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534D1C-54A4-431E-8CE0-24E0CF783423}" type="slidenum">
              <a:rPr lang="en-US" altLang="zh-CN" smtClean="0"/>
              <a:pPr/>
              <a:t>69</a:t>
            </a:fld>
            <a:endParaRPr lang="en-US" altLang="zh-CN"/>
          </a:p>
        </p:txBody>
      </p:sp>
    </p:spTree>
    <p:extLst>
      <p:ext uri="{BB962C8B-B14F-4D97-AF65-F5344CB8AC3E}">
        <p14:creationId xmlns:p14="http://schemas.microsoft.com/office/powerpoint/2010/main" val="16165332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SDT</a:t>
            </a:r>
            <a:r>
              <a:rPr lang="zh-CN" altLang="en-US" dirty="0" smtClean="0"/>
              <a:t>：</a:t>
            </a:r>
            <a:r>
              <a:rPr lang="en-US" altLang="zh-CN" dirty="0" smtClean="0"/>
              <a:t>System Device Table</a:t>
            </a:r>
            <a:r>
              <a:rPr lang="zh-CN" altLang="en-US" dirty="0" smtClean="0"/>
              <a:t>，系统设备表，</a:t>
            </a:r>
            <a:r>
              <a:rPr lang="zh-CN" altLang="en-US" sz="1200" b="0" i="0" kern="1200" dirty="0" smtClean="0">
                <a:solidFill>
                  <a:schemeClr val="tx1"/>
                </a:solidFill>
                <a:effectLst/>
                <a:latin typeface="Arial" charset="0"/>
                <a:ea typeface="宋体" pitchFamily="2" charset="-122"/>
                <a:cs typeface="+mn-cs"/>
              </a:rPr>
              <a:t>整个系统一张，它记录了已被连接到系统中的所有物理设备的情况，每一设备有一个记录；</a:t>
            </a:r>
            <a:endParaRPr lang="en-US" altLang="zh-CN" dirty="0" smtClean="0"/>
          </a:p>
          <a:p>
            <a:r>
              <a:rPr lang="en-US" altLang="zh-CN" dirty="0" smtClean="0"/>
              <a:t>DCT</a:t>
            </a:r>
            <a:r>
              <a:rPr lang="zh-CN" altLang="en-US" dirty="0" smtClean="0"/>
              <a:t>：</a:t>
            </a:r>
            <a:r>
              <a:rPr lang="en-US" altLang="zh-CN" dirty="0" smtClean="0"/>
              <a:t>Device Control Table</a:t>
            </a:r>
            <a:r>
              <a:rPr lang="zh-CN" altLang="en-US" dirty="0" smtClean="0"/>
              <a:t>，系统控制表，系统中为每一</a:t>
            </a:r>
            <a:r>
              <a:rPr lang="en-US" altLang="zh-CN" dirty="0" smtClean="0"/>
              <a:t>I/O</a:t>
            </a:r>
            <a:r>
              <a:rPr lang="zh-CN" altLang="en-US" dirty="0" smtClean="0"/>
              <a:t>设备都设置了一张用以记录该设备情况的设备控制表</a:t>
            </a:r>
            <a:r>
              <a:rPr lang="en-US" altLang="zh-CN" dirty="0" smtClean="0"/>
              <a:t>DCT</a:t>
            </a:r>
            <a:r>
              <a:rPr lang="zh-CN" altLang="en-US" dirty="0" smtClean="0"/>
              <a:t>，表中的内容则根据系统执行情况而被动态的修改；</a:t>
            </a:r>
            <a:endParaRPr lang="en-US" altLang="zh-CN" dirty="0" smtClean="0"/>
          </a:p>
          <a:p>
            <a:r>
              <a:rPr lang="en-US" altLang="zh-CN" dirty="0" smtClean="0"/>
              <a:t>COCT</a:t>
            </a:r>
            <a:r>
              <a:rPr lang="zh-CN" altLang="en-US" dirty="0" smtClean="0"/>
              <a:t>：</a:t>
            </a:r>
            <a:r>
              <a:rPr lang="en-US" altLang="zh-CN" dirty="0" err="1" smtClean="0"/>
              <a:t>COntroler</a:t>
            </a:r>
            <a:r>
              <a:rPr lang="en-US" altLang="zh-CN" dirty="0" smtClean="0"/>
              <a:t> Control Table</a:t>
            </a:r>
            <a:r>
              <a:rPr lang="zh-CN" altLang="en-US" dirty="0" smtClean="0"/>
              <a:t>，控制器控制表</a:t>
            </a:r>
            <a:endParaRPr lang="en-US" altLang="zh-CN" dirty="0" smtClean="0"/>
          </a:p>
          <a:p>
            <a:r>
              <a:rPr lang="en-US" altLang="zh-CN" dirty="0" smtClean="0"/>
              <a:t>CHCT</a:t>
            </a:r>
            <a:r>
              <a:rPr lang="zh-CN" altLang="en-US" dirty="0" smtClean="0"/>
              <a:t>：</a:t>
            </a:r>
            <a:r>
              <a:rPr lang="en-US" altLang="zh-CN" dirty="0" smtClean="0"/>
              <a:t>Channel Control Table</a:t>
            </a:r>
            <a:r>
              <a:rPr lang="zh-CN" altLang="en-US" dirty="0" smtClean="0"/>
              <a:t>，通道控制表</a:t>
            </a:r>
            <a:endParaRPr lang="zh-CN" altLang="en-US" dirty="0"/>
          </a:p>
        </p:txBody>
      </p:sp>
      <p:sp>
        <p:nvSpPr>
          <p:cNvPr id="4" name="灯片编号占位符 3"/>
          <p:cNvSpPr>
            <a:spLocks noGrp="1"/>
          </p:cNvSpPr>
          <p:nvPr>
            <p:ph type="sldNum" sz="quarter" idx="10"/>
          </p:nvPr>
        </p:nvSpPr>
        <p:spPr/>
        <p:txBody>
          <a:bodyPr/>
          <a:lstStyle/>
          <a:p>
            <a:fld id="{07534D1C-54A4-431E-8CE0-24E0CF783423}" type="slidenum">
              <a:rPr lang="en-US" altLang="zh-CN" smtClean="0"/>
              <a:pPr/>
              <a:t>71</a:t>
            </a:fld>
            <a:endParaRPr lang="en-US" altLang="zh-CN"/>
          </a:p>
        </p:txBody>
      </p:sp>
    </p:spTree>
    <p:extLst>
      <p:ext uri="{BB962C8B-B14F-4D97-AF65-F5344CB8AC3E}">
        <p14:creationId xmlns:p14="http://schemas.microsoft.com/office/powerpoint/2010/main" val="3630274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DMA</a:t>
            </a:r>
            <a:r>
              <a:rPr lang="zh-CN" altLang="en-US" dirty="0" smtClean="0"/>
              <a:t>：</a:t>
            </a:r>
            <a:r>
              <a:rPr lang="en-US" altLang="zh-CN" sz="1200" kern="1200" dirty="0" smtClean="0">
                <a:solidFill>
                  <a:schemeClr val="tx1"/>
                </a:solidFill>
                <a:effectLst/>
                <a:latin typeface="Arial" charset="0"/>
                <a:ea typeface="宋体" pitchFamily="2" charset="-122"/>
                <a:cs typeface="+mn-cs"/>
              </a:rPr>
              <a:t>Direct Memory Access</a:t>
            </a:r>
            <a:r>
              <a:rPr lang="zh-CN" altLang="en-US" sz="1200" kern="1200" dirty="0" smtClean="0">
                <a:solidFill>
                  <a:schemeClr val="tx1"/>
                </a:solidFill>
                <a:effectLst/>
                <a:latin typeface="Arial" charset="0"/>
                <a:ea typeface="宋体" pitchFamily="2" charset="-122"/>
                <a:cs typeface="+mn-cs"/>
              </a:rPr>
              <a:t>，直接内存存取</a:t>
            </a:r>
            <a:endParaRPr lang="en-US" altLang="zh-CN" sz="1200" kern="1200" dirty="0" smtClean="0">
              <a:solidFill>
                <a:schemeClr val="tx1"/>
              </a:solidFill>
              <a:effectLst/>
              <a:latin typeface="Arial" charset="0"/>
              <a:ea typeface="宋体" pitchFamily="2" charset="-122"/>
              <a:cs typeface="+mn-cs"/>
            </a:endParaRPr>
          </a:p>
          <a:p>
            <a:r>
              <a:rPr lang="en-US" altLang="zh-CN" sz="1200" kern="1200" dirty="0" smtClean="0">
                <a:solidFill>
                  <a:schemeClr val="tx1"/>
                </a:solidFill>
                <a:effectLst/>
                <a:latin typeface="Arial" charset="0"/>
                <a:ea typeface="宋体" pitchFamily="2" charset="-122"/>
                <a:cs typeface="+mn-cs"/>
              </a:rPr>
              <a:t>IRQ</a:t>
            </a:r>
            <a:r>
              <a:rPr lang="zh-CN" altLang="en-US"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Interrupt </a:t>
            </a:r>
            <a:r>
              <a:rPr lang="en-US" altLang="zh-CN" sz="1200" kern="1200" dirty="0" err="1" smtClean="0">
                <a:solidFill>
                  <a:schemeClr val="tx1"/>
                </a:solidFill>
                <a:effectLst/>
                <a:latin typeface="Arial" charset="0"/>
                <a:ea typeface="宋体" pitchFamily="2" charset="-122"/>
                <a:cs typeface="+mn-cs"/>
              </a:rPr>
              <a:t>ReQuest</a:t>
            </a:r>
            <a:r>
              <a:rPr lang="zh-CN" altLang="en-US" sz="1200" kern="1200" dirty="0" smtClean="0">
                <a:solidFill>
                  <a:schemeClr val="tx1"/>
                </a:solidFill>
                <a:effectLst/>
                <a:latin typeface="Arial" charset="0"/>
                <a:ea typeface="宋体" pitchFamily="2" charset="-122"/>
                <a:cs typeface="+mn-cs"/>
              </a:rPr>
              <a:t>，中断</a:t>
            </a:r>
            <a:endParaRPr lang="zh-CN" altLang="en-US" dirty="0"/>
          </a:p>
        </p:txBody>
      </p:sp>
      <p:sp>
        <p:nvSpPr>
          <p:cNvPr id="4" name="灯片编号占位符 3"/>
          <p:cNvSpPr>
            <a:spLocks noGrp="1"/>
          </p:cNvSpPr>
          <p:nvPr>
            <p:ph type="sldNum" sz="quarter" idx="10"/>
          </p:nvPr>
        </p:nvSpPr>
        <p:spPr/>
        <p:txBody>
          <a:bodyPr/>
          <a:lstStyle/>
          <a:p>
            <a:fld id="{07534D1C-54A4-431E-8CE0-24E0CF783423}" type="slidenum">
              <a:rPr lang="en-US" altLang="zh-CN" smtClean="0"/>
              <a:pPr/>
              <a:t>72</a:t>
            </a:fld>
            <a:endParaRPr lang="en-US" altLang="zh-CN"/>
          </a:p>
        </p:txBody>
      </p:sp>
    </p:spTree>
    <p:extLst>
      <p:ext uri="{BB962C8B-B14F-4D97-AF65-F5344CB8AC3E}">
        <p14:creationId xmlns:p14="http://schemas.microsoft.com/office/powerpoint/2010/main" val="2127671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534D1C-54A4-431E-8CE0-24E0CF783423}" type="slidenum">
              <a:rPr lang="en-US" altLang="zh-CN" smtClean="0"/>
              <a:pPr/>
              <a:t>74</a:t>
            </a:fld>
            <a:endParaRPr lang="en-US" altLang="zh-CN"/>
          </a:p>
        </p:txBody>
      </p:sp>
    </p:spTree>
    <p:extLst>
      <p:ext uri="{BB962C8B-B14F-4D97-AF65-F5344CB8AC3E}">
        <p14:creationId xmlns:p14="http://schemas.microsoft.com/office/powerpoint/2010/main" val="42646992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字符设备和块设备</a:t>
            </a:r>
            <a:endParaRPr lang="en-US" altLang="zh-CN" dirty="0" smtClean="0"/>
          </a:p>
        </p:txBody>
      </p:sp>
      <p:sp>
        <p:nvSpPr>
          <p:cNvPr id="4" name="灯片编号占位符 3"/>
          <p:cNvSpPr>
            <a:spLocks noGrp="1"/>
          </p:cNvSpPr>
          <p:nvPr>
            <p:ph type="sldNum" sz="quarter" idx="10"/>
          </p:nvPr>
        </p:nvSpPr>
        <p:spPr/>
        <p:txBody>
          <a:bodyPr/>
          <a:lstStyle/>
          <a:p>
            <a:fld id="{07534D1C-54A4-431E-8CE0-24E0CF783423}" type="slidenum">
              <a:rPr lang="en-US" altLang="zh-CN" smtClean="0"/>
              <a:pPr/>
              <a:t>75</a:t>
            </a:fld>
            <a:endParaRPr lang="en-US" altLang="zh-CN"/>
          </a:p>
        </p:txBody>
      </p:sp>
    </p:spTree>
    <p:extLst>
      <p:ext uri="{BB962C8B-B14F-4D97-AF65-F5344CB8AC3E}">
        <p14:creationId xmlns:p14="http://schemas.microsoft.com/office/powerpoint/2010/main" val="2191821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F6FA03-0C88-44E0-9BE5-6EA639DF8FE3}" type="slidenum">
              <a:rPr lang="en-US" altLang="zh-CN"/>
              <a:pPr/>
              <a:t>9</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pPr eaLnBrk="0" hangingPunct="0">
              <a:spcBef>
                <a:spcPct val="50000"/>
              </a:spcBef>
            </a:pPr>
            <a:endParaRPr lang="zh-CN" altLang="zh-CN"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PATA/IDE</a:t>
            </a:r>
            <a:endParaRPr lang="zh-CN" altLang="en-US" dirty="0"/>
          </a:p>
        </p:txBody>
      </p:sp>
      <p:sp>
        <p:nvSpPr>
          <p:cNvPr id="4" name="灯片编号占位符 3"/>
          <p:cNvSpPr>
            <a:spLocks noGrp="1"/>
          </p:cNvSpPr>
          <p:nvPr>
            <p:ph type="sldNum" sz="quarter" idx="10"/>
          </p:nvPr>
        </p:nvSpPr>
        <p:spPr/>
        <p:txBody>
          <a:bodyPr/>
          <a:lstStyle/>
          <a:p>
            <a:fld id="{07534D1C-54A4-431E-8CE0-24E0CF783423}" type="slidenum">
              <a:rPr lang="en-US" altLang="zh-CN" smtClean="0"/>
              <a:pPr/>
              <a:t>84</a:t>
            </a:fld>
            <a:endParaRPr lang="en-US" altLang="zh-CN"/>
          </a:p>
        </p:txBody>
      </p:sp>
    </p:spTree>
    <p:extLst>
      <p:ext uri="{BB962C8B-B14F-4D97-AF65-F5344CB8AC3E}">
        <p14:creationId xmlns:p14="http://schemas.microsoft.com/office/powerpoint/2010/main" val="4279614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534D1C-54A4-431E-8CE0-24E0CF783423}" type="slidenum">
              <a:rPr lang="en-US" altLang="zh-CN" smtClean="0"/>
              <a:pPr/>
              <a:t>88</a:t>
            </a:fld>
            <a:endParaRPr lang="en-US" altLang="zh-CN"/>
          </a:p>
        </p:txBody>
      </p:sp>
    </p:spTree>
    <p:extLst>
      <p:ext uri="{BB962C8B-B14F-4D97-AF65-F5344CB8AC3E}">
        <p14:creationId xmlns:p14="http://schemas.microsoft.com/office/powerpoint/2010/main" val="40916693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系统设备表</a:t>
            </a:r>
            <a:r>
              <a:rPr lang="en-US" altLang="zh-CN" dirty="0" smtClean="0"/>
              <a:t>SDT</a:t>
            </a:r>
          </a:p>
          <a:p>
            <a:r>
              <a:rPr lang="zh-CN" altLang="en-US" dirty="0" smtClean="0"/>
              <a:t>设备控制表</a:t>
            </a:r>
            <a:r>
              <a:rPr lang="en-US" altLang="zh-CN" dirty="0" smtClean="0"/>
              <a:t>DCT</a:t>
            </a:r>
          </a:p>
          <a:p>
            <a:r>
              <a:rPr lang="zh-CN" altLang="en-US" dirty="0" smtClean="0"/>
              <a:t>控制器控制表</a:t>
            </a:r>
            <a:r>
              <a:rPr lang="en-US" altLang="zh-CN" dirty="0" smtClean="0"/>
              <a:t>COCT</a:t>
            </a:r>
          </a:p>
          <a:p>
            <a:r>
              <a:rPr lang="zh-CN" altLang="en-US" dirty="0" smtClean="0"/>
              <a:t>通道控制表</a:t>
            </a:r>
            <a:r>
              <a:rPr lang="en-US" altLang="zh-CN" dirty="0" smtClean="0"/>
              <a:t>CHCT</a:t>
            </a:r>
          </a:p>
          <a:p>
            <a:endParaRPr lang="zh-CN" altLang="en-US" dirty="0"/>
          </a:p>
        </p:txBody>
      </p:sp>
      <p:sp>
        <p:nvSpPr>
          <p:cNvPr id="4" name="灯片编号占位符 3"/>
          <p:cNvSpPr>
            <a:spLocks noGrp="1"/>
          </p:cNvSpPr>
          <p:nvPr>
            <p:ph type="sldNum" sz="quarter" idx="10"/>
          </p:nvPr>
        </p:nvSpPr>
        <p:spPr/>
        <p:txBody>
          <a:bodyPr/>
          <a:lstStyle/>
          <a:p>
            <a:fld id="{07534D1C-54A4-431E-8CE0-24E0CF783423}" type="slidenum">
              <a:rPr lang="en-US" altLang="zh-CN" smtClean="0"/>
              <a:pPr/>
              <a:t>89</a:t>
            </a:fld>
            <a:endParaRPr lang="en-US" altLang="zh-CN"/>
          </a:p>
        </p:txBody>
      </p:sp>
    </p:spTree>
    <p:extLst>
      <p:ext uri="{BB962C8B-B14F-4D97-AF65-F5344CB8AC3E}">
        <p14:creationId xmlns:p14="http://schemas.microsoft.com/office/powerpoint/2010/main" val="35294931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字节流式文件：无结构的流式文件是相关的有序字符的集合。文件的长度为所含字符数。</a:t>
            </a:r>
            <a:r>
              <a:rPr lang="en-US" altLang="zh-CN" dirty="0" smtClean="0"/>
              <a:t>UNIX</a:t>
            </a:r>
            <a:r>
              <a:rPr lang="zh-CN" altLang="en-US" dirty="0" smtClean="0"/>
              <a:t>、</a:t>
            </a:r>
            <a:r>
              <a:rPr lang="en-US" altLang="zh-CN" dirty="0" smtClean="0"/>
              <a:t>DOS</a:t>
            </a:r>
            <a:r>
              <a:rPr lang="zh-CN" altLang="en-US" dirty="0" smtClean="0"/>
              <a:t>、</a:t>
            </a:r>
            <a:r>
              <a:rPr lang="en-US" altLang="zh-CN" dirty="0" smtClean="0"/>
              <a:t>WINDOWS</a:t>
            </a:r>
            <a:r>
              <a:rPr lang="zh-CN" altLang="en-US" dirty="0" smtClean="0"/>
              <a:t>系统中的普通文件都是流式文件。</a:t>
            </a:r>
            <a:endParaRPr lang="en-US" altLang="zh-CN" dirty="0" smtClean="0"/>
          </a:p>
          <a:p>
            <a:r>
              <a:rPr lang="zh-CN" altLang="en-US" dirty="0" smtClean="0"/>
              <a:t>记录式文件：一种结构式文件，文件是记录的集合。每个记录由彼此相关的域（字段）构成。记录可按顺序编号为记录</a:t>
            </a:r>
            <a:r>
              <a:rPr lang="en-US" altLang="zh-CN" dirty="0" smtClean="0"/>
              <a:t>1</a:t>
            </a:r>
            <a:r>
              <a:rPr lang="zh-CN" altLang="en-US" dirty="0" smtClean="0"/>
              <a:t>，记录</a:t>
            </a:r>
            <a:r>
              <a:rPr lang="en-US" altLang="zh-CN" dirty="0" smtClean="0"/>
              <a:t>2</a:t>
            </a:r>
            <a:r>
              <a:rPr lang="zh-CN" altLang="en-US" dirty="0" smtClean="0"/>
              <a:t>，</a:t>
            </a:r>
            <a:r>
              <a:rPr lang="en-US" altLang="zh-CN" dirty="0" smtClean="0"/>
              <a:t>…</a:t>
            </a:r>
            <a:r>
              <a:rPr lang="zh-CN" altLang="en-US" dirty="0" smtClean="0"/>
              <a:t>，记录</a:t>
            </a:r>
            <a:r>
              <a:rPr lang="en-US" altLang="zh-CN" dirty="0" smtClean="0"/>
              <a:t>n</a:t>
            </a:r>
            <a:r>
              <a:rPr lang="zh-CN" altLang="en-US" dirty="0" smtClean="0"/>
              <a:t>。如果文件中所有记录的长度都相同，则这种文件为定长记录文件。</a:t>
            </a:r>
            <a:endParaRPr lang="zh-CN" altLang="en-US" dirty="0"/>
          </a:p>
        </p:txBody>
      </p:sp>
      <p:sp>
        <p:nvSpPr>
          <p:cNvPr id="4" name="灯片编号占位符 3"/>
          <p:cNvSpPr>
            <a:spLocks noGrp="1"/>
          </p:cNvSpPr>
          <p:nvPr>
            <p:ph type="sldNum" sz="quarter" idx="10"/>
          </p:nvPr>
        </p:nvSpPr>
        <p:spPr/>
        <p:txBody>
          <a:bodyPr/>
          <a:lstStyle/>
          <a:p>
            <a:fld id="{07534D1C-54A4-431E-8CE0-24E0CF783423}" type="slidenum">
              <a:rPr lang="en-US" altLang="zh-CN" smtClean="0"/>
              <a:pPr/>
              <a:t>94</a:t>
            </a:fld>
            <a:endParaRPr lang="en-US" altLang="zh-CN"/>
          </a:p>
        </p:txBody>
      </p:sp>
    </p:spTree>
    <p:extLst>
      <p:ext uri="{BB962C8B-B14F-4D97-AF65-F5344CB8AC3E}">
        <p14:creationId xmlns:p14="http://schemas.microsoft.com/office/powerpoint/2010/main" val="13256875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进入状态：提交状态，用户提交作业或通过终端键盘将作业输入；</a:t>
            </a:r>
            <a:endParaRPr lang="en-US" altLang="zh-CN" dirty="0" smtClean="0"/>
          </a:p>
          <a:p>
            <a:r>
              <a:rPr lang="zh-CN" altLang="en-US" dirty="0" smtClean="0"/>
              <a:t>后备状态：收容状态，作业的全部信息已输入外存储器中并建立</a:t>
            </a:r>
            <a:r>
              <a:rPr lang="en-US" altLang="zh-CN" dirty="0" smtClean="0"/>
              <a:t>JCB</a:t>
            </a:r>
            <a:r>
              <a:rPr lang="zh-CN" altLang="en-US" dirty="0" smtClean="0"/>
              <a:t>表，等待运行；</a:t>
            </a:r>
            <a:endParaRPr lang="en-US" altLang="zh-CN" dirty="0" smtClean="0"/>
          </a:p>
          <a:p>
            <a:r>
              <a:rPr lang="zh-CN" altLang="en-US" dirty="0" smtClean="0"/>
              <a:t>运行状态：执行状态，作业被调度程序选中后就给它分配必要的资源，并按照作业步的顺序，依次为每个作业步建立对应的主进程，然后将其提交给进程管理模块，由进程调度程序管理并调度执行；</a:t>
            </a:r>
            <a:endParaRPr lang="en-US" altLang="zh-CN" dirty="0" smtClean="0"/>
          </a:p>
          <a:p>
            <a:r>
              <a:rPr lang="zh-CN" altLang="en-US" dirty="0" smtClean="0"/>
              <a:t>退出状态：完成状态，作业执行完毕或出错而中途停止，释放其占用的全部资源，准备退出系统。</a:t>
            </a:r>
            <a:endParaRPr lang="zh-CN" altLang="en-US" dirty="0"/>
          </a:p>
        </p:txBody>
      </p:sp>
      <p:sp>
        <p:nvSpPr>
          <p:cNvPr id="4" name="灯片编号占位符 3"/>
          <p:cNvSpPr>
            <a:spLocks noGrp="1"/>
          </p:cNvSpPr>
          <p:nvPr>
            <p:ph type="sldNum" sz="quarter" idx="10"/>
          </p:nvPr>
        </p:nvSpPr>
        <p:spPr/>
        <p:txBody>
          <a:bodyPr/>
          <a:lstStyle/>
          <a:p>
            <a:fld id="{07534D1C-54A4-431E-8CE0-24E0CF783423}" type="slidenum">
              <a:rPr lang="en-US" altLang="zh-CN" smtClean="0"/>
              <a:pPr/>
              <a:t>114</a:t>
            </a:fld>
            <a:endParaRPr lang="en-US" altLang="zh-CN"/>
          </a:p>
        </p:txBody>
      </p:sp>
    </p:spTree>
    <p:extLst>
      <p:ext uri="{BB962C8B-B14F-4D97-AF65-F5344CB8AC3E}">
        <p14:creationId xmlns:p14="http://schemas.microsoft.com/office/powerpoint/2010/main" val="13619713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OS/MVT</a:t>
            </a:r>
            <a:r>
              <a:rPr lang="zh-CN" altLang="en-US" dirty="0" smtClean="0"/>
              <a:t>：</a:t>
            </a:r>
            <a:r>
              <a:rPr lang="en-US" altLang="zh-CN" dirty="0" smtClean="0"/>
              <a:t>Multiprogramming with a Variable number of Tasks</a:t>
            </a:r>
            <a:r>
              <a:rPr lang="zh-CN" altLang="en-US" dirty="0" smtClean="0"/>
              <a:t>，</a:t>
            </a:r>
            <a:r>
              <a:rPr lang="en-US" altLang="zh-CN" dirty="0" smtClean="0"/>
              <a:t>IBM</a:t>
            </a:r>
            <a:r>
              <a:rPr lang="zh-CN" altLang="en-US" baseline="0" dirty="0" smtClean="0"/>
              <a:t> </a:t>
            </a:r>
            <a:r>
              <a:rPr lang="en-US" altLang="zh-CN" baseline="0" dirty="0" smtClean="0"/>
              <a:t>OS/360</a:t>
            </a:r>
            <a:endParaRPr lang="en-US" altLang="zh-CN" dirty="0" smtClean="0"/>
          </a:p>
          <a:p>
            <a:pPr marL="0" marR="0" lvl="4"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VAX/VMS</a:t>
            </a:r>
            <a:r>
              <a:rPr lang="zh-CN" altLang="en-US" dirty="0" smtClean="0"/>
              <a:t>：</a:t>
            </a:r>
            <a:r>
              <a:rPr lang="en-US" altLang="zh-CN" dirty="0" smtClean="0"/>
              <a:t>Virtual Address </a:t>
            </a:r>
            <a:r>
              <a:rPr lang="en-US" altLang="zh-CN" dirty="0" err="1" smtClean="0"/>
              <a:t>eXtension</a:t>
            </a:r>
            <a:r>
              <a:rPr lang="en-US" altLang="zh-CN" dirty="0" smtClean="0"/>
              <a:t>/Virtual Memory System</a:t>
            </a:r>
            <a:r>
              <a:rPr lang="zh-CN" altLang="en-US" dirty="0" smtClean="0"/>
              <a:t>，</a:t>
            </a:r>
            <a:r>
              <a:rPr lang="en-US" altLang="zh-CN" dirty="0" smtClean="0"/>
              <a:t>DEC</a:t>
            </a:r>
          </a:p>
          <a:p>
            <a:pPr marL="0" marR="0" lvl="4"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RT-11</a:t>
            </a:r>
            <a:r>
              <a:rPr lang="zh-CN" altLang="en-US" dirty="0" smtClean="0"/>
              <a:t>：</a:t>
            </a:r>
            <a:r>
              <a:rPr lang="en-US" altLang="zh-CN" dirty="0" smtClean="0"/>
              <a:t>Real Time</a:t>
            </a:r>
            <a:r>
              <a:rPr lang="zh-CN" altLang="en-US" dirty="0" smtClean="0"/>
              <a:t>，</a:t>
            </a:r>
            <a:r>
              <a:rPr lang="en-US" altLang="zh-CN" dirty="0" smtClean="0"/>
              <a:t>DEC</a:t>
            </a:r>
          </a:p>
          <a:p>
            <a:pPr marL="0" marR="0" lvl="4"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CP/M</a:t>
            </a:r>
            <a:r>
              <a:rPr lang="zh-CN" altLang="en-US" dirty="0" smtClean="0"/>
              <a:t>：</a:t>
            </a:r>
            <a:r>
              <a:rPr lang="en-US" altLang="zh-CN" dirty="0" smtClean="0"/>
              <a:t>Control Program for Microcomputers</a:t>
            </a:r>
            <a:r>
              <a:rPr lang="zh-CN" altLang="en-US" dirty="0" smtClean="0"/>
              <a:t>，</a:t>
            </a:r>
            <a:r>
              <a:rPr lang="en-US" altLang="zh-CN" dirty="0" smtClean="0"/>
              <a:t>Digital Research, </a:t>
            </a:r>
            <a:r>
              <a:rPr lang="en-US" altLang="zh-CN" dirty="0" err="1" smtClean="0"/>
              <a:t>Inc</a:t>
            </a:r>
            <a:endParaRPr lang="zh-CN" altLang="en-US" dirty="0"/>
          </a:p>
        </p:txBody>
      </p:sp>
      <p:sp>
        <p:nvSpPr>
          <p:cNvPr id="4" name="灯片编号占位符 3"/>
          <p:cNvSpPr>
            <a:spLocks noGrp="1"/>
          </p:cNvSpPr>
          <p:nvPr>
            <p:ph type="sldNum" sz="quarter" idx="10"/>
          </p:nvPr>
        </p:nvSpPr>
        <p:spPr/>
        <p:txBody>
          <a:bodyPr/>
          <a:lstStyle/>
          <a:p>
            <a:fld id="{07534D1C-54A4-431E-8CE0-24E0CF783423}" type="slidenum">
              <a:rPr lang="en-US" altLang="zh-CN" smtClean="0"/>
              <a:pPr/>
              <a:t>120</a:t>
            </a:fld>
            <a:endParaRPr lang="en-US" altLang="zh-CN"/>
          </a:p>
        </p:txBody>
      </p:sp>
    </p:spTree>
    <p:extLst>
      <p:ext uri="{BB962C8B-B14F-4D97-AF65-F5344CB8AC3E}">
        <p14:creationId xmlns:p14="http://schemas.microsoft.com/office/powerpoint/2010/main" val="39824653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copy: copies one or more files to another location.</a:t>
            </a:r>
          </a:p>
          <a:p>
            <a:r>
              <a:rPr lang="en-US" altLang="zh-CN" dirty="0" err="1" smtClean="0"/>
              <a:t>xcopy</a:t>
            </a:r>
            <a:r>
              <a:rPr lang="en-US" altLang="zh-CN" dirty="0" smtClean="0"/>
              <a:t>: copies files and directory trees.</a:t>
            </a:r>
            <a:endParaRPr lang="zh-CN" altLang="en-US" dirty="0"/>
          </a:p>
        </p:txBody>
      </p:sp>
      <p:sp>
        <p:nvSpPr>
          <p:cNvPr id="4" name="灯片编号占位符 3"/>
          <p:cNvSpPr>
            <a:spLocks noGrp="1"/>
          </p:cNvSpPr>
          <p:nvPr>
            <p:ph type="sldNum" sz="quarter" idx="10"/>
          </p:nvPr>
        </p:nvSpPr>
        <p:spPr/>
        <p:txBody>
          <a:bodyPr/>
          <a:lstStyle/>
          <a:p>
            <a:fld id="{07534D1C-54A4-431E-8CE0-24E0CF783423}" type="slidenum">
              <a:rPr lang="en-US" altLang="zh-CN" smtClean="0"/>
              <a:pPr/>
              <a:t>128</a:t>
            </a:fld>
            <a:endParaRPr lang="en-US" altLang="zh-CN"/>
          </a:p>
        </p:txBody>
      </p:sp>
    </p:spTree>
    <p:extLst>
      <p:ext uri="{BB962C8B-B14F-4D97-AF65-F5344CB8AC3E}">
        <p14:creationId xmlns:p14="http://schemas.microsoft.com/office/powerpoint/2010/main" val="20344676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cp</a:t>
            </a:r>
            <a:r>
              <a:rPr lang="en-US" altLang="zh-CN" dirty="0" smtClean="0"/>
              <a:t>: copies files from one location to another.</a:t>
            </a:r>
            <a:endParaRPr lang="zh-CN" altLang="en-US" dirty="0"/>
          </a:p>
        </p:txBody>
      </p:sp>
      <p:sp>
        <p:nvSpPr>
          <p:cNvPr id="4" name="灯片编号占位符 3"/>
          <p:cNvSpPr>
            <a:spLocks noGrp="1"/>
          </p:cNvSpPr>
          <p:nvPr>
            <p:ph type="sldNum" sz="quarter" idx="10"/>
          </p:nvPr>
        </p:nvSpPr>
        <p:spPr/>
        <p:txBody>
          <a:bodyPr/>
          <a:lstStyle/>
          <a:p>
            <a:fld id="{07534D1C-54A4-431E-8CE0-24E0CF783423}" type="slidenum">
              <a:rPr lang="en-US" altLang="zh-CN" smtClean="0"/>
              <a:pPr/>
              <a:t>131</a:t>
            </a:fld>
            <a:endParaRPr lang="en-US" altLang="zh-CN"/>
          </a:p>
        </p:txBody>
      </p:sp>
    </p:spTree>
    <p:extLst>
      <p:ext uri="{BB962C8B-B14F-4D97-AF65-F5344CB8AC3E}">
        <p14:creationId xmlns:p14="http://schemas.microsoft.com/office/powerpoint/2010/main" val="38599609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PC</a:t>
            </a:r>
            <a:r>
              <a:rPr lang="zh-CN" altLang="en-US" dirty="0" smtClean="0"/>
              <a:t>：</a:t>
            </a:r>
            <a:r>
              <a:rPr lang="en-US" altLang="zh-CN" dirty="0" smtClean="0"/>
              <a:t>Program Counter</a:t>
            </a:r>
            <a:r>
              <a:rPr lang="zh-CN" altLang="en-US" dirty="0" smtClean="0"/>
              <a:t>，程序计数器</a:t>
            </a:r>
            <a:endParaRPr lang="en-US" altLang="zh-CN" dirty="0" smtClean="0"/>
          </a:p>
          <a:p>
            <a:r>
              <a:rPr lang="en-US" altLang="zh-CN" dirty="0" smtClean="0"/>
              <a:t>PSW</a:t>
            </a:r>
            <a:r>
              <a:rPr lang="zh-CN" altLang="en-US" dirty="0" smtClean="0"/>
              <a:t>：</a:t>
            </a:r>
            <a:r>
              <a:rPr lang="en-US" altLang="zh-CN" dirty="0" smtClean="0"/>
              <a:t>Program status word</a:t>
            </a:r>
            <a:r>
              <a:rPr lang="zh-CN" altLang="en-US" dirty="0" smtClean="0"/>
              <a:t>，处理机状态字</a:t>
            </a:r>
            <a:endParaRPr lang="en-US" altLang="zh-CN" dirty="0" smtClean="0"/>
          </a:p>
          <a:p>
            <a:r>
              <a:rPr lang="en-US" altLang="zh-CN" dirty="0" err="1" smtClean="0"/>
              <a:t>iret</a:t>
            </a:r>
            <a:r>
              <a:rPr lang="zh-CN" altLang="en-US" dirty="0" smtClean="0"/>
              <a:t>：</a:t>
            </a:r>
            <a:r>
              <a:rPr lang="en-US" altLang="zh-CN" dirty="0" smtClean="0"/>
              <a:t>Interrupt Return</a:t>
            </a:r>
            <a:endParaRPr lang="zh-CN" altLang="en-US" dirty="0"/>
          </a:p>
        </p:txBody>
      </p:sp>
      <p:sp>
        <p:nvSpPr>
          <p:cNvPr id="4" name="灯片编号占位符 3"/>
          <p:cNvSpPr>
            <a:spLocks noGrp="1"/>
          </p:cNvSpPr>
          <p:nvPr>
            <p:ph type="sldNum" sz="quarter" idx="10"/>
          </p:nvPr>
        </p:nvSpPr>
        <p:spPr/>
        <p:txBody>
          <a:bodyPr/>
          <a:lstStyle/>
          <a:p>
            <a:fld id="{07534D1C-54A4-431E-8CE0-24E0CF783423}" type="slidenum">
              <a:rPr lang="en-US" altLang="zh-CN" smtClean="0"/>
              <a:pPr/>
              <a:t>132</a:t>
            </a:fld>
            <a:endParaRPr lang="en-US" altLang="zh-CN"/>
          </a:p>
        </p:txBody>
      </p:sp>
    </p:spTree>
    <p:extLst>
      <p:ext uri="{BB962C8B-B14F-4D97-AF65-F5344CB8AC3E}">
        <p14:creationId xmlns:p14="http://schemas.microsoft.com/office/powerpoint/2010/main" val="3928384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BE4E1D-B42F-413C-97B6-16141F123120}" type="slidenum">
              <a:rPr lang="en-US" altLang="zh-CN"/>
              <a:pPr/>
              <a:t>11</a:t>
            </a:fld>
            <a:endParaRPr lang="en-US" altLang="zh-CN"/>
          </a:p>
        </p:txBody>
      </p:sp>
      <p:sp>
        <p:nvSpPr>
          <p:cNvPr id="215042" name="Rectangle 2"/>
          <p:cNvSpPr>
            <a:spLocks noGrp="1" noRot="1" noChangeAspect="1" noChangeArrowheads="1" noTextEdit="1"/>
          </p:cNvSpPr>
          <p:nvPr>
            <p:ph type="sldImg"/>
          </p:nvPr>
        </p:nvSpPr>
        <p:spPr>
          <a:ln/>
        </p:spPr>
      </p:sp>
      <p:sp>
        <p:nvSpPr>
          <p:cNvPr id="2150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1E76D5-D819-4E4B-BA15-2F0B8F72A778}" type="slidenum">
              <a:rPr lang="en-US" altLang="zh-CN"/>
              <a:pPr/>
              <a:t>12</a:t>
            </a:fld>
            <a:endParaRPr lang="en-US" altLang="zh-CN"/>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CC69D1-6907-4620-9E14-2EA50B288E05}" type="slidenum">
              <a:rPr lang="en-US" altLang="zh-CN"/>
              <a:pPr/>
              <a:t>13</a:t>
            </a:fld>
            <a:endParaRPr lang="en-US" altLang="zh-CN"/>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3FC8C2-03D5-4610-B7E2-E590208B0D60}" type="slidenum">
              <a:rPr lang="en-US" altLang="zh-CN"/>
              <a:pPr/>
              <a:t>14</a:t>
            </a:fld>
            <a:endParaRPr lang="en-US" altLang="zh-CN"/>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31A074-75A6-45E9-9AFE-3673F38759DB}" type="slidenum">
              <a:rPr lang="en-US" altLang="zh-CN"/>
              <a:pPr/>
              <a:t>15</a:t>
            </a:fld>
            <a:endParaRPr lang="en-US" altLang="zh-CN"/>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E3E479-493E-4B9A-9FD2-6E9BCFB8A5D8}" type="slidenum">
              <a:rPr lang="en-US" altLang="zh-CN"/>
              <a:pPr/>
              <a:t>16</a:t>
            </a:fld>
            <a:endParaRPr lang="en-US" altLang="zh-CN"/>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r>
              <a:rPr lang="zh-CN" altLang="en-US" dirty="0" smtClean="0"/>
              <a:t>分布式</a:t>
            </a:r>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7" name="AutoShape 7"/>
          <p:cNvSpPr>
            <a:spLocks noChangeArrowheads="1"/>
          </p:cNvSpPr>
          <p:nvPr/>
        </p:nvSpPr>
        <p:spPr bwMode="auto">
          <a:xfrm>
            <a:off x="684213" y="2924175"/>
            <a:ext cx="7772400" cy="109538"/>
          </a:xfrm>
          <a:custGeom>
            <a:avLst/>
            <a:gdLst>
              <a:gd name="G0" fmla="+- 618 0 0"/>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zh-CN" sz="2400">
              <a:latin typeface="Times New Roman"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11884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034087"/>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60340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94121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60340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3341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196975"/>
            <a:ext cx="3924300" cy="51117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196975"/>
            <a:ext cx="3924300" cy="51117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45981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1"/>
          <p:cNvSpPr>
            <a:spLocks noGrp="1"/>
          </p:cNvSpPr>
          <p:nvPr>
            <p:ph type="sldNum" sz="quarter" idx="10"/>
          </p:nvPr>
        </p:nvSpPr>
        <p:spPr/>
        <p:txBody>
          <a:bodyPr/>
          <a:lstStyle>
            <a:lvl1pPr>
              <a:defRPr/>
            </a:lvl1pPr>
          </a:lstStyle>
          <a:p>
            <a:pPr>
              <a:defRPr/>
            </a:pPr>
            <a:fld id="{2343B4E9-CBD9-4941-98BE-E35CED000EBD}" type="slidenum">
              <a:rPr lang="zh-CN" altLang="en-US"/>
              <a:pPr>
                <a:defRPr/>
              </a:pPr>
              <a:t>‹#›</a:t>
            </a:fld>
            <a:endParaRPr lang="zh-CN" altLang="en-US" dirty="0"/>
          </a:p>
        </p:txBody>
      </p:sp>
    </p:spTree>
    <p:extLst>
      <p:ext uri="{BB962C8B-B14F-4D97-AF65-F5344CB8AC3E}">
        <p14:creationId xmlns:p14="http://schemas.microsoft.com/office/powerpoint/2010/main" val="3851048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1"/>
          <p:cNvSpPr>
            <a:spLocks noGrp="1"/>
          </p:cNvSpPr>
          <p:nvPr>
            <p:ph type="sldNum" sz="quarter" idx="10"/>
          </p:nvPr>
        </p:nvSpPr>
        <p:spPr/>
        <p:txBody>
          <a:bodyPr/>
          <a:lstStyle>
            <a:lvl1pPr>
              <a:defRPr/>
            </a:lvl1pPr>
          </a:lstStyle>
          <a:p>
            <a:pPr>
              <a:defRPr/>
            </a:pPr>
            <a:fld id="{E11C9C18-F57D-4E04-8AFD-11D8210BCB03}" type="slidenum">
              <a:rPr lang="zh-CN" altLang="en-US"/>
              <a:pPr>
                <a:defRPr/>
              </a:pPr>
              <a:t>‹#›</a:t>
            </a:fld>
            <a:endParaRPr lang="zh-CN" altLang="en-US" dirty="0"/>
          </a:p>
        </p:txBody>
      </p:sp>
    </p:spTree>
    <p:extLst>
      <p:ext uri="{BB962C8B-B14F-4D97-AF65-F5344CB8AC3E}">
        <p14:creationId xmlns:p14="http://schemas.microsoft.com/office/powerpoint/2010/main" val="2533910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171575"/>
            <a:ext cx="3924300" cy="5138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171575"/>
            <a:ext cx="3924300" cy="5138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1"/>
          <p:cNvSpPr>
            <a:spLocks noGrp="1"/>
          </p:cNvSpPr>
          <p:nvPr>
            <p:ph type="sldNum" sz="quarter" idx="10"/>
          </p:nvPr>
        </p:nvSpPr>
        <p:spPr/>
        <p:txBody>
          <a:bodyPr/>
          <a:lstStyle>
            <a:lvl1pPr>
              <a:defRPr/>
            </a:lvl1pPr>
          </a:lstStyle>
          <a:p>
            <a:pPr>
              <a:defRPr/>
            </a:pPr>
            <a:fld id="{300423BA-4B2A-426E-A3DB-71AE4F0A1096}" type="slidenum">
              <a:rPr lang="zh-CN" altLang="en-US"/>
              <a:pPr>
                <a:defRPr/>
              </a:pPr>
              <a:t>‹#›</a:t>
            </a:fld>
            <a:endParaRPr lang="zh-CN" altLang="en-US" dirty="0"/>
          </a:p>
        </p:txBody>
      </p:sp>
    </p:spTree>
    <p:extLst>
      <p:ext uri="{BB962C8B-B14F-4D97-AF65-F5344CB8AC3E}">
        <p14:creationId xmlns:p14="http://schemas.microsoft.com/office/powerpoint/2010/main" val="4022038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1"/>
          <p:cNvSpPr>
            <a:spLocks noGrp="1"/>
          </p:cNvSpPr>
          <p:nvPr>
            <p:ph type="sldNum" sz="quarter" idx="10"/>
          </p:nvPr>
        </p:nvSpPr>
        <p:spPr/>
        <p:txBody>
          <a:bodyPr/>
          <a:lstStyle>
            <a:lvl1pPr>
              <a:defRPr/>
            </a:lvl1pPr>
          </a:lstStyle>
          <a:p>
            <a:pPr>
              <a:defRPr/>
            </a:pPr>
            <a:fld id="{DD4B64AF-F1E8-47D9-8760-8C3F82C4E424}" type="slidenum">
              <a:rPr lang="zh-CN" altLang="en-US"/>
              <a:pPr>
                <a:defRPr/>
              </a:pPr>
              <a:t>‹#›</a:t>
            </a:fld>
            <a:endParaRPr lang="zh-CN" altLang="en-US" dirty="0"/>
          </a:p>
        </p:txBody>
      </p:sp>
    </p:spTree>
    <p:extLst>
      <p:ext uri="{BB962C8B-B14F-4D97-AF65-F5344CB8AC3E}">
        <p14:creationId xmlns:p14="http://schemas.microsoft.com/office/powerpoint/2010/main" val="27482923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灯片编号占位符 1"/>
          <p:cNvSpPr>
            <a:spLocks noGrp="1"/>
          </p:cNvSpPr>
          <p:nvPr>
            <p:ph type="sldNum" sz="quarter" idx="10"/>
          </p:nvPr>
        </p:nvSpPr>
        <p:spPr/>
        <p:txBody>
          <a:bodyPr/>
          <a:lstStyle>
            <a:lvl1pPr>
              <a:defRPr/>
            </a:lvl1pPr>
          </a:lstStyle>
          <a:p>
            <a:pPr>
              <a:defRPr/>
            </a:pPr>
            <a:fld id="{CD07BAC5-0411-4053-8158-1403BF5159FA}" type="slidenum">
              <a:rPr lang="zh-CN" altLang="en-US"/>
              <a:pPr>
                <a:defRPr/>
              </a:pPr>
              <a:t>‹#›</a:t>
            </a:fld>
            <a:endParaRPr lang="zh-CN" altLang="en-US" dirty="0"/>
          </a:p>
        </p:txBody>
      </p:sp>
    </p:spTree>
    <p:extLst>
      <p:ext uri="{BB962C8B-B14F-4D97-AF65-F5344CB8AC3E}">
        <p14:creationId xmlns:p14="http://schemas.microsoft.com/office/powerpoint/2010/main" val="41620742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pPr>
              <a:defRPr/>
            </a:pPr>
            <a:fld id="{A68203EC-A530-4747-B0DE-321F0DE6A32D}" type="slidenum">
              <a:rPr lang="zh-CN" altLang="en-US"/>
              <a:pPr>
                <a:defRPr/>
              </a:pPr>
              <a:t>‹#›</a:t>
            </a:fld>
            <a:endParaRPr lang="zh-CN" altLang="en-US" dirty="0"/>
          </a:p>
        </p:txBody>
      </p:sp>
    </p:spTree>
    <p:extLst>
      <p:ext uri="{BB962C8B-B14F-4D97-AF65-F5344CB8AC3E}">
        <p14:creationId xmlns:p14="http://schemas.microsoft.com/office/powerpoint/2010/main" val="3506721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177974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1"/>
          <p:cNvSpPr>
            <a:spLocks noGrp="1"/>
          </p:cNvSpPr>
          <p:nvPr>
            <p:ph type="sldNum" sz="quarter" idx="10"/>
          </p:nvPr>
        </p:nvSpPr>
        <p:spPr/>
        <p:txBody>
          <a:bodyPr/>
          <a:lstStyle>
            <a:lvl1pPr>
              <a:defRPr/>
            </a:lvl1pPr>
          </a:lstStyle>
          <a:p>
            <a:pPr>
              <a:defRPr/>
            </a:pPr>
            <a:fld id="{2FCD0455-DCD4-481A-BAEF-039E547B46DB}" type="slidenum">
              <a:rPr lang="zh-CN" altLang="en-US"/>
              <a:pPr>
                <a:defRPr/>
              </a:pPr>
              <a:t>‹#›</a:t>
            </a:fld>
            <a:endParaRPr lang="zh-CN" altLang="en-US" dirty="0"/>
          </a:p>
        </p:txBody>
      </p:sp>
    </p:spTree>
    <p:extLst>
      <p:ext uri="{BB962C8B-B14F-4D97-AF65-F5344CB8AC3E}">
        <p14:creationId xmlns:p14="http://schemas.microsoft.com/office/powerpoint/2010/main" val="7351095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869018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1"/>
          <p:cNvSpPr>
            <a:spLocks noGrp="1"/>
          </p:cNvSpPr>
          <p:nvPr>
            <p:ph type="sldNum" sz="quarter" idx="10"/>
          </p:nvPr>
        </p:nvSpPr>
        <p:spPr/>
        <p:txBody>
          <a:bodyPr/>
          <a:lstStyle>
            <a:lvl1pPr>
              <a:defRPr/>
            </a:lvl1pPr>
          </a:lstStyle>
          <a:p>
            <a:pPr>
              <a:defRPr/>
            </a:pPr>
            <a:fld id="{7984E297-2458-4074-ABDB-FBDC717BEAC4}" type="slidenum">
              <a:rPr lang="zh-CN" altLang="en-US"/>
              <a:pPr>
                <a:defRPr/>
              </a:pPr>
              <a:t>‹#›</a:t>
            </a:fld>
            <a:endParaRPr lang="zh-CN" altLang="en-US" dirty="0"/>
          </a:p>
        </p:txBody>
      </p:sp>
    </p:spTree>
    <p:extLst>
      <p:ext uri="{BB962C8B-B14F-4D97-AF65-F5344CB8AC3E}">
        <p14:creationId xmlns:p14="http://schemas.microsoft.com/office/powerpoint/2010/main" val="6780327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0356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60356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1"/>
          <p:cNvSpPr>
            <a:spLocks noGrp="1"/>
          </p:cNvSpPr>
          <p:nvPr>
            <p:ph type="sldNum" sz="quarter" idx="10"/>
          </p:nvPr>
        </p:nvSpPr>
        <p:spPr/>
        <p:txBody>
          <a:bodyPr/>
          <a:lstStyle>
            <a:lvl1pPr>
              <a:defRPr/>
            </a:lvl1pPr>
          </a:lstStyle>
          <a:p>
            <a:pPr>
              <a:defRPr/>
            </a:pPr>
            <a:fld id="{22C6F6CE-A152-4F8F-A243-294A5F9244DD}" type="slidenum">
              <a:rPr lang="zh-CN" altLang="en-US"/>
              <a:pPr>
                <a:defRPr/>
              </a:pPr>
              <a:t>‹#›</a:t>
            </a:fld>
            <a:endParaRPr lang="zh-CN" altLang="en-US" dirty="0"/>
          </a:p>
        </p:txBody>
      </p:sp>
    </p:spTree>
    <p:extLst>
      <p:ext uri="{BB962C8B-B14F-4D97-AF65-F5344CB8AC3E}">
        <p14:creationId xmlns:p14="http://schemas.microsoft.com/office/powerpoint/2010/main" val="35217634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171575"/>
            <a:ext cx="3924300" cy="51387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171575"/>
            <a:ext cx="3924300" cy="51387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1"/>
          <p:cNvSpPr>
            <a:spLocks noGrp="1"/>
          </p:cNvSpPr>
          <p:nvPr>
            <p:ph type="sldNum" sz="quarter" idx="10"/>
          </p:nvPr>
        </p:nvSpPr>
        <p:spPr/>
        <p:txBody>
          <a:bodyPr/>
          <a:lstStyle>
            <a:lvl1pPr>
              <a:defRPr/>
            </a:lvl1pPr>
          </a:lstStyle>
          <a:p>
            <a:pPr>
              <a:defRPr/>
            </a:pPr>
            <a:fld id="{F27C74DD-78A3-44F5-A201-7A81C1F412A7}" type="slidenum">
              <a:rPr lang="zh-CN" altLang="en-US"/>
              <a:pPr>
                <a:defRPr/>
              </a:pPr>
              <a:t>‹#›</a:t>
            </a:fld>
            <a:endParaRPr lang="zh-CN" altLang="en-US" dirty="0"/>
          </a:p>
        </p:txBody>
      </p:sp>
    </p:spTree>
    <p:extLst>
      <p:ext uri="{BB962C8B-B14F-4D97-AF65-F5344CB8AC3E}">
        <p14:creationId xmlns:p14="http://schemas.microsoft.com/office/powerpoint/2010/main" val="29405254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4213" y="2781300"/>
            <a:ext cx="7772400" cy="109538"/>
          </a:xfrm>
          <a:custGeom>
            <a:avLst/>
            <a:gdLst>
              <a:gd name="T0" fmla="*/ 0 w 1000"/>
              <a:gd name="T1" fmla="*/ 0 h 1000"/>
              <a:gd name="T2" fmla="*/ 4803343 w 1000"/>
              <a:gd name="T3" fmla="*/ 0 h 1000"/>
              <a:gd name="T4" fmla="*/ 4803343 w 1000"/>
              <a:gd name="T5" fmla="*/ 109538 h 1000"/>
              <a:gd name="T6" fmla="*/ 0 w 1000"/>
              <a:gd name="T7" fmla="*/ 109538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en-US">
              <a:solidFill>
                <a:srgbClr val="000000"/>
              </a:solidFill>
              <a:ea typeface="黑体" panose="02010609060101010101" pitchFamily="49" charset="-122"/>
            </a:endParaRPr>
          </a:p>
        </p:txBody>
      </p:sp>
      <p:sp>
        <p:nvSpPr>
          <p:cNvPr id="440322" name="Rectangle 2"/>
          <p:cNvSpPr>
            <a:spLocks noGrp="1" noChangeArrowheads="1"/>
          </p:cNvSpPr>
          <p:nvPr>
            <p:ph type="ctrTitle"/>
          </p:nvPr>
        </p:nvSpPr>
        <p:spPr>
          <a:xfrm>
            <a:off x="685800" y="1193800"/>
            <a:ext cx="7772400" cy="1371600"/>
          </a:xfrm>
          <a:prstGeom prst="rect">
            <a:avLst/>
          </a:prstGeom>
        </p:spPr>
        <p:txBody>
          <a:bodyPr/>
          <a:lstStyle>
            <a:lvl1pPr>
              <a:defRPr sz="6600"/>
            </a:lvl1pPr>
          </a:lstStyle>
          <a:p>
            <a:pPr lvl="0"/>
            <a:r>
              <a:rPr lang="zh-CN" altLang="en-US" noProof="0" smtClean="0"/>
              <a:t>单击此处编辑母版标题样式</a:t>
            </a:r>
          </a:p>
        </p:txBody>
      </p:sp>
      <p:sp>
        <p:nvSpPr>
          <p:cNvPr id="440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5000">
                <a:ea typeface="华文隶书" pitchFamily="2" charset="-122"/>
              </a:defRPr>
            </a:lvl1pPr>
          </a:lstStyle>
          <a:p>
            <a:pPr lvl="0"/>
            <a:r>
              <a:rPr lang="zh-CN" altLang="en-US" noProof="0" smtClean="0"/>
              <a:t>单击此处编辑母版副标题样式</a:t>
            </a:r>
          </a:p>
        </p:txBody>
      </p:sp>
    </p:spTree>
    <p:extLst>
      <p:ext uri="{BB962C8B-B14F-4D97-AF65-F5344CB8AC3E}">
        <p14:creationId xmlns:p14="http://schemas.microsoft.com/office/powerpoint/2010/main" val="2769097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170762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196975"/>
            <a:ext cx="39243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196975"/>
            <a:ext cx="39243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00127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0105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584211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9997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6344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016585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bwMode="auto">
          <a:xfrm>
            <a:off x="566738" y="1196975"/>
            <a:ext cx="800100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4100" name="AutoShape 4"/>
          <p:cNvSpPr>
            <a:spLocks noChangeArrowheads="1"/>
          </p:cNvSpPr>
          <p:nvPr/>
        </p:nvSpPr>
        <p:spPr bwMode="auto">
          <a:xfrm>
            <a:off x="611188" y="1052513"/>
            <a:ext cx="7958137" cy="109537"/>
          </a:xfrm>
          <a:custGeom>
            <a:avLst/>
            <a:gdLst>
              <a:gd name="G0" fmla="+- 585 0 0"/>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zh-CN" sz="2400">
              <a:latin typeface="Times New Roman" pitchFamily="18" charset="0"/>
            </a:endParaRPr>
          </a:p>
        </p:txBody>
      </p:sp>
      <p:sp>
        <p:nvSpPr>
          <p:cNvPr id="4101" name="Line 5"/>
          <p:cNvSpPr>
            <a:spLocks noChangeShapeType="1"/>
          </p:cNvSpPr>
          <p:nvPr/>
        </p:nvSpPr>
        <p:spPr bwMode="auto">
          <a:xfrm flipV="1">
            <a:off x="611188" y="6381750"/>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6" name="Rectangle 10"/>
          <p:cNvSpPr>
            <a:spLocks noChangeArrowheads="1"/>
          </p:cNvSpPr>
          <p:nvPr userDrawn="1"/>
        </p:nvSpPr>
        <p:spPr bwMode="auto">
          <a:xfrm>
            <a:off x="611188" y="349250"/>
            <a:ext cx="6296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dirty="0">
                <a:solidFill>
                  <a:srgbClr val="000066"/>
                </a:solidFill>
                <a:ea typeface="黑体" pitchFamily="2" charset="-122"/>
              </a:rPr>
              <a:t>操作系统</a:t>
            </a:r>
            <a:r>
              <a:rPr lang="en-US" altLang="zh-CN" sz="4000" b="1" dirty="0">
                <a:solidFill>
                  <a:srgbClr val="000066"/>
                </a:solidFill>
                <a:latin typeface="Arial"/>
                <a:ea typeface="黑体" pitchFamily="2" charset="-122"/>
              </a:rPr>
              <a:t>——</a:t>
            </a:r>
            <a:r>
              <a:rPr lang="zh-CN" altLang="en-US" sz="4000" b="1" dirty="0">
                <a:solidFill>
                  <a:srgbClr val="000066"/>
                </a:solidFill>
                <a:ea typeface="黑体" pitchFamily="2" charset="-122"/>
              </a:rPr>
              <a:t>操作系统概述</a:t>
            </a:r>
          </a:p>
        </p:txBody>
      </p:sp>
      <p:sp>
        <p:nvSpPr>
          <p:cNvPr id="4108" name="Text Box 12"/>
          <p:cNvSpPr txBox="1">
            <a:spLocks noChangeArrowheads="1"/>
          </p:cNvSpPr>
          <p:nvPr userDrawn="1"/>
        </p:nvSpPr>
        <p:spPr bwMode="auto">
          <a:xfrm>
            <a:off x="8181975" y="6402388"/>
            <a:ext cx="861431" cy="3715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fld id="{764584C1-4FB8-4BCC-9D71-C628FD3AC048}" type="slidenum">
              <a:rPr lang="en-US" altLang="zh-CN" b="1" smtClean="0">
                <a:latin typeface="Times New Roman" pitchFamily="18" charset="0"/>
              </a:rPr>
              <a:pPr/>
              <a:t>‹#›</a:t>
            </a:fld>
            <a:r>
              <a:rPr lang="en-US" altLang="zh-CN" b="1" dirty="0" smtClean="0">
                <a:latin typeface="Times New Roman" pitchFamily="18" charset="0"/>
              </a:rPr>
              <a:t>/150</a:t>
            </a:r>
            <a:endParaRPr lang="en-US" altLang="zh-CN" b="1" dirty="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iming>
    <p:tnLst>
      <p:par>
        <p:cTn id="1" dur="indefinite" restart="never" nodeType="tmRoot"/>
      </p:par>
    </p:tnLst>
  </p:timing>
  <p:txStyles>
    <p:titleStyle>
      <a:lvl1pPr algn="l" rtl="0" fontAlgn="base">
        <a:spcBef>
          <a:spcPct val="0"/>
        </a:spcBef>
        <a:spcAft>
          <a:spcPct val="0"/>
        </a:spcAft>
        <a:defRPr sz="4000" b="1">
          <a:solidFill>
            <a:srgbClr val="000066"/>
          </a:solidFill>
          <a:latin typeface="+mj-lt"/>
          <a:ea typeface="+mj-ea"/>
          <a:cs typeface="+mj-cs"/>
        </a:defRPr>
      </a:lvl1pPr>
      <a:lvl2pPr algn="l" rtl="0" fontAlgn="base">
        <a:spcBef>
          <a:spcPct val="0"/>
        </a:spcBef>
        <a:spcAft>
          <a:spcPct val="0"/>
        </a:spcAft>
        <a:defRPr sz="4000" b="1">
          <a:solidFill>
            <a:srgbClr val="000066"/>
          </a:solidFill>
          <a:latin typeface="Verdana" pitchFamily="34" charset="0"/>
          <a:ea typeface="黑体" pitchFamily="2" charset="-122"/>
        </a:defRPr>
      </a:lvl2pPr>
      <a:lvl3pPr algn="l" rtl="0" fontAlgn="base">
        <a:spcBef>
          <a:spcPct val="0"/>
        </a:spcBef>
        <a:spcAft>
          <a:spcPct val="0"/>
        </a:spcAft>
        <a:defRPr sz="4000" b="1">
          <a:solidFill>
            <a:srgbClr val="000066"/>
          </a:solidFill>
          <a:latin typeface="Verdana" pitchFamily="34" charset="0"/>
          <a:ea typeface="黑体" pitchFamily="2" charset="-122"/>
        </a:defRPr>
      </a:lvl3pPr>
      <a:lvl4pPr algn="l" rtl="0" fontAlgn="base">
        <a:spcBef>
          <a:spcPct val="0"/>
        </a:spcBef>
        <a:spcAft>
          <a:spcPct val="0"/>
        </a:spcAft>
        <a:defRPr sz="4000" b="1">
          <a:solidFill>
            <a:srgbClr val="000066"/>
          </a:solidFill>
          <a:latin typeface="Verdana" pitchFamily="34" charset="0"/>
          <a:ea typeface="黑体" pitchFamily="2" charset="-122"/>
        </a:defRPr>
      </a:lvl4pPr>
      <a:lvl5pPr algn="l" rtl="0" fontAlgn="base">
        <a:spcBef>
          <a:spcPct val="0"/>
        </a:spcBef>
        <a:spcAft>
          <a:spcPct val="0"/>
        </a:spcAft>
        <a:defRPr sz="4000" b="1">
          <a:solidFill>
            <a:srgbClr val="000066"/>
          </a:solidFill>
          <a:latin typeface="Verdana" pitchFamily="34" charset="0"/>
          <a:ea typeface="黑体" pitchFamily="2" charset="-122"/>
        </a:defRPr>
      </a:lvl5pPr>
      <a:lvl6pPr marL="457200" algn="l" rtl="0" fontAlgn="base">
        <a:spcBef>
          <a:spcPct val="0"/>
        </a:spcBef>
        <a:spcAft>
          <a:spcPct val="0"/>
        </a:spcAft>
        <a:defRPr sz="4000" b="1">
          <a:solidFill>
            <a:srgbClr val="000066"/>
          </a:solidFill>
          <a:latin typeface="Verdana" pitchFamily="34" charset="0"/>
          <a:ea typeface="黑体" pitchFamily="2" charset="-122"/>
        </a:defRPr>
      </a:lvl6pPr>
      <a:lvl7pPr marL="914400" algn="l" rtl="0" fontAlgn="base">
        <a:spcBef>
          <a:spcPct val="0"/>
        </a:spcBef>
        <a:spcAft>
          <a:spcPct val="0"/>
        </a:spcAft>
        <a:defRPr sz="4000" b="1">
          <a:solidFill>
            <a:srgbClr val="000066"/>
          </a:solidFill>
          <a:latin typeface="Verdana" pitchFamily="34" charset="0"/>
          <a:ea typeface="黑体" pitchFamily="2" charset="-122"/>
        </a:defRPr>
      </a:lvl7pPr>
      <a:lvl8pPr marL="1371600" algn="l" rtl="0" fontAlgn="base">
        <a:spcBef>
          <a:spcPct val="0"/>
        </a:spcBef>
        <a:spcAft>
          <a:spcPct val="0"/>
        </a:spcAft>
        <a:defRPr sz="4000" b="1">
          <a:solidFill>
            <a:srgbClr val="000066"/>
          </a:solidFill>
          <a:latin typeface="Verdana" pitchFamily="34" charset="0"/>
          <a:ea typeface="黑体" pitchFamily="2" charset="-122"/>
        </a:defRPr>
      </a:lvl8pPr>
      <a:lvl9pPr marL="1828800" algn="l" rtl="0" fontAlgn="base">
        <a:spcBef>
          <a:spcPct val="0"/>
        </a:spcBef>
        <a:spcAft>
          <a:spcPct val="0"/>
        </a:spcAft>
        <a:defRPr sz="4000" b="1">
          <a:solidFill>
            <a:srgbClr val="000066"/>
          </a:solidFill>
          <a:latin typeface="Verdana" pitchFamily="34" charset="0"/>
          <a:ea typeface="黑体" pitchFamily="2" charset="-122"/>
        </a:defRPr>
      </a:lvl9pPr>
    </p:titleStyle>
    <p:bodyStyle>
      <a:lvl1pPr marL="469900" indent="-469900" algn="l" rtl="0" fontAlgn="base">
        <a:spcBef>
          <a:spcPct val="20000"/>
        </a:spcBef>
        <a:spcAft>
          <a:spcPct val="0"/>
        </a:spcAft>
        <a:buClr>
          <a:schemeClr val="accent2"/>
        </a:buClr>
        <a:buFont typeface="Wingdings" pitchFamily="2" charset="2"/>
        <a:buChar char="o"/>
        <a:defRPr sz="3200" b="1">
          <a:solidFill>
            <a:srgbClr val="000066"/>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800" b="1">
          <a:solidFill>
            <a:srgbClr val="000066"/>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400" b="1">
          <a:solidFill>
            <a:srgbClr val="000066"/>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b="1">
          <a:solidFill>
            <a:srgbClr val="000066"/>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566738" y="1171575"/>
            <a:ext cx="8001000" cy="513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7" name="AutoShape 4"/>
          <p:cNvSpPr>
            <a:spLocks noChangeArrowheads="1"/>
          </p:cNvSpPr>
          <p:nvPr/>
        </p:nvSpPr>
        <p:spPr bwMode="auto">
          <a:xfrm>
            <a:off x="538163" y="1047750"/>
            <a:ext cx="7958137" cy="109538"/>
          </a:xfrm>
          <a:custGeom>
            <a:avLst/>
            <a:gdLst>
              <a:gd name="T0" fmla="*/ 0 w 1000"/>
              <a:gd name="T1" fmla="*/ 0 h 1000"/>
              <a:gd name="T2" fmla="*/ 2147483647 w 1000"/>
              <a:gd name="T3" fmla="*/ 0 h 1000"/>
              <a:gd name="T4" fmla="*/ 2147483647 w 1000"/>
              <a:gd name="T5" fmla="*/ 11998573 h 1000"/>
              <a:gd name="T6" fmla="*/ 0 w 1000"/>
              <a:gd name="T7" fmla="*/ 11998573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r"/>
            <a:endParaRPr lang="zh-CN" altLang="en-US">
              <a:solidFill>
                <a:srgbClr val="000000"/>
              </a:solidFill>
              <a:ea typeface="宋体" charset="-122"/>
            </a:endParaRPr>
          </a:p>
        </p:txBody>
      </p:sp>
      <p:sp>
        <p:nvSpPr>
          <p:cNvPr id="1028" name="Line 5"/>
          <p:cNvSpPr>
            <a:spLocks noChangeShapeType="1"/>
          </p:cNvSpPr>
          <p:nvPr/>
        </p:nvSpPr>
        <p:spPr bwMode="auto">
          <a:xfrm flipV="1">
            <a:off x="595313" y="6389688"/>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zh-CN" altLang="en-US">
              <a:solidFill>
                <a:srgbClr val="000000"/>
              </a:solidFill>
              <a:ea typeface="宋体" charset="-122"/>
            </a:endParaRPr>
          </a:p>
        </p:txBody>
      </p:sp>
      <p:sp>
        <p:nvSpPr>
          <p:cNvPr id="1029" name="Text Box 10"/>
          <p:cNvSpPr txBox="1">
            <a:spLocks noChangeArrowheads="1"/>
          </p:cNvSpPr>
          <p:nvPr userDrawn="1"/>
        </p:nvSpPr>
        <p:spPr bwMode="auto">
          <a:xfrm>
            <a:off x="635000" y="258763"/>
            <a:ext cx="4752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r" eaLnBrk="0" fontAlgn="base" hangingPunct="0">
              <a:spcBef>
                <a:spcPct val="0"/>
              </a:spcBef>
              <a:spcAft>
                <a:spcPct val="0"/>
              </a:spcAft>
              <a:defRPr>
                <a:solidFill>
                  <a:schemeClr val="tx1"/>
                </a:solidFill>
                <a:latin typeface="Verdana" pitchFamily="34" charset="0"/>
                <a:ea typeface="宋体" charset="-122"/>
              </a:defRPr>
            </a:lvl6pPr>
            <a:lvl7pPr marL="2971800" indent="-228600" algn="r" eaLnBrk="0" fontAlgn="base" hangingPunct="0">
              <a:spcBef>
                <a:spcPct val="0"/>
              </a:spcBef>
              <a:spcAft>
                <a:spcPct val="0"/>
              </a:spcAft>
              <a:defRPr>
                <a:solidFill>
                  <a:schemeClr val="tx1"/>
                </a:solidFill>
                <a:latin typeface="Verdana" pitchFamily="34" charset="0"/>
                <a:ea typeface="宋体" charset="-122"/>
              </a:defRPr>
            </a:lvl7pPr>
            <a:lvl8pPr marL="3429000" indent="-228600" algn="r" eaLnBrk="0" fontAlgn="base" hangingPunct="0">
              <a:spcBef>
                <a:spcPct val="0"/>
              </a:spcBef>
              <a:spcAft>
                <a:spcPct val="0"/>
              </a:spcAft>
              <a:defRPr>
                <a:solidFill>
                  <a:schemeClr val="tx1"/>
                </a:solidFill>
                <a:latin typeface="Verdana" pitchFamily="34" charset="0"/>
                <a:ea typeface="宋体" charset="-122"/>
              </a:defRPr>
            </a:lvl8pPr>
            <a:lvl9pPr marL="3886200" indent="-228600" algn="r" eaLnBrk="0" fontAlgn="base" hangingPunct="0">
              <a:spcBef>
                <a:spcPct val="0"/>
              </a:spcBef>
              <a:spcAft>
                <a:spcPct val="0"/>
              </a:spcAft>
              <a:defRPr>
                <a:solidFill>
                  <a:schemeClr val="tx1"/>
                </a:solidFill>
                <a:latin typeface="Verdana" pitchFamily="34" charset="0"/>
                <a:ea typeface="宋体" charset="-122"/>
              </a:defRPr>
            </a:lvl9pPr>
          </a:lstStyle>
          <a:p>
            <a:pPr eaLnBrk="1" hangingPunct="1">
              <a:defRPr/>
            </a:pPr>
            <a:r>
              <a:rPr lang="zh-CN" altLang="en-US" sz="4000" smtClean="0">
                <a:solidFill>
                  <a:srgbClr val="000066"/>
                </a:solidFill>
                <a:ea typeface="黑体" pitchFamily="2" charset="-122"/>
              </a:rPr>
              <a:t>数据结构</a:t>
            </a:r>
            <a:r>
              <a:rPr lang="en-US" altLang="zh-CN" sz="4000" smtClean="0">
                <a:solidFill>
                  <a:srgbClr val="000066"/>
                </a:solidFill>
                <a:latin typeface="Arial" charset="0"/>
                <a:ea typeface="黑体" pitchFamily="2" charset="-122"/>
              </a:rPr>
              <a:t>——</a:t>
            </a:r>
            <a:r>
              <a:rPr lang="zh-CN" altLang="en-US" sz="4000" smtClean="0">
                <a:solidFill>
                  <a:srgbClr val="000066"/>
                </a:solidFill>
                <a:ea typeface="黑体" pitchFamily="2" charset="-122"/>
              </a:rPr>
              <a:t>线性表</a:t>
            </a:r>
          </a:p>
        </p:txBody>
      </p:sp>
      <p:sp>
        <p:nvSpPr>
          <p:cNvPr id="1030" name="Text Box 11"/>
          <p:cNvSpPr txBox="1">
            <a:spLocks noChangeArrowheads="1"/>
          </p:cNvSpPr>
          <p:nvPr userDrawn="1"/>
        </p:nvSpPr>
        <p:spPr bwMode="auto">
          <a:xfrm>
            <a:off x="585788" y="6491288"/>
            <a:ext cx="50323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r" eaLnBrk="0" fontAlgn="base" hangingPunct="0">
              <a:spcBef>
                <a:spcPct val="0"/>
              </a:spcBef>
              <a:spcAft>
                <a:spcPct val="0"/>
              </a:spcAft>
              <a:defRPr>
                <a:solidFill>
                  <a:schemeClr val="tx1"/>
                </a:solidFill>
                <a:latin typeface="Verdana" pitchFamily="34" charset="0"/>
                <a:ea typeface="宋体" charset="-122"/>
              </a:defRPr>
            </a:lvl6pPr>
            <a:lvl7pPr marL="2971800" indent="-228600" algn="r" eaLnBrk="0" fontAlgn="base" hangingPunct="0">
              <a:spcBef>
                <a:spcPct val="0"/>
              </a:spcBef>
              <a:spcAft>
                <a:spcPct val="0"/>
              </a:spcAft>
              <a:defRPr>
                <a:solidFill>
                  <a:schemeClr val="tx1"/>
                </a:solidFill>
                <a:latin typeface="Verdana" pitchFamily="34" charset="0"/>
                <a:ea typeface="宋体" charset="-122"/>
              </a:defRPr>
            </a:lvl7pPr>
            <a:lvl8pPr marL="3429000" indent="-228600" algn="r" eaLnBrk="0" fontAlgn="base" hangingPunct="0">
              <a:spcBef>
                <a:spcPct val="0"/>
              </a:spcBef>
              <a:spcAft>
                <a:spcPct val="0"/>
              </a:spcAft>
              <a:defRPr>
                <a:solidFill>
                  <a:schemeClr val="tx1"/>
                </a:solidFill>
                <a:latin typeface="Verdana" pitchFamily="34" charset="0"/>
                <a:ea typeface="宋体" charset="-122"/>
              </a:defRPr>
            </a:lvl8pPr>
            <a:lvl9pPr marL="3886200" indent="-228600" algn="r" eaLnBrk="0" fontAlgn="base" hangingPunct="0">
              <a:spcBef>
                <a:spcPct val="0"/>
              </a:spcBef>
              <a:spcAft>
                <a:spcPct val="0"/>
              </a:spcAft>
              <a:defRPr>
                <a:solidFill>
                  <a:schemeClr val="tx1"/>
                </a:solidFill>
                <a:latin typeface="Verdana" pitchFamily="34" charset="0"/>
                <a:ea typeface="宋体" charset="-122"/>
              </a:defRPr>
            </a:lvl9pPr>
          </a:lstStyle>
          <a:p>
            <a:pPr eaLnBrk="1" hangingPunct="1">
              <a:defRPr/>
            </a:pPr>
            <a:r>
              <a:rPr lang="zh-CN" altLang="en-US" b="1" smtClean="0">
                <a:solidFill>
                  <a:srgbClr val="000066"/>
                </a:solidFill>
                <a:latin typeface="Times New Roman" pitchFamily="18" charset="0"/>
                <a:ea typeface="华文隶书" pitchFamily="2" charset="-122"/>
              </a:rPr>
              <a:t>杭州电子科技大学自动化学院信息与控制研究所</a:t>
            </a:r>
            <a:endParaRPr lang="zh-CN" altLang="en-US" b="1" smtClean="0">
              <a:solidFill>
                <a:srgbClr val="000066"/>
              </a:solidFill>
              <a:latin typeface="华文隶书" pitchFamily="2" charset="-122"/>
              <a:ea typeface="华文隶书" pitchFamily="2" charset="-122"/>
            </a:endParaRPr>
          </a:p>
        </p:txBody>
      </p:sp>
      <p:sp>
        <p:nvSpPr>
          <p:cNvPr id="2" name="灯片编号占位符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800" b="1" i="0" baseline="0">
                <a:solidFill>
                  <a:srgbClr val="000066"/>
                </a:solidFill>
                <a:latin typeface="Times New Roman" pitchFamily="18" charset="0"/>
                <a:ea typeface="华文隶书" pitchFamily="2" charset="-122"/>
              </a:defRPr>
            </a:lvl1pPr>
          </a:lstStyle>
          <a:p>
            <a:pPr>
              <a:defRPr/>
            </a:pPr>
            <a:fld id="{5F8EAEEB-9D4D-4C54-8BFD-056EE045E477}" type="slidenum">
              <a:rPr lang="zh-CN" altLang="en-US"/>
              <a:pPr>
                <a:defRPr/>
              </a:pPr>
              <a:t>‹#›</a:t>
            </a:fld>
            <a:endParaRPr lang="zh-CN" altLang="en-US" dirty="0"/>
          </a:p>
        </p:txBody>
      </p:sp>
    </p:spTree>
    <p:extLst>
      <p:ext uri="{BB962C8B-B14F-4D97-AF65-F5344CB8AC3E}">
        <p14:creationId xmlns:p14="http://schemas.microsoft.com/office/powerpoint/2010/main" val="413019967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4000">
          <a:solidFill>
            <a:srgbClr val="000066"/>
          </a:solidFill>
          <a:latin typeface="+mj-lt"/>
          <a:ea typeface="+mj-ea"/>
          <a:cs typeface="+mj-cs"/>
        </a:defRPr>
      </a:lvl1pPr>
      <a:lvl2pPr algn="l" rtl="0" eaLnBrk="0" fontAlgn="base" hangingPunct="0">
        <a:spcBef>
          <a:spcPct val="0"/>
        </a:spcBef>
        <a:spcAft>
          <a:spcPct val="0"/>
        </a:spcAft>
        <a:defRPr sz="4000">
          <a:solidFill>
            <a:srgbClr val="000066"/>
          </a:solidFill>
          <a:latin typeface="Verdana" pitchFamily="34" charset="0"/>
          <a:ea typeface="黑体" pitchFamily="2" charset="-122"/>
        </a:defRPr>
      </a:lvl2pPr>
      <a:lvl3pPr algn="l" rtl="0" eaLnBrk="0" fontAlgn="base" hangingPunct="0">
        <a:spcBef>
          <a:spcPct val="0"/>
        </a:spcBef>
        <a:spcAft>
          <a:spcPct val="0"/>
        </a:spcAft>
        <a:defRPr sz="4000">
          <a:solidFill>
            <a:srgbClr val="000066"/>
          </a:solidFill>
          <a:latin typeface="Verdana" pitchFamily="34" charset="0"/>
          <a:ea typeface="黑体" pitchFamily="2" charset="-122"/>
        </a:defRPr>
      </a:lvl3pPr>
      <a:lvl4pPr algn="l" rtl="0" eaLnBrk="0" fontAlgn="base" hangingPunct="0">
        <a:spcBef>
          <a:spcPct val="0"/>
        </a:spcBef>
        <a:spcAft>
          <a:spcPct val="0"/>
        </a:spcAft>
        <a:defRPr sz="4000">
          <a:solidFill>
            <a:srgbClr val="000066"/>
          </a:solidFill>
          <a:latin typeface="Verdana" pitchFamily="34" charset="0"/>
          <a:ea typeface="黑体" pitchFamily="2" charset="-122"/>
        </a:defRPr>
      </a:lvl4pPr>
      <a:lvl5pPr algn="l" rtl="0" eaLnBrk="0" fontAlgn="base" hangingPunct="0">
        <a:spcBef>
          <a:spcPct val="0"/>
        </a:spcBef>
        <a:spcAft>
          <a:spcPct val="0"/>
        </a:spcAft>
        <a:defRPr sz="4000">
          <a:solidFill>
            <a:srgbClr val="000066"/>
          </a:solidFill>
          <a:latin typeface="Verdana" pitchFamily="34" charset="0"/>
          <a:ea typeface="黑体" pitchFamily="2" charset="-122"/>
        </a:defRPr>
      </a:lvl5pPr>
      <a:lvl6pPr marL="457200" algn="l" rtl="0" fontAlgn="base">
        <a:spcBef>
          <a:spcPct val="0"/>
        </a:spcBef>
        <a:spcAft>
          <a:spcPct val="0"/>
        </a:spcAft>
        <a:defRPr sz="4000">
          <a:solidFill>
            <a:srgbClr val="000066"/>
          </a:solidFill>
          <a:latin typeface="Verdana" pitchFamily="34" charset="0"/>
          <a:ea typeface="黑体" pitchFamily="2" charset="-122"/>
        </a:defRPr>
      </a:lvl6pPr>
      <a:lvl7pPr marL="914400" algn="l" rtl="0" fontAlgn="base">
        <a:spcBef>
          <a:spcPct val="0"/>
        </a:spcBef>
        <a:spcAft>
          <a:spcPct val="0"/>
        </a:spcAft>
        <a:defRPr sz="4000">
          <a:solidFill>
            <a:srgbClr val="000066"/>
          </a:solidFill>
          <a:latin typeface="Verdana" pitchFamily="34" charset="0"/>
          <a:ea typeface="黑体" pitchFamily="2" charset="-122"/>
        </a:defRPr>
      </a:lvl7pPr>
      <a:lvl8pPr marL="1371600" algn="l" rtl="0" fontAlgn="base">
        <a:spcBef>
          <a:spcPct val="0"/>
        </a:spcBef>
        <a:spcAft>
          <a:spcPct val="0"/>
        </a:spcAft>
        <a:defRPr sz="4000">
          <a:solidFill>
            <a:srgbClr val="000066"/>
          </a:solidFill>
          <a:latin typeface="Verdana" pitchFamily="34" charset="0"/>
          <a:ea typeface="黑体" pitchFamily="2" charset="-122"/>
        </a:defRPr>
      </a:lvl8pPr>
      <a:lvl9pPr marL="1828800" algn="l" rtl="0" fontAlgn="base">
        <a:spcBef>
          <a:spcPct val="0"/>
        </a:spcBef>
        <a:spcAft>
          <a:spcPct val="0"/>
        </a:spcAft>
        <a:defRPr sz="4000">
          <a:solidFill>
            <a:srgbClr val="000066"/>
          </a:solidFill>
          <a:latin typeface="Verdana" pitchFamily="34" charset="0"/>
          <a:ea typeface="黑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200" b="1">
          <a:solidFill>
            <a:srgbClr val="000066"/>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800" b="1">
          <a:solidFill>
            <a:srgbClr val="000066"/>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400" b="1">
          <a:solidFill>
            <a:srgbClr val="000066"/>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b="1">
          <a:solidFill>
            <a:srgbClr val="000066"/>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b="1">
          <a:solidFill>
            <a:srgbClr val="000066"/>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5.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png"/><Relationship Id="rId4" Type="http://schemas.openxmlformats.org/officeDocument/2006/relationships/oleObject" Target="../embeddings/oleObject1.bin"/></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3.xml"/><Relationship Id="rId1" Type="http://schemas.openxmlformats.org/officeDocument/2006/relationships/vmlDrawing" Target="../drawings/vmlDrawing9.vml"/><Relationship Id="rId4" Type="http://schemas.openxmlformats.org/officeDocument/2006/relationships/image" Target="../media/image24.wmf"/></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13.jpg"/><Relationship Id="rId4" Type="http://schemas.openxmlformats.org/officeDocument/2006/relationships/image" Target="../media/image12.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19.xml"/><Relationship Id="rId7" Type="http://schemas.openxmlformats.org/officeDocument/2006/relationships/image" Target="../media/image15.emf"/><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14.emf"/><Relationship Id="rId4" Type="http://schemas.openxmlformats.org/officeDocument/2006/relationships/oleObject" Target="../embeddings/oleObject4.bin"/><Relationship Id="rId9" Type="http://schemas.openxmlformats.org/officeDocument/2006/relationships/image" Target="../media/image16.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3.vml"/><Relationship Id="rId4" Type="http://schemas.openxmlformats.org/officeDocument/2006/relationships/image" Target="../media/image17.wmf"/></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image" Target="../media/image18.emf"/><Relationship Id="rId4" Type="http://schemas.openxmlformats.org/officeDocument/2006/relationships/oleObject" Target="../embeddings/oleObject7.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19.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20.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1.e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image" Target="../media/image23.emf"/></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3810000" y="5638800"/>
            <a:ext cx="4876800" cy="1219200"/>
          </a:xfrm>
        </p:spPr>
        <p:txBody>
          <a:bodyPr/>
          <a:lstStyle/>
          <a:p>
            <a:pPr eaLnBrk="1" hangingPunct="1">
              <a:lnSpc>
                <a:spcPct val="110000"/>
              </a:lnSpc>
              <a:defRPr/>
            </a:pPr>
            <a:r>
              <a:rPr lang="en-US" altLang="zh-CN" sz="4000" b="0" dirty="0" smtClean="0">
                <a:solidFill>
                  <a:srgbClr val="993366"/>
                </a:solidFill>
                <a:effectLst>
                  <a:outerShdw blurRad="38100" dist="38100" dir="2700000" algn="tl">
                    <a:srgbClr val="C0C0C0"/>
                  </a:outerShdw>
                </a:effectLst>
                <a:latin typeface="幼圆" pitchFamily="49" charset="-122"/>
                <a:ea typeface="幼圆" pitchFamily="49" charset="-122"/>
              </a:rPr>
              <a:t/>
            </a:r>
            <a:br>
              <a:rPr lang="en-US" altLang="zh-CN" sz="4000" b="0" dirty="0" smtClean="0">
                <a:solidFill>
                  <a:srgbClr val="993366"/>
                </a:solidFill>
                <a:effectLst>
                  <a:outerShdw blurRad="38100" dist="38100" dir="2700000" algn="tl">
                    <a:srgbClr val="C0C0C0"/>
                  </a:outerShdw>
                </a:effectLst>
                <a:latin typeface="幼圆" pitchFamily="49" charset="-122"/>
                <a:ea typeface="幼圆" pitchFamily="49" charset="-122"/>
              </a:rPr>
            </a:br>
            <a:endParaRPr lang="en-US" altLang="zh-CN" sz="8800" dirty="0" smtClean="0">
              <a:solidFill>
                <a:schemeClr val="accent2"/>
              </a:solidFill>
            </a:endParaRPr>
          </a:p>
        </p:txBody>
      </p:sp>
      <p:sp>
        <p:nvSpPr>
          <p:cNvPr id="10253" name="Text Box 13"/>
          <p:cNvSpPr txBox="1">
            <a:spLocks noChangeArrowheads="1"/>
          </p:cNvSpPr>
          <p:nvPr/>
        </p:nvSpPr>
        <p:spPr bwMode="auto">
          <a:xfrm>
            <a:off x="1130300" y="1558925"/>
            <a:ext cx="6400800" cy="9144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fontAlgn="ctr">
              <a:spcBef>
                <a:spcPct val="50000"/>
              </a:spcBef>
              <a:defRPr/>
            </a:pPr>
            <a:r>
              <a:rPr kumimoji="1" lang="zh-CN" altLang="en-US" sz="5400" b="1" dirty="0">
                <a:solidFill>
                  <a:srgbClr val="000099"/>
                </a:solidFill>
                <a:effectLst>
                  <a:outerShdw blurRad="38100" dist="38100" dir="2700000" algn="tl">
                    <a:srgbClr val="C0C0C0"/>
                  </a:outerShdw>
                </a:effectLst>
                <a:latin typeface="黑体" pitchFamily="2" charset="-122"/>
                <a:ea typeface="黑体" pitchFamily="2" charset="-122"/>
              </a:rPr>
              <a:t>软件技术基础</a:t>
            </a:r>
          </a:p>
        </p:txBody>
      </p:sp>
      <p:sp>
        <p:nvSpPr>
          <p:cNvPr id="3076" name="Text Box 15"/>
          <p:cNvSpPr txBox="1">
            <a:spLocks noChangeArrowheads="1"/>
          </p:cNvSpPr>
          <p:nvPr/>
        </p:nvSpPr>
        <p:spPr bwMode="auto">
          <a:xfrm>
            <a:off x="1981200" y="3641725"/>
            <a:ext cx="4953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anose="020B0604030504040204" pitchFamily="34" charset="0"/>
                <a:ea typeface="黑体" panose="02010609060101010101" pitchFamily="49" charset="-122"/>
              </a:defRPr>
            </a:lvl1pPr>
            <a:lvl2pPr marL="742950" indent="-285750" eaLnBrk="0" hangingPunct="0">
              <a:defRPr>
                <a:solidFill>
                  <a:schemeClr val="tx1"/>
                </a:solidFill>
                <a:latin typeface="Verdana" panose="020B0604030504040204" pitchFamily="34" charset="0"/>
                <a:ea typeface="黑体" panose="02010609060101010101" pitchFamily="49" charset="-122"/>
              </a:defRPr>
            </a:lvl2pPr>
            <a:lvl3pPr marL="1143000" indent="-228600" eaLnBrk="0" hangingPunct="0">
              <a:defRPr>
                <a:solidFill>
                  <a:schemeClr val="tx1"/>
                </a:solidFill>
                <a:latin typeface="Verdana" panose="020B0604030504040204" pitchFamily="34" charset="0"/>
                <a:ea typeface="黑体" panose="02010609060101010101" pitchFamily="49" charset="-122"/>
              </a:defRPr>
            </a:lvl3pPr>
            <a:lvl4pPr marL="1600200" indent="-228600" eaLnBrk="0" hangingPunct="0">
              <a:defRPr>
                <a:solidFill>
                  <a:schemeClr val="tx1"/>
                </a:solidFill>
                <a:latin typeface="Verdana" panose="020B0604030504040204" pitchFamily="34" charset="0"/>
                <a:ea typeface="黑体" panose="02010609060101010101" pitchFamily="49" charset="-122"/>
              </a:defRPr>
            </a:lvl4pPr>
            <a:lvl5pPr marL="2057400" indent="-228600" eaLnBrk="0" hangingPunct="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gn="ctr">
              <a:spcBef>
                <a:spcPct val="50000"/>
              </a:spcBef>
              <a:defRPr/>
            </a:pPr>
            <a:r>
              <a:rPr kumimoji="1" lang="zh-CN" altLang="en-US" sz="3200" b="1" dirty="0">
                <a:solidFill>
                  <a:srgbClr val="000000"/>
                </a:solidFill>
                <a:latin typeface="黑体" panose="02010609060101010101" pitchFamily="49" charset="-122"/>
              </a:rPr>
              <a:t>主讲：许欢</a:t>
            </a:r>
          </a:p>
        </p:txBody>
      </p:sp>
      <p:sp>
        <p:nvSpPr>
          <p:cNvPr id="3077" name="Text Box 17"/>
          <p:cNvSpPr txBox="1">
            <a:spLocks noChangeArrowheads="1"/>
          </p:cNvSpPr>
          <p:nvPr/>
        </p:nvSpPr>
        <p:spPr bwMode="auto">
          <a:xfrm>
            <a:off x="457200" y="4556125"/>
            <a:ext cx="8589818" cy="2209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ea typeface="黑体" panose="02010609060101010101" pitchFamily="49" charset="-122"/>
              </a:defRPr>
            </a:lvl1pPr>
            <a:lvl2pPr marL="742950" indent="-285750" eaLnBrk="0" hangingPunct="0">
              <a:defRPr>
                <a:solidFill>
                  <a:schemeClr val="tx1"/>
                </a:solidFill>
                <a:latin typeface="Verdana" panose="020B0604030504040204" pitchFamily="34" charset="0"/>
                <a:ea typeface="黑体" panose="02010609060101010101" pitchFamily="49" charset="-122"/>
              </a:defRPr>
            </a:lvl2pPr>
            <a:lvl3pPr marL="1143000" indent="-228600" eaLnBrk="0" hangingPunct="0">
              <a:defRPr>
                <a:solidFill>
                  <a:schemeClr val="tx1"/>
                </a:solidFill>
                <a:latin typeface="Verdana" panose="020B0604030504040204" pitchFamily="34" charset="0"/>
                <a:ea typeface="黑体" panose="02010609060101010101" pitchFamily="49" charset="-122"/>
              </a:defRPr>
            </a:lvl3pPr>
            <a:lvl4pPr marL="1600200" indent="-228600" eaLnBrk="0" hangingPunct="0">
              <a:defRPr>
                <a:solidFill>
                  <a:schemeClr val="tx1"/>
                </a:solidFill>
                <a:latin typeface="Verdana" panose="020B0604030504040204" pitchFamily="34" charset="0"/>
                <a:ea typeface="黑体" panose="02010609060101010101" pitchFamily="49" charset="-122"/>
              </a:defRPr>
            </a:lvl4pPr>
            <a:lvl5pPr marL="2057400" indent="-228600" eaLnBrk="0" hangingPunct="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gn="ctr">
              <a:spcBef>
                <a:spcPct val="10000"/>
              </a:spcBef>
              <a:defRPr/>
            </a:pPr>
            <a:r>
              <a:rPr lang="zh-CN" altLang="en-US" sz="3200" dirty="0" smtClean="0">
                <a:solidFill>
                  <a:srgbClr val="000000"/>
                </a:solidFill>
                <a:latin typeface="Times New Roman" panose="02020603050405020304" pitchFamily="18" charset="0"/>
                <a:ea typeface="楷体_GB2312" pitchFamily="49" charset="-122"/>
              </a:rPr>
              <a:t>杭州电子科技大学自动化学院</a:t>
            </a:r>
            <a:endParaRPr lang="en-US" altLang="zh-CN" sz="3200" dirty="0" smtClean="0">
              <a:solidFill>
                <a:srgbClr val="000000"/>
              </a:solidFill>
              <a:latin typeface="Times New Roman" panose="02020603050405020304" pitchFamily="18" charset="0"/>
              <a:ea typeface="楷体_GB2312" pitchFamily="49" charset="-122"/>
            </a:endParaRPr>
          </a:p>
          <a:p>
            <a:pPr algn="ctr">
              <a:spcBef>
                <a:spcPct val="10000"/>
              </a:spcBef>
              <a:defRPr/>
            </a:pPr>
            <a:r>
              <a:rPr lang="zh-CN" altLang="en-US" sz="3200" dirty="0" smtClean="0">
                <a:solidFill>
                  <a:srgbClr val="000000"/>
                </a:solidFill>
                <a:latin typeface="Times New Roman" panose="02020603050405020304" pitchFamily="18" charset="0"/>
                <a:ea typeface="楷体_GB2312" pitchFamily="49" charset="-122"/>
              </a:rPr>
              <a:t>信息与控制研究所</a:t>
            </a:r>
            <a:endParaRPr lang="en-US" altLang="zh-CN" sz="3200" dirty="0" smtClean="0">
              <a:solidFill>
                <a:srgbClr val="000000"/>
              </a:solidFill>
              <a:latin typeface="Times New Roman" panose="02020603050405020304" pitchFamily="18" charset="0"/>
              <a:ea typeface="楷体_GB2312" pitchFamily="49" charset="-122"/>
              <a:hlinkClick r:id=""/>
            </a:endParaRPr>
          </a:p>
          <a:p>
            <a:pPr algn="ctr">
              <a:spcBef>
                <a:spcPct val="10000"/>
              </a:spcBef>
              <a:defRPr/>
            </a:pPr>
            <a:r>
              <a:rPr lang="en-US" altLang="zh-CN" sz="3200" dirty="0" smtClean="0">
                <a:solidFill>
                  <a:srgbClr val="000000"/>
                </a:solidFill>
                <a:latin typeface="Times New Roman" panose="02020603050405020304" pitchFamily="18" charset="0"/>
                <a:ea typeface="楷体_GB2312" pitchFamily="49" charset="-122"/>
                <a:hlinkClick r:id=""/>
              </a:rPr>
              <a:t>xuhuan@hdu.edu.cn</a:t>
            </a:r>
            <a:endParaRPr lang="en-US" altLang="zh-CN" sz="3200" dirty="0">
              <a:solidFill>
                <a:srgbClr val="000000"/>
              </a:solidFill>
              <a:latin typeface="Times New Roman" panose="02020603050405020304" pitchFamily="18" charset="0"/>
              <a:ea typeface="楷体_GB2312" pitchFamily="49" charset="-122"/>
            </a:endParaRPr>
          </a:p>
          <a:p>
            <a:pPr algn="ctr">
              <a:spcBef>
                <a:spcPct val="10000"/>
              </a:spcBef>
              <a:defRPr/>
            </a:pPr>
            <a:r>
              <a:rPr lang="zh-CN" altLang="en-US" sz="3200" dirty="0" smtClean="0">
                <a:solidFill>
                  <a:srgbClr val="000000"/>
                </a:solidFill>
                <a:latin typeface="Times New Roman" panose="02020603050405020304" pitchFamily="18" charset="0"/>
                <a:ea typeface="楷体_GB2312" pitchFamily="49" charset="-122"/>
              </a:rPr>
              <a:t>（</a:t>
            </a:r>
            <a:r>
              <a:rPr lang="en-US" altLang="zh-CN" sz="3200" dirty="0" smtClean="0">
                <a:solidFill>
                  <a:srgbClr val="000000"/>
                </a:solidFill>
                <a:latin typeface="Times New Roman" panose="02020603050405020304" pitchFamily="18" charset="0"/>
                <a:ea typeface="楷体_GB2312" pitchFamily="49" charset="-122"/>
              </a:rPr>
              <a:t>600</a:t>
            </a:r>
            <a:r>
              <a:rPr lang="zh-CN" altLang="en-US" sz="3200" dirty="0" smtClean="0">
                <a:solidFill>
                  <a:srgbClr val="000000"/>
                </a:solidFill>
                <a:latin typeface="Times New Roman" panose="02020603050405020304" pitchFamily="18" charset="0"/>
                <a:ea typeface="楷体_GB2312" pitchFamily="49" charset="-122"/>
              </a:rPr>
              <a:t>）</a:t>
            </a:r>
            <a:r>
              <a:rPr lang="en-US" altLang="zh-CN" sz="3200" dirty="0" smtClean="0">
                <a:solidFill>
                  <a:srgbClr val="000000"/>
                </a:solidFill>
                <a:latin typeface="Times New Roman" panose="02020603050405020304" pitchFamily="18" charset="0"/>
                <a:ea typeface="楷体_GB2312" pitchFamily="49" charset="-122"/>
              </a:rPr>
              <a:t>13634106376</a:t>
            </a:r>
            <a:endParaRPr lang="en-US" altLang="zh-CN" sz="3200" dirty="0">
              <a:solidFill>
                <a:srgbClr val="000000"/>
              </a:solidFill>
              <a:latin typeface="Times New Roman" panose="02020603050405020304" pitchFamily="18" charset="0"/>
              <a:ea typeface="楷体_GB2312" pitchFamily="49" charset="-122"/>
            </a:endParaRPr>
          </a:p>
        </p:txBody>
      </p:sp>
      <p:pic>
        <p:nvPicPr>
          <p:cNvPr id="3078" name="Picture 19" descr="http://img5.douban.com/view/group_topic/large/public/p603294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 y="0"/>
            <a:ext cx="47625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693912"/>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10242"/>
                                        </p:tgtEl>
                                        <p:attrNameLst>
                                          <p:attrName>style.visibility</p:attrName>
                                        </p:attrNameLst>
                                      </p:cBhvr>
                                      <p:to>
                                        <p:strVal val="visible"/>
                                      </p:to>
                                    </p:set>
                                    <p:anim to="" calcmode="lin" valueType="num">
                                      <p:cBhvr>
                                        <p:cTn id="7" dur="1" fill="hold"/>
                                        <p:tgtEl>
                                          <p:spTgt spid="10242"/>
                                        </p:tgtEl>
                                        <p:attrNameLst>
                                          <p:attrName/>
                                        </p:attrNameLst>
                                      </p:cBhvr>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6" name="Rectangle 6"/>
          <p:cNvSpPr>
            <a:spLocks noChangeArrowheads="1"/>
          </p:cNvSpPr>
          <p:nvPr/>
        </p:nvSpPr>
        <p:spPr bwMode="auto">
          <a:xfrm>
            <a:off x="4284663" y="1198563"/>
            <a:ext cx="4608512" cy="1150937"/>
          </a:xfrm>
          <a:prstGeom prst="rect">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1202" name="Rectangle 2"/>
          <p:cNvSpPr>
            <a:spLocks noGrp="1" noChangeArrowheads="1"/>
          </p:cNvSpPr>
          <p:nvPr>
            <p:ph type="body" idx="1"/>
          </p:nvPr>
        </p:nvSpPr>
        <p:spPr>
          <a:xfrm>
            <a:off x="566738" y="1196975"/>
            <a:ext cx="8326437" cy="5327650"/>
          </a:xfrm>
        </p:spPr>
        <p:txBody>
          <a:bodyPr/>
          <a:lstStyle/>
          <a:p>
            <a:pPr marL="284163" indent="-284163"/>
            <a:r>
              <a:rPr lang="zh-CN" altLang="en-US" dirty="0"/>
              <a:t>操作系统的概念</a:t>
            </a:r>
          </a:p>
          <a:p>
            <a:pPr marL="760413" lvl="1" indent="-285750"/>
            <a:r>
              <a:rPr lang="zh-CN" altLang="en-US" dirty="0"/>
              <a:t>定义</a:t>
            </a:r>
          </a:p>
          <a:p>
            <a:pPr marL="1179513" lvl="2" indent="-228600"/>
            <a:r>
              <a:rPr lang="zh-CN" altLang="en-US" dirty="0"/>
              <a:t>操作系统是计算机系统中的一个系统软件，是一些程序模块的集合，使整个计算机系统能高效地运行</a:t>
            </a:r>
          </a:p>
          <a:p>
            <a:pPr marL="1600200" lvl="3" indent="-228600"/>
            <a:r>
              <a:rPr lang="zh-CN" altLang="en-US" dirty="0"/>
              <a:t>有效性</a:t>
            </a:r>
          </a:p>
          <a:p>
            <a:pPr marL="2057400" lvl="4" indent="-228600"/>
            <a:r>
              <a:rPr lang="zh-CN" altLang="en-US" dirty="0"/>
              <a:t>能以尽量有效、合理的方式组织和管理计算机的软硬件资源</a:t>
            </a:r>
          </a:p>
          <a:p>
            <a:pPr marL="1600200" lvl="3" indent="-228600"/>
            <a:r>
              <a:rPr lang="zh-CN" altLang="en-US" dirty="0"/>
              <a:t>合理性</a:t>
            </a:r>
          </a:p>
          <a:p>
            <a:pPr marL="2057400" lvl="4" indent="-228600"/>
            <a:r>
              <a:rPr lang="zh-CN" altLang="en-US" dirty="0"/>
              <a:t>合理的组织计算机的工作流程，避免产生</a:t>
            </a:r>
            <a:r>
              <a:rPr lang="zh-CN" altLang="en-US" dirty="0">
                <a:solidFill>
                  <a:schemeClr val="accent2"/>
                </a:solidFill>
              </a:rPr>
              <a:t>死锁</a:t>
            </a:r>
          </a:p>
          <a:p>
            <a:pPr marL="2057400" lvl="4" indent="-228600"/>
            <a:r>
              <a:rPr lang="zh-CN" altLang="en-US" dirty="0"/>
              <a:t>控制程序的执行并向用户提供各种服务功能</a:t>
            </a:r>
          </a:p>
          <a:p>
            <a:pPr marL="1600200" lvl="3" indent="-228600"/>
            <a:r>
              <a:rPr lang="zh-CN" altLang="en-US" dirty="0"/>
              <a:t>方便性</a:t>
            </a:r>
          </a:p>
          <a:p>
            <a:pPr marL="2057400" lvl="4" indent="-228600"/>
            <a:r>
              <a:rPr lang="zh-CN" altLang="en-US" dirty="0"/>
              <a:t>合理的用户界面</a:t>
            </a:r>
          </a:p>
          <a:p>
            <a:pPr marL="2057400" lvl="4" indent="-228600"/>
            <a:r>
              <a:rPr lang="zh-CN" altLang="en-US" dirty="0"/>
              <a:t>使得用户能够灵活、方便、有效的使用计算机</a:t>
            </a:r>
          </a:p>
        </p:txBody>
      </p:sp>
      <p:sp>
        <p:nvSpPr>
          <p:cNvPr id="51203" name="Line 3"/>
          <p:cNvSpPr>
            <a:spLocks noChangeShapeType="1"/>
          </p:cNvSpPr>
          <p:nvPr/>
        </p:nvSpPr>
        <p:spPr bwMode="auto">
          <a:xfrm>
            <a:off x="4427538" y="1341438"/>
            <a:ext cx="129698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04" name="Line 4"/>
          <p:cNvSpPr>
            <a:spLocks noChangeShapeType="1"/>
          </p:cNvSpPr>
          <p:nvPr/>
        </p:nvSpPr>
        <p:spPr bwMode="auto">
          <a:xfrm flipV="1">
            <a:off x="4427538" y="2205038"/>
            <a:ext cx="1368425" cy="1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5120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5238" y="1773238"/>
            <a:ext cx="576262" cy="358775"/>
          </a:xfrm>
          <a:prstGeom prst="rect">
            <a:avLst/>
          </a:prstGeom>
          <a:noFill/>
          <a:extLst>
            <a:ext uri="{909E8E84-426E-40DD-AFC4-6F175D3DCCD1}">
              <a14:hiddenFill xmlns:a14="http://schemas.microsoft.com/office/drawing/2010/main">
                <a:solidFill>
                  <a:srgbClr val="FFFFFF"/>
                </a:solidFill>
              </a14:hiddenFill>
            </a:ext>
          </a:extLst>
        </p:spPr>
      </p:pic>
      <p:sp>
        <p:nvSpPr>
          <p:cNvPr id="51207" name="Line 7"/>
          <p:cNvSpPr>
            <a:spLocks noChangeShapeType="1"/>
          </p:cNvSpPr>
          <p:nvPr/>
        </p:nvSpPr>
        <p:spPr bwMode="auto">
          <a:xfrm>
            <a:off x="5940425" y="1557338"/>
            <a:ext cx="12969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08" name="Line 8"/>
          <p:cNvSpPr>
            <a:spLocks noChangeShapeType="1"/>
          </p:cNvSpPr>
          <p:nvPr/>
        </p:nvSpPr>
        <p:spPr bwMode="auto">
          <a:xfrm flipV="1">
            <a:off x="5940425" y="2058988"/>
            <a:ext cx="1368425" cy="1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51210"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3438" y="1412875"/>
            <a:ext cx="576262" cy="358775"/>
          </a:xfrm>
          <a:prstGeom prst="rect">
            <a:avLst/>
          </a:prstGeom>
          <a:noFill/>
          <a:extLst>
            <a:ext uri="{909E8E84-426E-40DD-AFC4-6F175D3DCCD1}">
              <a14:hiddenFill xmlns:a14="http://schemas.microsoft.com/office/drawing/2010/main">
                <a:solidFill>
                  <a:srgbClr val="FFFFFF"/>
                </a:solidFill>
              </a14:hiddenFill>
            </a:ext>
          </a:extLst>
        </p:spPr>
      </p:pic>
      <p:sp>
        <p:nvSpPr>
          <p:cNvPr id="51211" name="Line 11"/>
          <p:cNvSpPr>
            <a:spLocks noChangeShapeType="1"/>
          </p:cNvSpPr>
          <p:nvPr/>
        </p:nvSpPr>
        <p:spPr bwMode="auto">
          <a:xfrm>
            <a:off x="7451725" y="1341438"/>
            <a:ext cx="12969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2" name="Line 12"/>
          <p:cNvSpPr>
            <a:spLocks noChangeShapeType="1"/>
          </p:cNvSpPr>
          <p:nvPr/>
        </p:nvSpPr>
        <p:spPr bwMode="auto">
          <a:xfrm flipV="1">
            <a:off x="7451725" y="2205038"/>
            <a:ext cx="1368425" cy="1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51215"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0425" y="1644650"/>
            <a:ext cx="576263" cy="3587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1216" name="Object 16"/>
          <p:cNvGraphicFramePr>
            <a:graphicFrameLocks noChangeAspect="1"/>
          </p:cNvGraphicFramePr>
          <p:nvPr/>
        </p:nvGraphicFramePr>
        <p:xfrm>
          <a:off x="7577138" y="1762125"/>
          <a:ext cx="595312" cy="371475"/>
        </p:xfrm>
        <a:graphic>
          <a:graphicData uri="http://schemas.openxmlformats.org/presentationml/2006/ole">
            <mc:AlternateContent xmlns:mc="http://schemas.openxmlformats.org/markup-compatibility/2006">
              <mc:Choice xmlns:v="urn:schemas-microsoft-com:vml" Requires="v">
                <p:oleObj spid="_x0000_s185682" name="Image" r:id="rId4" imgW="4647619" imgH="2895238" progId="Photoshop.Image.9">
                  <p:embed/>
                </p:oleObj>
              </mc:Choice>
              <mc:Fallback>
                <p:oleObj name="Image" r:id="rId4" imgW="4647619" imgH="2895238" progId="Photoshop.Image.9">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7138" y="1762125"/>
                        <a:ext cx="595312" cy="3714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7" name="Object 17"/>
          <p:cNvGraphicFramePr>
            <a:graphicFrameLocks noChangeAspect="1"/>
          </p:cNvGraphicFramePr>
          <p:nvPr/>
        </p:nvGraphicFramePr>
        <p:xfrm>
          <a:off x="8008938" y="1412875"/>
          <a:ext cx="595312" cy="371475"/>
        </p:xfrm>
        <a:graphic>
          <a:graphicData uri="http://schemas.openxmlformats.org/presentationml/2006/ole">
            <mc:AlternateContent xmlns:mc="http://schemas.openxmlformats.org/markup-compatibility/2006">
              <mc:Choice xmlns:v="urn:schemas-microsoft-com:vml" Requires="v">
                <p:oleObj spid="_x0000_s185683" name="Image" r:id="rId6" imgW="4647619" imgH="2895238" progId="Photoshop.Image.9">
                  <p:embed/>
                </p:oleObj>
              </mc:Choice>
              <mc:Fallback>
                <p:oleObj name="Image" r:id="rId6" imgW="4647619" imgH="2895238" progId="Photoshop.Image.9">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8938" y="1412875"/>
                        <a:ext cx="595312" cy="3714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8" name="Object 18"/>
          <p:cNvGraphicFramePr>
            <a:graphicFrameLocks noChangeAspect="1"/>
          </p:cNvGraphicFramePr>
          <p:nvPr/>
        </p:nvGraphicFramePr>
        <p:xfrm>
          <a:off x="6713538" y="1628775"/>
          <a:ext cx="595312" cy="371475"/>
        </p:xfrm>
        <a:graphic>
          <a:graphicData uri="http://schemas.openxmlformats.org/presentationml/2006/ole">
            <mc:AlternateContent xmlns:mc="http://schemas.openxmlformats.org/markup-compatibility/2006">
              <mc:Choice xmlns:v="urn:schemas-microsoft-com:vml" Requires="v">
                <p:oleObj spid="_x0000_s185684" name="Image" r:id="rId7" imgW="4647619" imgH="2895238" progId="Photoshop.Image.9">
                  <p:embed/>
                </p:oleObj>
              </mc:Choice>
              <mc:Fallback>
                <p:oleObj name="Image" r:id="rId7" imgW="4647619" imgH="2895238" progId="Photoshop.Image.9">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3538" y="1628775"/>
                        <a:ext cx="595312" cy="3714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51219" name="AutoShape 19"/>
          <p:cNvCxnSpPr>
            <a:cxnSpLocks noChangeShapeType="1"/>
            <a:stCxn id="51211" idx="0"/>
            <a:endCxn id="51207" idx="1"/>
          </p:cNvCxnSpPr>
          <p:nvPr/>
        </p:nvCxnSpPr>
        <p:spPr bwMode="auto">
          <a:xfrm flipH="1">
            <a:off x="7237413" y="1327150"/>
            <a:ext cx="214312" cy="244475"/>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20" name="AutoShape 20"/>
          <p:cNvCxnSpPr>
            <a:cxnSpLocks noChangeShapeType="1"/>
            <a:stCxn id="51207" idx="0"/>
            <a:endCxn id="51203" idx="1"/>
          </p:cNvCxnSpPr>
          <p:nvPr/>
        </p:nvCxnSpPr>
        <p:spPr bwMode="auto">
          <a:xfrm flipH="1" flipV="1">
            <a:off x="5724525" y="1355725"/>
            <a:ext cx="215900" cy="187325"/>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21" name="AutoShape 21"/>
          <p:cNvCxnSpPr>
            <a:cxnSpLocks noChangeShapeType="1"/>
            <a:stCxn id="51212" idx="0"/>
            <a:endCxn id="51208" idx="1"/>
          </p:cNvCxnSpPr>
          <p:nvPr/>
        </p:nvCxnSpPr>
        <p:spPr bwMode="auto">
          <a:xfrm flipH="1" flipV="1">
            <a:off x="7308850" y="2046288"/>
            <a:ext cx="142875" cy="176212"/>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22" name="AutoShape 22"/>
          <p:cNvCxnSpPr>
            <a:cxnSpLocks noChangeShapeType="1"/>
            <a:stCxn id="51208" idx="0"/>
            <a:endCxn id="51204" idx="1"/>
          </p:cNvCxnSpPr>
          <p:nvPr/>
        </p:nvCxnSpPr>
        <p:spPr bwMode="auto">
          <a:xfrm flipH="1">
            <a:off x="5795963" y="2076450"/>
            <a:ext cx="144462" cy="115888"/>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223" name="Freeform 23"/>
          <p:cNvSpPr>
            <a:spLocks/>
          </p:cNvSpPr>
          <p:nvPr/>
        </p:nvSpPr>
        <p:spPr bwMode="auto">
          <a:xfrm>
            <a:off x="7596188" y="2276475"/>
            <a:ext cx="1163637" cy="2855913"/>
          </a:xfrm>
          <a:custGeom>
            <a:avLst/>
            <a:gdLst>
              <a:gd name="T0" fmla="*/ 0 w 733"/>
              <a:gd name="T1" fmla="*/ 1633 h 1799"/>
              <a:gd name="T2" fmla="*/ 182 w 733"/>
              <a:gd name="T3" fmla="*/ 1769 h 1799"/>
              <a:gd name="T4" fmla="*/ 544 w 733"/>
              <a:gd name="T5" fmla="*/ 1452 h 1799"/>
              <a:gd name="T6" fmla="*/ 680 w 733"/>
              <a:gd name="T7" fmla="*/ 635 h 1799"/>
              <a:gd name="T8" fmla="*/ 227 w 733"/>
              <a:gd name="T9" fmla="*/ 0 h 1799"/>
            </a:gdLst>
            <a:ahLst/>
            <a:cxnLst>
              <a:cxn ang="0">
                <a:pos x="T0" y="T1"/>
              </a:cxn>
              <a:cxn ang="0">
                <a:pos x="T2" y="T3"/>
              </a:cxn>
              <a:cxn ang="0">
                <a:pos x="T4" y="T5"/>
              </a:cxn>
              <a:cxn ang="0">
                <a:pos x="T6" y="T7"/>
              </a:cxn>
              <a:cxn ang="0">
                <a:pos x="T8" y="T9"/>
              </a:cxn>
            </a:cxnLst>
            <a:rect l="0" t="0" r="r" b="b"/>
            <a:pathLst>
              <a:path w="733" h="1799">
                <a:moveTo>
                  <a:pt x="0" y="1633"/>
                </a:moveTo>
                <a:cubicBezTo>
                  <a:pt x="45" y="1716"/>
                  <a:pt x="91" y="1799"/>
                  <a:pt x="182" y="1769"/>
                </a:cubicBezTo>
                <a:cubicBezTo>
                  <a:pt x="273" y="1739"/>
                  <a:pt x="461" y="1641"/>
                  <a:pt x="544" y="1452"/>
                </a:cubicBezTo>
                <a:cubicBezTo>
                  <a:pt x="627" y="1263"/>
                  <a:pt x="733" y="877"/>
                  <a:pt x="680" y="635"/>
                </a:cubicBezTo>
                <a:cubicBezTo>
                  <a:pt x="627" y="393"/>
                  <a:pt x="302" y="106"/>
                  <a:pt x="227" y="0"/>
                </a:cubicBezTo>
              </a:path>
            </a:pathLst>
          </a:custGeom>
          <a:noFill/>
          <a:ln w="28575" cap="flat" cmpd="sng">
            <a:solidFill>
              <a:schemeClr val="accent2"/>
            </a:solidFill>
            <a:prstDash val="solid"/>
            <a:round/>
            <a:headEnd/>
            <a:tailEnd type="triangle" w="lg" len="lg"/>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51226" name="AutoShape 26"/>
          <p:cNvSpPr>
            <a:spLocks noChangeArrowheads="1"/>
          </p:cNvSpPr>
          <p:nvPr/>
        </p:nvSpPr>
        <p:spPr bwMode="auto">
          <a:xfrm>
            <a:off x="6529388" y="1633538"/>
            <a:ext cx="144462" cy="215900"/>
          </a:xfrm>
          <a:prstGeom prst="irregularSeal1">
            <a:avLst/>
          </a:prstGeom>
          <a:noFill/>
          <a:ln w="12700">
            <a:solidFill>
              <a:schemeClr val="accent2"/>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p:txBody>
          <a:bodyPr/>
          <a:lstStyle/>
          <a:p>
            <a:r>
              <a:rPr lang="zh-CN" altLang="en-US" dirty="0"/>
              <a:t>文件管理</a:t>
            </a:r>
          </a:p>
          <a:p>
            <a:pPr lvl="1"/>
            <a:r>
              <a:rPr lang="zh-CN" altLang="en-US" dirty="0"/>
              <a:t>文件的物理存储结构</a:t>
            </a:r>
          </a:p>
          <a:p>
            <a:pPr lvl="2"/>
            <a:r>
              <a:rPr lang="zh-CN" altLang="en-US" dirty="0"/>
              <a:t>链接结构</a:t>
            </a:r>
          </a:p>
          <a:p>
            <a:pPr lvl="3"/>
            <a:r>
              <a:rPr lang="zh-CN" altLang="en-US" dirty="0"/>
              <a:t>一个文件的信息存放在若干</a:t>
            </a:r>
            <a:r>
              <a:rPr lang="zh-CN" altLang="en-US" dirty="0">
                <a:solidFill>
                  <a:srgbClr val="FF0000"/>
                </a:solidFill>
              </a:rPr>
              <a:t>不连续</a:t>
            </a:r>
            <a:r>
              <a:rPr lang="zh-CN" altLang="en-US" dirty="0"/>
              <a:t>的物理块中，各块之间通过指针连接，前一个物理块指向下一个物理块</a:t>
            </a:r>
          </a:p>
          <a:p>
            <a:pPr lvl="3"/>
            <a:r>
              <a:rPr lang="zh-CN" altLang="en-US" dirty="0"/>
              <a:t>提高了磁盘空间利用率，不存在外部碎片问题</a:t>
            </a:r>
          </a:p>
          <a:p>
            <a:pPr lvl="3"/>
            <a:r>
              <a:rPr lang="zh-CN" altLang="en-US" dirty="0"/>
              <a:t>有利于文件插入和删除</a:t>
            </a:r>
          </a:p>
          <a:p>
            <a:pPr lvl="3"/>
            <a:r>
              <a:rPr lang="zh-CN" altLang="en-US" dirty="0"/>
              <a:t>有利于文件动态扩充</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body" idx="1"/>
          </p:nvPr>
        </p:nvSpPr>
        <p:spPr>
          <a:xfrm>
            <a:off x="566738" y="1196975"/>
            <a:ext cx="8001000" cy="4895850"/>
          </a:xfrm>
        </p:spPr>
        <p:txBody>
          <a:bodyPr/>
          <a:lstStyle/>
          <a:p>
            <a:r>
              <a:rPr lang="zh-CN" altLang="en-US" dirty="0"/>
              <a:t>文件管理</a:t>
            </a:r>
          </a:p>
          <a:p>
            <a:pPr lvl="1"/>
            <a:r>
              <a:rPr lang="zh-CN" altLang="en-US" dirty="0"/>
              <a:t>文件的物理存储结构</a:t>
            </a:r>
          </a:p>
          <a:p>
            <a:pPr lvl="2"/>
            <a:r>
              <a:rPr lang="zh-CN" altLang="en-US" dirty="0"/>
              <a:t>索引结构</a:t>
            </a:r>
          </a:p>
          <a:p>
            <a:pPr lvl="3"/>
            <a:r>
              <a:rPr lang="zh-CN" altLang="en-US" dirty="0"/>
              <a:t>一个文件的信息存放在若干</a:t>
            </a:r>
            <a:r>
              <a:rPr lang="zh-CN" altLang="en-US" dirty="0">
                <a:solidFill>
                  <a:srgbClr val="FF0000"/>
                </a:solidFill>
              </a:rPr>
              <a:t>不连续</a:t>
            </a:r>
            <a:r>
              <a:rPr lang="zh-CN" altLang="en-US" dirty="0"/>
              <a:t>物理块中，系统为每个文件建立一个专用数据结构</a:t>
            </a:r>
            <a:r>
              <a:rPr lang="en-US" altLang="zh-CN" dirty="0">
                <a:latin typeface="Arial" charset="0"/>
              </a:rPr>
              <a:t>——</a:t>
            </a:r>
            <a:r>
              <a:rPr lang="zh-CN" altLang="en-US" dirty="0"/>
              <a:t>索引表，并将这些块的块号存放</a:t>
            </a:r>
            <a:r>
              <a:rPr lang="zh-CN" altLang="en-US" dirty="0" smtClean="0"/>
              <a:t>在该索引</a:t>
            </a:r>
            <a:r>
              <a:rPr lang="zh-CN" altLang="en-US" dirty="0"/>
              <a:t>表中</a:t>
            </a:r>
          </a:p>
          <a:p>
            <a:pPr lvl="3"/>
            <a:r>
              <a:rPr lang="zh-CN" altLang="en-US" dirty="0"/>
              <a:t>既</a:t>
            </a:r>
            <a:r>
              <a:rPr lang="zh-CN" altLang="en-US" dirty="0" smtClean="0"/>
              <a:t>能</a:t>
            </a:r>
            <a:r>
              <a:rPr lang="zh-CN" altLang="en-US" dirty="0"/>
              <a:t>顺序存取，又能随机存取</a:t>
            </a:r>
          </a:p>
          <a:p>
            <a:pPr lvl="3"/>
            <a:r>
              <a:rPr lang="zh-CN" altLang="en-US" dirty="0"/>
              <a:t>满足了文件动态增长、插入删除的要求</a:t>
            </a:r>
          </a:p>
          <a:p>
            <a:pPr lvl="3"/>
            <a:r>
              <a:rPr lang="zh-CN" altLang="en-US" dirty="0"/>
              <a:t>能充分利用外存空间</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body" idx="1"/>
          </p:nvPr>
        </p:nvSpPr>
        <p:spPr>
          <a:xfrm>
            <a:off x="566738" y="1196975"/>
            <a:ext cx="8001000" cy="5661025"/>
          </a:xfrm>
        </p:spPr>
        <p:txBody>
          <a:bodyPr/>
          <a:lstStyle/>
          <a:p>
            <a:r>
              <a:rPr lang="zh-CN" altLang="en-US" dirty="0"/>
              <a:t>文件管理</a:t>
            </a:r>
          </a:p>
          <a:p>
            <a:pPr lvl="1"/>
            <a:r>
              <a:rPr lang="zh-CN" altLang="en-US" dirty="0"/>
              <a:t>文件目录基本概念</a:t>
            </a:r>
          </a:p>
          <a:p>
            <a:pPr lvl="2"/>
            <a:r>
              <a:rPr lang="zh-CN" altLang="en-US" dirty="0"/>
              <a:t>文件控制块（</a:t>
            </a:r>
            <a:r>
              <a:rPr lang="en-US" altLang="zh-CN" dirty="0"/>
              <a:t>FCB</a:t>
            </a:r>
            <a:r>
              <a:rPr lang="zh-CN" altLang="en-US" dirty="0"/>
              <a:t>）</a:t>
            </a:r>
          </a:p>
          <a:p>
            <a:pPr lvl="3"/>
            <a:r>
              <a:rPr lang="zh-CN" altLang="en-US" dirty="0"/>
              <a:t>是操作系统为管理文件而设置的数据结构</a:t>
            </a:r>
          </a:p>
          <a:p>
            <a:pPr lvl="3"/>
            <a:r>
              <a:rPr lang="zh-CN" altLang="en-US" dirty="0"/>
              <a:t>存放</a:t>
            </a:r>
            <a:r>
              <a:rPr lang="zh-CN" altLang="en-US" dirty="0" smtClean="0"/>
              <a:t>了管理</a:t>
            </a:r>
            <a:r>
              <a:rPr lang="zh-CN" altLang="en-US" dirty="0"/>
              <a:t>文件所需的</a:t>
            </a:r>
            <a:r>
              <a:rPr lang="zh-CN" altLang="en-US" dirty="0" smtClean="0"/>
              <a:t>所有</a:t>
            </a:r>
            <a:r>
              <a:rPr lang="zh-CN" altLang="en-US" dirty="0"/>
              <a:t>相关</a:t>
            </a:r>
            <a:r>
              <a:rPr lang="zh-CN" altLang="en-US" dirty="0" smtClean="0"/>
              <a:t>信息</a:t>
            </a:r>
            <a:r>
              <a:rPr lang="zh-CN" altLang="en-US" dirty="0"/>
              <a:t>（文件属性）</a:t>
            </a:r>
          </a:p>
          <a:p>
            <a:pPr lvl="3"/>
            <a:r>
              <a:rPr lang="zh-CN" altLang="en-US" dirty="0">
                <a:solidFill>
                  <a:srgbClr val="FF0000"/>
                </a:solidFill>
              </a:rPr>
              <a:t>文件控制块是文件存在的标志</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body" idx="1"/>
          </p:nvPr>
        </p:nvSpPr>
        <p:spPr>
          <a:xfrm>
            <a:off x="566738" y="1196975"/>
            <a:ext cx="8326437" cy="5661025"/>
          </a:xfrm>
        </p:spPr>
        <p:txBody>
          <a:bodyPr/>
          <a:lstStyle/>
          <a:p>
            <a:r>
              <a:rPr lang="zh-CN" altLang="en-US" dirty="0"/>
              <a:t>文件管理</a:t>
            </a:r>
          </a:p>
          <a:p>
            <a:pPr lvl="1"/>
            <a:r>
              <a:rPr lang="zh-CN" altLang="en-US" dirty="0"/>
              <a:t>文件目录基本概念</a:t>
            </a:r>
          </a:p>
          <a:p>
            <a:pPr lvl="2"/>
            <a:r>
              <a:rPr lang="zh-CN" altLang="en-US" dirty="0"/>
              <a:t>文件目录</a:t>
            </a:r>
          </a:p>
          <a:p>
            <a:pPr lvl="3"/>
            <a:r>
              <a:rPr lang="zh-CN" altLang="en-US" dirty="0"/>
              <a:t>把所有的</a:t>
            </a:r>
            <a:r>
              <a:rPr lang="en-US" altLang="zh-CN" dirty="0"/>
              <a:t>FCB</a:t>
            </a:r>
            <a:r>
              <a:rPr lang="zh-CN" altLang="en-US" dirty="0"/>
              <a:t>组织在一起，就构成了文件目录</a:t>
            </a:r>
          </a:p>
          <a:p>
            <a:pPr lvl="3"/>
            <a:r>
              <a:rPr lang="zh-CN" altLang="en-US" dirty="0"/>
              <a:t>文件控制块的有序集合</a:t>
            </a:r>
          </a:p>
          <a:p>
            <a:pPr lvl="2"/>
            <a:r>
              <a:rPr lang="zh-CN" altLang="en-US" dirty="0"/>
              <a:t>目录项</a:t>
            </a:r>
          </a:p>
          <a:p>
            <a:pPr lvl="3"/>
            <a:r>
              <a:rPr lang="zh-CN" altLang="en-US" dirty="0"/>
              <a:t>构成文件目录的项目（目录项就是</a:t>
            </a:r>
            <a:r>
              <a:rPr lang="en-US" altLang="zh-CN" dirty="0"/>
              <a:t>FCB</a:t>
            </a:r>
            <a:r>
              <a:rPr lang="zh-CN" altLang="en-US" dirty="0"/>
              <a:t>）</a:t>
            </a:r>
          </a:p>
          <a:p>
            <a:pPr lvl="2"/>
            <a:r>
              <a:rPr lang="zh-CN" altLang="en-US" dirty="0"/>
              <a:t>目录文件</a:t>
            </a:r>
          </a:p>
          <a:p>
            <a:pPr lvl="3"/>
            <a:r>
              <a:rPr lang="zh-CN" altLang="en-US" dirty="0"/>
              <a:t>为了实现对文件目录的管理，通常将文件目录以文件的形式保存在外存，这个文件就叫</a:t>
            </a:r>
            <a:r>
              <a:rPr lang="zh-CN" altLang="en-US" dirty="0">
                <a:solidFill>
                  <a:srgbClr val="FF0000"/>
                </a:solidFill>
              </a:rPr>
              <a:t>目录文件</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body" idx="1"/>
          </p:nvPr>
        </p:nvSpPr>
        <p:spPr>
          <a:xfrm>
            <a:off x="566738" y="1196975"/>
            <a:ext cx="8326437" cy="5661025"/>
          </a:xfrm>
        </p:spPr>
        <p:txBody>
          <a:bodyPr/>
          <a:lstStyle/>
          <a:p>
            <a:r>
              <a:rPr lang="zh-CN" altLang="en-US"/>
              <a:t>文件管理</a:t>
            </a:r>
          </a:p>
          <a:p>
            <a:pPr lvl="1"/>
            <a:r>
              <a:rPr lang="zh-CN" altLang="en-US"/>
              <a:t>目录结构</a:t>
            </a:r>
          </a:p>
          <a:p>
            <a:pPr lvl="2"/>
            <a:r>
              <a:rPr lang="zh-CN" altLang="en-US"/>
              <a:t>一级目录结构</a:t>
            </a:r>
          </a:p>
          <a:p>
            <a:pPr lvl="3"/>
            <a:r>
              <a:rPr lang="zh-CN" altLang="en-US"/>
              <a:t>为所有文件建立一个目录文件</a:t>
            </a:r>
            <a:r>
              <a:rPr lang="en-US" altLang="zh-CN"/>
              <a:t>(</a:t>
            </a:r>
            <a:r>
              <a:rPr lang="zh-CN" altLang="en-US"/>
              <a:t>组成一线性表</a:t>
            </a:r>
            <a:r>
              <a:rPr lang="en-US" altLang="zh-CN"/>
              <a:t>)</a:t>
            </a:r>
          </a:p>
          <a:p>
            <a:pPr lvl="2"/>
            <a:r>
              <a:rPr lang="zh-CN" altLang="en-US"/>
              <a:t>二级目录结构</a:t>
            </a:r>
          </a:p>
          <a:p>
            <a:pPr lvl="3"/>
            <a:r>
              <a:rPr lang="zh-CN" altLang="en-US"/>
              <a:t>为改变一级目录文件目录命名冲突，并提高对目录文件检索速度而改进</a:t>
            </a:r>
          </a:p>
          <a:p>
            <a:pPr lvl="3"/>
            <a:r>
              <a:rPr lang="zh-CN" altLang="en-US"/>
              <a:t>目录分为两级：一级称为主文件目录，给出用户名，用户子目录所在的物理位置；二级称为用户文件目录（又称用户子目录），给出该用户所有文件的</a:t>
            </a:r>
            <a:r>
              <a:rPr lang="en-US" altLang="zh-CN"/>
              <a:t>FCB</a:t>
            </a:r>
          </a:p>
          <a:p>
            <a:pPr lvl="2"/>
            <a:r>
              <a:rPr lang="zh-CN" altLang="en-US"/>
              <a:t>多级目录结构（树型目录）</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body" sz="half" idx="1"/>
          </p:nvPr>
        </p:nvSpPr>
        <p:spPr>
          <a:xfrm>
            <a:off x="566738" y="1196975"/>
            <a:ext cx="7893050" cy="5111750"/>
          </a:xfrm>
        </p:spPr>
        <p:txBody>
          <a:bodyPr/>
          <a:lstStyle/>
          <a:p>
            <a:r>
              <a:rPr lang="zh-CN" altLang="en-US" dirty="0"/>
              <a:t>文件管理</a:t>
            </a:r>
          </a:p>
          <a:p>
            <a:pPr lvl="1"/>
            <a:r>
              <a:rPr lang="zh-CN" altLang="en-US" sz="2500" dirty="0"/>
              <a:t>文件的属性（下表列出</a:t>
            </a:r>
            <a:r>
              <a:rPr lang="zh-CN" altLang="en-US" sz="2500" dirty="0" smtClean="0"/>
              <a:t>了常用</a:t>
            </a:r>
            <a:r>
              <a:rPr lang="zh-CN" altLang="en-US" sz="2500" dirty="0"/>
              <a:t>的文件属性域）</a:t>
            </a:r>
          </a:p>
        </p:txBody>
      </p:sp>
      <p:graphicFrame>
        <p:nvGraphicFramePr>
          <p:cNvPr id="95235" name="Object 3"/>
          <p:cNvGraphicFramePr>
            <a:graphicFrameLocks noGrp="1" noChangeAspect="1"/>
          </p:cNvGraphicFramePr>
          <p:nvPr>
            <p:ph sz="half" idx="2"/>
            <p:extLst>
              <p:ext uri="{D42A27DB-BD31-4B8C-83A1-F6EECF244321}">
                <p14:modId xmlns:p14="http://schemas.microsoft.com/office/powerpoint/2010/main" val="1578947912"/>
              </p:ext>
            </p:extLst>
          </p:nvPr>
        </p:nvGraphicFramePr>
        <p:xfrm>
          <a:off x="250825" y="2420888"/>
          <a:ext cx="8569325" cy="3613200"/>
        </p:xfrm>
        <a:graphic>
          <a:graphicData uri="http://schemas.openxmlformats.org/presentationml/2006/ole">
            <mc:AlternateContent xmlns:mc="http://schemas.openxmlformats.org/markup-compatibility/2006">
              <mc:Choice xmlns:v="urn:schemas-microsoft-com:vml" Requires="v">
                <p:oleObj spid="_x0000_s95683" name="文档" r:id="rId3" imgW="5630040" imgH="2136240" progId="Word.Document.8">
                  <p:embed/>
                </p:oleObj>
              </mc:Choice>
              <mc:Fallback>
                <p:oleObj name="文档" r:id="rId3" imgW="5630040" imgH="213624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r="2942" b="4413"/>
                      <a:stretch>
                        <a:fillRect/>
                      </a:stretch>
                    </p:blipFill>
                    <p:spPr bwMode="auto">
                      <a:xfrm>
                        <a:off x="250825" y="2420888"/>
                        <a:ext cx="8569325" cy="3613200"/>
                      </a:xfrm>
                      <a:prstGeom prst="rect">
                        <a:avLst/>
                      </a:prstGeom>
                      <a:noFill/>
                      <a:ln>
                        <a:noFill/>
                      </a:ln>
                      <a:effectLs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body" idx="1"/>
          </p:nvPr>
        </p:nvSpPr>
        <p:spPr>
          <a:xfrm>
            <a:off x="251520" y="1125538"/>
            <a:ext cx="8640960" cy="5543550"/>
          </a:xfrm>
        </p:spPr>
        <p:txBody>
          <a:bodyPr/>
          <a:lstStyle/>
          <a:p>
            <a:pPr>
              <a:lnSpc>
                <a:spcPct val="90000"/>
              </a:lnSpc>
            </a:pPr>
            <a:r>
              <a:rPr lang="zh-CN" altLang="en-US" dirty="0"/>
              <a:t>文件管理</a:t>
            </a:r>
          </a:p>
          <a:p>
            <a:pPr lvl="1">
              <a:lnSpc>
                <a:spcPct val="90000"/>
              </a:lnSpc>
            </a:pPr>
            <a:r>
              <a:rPr lang="zh-CN" altLang="en-US" dirty="0"/>
              <a:t>文件的操作</a:t>
            </a:r>
          </a:p>
          <a:p>
            <a:pPr lvl="2">
              <a:lnSpc>
                <a:spcPct val="90000"/>
              </a:lnSpc>
            </a:pPr>
            <a:r>
              <a:rPr lang="zh-CN" altLang="en-US" dirty="0"/>
              <a:t>文件是用来存储信息的，所以，任何一个系统都必须提供一些操作，以便于信息存储和检索</a:t>
            </a:r>
          </a:p>
          <a:p>
            <a:pPr lvl="3">
              <a:lnSpc>
                <a:spcPct val="90000"/>
              </a:lnSpc>
            </a:pPr>
            <a:r>
              <a:rPr lang="en-US" altLang="zh-CN" dirty="0"/>
              <a:t>CREATE</a:t>
            </a:r>
            <a:r>
              <a:rPr lang="zh-CN" altLang="en-US" dirty="0"/>
              <a:t>：创建新文件</a:t>
            </a:r>
          </a:p>
          <a:p>
            <a:pPr lvl="3">
              <a:lnSpc>
                <a:spcPct val="90000"/>
              </a:lnSpc>
            </a:pPr>
            <a:r>
              <a:rPr lang="en-US" altLang="zh-CN" dirty="0"/>
              <a:t>DELETE</a:t>
            </a:r>
            <a:r>
              <a:rPr lang="zh-CN" altLang="en-US" dirty="0"/>
              <a:t>：删除文件并收回占用的空间</a:t>
            </a:r>
          </a:p>
          <a:p>
            <a:pPr lvl="3">
              <a:lnSpc>
                <a:spcPct val="90000"/>
              </a:lnSpc>
            </a:pPr>
            <a:r>
              <a:rPr lang="en-US" altLang="zh-CN" dirty="0"/>
              <a:t>OPEN</a:t>
            </a:r>
            <a:r>
              <a:rPr lang="zh-CN" altLang="en-US" dirty="0"/>
              <a:t>：把文件的属性和磁盘地址装载到内存中，以便读写</a:t>
            </a:r>
          </a:p>
          <a:p>
            <a:pPr lvl="3">
              <a:lnSpc>
                <a:spcPct val="90000"/>
              </a:lnSpc>
            </a:pPr>
            <a:r>
              <a:rPr lang="en-US" altLang="zh-CN" dirty="0"/>
              <a:t>CLOSE</a:t>
            </a:r>
            <a:r>
              <a:rPr lang="zh-CN" altLang="en-US" dirty="0"/>
              <a:t>：关闭文件释放占用的内存空间</a:t>
            </a:r>
          </a:p>
          <a:p>
            <a:pPr lvl="3">
              <a:lnSpc>
                <a:spcPct val="90000"/>
              </a:lnSpc>
            </a:pPr>
            <a:r>
              <a:rPr lang="en-US" altLang="zh-CN" dirty="0"/>
              <a:t>READ</a:t>
            </a:r>
            <a:r>
              <a:rPr lang="zh-CN" altLang="en-US" dirty="0"/>
              <a:t>：从文件中读取数据</a:t>
            </a:r>
          </a:p>
          <a:p>
            <a:pPr lvl="3">
              <a:lnSpc>
                <a:spcPct val="90000"/>
              </a:lnSpc>
            </a:pPr>
            <a:r>
              <a:rPr lang="en-US" altLang="zh-CN" dirty="0"/>
              <a:t>WRITE</a:t>
            </a:r>
            <a:r>
              <a:rPr lang="zh-CN" altLang="en-US" dirty="0"/>
              <a:t>：把数据写到文件中</a:t>
            </a:r>
          </a:p>
          <a:p>
            <a:pPr lvl="3">
              <a:lnSpc>
                <a:spcPct val="90000"/>
              </a:lnSpc>
            </a:pPr>
            <a:r>
              <a:rPr lang="en-US" altLang="zh-CN" dirty="0"/>
              <a:t>SEEK</a:t>
            </a:r>
            <a:r>
              <a:rPr lang="zh-CN" altLang="en-US" dirty="0"/>
              <a:t>：对于随机存取文件，可以利用此函数移动文件指针到需要的位置进行读写</a:t>
            </a:r>
          </a:p>
          <a:p>
            <a:pPr lvl="3">
              <a:lnSpc>
                <a:spcPct val="90000"/>
              </a:lnSpc>
            </a:pPr>
            <a:r>
              <a:rPr lang="en-US" altLang="zh-CN" dirty="0"/>
              <a:t>SET ATTRIBUTE</a:t>
            </a:r>
            <a:r>
              <a:rPr lang="zh-CN" altLang="en-US" dirty="0"/>
              <a:t>：设置文件属性</a:t>
            </a:r>
          </a:p>
          <a:p>
            <a:pPr lvl="3">
              <a:lnSpc>
                <a:spcPct val="90000"/>
              </a:lnSpc>
            </a:pPr>
            <a:r>
              <a:rPr lang="en-US" altLang="zh-CN" dirty="0"/>
              <a:t>GET ATTRIBUTE</a:t>
            </a:r>
            <a:r>
              <a:rPr lang="zh-CN" altLang="en-US" dirty="0"/>
              <a:t>：获取文件属性</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type="body" idx="1"/>
          </p:nvPr>
        </p:nvSpPr>
        <p:spPr>
          <a:xfrm>
            <a:off x="566738" y="1196975"/>
            <a:ext cx="8253412" cy="5111750"/>
          </a:xfrm>
        </p:spPr>
        <p:txBody>
          <a:bodyPr/>
          <a:lstStyle/>
          <a:p>
            <a:r>
              <a:rPr lang="zh-CN" altLang="en-US" dirty="0"/>
              <a:t>作业管理与用户界面</a:t>
            </a:r>
          </a:p>
          <a:p>
            <a:pPr lvl="1"/>
            <a:r>
              <a:rPr lang="zh-CN" altLang="en-US" dirty="0"/>
              <a:t>基本概念</a:t>
            </a:r>
          </a:p>
          <a:p>
            <a:pPr lvl="2"/>
            <a:r>
              <a:rPr lang="zh-CN" altLang="en-US" dirty="0" smtClean="0"/>
              <a:t>作业（</a:t>
            </a:r>
            <a:r>
              <a:rPr lang="en-US" altLang="zh-CN" dirty="0" smtClean="0">
                <a:latin typeface="Times New Roman" panose="02020603050405020304" pitchFamily="18" charset="0"/>
              </a:rPr>
              <a:t>job</a:t>
            </a:r>
            <a:r>
              <a:rPr lang="zh-CN" altLang="en-US" dirty="0" smtClean="0"/>
              <a:t>）</a:t>
            </a:r>
            <a:endParaRPr lang="zh-CN" altLang="en-US" dirty="0"/>
          </a:p>
          <a:p>
            <a:pPr lvl="3"/>
            <a:r>
              <a:rPr lang="zh-CN" altLang="en-US" dirty="0"/>
              <a:t>用户在一次计算过程中，或者一次事务处理过程中，要求计算机系统所做工作的总称</a:t>
            </a:r>
          </a:p>
          <a:p>
            <a:pPr lvl="2"/>
            <a:r>
              <a:rPr lang="zh-CN" altLang="en-US" dirty="0"/>
              <a:t>作业步</a:t>
            </a:r>
          </a:p>
          <a:p>
            <a:pPr lvl="3"/>
            <a:r>
              <a:rPr lang="zh-CN" altLang="en-US" dirty="0"/>
              <a:t>一个作业可划分成若干部分，称为一个作业步</a:t>
            </a:r>
          </a:p>
          <a:p>
            <a:pPr lvl="3"/>
            <a:r>
              <a:rPr lang="zh-CN" altLang="en-US" dirty="0"/>
              <a:t>典型的作业控制过程</a:t>
            </a:r>
          </a:p>
          <a:p>
            <a:pPr lvl="4"/>
            <a:r>
              <a:rPr lang="zh-CN" altLang="en-US" dirty="0" smtClean="0"/>
              <a:t>“编译”（</a:t>
            </a:r>
            <a:r>
              <a:rPr lang="en-US" altLang="zh-CN" sz="2400" dirty="0">
                <a:latin typeface="Times New Roman" panose="02020603050405020304" pitchFamily="18" charset="0"/>
              </a:rPr>
              <a:t>compile</a:t>
            </a:r>
            <a:r>
              <a:rPr lang="zh-CN" altLang="en-US" dirty="0" smtClean="0"/>
              <a:t>）</a:t>
            </a:r>
            <a:endParaRPr lang="zh-CN" altLang="en-US" dirty="0"/>
          </a:p>
          <a:p>
            <a:pPr lvl="4"/>
            <a:r>
              <a:rPr lang="zh-CN" altLang="en-US" dirty="0" smtClean="0"/>
              <a:t>“连接装配”（</a:t>
            </a:r>
            <a:r>
              <a:rPr lang="en-US" altLang="zh-CN" sz="2400" dirty="0">
                <a:latin typeface="Times New Roman" panose="02020603050405020304" pitchFamily="18" charset="0"/>
              </a:rPr>
              <a:t>link &amp; assemble</a:t>
            </a:r>
            <a:r>
              <a:rPr lang="zh-CN" altLang="en-US" dirty="0" smtClean="0"/>
              <a:t>）</a:t>
            </a:r>
            <a:endParaRPr lang="zh-CN" altLang="en-US" dirty="0"/>
          </a:p>
          <a:p>
            <a:pPr lvl="4"/>
            <a:r>
              <a:rPr lang="zh-CN" altLang="en-US" dirty="0" smtClean="0"/>
              <a:t>“运行”（</a:t>
            </a:r>
            <a:r>
              <a:rPr lang="en-US" altLang="zh-CN" sz="2400" dirty="0">
                <a:latin typeface="Times New Roman" panose="02020603050405020304" pitchFamily="18" charset="0"/>
              </a:rPr>
              <a:t>run</a:t>
            </a:r>
            <a:r>
              <a:rPr lang="zh-CN" altLang="en-US" dirty="0" smtClean="0"/>
              <a:t>）</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696" name="Group 32"/>
          <p:cNvGrpSpPr>
            <a:grpSpLocks/>
          </p:cNvGrpSpPr>
          <p:nvPr/>
        </p:nvGrpSpPr>
        <p:grpSpPr bwMode="auto">
          <a:xfrm>
            <a:off x="468313" y="1795463"/>
            <a:ext cx="8388350" cy="3289300"/>
            <a:chOff x="476" y="1525"/>
            <a:chExt cx="4627" cy="1814"/>
          </a:xfrm>
        </p:grpSpPr>
        <p:sp>
          <p:nvSpPr>
            <p:cNvPr id="113695" name="Rectangle 31"/>
            <p:cNvSpPr>
              <a:spLocks noChangeArrowheads="1"/>
            </p:cNvSpPr>
            <p:nvPr/>
          </p:nvSpPr>
          <p:spPr bwMode="auto">
            <a:xfrm>
              <a:off x="476" y="1525"/>
              <a:ext cx="4627" cy="181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3669" name="Group 5"/>
            <p:cNvGrpSpPr>
              <a:grpSpLocks/>
            </p:cNvGrpSpPr>
            <p:nvPr/>
          </p:nvGrpSpPr>
          <p:grpSpPr bwMode="auto">
            <a:xfrm>
              <a:off x="476" y="1570"/>
              <a:ext cx="4527" cy="1697"/>
              <a:chOff x="696" y="903"/>
              <a:chExt cx="4527" cy="1697"/>
            </a:xfrm>
          </p:grpSpPr>
          <p:sp>
            <p:nvSpPr>
              <p:cNvPr id="113670" name="Rectangle 6"/>
              <p:cNvSpPr>
                <a:spLocks noChangeArrowheads="1"/>
              </p:cNvSpPr>
              <p:nvPr/>
            </p:nvSpPr>
            <p:spPr bwMode="auto">
              <a:xfrm>
                <a:off x="696" y="2024"/>
                <a:ext cx="616"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b="1">
                    <a:latin typeface="Times New Roman" pitchFamily="18" charset="0"/>
                  </a:rPr>
                  <a:t>编译</a:t>
                </a:r>
              </a:p>
            </p:txBody>
          </p:sp>
          <p:sp>
            <p:nvSpPr>
              <p:cNvPr id="113671" name="Rectangle 7"/>
              <p:cNvSpPr>
                <a:spLocks noChangeArrowheads="1"/>
              </p:cNvSpPr>
              <p:nvPr/>
            </p:nvSpPr>
            <p:spPr bwMode="auto">
              <a:xfrm>
                <a:off x="2224" y="2024"/>
                <a:ext cx="616"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b="1">
                    <a:latin typeface="Times New Roman" pitchFamily="18" charset="0"/>
                  </a:rPr>
                  <a:t>连接装配</a:t>
                </a:r>
              </a:p>
            </p:txBody>
          </p:sp>
          <p:sp>
            <p:nvSpPr>
              <p:cNvPr id="113672" name="Rectangle 8"/>
              <p:cNvSpPr>
                <a:spLocks noChangeArrowheads="1"/>
              </p:cNvSpPr>
              <p:nvPr/>
            </p:nvSpPr>
            <p:spPr bwMode="auto">
              <a:xfrm>
                <a:off x="3752" y="2024"/>
                <a:ext cx="616"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b="1">
                    <a:latin typeface="Times New Roman" pitchFamily="18" charset="0"/>
                  </a:rPr>
                  <a:t>运行</a:t>
                </a:r>
              </a:p>
            </p:txBody>
          </p:sp>
          <p:sp>
            <p:nvSpPr>
              <p:cNvPr id="113673" name="AutoShape 9"/>
              <p:cNvSpPr>
                <a:spLocks noChangeArrowheads="1"/>
              </p:cNvSpPr>
              <p:nvPr/>
            </p:nvSpPr>
            <p:spPr bwMode="auto">
              <a:xfrm>
                <a:off x="1592" y="1824"/>
                <a:ext cx="400" cy="728"/>
              </a:xfrm>
              <a:prstGeom prst="flowChartMagneticDisk">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74" name="Text Box 10"/>
              <p:cNvSpPr txBox="1">
                <a:spLocks noChangeArrowheads="1"/>
              </p:cNvSpPr>
              <p:nvPr/>
            </p:nvSpPr>
            <p:spPr bwMode="auto">
              <a:xfrm>
                <a:off x="1622" y="2058"/>
                <a:ext cx="328" cy="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latin typeface="Times New Roman" pitchFamily="18" charset="0"/>
                  </a:rPr>
                  <a:t>目标</a:t>
                </a:r>
              </a:p>
              <a:p>
                <a:pPr algn="ctr"/>
                <a:r>
                  <a:rPr kumimoji="1" lang="zh-CN" altLang="en-US" sz="1600" b="1" dirty="0">
                    <a:latin typeface="Times New Roman" pitchFamily="18" charset="0"/>
                  </a:rPr>
                  <a:t>程序</a:t>
                </a:r>
              </a:p>
              <a:p>
                <a:pPr algn="ctr"/>
                <a:r>
                  <a:rPr kumimoji="1" lang="zh-CN" altLang="en-US" sz="1600" b="1" dirty="0">
                    <a:latin typeface="Times New Roman" pitchFamily="18" charset="0"/>
                  </a:rPr>
                  <a:t>段</a:t>
                </a:r>
              </a:p>
            </p:txBody>
          </p:sp>
          <p:sp>
            <p:nvSpPr>
              <p:cNvPr id="113675" name="AutoShape 11"/>
              <p:cNvSpPr>
                <a:spLocks noChangeArrowheads="1"/>
              </p:cNvSpPr>
              <p:nvPr/>
            </p:nvSpPr>
            <p:spPr bwMode="auto">
              <a:xfrm>
                <a:off x="3120" y="1872"/>
                <a:ext cx="400" cy="728"/>
              </a:xfrm>
              <a:prstGeom prst="flowChartMagneticDisk">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76" name="Text Box 12"/>
              <p:cNvSpPr txBox="1">
                <a:spLocks noChangeArrowheads="1"/>
              </p:cNvSpPr>
              <p:nvPr/>
            </p:nvSpPr>
            <p:spPr bwMode="auto">
              <a:xfrm>
                <a:off x="3134" y="2119"/>
                <a:ext cx="327"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latin typeface="Times New Roman" pitchFamily="18" charset="0"/>
                  </a:rPr>
                  <a:t>目标</a:t>
                </a:r>
              </a:p>
              <a:p>
                <a:r>
                  <a:rPr kumimoji="1" lang="zh-CN" altLang="en-US" sz="1600" b="1">
                    <a:latin typeface="Times New Roman" pitchFamily="18" charset="0"/>
                  </a:rPr>
                  <a:t>程序</a:t>
                </a:r>
              </a:p>
            </p:txBody>
          </p:sp>
          <p:sp>
            <p:nvSpPr>
              <p:cNvPr id="113677" name="AutoShape 13"/>
              <p:cNvSpPr>
                <a:spLocks noChangeArrowheads="1"/>
              </p:cNvSpPr>
              <p:nvPr/>
            </p:nvSpPr>
            <p:spPr bwMode="auto">
              <a:xfrm>
                <a:off x="720" y="1352"/>
                <a:ext cx="576" cy="304"/>
              </a:xfrm>
              <a:prstGeom prst="flowChartPunchedCar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78" name="Text Box 14"/>
              <p:cNvSpPr txBox="1">
                <a:spLocks noChangeArrowheads="1"/>
              </p:cNvSpPr>
              <p:nvPr/>
            </p:nvSpPr>
            <p:spPr bwMode="auto">
              <a:xfrm>
                <a:off x="750" y="1408"/>
                <a:ext cx="441"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latin typeface="Times New Roman" pitchFamily="18" charset="0"/>
                  </a:rPr>
                  <a:t>源程序</a:t>
                </a:r>
              </a:p>
            </p:txBody>
          </p:sp>
          <p:sp>
            <p:nvSpPr>
              <p:cNvPr id="113679" name="AutoShape 15"/>
              <p:cNvSpPr>
                <a:spLocks noChangeArrowheads="1"/>
              </p:cNvSpPr>
              <p:nvPr/>
            </p:nvSpPr>
            <p:spPr bwMode="auto">
              <a:xfrm>
                <a:off x="3752" y="1352"/>
                <a:ext cx="576" cy="304"/>
              </a:xfrm>
              <a:prstGeom prst="flowChartPunchedCar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80" name="Text Box 16"/>
              <p:cNvSpPr txBox="1">
                <a:spLocks noChangeArrowheads="1"/>
              </p:cNvSpPr>
              <p:nvPr/>
            </p:nvSpPr>
            <p:spPr bwMode="auto">
              <a:xfrm>
                <a:off x="3726" y="1432"/>
                <a:ext cx="553"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latin typeface="Times New Roman" pitchFamily="18" charset="0"/>
                  </a:rPr>
                  <a:t>输入数据</a:t>
                </a:r>
              </a:p>
            </p:txBody>
          </p:sp>
          <p:sp>
            <p:nvSpPr>
              <p:cNvPr id="113681" name="Text Box 17"/>
              <p:cNvSpPr txBox="1">
                <a:spLocks noChangeArrowheads="1"/>
              </p:cNvSpPr>
              <p:nvPr/>
            </p:nvSpPr>
            <p:spPr bwMode="auto">
              <a:xfrm>
                <a:off x="1934" y="1279"/>
                <a:ext cx="441"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latin typeface="Times New Roman" pitchFamily="18" charset="0"/>
                  </a:rPr>
                  <a:t>子程序</a:t>
                </a:r>
              </a:p>
            </p:txBody>
          </p:sp>
          <p:sp>
            <p:nvSpPr>
              <p:cNvPr id="113682" name="Text Box 18"/>
              <p:cNvSpPr txBox="1">
                <a:spLocks noChangeArrowheads="1"/>
              </p:cNvSpPr>
              <p:nvPr/>
            </p:nvSpPr>
            <p:spPr bwMode="auto">
              <a:xfrm>
                <a:off x="2446" y="903"/>
                <a:ext cx="441"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latin typeface="Times New Roman" pitchFamily="18" charset="0"/>
                  </a:rPr>
                  <a:t>库函数</a:t>
                </a:r>
              </a:p>
            </p:txBody>
          </p:sp>
          <p:sp>
            <p:nvSpPr>
              <p:cNvPr id="113683" name="Text Box 19"/>
              <p:cNvSpPr txBox="1">
                <a:spLocks noChangeArrowheads="1"/>
              </p:cNvSpPr>
              <p:nvPr/>
            </p:nvSpPr>
            <p:spPr bwMode="auto">
              <a:xfrm>
                <a:off x="3206" y="1015"/>
                <a:ext cx="667"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latin typeface="Times New Roman" pitchFamily="18" charset="0"/>
                  </a:rPr>
                  <a:t>动态库函数</a:t>
                </a:r>
              </a:p>
            </p:txBody>
          </p:sp>
          <p:sp>
            <p:nvSpPr>
              <p:cNvPr id="113684" name="Line 20"/>
              <p:cNvSpPr>
                <a:spLocks noChangeShapeType="1"/>
              </p:cNvSpPr>
              <p:nvPr/>
            </p:nvSpPr>
            <p:spPr bwMode="auto">
              <a:xfrm>
                <a:off x="1312" y="2168"/>
                <a:ext cx="28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85" name="Line 21"/>
              <p:cNvSpPr>
                <a:spLocks noChangeShapeType="1"/>
              </p:cNvSpPr>
              <p:nvPr/>
            </p:nvSpPr>
            <p:spPr bwMode="auto">
              <a:xfrm>
                <a:off x="2000" y="2176"/>
                <a:ext cx="224"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86" name="Line 22"/>
              <p:cNvSpPr>
                <a:spLocks noChangeShapeType="1"/>
              </p:cNvSpPr>
              <p:nvPr/>
            </p:nvSpPr>
            <p:spPr bwMode="auto">
              <a:xfrm>
                <a:off x="2840" y="2168"/>
                <a:ext cx="28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87" name="Line 23"/>
              <p:cNvSpPr>
                <a:spLocks noChangeShapeType="1"/>
              </p:cNvSpPr>
              <p:nvPr/>
            </p:nvSpPr>
            <p:spPr bwMode="auto">
              <a:xfrm>
                <a:off x="3520" y="2168"/>
                <a:ext cx="23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88" name="Line 24"/>
              <p:cNvSpPr>
                <a:spLocks noChangeShapeType="1"/>
              </p:cNvSpPr>
              <p:nvPr/>
            </p:nvSpPr>
            <p:spPr bwMode="auto">
              <a:xfrm>
                <a:off x="4368" y="2152"/>
                <a:ext cx="296"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89" name="Line 25"/>
              <p:cNvSpPr>
                <a:spLocks noChangeShapeType="1"/>
              </p:cNvSpPr>
              <p:nvPr/>
            </p:nvSpPr>
            <p:spPr bwMode="auto">
              <a:xfrm>
                <a:off x="1008" y="1656"/>
                <a:ext cx="0" cy="36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90" name="Line 26"/>
              <p:cNvSpPr>
                <a:spLocks noChangeShapeType="1"/>
              </p:cNvSpPr>
              <p:nvPr/>
            </p:nvSpPr>
            <p:spPr bwMode="auto">
              <a:xfrm>
                <a:off x="2200" y="1480"/>
                <a:ext cx="224" cy="54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91" name="Line 27"/>
              <p:cNvSpPr>
                <a:spLocks noChangeShapeType="1"/>
              </p:cNvSpPr>
              <p:nvPr/>
            </p:nvSpPr>
            <p:spPr bwMode="auto">
              <a:xfrm>
                <a:off x="2672" y="1096"/>
                <a:ext cx="0" cy="92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92" name="Line 28"/>
              <p:cNvSpPr>
                <a:spLocks noChangeShapeType="1"/>
              </p:cNvSpPr>
              <p:nvPr/>
            </p:nvSpPr>
            <p:spPr bwMode="auto">
              <a:xfrm>
                <a:off x="3408" y="1272"/>
                <a:ext cx="352" cy="75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93" name="Line 29"/>
              <p:cNvSpPr>
                <a:spLocks noChangeShapeType="1"/>
              </p:cNvSpPr>
              <p:nvPr/>
            </p:nvSpPr>
            <p:spPr bwMode="auto">
              <a:xfrm>
                <a:off x="4048" y="1656"/>
                <a:ext cx="0" cy="36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94" name="Text Box 30"/>
              <p:cNvSpPr txBox="1">
                <a:spLocks noChangeArrowheads="1"/>
              </p:cNvSpPr>
              <p:nvPr/>
            </p:nvSpPr>
            <p:spPr bwMode="auto">
              <a:xfrm>
                <a:off x="4670" y="2039"/>
                <a:ext cx="553"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latin typeface="Times New Roman" pitchFamily="18" charset="0"/>
                  </a:rPr>
                  <a:t>计算结果</a:t>
                </a:r>
              </a:p>
            </p:txBody>
          </p:sp>
        </p:grpSp>
      </p:grpSp>
      <p:sp>
        <p:nvSpPr>
          <p:cNvPr id="113697" name="Text Box 33"/>
          <p:cNvSpPr txBox="1">
            <a:spLocks noChangeArrowheads="1"/>
          </p:cNvSpPr>
          <p:nvPr/>
        </p:nvSpPr>
        <p:spPr bwMode="auto">
          <a:xfrm>
            <a:off x="3132138" y="5151438"/>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66"/>
                </a:solidFill>
              </a:rPr>
              <a:t>一个典型的作业步</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body" idx="1"/>
          </p:nvPr>
        </p:nvSpPr>
        <p:spPr>
          <a:xfrm>
            <a:off x="467544" y="1196975"/>
            <a:ext cx="8352928" cy="5111750"/>
          </a:xfrm>
        </p:spPr>
        <p:txBody>
          <a:bodyPr/>
          <a:lstStyle/>
          <a:p>
            <a:r>
              <a:rPr lang="zh-CN" altLang="en-US" dirty="0"/>
              <a:t>作业管理与用户界面</a:t>
            </a:r>
          </a:p>
          <a:p>
            <a:pPr lvl="1"/>
            <a:r>
              <a:rPr lang="zh-CN" altLang="en-US" dirty="0"/>
              <a:t>基本概念</a:t>
            </a:r>
          </a:p>
          <a:p>
            <a:pPr lvl="2"/>
            <a:r>
              <a:rPr lang="zh-CN" altLang="en-US" dirty="0"/>
              <a:t>作业控制块（</a:t>
            </a:r>
            <a:r>
              <a:rPr lang="en-US" altLang="zh-CN" dirty="0"/>
              <a:t>JCB</a:t>
            </a:r>
            <a:r>
              <a:rPr lang="zh-CN" altLang="en-US" dirty="0"/>
              <a:t>，</a:t>
            </a:r>
            <a:r>
              <a:rPr lang="en-US" altLang="zh-CN" dirty="0"/>
              <a:t>Job Control Block</a:t>
            </a:r>
            <a:r>
              <a:rPr lang="zh-CN" altLang="en-US" dirty="0"/>
              <a:t>）</a:t>
            </a:r>
          </a:p>
          <a:p>
            <a:pPr lvl="3"/>
            <a:r>
              <a:rPr lang="zh-CN" altLang="en-US" dirty="0"/>
              <a:t>作业控制块是</a:t>
            </a:r>
            <a:r>
              <a:rPr lang="zh-CN" altLang="en-US" dirty="0">
                <a:solidFill>
                  <a:srgbClr val="FF0000"/>
                </a:solidFill>
              </a:rPr>
              <a:t>批处理作业存在</a:t>
            </a:r>
            <a:r>
              <a:rPr lang="zh-CN" altLang="en-US" dirty="0"/>
              <a:t>的标志</a:t>
            </a:r>
          </a:p>
          <a:p>
            <a:pPr lvl="4"/>
            <a:r>
              <a:rPr lang="zh-CN" altLang="en-US" dirty="0" smtClean="0"/>
              <a:t>保存</a:t>
            </a:r>
            <a:r>
              <a:rPr lang="zh-CN" altLang="en-US" dirty="0"/>
              <a:t>有系统对于作业进行管理所需要的全部信息</a:t>
            </a:r>
          </a:p>
          <a:p>
            <a:pPr lvl="4"/>
            <a:r>
              <a:rPr lang="zh-CN" altLang="en-US" dirty="0"/>
              <a:t>它们被保存于磁盘区域中</a:t>
            </a:r>
          </a:p>
          <a:p>
            <a:pPr lvl="3"/>
            <a:r>
              <a:rPr lang="zh-CN" altLang="en-US" dirty="0"/>
              <a:t>作业控制块的内容</a:t>
            </a:r>
          </a:p>
          <a:p>
            <a:pPr lvl="4"/>
            <a:r>
              <a:rPr lang="zh-CN" altLang="en-US" dirty="0"/>
              <a:t>作业控制块中所包含的信息数量及内容因系统而异</a:t>
            </a:r>
          </a:p>
          <a:p>
            <a:pPr lvl="4"/>
            <a:r>
              <a:rPr kumimoji="1" lang="zh-CN" altLang="en-US" dirty="0" smtClean="0"/>
              <a:t>作业</a:t>
            </a:r>
            <a:r>
              <a:rPr kumimoji="1" lang="zh-CN" altLang="en-US" dirty="0"/>
              <a:t>标识</a:t>
            </a:r>
            <a:r>
              <a:rPr kumimoji="1" lang="zh-CN" altLang="en-US" dirty="0" smtClean="0"/>
              <a:t>、</a:t>
            </a:r>
            <a:r>
              <a:rPr kumimoji="1" lang="zh-CN" altLang="en-US" dirty="0"/>
              <a:t>用户名称、用户帐号、调度信息、资源需求、作业状态、作业类别、输入井地址、输出井地址、进入系统时间、开始处理时间、作业完成时间、作业退出时间、资源使用情况</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9" name="Rectangle 3"/>
          <p:cNvSpPr>
            <a:spLocks noGrp="1" noChangeArrowheads="1"/>
          </p:cNvSpPr>
          <p:nvPr>
            <p:ph type="body" idx="1"/>
          </p:nvPr>
        </p:nvSpPr>
        <p:spPr/>
        <p:txBody>
          <a:bodyPr/>
          <a:lstStyle/>
          <a:p>
            <a:r>
              <a:rPr lang="zh-CN" altLang="en-US" dirty="0"/>
              <a:t>操作系统提供的基本服务</a:t>
            </a:r>
          </a:p>
          <a:p>
            <a:pPr lvl="1"/>
            <a:r>
              <a:rPr lang="zh-CN" altLang="en-US" dirty="0"/>
              <a:t>控制基本的输入和输出</a:t>
            </a:r>
          </a:p>
          <a:p>
            <a:pPr lvl="2"/>
            <a:r>
              <a:rPr lang="zh-CN" altLang="en-US" dirty="0" smtClean="0"/>
              <a:t>控制</a:t>
            </a:r>
            <a:r>
              <a:rPr lang="zh-CN" altLang="en-US" dirty="0" smtClean="0">
                <a:solidFill>
                  <a:srgbClr val="FF0000"/>
                </a:solidFill>
              </a:rPr>
              <a:t>数据</a:t>
            </a:r>
            <a:r>
              <a:rPr lang="zh-CN" altLang="en-US" dirty="0">
                <a:solidFill>
                  <a:srgbClr val="FF0000"/>
                </a:solidFill>
              </a:rPr>
              <a:t>流</a:t>
            </a:r>
            <a:r>
              <a:rPr lang="zh-CN" altLang="en-US" dirty="0"/>
              <a:t>输入输出计算机以及输入输出外围设备</a:t>
            </a:r>
            <a:r>
              <a:rPr lang="zh-CN" altLang="en-US" dirty="0" smtClean="0"/>
              <a:t>。能</a:t>
            </a:r>
            <a:r>
              <a:rPr lang="zh-CN" altLang="en-US" dirty="0"/>
              <a:t>将输入数据导向到计算机可以处理的地方，并可以将输出结果导向到屏幕、打印机或任何其他用户要求的外围设备上</a:t>
            </a:r>
          </a:p>
        </p:txBody>
      </p:sp>
      <p:pic>
        <p:nvPicPr>
          <p:cNvPr id="214038"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675" y="4149725"/>
            <a:ext cx="2808288" cy="2152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body" idx="1"/>
          </p:nvPr>
        </p:nvSpPr>
        <p:spPr>
          <a:xfrm>
            <a:off x="566738" y="1196975"/>
            <a:ext cx="8253412" cy="5111750"/>
          </a:xfrm>
        </p:spPr>
        <p:txBody>
          <a:bodyPr/>
          <a:lstStyle/>
          <a:p>
            <a:r>
              <a:rPr lang="zh-CN" altLang="en-US" dirty="0"/>
              <a:t>作业管理与用户界面</a:t>
            </a:r>
          </a:p>
          <a:p>
            <a:pPr lvl="1"/>
            <a:r>
              <a:rPr lang="zh-CN" altLang="en-US" dirty="0"/>
              <a:t>基本概念</a:t>
            </a:r>
          </a:p>
          <a:p>
            <a:pPr lvl="2"/>
            <a:r>
              <a:rPr lang="zh-CN" altLang="en-US" dirty="0"/>
              <a:t>作业表</a:t>
            </a:r>
          </a:p>
          <a:p>
            <a:pPr lvl="3"/>
            <a:r>
              <a:rPr lang="zh-CN" altLang="en-US" dirty="0"/>
              <a:t>每个作业有个作业控制块</a:t>
            </a:r>
          </a:p>
          <a:p>
            <a:pPr lvl="3"/>
            <a:r>
              <a:rPr lang="zh-CN" altLang="en-US" dirty="0">
                <a:solidFill>
                  <a:srgbClr val="FF0000"/>
                </a:solidFill>
              </a:rPr>
              <a:t>所有作业</a:t>
            </a:r>
            <a:r>
              <a:rPr lang="en-US" altLang="zh-CN" dirty="0">
                <a:solidFill>
                  <a:srgbClr val="FF0000"/>
                </a:solidFill>
              </a:rPr>
              <a:t>JCB</a:t>
            </a:r>
            <a:r>
              <a:rPr lang="zh-CN" altLang="en-US" dirty="0">
                <a:solidFill>
                  <a:srgbClr val="FF0000"/>
                </a:solidFill>
              </a:rPr>
              <a:t>构成一个作业表</a:t>
            </a:r>
          </a:p>
          <a:p>
            <a:pPr lvl="3"/>
            <a:r>
              <a:rPr lang="zh-CN" altLang="en-US" dirty="0"/>
              <a:t>作业表存放在外存固定区域中，长度是</a:t>
            </a:r>
            <a:r>
              <a:rPr lang="zh-CN" altLang="en-US" dirty="0">
                <a:solidFill>
                  <a:srgbClr val="FF0000"/>
                </a:solidFill>
              </a:rPr>
              <a:t>固定</a:t>
            </a:r>
          </a:p>
          <a:p>
            <a:pPr lvl="3"/>
            <a:r>
              <a:rPr lang="zh-CN" altLang="en-US" dirty="0"/>
              <a:t>限制了系统所能同时容纳的作业数量</a:t>
            </a:r>
          </a:p>
          <a:p>
            <a:pPr lvl="3"/>
            <a:r>
              <a:rPr lang="zh-CN" altLang="en-US" dirty="0"/>
              <a:t>系统输入程序、作业调度程序、系统输出程序都需要访问作业表，因而存在</a:t>
            </a:r>
            <a:r>
              <a:rPr lang="zh-CN" altLang="en-US" dirty="0">
                <a:solidFill>
                  <a:srgbClr val="FF0000"/>
                </a:solidFill>
              </a:rPr>
              <a:t>互斥</a:t>
            </a:r>
            <a:r>
              <a:rPr lang="zh-CN" altLang="en-US" dirty="0"/>
              <a:t>问题</a:t>
            </a:r>
          </a:p>
          <a:p>
            <a:pPr>
              <a:buFont typeface="Wingdings" pitchFamily="2" charset="2"/>
              <a:buNone/>
            </a:pP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body" sz="half" idx="1"/>
          </p:nvPr>
        </p:nvSpPr>
        <p:spPr>
          <a:xfrm>
            <a:off x="395537" y="1196975"/>
            <a:ext cx="4582864" cy="5111750"/>
          </a:xfrm>
        </p:spPr>
        <p:txBody>
          <a:bodyPr/>
          <a:lstStyle/>
          <a:p>
            <a:r>
              <a:rPr lang="zh-CN" altLang="en-US" dirty="0"/>
              <a:t>作业管理与用户界面</a:t>
            </a:r>
          </a:p>
          <a:p>
            <a:pPr lvl="1"/>
            <a:r>
              <a:rPr lang="zh-CN" altLang="en-US" dirty="0"/>
              <a:t>作业的组织</a:t>
            </a:r>
            <a:r>
              <a:rPr lang="zh-CN" altLang="en-US" sz="2400" dirty="0"/>
              <a:t> </a:t>
            </a:r>
          </a:p>
          <a:p>
            <a:pPr lvl="2"/>
            <a:r>
              <a:rPr lang="zh-CN" altLang="en-US" dirty="0"/>
              <a:t>作业由</a:t>
            </a:r>
            <a:r>
              <a:rPr lang="zh-CN" altLang="en-US" dirty="0">
                <a:solidFill>
                  <a:srgbClr val="FF0000"/>
                </a:solidFill>
              </a:rPr>
              <a:t>程序</a:t>
            </a:r>
            <a:r>
              <a:rPr lang="zh-CN" altLang="en-US" dirty="0"/>
              <a:t>、</a:t>
            </a:r>
            <a:r>
              <a:rPr lang="zh-CN" altLang="en-US" dirty="0">
                <a:solidFill>
                  <a:srgbClr val="FF0000"/>
                </a:solidFill>
              </a:rPr>
              <a:t>数据</a:t>
            </a:r>
            <a:r>
              <a:rPr lang="zh-CN" altLang="en-US" dirty="0"/>
              <a:t>和</a:t>
            </a:r>
            <a:r>
              <a:rPr lang="zh-CN" altLang="en-US" dirty="0">
                <a:solidFill>
                  <a:srgbClr val="FF0000"/>
                </a:solidFill>
              </a:rPr>
              <a:t>作业说明书</a:t>
            </a:r>
            <a:r>
              <a:rPr lang="zh-CN" altLang="en-US" dirty="0"/>
              <a:t>三部分组成</a:t>
            </a:r>
          </a:p>
          <a:p>
            <a:pPr lvl="3"/>
            <a:r>
              <a:rPr lang="zh-CN" altLang="en-US" dirty="0"/>
              <a:t>由作业说明书，在系统中将生成一个称为作业控制块（</a:t>
            </a:r>
            <a:r>
              <a:rPr lang="en-US" altLang="zh-CN" dirty="0"/>
              <a:t>JCB</a:t>
            </a:r>
            <a:r>
              <a:rPr lang="zh-CN" altLang="en-US" dirty="0"/>
              <a:t>）的表格</a:t>
            </a:r>
          </a:p>
        </p:txBody>
      </p:sp>
      <p:pic>
        <p:nvPicPr>
          <p:cNvPr id="153604" name="Picture 4" descr="image0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1196975"/>
            <a:ext cx="4192587" cy="5040313"/>
          </a:xfrm>
          <a:prstGeom prst="rect">
            <a:avLst/>
          </a:prstGeom>
          <a:solidFill>
            <a:srgbClr val="FFFF99"/>
          </a:solidFill>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body" idx="1"/>
          </p:nvPr>
        </p:nvSpPr>
        <p:spPr>
          <a:xfrm>
            <a:off x="566738" y="1268413"/>
            <a:ext cx="8108950" cy="4681537"/>
          </a:xfrm>
        </p:spPr>
        <p:txBody>
          <a:bodyPr/>
          <a:lstStyle/>
          <a:p>
            <a:r>
              <a:rPr lang="zh-CN" altLang="en-US" dirty="0"/>
              <a:t>作业管理与用户界面</a:t>
            </a:r>
          </a:p>
          <a:p>
            <a:pPr lvl="1"/>
            <a:r>
              <a:rPr lang="zh-CN" altLang="en-US" dirty="0"/>
              <a:t>作业控制块的建立</a:t>
            </a:r>
          </a:p>
          <a:p>
            <a:pPr lvl="2"/>
            <a:r>
              <a:rPr lang="zh-CN" altLang="en-US" dirty="0"/>
              <a:t>当作业开始由输入设备向磁盘的输入井传输时</a:t>
            </a:r>
            <a:r>
              <a:rPr lang="zh-CN" altLang="en-US" dirty="0">
                <a:solidFill>
                  <a:srgbClr val="FF0000"/>
                </a:solidFill>
              </a:rPr>
              <a:t>系统输入程序</a:t>
            </a:r>
            <a:r>
              <a:rPr lang="zh-CN" altLang="en-US" dirty="0"/>
              <a:t>为其建立一个作业控制块</a:t>
            </a:r>
          </a:p>
          <a:p>
            <a:pPr lvl="2"/>
            <a:r>
              <a:rPr lang="zh-CN" altLang="en-US" dirty="0"/>
              <a:t>进行初始化</a:t>
            </a:r>
          </a:p>
          <a:p>
            <a:pPr lvl="3"/>
            <a:r>
              <a:rPr lang="zh-CN" altLang="en-US" dirty="0"/>
              <a:t>初始化的大部分信息取自作业说明书</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body" idx="1"/>
          </p:nvPr>
        </p:nvSpPr>
        <p:spPr>
          <a:xfrm>
            <a:off x="566738" y="1223963"/>
            <a:ext cx="8108950" cy="5157787"/>
          </a:xfrm>
        </p:spPr>
        <p:txBody>
          <a:bodyPr/>
          <a:lstStyle/>
          <a:p>
            <a:r>
              <a:rPr lang="zh-CN" altLang="en-US" dirty="0"/>
              <a:t>作业管理与用户界面</a:t>
            </a:r>
          </a:p>
          <a:p>
            <a:pPr lvl="1"/>
            <a:r>
              <a:rPr lang="zh-CN" altLang="en-US" dirty="0"/>
              <a:t>作业控制块的使用</a:t>
            </a:r>
          </a:p>
          <a:p>
            <a:pPr lvl="2"/>
            <a:r>
              <a:rPr lang="zh-CN" altLang="en-US" dirty="0"/>
              <a:t>需要访问作业控制块的程序</a:t>
            </a:r>
          </a:p>
          <a:p>
            <a:pPr lvl="3"/>
            <a:r>
              <a:rPr lang="zh-CN" altLang="en-US" dirty="0"/>
              <a:t>系统输入程序</a:t>
            </a:r>
          </a:p>
          <a:p>
            <a:pPr lvl="3"/>
            <a:r>
              <a:rPr lang="zh-CN" altLang="en-US" dirty="0"/>
              <a:t>作业调度程序</a:t>
            </a:r>
          </a:p>
          <a:p>
            <a:pPr lvl="3"/>
            <a:r>
              <a:rPr lang="zh-CN" altLang="en-US" dirty="0"/>
              <a:t>作业控制程序</a:t>
            </a:r>
          </a:p>
          <a:p>
            <a:pPr lvl="3"/>
            <a:r>
              <a:rPr lang="zh-CN" altLang="en-US" dirty="0"/>
              <a:t>系统输出程序</a:t>
            </a:r>
          </a:p>
          <a:p>
            <a:pPr lvl="1"/>
            <a:r>
              <a:rPr lang="zh-CN" altLang="en-US" dirty="0"/>
              <a:t>作业控制块的撤消</a:t>
            </a:r>
          </a:p>
          <a:p>
            <a:pPr lvl="2"/>
            <a:r>
              <a:rPr lang="zh-CN" altLang="en-US" dirty="0"/>
              <a:t>作业完成后，其作业控制块由</a:t>
            </a:r>
            <a:r>
              <a:rPr lang="zh-CN" altLang="en-US" dirty="0">
                <a:solidFill>
                  <a:srgbClr val="FF0000"/>
                </a:solidFill>
              </a:rPr>
              <a:t>系统输出程序</a:t>
            </a:r>
            <a:r>
              <a:rPr lang="zh-CN" altLang="en-US" dirty="0"/>
              <a:t>撤消</a:t>
            </a:r>
          </a:p>
          <a:p>
            <a:pPr lvl="3"/>
            <a:r>
              <a:rPr lang="zh-CN" altLang="en-US" dirty="0"/>
              <a:t>作业控制块被撤消后其作业也不复存在</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8786" name="Rectangle 2"/>
          <p:cNvSpPr>
            <a:spLocks noGrp="1" noChangeArrowheads="1"/>
          </p:cNvSpPr>
          <p:nvPr>
            <p:ph type="body" idx="1"/>
          </p:nvPr>
        </p:nvSpPr>
        <p:spPr>
          <a:xfrm>
            <a:off x="566738" y="1196975"/>
            <a:ext cx="8253412" cy="5111750"/>
          </a:xfrm>
        </p:spPr>
        <p:txBody>
          <a:bodyPr/>
          <a:lstStyle/>
          <a:p>
            <a:r>
              <a:rPr lang="zh-CN" altLang="en-US"/>
              <a:t>作业管理与用户界面</a:t>
            </a:r>
          </a:p>
          <a:p>
            <a:pPr lvl="1"/>
            <a:r>
              <a:rPr lang="zh-CN" altLang="en-US"/>
              <a:t>批处理作业的状态及转换</a:t>
            </a:r>
          </a:p>
          <a:p>
            <a:pPr lvl="2"/>
            <a:r>
              <a:rPr lang="zh-CN" altLang="en-US"/>
              <a:t>一个作业从进入系统到运行结束经历四个不同的状态：“进入”、“后备”、“运行”、“完成”</a:t>
            </a:r>
          </a:p>
          <a:p>
            <a:pPr lvl="3"/>
            <a:endParaRPr lang="en-US" altLang="zh-CN"/>
          </a:p>
        </p:txBody>
      </p:sp>
      <p:grpSp>
        <p:nvGrpSpPr>
          <p:cNvPr id="118831" name="Group 47"/>
          <p:cNvGrpSpPr>
            <a:grpSpLocks/>
          </p:cNvGrpSpPr>
          <p:nvPr/>
        </p:nvGrpSpPr>
        <p:grpSpPr bwMode="auto">
          <a:xfrm>
            <a:off x="323850" y="3068638"/>
            <a:ext cx="8569325" cy="3600450"/>
            <a:chOff x="204" y="1933"/>
            <a:chExt cx="5398" cy="2268"/>
          </a:xfrm>
        </p:grpSpPr>
        <p:sp>
          <p:nvSpPr>
            <p:cNvPr id="118830" name="Rectangle 46"/>
            <p:cNvSpPr>
              <a:spLocks noChangeArrowheads="1"/>
            </p:cNvSpPr>
            <p:nvPr/>
          </p:nvSpPr>
          <p:spPr bwMode="auto">
            <a:xfrm>
              <a:off x="204" y="1933"/>
              <a:ext cx="5398" cy="226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8789" name="Group 5"/>
            <p:cNvGrpSpPr>
              <a:grpSpLocks/>
            </p:cNvGrpSpPr>
            <p:nvPr/>
          </p:nvGrpSpPr>
          <p:grpSpPr bwMode="auto">
            <a:xfrm>
              <a:off x="657" y="1979"/>
              <a:ext cx="4536" cy="240"/>
              <a:chOff x="480" y="528"/>
              <a:chExt cx="4656" cy="288"/>
            </a:xfrm>
          </p:grpSpPr>
          <p:sp>
            <p:nvSpPr>
              <p:cNvPr id="118790" name="Rectangle 6"/>
              <p:cNvSpPr>
                <a:spLocks noChangeArrowheads="1"/>
              </p:cNvSpPr>
              <p:nvPr/>
            </p:nvSpPr>
            <p:spPr bwMode="auto">
              <a:xfrm>
                <a:off x="480" y="528"/>
                <a:ext cx="864" cy="288"/>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2000" b="1">
                    <a:solidFill>
                      <a:schemeClr val="bg1"/>
                    </a:solidFill>
                    <a:latin typeface="Times New Roman" pitchFamily="18" charset="0"/>
                  </a:rPr>
                  <a:t>进入状态</a:t>
                </a:r>
              </a:p>
            </p:txBody>
          </p:sp>
          <p:sp>
            <p:nvSpPr>
              <p:cNvPr id="118791" name="Rectangle 7"/>
              <p:cNvSpPr>
                <a:spLocks noChangeArrowheads="1"/>
              </p:cNvSpPr>
              <p:nvPr/>
            </p:nvSpPr>
            <p:spPr bwMode="auto">
              <a:xfrm>
                <a:off x="4272" y="528"/>
                <a:ext cx="864" cy="288"/>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2000" b="1">
                    <a:solidFill>
                      <a:schemeClr val="bg1"/>
                    </a:solidFill>
                    <a:latin typeface="Times New Roman" pitchFamily="18" charset="0"/>
                  </a:rPr>
                  <a:t>退出状态</a:t>
                </a:r>
              </a:p>
            </p:txBody>
          </p:sp>
          <p:sp>
            <p:nvSpPr>
              <p:cNvPr id="118792" name="Rectangle 8"/>
              <p:cNvSpPr>
                <a:spLocks noChangeArrowheads="1"/>
              </p:cNvSpPr>
              <p:nvPr/>
            </p:nvSpPr>
            <p:spPr bwMode="auto">
              <a:xfrm>
                <a:off x="1776" y="528"/>
                <a:ext cx="864" cy="288"/>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2000" b="1">
                    <a:solidFill>
                      <a:schemeClr val="bg1"/>
                    </a:solidFill>
                    <a:latin typeface="Times New Roman" pitchFamily="18" charset="0"/>
                  </a:rPr>
                  <a:t>后备状态</a:t>
                </a:r>
              </a:p>
            </p:txBody>
          </p:sp>
          <p:sp>
            <p:nvSpPr>
              <p:cNvPr id="118793" name="Rectangle 9"/>
              <p:cNvSpPr>
                <a:spLocks noChangeArrowheads="1"/>
              </p:cNvSpPr>
              <p:nvPr/>
            </p:nvSpPr>
            <p:spPr bwMode="auto">
              <a:xfrm>
                <a:off x="3024" y="528"/>
                <a:ext cx="864" cy="288"/>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2000" b="1">
                    <a:solidFill>
                      <a:schemeClr val="bg1"/>
                    </a:solidFill>
                    <a:latin typeface="Times New Roman" pitchFamily="18" charset="0"/>
                  </a:rPr>
                  <a:t>运行状态</a:t>
                </a:r>
              </a:p>
            </p:txBody>
          </p:sp>
          <p:sp>
            <p:nvSpPr>
              <p:cNvPr id="118794" name="Line 10"/>
              <p:cNvSpPr>
                <a:spLocks noChangeShapeType="1"/>
              </p:cNvSpPr>
              <p:nvPr/>
            </p:nvSpPr>
            <p:spPr bwMode="auto">
              <a:xfrm>
                <a:off x="1344" y="672"/>
                <a:ext cx="432" cy="0"/>
              </a:xfrm>
              <a:prstGeom prst="line">
                <a:avLst/>
              </a:prstGeom>
              <a:noFill/>
              <a:ln w="28575">
                <a:solidFill>
                  <a:schemeClr val="accent2"/>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795" name="Line 11"/>
              <p:cNvSpPr>
                <a:spLocks noChangeShapeType="1"/>
              </p:cNvSpPr>
              <p:nvPr/>
            </p:nvSpPr>
            <p:spPr bwMode="auto">
              <a:xfrm>
                <a:off x="2664" y="672"/>
                <a:ext cx="360" cy="0"/>
              </a:xfrm>
              <a:prstGeom prst="line">
                <a:avLst/>
              </a:prstGeom>
              <a:noFill/>
              <a:ln w="28575">
                <a:solidFill>
                  <a:schemeClr val="accent2"/>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796" name="Line 12"/>
              <p:cNvSpPr>
                <a:spLocks noChangeShapeType="1"/>
              </p:cNvSpPr>
              <p:nvPr/>
            </p:nvSpPr>
            <p:spPr bwMode="auto">
              <a:xfrm>
                <a:off x="3888" y="672"/>
                <a:ext cx="384" cy="0"/>
              </a:xfrm>
              <a:prstGeom prst="line">
                <a:avLst/>
              </a:prstGeom>
              <a:noFill/>
              <a:ln w="28575">
                <a:solidFill>
                  <a:schemeClr val="accent2"/>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18829" name="Group 45"/>
            <p:cNvGrpSpPr>
              <a:grpSpLocks/>
            </p:cNvGrpSpPr>
            <p:nvPr/>
          </p:nvGrpSpPr>
          <p:grpSpPr bwMode="auto">
            <a:xfrm>
              <a:off x="249" y="2251"/>
              <a:ext cx="5307" cy="1906"/>
              <a:chOff x="249" y="2160"/>
              <a:chExt cx="5307" cy="1906"/>
            </a:xfrm>
          </p:grpSpPr>
          <p:sp>
            <p:nvSpPr>
              <p:cNvPr id="118797" name="Rectangle 13"/>
              <p:cNvSpPr>
                <a:spLocks noChangeArrowheads="1"/>
              </p:cNvSpPr>
              <p:nvPr/>
            </p:nvSpPr>
            <p:spPr bwMode="auto">
              <a:xfrm>
                <a:off x="2889" y="2788"/>
                <a:ext cx="936" cy="192"/>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600" b="1">
                    <a:solidFill>
                      <a:srgbClr val="000066"/>
                    </a:solidFill>
                    <a:latin typeface="Times New Roman" pitchFamily="18" charset="0"/>
                  </a:rPr>
                  <a:t>作业控制进程</a:t>
                </a:r>
              </a:p>
            </p:txBody>
          </p:sp>
          <p:sp>
            <p:nvSpPr>
              <p:cNvPr id="118798" name="Rectangle 14"/>
              <p:cNvSpPr>
                <a:spLocks noChangeArrowheads="1"/>
              </p:cNvSpPr>
              <p:nvPr/>
            </p:nvSpPr>
            <p:spPr bwMode="auto">
              <a:xfrm>
                <a:off x="2745" y="3010"/>
                <a:ext cx="1200" cy="105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01" name="Rectangle 17"/>
              <p:cNvSpPr>
                <a:spLocks noChangeArrowheads="1"/>
              </p:cNvSpPr>
              <p:nvPr/>
            </p:nvSpPr>
            <p:spPr bwMode="auto">
              <a:xfrm>
                <a:off x="1017" y="3442"/>
                <a:ext cx="624" cy="336"/>
              </a:xfrm>
              <a:prstGeom prst="rect">
                <a:avLst/>
              </a:prstGeom>
              <a:solidFill>
                <a:srgbClr val="00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b="1">
                    <a:solidFill>
                      <a:schemeClr val="bg1"/>
                    </a:solidFill>
                    <a:latin typeface="Times New Roman" pitchFamily="18" charset="0"/>
                  </a:rPr>
                  <a:t>输入设备</a:t>
                </a:r>
              </a:p>
            </p:txBody>
          </p:sp>
          <p:sp>
            <p:nvSpPr>
              <p:cNvPr id="118806" name="AutoShape 22"/>
              <p:cNvSpPr>
                <a:spLocks noChangeArrowheads="1"/>
              </p:cNvSpPr>
              <p:nvPr/>
            </p:nvSpPr>
            <p:spPr bwMode="auto">
              <a:xfrm>
                <a:off x="1977" y="3058"/>
                <a:ext cx="384" cy="1008"/>
              </a:xfrm>
              <a:prstGeom prst="flowChartMagneticDisk">
                <a:avLst/>
              </a:prstGeom>
              <a:gradFill rotWithShape="1">
                <a:gsLst>
                  <a:gs pos="0">
                    <a:srgbClr val="99FF99"/>
                  </a:gs>
                  <a:gs pos="100000">
                    <a:srgbClr val="003300"/>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b="1">
                    <a:solidFill>
                      <a:schemeClr val="bg1"/>
                    </a:solidFill>
                    <a:latin typeface="Times New Roman" pitchFamily="18" charset="0"/>
                  </a:rPr>
                  <a:t>输</a:t>
                </a:r>
              </a:p>
              <a:p>
                <a:pPr algn="ctr" eaLnBrk="0" hangingPunct="0"/>
                <a:r>
                  <a:rPr lang="zh-CN" altLang="en-US" b="1">
                    <a:solidFill>
                      <a:schemeClr val="bg1"/>
                    </a:solidFill>
                    <a:latin typeface="Times New Roman" pitchFamily="18" charset="0"/>
                  </a:rPr>
                  <a:t>入</a:t>
                </a:r>
              </a:p>
              <a:p>
                <a:pPr algn="ctr" eaLnBrk="0" hangingPunct="0"/>
                <a:r>
                  <a:rPr lang="zh-CN" altLang="en-US" b="1">
                    <a:solidFill>
                      <a:schemeClr val="bg1"/>
                    </a:solidFill>
                    <a:latin typeface="Times New Roman" pitchFamily="18" charset="0"/>
                  </a:rPr>
                  <a:t>井</a:t>
                </a:r>
              </a:p>
            </p:txBody>
          </p:sp>
          <p:sp>
            <p:nvSpPr>
              <p:cNvPr id="118807" name="Oval 23"/>
              <p:cNvSpPr>
                <a:spLocks noChangeArrowheads="1"/>
              </p:cNvSpPr>
              <p:nvPr/>
            </p:nvSpPr>
            <p:spPr bwMode="auto">
              <a:xfrm>
                <a:off x="3129" y="3154"/>
                <a:ext cx="432" cy="19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600" b="1">
                    <a:solidFill>
                      <a:srgbClr val="000066"/>
                    </a:solidFill>
                    <a:latin typeface="Times New Roman" pitchFamily="18" charset="0"/>
                  </a:rPr>
                  <a:t>运行</a:t>
                </a:r>
              </a:p>
            </p:txBody>
          </p:sp>
          <p:sp>
            <p:nvSpPr>
              <p:cNvPr id="118808" name="Oval 24"/>
              <p:cNvSpPr>
                <a:spLocks noChangeArrowheads="1"/>
              </p:cNvSpPr>
              <p:nvPr/>
            </p:nvSpPr>
            <p:spPr bwMode="auto">
              <a:xfrm>
                <a:off x="3465" y="3778"/>
                <a:ext cx="432" cy="19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600" b="1">
                    <a:solidFill>
                      <a:srgbClr val="000066"/>
                    </a:solidFill>
                    <a:latin typeface="Times New Roman" pitchFamily="18" charset="0"/>
                  </a:rPr>
                  <a:t>等待</a:t>
                </a:r>
              </a:p>
            </p:txBody>
          </p:sp>
          <p:sp>
            <p:nvSpPr>
              <p:cNvPr id="118809" name="Oval 25"/>
              <p:cNvSpPr>
                <a:spLocks noChangeArrowheads="1"/>
              </p:cNvSpPr>
              <p:nvPr/>
            </p:nvSpPr>
            <p:spPr bwMode="auto">
              <a:xfrm>
                <a:off x="2769" y="3778"/>
                <a:ext cx="432" cy="19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600" b="1">
                    <a:solidFill>
                      <a:srgbClr val="000066"/>
                    </a:solidFill>
                    <a:latin typeface="Times New Roman" pitchFamily="18" charset="0"/>
                  </a:rPr>
                  <a:t>就绪</a:t>
                </a:r>
              </a:p>
            </p:txBody>
          </p:sp>
          <p:grpSp>
            <p:nvGrpSpPr>
              <p:cNvPr id="118825" name="Group 41"/>
              <p:cNvGrpSpPr>
                <a:grpSpLocks/>
              </p:cNvGrpSpPr>
              <p:nvPr/>
            </p:nvGrpSpPr>
            <p:grpSpPr bwMode="auto">
              <a:xfrm>
                <a:off x="489" y="3442"/>
                <a:ext cx="528" cy="192"/>
                <a:chOff x="489" y="3442"/>
                <a:chExt cx="528" cy="192"/>
              </a:xfrm>
            </p:grpSpPr>
            <p:sp>
              <p:nvSpPr>
                <p:cNvPr id="118810" name="Line 26"/>
                <p:cNvSpPr>
                  <a:spLocks noChangeShapeType="1"/>
                </p:cNvSpPr>
                <p:nvPr/>
              </p:nvSpPr>
              <p:spPr bwMode="auto">
                <a:xfrm>
                  <a:off x="489" y="3442"/>
                  <a:ext cx="0" cy="19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811" name="Line 27"/>
                <p:cNvSpPr>
                  <a:spLocks noChangeShapeType="1"/>
                </p:cNvSpPr>
                <p:nvPr/>
              </p:nvSpPr>
              <p:spPr bwMode="auto">
                <a:xfrm>
                  <a:off x="489" y="3634"/>
                  <a:ext cx="528"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8812" name="AutoShape 28"/>
              <p:cNvSpPr>
                <a:spLocks noChangeArrowheads="1"/>
              </p:cNvSpPr>
              <p:nvPr/>
            </p:nvSpPr>
            <p:spPr bwMode="auto">
              <a:xfrm>
                <a:off x="4233" y="3058"/>
                <a:ext cx="384" cy="1008"/>
              </a:xfrm>
              <a:prstGeom prst="flowChartMagneticDisk">
                <a:avLst/>
              </a:prstGeom>
              <a:gradFill rotWithShape="1">
                <a:gsLst>
                  <a:gs pos="0">
                    <a:srgbClr val="99FF99"/>
                  </a:gs>
                  <a:gs pos="100000">
                    <a:srgbClr val="003300"/>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b="1">
                    <a:solidFill>
                      <a:schemeClr val="bg1"/>
                    </a:solidFill>
                    <a:latin typeface="Times New Roman" pitchFamily="18" charset="0"/>
                  </a:rPr>
                  <a:t>输</a:t>
                </a:r>
              </a:p>
              <a:p>
                <a:pPr algn="ctr" eaLnBrk="0" hangingPunct="0"/>
                <a:r>
                  <a:rPr lang="zh-CN" altLang="en-US" b="1">
                    <a:solidFill>
                      <a:schemeClr val="bg1"/>
                    </a:solidFill>
                    <a:latin typeface="Times New Roman" pitchFamily="18" charset="0"/>
                  </a:rPr>
                  <a:t>出</a:t>
                </a:r>
              </a:p>
              <a:p>
                <a:pPr algn="ctr" eaLnBrk="0" hangingPunct="0"/>
                <a:r>
                  <a:rPr lang="zh-CN" altLang="en-US" b="1">
                    <a:solidFill>
                      <a:schemeClr val="bg1"/>
                    </a:solidFill>
                    <a:latin typeface="Times New Roman" pitchFamily="18" charset="0"/>
                  </a:rPr>
                  <a:t>井</a:t>
                </a:r>
              </a:p>
            </p:txBody>
          </p:sp>
          <p:sp>
            <p:nvSpPr>
              <p:cNvPr id="118813" name="Line 29"/>
              <p:cNvSpPr>
                <a:spLocks noChangeShapeType="1"/>
              </p:cNvSpPr>
              <p:nvPr/>
            </p:nvSpPr>
            <p:spPr bwMode="auto">
              <a:xfrm>
                <a:off x="3465" y="3346"/>
                <a:ext cx="192"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814" name="Line 30"/>
              <p:cNvSpPr>
                <a:spLocks noChangeShapeType="1"/>
              </p:cNvSpPr>
              <p:nvPr/>
            </p:nvSpPr>
            <p:spPr bwMode="auto">
              <a:xfrm flipH="1">
                <a:off x="3177" y="3874"/>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815" name="Line 31"/>
              <p:cNvSpPr>
                <a:spLocks noChangeShapeType="1"/>
              </p:cNvSpPr>
              <p:nvPr/>
            </p:nvSpPr>
            <p:spPr bwMode="auto">
              <a:xfrm>
                <a:off x="1641" y="3634"/>
                <a:ext cx="336"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816" name="Line 32"/>
              <p:cNvSpPr>
                <a:spLocks noChangeShapeType="1"/>
              </p:cNvSpPr>
              <p:nvPr/>
            </p:nvSpPr>
            <p:spPr bwMode="auto">
              <a:xfrm>
                <a:off x="2379" y="3634"/>
                <a:ext cx="336"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817" name="Line 33"/>
              <p:cNvSpPr>
                <a:spLocks noChangeShapeType="1"/>
              </p:cNvSpPr>
              <p:nvPr/>
            </p:nvSpPr>
            <p:spPr bwMode="auto">
              <a:xfrm>
                <a:off x="3945" y="3634"/>
                <a:ext cx="288"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818" name="Line 34"/>
              <p:cNvSpPr>
                <a:spLocks noChangeShapeType="1"/>
              </p:cNvSpPr>
              <p:nvPr/>
            </p:nvSpPr>
            <p:spPr bwMode="auto">
              <a:xfrm>
                <a:off x="4617" y="3634"/>
                <a:ext cx="288"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819" name="Rectangle 35"/>
              <p:cNvSpPr>
                <a:spLocks noChangeArrowheads="1"/>
              </p:cNvSpPr>
              <p:nvPr/>
            </p:nvSpPr>
            <p:spPr bwMode="auto">
              <a:xfrm>
                <a:off x="1701" y="2704"/>
                <a:ext cx="192" cy="864"/>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600" b="1">
                    <a:solidFill>
                      <a:srgbClr val="000066"/>
                    </a:solidFill>
                    <a:latin typeface="Times New Roman" pitchFamily="18" charset="0"/>
                  </a:rPr>
                  <a:t>输</a:t>
                </a:r>
              </a:p>
              <a:p>
                <a:pPr algn="ctr" eaLnBrk="0" hangingPunct="0"/>
                <a:r>
                  <a:rPr lang="zh-CN" altLang="en-US" sz="1600" b="1">
                    <a:solidFill>
                      <a:srgbClr val="000066"/>
                    </a:solidFill>
                    <a:latin typeface="Times New Roman" pitchFamily="18" charset="0"/>
                  </a:rPr>
                  <a:t>入</a:t>
                </a:r>
              </a:p>
              <a:p>
                <a:pPr algn="ctr" eaLnBrk="0" hangingPunct="0"/>
                <a:r>
                  <a:rPr lang="zh-CN" altLang="en-US" sz="1600" b="1">
                    <a:solidFill>
                      <a:srgbClr val="000066"/>
                    </a:solidFill>
                    <a:latin typeface="Times New Roman" pitchFamily="18" charset="0"/>
                  </a:rPr>
                  <a:t>程</a:t>
                </a:r>
              </a:p>
              <a:p>
                <a:pPr algn="ctr" eaLnBrk="0" hangingPunct="0"/>
                <a:r>
                  <a:rPr lang="zh-CN" altLang="en-US" sz="1600" b="1">
                    <a:solidFill>
                      <a:srgbClr val="000066"/>
                    </a:solidFill>
                    <a:latin typeface="Times New Roman" pitchFamily="18" charset="0"/>
                  </a:rPr>
                  <a:t>序</a:t>
                </a:r>
              </a:p>
            </p:txBody>
          </p:sp>
          <p:sp>
            <p:nvSpPr>
              <p:cNvPr id="118820" name="Rectangle 36"/>
              <p:cNvSpPr>
                <a:spLocks noChangeArrowheads="1"/>
              </p:cNvSpPr>
              <p:nvPr/>
            </p:nvSpPr>
            <p:spPr bwMode="auto">
              <a:xfrm>
                <a:off x="4665" y="2796"/>
                <a:ext cx="192" cy="725"/>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600" b="1">
                    <a:solidFill>
                      <a:srgbClr val="000066"/>
                    </a:solidFill>
                    <a:latin typeface="Times New Roman" pitchFamily="18" charset="0"/>
                  </a:rPr>
                  <a:t>输</a:t>
                </a:r>
              </a:p>
              <a:p>
                <a:pPr algn="ctr" eaLnBrk="0" hangingPunct="0"/>
                <a:r>
                  <a:rPr lang="zh-CN" altLang="en-US" sz="1600" b="1">
                    <a:solidFill>
                      <a:srgbClr val="000066"/>
                    </a:solidFill>
                    <a:latin typeface="Times New Roman" pitchFamily="18" charset="0"/>
                  </a:rPr>
                  <a:t>出</a:t>
                </a:r>
              </a:p>
              <a:p>
                <a:pPr algn="ctr" eaLnBrk="0" hangingPunct="0"/>
                <a:r>
                  <a:rPr lang="zh-CN" altLang="en-US" sz="1600" b="1">
                    <a:solidFill>
                      <a:srgbClr val="000066"/>
                    </a:solidFill>
                    <a:latin typeface="Times New Roman" pitchFamily="18" charset="0"/>
                  </a:rPr>
                  <a:t>程</a:t>
                </a:r>
              </a:p>
              <a:p>
                <a:pPr algn="ctr" eaLnBrk="0" hangingPunct="0"/>
                <a:r>
                  <a:rPr lang="zh-CN" altLang="en-US" sz="1600" b="1">
                    <a:solidFill>
                      <a:srgbClr val="000066"/>
                    </a:solidFill>
                    <a:latin typeface="Times New Roman" pitchFamily="18" charset="0"/>
                  </a:rPr>
                  <a:t>序</a:t>
                </a:r>
              </a:p>
            </p:txBody>
          </p:sp>
          <p:sp>
            <p:nvSpPr>
              <p:cNvPr id="118821" name="Rectangle 37"/>
              <p:cNvSpPr>
                <a:spLocks noChangeArrowheads="1"/>
              </p:cNvSpPr>
              <p:nvPr/>
            </p:nvSpPr>
            <p:spPr bwMode="auto">
              <a:xfrm>
                <a:off x="2426" y="2750"/>
                <a:ext cx="192" cy="819"/>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600" b="1">
                    <a:solidFill>
                      <a:srgbClr val="000066"/>
                    </a:solidFill>
                    <a:latin typeface="Times New Roman" pitchFamily="18" charset="0"/>
                  </a:rPr>
                  <a:t>作</a:t>
                </a:r>
              </a:p>
              <a:p>
                <a:pPr algn="ctr" eaLnBrk="0" hangingPunct="0"/>
                <a:r>
                  <a:rPr lang="zh-CN" altLang="en-US" sz="1600" b="1">
                    <a:solidFill>
                      <a:srgbClr val="000066"/>
                    </a:solidFill>
                    <a:latin typeface="Times New Roman" pitchFamily="18" charset="0"/>
                  </a:rPr>
                  <a:t>业</a:t>
                </a:r>
              </a:p>
              <a:p>
                <a:pPr algn="ctr" eaLnBrk="0" hangingPunct="0"/>
                <a:r>
                  <a:rPr lang="zh-CN" altLang="en-US" sz="1600" b="1">
                    <a:solidFill>
                      <a:srgbClr val="000066"/>
                    </a:solidFill>
                    <a:latin typeface="Times New Roman" pitchFamily="18" charset="0"/>
                  </a:rPr>
                  <a:t>调</a:t>
                </a:r>
              </a:p>
              <a:p>
                <a:pPr algn="ctr" eaLnBrk="0" hangingPunct="0"/>
                <a:r>
                  <a:rPr lang="zh-CN" altLang="en-US" sz="1600" b="1">
                    <a:solidFill>
                      <a:srgbClr val="000066"/>
                    </a:solidFill>
                    <a:latin typeface="Times New Roman" pitchFamily="18" charset="0"/>
                  </a:rPr>
                  <a:t>度</a:t>
                </a:r>
              </a:p>
            </p:txBody>
          </p:sp>
          <p:sp>
            <p:nvSpPr>
              <p:cNvPr id="118822" name="Rectangle 38"/>
              <p:cNvSpPr>
                <a:spLocks noChangeArrowheads="1"/>
              </p:cNvSpPr>
              <p:nvPr/>
            </p:nvSpPr>
            <p:spPr bwMode="auto">
              <a:xfrm>
                <a:off x="3225" y="3394"/>
                <a:ext cx="192" cy="38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200" b="1">
                    <a:solidFill>
                      <a:srgbClr val="000066"/>
                    </a:solidFill>
                    <a:latin typeface="Times New Roman" pitchFamily="18" charset="0"/>
                  </a:rPr>
                  <a:t>进程</a:t>
                </a:r>
              </a:p>
              <a:p>
                <a:pPr algn="ctr" eaLnBrk="0" hangingPunct="0"/>
                <a:r>
                  <a:rPr lang="zh-CN" altLang="en-US" sz="1200" b="1">
                    <a:solidFill>
                      <a:srgbClr val="000066"/>
                    </a:solidFill>
                    <a:latin typeface="Times New Roman" pitchFamily="18" charset="0"/>
                  </a:rPr>
                  <a:t>调度</a:t>
                </a:r>
              </a:p>
            </p:txBody>
          </p:sp>
          <p:sp>
            <p:nvSpPr>
              <p:cNvPr id="118823" name="Line 39"/>
              <p:cNvSpPr>
                <a:spLocks noChangeShapeType="1"/>
              </p:cNvSpPr>
              <p:nvPr/>
            </p:nvSpPr>
            <p:spPr bwMode="auto">
              <a:xfrm flipH="1">
                <a:off x="2835" y="3280"/>
                <a:ext cx="300"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824" name="Line 40"/>
              <p:cNvSpPr>
                <a:spLocks noChangeShapeType="1"/>
              </p:cNvSpPr>
              <p:nvPr/>
            </p:nvSpPr>
            <p:spPr bwMode="auto">
              <a:xfrm flipV="1">
                <a:off x="2985" y="3340"/>
                <a:ext cx="258" cy="4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826" name="AutoShape 42"/>
              <p:cNvSpPr>
                <a:spLocks noChangeArrowheads="1"/>
              </p:cNvSpPr>
              <p:nvPr/>
            </p:nvSpPr>
            <p:spPr bwMode="auto">
              <a:xfrm>
                <a:off x="4921" y="3385"/>
                <a:ext cx="635" cy="409"/>
              </a:xfrm>
              <a:prstGeom prst="flowChartManualInput">
                <a:avLst/>
              </a:prstGeom>
              <a:solidFill>
                <a:srgbClr val="99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0066"/>
                    </a:solidFill>
                  </a:rPr>
                  <a:t>输出设备</a:t>
                </a:r>
              </a:p>
            </p:txBody>
          </p:sp>
          <p:grpSp>
            <p:nvGrpSpPr>
              <p:cNvPr id="118828" name="Group 44"/>
              <p:cNvGrpSpPr>
                <a:grpSpLocks/>
              </p:cNvGrpSpPr>
              <p:nvPr/>
            </p:nvGrpSpPr>
            <p:grpSpPr bwMode="auto">
              <a:xfrm>
                <a:off x="249" y="2160"/>
                <a:ext cx="997" cy="1282"/>
                <a:chOff x="249" y="2160"/>
                <a:chExt cx="997" cy="1282"/>
              </a:xfrm>
            </p:grpSpPr>
            <p:sp>
              <p:nvSpPr>
                <p:cNvPr id="118799" name="Rectangle 15"/>
                <p:cNvSpPr>
                  <a:spLocks noChangeArrowheads="1"/>
                </p:cNvSpPr>
                <p:nvPr/>
              </p:nvSpPr>
              <p:spPr bwMode="auto">
                <a:xfrm>
                  <a:off x="489" y="2722"/>
                  <a:ext cx="528" cy="336"/>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zh-CN" sz="2400" b="1">
                    <a:solidFill>
                      <a:srgbClr val="000066"/>
                    </a:solidFill>
                    <a:latin typeface="Times New Roman" pitchFamily="18" charset="0"/>
                  </a:endParaRPr>
                </a:p>
              </p:txBody>
            </p:sp>
            <p:sp>
              <p:nvSpPr>
                <p:cNvPr id="118800" name="Rectangle 16"/>
                <p:cNvSpPr>
                  <a:spLocks noChangeArrowheads="1"/>
                </p:cNvSpPr>
                <p:nvPr/>
              </p:nvSpPr>
              <p:spPr bwMode="auto">
                <a:xfrm>
                  <a:off x="441" y="2434"/>
                  <a:ext cx="672" cy="192"/>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3600" b="1">
                      <a:solidFill>
                        <a:srgbClr val="000066"/>
                      </a:solidFill>
                      <a:latin typeface="Times New Roman" pitchFamily="18" charset="0"/>
                    </a:rPr>
                    <a:t>… </a:t>
                  </a:r>
                </a:p>
              </p:txBody>
            </p:sp>
            <p:sp>
              <p:nvSpPr>
                <p:cNvPr id="118803" name="Rectangle 19"/>
                <p:cNvSpPr>
                  <a:spLocks noChangeArrowheads="1"/>
                </p:cNvSpPr>
                <p:nvPr/>
              </p:nvSpPr>
              <p:spPr bwMode="auto">
                <a:xfrm>
                  <a:off x="345" y="2818"/>
                  <a:ext cx="528" cy="384"/>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b="1">
                      <a:solidFill>
                        <a:schemeClr val="bg1"/>
                      </a:solidFill>
                      <a:latin typeface="Times New Roman" pitchFamily="18" charset="0"/>
                    </a:rPr>
                    <a:t>源程序</a:t>
                  </a:r>
                </a:p>
                <a:p>
                  <a:pPr algn="ctr" eaLnBrk="0" hangingPunct="0"/>
                  <a:endParaRPr lang="en-US" altLang="zh-CN" sz="2000" b="1">
                    <a:solidFill>
                      <a:schemeClr val="bg1"/>
                    </a:solidFill>
                    <a:latin typeface="Times New Roman" pitchFamily="18" charset="0"/>
                  </a:endParaRPr>
                </a:p>
              </p:txBody>
            </p:sp>
            <p:sp>
              <p:nvSpPr>
                <p:cNvPr id="118805" name="Rectangle 21"/>
                <p:cNvSpPr>
                  <a:spLocks noChangeArrowheads="1"/>
                </p:cNvSpPr>
                <p:nvPr/>
              </p:nvSpPr>
              <p:spPr bwMode="auto">
                <a:xfrm>
                  <a:off x="249" y="3058"/>
                  <a:ext cx="528" cy="384"/>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b="1">
                      <a:solidFill>
                        <a:srgbClr val="000066"/>
                      </a:solidFill>
                      <a:latin typeface="Times New Roman" pitchFamily="18" charset="0"/>
                    </a:rPr>
                    <a:t>作业说</a:t>
                  </a:r>
                </a:p>
                <a:p>
                  <a:pPr algn="ctr" eaLnBrk="0" hangingPunct="0"/>
                  <a:r>
                    <a:rPr lang="zh-CN" altLang="en-US" b="1">
                      <a:solidFill>
                        <a:srgbClr val="000066"/>
                      </a:solidFill>
                      <a:latin typeface="Times New Roman" pitchFamily="18" charset="0"/>
                    </a:rPr>
                    <a:t>明书</a:t>
                  </a:r>
                </a:p>
              </p:txBody>
            </p:sp>
            <p:sp>
              <p:nvSpPr>
                <p:cNvPr id="118827" name="AutoShape 43"/>
                <p:cNvSpPr>
                  <a:spLocks noChangeArrowheads="1"/>
                </p:cNvSpPr>
                <p:nvPr/>
              </p:nvSpPr>
              <p:spPr bwMode="auto">
                <a:xfrm>
                  <a:off x="521" y="2160"/>
                  <a:ext cx="725" cy="363"/>
                </a:xfrm>
                <a:prstGeom prst="flowChartMultidocumen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b="1">
                      <a:solidFill>
                        <a:srgbClr val="000066"/>
                      </a:solidFill>
                    </a:rPr>
                    <a:t>数据</a:t>
                  </a:r>
                  <a:endParaRPr lang="zh-CN" altLang="en-US"/>
                </a:p>
              </p:txBody>
            </p:sp>
          </p:grpSp>
        </p:gr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7762" name="Rectangle 2"/>
          <p:cNvSpPr>
            <a:spLocks noGrp="1" noChangeArrowheads="1"/>
          </p:cNvSpPr>
          <p:nvPr>
            <p:ph type="body" idx="1"/>
          </p:nvPr>
        </p:nvSpPr>
        <p:spPr>
          <a:xfrm>
            <a:off x="251520" y="1196975"/>
            <a:ext cx="8784976" cy="5111750"/>
          </a:xfrm>
        </p:spPr>
        <p:txBody>
          <a:bodyPr/>
          <a:lstStyle/>
          <a:p>
            <a:r>
              <a:rPr lang="zh-CN" altLang="en-US" dirty="0"/>
              <a:t>作业管理与用户界面</a:t>
            </a:r>
          </a:p>
          <a:p>
            <a:pPr lvl="1"/>
            <a:r>
              <a:rPr lang="zh-CN" altLang="en-US" dirty="0"/>
              <a:t>作业的输入</a:t>
            </a:r>
          </a:p>
          <a:p>
            <a:pPr lvl="2"/>
            <a:r>
              <a:rPr lang="zh-CN" altLang="en-US" dirty="0"/>
              <a:t>联机输入方式</a:t>
            </a:r>
          </a:p>
          <a:p>
            <a:pPr lvl="3"/>
            <a:r>
              <a:rPr lang="zh-CN" altLang="en-US" dirty="0"/>
              <a:t>用户和系统通过交互会话来输入作业</a:t>
            </a:r>
          </a:p>
          <a:p>
            <a:pPr lvl="3"/>
            <a:r>
              <a:rPr lang="zh-CN" altLang="en-US" dirty="0"/>
              <a:t>外围设备直接和主机连接</a:t>
            </a:r>
          </a:p>
          <a:p>
            <a:pPr lvl="2"/>
            <a:r>
              <a:rPr lang="zh-CN" altLang="en-US" dirty="0"/>
              <a:t>脱机输入方式</a:t>
            </a:r>
          </a:p>
          <a:p>
            <a:pPr lvl="3"/>
            <a:r>
              <a:rPr lang="zh-CN" altLang="en-US" dirty="0"/>
              <a:t>为了解决单台设备联机输入时的</a:t>
            </a:r>
            <a:r>
              <a:rPr lang="en-US" altLang="zh-CN" dirty="0"/>
              <a:t>CPU</a:t>
            </a:r>
            <a:r>
              <a:rPr lang="zh-CN" altLang="en-US" dirty="0"/>
              <a:t>浪费问题</a:t>
            </a:r>
          </a:p>
          <a:p>
            <a:pPr lvl="2"/>
            <a:r>
              <a:rPr lang="zh-CN" altLang="en-US" dirty="0"/>
              <a:t>直接耦合方式</a:t>
            </a:r>
          </a:p>
          <a:p>
            <a:pPr lvl="3"/>
            <a:r>
              <a:rPr lang="zh-CN" altLang="en-US" dirty="0"/>
              <a:t>把主机和外围低档机通过一个公用的大容量外存直接耦合起来</a:t>
            </a:r>
          </a:p>
          <a:p>
            <a:pPr lvl="2"/>
            <a:r>
              <a:rPr lang="en-US" altLang="zh-CN" dirty="0" err="1"/>
              <a:t>SPOOLing</a:t>
            </a:r>
            <a:r>
              <a:rPr lang="zh-CN" altLang="en-US" dirty="0"/>
              <a:t>系统</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9810" name="Rectangle 2"/>
          <p:cNvSpPr>
            <a:spLocks noGrp="1" noChangeArrowheads="1"/>
          </p:cNvSpPr>
          <p:nvPr>
            <p:ph type="body" idx="1"/>
          </p:nvPr>
        </p:nvSpPr>
        <p:spPr>
          <a:xfrm>
            <a:off x="566738" y="1196975"/>
            <a:ext cx="8253412" cy="5545138"/>
          </a:xfrm>
        </p:spPr>
        <p:txBody>
          <a:bodyPr/>
          <a:lstStyle/>
          <a:p>
            <a:pPr>
              <a:spcBef>
                <a:spcPct val="15000"/>
              </a:spcBef>
            </a:pPr>
            <a:r>
              <a:rPr lang="zh-CN" altLang="en-US" dirty="0"/>
              <a:t>作业管理与用户界面</a:t>
            </a:r>
          </a:p>
          <a:p>
            <a:pPr lvl="1">
              <a:spcBef>
                <a:spcPct val="15000"/>
              </a:spcBef>
            </a:pPr>
            <a:r>
              <a:rPr lang="zh-CN" altLang="en-US" dirty="0"/>
              <a:t>批处理作业的调度</a:t>
            </a:r>
          </a:p>
          <a:p>
            <a:pPr lvl="2">
              <a:spcBef>
                <a:spcPct val="15000"/>
              </a:spcBef>
            </a:pPr>
            <a:r>
              <a:rPr lang="zh-CN" altLang="en-US" dirty="0"/>
              <a:t>审查系统能否满足用户作业的资源要求</a:t>
            </a:r>
          </a:p>
          <a:p>
            <a:pPr lvl="3">
              <a:spcBef>
                <a:spcPct val="15000"/>
              </a:spcBef>
            </a:pPr>
            <a:r>
              <a:rPr lang="zh-CN" altLang="en-US" dirty="0"/>
              <a:t>通过调用相应的资源管理程序的有关部分，审核其表中是否能满足作业说明书中的要求</a:t>
            </a:r>
          </a:p>
          <a:p>
            <a:pPr lvl="2">
              <a:spcBef>
                <a:spcPct val="15000"/>
              </a:spcBef>
            </a:pPr>
            <a:r>
              <a:rPr lang="zh-CN" altLang="en-US" dirty="0"/>
              <a:t>按照一定的算法从输入井中的后备作业中选取作业</a:t>
            </a:r>
          </a:p>
          <a:p>
            <a:pPr lvl="3">
              <a:spcBef>
                <a:spcPct val="15000"/>
              </a:spcBef>
            </a:pPr>
            <a:r>
              <a:rPr lang="zh-CN" altLang="en-US" dirty="0"/>
              <a:t>调度的关键在选择恰当的算法</a:t>
            </a:r>
          </a:p>
          <a:p>
            <a:pPr lvl="3">
              <a:spcBef>
                <a:spcPct val="15000"/>
              </a:spcBef>
            </a:pPr>
            <a:r>
              <a:rPr lang="zh-CN" altLang="en-US" dirty="0"/>
              <a:t>常见的批处理作业调度算法</a:t>
            </a:r>
          </a:p>
          <a:p>
            <a:pPr lvl="4">
              <a:spcBef>
                <a:spcPct val="15000"/>
              </a:spcBef>
            </a:pPr>
            <a:r>
              <a:rPr lang="zh-CN" altLang="en-US" dirty="0">
                <a:solidFill>
                  <a:srgbClr val="FF0000"/>
                </a:solidFill>
              </a:rPr>
              <a:t>先来先服务</a:t>
            </a:r>
            <a:r>
              <a:rPr lang="zh-CN" altLang="en-US" dirty="0"/>
              <a:t>算法</a:t>
            </a:r>
          </a:p>
          <a:p>
            <a:pPr lvl="4">
              <a:spcBef>
                <a:spcPct val="15000"/>
              </a:spcBef>
            </a:pPr>
            <a:r>
              <a:rPr lang="zh-CN" altLang="en-US" dirty="0">
                <a:solidFill>
                  <a:srgbClr val="FF0000"/>
                </a:solidFill>
              </a:rPr>
              <a:t>最短作业优先</a:t>
            </a:r>
            <a:r>
              <a:rPr lang="zh-CN" altLang="en-US" dirty="0"/>
              <a:t>算法</a:t>
            </a:r>
          </a:p>
          <a:p>
            <a:pPr lvl="4">
              <a:spcBef>
                <a:spcPct val="15000"/>
              </a:spcBef>
            </a:pPr>
            <a:r>
              <a:rPr lang="zh-CN" altLang="en-US" dirty="0">
                <a:solidFill>
                  <a:srgbClr val="FF0000"/>
                </a:solidFill>
              </a:rPr>
              <a:t>最高响应比优先</a:t>
            </a:r>
            <a:r>
              <a:rPr lang="zh-CN" altLang="en-US" dirty="0"/>
              <a:t>算法</a:t>
            </a:r>
          </a:p>
          <a:p>
            <a:pPr lvl="4">
              <a:spcBef>
                <a:spcPct val="15000"/>
              </a:spcBef>
            </a:pPr>
            <a:r>
              <a:rPr lang="zh-CN" altLang="en-US" dirty="0">
                <a:solidFill>
                  <a:srgbClr val="FF0000"/>
                </a:solidFill>
              </a:rPr>
              <a:t>基于优先数调度</a:t>
            </a:r>
            <a:r>
              <a:rPr lang="zh-CN" altLang="en-US" dirty="0"/>
              <a:t>算法</a:t>
            </a:r>
          </a:p>
          <a:p>
            <a:pPr lvl="4">
              <a:spcBef>
                <a:spcPct val="15000"/>
              </a:spcBef>
            </a:pPr>
            <a:r>
              <a:rPr lang="zh-CN" altLang="en-US" dirty="0">
                <a:solidFill>
                  <a:srgbClr val="FF0000"/>
                </a:solidFill>
              </a:rPr>
              <a:t>均衡调度</a:t>
            </a:r>
            <a:r>
              <a:rPr lang="zh-CN" altLang="en-US" dirty="0"/>
              <a:t>算法</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0834" name="Rectangle 2"/>
          <p:cNvSpPr>
            <a:spLocks noGrp="1" noChangeArrowheads="1"/>
          </p:cNvSpPr>
          <p:nvPr>
            <p:ph type="body" idx="1"/>
          </p:nvPr>
        </p:nvSpPr>
        <p:spPr>
          <a:xfrm>
            <a:off x="395536" y="1196975"/>
            <a:ext cx="8712968" cy="5111750"/>
          </a:xfrm>
        </p:spPr>
        <p:txBody>
          <a:bodyPr/>
          <a:lstStyle/>
          <a:p>
            <a:r>
              <a:rPr lang="zh-CN" altLang="en-US" dirty="0"/>
              <a:t>作业管理与用户界面</a:t>
            </a:r>
          </a:p>
          <a:p>
            <a:pPr lvl="1"/>
            <a:r>
              <a:rPr lang="zh-CN" altLang="en-US" dirty="0"/>
              <a:t>交互式系统的作业管理</a:t>
            </a:r>
          </a:p>
          <a:p>
            <a:pPr lvl="2"/>
            <a:r>
              <a:rPr lang="zh-CN" altLang="en-US" dirty="0"/>
              <a:t>命令接口</a:t>
            </a:r>
          </a:p>
          <a:p>
            <a:pPr lvl="3"/>
            <a:r>
              <a:rPr lang="zh-CN" altLang="en-US" dirty="0"/>
              <a:t>在操作系统与计算机用户之间提供易于理解的双向通信机制</a:t>
            </a:r>
          </a:p>
          <a:p>
            <a:pPr lvl="3"/>
            <a:r>
              <a:rPr lang="zh-CN" altLang="en-US" dirty="0"/>
              <a:t>解释命令，传送命令以便执行</a:t>
            </a:r>
          </a:p>
          <a:p>
            <a:pPr lvl="3"/>
            <a:r>
              <a:rPr lang="zh-CN" altLang="en-US" dirty="0"/>
              <a:t>接收</a:t>
            </a:r>
            <a:r>
              <a:rPr lang="zh-CN" altLang="en-US" dirty="0" smtClean="0"/>
              <a:t>系统信息</a:t>
            </a:r>
            <a:r>
              <a:rPr lang="zh-CN" altLang="en-US" dirty="0"/>
              <a:t>，提交给用户（以响应语言的形式）</a:t>
            </a:r>
          </a:p>
          <a:p>
            <a:pPr lvl="3"/>
            <a:r>
              <a:rPr lang="zh-CN" altLang="en-US" dirty="0"/>
              <a:t>接口包括</a:t>
            </a:r>
          </a:p>
          <a:p>
            <a:pPr lvl="4"/>
            <a:r>
              <a:rPr lang="zh-CN" altLang="en-US" dirty="0"/>
              <a:t>一组联机命令</a:t>
            </a:r>
          </a:p>
          <a:p>
            <a:pPr lvl="4"/>
            <a:r>
              <a:rPr lang="zh-CN" altLang="en-US" dirty="0"/>
              <a:t>终端处理程序</a:t>
            </a:r>
          </a:p>
          <a:p>
            <a:pPr lvl="4"/>
            <a:r>
              <a:rPr lang="zh-CN" altLang="en-US" dirty="0"/>
              <a:t>命令解释程序</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5410" name="Rectangle 2"/>
          <p:cNvSpPr>
            <a:spLocks noGrp="1" noChangeArrowheads="1"/>
          </p:cNvSpPr>
          <p:nvPr>
            <p:ph type="body" idx="1"/>
          </p:nvPr>
        </p:nvSpPr>
        <p:spPr>
          <a:xfrm>
            <a:off x="566738" y="1196975"/>
            <a:ext cx="8253412" cy="5111750"/>
          </a:xfrm>
        </p:spPr>
        <p:txBody>
          <a:bodyPr/>
          <a:lstStyle/>
          <a:p>
            <a:r>
              <a:rPr lang="zh-CN" altLang="en-US"/>
              <a:t>作业管理与用户界面</a:t>
            </a:r>
          </a:p>
          <a:p>
            <a:pPr lvl="1"/>
            <a:r>
              <a:rPr lang="zh-CN" altLang="en-US"/>
              <a:t>交互式系统的作业管理</a:t>
            </a:r>
          </a:p>
          <a:p>
            <a:pPr lvl="2"/>
            <a:r>
              <a:rPr lang="zh-CN" altLang="en-US"/>
              <a:t>终端处理程序</a:t>
            </a:r>
          </a:p>
          <a:p>
            <a:pPr lvl="3"/>
            <a:r>
              <a:rPr lang="zh-CN" altLang="en-US"/>
              <a:t>通过一个输入</a:t>
            </a:r>
            <a:r>
              <a:rPr lang="en-US" altLang="zh-CN"/>
              <a:t>/</a:t>
            </a:r>
            <a:r>
              <a:rPr lang="zh-CN" altLang="en-US"/>
              <a:t>输出装置实现交互式命令接口用户与操作系统的通信</a:t>
            </a:r>
          </a:p>
          <a:p>
            <a:pPr lvl="4"/>
            <a:r>
              <a:rPr lang="zh-CN" altLang="en-US"/>
              <a:t>终端装置由一个终端处理程序管理和控制</a:t>
            </a:r>
          </a:p>
          <a:p>
            <a:pPr lvl="3"/>
            <a:r>
              <a:rPr lang="zh-CN" altLang="en-US"/>
              <a:t>终端处理程序提供的输入输出方式对整个用户命令接口有重大影响</a:t>
            </a:r>
          </a:p>
          <a:p>
            <a:pPr lvl="4"/>
            <a:r>
              <a:rPr lang="zh-CN" altLang="en-US"/>
              <a:t>确定用户与其应用程序之间的通信方式</a:t>
            </a:r>
          </a:p>
        </p:txBody>
      </p:sp>
      <p:sp>
        <p:nvSpPr>
          <p:cNvPr id="145411" name="Text Box 3"/>
          <p:cNvSpPr txBox="1">
            <a:spLocks noChangeArrowheads="1"/>
          </p:cNvSpPr>
          <p:nvPr/>
        </p:nvSpPr>
        <p:spPr bwMode="auto">
          <a:xfrm>
            <a:off x="791369" y="4941888"/>
            <a:ext cx="7561262" cy="1323439"/>
          </a:xfrm>
          <a:prstGeom prst="rect">
            <a:avLst/>
          </a:prstGeom>
          <a:solidFill>
            <a:srgbClr val="FFFF99"/>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dirty="0">
                <a:solidFill>
                  <a:srgbClr val="000066"/>
                </a:solidFill>
              </a:rPr>
              <a:t>例如</a:t>
            </a:r>
            <a:r>
              <a:rPr kumimoji="1" lang="zh-CN" altLang="en-US" sz="2000" b="1" dirty="0" smtClean="0">
                <a:solidFill>
                  <a:srgbClr val="000066"/>
                </a:solidFill>
              </a:rPr>
              <a:t>：</a:t>
            </a:r>
            <a:endParaRPr kumimoji="1" lang="en-US" altLang="zh-CN" sz="2000" b="1" dirty="0" smtClean="0">
              <a:solidFill>
                <a:srgbClr val="000066"/>
              </a:solidFill>
            </a:endParaRPr>
          </a:p>
          <a:p>
            <a:r>
              <a:rPr kumimoji="1" lang="en-US" altLang="zh-CN" sz="2000" b="1" dirty="0" smtClean="0">
                <a:solidFill>
                  <a:srgbClr val="000066"/>
                </a:solidFill>
              </a:rPr>
              <a:t>I/O</a:t>
            </a:r>
            <a:r>
              <a:rPr kumimoji="1" lang="zh-CN" altLang="en-US" sz="2000" b="1" dirty="0">
                <a:solidFill>
                  <a:srgbClr val="000066"/>
                </a:solidFill>
              </a:rPr>
              <a:t>装置一般是</a:t>
            </a:r>
            <a:r>
              <a:rPr kumimoji="1" lang="zh-CN" altLang="en-US" sz="2000" b="1" dirty="0" smtClean="0">
                <a:solidFill>
                  <a:srgbClr val="000066"/>
                </a:solidFill>
              </a:rPr>
              <a:t>显示终端</a:t>
            </a:r>
            <a:r>
              <a:rPr kumimoji="1" lang="zh-CN" altLang="en-US" sz="2000" b="1" dirty="0">
                <a:solidFill>
                  <a:srgbClr val="000066"/>
                </a:solidFill>
              </a:rPr>
              <a:t>；</a:t>
            </a:r>
            <a:r>
              <a:rPr kumimoji="1" lang="zh-CN" altLang="en-US" sz="2000" b="1" dirty="0" smtClean="0">
                <a:solidFill>
                  <a:srgbClr val="000066"/>
                </a:solidFill>
              </a:rPr>
              <a:t>输入</a:t>
            </a:r>
            <a:r>
              <a:rPr kumimoji="1" lang="zh-CN" altLang="en-US" sz="2000" b="1" dirty="0">
                <a:solidFill>
                  <a:srgbClr val="000066"/>
                </a:solidFill>
              </a:rPr>
              <a:t>通过键盘，也可通过指示装置（例如鼠标）输入，系统输入呈现在显示屏幕上，一次显示若干正文行</a:t>
            </a:r>
            <a:r>
              <a:rPr kumimoji="1" lang="zh-CN" altLang="en-US" sz="2000" b="1" dirty="0" smtClean="0">
                <a:solidFill>
                  <a:srgbClr val="000066"/>
                </a:solidFill>
              </a:rPr>
              <a:t>。某些</a:t>
            </a:r>
            <a:r>
              <a:rPr kumimoji="1" lang="zh-CN" altLang="en-US" sz="2000" b="1" dirty="0">
                <a:solidFill>
                  <a:srgbClr val="000066"/>
                </a:solidFill>
              </a:rPr>
              <a:t>系统中，提供</a:t>
            </a:r>
            <a:r>
              <a:rPr kumimoji="1" lang="zh-CN" altLang="en-US" sz="2000" b="1" dirty="0">
                <a:solidFill>
                  <a:srgbClr val="FF0000"/>
                </a:solidFill>
              </a:rPr>
              <a:t>图形显示</a:t>
            </a:r>
            <a:r>
              <a:rPr kumimoji="1" lang="zh-CN" altLang="en-US" sz="2000" b="1" dirty="0">
                <a:solidFill>
                  <a:srgbClr val="000066"/>
                </a:solidFill>
              </a:rPr>
              <a:t>功能</a:t>
            </a:r>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6434" name="Rectangle 2"/>
          <p:cNvSpPr>
            <a:spLocks noGrp="1" noChangeArrowheads="1"/>
          </p:cNvSpPr>
          <p:nvPr>
            <p:ph type="body" idx="1"/>
          </p:nvPr>
        </p:nvSpPr>
        <p:spPr>
          <a:xfrm>
            <a:off x="566738" y="1196975"/>
            <a:ext cx="8037512" cy="5111750"/>
          </a:xfrm>
        </p:spPr>
        <p:txBody>
          <a:bodyPr/>
          <a:lstStyle/>
          <a:p>
            <a:pPr>
              <a:lnSpc>
                <a:spcPct val="90000"/>
              </a:lnSpc>
            </a:pPr>
            <a:r>
              <a:rPr lang="zh-CN" altLang="en-US" dirty="0"/>
              <a:t>作业管理与用户界面</a:t>
            </a:r>
          </a:p>
          <a:p>
            <a:pPr lvl="1">
              <a:lnSpc>
                <a:spcPct val="90000"/>
              </a:lnSpc>
            </a:pPr>
            <a:r>
              <a:rPr lang="zh-CN" altLang="en-US" dirty="0"/>
              <a:t>交互式系统的作业管理</a:t>
            </a:r>
          </a:p>
          <a:p>
            <a:pPr lvl="2">
              <a:lnSpc>
                <a:spcPct val="90000"/>
              </a:lnSpc>
            </a:pPr>
            <a:r>
              <a:rPr lang="zh-CN" altLang="en-US" dirty="0"/>
              <a:t>命令解释程序</a:t>
            </a:r>
          </a:p>
          <a:p>
            <a:pPr lvl="3">
              <a:lnSpc>
                <a:spcPct val="90000"/>
              </a:lnSpc>
            </a:pPr>
            <a:r>
              <a:rPr lang="zh-CN" altLang="en-US" dirty="0"/>
              <a:t>由终端命令解释程序直接处理</a:t>
            </a:r>
          </a:p>
          <a:p>
            <a:pPr lvl="4">
              <a:lnSpc>
                <a:spcPct val="90000"/>
              </a:lnSpc>
            </a:pPr>
            <a:r>
              <a:rPr lang="zh-CN" altLang="en-US" dirty="0"/>
              <a:t>在</a:t>
            </a:r>
            <a:r>
              <a:rPr lang="zh-CN" altLang="en-US" dirty="0">
                <a:solidFill>
                  <a:srgbClr val="FF0000"/>
                </a:solidFill>
              </a:rPr>
              <a:t>没有创建子进程功能</a:t>
            </a:r>
            <a:r>
              <a:rPr lang="zh-CN" altLang="en-US" dirty="0"/>
              <a:t>的系统中，终端命令通常由对应的命令解释程序处理</a:t>
            </a:r>
          </a:p>
          <a:p>
            <a:pPr lvl="4">
              <a:lnSpc>
                <a:spcPct val="90000"/>
              </a:lnSpc>
            </a:pPr>
            <a:r>
              <a:rPr lang="zh-CN" altLang="en-US" dirty="0"/>
              <a:t>仅有一个进程对应一个终端用户</a:t>
            </a:r>
          </a:p>
          <a:p>
            <a:pPr lvl="3">
              <a:lnSpc>
                <a:spcPct val="90000"/>
              </a:lnSpc>
            </a:pPr>
            <a:r>
              <a:rPr lang="zh-CN" altLang="en-US" dirty="0"/>
              <a:t>由子进程代为处理</a:t>
            </a:r>
          </a:p>
          <a:p>
            <a:pPr lvl="4">
              <a:lnSpc>
                <a:spcPct val="90000"/>
              </a:lnSpc>
            </a:pPr>
            <a:r>
              <a:rPr lang="zh-CN" altLang="en-US" dirty="0"/>
              <a:t>在</a:t>
            </a:r>
            <a:r>
              <a:rPr lang="zh-CN" altLang="en-US" dirty="0">
                <a:solidFill>
                  <a:srgbClr val="FF0000"/>
                </a:solidFill>
              </a:rPr>
              <a:t>具有创建子进程功能</a:t>
            </a:r>
            <a:r>
              <a:rPr lang="zh-CN" altLang="en-US" dirty="0"/>
              <a:t>的系统中，对于较为单纯的命令，如列</a:t>
            </a:r>
            <a:r>
              <a:rPr lang="zh-CN" altLang="en-US" dirty="0" smtClean="0"/>
              <a:t>目录、拷贝</a:t>
            </a:r>
            <a:r>
              <a:rPr lang="zh-CN" altLang="en-US" dirty="0"/>
              <a:t>文件等，命令解释程序本身便能完成，此时由命令解释程序直接处理</a:t>
            </a:r>
          </a:p>
          <a:p>
            <a:pPr lvl="4">
              <a:lnSpc>
                <a:spcPct val="90000"/>
              </a:lnSpc>
            </a:pPr>
            <a:r>
              <a:rPr lang="zh-CN" altLang="en-US" dirty="0"/>
              <a:t>对较复杂命令，如对于</a:t>
            </a:r>
            <a:r>
              <a:rPr lang="en-US" altLang="zh-CN" dirty="0"/>
              <a:t>PASCAL</a:t>
            </a:r>
            <a:r>
              <a:rPr lang="zh-CN" altLang="en-US" dirty="0"/>
              <a:t>源程序进行编译，命令解释程序本身不能处理，此时创建一个子进程，并由该子进程运行</a:t>
            </a:r>
            <a:r>
              <a:rPr lang="en-US" altLang="zh-CN" dirty="0"/>
              <a:t>PASCAL</a:t>
            </a:r>
            <a:r>
              <a:rPr lang="zh-CN" altLang="en-US" dirty="0"/>
              <a:t>编译程序</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body" idx="1"/>
          </p:nvPr>
        </p:nvSpPr>
        <p:spPr/>
        <p:txBody>
          <a:bodyPr/>
          <a:lstStyle/>
          <a:p>
            <a:r>
              <a:rPr lang="zh-CN" altLang="en-US" dirty="0"/>
              <a:t>操作系统提供的基本服务</a:t>
            </a:r>
          </a:p>
          <a:p>
            <a:pPr lvl="1"/>
            <a:r>
              <a:rPr lang="zh-CN" altLang="en-US" dirty="0"/>
              <a:t>分配系统的资源</a:t>
            </a:r>
          </a:p>
          <a:p>
            <a:pPr lvl="2"/>
            <a:r>
              <a:rPr lang="zh-CN" altLang="en-US" dirty="0"/>
              <a:t>资源分配是计算机系统的一部分，操作系统分配系统资源以便程序可以正常执行。操作系统还管理额外的</a:t>
            </a:r>
            <a:r>
              <a:rPr lang="zh-CN" altLang="en-US" dirty="0" smtClean="0"/>
              <a:t>用于多</a:t>
            </a:r>
            <a:r>
              <a:rPr lang="zh-CN" altLang="en-US" dirty="0"/>
              <a:t>个程序或同时供多个用户使用的资源。操作系统保证每个程序具有足够的空间并且计算机能给每个程序预定任务分配适当的时间</a:t>
            </a:r>
          </a:p>
        </p:txBody>
      </p:sp>
      <p:pic>
        <p:nvPicPr>
          <p:cNvPr id="2211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575" y="4365625"/>
            <a:ext cx="2736850" cy="1978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7458" name="Rectangle 2"/>
          <p:cNvSpPr>
            <a:spLocks noGrp="1" noChangeArrowheads="1"/>
          </p:cNvSpPr>
          <p:nvPr>
            <p:ph type="body" idx="1"/>
          </p:nvPr>
        </p:nvSpPr>
        <p:spPr>
          <a:xfrm>
            <a:off x="566737" y="1196975"/>
            <a:ext cx="8214405" cy="5111750"/>
          </a:xfrm>
        </p:spPr>
        <p:txBody>
          <a:bodyPr/>
          <a:lstStyle/>
          <a:p>
            <a:r>
              <a:rPr lang="zh-CN" altLang="en-US" dirty="0"/>
              <a:t>作业管理与用户界面</a:t>
            </a:r>
          </a:p>
          <a:p>
            <a:pPr lvl="1"/>
            <a:r>
              <a:rPr lang="zh-CN" altLang="en-US" dirty="0"/>
              <a:t>交互式系统的作业管理</a:t>
            </a:r>
          </a:p>
          <a:p>
            <a:pPr lvl="2"/>
            <a:r>
              <a:rPr lang="zh-CN" altLang="en-US" dirty="0"/>
              <a:t>命令接口的结构</a:t>
            </a:r>
          </a:p>
          <a:p>
            <a:pPr lvl="3">
              <a:lnSpc>
                <a:spcPct val="150000"/>
              </a:lnSpc>
            </a:pPr>
            <a:r>
              <a:rPr lang="zh-CN" altLang="en-US" dirty="0"/>
              <a:t>命令接口由命令处理器来实现</a:t>
            </a:r>
          </a:p>
          <a:p>
            <a:pPr lvl="3">
              <a:lnSpc>
                <a:spcPct val="150000"/>
              </a:lnSpc>
            </a:pPr>
            <a:r>
              <a:rPr lang="zh-CN" altLang="en-US" dirty="0"/>
              <a:t>实现方式</a:t>
            </a:r>
          </a:p>
          <a:p>
            <a:pPr lvl="4"/>
            <a:r>
              <a:rPr lang="zh-CN" altLang="en-US" dirty="0"/>
              <a:t>作为</a:t>
            </a:r>
            <a:r>
              <a:rPr lang="en-US" altLang="zh-CN" dirty="0"/>
              <a:t>OS</a:t>
            </a:r>
            <a:r>
              <a:rPr lang="zh-CN" altLang="en-US" dirty="0"/>
              <a:t>的一个部分，</a:t>
            </a:r>
            <a:r>
              <a:rPr lang="en-US" altLang="zh-CN" dirty="0"/>
              <a:t>OS/MVT</a:t>
            </a:r>
            <a:r>
              <a:rPr lang="zh-CN" altLang="en-US" dirty="0"/>
              <a:t>或</a:t>
            </a:r>
            <a:r>
              <a:rPr lang="en-US" altLang="zh-CN" dirty="0"/>
              <a:t>VAX/VMS</a:t>
            </a:r>
          </a:p>
          <a:p>
            <a:pPr lvl="4"/>
            <a:r>
              <a:rPr lang="zh-CN" altLang="en-US" dirty="0"/>
              <a:t>作为</a:t>
            </a:r>
            <a:r>
              <a:rPr lang="en-US" altLang="zh-CN" dirty="0"/>
              <a:t>OS</a:t>
            </a:r>
            <a:r>
              <a:rPr lang="zh-CN" altLang="en-US" dirty="0"/>
              <a:t>的一个独特模块，能方便地修改或替换，</a:t>
            </a:r>
            <a:r>
              <a:rPr lang="en-US" altLang="zh-CN" dirty="0"/>
              <a:t>RT-11</a:t>
            </a:r>
            <a:r>
              <a:rPr lang="zh-CN" altLang="en-US" dirty="0"/>
              <a:t>或</a:t>
            </a:r>
            <a:r>
              <a:rPr lang="en-US" altLang="zh-CN" dirty="0"/>
              <a:t>CP/M</a:t>
            </a:r>
          </a:p>
          <a:p>
            <a:pPr lvl="4"/>
            <a:r>
              <a:rPr lang="zh-CN" altLang="en-US" dirty="0"/>
              <a:t>作为一易于被替换的普通程序，</a:t>
            </a:r>
            <a:r>
              <a:rPr lang="en-US" altLang="zh-CN" dirty="0"/>
              <a:t>UNIX</a:t>
            </a:r>
            <a:r>
              <a:rPr lang="zh-CN" altLang="en-US" dirty="0"/>
              <a:t>操作系统</a:t>
            </a:r>
          </a:p>
          <a:p>
            <a:pPr lvl="4"/>
            <a:r>
              <a:rPr lang="zh-CN" altLang="en-US" dirty="0"/>
              <a:t>在某些系统中，可能用专门设计的命令接口替代标准的命令接口，多用户</a:t>
            </a:r>
            <a:r>
              <a:rPr lang="en-US" altLang="zh-CN" dirty="0"/>
              <a:t>UNIX</a:t>
            </a:r>
            <a:r>
              <a:rPr lang="zh-CN" altLang="en-US" dirty="0"/>
              <a:t>，用户可有不同命令接口</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8482" name="Rectangle 2"/>
          <p:cNvSpPr>
            <a:spLocks noGrp="1" noChangeArrowheads="1"/>
          </p:cNvSpPr>
          <p:nvPr>
            <p:ph type="body" idx="1"/>
          </p:nvPr>
        </p:nvSpPr>
        <p:spPr>
          <a:xfrm>
            <a:off x="566738" y="1196975"/>
            <a:ext cx="8037512" cy="5111750"/>
          </a:xfrm>
        </p:spPr>
        <p:txBody>
          <a:bodyPr/>
          <a:lstStyle/>
          <a:p>
            <a:r>
              <a:rPr lang="zh-CN" altLang="en-US"/>
              <a:t>作业管理与用户界面</a:t>
            </a:r>
          </a:p>
          <a:p>
            <a:pPr lvl="1"/>
            <a:r>
              <a:rPr lang="zh-CN" altLang="en-US"/>
              <a:t>交互式系统的作业管理</a:t>
            </a:r>
          </a:p>
          <a:p>
            <a:pPr lvl="2"/>
            <a:r>
              <a:rPr lang="zh-CN" altLang="en-US"/>
              <a:t>命令语言</a:t>
            </a:r>
          </a:p>
          <a:p>
            <a:pPr lvl="3"/>
            <a:r>
              <a:rPr lang="zh-CN" altLang="en-US"/>
              <a:t>命令语言规定由</a:t>
            </a:r>
            <a:r>
              <a:rPr lang="en-US" altLang="zh-CN"/>
              <a:t>OS</a:t>
            </a:r>
            <a:r>
              <a:rPr lang="zh-CN" altLang="en-US"/>
              <a:t>执行的一系列操作</a:t>
            </a:r>
          </a:p>
          <a:p>
            <a:pPr lvl="4"/>
            <a:r>
              <a:rPr lang="zh-CN" altLang="en-US"/>
              <a:t>在一般的命令语言中，用户通过打入称为命令行的一行指令来规定每一个动作</a:t>
            </a:r>
          </a:p>
          <a:p>
            <a:pPr lvl="4"/>
            <a:r>
              <a:rPr lang="zh-CN" altLang="en-US"/>
              <a:t>每一命令行以命令开始，它标识所要执行的操作</a:t>
            </a:r>
          </a:p>
          <a:p>
            <a:pPr lvl="4"/>
            <a:r>
              <a:rPr lang="zh-CN" altLang="en-US"/>
              <a:t>大多数命令是用运行一个程序来执行所请求的操作</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9506" name="Rectangle 2"/>
          <p:cNvSpPr>
            <a:spLocks noGrp="1" noChangeArrowheads="1"/>
          </p:cNvSpPr>
          <p:nvPr>
            <p:ph type="body" idx="1"/>
          </p:nvPr>
        </p:nvSpPr>
        <p:spPr>
          <a:xfrm>
            <a:off x="566738" y="1196975"/>
            <a:ext cx="7966075" cy="5111750"/>
          </a:xfrm>
        </p:spPr>
        <p:txBody>
          <a:bodyPr/>
          <a:lstStyle/>
          <a:p>
            <a:r>
              <a:rPr lang="zh-CN" altLang="en-US"/>
              <a:t>作业管理与用户界面</a:t>
            </a:r>
          </a:p>
          <a:p>
            <a:pPr lvl="1"/>
            <a:r>
              <a:rPr lang="zh-CN" altLang="en-US"/>
              <a:t>交互式系统的作业管理</a:t>
            </a:r>
          </a:p>
          <a:p>
            <a:pPr lvl="2"/>
            <a:r>
              <a:rPr lang="zh-CN" altLang="en-US"/>
              <a:t>命令语言</a:t>
            </a:r>
          </a:p>
          <a:p>
            <a:pPr lvl="3"/>
            <a:r>
              <a:rPr lang="zh-CN" altLang="en-US"/>
              <a:t>命令语言规定由</a:t>
            </a:r>
            <a:r>
              <a:rPr lang="en-US" altLang="zh-CN"/>
              <a:t>OS</a:t>
            </a:r>
            <a:r>
              <a:rPr lang="zh-CN" altLang="en-US"/>
              <a:t>执行的一系列操作</a:t>
            </a:r>
          </a:p>
          <a:p>
            <a:pPr lvl="4"/>
            <a:r>
              <a:rPr lang="zh-CN" altLang="en-US"/>
              <a:t>在一般的命令语言中，用户通过打入称为命令行的一行指令来规定每一个动作</a:t>
            </a:r>
          </a:p>
          <a:p>
            <a:pPr lvl="4"/>
            <a:r>
              <a:rPr lang="zh-CN" altLang="en-US"/>
              <a:t>每一命令行以命令开始，它标识所要执行的操作</a:t>
            </a:r>
          </a:p>
          <a:p>
            <a:pPr lvl="4"/>
            <a:r>
              <a:rPr lang="zh-CN" altLang="en-US"/>
              <a:t>大多数命令是用运行一个程序来执行所请求的操作</a:t>
            </a:r>
          </a:p>
        </p:txBody>
      </p:sp>
      <p:sp>
        <p:nvSpPr>
          <p:cNvPr id="149507" name="Text Box 3"/>
          <p:cNvSpPr txBox="1">
            <a:spLocks noChangeArrowheads="1"/>
          </p:cNvSpPr>
          <p:nvPr/>
        </p:nvSpPr>
        <p:spPr bwMode="auto">
          <a:xfrm>
            <a:off x="1763713" y="5045075"/>
            <a:ext cx="5832475" cy="850900"/>
          </a:xfrm>
          <a:prstGeom prst="rect">
            <a:avLst/>
          </a:prstGeom>
          <a:solidFill>
            <a:srgbClr val="FFFF99"/>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rgbClr val="000066"/>
                </a:solidFill>
              </a:rPr>
              <a:t>多数命令行中要给出一些参数，每一命令语句实际上是带有参数的一个过程调用</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0530" name="Rectangle 2"/>
          <p:cNvSpPr>
            <a:spLocks noGrp="1" noChangeArrowheads="1"/>
          </p:cNvSpPr>
          <p:nvPr>
            <p:ph type="body" idx="1"/>
          </p:nvPr>
        </p:nvSpPr>
        <p:spPr>
          <a:xfrm>
            <a:off x="566738" y="1196975"/>
            <a:ext cx="7966075" cy="5111750"/>
          </a:xfrm>
        </p:spPr>
        <p:txBody>
          <a:bodyPr/>
          <a:lstStyle/>
          <a:p>
            <a:r>
              <a:rPr lang="zh-CN" altLang="en-US"/>
              <a:t>作业管理与用户界面</a:t>
            </a:r>
          </a:p>
          <a:p>
            <a:pPr lvl="1"/>
            <a:r>
              <a:rPr lang="zh-CN" altLang="en-US"/>
              <a:t>交互式系统的作业管理</a:t>
            </a:r>
          </a:p>
          <a:p>
            <a:pPr lvl="2"/>
            <a:r>
              <a:rPr lang="zh-CN" altLang="en-US"/>
              <a:t>用户控制作业基本步骤</a:t>
            </a:r>
          </a:p>
          <a:p>
            <a:pPr lvl="3"/>
            <a:r>
              <a:rPr lang="zh-CN" altLang="en-US"/>
              <a:t>终端的连接</a:t>
            </a:r>
          </a:p>
          <a:p>
            <a:pPr lvl="4"/>
            <a:r>
              <a:rPr lang="zh-CN" altLang="en-US"/>
              <a:t>必须使终端设备与计算机系统在线路上接通</a:t>
            </a:r>
          </a:p>
          <a:p>
            <a:pPr lvl="4"/>
            <a:r>
              <a:rPr lang="zh-CN" altLang="en-US"/>
              <a:t>终端与计算机系统在线路上接通后，计算机系统会在终端上显示信息告诉用户</a:t>
            </a:r>
          </a:p>
          <a:p>
            <a:pPr lvl="3"/>
            <a:r>
              <a:rPr lang="zh-CN" altLang="en-US"/>
              <a:t>用户登录</a:t>
            </a:r>
          </a:p>
          <a:p>
            <a:pPr lvl="4"/>
            <a:r>
              <a:rPr lang="zh-CN" altLang="en-US"/>
              <a:t>输入“登录”命令（</a:t>
            </a:r>
            <a:r>
              <a:rPr lang="en-US" altLang="zh-CN"/>
              <a:t>LOGON</a:t>
            </a:r>
            <a:r>
              <a:rPr lang="zh-CN" altLang="en-US"/>
              <a:t>）命令</a:t>
            </a:r>
          </a:p>
          <a:p>
            <a:pPr lvl="4"/>
            <a:r>
              <a:rPr lang="zh-CN" altLang="en-US"/>
              <a:t>用户的登录过程可看作是对终端作业的作业调度</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1554" name="Rectangle 2"/>
          <p:cNvSpPr>
            <a:spLocks noGrp="1" noChangeArrowheads="1"/>
          </p:cNvSpPr>
          <p:nvPr>
            <p:ph type="body" idx="1"/>
          </p:nvPr>
        </p:nvSpPr>
        <p:spPr>
          <a:xfrm>
            <a:off x="566738" y="1196975"/>
            <a:ext cx="8253412" cy="5111750"/>
          </a:xfrm>
        </p:spPr>
        <p:txBody>
          <a:bodyPr/>
          <a:lstStyle/>
          <a:p>
            <a:r>
              <a:rPr lang="zh-CN" altLang="en-US"/>
              <a:t>作业管理与用户界面</a:t>
            </a:r>
          </a:p>
          <a:p>
            <a:pPr lvl="1"/>
            <a:r>
              <a:rPr lang="zh-CN" altLang="en-US"/>
              <a:t>交互式系统的作业管理</a:t>
            </a:r>
          </a:p>
          <a:p>
            <a:pPr lvl="2"/>
            <a:r>
              <a:rPr lang="zh-CN" altLang="en-US"/>
              <a:t>用户控制作业基本步骤</a:t>
            </a:r>
          </a:p>
          <a:p>
            <a:pPr lvl="3"/>
            <a:r>
              <a:rPr lang="zh-CN" altLang="en-US"/>
              <a:t>控制作业执行</a:t>
            </a:r>
          </a:p>
          <a:p>
            <a:pPr lvl="4"/>
            <a:r>
              <a:rPr lang="zh-CN" altLang="en-US"/>
              <a:t>从终端上输入作业的程序和数据</a:t>
            </a:r>
          </a:p>
          <a:p>
            <a:pPr lvl="4"/>
            <a:r>
              <a:rPr lang="zh-CN" altLang="en-US"/>
              <a:t>使用系统提供的命令语言或会话语句控制作业执行</a:t>
            </a:r>
          </a:p>
          <a:p>
            <a:pPr lvl="3"/>
            <a:r>
              <a:rPr lang="zh-CN" altLang="en-US"/>
              <a:t>用户退出</a:t>
            </a:r>
          </a:p>
          <a:p>
            <a:pPr lvl="4"/>
            <a:r>
              <a:rPr lang="zh-CN" altLang="en-US"/>
              <a:t>请求退出系统</a:t>
            </a:r>
          </a:p>
          <a:p>
            <a:pPr lvl="4"/>
            <a:r>
              <a:rPr lang="zh-CN" altLang="en-US"/>
              <a:t>系统接收命令后就收回该用户所占的资源让其退出</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2578" name="Rectangle 2"/>
          <p:cNvSpPr>
            <a:spLocks noGrp="1" noChangeArrowheads="1"/>
          </p:cNvSpPr>
          <p:nvPr>
            <p:ph type="body" idx="1"/>
          </p:nvPr>
        </p:nvSpPr>
        <p:spPr>
          <a:xfrm>
            <a:off x="566738" y="1196975"/>
            <a:ext cx="8253412" cy="5111750"/>
          </a:xfrm>
        </p:spPr>
        <p:txBody>
          <a:bodyPr/>
          <a:lstStyle/>
          <a:p>
            <a:r>
              <a:rPr lang="zh-CN" altLang="en-US" dirty="0"/>
              <a:t>作业管理与用户界面</a:t>
            </a:r>
          </a:p>
          <a:p>
            <a:pPr lvl="1"/>
            <a:r>
              <a:rPr lang="zh-CN" altLang="en-US" dirty="0"/>
              <a:t>用户</a:t>
            </a:r>
            <a:r>
              <a:rPr lang="zh-CN" altLang="en-US" dirty="0" smtClean="0"/>
              <a:t>界面（</a:t>
            </a:r>
            <a:r>
              <a:rPr lang="en-US" altLang="zh-CN" dirty="0" smtClean="0"/>
              <a:t>UI</a:t>
            </a:r>
            <a:r>
              <a:rPr lang="zh-CN" altLang="en-US" dirty="0" smtClean="0"/>
              <a:t>，</a:t>
            </a:r>
            <a:r>
              <a:rPr lang="en-US" altLang="zh-CN" dirty="0" smtClean="0"/>
              <a:t>User Interface</a:t>
            </a:r>
            <a:r>
              <a:rPr lang="zh-CN" altLang="en-US" dirty="0" smtClean="0"/>
              <a:t>）</a:t>
            </a:r>
            <a:endParaRPr lang="zh-CN" altLang="en-US" dirty="0"/>
          </a:p>
          <a:p>
            <a:pPr lvl="2"/>
            <a:r>
              <a:rPr lang="en-US" altLang="zh-CN" dirty="0"/>
              <a:t>OS</a:t>
            </a:r>
            <a:r>
              <a:rPr lang="zh-CN" altLang="en-US" dirty="0"/>
              <a:t>向上提供的用户接口</a:t>
            </a:r>
          </a:p>
          <a:p>
            <a:pPr lvl="3"/>
            <a:r>
              <a:rPr lang="zh-CN" altLang="en-US" dirty="0"/>
              <a:t>系统命令接口和系统调用接口</a:t>
            </a:r>
          </a:p>
          <a:p>
            <a:pPr lvl="3"/>
            <a:r>
              <a:rPr lang="zh-CN" altLang="en-US" dirty="0"/>
              <a:t>系统命令接口可完成用户作业的组织和控制 </a:t>
            </a:r>
          </a:p>
        </p:txBody>
      </p:sp>
      <p:pic>
        <p:nvPicPr>
          <p:cNvPr id="1525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500438"/>
            <a:ext cx="3960813" cy="31289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4626" name="Rectangle 2"/>
          <p:cNvSpPr>
            <a:spLocks noGrp="1" noChangeArrowheads="1"/>
          </p:cNvSpPr>
          <p:nvPr>
            <p:ph type="body" idx="1"/>
          </p:nvPr>
        </p:nvSpPr>
        <p:spPr>
          <a:xfrm>
            <a:off x="566738" y="1196975"/>
            <a:ext cx="7966075" cy="5111750"/>
          </a:xfrm>
        </p:spPr>
        <p:txBody>
          <a:bodyPr/>
          <a:lstStyle/>
          <a:p>
            <a:r>
              <a:rPr lang="zh-CN" altLang="en-US" dirty="0"/>
              <a:t>作业管理与用户界面</a:t>
            </a:r>
          </a:p>
          <a:p>
            <a:pPr lvl="1"/>
            <a:r>
              <a:rPr lang="zh-CN" altLang="en-US" dirty="0"/>
              <a:t>命令控制界面接口 </a:t>
            </a:r>
          </a:p>
          <a:p>
            <a:pPr lvl="2"/>
            <a:r>
              <a:rPr lang="zh-CN" altLang="en-US" dirty="0"/>
              <a:t>脱机作业控制</a:t>
            </a:r>
          </a:p>
          <a:p>
            <a:pPr lvl="3"/>
            <a:r>
              <a:rPr lang="zh-CN" altLang="en-US" dirty="0"/>
              <a:t>用户输入作业说明书，整个作业的运行由系统控制 </a:t>
            </a:r>
          </a:p>
          <a:p>
            <a:pPr lvl="2"/>
            <a:r>
              <a:rPr lang="zh-CN" altLang="en-US" dirty="0"/>
              <a:t>联机作业控制</a:t>
            </a:r>
          </a:p>
          <a:p>
            <a:pPr lvl="3"/>
            <a:r>
              <a:rPr lang="zh-CN" altLang="en-US" dirty="0"/>
              <a:t>通过人</a:t>
            </a:r>
            <a:r>
              <a:rPr lang="en-US" altLang="zh-CN" dirty="0"/>
              <a:t>-</a:t>
            </a:r>
            <a:r>
              <a:rPr lang="zh-CN" altLang="en-US" dirty="0"/>
              <a:t>机会话方式控制作业运行</a:t>
            </a:r>
          </a:p>
          <a:p>
            <a:pPr lvl="3"/>
            <a:r>
              <a:rPr lang="zh-CN" altLang="en-US" dirty="0"/>
              <a:t>用户</a:t>
            </a:r>
            <a:r>
              <a:rPr lang="zh-CN" altLang="en-US" dirty="0">
                <a:solidFill>
                  <a:srgbClr val="FF0000"/>
                </a:solidFill>
              </a:rPr>
              <a:t>登录</a:t>
            </a:r>
            <a:r>
              <a:rPr lang="zh-CN" altLang="en-US" dirty="0"/>
              <a:t>（控制台登录或远程登录），由系统自动执行一些命令脚本后，并进入</a:t>
            </a:r>
            <a:r>
              <a:rPr lang="en-US" altLang="zh-CN" dirty="0">
                <a:solidFill>
                  <a:srgbClr val="FF0000"/>
                </a:solidFill>
              </a:rPr>
              <a:t>shell</a:t>
            </a:r>
            <a:r>
              <a:rPr lang="zh-CN" altLang="en-US" dirty="0"/>
              <a:t>（字符或</a:t>
            </a:r>
            <a:r>
              <a:rPr lang="en-US" altLang="zh-CN" dirty="0"/>
              <a:t>GUI</a:t>
            </a:r>
            <a:r>
              <a:rPr lang="zh-CN" altLang="en-US" dirty="0"/>
              <a:t>界面），</a:t>
            </a:r>
            <a:r>
              <a:rPr lang="zh-CN" altLang="en-US" dirty="0">
                <a:solidFill>
                  <a:srgbClr val="FF0000"/>
                </a:solidFill>
              </a:rPr>
              <a:t>接受</a:t>
            </a:r>
            <a:r>
              <a:rPr lang="zh-CN" altLang="en-US" dirty="0"/>
              <a:t>用户的</a:t>
            </a:r>
            <a:r>
              <a:rPr lang="zh-CN" altLang="en-US" dirty="0">
                <a:solidFill>
                  <a:srgbClr val="FF0000"/>
                </a:solidFill>
              </a:rPr>
              <a:t>命令和操作</a:t>
            </a:r>
            <a:r>
              <a:rPr lang="zh-CN" altLang="en-US" dirty="0"/>
              <a:t>，最后</a:t>
            </a:r>
            <a:r>
              <a:rPr lang="zh-CN" altLang="en-US" dirty="0">
                <a:solidFill>
                  <a:srgbClr val="FF0000"/>
                </a:solidFill>
              </a:rPr>
              <a:t>退出系统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5650" name="Rectangle 2"/>
          <p:cNvSpPr>
            <a:spLocks noGrp="1" noChangeArrowheads="1"/>
          </p:cNvSpPr>
          <p:nvPr>
            <p:ph type="body" idx="1"/>
          </p:nvPr>
        </p:nvSpPr>
        <p:spPr>
          <a:xfrm>
            <a:off x="566738" y="1196975"/>
            <a:ext cx="8109718" cy="5111750"/>
          </a:xfrm>
        </p:spPr>
        <p:txBody>
          <a:bodyPr/>
          <a:lstStyle/>
          <a:p>
            <a:r>
              <a:rPr lang="zh-CN" altLang="en-US" dirty="0"/>
              <a:t>作业管理与用户界面</a:t>
            </a:r>
          </a:p>
          <a:p>
            <a:pPr lvl="1"/>
            <a:r>
              <a:rPr lang="zh-CN" altLang="en-US" dirty="0"/>
              <a:t>命令控制界面接口</a:t>
            </a:r>
          </a:p>
          <a:p>
            <a:pPr lvl="2"/>
            <a:r>
              <a:rPr lang="zh-CN" altLang="en-US" dirty="0"/>
              <a:t>命令行</a:t>
            </a:r>
          </a:p>
          <a:p>
            <a:pPr lvl="3"/>
            <a:r>
              <a:rPr lang="zh-CN" altLang="en-US" dirty="0"/>
              <a:t>一行可有一个或多个命令，每次一行，包含一个或多个</a:t>
            </a:r>
          </a:p>
          <a:p>
            <a:pPr lvl="3"/>
            <a:r>
              <a:rPr lang="zh-CN" altLang="en-US" dirty="0"/>
              <a:t>命令</a:t>
            </a:r>
            <a:r>
              <a:rPr lang="en-US" altLang="zh-CN" dirty="0"/>
              <a:t>shell</a:t>
            </a:r>
            <a:r>
              <a:rPr lang="zh-CN" altLang="en-US" dirty="0"/>
              <a:t>给出提示符时可输入，以回车键提交</a:t>
            </a:r>
          </a:p>
          <a:p>
            <a:pPr lvl="2"/>
            <a:r>
              <a:rPr lang="zh-CN" altLang="en-US" dirty="0"/>
              <a:t>命令格式</a:t>
            </a:r>
          </a:p>
          <a:p>
            <a:pPr lvl="3"/>
            <a:r>
              <a:rPr lang="zh-CN" altLang="en-US" dirty="0"/>
              <a:t>一个命令可有命令参数，格式包括选项</a:t>
            </a:r>
            <a:r>
              <a:rPr lang="en-US" altLang="zh-CN" dirty="0"/>
              <a:t>/</a:t>
            </a:r>
            <a:r>
              <a:rPr lang="zh-CN" altLang="en-US" dirty="0"/>
              <a:t>开关 </a:t>
            </a:r>
            <a:r>
              <a:rPr lang="en-US" altLang="zh-CN" dirty="0"/>
              <a:t>(option/switch)</a:t>
            </a:r>
            <a:r>
              <a:rPr lang="zh-CN" altLang="en-US" dirty="0"/>
              <a:t>或参数</a:t>
            </a:r>
            <a:r>
              <a:rPr lang="en-US" altLang="zh-CN" dirty="0"/>
              <a:t>(argument)</a:t>
            </a:r>
          </a:p>
          <a:p>
            <a:pPr lvl="3"/>
            <a:r>
              <a:rPr lang="zh-CN" altLang="en-US" dirty="0"/>
              <a:t>如</a:t>
            </a:r>
            <a:r>
              <a:rPr lang="en-US" altLang="zh-CN" dirty="0"/>
              <a:t>UNIX</a:t>
            </a:r>
            <a:r>
              <a:rPr lang="zh-CN" altLang="en-US" dirty="0"/>
              <a:t>系统： </a:t>
            </a:r>
            <a:r>
              <a:rPr lang="en-US" altLang="zh-CN" dirty="0" smtClean="0"/>
              <a:t/>
            </a:r>
            <a:br>
              <a:rPr lang="en-US" altLang="zh-CN" dirty="0" smtClean="0"/>
            </a:br>
            <a:r>
              <a:rPr lang="en-US" altLang="zh-CN" dirty="0" err="1" smtClean="0">
                <a:latin typeface="Consolas" panose="020B0609020204030204" pitchFamily="49" charset="0"/>
              </a:rPr>
              <a:t>cp</a:t>
            </a:r>
            <a:r>
              <a:rPr lang="en-US" altLang="zh-CN" dirty="0" smtClean="0">
                <a:latin typeface="Consolas" panose="020B0609020204030204" pitchFamily="49" charset="0"/>
              </a:rPr>
              <a:t> </a:t>
            </a:r>
            <a:r>
              <a:rPr lang="en-US" altLang="zh-CN" dirty="0">
                <a:latin typeface="Consolas" panose="020B0609020204030204" pitchFamily="49" charset="0"/>
              </a:rPr>
              <a:t>-r doc /</a:t>
            </a:r>
            <a:r>
              <a:rPr lang="en-US" altLang="zh-CN" dirty="0" err="1" smtClean="0">
                <a:latin typeface="Consolas" panose="020B0609020204030204" pitchFamily="49" charset="0"/>
              </a:rPr>
              <a:t>tmp</a:t>
            </a:r>
            <a:r>
              <a:rPr lang="zh-CN" altLang="en-US" dirty="0">
                <a:latin typeface="Consolas" panose="020B0609020204030204" pitchFamily="49" charset="0"/>
              </a:rPr>
              <a:t> </a:t>
            </a:r>
            <a:r>
              <a:rPr lang="en-US" altLang="zh-CN" dirty="0" smtClean="0">
                <a:latin typeface="Consolas" panose="020B0609020204030204" pitchFamily="49" charset="0"/>
              </a:rPr>
              <a:t>--</a:t>
            </a:r>
            <a:r>
              <a:rPr lang="en-US" altLang="zh-CN" dirty="0" err="1" smtClean="0">
                <a:latin typeface="Consolas" panose="020B0609020204030204" pitchFamily="49" charset="0"/>
              </a:rPr>
              <a:t>argv</a:t>
            </a:r>
            <a:r>
              <a:rPr lang="en-US" altLang="zh-CN" dirty="0" smtClean="0">
                <a:latin typeface="Consolas" panose="020B0609020204030204" pitchFamily="49" charset="0"/>
              </a:rPr>
              <a:t>[0</a:t>
            </a:r>
            <a:r>
              <a:rPr lang="en-US" altLang="zh-CN" dirty="0">
                <a:latin typeface="Consolas" panose="020B0609020204030204" pitchFamily="49" charset="0"/>
              </a:rPr>
              <a:t>], </a:t>
            </a:r>
            <a:r>
              <a:rPr lang="en-US" altLang="zh-CN" dirty="0" err="1">
                <a:latin typeface="Consolas" panose="020B0609020204030204" pitchFamily="49" charset="0"/>
              </a:rPr>
              <a:t>argv</a:t>
            </a:r>
            <a:r>
              <a:rPr lang="en-US" altLang="zh-CN" dirty="0">
                <a:latin typeface="Consolas" panose="020B0609020204030204" pitchFamily="49" charset="0"/>
              </a:rPr>
              <a:t>[1], </a:t>
            </a:r>
            <a:r>
              <a:rPr lang="en-US" altLang="zh-CN" dirty="0" smtClean="0">
                <a:latin typeface="Consolas" panose="020B0609020204030204" pitchFamily="49" charset="0"/>
              </a:rPr>
              <a:t>...</a:t>
            </a:r>
            <a:br>
              <a:rPr lang="en-US" altLang="zh-CN" dirty="0" smtClean="0">
                <a:latin typeface="Consolas" panose="020B0609020204030204" pitchFamily="49" charset="0"/>
              </a:rPr>
            </a:br>
            <a:r>
              <a:rPr lang="zh-CN" altLang="en-US" dirty="0" smtClean="0"/>
              <a:t>（</a:t>
            </a:r>
            <a:r>
              <a:rPr lang="zh-CN" altLang="en-US" dirty="0"/>
              <a:t>含子目录的文件复制：</a:t>
            </a:r>
            <a:r>
              <a:rPr lang="en-US" altLang="zh-CN" dirty="0"/>
              <a:t>/</a:t>
            </a:r>
            <a:r>
              <a:rPr lang="en-US" altLang="zh-CN" dirty="0" err="1"/>
              <a:t>tmp</a:t>
            </a:r>
            <a:r>
              <a:rPr lang="zh-CN" altLang="en-US" dirty="0"/>
              <a:t>为目标地址）</a:t>
            </a:r>
          </a:p>
        </p:txBody>
      </p:sp>
      <p:pic>
        <p:nvPicPr>
          <p:cNvPr id="1556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8988" y="1052513"/>
            <a:ext cx="2663825" cy="171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6674" name="Rectangle 2"/>
          <p:cNvSpPr>
            <a:spLocks noGrp="1" noChangeArrowheads="1"/>
          </p:cNvSpPr>
          <p:nvPr>
            <p:ph type="body" idx="1"/>
          </p:nvPr>
        </p:nvSpPr>
        <p:spPr>
          <a:xfrm>
            <a:off x="566738" y="1196975"/>
            <a:ext cx="7966075" cy="5111750"/>
          </a:xfrm>
        </p:spPr>
        <p:txBody>
          <a:bodyPr/>
          <a:lstStyle/>
          <a:p>
            <a:r>
              <a:rPr lang="zh-CN" altLang="en-US" dirty="0"/>
              <a:t>作业管理与用户界面</a:t>
            </a:r>
          </a:p>
          <a:p>
            <a:pPr lvl="1"/>
            <a:r>
              <a:rPr lang="zh-CN" altLang="en-US" dirty="0"/>
              <a:t>命令控制界面接口</a:t>
            </a:r>
          </a:p>
          <a:p>
            <a:pPr lvl="2"/>
            <a:r>
              <a:rPr lang="zh-CN" altLang="en-US" dirty="0"/>
              <a:t>命令分类</a:t>
            </a:r>
          </a:p>
          <a:p>
            <a:pPr lvl="3"/>
            <a:r>
              <a:rPr lang="zh-CN" altLang="en-US" dirty="0"/>
              <a:t>内部命令：直接由</a:t>
            </a:r>
            <a:r>
              <a:rPr lang="en-US" altLang="zh-CN" dirty="0"/>
              <a:t>shell</a:t>
            </a:r>
            <a:r>
              <a:rPr lang="zh-CN" altLang="en-US" dirty="0"/>
              <a:t>本身完成，功能简单、使用频繁；如：</a:t>
            </a:r>
            <a:r>
              <a:rPr lang="en-US" altLang="zh-CN" dirty="0"/>
              <a:t>DOS</a:t>
            </a:r>
            <a:r>
              <a:rPr lang="zh-CN" altLang="en-US" dirty="0"/>
              <a:t>的</a:t>
            </a:r>
            <a:r>
              <a:rPr lang="en-US" altLang="zh-CN" dirty="0"/>
              <a:t>copy</a:t>
            </a:r>
            <a:r>
              <a:rPr lang="zh-CN" altLang="en-US" dirty="0"/>
              <a:t>命令。 </a:t>
            </a:r>
          </a:p>
          <a:p>
            <a:pPr lvl="3"/>
            <a:r>
              <a:rPr lang="zh-CN" altLang="en-US" dirty="0"/>
              <a:t>外部命令：运行相应的可执行文件，在使用时</a:t>
            </a:r>
            <a:r>
              <a:rPr lang="zh-CN" altLang="en-US" dirty="0" smtClean="0"/>
              <a:t>加载；如</a:t>
            </a:r>
            <a:r>
              <a:rPr lang="zh-CN" altLang="en-US" dirty="0"/>
              <a:t>：</a:t>
            </a:r>
            <a:r>
              <a:rPr lang="en-US" altLang="zh-CN" dirty="0"/>
              <a:t>DOS</a:t>
            </a:r>
            <a:r>
              <a:rPr lang="zh-CN" altLang="en-US" dirty="0"/>
              <a:t>的</a:t>
            </a:r>
            <a:r>
              <a:rPr lang="en-US" altLang="zh-CN" dirty="0" err="1"/>
              <a:t>xcopy</a:t>
            </a:r>
            <a:r>
              <a:rPr lang="zh-CN" altLang="en-US" dirty="0"/>
              <a:t>命令。 </a:t>
            </a:r>
          </a:p>
          <a:p>
            <a:pPr lvl="2"/>
            <a:r>
              <a:rPr lang="zh-CN" altLang="en-US" dirty="0"/>
              <a:t>命令简化</a:t>
            </a:r>
          </a:p>
          <a:p>
            <a:pPr lvl="3"/>
            <a:r>
              <a:rPr lang="zh-CN" altLang="en-US" dirty="0"/>
              <a:t>利用</a:t>
            </a:r>
            <a:r>
              <a:rPr lang="zh-CN" altLang="en-US" dirty="0">
                <a:solidFill>
                  <a:srgbClr val="FF0000"/>
                </a:solidFill>
              </a:rPr>
              <a:t>参数替换</a:t>
            </a:r>
            <a:r>
              <a:rPr lang="zh-CN" altLang="en-US" dirty="0"/>
              <a:t>可简化命令输入，通配符</a:t>
            </a:r>
            <a:r>
              <a:rPr lang="en-US" altLang="zh-CN" dirty="0"/>
              <a:t>(?, *)</a:t>
            </a:r>
            <a:r>
              <a:rPr lang="zh-CN" altLang="en-US" dirty="0"/>
              <a:t>用于匹配一组文件名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7698" name="Rectangle 2"/>
          <p:cNvSpPr>
            <a:spLocks noGrp="1" noChangeArrowheads="1"/>
          </p:cNvSpPr>
          <p:nvPr>
            <p:ph type="body" idx="1"/>
          </p:nvPr>
        </p:nvSpPr>
        <p:spPr>
          <a:xfrm>
            <a:off x="566738" y="1196975"/>
            <a:ext cx="8577262" cy="5111750"/>
          </a:xfrm>
        </p:spPr>
        <p:txBody>
          <a:bodyPr/>
          <a:lstStyle/>
          <a:p>
            <a:r>
              <a:rPr lang="zh-CN" altLang="en-US"/>
              <a:t>作业管理与用户界面</a:t>
            </a:r>
          </a:p>
          <a:p>
            <a:pPr lvl="1"/>
            <a:r>
              <a:rPr lang="zh-CN" altLang="en-US"/>
              <a:t>系统调用</a:t>
            </a:r>
          </a:p>
          <a:p>
            <a:pPr lvl="2"/>
            <a:r>
              <a:rPr lang="zh-CN" altLang="en-US"/>
              <a:t>是操作系统提供给软件开发人员的唯一接口</a:t>
            </a:r>
          </a:p>
          <a:p>
            <a:pPr lvl="2"/>
            <a:r>
              <a:rPr lang="zh-CN" altLang="en-US"/>
              <a:t>开发人员可利用它使用系统功能</a:t>
            </a:r>
          </a:p>
          <a:p>
            <a:pPr lvl="2"/>
            <a:r>
              <a:rPr lang="en-US" altLang="zh-CN"/>
              <a:t>OS</a:t>
            </a:r>
            <a:r>
              <a:rPr lang="zh-CN" altLang="en-US"/>
              <a:t>核心中都有一组实现系统功能的过程（子程序），系统调用就是对上述过程的调用</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body" idx="1"/>
          </p:nvPr>
        </p:nvSpPr>
        <p:spPr/>
        <p:txBody>
          <a:bodyPr/>
          <a:lstStyle/>
          <a:p>
            <a:r>
              <a:rPr lang="zh-CN" altLang="en-US" dirty="0"/>
              <a:t>操作系统提供的基本服务</a:t>
            </a:r>
          </a:p>
          <a:p>
            <a:pPr lvl="1"/>
            <a:r>
              <a:rPr lang="zh-CN" altLang="en-US" dirty="0"/>
              <a:t>管理存储空间</a:t>
            </a:r>
          </a:p>
          <a:p>
            <a:pPr lvl="2"/>
            <a:r>
              <a:rPr lang="zh-CN" altLang="en-US" dirty="0"/>
              <a:t>操作系统记录存储在</a:t>
            </a:r>
            <a:r>
              <a:rPr lang="zh-CN" altLang="en-US" dirty="0">
                <a:solidFill>
                  <a:srgbClr val="FF0000"/>
                </a:solidFill>
              </a:rPr>
              <a:t>磁盘</a:t>
            </a:r>
            <a:r>
              <a:rPr lang="zh-CN" altLang="en-US" dirty="0"/>
              <a:t>或</a:t>
            </a:r>
            <a:r>
              <a:rPr lang="zh-CN" altLang="en-US" dirty="0">
                <a:solidFill>
                  <a:srgbClr val="FF0000"/>
                </a:solidFill>
              </a:rPr>
              <a:t>光盘</a:t>
            </a:r>
            <a:r>
              <a:rPr lang="zh-CN" altLang="en-US" dirty="0"/>
              <a:t>上的数据。操作系统将用户的数据存储到存储介质上，不管用户是否知道数据在介质上的准确位置，操作系统都可以按用户的请求去检索、存取数据</a:t>
            </a:r>
          </a:p>
        </p:txBody>
      </p:sp>
      <p:pic>
        <p:nvPicPr>
          <p:cNvPr id="217102"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4005263"/>
            <a:ext cx="2447925" cy="2308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722" name="Rectangle 2"/>
          <p:cNvSpPr>
            <a:spLocks noGrp="1" noChangeArrowheads="1"/>
          </p:cNvSpPr>
          <p:nvPr>
            <p:ph type="body" idx="1"/>
          </p:nvPr>
        </p:nvSpPr>
        <p:spPr>
          <a:xfrm>
            <a:off x="566738" y="1196975"/>
            <a:ext cx="7966075" cy="5111750"/>
          </a:xfrm>
        </p:spPr>
        <p:txBody>
          <a:bodyPr/>
          <a:lstStyle/>
          <a:p>
            <a:r>
              <a:rPr lang="zh-CN" altLang="en-US"/>
              <a:t>作业管理与用户界面</a:t>
            </a:r>
          </a:p>
          <a:p>
            <a:pPr lvl="1"/>
            <a:r>
              <a:rPr lang="zh-CN" altLang="en-US"/>
              <a:t>系统调用功能 </a:t>
            </a:r>
          </a:p>
          <a:p>
            <a:pPr lvl="3"/>
            <a:r>
              <a:rPr lang="zh-CN" altLang="en-US"/>
              <a:t>每个操作系统都提供几百种系统调用</a:t>
            </a:r>
          </a:p>
          <a:p>
            <a:pPr lvl="3"/>
            <a:r>
              <a:rPr lang="zh-CN" altLang="en-US"/>
              <a:t>包括：外存文件与目录的读写，各种</a:t>
            </a:r>
            <a:r>
              <a:rPr lang="en-US" altLang="zh-CN"/>
              <a:t>I/O</a:t>
            </a:r>
            <a:r>
              <a:rPr lang="zh-CN" altLang="en-US"/>
              <a:t>设备的使用，在程序中启动另一个程序，查询和统计系统资源使用情况等等</a:t>
            </a:r>
          </a:p>
          <a:p>
            <a:pPr lvl="4"/>
            <a:r>
              <a:rPr lang="zh-CN" altLang="en-US"/>
              <a:t>设备管理 </a:t>
            </a:r>
          </a:p>
          <a:p>
            <a:pPr lvl="4"/>
            <a:r>
              <a:rPr lang="zh-CN" altLang="en-US"/>
              <a:t>文件管理 </a:t>
            </a:r>
          </a:p>
          <a:p>
            <a:pPr lvl="4"/>
            <a:r>
              <a:rPr lang="zh-CN" altLang="en-US"/>
              <a:t>进程控制 </a:t>
            </a:r>
          </a:p>
          <a:p>
            <a:pPr lvl="4"/>
            <a:r>
              <a:rPr lang="zh-CN" altLang="en-US"/>
              <a:t>进程通信 </a:t>
            </a:r>
          </a:p>
          <a:p>
            <a:pPr lvl="4"/>
            <a:r>
              <a:rPr lang="zh-CN" altLang="en-US"/>
              <a:t>存储管理 </a:t>
            </a:r>
          </a:p>
          <a:p>
            <a:pPr lvl="4"/>
            <a:r>
              <a:rPr lang="zh-CN" altLang="en-US"/>
              <a:t>系统管理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9746" name="Rectangle 2"/>
          <p:cNvSpPr>
            <a:spLocks noGrp="1" noChangeArrowheads="1"/>
          </p:cNvSpPr>
          <p:nvPr>
            <p:ph type="body" idx="1"/>
          </p:nvPr>
        </p:nvSpPr>
        <p:spPr>
          <a:xfrm>
            <a:off x="566738" y="1196975"/>
            <a:ext cx="8577262" cy="5111750"/>
          </a:xfrm>
        </p:spPr>
        <p:txBody>
          <a:bodyPr/>
          <a:lstStyle/>
          <a:p>
            <a:r>
              <a:rPr lang="zh-CN" altLang="en-US" dirty="0"/>
              <a:t>作业管理与用户界面</a:t>
            </a:r>
          </a:p>
          <a:p>
            <a:pPr lvl="1"/>
            <a:r>
              <a:rPr lang="zh-CN" altLang="en-US" dirty="0"/>
              <a:t>系统调用功能</a:t>
            </a:r>
          </a:p>
          <a:p>
            <a:pPr lvl="2"/>
            <a:r>
              <a:rPr lang="zh-CN" altLang="en-US" dirty="0"/>
              <a:t>通过系统调用接口使用系统命令 </a:t>
            </a:r>
          </a:p>
          <a:p>
            <a:pPr lvl="3"/>
            <a:r>
              <a:rPr lang="en-US" altLang="zh-CN" dirty="0"/>
              <a:t>C</a:t>
            </a:r>
            <a:r>
              <a:rPr lang="zh-CN" altLang="en-US" dirty="0"/>
              <a:t>语言里的</a:t>
            </a:r>
            <a:r>
              <a:rPr lang="en-US" altLang="zh-CN" dirty="0"/>
              <a:t>system()</a:t>
            </a:r>
            <a:r>
              <a:rPr lang="zh-CN" altLang="en-US" dirty="0"/>
              <a:t>函数可调用</a:t>
            </a:r>
            <a:r>
              <a:rPr lang="en-US" altLang="zh-CN" dirty="0"/>
              <a:t>shell</a:t>
            </a:r>
            <a:r>
              <a:rPr lang="zh-CN" altLang="en-US" dirty="0"/>
              <a:t>来完成命令 </a:t>
            </a:r>
          </a:p>
          <a:p>
            <a:pPr lvl="3"/>
            <a:r>
              <a:rPr lang="zh-CN" altLang="en-US" dirty="0"/>
              <a:t>如 </a:t>
            </a:r>
            <a:r>
              <a:rPr lang="en-US" altLang="zh-CN" dirty="0"/>
              <a:t>UNIX</a:t>
            </a:r>
            <a:r>
              <a:rPr lang="zh-CN" altLang="en-US" dirty="0"/>
              <a:t>系统： </a:t>
            </a:r>
            <a:r>
              <a:rPr lang="en-US" altLang="zh-CN" dirty="0"/>
              <a:t>system("</a:t>
            </a:r>
            <a:r>
              <a:rPr lang="en-US" altLang="zh-CN" dirty="0" err="1"/>
              <a:t>cp</a:t>
            </a:r>
            <a:r>
              <a:rPr lang="en-US" altLang="zh-CN" dirty="0"/>
              <a:t> -r doc /</a:t>
            </a:r>
            <a:r>
              <a:rPr lang="en-US" altLang="zh-CN" dirty="0" err="1"/>
              <a:t>tmp</a:t>
            </a:r>
            <a:r>
              <a:rPr lang="en-US" altLang="zh-CN" dirty="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1794" name="Rectangle 2"/>
          <p:cNvSpPr>
            <a:spLocks noGrp="1" noChangeArrowheads="1"/>
          </p:cNvSpPr>
          <p:nvPr>
            <p:ph type="body" idx="1"/>
          </p:nvPr>
        </p:nvSpPr>
        <p:spPr>
          <a:xfrm>
            <a:off x="179512" y="1196975"/>
            <a:ext cx="8784976" cy="5400675"/>
          </a:xfrm>
        </p:spPr>
        <p:txBody>
          <a:bodyPr/>
          <a:lstStyle/>
          <a:p>
            <a:r>
              <a:rPr lang="zh-CN" altLang="en-US" sz="2800" dirty="0"/>
              <a:t>作业管理与用户界面</a:t>
            </a:r>
          </a:p>
          <a:p>
            <a:pPr lvl="1"/>
            <a:r>
              <a:rPr lang="zh-CN" altLang="en-US" sz="2400" dirty="0"/>
              <a:t>系统调用的实现过程 </a:t>
            </a:r>
          </a:p>
          <a:p>
            <a:pPr lvl="2"/>
            <a:r>
              <a:rPr lang="zh-CN" altLang="en-US" sz="2000" dirty="0"/>
              <a:t>置系统调用号和参数。 </a:t>
            </a:r>
          </a:p>
          <a:p>
            <a:pPr lvl="3"/>
            <a:r>
              <a:rPr lang="zh-CN" altLang="en-US" sz="1800" dirty="0"/>
              <a:t>调用号作为指令的一部分（如早期</a:t>
            </a:r>
            <a:r>
              <a:rPr lang="en-US" altLang="zh-CN" sz="1800" dirty="0"/>
              <a:t>UNIX</a:t>
            </a:r>
            <a:r>
              <a:rPr lang="zh-CN" altLang="en-US" sz="1800" dirty="0"/>
              <a:t>），或装入到特定寄存器里</a:t>
            </a:r>
          </a:p>
          <a:p>
            <a:pPr lvl="3"/>
            <a:r>
              <a:rPr lang="zh-CN" altLang="en-US" sz="1800" dirty="0"/>
              <a:t>参数装入到特定寄存器里，或以寄存器指针指向参数表（内存区域） </a:t>
            </a:r>
          </a:p>
          <a:p>
            <a:pPr lvl="2"/>
            <a:r>
              <a:rPr lang="zh-CN" altLang="en-US" sz="2000" dirty="0"/>
              <a:t>执行</a:t>
            </a:r>
            <a:r>
              <a:rPr lang="en-US" altLang="zh-CN" sz="2000" dirty="0"/>
              <a:t>trap(interrupt)</a:t>
            </a:r>
            <a:r>
              <a:rPr lang="zh-CN" altLang="en-US" sz="2000" dirty="0"/>
              <a:t>指令：入口的一般性处理，查入口跳转表，跳转到相应功能的过程 </a:t>
            </a:r>
          </a:p>
          <a:p>
            <a:pPr lvl="3"/>
            <a:r>
              <a:rPr lang="zh-CN" altLang="en-US" sz="1800" dirty="0"/>
              <a:t>保护</a:t>
            </a:r>
            <a:r>
              <a:rPr lang="en-US" altLang="zh-CN" sz="1800" dirty="0"/>
              <a:t>CPU</a:t>
            </a:r>
            <a:r>
              <a:rPr lang="zh-CN" altLang="en-US" sz="1800" dirty="0"/>
              <a:t>现场</a:t>
            </a:r>
            <a:r>
              <a:rPr lang="en-US" altLang="zh-CN" sz="1800" dirty="0"/>
              <a:t>(</a:t>
            </a:r>
            <a:r>
              <a:rPr lang="zh-CN" altLang="en-US" sz="1800" dirty="0"/>
              <a:t>将</a:t>
            </a:r>
            <a:r>
              <a:rPr lang="en-US" altLang="zh-CN" sz="1800" dirty="0"/>
              <a:t>PC</a:t>
            </a:r>
            <a:r>
              <a:rPr lang="zh-CN" altLang="en-US" sz="1800" dirty="0"/>
              <a:t>与</a:t>
            </a:r>
            <a:r>
              <a:rPr lang="en-US" altLang="zh-CN" sz="1800" dirty="0"/>
              <a:t>PSW</a:t>
            </a:r>
            <a:r>
              <a:rPr lang="zh-CN" altLang="en-US" sz="1800" dirty="0"/>
              <a:t>入栈</a:t>
            </a:r>
            <a:r>
              <a:rPr lang="en-US" altLang="zh-CN" sz="1800" dirty="0"/>
              <a:t>)</a:t>
            </a:r>
            <a:r>
              <a:rPr lang="zh-CN" altLang="en-US" sz="1800" dirty="0"/>
              <a:t>，改变</a:t>
            </a:r>
            <a:r>
              <a:rPr lang="en-US" altLang="zh-CN" sz="1800" dirty="0"/>
              <a:t>CPU</a:t>
            </a:r>
            <a:r>
              <a:rPr lang="zh-CN" altLang="en-US" sz="1800" dirty="0"/>
              <a:t>执行状态（处理机状态字</a:t>
            </a:r>
            <a:r>
              <a:rPr lang="en-US" altLang="zh-CN" sz="1800" dirty="0"/>
              <a:t>PSW</a:t>
            </a:r>
            <a:r>
              <a:rPr lang="zh-CN" altLang="en-US" sz="1800" dirty="0"/>
              <a:t>切换，地址空间表切换） </a:t>
            </a:r>
          </a:p>
          <a:p>
            <a:pPr lvl="3"/>
            <a:r>
              <a:rPr lang="zh-CN" altLang="en-US" sz="1800" dirty="0"/>
              <a:t>将参数取到</a:t>
            </a:r>
            <a:r>
              <a:rPr lang="zh-CN" altLang="en-US" sz="1800" dirty="0" smtClean="0"/>
              <a:t>核心</a:t>
            </a:r>
            <a:r>
              <a:rPr lang="en-US" altLang="zh-CN" sz="1800" dirty="0"/>
              <a:t>(kernel)</a:t>
            </a:r>
            <a:r>
              <a:rPr lang="zh-CN" altLang="en-US" sz="1800" dirty="0" smtClean="0"/>
              <a:t>空间 </a:t>
            </a:r>
            <a:endParaRPr lang="zh-CN" altLang="en-US" sz="1800" dirty="0"/>
          </a:p>
          <a:p>
            <a:pPr lvl="2"/>
            <a:r>
              <a:rPr lang="zh-CN" altLang="en-US" sz="2000" dirty="0"/>
              <a:t>执行操作系统内部代码 </a:t>
            </a:r>
          </a:p>
          <a:p>
            <a:pPr lvl="2"/>
            <a:r>
              <a:rPr lang="zh-CN" altLang="en-US" sz="2000" dirty="0"/>
              <a:t>执行</a:t>
            </a:r>
            <a:r>
              <a:rPr lang="en-US" altLang="zh-CN" sz="2000" dirty="0" err="1"/>
              <a:t>iret</a:t>
            </a:r>
            <a:r>
              <a:rPr lang="zh-CN" altLang="en-US" sz="2000" dirty="0"/>
              <a:t>指令：将执行结果装入适当位置（类似于参数带入），恢复</a:t>
            </a:r>
            <a:r>
              <a:rPr lang="en-US" altLang="zh-CN" sz="2000" dirty="0"/>
              <a:t>CPU</a:t>
            </a:r>
            <a:r>
              <a:rPr lang="zh-CN" altLang="en-US" sz="2000" dirty="0"/>
              <a:t>现场（以栈顶内容</a:t>
            </a:r>
            <a:r>
              <a:rPr lang="zh-CN" altLang="en-US" sz="2000" dirty="0" smtClean="0"/>
              <a:t>置</a:t>
            </a:r>
            <a:r>
              <a:rPr lang="en-US" altLang="zh-CN" sz="2000" dirty="0" smtClean="0"/>
              <a:t>PSW</a:t>
            </a:r>
            <a:r>
              <a:rPr lang="zh-CN" altLang="en-US" sz="2000" dirty="0" smtClean="0"/>
              <a:t>和</a:t>
            </a:r>
            <a:r>
              <a:rPr lang="en-US" altLang="zh-CN" sz="2000" dirty="0" smtClean="0"/>
              <a:t>PC</a:t>
            </a:r>
            <a:r>
              <a:rPr lang="zh-CN" altLang="en-US" sz="2000" dirty="0" smtClean="0"/>
              <a:t>）</a:t>
            </a:r>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body" idx="1"/>
          </p:nvPr>
        </p:nvSpPr>
        <p:spPr>
          <a:xfrm>
            <a:off x="566738" y="1196975"/>
            <a:ext cx="8253734" cy="5111750"/>
          </a:xfrm>
        </p:spPr>
        <p:txBody>
          <a:bodyPr/>
          <a:lstStyle/>
          <a:p>
            <a:r>
              <a:rPr lang="zh-CN" altLang="en-US" dirty="0"/>
              <a:t>作业管理与用户界面</a:t>
            </a:r>
          </a:p>
          <a:p>
            <a:pPr lvl="1"/>
            <a:r>
              <a:rPr lang="zh-CN" altLang="en-US" dirty="0"/>
              <a:t>图形用户接口</a:t>
            </a:r>
            <a:r>
              <a:rPr lang="en-US" altLang="zh-CN" dirty="0"/>
              <a:t>(</a:t>
            </a:r>
            <a:r>
              <a:rPr lang="en-US" altLang="zh-CN" dirty="0">
                <a:latin typeface="Times New Roman" panose="02020603050405020304" pitchFamily="18" charset="0"/>
              </a:rPr>
              <a:t>GUI</a:t>
            </a:r>
            <a:r>
              <a:rPr lang="zh-CN" altLang="en-US" dirty="0">
                <a:latin typeface="Times New Roman" panose="02020603050405020304" pitchFamily="18" charset="0"/>
              </a:rPr>
              <a:t>， </a:t>
            </a:r>
            <a:r>
              <a:rPr lang="en-US" altLang="zh-CN" dirty="0" smtClean="0">
                <a:latin typeface="Times New Roman" panose="02020603050405020304" pitchFamily="18" charset="0"/>
              </a:rPr>
              <a:t>Graphic User Interface</a:t>
            </a:r>
            <a:r>
              <a:rPr lang="en-US" altLang="zh-CN" dirty="0" smtClean="0"/>
              <a:t>)</a:t>
            </a:r>
            <a:endParaRPr lang="en-US" altLang="zh-CN" dirty="0"/>
          </a:p>
          <a:p>
            <a:pPr lvl="2"/>
            <a:r>
              <a:rPr lang="zh-CN" altLang="en-US" dirty="0"/>
              <a:t>在命令行方式下，用户与操作系统的交互要求用户记忆命令格式</a:t>
            </a:r>
          </a:p>
          <a:p>
            <a:pPr lvl="2"/>
            <a:r>
              <a:rPr lang="zh-CN" altLang="en-US" dirty="0"/>
              <a:t>在图形用户接口方式下，用户可利用鼠标对屏幕上的图标进行操作，完成与操作系统的交互，从而减少记忆内容，方便用户使用</a:t>
            </a:r>
          </a:p>
          <a:p>
            <a:pPr lvl="2"/>
            <a:r>
              <a:rPr lang="zh-CN" altLang="en-US" dirty="0" smtClean="0"/>
              <a:t>技术</a:t>
            </a:r>
            <a:r>
              <a:rPr lang="zh-CN" altLang="en-US" dirty="0"/>
              <a:t>基础是高分辩显示器和鼠标</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6914" name="Rectangle 2"/>
          <p:cNvSpPr>
            <a:spLocks noGrp="1" noChangeArrowheads="1"/>
          </p:cNvSpPr>
          <p:nvPr>
            <p:ph type="body" idx="1"/>
          </p:nvPr>
        </p:nvSpPr>
        <p:spPr>
          <a:xfrm>
            <a:off x="566738" y="1196975"/>
            <a:ext cx="7893050" cy="5472113"/>
          </a:xfrm>
        </p:spPr>
        <p:txBody>
          <a:bodyPr/>
          <a:lstStyle/>
          <a:p>
            <a:pPr>
              <a:lnSpc>
                <a:spcPct val="90000"/>
              </a:lnSpc>
            </a:pPr>
            <a:r>
              <a:rPr lang="zh-CN" altLang="en-US" sz="2800" dirty="0"/>
              <a:t>作业管理与用户界面</a:t>
            </a:r>
          </a:p>
          <a:p>
            <a:pPr lvl="1">
              <a:lnSpc>
                <a:spcPct val="90000"/>
              </a:lnSpc>
            </a:pPr>
            <a:r>
              <a:rPr lang="zh-CN" altLang="en-US" sz="2400" dirty="0"/>
              <a:t>图形用户接口</a:t>
            </a:r>
          </a:p>
          <a:p>
            <a:pPr lvl="2">
              <a:lnSpc>
                <a:spcPct val="90000"/>
              </a:lnSpc>
            </a:pPr>
            <a:r>
              <a:rPr lang="zh-CN" altLang="en-US" sz="2000" dirty="0"/>
              <a:t>窗口系统的特点 </a:t>
            </a:r>
          </a:p>
          <a:p>
            <a:pPr lvl="3">
              <a:lnSpc>
                <a:spcPct val="90000"/>
              </a:lnSpc>
            </a:pPr>
            <a:r>
              <a:rPr lang="zh-CN" altLang="en-US" sz="1800" dirty="0"/>
              <a:t>利用图形元素表示功能</a:t>
            </a:r>
          </a:p>
          <a:p>
            <a:pPr lvl="4">
              <a:lnSpc>
                <a:spcPct val="90000"/>
              </a:lnSpc>
            </a:pPr>
            <a:r>
              <a:rPr lang="zh-CN" altLang="en-US" sz="1800" dirty="0"/>
              <a:t>将各种图形元素显示在屏幕上，用户可以通过操纵图形元素（如菜单、图标）来执行相应的功能 </a:t>
            </a:r>
          </a:p>
          <a:p>
            <a:pPr lvl="3">
              <a:lnSpc>
                <a:spcPct val="90000"/>
              </a:lnSpc>
            </a:pPr>
            <a:r>
              <a:rPr lang="zh-CN" altLang="en-US" sz="1800" dirty="0"/>
              <a:t>同屏多窗口与并发进程相对应</a:t>
            </a:r>
          </a:p>
          <a:p>
            <a:pPr lvl="4">
              <a:lnSpc>
                <a:spcPct val="90000"/>
              </a:lnSpc>
            </a:pPr>
            <a:r>
              <a:rPr lang="zh-CN" altLang="en-US" sz="1800" dirty="0"/>
              <a:t>屏幕上同时显示多个窗口；一个进程可以对应一个或多个窗口；窗口动态创建、改变、撤销 </a:t>
            </a:r>
          </a:p>
          <a:p>
            <a:pPr lvl="3">
              <a:lnSpc>
                <a:spcPct val="90000"/>
              </a:lnSpc>
            </a:pPr>
            <a:r>
              <a:rPr lang="zh-CN" altLang="en-US" sz="1800" dirty="0"/>
              <a:t>输入方式</a:t>
            </a:r>
          </a:p>
          <a:p>
            <a:pPr lvl="4">
              <a:lnSpc>
                <a:spcPct val="90000"/>
              </a:lnSpc>
            </a:pPr>
            <a:r>
              <a:rPr lang="zh-CN" altLang="en-US" sz="1800" dirty="0"/>
              <a:t>鼠标指针点击（或其他定位设备）和键盘输入；通常是即时交互一致的图形元素风格可方便用户学习和使用：如按钮、滚动条 </a:t>
            </a:r>
          </a:p>
          <a:p>
            <a:pPr lvl="3">
              <a:lnSpc>
                <a:spcPct val="90000"/>
              </a:lnSpc>
            </a:pPr>
            <a:r>
              <a:rPr lang="zh-CN" altLang="en-US" sz="1800" dirty="0"/>
              <a:t>优点</a:t>
            </a:r>
          </a:p>
          <a:p>
            <a:pPr lvl="4">
              <a:lnSpc>
                <a:spcPct val="90000"/>
              </a:lnSpc>
            </a:pPr>
            <a:r>
              <a:rPr lang="zh-CN" altLang="en-US" sz="1800" dirty="0"/>
              <a:t>操作直观（不必记命令行参数），可与多个进程交互，便于进行多媒体</a:t>
            </a:r>
            <a:r>
              <a:rPr lang="zh-CN" altLang="en-US" sz="1800" dirty="0" smtClean="0"/>
              <a:t>处理</a:t>
            </a:r>
            <a:endParaRPr lang="en-US" altLang="zh-CN" sz="1800" dirty="0"/>
          </a:p>
          <a:p>
            <a:pPr lvl="4">
              <a:lnSpc>
                <a:spcPct val="90000"/>
              </a:lnSpc>
            </a:pPr>
            <a:r>
              <a:rPr lang="zh-CN" altLang="en-US" sz="1800" dirty="0" smtClean="0"/>
              <a:t>简而言之</a:t>
            </a:r>
            <a:r>
              <a:rPr lang="zh-CN" altLang="en-US" sz="1800" dirty="0"/>
              <a:t>：</a:t>
            </a:r>
            <a:r>
              <a:rPr lang="zh-CN" altLang="en-US" sz="1800" dirty="0">
                <a:solidFill>
                  <a:srgbClr val="FF0000"/>
                </a:solidFill>
              </a:rPr>
              <a:t>交互的并发性好、传递信息量大</a:t>
            </a:r>
          </a:p>
          <a:p>
            <a:pPr lvl="3">
              <a:lnSpc>
                <a:spcPct val="90000"/>
              </a:lnSpc>
            </a:pPr>
            <a:endParaRPr lang="en-US" altLang="zh-CN" sz="1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5890" name="Rectangle 2"/>
          <p:cNvSpPr>
            <a:spLocks noGrp="1" noChangeArrowheads="1"/>
          </p:cNvSpPr>
          <p:nvPr>
            <p:ph type="body" idx="1"/>
          </p:nvPr>
        </p:nvSpPr>
        <p:spPr>
          <a:xfrm>
            <a:off x="566738" y="1196975"/>
            <a:ext cx="8037512" cy="4968875"/>
          </a:xfrm>
        </p:spPr>
        <p:txBody>
          <a:bodyPr/>
          <a:lstStyle/>
          <a:p>
            <a:r>
              <a:rPr lang="zh-CN" altLang="en-US" dirty="0"/>
              <a:t>作业管理与用户界面</a:t>
            </a:r>
          </a:p>
          <a:p>
            <a:pPr lvl="1"/>
            <a:r>
              <a:rPr lang="zh-CN" altLang="en-US" dirty="0"/>
              <a:t>图形用户接口</a:t>
            </a:r>
          </a:p>
          <a:p>
            <a:pPr lvl="2"/>
            <a:r>
              <a:rPr lang="zh-CN" altLang="en-US" dirty="0"/>
              <a:t>窗口系统的图形元素及其状态</a:t>
            </a:r>
          </a:p>
          <a:p>
            <a:pPr lvl="3"/>
            <a:r>
              <a:rPr lang="zh-CN" altLang="en-US" dirty="0"/>
              <a:t>窗口</a:t>
            </a:r>
          </a:p>
          <a:p>
            <a:pPr lvl="4"/>
            <a:r>
              <a:rPr lang="zh-CN" altLang="en-US" dirty="0"/>
              <a:t>屏幕上的矩形区域（可以通过掩模来显示任意形状） </a:t>
            </a:r>
          </a:p>
          <a:p>
            <a:pPr lvl="4"/>
            <a:r>
              <a:rPr lang="zh-CN" altLang="en-US" dirty="0"/>
              <a:t>包括：标题条、边框、窗口角、系统菜单框、最大化</a:t>
            </a:r>
            <a:r>
              <a:rPr lang="en-US" altLang="zh-CN" dirty="0"/>
              <a:t>/</a:t>
            </a:r>
            <a:r>
              <a:rPr lang="zh-CN" altLang="en-US" dirty="0"/>
              <a:t>最小化按钮、滚动条等 </a:t>
            </a:r>
          </a:p>
          <a:p>
            <a:pPr lvl="4"/>
            <a:r>
              <a:rPr lang="zh-CN" altLang="en-US" dirty="0"/>
              <a:t>状态：当前</a:t>
            </a:r>
            <a:r>
              <a:rPr lang="en-US" altLang="zh-CN" dirty="0"/>
              <a:t>/</a:t>
            </a:r>
            <a:r>
              <a:rPr lang="zh-CN" altLang="en-US" dirty="0"/>
              <a:t>非当前窗口</a:t>
            </a:r>
            <a:r>
              <a:rPr lang="en-US" altLang="zh-CN" dirty="0">
                <a:latin typeface="Arial" charset="0"/>
              </a:rPr>
              <a:t>——</a:t>
            </a:r>
            <a:r>
              <a:rPr lang="zh-CN" altLang="en-US" dirty="0"/>
              <a:t>接受输入，最大化</a:t>
            </a:r>
            <a:r>
              <a:rPr lang="en-US" altLang="zh-CN" dirty="0"/>
              <a:t>/</a:t>
            </a:r>
            <a:r>
              <a:rPr lang="zh-CN" altLang="en-US" dirty="0"/>
              <a:t>最小化</a:t>
            </a:r>
            <a:r>
              <a:rPr lang="en-US" altLang="zh-CN" dirty="0"/>
              <a:t>/</a:t>
            </a:r>
            <a:r>
              <a:rPr lang="zh-CN" altLang="en-US" dirty="0"/>
              <a:t>恢复原大小，窗口的前后遮盖</a:t>
            </a:r>
            <a:r>
              <a:rPr lang="en-US" altLang="zh-CN" dirty="0">
                <a:latin typeface="Arial" charset="0"/>
              </a:rPr>
              <a:t>——</a:t>
            </a:r>
            <a:r>
              <a:rPr lang="en-US" altLang="zh-CN" dirty="0"/>
              <a:t>Z</a:t>
            </a:r>
            <a:r>
              <a:rPr lang="zh-CN" altLang="en-US" dirty="0"/>
              <a:t>轴，焦点</a:t>
            </a:r>
            <a:r>
              <a:rPr lang="en-US" altLang="zh-CN" dirty="0">
                <a:latin typeface="Arial" charset="0"/>
              </a:rPr>
              <a:t>——</a:t>
            </a:r>
            <a:r>
              <a:rPr lang="zh-CN" altLang="en-US" dirty="0"/>
              <a:t>接受键盘输入</a:t>
            </a:r>
          </a:p>
          <a:p>
            <a:pPr lvl="4"/>
            <a:r>
              <a:rPr lang="zh-CN" altLang="en-US" dirty="0"/>
              <a:t>桌面和墙纸</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4866" name="Rectangle 2"/>
          <p:cNvSpPr>
            <a:spLocks noGrp="1" noChangeArrowheads="1"/>
          </p:cNvSpPr>
          <p:nvPr>
            <p:ph type="body" idx="1"/>
          </p:nvPr>
        </p:nvSpPr>
        <p:spPr>
          <a:xfrm>
            <a:off x="566738" y="1196975"/>
            <a:ext cx="8469758" cy="5327650"/>
          </a:xfrm>
        </p:spPr>
        <p:txBody>
          <a:bodyPr/>
          <a:lstStyle/>
          <a:p>
            <a:r>
              <a:rPr lang="zh-CN" altLang="en-US" dirty="0"/>
              <a:t>作业管理与用户界面</a:t>
            </a:r>
          </a:p>
          <a:p>
            <a:pPr lvl="1"/>
            <a:r>
              <a:rPr lang="zh-CN" altLang="en-US" dirty="0"/>
              <a:t>图形用户接口</a:t>
            </a:r>
          </a:p>
          <a:p>
            <a:pPr lvl="2"/>
            <a:r>
              <a:rPr lang="zh-CN" altLang="en-US" dirty="0"/>
              <a:t>窗口系统的图形元素及其状态</a:t>
            </a:r>
          </a:p>
          <a:p>
            <a:pPr lvl="3"/>
            <a:r>
              <a:rPr lang="zh-CN" altLang="en-US" dirty="0"/>
              <a:t>图标：一个小图象</a:t>
            </a:r>
            <a:r>
              <a:rPr lang="en-US" altLang="zh-CN" dirty="0"/>
              <a:t>(</a:t>
            </a:r>
            <a:r>
              <a:rPr lang="zh-CN" altLang="en-US" dirty="0"/>
              <a:t>如</a:t>
            </a:r>
            <a:r>
              <a:rPr lang="en-US" altLang="zh-CN" dirty="0"/>
              <a:t>32x32</a:t>
            </a:r>
            <a:r>
              <a:rPr lang="zh-CN" altLang="en-US" dirty="0"/>
              <a:t>或</a:t>
            </a:r>
            <a:r>
              <a:rPr lang="en-US" altLang="zh-CN" dirty="0"/>
              <a:t>64x64 </a:t>
            </a:r>
            <a:r>
              <a:rPr lang="en-US" altLang="zh-CN" dirty="0" smtClean="0"/>
              <a:t>pixels)</a:t>
            </a:r>
            <a:r>
              <a:rPr lang="zh-CN" altLang="en-US" dirty="0"/>
              <a:t>，通常供鼠标指针点击。通过不同的图标可以标识不同的对象。如：可执行程序、最小化的窗口、</a:t>
            </a:r>
            <a:r>
              <a:rPr lang="zh-CN" altLang="en-US" dirty="0" smtClean="0"/>
              <a:t>文件</a:t>
            </a:r>
            <a:r>
              <a:rPr lang="zh-CN" altLang="en-US" dirty="0">
                <a:latin typeface="Arial" charset="0"/>
              </a:rPr>
              <a:t>、</a:t>
            </a:r>
            <a:r>
              <a:rPr lang="zh-CN" altLang="en-US" dirty="0" smtClean="0"/>
              <a:t>动画</a:t>
            </a:r>
            <a:r>
              <a:rPr lang="zh-CN" altLang="en-US" dirty="0"/>
              <a:t>图标</a:t>
            </a:r>
          </a:p>
          <a:p>
            <a:pPr lvl="4"/>
            <a:r>
              <a:rPr lang="zh-CN" altLang="en-US" dirty="0"/>
              <a:t>鼠标指针：鼠标指针通常对应屏幕上的光标</a:t>
            </a:r>
          </a:p>
          <a:p>
            <a:pPr lvl="4"/>
            <a:r>
              <a:rPr lang="zh-CN" altLang="en-US" dirty="0"/>
              <a:t>光标在屏幕上只有一个，在不同屏幕位置（上下文）可以呈现不同形状，可以独立于鼠标来直接操纵光标</a:t>
            </a:r>
          </a:p>
          <a:p>
            <a:pPr lvl="4"/>
            <a:r>
              <a:rPr lang="zh-CN" altLang="en-US" dirty="0"/>
              <a:t>鼠标点击：左键</a:t>
            </a:r>
            <a:r>
              <a:rPr lang="en-US" altLang="zh-CN" dirty="0"/>
              <a:t>/</a:t>
            </a:r>
            <a:r>
              <a:rPr lang="zh-CN" altLang="en-US" dirty="0"/>
              <a:t>右键</a:t>
            </a:r>
            <a:r>
              <a:rPr lang="en-US" altLang="zh-CN" dirty="0"/>
              <a:t>/</a:t>
            </a:r>
            <a:r>
              <a:rPr lang="zh-CN" altLang="en-US" dirty="0"/>
              <a:t>中键，单击</a:t>
            </a:r>
            <a:r>
              <a:rPr lang="en-US" altLang="zh-CN" dirty="0"/>
              <a:t>/</a:t>
            </a:r>
            <a:r>
              <a:rPr lang="zh-CN" altLang="en-US" dirty="0"/>
              <a:t>双击，拖曳</a:t>
            </a:r>
            <a:r>
              <a:rPr lang="en-US" altLang="zh-CN" dirty="0"/>
              <a:t>/</a:t>
            </a:r>
            <a:r>
              <a:rPr lang="zh-CN" altLang="en-US" dirty="0"/>
              <a:t>拖放</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2034" name="Rectangle 2"/>
          <p:cNvSpPr>
            <a:spLocks noGrp="1" noChangeArrowheads="1"/>
          </p:cNvSpPr>
          <p:nvPr>
            <p:ph type="body" idx="1"/>
          </p:nvPr>
        </p:nvSpPr>
        <p:spPr>
          <a:xfrm>
            <a:off x="566738" y="1196975"/>
            <a:ext cx="7966075" cy="4968875"/>
          </a:xfrm>
        </p:spPr>
        <p:txBody>
          <a:bodyPr/>
          <a:lstStyle/>
          <a:p>
            <a:r>
              <a:rPr lang="zh-CN" altLang="en-US"/>
              <a:t>作业管理与用户界面</a:t>
            </a:r>
          </a:p>
          <a:p>
            <a:pPr lvl="1"/>
            <a:r>
              <a:rPr lang="zh-CN" altLang="en-US"/>
              <a:t>图形用户接口</a:t>
            </a:r>
          </a:p>
          <a:p>
            <a:pPr lvl="2"/>
            <a:r>
              <a:rPr lang="zh-CN" altLang="en-US"/>
              <a:t>窗口系统的图形元素及其状态</a:t>
            </a:r>
          </a:p>
          <a:p>
            <a:pPr lvl="3"/>
            <a:r>
              <a:rPr lang="zh-CN" altLang="en-US"/>
              <a:t>按钮：鼠标点击或按回车键</a:t>
            </a:r>
            <a:r>
              <a:rPr lang="en-US" altLang="zh-CN"/>
              <a:t>/</a:t>
            </a:r>
            <a:r>
              <a:rPr lang="zh-CN" altLang="en-US"/>
              <a:t>空格键时执行相应功能，如菜单按钮；提供单项或多项选择，如单选按钮和多选按钮；当前按钮及其切换 </a:t>
            </a:r>
          </a:p>
          <a:p>
            <a:pPr lvl="3"/>
            <a:r>
              <a:rPr lang="zh-CN" altLang="en-US"/>
              <a:t>菜单：临时窗口，菜单条、弹出式菜单、下拉式菜单（上下文相关菜单） </a:t>
            </a:r>
          </a:p>
          <a:p>
            <a:pPr lvl="3"/>
            <a:r>
              <a:rPr lang="zh-CN" altLang="en-US"/>
              <a:t>对话框：临时窗口，显示提示信息或填写用户设置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8962" name="Rectangle 2"/>
          <p:cNvSpPr>
            <a:spLocks noGrp="1" noChangeArrowheads="1"/>
          </p:cNvSpPr>
          <p:nvPr>
            <p:ph type="body" idx="1"/>
          </p:nvPr>
        </p:nvSpPr>
        <p:spPr>
          <a:xfrm>
            <a:off x="566738" y="1196975"/>
            <a:ext cx="7893050" cy="5184775"/>
          </a:xfrm>
        </p:spPr>
        <p:txBody>
          <a:bodyPr/>
          <a:lstStyle/>
          <a:p>
            <a:r>
              <a:rPr lang="zh-CN" altLang="en-US" dirty="0"/>
              <a:t>作业管理与用户界面</a:t>
            </a:r>
          </a:p>
          <a:p>
            <a:pPr lvl="1"/>
            <a:r>
              <a:rPr lang="zh-CN" altLang="en-US" dirty="0"/>
              <a:t>图形用户接口</a:t>
            </a:r>
          </a:p>
          <a:p>
            <a:pPr lvl="2"/>
            <a:r>
              <a:rPr lang="zh-CN" altLang="en-US" dirty="0"/>
              <a:t>窗口管理器</a:t>
            </a:r>
          </a:p>
          <a:p>
            <a:pPr lvl="3"/>
            <a:r>
              <a:rPr lang="zh-CN" altLang="en-US" dirty="0"/>
              <a:t>形成统一的使用风格</a:t>
            </a:r>
          </a:p>
          <a:p>
            <a:pPr lvl="4"/>
            <a:r>
              <a:rPr lang="zh-CN" altLang="en-US" dirty="0"/>
              <a:t>处理窗口的普遍特性，窗口中由应用程序管理的部分称为</a:t>
            </a:r>
            <a:r>
              <a:rPr lang="zh-CN" altLang="en-US" dirty="0" smtClean="0"/>
              <a:t>“客户区”，如</a:t>
            </a:r>
            <a:r>
              <a:rPr lang="zh-CN" altLang="en-US" dirty="0"/>
              <a:t>：窗口的大小、位置（窗口的标题条、边框、控制菜单</a:t>
            </a:r>
            <a:r>
              <a:rPr lang="zh-CN" altLang="en-US" dirty="0" smtClean="0"/>
              <a:t>框）</a:t>
            </a:r>
            <a:endParaRPr lang="zh-CN" altLang="en-US" dirty="0"/>
          </a:p>
          <a:p>
            <a:pPr lvl="4"/>
            <a:r>
              <a:rPr lang="zh-CN" altLang="en-US" dirty="0"/>
              <a:t>协调各窗口间的相互关系，如：窗口之间的前后遮盖</a:t>
            </a:r>
            <a:r>
              <a:rPr lang="zh-CN" altLang="en-US" dirty="0" smtClean="0"/>
              <a:t>关系</a:t>
            </a:r>
            <a:r>
              <a:rPr lang="zh-CN" altLang="en-US" dirty="0"/>
              <a:t>、</a:t>
            </a:r>
            <a:r>
              <a:rPr lang="zh-CN" altLang="en-US" dirty="0" smtClean="0"/>
              <a:t>桌面 等</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a:xfrm>
            <a:off x="566738" y="1196975"/>
            <a:ext cx="8001000" cy="5111750"/>
          </a:xfrm>
          <a:prstGeom prst="rect">
            <a:avLst/>
          </a:prstGeom>
        </p:spPr>
        <p:txBody>
          <a:bodyPr/>
          <a:lstStyle>
            <a:lvl1pPr marL="469900" indent="-469900" algn="l" rtl="0" fontAlgn="base">
              <a:spcBef>
                <a:spcPct val="20000"/>
              </a:spcBef>
              <a:spcAft>
                <a:spcPct val="0"/>
              </a:spcAft>
              <a:buClr>
                <a:schemeClr val="accent2"/>
              </a:buClr>
              <a:buFont typeface="Wingdings" pitchFamily="2" charset="2"/>
              <a:buChar char="o"/>
              <a:defRPr sz="3200" b="1">
                <a:solidFill>
                  <a:srgbClr val="000066"/>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800" b="1">
                <a:solidFill>
                  <a:srgbClr val="000066"/>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400" b="1">
                <a:solidFill>
                  <a:srgbClr val="000066"/>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b="1">
                <a:solidFill>
                  <a:srgbClr val="000066"/>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9pPr>
          </a:lstStyle>
          <a:p>
            <a:r>
              <a:rPr lang="zh-CN" altLang="en-US" dirty="0" smtClean="0"/>
              <a:t>操作系统引论</a:t>
            </a:r>
            <a:endParaRPr lang="en-US" altLang="zh-CN" dirty="0" smtClean="0"/>
          </a:p>
          <a:p>
            <a:r>
              <a:rPr lang="zh-CN" altLang="en-US" dirty="0" smtClean="0"/>
              <a:t>五大功能概述</a:t>
            </a:r>
            <a:endParaRPr lang="en-US" altLang="zh-CN" dirty="0" smtClean="0"/>
          </a:p>
          <a:p>
            <a:r>
              <a:rPr lang="zh-CN" altLang="en-US" dirty="0" smtClean="0"/>
              <a:t>典型操作系统</a:t>
            </a:r>
            <a:endParaRPr lang="en-US" altLang="zh-CN" dirty="0" smtClean="0"/>
          </a:p>
          <a:p>
            <a:pPr lvl="1"/>
            <a:r>
              <a:rPr lang="en-US" altLang="zh-CN" dirty="0" smtClean="0"/>
              <a:t>DOS</a:t>
            </a:r>
          </a:p>
          <a:p>
            <a:pPr lvl="1"/>
            <a:r>
              <a:rPr lang="en-US" altLang="zh-CN" dirty="0" smtClean="0"/>
              <a:t>Unix</a:t>
            </a:r>
          </a:p>
          <a:p>
            <a:pPr lvl="1"/>
            <a:r>
              <a:rPr lang="en-US" altLang="zh-CN" dirty="0" smtClean="0"/>
              <a:t>Linux</a:t>
            </a:r>
          </a:p>
          <a:p>
            <a:pPr lvl="1"/>
            <a:r>
              <a:rPr lang="en-US" altLang="zh-CN" dirty="0"/>
              <a:t>Windows</a:t>
            </a:r>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700084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body" idx="1"/>
          </p:nvPr>
        </p:nvSpPr>
        <p:spPr/>
        <p:txBody>
          <a:bodyPr/>
          <a:lstStyle/>
          <a:p>
            <a:r>
              <a:rPr lang="zh-CN" altLang="en-US"/>
              <a:t>操作系统提供的基本服务</a:t>
            </a:r>
          </a:p>
          <a:p>
            <a:pPr lvl="1"/>
            <a:r>
              <a:rPr lang="zh-CN" altLang="en-US"/>
              <a:t>检测设备故障</a:t>
            </a:r>
          </a:p>
          <a:p>
            <a:pPr lvl="2"/>
            <a:r>
              <a:rPr lang="zh-CN" altLang="en-US"/>
              <a:t>操作系统监控关键的计算机设备，检测影响处理的故障。当用户开机时，操作系统检测每个电子部件并快速检查存储设备，如有故障，操作系统将显示消息指出问题，帮助用户排除故障</a:t>
            </a:r>
          </a:p>
        </p:txBody>
      </p:sp>
      <p:pic>
        <p:nvPicPr>
          <p:cNvPr id="219151"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4076700"/>
            <a:ext cx="2447925" cy="2260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7" name="Rectangle 3"/>
          <p:cNvSpPr>
            <a:spLocks noGrp="1" noChangeArrowheads="1"/>
          </p:cNvSpPr>
          <p:nvPr>
            <p:ph type="body" idx="1"/>
          </p:nvPr>
        </p:nvSpPr>
        <p:spPr/>
        <p:txBody>
          <a:bodyPr/>
          <a:lstStyle/>
          <a:p>
            <a:r>
              <a:rPr lang="zh-CN" altLang="en-US"/>
              <a:t>典型操作系统</a:t>
            </a:r>
          </a:p>
        </p:txBody>
      </p:sp>
      <p:sp>
        <p:nvSpPr>
          <p:cNvPr id="205828" name="Text Box 4"/>
          <p:cNvSpPr txBox="1">
            <a:spLocks noChangeArrowheads="1"/>
          </p:cNvSpPr>
          <p:nvPr/>
        </p:nvSpPr>
        <p:spPr bwMode="auto">
          <a:xfrm>
            <a:off x="-36513" y="5410200"/>
            <a:ext cx="190500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zh-CN" altLang="zh-CN" sz="2400">
              <a:latin typeface="Times New Roman" pitchFamily="18" charset="0"/>
            </a:endParaRPr>
          </a:p>
        </p:txBody>
      </p:sp>
      <p:sp>
        <p:nvSpPr>
          <p:cNvPr id="205829" name="Text Box 5"/>
          <p:cNvSpPr txBox="1">
            <a:spLocks noChangeArrowheads="1"/>
          </p:cNvSpPr>
          <p:nvPr/>
        </p:nvSpPr>
        <p:spPr bwMode="auto">
          <a:xfrm>
            <a:off x="877888" y="1733550"/>
            <a:ext cx="4876800"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10000"/>
              </a:spcBef>
              <a:spcAft>
                <a:spcPct val="10000"/>
              </a:spcAft>
              <a:buClr>
                <a:srgbClr val="FF0066"/>
              </a:buClr>
              <a:buSzPct val="90000"/>
              <a:buFont typeface="Marlett" pitchFamily="2" charset="2"/>
              <a:buNone/>
            </a:pPr>
            <a:r>
              <a:rPr kumimoji="1" lang="en-US" altLang="zh-CN" sz="3200">
                <a:solidFill>
                  <a:srgbClr val="0033CC"/>
                </a:solidFill>
                <a:latin typeface="宋体" pitchFamily="2" charset="-122"/>
              </a:rPr>
              <a:t>      </a:t>
            </a:r>
            <a:r>
              <a:rPr kumimoji="1" lang="zh-CN" altLang="en-US" sz="3200" b="1">
                <a:solidFill>
                  <a:srgbClr val="0033CC"/>
                </a:solidFill>
                <a:latin typeface="宋体" pitchFamily="2" charset="-122"/>
              </a:rPr>
              <a:t>单用户单任务</a:t>
            </a:r>
          </a:p>
          <a:p>
            <a:pPr>
              <a:lnSpc>
                <a:spcPct val="110000"/>
              </a:lnSpc>
              <a:spcBef>
                <a:spcPct val="10000"/>
              </a:spcBef>
              <a:spcAft>
                <a:spcPct val="10000"/>
              </a:spcAft>
              <a:buClr>
                <a:srgbClr val="FF0066"/>
              </a:buClr>
              <a:buSzPct val="90000"/>
              <a:buFont typeface="Marlett" pitchFamily="2" charset="2"/>
              <a:buNone/>
            </a:pPr>
            <a:r>
              <a:rPr kumimoji="1" lang="zh-CN" altLang="en-US" sz="3200" b="1">
                <a:solidFill>
                  <a:srgbClr val="0033CC"/>
                </a:solidFill>
                <a:latin typeface="宋体" pitchFamily="2" charset="-122"/>
              </a:rPr>
              <a:t>          单用户多任务</a:t>
            </a:r>
          </a:p>
          <a:p>
            <a:pPr>
              <a:lnSpc>
                <a:spcPct val="110000"/>
              </a:lnSpc>
              <a:spcBef>
                <a:spcPct val="10000"/>
              </a:spcBef>
              <a:spcAft>
                <a:spcPct val="10000"/>
              </a:spcAft>
              <a:buClr>
                <a:srgbClr val="FF0066"/>
              </a:buClr>
              <a:buSzPct val="90000"/>
              <a:buFont typeface="Marlett" pitchFamily="2" charset="2"/>
              <a:buNone/>
            </a:pPr>
            <a:r>
              <a:rPr kumimoji="1" lang="zh-CN" altLang="en-US" sz="3200" b="1">
                <a:solidFill>
                  <a:srgbClr val="0033CC"/>
                </a:solidFill>
                <a:latin typeface="宋体" pitchFamily="2" charset="-122"/>
              </a:rPr>
              <a:t>  多用户多任务分时</a:t>
            </a:r>
          </a:p>
          <a:p>
            <a:pPr>
              <a:lnSpc>
                <a:spcPct val="110000"/>
              </a:lnSpc>
              <a:spcBef>
                <a:spcPct val="10000"/>
              </a:spcBef>
              <a:spcAft>
                <a:spcPct val="10000"/>
              </a:spcAft>
              <a:buClr>
                <a:srgbClr val="FF0066"/>
              </a:buClr>
              <a:buSzPct val="90000"/>
              <a:buFont typeface="Marlett" pitchFamily="2" charset="2"/>
              <a:buNone/>
            </a:pPr>
            <a:r>
              <a:rPr kumimoji="1" lang="zh-CN" altLang="en-US" sz="3200" b="1">
                <a:solidFill>
                  <a:srgbClr val="0033CC"/>
                </a:solidFill>
                <a:latin typeface="宋体" pitchFamily="2" charset="-122"/>
              </a:rPr>
              <a:t>网络</a:t>
            </a:r>
            <a:endParaRPr kumimoji="1" lang="zh-CN" altLang="en-US" sz="3200" b="1">
              <a:latin typeface="Times New Roman" pitchFamily="18" charset="0"/>
            </a:endParaRPr>
          </a:p>
        </p:txBody>
      </p:sp>
      <p:sp>
        <p:nvSpPr>
          <p:cNvPr id="205830" name="Oval 6"/>
          <p:cNvSpPr>
            <a:spLocks noChangeArrowheads="1"/>
          </p:cNvSpPr>
          <p:nvPr/>
        </p:nvSpPr>
        <p:spPr bwMode="auto">
          <a:xfrm>
            <a:off x="6440488" y="1828800"/>
            <a:ext cx="1447800" cy="1066800"/>
          </a:xfrm>
          <a:prstGeom prst="ellipse">
            <a:avLst/>
          </a:prstGeom>
          <a:solidFill>
            <a:srgbClr val="FF6699"/>
          </a:solidFill>
          <a:ln w="12700" cap="sq">
            <a:solidFill>
              <a:schemeClr val="bg2"/>
            </a:solidFill>
            <a:round/>
            <a:headEnd type="none" w="sm" len="sm"/>
            <a:tailEnd type="none" w="sm" len="sm"/>
          </a:ln>
          <a:effectLst>
            <a:outerShdw dist="107763" dir="2700000" algn="ctr" rotWithShape="0">
              <a:schemeClr val="bg2"/>
            </a:outerShdw>
          </a:effectLst>
        </p:spPr>
        <p:txBody>
          <a:bodyPr wrap="none" tIns="0" anchor="ctr"/>
          <a:lstStyle/>
          <a:p>
            <a:pPr algn="ctr"/>
            <a:r>
              <a:rPr kumimoji="1" lang="en-US" altLang="zh-CN" sz="3200" b="1">
                <a:solidFill>
                  <a:srgbClr val="0033CC"/>
                </a:solidFill>
                <a:latin typeface="Arial Black" pitchFamily="34" charset="0"/>
              </a:rPr>
              <a:t>DOS</a:t>
            </a:r>
            <a:endParaRPr kumimoji="1" lang="en-US" altLang="zh-CN" sz="2800">
              <a:solidFill>
                <a:srgbClr val="0033CC"/>
              </a:solidFill>
              <a:latin typeface="宋体" pitchFamily="2" charset="-122"/>
            </a:endParaRPr>
          </a:p>
        </p:txBody>
      </p:sp>
      <p:sp>
        <p:nvSpPr>
          <p:cNvPr id="205831" name="Oval 7"/>
          <p:cNvSpPr>
            <a:spLocks noChangeArrowheads="1"/>
          </p:cNvSpPr>
          <p:nvPr/>
        </p:nvSpPr>
        <p:spPr bwMode="auto">
          <a:xfrm>
            <a:off x="6313488" y="3608388"/>
            <a:ext cx="2362200" cy="1981200"/>
          </a:xfrm>
          <a:prstGeom prst="ellipse">
            <a:avLst/>
          </a:prstGeom>
          <a:solidFill>
            <a:srgbClr val="FFFF66"/>
          </a:solidFill>
          <a:ln w="12700" cap="sq">
            <a:solidFill>
              <a:schemeClr val="bg2"/>
            </a:solidFill>
            <a:round/>
            <a:headEnd type="none" w="sm" len="sm"/>
            <a:tailEnd type="none" w="sm" len="sm"/>
          </a:ln>
          <a:effectLst>
            <a:outerShdw dist="107763" dir="2700000" algn="ctr" rotWithShape="0">
              <a:schemeClr val="bg2"/>
            </a:outerShdw>
          </a:effectLst>
        </p:spPr>
        <p:txBody>
          <a:bodyPr wrap="none" tIns="0" anchor="ctr"/>
          <a:lstStyle/>
          <a:p>
            <a:pPr algn="ctr"/>
            <a:r>
              <a:rPr kumimoji="1" lang="en-US" altLang="zh-CN" sz="3200" b="1">
                <a:solidFill>
                  <a:srgbClr val="0033CC"/>
                </a:solidFill>
                <a:latin typeface="Arial Black" pitchFamily="34" charset="0"/>
              </a:rPr>
              <a:t>Windows</a:t>
            </a:r>
          </a:p>
          <a:p>
            <a:pPr algn="ctr"/>
            <a:r>
              <a:rPr kumimoji="1" lang="en-US" altLang="zh-CN" sz="3200" b="1">
                <a:solidFill>
                  <a:srgbClr val="0033CC"/>
                </a:solidFill>
                <a:latin typeface="Arial Black" pitchFamily="34" charset="0"/>
              </a:rPr>
              <a:t>Linux</a:t>
            </a:r>
            <a:endParaRPr kumimoji="1" lang="en-US" altLang="zh-CN" sz="2800">
              <a:solidFill>
                <a:srgbClr val="0033CC"/>
              </a:solidFill>
              <a:latin typeface="宋体" pitchFamily="2" charset="-122"/>
            </a:endParaRPr>
          </a:p>
        </p:txBody>
      </p:sp>
      <p:sp>
        <p:nvSpPr>
          <p:cNvPr id="205832" name="Oval 8"/>
          <p:cNvSpPr>
            <a:spLocks noChangeArrowheads="1"/>
          </p:cNvSpPr>
          <p:nvPr/>
        </p:nvSpPr>
        <p:spPr bwMode="auto">
          <a:xfrm>
            <a:off x="4170363" y="4365625"/>
            <a:ext cx="2057400" cy="1752600"/>
          </a:xfrm>
          <a:prstGeom prst="ellipse">
            <a:avLst/>
          </a:prstGeom>
          <a:solidFill>
            <a:srgbClr val="FF9999"/>
          </a:solidFill>
          <a:ln w="12700" cap="sq">
            <a:solidFill>
              <a:schemeClr val="bg2"/>
            </a:solidFill>
            <a:round/>
            <a:headEnd type="none" w="sm" len="sm"/>
            <a:tailEnd type="none" w="sm" len="sm"/>
          </a:ln>
          <a:effectLst>
            <a:outerShdw dist="107763" dir="2700000" algn="ctr" rotWithShape="0">
              <a:schemeClr val="bg2"/>
            </a:outerShdw>
          </a:effectLst>
        </p:spPr>
        <p:txBody>
          <a:bodyPr wrap="none" tIns="0" anchor="ctr"/>
          <a:lstStyle/>
          <a:p>
            <a:pPr algn="ctr"/>
            <a:r>
              <a:rPr kumimoji="1" lang="en-US" altLang="zh-CN" sz="3200" b="1">
                <a:solidFill>
                  <a:srgbClr val="0033CC"/>
                </a:solidFill>
                <a:latin typeface="Arial Black" pitchFamily="34" charset="0"/>
              </a:rPr>
              <a:t>UNIX</a:t>
            </a:r>
            <a:endParaRPr kumimoji="1" lang="en-US" altLang="zh-CN" sz="2800">
              <a:latin typeface="宋体" pitchFamily="2" charset="-122"/>
            </a:endParaRPr>
          </a:p>
        </p:txBody>
      </p:sp>
      <p:sp>
        <p:nvSpPr>
          <p:cNvPr id="205833" name="Oval 9"/>
          <p:cNvSpPr>
            <a:spLocks noChangeArrowheads="1"/>
          </p:cNvSpPr>
          <p:nvPr/>
        </p:nvSpPr>
        <p:spPr bwMode="auto">
          <a:xfrm>
            <a:off x="323850" y="4840288"/>
            <a:ext cx="3743325" cy="1828800"/>
          </a:xfrm>
          <a:prstGeom prst="ellipse">
            <a:avLst/>
          </a:prstGeom>
          <a:solidFill>
            <a:srgbClr val="66CCFF"/>
          </a:solidFill>
          <a:ln>
            <a:noFill/>
          </a:ln>
          <a:effectLst>
            <a:outerShdw dist="107763" dir="2700000" algn="ctr" rotWithShape="0">
              <a:schemeClr val="bg2"/>
            </a:outerShdw>
          </a:effectLst>
          <a:extLst>
            <a:ext uri="{91240B29-F687-4F45-9708-019B960494DF}">
              <a14:hiddenLine xmlns:a14="http://schemas.microsoft.com/office/drawing/2010/main" w="12700" cap="sq">
                <a:solidFill>
                  <a:schemeClr val="tx1"/>
                </a:solidFill>
                <a:round/>
                <a:headEnd type="none" w="sm" len="sm"/>
                <a:tailEnd type="none" w="sm" len="sm"/>
              </a14:hiddenLine>
            </a:ext>
          </a:extLst>
        </p:spPr>
        <p:txBody>
          <a:bodyPr wrap="none" tIns="0" anchor="ctr"/>
          <a:lstStyle/>
          <a:p>
            <a:pPr algn="ctr"/>
            <a:r>
              <a:rPr kumimoji="1" lang="en-US" altLang="zh-CN" sz="3200" b="1">
                <a:latin typeface="Arial Black" pitchFamily="34" charset="0"/>
              </a:rPr>
              <a:t>Windows NT</a:t>
            </a:r>
          </a:p>
          <a:p>
            <a:pPr algn="ctr"/>
            <a:r>
              <a:rPr kumimoji="1" lang="en-US" altLang="zh-CN" sz="3200" b="1">
                <a:latin typeface="Arial Black" pitchFamily="34" charset="0"/>
              </a:rPr>
              <a:t>Windows 2000</a:t>
            </a:r>
          </a:p>
        </p:txBody>
      </p:sp>
      <p:sp>
        <p:nvSpPr>
          <p:cNvPr id="205834" name="Line 10"/>
          <p:cNvSpPr>
            <a:spLocks noChangeShapeType="1"/>
          </p:cNvSpPr>
          <p:nvPr/>
        </p:nvSpPr>
        <p:spPr bwMode="auto">
          <a:xfrm>
            <a:off x="1563688" y="4267200"/>
            <a:ext cx="0" cy="6096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zh-CN" altLang="en-US"/>
          </a:p>
        </p:txBody>
      </p:sp>
      <p:sp>
        <p:nvSpPr>
          <p:cNvPr id="205835" name="Line 11"/>
          <p:cNvSpPr>
            <a:spLocks noChangeShapeType="1"/>
          </p:cNvSpPr>
          <p:nvPr/>
        </p:nvSpPr>
        <p:spPr bwMode="auto">
          <a:xfrm>
            <a:off x="4383088" y="3581400"/>
            <a:ext cx="228600" cy="9144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zh-CN" altLang="en-US"/>
          </a:p>
        </p:txBody>
      </p:sp>
      <p:sp>
        <p:nvSpPr>
          <p:cNvPr id="205836" name="Line 12"/>
          <p:cNvSpPr>
            <a:spLocks noChangeShapeType="1"/>
          </p:cNvSpPr>
          <p:nvPr/>
        </p:nvSpPr>
        <p:spPr bwMode="auto">
          <a:xfrm>
            <a:off x="5526088" y="2895600"/>
            <a:ext cx="1277937" cy="82073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zh-CN" altLang="en-US"/>
          </a:p>
        </p:txBody>
      </p:sp>
      <p:sp>
        <p:nvSpPr>
          <p:cNvPr id="205837" name="Line 13"/>
          <p:cNvSpPr>
            <a:spLocks noChangeShapeType="1"/>
          </p:cNvSpPr>
          <p:nvPr/>
        </p:nvSpPr>
        <p:spPr bwMode="auto">
          <a:xfrm>
            <a:off x="4840288" y="2133600"/>
            <a:ext cx="1600200"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7938" name="Rectangle 2"/>
          <p:cNvSpPr>
            <a:spLocks noGrp="1" noChangeArrowheads="1"/>
          </p:cNvSpPr>
          <p:nvPr>
            <p:ph type="body" idx="1"/>
          </p:nvPr>
        </p:nvSpPr>
        <p:spPr>
          <a:xfrm>
            <a:off x="566738" y="1196975"/>
            <a:ext cx="8037512" cy="5184775"/>
          </a:xfrm>
        </p:spPr>
        <p:txBody>
          <a:bodyPr/>
          <a:lstStyle/>
          <a:p>
            <a:r>
              <a:rPr lang="zh-CN" altLang="en-US"/>
              <a:t>典型操作系统</a:t>
            </a:r>
          </a:p>
          <a:p>
            <a:pPr lvl="1"/>
            <a:r>
              <a:rPr lang="en-US" altLang="zh-CN" sz="3200">
                <a:ea typeface="隶书" pitchFamily="49" charset="-122"/>
              </a:rPr>
              <a:t>DOS</a:t>
            </a:r>
          </a:p>
          <a:p>
            <a:pPr lvl="2"/>
            <a:r>
              <a:rPr lang="en-US" altLang="zh-CN">
                <a:sym typeface="Symbol" pitchFamily="18" charset="2"/>
              </a:rPr>
              <a:t>1970</a:t>
            </a:r>
            <a:r>
              <a:rPr lang="zh-CN" altLang="en-US">
                <a:sym typeface="Symbol" pitchFamily="18" charset="2"/>
              </a:rPr>
              <a:t>年 美国</a:t>
            </a:r>
            <a:r>
              <a:rPr lang="en-US" altLang="zh-CN">
                <a:sym typeface="Symbol" pitchFamily="18" charset="2"/>
              </a:rPr>
              <a:t>INTEL</a:t>
            </a:r>
            <a:r>
              <a:rPr lang="zh-CN" altLang="en-US">
                <a:sym typeface="Symbol" pitchFamily="18" charset="2"/>
              </a:rPr>
              <a:t>公司研制出地</a:t>
            </a:r>
            <a:r>
              <a:rPr lang="en-US" altLang="zh-CN">
                <a:sym typeface="Symbol" pitchFamily="18" charset="2"/>
              </a:rPr>
              <a:t>1</a:t>
            </a:r>
            <a:r>
              <a:rPr lang="zh-CN" altLang="en-US">
                <a:sym typeface="Symbol" pitchFamily="18" charset="2"/>
              </a:rPr>
              <a:t>个微处理器</a:t>
            </a:r>
          </a:p>
          <a:p>
            <a:pPr lvl="3"/>
            <a:r>
              <a:rPr lang="en-US" altLang="zh-CN">
                <a:sym typeface="Symbol" pitchFamily="18" charset="2"/>
              </a:rPr>
              <a:t>1974</a:t>
            </a:r>
            <a:r>
              <a:rPr lang="zh-CN" altLang="en-US">
                <a:sym typeface="Symbol" pitchFamily="18" charset="2"/>
              </a:rPr>
              <a:t>年诞生</a:t>
            </a:r>
            <a:r>
              <a:rPr lang="en-US" altLang="zh-CN">
                <a:sym typeface="Symbol" pitchFamily="18" charset="2"/>
              </a:rPr>
              <a:t>80</a:t>
            </a:r>
            <a:r>
              <a:rPr lang="zh-CN" altLang="en-US">
                <a:sym typeface="Symbol" pitchFamily="18" charset="2"/>
              </a:rPr>
              <a:t>系列芯片</a:t>
            </a:r>
            <a:r>
              <a:rPr lang="en-US" altLang="zh-CN">
                <a:sym typeface="Symbol" pitchFamily="18" charset="2"/>
              </a:rPr>
              <a:t>80X</a:t>
            </a:r>
            <a:r>
              <a:rPr lang="zh-CN" altLang="en-US">
                <a:sym typeface="Symbol" pitchFamily="18" charset="2"/>
              </a:rPr>
              <a:t>（</a:t>
            </a:r>
            <a:r>
              <a:rPr lang="en-US" altLang="zh-CN">
                <a:sym typeface="Symbol" pitchFamily="18" charset="2"/>
              </a:rPr>
              <a:t>8086</a:t>
            </a:r>
            <a:r>
              <a:rPr lang="zh-CN" altLang="en-US">
                <a:sym typeface="Symbol" pitchFamily="18" charset="2"/>
              </a:rPr>
              <a:t>、</a:t>
            </a:r>
            <a:r>
              <a:rPr lang="en-US" altLang="zh-CN">
                <a:sym typeface="Symbol" pitchFamily="18" charset="2"/>
              </a:rPr>
              <a:t>286</a:t>
            </a:r>
            <a:r>
              <a:rPr lang="zh-CN" altLang="en-US">
                <a:sym typeface="Symbol" pitchFamily="18" charset="2"/>
              </a:rPr>
              <a:t>、</a:t>
            </a:r>
            <a:r>
              <a:rPr lang="en-US" altLang="zh-CN">
                <a:sym typeface="Symbol" pitchFamily="18" charset="2"/>
              </a:rPr>
              <a:t>486</a:t>
            </a:r>
            <a:r>
              <a:rPr lang="zh-CN" altLang="en-US">
                <a:sym typeface="Symbol" pitchFamily="18" charset="2"/>
              </a:rPr>
              <a:t>）</a:t>
            </a:r>
          </a:p>
          <a:p>
            <a:pPr lvl="3"/>
            <a:r>
              <a:rPr lang="zh-CN" altLang="en-US">
                <a:sym typeface="Symbol" pitchFamily="18" charset="2"/>
              </a:rPr>
              <a:t>“</a:t>
            </a:r>
            <a:r>
              <a:rPr lang="en-US" altLang="zh-CN">
                <a:sym typeface="Symbol" pitchFamily="18" charset="2"/>
              </a:rPr>
              <a:t>Pentium” </a:t>
            </a:r>
            <a:r>
              <a:rPr lang="zh-CN" altLang="en-US">
                <a:sym typeface="Symbol" pitchFamily="18" charset="2"/>
              </a:rPr>
              <a:t>奔腾系列</a:t>
            </a:r>
          </a:p>
          <a:p>
            <a:pPr lvl="2"/>
            <a:r>
              <a:rPr lang="en-US" altLang="zh-CN">
                <a:sym typeface="Symbol" pitchFamily="18" charset="2"/>
              </a:rPr>
              <a:t>1974</a:t>
            </a:r>
            <a:r>
              <a:rPr lang="zh-CN" altLang="en-US">
                <a:sym typeface="Symbol" pitchFamily="18" charset="2"/>
              </a:rPr>
              <a:t>年美国</a:t>
            </a:r>
            <a:r>
              <a:rPr lang="en-US" altLang="zh-CN">
                <a:sym typeface="Symbol" pitchFamily="18" charset="2"/>
              </a:rPr>
              <a:t>APPLE</a:t>
            </a:r>
            <a:r>
              <a:rPr lang="zh-CN" altLang="en-US">
                <a:sym typeface="Symbol" pitchFamily="18" charset="2"/>
              </a:rPr>
              <a:t>公司推出第</a:t>
            </a:r>
            <a:r>
              <a:rPr lang="en-US" altLang="zh-CN">
                <a:sym typeface="Symbol" pitchFamily="18" charset="2"/>
              </a:rPr>
              <a:t>1</a:t>
            </a:r>
            <a:r>
              <a:rPr lang="zh-CN" altLang="en-US">
                <a:sym typeface="Symbol" pitchFamily="18" charset="2"/>
              </a:rPr>
              <a:t>台微机（</a:t>
            </a:r>
            <a:r>
              <a:rPr lang="en-US" altLang="zh-CN">
                <a:sym typeface="Symbol" pitchFamily="18" charset="2"/>
              </a:rPr>
              <a:t>8088</a:t>
            </a:r>
            <a:r>
              <a:rPr lang="zh-CN" altLang="en-US">
                <a:sym typeface="Symbol" pitchFamily="18" charset="2"/>
              </a:rPr>
              <a:t>芯片），采用</a:t>
            </a:r>
            <a:r>
              <a:rPr lang="en-US" altLang="zh-CN">
                <a:sym typeface="Symbol" pitchFamily="18" charset="2"/>
              </a:rPr>
              <a:t>Macintosh</a:t>
            </a:r>
            <a:r>
              <a:rPr lang="zh-CN" altLang="zh-CN">
                <a:sym typeface="Symbol" pitchFamily="18" charset="2"/>
              </a:rPr>
              <a:t>操作系统</a:t>
            </a:r>
            <a:endParaRPr lang="zh-CN" altLang="en-US">
              <a:sym typeface="Symbol" pitchFamily="18" charset="2"/>
            </a:endParaRPr>
          </a:p>
          <a:p>
            <a:pPr lvl="2"/>
            <a:r>
              <a:rPr lang="en-US" altLang="zh-CN">
                <a:sym typeface="Symbol" pitchFamily="18" charset="2"/>
              </a:rPr>
              <a:t>1981</a:t>
            </a:r>
            <a:r>
              <a:rPr lang="zh-CN" altLang="en-US">
                <a:sym typeface="Symbol" pitchFamily="18" charset="2"/>
              </a:rPr>
              <a:t>年</a:t>
            </a:r>
            <a:r>
              <a:rPr lang="en-US" altLang="zh-CN">
                <a:sym typeface="Symbol" pitchFamily="18" charset="2"/>
              </a:rPr>
              <a:t>IBM</a:t>
            </a:r>
            <a:r>
              <a:rPr lang="zh-CN" altLang="en-US">
                <a:sym typeface="Symbol" pitchFamily="18" charset="2"/>
              </a:rPr>
              <a:t>推出第</a:t>
            </a:r>
            <a:r>
              <a:rPr lang="en-US" altLang="zh-CN">
                <a:sym typeface="Symbol" pitchFamily="18" charset="2"/>
              </a:rPr>
              <a:t>1</a:t>
            </a:r>
            <a:r>
              <a:rPr lang="zh-CN" altLang="en-US">
                <a:sym typeface="Symbol" pitchFamily="18" charset="2"/>
              </a:rPr>
              <a:t>台</a:t>
            </a:r>
            <a:r>
              <a:rPr lang="en-US" altLang="zh-CN">
                <a:sym typeface="Symbol" pitchFamily="18" charset="2"/>
              </a:rPr>
              <a:t>IBM-PC</a:t>
            </a:r>
            <a:r>
              <a:rPr lang="zh-CN" altLang="en-US">
                <a:sym typeface="Symbol" pitchFamily="18" charset="2"/>
              </a:rPr>
              <a:t>机</a:t>
            </a:r>
          </a:p>
          <a:p>
            <a:pPr lvl="3"/>
            <a:r>
              <a:rPr lang="en-US" altLang="zh-CN">
                <a:sym typeface="Symbol" pitchFamily="18" charset="2"/>
              </a:rPr>
              <a:t>Microsoft</a:t>
            </a:r>
            <a:r>
              <a:rPr lang="zh-CN" altLang="en-US">
                <a:sym typeface="Symbol" pitchFamily="18" charset="2"/>
              </a:rPr>
              <a:t>公司的</a:t>
            </a:r>
            <a:r>
              <a:rPr lang="en-US" altLang="zh-CN">
                <a:sym typeface="Symbol" pitchFamily="18" charset="2"/>
              </a:rPr>
              <a:t>MS-DOS</a:t>
            </a:r>
            <a:r>
              <a:rPr lang="zh-CN" altLang="en-US">
                <a:sym typeface="Symbol" pitchFamily="18" charset="2"/>
              </a:rPr>
              <a:t>作为其</a:t>
            </a:r>
            <a:r>
              <a:rPr lang="en-US" altLang="zh-CN">
                <a:sym typeface="Symbol" pitchFamily="18" charset="2"/>
              </a:rPr>
              <a:t>PC</a:t>
            </a:r>
            <a:r>
              <a:rPr lang="zh-CN" altLang="en-US">
                <a:sym typeface="Symbol" pitchFamily="18" charset="2"/>
              </a:rPr>
              <a:t>机的</a:t>
            </a:r>
            <a:r>
              <a:rPr lang="en-US" altLang="zh-CN">
                <a:sym typeface="Symbol" pitchFamily="18" charset="2"/>
              </a:rPr>
              <a:t>OS</a:t>
            </a:r>
          </a:p>
          <a:p>
            <a:pPr lvl="3"/>
            <a:r>
              <a:rPr lang="zh-CN" altLang="en-US">
                <a:sym typeface="Symbol" pitchFamily="18" charset="2"/>
              </a:rPr>
              <a:t>由于</a:t>
            </a:r>
            <a:r>
              <a:rPr lang="en-US" altLang="zh-CN">
                <a:sym typeface="Symbol" pitchFamily="18" charset="2"/>
              </a:rPr>
              <a:t>MS-DOS</a:t>
            </a:r>
            <a:r>
              <a:rPr lang="zh-CN" altLang="en-US">
                <a:sym typeface="Symbol" pitchFamily="18" charset="2"/>
              </a:rPr>
              <a:t>采取开放的策略，使其占据了</a:t>
            </a:r>
            <a:r>
              <a:rPr lang="en-US" altLang="zh-CN">
                <a:sym typeface="Symbol" pitchFamily="18" charset="2"/>
              </a:rPr>
              <a:t>PC</a:t>
            </a:r>
            <a:r>
              <a:rPr lang="zh-CN" altLang="en-US">
                <a:sym typeface="Symbol" pitchFamily="18" charset="2"/>
              </a:rPr>
              <a:t>机的主要市场份额，成为</a:t>
            </a:r>
            <a:r>
              <a:rPr lang="en-US" altLang="zh-CN">
                <a:sym typeface="Symbol" pitchFamily="18" charset="2"/>
              </a:rPr>
              <a:t>PC</a:t>
            </a:r>
            <a:r>
              <a:rPr lang="zh-CN" altLang="en-US">
                <a:sym typeface="Symbol" pitchFamily="18" charset="2"/>
              </a:rPr>
              <a:t>的主流</a:t>
            </a:r>
            <a:r>
              <a:rPr lang="en-US" altLang="zh-CN">
                <a:sym typeface="Symbol" pitchFamily="18" charset="2"/>
              </a:rPr>
              <a:t>OS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7394" name="Rectangle 2"/>
          <p:cNvSpPr>
            <a:spLocks noGrp="1" noChangeArrowheads="1"/>
          </p:cNvSpPr>
          <p:nvPr>
            <p:ph type="body" idx="1"/>
          </p:nvPr>
        </p:nvSpPr>
        <p:spPr>
          <a:xfrm>
            <a:off x="566738" y="1196975"/>
            <a:ext cx="8037512" cy="5111750"/>
          </a:xfrm>
        </p:spPr>
        <p:txBody>
          <a:bodyPr/>
          <a:lstStyle/>
          <a:p>
            <a:r>
              <a:rPr lang="zh-CN" altLang="en-US" dirty="0"/>
              <a:t>典型操作系统</a:t>
            </a:r>
          </a:p>
          <a:p>
            <a:pPr lvl="1"/>
            <a:r>
              <a:rPr lang="en-US" altLang="zh-CN" sz="3200" dirty="0">
                <a:ea typeface="隶书" pitchFamily="49" charset="-122"/>
              </a:rPr>
              <a:t>DOS</a:t>
            </a:r>
          </a:p>
          <a:p>
            <a:pPr lvl="2"/>
            <a:r>
              <a:rPr lang="en-US" altLang="zh-CN" dirty="0"/>
              <a:t>DOS</a:t>
            </a:r>
            <a:r>
              <a:rPr lang="zh-CN" altLang="en-US" dirty="0"/>
              <a:t>操作系统的特征</a:t>
            </a:r>
          </a:p>
          <a:p>
            <a:pPr lvl="3"/>
            <a:r>
              <a:rPr lang="zh-CN" altLang="en-US" dirty="0"/>
              <a:t>简单、实用、高效：在</a:t>
            </a:r>
            <a:r>
              <a:rPr lang="en-US" altLang="zh-CN" dirty="0"/>
              <a:t>CP</a:t>
            </a:r>
            <a:r>
              <a:rPr lang="zh-CN" altLang="en-US" dirty="0"/>
              <a:t>／</a:t>
            </a:r>
            <a:r>
              <a:rPr lang="en-US" altLang="zh-CN" dirty="0"/>
              <a:t>M</a:t>
            </a:r>
            <a:r>
              <a:rPr lang="zh-CN" altLang="en-US" dirty="0"/>
              <a:t>操作系统基础开发的单用户、单任务微机操作系统</a:t>
            </a:r>
          </a:p>
          <a:p>
            <a:pPr lvl="3"/>
            <a:r>
              <a:rPr lang="zh-CN" altLang="en-US" dirty="0"/>
              <a:t>难于适应新的硬件技术、不能充分利用新的硬件设备提供的新特性大幅度提高计算机系统性能</a:t>
            </a:r>
          </a:p>
          <a:p>
            <a:pPr lvl="3"/>
            <a:r>
              <a:rPr lang="zh-CN" altLang="en-US" dirty="0"/>
              <a:t>硬件技术的进步最终把落后的操作系统挤出历史舞台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5346" name="Rectangle 2"/>
          <p:cNvSpPr>
            <a:spLocks noGrp="1" noChangeArrowheads="1"/>
          </p:cNvSpPr>
          <p:nvPr>
            <p:ph type="body" idx="1"/>
          </p:nvPr>
        </p:nvSpPr>
        <p:spPr>
          <a:xfrm>
            <a:off x="566738" y="1196975"/>
            <a:ext cx="8108950" cy="5184775"/>
          </a:xfrm>
        </p:spPr>
        <p:txBody>
          <a:bodyPr/>
          <a:lstStyle/>
          <a:p>
            <a:r>
              <a:rPr lang="zh-CN" altLang="en-US"/>
              <a:t>典型操作系统</a:t>
            </a:r>
          </a:p>
          <a:p>
            <a:pPr lvl="1"/>
            <a:r>
              <a:rPr lang="en-US" altLang="zh-CN">
                <a:ea typeface="隶书" pitchFamily="49" charset="-122"/>
              </a:rPr>
              <a:t>UNIX</a:t>
            </a:r>
          </a:p>
          <a:p>
            <a:pPr lvl="2"/>
            <a:r>
              <a:rPr lang="en-US" altLang="zh-CN">
                <a:sym typeface="Symbol" pitchFamily="18" charset="2"/>
              </a:rPr>
              <a:t>1969</a:t>
            </a:r>
            <a:r>
              <a:rPr lang="zh-CN" altLang="en-US">
                <a:sym typeface="Symbol" pitchFamily="18" charset="2"/>
              </a:rPr>
              <a:t>年 美国</a:t>
            </a:r>
            <a:r>
              <a:rPr lang="en-US" altLang="zh-CN">
                <a:sym typeface="Symbol" pitchFamily="18" charset="2"/>
              </a:rPr>
              <a:t>AT&amp;T</a:t>
            </a:r>
            <a:r>
              <a:rPr lang="zh-CN" altLang="en-US">
                <a:sym typeface="Symbol" pitchFamily="18" charset="2"/>
              </a:rPr>
              <a:t>公司的</a:t>
            </a:r>
            <a:r>
              <a:rPr lang="en-US" altLang="zh-CN">
                <a:sym typeface="Symbol" pitchFamily="18" charset="2"/>
              </a:rPr>
              <a:t>BELL</a:t>
            </a:r>
            <a:r>
              <a:rPr lang="zh-CN" altLang="en-US">
                <a:sym typeface="Symbol" pitchFamily="18" charset="2"/>
              </a:rPr>
              <a:t>实验室在</a:t>
            </a:r>
            <a:r>
              <a:rPr lang="en-US" altLang="zh-CN">
                <a:sym typeface="Symbol" pitchFamily="18" charset="2"/>
              </a:rPr>
              <a:t>PDP-7</a:t>
            </a:r>
            <a:r>
              <a:rPr lang="zh-CN" altLang="en-US">
                <a:sym typeface="Symbol" pitchFamily="18" charset="2"/>
              </a:rPr>
              <a:t>小型机上开发出</a:t>
            </a:r>
            <a:r>
              <a:rPr lang="en-US" altLang="zh-CN">
                <a:sym typeface="Symbol" pitchFamily="18" charset="2"/>
              </a:rPr>
              <a:t>UNIX</a:t>
            </a:r>
            <a:r>
              <a:rPr lang="zh-CN" altLang="en-US">
                <a:sym typeface="Symbol" pitchFamily="18" charset="2"/>
              </a:rPr>
              <a:t>（汇编语言版本）</a:t>
            </a:r>
          </a:p>
          <a:p>
            <a:pPr lvl="2"/>
            <a:r>
              <a:rPr lang="en-US" altLang="zh-CN">
                <a:sym typeface="Symbol" pitchFamily="18" charset="2"/>
              </a:rPr>
              <a:t>1973</a:t>
            </a:r>
            <a:r>
              <a:rPr lang="zh-CN" altLang="en-US">
                <a:sym typeface="Symbol" pitchFamily="18" charset="2"/>
              </a:rPr>
              <a:t>年推出</a:t>
            </a:r>
            <a:r>
              <a:rPr lang="en-US" altLang="zh-CN">
                <a:sym typeface="Symbol" pitchFamily="18" charset="2"/>
              </a:rPr>
              <a:t>UNIX</a:t>
            </a:r>
            <a:r>
              <a:rPr lang="zh-CN" altLang="en-US">
                <a:sym typeface="Symbol" pitchFamily="18" charset="2"/>
              </a:rPr>
              <a:t>第</a:t>
            </a:r>
            <a:r>
              <a:rPr lang="en-US" altLang="zh-CN">
                <a:sym typeface="Symbol" pitchFamily="18" charset="2"/>
              </a:rPr>
              <a:t>5</a:t>
            </a:r>
            <a:r>
              <a:rPr lang="zh-CN" altLang="en-US">
                <a:sym typeface="Symbol" pitchFamily="18" charset="2"/>
              </a:rPr>
              <a:t>版（</a:t>
            </a:r>
            <a:r>
              <a:rPr lang="en-US" altLang="zh-CN">
                <a:sym typeface="Symbol" pitchFamily="18" charset="2"/>
              </a:rPr>
              <a:t>C</a:t>
            </a:r>
            <a:r>
              <a:rPr lang="zh-CN" altLang="en-US">
                <a:sym typeface="Symbol" pitchFamily="18" charset="2"/>
              </a:rPr>
              <a:t>语言版本）</a:t>
            </a:r>
          </a:p>
          <a:p>
            <a:pPr lvl="3"/>
            <a:r>
              <a:rPr lang="zh-CN" altLang="en-US">
                <a:sym typeface="Symbol" pitchFamily="18" charset="2"/>
              </a:rPr>
              <a:t>获美国计算机界最高奖</a:t>
            </a:r>
            <a:r>
              <a:rPr lang="en-US" altLang="zh-CN">
                <a:sym typeface="Symbol" pitchFamily="18" charset="2"/>
              </a:rPr>
              <a:t>—ACM </a:t>
            </a:r>
            <a:r>
              <a:rPr lang="zh-CN" altLang="en-US">
                <a:sym typeface="Symbol" pitchFamily="18" charset="2"/>
              </a:rPr>
              <a:t>图灵奖</a:t>
            </a:r>
          </a:p>
          <a:p>
            <a:pPr lvl="2"/>
            <a:r>
              <a:rPr lang="zh-CN" altLang="en-US">
                <a:sym typeface="Symbol" pitchFamily="18" charset="2"/>
              </a:rPr>
              <a:t> </a:t>
            </a:r>
            <a:r>
              <a:rPr lang="en-US" altLang="zh-CN">
                <a:sym typeface="Symbol" pitchFamily="18" charset="2"/>
              </a:rPr>
              <a:t>UNIX</a:t>
            </a:r>
            <a:r>
              <a:rPr lang="zh-CN" altLang="en-US">
                <a:sym typeface="Symbol" pitchFamily="18" charset="2"/>
              </a:rPr>
              <a:t>已成为通用的、交互式的、多用户、多任务应用领域中小型机的主流操作系统之一</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8418" name="Rectangle 2"/>
          <p:cNvSpPr>
            <a:spLocks noGrp="1" noChangeArrowheads="1"/>
          </p:cNvSpPr>
          <p:nvPr>
            <p:ph type="body" idx="1"/>
          </p:nvPr>
        </p:nvSpPr>
        <p:spPr>
          <a:xfrm>
            <a:off x="566738" y="1196975"/>
            <a:ext cx="8108950" cy="5111750"/>
          </a:xfrm>
        </p:spPr>
        <p:txBody>
          <a:bodyPr/>
          <a:lstStyle/>
          <a:p>
            <a:r>
              <a:rPr lang="zh-CN" altLang="en-US"/>
              <a:t>典型操作系统</a:t>
            </a:r>
          </a:p>
          <a:p>
            <a:pPr lvl="1"/>
            <a:r>
              <a:rPr lang="en-US" altLang="zh-CN">
                <a:ea typeface="隶书" pitchFamily="49" charset="-122"/>
              </a:rPr>
              <a:t>UNIX</a:t>
            </a:r>
          </a:p>
          <a:p>
            <a:pPr lvl="2"/>
            <a:r>
              <a:rPr lang="en-US" altLang="zh-CN"/>
              <a:t>UNIX</a:t>
            </a:r>
            <a:r>
              <a:rPr lang="zh-CN" altLang="en-US"/>
              <a:t>系统结构与特性</a:t>
            </a:r>
          </a:p>
          <a:p>
            <a:pPr lvl="3">
              <a:spcBef>
                <a:spcPts val="300"/>
              </a:spcBef>
              <a:spcAft>
                <a:spcPts val="300"/>
              </a:spcAft>
            </a:pPr>
            <a:r>
              <a:rPr lang="zh-CN" altLang="en-US"/>
              <a:t>多用户多任务操作系统</a:t>
            </a:r>
          </a:p>
          <a:p>
            <a:pPr lvl="3">
              <a:spcBef>
                <a:spcPts val="300"/>
              </a:spcBef>
              <a:spcAft>
                <a:spcPts val="300"/>
              </a:spcAft>
            </a:pPr>
            <a:r>
              <a:rPr lang="zh-CN" altLang="en-US"/>
              <a:t>大部分是用高级语言</a:t>
            </a:r>
            <a:r>
              <a:rPr lang="en-US" altLang="zh-CN"/>
              <a:t>C</a:t>
            </a:r>
            <a:r>
              <a:rPr lang="zh-CN" altLang="en-US"/>
              <a:t>语言编写</a:t>
            </a:r>
          </a:p>
          <a:p>
            <a:pPr lvl="4">
              <a:spcBef>
                <a:spcPts val="300"/>
              </a:spcBef>
              <a:spcAft>
                <a:spcPts val="300"/>
              </a:spcAft>
            </a:pPr>
            <a:r>
              <a:rPr lang="zh-CN" altLang="en-US"/>
              <a:t>系统易读、易修改、易移植</a:t>
            </a:r>
          </a:p>
          <a:p>
            <a:pPr lvl="3"/>
            <a:r>
              <a:rPr lang="zh-CN" altLang="en-US"/>
              <a:t>提供了丰富的经过了精心挑选的系统调用</a:t>
            </a:r>
          </a:p>
          <a:p>
            <a:pPr lvl="3"/>
            <a:r>
              <a:rPr lang="zh-CN" altLang="en-US"/>
              <a:t>提供了功能强大的可编程</a:t>
            </a:r>
            <a:r>
              <a:rPr lang="en-US" altLang="zh-CN"/>
              <a:t>SHELL</a:t>
            </a:r>
            <a:r>
              <a:rPr lang="zh-CN" altLang="en-US"/>
              <a:t>语言（即外壳语言）作为用户界面</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02" name="Rectangle 2"/>
          <p:cNvSpPr>
            <a:spLocks noGrp="1" noChangeArrowheads="1"/>
          </p:cNvSpPr>
          <p:nvPr>
            <p:ph type="body" idx="1"/>
          </p:nvPr>
        </p:nvSpPr>
        <p:spPr>
          <a:xfrm>
            <a:off x="566738" y="1196975"/>
            <a:ext cx="7966075" cy="5184775"/>
          </a:xfrm>
        </p:spPr>
        <p:txBody>
          <a:bodyPr/>
          <a:lstStyle/>
          <a:p>
            <a:r>
              <a:rPr lang="zh-CN" altLang="en-US"/>
              <a:t>典型操作系统</a:t>
            </a:r>
          </a:p>
          <a:p>
            <a:pPr lvl="1"/>
            <a:r>
              <a:rPr lang="en-US" altLang="zh-CN">
                <a:ea typeface="隶书" pitchFamily="49" charset="-122"/>
              </a:rPr>
              <a:t>UNIX</a:t>
            </a:r>
          </a:p>
          <a:p>
            <a:pPr lvl="2"/>
            <a:r>
              <a:rPr lang="en-US" altLang="zh-CN"/>
              <a:t>UNIX</a:t>
            </a:r>
            <a:r>
              <a:rPr lang="zh-CN" altLang="en-US"/>
              <a:t>系统结构与特性</a:t>
            </a:r>
          </a:p>
          <a:p>
            <a:pPr lvl="3" algn="just"/>
            <a:r>
              <a:rPr lang="zh-CN" altLang="en-US"/>
              <a:t>采用的树形文件系统</a:t>
            </a:r>
          </a:p>
          <a:p>
            <a:pPr lvl="4" algn="just"/>
            <a:r>
              <a:rPr lang="zh-CN" altLang="en-US"/>
              <a:t>具有良好的安全性、保密性和可维护性</a:t>
            </a:r>
          </a:p>
          <a:p>
            <a:pPr lvl="3" algn="just"/>
            <a:r>
              <a:rPr lang="zh-CN" altLang="en-US"/>
              <a:t>提供了多种通信机制</a:t>
            </a:r>
          </a:p>
          <a:p>
            <a:pPr lvl="4" algn="just"/>
            <a:r>
              <a:rPr lang="zh-CN" altLang="en-US"/>
              <a:t>如：管道通信、软中断通信、消息通信、共享存储器通信和信号量通信</a:t>
            </a:r>
          </a:p>
          <a:p>
            <a:pPr lvl="3" algn="just"/>
            <a:r>
              <a:rPr lang="zh-CN" altLang="en-US"/>
              <a:t>进程对换内存管理机制和请求调页的存储管理方式，实现了虚存管理，大大提高了内存的使用效率</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7571" name="Rectangle 3"/>
          <p:cNvSpPr>
            <a:spLocks noGrp="1" noChangeArrowheads="1"/>
          </p:cNvSpPr>
          <p:nvPr>
            <p:ph type="body" idx="1"/>
          </p:nvPr>
        </p:nvSpPr>
        <p:spPr>
          <a:xfrm>
            <a:off x="566738" y="1196975"/>
            <a:ext cx="8253734" cy="5111750"/>
          </a:xfrm>
        </p:spPr>
        <p:txBody>
          <a:bodyPr/>
          <a:lstStyle/>
          <a:p>
            <a:r>
              <a:rPr lang="zh-CN" altLang="en-US" dirty="0"/>
              <a:t>典型操作系统</a:t>
            </a:r>
          </a:p>
          <a:p>
            <a:pPr lvl="1"/>
            <a:r>
              <a:rPr lang="en-US" altLang="zh-CN" dirty="0"/>
              <a:t>Linux</a:t>
            </a:r>
          </a:p>
          <a:p>
            <a:pPr lvl="2"/>
            <a:r>
              <a:rPr lang="zh-CN" altLang="en-US" dirty="0"/>
              <a:t>芬兰的</a:t>
            </a:r>
            <a:r>
              <a:rPr lang="en-US" altLang="zh-CN" dirty="0"/>
              <a:t>Linus Torvalds</a:t>
            </a:r>
            <a:r>
              <a:rPr lang="zh-CN" altLang="en-US" dirty="0"/>
              <a:t>开发的基于</a:t>
            </a:r>
            <a:r>
              <a:rPr lang="en-US" altLang="zh-CN" dirty="0"/>
              <a:t>UNIX</a:t>
            </a:r>
            <a:r>
              <a:rPr lang="zh-CN" altLang="en-US" dirty="0"/>
              <a:t>的操作系统，可在</a:t>
            </a:r>
            <a:r>
              <a:rPr lang="en-US" altLang="zh-CN" dirty="0"/>
              <a:t>Intel</a:t>
            </a:r>
            <a:r>
              <a:rPr lang="zh-CN" altLang="en-US" dirty="0"/>
              <a:t>的</a:t>
            </a:r>
            <a:r>
              <a:rPr lang="en-US" altLang="zh-CN" dirty="0"/>
              <a:t>CPU</a:t>
            </a:r>
            <a:r>
              <a:rPr lang="zh-CN" altLang="en-US" dirty="0"/>
              <a:t>上更有效地运行</a:t>
            </a:r>
          </a:p>
          <a:p>
            <a:pPr lvl="2"/>
            <a:r>
              <a:rPr lang="en-US" altLang="zh-CN" dirty="0"/>
              <a:t>Linux</a:t>
            </a:r>
            <a:r>
              <a:rPr lang="zh-CN" altLang="en-US" dirty="0"/>
              <a:t>的最大特点是其源代码是免费和开放的，经过很多人的不断完善，如今</a:t>
            </a:r>
            <a:r>
              <a:rPr lang="en-US" altLang="zh-CN" dirty="0"/>
              <a:t>Linux</a:t>
            </a:r>
            <a:r>
              <a:rPr lang="zh-CN" altLang="en-US" dirty="0"/>
              <a:t>可在各种平台上运行，而且</a:t>
            </a:r>
            <a:r>
              <a:rPr lang="en-US" altLang="zh-CN" dirty="0"/>
              <a:t>Linux</a:t>
            </a:r>
            <a:r>
              <a:rPr lang="zh-CN" altLang="en-US" dirty="0"/>
              <a:t>也提供了图形化的窗口</a:t>
            </a:r>
            <a:r>
              <a:rPr lang="en-US" altLang="zh-CN" dirty="0"/>
              <a:t>X Window</a:t>
            </a:r>
          </a:p>
          <a:p>
            <a:pPr lvl="2"/>
            <a:r>
              <a:rPr lang="zh-CN" altLang="en-US" dirty="0"/>
              <a:t>目前最新的</a:t>
            </a:r>
            <a:r>
              <a:rPr lang="en-US" altLang="zh-CN" dirty="0"/>
              <a:t>Linux</a:t>
            </a:r>
            <a:r>
              <a:rPr lang="zh-CN" altLang="en-US" dirty="0"/>
              <a:t>核心版本</a:t>
            </a:r>
            <a:r>
              <a:rPr lang="zh-CN" altLang="en-US" dirty="0" smtClean="0"/>
              <a:t>为</a:t>
            </a:r>
            <a:r>
              <a:rPr lang="en-US" altLang="zh-CN" dirty="0" smtClean="0"/>
              <a:t>3.12</a:t>
            </a:r>
            <a:endParaRPr lang="en-US" altLang="zh-CN" dirty="0"/>
          </a:p>
          <a:p>
            <a:pPr lvl="2"/>
            <a:r>
              <a:rPr lang="zh-CN" altLang="en-US" dirty="0"/>
              <a:t>较为流行的产品有</a:t>
            </a:r>
          </a:p>
          <a:p>
            <a:pPr lvl="3"/>
            <a:r>
              <a:rPr lang="zh-CN" altLang="en-US" dirty="0"/>
              <a:t>国际</a:t>
            </a:r>
            <a:r>
              <a:rPr lang="zh-CN" altLang="en-US" dirty="0" smtClean="0"/>
              <a:t>：</a:t>
            </a:r>
            <a:r>
              <a:rPr lang="en-US" altLang="zh-CN" dirty="0" smtClean="0">
                <a:latin typeface="Times New Roman" panose="02020603050405020304" pitchFamily="18" charset="0"/>
              </a:rPr>
              <a:t>Fedora/</a:t>
            </a:r>
            <a:r>
              <a:rPr lang="en-US" altLang="zh-CN" dirty="0" err="1" smtClean="0">
                <a:latin typeface="Times New Roman" panose="02020603050405020304" pitchFamily="18" charset="0"/>
              </a:rPr>
              <a:t>Redhat</a:t>
            </a:r>
            <a:r>
              <a:rPr lang="zh-CN" altLang="en-US" dirty="0" smtClean="0">
                <a:latin typeface="Times New Roman" panose="02020603050405020304" pitchFamily="18" charset="0"/>
              </a:rPr>
              <a:t>、</a:t>
            </a:r>
            <a:r>
              <a:rPr lang="en-US" altLang="zh-CN" dirty="0" smtClean="0">
                <a:latin typeface="Times New Roman" panose="02020603050405020304" pitchFamily="18" charset="0"/>
              </a:rPr>
              <a:t>Ubuntu</a:t>
            </a:r>
            <a:r>
              <a:rPr lang="zh-CN" altLang="en-US" dirty="0">
                <a:latin typeface="Times New Roman" panose="02020603050405020304" pitchFamily="18" charset="0"/>
              </a:rPr>
              <a:t>、</a:t>
            </a:r>
            <a:r>
              <a:rPr lang="en-US" altLang="zh-CN" dirty="0" err="1" smtClean="0">
                <a:latin typeface="Times New Roman" panose="02020603050405020304" pitchFamily="18" charset="0"/>
              </a:rPr>
              <a:t>openSUSE</a:t>
            </a:r>
            <a:r>
              <a:rPr lang="zh-CN" altLang="en-US" dirty="0" smtClean="0">
                <a:latin typeface="Times New Roman" panose="02020603050405020304" pitchFamily="18" charset="0"/>
              </a:rPr>
              <a:t>、</a:t>
            </a:r>
            <a:r>
              <a:rPr lang="en-US" altLang="zh-CN" dirty="0" err="1" smtClean="0">
                <a:latin typeface="Times New Roman" panose="02020603050405020304" pitchFamily="18" charset="0"/>
              </a:rPr>
              <a:t>CentOS</a:t>
            </a:r>
            <a:r>
              <a:rPr lang="zh-CN" altLang="en-US" dirty="0" smtClean="0"/>
              <a:t>等</a:t>
            </a:r>
            <a:endParaRPr lang="zh-CN" altLang="en-US" dirty="0"/>
          </a:p>
          <a:p>
            <a:pPr lvl="3"/>
            <a:r>
              <a:rPr lang="zh-CN" altLang="en-US" dirty="0"/>
              <a:t>国内：红旗</a:t>
            </a:r>
            <a:r>
              <a:rPr lang="en-US" altLang="zh-CN" dirty="0"/>
              <a:t>Linux</a:t>
            </a:r>
            <a:r>
              <a:rPr lang="zh-CN" altLang="en-US" dirty="0"/>
              <a:t>、蓝点</a:t>
            </a:r>
            <a:r>
              <a:rPr lang="en-US" altLang="zh-CN" dirty="0"/>
              <a:t>Linux</a:t>
            </a:r>
            <a:r>
              <a:rPr lang="zh-CN" altLang="en-US" dirty="0"/>
              <a:t>等</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6370" name="Rectangle 2"/>
          <p:cNvSpPr>
            <a:spLocks noGrp="1" noChangeArrowheads="1"/>
          </p:cNvSpPr>
          <p:nvPr>
            <p:ph type="body" idx="1"/>
          </p:nvPr>
        </p:nvSpPr>
        <p:spPr>
          <a:xfrm>
            <a:off x="566738" y="1196975"/>
            <a:ext cx="8108950" cy="5184775"/>
          </a:xfrm>
        </p:spPr>
        <p:txBody>
          <a:bodyPr/>
          <a:lstStyle/>
          <a:p>
            <a:r>
              <a:rPr lang="zh-CN" altLang="en-US"/>
              <a:t>典型操作系统</a:t>
            </a:r>
          </a:p>
          <a:p>
            <a:pPr lvl="1">
              <a:spcAft>
                <a:spcPts val="300"/>
              </a:spcAft>
            </a:pPr>
            <a:r>
              <a:rPr lang="en-US" altLang="zh-CN"/>
              <a:t>Windows</a:t>
            </a:r>
          </a:p>
          <a:p>
            <a:pPr lvl="2">
              <a:spcAft>
                <a:spcPts val="300"/>
              </a:spcAft>
            </a:pPr>
            <a:r>
              <a:rPr lang="en-US" altLang="zh-CN"/>
              <a:t>32</a:t>
            </a:r>
            <a:r>
              <a:rPr lang="zh-CN" altLang="en-US"/>
              <a:t>位以上高档微机的、单用户、多任务、基于图形界面的主流</a:t>
            </a:r>
            <a:r>
              <a:rPr lang="en-US" altLang="zh-CN"/>
              <a:t>OS</a:t>
            </a:r>
          </a:p>
          <a:p>
            <a:pPr lvl="3">
              <a:spcAft>
                <a:spcPts val="300"/>
              </a:spcAft>
            </a:pPr>
            <a:r>
              <a:rPr lang="zh-CN" altLang="en-US"/>
              <a:t>个人计算机采用</a:t>
            </a:r>
            <a:r>
              <a:rPr lang="en-US" altLang="zh-CN"/>
              <a:t>Windows</a:t>
            </a:r>
            <a:r>
              <a:rPr lang="zh-CN" altLang="en-US"/>
              <a:t>占</a:t>
            </a:r>
            <a:r>
              <a:rPr lang="en-US" altLang="zh-CN"/>
              <a:t>90</a:t>
            </a:r>
            <a:r>
              <a:rPr lang="zh-CN" altLang="en-US"/>
              <a:t>％以上</a:t>
            </a:r>
          </a:p>
          <a:p>
            <a:pPr lvl="3">
              <a:spcAft>
                <a:spcPts val="300"/>
              </a:spcAft>
            </a:pPr>
            <a:r>
              <a:rPr lang="zh-CN" altLang="en-US"/>
              <a:t>微软公司成了垄断</a:t>
            </a:r>
            <a:r>
              <a:rPr lang="en-US" altLang="zh-CN"/>
              <a:t>PC</a:t>
            </a:r>
            <a:r>
              <a:rPr lang="zh-CN" altLang="en-US"/>
              <a:t>行业的同义词</a:t>
            </a:r>
            <a:endParaRPr lang="zh-CN" altLang="en-US" sz="2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1490" name="Rectangle 2"/>
          <p:cNvSpPr>
            <a:spLocks noGrp="1" noChangeArrowheads="1"/>
          </p:cNvSpPr>
          <p:nvPr>
            <p:ph type="body" idx="1"/>
          </p:nvPr>
        </p:nvSpPr>
        <p:spPr>
          <a:xfrm>
            <a:off x="566738" y="1196975"/>
            <a:ext cx="8108950" cy="5661025"/>
          </a:xfrm>
        </p:spPr>
        <p:txBody>
          <a:bodyPr/>
          <a:lstStyle/>
          <a:p>
            <a:pPr>
              <a:lnSpc>
                <a:spcPct val="90000"/>
              </a:lnSpc>
              <a:spcBef>
                <a:spcPct val="0"/>
              </a:spcBef>
            </a:pPr>
            <a:r>
              <a:rPr lang="zh-CN" altLang="en-US"/>
              <a:t>典型操作系统</a:t>
            </a:r>
          </a:p>
          <a:p>
            <a:pPr lvl="1">
              <a:lnSpc>
                <a:spcPct val="90000"/>
              </a:lnSpc>
              <a:spcBef>
                <a:spcPct val="0"/>
              </a:spcBef>
              <a:spcAft>
                <a:spcPts val="300"/>
              </a:spcAft>
            </a:pPr>
            <a:r>
              <a:rPr lang="en-US" altLang="zh-CN"/>
              <a:t>Windows</a:t>
            </a:r>
          </a:p>
          <a:p>
            <a:pPr lvl="2">
              <a:lnSpc>
                <a:spcPct val="90000"/>
              </a:lnSpc>
              <a:spcBef>
                <a:spcPct val="0"/>
              </a:spcBef>
              <a:spcAft>
                <a:spcPts val="300"/>
              </a:spcAft>
            </a:pPr>
            <a:r>
              <a:rPr lang="zh-CN" altLang="en-US"/>
              <a:t>特点</a:t>
            </a:r>
          </a:p>
          <a:p>
            <a:pPr lvl="3" algn="just">
              <a:lnSpc>
                <a:spcPct val="90000"/>
              </a:lnSpc>
              <a:spcBef>
                <a:spcPct val="0"/>
              </a:spcBef>
            </a:pPr>
            <a:r>
              <a:rPr lang="zh-CN" altLang="en-US"/>
              <a:t>一致性的用户界面</a:t>
            </a:r>
          </a:p>
          <a:p>
            <a:pPr lvl="4" algn="just">
              <a:lnSpc>
                <a:spcPct val="90000"/>
              </a:lnSpc>
              <a:spcBef>
                <a:spcPct val="0"/>
              </a:spcBef>
            </a:pPr>
            <a:r>
              <a:rPr lang="zh-CN" altLang="en-US"/>
              <a:t>（图形界面、窗口、菜单、控件操作方式）</a:t>
            </a:r>
          </a:p>
          <a:p>
            <a:pPr lvl="3" algn="just">
              <a:lnSpc>
                <a:spcPct val="90000"/>
              </a:lnSpc>
              <a:spcBef>
                <a:spcPct val="0"/>
              </a:spcBef>
            </a:pPr>
            <a:r>
              <a:rPr lang="zh-CN" altLang="en-US"/>
              <a:t>多任务操作</a:t>
            </a:r>
          </a:p>
          <a:p>
            <a:pPr lvl="3" algn="just">
              <a:lnSpc>
                <a:spcPct val="90000"/>
              </a:lnSpc>
              <a:spcBef>
                <a:spcPct val="0"/>
              </a:spcBef>
            </a:pPr>
            <a:r>
              <a:rPr lang="zh-CN" altLang="en-US"/>
              <a:t>功能强大的、先进的内存管理</a:t>
            </a:r>
          </a:p>
          <a:p>
            <a:pPr lvl="3" algn="just">
              <a:lnSpc>
                <a:spcPct val="90000"/>
              </a:lnSpc>
              <a:spcBef>
                <a:spcPct val="0"/>
              </a:spcBef>
            </a:pPr>
            <a:r>
              <a:rPr lang="zh-CN" altLang="en-US"/>
              <a:t>支持动态数据交换（</a:t>
            </a:r>
            <a:r>
              <a:rPr lang="en-US" altLang="zh-CN"/>
              <a:t>DDE</a:t>
            </a:r>
            <a:r>
              <a:rPr lang="zh-CN" altLang="en-US"/>
              <a:t>）和动态连接库（</a:t>
            </a:r>
            <a:r>
              <a:rPr lang="en-US" altLang="zh-CN"/>
              <a:t>DLL</a:t>
            </a:r>
            <a:r>
              <a:rPr lang="zh-CN" altLang="en-US"/>
              <a:t>）</a:t>
            </a:r>
          </a:p>
          <a:p>
            <a:pPr lvl="3" algn="just">
              <a:lnSpc>
                <a:spcPct val="90000"/>
              </a:lnSpc>
              <a:spcBef>
                <a:spcPct val="0"/>
              </a:spcBef>
            </a:pPr>
            <a:r>
              <a:rPr lang="zh-CN" altLang="en-US"/>
              <a:t>设备无关性</a:t>
            </a:r>
          </a:p>
          <a:p>
            <a:pPr lvl="4" algn="just">
              <a:lnSpc>
                <a:spcPct val="90000"/>
              </a:lnSpc>
              <a:spcBef>
                <a:spcPct val="0"/>
              </a:spcBef>
            </a:pPr>
            <a:r>
              <a:rPr lang="zh-CN" altLang="en-US"/>
              <a:t>对外部设备的管理都是通过设备驱动程序来实现的</a:t>
            </a:r>
          </a:p>
          <a:p>
            <a:pPr lvl="4" algn="just">
              <a:lnSpc>
                <a:spcPct val="90000"/>
              </a:lnSpc>
              <a:spcBef>
                <a:spcPct val="0"/>
              </a:spcBef>
            </a:pPr>
            <a:r>
              <a:rPr lang="zh-CN" altLang="en-US"/>
              <a:t>更换设备只需安装相应的设备驱动程序即可</a:t>
            </a:r>
          </a:p>
          <a:p>
            <a:pPr lvl="4" algn="just">
              <a:lnSpc>
                <a:spcPct val="90000"/>
              </a:lnSpc>
              <a:spcBef>
                <a:spcPct val="0"/>
              </a:spcBef>
            </a:pPr>
            <a:r>
              <a:rPr lang="zh-CN" altLang="en-US"/>
              <a:t>支持鼠标操作</a:t>
            </a:r>
          </a:p>
          <a:p>
            <a:pPr lvl="3" algn="just">
              <a:lnSpc>
                <a:spcPct val="90000"/>
              </a:lnSpc>
              <a:spcBef>
                <a:spcPct val="0"/>
              </a:spcBef>
            </a:pPr>
            <a:r>
              <a:rPr lang="zh-CN" altLang="en-US"/>
              <a:t>支持网络功能和多媒体技术</a:t>
            </a:r>
          </a:p>
          <a:p>
            <a:pPr lvl="4" algn="just">
              <a:lnSpc>
                <a:spcPct val="90000"/>
              </a:lnSpc>
              <a:spcBef>
                <a:spcPct val="0"/>
              </a:spcBef>
            </a:pPr>
            <a:r>
              <a:rPr lang="zh-CN" altLang="en-US"/>
              <a:t>内置</a:t>
            </a:r>
            <a:r>
              <a:rPr lang="en-US" altLang="zh-CN"/>
              <a:t>TCP/IP</a:t>
            </a:r>
            <a:r>
              <a:rPr lang="zh-CN" altLang="en-US"/>
              <a:t>协议、</a:t>
            </a:r>
            <a:r>
              <a:rPr lang="en-US" altLang="zh-CN"/>
              <a:t>Windows</a:t>
            </a:r>
            <a:r>
              <a:rPr lang="zh-CN" altLang="en-US"/>
              <a:t>网络登录等功能，使各种资源可在网上共享</a:t>
            </a:r>
          </a:p>
          <a:p>
            <a:pPr lvl="3" algn="just">
              <a:lnSpc>
                <a:spcPct val="90000"/>
              </a:lnSpc>
              <a:spcBef>
                <a:spcPct val="0"/>
              </a:spcBef>
            </a:pPr>
            <a:r>
              <a:rPr lang="zh-CN" altLang="en-US"/>
              <a:t>支持</a:t>
            </a:r>
            <a:r>
              <a:rPr lang="en-US" altLang="zh-CN"/>
              <a:t>GBK</a:t>
            </a:r>
            <a:r>
              <a:rPr lang="zh-CN" altLang="en-US"/>
              <a:t>大字符集（</a:t>
            </a:r>
            <a:r>
              <a:rPr lang="en-US" altLang="zh-CN"/>
              <a:t>2</a:t>
            </a:r>
            <a:r>
              <a:rPr lang="zh-CN" altLang="en-US"/>
              <a:t>万多汉字字符）及多种字库</a:t>
            </a:r>
          </a:p>
          <a:p>
            <a:pPr lvl="3" algn="just">
              <a:lnSpc>
                <a:spcPct val="90000"/>
              </a:lnSpc>
              <a:spcBef>
                <a:spcPct val="0"/>
              </a:spcBef>
            </a:pPr>
            <a:r>
              <a:rPr lang="zh-CN" altLang="en-US"/>
              <a:t>系统庞大、开销大，启动、关机慢</a:t>
            </a:r>
            <a:endParaRPr lang="zh-CN" altLang="en-US" sz="2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9442" name="Rectangle 2"/>
          <p:cNvSpPr>
            <a:spLocks noGrp="1" noChangeArrowheads="1"/>
          </p:cNvSpPr>
          <p:nvPr>
            <p:ph type="body" idx="1"/>
          </p:nvPr>
        </p:nvSpPr>
        <p:spPr>
          <a:xfrm>
            <a:off x="566738" y="1196975"/>
            <a:ext cx="8108950" cy="5184775"/>
          </a:xfrm>
        </p:spPr>
        <p:txBody>
          <a:bodyPr/>
          <a:lstStyle/>
          <a:p>
            <a:r>
              <a:rPr lang="zh-CN" altLang="en-US"/>
              <a:t>典型操作系统</a:t>
            </a:r>
          </a:p>
          <a:p>
            <a:pPr lvl="1">
              <a:spcAft>
                <a:spcPts val="300"/>
              </a:spcAft>
            </a:pPr>
            <a:r>
              <a:rPr lang="en-US" altLang="zh-CN"/>
              <a:t>Windows NT</a:t>
            </a:r>
          </a:p>
          <a:p>
            <a:pPr lvl="2"/>
            <a:r>
              <a:rPr lang="zh-CN" altLang="en-US"/>
              <a:t>支持多种硬件平台和多种网络协议，向最终用户、系统管理人员、网络管理员、软硬件开发人员提供了许多优秀特性</a:t>
            </a:r>
          </a:p>
          <a:p>
            <a:pPr lvl="2"/>
            <a:r>
              <a:rPr lang="zh-CN" altLang="en-US"/>
              <a:t>使其成为深受受欢迎的可用性和可管理性较好的企业级操作系统</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body" idx="1"/>
          </p:nvPr>
        </p:nvSpPr>
        <p:spPr/>
        <p:txBody>
          <a:bodyPr/>
          <a:lstStyle/>
          <a:p>
            <a:r>
              <a:rPr lang="zh-CN" altLang="en-US"/>
              <a:t>操作系统提供的基本服务</a:t>
            </a:r>
          </a:p>
          <a:p>
            <a:pPr lvl="1"/>
            <a:r>
              <a:rPr lang="zh-CN" altLang="en-US"/>
              <a:t>维护安全</a:t>
            </a:r>
          </a:p>
          <a:p>
            <a:pPr lvl="2"/>
            <a:r>
              <a:rPr lang="zh-CN" altLang="en-US"/>
              <a:t>操作系统帮助用户维护计算机系统中数据的安全，使非法用户无法存取合法用户的数据，保全合法用户的利益</a:t>
            </a:r>
          </a:p>
        </p:txBody>
      </p:sp>
      <p:pic>
        <p:nvPicPr>
          <p:cNvPr id="22324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3716338"/>
            <a:ext cx="3384550" cy="26495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0466" name="Rectangle 2"/>
          <p:cNvSpPr>
            <a:spLocks noGrp="1" noChangeArrowheads="1"/>
          </p:cNvSpPr>
          <p:nvPr>
            <p:ph type="body" idx="1"/>
          </p:nvPr>
        </p:nvSpPr>
        <p:spPr>
          <a:xfrm>
            <a:off x="566738" y="1196975"/>
            <a:ext cx="8253412" cy="5327650"/>
          </a:xfrm>
        </p:spPr>
        <p:txBody>
          <a:bodyPr/>
          <a:lstStyle/>
          <a:p>
            <a:r>
              <a:rPr lang="zh-CN" altLang="en-US"/>
              <a:t>典型操作系统</a:t>
            </a:r>
          </a:p>
          <a:p>
            <a:pPr lvl="1"/>
            <a:r>
              <a:rPr lang="en-US" altLang="zh-CN"/>
              <a:t>Windows 2000</a:t>
            </a:r>
          </a:p>
          <a:p>
            <a:pPr lvl="2"/>
            <a:r>
              <a:rPr lang="en-US" altLang="zh-CN">
                <a:latin typeface="Arial" charset="0"/>
              </a:rPr>
              <a:t>Windows2000</a:t>
            </a:r>
            <a:r>
              <a:rPr lang="zh-CN" altLang="en-US"/>
              <a:t>是构建在</a:t>
            </a:r>
            <a:r>
              <a:rPr lang="en-US" altLang="zh-CN">
                <a:latin typeface="Arial" charset="0"/>
              </a:rPr>
              <a:t>Windows NT</a:t>
            </a:r>
            <a:r>
              <a:rPr lang="zh-CN" altLang="en-US"/>
              <a:t>核心之上</a:t>
            </a:r>
          </a:p>
          <a:p>
            <a:pPr lvl="3"/>
            <a:r>
              <a:rPr lang="zh-CN" altLang="en-US"/>
              <a:t>继承</a:t>
            </a:r>
            <a:r>
              <a:rPr lang="en-US" altLang="zh-CN"/>
              <a:t>Windows 98</a:t>
            </a:r>
            <a:r>
              <a:rPr lang="zh-CN" altLang="en-US"/>
              <a:t>友好用户界面的全新的操作系统</a:t>
            </a:r>
          </a:p>
          <a:p>
            <a:pPr lvl="2"/>
            <a:r>
              <a:rPr lang="zh-CN" altLang="en-US" sz="2800"/>
              <a:t>特性</a:t>
            </a:r>
          </a:p>
          <a:p>
            <a:pPr lvl="3"/>
            <a:r>
              <a:rPr lang="zh-CN" altLang="en-US"/>
              <a:t>稳定性更高 </a:t>
            </a:r>
          </a:p>
          <a:p>
            <a:pPr lvl="3"/>
            <a:r>
              <a:rPr lang="zh-CN" altLang="en-US"/>
              <a:t>运行效率更佳 </a:t>
            </a:r>
          </a:p>
          <a:p>
            <a:pPr lvl="3"/>
            <a:r>
              <a:rPr lang="zh-CN" altLang="en-US"/>
              <a:t>安全性更好 </a:t>
            </a:r>
          </a:p>
          <a:p>
            <a:pPr lvl="3"/>
            <a:r>
              <a:rPr lang="zh-CN" altLang="en-US"/>
              <a:t>管理使用更加方便 </a:t>
            </a:r>
          </a:p>
          <a:p>
            <a:pPr lvl="3"/>
            <a:r>
              <a:rPr lang="zh-CN" altLang="en-US"/>
              <a:t>硬件设备支持更好</a:t>
            </a:r>
          </a:p>
          <a:p>
            <a:pPr lvl="2"/>
            <a:r>
              <a:rPr lang="zh-CN" altLang="en-US" sz="2800"/>
              <a:t>版本：</a:t>
            </a:r>
            <a:r>
              <a:rPr lang="en-US" altLang="zh-CN" sz="2800">
                <a:latin typeface="Arial" charset="0"/>
              </a:rPr>
              <a:t>Professional</a:t>
            </a:r>
            <a:r>
              <a:rPr lang="zh-CN" altLang="en-US" sz="2800">
                <a:latin typeface="Arial" charset="0"/>
              </a:rPr>
              <a:t>、</a:t>
            </a:r>
            <a:r>
              <a:rPr lang="en-US" altLang="zh-CN" sz="2800">
                <a:latin typeface="Arial" charset="0"/>
              </a:rPr>
              <a:t>Server</a:t>
            </a:r>
            <a:r>
              <a:rPr lang="zh-CN" altLang="en-US" sz="2800">
                <a:latin typeface="Arial" charset="0"/>
              </a:rPr>
              <a:t>、</a:t>
            </a:r>
            <a:r>
              <a:rPr lang="en-US" altLang="zh-CN" sz="2800">
                <a:latin typeface="Arial" charset="0"/>
              </a:rPr>
              <a:t>Advanced Server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6851" name="Rectangle 3"/>
          <p:cNvSpPr>
            <a:spLocks noGrp="1" noChangeArrowheads="1"/>
          </p:cNvSpPr>
          <p:nvPr>
            <p:ph type="body" idx="1"/>
          </p:nvPr>
        </p:nvSpPr>
        <p:spPr>
          <a:xfrm>
            <a:off x="566738" y="1196975"/>
            <a:ext cx="8001000" cy="5400675"/>
          </a:xfrm>
        </p:spPr>
        <p:txBody>
          <a:bodyPr/>
          <a:lstStyle/>
          <a:p>
            <a:pPr>
              <a:lnSpc>
                <a:spcPct val="90000"/>
              </a:lnSpc>
            </a:pPr>
            <a:r>
              <a:rPr lang="zh-CN" altLang="en-US"/>
              <a:t>典型操作系统</a:t>
            </a:r>
          </a:p>
          <a:p>
            <a:pPr lvl="1">
              <a:lnSpc>
                <a:spcPct val="90000"/>
              </a:lnSpc>
            </a:pPr>
            <a:r>
              <a:rPr lang="en-US" altLang="zh-CN"/>
              <a:t>Windows XP</a:t>
            </a:r>
          </a:p>
          <a:p>
            <a:pPr lvl="2">
              <a:lnSpc>
                <a:spcPct val="90000"/>
              </a:lnSpc>
            </a:pPr>
            <a:r>
              <a:rPr lang="en-US" altLang="zh-CN" sz="2800"/>
              <a:t>“XP”</a:t>
            </a:r>
            <a:r>
              <a:rPr lang="zh-CN" altLang="en-US" sz="2800"/>
              <a:t>英文</a:t>
            </a:r>
            <a:r>
              <a:rPr lang="en-US" altLang="zh-CN" sz="2800"/>
              <a:t>Experience</a:t>
            </a:r>
            <a:r>
              <a:rPr lang="zh-CN" altLang="en-US" sz="2800"/>
              <a:t>（体验）的缩写。用以象征新的版本将以更为智能化的工作方式为广大用户带来新的体验，具有高度客户导向的界面和功能</a:t>
            </a:r>
          </a:p>
          <a:p>
            <a:pPr lvl="2">
              <a:lnSpc>
                <a:spcPct val="90000"/>
              </a:lnSpc>
            </a:pPr>
            <a:r>
              <a:rPr lang="en-US" altLang="zh-CN" sz="2800"/>
              <a:t>Windows XP</a:t>
            </a:r>
            <a:r>
              <a:rPr lang="zh-CN" altLang="en-US" sz="2800"/>
              <a:t>有</a:t>
            </a:r>
            <a:r>
              <a:rPr lang="en-US" altLang="zh-CN" sz="2800"/>
              <a:t>3</a:t>
            </a:r>
            <a:r>
              <a:rPr lang="zh-CN" altLang="en-US" sz="2800"/>
              <a:t>个版本</a:t>
            </a:r>
          </a:p>
          <a:p>
            <a:pPr lvl="3">
              <a:lnSpc>
                <a:spcPct val="90000"/>
              </a:lnSpc>
            </a:pPr>
            <a:r>
              <a:rPr lang="en-US" altLang="zh-CN"/>
              <a:t>Windows XP Home Edition </a:t>
            </a:r>
            <a:r>
              <a:rPr lang="zh-CN" altLang="en-US"/>
              <a:t>拥有针对数字媒体的最佳平台，适宜于家庭用户和游戏玩家</a:t>
            </a:r>
          </a:p>
          <a:p>
            <a:pPr lvl="3">
              <a:lnSpc>
                <a:spcPct val="90000"/>
              </a:lnSpc>
            </a:pPr>
            <a:r>
              <a:rPr lang="en-US" altLang="zh-CN"/>
              <a:t>Windows XP Professional </a:t>
            </a:r>
            <a:r>
              <a:rPr lang="zh-CN" altLang="en-US"/>
              <a:t>是为企业用户设计的，提供了高级别的扩展性和可靠性</a:t>
            </a:r>
          </a:p>
          <a:p>
            <a:pPr lvl="3">
              <a:lnSpc>
                <a:spcPct val="90000"/>
              </a:lnSpc>
            </a:pPr>
            <a:r>
              <a:rPr lang="en-US" altLang="zh-CN"/>
              <a:t>Windows XP 64-Bit Edition </a:t>
            </a:r>
            <a:r>
              <a:rPr lang="zh-CN" altLang="en-US"/>
              <a:t>迎合了特殊专业工作站用户的需求</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7875" name="Rectangle 3"/>
          <p:cNvSpPr>
            <a:spLocks noGrp="1" noChangeArrowheads="1"/>
          </p:cNvSpPr>
          <p:nvPr>
            <p:ph type="body" idx="1"/>
          </p:nvPr>
        </p:nvSpPr>
        <p:spPr>
          <a:xfrm>
            <a:off x="566738" y="1196975"/>
            <a:ext cx="8181975" cy="5111750"/>
          </a:xfrm>
        </p:spPr>
        <p:txBody>
          <a:bodyPr/>
          <a:lstStyle/>
          <a:p>
            <a:r>
              <a:rPr lang="zh-CN" altLang="en-US"/>
              <a:t>典型操作系统</a:t>
            </a:r>
          </a:p>
          <a:p>
            <a:pPr lvl="1"/>
            <a:r>
              <a:rPr lang="en-US" altLang="zh-CN"/>
              <a:t>Windows XP</a:t>
            </a:r>
          </a:p>
          <a:p>
            <a:pPr lvl="2"/>
            <a:r>
              <a:rPr lang="zh-CN" altLang="en-US"/>
              <a:t>主要新特性</a:t>
            </a:r>
          </a:p>
          <a:p>
            <a:pPr lvl="3"/>
            <a:r>
              <a:rPr lang="zh-CN" altLang="en-US"/>
              <a:t>更加出色的应用程序与设备兼容性 </a:t>
            </a:r>
          </a:p>
          <a:p>
            <a:pPr lvl="3"/>
            <a:r>
              <a:rPr lang="en-US" altLang="zh-CN"/>
              <a:t>Windows XP</a:t>
            </a:r>
            <a:r>
              <a:rPr lang="zh-CN" altLang="en-US"/>
              <a:t>为用户提供了更多娱乐功能</a:t>
            </a:r>
          </a:p>
          <a:p>
            <a:pPr lvl="3"/>
            <a:r>
              <a:rPr lang="en-US" altLang="zh-CN"/>
              <a:t>Windows XP</a:t>
            </a:r>
            <a:r>
              <a:rPr lang="zh-CN" altLang="en-US"/>
              <a:t>提供了一个新的视频编辑器</a:t>
            </a:r>
            <a:r>
              <a:rPr lang="en-US" altLang="zh-CN"/>
              <a:t>Windows Movie Maker</a:t>
            </a:r>
          </a:p>
          <a:p>
            <a:pPr lvl="3"/>
            <a:r>
              <a:rPr lang="en-US" altLang="zh-CN"/>
              <a:t>Windows XP</a:t>
            </a:r>
            <a:r>
              <a:rPr lang="zh-CN" altLang="en-US"/>
              <a:t>提供了更好用的网络功能，内置网络防火墙功能</a:t>
            </a:r>
          </a:p>
          <a:p>
            <a:pPr lvl="3"/>
            <a:r>
              <a:rPr lang="zh-CN" altLang="en-US"/>
              <a:t>增强系统可靠性，建立在久经考验的</a:t>
            </a:r>
            <a:r>
              <a:rPr lang="en-US" altLang="zh-CN"/>
              <a:t>Windows 2000</a:t>
            </a:r>
            <a:r>
              <a:rPr lang="zh-CN" altLang="en-US"/>
              <a:t>代码基础之上，提供了有助于确保数据安全和保护用户隐私的增强特性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body" idx="1"/>
          </p:nvPr>
        </p:nvSpPr>
        <p:spPr/>
        <p:txBody>
          <a:bodyPr/>
          <a:lstStyle/>
          <a:p>
            <a:r>
              <a:rPr lang="zh-CN" altLang="en-US"/>
              <a:t>操作系统提供的基本服务</a:t>
            </a:r>
          </a:p>
          <a:p>
            <a:pPr lvl="1"/>
            <a:r>
              <a:rPr lang="zh-CN" altLang="en-US"/>
              <a:t>通信</a:t>
            </a:r>
          </a:p>
          <a:p>
            <a:pPr lvl="2"/>
            <a:r>
              <a:rPr lang="zh-CN" altLang="en-US"/>
              <a:t>现代操作系统还提供两种进程间的通信。一种是相互通信的进程在同一计算机系统中；另一种是相互通信的进程分别处于不同的计算机系统中，他们通过网络连在一起，如上网浏览网页</a:t>
            </a:r>
          </a:p>
        </p:txBody>
      </p:sp>
      <p:pic>
        <p:nvPicPr>
          <p:cNvPr id="225291" name="Picture 11" descr="lin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575" y="4005263"/>
            <a:ext cx="2808288" cy="2352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Rectangle 3"/>
          <p:cNvSpPr>
            <a:spLocks noGrp="1" noChangeArrowheads="1"/>
          </p:cNvSpPr>
          <p:nvPr>
            <p:ph type="body" idx="1"/>
          </p:nvPr>
        </p:nvSpPr>
        <p:spPr>
          <a:xfrm>
            <a:off x="566738" y="1196975"/>
            <a:ext cx="8001000" cy="5400675"/>
          </a:xfrm>
        </p:spPr>
        <p:txBody>
          <a:bodyPr/>
          <a:lstStyle/>
          <a:p>
            <a:r>
              <a:rPr lang="zh-CN" altLang="en-US" dirty="0"/>
              <a:t>操作系统提供服务的方法</a:t>
            </a:r>
          </a:p>
          <a:p>
            <a:pPr lvl="1"/>
            <a:r>
              <a:rPr lang="zh-CN" altLang="en-US" dirty="0"/>
              <a:t>系统命令</a:t>
            </a:r>
          </a:p>
          <a:p>
            <a:pPr lvl="2"/>
            <a:r>
              <a:rPr lang="zh-CN" altLang="en-US" dirty="0"/>
              <a:t>系统命令是在</a:t>
            </a:r>
            <a:r>
              <a:rPr lang="zh-CN" altLang="en-US" dirty="0">
                <a:solidFill>
                  <a:srgbClr val="FF0000"/>
                </a:solidFill>
              </a:rPr>
              <a:t>用户一级</a:t>
            </a:r>
            <a:r>
              <a:rPr lang="zh-CN" altLang="en-US" dirty="0"/>
              <a:t>使用的服务，用户可直接在系统终端或机器键盘上使用，系统对每一个命令立即响应、执行并回答</a:t>
            </a:r>
          </a:p>
          <a:p>
            <a:pPr lvl="2"/>
            <a:r>
              <a:rPr lang="zh-CN" altLang="en-US" dirty="0"/>
              <a:t>如</a:t>
            </a:r>
            <a:r>
              <a:rPr lang="en-US" altLang="zh-CN" dirty="0"/>
              <a:t>ping</a:t>
            </a:r>
            <a:r>
              <a:rPr lang="zh-CN" altLang="en-US" dirty="0"/>
              <a:t>等命令及开始菜单中的程序</a:t>
            </a:r>
          </a:p>
        </p:txBody>
      </p:sp>
      <p:pic>
        <p:nvPicPr>
          <p:cNvPr id="22938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463" y="3860800"/>
            <a:ext cx="3960812" cy="2660650"/>
          </a:xfrm>
          <a:prstGeom prst="rect">
            <a:avLst/>
          </a:prstGeom>
          <a:noFill/>
          <a:extLst>
            <a:ext uri="{909E8E84-426E-40DD-AFC4-6F175D3DCCD1}">
              <a14:hiddenFill xmlns:a14="http://schemas.microsoft.com/office/drawing/2010/main">
                <a:solidFill>
                  <a:srgbClr val="FFFFFF"/>
                </a:solidFill>
              </a14:hiddenFill>
            </a:ext>
          </a:extLst>
        </p:spPr>
      </p:pic>
      <p:pic>
        <p:nvPicPr>
          <p:cNvPr id="22938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4149725"/>
            <a:ext cx="3671888" cy="18938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body" idx="1"/>
          </p:nvPr>
        </p:nvSpPr>
        <p:spPr>
          <a:xfrm>
            <a:off x="566738" y="1196975"/>
            <a:ext cx="8001000" cy="5400675"/>
          </a:xfrm>
        </p:spPr>
        <p:txBody>
          <a:bodyPr/>
          <a:lstStyle/>
          <a:p>
            <a:r>
              <a:rPr lang="zh-CN" altLang="en-US" dirty="0"/>
              <a:t>操作系统提供服务的方法</a:t>
            </a:r>
          </a:p>
          <a:p>
            <a:pPr lvl="1"/>
            <a:r>
              <a:rPr lang="zh-CN" altLang="en-US" dirty="0"/>
              <a:t>系统调用</a:t>
            </a:r>
          </a:p>
          <a:p>
            <a:pPr lvl="2"/>
            <a:r>
              <a:rPr lang="zh-CN" altLang="en-US" dirty="0"/>
              <a:t>系统调用也称为系统请求，是操作系统提供的基本服务，是在</a:t>
            </a:r>
            <a:r>
              <a:rPr lang="zh-CN" altLang="en-US" dirty="0">
                <a:solidFill>
                  <a:srgbClr val="FF0000"/>
                </a:solidFill>
              </a:rPr>
              <a:t>程序一级</a:t>
            </a:r>
            <a:r>
              <a:rPr lang="zh-CN" altLang="en-US" dirty="0"/>
              <a:t>使用的命令</a:t>
            </a:r>
          </a:p>
          <a:p>
            <a:pPr lvl="2"/>
            <a:r>
              <a:rPr lang="zh-CN" altLang="en-US" dirty="0"/>
              <a:t>它们只能在程序中作为程序语句使用，不能单独使用</a:t>
            </a:r>
          </a:p>
          <a:p>
            <a:pPr lvl="2"/>
            <a:r>
              <a:rPr lang="zh-CN" altLang="en-US" dirty="0"/>
              <a:t>系统调用是运行</a:t>
            </a:r>
            <a:r>
              <a:rPr lang="zh-CN" altLang="en-US" dirty="0" smtClean="0"/>
              <a:t>程序与操作系统</a:t>
            </a:r>
            <a:r>
              <a:rPr lang="zh-CN" altLang="en-US" dirty="0"/>
              <a:t>之间的接口，用户可以通过系统调用对操作系统管理的各种实体进行操作。系统调用的重点</a:t>
            </a:r>
            <a:r>
              <a:rPr lang="zh-CN" altLang="en-US" dirty="0" smtClean="0"/>
              <a:t>可分为</a:t>
            </a:r>
            <a:r>
              <a:rPr lang="zh-CN" altLang="en-US" dirty="0"/>
              <a:t>进程和作业控制、设备和文件管理、系统自身维护三类</a:t>
            </a:r>
          </a:p>
          <a:p>
            <a:pPr lvl="2"/>
            <a:r>
              <a:rPr lang="zh-CN" altLang="en-US" dirty="0"/>
              <a:t>例如</a:t>
            </a:r>
            <a:r>
              <a:rPr lang="en-US" altLang="zh-CN" dirty="0"/>
              <a:t>Windows</a:t>
            </a:r>
            <a:r>
              <a:rPr lang="zh-CN" altLang="en-US" dirty="0"/>
              <a:t>提供的</a:t>
            </a:r>
            <a:r>
              <a:rPr lang="en-US" altLang="zh-CN" dirty="0"/>
              <a:t>API</a:t>
            </a:r>
            <a:r>
              <a:rPr lang="zh-CN" altLang="en-US" dirty="0"/>
              <a:t>函数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Rectangle 3"/>
          <p:cNvSpPr>
            <a:spLocks noGrp="1" noChangeArrowheads="1"/>
          </p:cNvSpPr>
          <p:nvPr>
            <p:ph type="body" idx="1"/>
          </p:nvPr>
        </p:nvSpPr>
        <p:spPr/>
        <p:txBody>
          <a:bodyPr/>
          <a:lstStyle/>
          <a:p>
            <a:r>
              <a:rPr lang="zh-CN" altLang="en-US"/>
              <a:t>操作系统提供服务的方法</a:t>
            </a:r>
          </a:p>
          <a:p>
            <a:pPr lvl="1"/>
            <a:r>
              <a:rPr lang="zh-CN" altLang="en-US"/>
              <a:t>系统程序</a:t>
            </a:r>
          </a:p>
          <a:p>
            <a:pPr lvl="2"/>
            <a:r>
              <a:rPr lang="zh-CN" altLang="en-US"/>
              <a:t>操作系统提供的另一类服务是系统程序的集合</a:t>
            </a:r>
          </a:p>
          <a:p>
            <a:pPr lvl="2"/>
            <a:r>
              <a:rPr lang="zh-CN" altLang="en-US"/>
              <a:t>系统程序不是操作系统本身的代码，而是为了解决共同的问题，并为程序的执行和开发创造一个更方便的环境而提供的各种程序</a:t>
            </a:r>
          </a:p>
          <a:p>
            <a:pPr lvl="2"/>
            <a:r>
              <a:rPr lang="zh-CN" altLang="en-US"/>
              <a:t>这些程序与操作系统密切相关，它影响到操作系统的配置、性能优化、运行支持、系统维护等</a:t>
            </a:r>
          </a:p>
          <a:p>
            <a:pPr lvl="2"/>
            <a:r>
              <a:rPr lang="zh-CN" altLang="en-US"/>
              <a:t>例如磁盘碎片清理程序等</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a:xfrm>
            <a:off x="566738" y="1196975"/>
            <a:ext cx="8001000" cy="5111750"/>
          </a:xfrm>
          <a:prstGeom prst="rect">
            <a:avLst/>
          </a:prstGeom>
        </p:spPr>
        <p:txBody>
          <a:bodyPr/>
          <a:lstStyle>
            <a:lvl1pPr marL="469900" indent="-469900" algn="l" rtl="0" fontAlgn="base">
              <a:spcBef>
                <a:spcPct val="20000"/>
              </a:spcBef>
              <a:spcAft>
                <a:spcPct val="0"/>
              </a:spcAft>
              <a:buClr>
                <a:schemeClr val="accent2"/>
              </a:buClr>
              <a:buFont typeface="Wingdings" pitchFamily="2" charset="2"/>
              <a:buChar char="o"/>
              <a:defRPr sz="3200" b="1">
                <a:solidFill>
                  <a:srgbClr val="000066"/>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800" b="1">
                <a:solidFill>
                  <a:srgbClr val="000066"/>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400" b="1">
                <a:solidFill>
                  <a:srgbClr val="000066"/>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b="1">
                <a:solidFill>
                  <a:srgbClr val="000066"/>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9pPr>
          </a:lstStyle>
          <a:p>
            <a:r>
              <a:rPr lang="zh-CN" altLang="en-US" dirty="0" smtClean="0"/>
              <a:t>操作系统引论</a:t>
            </a:r>
            <a:endParaRPr lang="en-US" altLang="zh-CN" dirty="0" smtClean="0"/>
          </a:p>
          <a:p>
            <a:r>
              <a:rPr lang="zh-CN" altLang="en-US" dirty="0" smtClean="0"/>
              <a:t>五大功能概述</a:t>
            </a:r>
            <a:endParaRPr lang="en-US" altLang="zh-CN" dirty="0" smtClean="0"/>
          </a:p>
          <a:p>
            <a:r>
              <a:rPr lang="zh-CN" altLang="en-US" dirty="0" smtClean="0"/>
              <a:t>典型操作系统</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912506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body" idx="1"/>
          </p:nvPr>
        </p:nvSpPr>
        <p:spPr>
          <a:xfrm>
            <a:off x="566738" y="1196975"/>
            <a:ext cx="8001000" cy="5661025"/>
          </a:xfrm>
        </p:spPr>
        <p:txBody>
          <a:bodyPr/>
          <a:lstStyle/>
          <a:p>
            <a:pPr>
              <a:spcBef>
                <a:spcPct val="10000"/>
              </a:spcBef>
            </a:pPr>
            <a:r>
              <a:rPr lang="zh-CN" altLang="en-US" dirty="0"/>
              <a:t>操作系统的特征</a:t>
            </a:r>
          </a:p>
          <a:p>
            <a:pPr lvl="1">
              <a:spcBef>
                <a:spcPct val="10000"/>
              </a:spcBef>
            </a:pPr>
            <a:r>
              <a:rPr lang="zh-CN" altLang="en-US" dirty="0"/>
              <a:t>程序的并发执行</a:t>
            </a:r>
          </a:p>
          <a:p>
            <a:pPr lvl="2">
              <a:spcBef>
                <a:spcPct val="10000"/>
              </a:spcBef>
            </a:pPr>
            <a:r>
              <a:rPr lang="zh-CN" altLang="en-US" dirty="0"/>
              <a:t>“并发”是指</a:t>
            </a:r>
            <a:r>
              <a:rPr kumimoji="1" lang="zh-CN" altLang="en-US" dirty="0"/>
              <a:t>在计算机系统中同时存在多个程序</a:t>
            </a:r>
          </a:p>
          <a:p>
            <a:pPr lvl="3">
              <a:spcBef>
                <a:spcPct val="10000"/>
              </a:spcBef>
            </a:pPr>
            <a:r>
              <a:rPr kumimoji="1" lang="zh-CN" altLang="en-US" dirty="0"/>
              <a:t>宏观上：这些程序是</a:t>
            </a:r>
            <a:r>
              <a:rPr kumimoji="1" lang="zh-CN" altLang="en-US" dirty="0">
                <a:solidFill>
                  <a:srgbClr val="FF0000"/>
                </a:solidFill>
              </a:rPr>
              <a:t>同时</a:t>
            </a:r>
            <a:r>
              <a:rPr kumimoji="1" lang="zh-CN" altLang="en-US" dirty="0"/>
              <a:t>在执行的</a:t>
            </a:r>
          </a:p>
          <a:p>
            <a:pPr lvl="3">
              <a:spcBef>
                <a:spcPct val="10000"/>
              </a:spcBef>
            </a:pPr>
            <a:r>
              <a:rPr kumimoji="1" lang="zh-CN" altLang="en-US" dirty="0"/>
              <a:t>微观上：任何时刻只有一个程序在执行，即微观上这些程序在</a:t>
            </a:r>
            <a:r>
              <a:rPr kumimoji="1" lang="en-US" altLang="zh-CN" dirty="0"/>
              <a:t>CPU</a:t>
            </a:r>
            <a:r>
              <a:rPr kumimoji="1" lang="zh-CN" altLang="en-US" dirty="0"/>
              <a:t>上</a:t>
            </a:r>
            <a:r>
              <a:rPr kumimoji="1" lang="zh-CN" altLang="en-US" dirty="0">
                <a:solidFill>
                  <a:srgbClr val="FF0000"/>
                </a:solidFill>
              </a:rPr>
              <a:t>轮流</a:t>
            </a:r>
            <a:r>
              <a:rPr kumimoji="1" lang="zh-CN" altLang="en-US" dirty="0"/>
              <a:t>执行</a:t>
            </a:r>
          </a:p>
        </p:txBody>
      </p:sp>
      <p:sp>
        <p:nvSpPr>
          <p:cNvPr id="52230" name="Line 6"/>
          <p:cNvSpPr>
            <a:spLocks noChangeShapeType="1"/>
          </p:cNvSpPr>
          <p:nvPr/>
        </p:nvSpPr>
        <p:spPr bwMode="auto">
          <a:xfrm>
            <a:off x="611188" y="4005263"/>
            <a:ext cx="3311525"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31" name="Line 7"/>
          <p:cNvSpPr>
            <a:spLocks noChangeShapeType="1"/>
          </p:cNvSpPr>
          <p:nvPr/>
        </p:nvSpPr>
        <p:spPr bwMode="auto">
          <a:xfrm>
            <a:off x="611188" y="4795838"/>
            <a:ext cx="3311525" cy="0"/>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33" name="Line 9"/>
          <p:cNvSpPr>
            <a:spLocks noChangeShapeType="1"/>
          </p:cNvSpPr>
          <p:nvPr/>
        </p:nvSpPr>
        <p:spPr bwMode="auto">
          <a:xfrm>
            <a:off x="611188" y="5589588"/>
            <a:ext cx="3311525"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34" name="Line 10"/>
          <p:cNvSpPr>
            <a:spLocks noChangeShapeType="1"/>
          </p:cNvSpPr>
          <p:nvPr/>
        </p:nvSpPr>
        <p:spPr bwMode="auto">
          <a:xfrm>
            <a:off x="4787900" y="4292600"/>
            <a:ext cx="3744913" cy="15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35" name="Line 11"/>
          <p:cNvSpPr>
            <a:spLocks noChangeShapeType="1"/>
          </p:cNvSpPr>
          <p:nvPr/>
        </p:nvSpPr>
        <p:spPr bwMode="auto">
          <a:xfrm>
            <a:off x="4787900" y="5157788"/>
            <a:ext cx="3744913"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52238" name="Picture 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0325" y="4097338"/>
            <a:ext cx="1008063" cy="627062"/>
          </a:xfrm>
          <a:prstGeom prst="rect">
            <a:avLst/>
          </a:prstGeom>
          <a:noFill/>
          <a:extLst>
            <a:ext uri="{909E8E84-426E-40DD-AFC4-6F175D3DCCD1}">
              <a14:hiddenFill xmlns:a14="http://schemas.microsoft.com/office/drawing/2010/main">
                <a:solidFill>
                  <a:srgbClr val="FFFFFF"/>
                </a:solidFill>
              </a14:hiddenFill>
            </a:ext>
          </a:extLst>
        </p:spPr>
      </p:pic>
      <p:pic>
        <p:nvPicPr>
          <p:cNvPr id="52239"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0325" y="4889500"/>
            <a:ext cx="1008063" cy="627063"/>
          </a:xfrm>
          <a:prstGeom prst="rect">
            <a:avLst/>
          </a:prstGeom>
          <a:noFill/>
          <a:extLst>
            <a:ext uri="{909E8E84-426E-40DD-AFC4-6F175D3DCCD1}">
              <a14:hiddenFill xmlns:a14="http://schemas.microsoft.com/office/drawing/2010/main">
                <a:solidFill>
                  <a:srgbClr val="FFFFFF"/>
                </a:solidFill>
              </a14:hiddenFill>
            </a:ext>
          </a:extLst>
        </p:spPr>
      </p:pic>
      <p:pic>
        <p:nvPicPr>
          <p:cNvPr id="52240" name="Picture 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263" y="4386263"/>
            <a:ext cx="1008062" cy="627062"/>
          </a:xfrm>
          <a:prstGeom prst="rect">
            <a:avLst/>
          </a:prstGeom>
          <a:noFill/>
          <a:extLst>
            <a:ext uri="{909E8E84-426E-40DD-AFC4-6F175D3DCCD1}">
              <a14:hiddenFill xmlns:a14="http://schemas.microsoft.com/office/drawing/2010/main">
                <a:solidFill>
                  <a:srgbClr val="FFFFFF"/>
                </a:solidFill>
              </a14:hiddenFill>
            </a:ext>
          </a:extLst>
        </p:spPr>
      </p:pic>
      <p:pic>
        <p:nvPicPr>
          <p:cNvPr id="52241" name="Picture 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4386263"/>
            <a:ext cx="1008062" cy="627062"/>
          </a:xfrm>
          <a:prstGeom prst="rect">
            <a:avLst/>
          </a:prstGeom>
          <a:noFill/>
          <a:extLst>
            <a:ext uri="{909E8E84-426E-40DD-AFC4-6F175D3DCCD1}">
              <a14:hiddenFill xmlns:a14="http://schemas.microsoft.com/office/drawing/2010/main">
                <a:solidFill>
                  <a:srgbClr val="FFFFFF"/>
                </a:solidFill>
              </a14:hiddenFill>
            </a:ext>
          </a:extLst>
        </p:spPr>
      </p:pic>
      <p:pic>
        <p:nvPicPr>
          <p:cNvPr id="52242" name="Picture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0288" y="4386263"/>
            <a:ext cx="1008062" cy="627062"/>
          </a:xfrm>
          <a:prstGeom prst="rect">
            <a:avLst/>
          </a:prstGeom>
          <a:noFill/>
          <a:extLst>
            <a:ext uri="{909E8E84-426E-40DD-AFC4-6F175D3DCCD1}">
              <a14:hiddenFill xmlns:a14="http://schemas.microsoft.com/office/drawing/2010/main">
                <a:solidFill>
                  <a:srgbClr val="FFFFFF"/>
                </a:solidFill>
              </a14:hiddenFill>
            </a:ext>
          </a:extLst>
        </p:spPr>
      </p:pic>
      <p:sp>
        <p:nvSpPr>
          <p:cNvPr id="52243" name="Line 19"/>
          <p:cNvSpPr>
            <a:spLocks noChangeShapeType="1"/>
          </p:cNvSpPr>
          <p:nvPr/>
        </p:nvSpPr>
        <p:spPr bwMode="auto">
          <a:xfrm>
            <a:off x="1835150" y="3789363"/>
            <a:ext cx="0" cy="2160587"/>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44" name="Text Box 20"/>
          <p:cNvSpPr txBox="1">
            <a:spLocks noChangeArrowheads="1"/>
          </p:cNvSpPr>
          <p:nvPr/>
        </p:nvSpPr>
        <p:spPr bwMode="auto">
          <a:xfrm>
            <a:off x="754063" y="5948363"/>
            <a:ext cx="2328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t>同一时刻，并行</a:t>
            </a:r>
          </a:p>
        </p:txBody>
      </p:sp>
      <p:sp>
        <p:nvSpPr>
          <p:cNvPr id="52245" name="Text Box 21"/>
          <p:cNvSpPr txBox="1">
            <a:spLocks noChangeArrowheads="1"/>
          </p:cNvSpPr>
          <p:nvPr/>
        </p:nvSpPr>
        <p:spPr bwMode="auto">
          <a:xfrm>
            <a:off x="5219700" y="5949950"/>
            <a:ext cx="2941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t>同一时间段内，并发</a:t>
            </a:r>
          </a:p>
        </p:txBody>
      </p:sp>
      <p:sp>
        <p:nvSpPr>
          <p:cNvPr id="52246" name="Line 22"/>
          <p:cNvSpPr>
            <a:spLocks noChangeShapeType="1"/>
          </p:cNvSpPr>
          <p:nvPr/>
        </p:nvSpPr>
        <p:spPr bwMode="auto">
          <a:xfrm>
            <a:off x="5076825" y="3789363"/>
            <a:ext cx="0" cy="1871662"/>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47" name="Line 23"/>
          <p:cNvSpPr>
            <a:spLocks noChangeShapeType="1"/>
          </p:cNvSpPr>
          <p:nvPr/>
        </p:nvSpPr>
        <p:spPr bwMode="auto">
          <a:xfrm>
            <a:off x="8459788" y="3789363"/>
            <a:ext cx="0" cy="1871662"/>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48" name="AutoShape 24"/>
          <p:cNvSpPr>
            <a:spLocks/>
          </p:cNvSpPr>
          <p:nvPr/>
        </p:nvSpPr>
        <p:spPr bwMode="auto">
          <a:xfrm rot="5400000">
            <a:off x="6671469" y="4185444"/>
            <a:ext cx="215900" cy="3167062"/>
          </a:xfrm>
          <a:prstGeom prst="rightBrace">
            <a:avLst>
              <a:gd name="adj1" fmla="val 122243"/>
              <a:gd name="adj2" fmla="val 50000"/>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zh-CN" altLang="zh-CN">
              <a:solidFill>
                <a:schemeClr val="accent2"/>
              </a:solidFill>
            </a:endParaRPr>
          </a:p>
        </p:txBody>
      </p:sp>
      <p:sp>
        <p:nvSpPr>
          <p:cNvPr id="52249" name="Rectangle 25"/>
          <p:cNvSpPr>
            <a:spLocks noChangeArrowheads="1"/>
          </p:cNvSpPr>
          <p:nvPr/>
        </p:nvSpPr>
        <p:spPr bwMode="auto">
          <a:xfrm>
            <a:off x="4067175" y="3933825"/>
            <a:ext cx="647700" cy="1873250"/>
          </a:xfrm>
          <a:prstGeom prst="rect">
            <a:avLst/>
          </a:prstGeom>
          <a:solidFill>
            <a:srgbClr val="FFFF99"/>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zh-CN" altLang="en-US" sz="2400" b="1"/>
              <a:t>并行和并发</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body" idx="1"/>
          </p:nvPr>
        </p:nvSpPr>
        <p:spPr>
          <a:xfrm>
            <a:off x="566738" y="1196975"/>
            <a:ext cx="8001000" cy="5256213"/>
          </a:xfrm>
        </p:spPr>
        <p:txBody>
          <a:bodyPr/>
          <a:lstStyle/>
          <a:p>
            <a:pPr>
              <a:spcBef>
                <a:spcPct val="10000"/>
              </a:spcBef>
            </a:pPr>
            <a:r>
              <a:rPr lang="zh-CN" altLang="en-US" dirty="0"/>
              <a:t>操作系统的特征</a:t>
            </a:r>
          </a:p>
          <a:p>
            <a:pPr lvl="1">
              <a:spcBef>
                <a:spcPct val="10000"/>
              </a:spcBef>
            </a:pPr>
            <a:r>
              <a:rPr lang="zh-CN" altLang="en-US" dirty="0"/>
              <a:t>资源的共享</a:t>
            </a:r>
          </a:p>
          <a:p>
            <a:pPr lvl="2">
              <a:spcBef>
                <a:spcPct val="10000"/>
              </a:spcBef>
            </a:pPr>
            <a:r>
              <a:rPr lang="zh-CN" altLang="en-US" dirty="0"/>
              <a:t>指计算机系统中的硬、软件资源不仅为某一程序或者某一用户所独享，多个拥有授权的程序或用户都可以使用</a:t>
            </a:r>
          </a:p>
          <a:p>
            <a:pPr lvl="2">
              <a:spcBef>
                <a:spcPct val="10000"/>
              </a:spcBef>
            </a:pPr>
            <a:r>
              <a:rPr lang="zh-CN" altLang="en-US" dirty="0"/>
              <a:t>资源的共享方式有两种：</a:t>
            </a:r>
            <a:r>
              <a:rPr lang="zh-CN" altLang="en-US" dirty="0">
                <a:solidFill>
                  <a:srgbClr val="FF0000"/>
                </a:solidFill>
              </a:rPr>
              <a:t>互斥</a:t>
            </a:r>
            <a:r>
              <a:rPr lang="zh-CN" altLang="en-US" dirty="0"/>
              <a:t>访问、</a:t>
            </a:r>
            <a:r>
              <a:rPr lang="zh-CN" altLang="en-US" dirty="0">
                <a:solidFill>
                  <a:srgbClr val="FF0000"/>
                </a:solidFill>
              </a:rPr>
              <a:t>同时</a:t>
            </a:r>
            <a:r>
              <a:rPr lang="zh-CN" altLang="en-US" dirty="0"/>
              <a:t>访问</a:t>
            </a:r>
          </a:p>
          <a:p>
            <a:pPr lvl="1">
              <a:spcBef>
                <a:spcPct val="10000"/>
              </a:spcBef>
            </a:pPr>
            <a:r>
              <a:rPr lang="zh-CN" altLang="en-US" dirty="0"/>
              <a:t>虚拟</a:t>
            </a:r>
            <a:r>
              <a:rPr lang="en-US" altLang="zh-CN" dirty="0"/>
              <a:t>(</a:t>
            </a:r>
            <a:r>
              <a:rPr lang="en-US" altLang="zh-CN" dirty="0" smtClean="0"/>
              <a:t>Virtual</a:t>
            </a:r>
            <a:r>
              <a:rPr lang="en-US" altLang="zh-CN" dirty="0"/>
              <a:t>)</a:t>
            </a:r>
          </a:p>
          <a:p>
            <a:pPr lvl="2">
              <a:spcBef>
                <a:spcPct val="10000"/>
              </a:spcBef>
            </a:pPr>
            <a:r>
              <a:rPr lang="zh-CN" altLang="en-US" dirty="0" smtClean="0"/>
              <a:t>“虚拟”</a:t>
            </a:r>
            <a:r>
              <a:rPr lang="zh-CN" altLang="en-US" dirty="0"/>
              <a:t>，就是把物理实体映射为一个或者多个逻辑实体</a:t>
            </a:r>
          </a:p>
          <a:p>
            <a:pPr lvl="3">
              <a:spcBef>
                <a:spcPct val="10000"/>
              </a:spcBef>
            </a:pPr>
            <a:r>
              <a:rPr lang="en-US" altLang="zh-CN" dirty="0"/>
              <a:t>CPU</a:t>
            </a:r>
            <a:r>
              <a:rPr lang="zh-CN" altLang="en-US" dirty="0"/>
              <a:t>：每个用户（进程）的“虚处理机”</a:t>
            </a:r>
          </a:p>
          <a:p>
            <a:pPr lvl="3">
              <a:spcBef>
                <a:spcPct val="10000"/>
              </a:spcBef>
            </a:pPr>
            <a:r>
              <a:rPr lang="zh-CN" altLang="en-US" dirty="0"/>
              <a:t>存储器：每个进程都认为可以占有所有地址空间，但实际上只占用一定的地址空间</a:t>
            </a:r>
          </a:p>
          <a:p>
            <a:pPr lvl="3">
              <a:spcBef>
                <a:spcPct val="10000"/>
              </a:spcBef>
            </a:pPr>
            <a:r>
              <a:rPr lang="zh-CN" altLang="en-US" dirty="0"/>
              <a:t>显示设备：多窗口或虚拟终端</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Grp="1" noChangeArrowheads="1"/>
          </p:cNvSpPr>
          <p:nvPr>
            <p:ph type="body" idx="1"/>
          </p:nvPr>
        </p:nvSpPr>
        <p:spPr/>
        <p:txBody>
          <a:bodyPr/>
          <a:lstStyle/>
          <a:p>
            <a:r>
              <a:rPr lang="zh-CN" altLang="en-US" dirty="0"/>
              <a:t>操作系统的特征</a:t>
            </a:r>
          </a:p>
          <a:p>
            <a:pPr lvl="1"/>
            <a:r>
              <a:rPr lang="zh-CN" altLang="en-US" dirty="0"/>
              <a:t>不确定性</a:t>
            </a:r>
          </a:p>
          <a:p>
            <a:pPr lvl="2"/>
            <a:r>
              <a:rPr lang="zh-CN" altLang="en-US" dirty="0"/>
              <a:t>指进程的</a:t>
            </a:r>
            <a:r>
              <a:rPr lang="zh-CN" altLang="en-US" dirty="0">
                <a:solidFill>
                  <a:srgbClr val="FF0000"/>
                </a:solidFill>
              </a:rPr>
              <a:t>执行顺序</a:t>
            </a:r>
            <a:r>
              <a:rPr lang="zh-CN" altLang="en-US" dirty="0"/>
              <a:t>和</a:t>
            </a:r>
            <a:r>
              <a:rPr lang="zh-CN" altLang="en-US" dirty="0">
                <a:solidFill>
                  <a:srgbClr val="FF0000"/>
                </a:solidFill>
              </a:rPr>
              <a:t>执行时间</a:t>
            </a:r>
            <a:r>
              <a:rPr lang="zh-CN" altLang="en-US" dirty="0"/>
              <a:t>的不确定性</a:t>
            </a:r>
          </a:p>
          <a:p>
            <a:pPr lvl="2"/>
            <a:r>
              <a:rPr lang="zh-CN" altLang="en-US" dirty="0"/>
              <a:t>进程的运行速度不可预知：分时系统中，多个进程</a:t>
            </a:r>
            <a:r>
              <a:rPr lang="zh-CN" altLang="en-US" dirty="0">
                <a:solidFill>
                  <a:srgbClr val="FF0000"/>
                </a:solidFill>
              </a:rPr>
              <a:t>并发</a:t>
            </a:r>
            <a:r>
              <a:rPr lang="zh-CN" altLang="en-US" dirty="0"/>
              <a:t>执行，“时走时停”，不可预知每个进程的运行推进快慢，但无论快慢，应该结果相同</a:t>
            </a:r>
            <a:r>
              <a:rPr lang="en-US" altLang="zh-CN" dirty="0">
                <a:latin typeface="Arial" charset="0"/>
              </a:rPr>
              <a:t>——</a:t>
            </a:r>
            <a:r>
              <a:rPr lang="zh-CN" altLang="en-US" dirty="0"/>
              <a:t>通过进程互斥和同步手段来保证</a:t>
            </a:r>
          </a:p>
          <a:p>
            <a:pPr lvl="2"/>
            <a:r>
              <a:rPr lang="zh-CN" altLang="en-US" dirty="0"/>
              <a:t>难以重现系统在某个时刻的状态（包括重现运行中的错误）</a:t>
            </a:r>
          </a:p>
          <a:p>
            <a:pPr lvl="2"/>
            <a:r>
              <a:rPr lang="zh-CN" altLang="en-US" dirty="0"/>
              <a:t>因为不确定性，在设计</a:t>
            </a:r>
            <a:r>
              <a:rPr lang="en-US" altLang="zh-CN" dirty="0"/>
              <a:t>OS</a:t>
            </a:r>
            <a:r>
              <a:rPr lang="zh-CN" altLang="en-US" dirty="0"/>
              <a:t>时，要充分考虑各种可能性，以便稳定、安全、高效地达到并发和资源共享</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p:txBody>
          <a:bodyPr/>
          <a:lstStyle/>
          <a:p>
            <a:pPr>
              <a:spcBef>
                <a:spcPct val="15000"/>
              </a:spcBef>
            </a:pPr>
            <a:r>
              <a:rPr lang="zh-CN" altLang="en-US" dirty="0"/>
              <a:t>操作系统的主要功能</a:t>
            </a:r>
          </a:p>
          <a:p>
            <a:pPr lvl="1">
              <a:spcBef>
                <a:spcPct val="15000"/>
              </a:spcBef>
            </a:pPr>
            <a:r>
              <a:rPr lang="zh-CN" altLang="en-US" dirty="0" smtClean="0"/>
              <a:t>处理机</a:t>
            </a:r>
            <a:r>
              <a:rPr lang="zh-CN" altLang="en-US" dirty="0"/>
              <a:t>（</a:t>
            </a:r>
            <a:r>
              <a:rPr lang="en-US" altLang="zh-CN" dirty="0"/>
              <a:t>CPU</a:t>
            </a:r>
            <a:r>
              <a:rPr lang="zh-CN" altLang="en-US" dirty="0"/>
              <a:t>）</a:t>
            </a:r>
            <a:r>
              <a:rPr lang="zh-CN" altLang="en-US" dirty="0" smtClean="0"/>
              <a:t>管理</a:t>
            </a:r>
            <a:r>
              <a:rPr lang="en-US" altLang="zh-CN" dirty="0" smtClean="0"/>
              <a:t>/</a:t>
            </a:r>
            <a:r>
              <a:rPr lang="zh-CN" altLang="en-US" dirty="0" smtClean="0"/>
              <a:t>进程管理</a:t>
            </a:r>
            <a:endParaRPr lang="zh-CN" altLang="en-US" dirty="0"/>
          </a:p>
          <a:p>
            <a:pPr lvl="2">
              <a:spcBef>
                <a:spcPct val="15000"/>
              </a:spcBef>
            </a:pPr>
            <a:r>
              <a:rPr lang="zh-CN" altLang="en-US" dirty="0"/>
              <a:t>处理器</a:t>
            </a:r>
            <a:r>
              <a:rPr lang="en-US" altLang="zh-CN" dirty="0"/>
              <a:t>(CPU)</a:t>
            </a:r>
            <a:r>
              <a:rPr lang="zh-CN" altLang="en-US" dirty="0"/>
              <a:t>是计算机的心脏，是最主要的资源，所有的程序都必须由处理器来解释和执行。</a:t>
            </a:r>
          </a:p>
          <a:p>
            <a:pPr lvl="2">
              <a:spcBef>
                <a:spcPct val="15000"/>
              </a:spcBef>
            </a:pPr>
            <a:r>
              <a:rPr lang="zh-CN" altLang="en-US" dirty="0"/>
              <a:t>处理器管理的主要目的就是</a:t>
            </a:r>
            <a:r>
              <a:rPr lang="zh-CN" altLang="en-US" dirty="0">
                <a:solidFill>
                  <a:srgbClr val="FF0000"/>
                </a:solidFill>
              </a:rPr>
              <a:t>对处理器的分配和调度实施最有效的管理，以最大限度地提高处理器的能力</a:t>
            </a:r>
          </a:p>
          <a:p>
            <a:pPr lvl="2">
              <a:spcBef>
                <a:spcPct val="15000"/>
              </a:spcBef>
            </a:pPr>
            <a:r>
              <a:rPr lang="zh-CN" altLang="en-US" dirty="0"/>
              <a:t>处理机管理包括</a:t>
            </a:r>
            <a:r>
              <a:rPr lang="zh-CN" altLang="en-US" dirty="0">
                <a:solidFill>
                  <a:srgbClr val="FF0000"/>
                </a:solidFill>
              </a:rPr>
              <a:t>进程管理</a:t>
            </a:r>
            <a:r>
              <a:rPr lang="zh-CN" altLang="en-US" dirty="0"/>
              <a:t>和</a:t>
            </a:r>
            <a:r>
              <a:rPr lang="zh-CN" altLang="en-US" dirty="0">
                <a:solidFill>
                  <a:srgbClr val="FF0000"/>
                </a:solidFill>
              </a:rPr>
              <a:t>作业管理</a:t>
            </a:r>
            <a:r>
              <a:rPr lang="zh-CN" altLang="en-US" dirty="0"/>
              <a:t>两个部分</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body" idx="1"/>
          </p:nvPr>
        </p:nvSpPr>
        <p:spPr/>
        <p:txBody>
          <a:bodyPr/>
          <a:lstStyle/>
          <a:p>
            <a:pPr>
              <a:spcBef>
                <a:spcPct val="15000"/>
              </a:spcBef>
            </a:pPr>
            <a:r>
              <a:rPr lang="zh-CN" altLang="en-US" dirty="0"/>
              <a:t>操作系统的主要功能</a:t>
            </a:r>
          </a:p>
          <a:p>
            <a:pPr lvl="1">
              <a:spcBef>
                <a:spcPct val="15000"/>
              </a:spcBef>
            </a:pPr>
            <a:r>
              <a:rPr lang="zh-CN" altLang="en-US" dirty="0"/>
              <a:t>存储管理</a:t>
            </a:r>
          </a:p>
          <a:p>
            <a:pPr lvl="2">
              <a:spcBef>
                <a:spcPct val="15000"/>
              </a:spcBef>
            </a:pPr>
            <a:r>
              <a:rPr lang="zh-CN" altLang="en-US" dirty="0"/>
              <a:t>计算机的内存是极为重要的资源，也是计算机系统中的紧缺资源，</a:t>
            </a:r>
            <a:r>
              <a:rPr lang="zh-CN" altLang="en-US" dirty="0">
                <a:solidFill>
                  <a:srgbClr val="FF0000"/>
                </a:solidFill>
              </a:rPr>
              <a:t>所有的程序都必须调至内存中才能执行</a:t>
            </a:r>
            <a:r>
              <a:rPr lang="zh-CN" altLang="en-US" dirty="0"/>
              <a:t>，内存管理在操作系统中占有极其重要的地位</a:t>
            </a:r>
          </a:p>
          <a:p>
            <a:pPr lvl="2">
              <a:spcBef>
                <a:spcPct val="15000"/>
              </a:spcBef>
            </a:pPr>
            <a:r>
              <a:rPr lang="zh-CN" altLang="en-US" dirty="0"/>
              <a:t>内存空间一般比较紧缺，无法满足应用程序对内存地址空间的需要，所以一种好的操作系统还必须能提供一种“虚拟”内存，来满足应用程序的需要</a:t>
            </a:r>
          </a:p>
          <a:p>
            <a:pPr lvl="2">
              <a:spcBef>
                <a:spcPct val="15000"/>
              </a:spcBef>
            </a:pPr>
            <a:r>
              <a:rPr lang="zh-CN" altLang="en-US" dirty="0"/>
              <a:t>内存管理的主要内容是为每个进程分配内存，当进程被撤消时回收分配出去的内存</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body" idx="1"/>
          </p:nvPr>
        </p:nvSpPr>
        <p:spPr/>
        <p:txBody>
          <a:bodyPr/>
          <a:lstStyle/>
          <a:p>
            <a:pPr>
              <a:spcBef>
                <a:spcPct val="15000"/>
              </a:spcBef>
            </a:pPr>
            <a:r>
              <a:rPr lang="zh-CN" altLang="en-US" dirty="0"/>
              <a:t>操作系统的主要功能</a:t>
            </a:r>
          </a:p>
          <a:p>
            <a:pPr lvl="1">
              <a:spcBef>
                <a:spcPct val="15000"/>
              </a:spcBef>
            </a:pPr>
            <a:r>
              <a:rPr lang="zh-CN" altLang="en-US" dirty="0"/>
              <a:t>设备管理</a:t>
            </a:r>
          </a:p>
          <a:p>
            <a:pPr lvl="2">
              <a:spcBef>
                <a:spcPct val="15000"/>
              </a:spcBef>
            </a:pPr>
            <a:r>
              <a:rPr lang="zh-CN" altLang="en-US" dirty="0"/>
              <a:t>计算机中的设备指诸如键盘、鼠标、显示器、磁盘、光驱、打印机、扫描仪等输入、输出设备</a:t>
            </a:r>
          </a:p>
          <a:p>
            <a:pPr lvl="2">
              <a:spcBef>
                <a:spcPct val="15000"/>
              </a:spcBef>
            </a:pPr>
            <a:r>
              <a:rPr lang="zh-CN" altLang="en-US" dirty="0"/>
              <a:t>设备管理负责</a:t>
            </a:r>
            <a:r>
              <a:rPr lang="zh-CN" altLang="en-US" dirty="0">
                <a:solidFill>
                  <a:srgbClr val="FF0000"/>
                </a:solidFill>
              </a:rPr>
              <a:t>管理设备的分配、启动、调度和故障处理</a:t>
            </a:r>
            <a:r>
              <a:rPr lang="zh-CN" altLang="en-US" dirty="0"/>
              <a:t>以提高整个系统的运行效率，还必须屏蔽各种设备的物理特性，实现虚拟设备，向用户提供一个方便、易用、高效的操作界面</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p:txBody>
          <a:bodyPr/>
          <a:lstStyle/>
          <a:p>
            <a:r>
              <a:rPr lang="zh-CN" altLang="en-US"/>
              <a:t>操作系统的主要功能</a:t>
            </a:r>
          </a:p>
          <a:p>
            <a:pPr lvl="1"/>
            <a:r>
              <a:rPr lang="zh-CN" altLang="en-US"/>
              <a:t>文件管理</a:t>
            </a:r>
          </a:p>
          <a:p>
            <a:pPr lvl="2"/>
            <a:r>
              <a:rPr lang="zh-CN" altLang="en-US"/>
              <a:t>计算机中的所有信息都是以文件的形式保存在各种数据记录设备上的，所以，操作系统必须提供一套高效、方便、易用的信息管理机制，即文件系统</a:t>
            </a:r>
          </a:p>
          <a:p>
            <a:pPr lvl="2"/>
            <a:r>
              <a:rPr lang="zh-CN" altLang="en-US"/>
              <a:t>文件管理就是实现这样一个文件系统，为用户提供存储空间的分配、回收；文件的读写、查找机制和安全机制；屏蔽掉各种存储设备的物理特性，向用户提供一套简单、方便、易用的服务接口</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body" idx="1"/>
          </p:nvPr>
        </p:nvSpPr>
        <p:spPr/>
        <p:txBody>
          <a:bodyPr/>
          <a:lstStyle/>
          <a:p>
            <a:r>
              <a:rPr lang="zh-CN" altLang="en-US" dirty="0"/>
              <a:t>操作系统的主要功能</a:t>
            </a:r>
          </a:p>
          <a:p>
            <a:pPr lvl="1"/>
            <a:r>
              <a:rPr lang="zh-CN" altLang="en-US" dirty="0"/>
              <a:t>作业管理</a:t>
            </a:r>
          </a:p>
          <a:p>
            <a:pPr lvl="2"/>
            <a:r>
              <a:rPr lang="zh-CN" altLang="en-US" dirty="0"/>
              <a:t>作业，就是用户提交给计算机的任务，它包括用户应用程序所需要的</a:t>
            </a:r>
            <a:r>
              <a:rPr lang="zh-CN" altLang="en-US" dirty="0">
                <a:solidFill>
                  <a:srgbClr val="FF0000"/>
                </a:solidFill>
              </a:rPr>
              <a:t>数据</a:t>
            </a:r>
            <a:r>
              <a:rPr lang="zh-CN" altLang="en-US" dirty="0"/>
              <a:t>以及控制应用程序执行的</a:t>
            </a:r>
            <a:r>
              <a:rPr lang="zh-CN" altLang="en-US" dirty="0" smtClean="0">
                <a:solidFill>
                  <a:srgbClr val="FF0000"/>
                </a:solidFill>
              </a:rPr>
              <a:t>指令</a:t>
            </a:r>
            <a:r>
              <a:rPr lang="zh-CN" altLang="en-US" dirty="0" smtClean="0"/>
              <a:t>两部分</a:t>
            </a:r>
            <a:endParaRPr lang="zh-CN" altLang="en-US" dirty="0"/>
          </a:p>
          <a:p>
            <a:pPr lvl="2"/>
            <a:r>
              <a:rPr lang="zh-CN" altLang="en-US" dirty="0"/>
              <a:t>作业管理就是对用户提交的作业实施有效的控制和管理，同时为了方便用户使用操作系统，还必须向用户提供一个良好的用户接口（包括程序员接口和操作员接口），同时还提供作业的选择调度策略以合理、有效地共享系统资源和尽可能满足用户要求 </a:t>
            </a:r>
          </a:p>
        </p:txBody>
      </p:sp>
      <p:sp>
        <p:nvSpPr>
          <p:cNvPr id="233475" name="Rectangle 3"/>
          <p:cNvSpPr>
            <a:spLocks noChangeArrowheads="1"/>
          </p:cNvSpPr>
          <p:nvPr/>
        </p:nvSpPr>
        <p:spPr bwMode="auto">
          <a:xfrm>
            <a:off x="3997325" y="5443538"/>
            <a:ext cx="4175125" cy="865187"/>
          </a:xfrm>
          <a:prstGeom prst="rect">
            <a:avLst/>
          </a:prstGeom>
          <a:solidFill>
            <a:srgbClr val="FFFF99"/>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400" b="1" dirty="0"/>
              <a:t>用户选择执行但尚未调到内存中执行的程序称为作业</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body" idx="1"/>
          </p:nvPr>
        </p:nvSpPr>
        <p:spPr/>
        <p:txBody>
          <a:bodyPr/>
          <a:lstStyle/>
          <a:p>
            <a:r>
              <a:rPr lang="zh-CN" altLang="en-US" dirty="0"/>
              <a:t>操作系统的发展</a:t>
            </a:r>
          </a:p>
          <a:p>
            <a:pPr lvl="1"/>
            <a:r>
              <a:rPr lang="zh-CN" altLang="en-US" dirty="0"/>
              <a:t>早期</a:t>
            </a:r>
            <a:r>
              <a:rPr lang="zh-CN" altLang="en-US" dirty="0" smtClean="0"/>
              <a:t>阶段（</a:t>
            </a:r>
            <a:r>
              <a:rPr lang="en-US" altLang="zh-CN" dirty="0" smtClean="0"/>
              <a:t>1946 </a:t>
            </a:r>
            <a:r>
              <a:rPr lang="zh-CN" altLang="en-US" dirty="0" smtClean="0"/>
              <a:t>～</a:t>
            </a:r>
            <a:r>
              <a:rPr lang="en-US" altLang="zh-CN" dirty="0" smtClean="0"/>
              <a:t> 1960s</a:t>
            </a:r>
            <a:r>
              <a:rPr lang="zh-CN" altLang="en-US" dirty="0" smtClean="0"/>
              <a:t>）</a:t>
            </a:r>
            <a:endParaRPr lang="zh-CN" altLang="en-US" dirty="0"/>
          </a:p>
          <a:p>
            <a:pPr lvl="2"/>
            <a:r>
              <a:rPr lang="zh-CN" altLang="en-US" dirty="0"/>
              <a:t>无</a:t>
            </a:r>
            <a:r>
              <a:rPr lang="zh-CN" altLang="en-US" dirty="0" smtClean="0"/>
              <a:t>操作系统</a:t>
            </a:r>
            <a:r>
              <a:rPr lang="en-US" altLang="zh-CN" dirty="0" smtClean="0"/>
              <a:t>/</a:t>
            </a:r>
            <a:r>
              <a:rPr lang="zh-CN" altLang="en-US" dirty="0" smtClean="0"/>
              <a:t>手工操作</a:t>
            </a:r>
            <a:endParaRPr lang="zh-CN" altLang="en-US" dirty="0"/>
          </a:p>
          <a:p>
            <a:pPr lvl="1"/>
            <a:r>
              <a:rPr lang="zh-CN" altLang="en-US" dirty="0" smtClean="0"/>
              <a:t>第</a:t>
            </a:r>
            <a:r>
              <a:rPr lang="zh-CN" altLang="en-US" dirty="0"/>
              <a:t>二</a:t>
            </a:r>
            <a:r>
              <a:rPr lang="zh-CN" altLang="en-US" dirty="0" smtClean="0"/>
              <a:t>阶段（</a:t>
            </a:r>
            <a:r>
              <a:rPr lang="en-US" altLang="zh-CN" dirty="0" smtClean="0"/>
              <a:t>1960s</a:t>
            </a:r>
            <a:r>
              <a:rPr lang="zh-CN" altLang="en-US" dirty="0" smtClean="0"/>
              <a:t>）</a:t>
            </a:r>
            <a:endParaRPr lang="zh-CN" altLang="en-US" dirty="0"/>
          </a:p>
          <a:p>
            <a:pPr lvl="2"/>
            <a:r>
              <a:rPr lang="zh-CN" altLang="en-US" dirty="0"/>
              <a:t>第</a:t>
            </a:r>
            <a:r>
              <a:rPr lang="en-US" altLang="zh-CN" dirty="0"/>
              <a:t>1</a:t>
            </a:r>
            <a:r>
              <a:rPr lang="zh-CN" altLang="en-US" dirty="0"/>
              <a:t>代操作系统</a:t>
            </a:r>
          </a:p>
          <a:p>
            <a:pPr lvl="3"/>
            <a:r>
              <a:rPr lang="zh-CN" altLang="en-US" dirty="0"/>
              <a:t>“批处理”操作系统：“零散的单一程序处理” 变为 “集中的成批程序处理” 的处理方式</a:t>
            </a: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778" y="2204864"/>
            <a:ext cx="6860445" cy="4523606"/>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1154" y="26031"/>
            <a:ext cx="6181692" cy="685800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nodeType="clickEffect">
                                  <p:stCondLst>
                                    <p:cond delay="0"/>
                                  </p:stCondLst>
                                  <p:childTnLst>
                                    <p:animEffect transition="out" filter="fade">
                                      <p:cBhvr>
                                        <p:cTn id="13" dur="1000"/>
                                        <p:tgtEl>
                                          <p:spTgt spid="2"/>
                                        </p:tgtEl>
                                      </p:cBhvr>
                                    </p:animEffect>
                                    <p:anim calcmode="lin" valueType="num">
                                      <p:cBhvr>
                                        <p:cTn id="14" dur="1000"/>
                                        <p:tgtEl>
                                          <p:spTgt spid="2"/>
                                        </p:tgtEl>
                                        <p:attrNameLst>
                                          <p:attrName>ppt_x</p:attrName>
                                        </p:attrNameLst>
                                      </p:cBhvr>
                                      <p:tavLst>
                                        <p:tav tm="0">
                                          <p:val>
                                            <p:strVal val="ppt_x"/>
                                          </p:val>
                                        </p:tav>
                                        <p:tav tm="100000">
                                          <p:val>
                                            <p:strVal val="ppt_x"/>
                                          </p:val>
                                        </p:tav>
                                      </p:tavLst>
                                    </p:anim>
                                    <p:anim calcmode="lin" valueType="num">
                                      <p:cBhvr>
                                        <p:cTn id="15" dur="1000"/>
                                        <p:tgtEl>
                                          <p:spTgt spid="2"/>
                                        </p:tgtEl>
                                        <p:attrNameLst>
                                          <p:attrName>ppt_y</p:attrName>
                                        </p:attrNameLst>
                                      </p:cBhvr>
                                      <p:tavLst>
                                        <p:tav tm="0">
                                          <p:val>
                                            <p:strVal val="ppt_y"/>
                                          </p:val>
                                        </p:tav>
                                        <p:tav tm="100000">
                                          <p:val>
                                            <p:strVal val="ppt_y+.1"/>
                                          </p:val>
                                        </p:tav>
                                      </p:tavLst>
                                    </p:anim>
                                    <p:set>
                                      <p:cBhvr>
                                        <p:cTn id="16" dur="1" fill="hold">
                                          <p:stCondLst>
                                            <p:cond delay="999"/>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xit" presetSubtype="0" fill="hold" nodeType="clickEffect">
                                  <p:stCondLst>
                                    <p:cond delay="0"/>
                                  </p:stCondLst>
                                  <p:childTnLst>
                                    <p:animEffect transition="out" filter="fade">
                                      <p:cBhvr>
                                        <p:cTn id="27" dur="1000"/>
                                        <p:tgtEl>
                                          <p:spTgt spid="3"/>
                                        </p:tgtEl>
                                      </p:cBhvr>
                                    </p:animEffect>
                                    <p:anim calcmode="lin" valueType="num">
                                      <p:cBhvr>
                                        <p:cTn id="28" dur="1000"/>
                                        <p:tgtEl>
                                          <p:spTgt spid="3"/>
                                        </p:tgtEl>
                                        <p:attrNameLst>
                                          <p:attrName>ppt_x</p:attrName>
                                        </p:attrNameLst>
                                      </p:cBhvr>
                                      <p:tavLst>
                                        <p:tav tm="0">
                                          <p:val>
                                            <p:strVal val="ppt_x"/>
                                          </p:val>
                                        </p:tav>
                                        <p:tav tm="100000">
                                          <p:val>
                                            <p:strVal val="ppt_x"/>
                                          </p:val>
                                        </p:tav>
                                      </p:tavLst>
                                    </p:anim>
                                    <p:anim calcmode="lin" valueType="num">
                                      <p:cBhvr>
                                        <p:cTn id="29" dur="1000"/>
                                        <p:tgtEl>
                                          <p:spTgt spid="3"/>
                                        </p:tgtEl>
                                        <p:attrNameLst>
                                          <p:attrName>ppt_y</p:attrName>
                                        </p:attrNameLst>
                                      </p:cBhvr>
                                      <p:tavLst>
                                        <p:tav tm="0">
                                          <p:val>
                                            <p:strVal val="ppt_y"/>
                                          </p:val>
                                        </p:tav>
                                        <p:tav tm="100000">
                                          <p:val>
                                            <p:strVal val="ppt_y+.1"/>
                                          </p:val>
                                        </p:tav>
                                      </p:tavLst>
                                    </p:anim>
                                    <p:set>
                                      <p:cBhvr>
                                        <p:cTn id="30"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7" name="Rectangle 3"/>
          <p:cNvSpPr>
            <a:spLocks noGrp="1" noChangeArrowheads="1"/>
          </p:cNvSpPr>
          <p:nvPr>
            <p:ph type="body" idx="1"/>
          </p:nvPr>
        </p:nvSpPr>
        <p:spPr>
          <a:xfrm>
            <a:off x="395536" y="1196975"/>
            <a:ext cx="8172202" cy="5400675"/>
          </a:xfrm>
        </p:spPr>
        <p:txBody>
          <a:bodyPr/>
          <a:lstStyle/>
          <a:p>
            <a:pPr>
              <a:lnSpc>
                <a:spcPct val="90000"/>
              </a:lnSpc>
            </a:pPr>
            <a:r>
              <a:rPr lang="zh-CN" altLang="en-US" sz="2800" dirty="0"/>
              <a:t>操作系统的发展</a:t>
            </a:r>
          </a:p>
          <a:p>
            <a:pPr lvl="1">
              <a:lnSpc>
                <a:spcPct val="90000"/>
              </a:lnSpc>
            </a:pPr>
            <a:r>
              <a:rPr lang="zh-CN" altLang="en-US" sz="2400" dirty="0" smtClean="0"/>
              <a:t>第</a:t>
            </a:r>
            <a:r>
              <a:rPr lang="zh-CN" altLang="en-US" sz="2400" dirty="0"/>
              <a:t>三</a:t>
            </a:r>
            <a:r>
              <a:rPr lang="zh-CN" altLang="en-US" sz="2400" dirty="0" smtClean="0"/>
              <a:t>阶段（</a:t>
            </a:r>
            <a:r>
              <a:rPr lang="en-US" altLang="zh-CN" sz="2400" dirty="0" smtClean="0"/>
              <a:t>1960s</a:t>
            </a:r>
            <a:r>
              <a:rPr lang="zh-CN" altLang="en-US" sz="2400" dirty="0" smtClean="0"/>
              <a:t>）</a:t>
            </a:r>
            <a:endParaRPr lang="zh-CN" altLang="en-US" sz="2400" dirty="0"/>
          </a:p>
          <a:p>
            <a:pPr lvl="2">
              <a:lnSpc>
                <a:spcPct val="90000"/>
              </a:lnSpc>
            </a:pPr>
            <a:r>
              <a:rPr lang="zh-CN" altLang="en-US" sz="2000" dirty="0"/>
              <a:t>第</a:t>
            </a:r>
            <a:r>
              <a:rPr lang="en-US" altLang="zh-CN" sz="2000" dirty="0"/>
              <a:t>2</a:t>
            </a:r>
            <a:r>
              <a:rPr lang="zh-CN" altLang="en-US" sz="2000" dirty="0"/>
              <a:t>代操作系统</a:t>
            </a:r>
          </a:p>
          <a:p>
            <a:pPr lvl="3">
              <a:lnSpc>
                <a:spcPct val="90000"/>
              </a:lnSpc>
            </a:pPr>
            <a:r>
              <a:rPr kumimoji="1" lang="zh-CN" altLang="en-US" sz="1800" dirty="0"/>
              <a:t>交互式分时处理</a:t>
            </a:r>
            <a:endParaRPr lang="zh-CN" altLang="en-US" sz="1800" dirty="0"/>
          </a:p>
          <a:p>
            <a:pPr lvl="1">
              <a:lnSpc>
                <a:spcPct val="90000"/>
              </a:lnSpc>
            </a:pPr>
            <a:r>
              <a:rPr lang="zh-CN" altLang="en-US" sz="2400" dirty="0" smtClean="0"/>
              <a:t>第</a:t>
            </a:r>
            <a:r>
              <a:rPr lang="zh-CN" altLang="en-US" sz="2400" dirty="0"/>
              <a:t>四</a:t>
            </a:r>
            <a:r>
              <a:rPr lang="zh-CN" altLang="en-US" sz="2400" dirty="0" smtClean="0"/>
              <a:t>阶段（</a:t>
            </a:r>
            <a:r>
              <a:rPr lang="en-US" altLang="zh-CN" sz="2400" dirty="0" smtClean="0"/>
              <a:t>1980s</a:t>
            </a:r>
            <a:r>
              <a:rPr lang="zh-CN" altLang="en-US" sz="2400" dirty="0" smtClean="0"/>
              <a:t>）</a:t>
            </a:r>
            <a:endParaRPr lang="zh-CN" altLang="en-US" sz="2400" dirty="0"/>
          </a:p>
          <a:p>
            <a:pPr lvl="2">
              <a:lnSpc>
                <a:spcPct val="90000"/>
              </a:lnSpc>
            </a:pPr>
            <a:r>
              <a:rPr lang="zh-CN" altLang="en-US" sz="2000" dirty="0"/>
              <a:t>第</a:t>
            </a:r>
            <a:r>
              <a:rPr lang="en-US" altLang="zh-CN" sz="2000" dirty="0"/>
              <a:t>3</a:t>
            </a:r>
            <a:r>
              <a:rPr lang="zh-CN" altLang="en-US" sz="2000" dirty="0"/>
              <a:t>代操作系统</a:t>
            </a:r>
          </a:p>
          <a:p>
            <a:pPr lvl="3">
              <a:lnSpc>
                <a:spcPct val="90000"/>
              </a:lnSpc>
            </a:pPr>
            <a:r>
              <a:rPr lang="zh-CN" altLang="en-US" sz="1800" dirty="0"/>
              <a:t>随着计算机技术和硬件技术的发展，特别是大容量存储器的问世，促进了软件技术的发展，从而产生了功能更强大、更完善的</a:t>
            </a:r>
            <a:r>
              <a:rPr lang="zh-CN" altLang="en-US" sz="1800" dirty="0">
                <a:solidFill>
                  <a:srgbClr val="FF0000"/>
                </a:solidFill>
              </a:rPr>
              <a:t>第三代操作系</a:t>
            </a:r>
            <a:r>
              <a:rPr lang="zh-CN" altLang="en-US" sz="1800" dirty="0"/>
              <a:t>统</a:t>
            </a:r>
          </a:p>
          <a:p>
            <a:pPr lvl="4" algn="just"/>
            <a:r>
              <a:rPr lang="zh-CN" altLang="en-US" dirty="0" smtClean="0">
                <a:sym typeface="Symbol" pitchFamily="18" charset="2"/>
              </a:rPr>
              <a:t>微机</a:t>
            </a:r>
            <a:r>
              <a:rPr lang="zh-CN" altLang="en-US" dirty="0">
                <a:sym typeface="Symbol" pitchFamily="18" charset="2"/>
              </a:rPr>
              <a:t>操作系统，如</a:t>
            </a:r>
            <a:r>
              <a:rPr lang="en-US" altLang="zh-CN" dirty="0">
                <a:solidFill>
                  <a:srgbClr val="FF0000"/>
                </a:solidFill>
                <a:sym typeface="Symbol" pitchFamily="18" charset="2"/>
              </a:rPr>
              <a:t>MS-DOS</a:t>
            </a:r>
            <a:r>
              <a:rPr lang="zh-CN" altLang="en-US" dirty="0">
                <a:sym typeface="Symbol" pitchFamily="18" charset="2"/>
              </a:rPr>
              <a:t>，</a:t>
            </a:r>
            <a:r>
              <a:rPr lang="en-US" altLang="zh-CN" dirty="0">
                <a:solidFill>
                  <a:srgbClr val="FF0000"/>
                </a:solidFill>
                <a:sym typeface="Symbol" pitchFamily="18" charset="2"/>
              </a:rPr>
              <a:t>Windows</a:t>
            </a:r>
            <a:r>
              <a:rPr lang="zh-CN" altLang="en-US" dirty="0">
                <a:sym typeface="Symbol" pitchFamily="18" charset="2"/>
              </a:rPr>
              <a:t>，</a:t>
            </a:r>
            <a:r>
              <a:rPr lang="en-US" altLang="zh-CN" dirty="0">
                <a:solidFill>
                  <a:srgbClr val="FF0000"/>
                </a:solidFill>
                <a:sym typeface="Symbol" pitchFamily="18" charset="2"/>
              </a:rPr>
              <a:t>Linux</a:t>
            </a:r>
          </a:p>
          <a:p>
            <a:pPr lvl="4" algn="just"/>
            <a:r>
              <a:rPr lang="zh-CN" altLang="en-US" dirty="0">
                <a:sym typeface="Symbol" pitchFamily="18" charset="2"/>
              </a:rPr>
              <a:t>多用户操作系统，如</a:t>
            </a:r>
            <a:r>
              <a:rPr lang="en-US" altLang="zh-CN" dirty="0">
                <a:sym typeface="Symbol" pitchFamily="18" charset="2"/>
              </a:rPr>
              <a:t>UNIX</a:t>
            </a:r>
          </a:p>
          <a:p>
            <a:pPr lvl="4" algn="just"/>
            <a:r>
              <a:rPr lang="zh-CN" altLang="en-US" dirty="0">
                <a:sym typeface="Symbol" pitchFamily="18" charset="2"/>
              </a:rPr>
              <a:t>基于图形界面操作环境的操作系统，如</a:t>
            </a:r>
            <a:r>
              <a:rPr lang="en-US" altLang="zh-CN" dirty="0">
                <a:sym typeface="Symbol" pitchFamily="18" charset="2"/>
              </a:rPr>
              <a:t>Windows</a:t>
            </a:r>
          </a:p>
          <a:p>
            <a:pPr lvl="4" algn="just"/>
            <a:r>
              <a:rPr lang="zh-CN" altLang="en-US" dirty="0">
                <a:sym typeface="Symbol" pitchFamily="18" charset="2"/>
              </a:rPr>
              <a:t>网络操作系统，如</a:t>
            </a:r>
            <a:r>
              <a:rPr lang="en-US" altLang="zh-CN" dirty="0">
                <a:sym typeface="Symbol" pitchFamily="18" charset="2"/>
              </a:rPr>
              <a:t>Windows NT</a:t>
            </a:r>
            <a:r>
              <a:rPr lang="zh-CN" altLang="en-US" dirty="0">
                <a:sym typeface="Symbol" pitchFamily="18" charset="2"/>
              </a:rPr>
              <a:t>，</a:t>
            </a:r>
            <a:r>
              <a:rPr lang="en-US" altLang="zh-CN" dirty="0">
                <a:sym typeface="Symbol" pitchFamily="18" charset="2"/>
              </a:rPr>
              <a:t>Windows 2000</a:t>
            </a:r>
            <a:r>
              <a:rPr lang="zh-CN" altLang="en-US" dirty="0">
                <a:sym typeface="Symbol" pitchFamily="18" charset="2"/>
              </a:rPr>
              <a:t>， </a:t>
            </a:r>
            <a:r>
              <a:rPr lang="en-US" altLang="zh-CN" dirty="0">
                <a:sym typeface="Symbol" pitchFamily="18" charset="2"/>
              </a:rPr>
              <a:t>Windows XP</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a:xfrm>
            <a:off x="566738" y="1196975"/>
            <a:ext cx="8001000" cy="5111750"/>
          </a:xfrm>
          <a:prstGeom prst="rect">
            <a:avLst/>
          </a:prstGeom>
        </p:spPr>
        <p:txBody>
          <a:bodyPr/>
          <a:lstStyle>
            <a:lvl1pPr marL="469900" indent="-469900" algn="l" rtl="0" fontAlgn="base">
              <a:spcBef>
                <a:spcPct val="20000"/>
              </a:spcBef>
              <a:spcAft>
                <a:spcPct val="0"/>
              </a:spcAft>
              <a:buClr>
                <a:schemeClr val="accent2"/>
              </a:buClr>
              <a:buFont typeface="Wingdings" pitchFamily="2" charset="2"/>
              <a:buChar char="o"/>
              <a:defRPr sz="3200" b="1">
                <a:solidFill>
                  <a:srgbClr val="000066"/>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800" b="1">
                <a:solidFill>
                  <a:srgbClr val="000066"/>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400" b="1">
                <a:solidFill>
                  <a:srgbClr val="000066"/>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b="1">
                <a:solidFill>
                  <a:srgbClr val="000066"/>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9pPr>
          </a:lstStyle>
          <a:p>
            <a:r>
              <a:rPr lang="zh-CN" altLang="en-US" dirty="0" smtClean="0"/>
              <a:t>操作系统引论</a:t>
            </a:r>
            <a:endParaRPr lang="en-US" altLang="zh-CN" dirty="0" smtClean="0"/>
          </a:p>
          <a:p>
            <a:pPr lvl="1"/>
            <a:r>
              <a:rPr lang="zh-CN" altLang="en-US" dirty="0" smtClean="0"/>
              <a:t>概念</a:t>
            </a:r>
          </a:p>
          <a:p>
            <a:pPr lvl="1"/>
            <a:r>
              <a:rPr lang="zh-CN" altLang="en-US" dirty="0" smtClean="0"/>
              <a:t>基本服务及其提供方法</a:t>
            </a:r>
          </a:p>
          <a:p>
            <a:pPr lvl="1"/>
            <a:r>
              <a:rPr lang="zh-CN" altLang="en-US" dirty="0" smtClean="0"/>
              <a:t>基本特征</a:t>
            </a:r>
          </a:p>
          <a:p>
            <a:pPr lvl="1"/>
            <a:r>
              <a:rPr lang="zh-CN" altLang="en-US" dirty="0" smtClean="0"/>
              <a:t>主要功能</a:t>
            </a:r>
          </a:p>
          <a:p>
            <a:pPr lvl="1"/>
            <a:r>
              <a:rPr lang="zh-CN" altLang="en-US" dirty="0" smtClean="0"/>
              <a:t>发展历程</a:t>
            </a:r>
          </a:p>
          <a:p>
            <a:pPr lvl="1"/>
            <a:r>
              <a:rPr lang="zh-CN" altLang="en-US" dirty="0" smtClean="0"/>
              <a:t>功能分类</a:t>
            </a:r>
          </a:p>
          <a:p>
            <a:pPr lvl="1"/>
            <a:r>
              <a:rPr lang="zh-CN" altLang="en-US" dirty="0" smtClean="0"/>
              <a:t>常见结构</a:t>
            </a:r>
            <a:endParaRPr lang="en-US" altLang="zh-CN" dirty="0" smtClean="0"/>
          </a:p>
          <a:p>
            <a:r>
              <a:rPr lang="zh-CN" altLang="en-US" dirty="0" smtClean="0"/>
              <a:t>五大功能概述</a:t>
            </a:r>
            <a:endParaRPr lang="en-US" altLang="zh-CN" dirty="0" smtClean="0"/>
          </a:p>
          <a:p>
            <a:r>
              <a:rPr lang="zh-CN" altLang="en-US" dirty="0" smtClean="0"/>
              <a:t>典型操作系统</a:t>
            </a:r>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4071260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79" name="Rectangle 27"/>
          <p:cNvSpPr>
            <a:spLocks noChangeArrowheads="1"/>
          </p:cNvSpPr>
          <p:nvPr/>
        </p:nvSpPr>
        <p:spPr bwMode="auto">
          <a:xfrm>
            <a:off x="1042988" y="3933825"/>
            <a:ext cx="7129462" cy="2447925"/>
          </a:xfrm>
          <a:prstGeom prst="rect">
            <a:avLst/>
          </a:prstGeom>
          <a:solidFill>
            <a:srgbClr val="FFFF99"/>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77154" name="Rectangle 2"/>
          <p:cNvSpPr>
            <a:spLocks noGrp="1" noChangeArrowheads="1"/>
          </p:cNvSpPr>
          <p:nvPr>
            <p:ph type="body" idx="1"/>
          </p:nvPr>
        </p:nvSpPr>
        <p:spPr>
          <a:xfrm>
            <a:off x="107504" y="1196975"/>
            <a:ext cx="8856984" cy="5111750"/>
          </a:xfrm>
        </p:spPr>
        <p:txBody>
          <a:bodyPr/>
          <a:lstStyle/>
          <a:p>
            <a:r>
              <a:rPr lang="zh-CN" altLang="en-US" dirty="0"/>
              <a:t>操作系统的种类</a:t>
            </a:r>
          </a:p>
          <a:p>
            <a:pPr lvl="1"/>
            <a:r>
              <a:rPr lang="zh-CN" altLang="en-US" dirty="0" smtClean="0"/>
              <a:t>批处理操作系统（</a:t>
            </a:r>
            <a:r>
              <a:rPr lang="en-US" altLang="zh-CN" dirty="0">
                <a:latin typeface="Times New Roman" panose="02020603050405020304" pitchFamily="18" charset="0"/>
              </a:rPr>
              <a:t>Batch operating system</a:t>
            </a:r>
            <a:r>
              <a:rPr lang="zh-CN" altLang="en-US" dirty="0" smtClean="0"/>
              <a:t>）</a:t>
            </a:r>
          </a:p>
          <a:p>
            <a:pPr lvl="2"/>
            <a:r>
              <a:rPr lang="zh-CN" altLang="en-US" dirty="0" smtClean="0"/>
              <a:t>首先出现</a:t>
            </a:r>
            <a:r>
              <a:rPr lang="zh-CN" altLang="en-US" dirty="0" smtClean="0">
                <a:solidFill>
                  <a:srgbClr val="FF0000"/>
                </a:solidFill>
              </a:rPr>
              <a:t>单</a:t>
            </a:r>
            <a:r>
              <a:rPr lang="zh-CN" altLang="en-US" dirty="0">
                <a:solidFill>
                  <a:srgbClr val="FF0000"/>
                </a:solidFill>
              </a:rPr>
              <a:t>道批处理</a:t>
            </a:r>
            <a:r>
              <a:rPr lang="zh-CN" altLang="en-US" dirty="0" smtClean="0">
                <a:solidFill>
                  <a:srgbClr val="FF0000"/>
                </a:solidFill>
              </a:rPr>
              <a:t>系统</a:t>
            </a:r>
            <a:r>
              <a:rPr lang="zh-CN" altLang="en-US" dirty="0" smtClean="0"/>
              <a:t>（</a:t>
            </a:r>
            <a:r>
              <a:rPr lang="en-US" altLang="zh-CN" dirty="0">
                <a:latin typeface="Times New Roman" panose="02020603050405020304" pitchFamily="18" charset="0"/>
              </a:rPr>
              <a:t>Single-channel batch system</a:t>
            </a:r>
            <a:r>
              <a:rPr lang="zh-CN" altLang="en-US" dirty="0" smtClean="0"/>
              <a:t>）</a:t>
            </a:r>
            <a:endParaRPr lang="zh-CN" altLang="en-US" dirty="0"/>
          </a:p>
          <a:p>
            <a:pPr lvl="3"/>
            <a:r>
              <a:rPr lang="zh-CN" altLang="en-US" dirty="0" smtClean="0"/>
              <a:t>用户</a:t>
            </a:r>
            <a:r>
              <a:rPr lang="zh-CN" altLang="en-US" dirty="0"/>
              <a:t>一次可以提交多个作业，但系统一次只处理一个作业</a:t>
            </a:r>
          </a:p>
          <a:p>
            <a:pPr lvl="3"/>
            <a:r>
              <a:rPr lang="zh-CN" altLang="en-US" dirty="0"/>
              <a:t>处理完一个作业后，再调入下一个作业进行处理。</a:t>
            </a:r>
          </a:p>
        </p:txBody>
      </p:sp>
      <p:sp>
        <p:nvSpPr>
          <p:cNvPr id="177155" name="Rectangle 3"/>
          <p:cNvSpPr>
            <a:spLocks noChangeArrowheads="1"/>
          </p:cNvSpPr>
          <p:nvPr/>
        </p:nvSpPr>
        <p:spPr bwMode="auto">
          <a:xfrm>
            <a:off x="1403350" y="4797425"/>
            <a:ext cx="719138" cy="144463"/>
          </a:xfrm>
          <a:prstGeom prst="rect">
            <a:avLst/>
          </a:prstGeom>
          <a:solidFill>
            <a:srgbClr val="FF0000"/>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77156" name="Text Box 4"/>
          <p:cNvSpPr txBox="1">
            <a:spLocks noChangeArrowheads="1"/>
          </p:cNvSpPr>
          <p:nvPr/>
        </p:nvSpPr>
        <p:spPr bwMode="auto">
          <a:xfrm>
            <a:off x="1116013" y="4256088"/>
            <a:ext cx="889000" cy="396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2000" b="1"/>
              <a:t>程序</a:t>
            </a:r>
            <a:r>
              <a:rPr lang="en-US" altLang="zh-CN" sz="2000" b="1"/>
              <a:t>A</a:t>
            </a:r>
          </a:p>
        </p:txBody>
      </p:sp>
      <p:sp>
        <p:nvSpPr>
          <p:cNvPr id="177157" name="Rectangle 5"/>
          <p:cNvSpPr>
            <a:spLocks noChangeArrowheads="1"/>
          </p:cNvSpPr>
          <p:nvPr/>
        </p:nvSpPr>
        <p:spPr bwMode="auto">
          <a:xfrm>
            <a:off x="2124075" y="4797425"/>
            <a:ext cx="863600" cy="144463"/>
          </a:xfrm>
          <a:prstGeom prst="rect">
            <a:avLst/>
          </a:prstGeom>
          <a:solidFill>
            <a:srgbClr val="0000FF"/>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77158" name="Rectangle 6"/>
          <p:cNvSpPr>
            <a:spLocks noChangeArrowheads="1"/>
          </p:cNvSpPr>
          <p:nvPr/>
        </p:nvSpPr>
        <p:spPr bwMode="auto">
          <a:xfrm>
            <a:off x="2987675" y="4797425"/>
            <a:ext cx="647700" cy="144463"/>
          </a:xfrm>
          <a:prstGeom prst="rect">
            <a:avLst/>
          </a:prstGeom>
          <a:solidFill>
            <a:srgbClr val="FF0000"/>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77159" name="Rectangle 7"/>
          <p:cNvSpPr>
            <a:spLocks noChangeArrowheads="1"/>
          </p:cNvSpPr>
          <p:nvPr/>
        </p:nvSpPr>
        <p:spPr bwMode="auto">
          <a:xfrm>
            <a:off x="3635375" y="4797425"/>
            <a:ext cx="792163" cy="144463"/>
          </a:xfrm>
          <a:prstGeom prst="rect">
            <a:avLst/>
          </a:prstGeom>
          <a:solidFill>
            <a:srgbClr val="0000FF"/>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77169" name="Rectangle 17"/>
          <p:cNvSpPr>
            <a:spLocks noChangeArrowheads="1"/>
          </p:cNvSpPr>
          <p:nvPr/>
        </p:nvSpPr>
        <p:spPr bwMode="auto">
          <a:xfrm>
            <a:off x="4427538" y="4797425"/>
            <a:ext cx="576262" cy="144463"/>
          </a:xfrm>
          <a:prstGeom prst="rect">
            <a:avLst/>
          </a:prstGeom>
          <a:solidFill>
            <a:srgbClr val="FF0000"/>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77170" name="Rectangle 18"/>
          <p:cNvSpPr>
            <a:spLocks noChangeArrowheads="1"/>
          </p:cNvSpPr>
          <p:nvPr/>
        </p:nvSpPr>
        <p:spPr bwMode="auto">
          <a:xfrm>
            <a:off x="5003800" y="4797425"/>
            <a:ext cx="863600" cy="144463"/>
          </a:xfrm>
          <a:prstGeom prst="rect">
            <a:avLst/>
          </a:prstGeom>
          <a:solidFill>
            <a:srgbClr val="0000FF"/>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77171" name="Rectangle 19"/>
          <p:cNvSpPr>
            <a:spLocks noChangeArrowheads="1"/>
          </p:cNvSpPr>
          <p:nvPr/>
        </p:nvSpPr>
        <p:spPr bwMode="auto">
          <a:xfrm>
            <a:off x="5867400" y="4797425"/>
            <a:ext cx="792163" cy="144463"/>
          </a:xfrm>
          <a:prstGeom prst="rect">
            <a:avLst/>
          </a:prstGeom>
          <a:solidFill>
            <a:srgbClr val="FF0000"/>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77172" name="Rectangle 20"/>
          <p:cNvSpPr>
            <a:spLocks noChangeArrowheads="1"/>
          </p:cNvSpPr>
          <p:nvPr/>
        </p:nvSpPr>
        <p:spPr bwMode="auto">
          <a:xfrm>
            <a:off x="6659563" y="4797425"/>
            <a:ext cx="1008062" cy="144463"/>
          </a:xfrm>
          <a:prstGeom prst="rect">
            <a:avLst/>
          </a:prstGeom>
          <a:solidFill>
            <a:srgbClr val="0000FF"/>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77173" name="Line 21"/>
          <p:cNvSpPr>
            <a:spLocks noChangeShapeType="1"/>
          </p:cNvSpPr>
          <p:nvPr/>
        </p:nvSpPr>
        <p:spPr bwMode="auto">
          <a:xfrm>
            <a:off x="4427538" y="4076700"/>
            <a:ext cx="0" cy="1296988"/>
          </a:xfrm>
          <a:prstGeom prst="line">
            <a:avLst/>
          </a:prstGeom>
          <a:noFill/>
          <a:ln w="285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177174" name="Text Box 22"/>
          <p:cNvSpPr txBox="1">
            <a:spLocks noChangeArrowheads="1"/>
          </p:cNvSpPr>
          <p:nvPr/>
        </p:nvSpPr>
        <p:spPr bwMode="auto">
          <a:xfrm>
            <a:off x="4356100" y="4256088"/>
            <a:ext cx="885825" cy="396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2000" b="1"/>
              <a:t>程序</a:t>
            </a:r>
            <a:r>
              <a:rPr lang="en-US" altLang="zh-CN" sz="2000" b="1"/>
              <a:t>B</a:t>
            </a:r>
          </a:p>
        </p:txBody>
      </p:sp>
      <p:sp>
        <p:nvSpPr>
          <p:cNvPr id="177175" name="Rectangle 23"/>
          <p:cNvSpPr>
            <a:spLocks noChangeArrowheads="1"/>
          </p:cNvSpPr>
          <p:nvPr/>
        </p:nvSpPr>
        <p:spPr bwMode="auto">
          <a:xfrm>
            <a:off x="2555875" y="5516563"/>
            <a:ext cx="576263" cy="144462"/>
          </a:xfrm>
          <a:prstGeom prst="rect">
            <a:avLst/>
          </a:prstGeom>
          <a:solidFill>
            <a:srgbClr val="FF0000"/>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77176" name="Rectangle 24"/>
          <p:cNvSpPr>
            <a:spLocks noChangeArrowheads="1"/>
          </p:cNvSpPr>
          <p:nvPr/>
        </p:nvSpPr>
        <p:spPr bwMode="auto">
          <a:xfrm>
            <a:off x="2555875" y="5949950"/>
            <a:ext cx="576263" cy="142875"/>
          </a:xfrm>
          <a:prstGeom prst="rect">
            <a:avLst/>
          </a:prstGeom>
          <a:solidFill>
            <a:srgbClr val="0000FF"/>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77177" name="Text Box 25"/>
          <p:cNvSpPr txBox="1">
            <a:spLocks noChangeArrowheads="1"/>
          </p:cNvSpPr>
          <p:nvPr/>
        </p:nvSpPr>
        <p:spPr bwMode="auto">
          <a:xfrm>
            <a:off x="3348038" y="5408613"/>
            <a:ext cx="2290762" cy="396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2000" b="1"/>
              <a:t>在</a:t>
            </a:r>
            <a:r>
              <a:rPr lang="en-US" altLang="zh-CN" sz="2000" b="1"/>
              <a:t>CPU</a:t>
            </a:r>
            <a:r>
              <a:rPr lang="zh-CN" altLang="en-US" sz="2000" b="1"/>
              <a:t>内运行时间</a:t>
            </a:r>
          </a:p>
        </p:txBody>
      </p:sp>
      <p:sp>
        <p:nvSpPr>
          <p:cNvPr id="177178" name="Text Box 26"/>
          <p:cNvSpPr txBox="1">
            <a:spLocks noChangeArrowheads="1"/>
          </p:cNvSpPr>
          <p:nvPr/>
        </p:nvSpPr>
        <p:spPr bwMode="auto">
          <a:xfrm>
            <a:off x="3324225" y="5876925"/>
            <a:ext cx="2400300" cy="396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2000" b="1"/>
              <a:t>等待输入</a:t>
            </a:r>
            <a:r>
              <a:rPr lang="en-US" altLang="zh-CN" sz="2000" b="1"/>
              <a:t>/</a:t>
            </a:r>
            <a:r>
              <a:rPr lang="zh-CN" altLang="en-US" sz="2000" b="1"/>
              <a:t>输出时间</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68" name="Rectangle 52"/>
          <p:cNvSpPr>
            <a:spLocks noChangeArrowheads="1"/>
          </p:cNvSpPr>
          <p:nvPr/>
        </p:nvSpPr>
        <p:spPr bwMode="auto">
          <a:xfrm>
            <a:off x="611188" y="4076700"/>
            <a:ext cx="7920037" cy="2303463"/>
          </a:xfrm>
          <a:prstGeom prst="rect">
            <a:avLst/>
          </a:prstGeom>
          <a:solidFill>
            <a:srgbClr val="FFFF99"/>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39618" name="Rectangle 2"/>
          <p:cNvSpPr>
            <a:spLocks noGrp="1" noChangeArrowheads="1"/>
          </p:cNvSpPr>
          <p:nvPr>
            <p:ph type="body" idx="1"/>
          </p:nvPr>
        </p:nvSpPr>
        <p:spPr>
          <a:xfrm>
            <a:off x="395536" y="1196975"/>
            <a:ext cx="8352928" cy="4752975"/>
          </a:xfrm>
        </p:spPr>
        <p:txBody>
          <a:bodyPr/>
          <a:lstStyle/>
          <a:p>
            <a:r>
              <a:rPr lang="zh-CN" altLang="en-US" dirty="0"/>
              <a:t>操作系统的种类</a:t>
            </a:r>
          </a:p>
          <a:p>
            <a:pPr lvl="1"/>
            <a:r>
              <a:rPr lang="zh-CN" altLang="en-US" dirty="0"/>
              <a:t>批处理操作系统</a:t>
            </a:r>
          </a:p>
          <a:p>
            <a:pPr lvl="2"/>
            <a:r>
              <a:rPr lang="zh-CN" altLang="en-US" dirty="0" smtClean="0">
                <a:solidFill>
                  <a:srgbClr val="FF0000"/>
                </a:solidFill>
              </a:rPr>
              <a:t>多</a:t>
            </a:r>
            <a:r>
              <a:rPr lang="zh-CN" altLang="en-US" dirty="0">
                <a:solidFill>
                  <a:srgbClr val="FF0000"/>
                </a:solidFill>
              </a:rPr>
              <a:t>道批处理</a:t>
            </a:r>
            <a:r>
              <a:rPr lang="zh-CN" altLang="en-US" dirty="0" smtClean="0">
                <a:solidFill>
                  <a:srgbClr val="FF0000"/>
                </a:solidFill>
              </a:rPr>
              <a:t>系统</a:t>
            </a:r>
            <a:r>
              <a:rPr lang="zh-CN" altLang="en-US" dirty="0" smtClean="0"/>
              <a:t>（</a:t>
            </a:r>
            <a:r>
              <a:rPr lang="en-US" altLang="zh-CN" dirty="0">
                <a:latin typeface="Times New Roman" panose="02020603050405020304" pitchFamily="18" charset="0"/>
              </a:rPr>
              <a:t>M</a:t>
            </a:r>
            <a:r>
              <a:rPr lang="en-US" altLang="zh-CN" dirty="0" smtClean="0">
                <a:latin typeface="Times New Roman" panose="02020603050405020304" pitchFamily="18" charset="0"/>
              </a:rPr>
              <a:t>ulti-channel batch system</a:t>
            </a:r>
            <a:r>
              <a:rPr lang="zh-CN" altLang="en-US" dirty="0" smtClean="0"/>
              <a:t>）</a:t>
            </a:r>
            <a:endParaRPr lang="zh-CN" altLang="en-US" dirty="0"/>
          </a:p>
          <a:p>
            <a:pPr lvl="3"/>
            <a:r>
              <a:rPr lang="zh-CN" altLang="en-US" dirty="0"/>
              <a:t>把内存分为若干部分，将属于同一批次的若干个作业调入内存，存放在内存的不同部分</a:t>
            </a:r>
          </a:p>
          <a:p>
            <a:pPr lvl="3"/>
            <a:r>
              <a:rPr lang="zh-CN" altLang="en-US" dirty="0"/>
              <a:t>一个作业由于等待输入输出操作而让处理机出现空闲时，系统自动进行切换，处理另一个作业</a:t>
            </a:r>
          </a:p>
        </p:txBody>
      </p:sp>
      <p:sp>
        <p:nvSpPr>
          <p:cNvPr id="239634" name="Rectangle 18"/>
          <p:cNvSpPr>
            <a:spLocks noChangeArrowheads="1"/>
          </p:cNvSpPr>
          <p:nvPr/>
        </p:nvSpPr>
        <p:spPr bwMode="auto">
          <a:xfrm>
            <a:off x="1979613" y="4475163"/>
            <a:ext cx="719137" cy="144462"/>
          </a:xfrm>
          <a:prstGeom prst="rect">
            <a:avLst/>
          </a:prstGeom>
          <a:solidFill>
            <a:srgbClr val="FF0000"/>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39635" name="Text Box 19"/>
          <p:cNvSpPr txBox="1">
            <a:spLocks noChangeArrowheads="1"/>
          </p:cNvSpPr>
          <p:nvPr/>
        </p:nvSpPr>
        <p:spPr bwMode="auto">
          <a:xfrm>
            <a:off x="1692275" y="4076700"/>
            <a:ext cx="889000" cy="396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2000" b="1"/>
              <a:t>程序</a:t>
            </a:r>
            <a:r>
              <a:rPr lang="en-US" altLang="zh-CN" sz="2000" b="1"/>
              <a:t>A</a:t>
            </a:r>
          </a:p>
        </p:txBody>
      </p:sp>
      <p:sp>
        <p:nvSpPr>
          <p:cNvPr id="239636" name="Rectangle 20"/>
          <p:cNvSpPr>
            <a:spLocks noChangeArrowheads="1"/>
          </p:cNvSpPr>
          <p:nvPr/>
        </p:nvSpPr>
        <p:spPr bwMode="auto">
          <a:xfrm>
            <a:off x="2700338" y="4475163"/>
            <a:ext cx="863600" cy="144462"/>
          </a:xfrm>
          <a:prstGeom prst="rect">
            <a:avLst/>
          </a:prstGeom>
          <a:solidFill>
            <a:srgbClr val="0000FF"/>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39637" name="Rectangle 21"/>
          <p:cNvSpPr>
            <a:spLocks noChangeArrowheads="1"/>
          </p:cNvSpPr>
          <p:nvPr/>
        </p:nvSpPr>
        <p:spPr bwMode="auto">
          <a:xfrm>
            <a:off x="3563938" y="4475163"/>
            <a:ext cx="647700" cy="144462"/>
          </a:xfrm>
          <a:prstGeom prst="rect">
            <a:avLst/>
          </a:prstGeom>
          <a:solidFill>
            <a:srgbClr val="FF0000"/>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39638" name="Rectangle 22"/>
          <p:cNvSpPr>
            <a:spLocks noChangeArrowheads="1"/>
          </p:cNvSpPr>
          <p:nvPr/>
        </p:nvSpPr>
        <p:spPr bwMode="auto">
          <a:xfrm>
            <a:off x="4211638" y="4475163"/>
            <a:ext cx="792162" cy="144462"/>
          </a:xfrm>
          <a:prstGeom prst="rect">
            <a:avLst/>
          </a:prstGeom>
          <a:solidFill>
            <a:srgbClr val="0000FF"/>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39639" name="Rectangle 23"/>
          <p:cNvSpPr>
            <a:spLocks noChangeArrowheads="1"/>
          </p:cNvSpPr>
          <p:nvPr/>
        </p:nvSpPr>
        <p:spPr bwMode="auto">
          <a:xfrm>
            <a:off x="5003800" y="4475163"/>
            <a:ext cx="576263" cy="144462"/>
          </a:xfrm>
          <a:prstGeom prst="rect">
            <a:avLst/>
          </a:prstGeom>
          <a:solidFill>
            <a:srgbClr val="FF0000"/>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39640" name="Rectangle 24"/>
          <p:cNvSpPr>
            <a:spLocks noChangeArrowheads="1"/>
          </p:cNvSpPr>
          <p:nvPr/>
        </p:nvSpPr>
        <p:spPr bwMode="auto">
          <a:xfrm>
            <a:off x="5580063" y="4475163"/>
            <a:ext cx="863600" cy="144462"/>
          </a:xfrm>
          <a:prstGeom prst="rect">
            <a:avLst/>
          </a:prstGeom>
          <a:solidFill>
            <a:srgbClr val="0000FF"/>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39641" name="Rectangle 25"/>
          <p:cNvSpPr>
            <a:spLocks noChangeArrowheads="1"/>
          </p:cNvSpPr>
          <p:nvPr/>
        </p:nvSpPr>
        <p:spPr bwMode="auto">
          <a:xfrm>
            <a:off x="6443663" y="4475163"/>
            <a:ext cx="792162" cy="144462"/>
          </a:xfrm>
          <a:prstGeom prst="rect">
            <a:avLst/>
          </a:prstGeom>
          <a:solidFill>
            <a:srgbClr val="FF0000"/>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39642" name="Rectangle 26"/>
          <p:cNvSpPr>
            <a:spLocks noChangeArrowheads="1"/>
          </p:cNvSpPr>
          <p:nvPr/>
        </p:nvSpPr>
        <p:spPr bwMode="auto">
          <a:xfrm>
            <a:off x="7235825" y="4475163"/>
            <a:ext cx="1008063" cy="144462"/>
          </a:xfrm>
          <a:prstGeom prst="rect">
            <a:avLst/>
          </a:prstGeom>
          <a:solidFill>
            <a:srgbClr val="0000FF"/>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39643" name="Line 27"/>
          <p:cNvSpPr>
            <a:spLocks noChangeShapeType="1"/>
          </p:cNvSpPr>
          <p:nvPr/>
        </p:nvSpPr>
        <p:spPr bwMode="auto">
          <a:xfrm>
            <a:off x="5003800" y="4259263"/>
            <a:ext cx="0" cy="576262"/>
          </a:xfrm>
          <a:prstGeom prst="line">
            <a:avLst/>
          </a:prstGeom>
          <a:noFill/>
          <a:ln w="285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39644" name="Text Box 28"/>
          <p:cNvSpPr txBox="1">
            <a:spLocks noChangeArrowheads="1"/>
          </p:cNvSpPr>
          <p:nvPr/>
        </p:nvSpPr>
        <p:spPr bwMode="auto">
          <a:xfrm>
            <a:off x="5051425" y="4111625"/>
            <a:ext cx="885825" cy="396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2000" b="1"/>
              <a:t>程序</a:t>
            </a:r>
            <a:r>
              <a:rPr lang="en-US" altLang="zh-CN" sz="2000" b="1"/>
              <a:t>B</a:t>
            </a:r>
          </a:p>
        </p:txBody>
      </p:sp>
      <p:sp>
        <p:nvSpPr>
          <p:cNvPr id="239649" name="Text Box 33"/>
          <p:cNvSpPr txBox="1">
            <a:spLocks noChangeArrowheads="1"/>
          </p:cNvSpPr>
          <p:nvPr/>
        </p:nvSpPr>
        <p:spPr bwMode="auto">
          <a:xfrm>
            <a:off x="927100" y="4283075"/>
            <a:ext cx="692150" cy="396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2000" b="1"/>
              <a:t>单道</a:t>
            </a:r>
          </a:p>
        </p:txBody>
      </p:sp>
      <p:sp>
        <p:nvSpPr>
          <p:cNvPr id="239650" name="Text Box 34"/>
          <p:cNvSpPr txBox="1">
            <a:spLocks noChangeArrowheads="1"/>
          </p:cNvSpPr>
          <p:nvPr/>
        </p:nvSpPr>
        <p:spPr bwMode="auto">
          <a:xfrm>
            <a:off x="927100" y="5013325"/>
            <a:ext cx="692150" cy="396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2000" b="1"/>
              <a:t>多道</a:t>
            </a:r>
          </a:p>
        </p:txBody>
      </p:sp>
      <p:sp>
        <p:nvSpPr>
          <p:cNvPr id="239651" name="Rectangle 35"/>
          <p:cNvSpPr>
            <a:spLocks noChangeArrowheads="1"/>
          </p:cNvSpPr>
          <p:nvPr/>
        </p:nvSpPr>
        <p:spPr bwMode="auto">
          <a:xfrm>
            <a:off x="1979613" y="5229225"/>
            <a:ext cx="719137" cy="144463"/>
          </a:xfrm>
          <a:prstGeom prst="rect">
            <a:avLst/>
          </a:prstGeom>
          <a:solidFill>
            <a:srgbClr val="FF0000"/>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39652" name="Text Box 36"/>
          <p:cNvSpPr txBox="1">
            <a:spLocks noChangeArrowheads="1"/>
          </p:cNvSpPr>
          <p:nvPr/>
        </p:nvSpPr>
        <p:spPr bwMode="auto">
          <a:xfrm>
            <a:off x="1692275" y="4868863"/>
            <a:ext cx="889000" cy="396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2000" b="1"/>
              <a:t>程序</a:t>
            </a:r>
            <a:r>
              <a:rPr lang="en-US" altLang="zh-CN" sz="2000" b="1"/>
              <a:t>A</a:t>
            </a:r>
          </a:p>
        </p:txBody>
      </p:sp>
      <p:sp>
        <p:nvSpPr>
          <p:cNvPr id="239653" name="Rectangle 37"/>
          <p:cNvSpPr>
            <a:spLocks noChangeArrowheads="1"/>
          </p:cNvSpPr>
          <p:nvPr/>
        </p:nvSpPr>
        <p:spPr bwMode="auto">
          <a:xfrm>
            <a:off x="2700338" y="5229225"/>
            <a:ext cx="863600" cy="144463"/>
          </a:xfrm>
          <a:prstGeom prst="rect">
            <a:avLst/>
          </a:prstGeom>
          <a:solidFill>
            <a:srgbClr val="0000FF"/>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39654" name="Rectangle 38"/>
          <p:cNvSpPr>
            <a:spLocks noChangeArrowheads="1"/>
          </p:cNvSpPr>
          <p:nvPr/>
        </p:nvSpPr>
        <p:spPr bwMode="auto">
          <a:xfrm>
            <a:off x="3563938" y="5229225"/>
            <a:ext cx="647700" cy="144463"/>
          </a:xfrm>
          <a:prstGeom prst="rect">
            <a:avLst/>
          </a:prstGeom>
          <a:solidFill>
            <a:srgbClr val="FF0000"/>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39655" name="Rectangle 39"/>
          <p:cNvSpPr>
            <a:spLocks noChangeArrowheads="1"/>
          </p:cNvSpPr>
          <p:nvPr/>
        </p:nvSpPr>
        <p:spPr bwMode="auto">
          <a:xfrm>
            <a:off x="4211638" y="5229225"/>
            <a:ext cx="792162" cy="144463"/>
          </a:xfrm>
          <a:prstGeom prst="rect">
            <a:avLst/>
          </a:prstGeom>
          <a:solidFill>
            <a:srgbClr val="0000FF"/>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39656" name="Rectangle 40"/>
          <p:cNvSpPr>
            <a:spLocks noChangeArrowheads="1"/>
          </p:cNvSpPr>
          <p:nvPr/>
        </p:nvSpPr>
        <p:spPr bwMode="auto">
          <a:xfrm>
            <a:off x="2700338" y="5876925"/>
            <a:ext cx="576262" cy="144463"/>
          </a:xfrm>
          <a:prstGeom prst="rect">
            <a:avLst/>
          </a:prstGeom>
          <a:solidFill>
            <a:srgbClr val="FF0000"/>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39657" name="Rectangle 41"/>
          <p:cNvSpPr>
            <a:spLocks noChangeArrowheads="1"/>
          </p:cNvSpPr>
          <p:nvPr/>
        </p:nvSpPr>
        <p:spPr bwMode="auto">
          <a:xfrm>
            <a:off x="3276600" y="5876925"/>
            <a:ext cx="935038" cy="144463"/>
          </a:xfrm>
          <a:prstGeom prst="rect">
            <a:avLst/>
          </a:prstGeom>
          <a:solidFill>
            <a:srgbClr val="0000FF"/>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39658" name="Rectangle 42"/>
          <p:cNvSpPr>
            <a:spLocks noChangeArrowheads="1"/>
          </p:cNvSpPr>
          <p:nvPr/>
        </p:nvSpPr>
        <p:spPr bwMode="auto">
          <a:xfrm>
            <a:off x="4211638" y="5876925"/>
            <a:ext cx="792162" cy="144463"/>
          </a:xfrm>
          <a:prstGeom prst="rect">
            <a:avLst/>
          </a:prstGeom>
          <a:solidFill>
            <a:srgbClr val="FF0000"/>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39659" name="Rectangle 43"/>
          <p:cNvSpPr>
            <a:spLocks noChangeArrowheads="1"/>
          </p:cNvSpPr>
          <p:nvPr/>
        </p:nvSpPr>
        <p:spPr bwMode="auto">
          <a:xfrm>
            <a:off x="5003800" y="5876925"/>
            <a:ext cx="1008063" cy="144463"/>
          </a:xfrm>
          <a:prstGeom prst="rect">
            <a:avLst/>
          </a:prstGeom>
          <a:solidFill>
            <a:srgbClr val="0000FF"/>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39661" name="Text Box 45"/>
          <p:cNvSpPr txBox="1">
            <a:spLocks noChangeArrowheads="1"/>
          </p:cNvSpPr>
          <p:nvPr/>
        </p:nvSpPr>
        <p:spPr bwMode="auto">
          <a:xfrm>
            <a:off x="1692275" y="5481638"/>
            <a:ext cx="885825" cy="396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2000" b="1"/>
              <a:t>程序</a:t>
            </a:r>
            <a:r>
              <a:rPr lang="en-US" altLang="zh-CN" sz="2000" b="1"/>
              <a:t>B</a:t>
            </a:r>
          </a:p>
        </p:txBody>
      </p:sp>
      <p:sp>
        <p:nvSpPr>
          <p:cNvPr id="239662" name="Line 46"/>
          <p:cNvSpPr>
            <a:spLocks noChangeShapeType="1"/>
          </p:cNvSpPr>
          <p:nvPr/>
        </p:nvSpPr>
        <p:spPr bwMode="auto">
          <a:xfrm flipH="1">
            <a:off x="2700338" y="5049838"/>
            <a:ext cx="0" cy="1116012"/>
          </a:xfrm>
          <a:prstGeom prst="line">
            <a:avLst/>
          </a:prstGeom>
          <a:noFill/>
          <a:ln w="285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39663" name="Line 47"/>
          <p:cNvSpPr>
            <a:spLocks noChangeShapeType="1"/>
          </p:cNvSpPr>
          <p:nvPr/>
        </p:nvSpPr>
        <p:spPr bwMode="auto">
          <a:xfrm flipH="1">
            <a:off x="3563938" y="5084763"/>
            <a:ext cx="0" cy="1116012"/>
          </a:xfrm>
          <a:prstGeom prst="line">
            <a:avLst/>
          </a:prstGeom>
          <a:noFill/>
          <a:ln w="285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39664" name="Line 48"/>
          <p:cNvSpPr>
            <a:spLocks noChangeShapeType="1"/>
          </p:cNvSpPr>
          <p:nvPr/>
        </p:nvSpPr>
        <p:spPr bwMode="auto">
          <a:xfrm flipH="1">
            <a:off x="4211638" y="5084763"/>
            <a:ext cx="0" cy="1116012"/>
          </a:xfrm>
          <a:prstGeom prst="line">
            <a:avLst/>
          </a:prstGeom>
          <a:noFill/>
          <a:ln w="285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39665" name="Line 49"/>
          <p:cNvSpPr>
            <a:spLocks noChangeShapeType="1"/>
          </p:cNvSpPr>
          <p:nvPr/>
        </p:nvSpPr>
        <p:spPr bwMode="auto">
          <a:xfrm flipH="1">
            <a:off x="6011863" y="4149725"/>
            <a:ext cx="0" cy="2159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39666" name="AutoShape 50"/>
          <p:cNvSpPr>
            <a:spLocks/>
          </p:cNvSpPr>
          <p:nvPr/>
        </p:nvSpPr>
        <p:spPr bwMode="auto">
          <a:xfrm rot="5400000">
            <a:off x="7020719" y="3933032"/>
            <a:ext cx="215900" cy="2087562"/>
          </a:xfrm>
          <a:prstGeom prst="rightBrace">
            <a:avLst>
              <a:gd name="adj1" fmla="val 80576"/>
              <a:gd name="adj2" fmla="val 50000"/>
            </a:avLst>
          </a:prstGeom>
          <a:noFill/>
          <a:ln w="38100">
            <a:solidFill>
              <a:srgbClr val="008000"/>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39667" name="Text Box 51"/>
          <p:cNvSpPr txBox="1">
            <a:spLocks noChangeArrowheads="1"/>
          </p:cNvSpPr>
          <p:nvPr/>
        </p:nvSpPr>
        <p:spPr bwMode="auto">
          <a:xfrm>
            <a:off x="6588125" y="5291138"/>
            <a:ext cx="1203325" cy="396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2000" b="1"/>
              <a:t>缩短时间</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3538" name="Rectangle 2"/>
          <p:cNvSpPr>
            <a:spLocks noGrp="1" noChangeArrowheads="1"/>
          </p:cNvSpPr>
          <p:nvPr>
            <p:ph type="body" idx="1"/>
          </p:nvPr>
        </p:nvSpPr>
        <p:spPr/>
        <p:txBody>
          <a:bodyPr/>
          <a:lstStyle/>
          <a:p>
            <a:r>
              <a:rPr lang="zh-CN" altLang="en-US" dirty="0"/>
              <a:t>操作系统的种类</a:t>
            </a:r>
          </a:p>
          <a:p>
            <a:pPr lvl="1"/>
            <a:r>
              <a:rPr lang="zh-CN" altLang="en-US" dirty="0"/>
              <a:t>批处理操作系统</a:t>
            </a:r>
          </a:p>
          <a:p>
            <a:pPr lvl="2"/>
            <a:r>
              <a:rPr lang="zh-CN" altLang="en-US" dirty="0"/>
              <a:t>特点</a:t>
            </a:r>
          </a:p>
          <a:p>
            <a:pPr lvl="3"/>
            <a:r>
              <a:rPr lang="zh-CN" altLang="en-US" dirty="0"/>
              <a:t>多道：多道指某个作业占用</a:t>
            </a:r>
            <a:r>
              <a:rPr lang="en-US" altLang="zh-CN" dirty="0"/>
              <a:t>CPU</a:t>
            </a:r>
            <a:r>
              <a:rPr lang="zh-CN" altLang="en-US" dirty="0"/>
              <a:t>，若由于某种原因暂时不用</a:t>
            </a:r>
            <a:r>
              <a:rPr lang="en-US" altLang="zh-CN" dirty="0"/>
              <a:t>CPU</a:t>
            </a:r>
            <a:r>
              <a:rPr lang="zh-CN" altLang="en-US" dirty="0"/>
              <a:t>，则系统让第二个作业占用</a:t>
            </a:r>
            <a:r>
              <a:rPr lang="en-US" altLang="zh-CN" dirty="0"/>
              <a:t>CPU</a:t>
            </a:r>
          </a:p>
          <a:p>
            <a:pPr lvl="3"/>
            <a:r>
              <a:rPr lang="zh-CN" altLang="en-US" dirty="0"/>
              <a:t>成批处理：用户自己不能干预自己作业的</a:t>
            </a:r>
            <a:r>
              <a:rPr lang="zh-CN" altLang="en-US" dirty="0" smtClean="0"/>
              <a:t>运行（交互能力比较差），</a:t>
            </a:r>
            <a:r>
              <a:rPr lang="zh-CN" altLang="en-US" dirty="0"/>
              <a:t>即使</a:t>
            </a:r>
            <a:r>
              <a:rPr lang="zh-CN" altLang="en-US" dirty="0" smtClean="0"/>
              <a:t>发现</a:t>
            </a:r>
            <a:r>
              <a:rPr lang="zh-CN" altLang="en-US" dirty="0"/>
              <a:t>作业</a:t>
            </a:r>
            <a:r>
              <a:rPr lang="zh-CN" altLang="en-US" dirty="0" smtClean="0"/>
              <a:t>错误也无法及时</a:t>
            </a:r>
            <a:r>
              <a:rPr lang="zh-CN" altLang="en-US" dirty="0"/>
              <a:t>改正</a:t>
            </a:r>
            <a:r>
              <a:rPr lang="zh-CN" altLang="en-US" dirty="0" smtClean="0"/>
              <a:t>，从而延长</a:t>
            </a:r>
            <a:r>
              <a:rPr lang="zh-CN" altLang="en-US" dirty="0"/>
              <a:t>开发软件时间，所以适用于成熟的程序</a:t>
            </a:r>
            <a:endParaRPr lang="zh-CN" altLang="en-US" dirty="0">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body" idx="1"/>
          </p:nvPr>
        </p:nvSpPr>
        <p:spPr>
          <a:xfrm>
            <a:off x="53752" y="1196974"/>
            <a:ext cx="9036496" cy="5256361"/>
          </a:xfrm>
        </p:spPr>
        <p:txBody>
          <a:bodyPr/>
          <a:lstStyle/>
          <a:p>
            <a:pPr>
              <a:lnSpc>
                <a:spcPct val="90000"/>
              </a:lnSpc>
            </a:pPr>
            <a:r>
              <a:rPr lang="zh-CN" altLang="en-US" dirty="0"/>
              <a:t>操作系统的种类</a:t>
            </a:r>
          </a:p>
          <a:p>
            <a:pPr lvl="1">
              <a:lnSpc>
                <a:spcPct val="90000"/>
              </a:lnSpc>
            </a:pPr>
            <a:r>
              <a:rPr lang="zh-CN" altLang="en-US" dirty="0" smtClean="0"/>
              <a:t>分时操作系统（</a:t>
            </a:r>
            <a:r>
              <a:rPr lang="en-US" altLang="zh-CN" dirty="0">
                <a:latin typeface="Times New Roman" panose="02020603050405020304" pitchFamily="18" charset="0"/>
              </a:rPr>
              <a:t>Time-sharing operating systems</a:t>
            </a:r>
            <a:r>
              <a:rPr lang="zh-CN" altLang="en-US" dirty="0" smtClean="0"/>
              <a:t>）</a:t>
            </a:r>
          </a:p>
          <a:p>
            <a:pPr lvl="2">
              <a:lnSpc>
                <a:spcPct val="90000"/>
              </a:lnSpc>
            </a:pPr>
            <a:r>
              <a:rPr lang="zh-CN" altLang="en-US" dirty="0" smtClean="0"/>
              <a:t>分时系统</a:t>
            </a:r>
            <a:r>
              <a:rPr lang="zh-CN" altLang="en-US" dirty="0"/>
              <a:t>是</a:t>
            </a:r>
            <a:r>
              <a:rPr lang="zh-CN" altLang="en-US" dirty="0">
                <a:solidFill>
                  <a:srgbClr val="FF0000"/>
                </a:solidFill>
              </a:rPr>
              <a:t>多道系统</a:t>
            </a:r>
            <a:r>
              <a:rPr lang="zh-CN" altLang="en-US" dirty="0"/>
              <a:t>的变种</a:t>
            </a:r>
          </a:p>
          <a:p>
            <a:pPr lvl="2">
              <a:lnSpc>
                <a:spcPct val="90000"/>
              </a:lnSpc>
            </a:pPr>
            <a:r>
              <a:rPr lang="zh-CN" altLang="en-US" dirty="0" smtClean="0"/>
              <a:t>操作系统</a:t>
            </a:r>
            <a:r>
              <a:rPr lang="zh-CN" altLang="en-US" dirty="0"/>
              <a:t>将</a:t>
            </a:r>
            <a:r>
              <a:rPr lang="en-US" altLang="zh-CN" dirty="0"/>
              <a:t>CPU</a:t>
            </a:r>
            <a:r>
              <a:rPr lang="zh-CN" altLang="en-US" dirty="0"/>
              <a:t>的时间划分成若干个</a:t>
            </a:r>
            <a:r>
              <a:rPr lang="zh-CN" altLang="en-US" dirty="0" smtClean="0"/>
              <a:t>片段</a:t>
            </a:r>
            <a:r>
              <a:rPr lang="zh-CN" altLang="en-US" dirty="0"/>
              <a:t>，</a:t>
            </a:r>
            <a:r>
              <a:rPr lang="zh-CN" altLang="en-US" dirty="0" smtClean="0"/>
              <a:t>称为</a:t>
            </a:r>
            <a:r>
              <a:rPr lang="zh-CN" altLang="en-US" dirty="0" smtClean="0">
                <a:solidFill>
                  <a:srgbClr val="FF0000"/>
                </a:solidFill>
              </a:rPr>
              <a:t>时间片</a:t>
            </a:r>
            <a:r>
              <a:rPr lang="zh-CN" altLang="en-US" dirty="0" smtClean="0"/>
              <a:t>（</a:t>
            </a:r>
            <a:r>
              <a:rPr lang="en-US" altLang="zh-CN" dirty="0" smtClean="0">
                <a:latin typeface="Times New Roman" panose="02020603050405020304" pitchFamily="18" charset="0"/>
              </a:rPr>
              <a:t>time slice</a:t>
            </a:r>
            <a:r>
              <a:rPr lang="zh-CN" altLang="en-US" dirty="0" smtClean="0"/>
              <a:t>）</a:t>
            </a:r>
            <a:endParaRPr lang="zh-CN" altLang="en-US" dirty="0"/>
          </a:p>
          <a:p>
            <a:pPr lvl="3">
              <a:lnSpc>
                <a:spcPct val="90000"/>
              </a:lnSpc>
            </a:pPr>
            <a:r>
              <a:rPr lang="zh-CN" altLang="en-US" dirty="0"/>
              <a:t>一个作业只能在一个时间片（一般取</a:t>
            </a:r>
            <a:r>
              <a:rPr lang="en-US" altLang="zh-CN" dirty="0"/>
              <a:t>100</a:t>
            </a:r>
            <a:r>
              <a:rPr lang="zh-CN" altLang="en-US" dirty="0"/>
              <a:t>毫秒）的时间内使用</a:t>
            </a:r>
            <a:r>
              <a:rPr lang="en-US" altLang="zh-CN" dirty="0"/>
              <a:t>CPU</a:t>
            </a:r>
            <a:r>
              <a:rPr lang="zh-CN" altLang="en-US" dirty="0"/>
              <a:t>，时间一到，系统将剥夺作业的</a:t>
            </a:r>
            <a:r>
              <a:rPr lang="en-US" altLang="zh-CN" dirty="0"/>
              <a:t>CPU</a:t>
            </a:r>
            <a:r>
              <a:rPr lang="zh-CN" altLang="en-US" dirty="0"/>
              <a:t>使用权，把</a:t>
            </a:r>
            <a:r>
              <a:rPr lang="en-US" altLang="zh-CN" dirty="0"/>
              <a:t>CPU</a:t>
            </a:r>
            <a:r>
              <a:rPr lang="zh-CN" altLang="en-US" dirty="0"/>
              <a:t>分配给其他的作业使用</a:t>
            </a:r>
          </a:p>
          <a:p>
            <a:pPr lvl="3">
              <a:lnSpc>
                <a:spcPct val="90000"/>
              </a:lnSpc>
            </a:pPr>
            <a:r>
              <a:rPr lang="zh-CN" altLang="en-US" dirty="0"/>
              <a:t>操作系统以</a:t>
            </a:r>
            <a:r>
              <a:rPr lang="zh-CN" altLang="en-US" dirty="0">
                <a:solidFill>
                  <a:srgbClr val="FF0000"/>
                </a:solidFill>
              </a:rPr>
              <a:t>时间片</a:t>
            </a:r>
            <a:r>
              <a:rPr lang="zh-CN" altLang="en-US" dirty="0"/>
              <a:t>为</a:t>
            </a:r>
            <a:r>
              <a:rPr lang="zh-CN" altLang="en-US" dirty="0" smtClean="0"/>
              <a:t>单位，轮流</a:t>
            </a:r>
            <a:r>
              <a:rPr lang="zh-CN" altLang="en-US" dirty="0"/>
              <a:t>为每个终端用户服务，每次服务一个时间片，因为每个时间片都非常短，人根本感觉不到，这样就使每一个用户感觉只有自己在使用计算机 </a:t>
            </a:r>
          </a:p>
          <a:p>
            <a:pPr lvl="2">
              <a:lnSpc>
                <a:spcPct val="90000"/>
              </a:lnSpc>
            </a:pPr>
            <a:r>
              <a:rPr lang="zh-CN" altLang="en-US" dirty="0"/>
              <a:t>分时系统具有多用户同时性、独立性及交互性等特点</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9202" name="Rectangle 2"/>
          <p:cNvSpPr>
            <a:spLocks noGrp="1" noChangeArrowheads="1"/>
          </p:cNvSpPr>
          <p:nvPr>
            <p:ph type="body" idx="1"/>
          </p:nvPr>
        </p:nvSpPr>
        <p:spPr/>
        <p:txBody>
          <a:bodyPr/>
          <a:lstStyle/>
          <a:p>
            <a:r>
              <a:rPr lang="zh-CN" altLang="en-US" sz="2800" dirty="0"/>
              <a:t>操作系统的种类</a:t>
            </a:r>
          </a:p>
          <a:p>
            <a:pPr lvl="1"/>
            <a:r>
              <a:rPr lang="zh-CN" altLang="en-US" sz="2400" dirty="0" smtClean="0"/>
              <a:t>实时操作系统（</a:t>
            </a:r>
            <a:r>
              <a:rPr lang="en-US" altLang="zh-CN" sz="2400" dirty="0">
                <a:latin typeface="Times New Roman" panose="02020603050405020304" pitchFamily="18" charset="0"/>
              </a:rPr>
              <a:t>Real Time operating </a:t>
            </a:r>
            <a:r>
              <a:rPr lang="en-US" altLang="zh-CN" sz="2400" dirty="0" smtClean="0">
                <a:latin typeface="Times New Roman" panose="02020603050405020304" pitchFamily="18" charset="0"/>
              </a:rPr>
              <a:t>system</a:t>
            </a:r>
            <a:r>
              <a:rPr lang="zh-CN" altLang="en-US" sz="2400" dirty="0" smtClean="0"/>
              <a:t>）</a:t>
            </a:r>
          </a:p>
          <a:p>
            <a:pPr lvl="2"/>
            <a:r>
              <a:rPr lang="zh-CN" altLang="en-US" sz="2000" dirty="0" smtClean="0"/>
              <a:t>对于</a:t>
            </a:r>
            <a:r>
              <a:rPr lang="zh-CN" altLang="en-US" sz="2000" dirty="0"/>
              <a:t>特定的输入，系统能够在极短的时间内作出响应并完成对该输入请求的处理</a:t>
            </a:r>
          </a:p>
          <a:p>
            <a:pPr lvl="2"/>
            <a:r>
              <a:rPr lang="zh-CN" altLang="en-US" sz="2000" dirty="0"/>
              <a:t>实时系统特点</a:t>
            </a:r>
          </a:p>
          <a:p>
            <a:pPr lvl="3"/>
            <a:r>
              <a:rPr lang="zh-CN" altLang="en-US" sz="1800" dirty="0"/>
              <a:t>实时性强（响应速度快）、可靠性高</a:t>
            </a:r>
          </a:p>
          <a:p>
            <a:pPr lvl="2"/>
            <a:r>
              <a:rPr lang="zh-CN" altLang="en-US" sz="2000" dirty="0"/>
              <a:t>实时操作系统与分时系统区别</a:t>
            </a:r>
          </a:p>
          <a:p>
            <a:pPr lvl="3"/>
            <a:r>
              <a:rPr lang="zh-CN" altLang="en-US" sz="1800" dirty="0"/>
              <a:t>实时系统一般是专用的，其交互能力比较差，它只允许用户访问数量有限的专用程序</a:t>
            </a:r>
          </a:p>
          <a:p>
            <a:pPr lvl="2"/>
            <a:r>
              <a:rPr lang="zh-CN" altLang="en-US" sz="2000" dirty="0"/>
              <a:t>分类</a:t>
            </a:r>
          </a:p>
          <a:p>
            <a:pPr lvl="3"/>
            <a:r>
              <a:rPr lang="zh-CN" altLang="en-US" sz="1800" dirty="0" smtClean="0"/>
              <a:t>实时控制系统</a:t>
            </a:r>
            <a:endParaRPr lang="zh-CN" altLang="en-US" sz="1800" dirty="0"/>
          </a:p>
          <a:p>
            <a:pPr lvl="4"/>
            <a:r>
              <a:rPr lang="zh-CN" altLang="en-US" sz="1800" dirty="0" smtClean="0"/>
              <a:t>工业控制、军事</a:t>
            </a:r>
            <a:r>
              <a:rPr lang="zh-CN" altLang="en-US" sz="1800" dirty="0"/>
              <a:t>控制等</a:t>
            </a:r>
          </a:p>
          <a:p>
            <a:pPr lvl="3"/>
            <a:r>
              <a:rPr lang="zh-CN" altLang="en-US" sz="1800" dirty="0" smtClean="0"/>
              <a:t>实时信息处理系统</a:t>
            </a:r>
            <a:endParaRPr lang="zh-CN" altLang="en-US" sz="1800" dirty="0"/>
          </a:p>
          <a:p>
            <a:pPr lvl="4"/>
            <a:r>
              <a:rPr lang="zh-CN" altLang="en-US" sz="1800" dirty="0" smtClean="0"/>
              <a:t>银行业务、飞机</a:t>
            </a:r>
            <a:r>
              <a:rPr lang="zh-CN" altLang="en-US" sz="1800" dirty="0"/>
              <a:t>订票、股市行情等</a:t>
            </a:r>
            <a:endParaRPr lang="zh-CN" altLang="en-US" sz="1600" b="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0226" name="Rectangle 2"/>
          <p:cNvSpPr>
            <a:spLocks noGrp="1" noChangeArrowheads="1"/>
          </p:cNvSpPr>
          <p:nvPr>
            <p:ph type="body" idx="1"/>
          </p:nvPr>
        </p:nvSpPr>
        <p:spPr>
          <a:xfrm>
            <a:off x="323528" y="1196975"/>
            <a:ext cx="8424936" cy="5472113"/>
          </a:xfrm>
        </p:spPr>
        <p:txBody>
          <a:bodyPr/>
          <a:lstStyle/>
          <a:p>
            <a:r>
              <a:rPr lang="zh-CN" altLang="en-US" dirty="0"/>
              <a:t>操作系统的种类</a:t>
            </a:r>
          </a:p>
          <a:p>
            <a:pPr lvl="1"/>
            <a:r>
              <a:rPr lang="zh-CN" altLang="en-US" dirty="0" smtClean="0"/>
              <a:t>网络操作系统（</a:t>
            </a:r>
            <a:r>
              <a:rPr lang="en-US" altLang="zh-CN" dirty="0" smtClean="0">
                <a:latin typeface="Times New Roman" panose="02020603050405020304" pitchFamily="18" charset="0"/>
              </a:rPr>
              <a:t>Network operating system</a:t>
            </a:r>
            <a:r>
              <a:rPr lang="zh-CN" altLang="en-US" dirty="0" smtClean="0"/>
              <a:t>）</a:t>
            </a:r>
          </a:p>
          <a:p>
            <a:pPr lvl="2"/>
            <a:r>
              <a:rPr lang="zh-CN" altLang="en-US" dirty="0" smtClean="0"/>
              <a:t>基于</a:t>
            </a:r>
            <a:r>
              <a:rPr lang="zh-CN" altLang="en-US" dirty="0" smtClean="0">
                <a:solidFill>
                  <a:srgbClr val="FF0000"/>
                </a:solidFill>
              </a:rPr>
              <a:t>计算机网络</a:t>
            </a:r>
            <a:r>
              <a:rPr lang="zh-CN" altLang="en-US" dirty="0" smtClean="0"/>
              <a:t>，是</a:t>
            </a:r>
            <a:r>
              <a:rPr lang="zh-CN" altLang="en-US" dirty="0"/>
              <a:t>在各种计算机操作系统</a:t>
            </a:r>
            <a:r>
              <a:rPr lang="zh-CN" altLang="en-US" dirty="0" smtClean="0"/>
              <a:t>上</a:t>
            </a:r>
            <a:r>
              <a:rPr lang="zh-CN" altLang="en-US" dirty="0"/>
              <a:t>，</a:t>
            </a:r>
            <a:r>
              <a:rPr lang="zh-CN" altLang="en-US" dirty="0" smtClean="0"/>
              <a:t>按</a:t>
            </a:r>
            <a:r>
              <a:rPr lang="zh-CN" altLang="en-US" dirty="0"/>
              <a:t>网络体系结构协议标准开发的软件，能够对网上的资源进行管理和使用，使网上的多台计算机能够协同工作，共同完成一个任务 </a:t>
            </a:r>
          </a:p>
          <a:p>
            <a:pPr lvl="3"/>
            <a:r>
              <a:rPr lang="zh-CN" altLang="en-US" dirty="0"/>
              <a:t>包括</a:t>
            </a:r>
            <a:r>
              <a:rPr lang="zh-CN" altLang="en-US" dirty="0" smtClean="0"/>
              <a:t>网络管理</a:t>
            </a:r>
            <a:r>
              <a:rPr lang="zh-CN" altLang="en-US" dirty="0"/>
              <a:t>、</a:t>
            </a:r>
            <a:r>
              <a:rPr lang="zh-CN" altLang="en-US" dirty="0" smtClean="0"/>
              <a:t>通信</a:t>
            </a:r>
            <a:r>
              <a:rPr lang="zh-CN" altLang="en-US" dirty="0"/>
              <a:t>、</a:t>
            </a:r>
            <a:r>
              <a:rPr lang="zh-CN" altLang="en-US" dirty="0" smtClean="0"/>
              <a:t>安全</a:t>
            </a:r>
            <a:r>
              <a:rPr lang="zh-CN" altLang="en-US" dirty="0"/>
              <a:t>、</a:t>
            </a:r>
            <a:r>
              <a:rPr lang="zh-CN" altLang="en-US" dirty="0" smtClean="0"/>
              <a:t>资源共享</a:t>
            </a:r>
            <a:r>
              <a:rPr lang="zh-CN" altLang="en-US" dirty="0"/>
              <a:t>和各种网络应用</a:t>
            </a:r>
          </a:p>
          <a:p>
            <a:pPr lvl="2"/>
            <a:r>
              <a:rPr lang="zh-CN" altLang="en-US" dirty="0"/>
              <a:t>目标</a:t>
            </a:r>
          </a:p>
          <a:p>
            <a:pPr lvl="3"/>
            <a:r>
              <a:rPr lang="zh-CN" altLang="en-US" dirty="0"/>
              <a:t>网络通信功能</a:t>
            </a:r>
          </a:p>
          <a:p>
            <a:pPr lvl="3"/>
            <a:r>
              <a:rPr lang="zh-CN" altLang="en-US" dirty="0"/>
              <a:t>网络资源的管理和使用</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62" name="Rectangle 2"/>
          <p:cNvSpPr>
            <a:spLocks noGrp="1" noChangeArrowheads="1"/>
          </p:cNvSpPr>
          <p:nvPr>
            <p:ph type="body" idx="1"/>
          </p:nvPr>
        </p:nvSpPr>
        <p:spPr>
          <a:xfrm>
            <a:off x="251520" y="1196975"/>
            <a:ext cx="8496944" cy="4968875"/>
          </a:xfrm>
        </p:spPr>
        <p:txBody>
          <a:bodyPr/>
          <a:lstStyle/>
          <a:p>
            <a:r>
              <a:rPr lang="zh-CN" altLang="en-US" dirty="0"/>
              <a:t>操作系统的种类</a:t>
            </a:r>
          </a:p>
          <a:p>
            <a:pPr lvl="1"/>
            <a:r>
              <a:rPr lang="zh-CN" altLang="en-US" dirty="0" smtClean="0"/>
              <a:t>分布式操作系统（</a:t>
            </a:r>
            <a:r>
              <a:rPr lang="en-US" altLang="zh-CN" dirty="0" smtClean="0">
                <a:latin typeface="Times New Roman" panose="02020603050405020304" pitchFamily="18" charset="0"/>
              </a:rPr>
              <a:t>Distributed operating system</a:t>
            </a:r>
            <a:r>
              <a:rPr lang="zh-CN" altLang="en-US" dirty="0" smtClean="0"/>
              <a:t>）</a:t>
            </a:r>
          </a:p>
          <a:p>
            <a:pPr lvl="2"/>
            <a:r>
              <a:rPr lang="zh-CN" altLang="en-US" dirty="0" smtClean="0"/>
              <a:t>基于</a:t>
            </a:r>
            <a:r>
              <a:rPr lang="zh-CN" altLang="en-US" dirty="0"/>
              <a:t>两种环境</a:t>
            </a:r>
          </a:p>
          <a:p>
            <a:pPr lvl="3"/>
            <a:r>
              <a:rPr lang="zh-CN" altLang="en-US" dirty="0" smtClean="0"/>
              <a:t>多处理器</a:t>
            </a:r>
            <a:r>
              <a:rPr lang="zh-CN" altLang="en-US" dirty="0"/>
              <a:t>（</a:t>
            </a:r>
            <a:r>
              <a:rPr lang="en-US" altLang="zh-CN" dirty="0" smtClean="0">
                <a:latin typeface="Times New Roman" panose="02020603050405020304" pitchFamily="18" charset="0"/>
              </a:rPr>
              <a:t>CPU</a:t>
            </a:r>
            <a:r>
              <a:rPr lang="zh-CN" altLang="en-US" dirty="0"/>
              <a:t>）</a:t>
            </a:r>
            <a:r>
              <a:rPr lang="zh-CN" altLang="en-US" dirty="0" smtClean="0"/>
              <a:t>系统</a:t>
            </a:r>
            <a:endParaRPr lang="zh-CN" altLang="en-US" dirty="0"/>
          </a:p>
          <a:p>
            <a:pPr lvl="3"/>
            <a:r>
              <a:rPr lang="zh-CN" altLang="en-US" dirty="0"/>
              <a:t>多计算机（网络）系统</a:t>
            </a:r>
            <a:endParaRPr lang="zh-CN" altLang="en-US" dirty="0" smtClean="0"/>
          </a:p>
          <a:p>
            <a:pPr lvl="2"/>
            <a:r>
              <a:rPr lang="zh-CN" altLang="en-US" dirty="0" smtClean="0"/>
              <a:t>是网络操作系统的更高级的形式</a:t>
            </a:r>
          </a:p>
          <a:p>
            <a:pPr lvl="3"/>
            <a:r>
              <a:rPr lang="zh-CN" altLang="en-US" dirty="0" smtClean="0"/>
              <a:t>保持</a:t>
            </a:r>
            <a:r>
              <a:rPr lang="zh-CN" altLang="en-US" dirty="0"/>
              <a:t>了网络操作系统的全部功能</a:t>
            </a:r>
          </a:p>
          <a:p>
            <a:pPr lvl="2"/>
            <a:r>
              <a:rPr lang="zh-CN" altLang="en-US" dirty="0"/>
              <a:t>目前尚处于研究阶段，还没有真正实用的系统</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7634" name="Rectangle 2"/>
          <p:cNvSpPr>
            <a:spLocks noGrp="1" noChangeArrowheads="1"/>
          </p:cNvSpPr>
          <p:nvPr>
            <p:ph type="body" idx="1"/>
          </p:nvPr>
        </p:nvSpPr>
        <p:spPr>
          <a:xfrm>
            <a:off x="566738" y="1196975"/>
            <a:ext cx="8001000" cy="5472113"/>
          </a:xfrm>
        </p:spPr>
        <p:txBody>
          <a:bodyPr/>
          <a:lstStyle/>
          <a:p>
            <a:r>
              <a:rPr lang="zh-CN" altLang="en-US"/>
              <a:t>操作系统的种类</a:t>
            </a:r>
          </a:p>
          <a:p>
            <a:pPr lvl="1"/>
            <a:r>
              <a:rPr lang="zh-CN" altLang="en-US"/>
              <a:t>分布式操作系统</a:t>
            </a:r>
          </a:p>
          <a:p>
            <a:pPr lvl="2"/>
            <a:r>
              <a:rPr lang="zh-CN" altLang="en-US"/>
              <a:t>特征</a:t>
            </a:r>
          </a:p>
          <a:p>
            <a:pPr lvl="3"/>
            <a:r>
              <a:rPr lang="zh-CN" altLang="en-US"/>
              <a:t>是一个统一的操作系统</a:t>
            </a:r>
          </a:p>
          <a:p>
            <a:pPr lvl="3"/>
            <a:r>
              <a:rPr lang="zh-CN" altLang="en-US"/>
              <a:t>资源进一步共享</a:t>
            </a:r>
          </a:p>
          <a:p>
            <a:pPr lvl="3"/>
            <a:r>
              <a:rPr lang="zh-CN" altLang="en-US"/>
              <a:t>透明性</a:t>
            </a:r>
          </a:p>
          <a:p>
            <a:pPr lvl="3"/>
            <a:r>
              <a:rPr lang="zh-CN" altLang="en-US"/>
              <a:t>自治性：处于分布式系统的多个主机处于平等地位，无主从关系</a:t>
            </a:r>
          </a:p>
          <a:p>
            <a:pPr lvl="3"/>
            <a:r>
              <a:rPr lang="zh-CN" altLang="en-US"/>
              <a:t>处理能力增强、速度更快、可靠性增强</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body" idx="1"/>
          </p:nvPr>
        </p:nvSpPr>
        <p:spPr>
          <a:xfrm>
            <a:off x="377887" y="1196975"/>
            <a:ext cx="8388226" cy="5472113"/>
          </a:xfrm>
        </p:spPr>
        <p:txBody>
          <a:bodyPr/>
          <a:lstStyle/>
          <a:p>
            <a:r>
              <a:rPr lang="zh-CN" altLang="en-US" dirty="0"/>
              <a:t>操作系统的种类</a:t>
            </a:r>
          </a:p>
          <a:p>
            <a:pPr lvl="1"/>
            <a:r>
              <a:rPr lang="zh-CN" altLang="en-US" dirty="0" smtClean="0"/>
              <a:t>嵌入式操作系统（</a:t>
            </a:r>
            <a:r>
              <a:rPr lang="en-US" altLang="zh-CN" dirty="0" smtClean="0">
                <a:latin typeface="Times New Roman" panose="02020603050405020304" pitchFamily="18" charset="0"/>
              </a:rPr>
              <a:t>Embedded operating system</a:t>
            </a:r>
            <a:r>
              <a:rPr lang="zh-CN" altLang="en-US" dirty="0" smtClean="0"/>
              <a:t>）</a:t>
            </a:r>
          </a:p>
          <a:p>
            <a:pPr lvl="2"/>
            <a:r>
              <a:rPr lang="zh-CN" altLang="en-US" dirty="0" smtClean="0"/>
              <a:t>嵌入式</a:t>
            </a:r>
            <a:endParaRPr lang="zh-CN" altLang="en-US" dirty="0"/>
          </a:p>
          <a:p>
            <a:pPr lvl="3"/>
            <a:r>
              <a:rPr lang="zh-CN" altLang="en-US" sz="2400" dirty="0"/>
              <a:t>在各种设备、装置或系统中，完成特定功能的软硬件系统。是一个大设备、装置或系统中的一部分，这个大设备、装置或系统可以不是“计算机”，如冰箱、洗衣机等设备</a:t>
            </a:r>
          </a:p>
          <a:p>
            <a:pPr lvl="3"/>
            <a:r>
              <a:rPr lang="zh-CN" altLang="en-US" sz="2400" dirty="0"/>
              <a:t>通常工作</a:t>
            </a:r>
            <a:r>
              <a:rPr lang="zh-CN" altLang="en-US" sz="2400" dirty="0" smtClean="0"/>
              <a:t>在</a:t>
            </a:r>
            <a:r>
              <a:rPr lang="zh-CN" altLang="en-US" sz="2400" dirty="0"/>
              <a:t>响应</a:t>
            </a:r>
            <a:r>
              <a:rPr lang="zh-CN" altLang="en-US" sz="2400" dirty="0" smtClean="0"/>
              <a:t>式</a:t>
            </a:r>
            <a:r>
              <a:rPr lang="zh-CN" altLang="en-US" sz="2400" dirty="0"/>
              <a:t>或对处理时间有较严格要求环境中</a:t>
            </a:r>
          </a:p>
          <a:p>
            <a:pPr lvl="3"/>
            <a:r>
              <a:rPr lang="zh-CN" altLang="en-US" sz="2400" dirty="0" smtClean="0"/>
              <a:t>由于</a:t>
            </a:r>
            <a:r>
              <a:rPr lang="zh-CN" altLang="en-US" sz="2400" dirty="0" smtClean="0">
                <a:solidFill>
                  <a:srgbClr val="FF0000"/>
                </a:solidFill>
              </a:rPr>
              <a:t>被</a:t>
            </a:r>
            <a:r>
              <a:rPr lang="zh-CN" altLang="en-US" sz="2400" dirty="0">
                <a:solidFill>
                  <a:srgbClr val="FF0000"/>
                </a:solidFill>
              </a:rPr>
              <a:t>嵌入在各种设备、装置或系统</a:t>
            </a:r>
            <a:r>
              <a:rPr lang="zh-CN" altLang="en-US" sz="2400" dirty="0"/>
              <a:t>中，因此称为嵌入式系统</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body" idx="1"/>
          </p:nvPr>
        </p:nvSpPr>
        <p:spPr>
          <a:xfrm>
            <a:off x="566738" y="1196975"/>
            <a:ext cx="8001000" cy="5472113"/>
          </a:xfrm>
        </p:spPr>
        <p:txBody>
          <a:bodyPr/>
          <a:lstStyle/>
          <a:p>
            <a:r>
              <a:rPr lang="zh-CN" altLang="en-US" dirty="0"/>
              <a:t>操作系统的种类</a:t>
            </a:r>
          </a:p>
          <a:p>
            <a:pPr lvl="1"/>
            <a:r>
              <a:rPr lang="zh-CN" altLang="en-US" dirty="0"/>
              <a:t>嵌入式操作系统</a:t>
            </a:r>
          </a:p>
          <a:p>
            <a:pPr lvl="2"/>
            <a:r>
              <a:rPr kumimoji="1" lang="zh-CN" altLang="en-US" dirty="0"/>
              <a:t>嵌入式操作系统，是运行在嵌入式智能芯片环境中，对整个智能芯片以及它所操作、控制的各种部件装置等等资源进行统一协调、调度、指挥和控制的系统软件</a:t>
            </a:r>
          </a:p>
          <a:p>
            <a:pPr lvl="2"/>
            <a:r>
              <a:rPr kumimoji="1" lang="zh-CN" altLang="en-US" dirty="0"/>
              <a:t>软件</a:t>
            </a:r>
          </a:p>
          <a:p>
            <a:pPr lvl="3"/>
            <a:r>
              <a:rPr kumimoji="1" lang="zh-CN" altLang="en-US" dirty="0"/>
              <a:t>用于提供系统所需的功能和灵活性</a:t>
            </a:r>
          </a:p>
          <a:p>
            <a:pPr lvl="2"/>
            <a:r>
              <a:rPr kumimoji="1" lang="zh-CN" altLang="en-US" dirty="0"/>
              <a:t>硬件 （处理器、专用集成电路</a:t>
            </a:r>
            <a:r>
              <a:rPr kumimoji="1" lang="en-US" altLang="zh-CN" dirty="0"/>
              <a:t>ASIC</a:t>
            </a:r>
            <a:r>
              <a:rPr kumimoji="1" lang="zh-CN" altLang="en-US" dirty="0"/>
              <a:t>、存储器</a:t>
            </a:r>
            <a:r>
              <a:rPr kumimoji="1" lang="en-US" altLang="zh-CN" dirty="0"/>
              <a:t>…</a:t>
            </a:r>
            <a:r>
              <a:rPr kumimoji="1" lang="zh-CN" altLang="en-US" dirty="0"/>
              <a:t>）</a:t>
            </a:r>
          </a:p>
          <a:p>
            <a:pPr lvl="3"/>
            <a:r>
              <a:rPr kumimoji="1" lang="zh-CN" altLang="en-US" dirty="0"/>
              <a:t>用于提供所需的性能以及部分安全机制</a:t>
            </a:r>
          </a:p>
          <a:p>
            <a:pPr lvl="3"/>
            <a:endParaRPr kumimoji="1"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p:txBody>
          <a:bodyPr/>
          <a:lstStyle/>
          <a:p>
            <a:r>
              <a:rPr lang="zh-CN" altLang="en-US" dirty="0"/>
              <a:t>操作系统的工作</a:t>
            </a:r>
          </a:p>
        </p:txBody>
      </p:sp>
      <p:sp>
        <p:nvSpPr>
          <p:cNvPr id="22532" name="Text Box 4"/>
          <p:cNvSpPr txBox="1">
            <a:spLocks noChangeArrowheads="1"/>
          </p:cNvSpPr>
          <p:nvPr/>
        </p:nvSpPr>
        <p:spPr bwMode="auto">
          <a:xfrm>
            <a:off x="2124075" y="3068638"/>
            <a:ext cx="5184775" cy="1401762"/>
          </a:xfrm>
          <a:prstGeom prst="rect">
            <a:avLst/>
          </a:prstGeom>
          <a:solidFill>
            <a:srgbClr val="FFFF99"/>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000066"/>
                </a:solidFill>
              </a:rPr>
              <a:t>用户想要运行一个程序，该程序名为</a:t>
            </a:r>
            <a:r>
              <a:rPr kumimoji="1" lang="en-US" altLang="zh-CN" sz="2800" b="1">
                <a:solidFill>
                  <a:schemeClr val="accent2"/>
                </a:solidFill>
              </a:rPr>
              <a:t>hello</a:t>
            </a:r>
            <a:r>
              <a:rPr kumimoji="1" lang="zh-CN" altLang="en-US" sz="2800" b="1">
                <a:solidFill>
                  <a:srgbClr val="000066"/>
                </a:solidFill>
              </a:rPr>
              <a:t>，其功能是在屏幕上输出字符串</a:t>
            </a:r>
            <a:r>
              <a:rPr kumimoji="1" lang="en-US" altLang="zh-CN" sz="2800" b="1">
                <a:solidFill>
                  <a:schemeClr val="accent2"/>
                </a:solidFill>
              </a:rPr>
              <a:t>hello world</a:t>
            </a:r>
            <a:r>
              <a:rPr kumimoji="1" lang="zh-CN" altLang="en-US" sz="2800" b="1">
                <a:solidFill>
                  <a:srgbClr val="000066"/>
                </a:solidFill>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9682" name="Rectangle 2"/>
          <p:cNvSpPr>
            <a:spLocks noGrp="1" noChangeArrowheads="1"/>
          </p:cNvSpPr>
          <p:nvPr>
            <p:ph type="body" idx="1"/>
          </p:nvPr>
        </p:nvSpPr>
        <p:spPr>
          <a:xfrm>
            <a:off x="566738" y="1196975"/>
            <a:ext cx="8001000" cy="5472113"/>
          </a:xfrm>
        </p:spPr>
        <p:txBody>
          <a:bodyPr/>
          <a:lstStyle/>
          <a:p>
            <a:r>
              <a:rPr lang="zh-CN" altLang="en-US" dirty="0"/>
              <a:t>操作系统的种类</a:t>
            </a:r>
          </a:p>
          <a:p>
            <a:pPr lvl="1"/>
            <a:r>
              <a:rPr lang="zh-CN" altLang="en-US" dirty="0"/>
              <a:t>嵌入式操作系统</a:t>
            </a:r>
          </a:p>
          <a:p>
            <a:pPr lvl="2"/>
            <a:r>
              <a:rPr kumimoji="1" lang="zh-CN" altLang="en-US" dirty="0"/>
              <a:t>特性</a:t>
            </a:r>
          </a:p>
          <a:p>
            <a:pPr lvl="3"/>
            <a:r>
              <a:rPr kumimoji="1" lang="zh-CN" altLang="en-US" sz="2400" dirty="0"/>
              <a:t>完成某一项或有限项功能，不是通用型的</a:t>
            </a:r>
          </a:p>
          <a:p>
            <a:pPr lvl="3"/>
            <a:r>
              <a:rPr kumimoji="1" lang="zh-CN" altLang="en-US" sz="2400" dirty="0"/>
              <a:t>在性能和实时性方面有严格的限制</a:t>
            </a:r>
          </a:p>
          <a:p>
            <a:pPr lvl="3"/>
            <a:r>
              <a:rPr kumimoji="1" lang="zh-CN" altLang="en-US" sz="2400" dirty="0"/>
              <a:t>能源、成本和可靠性通常是影响设计的重要因素</a:t>
            </a:r>
          </a:p>
          <a:p>
            <a:pPr lvl="3"/>
            <a:r>
              <a:rPr kumimoji="1" lang="zh-CN" altLang="en-US" sz="2400" dirty="0"/>
              <a:t>占有资源少、易于连接</a:t>
            </a:r>
          </a:p>
          <a:p>
            <a:pPr lvl="3"/>
            <a:r>
              <a:rPr kumimoji="1" lang="zh-CN" altLang="en-US" sz="2400" dirty="0"/>
              <a:t>系统功能可针对需求进行裁剪、调整和生成，以便满足最终产品的设计要求</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8658" name="Rectangle 2"/>
          <p:cNvSpPr>
            <a:spLocks noGrp="1" noChangeArrowheads="1"/>
          </p:cNvSpPr>
          <p:nvPr>
            <p:ph type="body" idx="1"/>
          </p:nvPr>
        </p:nvSpPr>
        <p:spPr>
          <a:xfrm>
            <a:off x="566738" y="1196975"/>
            <a:ext cx="8001000" cy="5472113"/>
          </a:xfrm>
        </p:spPr>
        <p:txBody>
          <a:bodyPr/>
          <a:lstStyle/>
          <a:p>
            <a:r>
              <a:rPr lang="zh-CN" altLang="en-US"/>
              <a:t>操作系统的种类</a:t>
            </a:r>
          </a:p>
          <a:p>
            <a:pPr lvl="1"/>
            <a:r>
              <a:rPr lang="zh-CN" altLang="en-US"/>
              <a:t>嵌入式操作系统</a:t>
            </a:r>
          </a:p>
          <a:p>
            <a:pPr lvl="2"/>
            <a:r>
              <a:rPr kumimoji="1" lang="zh-CN" altLang="en-US"/>
              <a:t>应用特点</a:t>
            </a:r>
          </a:p>
          <a:p>
            <a:pPr lvl="3"/>
            <a:r>
              <a:rPr kumimoji="1" lang="zh-CN" altLang="en-US"/>
              <a:t>掌上电脑</a:t>
            </a:r>
          </a:p>
          <a:p>
            <a:pPr lvl="4"/>
            <a:r>
              <a:rPr kumimoji="1" lang="zh-CN" altLang="en-US"/>
              <a:t>运算速度： </a:t>
            </a:r>
            <a:r>
              <a:rPr kumimoji="1" lang="en-US" altLang="zh-CN"/>
              <a:t>100 KIPS</a:t>
            </a:r>
          </a:p>
          <a:p>
            <a:pPr lvl="4"/>
            <a:r>
              <a:rPr kumimoji="1" lang="zh-CN" altLang="en-US"/>
              <a:t>在大小上优化、支持手写、低能耗</a:t>
            </a:r>
          </a:p>
          <a:p>
            <a:pPr lvl="3"/>
            <a:r>
              <a:rPr kumimoji="1" lang="zh-CN" altLang="en-US"/>
              <a:t>工业设备</a:t>
            </a:r>
          </a:p>
          <a:p>
            <a:pPr lvl="4"/>
            <a:r>
              <a:rPr kumimoji="1" lang="zh-CN" altLang="en-US"/>
              <a:t>运算速度： </a:t>
            </a:r>
            <a:r>
              <a:rPr kumimoji="1" lang="en-US" altLang="zh-CN"/>
              <a:t>1 MIPS</a:t>
            </a:r>
          </a:p>
          <a:p>
            <a:pPr lvl="4"/>
            <a:r>
              <a:rPr kumimoji="1" lang="zh-CN" altLang="en-US"/>
              <a:t>安全优先，控制流程为主</a:t>
            </a:r>
          </a:p>
          <a:p>
            <a:pPr lvl="3"/>
            <a:r>
              <a:rPr kumimoji="1" lang="zh-CN" altLang="en-US"/>
              <a:t>军事装备</a:t>
            </a:r>
          </a:p>
          <a:p>
            <a:pPr lvl="4"/>
            <a:r>
              <a:rPr kumimoji="1" lang="zh-CN" altLang="en-US"/>
              <a:t>运算速度 ：</a:t>
            </a:r>
            <a:r>
              <a:rPr kumimoji="1" lang="en-US" altLang="zh-CN"/>
              <a:t>1 GFLOPS </a:t>
            </a:r>
          </a:p>
          <a:p>
            <a:pPr lvl="4"/>
            <a:r>
              <a:rPr kumimoji="1" lang="zh-CN" altLang="en-US"/>
              <a:t>可靠性最重要</a:t>
            </a:r>
          </a:p>
        </p:txBody>
      </p:sp>
      <p:sp>
        <p:nvSpPr>
          <p:cNvPr id="198660" name="Text Box 4"/>
          <p:cNvSpPr txBox="1">
            <a:spLocks noChangeArrowheads="1"/>
          </p:cNvSpPr>
          <p:nvPr/>
        </p:nvSpPr>
        <p:spPr bwMode="auto">
          <a:xfrm>
            <a:off x="5722938" y="4221163"/>
            <a:ext cx="3170237" cy="1584325"/>
          </a:xfrm>
          <a:prstGeom prst="rect">
            <a:avLst/>
          </a:prstGeom>
          <a:solidFill>
            <a:srgbClr val="FFFF99"/>
          </a:solidFill>
          <a:ln w="28575"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US" altLang="zh-CN" sz="2400" b="1" dirty="0"/>
              <a:t>IPS</a:t>
            </a:r>
            <a:r>
              <a:rPr lang="zh-CN" altLang="en-US" sz="2400" b="1" dirty="0"/>
              <a:t>：每秒平均执行指令数</a:t>
            </a:r>
          </a:p>
          <a:p>
            <a:r>
              <a:rPr lang="en-US" altLang="zh-CN" sz="2400" b="1" dirty="0"/>
              <a:t>FLOPS</a:t>
            </a:r>
            <a:r>
              <a:rPr lang="zh-CN" altLang="en-US" sz="2400" b="1" dirty="0"/>
              <a:t>：每秒进行的浮动小数点演算次数 </a:t>
            </a:r>
          </a:p>
        </p:txBody>
      </p:sp>
      <p:sp>
        <p:nvSpPr>
          <p:cNvPr id="198661" name="Text Box 5"/>
          <p:cNvSpPr txBox="1">
            <a:spLocks noChangeArrowheads="1"/>
          </p:cNvSpPr>
          <p:nvPr/>
        </p:nvSpPr>
        <p:spPr bwMode="auto">
          <a:xfrm>
            <a:off x="4284663" y="1341438"/>
            <a:ext cx="4608512" cy="1582737"/>
          </a:xfrm>
          <a:prstGeom prst="rect">
            <a:avLst/>
          </a:prstGeom>
          <a:solidFill>
            <a:srgbClr val="FFFF99"/>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46800" rIns="36000" bIns="46800"/>
          <a:lstStyle/>
          <a:p>
            <a:r>
              <a:rPr lang="zh-CN" altLang="en-US" sz="2400" b="1"/>
              <a:t>计算机速度的衡量不是只以</a:t>
            </a:r>
            <a:r>
              <a:rPr lang="en-US" altLang="zh-CN" sz="2400" b="1"/>
              <a:t>CPU</a:t>
            </a:r>
            <a:r>
              <a:rPr lang="zh-CN" altLang="en-US" sz="2400" b="1"/>
              <a:t>频率为主，如：</a:t>
            </a:r>
          </a:p>
          <a:p>
            <a:r>
              <a:rPr lang="en-US" altLang="zh-CN" sz="2400" b="1"/>
              <a:t>P4 2.4GHz</a:t>
            </a:r>
            <a:r>
              <a:rPr lang="zh-CN" altLang="en-US" sz="2400" b="1"/>
              <a:t>的速度不如</a:t>
            </a:r>
          </a:p>
          <a:p>
            <a:r>
              <a:rPr lang="en-US" altLang="zh-CN" sz="2400" b="1"/>
              <a:t>Core TM(2) 6300 1.86GHz</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body" idx="1"/>
          </p:nvPr>
        </p:nvSpPr>
        <p:spPr>
          <a:xfrm>
            <a:off x="566738" y="1196975"/>
            <a:ext cx="8001000" cy="5472113"/>
          </a:xfrm>
        </p:spPr>
        <p:txBody>
          <a:bodyPr/>
          <a:lstStyle/>
          <a:p>
            <a:r>
              <a:rPr lang="zh-CN" altLang="en-US" dirty="0"/>
              <a:t>操作系统的种类</a:t>
            </a:r>
          </a:p>
          <a:p>
            <a:pPr lvl="1"/>
            <a:r>
              <a:rPr lang="zh-CN" altLang="en-US" sz="2400" dirty="0"/>
              <a:t>个人计算机</a:t>
            </a:r>
            <a:r>
              <a:rPr lang="zh-CN" altLang="en-US" sz="2400" dirty="0" smtClean="0"/>
              <a:t>操作系统（</a:t>
            </a:r>
            <a:r>
              <a:rPr lang="en-US" altLang="zh-CN" sz="2400" dirty="0" smtClean="0">
                <a:latin typeface="Times New Roman" panose="02020603050405020304" pitchFamily="18" charset="0"/>
              </a:rPr>
              <a:t>PC Operating System</a:t>
            </a:r>
            <a:r>
              <a:rPr lang="zh-CN" altLang="en-US" sz="2400" dirty="0" smtClean="0"/>
              <a:t>）</a:t>
            </a:r>
            <a:endParaRPr lang="zh-CN" altLang="en-US" sz="2400" dirty="0"/>
          </a:p>
          <a:p>
            <a:pPr lvl="2"/>
            <a:r>
              <a:rPr lang="zh-CN" altLang="en-US" dirty="0"/>
              <a:t>运行于当前最为流行的个人计算机上，它面对单一用户，所有资源都给这个用户使用。又分为：</a:t>
            </a:r>
          </a:p>
          <a:p>
            <a:pPr lvl="3"/>
            <a:r>
              <a:rPr lang="zh-CN" altLang="en-US" dirty="0">
                <a:solidFill>
                  <a:srgbClr val="FF0000"/>
                </a:solidFill>
              </a:rPr>
              <a:t>单用户单任务操作系统</a:t>
            </a:r>
            <a:r>
              <a:rPr lang="zh-CN" altLang="en-US" dirty="0"/>
              <a:t>：只允许一个用户使用，并且一次只能运行一个任务，如以前流行的</a:t>
            </a:r>
            <a:r>
              <a:rPr lang="en-US" altLang="zh-CN" dirty="0">
                <a:solidFill>
                  <a:srgbClr val="FF0000"/>
                </a:solidFill>
              </a:rPr>
              <a:t>DOS</a:t>
            </a:r>
          </a:p>
          <a:p>
            <a:pPr lvl="3"/>
            <a:r>
              <a:rPr lang="zh-CN" altLang="en-US" dirty="0">
                <a:solidFill>
                  <a:srgbClr val="FF0000"/>
                </a:solidFill>
              </a:rPr>
              <a:t>单用户多任务操作系统</a:t>
            </a:r>
            <a:r>
              <a:rPr lang="zh-CN" altLang="en-US" dirty="0"/>
              <a:t>：一次只允许一个用户使用，但是一次可以运行多个任务</a:t>
            </a:r>
            <a:r>
              <a:rPr lang="zh-CN" altLang="en-US" dirty="0" smtClean="0"/>
              <a:t>，具有</a:t>
            </a:r>
            <a:r>
              <a:rPr lang="zh-CN" altLang="en-US" dirty="0"/>
              <a:t>代表性的</a:t>
            </a:r>
            <a:r>
              <a:rPr lang="zh-CN" altLang="en-US" dirty="0" smtClean="0"/>
              <a:t>有早期的</a:t>
            </a:r>
            <a:r>
              <a:rPr lang="en-US" altLang="zh-CN" dirty="0" smtClean="0"/>
              <a:t>Microsoft</a:t>
            </a:r>
            <a:r>
              <a:rPr lang="zh-CN" altLang="en-US" dirty="0"/>
              <a:t>的</a:t>
            </a:r>
            <a:r>
              <a:rPr lang="en-US" altLang="zh-CN" dirty="0" smtClean="0">
                <a:solidFill>
                  <a:srgbClr val="FF0000"/>
                </a:solidFill>
              </a:rPr>
              <a:t>Windows</a:t>
            </a:r>
          </a:p>
          <a:p>
            <a:pPr lvl="3"/>
            <a:r>
              <a:rPr lang="zh-CN" altLang="en-US" dirty="0" smtClean="0">
                <a:solidFill>
                  <a:srgbClr val="FF0000"/>
                </a:solidFill>
              </a:rPr>
              <a:t>多用户多任务操作系统</a:t>
            </a:r>
            <a:r>
              <a:rPr lang="zh-CN" altLang="en-US" dirty="0" smtClean="0"/>
              <a:t>：同时允许多个用户使用，可以运行多</a:t>
            </a:r>
            <a:r>
              <a:rPr lang="zh-CN" altLang="en-US" dirty="0"/>
              <a:t>个任务，是目前微机的主流</a:t>
            </a:r>
            <a:r>
              <a:rPr lang="zh-CN" altLang="en-US" dirty="0" smtClean="0"/>
              <a:t>配置</a:t>
            </a:r>
            <a:endParaRPr lang="en-US" altLang="zh-CN" dirty="0"/>
          </a:p>
          <a:p>
            <a:pPr lvl="2"/>
            <a:r>
              <a:rPr lang="zh-CN" altLang="en-US" dirty="0"/>
              <a:t>目标</a:t>
            </a:r>
          </a:p>
          <a:p>
            <a:pPr lvl="3"/>
            <a:r>
              <a:rPr lang="zh-CN" altLang="en-US" dirty="0"/>
              <a:t>界面友好，使用方便，丰富的应用软件</a:t>
            </a:r>
          </a:p>
          <a:p>
            <a:pPr lvl="2"/>
            <a:endParaRPr lang="en-US" altLang="zh-CN" dirty="0"/>
          </a:p>
        </p:txBody>
      </p:sp>
    </p:spTree>
    <p:extLst>
      <p:ext uri="{BB962C8B-B14F-4D97-AF65-F5344CB8AC3E}">
        <p14:creationId xmlns:p14="http://schemas.microsoft.com/office/powerpoint/2010/main" val="3349308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body" sz="half" idx="1"/>
          </p:nvPr>
        </p:nvSpPr>
        <p:spPr>
          <a:xfrm>
            <a:off x="251520" y="1196975"/>
            <a:ext cx="5026471" cy="5111750"/>
          </a:xfrm>
        </p:spPr>
        <p:txBody>
          <a:bodyPr/>
          <a:lstStyle/>
          <a:p>
            <a:r>
              <a:rPr lang="zh-CN" altLang="en-US" sz="2800" dirty="0"/>
              <a:t>操作系统的结构</a:t>
            </a:r>
          </a:p>
          <a:p>
            <a:pPr lvl="1"/>
            <a:r>
              <a:rPr lang="zh-CN" altLang="en-US" sz="2400" dirty="0"/>
              <a:t>常见的操作系统结构</a:t>
            </a:r>
          </a:p>
          <a:p>
            <a:pPr lvl="2"/>
            <a:r>
              <a:rPr lang="zh-CN" altLang="en-US" sz="2200" dirty="0" smtClean="0"/>
              <a:t>整体式（</a:t>
            </a:r>
            <a:r>
              <a:rPr lang="en-US" altLang="zh-CN" sz="1800" dirty="0" smtClean="0">
                <a:latin typeface="Times New Roman" panose="02020603050405020304" pitchFamily="18" charset="0"/>
              </a:rPr>
              <a:t>Monolithic Systems</a:t>
            </a:r>
            <a:r>
              <a:rPr lang="zh-CN" altLang="en-US" sz="2200" dirty="0" smtClean="0"/>
              <a:t>）</a:t>
            </a:r>
          </a:p>
          <a:p>
            <a:pPr lvl="2"/>
            <a:r>
              <a:rPr lang="zh-CN" altLang="en-US" sz="2200" dirty="0" smtClean="0"/>
              <a:t>层次式（</a:t>
            </a:r>
            <a:r>
              <a:rPr lang="en-US" altLang="zh-CN" sz="1800" dirty="0">
                <a:latin typeface="Times New Roman" panose="02020603050405020304" pitchFamily="18" charset="0"/>
              </a:rPr>
              <a:t>Layered Systems</a:t>
            </a:r>
            <a:r>
              <a:rPr lang="zh-CN" altLang="en-US" sz="2200" dirty="0" smtClean="0"/>
              <a:t>）</a:t>
            </a:r>
          </a:p>
          <a:p>
            <a:pPr lvl="2"/>
            <a:r>
              <a:rPr lang="zh-CN" altLang="en-US" sz="2200" dirty="0" smtClean="0"/>
              <a:t>客户</a:t>
            </a:r>
            <a:r>
              <a:rPr lang="en-US" altLang="zh-CN" sz="2200" dirty="0"/>
              <a:t>/</a:t>
            </a:r>
            <a:r>
              <a:rPr lang="zh-CN" altLang="en-US" sz="2200" dirty="0"/>
              <a:t>服务器</a:t>
            </a:r>
            <a:r>
              <a:rPr lang="zh-CN" altLang="en-US" sz="2200" dirty="0" smtClean="0"/>
              <a:t>式（</a:t>
            </a:r>
            <a:r>
              <a:rPr lang="en-US" altLang="zh-CN" sz="1800" dirty="0">
                <a:latin typeface="Times New Roman" panose="02020603050405020304" pitchFamily="18" charset="0"/>
              </a:rPr>
              <a:t>C/S Systems</a:t>
            </a:r>
            <a:r>
              <a:rPr lang="zh-CN" altLang="en-US" sz="2200" dirty="0" smtClean="0"/>
              <a:t>）</a:t>
            </a:r>
            <a:endParaRPr lang="zh-CN" altLang="en-US" sz="2200" dirty="0"/>
          </a:p>
        </p:txBody>
      </p:sp>
      <p:grpSp>
        <p:nvGrpSpPr>
          <p:cNvPr id="183305" name="Group 9"/>
          <p:cNvGrpSpPr>
            <a:grpSpLocks/>
          </p:cNvGrpSpPr>
          <p:nvPr/>
        </p:nvGrpSpPr>
        <p:grpSpPr bwMode="auto">
          <a:xfrm>
            <a:off x="5593209" y="260350"/>
            <a:ext cx="3264237" cy="2965450"/>
            <a:chOff x="3424" y="164"/>
            <a:chExt cx="2255" cy="2278"/>
          </a:xfrm>
        </p:grpSpPr>
        <p:grpSp>
          <p:nvGrpSpPr>
            <p:cNvPr id="183303" name="Group 7"/>
            <p:cNvGrpSpPr>
              <a:grpSpLocks/>
            </p:cNvGrpSpPr>
            <p:nvPr/>
          </p:nvGrpSpPr>
          <p:grpSpPr bwMode="auto">
            <a:xfrm>
              <a:off x="3424" y="164"/>
              <a:ext cx="2255" cy="2268"/>
              <a:chOff x="3424" y="164"/>
              <a:chExt cx="2255" cy="2268"/>
            </a:xfrm>
          </p:grpSpPr>
          <p:sp>
            <p:nvSpPr>
              <p:cNvPr id="183302" name="Rectangle 6"/>
              <p:cNvSpPr>
                <a:spLocks noChangeArrowheads="1"/>
              </p:cNvSpPr>
              <p:nvPr/>
            </p:nvSpPr>
            <p:spPr bwMode="auto">
              <a:xfrm>
                <a:off x="3424" y="164"/>
                <a:ext cx="2178" cy="226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83299" name="Object 3"/>
              <p:cNvGraphicFramePr>
                <a:graphicFrameLocks noChangeAspect="1"/>
              </p:cNvGraphicFramePr>
              <p:nvPr>
                <p:extLst>
                  <p:ext uri="{D42A27DB-BD31-4B8C-83A1-F6EECF244321}">
                    <p14:modId xmlns:p14="http://schemas.microsoft.com/office/powerpoint/2010/main" val="3268185563"/>
                  </p:ext>
                </p:extLst>
              </p:nvPr>
            </p:nvGraphicFramePr>
            <p:xfrm>
              <a:off x="3506" y="187"/>
              <a:ext cx="2173" cy="2222"/>
            </p:xfrm>
            <a:graphic>
              <a:graphicData uri="http://schemas.openxmlformats.org/presentationml/2006/ole">
                <mc:AlternateContent xmlns:mc="http://schemas.openxmlformats.org/markup-compatibility/2006">
                  <mc:Choice xmlns:v="urn:schemas-microsoft-com:vml" Requires="v">
                    <p:oleObj spid="_x0000_s186702" name="VISIO" r:id="rId4" imgW="3449880" imgH="3078360" progId="Visio.Drawing.5">
                      <p:embed/>
                    </p:oleObj>
                  </mc:Choice>
                  <mc:Fallback>
                    <p:oleObj name="VISIO" r:id="rId4" imgW="3449880" imgH="3078360" progId="Visio.Drawing.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r="18965"/>
                          <a:stretch>
                            <a:fillRect/>
                          </a:stretch>
                        </p:blipFill>
                        <p:spPr bwMode="auto">
                          <a:xfrm>
                            <a:off x="3506" y="187"/>
                            <a:ext cx="2173" cy="2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83304" name="Text Box 8"/>
            <p:cNvSpPr txBox="1">
              <a:spLocks noChangeArrowheads="1"/>
            </p:cNvSpPr>
            <p:nvPr/>
          </p:nvSpPr>
          <p:spPr bwMode="auto">
            <a:xfrm>
              <a:off x="4967" y="2160"/>
              <a:ext cx="604"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000066"/>
                  </a:solidFill>
                </a:rPr>
                <a:t>整体式</a:t>
              </a:r>
            </a:p>
          </p:txBody>
        </p:sp>
      </p:grpSp>
      <p:grpSp>
        <p:nvGrpSpPr>
          <p:cNvPr id="183306" name="Group 10"/>
          <p:cNvGrpSpPr>
            <a:grpSpLocks/>
          </p:cNvGrpSpPr>
          <p:nvPr/>
        </p:nvGrpSpPr>
        <p:grpSpPr bwMode="auto">
          <a:xfrm>
            <a:off x="5593209" y="3357563"/>
            <a:ext cx="3443287" cy="3340100"/>
            <a:chOff x="1247" y="1706"/>
            <a:chExt cx="2446" cy="2314"/>
          </a:xfrm>
        </p:grpSpPr>
        <p:sp>
          <p:nvSpPr>
            <p:cNvPr id="183307" name="Rectangle 11"/>
            <p:cNvSpPr>
              <a:spLocks noChangeArrowheads="1"/>
            </p:cNvSpPr>
            <p:nvPr/>
          </p:nvSpPr>
          <p:spPr bwMode="auto">
            <a:xfrm>
              <a:off x="1247" y="1706"/>
              <a:ext cx="2404" cy="2314"/>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83308" name="Group 12"/>
            <p:cNvGrpSpPr>
              <a:grpSpLocks/>
            </p:cNvGrpSpPr>
            <p:nvPr/>
          </p:nvGrpSpPr>
          <p:grpSpPr bwMode="auto">
            <a:xfrm>
              <a:off x="1297" y="1735"/>
              <a:ext cx="2396" cy="2257"/>
              <a:chOff x="1297" y="1735"/>
              <a:chExt cx="2396" cy="2257"/>
            </a:xfrm>
          </p:grpSpPr>
          <p:graphicFrame>
            <p:nvGraphicFramePr>
              <p:cNvPr id="183309" name="Object 13"/>
              <p:cNvGraphicFramePr>
                <a:graphicFrameLocks noChangeAspect="1"/>
              </p:cNvGraphicFramePr>
              <p:nvPr>
                <p:extLst>
                  <p:ext uri="{D42A27DB-BD31-4B8C-83A1-F6EECF244321}">
                    <p14:modId xmlns:p14="http://schemas.microsoft.com/office/powerpoint/2010/main" val="513625716"/>
                  </p:ext>
                </p:extLst>
              </p:nvPr>
            </p:nvGraphicFramePr>
            <p:xfrm>
              <a:off x="1297" y="1735"/>
              <a:ext cx="2304" cy="2257"/>
            </p:xfrm>
            <a:graphic>
              <a:graphicData uri="http://schemas.openxmlformats.org/presentationml/2006/ole">
                <mc:AlternateContent xmlns:mc="http://schemas.openxmlformats.org/markup-compatibility/2006">
                  <mc:Choice xmlns:v="urn:schemas-microsoft-com:vml" Requires="v">
                    <p:oleObj spid="_x0000_s186703" name="VISIO" r:id="rId6" imgW="3456720" imgH="2308680" progId="Visio.Drawing.5">
                      <p:embed/>
                    </p:oleObj>
                  </mc:Choice>
                  <mc:Fallback>
                    <p:oleObj name="VISIO" r:id="rId6" imgW="3456720" imgH="2308680" progId="Visio.Drawing.5">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l="9935" r="21931"/>
                          <a:stretch>
                            <a:fillRect/>
                          </a:stretch>
                        </p:blipFill>
                        <p:spPr bwMode="auto">
                          <a:xfrm>
                            <a:off x="1297" y="1735"/>
                            <a:ext cx="2304" cy="2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3310" name="Text Box 14"/>
              <p:cNvSpPr txBox="1">
                <a:spLocks noChangeArrowheads="1"/>
              </p:cNvSpPr>
              <p:nvPr/>
            </p:nvSpPr>
            <p:spPr bwMode="auto">
              <a:xfrm>
                <a:off x="2745" y="3702"/>
                <a:ext cx="948"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000066"/>
                    </a:solidFill>
                    <a:effectLst>
                      <a:outerShdw blurRad="38100" dist="38100" dir="2700000" algn="tl">
                        <a:srgbClr val="C0C0C0"/>
                      </a:outerShdw>
                    </a:effectLst>
                  </a:rPr>
                  <a:t>层次式结构</a:t>
                </a:r>
              </a:p>
            </p:txBody>
          </p:sp>
        </p:grpSp>
      </p:grpSp>
      <p:grpSp>
        <p:nvGrpSpPr>
          <p:cNvPr id="183311" name="Group 15"/>
          <p:cNvGrpSpPr>
            <a:grpSpLocks/>
          </p:cNvGrpSpPr>
          <p:nvPr/>
        </p:nvGrpSpPr>
        <p:grpSpPr bwMode="auto">
          <a:xfrm>
            <a:off x="179596" y="3429000"/>
            <a:ext cx="4873533" cy="3290573"/>
            <a:chOff x="1501" y="1298"/>
            <a:chExt cx="3376" cy="2181"/>
          </a:xfrm>
        </p:grpSpPr>
        <p:sp>
          <p:nvSpPr>
            <p:cNvPr id="183312" name="Rectangle 16"/>
            <p:cNvSpPr>
              <a:spLocks noChangeArrowheads="1"/>
            </p:cNvSpPr>
            <p:nvPr/>
          </p:nvSpPr>
          <p:spPr bwMode="auto">
            <a:xfrm>
              <a:off x="1746" y="1298"/>
              <a:ext cx="3130" cy="217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83313" name="Group 17"/>
            <p:cNvGrpSpPr>
              <a:grpSpLocks/>
            </p:cNvGrpSpPr>
            <p:nvPr/>
          </p:nvGrpSpPr>
          <p:grpSpPr bwMode="auto">
            <a:xfrm>
              <a:off x="1501" y="1523"/>
              <a:ext cx="3376" cy="1956"/>
              <a:chOff x="1501" y="1523"/>
              <a:chExt cx="3376" cy="1956"/>
            </a:xfrm>
          </p:grpSpPr>
          <p:graphicFrame>
            <p:nvGraphicFramePr>
              <p:cNvPr id="183314" name="Object 18"/>
              <p:cNvGraphicFramePr>
                <a:graphicFrameLocks noChangeAspect="1"/>
              </p:cNvGraphicFramePr>
              <p:nvPr>
                <p:extLst>
                  <p:ext uri="{D42A27DB-BD31-4B8C-83A1-F6EECF244321}">
                    <p14:modId xmlns:p14="http://schemas.microsoft.com/office/powerpoint/2010/main" val="3342352742"/>
                  </p:ext>
                </p:extLst>
              </p:nvPr>
            </p:nvGraphicFramePr>
            <p:xfrm>
              <a:off x="1501" y="1523"/>
              <a:ext cx="3243" cy="1956"/>
            </p:xfrm>
            <a:graphic>
              <a:graphicData uri="http://schemas.openxmlformats.org/presentationml/2006/ole">
                <mc:AlternateContent xmlns:mc="http://schemas.openxmlformats.org/markup-compatibility/2006">
                  <mc:Choice xmlns:v="urn:schemas-microsoft-com:vml" Requires="v">
                    <p:oleObj spid="_x0000_s186704" name="Visio" r:id="rId8" imgW="3251110" imgH="1973094" progId="Visio.Drawing.11">
                      <p:embed/>
                    </p:oleObj>
                  </mc:Choice>
                  <mc:Fallback>
                    <p:oleObj name="Visio" r:id="rId8" imgW="3251110" imgH="1973094" progId="Visio.Drawing.11">
                      <p:embed/>
                      <p:pic>
                        <p:nvPicPr>
                          <p:cNvPr id="0" name="Object 18"/>
                          <p:cNvPicPr>
                            <a:picLocks noChangeAspect="1" noChangeArrowheads="1"/>
                          </p:cNvPicPr>
                          <p:nvPr/>
                        </p:nvPicPr>
                        <p:blipFill>
                          <a:blip r:embed="rId9"/>
                          <a:srcRect/>
                          <a:stretch>
                            <a:fillRect/>
                          </a:stretch>
                        </p:blipFill>
                        <p:spPr bwMode="auto">
                          <a:xfrm>
                            <a:off x="1501" y="1523"/>
                            <a:ext cx="3243" cy="1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3315" name="Text Box 19"/>
              <p:cNvSpPr txBox="1">
                <a:spLocks noChangeArrowheads="1"/>
              </p:cNvSpPr>
              <p:nvPr/>
            </p:nvSpPr>
            <p:spPr bwMode="auto">
              <a:xfrm>
                <a:off x="3684" y="3122"/>
                <a:ext cx="1193"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000066"/>
                    </a:solidFill>
                  </a:rPr>
                  <a:t>客户</a:t>
                </a:r>
                <a:r>
                  <a:rPr lang="en-US" altLang="zh-CN" b="1">
                    <a:solidFill>
                      <a:srgbClr val="000066"/>
                    </a:solidFill>
                  </a:rPr>
                  <a:t>/</a:t>
                </a:r>
                <a:r>
                  <a:rPr lang="zh-CN" altLang="en-US" b="1">
                    <a:solidFill>
                      <a:srgbClr val="000066"/>
                    </a:solidFill>
                  </a:rPr>
                  <a:t>服务器式</a:t>
                </a:r>
              </a:p>
            </p:txBody>
          </p:sp>
        </p:gr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a:xfrm>
            <a:off x="566738" y="1196975"/>
            <a:ext cx="8001000" cy="5111750"/>
          </a:xfrm>
          <a:prstGeom prst="rect">
            <a:avLst/>
          </a:prstGeom>
        </p:spPr>
        <p:txBody>
          <a:bodyPr/>
          <a:lstStyle>
            <a:lvl1pPr marL="469900" indent="-469900" algn="l" rtl="0" fontAlgn="base">
              <a:spcBef>
                <a:spcPct val="20000"/>
              </a:spcBef>
              <a:spcAft>
                <a:spcPct val="0"/>
              </a:spcAft>
              <a:buClr>
                <a:schemeClr val="accent2"/>
              </a:buClr>
              <a:buFont typeface="Wingdings" pitchFamily="2" charset="2"/>
              <a:buChar char="o"/>
              <a:defRPr sz="3200" b="1">
                <a:solidFill>
                  <a:srgbClr val="000066"/>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800" b="1">
                <a:solidFill>
                  <a:srgbClr val="000066"/>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400" b="1">
                <a:solidFill>
                  <a:srgbClr val="000066"/>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b="1">
                <a:solidFill>
                  <a:srgbClr val="000066"/>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9pPr>
          </a:lstStyle>
          <a:p>
            <a:r>
              <a:rPr lang="zh-CN" altLang="en-US" dirty="0" smtClean="0"/>
              <a:t>操作系统引论</a:t>
            </a:r>
            <a:endParaRPr lang="en-US" altLang="zh-CN" dirty="0" smtClean="0"/>
          </a:p>
          <a:p>
            <a:r>
              <a:rPr lang="zh-CN" altLang="en-US" dirty="0" smtClean="0"/>
              <a:t>五大功能概述</a:t>
            </a:r>
            <a:endParaRPr lang="en-US" altLang="zh-CN" dirty="0" smtClean="0"/>
          </a:p>
          <a:p>
            <a:pPr lvl="1"/>
            <a:r>
              <a:rPr lang="zh-CN" altLang="en-US" dirty="0" smtClean="0"/>
              <a:t>进程管理</a:t>
            </a:r>
            <a:endParaRPr lang="en-US" altLang="zh-CN" dirty="0" smtClean="0"/>
          </a:p>
          <a:p>
            <a:pPr lvl="1"/>
            <a:r>
              <a:rPr lang="zh-CN" altLang="en-US" dirty="0" smtClean="0"/>
              <a:t>存储管理</a:t>
            </a:r>
            <a:endParaRPr lang="en-US" altLang="zh-CN" dirty="0" smtClean="0"/>
          </a:p>
          <a:p>
            <a:pPr lvl="1"/>
            <a:r>
              <a:rPr lang="zh-CN" altLang="en-US" dirty="0" smtClean="0"/>
              <a:t>设备管理</a:t>
            </a:r>
            <a:endParaRPr lang="en-US" altLang="zh-CN" dirty="0" smtClean="0"/>
          </a:p>
          <a:p>
            <a:pPr lvl="1"/>
            <a:r>
              <a:rPr lang="zh-CN" altLang="en-US" dirty="0" smtClean="0"/>
              <a:t>文件管理</a:t>
            </a:r>
            <a:endParaRPr lang="en-US" altLang="zh-CN" dirty="0" smtClean="0"/>
          </a:p>
          <a:p>
            <a:pPr lvl="1"/>
            <a:r>
              <a:rPr lang="zh-CN" altLang="en-US" dirty="0" smtClean="0"/>
              <a:t>作业管理与用户界面</a:t>
            </a:r>
            <a:endParaRPr lang="en-US" altLang="zh-CN" dirty="0" smtClean="0"/>
          </a:p>
          <a:p>
            <a:r>
              <a:rPr lang="zh-CN" altLang="en-US" dirty="0" smtClean="0"/>
              <a:t>典型操作系统</a:t>
            </a:r>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315405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body" idx="1"/>
          </p:nvPr>
        </p:nvSpPr>
        <p:spPr/>
        <p:txBody>
          <a:bodyPr/>
          <a:lstStyle/>
          <a:p>
            <a:r>
              <a:rPr lang="zh-CN" altLang="en-US" dirty="0"/>
              <a:t>进程管理</a:t>
            </a:r>
          </a:p>
          <a:p>
            <a:pPr lvl="1"/>
            <a:r>
              <a:rPr lang="zh-CN" altLang="en-US" dirty="0"/>
              <a:t>进程与线程</a:t>
            </a:r>
          </a:p>
          <a:p>
            <a:pPr lvl="2">
              <a:spcBef>
                <a:spcPct val="30000"/>
              </a:spcBef>
            </a:pPr>
            <a:r>
              <a:rPr lang="zh-CN" altLang="en-US" dirty="0"/>
              <a:t>进程是一个可并发执行的程序在其数据集上的一次运行，是</a:t>
            </a:r>
            <a:r>
              <a:rPr lang="zh-CN" altLang="en-US" dirty="0">
                <a:solidFill>
                  <a:srgbClr val="FF0000"/>
                </a:solidFill>
              </a:rPr>
              <a:t>操作系统进行资源分配的单位</a:t>
            </a:r>
            <a:r>
              <a:rPr lang="zh-CN" altLang="en-US" dirty="0"/>
              <a:t>，进程表示资源的占用和所要做的工作</a:t>
            </a:r>
          </a:p>
          <a:p>
            <a:pPr lvl="3">
              <a:spcBef>
                <a:spcPct val="30000"/>
              </a:spcBef>
            </a:pPr>
            <a:r>
              <a:rPr lang="zh-CN" altLang="en-US" dirty="0"/>
              <a:t>进程具有动态性 、并发性、独立性、异步性等特性</a:t>
            </a:r>
          </a:p>
          <a:p>
            <a:pPr lvl="2">
              <a:spcBef>
                <a:spcPct val="30000"/>
              </a:spcBef>
            </a:pPr>
            <a:r>
              <a:rPr lang="zh-CN" altLang="en-US" dirty="0"/>
              <a:t>线程是进程内的一个可调度</a:t>
            </a:r>
            <a:r>
              <a:rPr lang="zh-CN" altLang="en-US" dirty="0" smtClean="0"/>
              <a:t>实体，是</a:t>
            </a:r>
            <a:r>
              <a:rPr lang="zh-CN" altLang="en-US" dirty="0"/>
              <a:t>一个执行单元、轻量进程</a:t>
            </a:r>
          </a:p>
          <a:p>
            <a:pPr lvl="3">
              <a:spcBef>
                <a:spcPct val="30000"/>
              </a:spcBef>
            </a:pPr>
            <a:r>
              <a:rPr lang="zh-CN" altLang="en-US" dirty="0"/>
              <a:t>线程可以方便、快捷地实现并发性</a:t>
            </a:r>
          </a:p>
          <a:p>
            <a:pPr lvl="3">
              <a:spcBef>
                <a:spcPct val="30000"/>
              </a:spcBef>
            </a:pPr>
            <a:r>
              <a:rPr lang="zh-CN" altLang="en-US" dirty="0"/>
              <a:t>属于同一个进程的若干线程共享进程的地址空间和其他资源，线程之间的切换比进程之间的切换要快得多</a:t>
            </a:r>
          </a:p>
        </p:txBody>
      </p:sp>
      <p:sp>
        <p:nvSpPr>
          <p:cNvPr id="54279" name="Rectangle 7"/>
          <p:cNvSpPr>
            <a:spLocks noChangeArrowheads="1"/>
          </p:cNvSpPr>
          <p:nvPr/>
        </p:nvSpPr>
        <p:spPr bwMode="auto">
          <a:xfrm>
            <a:off x="5580063" y="1125538"/>
            <a:ext cx="3095625" cy="1008062"/>
          </a:xfrm>
          <a:prstGeom prst="rect">
            <a:avLst/>
          </a:prstGeom>
          <a:solidFill>
            <a:srgbClr val="FFFF99"/>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400" b="1"/>
              <a:t>在内存中执行或等待执行的程序称为进程</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body" idx="1"/>
          </p:nvPr>
        </p:nvSpPr>
        <p:spPr/>
        <p:txBody>
          <a:bodyPr/>
          <a:lstStyle/>
          <a:p>
            <a:r>
              <a:rPr lang="zh-CN" altLang="en-US" dirty="0"/>
              <a:t>进程管理</a:t>
            </a:r>
          </a:p>
          <a:p>
            <a:pPr lvl="1"/>
            <a:r>
              <a:rPr lang="zh-CN" altLang="en-US" dirty="0"/>
              <a:t>进程与</a:t>
            </a:r>
            <a:r>
              <a:rPr lang="zh-CN" altLang="en-US" dirty="0" smtClean="0"/>
              <a:t>线程</a:t>
            </a:r>
            <a:endParaRPr lang="zh-CN" altLang="en-US" dirty="0"/>
          </a:p>
        </p:txBody>
      </p:sp>
    </p:spTree>
    <p:controls>
      <mc:AlternateContent xmlns:mc="http://schemas.openxmlformats.org/markup-compatibility/2006">
        <mc:Choice xmlns:v="urn:schemas-microsoft-com:vml" Requires="v">
          <p:control spid="184373" name="ShockwaveFlash1" r:id="rId2" imgW="5904000" imgH="4508640"/>
        </mc:Choice>
        <mc:Fallback>
          <p:control name="ShockwaveFlash1" r:id="rId2" imgW="5904000" imgH="4508640">
            <p:pic>
              <p:nvPicPr>
                <p:cNvPr id="2" name="ShockwaveFlash1"/>
                <p:cNvPicPr preferRelativeResize="0">
                  <a:picLocks noChangeArrowheads="1" noChangeShapeType="1"/>
                </p:cNvPicPr>
                <p:nvPr/>
              </p:nvPicPr>
              <p:blipFill>
                <a:blip r:embed="rId4"/>
                <a:srcRect/>
                <a:stretch>
                  <a:fillRect/>
                </a:stretch>
              </p:blipFill>
              <p:spPr bwMode="auto">
                <a:xfrm>
                  <a:off x="1835150" y="2349500"/>
                  <a:ext cx="5903913" cy="45085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557494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sz="half" idx="1"/>
          </p:nvPr>
        </p:nvSpPr>
        <p:spPr>
          <a:xfrm>
            <a:off x="566738" y="1196975"/>
            <a:ext cx="7389812" cy="5111750"/>
          </a:xfrm>
        </p:spPr>
        <p:txBody>
          <a:bodyPr/>
          <a:lstStyle/>
          <a:p>
            <a:r>
              <a:rPr lang="zh-CN" altLang="en-US"/>
              <a:t>进程管理</a:t>
            </a:r>
          </a:p>
          <a:p>
            <a:pPr lvl="1"/>
            <a:r>
              <a:rPr lang="zh-CN" altLang="en-US"/>
              <a:t>进程的状态</a:t>
            </a:r>
          </a:p>
        </p:txBody>
      </p:sp>
      <p:graphicFrame>
        <p:nvGraphicFramePr>
          <p:cNvPr id="69641" name="Object 9"/>
          <p:cNvGraphicFramePr>
            <a:graphicFrameLocks noChangeAspect="1"/>
          </p:cNvGraphicFramePr>
          <p:nvPr/>
        </p:nvGraphicFramePr>
        <p:xfrm>
          <a:off x="1331913" y="2297113"/>
          <a:ext cx="6264275" cy="4011612"/>
        </p:xfrm>
        <a:graphic>
          <a:graphicData uri="http://schemas.openxmlformats.org/presentationml/2006/ole">
            <mc:AlternateContent xmlns:mc="http://schemas.openxmlformats.org/markup-compatibility/2006">
              <mc:Choice xmlns:v="urn:schemas-microsoft-com:vml" Requires="v">
                <p:oleObj spid="_x0000_s70089" name="Visio" r:id="rId4" imgW="4003786" imgH="2563606" progId="Visio.Drawing.11">
                  <p:embed/>
                </p:oleObj>
              </mc:Choice>
              <mc:Fallback>
                <p:oleObj name="Visio" r:id="rId4" imgW="4003786" imgH="2563606" progId="Visio.Drawing.11">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2297113"/>
                        <a:ext cx="6264275" cy="4011612"/>
                      </a:xfrm>
                      <a:prstGeom prst="rect">
                        <a:avLst/>
                      </a:prstGeom>
                      <a:solidFill>
                        <a:schemeClr val="bg1"/>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642" name="Text Box 10"/>
          <p:cNvSpPr txBox="1">
            <a:spLocks noChangeArrowheads="1"/>
          </p:cNvSpPr>
          <p:nvPr/>
        </p:nvSpPr>
        <p:spPr bwMode="auto">
          <a:xfrm>
            <a:off x="4819650" y="2324100"/>
            <a:ext cx="2632075"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2400" b="1">
                <a:solidFill>
                  <a:schemeClr val="accent2"/>
                </a:solidFill>
              </a:rPr>
              <a:t>典型的五状态进程</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sz="half" idx="1"/>
          </p:nvPr>
        </p:nvSpPr>
        <p:spPr>
          <a:xfrm>
            <a:off x="566738" y="1196975"/>
            <a:ext cx="8108950" cy="5111750"/>
          </a:xfrm>
        </p:spPr>
        <p:txBody>
          <a:bodyPr/>
          <a:lstStyle/>
          <a:p>
            <a:r>
              <a:rPr lang="zh-CN" altLang="en-US" dirty="0"/>
              <a:t>进程管理</a:t>
            </a:r>
          </a:p>
          <a:p>
            <a:pPr lvl="1"/>
            <a:r>
              <a:rPr lang="zh-CN" altLang="en-US" sz="2500" dirty="0"/>
              <a:t>进程</a:t>
            </a:r>
            <a:r>
              <a:rPr lang="zh-CN" altLang="en-US" sz="2500" dirty="0" smtClean="0"/>
              <a:t>控制</a:t>
            </a:r>
            <a:endParaRPr lang="en-US" altLang="zh-CN" sz="2500" dirty="0" smtClean="0"/>
          </a:p>
          <a:p>
            <a:pPr lvl="2"/>
            <a:r>
              <a:rPr lang="zh-CN" altLang="en-US" sz="2100" dirty="0" smtClean="0"/>
              <a:t>进程互斥</a:t>
            </a:r>
            <a:endParaRPr lang="en-US" altLang="zh-CN" sz="2100" dirty="0" smtClean="0"/>
          </a:p>
          <a:p>
            <a:pPr lvl="1"/>
            <a:r>
              <a:rPr lang="zh-CN" altLang="en-US" sz="2500" dirty="0" smtClean="0"/>
              <a:t>进程通讯</a:t>
            </a:r>
            <a:endParaRPr lang="en-US" altLang="zh-CN" sz="2500" dirty="0" smtClean="0"/>
          </a:p>
          <a:p>
            <a:pPr lvl="1"/>
            <a:r>
              <a:rPr lang="zh-CN" altLang="en-US" sz="2500" dirty="0" smtClean="0"/>
              <a:t>进程同步</a:t>
            </a:r>
            <a:endParaRPr lang="en-US" altLang="zh-CN" sz="2500" dirty="0" smtClean="0"/>
          </a:p>
          <a:p>
            <a:pPr lvl="1"/>
            <a:r>
              <a:rPr lang="zh-CN" altLang="en-US" sz="2500" dirty="0" smtClean="0"/>
              <a:t>进程调度</a:t>
            </a:r>
            <a:endParaRPr lang="zh-CN" altLang="en-US" sz="2500" dirty="0"/>
          </a:p>
        </p:txBody>
      </p:sp>
    </p:spTree>
    <p:extLst>
      <p:ext uri="{BB962C8B-B14F-4D97-AF65-F5344CB8AC3E}">
        <p14:creationId xmlns:p14="http://schemas.microsoft.com/office/powerpoint/2010/main" val="3487079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sz="half" idx="1"/>
          </p:nvPr>
        </p:nvSpPr>
        <p:spPr>
          <a:xfrm>
            <a:off x="566738" y="1196975"/>
            <a:ext cx="8108950" cy="5111750"/>
          </a:xfrm>
        </p:spPr>
        <p:txBody>
          <a:bodyPr/>
          <a:lstStyle/>
          <a:p>
            <a:r>
              <a:rPr lang="zh-CN" altLang="en-US" dirty="0"/>
              <a:t>进程管理</a:t>
            </a:r>
          </a:p>
          <a:p>
            <a:pPr lvl="1"/>
            <a:r>
              <a:rPr lang="zh-CN" altLang="en-US" sz="2500" dirty="0"/>
              <a:t>进程控制</a:t>
            </a:r>
          </a:p>
          <a:p>
            <a:pPr lvl="2"/>
            <a:r>
              <a:rPr lang="zh-CN" altLang="en-US" sz="2600" dirty="0"/>
              <a:t>常采用</a:t>
            </a:r>
            <a:r>
              <a:rPr lang="zh-CN" altLang="en-US" sz="2600" dirty="0">
                <a:solidFill>
                  <a:srgbClr val="FF0000"/>
                </a:solidFill>
              </a:rPr>
              <a:t>进程控制</a:t>
            </a:r>
            <a:r>
              <a:rPr lang="zh-CN" altLang="en-US" sz="2600" dirty="0" smtClean="0">
                <a:solidFill>
                  <a:srgbClr val="FF0000"/>
                </a:solidFill>
              </a:rPr>
              <a:t>块</a:t>
            </a:r>
            <a:r>
              <a:rPr lang="zh-CN" altLang="en-US" sz="2600" dirty="0"/>
              <a:t>（</a:t>
            </a:r>
            <a:r>
              <a:rPr lang="en-US" altLang="zh-CN" sz="2600" dirty="0" smtClean="0"/>
              <a:t>Process </a:t>
            </a:r>
            <a:r>
              <a:rPr lang="en-US" altLang="zh-CN" sz="2600" dirty="0"/>
              <a:t>Control </a:t>
            </a:r>
            <a:r>
              <a:rPr lang="en-US" altLang="zh-CN" sz="2600" dirty="0" smtClean="0"/>
              <a:t>Block</a:t>
            </a:r>
            <a:r>
              <a:rPr lang="zh-CN" altLang="en-US" sz="2600" dirty="0"/>
              <a:t>，</a:t>
            </a:r>
            <a:r>
              <a:rPr lang="en-US" altLang="zh-CN" sz="2600" dirty="0" smtClean="0"/>
              <a:t>PCB</a:t>
            </a:r>
            <a:r>
              <a:rPr lang="zh-CN" altLang="en-US" sz="2600" dirty="0" smtClean="0"/>
              <a:t>）描述</a:t>
            </a:r>
            <a:r>
              <a:rPr lang="zh-CN" altLang="en-US" sz="2600" dirty="0"/>
              <a:t>进程状态、内存信息，记录文件管理信息</a:t>
            </a:r>
          </a:p>
        </p:txBody>
      </p:sp>
      <p:graphicFrame>
        <p:nvGraphicFramePr>
          <p:cNvPr id="72709" name="Object 5"/>
          <p:cNvGraphicFramePr>
            <a:graphicFrameLocks noGrp="1" noChangeAspect="1"/>
          </p:cNvGraphicFramePr>
          <p:nvPr>
            <p:ph sz="half" idx="2"/>
            <p:extLst>
              <p:ext uri="{D42A27DB-BD31-4B8C-83A1-F6EECF244321}">
                <p14:modId xmlns:p14="http://schemas.microsoft.com/office/powerpoint/2010/main" val="3265979608"/>
              </p:ext>
            </p:extLst>
          </p:nvPr>
        </p:nvGraphicFramePr>
        <p:xfrm>
          <a:off x="504576" y="3572594"/>
          <a:ext cx="8243888" cy="2952750"/>
        </p:xfrm>
        <a:graphic>
          <a:graphicData uri="http://schemas.openxmlformats.org/presentationml/2006/ole">
            <mc:AlternateContent xmlns:mc="http://schemas.openxmlformats.org/markup-compatibility/2006">
              <mc:Choice xmlns:v="urn:schemas-microsoft-com:vml" Requires="v">
                <p:oleObj spid="_x0000_s73157" name="Document" r:id="rId3" imgW="5531400" imgH="1973160" progId="Word.Document.8">
                  <p:embed/>
                </p:oleObj>
              </mc:Choice>
              <mc:Fallback>
                <p:oleObj name="Document" r:id="rId3" imgW="5531400" imgH="1973160"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l="10715" r="8928"/>
                      <a:stretch>
                        <a:fillRect/>
                      </a:stretch>
                    </p:blipFill>
                    <p:spPr bwMode="auto">
                      <a:xfrm>
                        <a:off x="504576" y="3572594"/>
                        <a:ext cx="8243888" cy="29527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20" name="Rectangle 44"/>
          <p:cNvSpPr>
            <a:spLocks noChangeArrowheads="1"/>
          </p:cNvSpPr>
          <p:nvPr/>
        </p:nvSpPr>
        <p:spPr bwMode="auto">
          <a:xfrm>
            <a:off x="217488" y="188913"/>
            <a:ext cx="8675687" cy="659765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86" name="Freeform 10"/>
          <p:cNvSpPr>
            <a:spLocks/>
          </p:cNvSpPr>
          <p:nvPr/>
        </p:nvSpPr>
        <p:spPr bwMode="auto">
          <a:xfrm>
            <a:off x="7885113" y="1196975"/>
            <a:ext cx="647700" cy="1008063"/>
          </a:xfrm>
          <a:custGeom>
            <a:avLst/>
            <a:gdLst>
              <a:gd name="T0" fmla="*/ 0 w 408"/>
              <a:gd name="T1" fmla="*/ 0 h 771"/>
              <a:gd name="T2" fmla="*/ 408 w 408"/>
              <a:gd name="T3" fmla="*/ 0 h 771"/>
              <a:gd name="T4" fmla="*/ 408 w 408"/>
              <a:gd name="T5" fmla="*/ 771 h 771"/>
              <a:gd name="T6" fmla="*/ 45 w 408"/>
              <a:gd name="T7" fmla="*/ 771 h 771"/>
            </a:gdLst>
            <a:ahLst/>
            <a:cxnLst>
              <a:cxn ang="0">
                <a:pos x="T0" y="T1"/>
              </a:cxn>
              <a:cxn ang="0">
                <a:pos x="T2" y="T3"/>
              </a:cxn>
              <a:cxn ang="0">
                <a:pos x="T4" y="T5"/>
              </a:cxn>
              <a:cxn ang="0">
                <a:pos x="T6" y="T7"/>
              </a:cxn>
            </a:cxnLst>
            <a:rect l="0" t="0" r="r" b="b"/>
            <a:pathLst>
              <a:path w="408" h="771">
                <a:moveTo>
                  <a:pt x="0" y="0"/>
                </a:moveTo>
                <a:lnTo>
                  <a:pt x="408" y="0"/>
                </a:lnTo>
                <a:lnTo>
                  <a:pt x="408" y="771"/>
                </a:lnTo>
                <a:lnTo>
                  <a:pt x="45" y="771"/>
                </a:lnTo>
              </a:path>
            </a:pathLst>
          </a:custGeom>
          <a:noFill/>
          <a:ln w="28575" cmpd="sng">
            <a:solidFill>
              <a:srgbClr val="000066"/>
            </a:solidFill>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87" name="Rectangle 11"/>
          <p:cNvSpPr>
            <a:spLocks noChangeArrowheads="1"/>
          </p:cNvSpPr>
          <p:nvPr/>
        </p:nvSpPr>
        <p:spPr bwMode="auto">
          <a:xfrm>
            <a:off x="6084888" y="1844675"/>
            <a:ext cx="1871662" cy="863600"/>
          </a:xfrm>
          <a:prstGeom prst="rect">
            <a:avLst/>
          </a:prstGeom>
          <a:solidFill>
            <a:srgbClr val="FFFF99"/>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b="1">
                <a:solidFill>
                  <a:srgbClr val="000066"/>
                </a:solidFill>
              </a:rPr>
              <a:t>文件系统找到第一个磁盘块</a:t>
            </a:r>
          </a:p>
        </p:txBody>
      </p:sp>
      <p:sp>
        <p:nvSpPr>
          <p:cNvPr id="50188" name="Rectangle 12"/>
          <p:cNvSpPr>
            <a:spLocks noChangeArrowheads="1"/>
          </p:cNvSpPr>
          <p:nvPr/>
        </p:nvSpPr>
        <p:spPr bwMode="auto">
          <a:xfrm>
            <a:off x="1046163" y="1844675"/>
            <a:ext cx="1871662" cy="863600"/>
          </a:xfrm>
          <a:prstGeom prst="rect">
            <a:avLst/>
          </a:prstGeom>
          <a:solidFill>
            <a:srgbClr val="FFFF99"/>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b="1">
                <a:solidFill>
                  <a:srgbClr val="000066"/>
                </a:solidFill>
              </a:rPr>
              <a:t>操作系统需要将执行文件映射到进程结构</a:t>
            </a:r>
          </a:p>
        </p:txBody>
      </p:sp>
      <p:sp>
        <p:nvSpPr>
          <p:cNvPr id="50189" name="Line 13"/>
          <p:cNvSpPr>
            <a:spLocks noChangeShapeType="1"/>
          </p:cNvSpPr>
          <p:nvPr/>
        </p:nvSpPr>
        <p:spPr bwMode="auto">
          <a:xfrm>
            <a:off x="2917825" y="2276475"/>
            <a:ext cx="647700" cy="0"/>
          </a:xfrm>
          <a:prstGeom prst="line">
            <a:avLst/>
          </a:prstGeom>
          <a:noFill/>
          <a:ln w="28575">
            <a:solidFill>
              <a:srgbClr val="000066"/>
            </a:solidFill>
            <a:round/>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0" name="Rectangle 14"/>
          <p:cNvSpPr>
            <a:spLocks noChangeArrowheads="1"/>
          </p:cNvSpPr>
          <p:nvPr/>
        </p:nvSpPr>
        <p:spPr bwMode="auto">
          <a:xfrm>
            <a:off x="3565525" y="1844675"/>
            <a:ext cx="1871663" cy="863600"/>
          </a:xfrm>
          <a:prstGeom prst="rect">
            <a:avLst/>
          </a:prstGeom>
          <a:solidFill>
            <a:srgbClr val="FFFF99"/>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nchor="ctr"/>
          <a:lstStyle/>
          <a:p>
            <a:pPr algn="ctr"/>
            <a:r>
              <a:rPr kumimoji="1" lang="zh-CN" altLang="en-US" b="1">
                <a:solidFill>
                  <a:srgbClr val="000066"/>
                </a:solidFill>
              </a:rPr>
              <a:t>父进程需要创建一个新的子进程执行</a:t>
            </a:r>
            <a:r>
              <a:rPr kumimoji="1" lang="en-US" altLang="zh-CN" b="1">
                <a:solidFill>
                  <a:schemeClr val="accent2"/>
                </a:solidFill>
              </a:rPr>
              <a:t>hello</a:t>
            </a:r>
            <a:r>
              <a:rPr kumimoji="1" lang="zh-CN" altLang="en-US" b="1">
                <a:solidFill>
                  <a:srgbClr val="000066"/>
                </a:solidFill>
              </a:rPr>
              <a:t>程序</a:t>
            </a:r>
          </a:p>
        </p:txBody>
      </p:sp>
      <p:sp>
        <p:nvSpPr>
          <p:cNvPr id="50191" name="Line 15"/>
          <p:cNvSpPr>
            <a:spLocks noChangeShapeType="1"/>
          </p:cNvSpPr>
          <p:nvPr/>
        </p:nvSpPr>
        <p:spPr bwMode="auto">
          <a:xfrm>
            <a:off x="5438775" y="2276475"/>
            <a:ext cx="647700" cy="0"/>
          </a:xfrm>
          <a:prstGeom prst="line">
            <a:avLst/>
          </a:prstGeom>
          <a:noFill/>
          <a:ln w="28575">
            <a:solidFill>
              <a:srgbClr val="000066"/>
            </a:solidFill>
            <a:round/>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2" name="Freeform 16"/>
          <p:cNvSpPr>
            <a:spLocks/>
          </p:cNvSpPr>
          <p:nvPr/>
        </p:nvSpPr>
        <p:spPr bwMode="auto">
          <a:xfrm>
            <a:off x="7885113" y="3500438"/>
            <a:ext cx="647700" cy="1223962"/>
          </a:xfrm>
          <a:custGeom>
            <a:avLst/>
            <a:gdLst>
              <a:gd name="T0" fmla="*/ 0 w 408"/>
              <a:gd name="T1" fmla="*/ 0 h 771"/>
              <a:gd name="T2" fmla="*/ 408 w 408"/>
              <a:gd name="T3" fmla="*/ 0 h 771"/>
              <a:gd name="T4" fmla="*/ 408 w 408"/>
              <a:gd name="T5" fmla="*/ 771 h 771"/>
              <a:gd name="T6" fmla="*/ 45 w 408"/>
              <a:gd name="T7" fmla="*/ 771 h 771"/>
            </a:gdLst>
            <a:ahLst/>
            <a:cxnLst>
              <a:cxn ang="0">
                <a:pos x="T0" y="T1"/>
              </a:cxn>
              <a:cxn ang="0">
                <a:pos x="T2" y="T3"/>
              </a:cxn>
              <a:cxn ang="0">
                <a:pos x="T4" y="T5"/>
              </a:cxn>
              <a:cxn ang="0">
                <a:pos x="T6" y="T7"/>
              </a:cxn>
            </a:cxnLst>
            <a:rect l="0" t="0" r="r" b="b"/>
            <a:pathLst>
              <a:path w="408" h="771">
                <a:moveTo>
                  <a:pt x="0" y="0"/>
                </a:moveTo>
                <a:lnTo>
                  <a:pt x="408" y="0"/>
                </a:lnTo>
                <a:lnTo>
                  <a:pt x="408" y="771"/>
                </a:lnTo>
                <a:lnTo>
                  <a:pt x="45" y="771"/>
                </a:lnTo>
              </a:path>
            </a:pathLst>
          </a:custGeom>
          <a:noFill/>
          <a:ln w="28575" cmpd="sng">
            <a:solidFill>
              <a:srgbClr val="000066"/>
            </a:solidFill>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3" name="Freeform 17"/>
          <p:cNvSpPr>
            <a:spLocks/>
          </p:cNvSpPr>
          <p:nvPr/>
        </p:nvSpPr>
        <p:spPr bwMode="auto">
          <a:xfrm>
            <a:off x="539750" y="2205038"/>
            <a:ext cx="504825" cy="1223962"/>
          </a:xfrm>
          <a:custGeom>
            <a:avLst/>
            <a:gdLst>
              <a:gd name="T0" fmla="*/ 318 w 318"/>
              <a:gd name="T1" fmla="*/ 0 h 862"/>
              <a:gd name="T2" fmla="*/ 0 w 318"/>
              <a:gd name="T3" fmla="*/ 0 h 862"/>
              <a:gd name="T4" fmla="*/ 0 w 318"/>
              <a:gd name="T5" fmla="*/ 862 h 862"/>
              <a:gd name="T6" fmla="*/ 273 w 318"/>
              <a:gd name="T7" fmla="*/ 862 h 862"/>
            </a:gdLst>
            <a:ahLst/>
            <a:cxnLst>
              <a:cxn ang="0">
                <a:pos x="T0" y="T1"/>
              </a:cxn>
              <a:cxn ang="0">
                <a:pos x="T2" y="T3"/>
              </a:cxn>
              <a:cxn ang="0">
                <a:pos x="T4" y="T5"/>
              </a:cxn>
              <a:cxn ang="0">
                <a:pos x="T6" y="T7"/>
              </a:cxn>
            </a:cxnLst>
            <a:rect l="0" t="0" r="r" b="b"/>
            <a:pathLst>
              <a:path w="318" h="862">
                <a:moveTo>
                  <a:pt x="318" y="0"/>
                </a:moveTo>
                <a:lnTo>
                  <a:pt x="0" y="0"/>
                </a:lnTo>
                <a:lnTo>
                  <a:pt x="0" y="862"/>
                </a:lnTo>
                <a:lnTo>
                  <a:pt x="273" y="862"/>
                </a:lnTo>
              </a:path>
            </a:pathLst>
          </a:custGeom>
          <a:noFill/>
          <a:ln w="28575" cmpd="sng">
            <a:solidFill>
              <a:srgbClr val="000066"/>
            </a:solidFill>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4" name="Rectangle 18"/>
          <p:cNvSpPr>
            <a:spLocks noChangeArrowheads="1"/>
          </p:cNvSpPr>
          <p:nvPr/>
        </p:nvSpPr>
        <p:spPr bwMode="auto">
          <a:xfrm>
            <a:off x="973138" y="765175"/>
            <a:ext cx="1871662" cy="863600"/>
          </a:xfrm>
          <a:prstGeom prst="rect">
            <a:avLst/>
          </a:prstGeom>
          <a:solidFill>
            <a:srgbClr val="FFFF99"/>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b="1">
                <a:solidFill>
                  <a:srgbClr val="000066"/>
                </a:solidFill>
              </a:rPr>
              <a:t>用户告诉操作系统执行</a:t>
            </a:r>
            <a:r>
              <a:rPr kumimoji="1" lang="en-US" altLang="zh-CN" b="1">
                <a:solidFill>
                  <a:schemeClr val="accent2"/>
                </a:solidFill>
              </a:rPr>
              <a:t>hello</a:t>
            </a:r>
            <a:r>
              <a:rPr kumimoji="1" lang="zh-CN" altLang="zh-CN" b="1">
                <a:solidFill>
                  <a:srgbClr val="000066"/>
                </a:solidFill>
              </a:rPr>
              <a:t>程序</a:t>
            </a:r>
            <a:endParaRPr kumimoji="1" lang="zh-CN" altLang="en-US" b="1">
              <a:solidFill>
                <a:srgbClr val="000066"/>
              </a:solidFill>
            </a:endParaRPr>
          </a:p>
        </p:txBody>
      </p:sp>
      <p:sp>
        <p:nvSpPr>
          <p:cNvPr id="50195" name="Line 19"/>
          <p:cNvSpPr>
            <a:spLocks noChangeShapeType="1"/>
          </p:cNvSpPr>
          <p:nvPr/>
        </p:nvSpPr>
        <p:spPr bwMode="auto">
          <a:xfrm>
            <a:off x="2844800" y="1196975"/>
            <a:ext cx="647700" cy="0"/>
          </a:xfrm>
          <a:prstGeom prst="line">
            <a:avLst/>
          </a:prstGeom>
          <a:noFill/>
          <a:ln w="28575">
            <a:solidFill>
              <a:srgbClr val="000066"/>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6" name="Rectangle 20"/>
          <p:cNvSpPr>
            <a:spLocks noChangeArrowheads="1"/>
          </p:cNvSpPr>
          <p:nvPr/>
        </p:nvSpPr>
        <p:spPr bwMode="auto">
          <a:xfrm>
            <a:off x="3492500" y="765175"/>
            <a:ext cx="1871663" cy="863600"/>
          </a:xfrm>
          <a:prstGeom prst="rect">
            <a:avLst/>
          </a:prstGeom>
          <a:solidFill>
            <a:srgbClr val="FFFF99"/>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b="1">
                <a:solidFill>
                  <a:srgbClr val="000066"/>
                </a:solidFill>
              </a:rPr>
              <a:t>操作系统查找该程序，并检查</a:t>
            </a:r>
          </a:p>
          <a:p>
            <a:pPr algn="ctr"/>
            <a:r>
              <a:rPr kumimoji="1" lang="zh-CN" altLang="en-US" b="1">
                <a:solidFill>
                  <a:srgbClr val="000066"/>
                </a:solidFill>
              </a:rPr>
              <a:t>其类型</a:t>
            </a:r>
          </a:p>
        </p:txBody>
      </p:sp>
      <p:sp>
        <p:nvSpPr>
          <p:cNvPr id="50197" name="Line 21"/>
          <p:cNvSpPr>
            <a:spLocks noChangeShapeType="1"/>
          </p:cNvSpPr>
          <p:nvPr/>
        </p:nvSpPr>
        <p:spPr bwMode="auto">
          <a:xfrm>
            <a:off x="5365750" y="1196975"/>
            <a:ext cx="647700" cy="0"/>
          </a:xfrm>
          <a:prstGeom prst="line">
            <a:avLst/>
          </a:prstGeom>
          <a:noFill/>
          <a:ln w="28575">
            <a:solidFill>
              <a:srgbClr val="000066"/>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8" name="Rectangle 22"/>
          <p:cNvSpPr>
            <a:spLocks noChangeArrowheads="1"/>
          </p:cNvSpPr>
          <p:nvPr/>
        </p:nvSpPr>
        <p:spPr bwMode="auto">
          <a:xfrm>
            <a:off x="6013450" y="836613"/>
            <a:ext cx="1871663" cy="863600"/>
          </a:xfrm>
          <a:prstGeom prst="rect">
            <a:avLst/>
          </a:prstGeom>
          <a:solidFill>
            <a:srgbClr val="FFFF99"/>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b="1" dirty="0">
                <a:solidFill>
                  <a:srgbClr val="000066"/>
                </a:solidFill>
              </a:rPr>
              <a:t>操作系统找到该程序，</a:t>
            </a:r>
            <a:r>
              <a:rPr kumimoji="1" lang="zh-CN" altLang="en-US" b="1" dirty="0" smtClean="0">
                <a:solidFill>
                  <a:srgbClr val="000066"/>
                </a:solidFill>
              </a:rPr>
              <a:t>找出</a:t>
            </a:r>
            <a:r>
              <a:rPr kumimoji="1" lang="zh-CN" altLang="en-US" b="1" dirty="0">
                <a:solidFill>
                  <a:srgbClr val="000066"/>
                </a:solidFill>
              </a:rPr>
              <a:t>代码</a:t>
            </a:r>
            <a:r>
              <a:rPr kumimoji="1" lang="zh-CN" altLang="en-US" b="1" dirty="0" smtClean="0">
                <a:solidFill>
                  <a:srgbClr val="000066"/>
                </a:solidFill>
              </a:rPr>
              <a:t>和</a:t>
            </a:r>
            <a:r>
              <a:rPr kumimoji="1" lang="zh-CN" altLang="en-US" b="1" dirty="0">
                <a:solidFill>
                  <a:srgbClr val="000066"/>
                </a:solidFill>
              </a:rPr>
              <a:t>数据的地址</a:t>
            </a:r>
          </a:p>
        </p:txBody>
      </p:sp>
      <p:sp>
        <p:nvSpPr>
          <p:cNvPr id="50199" name="Rectangle 23"/>
          <p:cNvSpPr>
            <a:spLocks noChangeArrowheads="1"/>
          </p:cNvSpPr>
          <p:nvPr/>
        </p:nvSpPr>
        <p:spPr bwMode="auto">
          <a:xfrm>
            <a:off x="973138" y="2997200"/>
            <a:ext cx="1871662" cy="863600"/>
          </a:xfrm>
          <a:prstGeom prst="rect">
            <a:avLst/>
          </a:prstGeom>
          <a:solidFill>
            <a:srgbClr val="FFFF99"/>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b="1">
                <a:solidFill>
                  <a:srgbClr val="000066"/>
                </a:solidFill>
              </a:rPr>
              <a:t>操作系统设置</a:t>
            </a:r>
            <a:r>
              <a:rPr kumimoji="1" lang="en-US" altLang="zh-CN" b="1">
                <a:solidFill>
                  <a:srgbClr val="000066"/>
                </a:solidFill>
              </a:rPr>
              <a:t>CPU</a:t>
            </a:r>
          </a:p>
          <a:p>
            <a:pPr algn="ctr"/>
            <a:r>
              <a:rPr kumimoji="1" lang="zh-CN" altLang="en-US" b="1">
                <a:solidFill>
                  <a:srgbClr val="000066"/>
                </a:solidFill>
              </a:rPr>
              <a:t>上下文环境</a:t>
            </a:r>
          </a:p>
        </p:txBody>
      </p:sp>
      <p:sp>
        <p:nvSpPr>
          <p:cNvPr id="50200" name="Line 24"/>
          <p:cNvSpPr>
            <a:spLocks noChangeShapeType="1"/>
          </p:cNvSpPr>
          <p:nvPr/>
        </p:nvSpPr>
        <p:spPr bwMode="auto">
          <a:xfrm>
            <a:off x="2844800" y="3429000"/>
            <a:ext cx="647700" cy="0"/>
          </a:xfrm>
          <a:prstGeom prst="line">
            <a:avLst/>
          </a:prstGeom>
          <a:noFill/>
          <a:ln w="28575">
            <a:solidFill>
              <a:srgbClr val="000066"/>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01" name="Rectangle 25"/>
          <p:cNvSpPr>
            <a:spLocks noChangeArrowheads="1"/>
          </p:cNvSpPr>
          <p:nvPr/>
        </p:nvSpPr>
        <p:spPr bwMode="auto">
          <a:xfrm>
            <a:off x="3492500" y="2997200"/>
            <a:ext cx="1871663" cy="863600"/>
          </a:xfrm>
          <a:prstGeom prst="rect">
            <a:avLst/>
          </a:prstGeom>
          <a:solidFill>
            <a:srgbClr val="FFFF99"/>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b="1" dirty="0">
                <a:solidFill>
                  <a:srgbClr val="000066"/>
                </a:solidFill>
              </a:rPr>
              <a:t>程序的第一条指令执行，失败，缺页中断发生</a:t>
            </a:r>
          </a:p>
        </p:txBody>
      </p:sp>
      <p:sp>
        <p:nvSpPr>
          <p:cNvPr id="50202" name="Line 26"/>
          <p:cNvSpPr>
            <a:spLocks noChangeShapeType="1"/>
          </p:cNvSpPr>
          <p:nvPr/>
        </p:nvSpPr>
        <p:spPr bwMode="auto">
          <a:xfrm>
            <a:off x="5365750" y="3429000"/>
            <a:ext cx="647700" cy="0"/>
          </a:xfrm>
          <a:prstGeom prst="line">
            <a:avLst/>
          </a:prstGeom>
          <a:noFill/>
          <a:ln w="28575">
            <a:solidFill>
              <a:srgbClr val="000066"/>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03" name="Rectangle 27"/>
          <p:cNvSpPr>
            <a:spLocks noChangeArrowheads="1"/>
          </p:cNvSpPr>
          <p:nvPr/>
        </p:nvSpPr>
        <p:spPr bwMode="auto">
          <a:xfrm>
            <a:off x="6013450" y="3068638"/>
            <a:ext cx="1871663" cy="863600"/>
          </a:xfrm>
          <a:prstGeom prst="rect">
            <a:avLst/>
          </a:prstGeom>
          <a:solidFill>
            <a:srgbClr val="FFFF99"/>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b="1">
                <a:solidFill>
                  <a:srgbClr val="000066"/>
                </a:solidFill>
              </a:rPr>
              <a:t>操作系统分配一</a:t>
            </a:r>
          </a:p>
          <a:p>
            <a:pPr algn="ctr"/>
            <a:r>
              <a:rPr kumimoji="1" lang="zh-CN" altLang="en-US" b="1">
                <a:solidFill>
                  <a:srgbClr val="000066"/>
                </a:solidFill>
              </a:rPr>
              <a:t>页内存，并将代码从磁盘读入</a:t>
            </a:r>
          </a:p>
        </p:txBody>
      </p:sp>
      <p:sp>
        <p:nvSpPr>
          <p:cNvPr id="50209" name="Rectangle 33"/>
          <p:cNvSpPr>
            <a:spLocks noChangeArrowheads="1"/>
          </p:cNvSpPr>
          <p:nvPr/>
        </p:nvSpPr>
        <p:spPr bwMode="auto">
          <a:xfrm>
            <a:off x="6083300" y="4221163"/>
            <a:ext cx="1871663" cy="1008062"/>
          </a:xfrm>
          <a:prstGeom prst="rect">
            <a:avLst/>
          </a:prstGeom>
          <a:solidFill>
            <a:srgbClr val="FFFF99"/>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20000"/>
              </a:spcBef>
              <a:buClr>
                <a:schemeClr val="accent2"/>
              </a:buClr>
              <a:buFont typeface="Wingdings" pitchFamily="2" charset="2"/>
              <a:buNone/>
            </a:pPr>
            <a:r>
              <a:rPr kumimoji="1" lang="zh-CN" altLang="en-US" b="1">
                <a:solidFill>
                  <a:srgbClr val="000066"/>
                </a:solidFill>
              </a:rPr>
              <a:t>程序执行系统调</a:t>
            </a:r>
          </a:p>
          <a:p>
            <a:pPr algn="ctr">
              <a:spcBef>
                <a:spcPct val="20000"/>
              </a:spcBef>
              <a:buClr>
                <a:schemeClr val="accent2"/>
              </a:buClr>
              <a:buFont typeface="Wingdings" pitchFamily="2" charset="2"/>
              <a:buNone/>
            </a:pPr>
            <a:r>
              <a:rPr kumimoji="1" lang="zh-CN" altLang="en-US" b="1">
                <a:solidFill>
                  <a:srgbClr val="000066"/>
                </a:solidFill>
              </a:rPr>
              <a:t>用，在文件描述</a:t>
            </a:r>
          </a:p>
          <a:p>
            <a:pPr algn="ctr">
              <a:spcBef>
                <a:spcPct val="20000"/>
              </a:spcBef>
              <a:buClr>
                <a:schemeClr val="accent2"/>
              </a:buClr>
              <a:buFont typeface="Wingdings" pitchFamily="2" charset="2"/>
              <a:buNone/>
            </a:pPr>
            <a:r>
              <a:rPr kumimoji="1" lang="zh-CN" altLang="en-US" b="1">
                <a:solidFill>
                  <a:srgbClr val="000066"/>
                </a:solidFill>
              </a:rPr>
              <a:t>符中写一字符串</a:t>
            </a:r>
          </a:p>
        </p:txBody>
      </p:sp>
      <p:sp>
        <p:nvSpPr>
          <p:cNvPr id="50211" name="Line 35"/>
          <p:cNvSpPr>
            <a:spLocks noChangeShapeType="1"/>
          </p:cNvSpPr>
          <p:nvPr/>
        </p:nvSpPr>
        <p:spPr bwMode="auto">
          <a:xfrm>
            <a:off x="2843213" y="4724400"/>
            <a:ext cx="720725" cy="0"/>
          </a:xfrm>
          <a:prstGeom prst="line">
            <a:avLst/>
          </a:prstGeom>
          <a:noFill/>
          <a:ln w="28575">
            <a:solidFill>
              <a:srgbClr val="000066"/>
            </a:solidFill>
            <a:round/>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12" name="Rectangle 36"/>
          <p:cNvSpPr>
            <a:spLocks noChangeArrowheads="1"/>
          </p:cNvSpPr>
          <p:nvPr/>
        </p:nvSpPr>
        <p:spPr bwMode="auto">
          <a:xfrm>
            <a:off x="3492500" y="4076700"/>
            <a:ext cx="1943100" cy="1223963"/>
          </a:xfrm>
          <a:prstGeom prst="rect">
            <a:avLst/>
          </a:prstGeom>
          <a:solidFill>
            <a:srgbClr val="FFFF99"/>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p>
            <a:pPr algn="ctr"/>
            <a:r>
              <a:rPr kumimoji="1" lang="zh-CN" altLang="en-US" b="1">
                <a:solidFill>
                  <a:srgbClr val="000066"/>
                </a:solidFill>
              </a:rPr>
              <a:t>操作系统找到字</a:t>
            </a:r>
          </a:p>
          <a:p>
            <a:pPr algn="ctr"/>
            <a:r>
              <a:rPr kumimoji="1" lang="zh-CN" altLang="en-US" b="1">
                <a:solidFill>
                  <a:srgbClr val="000066"/>
                </a:solidFill>
              </a:rPr>
              <a:t>符串被送往的设备，设备是一个由进程控制的伪终端</a:t>
            </a:r>
          </a:p>
        </p:txBody>
      </p:sp>
      <p:sp>
        <p:nvSpPr>
          <p:cNvPr id="50213" name="Line 37"/>
          <p:cNvSpPr>
            <a:spLocks noChangeShapeType="1"/>
          </p:cNvSpPr>
          <p:nvPr/>
        </p:nvSpPr>
        <p:spPr bwMode="auto">
          <a:xfrm>
            <a:off x="5437188" y="4724400"/>
            <a:ext cx="647700" cy="0"/>
          </a:xfrm>
          <a:prstGeom prst="line">
            <a:avLst/>
          </a:prstGeom>
          <a:noFill/>
          <a:ln w="28575">
            <a:solidFill>
              <a:srgbClr val="000066"/>
            </a:solidFill>
            <a:round/>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14" name="Freeform 38"/>
          <p:cNvSpPr>
            <a:spLocks/>
          </p:cNvSpPr>
          <p:nvPr/>
        </p:nvSpPr>
        <p:spPr bwMode="auto">
          <a:xfrm>
            <a:off x="468313" y="4581525"/>
            <a:ext cx="504825" cy="1368425"/>
          </a:xfrm>
          <a:custGeom>
            <a:avLst/>
            <a:gdLst>
              <a:gd name="T0" fmla="*/ 318 w 318"/>
              <a:gd name="T1" fmla="*/ 0 h 862"/>
              <a:gd name="T2" fmla="*/ 0 w 318"/>
              <a:gd name="T3" fmla="*/ 0 h 862"/>
              <a:gd name="T4" fmla="*/ 0 w 318"/>
              <a:gd name="T5" fmla="*/ 862 h 862"/>
              <a:gd name="T6" fmla="*/ 273 w 318"/>
              <a:gd name="T7" fmla="*/ 862 h 862"/>
            </a:gdLst>
            <a:ahLst/>
            <a:cxnLst>
              <a:cxn ang="0">
                <a:pos x="T0" y="T1"/>
              </a:cxn>
              <a:cxn ang="0">
                <a:pos x="T2" y="T3"/>
              </a:cxn>
              <a:cxn ang="0">
                <a:pos x="T4" y="T5"/>
              </a:cxn>
              <a:cxn ang="0">
                <a:pos x="T6" y="T7"/>
              </a:cxn>
            </a:cxnLst>
            <a:rect l="0" t="0" r="r" b="b"/>
            <a:pathLst>
              <a:path w="318" h="862">
                <a:moveTo>
                  <a:pt x="318" y="0"/>
                </a:moveTo>
                <a:lnTo>
                  <a:pt x="0" y="0"/>
                </a:lnTo>
                <a:lnTo>
                  <a:pt x="0" y="862"/>
                </a:lnTo>
                <a:lnTo>
                  <a:pt x="273" y="862"/>
                </a:lnTo>
              </a:path>
            </a:pathLst>
          </a:custGeom>
          <a:noFill/>
          <a:ln w="28575" cmpd="sng">
            <a:solidFill>
              <a:srgbClr val="000066"/>
            </a:solidFill>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16" name="Line 40"/>
          <p:cNvSpPr>
            <a:spLocks noChangeShapeType="1"/>
          </p:cNvSpPr>
          <p:nvPr/>
        </p:nvSpPr>
        <p:spPr bwMode="auto">
          <a:xfrm>
            <a:off x="2844800" y="5949950"/>
            <a:ext cx="647700" cy="0"/>
          </a:xfrm>
          <a:prstGeom prst="line">
            <a:avLst/>
          </a:prstGeom>
          <a:noFill/>
          <a:ln w="28575">
            <a:solidFill>
              <a:srgbClr val="000066"/>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18" name="Line 42"/>
          <p:cNvSpPr>
            <a:spLocks noChangeShapeType="1"/>
          </p:cNvSpPr>
          <p:nvPr/>
        </p:nvSpPr>
        <p:spPr bwMode="auto">
          <a:xfrm>
            <a:off x="5435600" y="5949950"/>
            <a:ext cx="647700" cy="0"/>
          </a:xfrm>
          <a:prstGeom prst="line">
            <a:avLst/>
          </a:prstGeom>
          <a:noFill/>
          <a:ln w="28575">
            <a:solidFill>
              <a:srgbClr val="000066"/>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19" name="Rectangle 43"/>
          <p:cNvSpPr>
            <a:spLocks noChangeArrowheads="1"/>
          </p:cNvSpPr>
          <p:nvPr/>
        </p:nvSpPr>
        <p:spPr bwMode="auto">
          <a:xfrm>
            <a:off x="6084888" y="5589588"/>
            <a:ext cx="1871662" cy="863600"/>
          </a:xfrm>
          <a:prstGeom prst="rect">
            <a:avLst/>
          </a:prstGeom>
          <a:solidFill>
            <a:srgbClr val="FFFF99"/>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b="1">
                <a:solidFill>
                  <a:srgbClr val="000066"/>
                </a:solidFill>
              </a:rPr>
              <a:t>在屏幕上看到</a:t>
            </a:r>
          </a:p>
          <a:p>
            <a:pPr algn="ctr"/>
            <a:r>
              <a:rPr kumimoji="1" lang="en-US" altLang="zh-CN" b="1">
                <a:solidFill>
                  <a:schemeClr val="accent2"/>
                </a:solidFill>
              </a:rPr>
              <a:t>hello world</a:t>
            </a:r>
          </a:p>
        </p:txBody>
      </p:sp>
      <p:sp>
        <p:nvSpPr>
          <p:cNvPr id="50225" name="Rectangle 49"/>
          <p:cNvSpPr>
            <a:spLocks noChangeArrowheads="1"/>
          </p:cNvSpPr>
          <p:nvPr/>
        </p:nvSpPr>
        <p:spPr bwMode="auto">
          <a:xfrm>
            <a:off x="3130550" y="260350"/>
            <a:ext cx="3168650" cy="358775"/>
          </a:xfrm>
          <a:prstGeom prst="rect">
            <a:avLst/>
          </a:prstGeom>
          <a:solidFill>
            <a:srgbClr val="FFCCFF"/>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000066"/>
                </a:solidFill>
              </a:rPr>
              <a:t>典型执行过程</a:t>
            </a:r>
          </a:p>
        </p:txBody>
      </p:sp>
      <p:sp>
        <p:nvSpPr>
          <p:cNvPr id="50226" name="Rectangle 50"/>
          <p:cNvSpPr>
            <a:spLocks noChangeArrowheads="1"/>
          </p:cNvSpPr>
          <p:nvPr/>
        </p:nvSpPr>
        <p:spPr bwMode="auto">
          <a:xfrm>
            <a:off x="971550" y="4076700"/>
            <a:ext cx="1871663" cy="1223963"/>
          </a:xfrm>
          <a:prstGeom prst="rect">
            <a:avLst/>
          </a:prstGeom>
          <a:solidFill>
            <a:srgbClr val="FFFF99"/>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b="1">
                <a:solidFill>
                  <a:srgbClr val="000066"/>
                </a:solidFill>
              </a:rPr>
              <a:t>将字符串送给该进程，该进程告诉窗口系统它要显示字符串</a:t>
            </a:r>
          </a:p>
        </p:txBody>
      </p:sp>
      <p:sp>
        <p:nvSpPr>
          <p:cNvPr id="50227" name="Rectangle 51"/>
          <p:cNvSpPr>
            <a:spLocks noChangeArrowheads="1"/>
          </p:cNvSpPr>
          <p:nvPr/>
        </p:nvSpPr>
        <p:spPr bwMode="auto">
          <a:xfrm>
            <a:off x="900113" y="5445125"/>
            <a:ext cx="2087562" cy="1223963"/>
          </a:xfrm>
          <a:prstGeom prst="rect">
            <a:avLst/>
          </a:prstGeom>
          <a:solidFill>
            <a:srgbClr val="FFFF99"/>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b="1">
                <a:solidFill>
                  <a:srgbClr val="000066"/>
                </a:solidFill>
              </a:rPr>
              <a:t>窗口系统确定这是合法的操作后将字符串转换成像素并写入存储映像区</a:t>
            </a:r>
          </a:p>
        </p:txBody>
      </p:sp>
      <p:sp>
        <p:nvSpPr>
          <p:cNvPr id="50217" name="Rectangle 41"/>
          <p:cNvSpPr>
            <a:spLocks noChangeArrowheads="1"/>
          </p:cNvSpPr>
          <p:nvPr/>
        </p:nvSpPr>
        <p:spPr bwMode="auto">
          <a:xfrm>
            <a:off x="3492500" y="5516563"/>
            <a:ext cx="1943100" cy="1152525"/>
          </a:xfrm>
          <a:prstGeom prst="rect">
            <a:avLst/>
          </a:prstGeom>
          <a:solidFill>
            <a:srgbClr val="FFFF99"/>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b="1">
                <a:solidFill>
                  <a:srgbClr val="000066"/>
                </a:solidFill>
              </a:rPr>
              <a:t>视频硬件将像素表示转换成一组模拟信号控制显示器</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sz="half" idx="1"/>
          </p:nvPr>
        </p:nvSpPr>
        <p:spPr>
          <a:xfrm>
            <a:off x="566738" y="1196975"/>
            <a:ext cx="8326437" cy="5111750"/>
          </a:xfrm>
        </p:spPr>
        <p:txBody>
          <a:bodyPr/>
          <a:lstStyle/>
          <a:p>
            <a:r>
              <a:rPr lang="zh-CN" altLang="en-US" dirty="0"/>
              <a:t>进程管理</a:t>
            </a:r>
          </a:p>
          <a:p>
            <a:pPr lvl="1"/>
            <a:r>
              <a:rPr lang="zh-CN" altLang="en-US" sz="2500" dirty="0"/>
              <a:t>进程的互斥</a:t>
            </a:r>
          </a:p>
          <a:p>
            <a:pPr lvl="2"/>
            <a:r>
              <a:rPr lang="zh-CN" altLang="en-US" sz="2600" dirty="0"/>
              <a:t>在操作系统中，资源是可以共享的</a:t>
            </a:r>
          </a:p>
          <a:p>
            <a:pPr lvl="3"/>
            <a:r>
              <a:rPr lang="zh-CN" altLang="en-US" dirty="0"/>
              <a:t>如：多个进程可共享硬盘、文件、变量甚至可执行程序段</a:t>
            </a:r>
          </a:p>
          <a:p>
            <a:pPr lvl="3"/>
            <a:r>
              <a:rPr lang="zh-CN" altLang="en-US" dirty="0"/>
              <a:t>系统中的所有进程都是相互独立、以异步的方式并发执行的，所以进程间共享资源可能导致很多问题</a:t>
            </a:r>
          </a:p>
          <a:p>
            <a:pPr lvl="2"/>
            <a:r>
              <a:rPr lang="zh-CN" altLang="en-US" sz="2600" dirty="0"/>
              <a:t>如果进程共享的资源不允许被同时访问，这种资源叫做</a:t>
            </a:r>
            <a:r>
              <a:rPr lang="zh-CN" altLang="en-US" sz="2600" dirty="0" smtClean="0">
                <a:solidFill>
                  <a:srgbClr val="FF0000"/>
                </a:solidFill>
              </a:rPr>
              <a:t>临界</a:t>
            </a:r>
            <a:r>
              <a:rPr lang="zh-CN" altLang="en-US" sz="2600" dirty="0" smtClean="0"/>
              <a:t>（</a:t>
            </a:r>
            <a:r>
              <a:rPr lang="en-US" altLang="zh-CN" sz="2600" dirty="0" smtClean="0"/>
              <a:t>critical</a:t>
            </a:r>
            <a:r>
              <a:rPr lang="zh-CN" altLang="en-US" sz="2600" dirty="0" smtClean="0"/>
              <a:t>）</a:t>
            </a:r>
            <a:r>
              <a:rPr lang="zh-CN" altLang="en-US" sz="2600" dirty="0" smtClean="0">
                <a:solidFill>
                  <a:srgbClr val="FF0000"/>
                </a:solidFill>
              </a:rPr>
              <a:t>资源</a:t>
            </a:r>
            <a:endParaRPr lang="zh-CN" altLang="en-US" sz="2600" dirty="0">
              <a:solidFill>
                <a:srgbClr val="FF0000"/>
              </a:solidFill>
            </a:endParaRPr>
          </a:p>
          <a:p>
            <a:pPr lvl="2"/>
            <a:r>
              <a:rPr lang="zh-CN" altLang="en-US" sz="2600" dirty="0"/>
              <a:t>操作系统必须提供一种机制对共享临界资源的进程进行协调，以保证这些进程能够“有序”地执行，就是</a:t>
            </a:r>
            <a:r>
              <a:rPr lang="zh-CN" altLang="en-US" sz="2600" dirty="0">
                <a:solidFill>
                  <a:srgbClr val="FF0000"/>
                </a:solidFill>
              </a:rPr>
              <a:t>进程互斥</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body" sz="half" idx="1"/>
          </p:nvPr>
        </p:nvSpPr>
        <p:spPr>
          <a:xfrm>
            <a:off x="566738" y="1196975"/>
            <a:ext cx="8326437" cy="5111750"/>
          </a:xfrm>
        </p:spPr>
        <p:txBody>
          <a:bodyPr/>
          <a:lstStyle/>
          <a:p>
            <a:r>
              <a:rPr lang="zh-CN" altLang="en-US"/>
              <a:t>进程管理</a:t>
            </a:r>
          </a:p>
          <a:p>
            <a:pPr lvl="1"/>
            <a:r>
              <a:rPr lang="zh-CN" altLang="en-US"/>
              <a:t>进程通讯</a:t>
            </a:r>
          </a:p>
          <a:p>
            <a:pPr lvl="2"/>
            <a:r>
              <a:rPr lang="zh-CN" altLang="en-US"/>
              <a:t>基于共享数据结构或共享内存进行通信</a:t>
            </a:r>
          </a:p>
          <a:p>
            <a:pPr lvl="2"/>
            <a:r>
              <a:rPr lang="zh-CN" altLang="en-US"/>
              <a:t>利用消息进行通信</a:t>
            </a:r>
          </a:p>
          <a:p>
            <a:pPr lvl="2"/>
            <a:r>
              <a:rPr lang="zh-CN" altLang="en-US"/>
              <a:t>利用共享文件进行通信</a:t>
            </a:r>
          </a:p>
        </p:txBody>
      </p:sp>
      <p:graphicFrame>
        <p:nvGraphicFramePr>
          <p:cNvPr id="74755" name="Object 3"/>
          <p:cNvGraphicFramePr>
            <a:graphicFrameLocks noGrp="1" noChangeAspect="1"/>
          </p:cNvGraphicFramePr>
          <p:nvPr>
            <p:ph sz="half" idx="2"/>
          </p:nvPr>
        </p:nvGraphicFramePr>
        <p:xfrm>
          <a:off x="395288" y="3933825"/>
          <a:ext cx="8208962" cy="2159000"/>
        </p:xfrm>
        <a:graphic>
          <a:graphicData uri="http://schemas.openxmlformats.org/presentationml/2006/ole">
            <mc:AlternateContent xmlns:mc="http://schemas.openxmlformats.org/markup-compatibility/2006">
              <mc:Choice xmlns:v="urn:schemas-microsoft-com:vml" Requires="v">
                <p:oleObj spid="_x0000_s75206" name="Visio" r:id="rId3" imgW="4542568" imgH="855964" progId="Visio.Drawing.11">
                  <p:embed/>
                </p:oleObj>
              </mc:Choice>
              <mc:Fallback>
                <p:oleObj name="Visio" r:id="rId3" imgW="4542568" imgH="855964"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l="17500" r="9427"/>
                      <a:stretch>
                        <a:fillRect/>
                      </a:stretch>
                    </p:blipFill>
                    <p:spPr bwMode="auto">
                      <a:xfrm>
                        <a:off x="395288" y="3933825"/>
                        <a:ext cx="8208962" cy="2159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8595" name="Rectangle 3"/>
          <p:cNvSpPr>
            <a:spLocks noGrp="1" noChangeArrowheads="1"/>
          </p:cNvSpPr>
          <p:nvPr>
            <p:ph type="body" idx="1"/>
          </p:nvPr>
        </p:nvSpPr>
        <p:spPr>
          <a:xfrm>
            <a:off x="323528" y="1196975"/>
            <a:ext cx="8244210" cy="5111750"/>
          </a:xfrm>
        </p:spPr>
        <p:txBody>
          <a:bodyPr/>
          <a:lstStyle/>
          <a:p>
            <a:r>
              <a:rPr lang="zh-CN" altLang="en-US" sz="3600" dirty="0"/>
              <a:t>进程管理</a:t>
            </a:r>
          </a:p>
          <a:p>
            <a:pPr lvl="1"/>
            <a:r>
              <a:rPr lang="zh-CN" altLang="en-US" sz="2900" dirty="0"/>
              <a:t>进程的同步</a:t>
            </a:r>
          </a:p>
          <a:p>
            <a:pPr lvl="2"/>
            <a:r>
              <a:rPr lang="zh-CN" altLang="en-US" sz="2500" dirty="0"/>
              <a:t>异步环境下的一组并发进程，因直接制约而互相发送消息而进行互相合作、互相等待，使得各进程按一定的速度执行的过程称为进程间的同步</a:t>
            </a:r>
          </a:p>
          <a:p>
            <a:pPr lvl="2"/>
            <a:r>
              <a:rPr lang="zh-CN" altLang="en-US" sz="2500" dirty="0"/>
              <a:t>进程的同步也会产生很多问题</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2"/>
          <p:cNvSpPr>
            <a:spLocks noGrp="1" noChangeArrowheads="1"/>
          </p:cNvSpPr>
          <p:nvPr>
            <p:ph type="body" sz="half" idx="1"/>
          </p:nvPr>
        </p:nvSpPr>
        <p:spPr>
          <a:xfrm>
            <a:off x="566738" y="1196975"/>
            <a:ext cx="8326437" cy="5111750"/>
          </a:xfrm>
        </p:spPr>
        <p:txBody>
          <a:bodyPr/>
          <a:lstStyle/>
          <a:p>
            <a:r>
              <a:rPr lang="zh-CN" altLang="en-US" dirty="0"/>
              <a:t>进程管理</a:t>
            </a:r>
          </a:p>
          <a:p>
            <a:pPr lvl="1"/>
            <a:r>
              <a:rPr lang="zh-CN" altLang="en-US" sz="2500" dirty="0"/>
              <a:t>进程调度</a:t>
            </a:r>
          </a:p>
          <a:p>
            <a:pPr lvl="2"/>
            <a:r>
              <a:rPr lang="zh-CN" altLang="en-US" sz="2600" dirty="0"/>
              <a:t>按照一定的原则把</a:t>
            </a:r>
            <a:r>
              <a:rPr lang="en-US" altLang="zh-CN" sz="2600" dirty="0"/>
              <a:t>CPU</a:t>
            </a:r>
            <a:r>
              <a:rPr lang="zh-CN" altLang="en-US" sz="2600" dirty="0"/>
              <a:t>动态分配给某一就绪进程</a:t>
            </a:r>
          </a:p>
          <a:p>
            <a:pPr lvl="2"/>
            <a:r>
              <a:rPr lang="zh-CN" altLang="en-US" sz="2600" dirty="0"/>
              <a:t>完成工作</a:t>
            </a:r>
          </a:p>
          <a:p>
            <a:pPr lvl="3" algn="just"/>
            <a:r>
              <a:rPr lang="zh-CN" altLang="en-US" dirty="0"/>
              <a:t>记录进程的状态</a:t>
            </a:r>
          </a:p>
          <a:p>
            <a:pPr lvl="3" algn="just"/>
            <a:r>
              <a:rPr lang="zh-CN" altLang="en-US" dirty="0"/>
              <a:t>按一定的调度算法，从就绪队列中选一个进程，</a:t>
            </a:r>
            <a:r>
              <a:rPr lang="zh-CN" altLang="en-US" dirty="0" smtClean="0"/>
              <a:t>把处理器分配</a:t>
            </a:r>
            <a:r>
              <a:rPr lang="zh-CN" altLang="en-US" dirty="0"/>
              <a:t>给它</a:t>
            </a:r>
          </a:p>
          <a:p>
            <a:pPr lvl="3" algn="just"/>
            <a:r>
              <a:rPr lang="zh-CN" altLang="en-US" dirty="0"/>
              <a:t>当进程的时间片已经用完或必须等待</a:t>
            </a:r>
            <a:r>
              <a:rPr lang="en-US" altLang="zh-CN" dirty="0"/>
              <a:t>I/O</a:t>
            </a:r>
            <a:r>
              <a:rPr lang="zh-CN" altLang="en-US" dirty="0"/>
              <a:t>完成时，</a:t>
            </a:r>
            <a:r>
              <a:rPr lang="zh-CN" altLang="en-US" dirty="0" smtClean="0"/>
              <a:t>回收处理器</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p:cNvSpPr>
            <a:spLocks noGrp="1" noChangeArrowheads="1"/>
          </p:cNvSpPr>
          <p:nvPr>
            <p:ph type="body" sz="half" idx="1"/>
          </p:nvPr>
        </p:nvSpPr>
        <p:spPr>
          <a:xfrm>
            <a:off x="566738" y="1196975"/>
            <a:ext cx="8326437" cy="5111750"/>
          </a:xfrm>
        </p:spPr>
        <p:txBody>
          <a:bodyPr/>
          <a:lstStyle/>
          <a:p>
            <a:r>
              <a:rPr lang="zh-CN" altLang="en-US"/>
              <a:t>进程管理</a:t>
            </a:r>
          </a:p>
          <a:p>
            <a:pPr lvl="1"/>
            <a:r>
              <a:rPr lang="zh-CN" altLang="en-US" sz="2500"/>
              <a:t>进程调度</a:t>
            </a:r>
            <a:r>
              <a:rPr lang="zh-CN" altLang="en-US"/>
              <a:t>方式</a:t>
            </a:r>
          </a:p>
          <a:p>
            <a:pPr lvl="2"/>
            <a:r>
              <a:rPr lang="zh-CN" altLang="en-US" sz="2600"/>
              <a:t>抢占式</a:t>
            </a:r>
          </a:p>
          <a:p>
            <a:pPr lvl="3"/>
            <a:r>
              <a:rPr lang="zh-CN" altLang="en-US"/>
              <a:t>系统可以根据某种规则剥夺一正在运行进程的</a:t>
            </a:r>
            <a:r>
              <a:rPr lang="en-US" altLang="zh-CN"/>
              <a:t>CPU</a:t>
            </a:r>
            <a:r>
              <a:rPr lang="zh-CN" altLang="en-US"/>
              <a:t>占用权并将</a:t>
            </a:r>
            <a:r>
              <a:rPr lang="en-US" altLang="zh-CN"/>
              <a:t>CPU</a:t>
            </a:r>
            <a:r>
              <a:rPr lang="zh-CN" altLang="en-US"/>
              <a:t>分配给其他进程</a:t>
            </a:r>
          </a:p>
          <a:p>
            <a:pPr lvl="2"/>
            <a:r>
              <a:rPr lang="zh-CN" altLang="en-US" sz="2600"/>
              <a:t>非抢占式</a:t>
            </a:r>
          </a:p>
          <a:p>
            <a:pPr lvl="3"/>
            <a:r>
              <a:rPr lang="zh-CN" altLang="en-US"/>
              <a:t>系统把</a:t>
            </a:r>
            <a:r>
              <a:rPr lang="en-US" altLang="zh-CN"/>
              <a:t>CPU</a:t>
            </a:r>
            <a:r>
              <a:rPr lang="zh-CN" altLang="en-US"/>
              <a:t>使用权分配给某个进程之后就让它一直运行下去直到该进程运行完成或被阻塞，才把</a:t>
            </a:r>
            <a:r>
              <a:rPr lang="en-US" altLang="zh-CN"/>
              <a:t>CPU</a:t>
            </a:r>
            <a:r>
              <a:rPr lang="zh-CN" altLang="en-US"/>
              <a:t>使用全分配给其他进程</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sz="half" idx="1"/>
          </p:nvPr>
        </p:nvSpPr>
        <p:spPr>
          <a:xfrm>
            <a:off x="566738" y="1196975"/>
            <a:ext cx="8037512" cy="5111750"/>
          </a:xfrm>
        </p:spPr>
        <p:txBody>
          <a:bodyPr/>
          <a:lstStyle/>
          <a:p>
            <a:r>
              <a:rPr lang="zh-CN" altLang="en-US"/>
              <a:t>存储管理</a:t>
            </a:r>
          </a:p>
          <a:p>
            <a:pPr lvl="1"/>
            <a:r>
              <a:rPr lang="zh-CN" altLang="en-US"/>
              <a:t>存储管理应当解决几个问题</a:t>
            </a:r>
          </a:p>
          <a:p>
            <a:pPr lvl="2"/>
            <a:r>
              <a:rPr lang="zh-CN" altLang="en-US" sz="2600"/>
              <a:t>存储空间的分配和回收</a:t>
            </a:r>
          </a:p>
          <a:p>
            <a:pPr lvl="2"/>
            <a:r>
              <a:rPr lang="zh-CN" altLang="en-US" sz="2600"/>
              <a:t>地址映射</a:t>
            </a:r>
          </a:p>
          <a:p>
            <a:pPr lvl="3"/>
            <a:r>
              <a:rPr lang="zh-CN" altLang="en-US"/>
              <a:t>将程序使用的地址映射成内存空间地址</a:t>
            </a:r>
          </a:p>
          <a:p>
            <a:pPr lvl="2"/>
            <a:r>
              <a:rPr lang="zh-CN" altLang="en-US" sz="2600"/>
              <a:t>内存的保护</a:t>
            </a:r>
          </a:p>
          <a:p>
            <a:pPr lvl="3"/>
            <a:r>
              <a:rPr lang="zh-CN" altLang="en-US"/>
              <a:t>系统必须保证内存中的进程不会相互干扰，影响整个系统的稳定性、可靠性</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Rectangle 2"/>
          <p:cNvSpPr>
            <a:spLocks noGrp="1" noChangeArrowheads="1"/>
          </p:cNvSpPr>
          <p:nvPr>
            <p:ph type="body" sz="half" idx="1"/>
          </p:nvPr>
        </p:nvSpPr>
        <p:spPr>
          <a:xfrm>
            <a:off x="566738" y="1196975"/>
            <a:ext cx="8181975" cy="5184775"/>
          </a:xfrm>
        </p:spPr>
        <p:txBody>
          <a:bodyPr/>
          <a:lstStyle/>
          <a:p>
            <a:r>
              <a:rPr lang="zh-CN" altLang="en-US" sz="2800" dirty="0"/>
              <a:t>存储管理</a:t>
            </a:r>
          </a:p>
          <a:p>
            <a:pPr lvl="1"/>
            <a:r>
              <a:rPr lang="zh-CN" altLang="en-US" sz="2400" dirty="0"/>
              <a:t>关键概念</a:t>
            </a:r>
          </a:p>
          <a:p>
            <a:pPr lvl="2"/>
            <a:r>
              <a:rPr lang="zh-CN" altLang="en-US" sz="2200" dirty="0"/>
              <a:t>逻辑空间和物理空间</a:t>
            </a:r>
          </a:p>
          <a:p>
            <a:pPr lvl="3"/>
            <a:r>
              <a:rPr lang="zh-CN" altLang="en-US" sz="1800" dirty="0"/>
              <a:t>逻辑空间：是指程序设计人员的</a:t>
            </a:r>
            <a:r>
              <a:rPr lang="zh-CN" altLang="en-US" sz="1800" dirty="0">
                <a:solidFill>
                  <a:srgbClr val="FF0000"/>
                </a:solidFill>
              </a:rPr>
              <a:t>编程空间</a:t>
            </a:r>
          </a:p>
          <a:p>
            <a:pPr lvl="3"/>
            <a:r>
              <a:rPr lang="zh-CN" altLang="en-US" sz="1800" dirty="0"/>
              <a:t>物理空间：是指内存空间，是由物理存储单元组成</a:t>
            </a:r>
          </a:p>
          <a:p>
            <a:pPr lvl="2"/>
            <a:r>
              <a:rPr lang="zh-CN" altLang="en-US" sz="2200" dirty="0"/>
              <a:t>地址映射和重定位</a:t>
            </a:r>
          </a:p>
          <a:p>
            <a:pPr lvl="3"/>
            <a:r>
              <a:rPr lang="zh-CN" altLang="en-US" sz="1800" dirty="0"/>
              <a:t>地址映射：在设计程序时，程序设计人员使用的是逻辑地址空间，在程序调入内存实际执行时，操作系统再将逻辑地址空间转换成内存的物理地址空间，称为地址映射。地址映射由操作系统自动完成，对用户是透明的</a:t>
            </a:r>
          </a:p>
          <a:p>
            <a:pPr lvl="3"/>
            <a:r>
              <a:rPr lang="zh-CN" altLang="en-US" sz="1800" dirty="0"/>
              <a:t>重定位：包含两个意思，一是当某程序装入内存运行时，根据其所获得的空间位置，将程序的逻辑地址映射成相应的物理地址；二是在程序的执行过程中，如果系统移动了其在内存的位置，需要将程序的逻辑地址重新映射成新的物理地址</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6568" name="Rectangle 24"/>
          <p:cNvSpPr>
            <a:spLocks noChangeArrowheads="1"/>
          </p:cNvSpPr>
          <p:nvPr/>
        </p:nvSpPr>
        <p:spPr bwMode="auto">
          <a:xfrm>
            <a:off x="5435600" y="4581525"/>
            <a:ext cx="2808288" cy="1800225"/>
          </a:xfrm>
          <a:prstGeom prst="rect">
            <a:avLst/>
          </a:prstGeom>
          <a:solidFill>
            <a:srgbClr val="FFCC99"/>
          </a:solidFill>
          <a:ln w="28575">
            <a:solidFill>
              <a:schemeClr val="accent2"/>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36547" name="Rectangle 3"/>
          <p:cNvSpPr>
            <a:spLocks noGrp="1" noChangeArrowheads="1"/>
          </p:cNvSpPr>
          <p:nvPr>
            <p:ph type="body" idx="1"/>
          </p:nvPr>
        </p:nvSpPr>
        <p:spPr/>
        <p:txBody>
          <a:bodyPr/>
          <a:lstStyle/>
          <a:p>
            <a:r>
              <a:rPr lang="zh-CN" altLang="en-US"/>
              <a:t>存储管理</a:t>
            </a:r>
          </a:p>
          <a:p>
            <a:pPr lvl="1"/>
            <a:r>
              <a:rPr lang="zh-CN" altLang="en-US"/>
              <a:t>关键概念</a:t>
            </a:r>
          </a:p>
          <a:p>
            <a:pPr lvl="2"/>
            <a:r>
              <a:rPr lang="zh-CN" altLang="en-US"/>
              <a:t>虚拟存储器</a:t>
            </a:r>
          </a:p>
          <a:p>
            <a:pPr lvl="3"/>
            <a:r>
              <a:rPr lang="zh-CN" altLang="en-US"/>
              <a:t>针对内存空间不足的问题，把内、外存连起来统一当作内存来使用</a:t>
            </a:r>
          </a:p>
          <a:p>
            <a:pPr lvl="3"/>
            <a:r>
              <a:rPr lang="zh-CN" altLang="en-US"/>
              <a:t>使用外存来模拟内存，将内存中暂时不用的部分交换到外存空间上，以便执行比物理内存还要大的程序</a:t>
            </a:r>
          </a:p>
          <a:p>
            <a:pPr lvl="3"/>
            <a:r>
              <a:rPr lang="zh-CN" altLang="en-US"/>
              <a:t>需要在外存上建立一个交换文件，来存储被交换到外存上的内存空间上的内容</a:t>
            </a:r>
          </a:p>
        </p:txBody>
      </p:sp>
      <p:grpSp>
        <p:nvGrpSpPr>
          <p:cNvPr id="236571" name="Group 27"/>
          <p:cNvGrpSpPr>
            <a:grpSpLocks/>
          </p:cNvGrpSpPr>
          <p:nvPr/>
        </p:nvGrpSpPr>
        <p:grpSpPr bwMode="auto">
          <a:xfrm>
            <a:off x="1835150" y="4941888"/>
            <a:ext cx="2303463" cy="1439862"/>
            <a:chOff x="1338" y="3113"/>
            <a:chExt cx="1451" cy="907"/>
          </a:xfrm>
        </p:grpSpPr>
        <p:sp>
          <p:nvSpPr>
            <p:cNvPr id="236557" name="Oval 13"/>
            <p:cNvSpPr>
              <a:spLocks noChangeArrowheads="1"/>
            </p:cNvSpPr>
            <p:nvPr/>
          </p:nvSpPr>
          <p:spPr bwMode="auto">
            <a:xfrm>
              <a:off x="1338" y="3113"/>
              <a:ext cx="1451" cy="907"/>
            </a:xfrm>
            <a:prstGeom prst="ellipse">
              <a:avLst/>
            </a:prstGeom>
            <a:solidFill>
              <a:srgbClr val="FFCC99"/>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36558" name="AutoShape 14"/>
            <p:cNvSpPr>
              <a:spLocks noChangeArrowheads="1"/>
            </p:cNvSpPr>
            <p:nvPr/>
          </p:nvSpPr>
          <p:spPr bwMode="auto">
            <a:xfrm>
              <a:off x="1927" y="3268"/>
              <a:ext cx="726" cy="589"/>
            </a:xfrm>
            <a:prstGeom prst="octagon">
              <a:avLst>
                <a:gd name="adj" fmla="val 29287"/>
              </a:avLst>
            </a:prstGeom>
            <a:solidFill>
              <a:srgbClr val="CCFFFF"/>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zh-CN" altLang="en-US" sz="2000" b="1"/>
                <a:t>交换文件</a:t>
              </a:r>
            </a:p>
          </p:txBody>
        </p:sp>
        <p:sp>
          <p:nvSpPr>
            <p:cNvPr id="236559" name="Rectangle 15"/>
            <p:cNvSpPr>
              <a:spLocks noChangeArrowheads="1"/>
            </p:cNvSpPr>
            <p:nvPr/>
          </p:nvSpPr>
          <p:spPr bwMode="auto">
            <a:xfrm>
              <a:off x="1342" y="3385"/>
              <a:ext cx="404" cy="23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b="1"/>
                <a:t>外存</a:t>
              </a:r>
            </a:p>
          </p:txBody>
        </p:sp>
      </p:grpSp>
      <p:grpSp>
        <p:nvGrpSpPr>
          <p:cNvPr id="236567" name="Group 23"/>
          <p:cNvGrpSpPr>
            <a:grpSpLocks/>
          </p:cNvGrpSpPr>
          <p:nvPr/>
        </p:nvGrpSpPr>
        <p:grpSpPr bwMode="auto">
          <a:xfrm>
            <a:off x="5651500" y="4868863"/>
            <a:ext cx="790575" cy="1439862"/>
            <a:chOff x="3198" y="2976"/>
            <a:chExt cx="498" cy="907"/>
          </a:xfrm>
        </p:grpSpPr>
        <p:grpSp>
          <p:nvGrpSpPr>
            <p:cNvPr id="236560" name="Group 16"/>
            <p:cNvGrpSpPr>
              <a:grpSpLocks/>
            </p:cNvGrpSpPr>
            <p:nvPr/>
          </p:nvGrpSpPr>
          <p:grpSpPr bwMode="auto">
            <a:xfrm>
              <a:off x="3198" y="3203"/>
              <a:ext cx="498" cy="680"/>
              <a:chOff x="3289" y="3203"/>
              <a:chExt cx="498" cy="680"/>
            </a:xfrm>
          </p:grpSpPr>
          <p:sp>
            <p:nvSpPr>
              <p:cNvPr id="236548" name="Rectangle 4"/>
              <p:cNvSpPr>
                <a:spLocks noChangeArrowheads="1"/>
              </p:cNvSpPr>
              <p:nvPr/>
            </p:nvSpPr>
            <p:spPr bwMode="auto">
              <a:xfrm>
                <a:off x="3334" y="3203"/>
                <a:ext cx="408" cy="680"/>
              </a:xfrm>
              <a:prstGeom prst="rect">
                <a:avLst/>
              </a:prstGeom>
              <a:solidFill>
                <a:srgbClr val="FFFF99"/>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36549" name="Line 5"/>
              <p:cNvSpPr>
                <a:spLocks noChangeShapeType="1"/>
              </p:cNvSpPr>
              <p:nvPr/>
            </p:nvSpPr>
            <p:spPr bwMode="auto">
              <a:xfrm>
                <a:off x="3334" y="3294"/>
                <a:ext cx="408" cy="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36550" name="Line 6"/>
              <p:cNvSpPr>
                <a:spLocks noChangeShapeType="1"/>
              </p:cNvSpPr>
              <p:nvPr/>
            </p:nvSpPr>
            <p:spPr bwMode="auto">
              <a:xfrm>
                <a:off x="3334" y="3385"/>
                <a:ext cx="408" cy="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36551" name="Line 7"/>
              <p:cNvSpPr>
                <a:spLocks noChangeShapeType="1"/>
              </p:cNvSpPr>
              <p:nvPr/>
            </p:nvSpPr>
            <p:spPr bwMode="auto">
              <a:xfrm>
                <a:off x="3334" y="3475"/>
                <a:ext cx="408" cy="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36552" name="Line 8"/>
              <p:cNvSpPr>
                <a:spLocks noChangeShapeType="1"/>
              </p:cNvSpPr>
              <p:nvPr/>
            </p:nvSpPr>
            <p:spPr bwMode="auto">
              <a:xfrm>
                <a:off x="3334" y="3566"/>
                <a:ext cx="408" cy="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36553" name="Line 9"/>
              <p:cNvSpPr>
                <a:spLocks noChangeShapeType="1"/>
              </p:cNvSpPr>
              <p:nvPr/>
            </p:nvSpPr>
            <p:spPr bwMode="auto">
              <a:xfrm>
                <a:off x="3334" y="3657"/>
                <a:ext cx="408" cy="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36554" name="Line 10"/>
              <p:cNvSpPr>
                <a:spLocks noChangeShapeType="1"/>
              </p:cNvSpPr>
              <p:nvPr/>
            </p:nvSpPr>
            <p:spPr bwMode="auto">
              <a:xfrm>
                <a:off x="3334" y="3793"/>
                <a:ext cx="408" cy="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36555" name="Text Box 11"/>
              <p:cNvSpPr txBox="1">
                <a:spLocks noChangeArrowheads="1"/>
              </p:cNvSpPr>
              <p:nvPr/>
            </p:nvSpPr>
            <p:spPr bwMode="auto">
              <a:xfrm>
                <a:off x="3289" y="3521"/>
                <a:ext cx="498" cy="2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en-US" altLang="zh-CN" sz="2400" b="1">
                    <a:latin typeface="Arial"/>
                  </a:rPr>
                  <a:t>……</a:t>
                </a:r>
                <a:endParaRPr lang="en-US" altLang="zh-CN" sz="2400" b="1"/>
              </a:p>
            </p:txBody>
          </p:sp>
        </p:grpSp>
        <p:sp>
          <p:nvSpPr>
            <p:cNvPr id="236566" name="Rectangle 22"/>
            <p:cNvSpPr>
              <a:spLocks noChangeArrowheads="1"/>
            </p:cNvSpPr>
            <p:nvPr/>
          </p:nvSpPr>
          <p:spPr bwMode="auto">
            <a:xfrm>
              <a:off x="3243" y="2976"/>
              <a:ext cx="404" cy="23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b="1"/>
                <a:t>内存</a:t>
              </a:r>
            </a:p>
          </p:txBody>
        </p:sp>
      </p:grpSp>
      <p:sp>
        <p:nvSpPr>
          <p:cNvPr id="236569" name="Rectangle 25"/>
          <p:cNvSpPr>
            <a:spLocks noChangeArrowheads="1"/>
          </p:cNvSpPr>
          <p:nvPr/>
        </p:nvSpPr>
        <p:spPr bwMode="auto">
          <a:xfrm>
            <a:off x="6227763" y="4575175"/>
            <a:ext cx="1441450" cy="3667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b="1"/>
              <a:t>虚拟存储器</a:t>
            </a:r>
          </a:p>
        </p:txBody>
      </p:sp>
      <p:sp>
        <p:nvSpPr>
          <p:cNvPr id="236570" name="AutoShape 26"/>
          <p:cNvSpPr>
            <a:spLocks noChangeArrowheads="1"/>
          </p:cNvSpPr>
          <p:nvPr/>
        </p:nvSpPr>
        <p:spPr bwMode="auto">
          <a:xfrm>
            <a:off x="6659563" y="5229225"/>
            <a:ext cx="1152525" cy="935038"/>
          </a:xfrm>
          <a:prstGeom prst="octagon">
            <a:avLst>
              <a:gd name="adj" fmla="val 29287"/>
            </a:avLst>
          </a:prstGeom>
          <a:solidFill>
            <a:srgbClr val="CCFFFF"/>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zh-CN" altLang="en-US" sz="2000" b="1"/>
              <a:t>交换文件</a:t>
            </a:r>
          </a:p>
        </p:txBody>
      </p:sp>
      <p:cxnSp>
        <p:nvCxnSpPr>
          <p:cNvPr id="236572" name="AutoShape 28"/>
          <p:cNvCxnSpPr>
            <a:cxnSpLocks noChangeShapeType="1"/>
            <a:stCxn id="236558" idx="2"/>
            <a:endCxn id="236570" idx="2"/>
          </p:cNvCxnSpPr>
          <p:nvPr/>
        </p:nvCxnSpPr>
        <p:spPr bwMode="auto">
          <a:xfrm rot="16200000" flipH="1">
            <a:off x="5270500" y="4213225"/>
            <a:ext cx="41275" cy="3889375"/>
          </a:xfrm>
          <a:prstGeom prst="curvedConnector3">
            <a:avLst>
              <a:gd name="adj1" fmla="val 1173074"/>
            </a:avLst>
          </a:prstGeom>
          <a:noFill/>
          <a:ln w="28575">
            <a:solidFill>
              <a:schemeClr val="tx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2"/>
          <p:cNvSpPr>
            <a:spLocks noGrp="1" noChangeArrowheads="1"/>
          </p:cNvSpPr>
          <p:nvPr>
            <p:ph type="body" idx="1"/>
          </p:nvPr>
        </p:nvSpPr>
        <p:spPr>
          <a:xfrm>
            <a:off x="323528" y="1196975"/>
            <a:ext cx="8244210" cy="5184775"/>
          </a:xfrm>
        </p:spPr>
        <p:txBody>
          <a:bodyPr/>
          <a:lstStyle/>
          <a:p>
            <a:r>
              <a:rPr lang="zh-CN" altLang="en-US" dirty="0"/>
              <a:t>存储管理</a:t>
            </a:r>
          </a:p>
          <a:p>
            <a:pPr lvl="1"/>
            <a:r>
              <a:rPr lang="zh-CN" altLang="en-US" dirty="0"/>
              <a:t>存储管理方式</a:t>
            </a:r>
          </a:p>
          <a:p>
            <a:pPr lvl="2"/>
            <a:r>
              <a:rPr lang="zh-CN" altLang="en-US" dirty="0"/>
              <a:t>分区管理</a:t>
            </a:r>
          </a:p>
          <a:p>
            <a:pPr lvl="3"/>
            <a:r>
              <a:rPr lang="zh-CN" altLang="en-US" dirty="0"/>
              <a:t>把内存空间静态地或动态地分割成若干大小不等的区域，每个作业分配一片连续的存储空间，程序一次整体装入到系统内存中</a:t>
            </a:r>
          </a:p>
          <a:p>
            <a:pPr lvl="3"/>
            <a:r>
              <a:rPr lang="zh-CN" altLang="en-US" dirty="0"/>
              <a:t>常见的有：固定式、可变式、可重定位和多重分区几种</a:t>
            </a:r>
          </a:p>
          <a:p>
            <a:pPr lvl="3"/>
            <a:r>
              <a:rPr lang="zh-CN" altLang="en-US" dirty="0"/>
              <a:t>主要缺点：内存会存在严重的碎小空闲区（碎片）不能利用的问题，影响内存利用率</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9" name="Rectangle 3"/>
          <p:cNvSpPr>
            <a:spLocks noGrp="1" noChangeArrowheads="1"/>
          </p:cNvSpPr>
          <p:nvPr>
            <p:ph type="body" idx="1"/>
          </p:nvPr>
        </p:nvSpPr>
        <p:spPr>
          <a:xfrm>
            <a:off x="566738" y="1196975"/>
            <a:ext cx="8001000" cy="5184775"/>
          </a:xfrm>
        </p:spPr>
        <p:txBody>
          <a:bodyPr/>
          <a:lstStyle/>
          <a:p>
            <a:r>
              <a:rPr lang="zh-CN" altLang="en-US" dirty="0"/>
              <a:t>存储管理</a:t>
            </a:r>
          </a:p>
          <a:p>
            <a:pPr lvl="1"/>
            <a:r>
              <a:rPr lang="zh-CN" altLang="en-US" dirty="0"/>
              <a:t>存储管理方式</a:t>
            </a:r>
          </a:p>
          <a:p>
            <a:pPr lvl="2"/>
            <a:r>
              <a:rPr lang="zh-CN" altLang="en-US" dirty="0"/>
              <a:t>分页</a:t>
            </a:r>
            <a:r>
              <a:rPr lang="zh-CN" altLang="en-US" dirty="0" smtClean="0"/>
              <a:t>管理（</a:t>
            </a:r>
            <a:r>
              <a:rPr lang="en-US" altLang="zh-CN" dirty="0" smtClean="0"/>
              <a:t>Paging</a:t>
            </a:r>
            <a:r>
              <a:rPr lang="zh-CN" altLang="en-US" dirty="0" smtClean="0"/>
              <a:t>）</a:t>
            </a:r>
            <a:endParaRPr lang="zh-CN" altLang="en-US" dirty="0"/>
          </a:p>
          <a:p>
            <a:pPr lvl="3"/>
            <a:r>
              <a:rPr lang="zh-CN" altLang="en-US" dirty="0"/>
              <a:t>将每个进程的虚拟地址空间按固定大小分成若干页面，并 </a:t>
            </a:r>
            <a:r>
              <a:rPr lang="en-US" altLang="zh-CN" dirty="0"/>
              <a:t>0</a:t>
            </a:r>
            <a:r>
              <a:rPr lang="zh-CN" altLang="en-US" dirty="0"/>
              <a:t>、</a:t>
            </a:r>
            <a:r>
              <a:rPr lang="en-US" altLang="zh-CN" dirty="0"/>
              <a:t>1</a:t>
            </a:r>
            <a:r>
              <a:rPr lang="zh-CN" altLang="en-US" dirty="0"/>
              <a:t>、</a:t>
            </a:r>
            <a:r>
              <a:rPr lang="en-US" altLang="zh-CN" dirty="0"/>
              <a:t>2…</a:t>
            </a:r>
            <a:r>
              <a:rPr lang="zh-CN" altLang="en-US" dirty="0"/>
              <a:t>等序号表示，叫做虚页面</a:t>
            </a:r>
          </a:p>
          <a:p>
            <a:pPr lvl="3"/>
            <a:r>
              <a:rPr lang="zh-CN" altLang="en-US" dirty="0"/>
              <a:t>把内存空间也按同样大小分为若干页面，也用 </a:t>
            </a:r>
            <a:r>
              <a:rPr lang="en-US" altLang="zh-CN" dirty="0"/>
              <a:t>0</a:t>
            </a:r>
            <a:r>
              <a:rPr lang="zh-CN" altLang="en-US" dirty="0"/>
              <a:t>、</a:t>
            </a:r>
            <a:r>
              <a:rPr lang="en-US" altLang="zh-CN" dirty="0"/>
              <a:t>1</a:t>
            </a:r>
            <a:r>
              <a:rPr lang="zh-CN" altLang="en-US" dirty="0"/>
              <a:t>、</a:t>
            </a:r>
            <a:r>
              <a:rPr lang="en-US" altLang="zh-CN" dirty="0"/>
              <a:t>2…</a:t>
            </a:r>
            <a:r>
              <a:rPr lang="zh-CN" altLang="en-US" dirty="0"/>
              <a:t>等序号表示，叫做实页</a:t>
            </a:r>
          </a:p>
          <a:p>
            <a:pPr lvl="3"/>
            <a:r>
              <a:rPr lang="zh-CN" altLang="en-US" dirty="0"/>
              <a:t>在对进程进行存储分配时，将进程的虚页面映射到内存中的实页面上</a:t>
            </a:r>
          </a:p>
          <a:p>
            <a:pPr lvl="2"/>
            <a:r>
              <a:rPr lang="zh-CN" altLang="en-US" dirty="0"/>
              <a:t>分段</a:t>
            </a:r>
            <a:r>
              <a:rPr lang="zh-CN" altLang="en-US" dirty="0" smtClean="0"/>
              <a:t>管理（</a:t>
            </a:r>
            <a:r>
              <a:rPr lang="en-US" altLang="zh-CN" dirty="0" smtClean="0"/>
              <a:t>Segmentation</a:t>
            </a:r>
            <a:r>
              <a:rPr lang="zh-CN" altLang="en-US" dirty="0" smtClean="0"/>
              <a:t>）</a:t>
            </a:r>
            <a:endParaRPr lang="zh-CN" altLang="en-US" dirty="0"/>
          </a:p>
          <a:p>
            <a:pPr lvl="3"/>
            <a:r>
              <a:rPr lang="zh-CN" altLang="en-US" dirty="0"/>
              <a:t>一个用户程序通常由一个主程序、若干个子程序和数据区组成，每一个逻辑信息组称“段”，以“段”为单位进行内存管理</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a:xfrm>
            <a:off x="566738" y="1196975"/>
            <a:ext cx="8001000" cy="5327650"/>
          </a:xfrm>
        </p:spPr>
        <p:txBody>
          <a:bodyPr/>
          <a:lstStyle/>
          <a:p>
            <a:pPr>
              <a:lnSpc>
                <a:spcPct val="90000"/>
              </a:lnSpc>
            </a:pPr>
            <a:r>
              <a:rPr lang="zh-CN" altLang="en-US" dirty="0"/>
              <a:t>操作系统的工作</a:t>
            </a:r>
          </a:p>
          <a:p>
            <a:pPr lvl="1">
              <a:lnSpc>
                <a:spcPct val="90000"/>
              </a:lnSpc>
            </a:pPr>
            <a:r>
              <a:rPr lang="zh-CN" altLang="en-US" dirty="0"/>
              <a:t>程序的执行</a:t>
            </a:r>
          </a:p>
          <a:p>
            <a:pPr lvl="2">
              <a:lnSpc>
                <a:spcPct val="90000"/>
              </a:lnSpc>
            </a:pPr>
            <a:r>
              <a:rPr lang="zh-CN" altLang="en-US" dirty="0"/>
              <a:t>负责启动每个程序以及结束程序的工作</a:t>
            </a:r>
          </a:p>
          <a:p>
            <a:pPr lvl="1">
              <a:lnSpc>
                <a:spcPct val="90000"/>
              </a:lnSpc>
            </a:pPr>
            <a:r>
              <a:rPr lang="zh-CN" altLang="en-US" dirty="0"/>
              <a:t>完成与硬件有关的工作</a:t>
            </a:r>
          </a:p>
          <a:p>
            <a:pPr lvl="2">
              <a:lnSpc>
                <a:spcPct val="90000"/>
              </a:lnSpc>
            </a:pPr>
            <a:r>
              <a:rPr lang="zh-CN" altLang="en-US" dirty="0"/>
              <a:t>指实现代码</a:t>
            </a:r>
            <a:r>
              <a:rPr lang="zh-CN" altLang="en-US" dirty="0" smtClean="0"/>
              <a:t>中</a:t>
            </a:r>
            <a:r>
              <a:rPr lang="zh-CN" altLang="en-US" dirty="0"/>
              <a:t>对</a:t>
            </a:r>
            <a:r>
              <a:rPr lang="zh-CN" altLang="en-US" dirty="0" smtClean="0"/>
              <a:t>存储器</a:t>
            </a:r>
            <a:r>
              <a:rPr lang="zh-CN" altLang="en-US" dirty="0"/>
              <a:t>的物理</a:t>
            </a:r>
            <a:r>
              <a:rPr lang="zh-CN" altLang="en-US" dirty="0" smtClean="0"/>
              <a:t>地址</a:t>
            </a:r>
            <a:r>
              <a:rPr lang="zh-CN" altLang="en-US" dirty="0"/>
              <a:t>、</a:t>
            </a:r>
            <a:r>
              <a:rPr lang="zh-CN" altLang="en-US" dirty="0" smtClean="0"/>
              <a:t>对设备</a:t>
            </a:r>
            <a:r>
              <a:rPr lang="zh-CN" altLang="en-US" dirty="0"/>
              <a:t>接口寄存器和设备接口缓冲区的读写</a:t>
            </a:r>
            <a:r>
              <a:rPr lang="zh-CN" altLang="en-US" dirty="0" smtClean="0"/>
              <a:t>等</a:t>
            </a:r>
            <a:endParaRPr lang="zh-CN" altLang="en-US" dirty="0"/>
          </a:p>
          <a:p>
            <a:pPr lvl="1">
              <a:lnSpc>
                <a:spcPct val="90000"/>
              </a:lnSpc>
            </a:pPr>
            <a:r>
              <a:rPr lang="zh-CN" altLang="en-US" dirty="0"/>
              <a:t>完成与应用无关的工作</a:t>
            </a:r>
          </a:p>
          <a:p>
            <a:pPr lvl="2">
              <a:lnSpc>
                <a:spcPct val="90000"/>
              </a:lnSpc>
            </a:pPr>
            <a:r>
              <a:rPr lang="zh-CN" altLang="en-US" dirty="0"/>
              <a:t>提供基本服务：</a:t>
            </a:r>
            <a:r>
              <a:rPr kumimoji="1" lang="zh-CN" altLang="en-US" dirty="0"/>
              <a:t>多任务、内存保护、内存管理网络、文件存取、设备控制、用户界面、错误检测及恢复系统、硬件控制等</a:t>
            </a:r>
            <a:endParaRPr lang="zh-CN" altLang="en-US" dirty="0"/>
          </a:p>
          <a:p>
            <a:pPr lvl="1">
              <a:lnSpc>
                <a:spcPct val="90000"/>
              </a:lnSpc>
            </a:pPr>
            <a:r>
              <a:rPr lang="zh-CN" altLang="en-US" dirty="0"/>
              <a:t>计算机系统的效率与安全问题</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61444" name="Object 4"/>
          <p:cNvGraphicFramePr>
            <a:graphicFrameLocks noChangeAspect="1"/>
          </p:cNvGraphicFramePr>
          <p:nvPr/>
        </p:nvGraphicFramePr>
        <p:xfrm>
          <a:off x="323850" y="2492375"/>
          <a:ext cx="8588375" cy="3940175"/>
        </p:xfrm>
        <a:graphic>
          <a:graphicData uri="http://schemas.openxmlformats.org/presentationml/2006/ole">
            <mc:AlternateContent xmlns:mc="http://schemas.openxmlformats.org/markup-compatibility/2006">
              <mc:Choice xmlns:v="urn:schemas-microsoft-com:vml" Requires="v">
                <p:oleObj spid="_x0000_s61892" name="文档" r:id="rId3" imgW="5634126" imgH="2588201" progId="Word.Document.8">
                  <p:embed/>
                </p:oleObj>
              </mc:Choice>
              <mc:Fallback>
                <p:oleObj name="文档" r:id="rId3" imgW="5634126" imgH="2588201"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r="3030" b="5672"/>
                      <a:stretch>
                        <a:fillRect/>
                      </a:stretch>
                    </p:blipFill>
                    <p:spPr bwMode="auto">
                      <a:xfrm>
                        <a:off x="323850" y="2492375"/>
                        <a:ext cx="8588375" cy="3940175"/>
                      </a:xfrm>
                      <a:prstGeom prst="rect">
                        <a:avLst/>
                      </a:prstGeom>
                      <a:solidFill>
                        <a:srgbClr val="FFFF99"/>
                      </a:solidFill>
                      <a:ln>
                        <a:noFill/>
                      </a:ln>
                      <a:effectLst/>
                      <a:extLs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45" name="Rectangle 5"/>
          <p:cNvSpPr>
            <a:spLocks noGrp="1" noChangeArrowheads="1"/>
          </p:cNvSpPr>
          <p:nvPr>
            <p:ph type="body" idx="1"/>
          </p:nvPr>
        </p:nvSpPr>
        <p:spPr>
          <a:xfrm>
            <a:off x="539750" y="1196975"/>
            <a:ext cx="8001000" cy="5111750"/>
          </a:xfrm>
        </p:spPr>
        <p:txBody>
          <a:bodyPr/>
          <a:lstStyle/>
          <a:p>
            <a:r>
              <a:rPr lang="zh-CN" altLang="en-US"/>
              <a:t>存储管理</a:t>
            </a:r>
          </a:p>
          <a:p>
            <a:pPr lvl="1"/>
            <a:r>
              <a:rPr lang="zh-CN" altLang="en-US"/>
              <a:t>存储管理方式</a:t>
            </a:r>
          </a:p>
          <a:p>
            <a:endParaRPr lang="en-US" altLang="zh-CN"/>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7" name="Rectangle 3"/>
          <p:cNvSpPr>
            <a:spLocks noGrp="1" noChangeArrowheads="1"/>
          </p:cNvSpPr>
          <p:nvPr>
            <p:ph type="body" idx="1"/>
          </p:nvPr>
        </p:nvSpPr>
        <p:spPr>
          <a:xfrm>
            <a:off x="539750" y="1196975"/>
            <a:ext cx="8001000" cy="5111750"/>
          </a:xfrm>
        </p:spPr>
        <p:txBody>
          <a:bodyPr/>
          <a:lstStyle/>
          <a:p>
            <a:r>
              <a:rPr lang="zh-CN" altLang="en-US" dirty="0"/>
              <a:t>存储管理</a:t>
            </a:r>
          </a:p>
          <a:p>
            <a:pPr lvl="1"/>
            <a:r>
              <a:rPr lang="zh-CN" altLang="en-US" dirty="0"/>
              <a:t>存储保护</a:t>
            </a:r>
          </a:p>
          <a:p>
            <a:pPr lvl="2"/>
            <a:r>
              <a:rPr lang="zh-CN" altLang="en-US" dirty="0"/>
              <a:t>越界保护</a:t>
            </a:r>
          </a:p>
          <a:p>
            <a:pPr lvl="3"/>
            <a:r>
              <a:rPr lang="zh-CN" altLang="en-US" dirty="0"/>
              <a:t>通过一对界地址寄存器实现</a:t>
            </a:r>
          </a:p>
          <a:p>
            <a:pPr lvl="3"/>
            <a:r>
              <a:rPr lang="zh-CN" altLang="en-US" dirty="0"/>
              <a:t>程序运行时，页表长度或段表长度被放入页表或段表地址寄存器的左边部分，当中央处理机访问某虚拟地址时，硬件自动把页</a:t>
            </a:r>
            <a:r>
              <a:rPr lang="zh-CN" altLang="en-US" dirty="0" smtClean="0"/>
              <a:t>号（段号）与页表（段表）长度</a:t>
            </a:r>
            <a:r>
              <a:rPr lang="zh-CN" altLang="en-US" dirty="0"/>
              <a:t>进行比较；在分段环境下还要将段内地址与段表中段长度进行比较，如果合法，才进行地址转换，否则产生越界中断信号</a:t>
            </a:r>
            <a:endParaRPr lang="zh-CN" altLang="en-US" sz="2400" dirty="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a:xfrm>
            <a:off x="539750" y="1196975"/>
            <a:ext cx="8001000" cy="5111750"/>
          </a:xfrm>
        </p:spPr>
        <p:txBody>
          <a:bodyPr/>
          <a:lstStyle/>
          <a:p>
            <a:r>
              <a:rPr lang="zh-CN" altLang="en-US" dirty="0"/>
              <a:t>存储管理</a:t>
            </a:r>
          </a:p>
          <a:p>
            <a:pPr lvl="1"/>
            <a:r>
              <a:rPr lang="zh-CN" altLang="en-US" dirty="0"/>
              <a:t>存储保护</a:t>
            </a:r>
          </a:p>
          <a:p>
            <a:pPr lvl="2"/>
            <a:r>
              <a:rPr lang="zh-CN" altLang="en-US" dirty="0"/>
              <a:t>存取控制保护</a:t>
            </a:r>
          </a:p>
          <a:p>
            <a:pPr lvl="3"/>
            <a:r>
              <a:rPr lang="zh-CN" altLang="en-US" dirty="0"/>
              <a:t>常用的存取控制</a:t>
            </a:r>
            <a:r>
              <a:rPr lang="zh-CN" altLang="en-US" dirty="0" smtClean="0"/>
              <a:t>类型包括</a:t>
            </a:r>
            <a:r>
              <a:rPr lang="zh-CN" altLang="en-US" dirty="0"/>
              <a:t>四类</a:t>
            </a:r>
            <a:endParaRPr lang="en-US" altLang="zh-CN" dirty="0" smtClean="0"/>
          </a:p>
          <a:p>
            <a:pPr lvl="4"/>
            <a:r>
              <a:rPr lang="zh-CN" altLang="en-US" dirty="0" smtClean="0"/>
              <a:t>读</a:t>
            </a:r>
            <a:endParaRPr lang="en-US" altLang="zh-CN" dirty="0"/>
          </a:p>
          <a:p>
            <a:pPr lvl="4"/>
            <a:r>
              <a:rPr lang="zh-CN" altLang="en-US" dirty="0" smtClean="0"/>
              <a:t>写 </a:t>
            </a:r>
            <a:r>
              <a:rPr lang="zh-CN" altLang="en-US" dirty="0"/>
              <a:t>（</a:t>
            </a:r>
            <a:r>
              <a:rPr lang="zh-CN" altLang="en-US" dirty="0" smtClean="0"/>
              <a:t>修正）</a:t>
            </a:r>
            <a:endParaRPr lang="en-US" altLang="zh-CN" dirty="0"/>
          </a:p>
          <a:p>
            <a:pPr lvl="4"/>
            <a:r>
              <a:rPr lang="zh-CN" altLang="en-US" dirty="0" smtClean="0"/>
              <a:t>执行</a:t>
            </a:r>
            <a:endParaRPr lang="en-US" altLang="zh-CN" dirty="0" smtClean="0"/>
          </a:p>
          <a:p>
            <a:pPr lvl="4"/>
            <a:r>
              <a:rPr lang="zh-CN" altLang="en-US" dirty="0" smtClean="0"/>
              <a:t>增加 </a:t>
            </a:r>
            <a:r>
              <a:rPr lang="zh-CN" altLang="en-US" dirty="0"/>
              <a:t>（</a:t>
            </a:r>
            <a:r>
              <a:rPr lang="zh-CN" altLang="en-US" dirty="0" smtClean="0"/>
              <a:t>只</a:t>
            </a:r>
            <a:r>
              <a:rPr lang="zh-CN" altLang="en-US" dirty="0"/>
              <a:t>许添加不允许</a:t>
            </a:r>
            <a:r>
              <a:rPr lang="zh-CN" altLang="en-US" dirty="0" smtClean="0"/>
              <a:t>修正）</a:t>
            </a:r>
            <a:endParaRPr lang="zh-CN" altLang="en-US" dirty="0"/>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539750" y="1196975"/>
            <a:ext cx="8001000" cy="5111750"/>
          </a:xfrm>
        </p:spPr>
        <p:txBody>
          <a:bodyPr/>
          <a:lstStyle/>
          <a:p>
            <a:pPr>
              <a:lnSpc>
                <a:spcPct val="90000"/>
              </a:lnSpc>
            </a:pPr>
            <a:r>
              <a:rPr lang="zh-CN" altLang="en-US" dirty="0"/>
              <a:t>设备管理</a:t>
            </a:r>
          </a:p>
          <a:p>
            <a:pPr lvl="1">
              <a:lnSpc>
                <a:spcPct val="90000"/>
              </a:lnSpc>
            </a:pPr>
            <a:r>
              <a:rPr lang="zh-CN" altLang="en-US" dirty="0"/>
              <a:t>计算机系统中的设备通常指</a:t>
            </a:r>
            <a:r>
              <a:rPr lang="en-US" altLang="zh-CN" dirty="0"/>
              <a:t>I/O</a:t>
            </a:r>
            <a:r>
              <a:rPr lang="zh-CN" altLang="en-US" dirty="0"/>
              <a:t>（输入</a:t>
            </a:r>
            <a:r>
              <a:rPr lang="en-US" altLang="zh-CN" dirty="0"/>
              <a:t>/</a:t>
            </a:r>
            <a:r>
              <a:rPr lang="zh-CN" altLang="en-US" dirty="0"/>
              <a:t>输出）设备</a:t>
            </a:r>
          </a:p>
          <a:p>
            <a:pPr lvl="1">
              <a:lnSpc>
                <a:spcPct val="90000"/>
              </a:lnSpc>
            </a:pPr>
            <a:r>
              <a:rPr lang="zh-CN" altLang="en-US" dirty="0"/>
              <a:t>设备管理的目的</a:t>
            </a:r>
          </a:p>
          <a:p>
            <a:pPr lvl="2">
              <a:lnSpc>
                <a:spcPct val="90000"/>
              </a:lnSpc>
            </a:pPr>
            <a:r>
              <a:rPr lang="zh-CN" altLang="en-US" dirty="0">
                <a:sym typeface="Monotype Sorts" pitchFamily="2" charset="2"/>
              </a:rPr>
              <a:t>方便用户操作</a:t>
            </a:r>
          </a:p>
          <a:p>
            <a:pPr lvl="2">
              <a:lnSpc>
                <a:spcPct val="90000"/>
              </a:lnSpc>
            </a:pPr>
            <a:r>
              <a:rPr lang="zh-CN" altLang="en-US" dirty="0">
                <a:sym typeface="Monotype Sorts" pitchFamily="2" charset="2"/>
              </a:rPr>
              <a:t>保证</a:t>
            </a:r>
            <a:r>
              <a:rPr lang="en-US" altLang="zh-CN" dirty="0">
                <a:sym typeface="Monotype Sorts" pitchFamily="2" charset="2"/>
              </a:rPr>
              <a:t>CPU</a:t>
            </a:r>
            <a:r>
              <a:rPr lang="zh-CN" altLang="en-US" dirty="0">
                <a:sym typeface="Monotype Sorts" pitchFamily="2" charset="2"/>
              </a:rPr>
              <a:t>与外部设备性能的良好发挥</a:t>
            </a:r>
            <a:endParaRPr lang="zh-CN" altLang="en-US" dirty="0"/>
          </a:p>
          <a:p>
            <a:pPr lvl="1">
              <a:lnSpc>
                <a:spcPct val="90000"/>
              </a:lnSpc>
            </a:pPr>
            <a:r>
              <a:rPr lang="zh-CN" altLang="en-US" dirty="0"/>
              <a:t>设备管理的工作</a:t>
            </a:r>
          </a:p>
          <a:p>
            <a:pPr lvl="2">
              <a:lnSpc>
                <a:spcPct val="90000"/>
              </a:lnSpc>
            </a:pPr>
            <a:r>
              <a:rPr lang="zh-CN" altLang="en-US" dirty="0"/>
              <a:t>根据各类设备的特点确定相应的分配策略</a:t>
            </a:r>
          </a:p>
          <a:p>
            <a:pPr lvl="2">
              <a:lnSpc>
                <a:spcPct val="90000"/>
              </a:lnSpc>
            </a:pPr>
            <a:r>
              <a:rPr lang="zh-CN" altLang="en-US" dirty="0"/>
              <a:t>启动设备完成实际的输入输出操作</a:t>
            </a:r>
          </a:p>
          <a:p>
            <a:pPr lvl="2">
              <a:lnSpc>
                <a:spcPct val="90000"/>
              </a:lnSpc>
            </a:pPr>
            <a:r>
              <a:rPr lang="zh-CN" altLang="en-US" dirty="0"/>
              <a:t>向用户提供一个统一的、友好的使用界面</a:t>
            </a:r>
          </a:p>
          <a:p>
            <a:pPr lvl="2">
              <a:lnSpc>
                <a:spcPct val="90000"/>
              </a:lnSpc>
            </a:pPr>
            <a:r>
              <a:rPr lang="zh-CN" altLang="en-US" dirty="0"/>
              <a:t>优化设备的调度、提高设备的利用率</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body" idx="1"/>
          </p:nvPr>
        </p:nvSpPr>
        <p:spPr>
          <a:xfrm>
            <a:off x="539750" y="1196975"/>
            <a:ext cx="8001000" cy="4968875"/>
          </a:xfrm>
        </p:spPr>
        <p:txBody>
          <a:bodyPr/>
          <a:lstStyle/>
          <a:p>
            <a:r>
              <a:rPr lang="zh-CN" altLang="en-US" dirty="0"/>
              <a:t>设备管理</a:t>
            </a:r>
          </a:p>
          <a:p>
            <a:pPr lvl="1"/>
            <a:r>
              <a:rPr lang="en-US" altLang="zh-CN" dirty="0"/>
              <a:t>I/O</a:t>
            </a:r>
            <a:r>
              <a:rPr lang="zh-CN" altLang="en-US" dirty="0"/>
              <a:t>设备分类</a:t>
            </a:r>
          </a:p>
          <a:p>
            <a:pPr lvl="2"/>
            <a:r>
              <a:rPr lang="zh-CN" altLang="en-US" dirty="0"/>
              <a:t>按设备</a:t>
            </a:r>
            <a:r>
              <a:rPr lang="zh-CN" altLang="en-US" dirty="0">
                <a:solidFill>
                  <a:srgbClr val="FF0000"/>
                </a:solidFill>
              </a:rPr>
              <a:t>使用方式</a:t>
            </a:r>
            <a:r>
              <a:rPr lang="zh-CN" altLang="en-US" dirty="0"/>
              <a:t>分</a:t>
            </a:r>
          </a:p>
          <a:p>
            <a:pPr lvl="3"/>
            <a:r>
              <a:rPr lang="zh-CN" altLang="en-US" dirty="0"/>
              <a:t>输入设备：将信息由外部设备送入主机的设备；</a:t>
            </a:r>
          </a:p>
          <a:p>
            <a:pPr lvl="3"/>
            <a:r>
              <a:rPr lang="zh-CN" altLang="en-US" dirty="0"/>
              <a:t>输出设备：将信息由主机送到外部设备的设备</a:t>
            </a:r>
          </a:p>
          <a:p>
            <a:pPr lvl="2"/>
            <a:r>
              <a:rPr lang="zh-CN" altLang="en-US" dirty="0"/>
              <a:t>按</a:t>
            </a:r>
            <a:r>
              <a:rPr lang="zh-CN" altLang="en-US" dirty="0" smtClean="0"/>
              <a:t>设备</a:t>
            </a:r>
            <a:r>
              <a:rPr lang="zh-CN" altLang="en-US" dirty="0" smtClean="0">
                <a:solidFill>
                  <a:srgbClr val="FF0000"/>
                </a:solidFill>
              </a:rPr>
              <a:t>从属</a:t>
            </a:r>
            <a:r>
              <a:rPr lang="zh-CN" altLang="en-US" dirty="0">
                <a:solidFill>
                  <a:srgbClr val="FF0000"/>
                </a:solidFill>
              </a:rPr>
              <a:t>关系</a:t>
            </a:r>
            <a:r>
              <a:rPr lang="zh-CN" altLang="en-US" dirty="0"/>
              <a:t>分</a:t>
            </a:r>
          </a:p>
          <a:p>
            <a:pPr lvl="3"/>
            <a:r>
              <a:rPr lang="zh-CN" altLang="en-US" dirty="0"/>
              <a:t>系统设备</a:t>
            </a:r>
          </a:p>
          <a:p>
            <a:pPr lvl="4"/>
            <a:r>
              <a:rPr lang="zh-CN" altLang="en-US" dirty="0"/>
              <a:t>由</a:t>
            </a:r>
            <a:r>
              <a:rPr lang="en-US" altLang="zh-CN" dirty="0"/>
              <a:t>OS</a:t>
            </a:r>
            <a:r>
              <a:rPr lang="zh-CN" altLang="en-US" dirty="0"/>
              <a:t>管理的标准设备；</a:t>
            </a:r>
          </a:p>
          <a:p>
            <a:pPr lvl="4"/>
            <a:r>
              <a:rPr lang="zh-CN" altLang="en-US" dirty="0"/>
              <a:t>例：显示器、打印机、磁盘等</a:t>
            </a:r>
          </a:p>
          <a:p>
            <a:pPr lvl="3"/>
            <a:r>
              <a:rPr lang="zh-CN" altLang="en-US" dirty="0"/>
              <a:t>用户设备</a:t>
            </a:r>
          </a:p>
          <a:p>
            <a:pPr lvl="4"/>
            <a:r>
              <a:rPr lang="zh-CN" altLang="en-US" dirty="0"/>
              <a:t>用户按特殊需要选装的、非标准设备；</a:t>
            </a:r>
          </a:p>
          <a:p>
            <a:pPr lvl="4"/>
            <a:r>
              <a:rPr lang="zh-CN" altLang="en-US" dirty="0"/>
              <a:t>例：传真机、绘图仪等</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body" idx="1"/>
          </p:nvPr>
        </p:nvSpPr>
        <p:spPr>
          <a:xfrm>
            <a:off x="539750" y="1196975"/>
            <a:ext cx="8001000" cy="4895850"/>
          </a:xfrm>
        </p:spPr>
        <p:txBody>
          <a:bodyPr/>
          <a:lstStyle/>
          <a:p>
            <a:r>
              <a:rPr lang="zh-CN" altLang="en-US" dirty="0"/>
              <a:t>设备管理</a:t>
            </a:r>
          </a:p>
          <a:p>
            <a:pPr lvl="1"/>
            <a:r>
              <a:rPr lang="en-US" altLang="zh-CN" dirty="0"/>
              <a:t>I/O</a:t>
            </a:r>
            <a:r>
              <a:rPr lang="zh-CN" altLang="en-US" dirty="0"/>
              <a:t>设备分类</a:t>
            </a:r>
          </a:p>
          <a:p>
            <a:pPr lvl="2"/>
            <a:r>
              <a:rPr lang="zh-CN" altLang="zh-CN" dirty="0"/>
              <a:t>按设备</a:t>
            </a:r>
            <a:r>
              <a:rPr lang="zh-CN" altLang="zh-CN" dirty="0">
                <a:solidFill>
                  <a:srgbClr val="FF0000"/>
                </a:solidFill>
              </a:rPr>
              <a:t>资源分配方式</a:t>
            </a:r>
            <a:r>
              <a:rPr lang="zh-CN" altLang="zh-CN" dirty="0"/>
              <a:t>分</a:t>
            </a:r>
          </a:p>
          <a:p>
            <a:pPr lvl="3"/>
            <a:r>
              <a:rPr lang="zh-CN" altLang="zh-CN" dirty="0"/>
              <a:t>独享设备</a:t>
            </a:r>
            <a:endParaRPr lang="zh-CN" altLang="en-US" dirty="0"/>
          </a:p>
          <a:p>
            <a:pPr lvl="4"/>
            <a:r>
              <a:rPr lang="zh-CN" altLang="zh-CN" dirty="0"/>
              <a:t>为保证信息传送的连贯性，通常是在该设备用完之后才分配给下一个作业。</a:t>
            </a:r>
            <a:endParaRPr lang="zh-CN" altLang="en-US" dirty="0"/>
          </a:p>
          <a:p>
            <a:pPr lvl="4"/>
            <a:r>
              <a:rPr lang="zh-CN" altLang="zh-CN" dirty="0"/>
              <a:t>一般是低速设备，</a:t>
            </a:r>
            <a:r>
              <a:rPr lang="zh-CN" altLang="en-US" dirty="0"/>
              <a:t>例：</a:t>
            </a:r>
            <a:r>
              <a:rPr lang="zh-CN" altLang="zh-CN" dirty="0"/>
              <a:t>打印机、磁带机等</a:t>
            </a:r>
          </a:p>
          <a:p>
            <a:pPr lvl="3"/>
            <a:r>
              <a:rPr lang="zh-CN" altLang="zh-CN" dirty="0"/>
              <a:t>共享设备</a:t>
            </a:r>
            <a:endParaRPr lang="zh-CN" altLang="en-US" dirty="0"/>
          </a:p>
          <a:p>
            <a:pPr lvl="4"/>
            <a:r>
              <a:rPr lang="zh-CN" altLang="zh-CN" dirty="0"/>
              <a:t>多用户可以同时使用的设备</a:t>
            </a:r>
            <a:endParaRPr lang="zh-CN" altLang="en-US" dirty="0"/>
          </a:p>
          <a:p>
            <a:pPr lvl="4"/>
            <a:r>
              <a:rPr lang="zh-CN" altLang="en-US" dirty="0"/>
              <a:t>例：</a:t>
            </a:r>
            <a:r>
              <a:rPr lang="zh-CN" altLang="zh-CN" dirty="0"/>
              <a:t>如磁盘、服务器等</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body" idx="1"/>
          </p:nvPr>
        </p:nvSpPr>
        <p:spPr>
          <a:xfrm>
            <a:off x="539750" y="1196975"/>
            <a:ext cx="8001000" cy="5184775"/>
          </a:xfrm>
        </p:spPr>
        <p:txBody>
          <a:bodyPr/>
          <a:lstStyle/>
          <a:p>
            <a:r>
              <a:rPr lang="zh-CN" altLang="en-US" dirty="0"/>
              <a:t>设备管理</a:t>
            </a:r>
          </a:p>
          <a:p>
            <a:pPr lvl="1"/>
            <a:r>
              <a:rPr lang="en-US" altLang="zh-CN" dirty="0"/>
              <a:t>I/O</a:t>
            </a:r>
            <a:r>
              <a:rPr lang="zh-CN" altLang="en-US" dirty="0"/>
              <a:t>设备分类</a:t>
            </a:r>
          </a:p>
          <a:p>
            <a:pPr lvl="2"/>
            <a:r>
              <a:rPr lang="zh-CN" altLang="zh-CN" dirty="0" smtClean="0"/>
              <a:t>按</a:t>
            </a:r>
            <a:r>
              <a:rPr lang="zh-CN" altLang="en-US" dirty="0" smtClean="0"/>
              <a:t>设备</a:t>
            </a:r>
            <a:r>
              <a:rPr lang="zh-CN" altLang="zh-CN" dirty="0" smtClean="0">
                <a:solidFill>
                  <a:srgbClr val="FF0000"/>
                </a:solidFill>
              </a:rPr>
              <a:t>数据组织</a:t>
            </a:r>
            <a:r>
              <a:rPr lang="zh-CN" altLang="zh-CN" dirty="0">
                <a:solidFill>
                  <a:srgbClr val="FF0000"/>
                </a:solidFill>
              </a:rPr>
              <a:t>和存取方式</a:t>
            </a:r>
            <a:r>
              <a:rPr lang="zh-CN" altLang="zh-CN" dirty="0"/>
              <a:t>分</a:t>
            </a:r>
          </a:p>
          <a:p>
            <a:pPr lvl="3"/>
            <a:r>
              <a:rPr lang="zh-CN" altLang="zh-CN" dirty="0"/>
              <a:t>字符设备</a:t>
            </a:r>
            <a:endParaRPr lang="zh-CN" altLang="en-US" dirty="0"/>
          </a:p>
          <a:p>
            <a:pPr lvl="4"/>
            <a:r>
              <a:rPr lang="zh-CN" altLang="zh-CN" dirty="0"/>
              <a:t>以字符为单位存取数据的设备</a:t>
            </a:r>
            <a:endParaRPr lang="zh-CN" altLang="en-US" dirty="0"/>
          </a:p>
          <a:p>
            <a:pPr lvl="4"/>
            <a:r>
              <a:rPr lang="zh-CN" altLang="en-US" dirty="0"/>
              <a:t>例：</a:t>
            </a:r>
            <a:r>
              <a:rPr lang="zh-CN" altLang="zh-CN" dirty="0"/>
              <a:t>键盘、鼠标、打印机等</a:t>
            </a:r>
          </a:p>
          <a:p>
            <a:pPr lvl="3"/>
            <a:r>
              <a:rPr lang="zh-CN" altLang="zh-CN" dirty="0"/>
              <a:t>块设备</a:t>
            </a:r>
            <a:endParaRPr lang="zh-CN" altLang="en-US" dirty="0"/>
          </a:p>
          <a:p>
            <a:pPr lvl="4"/>
            <a:r>
              <a:rPr lang="zh-CN" altLang="zh-CN" dirty="0"/>
              <a:t>以数据块为单位存取数据的设备</a:t>
            </a:r>
            <a:endParaRPr lang="zh-CN" altLang="en-US" dirty="0"/>
          </a:p>
          <a:p>
            <a:pPr lvl="4"/>
            <a:r>
              <a:rPr lang="zh-CN" altLang="en-US" dirty="0"/>
              <a:t>例：</a:t>
            </a:r>
            <a:r>
              <a:rPr lang="zh-CN" altLang="zh-CN" dirty="0"/>
              <a:t>磁盘、光盘等</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body" idx="1"/>
          </p:nvPr>
        </p:nvSpPr>
        <p:spPr>
          <a:xfrm>
            <a:off x="539750" y="1196975"/>
            <a:ext cx="8001000" cy="5111750"/>
          </a:xfrm>
        </p:spPr>
        <p:txBody>
          <a:bodyPr/>
          <a:lstStyle/>
          <a:p>
            <a:r>
              <a:rPr lang="zh-CN" altLang="en-US" dirty="0"/>
              <a:t>设备管理</a:t>
            </a:r>
          </a:p>
          <a:p>
            <a:pPr lvl="1"/>
            <a:r>
              <a:rPr lang="en-US" altLang="zh-CN" dirty="0"/>
              <a:t>I/O</a:t>
            </a:r>
            <a:r>
              <a:rPr lang="zh-CN" altLang="en-US" dirty="0"/>
              <a:t>设备分类</a:t>
            </a:r>
          </a:p>
          <a:p>
            <a:pPr lvl="2"/>
            <a:r>
              <a:rPr lang="zh-CN" altLang="zh-CN" dirty="0" smtClean="0"/>
              <a:t>按</a:t>
            </a:r>
            <a:r>
              <a:rPr lang="zh-CN" altLang="en-US" dirty="0" smtClean="0"/>
              <a:t>设备</a:t>
            </a:r>
            <a:r>
              <a:rPr lang="zh-CN" altLang="zh-CN" dirty="0" smtClean="0">
                <a:solidFill>
                  <a:srgbClr val="FF0000"/>
                </a:solidFill>
              </a:rPr>
              <a:t>通讯方式</a:t>
            </a:r>
            <a:r>
              <a:rPr lang="zh-CN" altLang="zh-CN" dirty="0" smtClean="0"/>
              <a:t>分</a:t>
            </a:r>
            <a:endParaRPr lang="zh-CN" altLang="zh-CN" dirty="0"/>
          </a:p>
          <a:p>
            <a:pPr lvl="3"/>
            <a:r>
              <a:rPr lang="zh-CN" altLang="zh-CN" dirty="0"/>
              <a:t>串行</a:t>
            </a:r>
            <a:r>
              <a:rPr lang="zh-CN" altLang="zh-CN" dirty="0" smtClean="0"/>
              <a:t>设备</a:t>
            </a:r>
            <a:r>
              <a:rPr lang="zh-CN" altLang="en-US" dirty="0" smtClean="0"/>
              <a:t>（</a:t>
            </a:r>
            <a:r>
              <a:rPr lang="en-US" altLang="zh-CN" dirty="0"/>
              <a:t>s</a:t>
            </a:r>
            <a:r>
              <a:rPr lang="en-US" altLang="zh-CN" dirty="0" smtClean="0"/>
              <a:t>erial</a:t>
            </a:r>
            <a:r>
              <a:rPr lang="zh-CN" altLang="en-US" dirty="0" smtClean="0"/>
              <a:t>）</a:t>
            </a:r>
            <a:endParaRPr lang="zh-CN" altLang="en-US" dirty="0"/>
          </a:p>
          <a:p>
            <a:pPr lvl="4"/>
            <a:r>
              <a:rPr lang="zh-CN" altLang="zh-CN" dirty="0"/>
              <a:t>指每次按一位传送的设备</a:t>
            </a:r>
            <a:endParaRPr lang="zh-CN" altLang="en-US" dirty="0"/>
          </a:p>
          <a:p>
            <a:pPr lvl="4"/>
            <a:r>
              <a:rPr lang="zh-CN" altLang="en-US" dirty="0"/>
              <a:t>例：</a:t>
            </a:r>
            <a:r>
              <a:rPr lang="zh-CN" altLang="zh-CN" dirty="0"/>
              <a:t>键盘、</a:t>
            </a:r>
            <a:r>
              <a:rPr lang="zh-CN" altLang="en-US" dirty="0"/>
              <a:t> </a:t>
            </a:r>
            <a:r>
              <a:rPr lang="zh-CN" altLang="zh-CN" dirty="0"/>
              <a:t>串行打印机等</a:t>
            </a:r>
          </a:p>
          <a:p>
            <a:pPr lvl="3"/>
            <a:r>
              <a:rPr lang="zh-CN" altLang="zh-CN" dirty="0"/>
              <a:t>并行</a:t>
            </a:r>
            <a:r>
              <a:rPr lang="zh-CN" altLang="zh-CN" dirty="0" smtClean="0"/>
              <a:t>设备</a:t>
            </a:r>
            <a:r>
              <a:rPr lang="zh-CN" altLang="en-US" dirty="0" smtClean="0"/>
              <a:t>（</a:t>
            </a:r>
            <a:r>
              <a:rPr lang="en-US" altLang="zh-CN" dirty="0"/>
              <a:t>parallel </a:t>
            </a:r>
            <a:r>
              <a:rPr lang="zh-CN" altLang="en-US" dirty="0" smtClean="0"/>
              <a:t>）</a:t>
            </a:r>
            <a:endParaRPr lang="zh-CN" altLang="en-US" dirty="0"/>
          </a:p>
          <a:p>
            <a:pPr lvl="4"/>
            <a:r>
              <a:rPr lang="zh-CN" altLang="zh-CN" dirty="0"/>
              <a:t>指每次按多位传送的设备</a:t>
            </a:r>
            <a:endParaRPr lang="zh-CN" altLang="en-US" dirty="0"/>
          </a:p>
          <a:p>
            <a:pPr lvl="4"/>
            <a:r>
              <a:rPr lang="zh-CN" altLang="en-US" dirty="0"/>
              <a:t>例：</a:t>
            </a:r>
            <a:r>
              <a:rPr lang="zh-CN" altLang="zh-CN" dirty="0"/>
              <a:t>并行打印机</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1628800"/>
            <a:ext cx="3965054" cy="4239366"/>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body" idx="1"/>
          </p:nvPr>
        </p:nvSpPr>
        <p:spPr>
          <a:xfrm>
            <a:off x="539750" y="1125538"/>
            <a:ext cx="8001000" cy="5732462"/>
          </a:xfrm>
        </p:spPr>
        <p:txBody>
          <a:bodyPr/>
          <a:lstStyle/>
          <a:p>
            <a:r>
              <a:rPr lang="zh-CN" altLang="en-US" dirty="0"/>
              <a:t>设备管理</a:t>
            </a:r>
          </a:p>
          <a:p>
            <a:pPr lvl="1"/>
            <a:r>
              <a:rPr lang="en-US" altLang="zh-CN" dirty="0"/>
              <a:t>I/O</a:t>
            </a:r>
            <a:r>
              <a:rPr lang="zh-CN" altLang="en-US" dirty="0"/>
              <a:t>设备分类</a:t>
            </a:r>
          </a:p>
          <a:p>
            <a:pPr lvl="2"/>
            <a:r>
              <a:rPr lang="zh-CN" altLang="zh-CN" dirty="0" smtClean="0"/>
              <a:t>按</a:t>
            </a:r>
            <a:r>
              <a:rPr lang="zh-CN" altLang="en-US" dirty="0" smtClean="0"/>
              <a:t>设备</a:t>
            </a:r>
            <a:r>
              <a:rPr lang="zh-CN" altLang="zh-CN" dirty="0" smtClean="0">
                <a:solidFill>
                  <a:srgbClr val="FF0000"/>
                </a:solidFill>
              </a:rPr>
              <a:t>处理</a:t>
            </a:r>
            <a:r>
              <a:rPr lang="zh-CN" altLang="zh-CN" dirty="0">
                <a:solidFill>
                  <a:srgbClr val="FF0000"/>
                </a:solidFill>
              </a:rPr>
              <a:t>速度</a:t>
            </a:r>
            <a:r>
              <a:rPr lang="zh-CN" altLang="zh-CN" dirty="0"/>
              <a:t>分</a:t>
            </a:r>
          </a:p>
          <a:p>
            <a:pPr lvl="3"/>
            <a:r>
              <a:rPr lang="zh-CN" altLang="zh-CN" dirty="0"/>
              <a:t>低速设备</a:t>
            </a:r>
            <a:endParaRPr lang="zh-CN" altLang="en-US" dirty="0"/>
          </a:p>
          <a:p>
            <a:pPr lvl="4"/>
            <a:r>
              <a:rPr lang="zh-CN" altLang="zh-CN" dirty="0"/>
              <a:t>指传输速率较低的串行设备</a:t>
            </a:r>
            <a:endParaRPr lang="zh-CN" altLang="en-US" dirty="0"/>
          </a:p>
          <a:p>
            <a:pPr lvl="4"/>
            <a:r>
              <a:rPr lang="zh-CN" altLang="en-US" dirty="0"/>
              <a:t>例：</a:t>
            </a:r>
            <a:r>
              <a:rPr lang="zh-CN" altLang="zh-CN" dirty="0"/>
              <a:t>键盘等</a:t>
            </a:r>
          </a:p>
          <a:p>
            <a:pPr lvl="3"/>
            <a:r>
              <a:rPr lang="zh-CN" altLang="zh-CN" dirty="0"/>
              <a:t>高速设备</a:t>
            </a:r>
            <a:endParaRPr lang="zh-CN" altLang="en-US" dirty="0"/>
          </a:p>
          <a:p>
            <a:pPr lvl="4"/>
            <a:r>
              <a:rPr lang="zh-CN" altLang="zh-CN" dirty="0"/>
              <a:t>指传输速率较高的设备</a:t>
            </a:r>
            <a:endParaRPr lang="zh-CN" altLang="en-US" dirty="0"/>
          </a:p>
          <a:p>
            <a:pPr lvl="4"/>
            <a:r>
              <a:rPr lang="zh-CN" altLang="en-US" dirty="0"/>
              <a:t>例：</a:t>
            </a:r>
            <a:r>
              <a:rPr lang="zh-CN" altLang="zh-CN" dirty="0"/>
              <a:t>网络设备等。</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body" idx="1"/>
          </p:nvPr>
        </p:nvSpPr>
        <p:spPr>
          <a:xfrm>
            <a:off x="539750" y="1196975"/>
            <a:ext cx="8001000" cy="5111750"/>
          </a:xfrm>
        </p:spPr>
        <p:txBody>
          <a:bodyPr/>
          <a:lstStyle/>
          <a:p>
            <a:r>
              <a:rPr lang="zh-CN" altLang="en-US" dirty="0"/>
              <a:t>设备管理</a:t>
            </a:r>
          </a:p>
          <a:p>
            <a:pPr lvl="1"/>
            <a:r>
              <a:rPr lang="zh-CN" altLang="en-US" dirty="0"/>
              <a:t>逻辑设备与物理设备</a:t>
            </a:r>
          </a:p>
          <a:p>
            <a:pPr lvl="2"/>
            <a:r>
              <a:rPr lang="zh-CN" altLang="en-US" dirty="0"/>
              <a:t>输入输出控制系统必须把逻辑设备映射到实际的物理设备</a:t>
            </a:r>
          </a:p>
          <a:p>
            <a:pPr lvl="2"/>
            <a:r>
              <a:rPr lang="zh-CN" altLang="en-US" dirty="0"/>
              <a:t>系统必须保存一张记录了物理设备信息的表</a:t>
            </a:r>
            <a:r>
              <a:rPr lang="en-US" altLang="zh-CN" dirty="0">
                <a:latin typeface="Arial" charset="0"/>
              </a:rPr>
              <a:t>——</a:t>
            </a:r>
            <a:r>
              <a:rPr lang="zh-CN" altLang="en-US" dirty="0">
                <a:solidFill>
                  <a:srgbClr val="FF0000"/>
                </a:solidFill>
              </a:rPr>
              <a:t>逻辑设备表</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0" name="Rectangle 6"/>
          <p:cNvSpPr>
            <a:spLocks noChangeArrowheads="1"/>
          </p:cNvSpPr>
          <p:nvPr/>
        </p:nvSpPr>
        <p:spPr bwMode="auto">
          <a:xfrm>
            <a:off x="566738" y="1196975"/>
            <a:ext cx="8253412" cy="532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4163" indent="-284163">
              <a:spcBef>
                <a:spcPct val="20000"/>
              </a:spcBef>
              <a:buClr>
                <a:schemeClr val="accent2"/>
              </a:buClr>
              <a:buFont typeface="Wingdings" pitchFamily="2" charset="2"/>
              <a:buChar char="o"/>
            </a:pPr>
            <a:r>
              <a:rPr lang="zh-CN" altLang="en-US" sz="3200" b="1">
                <a:solidFill>
                  <a:srgbClr val="000066"/>
                </a:solidFill>
                <a:latin typeface="Times New Roman" pitchFamily="18" charset="0"/>
              </a:rPr>
              <a:t>操作系统的概念</a:t>
            </a:r>
          </a:p>
        </p:txBody>
      </p:sp>
      <p:sp>
        <p:nvSpPr>
          <p:cNvPr id="47114" name="Rectangle 10"/>
          <p:cNvSpPr>
            <a:spLocks noChangeArrowheads="1"/>
          </p:cNvSpPr>
          <p:nvPr/>
        </p:nvSpPr>
        <p:spPr bwMode="auto">
          <a:xfrm>
            <a:off x="2178050" y="5157788"/>
            <a:ext cx="3241675" cy="792162"/>
          </a:xfrm>
          <a:prstGeom prst="rect">
            <a:avLst/>
          </a:prstGeom>
          <a:solidFill>
            <a:srgbClr val="00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chemeClr val="bg1"/>
                </a:solidFill>
                <a:ea typeface="黑体" pitchFamily="2" charset="-122"/>
              </a:rPr>
              <a:t>计算机硬件</a:t>
            </a:r>
          </a:p>
        </p:txBody>
      </p:sp>
      <p:sp>
        <p:nvSpPr>
          <p:cNvPr id="47115" name="Line 11"/>
          <p:cNvSpPr>
            <a:spLocks noChangeShapeType="1"/>
          </p:cNvSpPr>
          <p:nvPr/>
        </p:nvSpPr>
        <p:spPr bwMode="auto">
          <a:xfrm>
            <a:off x="1890713" y="5013325"/>
            <a:ext cx="4752975" cy="0"/>
          </a:xfrm>
          <a:prstGeom prst="line">
            <a:avLst/>
          </a:prstGeom>
          <a:noFill/>
          <a:ln w="28575">
            <a:solidFill>
              <a:srgbClr val="000066"/>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16" name="Text Box 12"/>
          <p:cNvSpPr txBox="1">
            <a:spLocks noChangeArrowheads="1"/>
          </p:cNvSpPr>
          <p:nvPr/>
        </p:nvSpPr>
        <p:spPr bwMode="auto">
          <a:xfrm>
            <a:off x="6653213" y="4719638"/>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66"/>
                </a:solidFill>
              </a:rPr>
              <a:t>物理机器界面</a:t>
            </a:r>
          </a:p>
        </p:txBody>
      </p:sp>
      <p:sp>
        <p:nvSpPr>
          <p:cNvPr id="47117" name="Rectangle 13"/>
          <p:cNvSpPr>
            <a:spLocks noChangeArrowheads="1"/>
          </p:cNvSpPr>
          <p:nvPr/>
        </p:nvSpPr>
        <p:spPr bwMode="auto">
          <a:xfrm>
            <a:off x="2395538" y="4076700"/>
            <a:ext cx="2879725" cy="792163"/>
          </a:xfrm>
          <a:prstGeom prst="rect">
            <a:avLst/>
          </a:prstGeom>
          <a:solidFill>
            <a:srgbClr val="00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chemeClr val="bg1"/>
                </a:solidFill>
                <a:ea typeface="黑体" pitchFamily="2" charset="-122"/>
              </a:rPr>
              <a:t>操作系统</a:t>
            </a:r>
          </a:p>
        </p:txBody>
      </p:sp>
      <p:sp>
        <p:nvSpPr>
          <p:cNvPr id="47118" name="Line 14"/>
          <p:cNvSpPr>
            <a:spLocks noChangeShapeType="1"/>
          </p:cNvSpPr>
          <p:nvPr/>
        </p:nvSpPr>
        <p:spPr bwMode="auto">
          <a:xfrm flipV="1">
            <a:off x="1962150" y="3927475"/>
            <a:ext cx="4629150" cy="6350"/>
          </a:xfrm>
          <a:prstGeom prst="line">
            <a:avLst/>
          </a:prstGeom>
          <a:noFill/>
          <a:ln w="28575">
            <a:solidFill>
              <a:srgbClr val="000066"/>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19" name="Text Box 15"/>
          <p:cNvSpPr txBox="1">
            <a:spLocks noChangeArrowheads="1"/>
          </p:cNvSpPr>
          <p:nvPr/>
        </p:nvSpPr>
        <p:spPr bwMode="auto">
          <a:xfrm>
            <a:off x="6643688" y="3640138"/>
            <a:ext cx="1716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66"/>
                </a:solidFill>
              </a:rPr>
              <a:t>虚拟机界面</a:t>
            </a:r>
          </a:p>
        </p:txBody>
      </p:sp>
      <p:sp>
        <p:nvSpPr>
          <p:cNvPr id="47120" name="Rectangle 16"/>
          <p:cNvSpPr>
            <a:spLocks noChangeArrowheads="1"/>
          </p:cNvSpPr>
          <p:nvPr/>
        </p:nvSpPr>
        <p:spPr bwMode="auto">
          <a:xfrm>
            <a:off x="2465388" y="2997200"/>
            <a:ext cx="2665412" cy="792163"/>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chemeClr val="bg1"/>
                </a:solidFill>
                <a:ea typeface="黑体" pitchFamily="2" charset="-122"/>
              </a:rPr>
              <a:t>工具软件</a:t>
            </a:r>
          </a:p>
        </p:txBody>
      </p:sp>
      <p:sp>
        <p:nvSpPr>
          <p:cNvPr id="47121" name="Rectangle 17"/>
          <p:cNvSpPr>
            <a:spLocks noChangeArrowheads="1"/>
          </p:cNvSpPr>
          <p:nvPr/>
        </p:nvSpPr>
        <p:spPr bwMode="auto">
          <a:xfrm>
            <a:off x="2465388" y="2133600"/>
            <a:ext cx="2665412" cy="792163"/>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chemeClr val="bg1"/>
                </a:solidFill>
                <a:ea typeface="黑体" pitchFamily="2" charset="-122"/>
              </a:rPr>
              <a:t>应用软件</a:t>
            </a:r>
          </a:p>
        </p:txBody>
      </p:sp>
      <p:sp>
        <p:nvSpPr>
          <p:cNvPr id="47125" name="AutoShape 21"/>
          <p:cNvSpPr>
            <a:spLocks/>
          </p:cNvSpPr>
          <p:nvPr/>
        </p:nvSpPr>
        <p:spPr bwMode="auto">
          <a:xfrm>
            <a:off x="1530350" y="5084763"/>
            <a:ext cx="144463" cy="936625"/>
          </a:xfrm>
          <a:prstGeom prst="leftBrace">
            <a:avLst>
              <a:gd name="adj1" fmla="val 54029"/>
              <a:gd name="adj2" fmla="val 50000"/>
            </a:avLst>
          </a:prstGeom>
          <a:noFill/>
          <a:ln w="28575">
            <a:solidFill>
              <a:schemeClr val="accent2"/>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7126" name="Text Box 22"/>
          <p:cNvSpPr txBox="1">
            <a:spLocks noChangeArrowheads="1"/>
          </p:cNvSpPr>
          <p:nvPr/>
        </p:nvSpPr>
        <p:spPr bwMode="auto">
          <a:xfrm>
            <a:off x="666750" y="5300663"/>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66"/>
                </a:solidFill>
              </a:rPr>
              <a:t>硬件</a:t>
            </a:r>
          </a:p>
        </p:txBody>
      </p:sp>
      <p:sp>
        <p:nvSpPr>
          <p:cNvPr id="47127" name="AutoShape 23"/>
          <p:cNvSpPr>
            <a:spLocks/>
          </p:cNvSpPr>
          <p:nvPr/>
        </p:nvSpPr>
        <p:spPr bwMode="auto">
          <a:xfrm>
            <a:off x="1530350" y="2133600"/>
            <a:ext cx="144463" cy="2736850"/>
          </a:xfrm>
          <a:prstGeom prst="leftBrace">
            <a:avLst>
              <a:gd name="adj1" fmla="val 157875"/>
              <a:gd name="adj2" fmla="val 50000"/>
            </a:avLst>
          </a:prstGeom>
          <a:noFill/>
          <a:ln w="28575">
            <a:solidFill>
              <a:schemeClr val="accent2"/>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7128" name="Text Box 24"/>
          <p:cNvSpPr txBox="1">
            <a:spLocks noChangeArrowheads="1"/>
          </p:cNvSpPr>
          <p:nvPr/>
        </p:nvSpPr>
        <p:spPr bwMode="auto">
          <a:xfrm>
            <a:off x="666750" y="3284538"/>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66"/>
                </a:solidFill>
              </a:rPr>
              <a:t>软件</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body" sz="half" idx="1"/>
          </p:nvPr>
        </p:nvSpPr>
        <p:spPr>
          <a:xfrm>
            <a:off x="566738" y="1196975"/>
            <a:ext cx="5084762" cy="5111750"/>
          </a:xfrm>
        </p:spPr>
        <p:txBody>
          <a:bodyPr/>
          <a:lstStyle/>
          <a:p>
            <a:r>
              <a:rPr lang="zh-CN" altLang="en-US" sz="2800" dirty="0"/>
              <a:t>设备管理</a:t>
            </a:r>
          </a:p>
          <a:p>
            <a:pPr lvl="1"/>
            <a:r>
              <a:rPr lang="zh-CN" altLang="en-US" sz="2400" dirty="0"/>
              <a:t>设备管理的体系结构</a:t>
            </a:r>
          </a:p>
          <a:p>
            <a:pPr lvl="2"/>
            <a:r>
              <a:rPr lang="zh-CN" altLang="en-US" sz="2200" dirty="0"/>
              <a:t>第一层与用户进程交互的是“</a:t>
            </a:r>
            <a:r>
              <a:rPr lang="zh-CN" altLang="en-US" sz="2200" dirty="0">
                <a:solidFill>
                  <a:srgbClr val="FF0000"/>
                </a:solidFill>
              </a:rPr>
              <a:t>输入输出控制系统</a:t>
            </a:r>
            <a:r>
              <a:rPr lang="zh-CN" altLang="en-US" sz="2200" dirty="0"/>
              <a:t>”，它完成设备的分配、调度并向程序员提供一个统一的编程接口，实现逻辑设备向物理设备的转换。</a:t>
            </a:r>
          </a:p>
          <a:p>
            <a:pPr lvl="2"/>
            <a:r>
              <a:rPr lang="zh-CN" altLang="en-US" sz="2200" dirty="0"/>
              <a:t>处于下面一层的是“</a:t>
            </a:r>
            <a:r>
              <a:rPr lang="zh-CN" altLang="en-US" sz="2200" dirty="0">
                <a:solidFill>
                  <a:srgbClr val="FF0000"/>
                </a:solidFill>
              </a:rPr>
              <a:t>设备驱动程序</a:t>
            </a:r>
            <a:r>
              <a:rPr lang="zh-CN" altLang="en-US" sz="2200" dirty="0"/>
              <a:t>”它直接与设备打交道，控制设备控制器完成具体的输入输出</a:t>
            </a:r>
          </a:p>
        </p:txBody>
      </p:sp>
      <p:graphicFrame>
        <p:nvGraphicFramePr>
          <p:cNvPr id="87043" name="Object 3"/>
          <p:cNvGraphicFramePr>
            <a:graphicFrameLocks noGrp="1" noChangeAspect="1"/>
          </p:cNvGraphicFramePr>
          <p:nvPr>
            <p:ph sz="half" idx="2"/>
          </p:nvPr>
        </p:nvGraphicFramePr>
        <p:xfrm>
          <a:off x="5148263" y="1123950"/>
          <a:ext cx="3760787" cy="4752975"/>
        </p:xfrm>
        <a:graphic>
          <a:graphicData uri="http://schemas.openxmlformats.org/presentationml/2006/ole">
            <mc:AlternateContent xmlns:mc="http://schemas.openxmlformats.org/markup-compatibility/2006">
              <mc:Choice xmlns:v="urn:schemas-microsoft-com:vml" Requires="v">
                <p:oleObj spid="_x0000_s87491" name="Visio" r:id="rId3" imgW="2840926" imgH="3593163" progId="Visio.Drawing.11">
                  <p:embed/>
                </p:oleObj>
              </mc:Choice>
              <mc:Fallback>
                <p:oleObj name="Visio" r:id="rId3" imgW="2840926" imgH="3593163"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1123950"/>
                        <a:ext cx="3760787"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body" idx="1"/>
          </p:nvPr>
        </p:nvSpPr>
        <p:spPr>
          <a:xfrm>
            <a:off x="323528" y="1196975"/>
            <a:ext cx="8352928" cy="5111750"/>
          </a:xfrm>
        </p:spPr>
        <p:txBody>
          <a:bodyPr/>
          <a:lstStyle/>
          <a:p>
            <a:pPr>
              <a:lnSpc>
                <a:spcPct val="90000"/>
              </a:lnSpc>
            </a:pPr>
            <a:r>
              <a:rPr lang="zh-CN" altLang="en-US" dirty="0"/>
              <a:t>设备管理</a:t>
            </a:r>
          </a:p>
          <a:p>
            <a:pPr lvl="1">
              <a:lnSpc>
                <a:spcPct val="90000"/>
              </a:lnSpc>
            </a:pPr>
            <a:r>
              <a:rPr lang="zh-CN" altLang="en-US" dirty="0"/>
              <a:t>功能</a:t>
            </a:r>
          </a:p>
          <a:p>
            <a:pPr lvl="2">
              <a:lnSpc>
                <a:spcPct val="90000"/>
              </a:lnSpc>
            </a:pPr>
            <a:r>
              <a:rPr lang="zh-CN" altLang="en-US" dirty="0"/>
              <a:t>动态掌握并记录设备的状态</a:t>
            </a:r>
          </a:p>
          <a:p>
            <a:pPr lvl="2">
              <a:lnSpc>
                <a:spcPct val="90000"/>
              </a:lnSpc>
            </a:pPr>
            <a:r>
              <a:rPr lang="zh-CN" altLang="en-US" dirty="0"/>
              <a:t>按一定的规则，将</a:t>
            </a:r>
            <a:r>
              <a:rPr lang="en-US" altLang="zh-CN" dirty="0"/>
              <a:t>I/O</a:t>
            </a:r>
            <a:r>
              <a:rPr lang="zh-CN" altLang="en-US" dirty="0"/>
              <a:t>设备分配给要求设备的进程</a:t>
            </a:r>
          </a:p>
          <a:p>
            <a:pPr lvl="2">
              <a:lnSpc>
                <a:spcPct val="90000"/>
              </a:lnSpc>
            </a:pPr>
            <a:r>
              <a:rPr lang="zh-CN" altLang="en-US" dirty="0"/>
              <a:t>完成实际的</a:t>
            </a:r>
            <a:r>
              <a:rPr lang="en-US" altLang="zh-CN" dirty="0"/>
              <a:t>I/O</a:t>
            </a:r>
            <a:r>
              <a:rPr lang="zh-CN" altLang="en-US" dirty="0"/>
              <a:t>操作</a:t>
            </a:r>
          </a:p>
          <a:p>
            <a:pPr lvl="1">
              <a:lnSpc>
                <a:spcPct val="90000"/>
              </a:lnSpc>
            </a:pPr>
            <a:r>
              <a:rPr lang="zh-CN" altLang="en-US" dirty="0"/>
              <a:t>组成</a:t>
            </a:r>
          </a:p>
          <a:p>
            <a:pPr lvl="2">
              <a:lnSpc>
                <a:spcPct val="90000"/>
              </a:lnSpc>
            </a:pPr>
            <a:r>
              <a:rPr lang="zh-CN" altLang="en-US" dirty="0"/>
              <a:t>硬件</a:t>
            </a:r>
          </a:p>
          <a:p>
            <a:pPr lvl="3">
              <a:lnSpc>
                <a:spcPct val="90000"/>
              </a:lnSpc>
            </a:pPr>
            <a:r>
              <a:rPr lang="zh-CN" altLang="en-US" dirty="0"/>
              <a:t>设备、控制器、通道</a:t>
            </a:r>
          </a:p>
          <a:p>
            <a:pPr lvl="2">
              <a:lnSpc>
                <a:spcPct val="90000"/>
              </a:lnSpc>
            </a:pPr>
            <a:r>
              <a:rPr lang="zh-CN" altLang="en-US" dirty="0"/>
              <a:t>软件</a:t>
            </a:r>
          </a:p>
          <a:p>
            <a:pPr lvl="3">
              <a:lnSpc>
                <a:spcPct val="90000"/>
              </a:lnSpc>
            </a:pPr>
            <a:r>
              <a:rPr lang="zh-CN" altLang="en-US" dirty="0"/>
              <a:t>设备驱动、交通控制、通道控制</a:t>
            </a:r>
          </a:p>
          <a:p>
            <a:pPr lvl="2">
              <a:lnSpc>
                <a:spcPct val="90000"/>
              </a:lnSpc>
            </a:pPr>
            <a:r>
              <a:rPr lang="zh-CN" altLang="en-US" dirty="0"/>
              <a:t>数据</a:t>
            </a:r>
          </a:p>
        </p:txBody>
      </p:sp>
      <p:sp>
        <p:nvSpPr>
          <p:cNvPr id="125959" name="AutoShape 7"/>
          <p:cNvSpPr>
            <a:spLocks/>
          </p:cNvSpPr>
          <p:nvPr/>
        </p:nvSpPr>
        <p:spPr bwMode="auto">
          <a:xfrm>
            <a:off x="5076056" y="3140968"/>
            <a:ext cx="3813175" cy="1690688"/>
          </a:xfrm>
          <a:prstGeom prst="accentBorderCallout1">
            <a:avLst>
              <a:gd name="adj1" fmla="val -108"/>
              <a:gd name="adj2" fmla="val -3522"/>
              <a:gd name="adj3" fmla="val 141516"/>
              <a:gd name="adj4" fmla="val -67616"/>
            </a:avLst>
          </a:prstGeom>
          <a:solidFill>
            <a:srgbClr val="FFFF99"/>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zh-CN" altLang="en-US" sz="2400" b="1" dirty="0">
                <a:solidFill>
                  <a:srgbClr val="000066"/>
                </a:solidFill>
              </a:rPr>
              <a:t>系统设备表</a:t>
            </a:r>
            <a:r>
              <a:rPr lang="en-US" altLang="zh-CN" sz="2400" b="1" dirty="0">
                <a:solidFill>
                  <a:srgbClr val="000066"/>
                </a:solidFill>
              </a:rPr>
              <a:t>SDT</a:t>
            </a:r>
          </a:p>
          <a:p>
            <a:pPr algn="ctr"/>
            <a:r>
              <a:rPr lang="zh-CN" altLang="en-US" sz="2400" b="1" dirty="0">
                <a:solidFill>
                  <a:srgbClr val="000066"/>
                </a:solidFill>
              </a:rPr>
              <a:t>设备控制表</a:t>
            </a:r>
            <a:r>
              <a:rPr lang="en-US" altLang="zh-CN" sz="2400" b="1" dirty="0">
                <a:solidFill>
                  <a:srgbClr val="000066"/>
                </a:solidFill>
              </a:rPr>
              <a:t>DCT</a:t>
            </a:r>
          </a:p>
          <a:p>
            <a:pPr algn="ctr"/>
            <a:r>
              <a:rPr lang="zh-CN" altLang="en-US" sz="2400" b="1" dirty="0">
                <a:solidFill>
                  <a:srgbClr val="000066"/>
                </a:solidFill>
              </a:rPr>
              <a:t>控制器控制表</a:t>
            </a:r>
            <a:r>
              <a:rPr lang="en-US" altLang="zh-CN" sz="2400" b="1" dirty="0">
                <a:solidFill>
                  <a:srgbClr val="000066"/>
                </a:solidFill>
              </a:rPr>
              <a:t>COCT</a:t>
            </a:r>
          </a:p>
          <a:p>
            <a:pPr algn="ctr"/>
            <a:r>
              <a:rPr lang="zh-CN" altLang="en-US" sz="2400" b="1" dirty="0">
                <a:solidFill>
                  <a:srgbClr val="000066"/>
                </a:solidFill>
              </a:rPr>
              <a:t>通道控制表</a:t>
            </a:r>
            <a:r>
              <a:rPr lang="en-US" altLang="zh-CN" sz="2400" b="1" dirty="0">
                <a:solidFill>
                  <a:srgbClr val="000066"/>
                </a:solidFill>
              </a:rPr>
              <a:t>CHCT</a:t>
            </a: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body" idx="1"/>
          </p:nvPr>
        </p:nvSpPr>
        <p:spPr>
          <a:xfrm>
            <a:off x="539750" y="1196975"/>
            <a:ext cx="8001000" cy="5111750"/>
          </a:xfrm>
        </p:spPr>
        <p:txBody>
          <a:bodyPr/>
          <a:lstStyle/>
          <a:p>
            <a:r>
              <a:rPr lang="zh-CN" altLang="en-US" dirty="0"/>
              <a:t>设备管理</a:t>
            </a:r>
          </a:p>
          <a:p>
            <a:pPr lvl="1"/>
            <a:r>
              <a:rPr lang="en-US" altLang="zh-CN" dirty="0"/>
              <a:t>I/O</a:t>
            </a:r>
            <a:r>
              <a:rPr lang="zh-CN" altLang="en-US" dirty="0"/>
              <a:t>设备与</a:t>
            </a:r>
            <a:r>
              <a:rPr lang="en-US" altLang="zh-CN" dirty="0"/>
              <a:t>CPU</a:t>
            </a:r>
            <a:r>
              <a:rPr lang="zh-CN" altLang="en-US" dirty="0"/>
              <a:t>的通信方式</a:t>
            </a:r>
          </a:p>
          <a:p>
            <a:pPr lvl="2"/>
            <a:r>
              <a:rPr lang="en-US" altLang="zh-CN" dirty="0"/>
              <a:t>CPU</a:t>
            </a:r>
            <a:r>
              <a:rPr lang="zh-CN" altLang="en-US" dirty="0"/>
              <a:t>和</a:t>
            </a:r>
            <a:r>
              <a:rPr lang="en-US" altLang="zh-CN" dirty="0"/>
              <a:t>I/O</a:t>
            </a:r>
            <a:r>
              <a:rPr lang="zh-CN" altLang="en-US" dirty="0"/>
              <a:t>设备之间交换信息的方式不同，导致效率不同</a:t>
            </a:r>
          </a:p>
          <a:p>
            <a:pPr lvl="2"/>
            <a:r>
              <a:rPr lang="zh-CN" altLang="en-US" dirty="0"/>
              <a:t>信息交换方式</a:t>
            </a:r>
          </a:p>
          <a:p>
            <a:pPr lvl="3"/>
            <a:r>
              <a:rPr lang="zh-CN" altLang="en-US" sz="2400" dirty="0"/>
              <a:t>循环检测方式</a:t>
            </a:r>
          </a:p>
          <a:p>
            <a:pPr lvl="3"/>
            <a:r>
              <a:rPr lang="zh-CN" altLang="en-US" sz="2400" dirty="0" smtClean="0"/>
              <a:t>中断处理（</a:t>
            </a:r>
            <a:r>
              <a:rPr lang="en-US" altLang="zh-CN" sz="2400" dirty="0" smtClean="0"/>
              <a:t>IRQ</a:t>
            </a:r>
            <a:r>
              <a:rPr lang="zh-CN" altLang="en-US" sz="2400" dirty="0" smtClean="0"/>
              <a:t>）方式</a:t>
            </a:r>
            <a:endParaRPr lang="zh-CN" altLang="en-US" sz="2400" dirty="0"/>
          </a:p>
          <a:p>
            <a:pPr lvl="3"/>
            <a:r>
              <a:rPr lang="zh-CN" altLang="en-US" sz="2400" dirty="0"/>
              <a:t>直接内存存取（</a:t>
            </a:r>
            <a:r>
              <a:rPr lang="en-US" altLang="zh-CN" sz="2400" dirty="0"/>
              <a:t>DMA</a:t>
            </a:r>
            <a:r>
              <a:rPr lang="zh-CN" altLang="en-US" sz="2400" dirty="0"/>
              <a:t>）方式</a:t>
            </a:r>
          </a:p>
          <a:p>
            <a:pPr lvl="3"/>
            <a:r>
              <a:rPr lang="zh-CN" altLang="en-US" sz="2400" dirty="0" smtClean="0"/>
              <a:t>通道（</a:t>
            </a:r>
            <a:r>
              <a:rPr lang="en-US" altLang="zh-CN" sz="2400" dirty="0"/>
              <a:t>c</a:t>
            </a:r>
            <a:r>
              <a:rPr lang="en-US" altLang="zh-CN" sz="2400" dirty="0" smtClean="0"/>
              <a:t>hannel</a:t>
            </a:r>
            <a:r>
              <a:rPr lang="zh-CN" altLang="en-US" sz="2400" dirty="0" smtClean="0"/>
              <a:t>）方式</a:t>
            </a:r>
            <a:endParaRPr lang="zh-CN" altLang="en-US" sz="2400" dirty="0"/>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body" idx="1"/>
          </p:nvPr>
        </p:nvSpPr>
        <p:spPr>
          <a:xfrm>
            <a:off x="539750" y="1196975"/>
            <a:ext cx="8208963" cy="5111750"/>
          </a:xfrm>
        </p:spPr>
        <p:txBody>
          <a:bodyPr/>
          <a:lstStyle/>
          <a:p>
            <a:r>
              <a:rPr lang="zh-CN" altLang="en-US" dirty="0"/>
              <a:t>设备管理</a:t>
            </a:r>
          </a:p>
          <a:p>
            <a:pPr lvl="1"/>
            <a:r>
              <a:rPr lang="en-US" altLang="zh-CN" dirty="0"/>
              <a:t>I/O</a:t>
            </a:r>
            <a:r>
              <a:rPr lang="zh-CN" altLang="en-US" dirty="0"/>
              <a:t>设备与</a:t>
            </a:r>
            <a:r>
              <a:rPr lang="en-US" altLang="zh-CN" dirty="0"/>
              <a:t>CPU</a:t>
            </a:r>
            <a:r>
              <a:rPr lang="zh-CN" altLang="en-US" dirty="0"/>
              <a:t>的通信方式</a:t>
            </a:r>
          </a:p>
          <a:p>
            <a:pPr lvl="2"/>
            <a:r>
              <a:rPr lang="zh-CN" altLang="en-US" dirty="0"/>
              <a:t>循环检测方式</a:t>
            </a:r>
          </a:p>
          <a:p>
            <a:pPr lvl="3"/>
            <a:r>
              <a:rPr kumimoji="1" lang="zh-CN" altLang="en-US" dirty="0"/>
              <a:t>在早期计算机系统中主要采用的方式</a:t>
            </a:r>
          </a:p>
          <a:p>
            <a:pPr lvl="3"/>
            <a:r>
              <a:rPr kumimoji="1" lang="zh-CN" altLang="en-US" dirty="0"/>
              <a:t>由于</a:t>
            </a:r>
            <a:r>
              <a:rPr kumimoji="1" lang="en-US" altLang="zh-CN" dirty="0"/>
              <a:t>CPU</a:t>
            </a:r>
            <a:r>
              <a:rPr kumimoji="1" lang="zh-CN" altLang="en-US" dirty="0"/>
              <a:t>速度比</a:t>
            </a:r>
            <a:r>
              <a:rPr kumimoji="1" lang="en-US" altLang="zh-CN" dirty="0"/>
              <a:t>I/O</a:t>
            </a:r>
            <a:r>
              <a:rPr kumimoji="1" lang="zh-CN" altLang="en-US" dirty="0"/>
              <a:t>设备速度高得多，而循环测试</a:t>
            </a:r>
            <a:r>
              <a:rPr kumimoji="1" lang="en-US" altLang="zh-CN" dirty="0"/>
              <a:t>I/O</a:t>
            </a:r>
            <a:r>
              <a:rPr kumimoji="1" lang="zh-CN" altLang="en-US" dirty="0"/>
              <a:t>方式使得</a:t>
            </a:r>
            <a:r>
              <a:rPr kumimoji="1" lang="en-US" altLang="zh-CN" dirty="0"/>
              <a:t>CPU</a:t>
            </a:r>
            <a:r>
              <a:rPr kumimoji="1" lang="zh-CN" altLang="en-US" dirty="0"/>
              <a:t>与外部设备只能串行工作，因此</a:t>
            </a:r>
            <a:r>
              <a:rPr kumimoji="1" lang="en-US" altLang="zh-CN" dirty="0">
                <a:solidFill>
                  <a:srgbClr val="FF0000"/>
                </a:solidFill>
              </a:rPr>
              <a:t>CPU</a:t>
            </a:r>
            <a:r>
              <a:rPr kumimoji="1" lang="zh-CN" altLang="en-US" dirty="0">
                <a:solidFill>
                  <a:srgbClr val="FF0000"/>
                </a:solidFill>
              </a:rPr>
              <a:t>绝大部分时间都处于等待</a:t>
            </a:r>
            <a:r>
              <a:rPr kumimoji="1" lang="en-US" altLang="zh-CN" dirty="0">
                <a:solidFill>
                  <a:srgbClr val="FF0000"/>
                </a:solidFill>
              </a:rPr>
              <a:t>I/O</a:t>
            </a:r>
            <a:r>
              <a:rPr kumimoji="1" lang="zh-CN" altLang="en-US" dirty="0">
                <a:solidFill>
                  <a:srgbClr val="FF0000"/>
                </a:solidFill>
              </a:rPr>
              <a:t>设备完成的循环测试中</a:t>
            </a:r>
            <a:r>
              <a:rPr kumimoji="1" lang="zh-CN" altLang="en-US" dirty="0"/>
              <a:t>，</a:t>
            </a:r>
            <a:r>
              <a:rPr kumimoji="1" lang="en-US" altLang="zh-CN" dirty="0"/>
              <a:t>CPU</a:t>
            </a:r>
            <a:r>
              <a:rPr kumimoji="1" lang="zh-CN" altLang="en-US" dirty="0"/>
              <a:t>资源浪费极大</a:t>
            </a:r>
          </a:p>
          <a:p>
            <a:pPr lvl="3"/>
            <a:r>
              <a:rPr kumimoji="1" lang="zh-CN" altLang="en-US" dirty="0"/>
              <a:t>优点</a:t>
            </a:r>
          </a:p>
          <a:p>
            <a:pPr lvl="4"/>
            <a:r>
              <a:rPr kumimoji="1" lang="zh-CN" altLang="en-US" dirty="0"/>
              <a:t>管理简单</a:t>
            </a:r>
          </a:p>
          <a:p>
            <a:pPr lvl="3"/>
            <a:r>
              <a:rPr kumimoji="1" lang="zh-CN" altLang="en-US" dirty="0"/>
              <a:t>缺点</a:t>
            </a:r>
          </a:p>
          <a:p>
            <a:pPr lvl="4"/>
            <a:r>
              <a:rPr kumimoji="1" lang="zh-CN" altLang="en-US" dirty="0"/>
              <a:t>浪费</a:t>
            </a:r>
            <a:r>
              <a:rPr kumimoji="1" lang="en-US" altLang="zh-CN" dirty="0"/>
              <a:t>CPU</a:t>
            </a:r>
            <a:r>
              <a:rPr kumimoji="1" lang="zh-CN" altLang="en-US" dirty="0"/>
              <a:t>资源</a:t>
            </a:r>
            <a:endParaRPr lang="zh-CN" altLang="en-US" dirty="0"/>
          </a:p>
        </p:txBody>
      </p:sp>
      <p:sp>
        <p:nvSpPr>
          <p:cNvPr id="131075" name="Text Box 3"/>
          <p:cNvSpPr txBox="1">
            <a:spLocks noChangeArrowheads="1"/>
          </p:cNvSpPr>
          <p:nvPr/>
        </p:nvSpPr>
        <p:spPr bwMode="auto">
          <a:xfrm>
            <a:off x="4500563" y="4376738"/>
            <a:ext cx="4392612" cy="1644650"/>
          </a:xfrm>
          <a:prstGeom prst="rect">
            <a:avLst/>
          </a:prstGeom>
          <a:solidFill>
            <a:srgbClr val="FFFF99"/>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dirty="0">
                <a:solidFill>
                  <a:srgbClr val="000066"/>
                </a:solidFill>
              </a:rPr>
              <a:t>通过一个触发器循环测试</a:t>
            </a:r>
            <a:r>
              <a:rPr kumimoji="1" lang="en-US" altLang="zh-CN" sz="2000" b="1" dirty="0">
                <a:solidFill>
                  <a:srgbClr val="000066"/>
                </a:solidFill>
              </a:rPr>
              <a:t>I/O</a:t>
            </a:r>
            <a:r>
              <a:rPr kumimoji="1" lang="zh-CN" altLang="en-US" sz="2000" b="1" dirty="0">
                <a:solidFill>
                  <a:srgbClr val="000066"/>
                </a:solidFill>
              </a:rPr>
              <a:t>设备的</a:t>
            </a:r>
            <a:r>
              <a:rPr kumimoji="1" lang="zh-CN" altLang="en-US" sz="2000" b="1" dirty="0">
                <a:solidFill>
                  <a:srgbClr val="000066"/>
                </a:solidFill>
                <a:latin typeface="Arial"/>
              </a:rPr>
              <a:t>“</a:t>
            </a:r>
            <a:r>
              <a:rPr kumimoji="1" lang="zh-CN" altLang="en-US" sz="2000" b="1" dirty="0">
                <a:solidFill>
                  <a:srgbClr val="000066"/>
                </a:solidFill>
              </a:rPr>
              <a:t>忙</a:t>
            </a:r>
            <a:r>
              <a:rPr kumimoji="1" lang="en-US" altLang="zh-CN" sz="2000" b="1" dirty="0">
                <a:solidFill>
                  <a:srgbClr val="000066"/>
                </a:solidFill>
              </a:rPr>
              <a:t>/</a:t>
            </a:r>
            <a:r>
              <a:rPr kumimoji="1" lang="zh-CN" altLang="en-US" sz="2000" b="1" dirty="0">
                <a:solidFill>
                  <a:srgbClr val="000066"/>
                </a:solidFill>
              </a:rPr>
              <a:t>闲</a:t>
            </a:r>
            <a:r>
              <a:rPr kumimoji="1" lang="zh-CN" altLang="en-US" sz="2000" b="1" dirty="0">
                <a:solidFill>
                  <a:srgbClr val="000066"/>
                </a:solidFill>
                <a:latin typeface="Arial"/>
              </a:rPr>
              <a:t>”</a:t>
            </a:r>
            <a:r>
              <a:rPr kumimoji="1" lang="zh-CN" altLang="en-US" sz="2000" b="1" dirty="0">
                <a:solidFill>
                  <a:srgbClr val="000066"/>
                </a:solidFill>
              </a:rPr>
              <a:t> 状态标志：</a:t>
            </a:r>
          </a:p>
          <a:p>
            <a:r>
              <a:rPr kumimoji="1" lang="zh-CN" altLang="en-US" sz="2000" b="1" dirty="0">
                <a:solidFill>
                  <a:srgbClr val="000066"/>
                </a:solidFill>
              </a:rPr>
              <a:t>   若它置</a:t>
            </a:r>
            <a:r>
              <a:rPr kumimoji="1" lang="zh-CN" altLang="en-US" sz="2000" b="1" dirty="0">
                <a:solidFill>
                  <a:srgbClr val="000066"/>
                </a:solidFill>
                <a:latin typeface="Arial"/>
              </a:rPr>
              <a:t>“</a:t>
            </a:r>
            <a:r>
              <a:rPr kumimoji="1" lang="zh-CN" altLang="en-US" sz="2000" b="1" dirty="0">
                <a:solidFill>
                  <a:srgbClr val="000066"/>
                </a:solidFill>
              </a:rPr>
              <a:t>闲</a:t>
            </a:r>
            <a:r>
              <a:rPr kumimoji="1" lang="zh-CN" altLang="en-US" sz="2000" b="1" dirty="0">
                <a:solidFill>
                  <a:srgbClr val="000066"/>
                </a:solidFill>
                <a:latin typeface="Arial"/>
              </a:rPr>
              <a:t>”</a:t>
            </a:r>
            <a:r>
              <a:rPr kumimoji="1" lang="zh-CN" altLang="en-US" sz="2000" b="1" dirty="0">
                <a:solidFill>
                  <a:srgbClr val="000066"/>
                </a:solidFill>
              </a:rPr>
              <a:t>，则执行</a:t>
            </a:r>
            <a:r>
              <a:rPr kumimoji="1" lang="en-US" altLang="zh-CN" sz="2000" b="1" dirty="0">
                <a:solidFill>
                  <a:srgbClr val="000066"/>
                </a:solidFill>
              </a:rPr>
              <a:t>I/O</a:t>
            </a:r>
            <a:r>
              <a:rPr kumimoji="1" lang="zh-CN" altLang="en-US" sz="2000" b="1" dirty="0">
                <a:solidFill>
                  <a:srgbClr val="000066"/>
                </a:solidFill>
              </a:rPr>
              <a:t>操作</a:t>
            </a:r>
          </a:p>
          <a:p>
            <a:r>
              <a:rPr kumimoji="1" lang="zh-CN" altLang="en-US" sz="2000" b="1" dirty="0">
                <a:solidFill>
                  <a:srgbClr val="000066"/>
                </a:solidFill>
              </a:rPr>
              <a:t>   若它置</a:t>
            </a:r>
            <a:r>
              <a:rPr kumimoji="1" lang="zh-CN" altLang="en-US" sz="2000" b="1" dirty="0">
                <a:solidFill>
                  <a:srgbClr val="000066"/>
                </a:solidFill>
                <a:latin typeface="Arial"/>
              </a:rPr>
              <a:t>“</a:t>
            </a:r>
            <a:r>
              <a:rPr kumimoji="1" lang="zh-CN" altLang="en-US" sz="2000" b="1" dirty="0">
                <a:solidFill>
                  <a:srgbClr val="000066"/>
                </a:solidFill>
              </a:rPr>
              <a:t>忙</a:t>
            </a:r>
            <a:r>
              <a:rPr kumimoji="1" lang="zh-CN" altLang="en-US" sz="2000" b="1" dirty="0">
                <a:solidFill>
                  <a:srgbClr val="000066"/>
                </a:solidFill>
                <a:latin typeface="Arial"/>
              </a:rPr>
              <a:t>”</a:t>
            </a:r>
            <a:r>
              <a:rPr kumimoji="1" lang="zh-CN" altLang="en-US" sz="2000" b="1" dirty="0">
                <a:solidFill>
                  <a:srgbClr val="000066"/>
                </a:solidFill>
              </a:rPr>
              <a:t>，则</a:t>
            </a:r>
            <a:r>
              <a:rPr kumimoji="1" lang="en-US" altLang="zh-CN" sz="2000" b="1" dirty="0">
                <a:solidFill>
                  <a:srgbClr val="000066"/>
                </a:solidFill>
              </a:rPr>
              <a:t>CPU</a:t>
            </a:r>
            <a:r>
              <a:rPr kumimoji="1" lang="zh-CN" altLang="en-US" sz="2000" b="1" dirty="0">
                <a:solidFill>
                  <a:srgbClr val="000066"/>
                </a:solidFill>
              </a:rPr>
              <a:t>不断对它进行监测，直至设备</a:t>
            </a:r>
            <a:r>
              <a:rPr kumimoji="1" lang="zh-CN" altLang="en-US" sz="2000" b="1" dirty="0">
                <a:solidFill>
                  <a:srgbClr val="000066"/>
                </a:solidFill>
                <a:latin typeface="Arial"/>
              </a:rPr>
              <a:t>“</a:t>
            </a:r>
            <a:r>
              <a:rPr kumimoji="1" lang="zh-CN" altLang="en-US" sz="2000" b="1" dirty="0">
                <a:solidFill>
                  <a:srgbClr val="000066"/>
                </a:solidFill>
              </a:rPr>
              <a:t>闲</a:t>
            </a:r>
            <a:r>
              <a:rPr kumimoji="1" lang="zh-CN" altLang="en-US" sz="2000" b="1" dirty="0">
                <a:solidFill>
                  <a:srgbClr val="000066"/>
                </a:solidFill>
                <a:latin typeface="Arial"/>
              </a:rPr>
              <a:t>”</a:t>
            </a:r>
            <a:r>
              <a:rPr kumimoji="1" lang="zh-CN" altLang="en-US" sz="2000" b="1" dirty="0">
                <a:solidFill>
                  <a:srgbClr val="000066"/>
                </a:solidFill>
              </a:rPr>
              <a:t>下来为止。</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body" idx="1"/>
          </p:nvPr>
        </p:nvSpPr>
        <p:spPr>
          <a:xfrm>
            <a:off x="323528" y="1196975"/>
            <a:ext cx="8640960" cy="5111750"/>
          </a:xfrm>
        </p:spPr>
        <p:txBody>
          <a:bodyPr/>
          <a:lstStyle/>
          <a:p>
            <a:pPr marL="533400" indent="-533400"/>
            <a:r>
              <a:rPr lang="zh-CN" altLang="en-US" dirty="0"/>
              <a:t>设备管理</a:t>
            </a:r>
          </a:p>
          <a:p>
            <a:pPr marL="928688" lvl="1" indent="-457200"/>
            <a:r>
              <a:rPr lang="en-US" altLang="zh-CN" dirty="0"/>
              <a:t>I/O</a:t>
            </a:r>
            <a:r>
              <a:rPr lang="zh-CN" altLang="en-US" dirty="0"/>
              <a:t>设备与</a:t>
            </a:r>
            <a:r>
              <a:rPr lang="en-US" altLang="zh-CN" dirty="0"/>
              <a:t>CPU</a:t>
            </a:r>
            <a:r>
              <a:rPr lang="zh-CN" altLang="en-US" dirty="0"/>
              <a:t>的通信方式</a:t>
            </a:r>
          </a:p>
          <a:p>
            <a:pPr lvl="2"/>
            <a:r>
              <a:rPr lang="zh-CN" altLang="en-US" dirty="0"/>
              <a:t>中断处理方式</a:t>
            </a:r>
          </a:p>
          <a:p>
            <a:pPr lvl="3"/>
            <a:r>
              <a:rPr lang="zh-CN" altLang="en-US" dirty="0"/>
              <a:t>引入中断处理技术，</a:t>
            </a:r>
            <a:r>
              <a:rPr kumimoji="1" lang="zh-CN" altLang="en-US" dirty="0"/>
              <a:t>使</a:t>
            </a:r>
            <a:r>
              <a:rPr kumimoji="1" lang="en-US" altLang="zh-CN" dirty="0"/>
              <a:t>I/O</a:t>
            </a:r>
            <a:r>
              <a:rPr kumimoji="1" lang="zh-CN" altLang="en-US" dirty="0"/>
              <a:t>设备具有主动“汇报”的能力</a:t>
            </a:r>
          </a:p>
          <a:p>
            <a:pPr lvl="3"/>
            <a:r>
              <a:rPr lang="zh-CN" altLang="en-US" dirty="0"/>
              <a:t>优点</a:t>
            </a:r>
          </a:p>
          <a:p>
            <a:pPr lvl="4"/>
            <a:r>
              <a:rPr lang="zh-CN" altLang="en-US" dirty="0"/>
              <a:t>速度快，提高了资源的利用率。</a:t>
            </a:r>
          </a:p>
          <a:p>
            <a:pPr lvl="3"/>
            <a:r>
              <a:rPr kumimoji="1" lang="zh-CN" altLang="en-US" dirty="0"/>
              <a:t>缺点</a:t>
            </a:r>
          </a:p>
          <a:p>
            <a:pPr lvl="4"/>
            <a:r>
              <a:rPr lang="en-US" altLang="zh-CN" dirty="0"/>
              <a:t>I/O</a:t>
            </a:r>
            <a:r>
              <a:rPr lang="zh-CN" altLang="en-US" dirty="0"/>
              <a:t>操作依赖于</a:t>
            </a:r>
            <a:r>
              <a:rPr lang="en-US" altLang="zh-CN" dirty="0"/>
              <a:t>CPU</a:t>
            </a:r>
            <a:r>
              <a:rPr lang="zh-CN" altLang="en-US" dirty="0"/>
              <a:t>，如果</a:t>
            </a:r>
            <a:r>
              <a:rPr lang="en-US" altLang="zh-CN" dirty="0"/>
              <a:t>I/O</a:t>
            </a:r>
            <a:r>
              <a:rPr lang="zh-CN" altLang="en-US" dirty="0"/>
              <a:t>处理频繁，</a:t>
            </a:r>
            <a:r>
              <a:rPr lang="en-US" altLang="zh-CN" dirty="0"/>
              <a:t>CPU</a:t>
            </a:r>
            <a:r>
              <a:rPr lang="zh-CN" altLang="en-US" dirty="0"/>
              <a:t>将很忙</a:t>
            </a:r>
          </a:p>
          <a:p>
            <a:pPr lvl="4"/>
            <a:r>
              <a:rPr lang="zh-CN" altLang="en-US" dirty="0"/>
              <a:t>特别是对字符设备，若字符</a:t>
            </a:r>
            <a:r>
              <a:rPr lang="en-US" altLang="zh-CN" dirty="0"/>
              <a:t>I/O</a:t>
            </a:r>
            <a:r>
              <a:rPr lang="zh-CN" altLang="en-US" dirty="0"/>
              <a:t>设备很多、传输量很大时，</a:t>
            </a:r>
            <a:r>
              <a:rPr lang="en-US" altLang="zh-CN" dirty="0"/>
              <a:t>CPU</a:t>
            </a:r>
            <a:r>
              <a:rPr lang="zh-CN" altLang="en-US" dirty="0"/>
              <a:t>可能完全陷入</a:t>
            </a:r>
            <a:r>
              <a:rPr lang="en-US" altLang="zh-CN" dirty="0"/>
              <a:t>I/O</a:t>
            </a:r>
            <a:r>
              <a:rPr lang="zh-CN" altLang="en-US" dirty="0"/>
              <a:t>处理中</a:t>
            </a:r>
          </a:p>
        </p:txBody>
      </p:sp>
      <p:sp>
        <p:nvSpPr>
          <p:cNvPr id="132099" name="Text Box 3"/>
          <p:cNvSpPr txBox="1">
            <a:spLocks noChangeArrowheads="1"/>
          </p:cNvSpPr>
          <p:nvPr/>
        </p:nvSpPr>
        <p:spPr bwMode="auto">
          <a:xfrm>
            <a:off x="1115616" y="5373216"/>
            <a:ext cx="7272338" cy="730250"/>
          </a:xfrm>
          <a:prstGeom prst="rect">
            <a:avLst/>
          </a:prstGeom>
          <a:solidFill>
            <a:srgbClr val="FFFF99"/>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dirty="0"/>
              <a:t>每当完成</a:t>
            </a:r>
            <a:r>
              <a:rPr kumimoji="1" lang="en-US" altLang="zh-CN" sz="2000" b="1" dirty="0"/>
              <a:t>I/O</a:t>
            </a:r>
            <a:r>
              <a:rPr kumimoji="1" lang="zh-CN" altLang="en-US" sz="2000" b="1" dirty="0"/>
              <a:t>操作后，便给</a:t>
            </a:r>
            <a:r>
              <a:rPr kumimoji="1" lang="en-US" altLang="zh-CN" sz="2000" b="1" dirty="0"/>
              <a:t>CPU</a:t>
            </a:r>
            <a:r>
              <a:rPr kumimoji="1" lang="zh-CN" altLang="en-US" sz="2000" b="1" dirty="0"/>
              <a:t>发一个通告信号（中断信号）。只有当</a:t>
            </a:r>
            <a:r>
              <a:rPr kumimoji="1" lang="en-US" altLang="zh-CN" sz="2000" b="1" dirty="0"/>
              <a:t>CPU</a:t>
            </a:r>
            <a:r>
              <a:rPr kumimoji="1" lang="zh-CN" altLang="en-US" sz="2000" b="1" dirty="0"/>
              <a:t>接到</a:t>
            </a:r>
            <a:r>
              <a:rPr kumimoji="1" lang="en-US" altLang="zh-CN" sz="2000" b="1" dirty="0"/>
              <a:t>I/O</a:t>
            </a:r>
            <a:r>
              <a:rPr kumimoji="1" lang="zh-CN" altLang="en-US" sz="2000" b="1" dirty="0"/>
              <a:t>设备中断请求后，才处理</a:t>
            </a:r>
            <a:r>
              <a:rPr kumimoji="1" lang="en-US" altLang="zh-CN" sz="2000" b="1" dirty="0"/>
              <a:t>I/O</a:t>
            </a:r>
            <a:r>
              <a:rPr kumimoji="1" lang="zh-CN" altLang="en-US" sz="2000" b="1" dirty="0"/>
              <a:t>操作。</a:t>
            </a: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body" idx="1"/>
          </p:nvPr>
        </p:nvSpPr>
        <p:spPr>
          <a:xfrm>
            <a:off x="539750" y="1196975"/>
            <a:ext cx="8208963" cy="5400675"/>
          </a:xfrm>
        </p:spPr>
        <p:txBody>
          <a:bodyPr/>
          <a:lstStyle/>
          <a:p>
            <a:r>
              <a:rPr lang="zh-CN" altLang="en-US" dirty="0"/>
              <a:t>设备管理</a:t>
            </a:r>
          </a:p>
          <a:p>
            <a:pPr lvl="1"/>
            <a:r>
              <a:rPr lang="en-US" altLang="zh-CN" dirty="0"/>
              <a:t>I/O</a:t>
            </a:r>
            <a:r>
              <a:rPr lang="zh-CN" altLang="en-US" dirty="0"/>
              <a:t>设备与</a:t>
            </a:r>
            <a:r>
              <a:rPr lang="en-US" altLang="zh-CN" dirty="0"/>
              <a:t>CPU</a:t>
            </a:r>
            <a:r>
              <a:rPr lang="zh-CN" altLang="en-US" dirty="0"/>
              <a:t>的通信方式</a:t>
            </a:r>
          </a:p>
          <a:p>
            <a:pPr lvl="2"/>
            <a:r>
              <a:rPr lang="zh-CN" altLang="en-US" dirty="0"/>
              <a:t>直接内存存取（</a:t>
            </a:r>
            <a:r>
              <a:rPr lang="en-US" altLang="zh-CN" dirty="0"/>
              <a:t>DMA</a:t>
            </a:r>
            <a:r>
              <a:rPr lang="zh-CN" altLang="en-US" dirty="0"/>
              <a:t>）方式</a:t>
            </a:r>
          </a:p>
          <a:p>
            <a:pPr lvl="3"/>
            <a:r>
              <a:rPr lang="zh-CN" altLang="en-US" dirty="0"/>
              <a:t>块设备的</a:t>
            </a:r>
            <a:r>
              <a:rPr lang="en-US" altLang="zh-CN" dirty="0"/>
              <a:t>I/O</a:t>
            </a:r>
            <a:r>
              <a:rPr lang="zh-CN" altLang="en-US" dirty="0"/>
              <a:t>系统中，采用</a:t>
            </a:r>
            <a:r>
              <a:rPr lang="en-US" altLang="zh-CN" dirty="0"/>
              <a:t>DMA</a:t>
            </a:r>
            <a:r>
              <a:rPr lang="zh-CN" altLang="en-US" dirty="0"/>
              <a:t>方式</a:t>
            </a:r>
          </a:p>
          <a:p>
            <a:pPr lvl="4"/>
            <a:r>
              <a:rPr kumimoji="1" lang="zh-CN" altLang="en-US" dirty="0"/>
              <a:t>是一种简单的通道方式</a:t>
            </a:r>
          </a:p>
          <a:p>
            <a:pPr lvl="4"/>
            <a:r>
              <a:rPr lang="en-US" altLang="zh-CN" dirty="0"/>
              <a:t>DMA</a:t>
            </a:r>
            <a:r>
              <a:rPr lang="zh-CN" altLang="en-US" dirty="0"/>
              <a:t>具有部分</a:t>
            </a:r>
            <a:r>
              <a:rPr lang="en-US" altLang="zh-CN" dirty="0"/>
              <a:t>CPU</a:t>
            </a:r>
            <a:r>
              <a:rPr lang="zh-CN" altLang="en-US" dirty="0"/>
              <a:t>功能的装置</a:t>
            </a:r>
          </a:p>
          <a:p>
            <a:pPr lvl="3"/>
            <a:r>
              <a:rPr lang="zh-CN" altLang="en-US" dirty="0"/>
              <a:t>优点</a:t>
            </a:r>
          </a:p>
          <a:p>
            <a:pPr lvl="4"/>
            <a:r>
              <a:rPr lang="en-US" altLang="zh-CN" dirty="0"/>
              <a:t>I/O</a:t>
            </a:r>
            <a:r>
              <a:rPr lang="zh-CN" altLang="en-US" dirty="0"/>
              <a:t>操作处理速度快</a:t>
            </a:r>
          </a:p>
          <a:p>
            <a:pPr lvl="3"/>
            <a:r>
              <a:rPr lang="zh-CN" altLang="en-US" dirty="0"/>
              <a:t>缺点</a:t>
            </a:r>
          </a:p>
          <a:p>
            <a:pPr lvl="4"/>
            <a:r>
              <a:rPr lang="en-US" altLang="zh-CN" dirty="0"/>
              <a:t>DMA</a:t>
            </a:r>
            <a:r>
              <a:rPr lang="zh-CN" altLang="en-US" dirty="0"/>
              <a:t>方式只能完成简单的数据传输，不能满足更复杂的</a:t>
            </a:r>
            <a:r>
              <a:rPr lang="en-US" altLang="zh-CN" dirty="0"/>
              <a:t>I/O</a:t>
            </a:r>
            <a:r>
              <a:rPr lang="zh-CN" altLang="en-US" dirty="0"/>
              <a:t>操作要求</a:t>
            </a:r>
          </a:p>
          <a:p>
            <a:pPr lvl="4"/>
            <a:r>
              <a:rPr lang="zh-CN" altLang="en-US" dirty="0"/>
              <a:t>在大、中型计算机系统中，普遍采用</a:t>
            </a:r>
            <a:r>
              <a:rPr lang="en-US" altLang="zh-CN" dirty="0"/>
              <a:t>I/O</a:t>
            </a:r>
            <a:r>
              <a:rPr lang="zh-CN" altLang="en-US" dirty="0"/>
              <a:t>处理机来管理外部设备和主存之间的信息交换。</a:t>
            </a:r>
          </a:p>
        </p:txBody>
      </p:sp>
      <p:sp>
        <p:nvSpPr>
          <p:cNvPr id="133123" name="Text Box 3"/>
          <p:cNvSpPr txBox="1">
            <a:spLocks noChangeArrowheads="1"/>
          </p:cNvSpPr>
          <p:nvPr/>
        </p:nvSpPr>
        <p:spPr bwMode="auto">
          <a:xfrm>
            <a:off x="6732240" y="1557462"/>
            <a:ext cx="2124075" cy="2879650"/>
          </a:xfrm>
          <a:prstGeom prst="rect">
            <a:avLst/>
          </a:prstGeom>
          <a:solidFill>
            <a:srgbClr val="FFFF99"/>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000" b="1" dirty="0">
                <a:solidFill>
                  <a:srgbClr val="000066"/>
                </a:solidFill>
              </a:rPr>
              <a:t>在</a:t>
            </a:r>
            <a:r>
              <a:rPr kumimoji="1" lang="zh-CN" altLang="en-US" sz="2000" b="1" dirty="0">
                <a:solidFill>
                  <a:srgbClr val="FF0000"/>
                </a:solidFill>
              </a:rPr>
              <a:t>硬件的支持</a:t>
            </a:r>
            <a:r>
              <a:rPr kumimoji="1" lang="zh-CN" altLang="en-US" sz="2000" b="1" dirty="0">
                <a:solidFill>
                  <a:srgbClr val="000066"/>
                </a:solidFill>
              </a:rPr>
              <a:t>下，通过占用总线控制权，</a:t>
            </a:r>
            <a:r>
              <a:rPr kumimoji="1" lang="zh-CN" altLang="en-US" sz="2000" b="1" dirty="0" smtClean="0">
                <a:solidFill>
                  <a:srgbClr val="000066"/>
                </a:solidFill>
              </a:rPr>
              <a:t>实现</a:t>
            </a:r>
            <a:r>
              <a:rPr kumimoji="1" lang="zh-CN" altLang="en-US" sz="2000" b="1" dirty="0">
                <a:solidFill>
                  <a:srgbClr val="000066"/>
                </a:solidFill>
              </a:rPr>
              <a:t>信息交换。它</a:t>
            </a:r>
            <a:r>
              <a:rPr kumimoji="1" lang="zh-CN" altLang="en-US" sz="2000" b="1" dirty="0">
                <a:solidFill>
                  <a:srgbClr val="FF0000"/>
                </a:solidFill>
              </a:rPr>
              <a:t>并不中断</a:t>
            </a:r>
            <a:r>
              <a:rPr kumimoji="1" lang="zh-CN" altLang="en-US" sz="2000" b="1" dirty="0">
                <a:solidFill>
                  <a:srgbClr val="000066"/>
                </a:solidFill>
              </a:rPr>
              <a:t>当前</a:t>
            </a:r>
            <a:r>
              <a:rPr kumimoji="1" lang="en-US" altLang="zh-CN" sz="2000" b="1" dirty="0">
                <a:solidFill>
                  <a:srgbClr val="000066"/>
                </a:solidFill>
              </a:rPr>
              <a:t>CPU</a:t>
            </a:r>
            <a:r>
              <a:rPr kumimoji="1" lang="zh-CN" altLang="en-US" sz="2000" b="1" dirty="0">
                <a:solidFill>
                  <a:srgbClr val="000066"/>
                </a:solidFill>
              </a:rPr>
              <a:t>的工作</a:t>
            </a:r>
            <a:r>
              <a:rPr kumimoji="1" lang="zh-CN" altLang="en-US" sz="2000" b="1" dirty="0" smtClean="0">
                <a:solidFill>
                  <a:srgbClr val="000066"/>
                </a:solidFill>
              </a:rPr>
              <a:t>，只是</a:t>
            </a:r>
            <a:r>
              <a:rPr kumimoji="1" lang="zh-CN" altLang="en-US" sz="2000" b="1" dirty="0">
                <a:solidFill>
                  <a:srgbClr val="000066"/>
                </a:solidFill>
              </a:rPr>
              <a:t>在</a:t>
            </a:r>
            <a:r>
              <a:rPr kumimoji="1" lang="en-US" altLang="zh-CN" sz="2000" b="1" dirty="0">
                <a:solidFill>
                  <a:srgbClr val="000066"/>
                </a:solidFill>
              </a:rPr>
              <a:t>CPU</a:t>
            </a:r>
            <a:r>
              <a:rPr kumimoji="1" lang="zh-CN" altLang="en-US" sz="2000" b="1" dirty="0">
                <a:solidFill>
                  <a:srgbClr val="000066"/>
                </a:solidFill>
              </a:rPr>
              <a:t>暂停的几个周期内由</a:t>
            </a:r>
            <a:r>
              <a:rPr kumimoji="1" lang="en-US" altLang="zh-CN" sz="2000" b="1" dirty="0">
                <a:solidFill>
                  <a:srgbClr val="000066"/>
                </a:solidFill>
              </a:rPr>
              <a:t>DMA</a:t>
            </a:r>
            <a:r>
              <a:rPr kumimoji="1" lang="zh-CN" altLang="en-US" sz="2000" b="1" dirty="0">
                <a:solidFill>
                  <a:srgbClr val="000066"/>
                </a:solidFill>
              </a:rPr>
              <a:t>控制</a:t>
            </a:r>
          </a:p>
          <a:p>
            <a:r>
              <a:rPr kumimoji="1" lang="zh-CN" altLang="en-US" sz="2000" b="1" dirty="0">
                <a:solidFill>
                  <a:srgbClr val="000066"/>
                </a:solidFill>
              </a:rPr>
              <a:t>器实现信息交换。</a:t>
            </a: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body" idx="1"/>
          </p:nvPr>
        </p:nvSpPr>
        <p:spPr>
          <a:xfrm>
            <a:off x="539750" y="1196975"/>
            <a:ext cx="8135938" cy="5111750"/>
          </a:xfrm>
        </p:spPr>
        <p:txBody>
          <a:bodyPr/>
          <a:lstStyle/>
          <a:p>
            <a:r>
              <a:rPr lang="zh-CN" altLang="en-US" dirty="0"/>
              <a:t>设备管理</a:t>
            </a:r>
          </a:p>
          <a:p>
            <a:pPr lvl="1"/>
            <a:r>
              <a:rPr lang="en-US" altLang="zh-CN" dirty="0"/>
              <a:t>I/O</a:t>
            </a:r>
            <a:r>
              <a:rPr lang="zh-CN" altLang="en-US" dirty="0"/>
              <a:t>设备与</a:t>
            </a:r>
            <a:r>
              <a:rPr lang="en-US" altLang="zh-CN" dirty="0"/>
              <a:t>CPU</a:t>
            </a:r>
            <a:r>
              <a:rPr lang="zh-CN" altLang="en-US" dirty="0"/>
              <a:t>的通信方式</a:t>
            </a:r>
          </a:p>
          <a:p>
            <a:pPr lvl="2"/>
            <a:r>
              <a:rPr lang="zh-CN" altLang="en-US" dirty="0"/>
              <a:t>通道方式</a:t>
            </a:r>
          </a:p>
          <a:p>
            <a:pPr lvl="3"/>
            <a:r>
              <a:rPr lang="zh-CN" altLang="en-US" dirty="0"/>
              <a:t>通道：是具有相对独立的</a:t>
            </a:r>
            <a:r>
              <a:rPr lang="en-US" altLang="zh-CN" dirty="0"/>
              <a:t>I/O</a:t>
            </a:r>
            <a:r>
              <a:rPr lang="zh-CN" altLang="en-US" dirty="0"/>
              <a:t>处理能力的装置</a:t>
            </a:r>
            <a:endParaRPr kumimoji="1" lang="zh-CN" altLang="en-US" dirty="0"/>
          </a:p>
          <a:p>
            <a:pPr lvl="3"/>
            <a:r>
              <a:rPr kumimoji="1" lang="zh-CN" altLang="en-US" dirty="0"/>
              <a:t>在采用通道方式的</a:t>
            </a:r>
            <a:r>
              <a:rPr kumimoji="1" lang="en-US" altLang="zh-CN" dirty="0"/>
              <a:t>I/O</a:t>
            </a:r>
            <a:r>
              <a:rPr kumimoji="1" lang="zh-CN" altLang="en-US" dirty="0"/>
              <a:t>系统中，</a:t>
            </a:r>
            <a:r>
              <a:rPr kumimoji="1" lang="en-US" altLang="zh-CN" dirty="0"/>
              <a:t>CPU</a:t>
            </a:r>
            <a:r>
              <a:rPr kumimoji="1" lang="zh-CN" altLang="en-US" dirty="0"/>
              <a:t>有两个作用</a:t>
            </a:r>
          </a:p>
          <a:p>
            <a:pPr lvl="4"/>
            <a:r>
              <a:rPr kumimoji="1" lang="zh-CN" altLang="en-US" dirty="0"/>
              <a:t>将</a:t>
            </a:r>
            <a:r>
              <a:rPr kumimoji="1" lang="en-US" altLang="zh-CN" dirty="0"/>
              <a:t>I/O</a:t>
            </a:r>
            <a:r>
              <a:rPr kumimoji="1" lang="zh-CN" altLang="en-US" dirty="0"/>
              <a:t>操作任务下达给通道，由通道代替</a:t>
            </a:r>
            <a:r>
              <a:rPr kumimoji="1" lang="en-US" altLang="zh-CN" dirty="0"/>
              <a:t>CPU</a:t>
            </a:r>
            <a:r>
              <a:rPr kumimoji="1" lang="zh-CN" altLang="en-US" dirty="0"/>
              <a:t>专门处理</a:t>
            </a:r>
            <a:r>
              <a:rPr kumimoji="1" lang="en-US" altLang="zh-CN" dirty="0"/>
              <a:t>I/O</a:t>
            </a:r>
            <a:r>
              <a:rPr kumimoji="1" lang="zh-CN" altLang="en-US" dirty="0"/>
              <a:t>工作</a:t>
            </a:r>
          </a:p>
          <a:p>
            <a:pPr lvl="4"/>
            <a:r>
              <a:rPr kumimoji="1" lang="zh-CN" altLang="en-US" dirty="0"/>
              <a:t>随时了解通道、控制器和设备工作的情况</a:t>
            </a:r>
          </a:p>
          <a:p>
            <a:pPr lvl="3"/>
            <a:endParaRPr lang="en-US" altLang="zh-CN" sz="1800" dirty="0"/>
          </a:p>
        </p:txBody>
      </p:sp>
      <p:sp>
        <p:nvSpPr>
          <p:cNvPr id="134147" name="Text Box 3"/>
          <p:cNvSpPr txBox="1">
            <a:spLocks noChangeArrowheads="1"/>
          </p:cNvSpPr>
          <p:nvPr/>
        </p:nvSpPr>
        <p:spPr bwMode="auto">
          <a:xfrm>
            <a:off x="2484438" y="4737100"/>
            <a:ext cx="4967882" cy="1323439"/>
          </a:xfrm>
          <a:prstGeom prst="rect">
            <a:avLst/>
          </a:prstGeom>
          <a:solidFill>
            <a:srgbClr val="FFFF99"/>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000" b="1" dirty="0"/>
              <a:t>在通道方式下，</a:t>
            </a:r>
            <a:r>
              <a:rPr kumimoji="1" lang="en-US" altLang="zh-CN" sz="2000" b="1" dirty="0"/>
              <a:t>I/O</a:t>
            </a:r>
            <a:r>
              <a:rPr kumimoji="1" lang="zh-CN" altLang="en-US" sz="2000" b="1" dirty="0"/>
              <a:t>处理变成了</a:t>
            </a:r>
            <a:r>
              <a:rPr kumimoji="1" lang="zh-CN" altLang="en-US" sz="2000" b="1" dirty="0" smtClean="0">
                <a:solidFill>
                  <a:srgbClr val="FF0000"/>
                </a:solidFill>
              </a:rPr>
              <a:t>处理机</a:t>
            </a:r>
            <a:r>
              <a:rPr kumimoji="1" lang="zh-CN" altLang="en-US" sz="2000" b="1" dirty="0">
                <a:solidFill>
                  <a:srgbClr val="FF0000"/>
                </a:solidFill>
              </a:rPr>
              <a:t>之间的通讯</a:t>
            </a:r>
            <a:r>
              <a:rPr kumimoji="1" lang="zh-CN" altLang="en-US" sz="2000" b="1" dirty="0"/>
              <a:t>问题。采用</a:t>
            </a:r>
            <a:r>
              <a:rPr kumimoji="1" lang="zh-CN" altLang="en-US" sz="2000" b="1" dirty="0">
                <a:solidFill>
                  <a:srgbClr val="FF0000"/>
                </a:solidFill>
              </a:rPr>
              <a:t>四级</a:t>
            </a:r>
            <a:r>
              <a:rPr kumimoji="1" lang="zh-CN" altLang="en-US" sz="2000" b="1" dirty="0" smtClean="0">
                <a:solidFill>
                  <a:srgbClr val="FF0000"/>
                </a:solidFill>
              </a:rPr>
              <a:t>连接</a:t>
            </a:r>
            <a:r>
              <a:rPr kumimoji="1" lang="zh-CN" altLang="en-US" sz="2000" b="1" dirty="0">
                <a:solidFill>
                  <a:srgbClr val="FF0000"/>
                </a:solidFill>
              </a:rPr>
              <a:t>、三级控制</a:t>
            </a:r>
            <a:r>
              <a:rPr kumimoji="1" lang="zh-CN" altLang="en-US" sz="2000" b="1" dirty="0" smtClean="0"/>
              <a:t>方式，即</a:t>
            </a:r>
            <a:r>
              <a:rPr kumimoji="1" lang="en-US" altLang="zh-CN" sz="2000" b="1" dirty="0" smtClean="0"/>
              <a:t>CPU</a:t>
            </a:r>
            <a:r>
              <a:rPr kumimoji="1" lang="zh-CN" altLang="en-US" sz="2000" b="1" dirty="0"/>
              <a:t>控制</a:t>
            </a:r>
            <a:r>
              <a:rPr kumimoji="1" lang="zh-CN" altLang="en-US" sz="2000" b="1" dirty="0">
                <a:latin typeface="Arial"/>
              </a:rPr>
              <a:t>“</a:t>
            </a:r>
            <a:r>
              <a:rPr kumimoji="1" lang="zh-CN" altLang="en-US" sz="2000" b="1" dirty="0"/>
              <a:t>通道</a:t>
            </a:r>
            <a:r>
              <a:rPr kumimoji="1" lang="zh-CN" altLang="en-US" sz="2000" b="1" dirty="0">
                <a:latin typeface="Arial"/>
              </a:rPr>
              <a:t>”</a:t>
            </a:r>
            <a:r>
              <a:rPr kumimoji="1" lang="zh-CN" altLang="en-US" sz="2000" b="1" dirty="0"/>
              <a:t>、</a:t>
            </a:r>
            <a:r>
              <a:rPr kumimoji="1" lang="zh-CN" altLang="en-US" sz="2000" b="1" dirty="0">
                <a:latin typeface="Arial"/>
              </a:rPr>
              <a:t>“</a:t>
            </a:r>
            <a:r>
              <a:rPr kumimoji="1" lang="zh-CN" altLang="en-US" sz="2000" b="1" dirty="0"/>
              <a:t>通道</a:t>
            </a:r>
            <a:r>
              <a:rPr kumimoji="1" lang="zh-CN" altLang="en-US" sz="2000" b="1" dirty="0">
                <a:latin typeface="Arial"/>
              </a:rPr>
              <a:t>”</a:t>
            </a:r>
            <a:r>
              <a:rPr kumimoji="1" lang="zh-CN" altLang="en-US" sz="2000" b="1" dirty="0"/>
              <a:t>控制</a:t>
            </a:r>
            <a:r>
              <a:rPr kumimoji="1" lang="zh-CN" altLang="en-US" sz="2000" b="1" dirty="0" smtClean="0">
                <a:latin typeface="Arial"/>
              </a:rPr>
              <a:t>“</a:t>
            </a:r>
            <a:r>
              <a:rPr kumimoji="1" lang="zh-CN" altLang="en-US" sz="2000" b="1" dirty="0" smtClean="0"/>
              <a:t>控制器</a:t>
            </a:r>
            <a:r>
              <a:rPr kumimoji="1" lang="zh-CN" altLang="en-US" sz="2000" b="1" dirty="0" smtClean="0">
                <a:latin typeface="Arial"/>
              </a:rPr>
              <a:t>”</a:t>
            </a:r>
            <a:r>
              <a:rPr kumimoji="1" lang="zh-CN" altLang="en-US" sz="2000" b="1" dirty="0"/>
              <a:t>、</a:t>
            </a:r>
            <a:r>
              <a:rPr kumimoji="1" lang="zh-CN" altLang="en-US" sz="2000" b="1" dirty="0">
                <a:latin typeface="Arial"/>
              </a:rPr>
              <a:t>“</a:t>
            </a:r>
            <a:r>
              <a:rPr kumimoji="1" lang="zh-CN" altLang="en-US" sz="2000" b="1" dirty="0"/>
              <a:t>控制器</a:t>
            </a:r>
            <a:r>
              <a:rPr kumimoji="1" lang="zh-CN" altLang="en-US" sz="2000" b="1" dirty="0">
                <a:latin typeface="Arial"/>
              </a:rPr>
              <a:t>”</a:t>
            </a:r>
            <a:r>
              <a:rPr kumimoji="1" lang="zh-CN" altLang="en-US" sz="2000" b="1" dirty="0"/>
              <a:t>控制</a:t>
            </a:r>
            <a:r>
              <a:rPr kumimoji="1" lang="zh-CN" altLang="en-US" sz="2000" b="1" dirty="0">
                <a:latin typeface="Arial"/>
              </a:rPr>
              <a:t>“</a:t>
            </a:r>
            <a:r>
              <a:rPr kumimoji="1" lang="zh-CN" altLang="en-US" sz="2000" b="1" dirty="0"/>
              <a:t>设备</a:t>
            </a:r>
            <a:r>
              <a:rPr kumimoji="1" lang="zh-CN" altLang="en-US" sz="2000" b="1" dirty="0">
                <a:latin typeface="Arial"/>
              </a:rPr>
              <a:t>”</a:t>
            </a:r>
            <a:endParaRPr kumimoji="1" lang="zh-CN" altLang="en-US" sz="2000" b="1" dirty="0"/>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body" idx="1"/>
          </p:nvPr>
        </p:nvSpPr>
        <p:spPr>
          <a:xfrm>
            <a:off x="468313" y="1125538"/>
            <a:ext cx="8001000" cy="5111750"/>
          </a:xfrm>
        </p:spPr>
        <p:txBody>
          <a:bodyPr/>
          <a:lstStyle/>
          <a:p>
            <a:r>
              <a:rPr lang="zh-CN" altLang="en-US"/>
              <a:t>设备管理</a:t>
            </a:r>
          </a:p>
        </p:txBody>
      </p:sp>
      <p:sp>
        <p:nvSpPr>
          <p:cNvPr id="128003" name="Text Box 3"/>
          <p:cNvSpPr txBox="1">
            <a:spLocks noChangeArrowheads="1"/>
          </p:cNvSpPr>
          <p:nvPr/>
        </p:nvSpPr>
        <p:spPr bwMode="auto">
          <a:xfrm>
            <a:off x="1260475" y="3048000"/>
            <a:ext cx="914400" cy="866775"/>
          </a:xfrm>
          <a:prstGeom prst="rect">
            <a:avLst/>
          </a:prstGeom>
          <a:solidFill>
            <a:schemeClr val="accent2"/>
          </a:solidFill>
          <a:ln w="12700" cap="sq">
            <a:solidFill>
              <a:schemeClr val="accent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b="1">
                <a:solidFill>
                  <a:schemeClr val="bg1"/>
                </a:solidFill>
                <a:latin typeface="Times New Roman" pitchFamily="18" charset="0"/>
              </a:rPr>
              <a:t>主存</a:t>
            </a:r>
          </a:p>
          <a:p>
            <a:pPr>
              <a:spcBef>
                <a:spcPct val="50000"/>
              </a:spcBef>
            </a:pPr>
            <a:r>
              <a:rPr kumimoji="1" lang="en-US" altLang="zh-CN" sz="2000" b="1">
                <a:solidFill>
                  <a:schemeClr val="bg1"/>
                </a:solidFill>
                <a:latin typeface="Times New Roman" pitchFamily="18" charset="0"/>
              </a:rPr>
              <a:t>CPU</a:t>
            </a:r>
          </a:p>
        </p:txBody>
      </p:sp>
      <p:sp>
        <p:nvSpPr>
          <p:cNvPr id="128004" name="Text Box 4"/>
          <p:cNvSpPr txBox="1">
            <a:spLocks noChangeArrowheads="1"/>
          </p:cNvSpPr>
          <p:nvPr/>
        </p:nvSpPr>
        <p:spPr bwMode="auto">
          <a:xfrm>
            <a:off x="2936875" y="2362200"/>
            <a:ext cx="914400" cy="409575"/>
          </a:xfrm>
          <a:prstGeom prst="rect">
            <a:avLst/>
          </a:prstGeom>
          <a:solidFill>
            <a:schemeClr val="accent1"/>
          </a:solidFill>
          <a:ln w="12700" cap="sq">
            <a:solidFill>
              <a:schemeClr val="accent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b="1">
                <a:solidFill>
                  <a:srgbClr val="000066"/>
                </a:solidFill>
                <a:latin typeface="Times New Roman" pitchFamily="18" charset="0"/>
              </a:rPr>
              <a:t>通道</a:t>
            </a:r>
          </a:p>
        </p:txBody>
      </p:sp>
      <p:sp>
        <p:nvSpPr>
          <p:cNvPr id="128005" name="Text Box 5"/>
          <p:cNvSpPr txBox="1">
            <a:spLocks noChangeArrowheads="1"/>
          </p:cNvSpPr>
          <p:nvPr/>
        </p:nvSpPr>
        <p:spPr bwMode="auto">
          <a:xfrm>
            <a:off x="2936875" y="2362200"/>
            <a:ext cx="914400" cy="409575"/>
          </a:xfrm>
          <a:prstGeom prst="rect">
            <a:avLst/>
          </a:prstGeom>
          <a:solidFill>
            <a:srgbClr val="000066"/>
          </a:solid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b="1">
                <a:solidFill>
                  <a:schemeClr val="bg1"/>
                </a:solidFill>
                <a:latin typeface="Times New Roman" pitchFamily="18" charset="0"/>
              </a:rPr>
              <a:t>通道</a:t>
            </a:r>
          </a:p>
        </p:txBody>
      </p:sp>
      <p:sp>
        <p:nvSpPr>
          <p:cNvPr id="128006" name="Text Box 6"/>
          <p:cNvSpPr txBox="1">
            <a:spLocks noChangeArrowheads="1"/>
          </p:cNvSpPr>
          <p:nvPr/>
        </p:nvSpPr>
        <p:spPr bwMode="auto">
          <a:xfrm>
            <a:off x="2936875" y="4756150"/>
            <a:ext cx="914400" cy="409575"/>
          </a:xfrm>
          <a:prstGeom prst="rect">
            <a:avLst/>
          </a:prstGeom>
          <a:solidFill>
            <a:srgbClr val="000066"/>
          </a:solid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b="1">
                <a:solidFill>
                  <a:schemeClr val="bg1"/>
                </a:solidFill>
                <a:latin typeface="Times New Roman" pitchFamily="18" charset="0"/>
              </a:rPr>
              <a:t>通道</a:t>
            </a:r>
          </a:p>
        </p:txBody>
      </p:sp>
      <p:sp>
        <p:nvSpPr>
          <p:cNvPr id="128007" name="Text Box 7"/>
          <p:cNvSpPr txBox="1">
            <a:spLocks noChangeArrowheads="1"/>
          </p:cNvSpPr>
          <p:nvPr/>
        </p:nvSpPr>
        <p:spPr bwMode="auto">
          <a:xfrm>
            <a:off x="4765675" y="1816100"/>
            <a:ext cx="1143000" cy="409575"/>
          </a:xfrm>
          <a:prstGeom prst="rect">
            <a:avLst/>
          </a:prstGeom>
          <a:solidFill>
            <a:srgbClr val="003300"/>
          </a:solidFill>
          <a:ln w="12700" cap="sq">
            <a:solidFill>
              <a:srgbClr val="00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b="1">
                <a:solidFill>
                  <a:schemeClr val="bg1"/>
                </a:solidFill>
                <a:latin typeface="Times New Roman" pitchFamily="18" charset="0"/>
              </a:rPr>
              <a:t>控制器</a:t>
            </a:r>
          </a:p>
        </p:txBody>
      </p:sp>
      <p:sp>
        <p:nvSpPr>
          <p:cNvPr id="128008" name="Text Box 8"/>
          <p:cNvSpPr txBox="1">
            <a:spLocks noChangeArrowheads="1"/>
          </p:cNvSpPr>
          <p:nvPr/>
        </p:nvSpPr>
        <p:spPr bwMode="auto">
          <a:xfrm>
            <a:off x="4765675" y="3359150"/>
            <a:ext cx="1143000" cy="409575"/>
          </a:xfrm>
          <a:prstGeom prst="rect">
            <a:avLst/>
          </a:prstGeom>
          <a:solidFill>
            <a:srgbClr val="003300"/>
          </a:solidFill>
          <a:ln w="12700" cap="sq">
            <a:solidFill>
              <a:srgbClr val="00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b="1">
                <a:solidFill>
                  <a:schemeClr val="bg1"/>
                </a:solidFill>
                <a:latin typeface="Times New Roman" pitchFamily="18" charset="0"/>
              </a:rPr>
              <a:t>控制器</a:t>
            </a:r>
          </a:p>
        </p:txBody>
      </p:sp>
      <p:sp>
        <p:nvSpPr>
          <p:cNvPr id="128009" name="Text Box 9"/>
          <p:cNvSpPr txBox="1">
            <a:spLocks noChangeArrowheads="1"/>
          </p:cNvSpPr>
          <p:nvPr/>
        </p:nvSpPr>
        <p:spPr bwMode="auto">
          <a:xfrm>
            <a:off x="4765675" y="4298950"/>
            <a:ext cx="1143000" cy="409575"/>
          </a:xfrm>
          <a:prstGeom prst="rect">
            <a:avLst/>
          </a:prstGeom>
          <a:solidFill>
            <a:srgbClr val="003300"/>
          </a:solidFill>
          <a:ln w="12700" cap="sq">
            <a:solidFill>
              <a:srgbClr val="00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b="1">
                <a:solidFill>
                  <a:schemeClr val="bg1"/>
                </a:solidFill>
                <a:latin typeface="Times New Roman" pitchFamily="18" charset="0"/>
              </a:rPr>
              <a:t>控制器</a:t>
            </a:r>
          </a:p>
        </p:txBody>
      </p:sp>
      <p:sp>
        <p:nvSpPr>
          <p:cNvPr id="128010" name="Text Box 10"/>
          <p:cNvSpPr txBox="1">
            <a:spLocks noChangeArrowheads="1"/>
          </p:cNvSpPr>
          <p:nvPr/>
        </p:nvSpPr>
        <p:spPr bwMode="auto">
          <a:xfrm>
            <a:off x="4765675" y="5289550"/>
            <a:ext cx="1143000" cy="409575"/>
          </a:xfrm>
          <a:prstGeom prst="rect">
            <a:avLst/>
          </a:prstGeom>
          <a:solidFill>
            <a:srgbClr val="003300"/>
          </a:solidFill>
          <a:ln w="12700" cap="sq">
            <a:solidFill>
              <a:srgbClr val="00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b="1">
                <a:solidFill>
                  <a:schemeClr val="bg1"/>
                </a:solidFill>
                <a:latin typeface="Times New Roman" pitchFamily="18" charset="0"/>
              </a:rPr>
              <a:t>控制器</a:t>
            </a:r>
          </a:p>
        </p:txBody>
      </p:sp>
      <p:sp>
        <p:nvSpPr>
          <p:cNvPr id="128011" name="Text Box 11"/>
          <p:cNvSpPr txBox="1">
            <a:spLocks noChangeArrowheads="1"/>
          </p:cNvSpPr>
          <p:nvPr/>
        </p:nvSpPr>
        <p:spPr bwMode="auto">
          <a:xfrm>
            <a:off x="6948488" y="1363663"/>
            <a:ext cx="760412" cy="409575"/>
          </a:xfrm>
          <a:prstGeom prst="rect">
            <a:avLst/>
          </a:prstGeom>
          <a:solidFill>
            <a:srgbClr val="FFFF00"/>
          </a:solidFill>
          <a:ln w="12700" cap="sq">
            <a:solidFill>
              <a:srgbClr val="FFFF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b="1">
                <a:solidFill>
                  <a:srgbClr val="000066"/>
                </a:solidFill>
                <a:latin typeface="Times New Roman" pitchFamily="18" charset="0"/>
              </a:rPr>
              <a:t>设备</a:t>
            </a:r>
          </a:p>
        </p:txBody>
      </p:sp>
      <p:sp>
        <p:nvSpPr>
          <p:cNvPr id="128012" name="Text Box 12"/>
          <p:cNvSpPr txBox="1">
            <a:spLocks noChangeArrowheads="1"/>
          </p:cNvSpPr>
          <p:nvPr/>
        </p:nvSpPr>
        <p:spPr bwMode="auto">
          <a:xfrm>
            <a:off x="6948488" y="2133600"/>
            <a:ext cx="760412" cy="409575"/>
          </a:xfrm>
          <a:prstGeom prst="rect">
            <a:avLst/>
          </a:prstGeom>
          <a:solidFill>
            <a:srgbClr val="FFFF00"/>
          </a:solidFill>
          <a:ln w="12700" cap="sq">
            <a:solidFill>
              <a:srgbClr val="FFFF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b="1">
                <a:solidFill>
                  <a:srgbClr val="000066"/>
                </a:solidFill>
                <a:latin typeface="Times New Roman" pitchFamily="18" charset="0"/>
              </a:rPr>
              <a:t>设备</a:t>
            </a:r>
          </a:p>
        </p:txBody>
      </p:sp>
      <p:sp>
        <p:nvSpPr>
          <p:cNvPr id="128013" name="Text Box 13"/>
          <p:cNvSpPr txBox="1">
            <a:spLocks noChangeArrowheads="1"/>
          </p:cNvSpPr>
          <p:nvPr/>
        </p:nvSpPr>
        <p:spPr bwMode="auto">
          <a:xfrm>
            <a:off x="7051675" y="2914650"/>
            <a:ext cx="760413" cy="409575"/>
          </a:xfrm>
          <a:prstGeom prst="rect">
            <a:avLst/>
          </a:prstGeom>
          <a:solidFill>
            <a:srgbClr val="FFFF00"/>
          </a:solidFill>
          <a:ln w="12700" cap="sq">
            <a:solidFill>
              <a:srgbClr val="FFFF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b="1">
                <a:solidFill>
                  <a:srgbClr val="000066"/>
                </a:solidFill>
                <a:latin typeface="Times New Roman" pitchFamily="18" charset="0"/>
              </a:rPr>
              <a:t>设备</a:t>
            </a:r>
          </a:p>
        </p:txBody>
      </p:sp>
      <p:sp>
        <p:nvSpPr>
          <p:cNvPr id="128014" name="Text Box 14"/>
          <p:cNvSpPr txBox="1">
            <a:spLocks noChangeArrowheads="1"/>
          </p:cNvSpPr>
          <p:nvPr/>
        </p:nvSpPr>
        <p:spPr bwMode="auto">
          <a:xfrm>
            <a:off x="7051675" y="3524250"/>
            <a:ext cx="760413" cy="409575"/>
          </a:xfrm>
          <a:prstGeom prst="rect">
            <a:avLst/>
          </a:prstGeom>
          <a:solidFill>
            <a:srgbClr val="FFFF00"/>
          </a:solidFill>
          <a:ln w="12700" cap="sq">
            <a:solidFill>
              <a:srgbClr val="FFFF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b="1">
                <a:solidFill>
                  <a:srgbClr val="000066"/>
                </a:solidFill>
                <a:latin typeface="Times New Roman" pitchFamily="18" charset="0"/>
              </a:rPr>
              <a:t>设备</a:t>
            </a:r>
          </a:p>
        </p:txBody>
      </p:sp>
      <p:sp>
        <p:nvSpPr>
          <p:cNvPr id="128015" name="Text Box 15"/>
          <p:cNvSpPr txBox="1">
            <a:spLocks noChangeArrowheads="1"/>
          </p:cNvSpPr>
          <p:nvPr/>
        </p:nvSpPr>
        <p:spPr bwMode="auto">
          <a:xfrm>
            <a:off x="7051675" y="4298950"/>
            <a:ext cx="760413" cy="409575"/>
          </a:xfrm>
          <a:prstGeom prst="rect">
            <a:avLst/>
          </a:prstGeom>
          <a:solidFill>
            <a:srgbClr val="FFFF00"/>
          </a:solidFill>
          <a:ln w="12700" cap="sq">
            <a:solidFill>
              <a:srgbClr val="FFFF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b="1">
                <a:solidFill>
                  <a:srgbClr val="000066"/>
                </a:solidFill>
                <a:latin typeface="Times New Roman" pitchFamily="18" charset="0"/>
              </a:rPr>
              <a:t>设备</a:t>
            </a:r>
          </a:p>
        </p:txBody>
      </p:sp>
      <p:sp>
        <p:nvSpPr>
          <p:cNvPr id="128016" name="Text Box 16"/>
          <p:cNvSpPr txBox="1">
            <a:spLocks noChangeArrowheads="1"/>
          </p:cNvSpPr>
          <p:nvPr/>
        </p:nvSpPr>
        <p:spPr bwMode="auto">
          <a:xfrm>
            <a:off x="7051675" y="5060950"/>
            <a:ext cx="760413" cy="409575"/>
          </a:xfrm>
          <a:prstGeom prst="rect">
            <a:avLst/>
          </a:prstGeom>
          <a:solidFill>
            <a:srgbClr val="FFFF00"/>
          </a:solidFill>
          <a:ln w="12700" cap="sq">
            <a:solidFill>
              <a:srgbClr val="FFFF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b="1">
                <a:solidFill>
                  <a:srgbClr val="000066"/>
                </a:solidFill>
                <a:latin typeface="Times New Roman" pitchFamily="18" charset="0"/>
              </a:rPr>
              <a:t>设备</a:t>
            </a:r>
          </a:p>
        </p:txBody>
      </p:sp>
      <p:sp>
        <p:nvSpPr>
          <p:cNvPr id="128017" name="Text Box 17"/>
          <p:cNvSpPr txBox="1">
            <a:spLocks noChangeArrowheads="1"/>
          </p:cNvSpPr>
          <p:nvPr/>
        </p:nvSpPr>
        <p:spPr bwMode="auto">
          <a:xfrm>
            <a:off x="7051675" y="5734050"/>
            <a:ext cx="760413" cy="409575"/>
          </a:xfrm>
          <a:prstGeom prst="rect">
            <a:avLst/>
          </a:prstGeom>
          <a:solidFill>
            <a:srgbClr val="FFFF00"/>
          </a:solidFill>
          <a:ln w="12700" cap="sq">
            <a:solidFill>
              <a:srgbClr val="FFFF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b="1">
                <a:solidFill>
                  <a:srgbClr val="000066"/>
                </a:solidFill>
                <a:latin typeface="Times New Roman" pitchFamily="18" charset="0"/>
              </a:rPr>
              <a:t>设备</a:t>
            </a:r>
          </a:p>
        </p:txBody>
      </p:sp>
      <p:cxnSp>
        <p:nvCxnSpPr>
          <p:cNvPr id="128018" name="AutoShape 18"/>
          <p:cNvCxnSpPr>
            <a:cxnSpLocks noChangeShapeType="1"/>
            <a:stCxn id="128003" idx="3"/>
            <a:endCxn id="128005" idx="1"/>
          </p:cNvCxnSpPr>
          <p:nvPr/>
        </p:nvCxnSpPr>
        <p:spPr bwMode="auto">
          <a:xfrm flipV="1">
            <a:off x="2174875" y="2566988"/>
            <a:ext cx="762000" cy="914400"/>
          </a:xfrm>
          <a:prstGeom prst="bentConnector3">
            <a:avLst>
              <a:gd name="adj1" fmla="val 50000"/>
            </a:avLst>
          </a:prstGeom>
          <a:noFill/>
          <a:ln w="28575" cap="sq">
            <a:solidFill>
              <a:schemeClr val="accent2"/>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019" name="AutoShape 19"/>
          <p:cNvCxnSpPr>
            <a:cxnSpLocks noChangeShapeType="1"/>
            <a:stCxn id="128003" idx="3"/>
            <a:endCxn id="128006" idx="1"/>
          </p:cNvCxnSpPr>
          <p:nvPr/>
        </p:nvCxnSpPr>
        <p:spPr bwMode="auto">
          <a:xfrm>
            <a:off x="2174875" y="3481388"/>
            <a:ext cx="762000" cy="1479550"/>
          </a:xfrm>
          <a:prstGeom prst="bentConnector3">
            <a:avLst>
              <a:gd name="adj1" fmla="val 50000"/>
            </a:avLst>
          </a:prstGeom>
          <a:noFill/>
          <a:ln w="28575" cap="sq">
            <a:solidFill>
              <a:schemeClr val="accent2"/>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020" name="AutoShape 20"/>
          <p:cNvCxnSpPr>
            <a:cxnSpLocks noChangeShapeType="1"/>
            <a:stCxn id="128005" idx="3"/>
            <a:endCxn id="128007" idx="1"/>
          </p:cNvCxnSpPr>
          <p:nvPr/>
        </p:nvCxnSpPr>
        <p:spPr bwMode="auto">
          <a:xfrm flipV="1">
            <a:off x="3851275" y="2020888"/>
            <a:ext cx="914400" cy="546100"/>
          </a:xfrm>
          <a:prstGeom prst="bentConnector3">
            <a:avLst>
              <a:gd name="adj1" fmla="val 50000"/>
            </a:avLst>
          </a:prstGeom>
          <a:noFill/>
          <a:ln w="28575" cap="sq">
            <a:solidFill>
              <a:srgbClr val="0033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021" name="AutoShape 21"/>
          <p:cNvCxnSpPr>
            <a:cxnSpLocks noChangeShapeType="1"/>
            <a:stCxn id="128005" idx="3"/>
            <a:endCxn id="128008" idx="1"/>
          </p:cNvCxnSpPr>
          <p:nvPr/>
        </p:nvCxnSpPr>
        <p:spPr bwMode="auto">
          <a:xfrm>
            <a:off x="3851275" y="2566988"/>
            <a:ext cx="914400" cy="996950"/>
          </a:xfrm>
          <a:prstGeom prst="bentConnector3">
            <a:avLst>
              <a:gd name="adj1" fmla="val 50000"/>
            </a:avLst>
          </a:prstGeom>
          <a:noFill/>
          <a:ln w="28575" cap="sq">
            <a:solidFill>
              <a:srgbClr val="0033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022" name="AutoShape 22"/>
          <p:cNvCxnSpPr>
            <a:cxnSpLocks noChangeShapeType="1"/>
            <a:stCxn id="128006" idx="3"/>
            <a:endCxn id="128009" idx="1"/>
          </p:cNvCxnSpPr>
          <p:nvPr/>
        </p:nvCxnSpPr>
        <p:spPr bwMode="auto">
          <a:xfrm flipV="1">
            <a:off x="3851275" y="4503738"/>
            <a:ext cx="914400" cy="457200"/>
          </a:xfrm>
          <a:prstGeom prst="bentConnector3">
            <a:avLst>
              <a:gd name="adj1" fmla="val 50000"/>
            </a:avLst>
          </a:prstGeom>
          <a:noFill/>
          <a:ln w="28575" cap="sq">
            <a:solidFill>
              <a:srgbClr val="0033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023" name="AutoShape 23"/>
          <p:cNvCxnSpPr>
            <a:cxnSpLocks noChangeShapeType="1"/>
            <a:stCxn id="128006" idx="3"/>
            <a:endCxn id="128010" idx="1"/>
          </p:cNvCxnSpPr>
          <p:nvPr/>
        </p:nvCxnSpPr>
        <p:spPr bwMode="auto">
          <a:xfrm>
            <a:off x="3851275" y="4960938"/>
            <a:ext cx="914400" cy="533400"/>
          </a:xfrm>
          <a:prstGeom prst="bentConnector3">
            <a:avLst>
              <a:gd name="adj1" fmla="val 50000"/>
            </a:avLst>
          </a:prstGeom>
          <a:noFill/>
          <a:ln w="28575" cap="sq">
            <a:solidFill>
              <a:srgbClr val="0033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024" name="AutoShape 24"/>
          <p:cNvCxnSpPr>
            <a:cxnSpLocks noChangeShapeType="1"/>
            <a:stCxn id="128007" idx="3"/>
            <a:endCxn id="128011" idx="1"/>
          </p:cNvCxnSpPr>
          <p:nvPr/>
        </p:nvCxnSpPr>
        <p:spPr bwMode="auto">
          <a:xfrm flipV="1">
            <a:off x="5908675" y="1568450"/>
            <a:ext cx="1039813" cy="452438"/>
          </a:xfrm>
          <a:prstGeom prst="bentConnector3">
            <a:avLst>
              <a:gd name="adj1" fmla="val 49926"/>
            </a:avLst>
          </a:prstGeom>
          <a:noFill/>
          <a:ln w="28575" cap="sq">
            <a:solidFill>
              <a:srgbClr val="0033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025" name="AutoShape 25"/>
          <p:cNvCxnSpPr>
            <a:cxnSpLocks noChangeShapeType="1"/>
            <a:stCxn id="128007" idx="3"/>
            <a:endCxn id="128012" idx="1"/>
          </p:cNvCxnSpPr>
          <p:nvPr/>
        </p:nvCxnSpPr>
        <p:spPr bwMode="auto">
          <a:xfrm>
            <a:off x="5908675" y="2020888"/>
            <a:ext cx="1039813" cy="317500"/>
          </a:xfrm>
          <a:prstGeom prst="bentConnector3">
            <a:avLst>
              <a:gd name="adj1" fmla="val 49926"/>
            </a:avLst>
          </a:prstGeom>
          <a:noFill/>
          <a:ln w="28575" cap="sq">
            <a:solidFill>
              <a:srgbClr val="0033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026" name="AutoShape 26"/>
          <p:cNvCxnSpPr>
            <a:cxnSpLocks noChangeShapeType="1"/>
            <a:stCxn id="128008" idx="3"/>
            <a:endCxn id="128013" idx="1"/>
          </p:cNvCxnSpPr>
          <p:nvPr/>
        </p:nvCxnSpPr>
        <p:spPr bwMode="auto">
          <a:xfrm flipV="1">
            <a:off x="5908675" y="3119438"/>
            <a:ext cx="1143000" cy="444500"/>
          </a:xfrm>
          <a:prstGeom prst="bentConnector3">
            <a:avLst>
              <a:gd name="adj1" fmla="val 50000"/>
            </a:avLst>
          </a:prstGeom>
          <a:noFill/>
          <a:ln w="28575" cap="sq">
            <a:solidFill>
              <a:srgbClr val="0033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027" name="AutoShape 27"/>
          <p:cNvCxnSpPr>
            <a:cxnSpLocks noChangeShapeType="1"/>
            <a:stCxn id="128008" idx="3"/>
            <a:endCxn id="128014" idx="1"/>
          </p:cNvCxnSpPr>
          <p:nvPr/>
        </p:nvCxnSpPr>
        <p:spPr bwMode="auto">
          <a:xfrm>
            <a:off x="5908675" y="3563938"/>
            <a:ext cx="1143000" cy="165100"/>
          </a:xfrm>
          <a:prstGeom prst="bentConnector3">
            <a:avLst>
              <a:gd name="adj1" fmla="val 50000"/>
            </a:avLst>
          </a:prstGeom>
          <a:noFill/>
          <a:ln w="28575" cap="sq">
            <a:solidFill>
              <a:srgbClr val="0033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028" name="AutoShape 28"/>
          <p:cNvCxnSpPr>
            <a:cxnSpLocks noChangeShapeType="1"/>
            <a:stCxn id="128009" idx="3"/>
            <a:endCxn id="128015" idx="1"/>
          </p:cNvCxnSpPr>
          <p:nvPr/>
        </p:nvCxnSpPr>
        <p:spPr bwMode="auto">
          <a:xfrm>
            <a:off x="5908675" y="4503738"/>
            <a:ext cx="1143000" cy="0"/>
          </a:xfrm>
          <a:prstGeom prst="straightConnector1">
            <a:avLst/>
          </a:prstGeom>
          <a:noFill/>
          <a:ln w="28575" cap="sq">
            <a:solidFill>
              <a:srgbClr val="00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029" name="AutoShape 29"/>
          <p:cNvCxnSpPr>
            <a:cxnSpLocks noChangeShapeType="1"/>
            <a:stCxn id="128010" idx="3"/>
            <a:endCxn id="128016" idx="1"/>
          </p:cNvCxnSpPr>
          <p:nvPr/>
        </p:nvCxnSpPr>
        <p:spPr bwMode="auto">
          <a:xfrm flipV="1">
            <a:off x="5908675" y="5265738"/>
            <a:ext cx="1143000" cy="228600"/>
          </a:xfrm>
          <a:prstGeom prst="bentConnector3">
            <a:avLst>
              <a:gd name="adj1" fmla="val 50000"/>
            </a:avLst>
          </a:prstGeom>
          <a:noFill/>
          <a:ln w="28575" cap="sq">
            <a:solidFill>
              <a:srgbClr val="0033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030" name="AutoShape 30"/>
          <p:cNvCxnSpPr>
            <a:cxnSpLocks noChangeShapeType="1"/>
            <a:stCxn id="128010" idx="3"/>
            <a:endCxn id="128017" idx="1"/>
          </p:cNvCxnSpPr>
          <p:nvPr/>
        </p:nvCxnSpPr>
        <p:spPr bwMode="auto">
          <a:xfrm>
            <a:off x="5908675" y="5494338"/>
            <a:ext cx="1143000" cy="444500"/>
          </a:xfrm>
          <a:prstGeom prst="bentConnector3">
            <a:avLst>
              <a:gd name="adj1" fmla="val 50000"/>
            </a:avLst>
          </a:prstGeom>
          <a:noFill/>
          <a:ln w="28575" cap="sq">
            <a:solidFill>
              <a:srgbClr val="0033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026" name="Rectangle 2"/>
          <p:cNvSpPr>
            <a:spLocks noGrp="1" noChangeArrowheads="1"/>
          </p:cNvSpPr>
          <p:nvPr>
            <p:ph type="body" idx="1"/>
          </p:nvPr>
        </p:nvSpPr>
        <p:spPr>
          <a:xfrm>
            <a:off x="539750" y="1196974"/>
            <a:ext cx="8353425" cy="5328370"/>
          </a:xfrm>
        </p:spPr>
        <p:txBody>
          <a:bodyPr>
            <a:noAutofit/>
          </a:bodyPr>
          <a:lstStyle/>
          <a:p>
            <a:r>
              <a:rPr lang="zh-CN" altLang="en-US" dirty="0"/>
              <a:t>设备管理</a:t>
            </a:r>
          </a:p>
          <a:p>
            <a:pPr lvl="1"/>
            <a:r>
              <a:rPr lang="en-US" altLang="zh-CN" dirty="0"/>
              <a:t>I/O</a:t>
            </a:r>
            <a:r>
              <a:rPr lang="zh-CN" altLang="en-US" dirty="0"/>
              <a:t>设备与</a:t>
            </a:r>
            <a:r>
              <a:rPr lang="en-US" altLang="zh-CN" dirty="0"/>
              <a:t>CPU</a:t>
            </a:r>
            <a:r>
              <a:rPr lang="zh-CN" altLang="en-US" dirty="0"/>
              <a:t>的通信方式</a:t>
            </a:r>
          </a:p>
          <a:p>
            <a:pPr lvl="2"/>
            <a:r>
              <a:rPr lang="zh-CN" altLang="en-US" dirty="0"/>
              <a:t>通道方式</a:t>
            </a:r>
          </a:p>
          <a:p>
            <a:pPr lvl="3"/>
            <a:r>
              <a:rPr lang="zh-CN" altLang="en-US" dirty="0"/>
              <a:t>字节多路</a:t>
            </a:r>
            <a:r>
              <a:rPr lang="zh-CN" altLang="en-US" dirty="0" smtClean="0"/>
              <a:t>通道（</a:t>
            </a:r>
            <a:r>
              <a:rPr lang="en-US" altLang="zh-CN" dirty="0">
                <a:latin typeface="Times New Roman" panose="02020603050405020304" pitchFamily="18" charset="0"/>
              </a:rPr>
              <a:t>byte multiplexor channel</a:t>
            </a:r>
            <a:r>
              <a:rPr lang="zh-CN" altLang="en-US" dirty="0" smtClean="0"/>
              <a:t>）</a:t>
            </a:r>
            <a:endParaRPr lang="zh-CN" altLang="en-US" dirty="0"/>
          </a:p>
          <a:p>
            <a:pPr lvl="4"/>
            <a:r>
              <a:rPr lang="zh-CN" altLang="en-US" dirty="0"/>
              <a:t>以字节为单位传送信息，可以分时执行多个通道程序</a:t>
            </a:r>
          </a:p>
          <a:p>
            <a:pPr lvl="4"/>
            <a:r>
              <a:rPr lang="zh-CN" altLang="en-US" dirty="0"/>
              <a:t>适用于中低速设备</a:t>
            </a:r>
          </a:p>
          <a:p>
            <a:pPr lvl="3"/>
            <a:r>
              <a:rPr lang="zh-CN" altLang="en-US" dirty="0" smtClean="0"/>
              <a:t>数组</a:t>
            </a:r>
            <a:r>
              <a:rPr lang="zh-CN" altLang="en-US" dirty="0"/>
              <a:t>多路</a:t>
            </a:r>
            <a:r>
              <a:rPr lang="zh-CN" altLang="en-US" dirty="0" smtClean="0"/>
              <a:t>通道（</a:t>
            </a:r>
            <a:r>
              <a:rPr lang="en-US" altLang="zh-CN" dirty="0">
                <a:latin typeface="Times New Roman" panose="02020603050405020304" pitchFamily="18" charset="0"/>
              </a:rPr>
              <a:t>block multiplexer channel</a:t>
            </a:r>
            <a:r>
              <a:rPr lang="zh-CN" altLang="en-US" dirty="0" smtClean="0"/>
              <a:t>）</a:t>
            </a:r>
            <a:endParaRPr lang="zh-CN" altLang="en-US" dirty="0"/>
          </a:p>
          <a:p>
            <a:pPr lvl="4"/>
            <a:r>
              <a:rPr lang="zh-CN" altLang="en-US" dirty="0"/>
              <a:t>分时执行多道程序，轮流为每道程序服务，每条</a:t>
            </a:r>
            <a:r>
              <a:rPr lang="zh-CN" altLang="en-US" dirty="0" smtClean="0"/>
              <a:t>指令</a:t>
            </a:r>
          </a:p>
          <a:p>
            <a:pPr marL="1695450" lvl="4" indent="0">
              <a:buNone/>
            </a:pPr>
            <a:r>
              <a:rPr lang="zh-CN" altLang="en-US" dirty="0" smtClean="0"/>
              <a:t>可以传送一批数据</a:t>
            </a:r>
            <a:endParaRPr lang="en-US" altLang="zh-CN" dirty="0" smtClean="0"/>
          </a:p>
          <a:p>
            <a:pPr lvl="4"/>
            <a:r>
              <a:rPr lang="zh-CN" altLang="en-US" dirty="0" smtClean="0"/>
              <a:t>适用于高速设备</a:t>
            </a:r>
            <a:endParaRPr lang="en-US" altLang="zh-CN" dirty="0" smtClean="0"/>
          </a:p>
          <a:p>
            <a:pPr lvl="3"/>
            <a:r>
              <a:rPr lang="zh-CN" altLang="en-US" dirty="0"/>
              <a:t>选择通道（</a:t>
            </a:r>
            <a:r>
              <a:rPr lang="en-US" altLang="zh-CN" dirty="0">
                <a:latin typeface="Times New Roman" panose="02020603050405020304" pitchFamily="18" charset="0"/>
              </a:rPr>
              <a:t>selector channel</a:t>
            </a:r>
            <a:r>
              <a:rPr lang="zh-CN" altLang="en-US" dirty="0"/>
              <a:t>）</a:t>
            </a:r>
          </a:p>
          <a:p>
            <a:pPr lvl="4"/>
            <a:r>
              <a:rPr lang="zh-CN" altLang="en-US" dirty="0"/>
              <a:t>一次只将一个通道程序执行完，再转向下一个</a:t>
            </a:r>
          </a:p>
          <a:p>
            <a:pPr lvl="4"/>
            <a:r>
              <a:rPr lang="zh-CN" altLang="en-US" dirty="0"/>
              <a:t>适用于高速外围设备，成批传送</a:t>
            </a:r>
            <a:r>
              <a:rPr lang="zh-CN" altLang="en-US" dirty="0" smtClean="0"/>
              <a:t>数据</a:t>
            </a:r>
            <a:endParaRPr lang="en-US" altLang="zh-CN" dirty="0" smtClean="0"/>
          </a:p>
          <a:p>
            <a:pPr marL="1695450" lvl="4" indent="0">
              <a:buNone/>
            </a:pPr>
            <a:endParaRPr lang="en-US" altLang="zh-CN" dirty="0" smtClean="0"/>
          </a:p>
          <a:p>
            <a:pPr marL="1695450" lvl="4" indent="0">
              <a:buNone/>
            </a:pPr>
            <a:endParaRPr lang="en-US" altLang="zh-CN" dirty="0" smtClean="0"/>
          </a:p>
          <a:p>
            <a:pPr marL="1695450" lvl="4" indent="0">
              <a:buNone/>
            </a:pPr>
            <a:endParaRPr lang="zh-CN" altLang="en-US" dirty="0" smtClean="0"/>
          </a:p>
          <a:p>
            <a:pPr marL="1695450" lvl="4" indent="0">
              <a:buNone/>
            </a:pPr>
            <a:endParaRPr lang="zh-CN" altLang="en-US" dirty="0"/>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body" idx="1"/>
          </p:nvPr>
        </p:nvSpPr>
        <p:spPr>
          <a:xfrm>
            <a:off x="539750" y="1196975"/>
            <a:ext cx="8001000" cy="5111750"/>
          </a:xfrm>
        </p:spPr>
        <p:txBody>
          <a:bodyPr/>
          <a:lstStyle/>
          <a:p>
            <a:r>
              <a:rPr lang="zh-CN" altLang="en-US" dirty="0"/>
              <a:t>设备管理</a:t>
            </a:r>
          </a:p>
          <a:p>
            <a:pPr lvl="1"/>
            <a:r>
              <a:rPr lang="zh-CN" altLang="en-US" dirty="0"/>
              <a:t>缓冲技术</a:t>
            </a:r>
          </a:p>
          <a:p>
            <a:pPr lvl="2"/>
            <a:r>
              <a:rPr lang="en-US" altLang="zh-CN" dirty="0"/>
              <a:t>CPU</a:t>
            </a:r>
            <a:r>
              <a:rPr lang="zh-CN" altLang="en-US" dirty="0"/>
              <a:t>与外设、内存与外设、外设与外设之间的处理速度不匹配</a:t>
            </a:r>
          </a:p>
          <a:p>
            <a:pPr lvl="3"/>
            <a:r>
              <a:rPr lang="en-US" altLang="zh-CN" dirty="0"/>
              <a:t>CPU</a:t>
            </a:r>
            <a:r>
              <a:rPr lang="zh-CN" altLang="en-US" dirty="0"/>
              <a:t>与各种</a:t>
            </a:r>
            <a:r>
              <a:rPr lang="zh-CN" altLang="en-US" dirty="0" smtClean="0"/>
              <a:t>外部设备速度</a:t>
            </a:r>
            <a:r>
              <a:rPr lang="zh-CN" altLang="en-US" dirty="0"/>
              <a:t>上的差异很大</a:t>
            </a:r>
          </a:p>
          <a:p>
            <a:pPr lvl="4"/>
            <a:r>
              <a:rPr lang="zh-CN" altLang="en-US" dirty="0"/>
              <a:t>处理速度极慢的外设频繁地中断</a:t>
            </a:r>
            <a:r>
              <a:rPr lang="en-US" altLang="zh-CN" dirty="0"/>
              <a:t>CPU</a:t>
            </a:r>
            <a:r>
              <a:rPr lang="zh-CN" altLang="en-US" dirty="0"/>
              <a:t>的运行，将会大大降低</a:t>
            </a:r>
            <a:r>
              <a:rPr lang="en-US" altLang="zh-CN" dirty="0"/>
              <a:t>CPU</a:t>
            </a:r>
            <a:r>
              <a:rPr lang="zh-CN" altLang="en-US" dirty="0"/>
              <a:t>的使用效率</a:t>
            </a:r>
            <a:endParaRPr lang="zh-CN" altLang="en-US" dirty="0">
              <a:solidFill>
                <a:srgbClr val="008080"/>
              </a:solidFill>
            </a:endParaRPr>
          </a:p>
          <a:p>
            <a:pPr lvl="3"/>
            <a:r>
              <a:rPr lang="zh-CN" altLang="en-US" dirty="0"/>
              <a:t>设备与设备</a:t>
            </a:r>
            <a:r>
              <a:rPr lang="zh-CN" altLang="en-US" dirty="0" smtClean="0"/>
              <a:t>之间速度</a:t>
            </a:r>
            <a:r>
              <a:rPr lang="zh-CN" altLang="en-US" dirty="0"/>
              <a:t>的差异也很大</a:t>
            </a:r>
          </a:p>
          <a:p>
            <a:pPr lvl="3"/>
            <a:r>
              <a:rPr lang="zh-CN" altLang="en-US" dirty="0"/>
              <a:t>系统会因大量的数据而需要</a:t>
            </a:r>
            <a:r>
              <a:rPr lang="en-US" altLang="zh-CN" dirty="0"/>
              <a:t>I/O</a:t>
            </a:r>
            <a:r>
              <a:rPr lang="zh-CN" altLang="en-US" dirty="0"/>
              <a:t>，也会因没有数据而长时间没有</a:t>
            </a:r>
            <a:r>
              <a:rPr lang="en-US" altLang="zh-CN" dirty="0"/>
              <a:t>I/O</a:t>
            </a:r>
            <a:r>
              <a:rPr lang="zh-CN" altLang="en-US" dirty="0"/>
              <a:t>，导致造成</a:t>
            </a:r>
            <a:r>
              <a:rPr lang="en-US" altLang="zh-CN" dirty="0"/>
              <a:t>I/O</a:t>
            </a:r>
            <a:r>
              <a:rPr lang="zh-CN" altLang="en-US" dirty="0"/>
              <a:t>负荷的不均匀</a:t>
            </a:r>
          </a:p>
          <a:p>
            <a:pPr lvl="2"/>
            <a:r>
              <a:rPr lang="zh-CN" altLang="en-US" dirty="0"/>
              <a:t>利用输入输出缓冲器可提高</a:t>
            </a:r>
            <a:r>
              <a:rPr lang="en-US" altLang="zh-CN" dirty="0"/>
              <a:t>CPU</a:t>
            </a:r>
            <a:r>
              <a:rPr lang="zh-CN" altLang="en-US" dirty="0"/>
              <a:t>与输入输出设备之间的并行程度，提高整个系统的运行效率</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566738" y="1196975"/>
            <a:ext cx="8253412" cy="5327650"/>
          </a:xfrm>
        </p:spPr>
        <p:txBody>
          <a:bodyPr/>
          <a:lstStyle/>
          <a:p>
            <a:pPr marL="284163" indent="-284163"/>
            <a:r>
              <a:rPr lang="zh-CN" altLang="en-US" dirty="0"/>
              <a:t>操作系统的概念</a:t>
            </a:r>
          </a:p>
          <a:p>
            <a:pPr marL="760413" lvl="1" indent="-285750"/>
            <a:r>
              <a:rPr kumimoji="1" lang="zh-CN" altLang="en-US" dirty="0"/>
              <a:t>操作系统是对</a:t>
            </a:r>
            <a:r>
              <a:rPr kumimoji="1" lang="zh-CN" altLang="en-US" dirty="0">
                <a:solidFill>
                  <a:srgbClr val="FF0000"/>
                </a:solidFill>
              </a:rPr>
              <a:t>计算机</a:t>
            </a:r>
            <a:r>
              <a:rPr kumimoji="1" lang="zh-CN" altLang="en-US" dirty="0"/>
              <a:t>系统中的所有</a:t>
            </a:r>
            <a:r>
              <a:rPr kumimoji="1" lang="zh-CN" altLang="en-US" dirty="0">
                <a:solidFill>
                  <a:srgbClr val="FF0000"/>
                </a:solidFill>
              </a:rPr>
              <a:t>资源</a:t>
            </a:r>
            <a:r>
              <a:rPr kumimoji="1" lang="zh-CN" altLang="en-US" dirty="0"/>
              <a:t>进行高效管理的一种</a:t>
            </a:r>
            <a:r>
              <a:rPr kumimoji="1" lang="zh-CN" altLang="en-US" dirty="0">
                <a:solidFill>
                  <a:srgbClr val="FF0000"/>
                </a:solidFill>
              </a:rPr>
              <a:t>系统软件</a:t>
            </a:r>
            <a:r>
              <a:rPr kumimoji="1" lang="zh-CN" altLang="en-US" dirty="0"/>
              <a:t>，是所有其他软件运行的基础，是用户使用计算机的接口</a:t>
            </a:r>
          </a:p>
          <a:p>
            <a:pPr marL="1179513" lvl="2" indent="-228600">
              <a:lnSpc>
                <a:spcPct val="150000"/>
              </a:lnSpc>
            </a:pPr>
            <a:r>
              <a:rPr lang="zh-CN" altLang="en-US" dirty="0" smtClean="0"/>
              <a:t> 操作系统</a:t>
            </a:r>
            <a:r>
              <a:rPr lang="zh-CN" altLang="en-US" dirty="0"/>
              <a:t>是加到计算机硬件上的</a:t>
            </a:r>
            <a:r>
              <a:rPr lang="zh-CN" altLang="en-US" dirty="0">
                <a:solidFill>
                  <a:srgbClr val="FF0000"/>
                </a:solidFill>
              </a:rPr>
              <a:t>第一层软件</a:t>
            </a:r>
            <a:r>
              <a:rPr lang="zh-CN" altLang="en-US" dirty="0"/>
              <a:t>，它是对计算机硬件的首次扩充</a:t>
            </a:r>
          </a:p>
          <a:p>
            <a:pPr marL="1179513" lvl="2" indent="-228600">
              <a:lnSpc>
                <a:spcPct val="150000"/>
              </a:lnSpc>
            </a:pPr>
            <a:r>
              <a:rPr lang="zh-CN" altLang="en-US" dirty="0"/>
              <a:t> 操作系统管理的是计算机的硬件，随着计算机硬件的发展和深化，必然导致操作系统更新换代</a:t>
            </a:r>
          </a:p>
          <a:p>
            <a:pPr marL="1179513" lvl="2" indent="-228600">
              <a:lnSpc>
                <a:spcPct val="150000"/>
              </a:lnSpc>
            </a:pPr>
            <a:r>
              <a:rPr lang="zh-CN" altLang="en-US" dirty="0"/>
              <a:t> 操作系统是用户与计算机硬件设备之间的接口</a:t>
            </a: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body" idx="1"/>
          </p:nvPr>
        </p:nvSpPr>
        <p:spPr>
          <a:xfrm>
            <a:off x="539750" y="1196975"/>
            <a:ext cx="8001000" cy="5400675"/>
          </a:xfrm>
        </p:spPr>
        <p:txBody>
          <a:bodyPr/>
          <a:lstStyle/>
          <a:p>
            <a:r>
              <a:rPr lang="zh-CN" altLang="en-US" dirty="0"/>
              <a:t>设备管理</a:t>
            </a:r>
          </a:p>
          <a:p>
            <a:pPr lvl="1"/>
            <a:r>
              <a:rPr lang="zh-CN" altLang="en-US" dirty="0"/>
              <a:t>缓冲技术</a:t>
            </a:r>
          </a:p>
          <a:p>
            <a:pPr lvl="2" algn="just"/>
            <a:r>
              <a:rPr lang="zh-CN" altLang="en-US" dirty="0"/>
              <a:t>缓冲是用来在两种不同速度的设备之间传输信息时平滑传输过程的常用手段</a:t>
            </a:r>
          </a:p>
          <a:p>
            <a:pPr lvl="2" algn="just"/>
            <a:r>
              <a:rPr lang="zh-CN" altLang="en-US" dirty="0"/>
              <a:t>缓冲技术是用来匹配</a:t>
            </a:r>
            <a:r>
              <a:rPr lang="en-US" altLang="zh-CN" dirty="0"/>
              <a:t>CPU</a:t>
            </a:r>
            <a:r>
              <a:rPr lang="zh-CN" altLang="en-US" dirty="0"/>
              <a:t>与设备之间速度差异和</a:t>
            </a:r>
            <a:r>
              <a:rPr lang="zh-CN" altLang="en-US" dirty="0" smtClean="0"/>
              <a:t>负荷不</a:t>
            </a:r>
            <a:r>
              <a:rPr lang="zh-CN" altLang="en-US" dirty="0"/>
              <a:t>均匀而采用的一种手段</a:t>
            </a:r>
          </a:p>
          <a:p>
            <a:pPr lvl="2" algn="just"/>
            <a:r>
              <a:rPr lang="zh-CN" altLang="en-US" dirty="0"/>
              <a:t>常用的缓冲技术</a:t>
            </a:r>
          </a:p>
          <a:p>
            <a:pPr lvl="3" algn="just"/>
            <a:r>
              <a:rPr lang="zh-CN" altLang="en-US" dirty="0"/>
              <a:t>双缓冲：系统设置两个缓冲区</a:t>
            </a:r>
          </a:p>
          <a:p>
            <a:pPr lvl="3" algn="just"/>
            <a:r>
              <a:rPr lang="zh-CN" altLang="en-US" dirty="0"/>
              <a:t>环形缓冲：若干缓冲区形成了一个环</a:t>
            </a:r>
          </a:p>
          <a:p>
            <a:pPr lvl="3" algn="just"/>
            <a:r>
              <a:rPr lang="zh-CN" altLang="en-US" dirty="0"/>
              <a:t>缓冲池：多个缓冲区，形成一个缓冲池</a:t>
            </a: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8242" name="Rectangle 2"/>
          <p:cNvSpPr>
            <a:spLocks noGrp="1" noChangeArrowheads="1"/>
          </p:cNvSpPr>
          <p:nvPr>
            <p:ph type="body" idx="1"/>
          </p:nvPr>
        </p:nvSpPr>
        <p:spPr>
          <a:xfrm>
            <a:off x="539750" y="1196975"/>
            <a:ext cx="7993063" cy="4824413"/>
          </a:xfrm>
        </p:spPr>
        <p:txBody>
          <a:bodyPr/>
          <a:lstStyle/>
          <a:p>
            <a:r>
              <a:rPr lang="zh-CN" altLang="en-US" dirty="0"/>
              <a:t>设备管理</a:t>
            </a:r>
          </a:p>
          <a:p>
            <a:pPr lvl="1"/>
            <a:r>
              <a:rPr lang="en-US" altLang="zh-CN" dirty="0" err="1"/>
              <a:t>SPOOLing</a:t>
            </a:r>
            <a:r>
              <a:rPr lang="zh-CN" altLang="en-US" dirty="0"/>
              <a:t>技术</a:t>
            </a:r>
          </a:p>
          <a:p>
            <a:pPr lvl="2"/>
            <a:r>
              <a:rPr lang="en-US" altLang="zh-CN" dirty="0"/>
              <a:t>1961</a:t>
            </a:r>
            <a:r>
              <a:rPr lang="zh-CN" altLang="en-US" dirty="0"/>
              <a:t>年，英国曼彻斯特大学</a:t>
            </a:r>
          </a:p>
          <a:p>
            <a:pPr lvl="3">
              <a:lnSpc>
                <a:spcPct val="150000"/>
              </a:lnSpc>
            </a:pPr>
            <a:r>
              <a:rPr lang="en-US" altLang="zh-CN" dirty="0" err="1" smtClean="0"/>
              <a:t>Atalas</a:t>
            </a:r>
            <a:r>
              <a:rPr lang="zh-CN" altLang="en-US" dirty="0" smtClean="0"/>
              <a:t>机中最早采用</a:t>
            </a:r>
            <a:r>
              <a:rPr lang="en-US" altLang="zh-CN" dirty="0" smtClean="0"/>
              <a:t>Simultaneous Peripheral Operation On-Line</a:t>
            </a:r>
            <a:r>
              <a:rPr lang="zh-CN" altLang="en-US" dirty="0"/>
              <a:t>（直译为：联机同步外设操作）</a:t>
            </a:r>
            <a:endParaRPr lang="en-US" altLang="zh-CN" dirty="0" smtClean="0"/>
          </a:p>
          <a:p>
            <a:pPr lvl="2"/>
            <a:r>
              <a:rPr lang="zh-CN" altLang="en-US" dirty="0" smtClean="0"/>
              <a:t>为</a:t>
            </a:r>
            <a:r>
              <a:rPr lang="zh-CN" altLang="en-US" dirty="0"/>
              <a:t>解决高速</a:t>
            </a:r>
            <a:r>
              <a:rPr lang="en-US" altLang="zh-CN" dirty="0"/>
              <a:t>CPU</a:t>
            </a:r>
            <a:r>
              <a:rPr lang="zh-CN" altLang="en-US" dirty="0"/>
              <a:t>和低速</a:t>
            </a:r>
            <a:r>
              <a:rPr lang="en-US" altLang="zh-CN" dirty="0"/>
              <a:t>I/O</a:t>
            </a:r>
            <a:r>
              <a:rPr lang="zh-CN" altLang="en-US" dirty="0"/>
              <a:t>设备的矛盾，而采用的一种</a:t>
            </a:r>
            <a:r>
              <a:rPr lang="zh-CN" altLang="en-US" dirty="0" smtClean="0"/>
              <a:t>技术</a:t>
            </a:r>
            <a:endParaRPr lang="zh-CN" altLang="en-US" sz="2000" dirty="0" smtClean="0"/>
          </a:p>
          <a:p>
            <a:pPr lvl="3">
              <a:lnSpc>
                <a:spcPct val="150000"/>
              </a:lnSpc>
            </a:pPr>
            <a:r>
              <a:rPr lang="zh-CN" altLang="en-US" dirty="0" smtClean="0"/>
              <a:t>假脱机技术</a:t>
            </a:r>
            <a:r>
              <a:rPr lang="en-US" altLang="zh-CN" dirty="0" smtClean="0"/>
              <a:t>——</a:t>
            </a:r>
            <a:r>
              <a:rPr lang="zh-CN" altLang="en-US" dirty="0" smtClean="0"/>
              <a:t>同时的外围设备联机操作</a:t>
            </a:r>
          </a:p>
          <a:p>
            <a:pPr lvl="4">
              <a:lnSpc>
                <a:spcPct val="150000"/>
              </a:lnSpc>
            </a:pPr>
            <a:r>
              <a:rPr lang="zh-CN" altLang="en-US" dirty="0" smtClean="0"/>
              <a:t>利用</a:t>
            </a:r>
            <a:r>
              <a:rPr lang="zh-CN" altLang="en-US" dirty="0"/>
              <a:t>磁盘作缓冲，将输入、计算、输出分别组织成独立的任务流，使</a:t>
            </a:r>
            <a:r>
              <a:rPr lang="en-US" altLang="zh-CN" dirty="0"/>
              <a:t>I/O</a:t>
            </a:r>
            <a:r>
              <a:rPr lang="zh-CN" altLang="en-US" dirty="0"/>
              <a:t>和计算真正并行</a:t>
            </a: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5170" name="Rectangle 2"/>
          <p:cNvSpPr>
            <a:spLocks noGrp="1" noChangeArrowheads="1"/>
          </p:cNvSpPr>
          <p:nvPr>
            <p:ph type="body" idx="1"/>
          </p:nvPr>
        </p:nvSpPr>
        <p:spPr>
          <a:xfrm>
            <a:off x="539750" y="1196975"/>
            <a:ext cx="8001000" cy="5111750"/>
          </a:xfrm>
        </p:spPr>
        <p:txBody>
          <a:bodyPr/>
          <a:lstStyle/>
          <a:p>
            <a:r>
              <a:rPr lang="zh-CN" altLang="en-US"/>
              <a:t>设备管理</a:t>
            </a:r>
          </a:p>
          <a:p>
            <a:pPr lvl="1"/>
            <a:r>
              <a:rPr lang="en-US" altLang="zh-CN"/>
              <a:t>SPOOLing</a:t>
            </a:r>
            <a:r>
              <a:rPr lang="zh-CN" altLang="en-US"/>
              <a:t>技术</a:t>
            </a:r>
          </a:p>
          <a:p>
            <a:pPr lvl="2"/>
            <a:r>
              <a:rPr lang="zh-CN" altLang="en-US"/>
              <a:t>工作原理</a:t>
            </a:r>
          </a:p>
        </p:txBody>
      </p:sp>
      <p:grpSp>
        <p:nvGrpSpPr>
          <p:cNvPr id="135195" name="Group 27"/>
          <p:cNvGrpSpPr>
            <a:grpSpLocks/>
          </p:cNvGrpSpPr>
          <p:nvPr/>
        </p:nvGrpSpPr>
        <p:grpSpPr bwMode="auto">
          <a:xfrm>
            <a:off x="1835150" y="2492375"/>
            <a:ext cx="6802438" cy="3810000"/>
            <a:chOff x="1156" y="1570"/>
            <a:chExt cx="4285" cy="2400"/>
          </a:xfrm>
        </p:grpSpPr>
        <p:sp>
          <p:nvSpPr>
            <p:cNvPr id="135171" name="AutoShape 3"/>
            <p:cNvSpPr>
              <a:spLocks noChangeArrowheads="1"/>
            </p:cNvSpPr>
            <p:nvPr/>
          </p:nvSpPr>
          <p:spPr bwMode="auto">
            <a:xfrm>
              <a:off x="2336" y="3203"/>
              <a:ext cx="960" cy="346"/>
            </a:xfrm>
            <a:prstGeom prst="flowChartMagneticDisk">
              <a:avLst/>
            </a:prstGeom>
            <a:solidFill>
              <a:srgbClr val="0033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chemeClr val="bg1"/>
                  </a:solidFill>
                  <a:latin typeface="Times New Roman" pitchFamily="18" charset="0"/>
                </a:rPr>
                <a:t>磁盘</a:t>
              </a:r>
              <a:endParaRPr kumimoji="1" lang="zh-CN" altLang="en-US" sz="2800" b="1">
                <a:solidFill>
                  <a:schemeClr val="bg1"/>
                </a:solidFill>
                <a:effectLst>
                  <a:outerShdw blurRad="38100" dist="38100" dir="2700000" algn="tl">
                    <a:srgbClr val="000000"/>
                  </a:outerShdw>
                </a:effectLst>
                <a:latin typeface="Times New Roman" pitchFamily="18" charset="0"/>
              </a:endParaRPr>
            </a:p>
          </p:txBody>
        </p:sp>
        <p:sp>
          <p:nvSpPr>
            <p:cNvPr id="135172" name="Oval 4"/>
            <p:cNvSpPr>
              <a:spLocks noChangeArrowheads="1"/>
            </p:cNvSpPr>
            <p:nvPr/>
          </p:nvSpPr>
          <p:spPr bwMode="auto">
            <a:xfrm>
              <a:off x="2435" y="2115"/>
              <a:ext cx="816" cy="393"/>
            </a:xfrm>
            <a:prstGeom prst="ellipse">
              <a:avLst/>
            </a:prstGeom>
            <a:solidFill>
              <a:schemeClr val="accent2"/>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chemeClr val="bg1"/>
                  </a:solidFill>
                  <a:latin typeface="Times New Roman" pitchFamily="18" charset="0"/>
                </a:rPr>
                <a:t>CPU</a:t>
              </a:r>
            </a:p>
          </p:txBody>
        </p:sp>
        <p:sp>
          <p:nvSpPr>
            <p:cNvPr id="135174" name="AutoShape 6"/>
            <p:cNvSpPr>
              <a:spLocks noChangeArrowheads="1"/>
            </p:cNvSpPr>
            <p:nvPr/>
          </p:nvSpPr>
          <p:spPr bwMode="auto">
            <a:xfrm>
              <a:off x="2744" y="2568"/>
              <a:ext cx="192" cy="545"/>
            </a:xfrm>
            <a:prstGeom prst="upDownArrow">
              <a:avLst>
                <a:gd name="adj1" fmla="val 50000"/>
                <a:gd name="adj2" fmla="val 56771"/>
              </a:avLst>
            </a:prstGeom>
            <a:gradFill rotWithShape="1">
              <a:gsLst>
                <a:gs pos="0">
                  <a:srgbClr val="FF0000"/>
                </a:gs>
                <a:gs pos="100000">
                  <a:srgbClr val="003300"/>
                </a:gs>
              </a:gsLst>
              <a:lin ang="5400000" scaled="1"/>
            </a:gra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nvGrpSpPr>
            <p:cNvPr id="135188" name="Group 20"/>
            <p:cNvGrpSpPr>
              <a:grpSpLocks/>
            </p:cNvGrpSpPr>
            <p:nvPr/>
          </p:nvGrpSpPr>
          <p:grpSpPr bwMode="auto">
            <a:xfrm>
              <a:off x="1973" y="2478"/>
              <a:ext cx="544" cy="706"/>
              <a:chOff x="2064" y="2478"/>
              <a:chExt cx="453" cy="706"/>
            </a:xfrm>
          </p:grpSpPr>
          <p:sp>
            <p:nvSpPr>
              <p:cNvPr id="135175" name="Arc 7"/>
              <p:cNvSpPr>
                <a:spLocks/>
              </p:cNvSpPr>
              <p:nvPr/>
            </p:nvSpPr>
            <p:spPr bwMode="auto">
              <a:xfrm>
                <a:off x="2290" y="2478"/>
                <a:ext cx="227" cy="2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cap="sq">
                <a:solidFill>
                  <a:srgbClr val="003300"/>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76" name="Line 8"/>
              <p:cNvSpPr>
                <a:spLocks noChangeShapeType="1"/>
              </p:cNvSpPr>
              <p:nvPr/>
            </p:nvSpPr>
            <p:spPr bwMode="auto">
              <a:xfrm>
                <a:off x="2516" y="2704"/>
                <a:ext cx="1" cy="480"/>
              </a:xfrm>
              <a:prstGeom prst="line">
                <a:avLst/>
              </a:prstGeom>
              <a:noFill/>
              <a:ln w="28575" cap="sq">
                <a:solidFill>
                  <a:srgbClr val="0033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77" name="Line 9"/>
              <p:cNvSpPr>
                <a:spLocks noChangeShapeType="1"/>
              </p:cNvSpPr>
              <p:nvPr/>
            </p:nvSpPr>
            <p:spPr bwMode="auto">
              <a:xfrm>
                <a:off x="2064" y="2478"/>
                <a:ext cx="226" cy="0"/>
              </a:xfrm>
              <a:prstGeom prst="line">
                <a:avLst/>
              </a:prstGeom>
              <a:noFill/>
              <a:ln w="28575" cap="sq">
                <a:solidFill>
                  <a:srgbClr val="003300"/>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5190" name="Group 22"/>
            <p:cNvGrpSpPr>
              <a:grpSpLocks/>
            </p:cNvGrpSpPr>
            <p:nvPr/>
          </p:nvGrpSpPr>
          <p:grpSpPr bwMode="auto">
            <a:xfrm>
              <a:off x="3103" y="2478"/>
              <a:ext cx="607" cy="739"/>
              <a:chOff x="3103" y="2478"/>
              <a:chExt cx="607" cy="739"/>
            </a:xfrm>
          </p:grpSpPr>
          <p:grpSp>
            <p:nvGrpSpPr>
              <p:cNvPr id="135189" name="Group 21"/>
              <p:cNvGrpSpPr>
                <a:grpSpLocks/>
              </p:cNvGrpSpPr>
              <p:nvPr/>
            </p:nvGrpSpPr>
            <p:grpSpPr bwMode="auto">
              <a:xfrm>
                <a:off x="3103" y="2478"/>
                <a:ext cx="593" cy="739"/>
                <a:chOff x="3103" y="2478"/>
                <a:chExt cx="412" cy="739"/>
              </a:xfrm>
            </p:grpSpPr>
            <p:sp>
              <p:nvSpPr>
                <p:cNvPr id="135178" name="Line 10"/>
                <p:cNvSpPr>
                  <a:spLocks noChangeShapeType="1"/>
                </p:cNvSpPr>
                <p:nvPr/>
              </p:nvSpPr>
              <p:spPr bwMode="auto">
                <a:xfrm flipV="1">
                  <a:off x="3103" y="2737"/>
                  <a:ext cx="1" cy="480"/>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79" name="Arc 11"/>
                <p:cNvSpPr>
                  <a:spLocks/>
                </p:cNvSpPr>
                <p:nvPr/>
              </p:nvSpPr>
              <p:spPr bwMode="auto">
                <a:xfrm rot="10800000" flipV="1">
                  <a:off x="3103" y="2478"/>
                  <a:ext cx="412" cy="287"/>
                </a:xfrm>
                <a:custGeom>
                  <a:avLst/>
                  <a:gdLst>
                    <a:gd name="G0" fmla="+- 0 0 0"/>
                    <a:gd name="G1" fmla="+- 20080 0 0"/>
                    <a:gd name="G2" fmla="+- 21600 0 0"/>
                    <a:gd name="T0" fmla="*/ 7960 w 21600"/>
                    <a:gd name="T1" fmla="*/ 0 h 20080"/>
                    <a:gd name="T2" fmla="*/ 21600 w 21600"/>
                    <a:gd name="T3" fmla="*/ 20080 h 20080"/>
                    <a:gd name="T4" fmla="*/ 0 w 21600"/>
                    <a:gd name="T5" fmla="*/ 20080 h 20080"/>
                  </a:gdLst>
                  <a:ahLst/>
                  <a:cxnLst>
                    <a:cxn ang="0">
                      <a:pos x="T0" y="T1"/>
                    </a:cxn>
                    <a:cxn ang="0">
                      <a:pos x="T2" y="T3"/>
                    </a:cxn>
                    <a:cxn ang="0">
                      <a:pos x="T4" y="T5"/>
                    </a:cxn>
                  </a:cxnLst>
                  <a:rect l="0" t="0" r="r" b="b"/>
                  <a:pathLst>
                    <a:path w="21600" h="20080" fill="none" extrusionOk="0">
                      <a:moveTo>
                        <a:pt x="7959" y="0"/>
                      </a:moveTo>
                      <a:cubicBezTo>
                        <a:pt x="16193" y="3264"/>
                        <a:pt x="21600" y="11223"/>
                        <a:pt x="21600" y="20080"/>
                      </a:cubicBezTo>
                    </a:path>
                    <a:path w="21600" h="20080" stroke="0" extrusionOk="0">
                      <a:moveTo>
                        <a:pt x="7959" y="0"/>
                      </a:moveTo>
                      <a:cubicBezTo>
                        <a:pt x="16193" y="3264"/>
                        <a:pt x="21600" y="11223"/>
                        <a:pt x="21600" y="20080"/>
                      </a:cubicBezTo>
                      <a:lnTo>
                        <a:pt x="0" y="20080"/>
                      </a:lnTo>
                      <a:close/>
                    </a:path>
                  </a:pathLst>
                </a:custGeom>
                <a:noFill/>
                <a:ln w="28575" cap="sq">
                  <a:solidFill>
                    <a:srgbClr val="00006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5180" name="Line 12"/>
              <p:cNvSpPr>
                <a:spLocks noChangeShapeType="1"/>
              </p:cNvSpPr>
              <p:nvPr/>
            </p:nvSpPr>
            <p:spPr bwMode="auto">
              <a:xfrm>
                <a:off x="3470" y="2478"/>
                <a:ext cx="240" cy="1"/>
              </a:xfrm>
              <a:prstGeom prst="line">
                <a:avLst/>
              </a:prstGeom>
              <a:noFill/>
              <a:ln w="28575" cap="sq">
                <a:solidFill>
                  <a:srgbClr val="00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5182" name="Text Box 14"/>
            <p:cNvSpPr txBox="1">
              <a:spLocks noChangeArrowheads="1"/>
            </p:cNvSpPr>
            <p:nvPr/>
          </p:nvSpPr>
          <p:spPr bwMode="auto">
            <a:xfrm>
              <a:off x="2064" y="2568"/>
              <a:ext cx="27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b="1">
                  <a:solidFill>
                    <a:srgbClr val="003300"/>
                  </a:solidFill>
                  <a:latin typeface="Times New Roman" pitchFamily="18" charset="0"/>
                </a:rPr>
                <a:t>输入流</a:t>
              </a:r>
              <a:endParaRPr kumimoji="1" lang="zh-CN" altLang="en-US" sz="2800" b="1">
                <a:solidFill>
                  <a:srgbClr val="003300"/>
                </a:solidFill>
                <a:effectLst>
                  <a:outerShdw blurRad="38100" dist="38100" dir="2700000" algn="tl">
                    <a:srgbClr val="C0C0C0"/>
                  </a:outerShdw>
                </a:effectLst>
                <a:latin typeface="Times New Roman" pitchFamily="18" charset="0"/>
              </a:endParaRPr>
            </a:p>
          </p:txBody>
        </p:sp>
        <p:sp>
          <p:nvSpPr>
            <p:cNvPr id="135183" name="Text Box 15"/>
            <p:cNvSpPr txBox="1">
              <a:spLocks noChangeArrowheads="1"/>
            </p:cNvSpPr>
            <p:nvPr/>
          </p:nvSpPr>
          <p:spPr bwMode="auto">
            <a:xfrm>
              <a:off x="3151" y="2641"/>
              <a:ext cx="27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b="1">
                  <a:solidFill>
                    <a:srgbClr val="0000FF"/>
                  </a:solidFill>
                  <a:latin typeface="Times New Roman" pitchFamily="18" charset="0"/>
                </a:rPr>
                <a:t>输出流</a:t>
              </a:r>
              <a:endParaRPr kumimoji="1" lang="zh-CN" altLang="en-US" sz="2800" b="1">
                <a:effectLst>
                  <a:outerShdw blurRad="38100" dist="38100" dir="2700000" algn="tl">
                    <a:srgbClr val="C0C0C0"/>
                  </a:outerShdw>
                </a:effectLst>
                <a:latin typeface="Times New Roman" pitchFamily="18" charset="0"/>
              </a:endParaRPr>
            </a:p>
          </p:txBody>
        </p:sp>
        <p:sp>
          <p:nvSpPr>
            <p:cNvPr id="135184" name="Text Box 16"/>
            <p:cNvSpPr txBox="1">
              <a:spLocks noChangeArrowheads="1"/>
            </p:cNvSpPr>
            <p:nvPr/>
          </p:nvSpPr>
          <p:spPr bwMode="auto">
            <a:xfrm>
              <a:off x="1927" y="2024"/>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FF"/>
                  </a:solidFill>
                  <a:latin typeface="Times New Roman" pitchFamily="18" charset="0"/>
                </a:rPr>
                <a:t>通道</a:t>
              </a:r>
              <a:endParaRPr kumimoji="1" lang="zh-CN" altLang="en-US" sz="2800" b="1">
                <a:solidFill>
                  <a:srgbClr val="0000FF"/>
                </a:solidFill>
                <a:latin typeface="Times New Roman" pitchFamily="18" charset="0"/>
              </a:endParaRPr>
            </a:p>
          </p:txBody>
        </p:sp>
        <p:sp>
          <p:nvSpPr>
            <p:cNvPr id="135185" name="Text Box 17"/>
            <p:cNvSpPr txBox="1">
              <a:spLocks noChangeArrowheads="1"/>
            </p:cNvSpPr>
            <p:nvPr/>
          </p:nvSpPr>
          <p:spPr bwMode="auto">
            <a:xfrm>
              <a:off x="3194" y="1979"/>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FF"/>
                  </a:solidFill>
                  <a:latin typeface="Times New Roman" pitchFamily="18" charset="0"/>
                </a:rPr>
                <a:t>通道</a:t>
              </a:r>
              <a:endParaRPr kumimoji="1" lang="zh-CN" altLang="en-US" sz="2800" b="1">
                <a:solidFill>
                  <a:srgbClr val="0000FF"/>
                </a:solidFill>
                <a:latin typeface="Times New Roman" pitchFamily="18" charset="0"/>
              </a:endParaRPr>
            </a:p>
          </p:txBody>
        </p:sp>
        <p:sp>
          <p:nvSpPr>
            <p:cNvPr id="135186" name="AutoShape 18"/>
            <p:cNvSpPr>
              <a:spLocks noChangeArrowheads="1"/>
            </p:cNvSpPr>
            <p:nvPr/>
          </p:nvSpPr>
          <p:spPr bwMode="auto">
            <a:xfrm>
              <a:off x="3696" y="2160"/>
              <a:ext cx="816" cy="454"/>
            </a:xfrm>
            <a:prstGeom prst="flowChartMultidocument">
              <a:avLst/>
            </a:prstGeom>
            <a:solidFill>
              <a:srgbClr val="66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b="1">
                  <a:solidFill>
                    <a:srgbClr val="000066"/>
                  </a:solidFill>
                </a:rPr>
                <a:t>输出机</a:t>
              </a:r>
            </a:p>
          </p:txBody>
        </p:sp>
        <p:sp>
          <p:nvSpPr>
            <p:cNvPr id="135187" name="AutoShape 19"/>
            <p:cNvSpPr>
              <a:spLocks noChangeArrowheads="1"/>
            </p:cNvSpPr>
            <p:nvPr/>
          </p:nvSpPr>
          <p:spPr bwMode="auto">
            <a:xfrm>
              <a:off x="1156" y="2251"/>
              <a:ext cx="817" cy="409"/>
            </a:xfrm>
            <a:prstGeom prst="flowChartPunchedCard">
              <a:avLst/>
            </a:prstGeom>
            <a:solidFill>
              <a:srgbClr val="CCFFFF"/>
            </a:solidFill>
            <a:ln w="28575">
              <a:solidFill>
                <a:srgbClr val="00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b="1">
                  <a:solidFill>
                    <a:srgbClr val="000066"/>
                  </a:solidFill>
                </a:rPr>
                <a:t>输入机</a:t>
              </a:r>
            </a:p>
          </p:txBody>
        </p:sp>
        <p:sp>
          <p:nvSpPr>
            <p:cNvPr id="135191" name="Text Box 23"/>
            <p:cNvSpPr txBox="1">
              <a:spLocks noChangeArrowheads="1"/>
            </p:cNvSpPr>
            <p:nvPr/>
          </p:nvSpPr>
          <p:spPr bwMode="auto">
            <a:xfrm>
              <a:off x="1383" y="3566"/>
              <a:ext cx="1166" cy="404"/>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t>1)</a:t>
              </a:r>
              <a:r>
                <a:rPr kumimoji="1" lang="zh-CN" altLang="en-US" b="1"/>
                <a:t>作业进入到磁</a:t>
              </a:r>
            </a:p>
            <a:p>
              <a:r>
                <a:rPr kumimoji="1" lang="zh-CN" altLang="en-US" b="1"/>
                <a:t>   盘上的输入井</a:t>
              </a:r>
            </a:p>
          </p:txBody>
        </p:sp>
        <p:sp>
          <p:nvSpPr>
            <p:cNvPr id="135192" name="Text Box 24"/>
            <p:cNvSpPr txBox="1">
              <a:spLocks noChangeArrowheads="1"/>
            </p:cNvSpPr>
            <p:nvPr/>
          </p:nvSpPr>
          <p:spPr bwMode="auto">
            <a:xfrm>
              <a:off x="2109" y="1570"/>
              <a:ext cx="2052" cy="404"/>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t>2)</a:t>
              </a:r>
              <a:r>
                <a:rPr kumimoji="1" lang="zh-CN" altLang="en-US" b="1"/>
                <a:t>按某种调度策略选择几种搭</a:t>
              </a:r>
            </a:p>
            <a:p>
              <a:r>
                <a:rPr kumimoji="1" lang="zh-CN" altLang="en-US" b="1"/>
                <a:t>    配得当的作业，并调入内存</a:t>
              </a:r>
            </a:p>
          </p:txBody>
        </p:sp>
        <p:sp>
          <p:nvSpPr>
            <p:cNvPr id="135193" name="Text Box 25"/>
            <p:cNvSpPr txBox="1">
              <a:spLocks noChangeArrowheads="1"/>
            </p:cNvSpPr>
            <p:nvPr/>
          </p:nvSpPr>
          <p:spPr bwMode="auto">
            <a:xfrm>
              <a:off x="3107" y="3566"/>
              <a:ext cx="1601" cy="404"/>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t>3)</a:t>
              </a:r>
              <a:r>
                <a:rPr kumimoji="1" lang="zh-CN" altLang="en-US" b="1"/>
                <a:t>作业运行的结果输出</a:t>
              </a:r>
            </a:p>
            <a:p>
              <a:r>
                <a:rPr kumimoji="1" lang="zh-CN" altLang="en-US" b="1"/>
                <a:t>    到磁盘上的输出井</a:t>
              </a:r>
            </a:p>
          </p:txBody>
        </p:sp>
        <p:sp>
          <p:nvSpPr>
            <p:cNvPr id="135194" name="Text Box 26"/>
            <p:cNvSpPr txBox="1">
              <a:spLocks noChangeArrowheads="1"/>
            </p:cNvSpPr>
            <p:nvPr/>
          </p:nvSpPr>
          <p:spPr bwMode="auto">
            <a:xfrm>
              <a:off x="3969" y="2614"/>
              <a:ext cx="1472" cy="404"/>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t>4)</a:t>
              </a:r>
              <a:r>
                <a:rPr kumimoji="1" lang="zh-CN" altLang="en-US" b="1"/>
                <a:t>由磁盘上的输出井</a:t>
              </a:r>
            </a:p>
            <a:p>
              <a:r>
                <a:rPr kumimoji="1" lang="zh-CN" altLang="en-US" b="1"/>
                <a:t>    将结果送到打印机</a:t>
              </a:r>
            </a:p>
          </p:txBody>
        </p:sp>
      </p:gr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body" idx="1"/>
          </p:nvPr>
        </p:nvSpPr>
        <p:spPr>
          <a:xfrm>
            <a:off x="539750" y="1196975"/>
            <a:ext cx="8064500" cy="5400675"/>
          </a:xfrm>
        </p:spPr>
        <p:txBody>
          <a:bodyPr/>
          <a:lstStyle/>
          <a:p>
            <a:r>
              <a:rPr lang="zh-CN" altLang="en-US" dirty="0"/>
              <a:t>设备管理</a:t>
            </a:r>
          </a:p>
          <a:p>
            <a:pPr lvl="1"/>
            <a:r>
              <a:rPr lang="en-US" altLang="zh-CN" dirty="0"/>
              <a:t>USB</a:t>
            </a:r>
            <a:r>
              <a:rPr lang="zh-CN" altLang="en-US" dirty="0"/>
              <a:t>技术</a:t>
            </a:r>
          </a:p>
          <a:p>
            <a:pPr lvl="2"/>
            <a:r>
              <a:rPr lang="en-US" altLang="zh-CN" dirty="0"/>
              <a:t>USB</a:t>
            </a:r>
            <a:r>
              <a:rPr lang="zh-CN" altLang="en-US" dirty="0"/>
              <a:t>（</a:t>
            </a:r>
            <a:r>
              <a:rPr lang="en-US" altLang="zh-CN" dirty="0"/>
              <a:t>Universal Serial Bus</a:t>
            </a:r>
            <a:r>
              <a:rPr lang="zh-CN" altLang="en-US" dirty="0"/>
              <a:t>）通用串行总线，是一种连接</a:t>
            </a:r>
            <a:r>
              <a:rPr lang="en-US" altLang="zh-CN" dirty="0"/>
              <a:t>I/O</a:t>
            </a:r>
            <a:r>
              <a:rPr lang="zh-CN" altLang="en-US" dirty="0"/>
              <a:t>串行设备的技术标准</a:t>
            </a:r>
          </a:p>
          <a:p>
            <a:pPr lvl="2"/>
            <a:r>
              <a:rPr lang="zh-CN" altLang="en-US" dirty="0"/>
              <a:t>冲破了计算机技术发展的两个历史局限性</a:t>
            </a:r>
          </a:p>
          <a:p>
            <a:pPr lvl="3"/>
            <a:r>
              <a:rPr lang="en-US" altLang="zh-CN" dirty="0"/>
              <a:t>I/O</a:t>
            </a:r>
            <a:r>
              <a:rPr lang="zh-CN" altLang="en-US" dirty="0"/>
              <a:t>设备的接口标准的不一致和有限的接口数量已无法满足各种</a:t>
            </a:r>
            <a:r>
              <a:rPr lang="zh-CN" altLang="en-US" dirty="0" smtClean="0"/>
              <a:t>应用的迫切</a:t>
            </a:r>
            <a:r>
              <a:rPr lang="zh-CN" altLang="en-US" dirty="0"/>
              <a:t>需要</a:t>
            </a:r>
          </a:p>
          <a:p>
            <a:pPr lvl="3"/>
            <a:r>
              <a:rPr lang="zh-CN" altLang="en-US" dirty="0"/>
              <a:t>传统的</a:t>
            </a:r>
            <a:r>
              <a:rPr lang="en-US" altLang="zh-CN" dirty="0"/>
              <a:t>I/O</a:t>
            </a:r>
            <a:r>
              <a:rPr lang="zh-CN" altLang="en-US" dirty="0" smtClean="0"/>
              <a:t>设备接口</a:t>
            </a:r>
            <a:r>
              <a:rPr lang="zh-CN" altLang="en-US" dirty="0"/>
              <a:t>无法满足实时数据传输与多媒体应用的需求</a:t>
            </a:r>
          </a:p>
          <a:p>
            <a:pPr lvl="2"/>
            <a:r>
              <a:rPr lang="en-US" altLang="zh-CN" dirty="0"/>
              <a:t>USB</a:t>
            </a:r>
            <a:r>
              <a:rPr lang="zh-CN" altLang="en-US" dirty="0"/>
              <a:t>以</a:t>
            </a:r>
            <a:r>
              <a:rPr lang="en-US" altLang="zh-CN" dirty="0"/>
              <a:t>WDM</a:t>
            </a:r>
            <a:r>
              <a:rPr lang="zh-CN" altLang="en-US" dirty="0"/>
              <a:t>（</a:t>
            </a:r>
            <a:r>
              <a:rPr lang="en-US" altLang="zh-CN" dirty="0"/>
              <a:t>Windows Driver Model</a:t>
            </a:r>
            <a:r>
              <a:rPr lang="zh-CN" altLang="en-US" dirty="0"/>
              <a:t>）模型为基础</a:t>
            </a:r>
          </a:p>
          <a:p>
            <a:pPr lvl="3"/>
            <a:r>
              <a:rPr lang="en-US" altLang="zh-CN" dirty="0"/>
              <a:t>WDM</a:t>
            </a:r>
            <a:r>
              <a:rPr lang="zh-CN" altLang="en-US" dirty="0"/>
              <a:t>包含一套通用的</a:t>
            </a:r>
            <a:r>
              <a:rPr lang="en-US" altLang="zh-CN" dirty="0"/>
              <a:t>I/O</a:t>
            </a:r>
            <a:r>
              <a:rPr lang="zh-CN" altLang="en-US" dirty="0"/>
              <a:t>服务和二进制兼容的设备驱动程序</a:t>
            </a: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body" idx="1"/>
          </p:nvPr>
        </p:nvSpPr>
        <p:spPr>
          <a:xfrm>
            <a:off x="179512" y="1196975"/>
            <a:ext cx="8856984" cy="4895850"/>
          </a:xfrm>
        </p:spPr>
        <p:txBody>
          <a:bodyPr/>
          <a:lstStyle/>
          <a:p>
            <a:r>
              <a:rPr lang="zh-CN" altLang="en-US" dirty="0"/>
              <a:t>设备管理</a:t>
            </a:r>
          </a:p>
          <a:p>
            <a:pPr lvl="1"/>
            <a:r>
              <a:rPr lang="en-US" altLang="zh-CN" dirty="0"/>
              <a:t>USB</a:t>
            </a:r>
            <a:r>
              <a:rPr lang="zh-CN" altLang="en-US" dirty="0"/>
              <a:t>技术</a:t>
            </a:r>
          </a:p>
          <a:p>
            <a:pPr lvl="2"/>
            <a:r>
              <a:rPr lang="en-US" altLang="zh-CN" dirty="0"/>
              <a:t>USB</a:t>
            </a:r>
            <a:r>
              <a:rPr lang="zh-CN" altLang="en-US" dirty="0"/>
              <a:t>支持同步数据传输方式和异步数据传输方式</a:t>
            </a:r>
          </a:p>
          <a:p>
            <a:pPr lvl="3"/>
            <a:r>
              <a:rPr lang="zh-CN" altLang="en-US" dirty="0"/>
              <a:t>数据传输率</a:t>
            </a:r>
          </a:p>
          <a:p>
            <a:pPr lvl="4"/>
            <a:r>
              <a:rPr lang="zh-CN" altLang="en-US" dirty="0"/>
              <a:t>低速</a:t>
            </a:r>
            <a:r>
              <a:rPr lang="en-US" altLang="zh-CN" dirty="0"/>
              <a:t>1.5Mbps</a:t>
            </a:r>
          </a:p>
          <a:p>
            <a:pPr lvl="4"/>
            <a:r>
              <a:rPr lang="zh-CN" altLang="en-US" dirty="0"/>
              <a:t>全速</a:t>
            </a:r>
            <a:r>
              <a:rPr lang="en-US" altLang="zh-CN" dirty="0"/>
              <a:t>12Mbps(1.1)</a:t>
            </a:r>
            <a:r>
              <a:rPr lang="zh-CN" altLang="en-US" dirty="0"/>
              <a:t>，</a:t>
            </a:r>
            <a:r>
              <a:rPr lang="en-US" altLang="zh-CN" dirty="0" smtClean="0"/>
              <a:t>480Mbps(2.0)</a:t>
            </a:r>
            <a:endParaRPr lang="en-US" altLang="zh-CN" dirty="0"/>
          </a:p>
          <a:p>
            <a:pPr lvl="4"/>
            <a:r>
              <a:rPr lang="en-US" altLang="zh-CN" dirty="0" smtClean="0"/>
              <a:t>5Gbps</a:t>
            </a:r>
            <a:r>
              <a:rPr lang="zh-CN" altLang="en-US" dirty="0" smtClean="0"/>
              <a:t>（</a:t>
            </a:r>
            <a:r>
              <a:rPr lang="en-US" altLang="zh-CN" dirty="0" smtClean="0"/>
              <a:t>3.0</a:t>
            </a:r>
            <a:r>
              <a:rPr lang="zh-CN" altLang="en-US" dirty="0" smtClean="0"/>
              <a:t>），</a:t>
            </a:r>
            <a:r>
              <a:rPr lang="en-US" altLang="zh-CN" dirty="0" smtClean="0"/>
              <a:t>10Gbps</a:t>
            </a:r>
            <a:r>
              <a:rPr lang="zh-CN" altLang="en-US" dirty="0" smtClean="0"/>
              <a:t>（</a:t>
            </a:r>
            <a:r>
              <a:rPr lang="en-US" altLang="zh-CN" dirty="0" smtClean="0"/>
              <a:t>3.1</a:t>
            </a:r>
            <a:r>
              <a:rPr lang="zh-CN" altLang="en-US" dirty="0" smtClean="0"/>
              <a:t>）</a:t>
            </a:r>
            <a:endParaRPr lang="en-US" altLang="zh-CN" dirty="0"/>
          </a:p>
          <a:p>
            <a:pPr lvl="2"/>
            <a:r>
              <a:rPr lang="en-US" altLang="zh-CN" dirty="0"/>
              <a:t>USB</a:t>
            </a:r>
            <a:r>
              <a:rPr lang="zh-CN" altLang="en-US" dirty="0"/>
              <a:t>可以主动为外部设备提供电源</a:t>
            </a:r>
          </a:p>
          <a:p>
            <a:pPr lvl="3"/>
            <a:r>
              <a:rPr lang="zh-CN" altLang="en-US" dirty="0"/>
              <a:t>允许外部设备快速连接，具有即插即用的功能</a:t>
            </a:r>
          </a:p>
          <a:p>
            <a:pPr lvl="3"/>
            <a:r>
              <a:rPr lang="zh-CN" altLang="en-US" dirty="0"/>
              <a:t>允许外部设备的热插拔</a:t>
            </a:r>
          </a:p>
          <a:p>
            <a:pPr lvl="3"/>
            <a:endParaRPr lang="en-US" altLang="zh-CN" dirty="0"/>
          </a:p>
        </p:txBody>
      </p:sp>
      <p:sp>
        <p:nvSpPr>
          <p:cNvPr id="142339" name="Text Box 3"/>
          <p:cNvSpPr txBox="1">
            <a:spLocks noChangeArrowheads="1"/>
          </p:cNvSpPr>
          <p:nvPr/>
        </p:nvSpPr>
        <p:spPr bwMode="auto">
          <a:xfrm>
            <a:off x="35496" y="5510755"/>
            <a:ext cx="9108504" cy="1325620"/>
          </a:xfrm>
          <a:prstGeom prst="rect">
            <a:avLst/>
          </a:prstGeom>
          <a:solidFill>
            <a:srgbClr val="FFFF99"/>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en-US" altLang="zh-CN" sz="2000" b="1" dirty="0" smtClean="0"/>
              <a:t>PATA/IDE</a:t>
            </a:r>
            <a:r>
              <a:rPr lang="zh-CN" altLang="en-US" sz="2000" b="1" dirty="0" smtClean="0"/>
              <a:t>接口：</a:t>
            </a:r>
            <a:r>
              <a:rPr lang="en-US" altLang="zh-CN" sz="2000" b="1" dirty="0"/>
              <a:t>800Mbps~1064Mbps</a:t>
            </a:r>
          </a:p>
          <a:p>
            <a:r>
              <a:rPr lang="en-US" altLang="zh-CN" sz="2000" b="1" dirty="0" smtClean="0"/>
              <a:t>1394</a:t>
            </a:r>
            <a:r>
              <a:rPr lang="zh-CN" altLang="en-US" sz="2000" b="1" dirty="0" smtClean="0"/>
              <a:t>接口：</a:t>
            </a:r>
            <a:r>
              <a:rPr lang="en-US" altLang="zh-CN" sz="2000" b="1" dirty="0" smtClean="0"/>
              <a:t>400~800Mbps</a:t>
            </a:r>
            <a:br>
              <a:rPr lang="en-US" altLang="zh-CN" sz="2000" b="1" dirty="0" smtClean="0"/>
            </a:br>
            <a:r>
              <a:rPr lang="en-US" altLang="zh-CN" sz="2000" b="1" dirty="0" smtClean="0"/>
              <a:t>SATA </a:t>
            </a:r>
            <a:r>
              <a:rPr lang="zh-CN" altLang="en-US" sz="2000" b="1" dirty="0"/>
              <a:t>接口</a:t>
            </a:r>
            <a:r>
              <a:rPr lang="zh-CN" altLang="en-US" sz="2000" b="1" dirty="0" smtClean="0"/>
              <a:t>：</a:t>
            </a:r>
            <a:r>
              <a:rPr lang="en-US" altLang="zh-CN" sz="2000" b="1" dirty="0" smtClean="0"/>
              <a:t>1.5Gbps(SATA-I)/3.0Gbps(SATA-II)/6.0Gbps</a:t>
            </a:r>
            <a:r>
              <a:rPr lang="zh-CN" altLang="en-US" sz="2000" b="1" dirty="0" smtClean="0"/>
              <a:t>（</a:t>
            </a:r>
            <a:r>
              <a:rPr lang="en-US" altLang="zh-CN" sz="2000" b="1" dirty="0" smtClean="0"/>
              <a:t>III)</a:t>
            </a:r>
          </a:p>
          <a:p>
            <a:r>
              <a:rPr lang="en-US" altLang="zh-CN" sz="2000" b="1" dirty="0" smtClean="0"/>
              <a:t>CD</a:t>
            </a:r>
            <a:r>
              <a:rPr lang="zh-CN" altLang="en-US" sz="2000" b="1" dirty="0"/>
              <a:t>光驱：</a:t>
            </a:r>
            <a:r>
              <a:rPr lang="en-US" altLang="zh-CN" sz="2000" b="1" dirty="0" smtClean="0"/>
              <a:t>1X=1.2Mbps             DVD</a:t>
            </a:r>
            <a:r>
              <a:rPr lang="zh-CN" altLang="en-US" sz="2000" b="1" dirty="0"/>
              <a:t>光驱：</a:t>
            </a:r>
            <a:r>
              <a:rPr lang="en-US" altLang="zh-CN" sz="2000" b="1" dirty="0"/>
              <a:t>1X</a:t>
            </a:r>
            <a:r>
              <a:rPr lang="zh-CN" altLang="en-US" sz="2000" b="1" dirty="0"/>
              <a:t>约</a:t>
            </a:r>
            <a:r>
              <a:rPr lang="en-US" altLang="zh-CN" sz="2000" b="1" dirty="0"/>
              <a:t>10.9Mbps</a:t>
            </a: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62" name="Rectangle 2"/>
          <p:cNvSpPr>
            <a:spLocks noGrp="1" noChangeArrowheads="1"/>
          </p:cNvSpPr>
          <p:nvPr>
            <p:ph type="body" idx="1"/>
          </p:nvPr>
        </p:nvSpPr>
        <p:spPr>
          <a:xfrm>
            <a:off x="395536" y="1196975"/>
            <a:ext cx="8496944" cy="5400675"/>
          </a:xfrm>
        </p:spPr>
        <p:txBody>
          <a:bodyPr/>
          <a:lstStyle/>
          <a:p>
            <a:pPr>
              <a:lnSpc>
                <a:spcPct val="90000"/>
              </a:lnSpc>
            </a:pPr>
            <a:r>
              <a:rPr lang="zh-CN" altLang="en-US" dirty="0"/>
              <a:t>设备管理</a:t>
            </a:r>
          </a:p>
          <a:p>
            <a:pPr lvl="1">
              <a:lnSpc>
                <a:spcPct val="90000"/>
              </a:lnSpc>
            </a:pPr>
            <a:r>
              <a:rPr lang="en-US" altLang="zh-CN" dirty="0"/>
              <a:t>USB</a:t>
            </a:r>
            <a:r>
              <a:rPr lang="zh-CN" altLang="en-US" dirty="0"/>
              <a:t>技术</a:t>
            </a:r>
          </a:p>
          <a:p>
            <a:pPr lvl="2">
              <a:lnSpc>
                <a:spcPct val="90000"/>
              </a:lnSpc>
            </a:pPr>
            <a:r>
              <a:rPr lang="en-US" altLang="zh-CN" dirty="0"/>
              <a:t>USB</a:t>
            </a:r>
            <a:r>
              <a:rPr lang="zh-CN" altLang="en-US" dirty="0"/>
              <a:t>的结构</a:t>
            </a:r>
          </a:p>
          <a:p>
            <a:pPr lvl="3">
              <a:lnSpc>
                <a:spcPct val="90000"/>
              </a:lnSpc>
            </a:pPr>
            <a:r>
              <a:rPr lang="zh-CN" altLang="en-US" dirty="0"/>
              <a:t>控制器</a:t>
            </a:r>
          </a:p>
          <a:p>
            <a:pPr lvl="4">
              <a:lnSpc>
                <a:spcPct val="90000"/>
              </a:lnSpc>
            </a:pPr>
            <a:r>
              <a:rPr lang="zh-CN" altLang="en-US" dirty="0"/>
              <a:t>控制器主要负责执行由控制器驱动程序发出的命令</a:t>
            </a:r>
          </a:p>
          <a:p>
            <a:pPr lvl="3">
              <a:lnSpc>
                <a:spcPct val="90000"/>
              </a:lnSpc>
            </a:pPr>
            <a:r>
              <a:rPr lang="zh-CN" altLang="en-US" dirty="0"/>
              <a:t>控制器驱动程序</a:t>
            </a:r>
          </a:p>
          <a:p>
            <a:pPr lvl="4">
              <a:lnSpc>
                <a:spcPct val="90000"/>
              </a:lnSpc>
            </a:pPr>
            <a:r>
              <a:rPr lang="zh-CN" altLang="en-US" dirty="0"/>
              <a:t>控制器驱动程序在控制器与</a:t>
            </a:r>
            <a:r>
              <a:rPr lang="en-US" altLang="zh-CN" dirty="0"/>
              <a:t>USB</a:t>
            </a:r>
            <a:r>
              <a:rPr lang="zh-CN" altLang="en-US" dirty="0"/>
              <a:t>设备之间建立通信信道</a:t>
            </a:r>
          </a:p>
          <a:p>
            <a:pPr lvl="3">
              <a:lnSpc>
                <a:spcPct val="90000"/>
              </a:lnSpc>
            </a:pPr>
            <a:r>
              <a:rPr lang="en-US" altLang="zh-CN" dirty="0"/>
              <a:t>USB</a:t>
            </a:r>
            <a:r>
              <a:rPr lang="zh-CN" altLang="en-US" dirty="0"/>
              <a:t>芯片驱动程序</a:t>
            </a:r>
          </a:p>
          <a:p>
            <a:pPr lvl="4">
              <a:lnSpc>
                <a:spcPct val="90000"/>
              </a:lnSpc>
            </a:pPr>
            <a:r>
              <a:rPr lang="en-US" altLang="zh-CN" dirty="0"/>
              <a:t>USB</a:t>
            </a:r>
            <a:r>
              <a:rPr lang="zh-CN" altLang="en-US" dirty="0"/>
              <a:t>芯片驱动程序提供了对</a:t>
            </a:r>
            <a:r>
              <a:rPr lang="en-US" altLang="zh-CN" dirty="0"/>
              <a:t>USB</a:t>
            </a:r>
            <a:r>
              <a:rPr lang="zh-CN" altLang="en-US" dirty="0"/>
              <a:t>的支持</a:t>
            </a:r>
          </a:p>
          <a:p>
            <a:pPr lvl="3">
              <a:lnSpc>
                <a:spcPct val="90000"/>
              </a:lnSpc>
            </a:pPr>
            <a:r>
              <a:rPr lang="en-US" altLang="zh-CN" dirty="0"/>
              <a:t>USB</a:t>
            </a:r>
            <a:r>
              <a:rPr lang="zh-CN" altLang="en-US" dirty="0"/>
              <a:t>设备（两类）</a:t>
            </a:r>
          </a:p>
          <a:p>
            <a:pPr lvl="4">
              <a:lnSpc>
                <a:spcPct val="90000"/>
              </a:lnSpc>
            </a:pPr>
            <a:r>
              <a:rPr lang="en-US" altLang="zh-CN" dirty="0"/>
              <a:t>USB</a:t>
            </a:r>
            <a:r>
              <a:rPr lang="zh-CN" altLang="en-US" dirty="0"/>
              <a:t>集线器：本身可再接其他</a:t>
            </a:r>
            <a:r>
              <a:rPr lang="en-US" altLang="zh-CN" dirty="0"/>
              <a:t>USB</a:t>
            </a:r>
            <a:r>
              <a:rPr lang="zh-CN" altLang="en-US" dirty="0"/>
              <a:t>外围设备</a:t>
            </a:r>
          </a:p>
          <a:p>
            <a:pPr lvl="4">
              <a:lnSpc>
                <a:spcPct val="90000"/>
              </a:lnSpc>
            </a:pPr>
            <a:r>
              <a:rPr lang="en-US" altLang="zh-CN" dirty="0"/>
              <a:t>USB</a:t>
            </a:r>
            <a:r>
              <a:rPr lang="zh-CN" altLang="en-US" dirty="0"/>
              <a:t>设备：连接在计算机上用来完成特定功能并符合</a:t>
            </a:r>
            <a:r>
              <a:rPr lang="en-US" altLang="zh-CN" dirty="0"/>
              <a:t>USB</a:t>
            </a:r>
            <a:r>
              <a:rPr lang="zh-CN" altLang="en-US" dirty="0"/>
              <a:t>规范的</a:t>
            </a:r>
            <a:r>
              <a:rPr lang="en-US" altLang="zh-CN" dirty="0"/>
              <a:t>I/O</a:t>
            </a:r>
            <a:r>
              <a:rPr lang="zh-CN" altLang="en-US" dirty="0"/>
              <a:t>设备单元，如鼠标、键盘等</a:t>
            </a: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4386" name="Rectangle 2"/>
          <p:cNvSpPr>
            <a:spLocks noGrp="1" noChangeArrowheads="1"/>
          </p:cNvSpPr>
          <p:nvPr>
            <p:ph type="body" idx="1"/>
          </p:nvPr>
        </p:nvSpPr>
        <p:spPr>
          <a:xfrm>
            <a:off x="539750" y="1196975"/>
            <a:ext cx="8424863" cy="5400675"/>
          </a:xfrm>
        </p:spPr>
        <p:txBody>
          <a:bodyPr/>
          <a:lstStyle/>
          <a:p>
            <a:r>
              <a:rPr lang="zh-CN" altLang="en-US" dirty="0"/>
              <a:t>设备管理</a:t>
            </a:r>
          </a:p>
          <a:p>
            <a:pPr lvl="1"/>
            <a:r>
              <a:rPr lang="en-US" altLang="zh-CN" dirty="0"/>
              <a:t>USB</a:t>
            </a:r>
            <a:r>
              <a:rPr lang="zh-CN" altLang="en-US" dirty="0"/>
              <a:t>技术</a:t>
            </a:r>
          </a:p>
          <a:p>
            <a:pPr lvl="2"/>
            <a:r>
              <a:rPr lang="en-US" altLang="zh-CN" dirty="0"/>
              <a:t>USB</a:t>
            </a:r>
            <a:r>
              <a:rPr lang="zh-CN" altLang="en-US" dirty="0"/>
              <a:t>的传输方式</a:t>
            </a:r>
          </a:p>
          <a:p>
            <a:pPr lvl="3"/>
            <a:r>
              <a:rPr lang="zh-CN" altLang="en-US" dirty="0"/>
              <a:t>等时传输方式</a:t>
            </a:r>
          </a:p>
          <a:p>
            <a:pPr lvl="3"/>
            <a:r>
              <a:rPr lang="zh-CN" altLang="en-US" dirty="0"/>
              <a:t>中断传输方式</a:t>
            </a:r>
          </a:p>
          <a:p>
            <a:pPr lvl="3"/>
            <a:r>
              <a:rPr lang="zh-CN" altLang="en-US" dirty="0"/>
              <a:t>控制传输方式</a:t>
            </a:r>
          </a:p>
          <a:p>
            <a:pPr lvl="3"/>
            <a:r>
              <a:rPr lang="zh-CN" altLang="en-US" dirty="0"/>
              <a:t>批传输方式</a:t>
            </a:r>
          </a:p>
        </p:txBody>
      </p:sp>
      <p:sp>
        <p:nvSpPr>
          <p:cNvPr id="144387" name="AutoShape 3"/>
          <p:cNvSpPr>
            <a:spLocks/>
          </p:cNvSpPr>
          <p:nvPr/>
        </p:nvSpPr>
        <p:spPr bwMode="auto">
          <a:xfrm>
            <a:off x="4576763" y="1009650"/>
            <a:ext cx="4175125" cy="1503363"/>
          </a:xfrm>
          <a:prstGeom prst="accentBorderCallout1">
            <a:avLst>
              <a:gd name="adj1" fmla="val 843"/>
              <a:gd name="adj2" fmla="val -2172"/>
              <a:gd name="adj3" fmla="val 127347"/>
              <a:gd name="adj4" fmla="val -15630"/>
            </a:avLst>
          </a:prstGeom>
          <a:solidFill>
            <a:srgbClr val="FFFF99"/>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b="1">
                <a:solidFill>
                  <a:srgbClr val="000066"/>
                </a:solidFill>
              </a:rPr>
              <a:t>以固定的传输速率，连续不断传输数据，发生错误时，</a:t>
            </a:r>
            <a:r>
              <a:rPr kumimoji="1" lang="en-US" altLang="zh-CN" b="1">
                <a:solidFill>
                  <a:srgbClr val="000066"/>
                </a:solidFill>
              </a:rPr>
              <a:t>USB</a:t>
            </a:r>
            <a:r>
              <a:rPr kumimoji="1" lang="zh-CN" altLang="en-US" b="1">
                <a:solidFill>
                  <a:srgbClr val="000066"/>
                </a:solidFill>
              </a:rPr>
              <a:t>不处理，继续传送新的数据。用于需要连续传输，且对数据的正确性要求不高而对时间极为敏感的外部设备，如麦克风、电话等</a:t>
            </a:r>
          </a:p>
        </p:txBody>
      </p:sp>
      <p:sp>
        <p:nvSpPr>
          <p:cNvPr id="144388" name="AutoShape 4"/>
          <p:cNvSpPr>
            <a:spLocks/>
          </p:cNvSpPr>
          <p:nvPr/>
        </p:nvSpPr>
        <p:spPr bwMode="auto">
          <a:xfrm>
            <a:off x="4564063" y="2674938"/>
            <a:ext cx="4175125" cy="936625"/>
          </a:xfrm>
          <a:prstGeom prst="accentBorderCallout1">
            <a:avLst>
              <a:gd name="adj1" fmla="val 2906"/>
              <a:gd name="adj2" fmla="val -1476"/>
              <a:gd name="adj3" fmla="val 63222"/>
              <a:gd name="adj4" fmla="val -15630"/>
            </a:avLst>
          </a:prstGeom>
          <a:solidFill>
            <a:srgbClr val="FFFF99"/>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b="1">
                <a:solidFill>
                  <a:srgbClr val="000066"/>
                </a:solidFill>
              </a:rPr>
              <a:t>传送的数据量很小，但数据需要及时处理，以达到实时效果，主要用在键盘、鼠标以及游戏手柄等外部设备上</a:t>
            </a:r>
          </a:p>
        </p:txBody>
      </p:sp>
      <p:sp>
        <p:nvSpPr>
          <p:cNvPr id="144389" name="AutoShape 5"/>
          <p:cNvSpPr>
            <a:spLocks/>
          </p:cNvSpPr>
          <p:nvPr/>
        </p:nvSpPr>
        <p:spPr bwMode="auto">
          <a:xfrm>
            <a:off x="4572000" y="5518150"/>
            <a:ext cx="4175125" cy="935038"/>
          </a:xfrm>
          <a:prstGeom prst="accentBorderCallout1">
            <a:avLst>
              <a:gd name="adj1" fmla="val -196"/>
              <a:gd name="adj2" fmla="val -1824"/>
              <a:gd name="adj3" fmla="val -156366"/>
              <a:gd name="adj4" fmla="val -22051"/>
            </a:avLst>
          </a:prstGeom>
          <a:solidFill>
            <a:srgbClr val="FFFF99"/>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b="1">
                <a:solidFill>
                  <a:srgbClr val="000066"/>
                </a:solidFill>
              </a:rPr>
              <a:t>用来传输要求正确无误的数据。通常打印机、扫描仪和数码相机以这种方式与主机连接</a:t>
            </a:r>
          </a:p>
        </p:txBody>
      </p:sp>
      <p:sp>
        <p:nvSpPr>
          <p:cNvPr id="144390" name="AutoShape 6"/>
          <p:cNvSpPr>
            <a:spLocks/>
          </p:cNvSpPr>
          <p:nvPr/>
        </p:nvSpPr>
        <p:spPr bwMode="auto">
          <a:xfrm>
            <a:off x="4559300" y="3741738"/>
            <a:ext cx="4175125" cy="1503362"/>
          </a:xfrm>
          <a:prstGeom prst="accentBorderCallout1">
            <a:avLst>
              <a:gd name="adj1" fmla="val 844"/>
              <a:gd name="adj2" fmla="val -2172"/>
              <a:gd name="adj3" fmla="val -5069"/>
              <a:gd name="adj4" fmla="val -17454"/>
            </a:avLst>
          </a:prstGeom>
          <a:solidFill>
            <a:srgbClr val="FFFF99"/>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b="1">
                <a:solidFill>
                  <a:srgbClr val="000066"/>
                </a:solidFill>
              </a:rPr>
              <a:t>处理主机的</a:t>
            </a:r>
            <a:r>
              <a:rPr kumimoji="1" lang="en-US" altLang="zh-CN" b="1">
                <a:solidFill>
                  <a:srgbClr val="000066"/>
                </a:solidFill>
              </a:rPr>
              <a:t>USB</a:t>
            </a:r>
            <a:r>
              <a:rPr kumimoji="1" lang="zh-CN" altLang="en-US" b="1">
                <a:solidFill>
                  <a:srgbClr val="000066"/>
                </a:solidFill>
              </a:rPr>
              <a:t>设备的数据传输，包括设备控制指令、设备状态查询及确认命令。当</a:t>
            </a:r>
            <a:r>
              <a:rPr kumimoji="1" lang="en-US" altLang="zh-CN" b="1">
                <a:solidFill>
                  <a:srgbClr val="000066"/>
                </a:solidFill>
              </a:rPr>
              <a:t>USB</a:t>
            </a:r>
            <a:r>
              <a:rPr kumimoji="1" lang="zh-CN" altLang="en-US" b="1">
                <a:solidFill>
                  <a:srgbClr val="000066"/>
                </a:solidFill>
              </a:rPr>
              <a:t>设备收到这些数据和命令后将按照先进先出的原则按队列方式处理到达的数据</a:t>
            </a:r>
          </a:p>
        </p:txBody>
      </p:sp>
      <p:sp>
        <p:nvSpPr>
          <p:cNvPr id="144391" name="Text Box 7"/>
          <p:cNvSpPr txBox="1">
            <a:spLocks noChangeArrowheads="1"/>
          </p:cNvSpPr>
          <p:nvPr/>
        </p:nvSpPr>
        <p:spPr bwMode="auto">
          <a:xfrm>
            <a:off x="539750" y="4581525"/>
            <a:ext cx="2744788" cy="1493838"/>
          </a:xfrm>
          <a:prstGeom prst="rect">
            <a:avLst/>
          </a:prstGeom>
          <a:solidFill>
            <a:srgbClr val="FFFF99"/>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66"/>
                </a:solidFill>
              </a:rPr>
              <a:t>提示：</a:t>
            </a:r>
          </a:p>
          <a:p>
            <a:r>
              <a:rPr kumimoji="1" lang="zh-CN" altLang="en-US" b="1">
                <a:solidFill>
                  <a:srgbClr val="000066"/>
                </a:solidFill>
              </a:rPr>
              <a:t>除等时传输方式外，其他</a:t>
            </a:r>
          </a:p>
          <a:p>
            <a:r>
              <a:rPr kumimoji="1" lang="en-US" altLang="zh-CN" b="1">
                <a:solidFill>
                  <a:srgbClr val="000066"/>
                </a:solidFill>
              </a:rPr>
              <a:t>3</a:t>
            </a:r>
            <a:r>
              <a:rPr kumimoji="1" lang="zh-CN" altLang="en-US" b="1">
                <a:solidFill>
                  <a:srgbClr val="000066"/>
                </a:solidFill>
              </a:rPr>
              <a:t>种方式在数据传输发生</a:t>
            </a:r>
          </a:p>
          <a:p>
            <a:r>
              <a:rPr kumimoji="1" lang="zh-CN" altLang="en-US" b="1">
                <a:solidFill>
                  <a:srgbClr val="000066"/>
                </a:solidFill>
              </a:rPr>
              <a:t>错误时，都会试图重新发</a:t>
            </a:r>
          </a:p>
          <a:p>
            <a:r>
              <a:rPr kumimoji="1" lang="zh-CN" altLang="en-US" b="1">
                <a:solidFill>
                  <a:srgbClr val="000066"/>
                </a:solidFill>
              </a:rPr>
              <a:t>送数据以保证其准确性</a:t>
            </a: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body" idx="1"/>
          </p:nvPr>
        </p:nvSpPr>
        <p:spPr>
          <a:xfrm>
            <a:off x="539750" y="1196975"/>
            <a:ext cx="8001000" cy="5111750"/>
          </a:xfrm>
        </p:spPr>
        <p:txBody>
          <a:bodyPr/>
          <a:lstStyle/>
          <a:p>
            <a:r>
              <a:rPr lang="zh-CN" altLang="en-US" dirty="0"/>
              <a:t>设备管理</a:t>
            </a:r>
          </a:p>
          <a:p>
            <a:pPr lvl="1"/>
            <a:r>
              <a:rPr lang="zh-CN" altLang="en-US" dirty="0"/>
              <a:t>设备的分配与调度</a:t>
            </a:r>
          </a:p>
          <a:p>
            <a:pPr lvl="2"/>
            <a:r>
              <a:rPr lang="zh-CN" altLang="en-US" dirty="0"/>
              <a:t>按用户要求</a:t>
            </a:r>
            <a:r>
              <a:rPr lang="zh-CN" altLang="en-US" dirty="0">
                <a:solidFill>
                  <a:srgbClr val="FF0000"/>
                </a:solidFill>
              </a:rPr>
              <a:t>合理、公平地</a:t>
            </a:r>
            <a:r>
              <a:rPr lang="zh-CN" altLang="en-US" dirty="0"/>
              <a:t>进行设备分配</a:t>
            </a:r>
          </a:p>
          <a:p>
            <a:pPr lvl="3"/>
            <a:r>
              <a:rPr lang="zh-CN" altLang="en-US" dirty="0"/>
              <a:t>当某进程向系统提出</a:t>
            </a:r>
            <a:r>
              <a:rPr lang="en-US" altLang="zh-CN" dirty="0"/>
              <a:t>I/O</a:t>
            </a:r>
            <a:r>
              <a:rPr lang="zh-CN" altLang="en-US" dirty="0"/>
              <a:t>请求时，设备分配程序按一定策略分配设备、控制器和通道，形成一条数据传输通路，以供主机和设备间信息交换</a:t>
            </a:r>
          </a:p>
          <a:p>
            <a:pPr lvl="3"/>
            <a:r>
              <a:rPr lang="en-US" altLang="zh-CN" dirty="0"/>
              <a:t>I/O</a:t>
            </a:r>
            <a:r>
              <a:rPr lang="zh-CN" altLang="en-US" dirty="0"/>
              <a:t>操作执行完毕，系统回收设备、控制器、和通道控制权</a:t>
            </a:r>
          </a:p>
          <a:p>
            <a:pPr lvl="2"/>
            <a:r>
              <a:rPr lang="zh-CN" altLang="en-US" dirty="0"/>
              <a:t>分配策略</a:t>
            </a:r>
          </a:p>
          <a:p>
            <a:pPr lvl="3"/>
            <a:r>
              <a:rPr lang="zh-CN" altLang="en-US" dirty="0"/>
              <a:t>静态分配：作业执行前分配，用于独占设备</a:t>
            </a:r>
          </a:p>
          <a:p>
            <a:pPr lvl="3"/>
            <a:r>
              <a:rPr lang="zh-CN" altLang="en-US" dirty="0"/>
              <a:t>动态分配：作业执行中分配</a:t>
            </a:r>
          </a:p>
          <a:p>
            <a:pPr lvl="3"/>
            <a:r>
              <a:rPr lang="zh-CN" altLang="en-US" dirty="0"/>
              <a:t>虚拟分配：采用缓冲技术，将</a:t>
            </a:r>
            <a:r>
              <a:rPr lang="en-US" altLang="zh-CN" dirty="0"/>
              <a:t>I/O</a:t>
            </a:r>
            <a:r>
              <a:rPr lang="zh-CN" altLang="en-US" dirty="0"/>
              <a:t>信息暂存到磁盘上</a:t>
            </a: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7218" name="Rectangle 2"/>
          <p:cNvSpPr>
            <a:spLocks noGrp="1" noChangeArrowheads="1"/>
          </p:cNvSpPr>
          <p:nvPr>
            <p:ph type="body" idx="1"/>
          </p:nvPr>
        </p:nvSpPr>
        <p:spPr>
          <a:xfrm>
            <a:off x="539750" y="1196975"/>
            <a:ext cx="8001000" cy="5661025"/>
          </a:xfrm>
        </p:spPr>
        <p:txBody>
          <a:bodyPr/>
          <a:lstStyle/>
          <a:p>
            <a:r>
              <a:rPr lang="zh-CN" altLang="en-US" dirty="0"/>
              <a:t>设备管理</a:t>
            </a:r>
          </a:p>
          <a:p>
            <a:pPr lvl="1"/>
            <a:r>
              <a:rPr lang="zh-CN" altLang="en-US" dirty="0"/>
              <a:t>设备的分配与调度</a:t>
            </a:r>
          </a:p>
          <a:p>
            <a:pPr lvl="2"/>
            <a:r>
              <a:rPr lang="zh-CN" altLang="en-US" dirty="0"/>
              <a:t>分配策略考虑的因素</a:t>
            </a:r>
          </a:p>
          <a:p>
            <a:pPr lvl="3"/>
            <a:r>
              <a:rPr lang="en-US" altLang="zh-CN" dirty="0"/>
              <a:t>I/O</a:t>
            </a:r>
            <a:r>
              <a:rPr lang="zh-CN" altLang="en-US" dirty="0"/>
              <a:t>设备的固有属性</a:t>
            </a:r>
          </a:p>
          <a:p>
            <a:pPr lvl="4"/>
            <a:r>
              <a:rPr lang="zh-CN" altLang="en-US" dirty="0"/>
              <a:t>设备的属性不同要采用不同的分配方式</a:t>
            </a:r>
          </a:p>
          <a:p>
            <a:pPr lvl="3"/>
            <a:r>
              <a:rPr lang="en-US" altLang="zh-CN" dirty="0"/>
              <a:t>I/O</a:t>
            </a:r>
            <a:r>
              <a:rPr lang="zh-CN" altLang="en-US" dirty="0"/>
              <a:t>设备的分配算法</a:t>
            </a:r>
          </a:p>
          <a:p>
            <a:pPr lvl="4"/>
            <a:r>
              <a:rPr kumimoji="1" lang="zh-CN" altLang="en-US" dirty="0"/>
              <a:t>先请求先分配</a:t>
            </a:r>
          </a:p>
          <a:p>
            <a:pPr lvl="4"/>
            <a:r>
              <a:rPr kumimoji="1" lang="zh-CN" altLang="en-US" dirty="0"/>
              <a:t>优先级最高优先</a:t>
            </a:r>
            <a:endParaRPr lang="zh-CN" altLang="en-US" dirty="0"/>
          </a:p>
          <a:p>
            <a:pPr lvl="3"/>
            <a:r>
              <a:rPr lang="zh-CN" altLang="en-US" dirty="0"/>
              <a:t>设备的安全性</a:t>
            </a:r>
          </a:p>
          <a:p>
            <a:pPr lvl="4"/>
            <a:r>
              <a:rPr lang="zh-CN" altLang="en-US" dirty="0"/>
              <a:t>“死锁”问题</a:t>
            </a:r>
          </a:p>
          <a:p>
            <a:pPr lvl="3"/>
            <a:r>
              <a:rPr lang="zh-CN" altLang="en-US" dirty="0"/>
              <a:t>与设备的无关性</a:t>
            </a:r>
          </a:p>
          <a:p>
            <a:pPr lvl="4"/>
            <a:r>
              <a:rPr lang="zh-CN" altLang="en-US" dirty="0"/>
              <a:t>是通过系统提供的逻辑设备和物理设备的映象表来实现的</a:t>
            </a:r>
          </a:p>
        </p:txBody>
      </p:sp>
      <p:sp>
        <p:nvSpPr>
          <p:cNvPr id="137220" name="AutoShape 4"/>
          <p:cNvSpPr>
            <a:spLocks/>
          </p:cNvSpPr>
          <p:nvPr/>
        </p:nvSpPr>
        <p:spPr bwMode="auto">
          <a:xfrm>
            <a:off x="5254625" y="1196975"/>
            <a:ext cx="3775075" cy="1727200"/>
          </a:xfrm>
          <a:prstGeom prst="accentBorderCallout1">
            <a:avLst>
              <a:gd name="adj1" fmla="val 734"/>
              <a:gd name="adj2" fmla="val -1635"/>
              <a:gd name="adj3" fmla="val 114981"/>
              <a:gd name="adj4" fmla="val -14593"/>
            </a:avLst>
          </a:prstGeom>
          <a:solidFill>
            <a:srgbClr val="FFFF99"/>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zh-CN" b="1">
                <a:solidFill>
                  <a:srgbClr val="000066"/>
                </a:solidFill>
              </a:rPr>
              <a:t>1.</a:t>
            </a:r>
            <a:r>
              <a:rPr kumimoji="1" lang="zh-CN" altLang="en-US" b="1">
                <a:solidFill>
                  <a:srgbClr val="000066"/>
                </a:solidFill>
              </a:rPr>
              <a:t>独享设备（打印机）是一些慢速的设备，不允许交叉使用，一旦占用，只能用完才能释放、收回。</a:t>
            </a:r>
          </a:p>
          <a:p>
            <a:r>
              <a:rPr kumimoji="1" lang="en-US" altLang="zh-CN" b="1">
                <a:solidFill>
                  <a:srgbClr val="000066"/>
                </a:solidFill>
              </a:rPr>
              <a:t>2.</a:t>
            </a:r>
            <a:r>
              <a:rPr kumimoji="1" lang="zh-CN" altLang="en-US" b="1">
                <a:solidFill>
                  <a:srgbClr val="000066"/>
                </a:solidFill>
              </a:rPr>
              <a:t>共享设备</a:t>
            </a:r>
            <a:r>
              <a:rPr kumimoji="1" lang="zh-CN" altLang="en-US" b="1">
                <a:solidFill>
                  <a:srgbClr val="000066"/>
                </a:solidFill>
                <a:effectLst>
                  <a:outerShdw blurRad="38100" dist="38100" dir="2700000" algn="tl">
                    <a:srgbClr val="000000"/>
                  </a:outerShdw>
                </a:effectLst>
              </a:rPr>
              <a:t>（</a:t>
            </a:r>
            <a:r>
              <a:rPr kumimoji="1" lang="zh-CN" altLang="en-US" b="1">
                <a:solidFill>
                  <a:srgbClr val="000066"/>
                </a:solidFill>
              </a:rPr>
              <a:t>如磁盘）定位操作时间短，可由多进程共享使用，所以采用共享分配方式。</a:t>
            </a:r>
          </a:p>
        </p:txBody>
      </p:sp>
      <p:sp>
        <p:nvSpPr>
          <p:cNvPr id="137221" name="AutoShape 5"/>
          <p:cNvSpPr>
            <a:spLocks/>
          </p:cNvSpPr>
          <p:nvPr/>
        </p:nvSpPr>
        <p:spPr bwMode="auto">
          <a:xfrm>
            <a:off x="5229225" y="3543300"/>
            <a:ext cx="3775075" cy="1150938"/>
          </a:xfrm>
          <a:prstGeom prst="accentBorderCallout1">
            <a:avLst>
              <a:gd name="adj1" fmla="val 1103"/>
              <a:gd name="adj2" fmla="val -2019"/>
              <a:gd name="adj3" fmla="val 40000"/>
              <a:gd name="adj4" fmla="val -24685"/>
            </a:avLst>
          </a:prstGeom>
          <a:solidFill>
            <a:srgbClr val="FFFF99"/>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b="1">
                <a:solidFill>
                  <a:srgbClr val="000066"/>
                </a:solidFill>
              </a:rPr>
              <a:t>当多个进程对同一个设备提出</a:t>
            </a:r>
            <a:r>
              <a:rPr kumimoji="1" lang="en-US" altLang="zh-CN" b="1">
                <a:solidFill>
                  <a:srgbClr val="000066"/>
                </a:solidFill>
              </a:rPr>
              <a:t>I/O</a:t>
            </a:r>
            <a:r>
              <a:rPr kumimoji="1" lang="zh-CN" altLang="en-US" b="1">
                <a:solidFill>
                  <a:srgbClr val="000066"/>
                </a:solidFill>
              </a:rPr>
              <a:t>请求时，系统按请求的先后次序将进程排队。设备分配程序将</a:t>
            </a:r>
            <a:r>
              <a:rPr kumimoji="1" lang="en-US" altLang="zh-CN" b="1">
                <a:solidFill>
                  <a:srgbClr val="000066"/>
                </a:solidFill>
              </a:rPr>
              <a:t>I/O</a:t>
            </a:r>
            <a:r>
              <a:rPr kumimoji="1" lang="zh-CN" altLang="en-US" b="1">
                <a:solidFill>
                  <a:srgbClr val="000066"/>
                </a:solidFill>
              </a:rPr>
              <a:t>设备分配给队列中第</a:t>
            </a:r>
            <a:r>
              <a:rPr kumimoji="1" lang="en-US" altLang="zh-CN" b="1">
                <a:solidFill>
                  <a:srgbClr val="000066"/>
                </a:solidFill>
              </a:rPr>
              <a:t>1</a:t>
            </a:r>
            <a:r>
              <a:rPr kumimoji="1" lang="zh-CN" altLang="en-US" b="1">
                <a:solidFill>
                  <a:srgbClr val="000066"/>
                </a:solidFill>
              </a:rPr>
              <a:t>个进程。</a:t>
            </a:r>
          </a:p>
        </p:txBody>
      </p:sp>
      <p:sp>
        <p:nvSpPr>
          <p:cNvPr id="137222" name="AutoShape 6"/>
          <p:cNvSpPr>
            <a:spLocks/>
          </p:cNvSpPr>
          <p:nvPr/>
        </p:nvSpPr>
        <p:spPr bwMode="auto">
          <a:xfrm>
            <a:off x="5076825" y="4805363"/>
            <a:ext cx="3940175" cy="923925"/>
          </a:xfrm>
          <a:prstGeom prst="accentBorderCallout1">
            <a:avLst>
              <a:gd name="adj1" fmla="val -1768"/>
              <a:gd name="adj2" fmla="val -1567"/>
              <a:gd name="adj3" fmla="val -37287"/>
              <a:gd name="adj4" fmla="val -13657"/>
            </a:avLst>
          </a:prstGeom>
          <a:solidFill>
            <a:srgbClr val="FFFF99"/>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b="1">
                <a:solidFill>
                  <a:srgbClr val="000066"/>
                </a:solidFill>
              </a:rPr>
              <a:t>优先响应优先级最高的进程对</a:t>
            </a:r>
            <a:r>
              <a:rPr kumimoji="1" lang="en-US" altLang="zh-CN" b="1">
                <a:solidFill>
                  <a:srgbClr val="000066"/>
                </a:solidFill>
              </a:rPr>
              <a:t>I/O</a:t>
            </a:r>
            <a:r>
              <a:rPr kumimoji="1" lang="zh-CN" altLang="en-US" b="1">
                <a:solidFill>
                  <a:srgbClr val="000066"/>
                </a:solidFill>
              </a:rPr>
              <a:t>设备的请求。对优先级相同的</a:t>
            </a:r>
            <a:r>
              <a:rPr kumimoji="1" lang="en-US" altLang="zh-CN" b="1">
                <a:solidFill>
                  <a:srgbClr val="000066"/>
                </a:solidFill>
              </a:rPr>
              <a:t>I/O</a:t>
            </a:r>
            <a:r>
              <a:rPr kumimoji="1" lang="zh-CN" altLang="en-US" b="1">
                <a:solidFill>
                  <a:srgbClr val="000066"/>
                </a:solidFill>
              </a:rPr>
              <a:t>请求，则按先请求先分配的原则处理。</a:t>
            </a:r>
          </a:p>
        </p:txBody>
      </p:sp>
      <p:grpSp>
        <p:nvGrpSpPr>
          <p:cNvPr id="137227" name="Group 11"/>
          <p:cNvGrpSpPr>
            <a:grpSpLocks/>
          </p:cNvGrpSpPr>
          <p:nvPr/>
        </p:nvGrpSpPr>
        <p:grpSpPr bwMode="auto">
          <a:xfrm>
            <a:off x="107950" y="2924175"/>
            <a:ext cx="2592388" cy="3457575"/>
            <a:chOff x="68" y="1842"/>
            <a:chExt cx="1633" cy="2178"/>
          </a:xfrm>
        </p:grpSpPr>
        <p:sp>
          <p:nvSpPr>
            <p:cNvPr id="137224" name="Rectangle 8"/>
            <p:cNvSpPr>
              <a:spLocks noChangeArrowheads="1"/>
            </p:cNvSpPr>
            <p:nvPr/>
          </p:nvSpPr>
          <p:spPr bwMode="auto">
            <a:xfrm>
              <a:off x="68" y="1843"/>
              <a:ext cx="952" cy="2177"/>
            </a:xfrm>
            <a:prstGeom prst="rect">
              <a:avLst/>
            </a:prstGeom>
            <a:solidFill>
              <a:srgbClr val="FFFF99"/>
            </a:solidFill>
            <a:ln w="28575"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r>
                <a:rPr kumimoji="1" lang="zh-CN" altLang="en-US" b="1">
                  <a:solidFill>
                    <a:srgbClr val="000066"/>
                  </a:solidFill>
                </a:rPr>
                <a:t>为提高系统的可适应性和扩展性，用户程序和实际使用的物理设备应无关。</a:t>
              </a:r>
            </a:p>
            <a:p>
              <a:r>
                <a:rPr kumimoji="1" lang="zh-CN" altLang="en-US" b="1">
                  <a:solidFill>
                    <a:srgbClr val="000066"/>
                  </a:solidFill>
                </a:rPr>
                <a:t>引入逻辑设备名和物理设备名的概念。在用户程序中只允许使用逻辑设备名</a:t>
              </a:r>
            </a:p>
          </p:txBody>
        </p:sp>
        <p:sp>
          <p:nvSpPr>
            <p:cNvPr id="137225" name="Line 9"/>
            <p:cNvSpPr>
              <a:spLocks noChangeShapeType="1"/>
            </p:cNvSpPr>
            <p:nvPr/>
          </p:nvSpPr>
          <p:spPr bwMode="auto">
            <a:xfrm>
              <a:off x="1066" y="1842"/>
              <a:ext cx="0" cy="217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26" name="Line 10"/>
            <p:cNvSpPr>
              <a:spLocks noChangeShapeType="1"/>
            </p:cNvSpPr>
            <p:nvPr/>
          </p:nvSpPr>
          <p:spPr bwMode="auto">
            <a:xfrm>
              <a:off x="1066" y="3702"/>
              <a:ext cx="635" cy="13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6194" name="Rectangle 2"/>
          <p:cNvSpPr>
            <a:spLocks noGrp="1" noChangeArrowheads="1"/>
          </p:cNvSpPr>
          <p:nvPr>
            <p:ph type="body" idx="1"/>
          </p:nvPr>
        </p:nvSpPr>
        <p:spPr>
          <a:xfrm>
            <a:off x="539750" y="1052513"/>
            <a:ext cx="8353425" cy="5805487"/>
          </a:xfrm>
        </p:spPr>
        <p:txBody>
          <a:bodyPr/>
          <a:lstStyle/>
          <a:p>
            <a:r>
              <a:rPr lang="zh-CN" altLang="en-US"/>
              <a:t>设备管理</a:t>
            </a:r>
          </a:p>
          <a:p>
            <a:pPr lvl="1">
              <a:spcBef>
                <a:spcPct val="0"/>
              </a:spcBef>
            </a:pPr>
            <a:r>
              <a:rPr lang="zh-CN" altLang="en-US"/>
              <a:t>设备分配的步骤</a:t>
            </a:r>
          </a:p>
          <a:p>
            <a:pPr lvl="2">
              <a:lnSpc>
                <a:spcPct val="110000"/>
              </a:lnSpc>
              <a:spcBef>
                <a:spcPct val="0"/>
              </a:spcBef>
            </a:pPr>
            <a:r>
              <a:rPr lang="zh-CN" altLang="en-US"/>
              <a:t>分配设备 </a:t>
            </a:r>
          </a:p>
          <a:p>
            <a:pPr lvl="3">
              <a:lnSpc>
                <a:spcPct val="110000"/>
              </a:lnSpc>
              <a:spcBef>
                <a:spcPct val="0"/>
              </a:spcBef>
            </a:pPr>
            <a:r>
              <a:rPr lang="zh-CN" altLang="en-US"/>
              <a:t>根据</a:t>
            </a:r>
            <a:r>
              <a:rPr lang="en-US" altLang="zh-CN"/>
              <a:t>I/O</a:t>
            </a:r>
            <a:r>
              <a:rPr lang="zh-CN" altLang="en-US"/>
              <a:t>请求的逻辑设备名，找到其对应的物理设备名</a:t>
            </a:r>
          </a:p>
          <a:p>
            <a:pPr lvl="3">
              <a:lnSpc>
                <a:spcPct val="110000"/>
              </a:lnSpc>
              <a:spcBef>
                <a:spcPct val="0"/>
              </a:spcBef>
            </a:pPr>
            <a:r>
              <a:rPr lang="zh-CN" altLang="en-US"/>
              <a:t>检索</a:t>
            </a:r>
            <a:r>
              <a:rPr lang="en-US" altLang="zh-CN"/>
              <a:t>SDT</a:t>
            </a:r>
            <a:r>
              <a:rPr lang="zh-CN" altLang="en-US"/>
              <a:t>表，再找出其</a:t>
            </a:r>
            <a:r>
              <a:rPr lang="en-US" altLang="zh-CN"/>
              <a:t>DCT</a:t>
            </a:r>
            <a:r>
              <a:rPr lang="zh-CN" altLang="en-US"/>
              <a:t>，判别设备是否“忙”</a:t>
            </a:r>
          </a:p>
          <a:p>
            <a:pPr lvl="4">
              <a:lnSpc>
                <a:spcPct val="110000"/>
              </a:lnSpc>
              <a:spcBef>
                <a:spcPct val="0"/>
              </a:spcBef>
            </a:pPr>
            <a:r>
              <a:rPr lang="zh-CN" altLang="en-US"/>
              <a:t>若忙，则将该进程插入到等待队列中排队</a:t>
            </a:r>
          </a:p>
          <a:p>
            <a:pPr lvl="4">
              <a:lnSpc>
                <a:spcPct val="110000"/>
              </a:lnSpc>
              <a:spcBef>
                <a:spcPct val="0"/>
              </a:spcBef>
            </a:pPr>
            <a:r>
              <a:rPr lang="zh-CN" altLang="en-US"/>
              <a:t>若闲，则调用分配程序进行分配</a:t>
            </a:r>
          </a:p>
          <a:p>
            <a:pPr lvl="2">
              <a:spcBef>
                <a:spcPct val="0"/>
              </a:spcBef>
            </a:pPr>
            <a:r>
              <a:rPr lang="zh-CN" altLang="en-US"/>
              <a:t>分配控制器 </a:t>
            </a:r>
          </a:p>
          <a:p>
            <a:pPr lvl="3">
              <a:spcBef>
                <a:spcPct val="0"/>
              </a:spcBef>
            </a:pPr>
            <a:r>
              <a:rPr lang="zh-CN" altLang="en-US"/>
              <a:t>当系统把设备分配给某进程后，从</a:t>
            </a:r>
            <a:r>
              <a:rPr lang="en-US" altLang="zh-CN"/>
              <a:t>DCT</a:t>
            </a:r>
            <a:r>
              <a:rPr lang="zh-CN" altLang="en-US"/>
              <a:t>中找出其对应的</a:t>
            </a:r>
            <a:r>
              <a:rPr lang="en-US" altLang="zh-CN"/>
              <a:t>COCT</a:t>
            </a:r>
            <a:r>
              <a:rPr lang="zh-CN" altLang="en-US"/>
              <a:t>，判别可分配否。</a:t>
            </a:r>
          </a:p>
          <a:p>
            <a:pPr lvl="4">
              <a:spcBef>
                <a:spcPct val="0"/>
              </a:spcBef>
            </a:pPr>
            <a:r>
              <a:rPr lang="zh-CN" altLang="en-US"/>
              <a:t>若忙，则排队，否则，分配控制器。</a:t>
            </a:r>
          </a:p>
          <a:p>
            <a:pPr lvl="2">
              <a:spcBef>
                <a:spcPct val="0"/>
              </a:spcBef>
            </a:pPr>
            <a:r>
              <a:rPr lang="zh-CN" altLang="en-US"/>
              <a:t>分配通道 </a:t>
            </a:r>
          </a:p>
          <a:p>
            <a:pPr lvl="3">
              <a:spcBef>
                <a:spcPct val="0"/>
              </a:spcBef>
            </a:pPr>
            <a:r>
              <a:rPr lang="zh-CN" altLang="en-US"/>
              <a:t>通过</a:t>
            </a:r>
            <a:r>
              <a:rPr lang="en-US" altLang="zh-CN"/>
              <a:t>COCT</a:t>
            </a:r>
            <a:r>
              <a:rPr lang="zh-CN" altLang="en-US"/>
              <a:t>可以找到</a:t>
            </a:r>
            <a:r>
              <a:rPr lang="en-US" altLang="zh-CN"/>
              <a:t>CHCT</a:t>
            </a:r>
            <a:r>
              <a:rPr lang="zh-CN" altLang="en-US"/>
              <a:t>，也判别该通道可分配否</a:t>
            </a:r>
          </a:p>
          <a:p>
            <a:pPr lvl="4">
              <a:spcBef>
                <a:spcPct val="0"/>
              </a:spcBef>
            </a:pPr>
            <a:r>
              <a:rPr lang="zh-CN" altLang="en-US"/>
              <a:t>不能分配，则排队等待</a:t>
            </a:r>
          </a:p>
          <a:p>
            <a:pPr lvl="4">
              <a:spcBef>
                <a:spcPct val="0"/>
              </a:spcBef>
            </a:pPr>
            <a:r>
              <a:rPr lang="zh-CN" altLang="en-US"/>
              <a:t>否则，执行</a:t>
            </a:r>
            <a:r>
              <a:rPr lang="en-US" altLang="zh-CN"/>
              <a:t>I/O</a:t>
            </a:r>
            <a:r>
              <a:rPr lang="zh-CN" altLang="en-US"/>
              <a:t>操作</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xfrm>
            <a:off x="566738" y="1196974"/>
            <a:ext cx="8253412" cy="4536281"/>
          </a:xfrm>
        </p:spPr>
        <p:txBody>
          <a:bodyPr/>
          <a:lstStyle/>
          <a:p>
            <a:pPr marL="284163" indent="-284163"/>
            <a:r>
              <a:rPr lang="zh-CN" altLang="en-US" dirty="0"/>
              <a:t>操作系统的概念</a:t>
            </a:r>
          </a:p>
          <a:p>
            <a:pPr marL="760413" lvl="1" indent="-285750"/>
            <a:r>
              <a:rPr lang="zh-CN" altLang="en-US" dirty="0"/>
              <a:t>目标</a:t>
            </a:r>
          </a:p>
          <a:p>
            <a:pPr marL="1179513" lvl="2" indent="-228600">
              <a:lnSpc>
                <a:spcPct val="150000"/>
              </a:lnSpc>
            </a:pPr>
            <a:r>
              <a:rPr lang="zh-CN" altLang="en-US" sz="3600" dirty="0" smtClean="0"/>
              <a:t>对</a:t>
            </a:r>
            <a:r>
              <a:rPr lang="zh-CN" altLang="en-US" sz="3600" dirty="0"/>
              <a:t>计算机系统的</a:t>
            </a:r>
            <a:r>
              <a:rPr lang="zh-CN" altLang="en-US" sz="3600" dirty="0">
                <a:solidFill>
                  <a:srgbClr val="FF0000"/>
                </a:solidFill>
              </a:rPr>
              <a:t>资源</a:t>
            </a:r>
            <a:r>
              <a:rPr lang="zh-CN" altLang="en-US" sz="3600" dirty="0"/>
              <a:t>进行</a:t>
            </a:r>
            <a:r>
              <a:rPr lang="zh-CN" altLang="en-US" sz="3600" dirty="0">
                <a:solidFill>
                  <a:srgbClr val="FF0000"/>
                </a:solidFill>
              </a:rPr>
              <a:t>高效</a:t>
            </a:r>
            <a:r>
              <a:rPr lang="zh-CN" altLang="en-US" sz="3600" dirty="0"/>
              <a:t>的</a:t>
            </a:r>
            <a:r>
              <a:rPr lang="zh-CN" altLang="en-US" sz="3600" dirty="0">
                <a:solidFill>
                  <a:srgbClr val="FF0000"/>
                </a:solidFill>
              </a:rPr>
              <a:t>管理</a:t>
            </a:r>
            <a:r>
              <a:rPr lang="zh-CN" altLang="en-US" sz="3600" dirty="0" smtClean="0"/>
              <a:t>，向</a:t>
            </a:r>
            <a:r>
              <a:rPr lang="zh-CN" altLang="en-US" sz="3600" dirty="0"/>
              <a:t>用户提供一个方便、易用的计算机操作环境</a:t>
            </a: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9266" name="Rectangle 2"/>
          <p:cNvSpPr>
            <a:spLocks noGrp="1" noChangeArrowheads="1"/>
          </p:cNvSpPr>
          <p:nvPr>
            <p:ph type="body" idx="1"/>
          </p:nvPr>
        </p:nvSpPr>
        <p:spPr>
          <a:xfrm>
            <a:off x="539750" y="1052513"/>
            <a:ext cx="8001000" cy="5545137"/>
          </a:xfrm>
        </p:spPr>
        <p:txBody>
          <a:bodyPr/>
          <a:lstStyle/>
          <a:p>
            <a:r>
              <a:rPr lang="zh-CN" altLang="en-US"/>
              <a:t>设备管理</a:t>
            </a:r>
          </a:p>
          <a:p>
            <a:pPr lvl="1"/>
            <a:r>
              <a:rPr lang="zh-CN" altLang="en-US"/>
              <a:t>设备驱动程序</a:t>
            </a:r>
          </a:p>
          <a:p>
            <a:pPr lvl="2"/>
            <a:r>
              <a:rPr lang="zh-CN" altLang="en-US"/>
              <a:t>负责接收和分析从设备分配程序转来的信息以及设备控制表中的信息，结合设备特性，进行信息格式转换</a:t>
            </a:r>
          </a:p>
          <a:p>
            <a:pPr lvl="2"/>
            <a:r>
              <a:rPr lang="zh-CN" altLang="en-US"/>
              <a:t>把执行信息转换成设备能够执行的形式，驱动设备进行</a:t>
            </a:r>
            <a:r>
              <a:rPr lang="en-US" altLang="zh-CN"/>
              <a:t>I/O</a:t>
            </a:r>
            <a:r>
              <a:rPr lang="zh-CN" altLang="en-US"/>
              <a:t>操作</a:t>
            </a: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1730" name="Rectangle 2"/>
          <p:cNvSpPr>
            <a:spLocks noGrp="1" noChangeArrowheads="1"/>
          </p:cNvSpPr>
          <p:nvPr>
            <p:ph type="body" idx="1"/>
          </p:nvPr>
        </p:nvSpPr>
        <p:spPr>
          <a:xfrm>
            <a:off x="539750" y="1052513"/>
            <a:ext cx="8001000" cy="4968875"/>
          </a:xfrm>
        </p:spPr>
        <p:txBody>
          <a:bodyPr/>
          <a:lstStyle/>
          <a:p>
            <a:r>
              <a:rPr lang="zh-CN" altLang="en-US"/>
              <a:t>设备管理</a:t>
            </a:r>
          </a:p>
          <a:p>
            <a:pPr lvl="1"/>
            <a:r>
              <a:rPr lang="zh-CN" altLang="en-US"/>
              <a:t>设备驱动程序</a:t>
            </a:r>
          </a:p>
          <a:p>
            <a:pPr lvl="2"/>
            <a:r>
              <a:rPr lang="zh-CN" altLang="en-US"/>
              <a:t>包括</a:t>
            </a:r>
          </a:p>
          <a:p>
            <a:pPr lvl="3"/>
            <a:r>
              <a:rPr lang="zh-CN" altLang="en-US"/>
              <a:t>设备预置程序</a:t>
            </a:r>
          </a:p>
          <a:p>
            <a:pPr lvl="4"/>
            <a:r>
              <a:rPr lang="zh-CN" altLang="en-US"/>
              <a:t>当系统启动</a:t>
            </a:r>
            <a:r>
              <a:rPr lang="en-US" altLang="zh-CN"/>
              <a:t>I/O</a:t>
            </a:r>
            <a:r>
              <a:rPr lang="zh-CN" altLang="en-US"/>
              <a:t>设备传输时，预置设备的初始状态</a:t>
            </a:r>
          </a:p>
          <a:p>
            <a:pPr lvl="3"/>
            <a:r>
              <a:rPr lang="zh-CN" altLang="en-US"/>
              <a:t>启动</a:t>
            </a:r>
            <a:r>
              <a:rPr lang="en-US" altLang="zh-CN"/>
              <a:t>I/O</a:t>
            </a:r>
            <a:r>
              <a:rPr lang="zh-CN" altLang="en-US"/>
              <a:t>程序</a:t>
            </a:r>
          </a:p>
          <a:p>
            <a:pPr lvl="4"/>
            <a:r>
              <a:rPr lang="zh-CN" altLang="en-US"/>
              <a:t>负责启动设备传输，包括启动通道设备</a:t>
            </a:r>
          </a:p>
          <a:p>
            <a:pPr lvl="3"/>
            <a:r>
              <a:rPr lang="zh-CN" altLang="en-US"/>
              <a:t>中断处理程序 </a:t>
            </a:r>
          </a:p>
          <a:p>
            <a:pPr lvl="4"/>
            <a:r>
              <a:rPr lang="zh-CN" altLang="en-US"/>
              <a:t>负责处理设备发出的各种中断，如</a:t>
            </a:r>
            <a:r>
              <a:rPr lang="en-US" altLang="zh-CN"/>
              <a:t>I/O</a:t>
            </a:r>
            <a:r>
              <a:rPr lang="zh-CN" altLang="en-US"/>
              <a:t>传输过程中的“故障中断”</a:t>
            </a: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0290" name="Rectangle 2"/>
          <p:cNvSpPr>
            <a:spLocks noGrp="1" noChangeArrowheads="1"/>
          </p:cNvSpPr>
          <p:nvPr>
            <p:ph type="body" idx="1"/>
          </p:nvPr>
        </p:nvSpPr>
        <p:spPr>
          <a:xfrm>
            <a:off x="539750" y="1052513"/>
            <a:ext cx="8001000" cy="5545137"/>
          </a:xfrm>
        </p:spPr>
        <p:txBody>
          <a:bodyPr/>
          <a:lstStyle/>
          <a:p>
            <a:r>
              <a:rPr lang="zh-CN" altLang="en-US"/>
              <a:t>设备管理</a:t>
            </a:r>
          </a:p>
          <a:p>
            <a:pPr lvl="1"/>
            <a:r>
              <a:rPr lang="zh-CN" altLang="en-US"/>
              <a:t>设备驱动程序</a:t>
            </a:r>
          </a:p>
          <a:p>
            <a:pPr lvl="2"/>
            <a:r>
              <a:rPr lang="zh-CN" altLang="en-US"/>
              <a:t>说明</a:t>
            </a:r>
          </a:p>
          <a:p>
            <a:pPr lvl="3"/>
            <a:r>
              <a:rPr lang="zh-CN" altLang="en-US"/>
              <a:t>设备驱动程序一般由</a:t>
            </a:r>
            <a:r>
              <a:rPr lang="en-US" altLang="zh-CN"/>
              <a:t>I/O</a:t>
            </a:r>
            <a:r>
              <a:rPr lang="zh-CN" altLang="en-US"/>
              <a:t>设备的生产厂家提供</a:t>
            </a:r>
          </a:p>
          <a:p>
            <a:pPr lvl="4"/>
            <a:r>
              <a:rPr lang="zh-CN" altLang="en-US"/>
              <a:t>大多数</a:t>
            </a:r>
            <a:r>
              <a:rPr lang="en-US" altLang="zh-CN"/>
              <a:t>I/O</a:t>
            </a:r>
            <a:r>
              <a:rPr lang="zh-CN" altLang="en-US"/>
              <a:t>设备是按统一的标准、规范生产的</a:t>
            </a:r>
          </a:p>
          <a:p>
            <a:pPr lvl="4"/>
            <a:r>
              <a:rPr lang="zh-CN" altLang="en-US"/>
              <a:t>基本上可以做到“即插即用”</a:t>
            </a:r>
          </a:p>
          <a:p>
            <a:pPr lvl="3"/>
            <a:r>
              <a:rPr lang="zh-CN" altLang="en-US"/>
              <a:t>少部分</a:t>
            </a:r>
            <a:r>
              <a:rPr lang="en-US" altLang="zh-CN"/>
              <a:t>I/O</a:t>
            </a:r>
            <a:r>
              <a:rPr lang="zh-CN" altLang="en-US"/>
              <a:t>设备是非标准的</a:t>
            </a:r>
          </a:p>
          <a:p>
            <a:pPr lvl="4"/>
            <a:r>
              <a:rPr lang="zh-CN" altLang="en-US"/>
              <a:t>非标准的</a:t>
            </a:r>
            <a:r>
              <a:rPr lang="en-US" altLang="zh-CN"/>
              <a:t>I/O</a:t>
            </a:r>
            <a:r>
              <a:rPr lang="zh-CN" altLang="en-US"/>
              <a:t>设备的驱动程序不能通用</a:t>
            </a: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body" idx="1"/>
          </p:nvPr>
        </p:nvSpPr>
        <p:spPr>
          <a:xfrm>
            <a:off x="539750" y="1196975"/>
            <a:ext cx="8001000" cy="5111750"/>
          </a:xfrm>
        </p:spPr>
        <p:txBody>
          <a:bodyPr/>
          <a:lstStyle/>
          <a:p>
            <a:pPr>
              <a:lnSpc>
                <a:spcPct val="90000"/>
              </a:lnSpc>
            </a:pPr>
            <a:r>
              <a:rPr lang="zh-CN" altLang="en-US"/>
              <a:t>文件管理</a:t>
            </a:r>
          </a:p>
          <a:p>
            <a:pPr lvl="1">
              <a:lnSpc>
                <a:spcPct val="90000"/>
              </a:lnSpc>
            </a:pPr>
            <a:r>
              <a:rPr lang="zh-CN" altLang="en-US"/>
              <a:t>文件的概念</a:t>
            </a:r>
          </a:p>
          <a:p>
            <a:pPr lvl="2">
              <a:lnSpc>
                <a:spcPct val="90000"/>
              </a:lnSpc>
            </a:pPr>
            <a:r>
              <a:rPr lang="zh-CN" altLang="en-US"/>
              <a:t>存于计算机中且具有唯一名字的一组相关信息的集合</a:t>
            </a:r>
          </a:p>
          <a:p>
            <a:pPr lvl="2">
              <a:lnSpc>
                <a:spcPct val="90000"/>
              </a:lnSpc>
            </a:pPr>
            <a:r>
              <a:rPr lang="zh-CN" altLang="en-US"/>
              <a:t>计算机中的所有信息、包括各种不同类型的程序都是以文件的形式存放的</a:t>
            </a:r>
          </a:p>
          <a:p>
            <a:pPr lvl="2">
              <a:lnSpc>
                <a:spcPct val="90000"/>
              </a:lnSpc>
            </a:pPr>
            <a:r>
              <a:rPr lang="zh-CN" altLang="en-US"/>
              <a:t>对计算机的操作，实际上是对文件的操作</a:t>
            </a:r>
          </a:p>
          <a:p>
            <a:pPr lvl="1">
              <a:lnSpc>
                <a:spcPct val="90000"/>
              </a:lnSpc>
            </a:pPr>
            <a:r>
              <a:rPr lang="zh-CN" altLang="en-US"/>
              <a:t>文件系统是专用于组织、管理、操作文件的应用系统</a:t>
            </a:r>
          </a:p>
          <a:p>
            <a:pPr lvl="2">
              <a:lnSpc>
                <a:spcPct val="90000"/>
              </a:lnSpc>
            </a:pPr>
            <a:r>
              <a:rPr lang="zh-CN" altLang="en-US"/>
              <a:t>一个文件系统应当具有以下功能</a:t>
            </a:r>
          </a:p>
          <a:p>
            <a:pPr lvl="3">
              <a:lnSpc>
                <a:spcPct val="90000"/>
              </a:lnSpc>
            </a:pPr>
            <a:r>
              <a:rPr lang="zh-CN" altLang="en-US"/>
              <a:t>确定物理存储设备的存储结构、确定文件的组织结构</a:t>
            </a:r>
          </a:p>
          <a:p>
            <a:pPr lvl="3">
              <a:lnSpc>
                <a:spcPct val="90000"/>
              </a:lnSpc>
            </a:pPr>
            <a:r>
              <a:rPr lang="zh-CN" altLang="en-US"/>
              <a:t>实现文件的保护和共享</a:t>
            </a: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body" idx="1"/>
          </p:nvPr>
        </p:nvSpPr>
        <p:spPr>
          <a:xfrm>
            <a:off x="539750" y="1196975"/>
            <a:ext cx="8001000" cy="5111750"/>
          </a:xfrm>
        </p:spPr>
        <p:txBody>
          <a:bodyPr/>
          <a:lstStyle/>
          <a:p>
            <a:r>
              <a:rPr lang="zh-CN" altLang="en-US" dirty="0"/>
              <a:t>文件管理</a:t>
            </a:r>
          </a:p>
          <a:p>
            <a:pPr lvl="1"/>
            <a:r>
              <a:rPr lang="zh-CN" altLang="en-US" dirty="0"/>
              <a:t>实现对文件的各种操作</a:t>
            </a:r>
          </a:p>
          <a:p>
            <a:pPr lvl="2"/>
            <a:r>
              <a:rPr lang="zh-CN" altLang="en-US" dirty="0"/>
              <a:t>文件的建立、修改、打开、关闭、复制、删除</a:t>
            </a:r>
            <a:endParaRPr lang="zh-CN" altLang="en-US" sz="2800" dirty="0"/>
          </a:p>
          <a:p>
            <a:pPr lvl="1"/>
            <a:r>
              <a:rPr lang="zh-CN" altLang="en-US" dirty="0"/>
              <a:t>文件的命名</a:t>
            </a:r>
          </a:p>
          <a:p>
            <a:pPr lvl="2"/>
            <a:r>
              <a:rPr lang="zh-CN" altLang="en-US" dirty="0"/>
              <a:t>给出</a:t>
            </a:r>
            <a:r>
              <a:rPr lang="zh-CN" altLang="en-US" dirty="0" smtClean="0"/>
              <a:t>文件的命名</a:t>
            </a:r>
            <a:r>
              <a:rPr lang="zh-CN" altLang="en-US" dirty="0"/>
              <a:t>规则</a:t>
            </a:r>
          </a:p>
          <a:p>
            <a:pPr lvl="3"/>
            <a:r>
              <a:rPr lang="zh-CN" altLang="en-US" dirty="0"/>
              <a:t>长度，数字和特殊字符，大小写区分，支持文件扩展名（一个或多个）</a:t>
            </a:r>
          </a:p>
          <a:p>
            <a:pPr lvl="3"/>
            <a:r>
              <a:rPr lang="zh-CN" altLang="en-US" dirty="0"/>
              <a:t>例子：</a:t>
            </a:r>
            <a:r>
              <a:rPr lang="en-US" altLang="en-US" dirty="0"/>
              <a:t>.</a:t>
            </a:r>
            <a:r>
              <a:rPr lang="en-US" altLang="zh-CN" dirty="0" err="1"/>
              <a:t>bak</a:t>
            </a:r>
            <a:r>
              <a:rPr lang="en-US" altLang="zh-CN" dirty="0"/>
              <a:t>     .c     .f77     .gif</a:t>
            </a:r>
          </a:p>
          <a:p>
            <a:pPr lvl="1"/>
            <a:r>
              <a:rPr lang="zh-CN" altLang="en-US" dirty="0"/>
              <a:t>文件的结构</a:t>
            </a:r>
          </a:p>
          <a:p>
            <a:pPr lvl="2"/>
            <a:r>
              <a:rPr lang="zh-CN" altLang="en-US" dirty="0"/>
              <a:t>是文件中信息的组织方式</a:t>
            </a:r>
          </a:p>
          <a:p>
            <a:pPr lvl="3"/>
            <a:r>
              <a:rPr lang="zh-CN" altLang="en-US" dirty="0">
                <a:solidFill>
                  <a:srgbClr val="FF0000"/>
                </a:solidFill>
              </a:rPr>
              <a:t>字节流式文件</a:t>
            </a:r>
            <a:r>
              <a:rPr lang="zh-CN" altLang="en-US" dirty="0"/>
              <a:t>和</a:t>
            </a:r>
            <a:r>
              <a:rPr lang="zh-CN" altLang="en-US" dirty="0">
                <a:solidFill>
                  <a:srgbClr val="FF0000"/>
                </a:solidFill>
              </a:rPr>
              <a:t>记录式文件</a:t>
            </a:r>
            <a:r>
              <a:rPr lang="zh-CN" altLang="en-US" dirty="0"/>
              <a:t>两种</a:t>
            </a: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Line 3"/>
          <p:cNvSpPr>
            <a:spLocks noChangeShapeType="1"/>
          </p:cNvSpPr>
          <p:nvPr/>
        </p:nvSpPr>
        <p:spPr bwMode="auto">
          <a:xfrm>
            <a:off x="3117326" y="3169434"/>
            <a:ext cx="1150938" cy="0"/>
          </a:xfrm>
          <a:prstGeom prst="line">
            <a:avLst/>
          </a:prstGeom>
          <a:noFill/>
          <a:ln w="28575">
            <a:solidFill>
              <a:schemeClr val="accent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306" name="Rectangle 2"/>
          <p:cNvSpPr>
            <a:spLocks noGrp="1" noChangeArrowheads="1"/>
          </p:cNvSpPr>
          <p:nvPr>
            <p:ph type="body" idx="1"/>
          </p:nvPr>
        </p:nvSpPr>
        <p:spPr>
          <a:xfrm>
            <a:off x="179512" y="1196975"/>
            <a:ext cx="8856984" cy="5472113"/>
          </a:xfrm>
        </p:spPr>
        <p:txBody>
          <a:bodyPr/>
          <a:lstStyle/>
          <a:p>
            <a:pPr>
              <a:lnSpc>
                <a:spcPct val="90000"/>
              </a:lnSpc>
            </a:pPr>
            <a:r>
              <a:rPr lang="zh-CN" altLang="en-US" dirty="0"/>
              <a:t>文件管理</a:t>
            </a:r>
          </a:p>
          <a:p>
            <a:pPr lvl="1">
              <a:lnSpc>
                <a:spcPct val="90000"/>
              </a:lnSpc>
            </a:pPr>
            <a:r>
              <a:rPr lang="zh-CN" altLang="en-US" dirty="0"/>
              <a:t>功能</a:t>
            </a:r>
          </a:p>
          <a:p>
            <a:pPr lvl="2">
              <a:lnSpc>
                <a:spcPct val="90000"/>
              </a:lnSpc>
            </a:pPr>
            <a:r>
              <a:rPr lang="zh-CN" altLang="en-US" dirty="0"/>
              <a:t>统一管理文件的存储空间，实施存储空间的分配与回收</a:t>
            </a:r>
          </a:p>
          <a:p>
            <a:pPr lvl="2">
              <a:lnSpc>
                <a:spcPct val="90000"/>
              </a:lnSpc>
            </a:pPr>
            <a:r>
              <a:rPr lang="zh-CN" altLang="en-US" dirty="0"/>
              <a:t>实现文件的按名存取</a:t>
            </a:r>
          </a:p>
          <a:p>
            <a:pPr lvl="3">
              <a:lnSpc>
                <a:spcPct val="90000"/>
              </a:lnSpc>
            </a:pPr>
            <a:r>
              <a:rPr lang="zh-CN" altLang="en-US" dirty="0"/>
              <a:t>名字空间    映射     存储空间</a:t>
            </a:r>
          </a:p>
          <a:p>
            <a:pPr lvl="2">
              <a:lnSpc>
                <a:spcPct val="90000"/>
              </a:lnSpc>
            </a:pPr>
            <a:r>
              <a:rPr lang="zh-CN" altLang="en-US" dirty="0"/>
              <a:t>实现文件信息的共享，并提供文件的保护和保密措施</a:t>
            </a:r>
          </a:p>
          <a:p>
            <a:pPr lvl="2">
              <a:lnSpc>
                <a:spcPct val="90000"/>
              </a:lnSpc>
            </a:pPr>
            <a:r>
              <a:rPr lang="zh-CN" altLang="en-US" dirty="0"/>
              <a:t>向用户提供一个方便使用的接口（提供对文件系统操作命令，以及提供对文件的操作命令：信息存取、加工等）</a:t>
            </a:r>
          </a:p>
          <a:p>
            <a:pPr lvl="2">
              <a:lnSpc>
                <a:spcPct val="90000"/>
              </a:lnSpc>
            </a:pPr>
            <a:r>
              <a:rPr lang="zh-CN" altLang="en-US" dirty="0"/>
              <a:t>系统维护及向用户提供有关信息</a:t>
            </a:r>
          </a:p>
          <a:p>
            <a:pPr lvl="2">
              <a:lnSpc>
                <a:spcPct val="90000"/>
              </a:lnSpc>
            </a:pPr>
            <a:r>
              <a:rPr lang="zh-CN" altLang="en-US" dirty="0" smtClean="0"/>
              <a:t>提供</a:t>
            </a:r>
            <a:r>
              <a:rPr lang="en-US" altLang="zh-CN" dirty="0" smtClean="0"/>
              <a:t>I/O</a:t>
            </a:r>
            <a:r>
              <a:rPr lang="zh-CN" altLang="en-US" dirty="0"/>
              <a:t>的统一接口</a:t>
            </a: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noChangeArrowheads="1"/>
          </p:cNvSpPr>
          <p:nvPr>
            <p:ph type="body" idx="1"/>
          </p:nvPr>
        </p:nvSpPr>
        <p:spPr>
          <a:xfrm>
            <a:off x="467544" y="1196752"/>
            <a:ext cx="8541766" cy="5111750"/>
          </a:xfrm>
        </p:spPr>
        <p:txBody>
          <a:bodyPr/>
          <a:lstStyle/>
          <a:p>
            <a:r>
              <a:rPr lang="zh-CN" altLang="en-US" dirty="0"/>
              <a:t>文件管理</a:t>
            </a:r>
          </a:p>
          <a:p>
            <a:pPr lvl="1"/>
            <a:r>
              <a:rPr lang="zh-CN" altLang="en-US" dirty="0"/>
              <a:t>文件的分类</a:t>
            </a:r>
          </a:p>
          <a:p>
            <a:pPr lvl="2"/>
            <a:r>
              <a:rPr lang="zh-CN" altLang="en-US" dirty="0"/>
              <a:t>分类的目的</a:t>
            </a:r>
          </a:p>
          <a:p>
            <a:pPr lvl="3"/>
            <a:r>
              <a:rPr lang="zh-CN" altLang="en-US" dirty="0"/>
              <a:t>对不同文件进行</a:t>
            </a:r>
            <a:r>
              <a:rPr lang="zh-CN" altLang="en-US" dirty="0" smtClean="0"/>
              <a:t>管理</a:t>
            </a:r>
            <a:r>
              <a:rPr lang="zh-CN" altLang="en-US" dirty="0"/>
              <a:t>，</a:t>
            </a:r>
            <a:r>
              <a:rPr lang="zh-CN" altLang="en-US" dirty="0" smtClean="0"/>
              <a:t>提高</a:t>
            </a:r>
            <a:r>
              <a:rPr lang="zh-CN" altLang="en-US" dirty="0"/>
              <a:t>系统效率；提高用户界面友好性</a:t>
            </a:r>
          </a:p>
          <a:p>
            <a:pPr lvl="2"/>
            <a:r>
              <a:rPr lang="zh-CN" altLang="en-US" dirty="0"/>
              <a:t>按文件</a:t>
            </a:r>
            <a:r>
              <a:rPr lang="zh-CN" altLang="en-US" dirty="0">
                <a:solidFill>
                  <a:srgbClr val="FF0000"/>
                </a:solidFill>
              </a:rPr>
              <a:t>性质和用途</a:t>
            </a:r>
            <a:r>
              <a:rPr lang="zh-CN" altLang="en-US" dirty="0"/>
              <a:t>分类</a:t>
            </a:r>
          </a:p>
          <a:p>
            <a:pPr lvl="3"/>
            <a:r>
              <a:rPr lang="zh-CN" altLang="en-US" dirty="0"/>
              <a:t>系统文件</a:t>
            </a:r>
          </a:p>
          <a:p>
            <a:pPr lvl="4"/>
            <a:r>
              <a:rPr lang="zh-CN" altLang="en-US" dirty="0"/>
              <a:t>有关</a:t>
            </a:r>
            <a:r>
              <a:rPr lang="en-US" altLang="zh-CN" dirty="0"/>
              <a:t>OS</a:t>
            </a:r>
            <a:r>
              <a:rPr lang="zh-CN" altLang="en-US" dirty="0"/>
              <a:t>及有关系统所组成文件</a:t>
            </a:r>
          </a:p>
          <a:p>
            <a:pPr lvl="3"/>
            <a:r>
              <a:rPr lang="zh-CN" altLang="en-US" dirty="0"/>
              <a:t>用户文件</a:t>
            </a:r>
          </a:p>
          <a:p>
            <a:pPr lvl="3"/>
            <a:r>
              <a:rPr lang="zh-CN" altLang="en-US" dirty="0"/>
              <a:t>库文件</a:t>
            </a:r>
          </a:p>
          <a:p>
            <a:pPr lvl="4"/>
            <a:r>
              <a:rPr lang="zh-CN" altLang="en-US" dirty="0"/>
              <a:t>标准子程序及常用应用程序组成文件，允许用户使用但不能修改</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body" idx="1"/>
          </p:nvPr>
        </p:nvSpPr>
        <p:spPr/>
        <p:txBody>
          <a:bodyPr/>
          <a:lstStyle/>
          <a:p>
            <a:r>
              <a:rPr lang="zh-CN" altLang="en-US" dirty="0"/>
              <a:t>文件管理</a:t>
            </a:r>
          </a:p>
          <a:p>
            <a:pPr lvl="1"/>
            <a:r>
              <a:rPr lang="zh-CN" altLang="en-US" dirty="0"/>
              <a:t>文件的分类</a:t>
            </a:r>
          </a:p>
          <a:p>
            <a:pPr lvl="2"/>
            <a:r>
              <a:rPr lang="zh-CN" altLang="en-US" dirty="0"/>
              <a:t>按</a:t>
            </a:r>
            <a:r>
              <a:rPr lang="zh-CN" altLang="en-US" dirty="0">
                <a:solidFill>
                  <a:srgbClr val="FF0000"/>
                </a:solidFill>
              </a:rPr>
              <a:t>信息保存期限</a:t>
            </a:r>
            <a:r>
              <a:rPr lang="zh-CN" altLang="en-US" dirty="0"/>
              <a:t>分类</a:t>
            </a:r>
          </a:p>
          <a:p>
            <a:pPr lvl="3"/>
            <a:r>
              <a:rPr lang="zh-CN" altLang="en-US" dirty="0"/>
              <a:t>临时文件、永久文件、档案文件</a:t>
            </a:r>
          </a:p>
          <a:p>
            <a:pPr lvl="2"/>
            <a:r>
              <a:rPr lang="zh-CN" altLang="en-US" dirty="0"/>
              <a:t>按</a:t>
            </a:r>
            <a:r>
              <a:rPr lang="zh-CN" altLang="en-US" dirty="0">
                <a:solidFill>
                  <a:srgbClr val="FF0000"/>
                </a:solidFill>
              </a:rPr>
              <a:t>文件的保护方式</a:t>
            </a:r>
            <a:r>
              <a:rPr lang="zh-CN" altLang="en-US" dirty="0"/>
              <a:t>分类</a:t>
            </a:r>
          </a:p>
          <a:p>
            <a:pPr lvl="3"/>
            <a:r>
              <a:rPr lang="zh-CN" altLang="en-US" dirty="0"/>
              <a:t>只读文件、读写文件、可执行文件</a:t>
            </a:r>
          </a:p>
          <a:p>
            <a:pPr lvl="2"/>
            <a:r>
              <a:rPr lang="zh-CN" altLang="en-US" dirty="0"/>
              <a:t>按</a:t>
            </a:r>
            <a:r>
              <a:rPr lang="zh-CN" altLang="en-US" dirty="0">
                <a:solidFill>
                  <a:srgbClr val="FF0000"/>
                </a:solidFill>
              </a:rPr>
              <a:t>文件的逻辑结构</a:t>
            </a:r>
            <a:r>
              <a:rPr lang="zh-CN" altLang="en-US" dirty="0"/>
              <a:t>分类</a:t>
            </a:r>
          </a:p>
          <a:p>
            <a:pPr lvl="3"/>
            <a:r>
              <a:rPr lang="zh-CN" altLang="en-US" dirty="0"/>
              <a:t>流式文件、记录式文件</a:t>
            </a:r>
          </a:p>
          <a:p>
            <a:pPr lvl="2"/>
            <a:r>
              <a:rPr lang="zh-CN" altLang="en-US" dirty="0"/>
              <a:t>按</a:t>
            </a:r>
            <a:r>
              <a:rPr lang="zh-CN" altLang="en-US" dirty="0">
                <a:solidFill>
                  <a:srgbClr val="FF0000"/>
                </a:solidFill>
              </a:rPr>
              <a:t>文件的物理结构</a:t>
            </a:r>
            <a:r>
              <a:rPr lang="zh-CN" altLang="en-US" dirty="0"/>
              <a:t>分类</a:t>
            </a:r>
          </a:p>
          <a:p>
            <a:pPr lvl="3"/>
            <a:r>
              <a:rPr lang="zh-CN" altLang="en-US" dirty="0"/>
              <a:t>顺序（连续）文件、链接文件、索引文件</a:t>
            </a:r>
          </a:p>
          <a:p>
            <a:pPr lvl="3"/>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body" idx="1"/>
          </p:nvPr>
        </p:nvSpPr>
        <p:spPr>
          <a:xfrm>
            <a:off x="566738" y="1196975"/>
            <a:ext cx="8181726" cy="5111750"/>
          </a:xfrm>
        </p:spPr>
        <p:txBody>
          <a:bodyPr/>
          <a:lstStyle/>
          <a:p>
            <a:r>
              <a:rPr lang="zh-CN" altLang="en-US" dirty="0"/>
              <a:t>文件管理</a:t>
            </a:r>
          </a:p>
          <a:p>
            <a:pPr lvl="1"/>
            <a:r>
              <a:rPr lang="zh-CN" altLang="en-US" dirty="0"/>
              <a:t>文件的存取</a:t>
            </a:r>
          </a:p>
          <a:p>
            <a:pPr lvl="2">
              <a:lnSpc>
                <a:spcPct val="150000"/>
              </a:lnSpc>
            </a:pPr>
            <a:r>
              <a:rPr lang="zh-CN" altLang="en-US" dirty="0"/>
              <a:t>早期操作系统为顺序存取</a:t>
            </a:r>
            <a:r>
              <a:rPr lang="zh-CN" altLang="en-US" dirty="0" smtClean="0"/>
              <a:t>（</a:t>
            </a:r>
            <a:r>
              <a:rPr lang="en-US" altLang="zh-CN" dirty="0">
                <a:latin typeface="Times New Roman" panose="02020603050405020304" pitchFamily="18" charset="0"/>
              </a:rPr>
              <a:t>s</a:t>
            </a:r>
            <a:r>
              <a:rPr lang="en-US" altLang="zh-CN" dirty="0" smtClean="0">
                <a:latin typeface="Times New Roman" panose="02020603050405020304" pitchFamily="18" charset="0"/>
              </a:rPr>
              <a:t>equential </a:t>
            </a:r>
            <a:r>
              <a:rPr lang="en-US" altLang="zh-CN" dirty="0">
                <a:latin typeface="Times New Roman" panose="02020603050405020304" pitchFamily="18" charset="0"/>
              </a:rPr>
              <a:t>a</a:t>
            </a:r>
            <a:r>
              <a:rPr lang="en-US" altLang="zh-CN" dirty="0" smtClean="0">
                <a:latin typeface="Times New Roman" panose="02020603050405020304" pitchFamily="18" charset="0"/>
              </a:rPr>
              <a:t>ccess</a:t>
            </a:r>
            <a:r>
              <a:rPr lang="zh-CN" altLang="en-US" dirty="0"/>
              <a:t>）</a:t>
            </a:r>
          </a:p>
          <a:p>
            <a:pPr lvl="3">
              <a:lnSpc>
                <a:spcPct val="150000"/>
              </a:lnSpc>
            </a:pPr>
            <a:r>
              <a:rPr lang="zh-CN" altLang="en-US" dirty="0"/>
              <a:t>进程只能从文件的开始处顺序读取文件中的所有字节或记录，不能跳过某些内容</a:t>
            </a:r>
          </a:p>
          <a:p>
            <a:pPr lvl="2">
              <a:lnSpc>
                <a:spcPct val="150000"/>
              </a:lnSpc>
            </a:pPr>
            <a:r>
              <a:rPr lang="zh-CN" altLang="en-US" dirty="0"/>
              <a:t>中期操作系统为随机存取文件（</a:t>
            </a:r>
            <a:r>
              <a:rPr lang="en-US" altLang="zh-CN" dirty="0">
                <a:latin typeface="Times New Roman" panose="02020603050405020304" pitchFamily="18" charset="0"/>
              </a:rPr>
              <a:t>random access file</a:t>
            </a:r>
            <a:r>
              <a:rPr lang="zh-CN" altLang="en-US" dirty="0"/>
              <a:t>）</a:t>
            </a:r>
          </a:p>
          <a:p>
            <a:pPr lvl="3">
              <a:lnSpc>
                <a:spcPct val="150000"/>
              </a:lnSpc>
            </a:pPr>
            <a:r>
              <a:rPr lang="zh-CN" altLang="en-US" dirty="0"/>
              <a:t>允许非顺序地读取文件中的字节或记录</a:t>
            </a:r>
          </a:p>
          <a:p>
            <a:pPr lvl="2">
              <a:lnSpc>
                <a:spcPct val="150000"/>
              </a:lnSpc>
            </a:pPr>
            <a:r>
              <a:rPr lang="zh-CN" altLang="en-US" dirty="0"/>
              <a:t>在现代操作系统中，所有的文件创建后，</a:t>
            </a:r>
            <a:r>
              <a:rPr lang="zh-CN" altLang="en-US" dirty="0">
                <a:solidFill>
                  <a:srgbClr val="FF0000"/>
                </a:solidFill>
              </a:rPr>
              <a:t>自动成为随机存取</a:t>
            </a:r>
            <a:r>
              <a:rPr lang="zh-CN" altLang="en-US" dirty="0"/>
              <a:t>文件</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body" idx="1"/>
          </p:nvPr>
        </p:nvSpPr>
        <p:spPr>
          <a:xfrm>
            <a:off x="566738" y="1196975"/>
            <a:ext cx="8001000" cy="5661025"/>
          </a:xfrm>
        </p:spPr>
        <p:txBody>
          <a:bodyPr/>
          <a:lstStyle/>
          <a:p>
            <a:r>
              <a:rPr lang="zh-CN" altLang="en-US" dirty="0"/>
              <a:t>文件管理</a:t>
            </a:r>
          </a:p>
          <a:p>
            <a:pPr lvl="1"/>
            <a:r>
              <a:rPr lang="zh-CN" altLang="en-US" dirty="0"/>
              <a:t>文件的物理存储结构</a:t>
            </a:r>
          </a:p>
          <a:p>
            <a:pPr lvl="2"/>
            <a:r>
              <a:rPr lang="zh-CN" altLang="en-US" dirty="0"/>
              <a:t>是从系统的角度来看文件，从文件在物理介质上的存放方式来研究文件</a:t>
            </a:r>
          </a:p>
          <a:p>
            <a:pPr lvl="2"/>
            <a:r>
              <a:rPr lang="zh-CN" altLang="en-US" dirty="0"/>
              <a:t>顺序结构</a:t>
            </a:r>
          </a:p>
          <a:p>
            <a:pPr lvl="3"/>
            <a:r>
              <a:rPr lang="zh-CN" altLang="en-US" dirty="0"/>
              <a:t>一个文件的信息存放在若干</a:t>
            </a:r>
            <a:r>
              <a:rPr lang="zh-CN" altLang="en-US" dirty="0">
                <a:solidFill>
                  <a:srgbClr val="FF0000"/>
                </a:solidFill>
              </a:rPr>
              <a:t>连续</a:t>
            </a:r>
            <a:r>
              <a:rPr lang="zh-CN" altLang="en-US" dirty="0"/>
              <a:t>的物理块中</a:t>
            </a:r>
          </a:p>
          <a:p>
            <a:pPr lvl="3"/>
            <a:r>
              <a:rPr lang="zh-CN" altLang="en-US" dirty="0"/>
              <a:t>简单支持顺序存取和随机存取</a:t>
            </a:r>
          </a:p>
          <a:p>
            <a:pPr lvl="3"/>
            <a:r>
              <a:rPr lang="zh-CN" altLang="en-US" dirty="0"/>
              <a:t>顺序存取速度快</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1|0.8|0.1|0.1"/>
</p:tagLst>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黑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rgbClr val="FFFF99"/>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黑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2455</TotalTime>
  <Words>11571</Words>
  <Application>Microsoft Office PowerPoint</Application>
  <PresentationFormat>On-screen Show (4:3)</PresentationFormat>
  <Paragraphs>1353</Paragraphs>
  <Slides>152</Slides>
  <Notes>38</Notes>
  <HiddenSlides>64</HiddenSlides>
  <MMClips>0</MMClips>
  <ScaleCrop>false</ScaleCrop>
  <HeadingPairs>
    <vt:vector size="10" baseType="variant">
      <vt:variant>
        <vt:lpstr>Fonts Used</vt:lpstr>
      </vt:variant>
      <vt:variant>
        <vt:i4>15</vt:i4>
      </vt:variant>
      <vt:variant>
        <vt:lpstr>Theme</vt:lpstr>
      </vt:variant>
      <vt:variant>
        <vt:i4>2</vt:i4>
      </vt:variant>
      <vt:variant>
        <vt:lpstr>Embedded OLE Servers</vt:lpstr>
      </vt:variant>
      <vt:variant>
        <vt:i4>5</vt:i4>
      </vt:variant>
      <vt:variant>
        <vt:lpstr>Slide Titles</vt:lpstr>
      </vt:variant>
      <vt:variant>
        <vt:i4>152</vt:i4>
      </vt:variant>
      <vt:variant>
        <vt:lpstr>Custom Shows</vt:lpstr>
      </vt:variant>
      <vt:variant>
        <vt:i4>2</vt:i4>
      </vt:variant>
    </vt:vector>
  </HeadingPairs>
  <TitlesOfParts>
    <vt:vector size="176" baseType="lpstr">
      <vt:lpstr>Monotype Sorts</vt:lpstr>
      <vt:lpstr>黑体</vt:lpstr>
      <vt:lpstr>华文隶书</vt:lpstr>
      <vt:lpstr>楷体_GB2312</vt:lpstr>
      <vt:lpstr>隶书</vt:lpstr>
      <vt:lpstr>宋体</vt:lpstr>
      <vt:lpstr>幼圆</vt:lpstr>
      <vt:lpstr>Arial</vt:lpstr>
      <vt:lpstr>Arial Black</vt:lpstr>
      <vt:lpstr>Consolas</vt:lpstr>
      <vt:lpstr>Marlett</vt:lpstr>
      <vt:lpstr>Symbol</vt:lpstr>
      <vt:lpstr>Times New Roman</vt:lpstr>
      <vt:lpstr>Verdana</vt:lpstr>
      <vt:lpstr>Wingdings</vt:lpstr>
      <vt:lpstr>Profile</vt:lpstr>
      <vt:lpstr>1_Profile</vt:lpstr>
      <vt:lpstr>Image</vt:lpstr>
      <vt:lpstr>VISIO</vt:lpstr>
      <vt:lpstr>Visio</vt:lpstr>
      <vt:lpstr>Document</vt:lpstr>
      <vt:lpstr>文档</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第二次课</vt:lpstr>
      <vt:lpstr>第三次课</vt:lpstr>
    </vt:vector>
  </TitlesOfParts>
  <Company>www.ftpdown.com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FtpDown</dc:creator>
  <cp:lastModifiedBy>Maimez XU</cp:lastModifiedBy>
  <cp:revision>550</cp:revision>
  <cp:lastPrinted>2007-07-13T06:49:17Z</cp:lastPrinted>
  <dcterms:created xsi:type="dcterms:W3CDTF">2007-07-04T01:41:01Z</dcterms:created>
  <dcterms:modified xsi:type="dcterms:W3CDTF">2018-12-24T16:36:40Z</dcterms:modified>
</cp:coreProperties>
</file>