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84"/>
  </p:notesMasterIdLst>
  <p:sldIdLst>
    <p:sldId id="416" r:id="rId3"/>
    <p:sldId id="415" r:id="rId4"/>
    <p:sldId id="257" r:id="rId5"/>
    <p:sldId id="313" r:id="rId6"/>
    <p:sldId id="314" r:id="rId7"/>
    <p:sldId id="315" r:id="rId8"/>
    <p:sldId id="316" r:id="rId9"/>
    <p:sldId id="317" r:id="rId10"/>
    <p:sldId id="294" r:id="rId11"/>
    <p:sldId id="337" r:id="rId12"/>
    <p:sldId id="341" r:id="rId13"/>
    <p:sldId id="396" r:id="rId14"/>
    <p:sldId id="346" r:id="rId15"/>
    <p:sldId id="342" r:id="rId16"/>
    <p:sldId id="343" r:id="rId17"/>
    <p:sldId id="344" r:id="rId18"/>
    <p:sldId id="397" r:id="rId19"/>
    <p:sldId id="345" r:id="rId20"/>
    <p:sldId id="297" r:id="rId21"/>
    <p:sldId id="340" r:id="rId22"/>
    <p:sldId id="347" r:id="rId23"/>
    <p:sldId id="348" r:id="rId24"/>
    <p:sldId id="352" r:id="rId25"/>
    <p:sldId id="350" r:id="rId26"/>
    <p:sldId id="351" r:id="rId27"/>
    <p:sldId id="408" r:id="rId28"/>
    <p:sldId id="400" r:id="rId29"/>
    <p:sldId id="402" r:id="rId30"/>
    <p:sldId id="406" r:id="rId31"/>
    <p:sldId id="401" r:id="rId32"/>
    <p:sldId id="403" r:id="rId33"/>
    <p:sldId id="353" r:id="rId34"/>
    <p:sldId id="304" r:id="rId35"/>
    <p:sldId id="354" r:id="rId36"/>
    <p:sldId id="355" r:id="rId37"/>
    <p:sldId id="321" r:id="rId38"/>
    <p:sldId id="356" r:id="rId39"/>
    <p:sldId id="357" r:id="rId40"/>
    <p:sldId id="359" r:id="rId41"/>
    <p:sldId id="358" r:id="rId42"/>
    <p:sldId id="362" r:id="rId43"/>
    <p:sldId id="363" r:id="rId44"/>
    <p:sldId id="364" r:id="rId45"/>
    <p:sldId id="365" r:id="rId46"/>
    <p:sldId id="366" r:id="rId47"/>
    <p:sldId id="367" r:id="rId48"/>
    <p:sldId id="368" r:id="rId49"/>
    <p:sldId id="369" r:id="rId50"/>
    <p:sldId id="373" r:id="rId51"/>
    <p:sldId id="399" r:id="rId52"/>
    <p:sldId id="374" r:id="rId53"/>
    <p:sldId id="377" r:id="rId54"/>
    <p:sldId id="378" r:id="rId55"/>
    <p:sldId id="376" r:id="rId56"/>
    <p:sldId id="375" r:id="rId57"/>
    <p:sldId id="381" r:id="rId58"/>
    <p:sldId id="384" r:id="rId59"/>
    <p:sldId id="385" r:id="rId60"/>
    <p:sldId id="386" r:id="rId61"/>
    <p:sldId id="387" r:id="rId62"/>
    <p:sldId id="388" r:id="rId63"/>
    <p:sldId id="389" r:id="rId64"/>
    <p:sldId id="390" r:id="rId65"/>
    <p:sldId id="391" r:id="rId66"/>
    <p:sldId id="382" r:id="rId67"/>
    <p:sldId id="407" r:id="rId68"/>
    <p:sldId id="383" r:id="rId69"/>
    <p:sldId id="392" r:id="rId70"/>
    <p:sldId id="370" r:id="rId71"/>
    <p:sldId id="372" r:id="rId72"/>
    <p:sldId id="371" r:id="rId73"/>
    <p:sldId id="412" r:id="rId74"/>
    <p:sldId id="393" r:id="rId75"/>
    <p:sldId id="409" r:id="rId76"/>
    <p:sldId id="413" r:id="rId77"/>
    <p:sldId id="404" r:id="rId78"/>
    <p:sldId id="410" r:id="rId79"/>
    <p:sldId id="398" r:id="rId80"/>
    <p:sldId id="414" r:id="rId81"/>
    <p:sldId id="411" r:id="rId82"/>
    <p:sldId id="405" r:id="rId8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CC"/>
    <a:srgbClr val="3333FF"/>
    <a:srgbClr val="FFFF99"/>
    <a:srgbClr val="006600"/>
    <a:srgbClr val="003300"/>
    <a:srgbClr val="9CC8AB"/>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83480" autoAdjust="0"/>
  </p:normalViewPr>
  <p:slideViewPr>
    <p:cSldViewPr>
      <p:cViewPr varScale="1">
        <p:scale>
          <a:sx n="54" d="100"/>
          <a:sy n="54" d="100"/>
        </p:scale>
        <p:origin x="13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68CD935-0464-414B-AB78-BD6942CBB74B}" type="slidenum">
              <a:rPr lang="en-US" altLang="zh-CN"/>
              <a:pPr/>
              <a:t>‹#›</a:t>
            </a:fld>
            <a:endParaRPr lang="en-US" altLang="zh-CN"/>
          </a:p>
        </p:txBody>
      </p:sp>
    </p:spTree>
    <p:extLst>
      <p:ext uri="{BB962C8B-B14F-4D97-AF65-F5344CB8AC3E}">
        <p14:creationId xmlns:p14="http://schemas.microsoft.com/office/powerpoint/2010/main" val="34957856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67</a:t>
            </a:fld>
            <a:endParaRPr lang="en-US" altLang="zh-CN"/>
          </a:p>
        </p:txBody>
      </p:sp>
    </p:spTree>
    <p:extLst>
      <p:ext uri="{BB962C8B-B14F-4D97-AF65-F5344CB8AC3E}">
        <p14:creationId xmlns:p14="http://schemas.microsoft.com/office/powerpoint/2010/main" val="346221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Mac</a:t>
            </a:r>
            <a:r>
              <a:rPr lang="zh-CN" altLang="en-US" dirty="0" smtClean="0"/>
              <a:t>：</a:t>
            </a:r>
            <a:r>
              <a:rPr lang="zh-CN" altLang="en-US" dirty="0" smtClean="0"/>
              <a:t>是一个由卡内基梅隆大学发展的微内核的操作系统。</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68</a:t>
            </a:fld>
            <a:endParaRPr lang="en-US" altLang="zh-CN"/>
          </a:p>
        </p:txBody>
      </p:sp>
    </p:spTree>
    <p:extLst>
      <p:ext uri="{BB962C8B-B14F-4D97-AF65-F5344CB8AC3E}">
        <p14:creationId xmlns:p14="http://schemas.microsoft.com/office/powerpoint/2010/main" val="89547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僵死状态：已终止但是其父进程尚未对其进行善后处理（获取终止子进程的有关信息，释放它仍占用的资源）的进程</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70</a:t>
            </a:fld>
            <a:endParaRPr lang="en-US" altLang="zh-CN"/>
          </a:p>
        </p:txBody>
      </p:sp>
    </p:spTree>
    <p:extLst>
      <p:ext uri="{BB962C8B-B14F-4D97-AF65-F5344CB8AC3E}">
        <p14:creationId xmlns:p14="http://schemas.microsoft.com/office/powerpoint/2010/main" val="224423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71</a:t>
            </a:fld>
            <a:endParaRPr lang="en-US" altLang="zh-CN"/>
          </a:p>
        </p:txBody>
      </p:sp>
    </p:spTree>
    <p:extLst>
      <p:ext uri="{BB962C8B-B14F-4D97-AF65-F5344CB8AC3E}">
        <p14:creationId xmlns:p14="http://schemas.microsoft.com/office/powerpoint/2010/main" val="286790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79</a:t>
            </a:fld>
            <a:endParaRPr lang="en-US" altLang="zh-CN"/>
          </a:p>
        </p:txBody>
      </p:sp>
    </p:spTree>
    <p:extLst>
      <p:ext uri="{BB962C8B-B14F-4D97-AF65-F5344CB8AC3E}">
        <p14:creationId xmlns:p14="http://schemas.microsoft.com/office/powerpoint/2010/main" val="2991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IPC</a:t>
            </a:r>
            <a:r>
              <a:rPr lang="zh-CN" altLang="en-US" dirty="0" smtClean="0"/>
              <a:t>：</a:t>
            </a:r>
            <a:r>
              <a:rPr lang="en-US" altLang="zh-CN" dirty="0" smtClean="0"/>
              <a:t>Inter-Process Communication</a:t>
            </a:r>
            <a:r>
              <a:rPr lang="zh-CN" altLang="en-US" dirty="0" smtClean="0"/>
              <a:t>，进程间通信</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12</a:t>
            </a:fld>
            <a:endParaRPr lang="en-US" altLang="zh-CN"/>
          </a:p>
        </p:txBody>
      </p:sp>
    </p:spTree>
    <p:extLst>
      <p:ext uri="{BB962C8B-B14F-4D97-AF65-F5344CB8AC3E}">
        <p14:creationId xmlns:p14="http://schemas.microsoft.com/office/powerpoint/2010/main" val="404632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荷兰学者（艾兹格</a:t>
            </a:r>
            <a:r>
              <a:rPr lang="en-US" altLang="zh-CN" dirty="0" smtClean="0"/>
              <a:t>·</a:t>
            </a:r>
            <a:r>
              <a:rPr lang="zh-CN" altLang="en-US" dirty="0" smtClean="0"/>
              <a:t>迪科斯彻）</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31</a:t>
            </a:fld>
            <a:endParaRPr lang="en-US" altLang="zh-CN"/>
          </a:p>
        </p:txBody>
      </p:sp>
    </p:spTree>
    <p:extLst>
      <p:ext uri="{BB962C8B-B14F-4D97-AF65-F5344CB8AC3E}">
        <p14:creationId xmlns:p14="http://schemas.microsoft.com/office/powerpoint/2010/main" val="160059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FCFS</a:t>
            </a:r>
            <a:r>
              <a:rPr lang="zh-CN" altLang="en-US" dirty="0" smtClean="0"/>
              <a:t>：</a:t>
            </a:r>
            <a:r>
              <a:rPr lang="en-US" altLang="zh-CN" dirty="0" smtClean="0"/>
              <a:t>First Come First Serve</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40</a:t>
            </a:fld>
            <a:endParaRPr lang="en-US" altLang="zh-CN"/>
          </a:p>
        </p:txBody>
      </p:sp>
    </p:spTree>
    <p:extLst>
      <p:ext uri="{BB962C8B-B14F-4D97-AF65-F5344CB8AC3E}">
        <p14:creationId xmlns:p14="http://schemas.microsoft.com/office/powerpoint/2010/main" val="229258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第一个队列的优先权最高；</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44</a:t>
            </a:fld>
            <a:endParaRPr lang="en-US" altLang="zh-CN"/>
          </a:p>
        </p:txBody>
      </p:sp>
    </p:spTree>
    <p:extLst>
      <p:ext uri="{BB962C8B-B14F-4D97-AF65-F5344CB8AC3E}">
        <p14:creationId xmlns:p14="http://schemas.microsoft.com/office/powerpoint/2010/main" val="99330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PSW</a:t>
            </a:r>
            <a:r>
              <a:rPr lang="zh-CN" altLang="en-US" dirty="0" smtClean="0"/>
              <a:t>：</a:t>
            </a:r>
            <a:r>
              <a:rPr lang="en-US" altLang="zh-CN" dirty="0" smtClean="0"/>
              <a:t>Program Status Word</a:t>
            </a:r>
            <a:r>
              <a:rPr lang="zh-CN" altLang="en-US" dirty="0" smtClean="0"/>
              <a:t>，程序状态字</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46</a:t>
            </a:fld>
            <a:endParaRPr lang="en-US" altLang="zh-CN"/>
          </a:p>
        </p:txBody>
      </p:sp>
    </p:spTree>
    <p:extLst>
      <p:ext uri="{BB962C8B-B14F-4D97-AF65-F5344CB8AC3E}">
        <p14:creationId xmlns:p14="http://schemas.microsoft.com/office/powerpoint/2010/main" val="372756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a:t>
            </a:r>
            <a:r>
              <a:rPr lang="en-US" altLang="zh-CN" dirty="0" smtClean="0"/>
              <a:t>Windows 3.x</a:t>
            </a:r>
            <a:r>
              <a:rPr lang="zh-CN" altLang="en-US" dirty="0" smtClean="0"/>
              <a:t>，</a:t>
            </a:r>
            <a:r>
              <a:rPr lang="en-US" altLang="zh-CN" dirty="0" smtClean="0"/>
              <a:t>Linux</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58</a:t>
            </a:fld>
            <a:endParaRPr lang="en-US" altLang="zh-CN"/>
          </a:p>
        </p:txBody>
      </p:sp>
    </p:spTree>
    <p:extLst>
      <p:ext uri="{BB962C8B-B14F-4D97-AF65-F5344CB8AC3E}">
        <p14:creationId xmlns:p14="http://schemas.microsoft.com/office/powerpoint/2010/main" val="113962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IBM</a:t>
            </a:r>
            <a:r>
              <a:rPr lang="zh-CN" altLang="en-US" dirty="0" smtClean="0"/>
              <a:t>的</a:t>
            </a:r>
            <a:r>
              <a:rPr lang="en-US" altLang="zh-CN" dirty="0" smtClean="0"/>
              <a:t>OS/2</a:t>
            </a:r>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61</a:t>
            </a:fld>
            <a:endParaRPr lang="en-US" altLang="zh-CN"/>
          </a:p>
        </p:txBody>
      </p:sp>
    </p:spTree>
    <p:extLst>
      <p:ext uri="{BB962C8B-B14F-4D97-AF65-F5344CB8AC3E}">
        <p14:creationId xmlns:p14="http://schemas.microsoft.com/office/powerpoint/2010/main" val="84768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8CD935-0464-414B-AB78-BD6942CBB74B}" type="slidenum">
              <a:rPr lang="en-US" altLang="zh-CN" smtClean="0"/>
              <a:pPr/>
              <a:t>62</a:t>
            </a:fld>
            <a:endParaRPr lang="en-US" altLang="zh-CN"/>
          </a:p>
        </p:txBody>
      </p:sp>
    </p:spTree>
    <p:extLst>
      <p:ext uri="{BB962C8B-B14F-4D97-AF65-F5344CB8AC3E}">
        <p14:creationId xmlns:p14="http://schemas.microsoft.com/office/powerpoint/2010/main" val="203522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AutoShape 7"/>
          <p:cNvSpPr>
            <a:spLocks noChangeArrowheads="1"/>
          </p:cNvSpPr>
          <p:nvPr/>
        </p:nvSpPr>
        <p:spPr bwMode="auto">
          <a:xfrm>
            <a:off x="684213" y="278130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405522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188913"/>
            <a:ext cx="200660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188913"/>
            <a:ext cx="5868988"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233030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8001000" cy="7477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125538"/>
            <a:ext cx="8001000" cy="5183187"/>
          </a:xfrm>
        </p:spPr>
        <p:txBody>
          <a:bodyPr/>
          <a:lstStyle/>
          <a:p>
            <a:endParaRPr lang="zh-CN" altLang="en-US"/>
          </a:p>
        </p:txBody>
      </p:sp>
      <p:sp>
        <p:nvSpPr>
          <p:cNvPr id="4" name="页脚占位符 3"/>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64289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8001000" cy="7477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25538"/>
            <a:ext cx="3924300"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25538"/>
            <a:ext cx="3924300"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296079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4711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3489819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185942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1018527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2701605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282572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3562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3541797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03339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2635341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122770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3074023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16261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91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25538"/>
            <a:ext cx="39243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25538"/>
            <a:ext cx="39243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260099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34708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杭州电子科技大学自动化学院信息与控制研究所</a:t>
            </a:r>
            <a:endParaRPr lang="zh-CN" altLang="en-US"/>
          </a:p>
        </p:txBody>
      </p:sp>
    </p:spTree>
    <p:extLst>
      <p:ext uri="{BB962C8B-B14F-4D97-AF65-F5344CB8AC3E}">
        <p14:creationId xmlns:p14="http://schemas.microsoft.com/office/powerpoint/2010/main" val="400785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260390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302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p>
            <a:r>
              <a:rPr lang="zh-CN" altLang="en-US" smtClean="0"/>
              <a:t>杭州电子科技大学自动化学院信息与控制研究所</a:t>
            </a:r>
            <a:endParaRPr lang="zh-CN" altLang="en-US" dirty="0"/>
          </a:p>
        </p:txBody>
      </p:sp>
    </p:spTree>
    <p:extLst>
      <p:ext uri="{BB962C8B-B14F-4D97-AF65-F5344CB8AC3E}">
        <p14:creationId xmlns:p14="http://schemas.microsoft.com/office/powerpoint/2010/main" val="133032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9750" y="188913"/>
            <a:ext cx="800100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566738" y="1125538"/>
            <a:ext cx="80010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00" name="AutoShape 4"/>
          <p:cNvSpPr>
            <a:spLocks noChangeArrowheads="1"/>
          </p:cNvSpPr>
          <p:nvPr/>
        </p:nvSpPr>
        <p:spPr bwMode="auto">
          <a:xfrm>
            <a:off x="539750" y="981075"/>
            <a:ext cx="7958138" cy="109538"/>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4101" name="Line 5"/>
          <p:cNvSpPr>
            <a:spLocks noChangeShapeType="1"/>
          </p:cNvSpPr>
          <p:nvPr/>
        </p:nvSpPr>
        <p:spPr bwMode="auto">
          <a:xfrm flipV="1">
            <a:off x="611188" y="63817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5" name="Text Box 9"/>
          <p:cNvSpPr txBox="1">
            <a:spLocks noChangeArrowheads="1"/>
          </p:cNvSpPr>
          <p:nvPr userDrawn="1"/>
        </p:nvSpPr>
        <p:spPr bwMode="auto">
          <a:xfrm>
            <a:off x="8150225" y="638175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CD6759E8-A161-4319-8B9C-2C9E03F6B0FE}" type="slidenum">
              <a:rPr lang="en-US" altLang="zh-CN" b="1">
                <a:latin typeface="Times New Roman" pitchFamily="18" charset="0"/>
              </a:rPr>
              <a:pPr/>
              <a:t>‹#›</a:t>
            </a:fld>
            <a:r>
              <a:rPr lang="en-US" altLang="zh-CN" b="1" dirty="0">
                <a:latin typeface="Times New Roman" pitchFamily="18" charset="0"/>
              </a:rPr>
              <a:t>/80</a:t>
            </a:r>
          </a:p>
        </p:txBody>
      </p:sp>
      <p:sp>
        <p:nvSpPr>
          <p:cNvPr id="3" name="页脚占位符 2"/>
          <p:cNvSpPr>
            <a:spLocks noGrp="1"/>
          </p:cNvSpPr>
          <p:nvPr>
            <p:ph type="ftr" sz="quarter" idx="3"/>
          </p:nvPr>
        </p:nvSpPr>
        <p:spPr>
          <a:xfrm>
            <a:off x="3539133" y="6428581"/>
            <a:ext cx="4616152" cy="365125"/>
          </a:xfrm>
          <a:prstGeom prst="rect">
            <a:avLst/>
          </a:prstGeom>
        </p:spPr>
        <p:txBody>
          <a:bodyPr vert="horz" lIns="91440" tIns="45720" rIns="91440" bIns="45720" rtlCol="0" anchor="ctr"/>
          <a:lstStyle>
            <a:lvl1pPr algn="ctr">
              <a:defRPr sz="1400" b="1" i="0" baseline="0">
                <a:solidFill>
                  <a:schemeClr val="tx1"/>
                </a:solidFill>
                <a:latin typeface="Times New Roman" panose="02020603050405020304" pitchFamily="18" charset="0"/>
              </a:defRPr>
            </a:lvl1pPr>
          </a:lstStyle>
          <a:p>
            <a:r>
              <a:rPr lang="zh-CN" altLang="en-US" dirty="0" smtClean="0"/>
              <a:t>杭州电子科技大学自动化学院信息与控制研究所</a:t>
            </a:r>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sldNum="0" hdr="0" dt="0"/>
  <p:txStyles>
    <p:titleStyle>
      <a:lvl1pPr algn="l" rtl="0" fontAlgn="base">
        <a:spcBef>
          <a:spcPct val="0"/>
        </a:spcBef>
        <a:spcAft>
          <a:spcPct val="0"/>
        </a:spcAft>
        <a:defRPr sz="4000" b="1">
          <a:solidFill>
            <a:srgbClr val="000066"/>
          </a:solidFill>
          <a:latin typeface="+mj-lt"/>
          <a:ea typeface="+mj-ea"/>
          <a:cs typeface="+mj-cs"/>
        </a:defRPr>
      </a:lvl1pPr>
      <a:lvl2pPr algn="l" rtl="0" fontAlgn="base">
        <a:spcBef>
          <a:spcPct val="0"/>
        </a:spcBef>
        <a:spcAft>
          <a:spcPct val="0"/>
        </a:spcAft>
        <a:defRPr sz="4000" b="1">
          <a:solidFill>
            <a:srgbClr val="000066"/>
          </a:solidFill>
          <a:latin typeface="Verdana" pitchFamily="34" charset="0"/>
          <a:ea typeface="黑体" pitchFamily="2" charset="-122"/>
        </a:defRPr>
      </a:lvl2pPr>
      <a:lvl3pPr algn="l" rtl="0" fontAlgn="base">
        <a:spcBef>
          <a:spcPct val="0"/>
        </a:spcBef>
        <a:spcAft>
          <a:spcPct val="0"/>
        </a:spcAft>
        <a:defRPr sz="4000" b="1">
          <a:solidFill>
            <a:srgbClr val="000066"/>
          </a:solidFill>
          <a:latin typeface="Verdana" pitchFamily="34" charset="0"/>
          <a:ea typeface="黑体" pitchFamily="2" charset="-122"/>
        </a:defRPr>
      </a:lvl3pPr>
      <a:lvl4pPr algn="l" rtl="0" fontAlgn="base">
        <a:spcBef>
          <a:spcPct val="0"/>
        </a:spcBef>
        <a:spcAft>
          <a:spcPct val="0"/>
        </a:spcAft>
        <a:defRPr sz="4000" b="1">
          <a:solidFill>
            <a:srgbClr val="000066"/>
          </a:solidFill>
          <a:latin typeface="Verdana" pitchFamily="34" charset="0"/>
          <a:ea typeface="黑体" pitchFamily="2" charset="-122"/>
        </a:defRPr>
      </a:lvl4pPr>
      <a:lvl5pPr algn="l" rtl="0" fontAlgn="base">
        <a:spcBef>
          <a:spcPct val="0"/>
        </a:spcBef>
        <a:spcAft>
          <a:spcPct val="0"/>
        </a:spcAft>
        <a:defRPr sz="4000" b="1">
          <a:solidFill>
            <a:srgbClr val="000066"/>
          </a:solidFill>
          <a:latin typeface="Verdana" pitchFamily="34" charset="0"/>
          <a:ea typeface="黑体" pitchFamily="2" charset="-122"/>
        </a:defRPr>
      </a:lvl5pPr>
      <a:lvl6pPr marL="457200" algn="l" rtl="0" fontAlgn="base">
        <a:spcBef>
          <a:spcPct val="0"/>
        </a:spcBef>
        <a:spcAft>
          <a:spcPct val="0"/>
        </a:spcAft>
        <a:defRPr sz="4000" b="1">
          <a:solidFill>
            <a:srgbClr val="000066"/>
          </a:solidFill>
          <a:latin typeface="Verdana" pitchFamily="34" charset="0"/>
          <a:ea typeface="黑体" pitchFamily="2" charset="-122"/>
        </a:defRPr>
      </a:lvl6pPr>
      <a:lvl7pPr marL="914400" algn="l" rtl="0" fontAlgn="base">
        <a:spcBef>
          <a:spcPct val="0"/>
        </a:spcBef>
        <a:spcAft>
          <a:spcPct val="0"/>
        </a:spcAft>
        <a:defRPr sz="4000" b="1">
          <a:solidFill>
            <a:srgbClr val="000066"/>
          </a:solidFill>
          <a:latin typeface="Verdana" pitchFamily="34" charset="0"/>
          <a:ea typeface="黑体" pitchFamily="2" charset="-122"/>
        </a:defRPr>
      </a:lvl7pPr>
      <a:lvl8pPr marL="1371600" algn="l" rtl="0" fontAlgn="base">
        <a:spcBef>
          <a:spcPct val="0"/>
        </a:spcBef>
        <a:spcAft>
          <a:spcPct val="0"/>
        </a:spcAft>
        <a:defRPr sz="4000" b="1">
          <a:solidFill>
            <a:srgbClr val="000066"/>
          </a:solidFill>
          <a:latin typeface="Verdana" pitchFamily="34" charset="0"/>
          <a:ea typeface="黑体" pitchFamily="2" charset="-122"/>
        </a:defRPr>
      </a:lvl8pPr>
      <a:lvl9pPr marL="1828800" algn="l" rtl="0" fontAlgn="base">
        <a:spcBef>
          <a:spcPct val="0"/>
        </a:spcBef>
        <a:spcAft>
          <a:spcPct val="0"/>
        </a:spcAft>
        <a:defRPr sz="4000" b="1">
          <a:solidFill>
            <a:srgbClr val="000066"/>
          </a:solidFill>
          <a:latin typeface="Verdana" pitchFamily="34" charset="0"/>
          <a:ea typeface="黑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a:solidFill>
                <a:srgbClr val="000000"/>
              </a:solidFill>
              <a:ea typeface="宋体" charset="-122"/>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a:solidFill>
                <a:srgbClr val="000000"/>
              </a:solidFill>
              <a:ea typeface="宋体" charset="-122"/>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endParaRPr lang="zh-CN" altLang="en-US" b="1"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133622092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220046"/>
      </p:ext>
    </p:extLst>
  </p:cSld>
  <p:clrMapOvr>
    <a:masterClrMapping/>
  </p:clrMapOvr>
  <p:transition advTm="2127">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90115" name="Rectangle 3"/>
          <p:cNvSpPr>
            <a:spLocks noGrp="1" noChangeArrowheads="1"/>
          </p:cNvSpPr>
          <p:nvPr>
            <p:ph type="body" idx="1"/>
          </p:nvPr>
        </p:nvSpPr>
        <p:spPr>
          <a:xfrm>
            <a:off x="251520" y="1125538"/>
            <a:ext cx="8496944" cy="5183187"/>
          </a:xfrm>
        </p:spPr>
        <p:txBody>
          <a:bodyPr/>
          <a:lstStyle/>
          <a:p>
            <a:pPr marL="609600" indent="-609600"/>
            <a:r>
              <a:rPr lang="zh-CN" altLang="en-US" dirty="0"/>
              <a:t>进程（ </a:t>
            </a:r>
            <a:r>
              <a:rPr lang="en-US" altLang="zh-CN" sz="3600" dirty="0"/>
              <a:t>Process</a:t>
            </a:r>
            <a:r>
              <a:rPr lang="en-US" altLang="zh-CN" dirty="0"/>
              <a:t> </a:t>
            </a:r>
            <a:r>
              <a:rPr lang="zh-CN" altLang="en-US" dirty="0"/>
              <a:t>）</a:t>
            </a:r>
          </a:p>
          <a:p>
            <a:pPr marL="1004888" lvl="1" indent="-533400"/>
            <a:r>
              <a:rPr lang="zh-CN" altLang="en-US" dirty="0"/>
              <a:t>进程的三种基本状态</a:t>
            </a:r>
          </a:p>
          <a:p>
            <a:pPr marL="1366838" lvl="2" indent="-457200"/>
            <a:r>
              <a:rPr lang="zh-CN" altLang="en-US" dirty="0"/>
              <a:t>进程在生命消亡前处于且仅处于三种基本状态之一</a:t>
            </a:r>
            <a:endParaRPr kumimoji="1" lang="zh-CN" altLang="en-US" dirty="0"/>
          </a:p>
          <a:p>
            <a:pPr marL="1366838" lvl="2" indent="-457200"/>
            <a:r>
              <a:rPr lang="zh-CN" altLang="en-US" dirty="0"/>
              <a:t>不同操作系统设置的进程状态数目可能不同</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94211" name="Rectangle 3"/>
          <p:cNvSpPr>
            <a:spLocks noGrp="1" noChangeArrowheads="1"/>
          </p:cNvSpPr>
          <p:nvPr>
            <p:ph type="body" idx="1"/>
          </p:nvPr>
        </p:nvSpPr>
        <p:spPr>
          <a:xfrm>
            <a:off x="566738" y="1125538"/>
            <a:ext cx="8001000" cy="4751387"/>
          </a:xfrm>
        </p:spPr>
        <p:txBody>
          <a:bodyPr/>
          <a:lstStyle/>
          <a:p>
            <a:r>
              <a:rPr lang="zh-CN" altLang="en-US"/>
              <a:t>进程（ </a:t>
            </a:r>
            <a:r>
              <a:rPr lang="en-US" altLang="zh-CN"/>
              <a:t>Process </a:t>
            </a:r>
            <a:r>
              <a:rPr lang="zh-CN" altLang="en-US"/>
              <a:t>）</a:t>
            </a:r>
          </a:p>
          <a:p>
            <a:pPr lvl="1"/>
            <a:r>
              <a:rPr lang="zh-CN" altLang="en-US"/>
              <a:t>进程转换</a:t>
            </a:r>
          </a:p>
          <a:p>
            <a:pPr lvl="2"/>
            <a:r>
              <a:rPr lang="zh-CN" altLang="en-US"/>
              <a:t>就绪 </a:t>
            </a:r>
            <a:r>
              <a:rPr lang="en-US" altLang="zh-CN"/>
              <a:t>--&gt; </a:t>
            </a:r>
            <a:r>
              <a:rPr lang="zh-CN" altLang="en-US"/>
              <a:t>运行</a:t>
            </a:r>
          </a:p>
          <a:p>
            <a:pPr lvl="3"/>
            <a:r>
              <a:rPr lang="zh-CN" altLang="en-US"/>
              <a:t>调度程序选择一个新的进程放入</a:t>
            </a:r>
            <a:r>
              <a:rPr lang="en-US" altLang="zh-CN"/>
              <a:t>CPU</a:t>
            </a:r>
            <a:r>
              <a:rPr lang="zh-CN" altLang="en-US"/>
              <a:t>中运行</a:t>
            </a:r>
          </a:p>
          <a:p>
            <a:pPr lvl="2"/>
            <a:r>
              <a:rPr lang="zh-CN" altLang="en-US"/>
              <a:t>运行 </a:t>
            </a:r>
            <a:r>
              <a:rPr lang="en-US" altLang="zh-CN"/>
              <a:t>--&gt; </a:t>
            </a:r>
            <a:r>
              <a:rPr lang="zh-CN" altLang="en-US"/>
              <a:t>就绪</a:t>
            </a:r>
          </a:p>
          <a:p>
            <a:pPr lvl="3"/>
            <a:r>
              <a:rPr lang="zh-CN" altLang="en-US"/>
              <a:t>运行进程用完了时间片，或</a:t>
            </a:r>
          </a:p>
          <a:p>
            <a:pPr lvl="3"/>
            <a:r>
              <a:rPr lang="zh-CN" altLang="en-US"/>
              <a:t>运行进程被中断，因为有另一个更高优先级的进程处于就绪状态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56675" name="Rectangle 3"/>
          <p:cNvSpPr>
            <a:spLocks noGrp="1" noChangeArrowheads="1"/>
          </p:cNvSpPr>
          <p:nvPr>
            <p:ph type="body" idx="1"/>
          </p:nvPr>
        </p:nvSpPr>
        <p:spPr>
          <a:xfrm>
            <a:off x="566738" y="1125538"/>
            <a:ext cx="8001000" cy="5040312"/>
          </a:xfrm>
        </p:spPr>
        <p:txBody>
          <a:bodyPr/>
          <a:lstStyle/>
          <a:p>
            <a:r>
              <a:rPr lang="zh-CN" altLang="en-US" dirty="0"/>
              <a:t>进程（ </a:t>
            </a:r>
            <a:r>
              <a:rPr lang="en-US" altLang="zh-CN" dirty="0"/>
              <a:t>Process </a:t>
            </a:r>
            <a:r>
              <a:rPr lang="zh-CN" altLang="en-US" dirty="0"/>
              <a:t>）</a:t>
            </a:r>
          </a:p>
          <a:p>
            <a:pPr lvl="1"/>
            <a:r>
              <a:rPr lang="zh-CN" altLang="en-US" dirty="0"/>
              <a:t>进程转换</a:t>
            </a:r>
          </a:p>
          <a:p>
            <a:pPr lvl="2"/>
            <a:r>
              <a:rPr lang="zh-CN" altLang="en-US" dirty="0"/>
              <a:t>运行 </a:t>
            </a:r>
            <a:r>
              <a:rPr lang="en-US" altLang="zh-CN" dirty="0"/>
              <a:t>--&gt; </a:t>
            </a:r>
            <a:r>
              <a:rPr lang="zh-CN" altLang="en-US" dirty="0"/>
              <a:t>等待</a:t>
            </a:r>
          </a:p>
          <a:p>
            <a:pPr lvl="3"/>
            <a:r>
              <a:rPr lang="zh-CN" altLang="en-US" dirty="0"/>
              <a:t>当一进程有下列任一情况时，必须等待</a:t>
            </a:r>
          </a:p>
          <a:p>
            <a:pPr lvl="4"/>
            <a:r>
              <a:rPr lang="en-US" altLang="zh-CN" dirty="0"/>
              <a:t>OS</a:t>
            </a:r>
            <a:r>
              <a:rPr lang="zh-CN" altLang="en-US" dirty="0"/>
              <a:t>尚未完成服务</a:t>
            </a:r>
          </a:p>
          <a:p>
            <a:pPr lvl="4"/>
            <a:r>
              <a:rPr lang="zh-CN" altLang="en-US" dirty="0"/>
              <a:t>对一资源的访问尚不能进行</a:t>
            </a:r>
          </a:p>
          <a:p>
            <a:pPr lvl="4"/>
            <a:r>
              <a:rPr lang="zh-CN" altLang="en-US" dirty="0"/>
              <a:t>初始化</a:t>
            </a:r>
            <a:r>
              <a:rPr lang="en-US" altLang="zh-CN" dirty="0"/>
              <a:t>I/O </a:t>
            </a:r>
            <a:r>
              <a:rPr lang="zh-CN" altLang="en-US" dirty="0"/>
              <a:t>且必须等待结果</a:t>
            </a:r>
          </a:p>
          <a:p>
            <a:pPr lvl="4"/>
            <a:r>
              <a:rPr lang="zh-CN" altLang="en-US" dirty="0"/>
              <a:t>等待某一进程提供输入 </a:t>
            </a:r>
            <a:r>
              <a:rPr lang="en-US" altLang="zh-CN" dirty="0"/>
              <a:t>(IPC)</a:t>
            </a:r>
          </a:p>
          <a:p>
            <a:pPr lvl="2"/>
            <a:r>
              <a:rPr lang="zh-CN" altLang="en-US" dirty="0"/>
              <a:t>等待 </a:t>
            </a:r>
            <a:r>
              <a:rPr lang="en-US" altLang="zh-CN" dirty="0"/>
              <a:t>--&gt; </a:t>
            </a:r>
            <a:r>
              <a:rPr lang="zh-CN" altLang="en-US" dirty="0"/>
              <a:t>就绪</a:t>
            </a:r>
          </a:p>
          <a:p>
            <a:pPr lvl="3"/>
            <a:r>
              <a:rPr lang="zh-CN" altLang="en-US" dirty="0"/>
              <a:t>当所等待的事件发生时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00355" name="Rectangle 3"/>
          <p:cNvSpPr>
            <a:spLocks noGrp="1" noChangeArrowheads="1"/>
          </p:cNvSpPr>
          <p:nvPr>
            <p:ph type="body" idx="1"/>
          </p:nvPr>
        </p:nvSpPr>
        <p:spPr/>
        <p:txBody>
          <a:bodyPr/>
          <a:lstStyle/>
          <a:p>
            <a:r>
              <a:rPr lang="zh-CN" altLang="en-US"/>
              <a:t>进程（ </a:t>
            </a:r>
            <a:r>
              <a:rPr lang="en-US" altLang="zh-CN"/>
              <a:t>Process </a:t>
            </a:r>
            <a:r>
              <a:rPr lang="zh-CN" altLang="en-US"/>
              <a:t>）</a:t>
            </a:r>
          </a:p>
          <a:p>
            <a:pPr lvl="1"/>
            <a:r>
              <a:rPr lang="zh-CN" altLang="en-US"/>
              <a:t>其它状态</a:t>
            </a:r>
          </a:p>
          <a:p>
            <a:pPr lvl="2"/>
            <a:r>
              <a:rPr lang="zh-CN" altLang="en-US" sz="2800"/>
              <a:t>创建状态</a:t>
            </a:r>
          </a:p>
          <a:p>
            <a:pPr lvl="2"/>
            <a:r>
              <a:rPr lang="zh-CN" altLang="en-US" sz="2800"/>
              <a:t>终止状态</a:t>
            </a:r>
          </a:p>
          <a:p>
            <a:pPr lvl="2"/>
            <a:r>
              <a:rPr lang="zh-CN" altLang="en-US" sz="2800"/>
              <a:t>挂起状态</a:t>
            </a:r>
          </a:p>
          <a:p>
            <a:pPr lvl="3"/>
            <a:endParaRPr lang="en-US" altLang="zh-CN" sz="2400"/>
          </a:p>
        </p:txBody>
      </p:sp>
      <p:sp>
        <p:nvSpPr>
          <p:cNvPr id="100357" name="AutoShape 5"/>
          <p:cNvSpPr>
            <a:spLocks/>
          </p:cNvSpPr>
          <p:nvPr/>
        </p:nvSpPr>
        <p:spPr bwMode="auto">
          <a:xfrm>
            <a:off x="5003800" y="1617663"/>
            <a:ext cx="3671888" cy="2016125"/>
          </a:xfrm>
          <a:prstGeom prst="accentBorderCallout2">
            <a:avLst>
              <a:gd name="adj1" fmla="val 5671"/>
              <a:gd name="adj2" fmla="val -2074"/>
              <a:gd name="adj3" fmla="val 5671"/>
              <a:gd name="adj4" fmla="val -18417"/>
              <a:gd name="adj5" fmla="val 42361"/>
              <a:gd name="adj6" fmla="val -43838"/>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000" b="1">
                <a:solidFill>
                  <a:srgbClr val="000066"/>
                </a:solidFill>
              </a:rPr>
              <a:t>OS </a:t>
            </a:r>
            <a:r>
              <a:rPr kumimoji="1" lang="zh-CN" altLang="en-US" sz="2000" b="1">
                <a:solidFill>
                  <a:srgbClr val="000066"/>
                </a:solidFill>
              </a:rPr>
              <a:t>已完成为创建一进程所必要的工作：</a:t>
            </a:r>
          </a:p>
          <a:p>
            <a:r>
              <a:rPr kumimoji="1" lang="zh-CN" altLang="en-US" sz="2000" b="1">
                <a:solidFill>
                  <a:srgbClr val="000066"/>
                </a:solidFill>
              </a:rPr>
              <a:t>构造了进程标识符、已创建了管理进程所需的表格；但因为资源有限还没有允许执行该进程 </a:t>
            </a:r>
            <a:r>
              <a:rPr kumimoji="1" lang="en-US" altLang="zh-CN" sz="2000" b="1">
                <a:solidFill>
                  <a:srgbClr val="000066"/>
                </a:solidFill>
              </a:rPr>
              <a:t>(</a:t>
            </a:r>
            <a:r>
              <a:rPr kumimoji="1" lang="zh-CN" altLang="en-US" sz="2000" b="1">
                <a:solidFill>
                  <a:srgbClr val="000066"/>
                </a:solidFill>
              </a:rPr>
              <a:t>尚未同意</a:t>
            </a:r>
            <a:r>
              <a:rPr kumimoji="1" lang="en-US" altLang="zh-CN" sz="2000" b="1">
                <a:solidFill>
                  <a:srgbClr val="000066"/>
                </a:solidFill>
              </a:rPr>
              <a:t>)</a:t>
            </a:r>
            <a:endParaRPr lang="en-US" altLang="zh-CN" sz="2000">
              <a:solidFill>
                <a:srgbClr val="000066"/>
              </a:solidFill>
            </a:endParaRPr>
          </a:p>
        </p:txBody>
      </p:sp>
      <p:sp>
        <p:nvSpPr>
          <p:cNvPr id="100359" name="AutoShape 7"/>
          <p:cNvSpPr>
            <a:spLocks/>
          </p:cNvSpPr>
          <p:nvPr/>
        </p:nvSpPr>
        <p:spPr bwMode="auto">
          <a:xfrm>
            <a:off x="5003800" y="3825875"/>
            <a:ext cx="3671888" cy="755650"/>
          </a:xfrm>
          <a:prstGeom prst="accentBorderCallout2">
            <a:avLst>
              <a:gd name="adj1" fmla="val 15125"/>
              <a:gd name="adj2" fmla="val -2074"/>
              <a:gd name="adj3" fmla="val 15125"/>
              <a:gd name="adj4" fmla="val -18764"/>
              <a:gd name="adj5" fmla="val -107352"/>
              <a:gd name="adj6" fmla="val -43537"/>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1" dirty="0">
                <a:solidFill>
                  <a:srgbClr val="000066"/>
                </a:solidFill>
              </a:rPr>
              <a:t>终止</a:t>
            </a:r>
            <a:r>
              <a:rPr kumimoji="1" lang="zh-CN" altLang="en-US" sz="2000" b="1" dirty="0" smtClean="0">
                <a:solidFill>
                  <a:srgbClr val="000066"/>
                </a:solidFill>
              </a:rPr>
              <a:t>后</a:t>
            </a:r>
            <a:r>
              <a:rPr kumimoji="1" lang="zh-CN" altLang="en-US" sz="2000" b="1" dirty="0">
                <a:solidFill>
                  <a:srgbClr val="000066"/>
                </a:solidFill>
              </a:rPr>
              <a:t>进程移入该状态，不再有执行资格</a:t>
            </a:r>
          </a:p>
        </p:txBody>
      </p:sp>
      <p:sp>
        <p:nvSpPr>
          <p:cNvPr id="100360" name="AutoShape 8"/>
          <p:cNvSpPr>
            <a:spLocks/>
          </p:cNvSpPr>
          <p:nvPr/>
        </p:nvSpPr>
        <p:spPr bwMode="auto">
          <a:xfrm>
            <a:off x="5003800" y="4760913"/>
            <a:ext cx="3671888" cy="1331912"/>
          </a:xfrm>
          <a:prstGeom prst="accentBorderCallout2">
            <a:avLst>
              <a:gd name="adj1" fmla="val 8583"/>
              <a:gd name="adj2" fmla="val -2074"/>
              <a:gd name="adj3" fmla="val 8583"/>
              <a:gd name="adj4" fmla="val -30435"/>
              <a:gd name="adj5" fmla="val -76759"/>
              <a:gd name="adj6" fmla="val -72505"/>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1">
                <a:solidFill>
                  <a:srgbClr val="000066"/>
                </a:solidFill>
              </a:rPr>
              <a:t>在可以管理虚拟内存的操作系统中，可以把进程从内存转移到外存的交换文件中，此时进程的状态就是挂起</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96259" name="Rectangle 3"/>
          <p:cNvSpPr>
            <a:spLocks noGrp="1" noChangeArrowheads="1"/>
          </p:cNvSpPr>
          <p:nvPr>
            <p:ph type="body" idx="1"/>
          </p:nvPr>
        </p:nvSpPr>
        <p:spPr/>
        <p:txBody>
          <a:bodyPr/>
          <a:lstStyle/>
          <a:p>
            <a:r>
              <a:rPr lang="zh-CN" altLang="en-US" dirty="0"/>
              <a:t>进程（ </a:t>
            </a:r>
            <a:r>
              <a:rPr lang="en-US" altLang="zh-CN" dirty="0"/>
              <a:t>Process </a:t>
            </a:r>
            <a:r>
              <a:rPr lang="zh-CN" altLang="en-US" dirty="0"/>
              <a:t>）</a:t>
            </a:r>
          </a:p>
          <a:p>
            <a:pPr lvl="1"/>
            <a:r>
              <a:rPr lang="zh-CN" altLang="en-US" dirty="0"/>
              <a:t>导致进程创建的原因</a:t>
            </a:r>
          </a:p>
          <a:p>
            <a:pPr lvl="2"/>
            <a:r>
              <a:rPr lang="zh-CN" altLang="en-US" dirty="0"/>
              <a:t>提交一个批处理作业</a:t>
            </a:r>
          </a:p>
          <a:p>
            <a:pPr lvl="2"/>
            <a:r>
              <a:rPr lang="zh-CN" altLang="en-US" dirty="0"/>
              <a:t>用户登录</a:t>
            </a:r>
          </a:p>
          <a:p>
            <a:pPr lvl="2"/>
            <a:r>
              <a:rPr lang="zh-CN" altLang="en-US" dirty="0"/>
              <a:t>由</a:t>
            </a:r>
            <a:r>
              <a:rPr lang="en-US" altLang="zh-CN" dirty="0"/>
              <a:t>OS</a:t>
            </a:r>
            <a:r>
              <a:rPr lang="zh-CN" altLang="en-US" dirty="0"/>
              <a:t>创建，用以向某一用户提供服务</a:t>
            </a:r>
          </a:p>
          <a:p>
            <a:pPr lvl="3"/>
            <a:r>
              <a:rPr lang="zh-CN" altLang="en-US" dirty="0"/>
              <a:t>如：打印文件</a:t>
            </a:r>
          </a:p>
          <a:p>
            <a:pPr lvl="2"/>
            <a:r>
              <a:rPr lang="zh-CN" altLang="en-US" dirty="0"/>
              <a:t>由已存在的某一进程创建</a:t>
            </a:r>
          </a:p>
          <a:p>
            <a:pPr lvl="3"/>
            <a:r>
              <a:rPr lang="zh-CN" altLang="en-US" dirty="0"/>
              <a:t>一个用户程序可</a:t>
            </a:r>
            <a:r>
              <a:rPr lang="zh-CN" altLang="en-US" dirty="0" smtClean="0"/>
              <a:t>创建多</a:t>
            </a:r>
            <a:r>
              <a:rPr lang="zh-CN" altLang="en-US" dirty="0"/>
              <a:t>个进程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97283" name="Rectangle 3"/>
          <p:cNvSpPr>
            <a:spLocks noGrp="1" noChangeArrowheads="1"/>
          </p:cNvSpPr>
          <p:nvPr>
            <p:ph type="body" idx="1"/>
          </p:nvPr>
        </p:nvSpPr>
        <p:spPr/>
        <p:txBody>
          <a:bodyPr/>
          <a:lstStyle/>
          <a:p>
            <a:r>
              <a:rPr lang="zh-CN" altLang="en-US" dirty="0"/>
              <a:t>进程（ </a:t>
            </a:r>
            <a:r>
              <a:rPr lang="en-US" altLang="zh-CN" dirty="0"/>
              <a:t>Process </a:t>
            </a:r>
            <a:r>
              <a:rPr lang="zh-CN" altLang="en-US" dirty="0"/>
              <a:t>）</a:t>
            </a:r>
          </a:p>
          <a:p>
            <a:pPr lvl="1"/>
            <a:r>
              <a:rPr lang="zh-CN" altLang="en-US" dirty="0"/>
              <a:t>导致</a:t>
            </a:r>
            <a:r>
              <a:rPr lang="zh-CN" altLang="en-US" dirty="0" smtClean="0"/>
              <a:t>进程终止的</a:t>
            </a:r>
            <a:r>
              <a:rPr lang="zh-CN" altLang="en-US" dirty="0"/>
              <a:t>原因</a:t>
            </a:r>
          </a:p>
          <a:p>
            <a:pPr lvl="2"/>
            <a:r>
              <a:rPr lang="zh-CN" altLang="en-US" dirty="0"/>
              <a:t>批处理作业发出暂停（</a:t>
            </a:r>
            <a:r>
              <a:rPr lang="en-US" altLang="zh-CN" i="1" dirty="0"/>
              <a:t>Halt</a:t>
            </a:r>
            <a:r>
              <a:rPr lang="zh-CN" altLang="en-US" i="1" dirty="0"/>
              <a:t>）</a:t>
            </a:r>
            <a:r>
              <a:rPr lang="zh-CN" altLang="en-US" dirty="0"/>
              <a:t>指令</a:t>
            </a:r>
          </a:p>
          <a:p>
            <a:pPr lvl="2"/>
            <a:r>
              <a:rPr lang="zh-CN" altLang="en-US" dirty="0"/>
              <a:t>用户退出登录</a:t>
            </a:r>
          </a:p>
          <a:p>
            <a:pPr lvl="2"/>
            <a:r>
              <a:rPr lang="zh-CN" altLang="en-US" dirty="0"/>
              <a:t>进程执行某一中止服务请求</a:t>
            </a:r>
          </a:p>
          <a:p>
            <a:pPr lvl="2"/>
            <a:r>
              <a:rPr lang="zh-CN" altLang="en-US" dirty="0"/>
              <a:t>出错及失败因素</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98307" name="Rectangle 3"/>
          <p:cNvSpPr>
            <a:spLocks noGrp="1" noChangeArrowheads="1"/>
          </p:cNvSpPr>
          <p:nvPr>
            <p:ph type="body" idx="1"/>
          </p:nvPr>
        </p:nvSpPr>
        <p:spPr>
          <a:xfrm>
            <a:off x="566738" y="1125538"/>
            <a:ext cx="8001000" cy="5399087"/>
          </a:xfrm>
        </p:spPr>
        <p:txBody>
          <a:bodyPr/>
          <a:lstStyle/>
          <a:p>
            <a:r>
              <a:rPr lang="zh-CN" altLang="en-US" dirty="0"/>
              <a:t>进程（ </a:t>
            </a:r>
            <a:r>
              <a:rPr lang="en-US" altLang="zh-CN" dirty="0"/>
              <a:t>Process </a:t>
            </a:r>
            <a:r>
              <a:rPr lang="zh-CN" altLang="en-US" dirty="0"/>
              <a:t>）</a:t>
            </a:r>
          </a:p>
          <a:p>
            <a:pPr lvl="1"/>
            <a:r>
              <a:rPr lang="zh-CN" altLang="en-US" dirty="0"/>
              <a:t>导致</a:t>
            </a:r>
            <a:r>
              <a:rPr lang="zh-CN" altLang="en-US" dirty="0" smtClean="0"/>
              <a:t>进程终止的</a:t>
            </a:r>
            <a:r>
              <a:rPr lang="zh-CN" altLang="en-US" dirty="0"/>
              <a:t>原因</a:t>
            </a:r>
          </a:p>
          <a:p>
            <a:pPr lvl="2"/>
            <a:r>
              <a:rPr lang="zh-CN" altLang="en-US" dirty="0"/>
              <a:t>正常结束</a:t>
            </a:r>
          </a:p>
          <a:p>
            <a:pPr lvl="2"/>
            <a:r>
              <a:rPr lang="zh-CN" altLang="en-US" dirty="0"/>
              <a:t>给定时限到</a:t>
            </a:r>
            <a:r>
              <a:rPr lang="en-US" altLang="zh-CN" dirty="0"/>
              <a:t>/</a:t>
            </a:r>
            <a:r>
              <a:rPr lang="zh-CN" altLang="en-US" dirty="0"/>
              <a:t>超出时间</a:t>
            </a:r>
          </a:p>
          <a:p>
            <a:pPr lvl="3"/>
            <a:r>
              <a:rPr lang="zh-CN" altLang="en-US" sz="2400" dirty="0"/>
              <a:t>进程等待超过对某事件的最大值</a:t>
            </a:r>
            <a:endParaRPr lang="zh-CN" altLang="en-US" dirty="0"/>
          </a:p>
          <a:p>
            <a:pPr lvl="2"/>
            <a:r>
              <a:rPr lang="zh-CN" altLang="en-US" dirty="0"/>
              <a:t>缺少内存</a:t>
            </a:r>
            <a:r>
              <a:rPr lang="en-US" altLang="zh-CN" dirty="0"/>
              <a:t>/</a:t>
            </a:r>
            <a:r>
              <a:rPr lang="zh-CN" altLang="en-US" dirty="0"/>
              <a:t>存储器出界</a:t>
            </a:r>
          </a:p>
          <a:p>
            <a:pPr lvl="2"/>
            <a:r>
              <a:rPr lang="zh-CN" altLang="en-US" dirty="0"/>
              <a:t>保护性出错</a:t>
            </a:r>
            <a:r>
              <a:rPr lang="en-US" altLang="zh-CN" dirty="0"/>
              <a:t>/</a:t>
            </a:r>
            <a:r>
              <a:rPr lang="zh-CN" altLang="en-US" dirty="0"/>
              <a:t>算术错</a:t>
            </a:r>
          </a:p>
          <a:p>
            <a:pPr lvl="3"/>
            <a:r>
              <a:rPr lang="zh-CN" altLang="en-US" sz="2400" dirty="0"/>
              <a:t>例子： 写只读文件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57699" name="Rectangle 3"/>
          <p:cNvSpPr>
            <a:spLocks noGrp="1" noChangeArrowheads="1"/>
          </p:cNvSpPr>
          <p:nvPr>
            <p:ph type="body" idx="1"/>
          </p:nvPr>
        </p:nvSpPr>
        <p:spPr>
          <a:xfrm>
            <a:off x="566738" y="1125538"/>
            <a:ext cx="8001000" cy="5111750"/>
          </a:xfrm>
        </p:spPr>
        <p:txBody>
          <a:bodyPr/>
          <a:lstStyle/>
          <a:p>
            <a:r>
              <a:rPr lang="zh-CN" altLang="en-US" dirty="0"/>
              <a:t>进程（ </a:t>
            </a:r>
            <a:r>
              <a:rPr lang="en-US" altLang="zh-CN" dirty="0"/>
              <a:t>Process </a:t>
            </a:r>
            <a:r>
              <a:rPr lang="zh-CN" altLang="en-US" dirty="0"/>
              <a:t>）</a:t>
            </a:r>
          </a:p>
          <a:p>
            <a:pPr lvl="1"/>
            <a:r>
              <a:rPr lang="zh-CN" altLang="en-US" dirty="0" smtClean="0"/>
              <a:t>导致进程终止的</a:t>
            </a:r>
            <a:r>
              <a:rPr lang="zh-CN" altLang="en-US" dirty="0"/>
              <a:t>原因</a:t>
            </a:r>
          </a:p>
          <a:p>
            <a:pPr lvl="2"/>
            <a:r>
              <a:rPr lang="en-US" altLang="zh-CN" dirty="0"/>
              <a:t>I/O </a:t>
            </a:r>
            <a:r>
              <a:rPr lang="zh-CN" altLang="en-US" dirty="0"/>
              <a:t>失败</a:t>
            </a:r>
          </a:p>
          <a:p>
            <a:pPr lvl="2"/>
            <a:r>
              <a:rPr lang="zh-CN" altLang="en-US" dirty="0"/>
              <a:t>无效指令</a:t>
            </a:r>
            <a:r>
              <a:rPr lang="en-US" altLang="zh-CN" dirty="0"/>
              <a:t>/</a:t>
            </a:r>
            <a:r>
              <a:rPr lang="zh-CN" altLang="en-US" dirty="0"/>
              <a:t>特权指令</a:t>
            </a:r>
          </a:p>
          <a:p>
            <a:pPr lvl="3"/>
            <a:r>
              <a:rPr lang="zh-CN" altLang="en-US" sz="2400" dirty="0"/>
              <a:t>如试图执行数据</a:t>
            </a:r>
          </a:p>
          <a:p>
            <a:pPr lvl="2"/>
            <a:r>
              <a:rPr lang="zh-CN" altLang="en-US" dirty="0"/>
              <a:t>操作系统干预</a:t>
            </a:r>
          </a:p>
          <a:p>
            <a:pPr lvl="3"/>
            <a:r>
              <a:rPr lang="zh-CN" altLang="en-US" sz="2400" dirty="0"/>
              <a:t>如当死锁发生时</a:t>
            </a:r>
          </a:p>
          <a:p>
            <a:pPr lvl="2"/>
            <a:r>
              <a:rPr lang="zh-CN" altLang="en-US" dirty="0"/>
              <a:t>父进程</a:t>
            </a:r>
            <a:r>
              <a:rPr lang="zh-CN" altLang="en-US" dirty="0" smtClean="0"/>
              <a:t>请求终止某</a:t>
            </a:r>
            <a:r>
              <a:rPr lang="zh-CN" altLang="en-US" dirty="0"/>
              <a:t>一子进程</a:t>
            </a:r>
            <a:r>
              <a:rPr lang="en-US" altLang="zh-CN" dirty="0"/>
              <a:t>/</a:t>
            </a:r>
            <a:r>
              <a:rPr lang="zh-CN" altLang="en-US" dirty="0"/>
              <a:t>父进程中止，所以子进程</a:t>
            </a:r>
            <a:r>
              <a:rPr lang="zh-CN" altLang="en-US" dirty="0" smtClean="0"/>
              <a:t>也</a:t>
            </a:r>
            <a:r>
              <a:rPr lang="zh-CN" altLang="en-US" dirty="0"/>
              <a:t>终止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99331" name="Rectangle 3"/>
          <p:cNvSpPr>
            <a:spLocks noGrp="1" noChangeArrowheads="1"/>
          </p:cNvSpPr>
          <p:nvPr>
            <p:ph type="body" idx="1"/>
          </p:nvPr>
        </p:nvSpPr>
        <p:spPr>
          <a:xfrm>
            <a:off x="323528" y="1125538"/>
            <a:ext cx="8640960" cy="5111750"/>
          </a:xfrm>
        </p:spPr>
        <p:txBody>
          <a:bodyPr/>
          <a:lstStyle/>
          <a:p>
            <a:r>
              <a:rPr lang="zh-CN" altLang="en-US" dirty="0"/>
              <a:t>进程（ </a:t>
            </a:r>
            <a:r>
              <a:rPr lang="en-US" altLang="zh-CN" dirty="0"/>
              <a:t>Process </a:t>
            </a:r>
            <a:r>
              <a:rPr lang="zh-CN" altLang="en-US" dirty="0"/>
              <a:t>）</a:t>
            </a:r>
          </a:p>
          <a:p>
            <a:pPr lvl="1"/>
            <a:r>
              <a:rPr lang="zh-CN" altLang="en-US" dirty="0"/>
              <a:t>进程的类别</a:t>
            </a:r>
          </a:p>
          <a:p>
            <a:pPr lvl="2"/>
            <a:r>
              <a:rPr lang="zh-CN" altLang="en-US" dirty="0"/>
              <a:t>系统进程、用户进程，系统进程优先于用户进程</a:t>
            </a:r>
          </a:p>
          <a:p>
            <a:pPr lvl="1"/>
            <a:r>
              <a:rPr lang="zh-CN" altLang="en-US" dirty="0"/>
              <a:t>进程组成</a:t>
            </a:r>
          </a:p>
          <a:p>
            <a:pPr lvl="2"/>
            <a:r>
              <a:rPr lang="zh-CN" altLang="en-US" dirty="0"/>
              <a:t>是程序在一个数据集合上的运行过程，由三部分组成</a:t>
            </a:r>
          </a:p>
          <a:p>
            <a:pPr lvl="3"/>
            <a:r>
              <a:rPr lang="zh-CN" altLang="en-US" dirty="0"/>
              <a:t>程序  </a:t>
            </a:r>
          </a:p>
          <a:p>
            <a:pPr lvl="4"/>
            <a:r>
              <a:rPr lang="zh-CN" altLang="en-US" dirty="0"/>
              <a:t>主要用于描述进程所要完成的功能</a:t>
            </a:r>
          </a:p>
          <a:p>
            <a:pPr lvl="3"/>
            <a:r>
              <a:rPr lang="zh-CN" altLang="en-US" dirty="0"/>
              <a:t> 数据集合 </a:t>
            </a:r>
          </a:p>
          <a:p>
            <a:pPr lvl="4"/>
            <a:r>
              <a:rPr lang="zh-CN" altLang="en-US" dirty="0"/>
              <a:t>包括程序执行时所需要的数据和工作区</a:t>
            </a:r>
          </a:p>
          <a:p>
            <a:pPr lvl="3"/>
            <a:r>
              <a:rPr lang="zh-CN" altLang="en-US" dirty="0"/>
              <a:t>进程控制块 （</a:t>
            </a:r>
            <a:r>
              <a:rPr lang="en-US" altLang="zh-CN" dirty="0"/>
              <a:t>PCB</a:t>
            </a:r>
            <a:r>
              <a:rPr lang="zh-CN" altLang="en-US" dirty="0"/>
              <a:t>，</a:t>
            </a:r>
            <a:r>
              <a:rPr lang="en-US" altLang="zh-CN" dirty="0"/>
              <a:t>Process Control Block)</a:t>
            </a:r>
          </a:p>
          <a:p>
            <a:pPr lvl="4"/>
            <a:r>
              <a:rPr lang="zh-CN" altLang="en-US" dirty="0"/>
              <a:t>记录进程控制信息，是进程动态特性的反映</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750" y="1125538"/>
            <a:ext cx="8496746"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dirty="0">
                <a:solidFill>
                  <a:srgbClr val="000066"/>
                </a:solidFill>
              </a:rPr>
              <a:t>进程（ </a:t>
            </a:r>
            <a:r>
              <a:rPr lang="en-US" altLang="zh-CN" sz="3200" b="1" dirty="0">
                <a:solidFill>
                  <a:srgbClr val="000066"/>
                </a:solidFill>
              </a:rPr>
              <a:t>Process </a:t>
            </a:r>
            <a:r>
              <a:rPr lang="zh-CN" altLang="en-US" sz="3200" b="1" dirty="0">
                <a:solidFill>
                  <a:srgbClr val="000066"/>
                </a:solidFill>
              </a:rPr>
              <a:t>）</a:t>
            </a:r>
          </a:p>
          <a:p>
            <a:pPr marL="1004888" lvl="1" indent="-533400">
              <a:spcBef>
                <a:spcPct val="20000"/>
              </a:spcBef>
              <a:buClr>
                <a:schemeClr val="accent2"/>
              </a:buClr>
              <a:buFont typeface="Wingdings" pitchFamily="2" charset="2"/>
              <a:buChar char="n"/>
            </a:pPr>
            <a:r>
              <a:rPr lang="zh-CN" altLang="en-US" sz="3200" b="1" dirty="0">
                <a:solidFill>
                  <a:srgbClr val="000066"/>
                </a:solidFill>
              </a:rPr>
              <a:t>进程管理的核心</a:t>
            </a:r>
          </a:p>
          <a:p>
            <a:pPr marL="1366838" lvl="2" indent="-457200">
              <a:spcBef>
                <a:spcPct val="20000"/>
              </a:spcBef>
              <a:buClr>
                <a:schemeClr val="accent2"/>
              </a:buClr>
              <a:buFont typeface="Wingdings" pitchFamily="2" charset="2"/>
              <a:buChar char="o"/>
            </a:pPr>
            <a:r>
              <a:rPr lang="zh-CN" altLang="en-US" sz="2800" b="1" dirty="0">
                <a:solidFill>
                  <a:srgbClr val="000066"/>
                </a:solidFill>
              </a:rPr>
              <a:t>进程控制</a:t>
            </a:r>
          </a:p>
          <a:p>
            <a:pPr marL="1693863" lvl="3" indent="-387350">
              <a:spcBef>
                <a:spcPct val="20000"/>
              </a:spcBef>
              <a:buClr>
                <a:schemeClr val="accent2"/>
              </a:buClr>
              <a:buFont typeface="Wingdings" pitchFamily="2" charset="2"/>
              <a:buChar char="n"/>
            </a:pPr>
            <a:r>
              <a:rPr lang="zh-CN" altLang="en-US" sz="2400" b="1" dirty="0">
                <a:solidFill>
                  <a:srgbClr val="000066"/>
                </a:solidFill>
              </a:rPr>
              <a:t>对系统中全部进程实行有效的管理</a:t>
            </a:r>
          </a:p>
          <a:p>
            <a:pPr marL="1693863" lvl="3" indent="-387350">
              <a:spcBef>
                <a:spcPct val="20000"/>
              </a:spcBef>
              <a:buClr>
                <a:schemeClr val="accent2"/>
              </a:buClr>
              <a:buFont typeface="Wingdings" pitchFamily="2" charset="2"/>
              <a:buChar char="n"/>
            </a:pPr>
            <a:r>
              <a:rPr lang="zh-CN" altLang="en-US" sz="2400" b="1" dirty="0">
                <a:solidFill>
                  <a:srgbClr val="000066"/>
                </a:solidFill>
              </a:rPr>
              <a:t>应该具有创建新进程、撤消已结束进程的能力</a:t>
            </a:r>
          </a:p>
          <a:p>
            <a:pPr marL="1366838" lvl="2" indent="-457200">
              <a:spcBef>
                <a:spcPct val="20000"/>
              </a:spcBef>
              <a:buClr>
                <a:schemeClr val="accent2"/>
              </a:buClr>
              <a:buFont typeface="Wingdings" pitchFamily="2" charset="2"/>
              <a:buChar char="o"/>
            </a:pPr>
            <a:r>
              <a:rPr lang="zh-CN" altLang="en-US" sz="2800" b="1" dirty="0">
                <a:solidFill>
                  <a:srgbClr val="000066"/>
                </a:solidFill>
              </a:rPr>
              <a:t>进程调度</a:t>
            </a:r>
          </a:p>
          <a:p>
            <a:pPr marL="1693863" lvl="3" indent="-387350">
              <a:spcBef>
                <a:spcPct val="20000"/>
              </a:spcBef>
              <a:buClr>
                <a:schemeClr val="accent2"/>
              </a:buClr>
              <a:buFont typeface="Wingdings" pitchFamily="2" charset="2"/>
              <a:buChar char="n"/>
            </a:pPr>
            <a:r>
              <a:rPr lang="zh-CN" altLang="en-US" sz="2400" b="1" dirty="0">
                <a:solidFill>
                  <a:srgbClr val="000066"/>
                </a:solidFill>
              </a:rPr>
              <a:t>进程自投入运行时起，即交由进程调度程序管理</a:t>
            </a:r>
          </a:p>
        </p:txBody>
      </p:sp>
      <p:sp>
        <p:nvSpPr>
          <p:cNvPr id="49158" name="Rectangle 6"/>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操作系统基础</a:t>
            </a:r>
            <a:r>
              <a:rPr lang="en-US" altLang="zh-CN" sz="3600" dirty="0">
                <a:latin typeface="Arial" charset="0"/>
                <a:ea typeface="华文中宋" pitchFamily="2" charset="-122"/>
              </a:rPr>
              <a:t>——</a:t>
            </a:r>
            <a:r>
              <a:rPr lang="zh-CN" altLang="en-US" sz="3600" dirty="0"/>
              <a:t>进程和线程</a:t>
            </a:r>
          </a:p>
        </p:txBody>
      </p:sp>
      <p:sp>
        <p:nvSpPr>
          <p:cNvPr id="6147" name="Rectangle 3"/>
          <p:cNvSpPr>
            <a:spLocks noGrp="1" noChangeArrowheads="1"/>
          </p:cNvSpPr>
          <p:nvPr>
            <p:ph type="body" idx="1"/>
          </p:nvPr>
        </p:nvSpPr>
        <p:spPr/>
        <p:txBody>
          <a:bodyPr/>
          <a:lstStyle/>
          <a:p>
            <a:pPr>
              <a:lnSpc>
                <a:spcPct val="90000"/>
              </a:lnSpc>
            </a:pPr>
            <a:r>
              <a:rPr lang="zh-CN" altLang="en-US" dirty="0" smtClean="0"/>
              <a:t>进程</a:t>
            </a:r>
            <a:endParaRPr lang="en-US" altLang="zh-CN" dirty="0"/>
          </a:p>
          <a:p>
            <a:pPr lvl="1">
              <a:lnSpc>
                <a:spcPct val="90000"/>
              </a:lnSpc>
            </a:pPr>
            <a:r>
              <a:rPr lang="zh-CN" altLang="en-US" dirty="0" smtClean="0"/>
              <a:t>基本概念</a:t>
            </a:r>
            <a:endParaRPr lang="en-US" altLang="zh-CN" dirty="0" smtClean="0"/>
          </a:p>
          <a:p>
            <a:pPr lvl="2">
              <a:lnSpc>
                <a:spcPct val="90000"/>
              </a:lnSpc>
            </a:pPr>
            <a:r>
              <a:rPr lang="zh-CN" altLang="en-US" dirty="0" smtClean="0"/>
              <a:t>概念</a:t>
            </a:r>
            <a:endParaRPr lang="en-US" altLang="zh-CN" dirty="0" smtClean="0"/>
          </a:p>
          <a:p>
            <a:pPr lvl="2">
              <a:lnSpc>
                <a:spcPct val="90000"/>
              </a:lnSpc>
            </a:pPr>
            <a:r>
              <a:rPr lang="zh-CN" altLang="en-US" dirty="0" smtClean="0"/>
              <a:t>区别</a:t>
            </a:r>
            <a:endParaRPr lang="en-US" altLang="zh-CN" dirty="0" smtClean="0"/>
          </a:p>
          <a:p>
            <a:pPr lvl="2">
              <a:lnSpc>
                <a:spcPct val="90000"/>
              </a:lnSpc>
            </a:pPr>
            <a:r>
              <a:rPr lang="zh-CN" altLang="en-US" dirty="0"/>
              <a:t>状态</a:t>
            </a:r>
            <a:endParaRPr lang="en-US" altLang="zh-CN" dirty="0" smtClean="0"/>
          </a:p>
          <a:p>
            <a:pPr lvl="1">
              <a:lnSpc>
                <a:spcPct val="90000"/>
              </a:lnSpc>
            </a:pPr>
            <a:r>
              <a:rPr lang="zh-CN" altLang="en-US" dirty="0" smtClean="0"/>
              <a:t>进程管理（</a:t>
            </a:r>
            <a:r>
              <a:rPr lang="en-US" altLang="zh-CN" dirty="0" smtClean="0"/>
              <a:t>process </a:t>
            </a:r>
            <a:r>
              <a:rPr lang="en-US" altLang="zh-CN" dirty="0"/>
              <a:t>management</a:t>
            </a:r>
            <a:r>
              <a:rPr lang="zh-CN" altLang="en-US" dirty="0" smtClean="0"/>
              <a:t>）</a:t>
            </a:r>
            <a:endParaRPr lang="en-US" altLang="zh-CN" dirty="0" smtClean="0"/>
          </a:p>
          <a:p>
            <a:pPr lvl="2">
              <a:lnSpc>
                <a:spcPct val="90000"/>
              </a:lnSpc>
            </a:pPr>
            <a:r>
              <a:rPr lang="zh-CN" altLang="en-US" dirty="0" smtClean="0"/>
              <a:t>进程控制块</a:t>
            </a:r>
            <a:endParaRPr lang="en-US" altLang="zh-CN" dirty="0" smtClean="0"/>
          </a:p>
          <a:p>
            <a:pPr lvl="2">
              <a:lnSpc>
                <a:spcPct val="90000"/>
              </a:lnSpc>
            </a:pPr>
            <a:r>
              <a:rPr lang="zh-CN" altLang="en-US" dirty="0" smtClean="0"/>
              <a:t>进程互斥及死锁</a:t>
            </a:r>
            <a:endParaRPr lang="en-US" altLang="zh-CN" dirty="0" smtClean="0"/>
          </a:p>
          <a:p>
            <a:pPr lvl="2">
              <a:lnSpc>
                <a:spcPct val="90000"/>
              </a:lnSpc>
            </a:pPr>
            <a:r>
              <a:rPr lang="zh-CN" altLang="en-US" dirty="0" smtClean="0"/>
              <a:t>进程同步</a:t>
            </a:r>
            <a:endParaRPr lang="en-US" altLang="zh-CN" dirty="0" smtClean="0"/>
          </a:p>
          <a:p>
            <a:pPr lvl="1">
              <a:lnSpc>
                <a:spcPct val="90000"/>
              </a:lnSpc>
            </a:pPr>
            <a:r>
              <a:rPr lang="zh-CN" altLang="en-US" dirty="0" smtClean="0"/>
              <a:t>进程同步</a:t>
            </a:r>
            <a:endParaRPr lang="en-US" altLang="zh-CN" dirty="0" smtClean="0"/>
          </a:p>
          <a:p>
            <a:pPr lvl="2">
              <a:lnSpc>
                <a:spcPct val="90000"/>
              </a:lnSpc>
            </a:pPr>
            <a:r>
              <a:rPr lang="zh-CN" altLang="en-US" dirty="0" smtClean="0"/>
              <a:t>进程同步算法</a:t>
            </a:r>
            <a:endParaRPr lang="en-US" altLang="zh-CN" dirty="0" smtClean="0"/>
          </a:p>
          <a:p>
            <a:pPr>
              <a:lnSpc>
                <a:spcPct val="90000"/>
              </a:lnSpc>
            </a:pPr>
            <a:r>
              <a:rPr lang="zh-CN" altLang="en-US" dirty="0" smtClean="0"/>
              <a:t>线程</a:t>
            </a:r>
            <a:endParaRPr lang="zh-CN" altLang="en-US" dirty="0"/>
          </a:p>
        </p:txBody>
      </p:sp>
    </p:spTree>
    <p:extLst>
      <p:ext uri="{BB962C8B-B14F-4D97-AF65-F5344CB8AC3E}">
        <p14:creationId xmlns:p14="http://schemas.microsoft.com/office/powerpoint/2010/main" val="3291668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dirty="0">
                <a:solidFill>
                  <a:srgbClr val="000066"/>
                </a:solidFill>
              </a:rPr>
              <a:t>进程控制块（</a:t>
            </a:r>
            <a:r>
              <a:rPr lang="en-US" altLang="zh-CN" sz="3200" b="1" dirty="0">
                <a:solidFill>
                  <a:srgbClr val="000066"/>
                </a:solidFill>
                <a:latin typeface="Arial" charset="0"/>
              </a:rPr>
              <a:t>Process Control Block</a:t>
            </a:r>
            <a:r>
              <a:rPr lang="zh-CN" altLang="en-US" sz="3200" b="1" dirty="0">
                <a:solidFill>
                  <a:srgbClr val="000066"/>
                </a:solidFill>
                <a:latin typeface="Times New Roman" pitchFamily="18" charset="0"/>
              </a:rPr>
              <a:t>）</a:t>
            </a:r>
          </a:p>
          <a:p>
            <a:pPr marL="1004888" lvl="1" indent="-533400">
              <a:spcBef>
                <a:spcPct val="20000"/>
              </a:spcBef>
              <a:buClr>
                <a:schemeClr val="accent2"/>
              </a:buClr>
              <a:buFont typeface="Wingdings" pitchFamily="2" charset="2"/>
              <a:buChar char="n"/>
            </a:pPr>
            <a:r>
              <a:rPr lang="zh-CN" altLang="en-US" sz="2800" b="1" dirty="0">
                <a:solidFill>
                  <a:srgbClr val="000066"/>
                </a:solidFill>
                <a:latin typeface="楷体_GB2312" pitchFamily="49" charset="-122"/>
              </a:rPr>
              <a:t>系统</a:t>
            </a:r>
            <a:r>
              <a:rPr lang="zh-CN" altLang="en-US" sz="2800" b="1" dirty="0" smtClean="0">
                <a:solidFill>
                  <a:srgbClr val="000066"/>
                </a:solidFill>
                <a:latin typeface="楷体_GB2312" pitchFamily="49" charset="-122"/>
              </a:rPr>
              <a:t>为管理</a:t>
            </a:r>
            <a:r>
              <a:rPr lang="zh-CN" altLang="en-US" sz="2800" b="1" dirty="0">
                <a:solidFill>
                  <a:srgbClr val="000066"/>
                </a:solidFill>
                <a:latin typeface="楷体_GB2312" pitchFamily="49" charset="-122"/>
              </a:rPr>
              <a:t>进程设置的一个专门的</a:t>
            </a:r>
            <a:r>
              <a:rPr lang="zh-CN" altLang="en-US" sz="2800" b="1" dirty="0">
                <a:solidFill>
                  <a:srgbClr val="FF0000"/>
                </a:solidFill>
                <a:latin typeface="楷体_GB2312" pitchFamily="49" charset="-122"/>
              </a:rPr>
              <a:t>数据结构</a:t>
            </a:r>
            <a:r>
              <a:rPr lang="zh-CN" altLang="en-US" sz="2800" b="1" dirty="0">
                <a:solidFill>
                  <a:srgbClr val="000066"/>
                </a:solidFill>
                <a:latin typeface="楷体_GB2312" pitchFamily="49" charset="-122"/>
              </a:rPr>
              <a:t>，用它来记录进程的外部特征，描述进程的运动变化过程</a:t>
            </a:r>
          </a:p>
          <a:p>
            <a:pPr marL="1004888" lvl="1" indent="-533400">
              <a:spcBef>
                <a:spcPct val="20000"/>
              </a:spcBef>
              <a:buClr>
                <a:schemeClr val="accent2"/>
              </a:buClr>
              <a:buFont typeface="Wingdings" pitchFamily="2" charset="2"/>
              <a:buChar char="n"/>
            </a:pPr>
            <a:r>
              <a:rPr lang="zh-CN" altLang="en-US" sz="2800" b="1" dirty="0">
                <a:solidFill>
                  <a:srgbClr val="000066"/>
                </a:solidFill>
                <a:latin typeface="楷体_GB2312" pitchFamily="49" charset="-122"/>
              </a:rPr>
              <a:t>系统利用</a:t>
            </a:r>
            <a:r>
              <a:rPr lang="en-US" altLang="zh-CN" sz="2400" b="1" dirty="0">
                <a:solidFill>
                  <a:srgbClr val="000066"/>
                </a:solidFill>
              </a:rPr>
              <a:t>PCB</a:t>
            </a:r>
            <a:r>
              <a:rPr lang="zh-CN" altLang="en-US" sz="2800" b="1" dirty="0">
                <a:solidFill>
                  <a:srgbClr val="000066"/>
                </a:solidFill>
                <a:latin typeface="楷体_GB2312" pitchFamily="49" charset="-122"/>
              </a:rPr>
              <a:t>来控制和管理进程，所以</a:t>
            </a:r>
            <a:r>
              <a:rPr lang="en-US" altLang="zh-CN" sz="2800" b="1" dirty="0">
                <a:solidFill>
                  <a:srgbClr val="FF0000"/>
                </a:solidFill>
              </a:rPr>
              <a:t>PCB</a:t>
            </a:r>
            <a:r>
              <a:rPr lang="zh-CN" altLang="en-US" sz="2800" b="1" dirty="0">
                <a:solidFill>
                  <a:srgbClr val="FF0000"/>
                </a:solidFill>
                <a:latin typeface="楷体_GB2312" pitchFamily="49" charset="-122"/>
              </a:rPr>
              <a:t>是系统感知进程存在的唯一标志</a:t>
            </a:r>
          </a:p>
          <a:p>
            <a:pPr marL="1004888" lvl="1" indent="-533400">
              <a:spcBef>
                <a:spcPct val="20000"/>
              </a:spcBef>
              <a:buClr>
                <a:schemeClr val="accent2"/>
              </a:buClr>
              <a:buFont typeface="Wingdings" pitchFamily="2" charset="2"/>
              <a:buChar char="n"/>
            </a:pPr>
            <a:r>
              <a:rPr lang="zh-CN" altLang="en-US" sz="2800" b="1" dirty="0">
                <a:solidFill>
                  <a:srgbClr val="000066"/>
                </a:solidFill>
                <a:latin typeface="楷体_GB2312" pitchFamily="49" charset="-122"/>
              </a:rPr>
              <a:t>进程与</a:t>
            </a:r>
            <a:r>
              <a:rPr lang="en-US" altLang="zh-CN" sz="2800" b="1" dirty="0">
                <a:solidFill>
                  <a:srgbClr val="000066"/>
                </a:solidFill>
              </a:rPr>
              <a:t>PCB</a:t>
            </a:r>
            <a:r>
              <a:rPr lang="zh-CN" altLang="en-US" sz="2800" b="1" dirty="0">
                <a:solidFill>
                  <a:srgbClr val="000066"/>
                </a:solidFill>
                <a:latin typeface="楷体_GB2312" pitchFamily="49" charset="-122"/>
              </a:rPr>
              <a:t>是一一对应的</a:t>
            </a:r>
          </a:p>
          <a:p>
            <a:pPr marL="1366838" lvl="2" indent="-457200">
              <a:spcBef>
                <a:spcPct val="20000"/>
              </a:spcBef>
              <a:buClr>
                <a:schemeClr val="accent2"/>
              </a:buClr>
              <a:buFont typeface="Wingdings" pitchFamily="2" charset="2"/>
              <a:buChar char="o"/>
            </a:pPr>
            <a:r>
              <a:rPr lang="zh-CN" altLang="en-US" sz="2400" b="1" dirty="0">
                <a:solidFill>
                  <a:srgbClr val="000066"/>
                </a:solidFill>
              </a:rPr>
              <a:t>当创建一个新进程时，系统就建立一个</a:t>
            </a:r>
            <a:r>
              <a:rPr lang="en-US" altLang="zh-CN" sz="2400" b="1" dirty="0">
                <a:solidFill>
                  <a:srgbClr val="000066"/>
                </a:solidFill>
              </a:rPr>
              <a:t>PCB</a:t>
            </a:r>
          </a:p>
          <a:p>
            <a:pPr marL="1366838" lvl="2" indent="-457200">
              <a:spcBef>
                <a:spcPct val="20000"/>
              </a:spcBef>
              <a:buClr>
                <a:schemeClr val="accent2"/>
              </a:buClr>
              <a:buFont typeface="Wingdings" pitchFamily="2" charset="2"/>
              <a:buChar char="o"/>
            </a:pPr>
            <a:r>
              <a:rPr lang="zh-CN" altLang="en-US" sz="2400" b="1" dirty="0">
                <a:solidFill>
                  <a:srgbClr val="000066"/>
                </a:solidFill>
              </a:rPr>
              <a:t>系统通过</a:t>
            </a:r>
            <a:r>
              <a:rPr lang="en-US" altLang="zh-CN" sz="2400" b="1" dirty="0">
                <a:solidFill>
                  <a:srgbClr val="000066"/>
                </a:solidFill>
              </a:rPr>
              <a:t>PCB</a:t>
            </a:r>
            <a:r>
              <a:rPr lang="zh-CN" altLang="en-US" sz="2400" b="1" dirty="0">
                <a:solidFill>
                  <a:srgbClr val="000066"/>
                </a:solidFill>
              </a:rPr>
              <a:t>对进程进行实际控制和管理</a:t>
            </a:r>
            <a:endParaRPr lang="zh-CN" altLang="en-US" sz="2800" b="1" dirty="0">
              <a:solidFill>
                <a:srgbClr val="000066"/>
              </a:solidFill>
            </a:endParaRPr>
          </a:p>
        </p:txBody>
      </p:sp>
      <p:sp>
        <p:nvSpPr>
          <p:cNvPr id="93187"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a:solidFill>
                  <a:srgbClr val="000066"/>
                </a:solidFill>
                <a:latin typeface="宋体" pitchFamily="2" charset="-122"/>
              </a:rPr>
              <a:t>进程控制块（</a:t>
            </a:r>
            <a:r>
              <a:rPr lang="en-US" altLang="zh-CN" sz="3200" b="1">
                <a:solidFill>
                  <a:srgbClr val="000066"/>
                </a:solidFill>
                <a:latin typeface="Arial" charset="0"/>
              </a:rPr>
              <a:t>Process Control Block</a:t>
            </a:r>
            <a:r>
              <a:rPr lang="zh-CN" altLang="en-US" sz="3200" b="1">
                <a:solidFill>
                  <a:srgbClr val="000066"/>
                </a:solidFill>
                <a:latin typeface="宋体" pitchFamily="2" charset="-122"/>
              </a:rPr>
              <a:t>）</a:t>
            </a:r>
          </a:p>
          <a:p>
            <a:pPr marL="1004888" lvl="1" indent="-533400">
              <a:spcBef>
                <a:spcPct val="20000"/>
              </a:spcBef>
              <a:buClr>
                <a:schemeClr val="accent2"/>
              </a:buClr>
              <a:buFont typeface="Wingdings" pitchFamily="2" charset="2"/>
              <a:buChar char="n"/>
            </a:pPr>
            <a:r>
              <a:rPr lang="zh-CN" altLang="en-US" sz="2800" b="1">
                <a:solidFill>
                  <a:srgbClr val="000066"/>
                </a:solidFill>
                <a:latin typeface="宋体" pitchFamily="2" charset="-122"/>
              </a:rPr>
              <a:t>控制进程所需的数据</a:t>
            </a:r>
            <a:r>
              <a:rPr lang="en-US" altLang="zh-CN" sz="2800" b="1">
                <a:solidFill>
                  <a:srgbClr val="000066"/>
                </a:solidFill>
                <a:latin typeface="宋体" pitchFamily="2" charset="-122"/>
              </a:rPr>
              <a:t>(</a:t>
            </a:r>
            <a:r>
              <a:rPr lang="zh-CN" altLang="en-US" sz="2800" b="1">
                <a:solidFill>
                  <a:srgbClr val="000066"/>
                </a:solidFill>
                <a:latin typeface="宋体" pitchFamily="2" charset="-122"/>
              </a:rPr>
              <a:t>进程属性</a:t>
            </a:r>
            <a:r>
              <a:rPr lang="en-US" altLang="zh-CN" sz="2800" b="1">
                <a:solidFill>
                  <a:srgbClr val="000066"/>
                </a:solidFill>
                <a:latin typeface="宋体" pitchFamily="2" charset="-122"/>
              </a:rPr>
              <a:t>) </a:t>
            </a:r>
          </a:p>
          <a:p>
            <a:pPr marL="1366838" lvl="2" indent="-457200">
              <a:spcBef>
                <a:spcPct val="20000"/>
              </a:spcBef>
              <a:buClr>
                <a:schemeClr val="accent2"/>
              </a:buClr>
              <a:buFont typeface="Wingdings" pitchFamily="2" charset="2"/>
              <a:buChar char="o"/>
            </a:pPr>
            <a:r>
              <a:rPr lang="zh-CN" altLang="en-US" sz="2400" b="1">
                <a:solidFill>
                  <a:srgbClr val="000066"/>
                </a:solidFill>
                <a:latin typeface="宋体" pitchFamily="2" charset="-122"/>
              </a:rPr>
              <a:t>进程标识符信息</a:t>
            </a:r>
          </a:p>
          <a:p>
            <a:pPr marL="1366838" lvl="2" indent="-457200">
              <a:spcBef>
                <a:spcPct val="20000"/>
              </a:spcBef>
              <a:buClr>
                <a:schemeClr val="accent2"/>
              </a:buClr>
              <a:buFont typeface="Wingdings" pitchFamily="2" charset="2"/>
              <a:buChar char="o"/>
            </a:pPr>
            <a:r>
              <a:rPr lang="zh-CN" altLang="en-US" sz="2400" b="1">
                <a:solidFill>
                  <a:srgbClr val="000066"/>
                </a:solidFill>
                <a:latin typeface="宋体" pitchFamily="2" charset="-122"/>
              </a:rPr>
              <a:t>处理器状态信息</a:t>
            </a:r>
          </a:p>
          <a:p>
            <a:pPr marL="1366838" lvl="2" indent="-457200">
              <a:spcBef>
                <a:spcPct val="20000"/>
              </a:spcBef>
              <a:buClr>
                <a:schemeClr val="accent2"/>
              </a:buClr>
              <a:buFont typeface="Wingdings" pitchFamily="2" charset="2"/>
              <a:buChar char="o"/>
            </a:pPr>
            <a:r>
              <a:rPr lang="zh-CN" altLang="en-US" sz="2400" b="1">
                <a:solidFill>
                  <a:srgbClr val="000066"/>
                </a:solidFill>
                <a:latin typeface="宋体" pitchFamily="2" charset="-122"/>
              </a:rPr>
              <a:t>进程控制信息</a:t>
            </a:r>
          </a:p>
        </p:txBody>
      </p:sp>
      <p:sp>
        <p:nvSpPr>
          <p:cNvPr id="101379"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a:solidFill>
                  <a:srgbClr val="000066"/>
                </a:solidFill>
                <a:latin typeface="宋体" pitchFamily="2" charset="-122"/>
              </a:rPr>
              <a:t>进程控制块（</a:t>
            </a:r>
            <a:r>
              <a:rPr lang="en-US" altLang="zh-CN" sz="3200" b="1">
                <a:solidFill>
                  <a:srgbClr val="000066"/>
                </a:solidFill>
                <a:latin typeface="Arial" charset="0"/>
              </a:rPr>
              <a:t>Process Control Block</a:t>
            </a:r>
            <a:r>
              <a:rPr lang="zh-CN" altLang="en-US" sz="3200" b="1">
                <a:solidFill>
                  <a:srgbClr val="000066"/>
                </a:solidFill>
                <a:latin typeface="宋体" pitchFamily="2" charset="-122"/>
              </a:rPr>
              <a:t>）</a:t>
            </a:r>
          </a:p>
        </p:txBody>
      </p:sp>
      <p:sp>
        <p:nvSpPr>
          <p:cNvPr id="102403"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graphicFrame>
        <p:nvGraphicFramePr>
          <p:cNvPr id="102518" name="Group 118"/>
          <p:cNvGraphicFramePr>
            <a:graphicFrameLocks noGrp="1"/>
          </p:cNvGraphicFramePr>
          <p:nvPr>
            <p:ph idx="1"/>
            <p:extLst>
              <p:ext uri="{D42A27DB-BD31-4B8C-83A1-F6EECF244321}">
                <p14:modId xmlns:p14="http://schemas.microsoft.com/office/powerpoint/2010/main" val="511542097"/>
              </p:ext>
            </p:extLst>
          </p:nvPr>
        </p:nvGraphicFramePr>
        <p:xfrm>
          <a:off x="611188" y="1916113"/>
          <a:ext cx="8001000" cy="4464051"/>
        </p:xfrm>
        <a:graphic>
          <a:graphicData uri="http://schemas.openxmlformats.org/drawingml/2006/table">
            <a:tbl>
              <a:tblPr/>
              <a:tblGrid>
                <a:gridCol w="2600325">
                  <a:extLst>
                    <a:ext uri="{9D8B030D-6E8A-4147-A177-3AD203B41FA5}">
                      <a16:colId xmlns:a16="http://schemas.microsoft.com/office/drawing/2014/main" val="20000"/>
                    </a:ext>
                  </a:extLst>
                </a:gridCol>
                <a:gridCol w="5400675">
                  <a:extLst>
                    <a:ext uri="{9D8B030D-6E8A-4147-A177-3AD203B41FA5}">
                      <a16:colId xmlns:a16="http://schemas.microsoft.com/office/drawing/2014/main" val="20001"/>
                    </a:ext>
                  </a:extLst>
                </a:gridCol>
              </a:tblGrid>
              <a:tr h="6381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endParaRPr kumimoji="0" lang="zh-CN" altLang="en-US" sz="2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含义</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36588">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进程标识符 </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进程唯一的代号</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381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进程现行状态</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记录进程当前状态</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381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中断现场保护区</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记录中断现场信息，以备恢复用</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6381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进程使用资源表</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记录进程使用的资源信息</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36588">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进程优先级</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标明该进程要求</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的迫切程度</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6381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进程家族信息</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记录该进程家族史信息</a:t>
                      </a:r>
                      <a:endParaRPr kumimoji="0" lang="zh-CN" altLang="en-US" sz="2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dirty="0">
                <a:solidFill>
                  <a:srgbClr val="000066"/>
                </a:solidFill>
                <a:latin typeface="宋体" pitchFamily="2" charset="-122"/>
              </a:rPr>
              <a:t>进程控制块（</a:t>
            </a:r>
            <a:r>
              <a:rPr lang="en-US" altLang="zh-CN" sz="3200" b="1" dirty="0">
                <a:solidFill>
                  <a:srgbClr val="000066"/>
                </a:solidFill>
                <a:latin typeface="Arial" charset="0"/>
              </a:rPr>
              <a:t>Process Control Block</a:t>
            </a:r>
            <a:r>
              <a:rPr lang="zh-CN" altLang="en-US" sz="3200" b="1" dirty="0">
                <a:solidFill>
                  <a:srgbClr val="000066"/>
                </a:solidFill>
                <a:latin typeface="宋体" pitchFamily="2" charset="-122"/>
              </a:rPr>
              <a:t>）</a:t>
            </a:r>
          </a:p>
          <a:p>
            <a:pPr marL="1004888" lvl="1" indent="-533400">
              <a:spcBef>
                <a:spcPct val="20000"/>
              </a:spcBef>
              <a:buClr>
                <a:schemeClr val="accent2"/>
              </a:buClr>
              <a:buFont typeface="Wingdings" pitchFamily="2" charset="2"/>
              <a:buChar char="n"/>
            </a:pPr>
            <a:r>
              <a:rPr lang="en-US" altLang="zh-CN" sz="2800" b="1" dirty="0">
                <a:solidFill>
                  <a:srgbClr val="000066"/>
                </a:solidFill>
              </a:rPr>
              <a:t>PCB</a:t>
            </a:r>
            <a:r>
              <a:rPr lang="zh-CN" altLang="en-US" sz="2800" b="1" dirty="0">
                <a:solidFill>
                  <a:srgbClr val="000066"/>
                </a:solidFill>
                <a:latin typeface="宋体" pitchFamily="2" charset="-122"/>
              </a:rPr>
              <a:t>表</a:t>
            </a:r>
          </a:p>
          <a:p>
            <a:pPr marL="1366838" lvl="2" indent="-457200">
              <a:spcBef>
                <a:spcPct val="20000"/>
              </a:spcBef>
              <a:buClr>
                <a:schemeClr val="accent2"/>
              </a:buClr>
              <a:buFont typeface="Wingdings" pitchFamily="2" charset="2"/>
              <a:buChar char="o"/>
            </a:pPr>
            <a:r>
              <a:rPr lang="zh-CN" altLang="en-US" sz="2400" b="1" dirty="0">
                <a:solidFill>
                  <a:srgbClr val="000066"/>
                </a:solidFill>
                <a:latin typeface="宋体" pitchFamily="2" charset="-122"/>
              </a:rPr>
              <a:t>系统把所有</a:t>
            </a:r>
            <a:r>
              <a:rPr lang="en-US" altLang="zh-CN" sz="2400" b="1" dirty="0">
                <a:solidFill>
                  <a:srgbClr val="000066"/>
                </a:solidFill>
              </a:rPr>
              <a:t>PCB</a:t>
            </a:r>
            <a:r>
              <a:rPr lang="zh-CN" altLang="en-US" sz="2400" b="1" dirty="0">
                <a:solidFill>
                  <a:srgbClr val="000066"/>
                </a:solidFill>
                <a:latin typeface="宋体" pitchFamily="2" charset="-122"/>
              </a:rPr>
              <a:t>组织在一起，并把它们放在内存的固定区域，就构成</a:t>
            </a:r>
            <a:r>
              <a:rPr lang="zh-CN" altLang="en-US" sz="2400" b="1" dirty="0">
                <a:solidFill>
                  <a:srgbClr val="000066"/>
                </a:solidFill>
              </a:rPr>
              <a:t>了</a:t>
            </a:r>
            <a:r>
              <a:rPr lang="en-US" altLang="zh-CN" sz="2400" b="1" dirty="0">
                <a:solidFill>
                  <a:srgbClr val="000066"/>
                </a:solidFill>
              </a:rPr>
              <a:t>PCB</a:t>
            </a:r>
            <a:r>
              <a:rPr lang="zh-CN" altLang="en-US" sz="2400" b="1" dirty="0">
                <a:solidFill>
                  <a:srgbClr val="000066"/>
                </a:solidFill>
                <a:latin typeface="宋体" pitchFamily="2" charset="-122"/>
              </a:rPr>
              <a:t>表</a:t>
            </a:r>
          </a:p>
          <a:p>
            <a:pPr marL="1366838" lvl="2" indent="-457200">
              <a:spcBef>
                <a:spcPct val="20000"/>
              </a:spcBef>
              <a:buClr>
                <a:schemeClr val="accent2"/>
              </a:buClr>
              <a:buFont typeface="Wingdings" pitchFamily="2" charset="2"/>
              <a:buChar char="o"/>
            </a:pPr>
            <a:r>
              <a:rPr lang="en-US" altLang="zh-CN" sz="2400" b="1" dirty="0">
                <a:solidFill>
                  <a:srgbClr val="000066"/>
                </a:solidFill>
              </a:rPr>
              <a:t>PCB</a:t>
            </a:r>
            <a:r>
              <a:rPr lang="zh-CN" altLang="en-US" sz="2400" b="1" dirty="0">
                <a:solidFill>
                  <a:srgbClr val="000066"/>
                </a:solidFill>
                <a:latin typeface="宋体" pitchFamily="2" charset="-122"/>
              </a:rPr>
              <a:t>表的大小决定了系统中最多可同时存在的进程个数，称为</a:t>
            </a:r>
            <a:r>
              <a:rPr lang="zh-CN" altLang="en-US" sz="2400" b="1" dirty="0">
                <a:solidFill>
                  <a:srgbClr val="FF0000"/>
                </a:solidFill>
                <a:latin typeface="宋体" pitchFamily="2" charset="-122"/>
              </a:rPr>
              <a:t>系统的并发度</a:t>
            </a:r>
          </a:p>
          <a:p>
            <a:pPr marL="1004888" lvl="1" indent="-533400">
              <a:spcBef>
                <a:spcPct val="20000"/>
              </a:spcBef>
              <a:buClr>
                <a:schemeClr val="accent2"/>
              </a:buClr>
              <a:buFont typeface="Wingdings" pitchFamily="2" charset="2"/>
              <a:buChar char="n"/>
            </a:pPr>
            <a:r>
              <a:rPr lang="en-US" altLang="zh-CN" sz="2800" b="1" dirty="0">
                <a:solidFill>
                  <a:srgbClr val="000066"/>
                </a:solidFill>
              </a:rPr>
              <a:t>PCB</a:t>
            </a:r>
            <a:r>
              <a:rPr lang="zh-CN" altLang="en-US" sz="2800" b="1" dirty="0">
                <a:solidFill>
                  <a:srgbClr val="000066"/>
                </a:solidFill>
                <a:latin typeface="宋体" pitchFamily="2" charset="-122"/>
              </a:rPr>
              <a:t>的组织形式</a:t>
            </a:r>
          </a:p>
          <a:p>
            <a:pPr marL="1366838" lvl="2" indent="-457200">
              <a:spcBef>
                <a:spcPct val="20000"/>
              </a:spcBef>
              <a:buClr>
                <a:schemeClr val="accent2"/>
              </a:buClr>
              <a:buFont typeface="Wingdings" pitchFamily="2" charset="2"/>
              <a:buChar char="o"/>
            </a:pPr>
            <a:r>
              <a:rPr lang="zh-CN" altLang="en-US" sz="2400" b="1" dirty="0">
                <a:solidFill>
                  <a:srgbClr val="000066"/>
                </a:solidFill>
                <a:latin typeface="宋体" pitchFamily="2" charset="-122"/>
              </a:rPr>
              <a:t>常用索引方式，对具有相同状态的进程，分别设各自的</a:t>
            </a:r>
            <a:r>
              <a:rPr lang="en-US" altLang="zh-CN" sz="2400" b="1" dirty="0">
                <a:solidFill>
                  <a:srgbClr val="000066"/>
                </a:solidFill>
              </a:rPr>
              <a:t>PCB</a:t>
            </a:r>
            <a:r>
              <a:rPr lang="zh-CN" altLang="en-US" sz="2400" b="1" dirty="0">
                <a:solidFill>
                  <a:srgbClr val="000066"/>
                </a:solidFill>
                <a:latin typeface="宋体" pitchFamily="2" charset="-122"/>
              </a:rPr>
              <a:t>索引表，表明</a:t>
            </a:r>
            <a:r>
              <a:rPr lang="en-US" altLang="zh-CN" sz="2400" b="1" dirty="0">
                <a:solidFill>
                  <a:srgbClr val="000066"/>
                </a:solidFill>
              </a:rPr>
              <a:t>PCB</a:t>
            </a:r>
            <a:r>
              <a:rPr lang="zh-CN" altLang="en-US" sz="2400" b="1" dirty="0">
                <a:solidFill>
                  <a:srgbClr val="000066"/>
                </a:solidFill>
                <a:latin typeface="宋体" pitchFamily="2" charset="-122"/>
              </a:rPr>
              <a:t>在</a:t>
            </a:r>
            <a:r>
              <a:rPr lang="en-US" altLang="zh-CN" sz="2400" b="1" dirty="0">
                <a:solidFill>
                  <a:srgbClr val="000066"/>
                </a:solidFill>
              </a:rPr>
              <a:t>PCB</a:t>
            </a:r>
            <a:r>
              <a:rPr lang="zh-CN" altLang="en-US" sz="2400" b="1" dirty="0">
                <a:solidFill>
                  <a:srgbClr val="000066"/>
                </a:solidFill>
                <a:latin typeface="宋体" pitchFamily="2" charset="-122"/>
              </a:rPr>
              <a:t>表中的地址</a:t>
            </a:r>
          </a:p>
          <a:p>
            <a:pPr marL="1366838" lvl="2" indent="-457200">
              <a:spcBef>
                <a:spcPct val="20000"/>
              </a:spcBef>
              <a:buClr>
                <a:schemeClr val="accent2"/>
              </a:buClr>
              <a:buFont typeface="Wingdings" pitchFamily="2" charset="2"/>
              <a:buChar char="o"/>
            </a:pPr>
            <a:r>
              <a:rPr lang="zh-CN" altLang="en-US" sz="2400" b="1" dirty="0">
                <a:solidFill>
                  <a:srgbClr val="000066"/>
                </a:solidFill>
                <a:latin typeface="宋体" pitchFamily="2" charset="-122"/>
              </a:rPr>
              <a:t>其它方式</a:t>
            </a:r>
          </a:p>
          <a:p>
            <a:pPr marL="1693863" lvl="3" indent="-387350">
              <a:spcBef>
                <a:spcPct val="20000"/>
              </a:spcBef>
              <a:buClr>
                <a:schemeClr val="accent2"/>
              </a:buClr>
              <a:buFont typeface="Wingdings" pitchFamily="2" charset="2"/>
              <a:buChar char="n"/>
            </a:pPr>
            <a:r>
              <a:rPr lang="zh-CN" altLang="en-US" sz="2000" b="1" dirty="0">
                <a:solidFill>
                  <a:srgbClr val="000066"/>
                </a:solidFill>
                <a:latin typeface="宋体" pitchFamily="2" charset="-122"/>
              </a:rPr>
              <a:t>线性表结构</a:t>
            </a:r>
          </a:p>
          <a:p>
            <a:pPr marL="1693863" lvl="3" indent="-387350">
              <a:spcBef>
                <a:spcPct val="20000"/>
              </a:spcBef>
              <a:buClr>
                <a:schemeClr val="accent2"/>
              </a:buClr>
              <a:buFont typeface="Wingdings" pitchFamily="2" charset="2"/>
              <a:buChar char="n"/>
            </a:pPr>
            <a:r>
              <a:rPr lang="zh-CN" altLang="en-US" sz="2000" b="1" dirty="0">
                <a:solidFill>
                  <a:srgbClr val="000066"/>
                </a:solidFill>
                <a:latin typeface="宋体" pitchFamily="2" charset="-122"/>
              </a:rPr>
              <a:t>链表结构</a:t>
            </a:r>
          </a:p>
        </p:txBody>
      </p:sp>
      <p:sp>
        <p:nvSpPr>
          <p:cNvPr id="107523"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a:solidFill>
                  <a:srgbClr val="000066"/>
                </a:solidFill>
                <a:latin typeface="宋体" pitchFamily="2" charset="-122"/>
              </a:rPr>
              <a:t>进程控制块（</a:t>
            </a:r>
            <a:r>
              <a:rPr lang="en-US" altLang="zh-CN" sz="3200" b="1">
                <a:solidFill>
                  <a:srgbClr val="000066"/>
                </a:solidFill>
                <a:latin typeface="Arial" charset="0"/>
              </a:rPr>
              <a:t>Process Control Block</a:t>
            </a:r>
            <a:r>
              <a:rPr lang="zh-CN" altLang="en-US" sz="3200" b="1">
                <a:solidFill>
                  <a:srgbClr val="000066"/>
                </a:solidFill>
                <a:latin typeface="宋体" pitchFamily="2" charset="-122"/>
              </a:rPr>
              <a:t>）</a:t>
            </a:r>
          </a:p>
          <a:p>
            <a:pPr marL="1004888" lvl="1" indent="-533400">
              <a:spcBef>
                <a:spcPct val="20000"/>
              </a:spcBef>
              <a:buClr>
                <a:schemeClr val="accent2"/>
              </a:buClr>
              <a:buFont typeface="Wingdings" pitchFamily="2" charset="2"/>
              <a:buChar char="n"/>
            </a:pPr>
            <a:r>
              <a:rPr lang="en-US" altLang="zh-CN" sz="2800" b="1">
                <a:solidFill>
                  <a:srgbClr val="000066"/>
                </a:solidFill>
              </a:rPr>
              <a:t>PCB</a:t>
            </a:r>
            <a:r>
              <a:rPr lang="zh-CN" altLang="en-US" sz="2800" b="1">
                <a:solidFill>
                  <a:srgbClr val="000066"/>
                </a:solidFill>
                <a:latin typeface="宋体" pitchFamily="2" charset="-122"/>
              </a:rPr>
              <a:t>的组织形式</a:t>
            </a:r>
          </a:p>
          <a:p>
            <a:pPr marL="1366838" lvl="2" indent="-457200">
              <a:spcBef>
                <a:spcPct val="20000"/>
              </a:spcBef>
              <a:buClr>
                <a:schemeClr val="accent2"/>
              </a:buClr>
              <a:buFont typeface="Wingdings" pitchFamily="2" charset="2"/>
              <a:buChar char="o"/>
            </a:pPr>
            <a:r>
              <a:rPr lang="zh-CN" altLang="en-US" sz="2400" b="1">
                <a:solidFill>
                  <a:srgbClr val="000066"/>
                </a:solidFill>
                <a:latin typeface="宋体" pitchFamily="2" charset="-122"/>
              </a:rPr>
              <a:t>线性表结构</a:t>
            </a:r>
          </a:p>
        </p:txBody>
      </p:sp>
      <p:sp>
        <p:nvSpPr>
          <p:cNvPr id="105475"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grpSp>
        <p:nvGrpSpPr>
          <p:cNvPr id="105582" name="Group 110"/>
          <p:cNvGrpSpPr>
            <a:grpSpLocks/>
          </p:cNvGrpSpPr>
          <p:nvPr/>
        </p:nvGrpSpPr>
        <p:grpSpPr bwMode="auto">
          <a:xfrm>
            <a:off x="1331913" y="2420938"/>
            <a:ext cx="7399337" cy="4129087"/>
            <a:chOff x="839" y="1525"/>
            <a:chExt cx="4661" cy="2601"/>
          </a:xfrm>
        </p:grpSpPr>
        <p:grpSp>
          <p:nvGrpSpPr>
            <p:cNvPr id="105581" name="Group 109"/>
            <p:cNvGrpSpPr>
              <a:grpSpLocks/>
            </p:cNvGrpSpPr>
            <p:nvPr/>
          </p:nvGrpSpPr>
          <p:grpSpPr bwMode="auto">
            <a:xfrm>
              <a:off x="839" y="1525"/>
              <a:ext cx="4661" cy="2601"/>
              <a:chOff x="839" y="1525"/>
              <a:chExt cx="4661" cy="2601"/>
            </a:xfrm>
          </p:grpSpPr>
          <p:grpSp>
            <p:nvGrpSpPr>
              <p:cNvPr id="105529" name="Group 57"/>
              <p:cNvGrpSpPr>
                <a:grpSpLocks/>
              </p:cNvGrpSpPr>
              <p:nvPr/>
            </p:nvGrpSpPr>
            <p:grpSpPr bwMode="auto">
              <a:xfrm>
                <a:off x="839" y="1774"/>
                <a:ext cx="1053" cy="2064"/>
                <a:chOff x="839" y="1774"/>
                <a:chExt cx="1053" cy="2064"/>
              </a:xfrm>
            </p:grpSpPr>
            <p:sp>
              <p:nvSpPr>
                <p:cNvPr id="105476" name="Rectangle 4"/>
                <p:cNvSpPr>
                  <a:spLocks noChangeArrowheads="1"/>
                </p:cNvSpPr>
                <p:nvPr/>
              </p:nvSpPr>
              <p:spPr bwMode="auto">
                <a:xfrm>
                  <a:off x="839" y="1797"/>
                  <a:ext cx="1053" cy="2041"/>
                </a:xfrm>
                <a:prstGeom prst="rect">
                  <a:avLst/>
                </a:prstGeom>
                <a:solidFill>
                  <a:schemeClr val="accent2"/>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flatTx/>
                </a:bodyPr>
                <a:lstStyle/>
                <a:p>
                  <a:pPr algn="ctr"/>
                  <a:endParaRPr kumimoji="1" lang="zh-CN" altLang="zh-CN" sz="2400">
                    <a:solidFill>
                      <a:schemeClr val="bg1"/>
                    </a:solidFill>
                    <a:latin typeface="Times New Roman" pitchFamily="18" charset="0"/>
                  </a:endParaRPr>
                </a:p>
              </p:txBody>
            </p:sp>
            <p:sp>
              <p:nvSpPr>
                <p:cNvPr id="105477" name="Line 5"/>
                <p:cNvSpPr>
                  <a:spLocks noChangeShapeType="1"/>
                </p:cNvSpPr>
                <p:nvPr/>
              </p:nvSpPr>
              <p:spPr bwMode="auto">
                <a:xfrm>
                  <a:off x="874" y="2024"/>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8" name="Text Box 6"/>
                <p:cNvSpPr txBox="1">
                  <a:spLocks noChangeArrowheads="1"/>
                </p:cNvSpPr>
                <p:nvPr/>
              </p:nvSpPr>
              <p:spPr bwMode="auto">
                <a:xfrm>
                  <a:off x="1104" y="1774"/>
                  <a:ext cx="5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1"/>
                      </a:solidFill>
                      <a:latin typeface="Times New Roman" pitchFamily="18" charset="0"/>
                    </a:rPr>
                    <a:t>PCB1</a:t>
                  </a:r>
                  <a:endParaRPr kumimoji="1" lang="en-US" altLang="zh-CN" sz="2000">
                    <a:solidFill>
                      <a:schemeClr val="bg1"/>
                    </a:solidFill>
                    <a:latin typeface="Times New Roman" pitchFamily="18" charset="0"/>
                  </a:endParaRPr>
                </a:p>
              </p:txBody>
            </p:sp>
            <p:sp>
              <p:nvSpPr>
                <p:cNvPr id="105479" name="Line 7"/>
                <p:cNvSpPr>
                  <a:spLocks noChangeShapeType="1"/>
                </p:cNvSpPr>
                <p:nvPr/>
              </p:nvSpPr>
              <p:spPr bwMode="auto">
                <a:xfrm>
                  <a:off x="884" y="2553"/>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Line 8"/>
                <p:cNvSpPr>
                  <a:spLocks noChangeShapeType="1"/>
                </p:cNvSpPr>
                <p:nvPr/>
              </p:nvSpPr>
              <p:spPr bwMode="auto">
                <a:xfrm>
                  <a:off x="874" y="2265"/>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1" name="Line 9"/>
                <p:cNvSpPr>
                  <a:spLocks noChangeShapeType="1"/>
                </p:cNvSpPr>
                <p:nvPr/>
              </p:nvSpPr>
              <p:spPr bwMode="auto">
                <a:xfrm>
                  <a:off x="884" y="2841"/>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3" name="Line 11"/>
                <p:cNvSpPr>
                  <a:spLocks noChangeShapeType="1"/>
                </p:cNvSpPr>
                <p:nvPr/>
              </p:nvSpPr>
              <p:spPr bwMode="auto">
                <a:xfrm>
                  <a:off x="884" y="3158"/>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4" name="Line 12"/>
                <p:cNvSpPr>
                  <a:spLocks noChangeShapeType="1"/>
                </p:cNvSpPr>
                <p:nvPr/>
              </p:nvSpPr>
              <p:spPr bwMode="auto">
                <a:xfrm>
                  <a:off x="884" y="3475"/>
                  <a:ext cx="1008"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6" name="Text Box 14"/>
                <p:cNvSpPr txBox="1">
                  <a:spLocks noChangeArrowheads="1"/>
                </p:cNvSpPr>
                <p:nvPr/>
              </p:nvSpPr>
              <p:spPr bwMode="auto">
                <a:xfrm>
                  <a:off x="1111" y="2024"/>
                  <a:ext cx="5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1"/>
                      </a:solidFill>
                      <a:latin typeface="Times New Roman" pitchFamily="18" charset="0"/>
                    </a:rPr>
                    <a:t>PCB2</a:t>
                  </a:r>
                  <a:endParaRPr kumimoji="1" lang="en-US" altLang="zh-CN" sz="2000">
                    <a:solidFill>
                      <a:schemeClr val="bg1"/>
                    </a:solidFill>
                    <a:latin typeface="Times New Roman" pitchFamily="18" charset="0"/>
                  </a:endParaRPr>
                </a:p>
              </p:txBody>
            </p:sp>
            <p:sp>
              <p:nvSpPr>
                <p:cNvPr id="105487" name="Text Box 15"/>
                <p:cNvSpPr txBox="1">
                  <a:spLocks noChangeArrowheads="1"/>
                </p:cNvSpPr>
                <p:nvPr/>
              </p:nvSpPr>
              <p:spPr bwMode="auto">
                <a:xfrm>
                  <a:off x="1111" y="2296"/>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1"/>
                      </a:solidFill>
                      <a:latin typeface="Times New Roman" pitchFamily="18" charset="0"/>
                    </a:rPr>
                    <a:t>PCB3</a:t>
                  </a:r>
                  <a:endParaRPr kumimoji="1" lang="en-US" altLang="zh-CN" sz="2000">
                    <a:solidFill>
                      <a:schemeClr val="bg1"/>
                    </a:solidFill>
                    <a:latin typeface="Times New Roman" pitchFamily="18" charset="0"/>
                  </a:endParaRPr>
                </a:p>
              </p:txBody>
            </p:sp>
            <p:sp>
              <p:nvSpPr>
                <p:cNvPr id="105488" name="Text Box 16"/>
                <p:cNvSpPr txBox="1">
                  <a:spLocks noChangeArrowheads="1"/>
                </p:cNvSpPr>
                <p:nvPr/>
              </p:nvSpPr>
              <p:spPr bwMode="auto">
                <a:xfrm>
                  <a:off x="1111" y="2568"/>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1"/>
                      </a:solidFill>
                      <a:latin typeface="Times New Roman" pitchFamily="18" charset="0"/>
                    </a:rPr>
                    <a:t>PCB4</a:t>
                  </a:r>
                  <a:endParaRPr kumimoji="1" lang="en-US" altLang="zh-CN" sz="2000">
                    <a:solidFill>
                      <a:schemeClr val="bg1"/>
                    </a:solidFill>
                    <a:latin typeface="Times New Roman" pitchFamily="18" charset="0"/>
                  </a:endParaRPr>
                </a:p>
              </p:txBody>
            </p:sp>
            <p:sp>
              <p:nvSpPr>
                <p:cNvPr id="105489" name="Text Box 17"/>
                <p:cNvSpPr txBox="1">
                  <a:spLocks noChangeArrowheads="1"/>
                </p:cNvSpPr>
                <p:nvPr/>
              </p:nvSpPr>
              <p:spPr bwMode="auto">
                <a:xfrm>
                  <a:off x="1200" y="2889"/>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1"/>
                      </a:solidFill>
                      <a:latin typeface="Times New Roman" pitchFamily="18" charset="0"/>
                    </a:rPr>
                    <a:t>•••</a:t>
                  </a:r>
                  <a:endParaRPr kumimoji="1" lang="en-US" altLang="zh-CN" sz="2000">
                    <a:solidFill>
                      <a:schemeClr val="bg1"/>
                    </a:solidFill>
                    <a:latin typeface="Times New Roman" pitchFamily="18" charset="0"/>
                  </a:endParaRPr>
                </a:p>
              </p:txBody>
            </p:sp>
            <p:sp>
              <p:nvSpPr>
                <p:cNvPr id="105490" name="Text Box 18"/>
                <p:cNvSpPr txBox="1">
                  <a:spLocks noChangeArrowheads="1"/>
                </p:cNvSpPr>
                <p:nvPr/>
              </p:nvSpPr>
              <p:spPr bwMode="auto">
                <a:xfrm>
                  <a:off x="1111" y="320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1"/>
                      </a:solidFill>
                      <a:latin typeface="Times New Roman" pitchFamily="18" charset="0"/>
                    </a:rPr>
                    <a:t>PCB</a:t>
                  </a:r>
                  <a:r>
                    <a:rPr kumimoji="1" lang="en-US" altLang="zh-CN" sz="2000" b="1" i="1">
                      <a:solidFill>
                        <a:schemeClr val="bg1"/>
                      </a:solidFill>
                      <a:latin typeface="Times New Roman" pitchFamily="18" charset="0"/>
                    </a:rPr>
                    <a:t>n</a:t>
                  </a:r>
                  <a:endParaRPr kumimoji="1" lang="en-US" altLang="zh-CN" sz="2000" i="1">
                    <a:solidFill>
                      <a:schemeClr val="bg1"/>
                    </a:solidFill>
                    <a:latin typeface="Times New Roman" pitchFamily="18" charset="0"/>
                  </a:endParaRPr>
                </a:p>
              </p:txBody>
            </p:sp>
          </p:grpSp>
          <p:sp>
            <p:nvSpPr>
              <p:cNvPr id="105493" name="Rectangle 21"/>
              <p:cNvSpPr>
                <a:spLocks noChangeArrowheads="1"/>
              </p:cNvSpPr>
              <p:nvPr/>
            </p:nvSpPr>
            <p:spPr bwMode="auto">
              <a:xfrm>
                <a:off x="3198" y="1842"/>
                <a:ext cx="1200" cy="953"/>
              </a:xfrm>
              <a:prstGeom prst="rect">
                <a:avLst/>
              </a:prstGeom>
              <a:solidFill>
                <a:srgbClr val="000066"/>
              </a:solidFill>
              <a:ln>
                <a:noFill/>
              </a:ln>
              <a:effectLst>
                <a:outerShdw dist="107763" dir="2700000" algn="ctr" rotWithShape="0">
                  <a:srgbClr val="006600">
                    <a:alpha val="50000"/>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endParaRPr lang="zh-CN" altLang="en-US"/>
              </a:p>
            </p:txBody>
          </p:sp>
          <p:sp>
            <p:nvSpPr>
              <p:cNvPr id="105494" name="Rectangle 22"/>
              <p:cNvSpPr>
                <a:spLocks noChangeArrowheads="1"/>
              </p:cNvSpPr>
              <p:nvPr/>
            </p:nvSpPr>
            <p:spPr bwMode="auto">
              <a:xfrm>
                <a:off x="3243" y="3158"/>
                <a:ext cx="1200" cy="952"/>
              </a:xfrm>
              <a:prstGeom prst="rect">
                <a:avLst/>
              </a:prstGeom>
              <a:solidFill>
                <a:srgbClr val="006600"/>
              </a:solidFill>
              <a:ln>
                <a:noFill/>
              </a:ln>
              <a:effectLst>
                <a:outerShdw dist="107763" dir="2700000" algn="ctr" rotWithShape="0">
                  <a:srgbClr val="000066">
                    <a:alpha val="50000"/>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endParaRPr lang="zh-CN" altLang="en-US"/>
              </a:p>
            </p:txBody>
          </p:sp>
          <p:sp>
            <p:nvSpPr>
              <p:cNvPr id="105495" name="Text Box 23"/>
              <p:cNvSpPr txBox="1">
                <a:spLocks noChangeArrowheads="1"/>
              </p:cNvSpPr>
              <p:nvPr/>
            </p:nvSpPr>
            <p:spPr bwMode="auto">
              <a:xfrm>
                <a:off x="3278" y="1684"/>
                <a:ext cx="1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a:p>
                <a:pPr>
                  <a:spcBef>
                    <a:spcPct val="50000"/>
                  </a:spcBef>
                </a:pPr>
                <a:endParaRPr kumimoji="1" lang="en-US" altLang="zh-CN" sz="2400">
                  <a:latin typeface="Times New Roman" pitchFamily="18" charset="0"/>
                </a:endParaRPr>
              </a:p>
            </p:txBody>
          </p:sp>
          <p:sp>
            <p:nvSpPr>
              <p:cNvPr id="105496" name="Text Box 24"/>
              <p:cNvSpPr txBox="1">
                <a:spLocks noChangeArrowheads="1"/>
              </p:cNvSpPr>
              <p:nvPr/>
            </p:nvSpPr>
            <p:spPr bwMode="auto">
              <a:xfrm>
                <a:off x="3334" y="1525"/>
                <a:ext cx="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66"/>
                    </a:solidFill>
                    <a:latin typeface="Times New Roman" pitchFamily="18" charset="0"/>
                  </a:rPr>
                  <a:t> </a:t>
                </a:r>
                <a:r>
                  <a:rPr kumimoji="1" lang="zh-CN" altLang="en-US" sz="2000" b="1">
                    <a:solidFill>
                      <a:srgbClr val="000066"/>
                    </a:solidFill>
                    <a:latin typeface="Times New Roman" pitchFamily="18" charset="0"/>
                  </a:rPr>
                  <a:t>就绪表</a:t>
                </a:r>
                <a:endParaRPr kumimoji="1" lang="zh-CN" altLang="en-US" sz="2000">
                  <a:solidFill>
                    <a:srgbClr val="000066"/>
                  </a:solidFill>
                  <a:latin typeface="Times New Roman" pitchFamily="18" charset="0"/>
                </a:endParaRPr>
              </a:p>
            </p:txBody>
          </p:sp>
          <p:sp>
            <p:nvSpPr>
              <p:cNvPr id="105497" name="Text Box 25"/>
              <p:cNvSpPr txBox="1">
                <a:spLocks noChangeArrowheads="1"/>
              </p:cNvSpPr>
              <p:nvPr/>
            </p:nvSpPr>
            <p:spPr bwMode="auto">
              <a:xfrm>
                <a:off x="3422" y="32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498" name="Text Box 26"/>
              <p:cNvSpPr txBox="1">
                <a:spLocks noChangeArrowheads="1"/>
              </p:cNvSpPr>
              <p:nvPr/>
            </p:nvSpPr>
            <p:spPr bwMode="auto">
              <a:xfrm>
                <a:off x="3374" y="312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itchFamily="18" charset="0"/>
                </a:endParaRPr>
              </a:p>
            </p:txBody>
          </p:sp>
          <p:sp>
            <p:nvSpPr>
              <p:cNvPr id="105499" name="Text Box 27"/>
              <p:cNvSpPr txBox="1">
                <a:spLocks noChangeArrowheads="1"/>
              </p:cNvSpPr>
              <p:nvPr/>
            </p:nvSpPr>
            <p:spPr bwMode="auto">
              <a:xfrm>
                <a:off x="3326" y="317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500" name="Text Box 28"/>
              <p:cNvSpPr txBox="1">
                <a:spLocks noChangeArrowheads="1"/>
              </p:cNvSpPr>
              <p:nvPr/>
            </p:nvSpPr>
            <p:spPr bwMode="auto">
              <a:xfrm>
                <a:off x="3334" y="2886"/>
                <a:ext cx="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66"/>
                    </a:solidFill>
                    <a:latin typeface="Times New Roman" pitchFamily="18" charset="0"/>
                  </a:rPr>
                  <a:t> </a:t>
                </a:r>
                <a:r>
                  <a:rPr kumimoji="1" lang="zh-CN" altLang="en-US" sz="2000" b="1">
                    <a:solidFill>
                      <a:srgbClr val="000066"/>
                    </a:solidFill>
                    <a:latin typeface="Times New Roman" pitchFamily="18" charset="0"/>
                  </a:rPr>
                  <a:t>等待表</a:t>
                </a:r>
                <a:endParaRPr kumimoji="1" lang="zh-CN" altLang="en-US" sz="2000">
                  <a:solidFill>
                    <a:srgbClr val="000066"/>
                  </a:solidFill>
                  <a:latin typeface="Times New Roman" pitchFamily="18" charset="0"/>
                </a:endParaRPr>
              </a:p>
            </p:txBody>
          </p:sp>
          <p:sp>
            <p:nvSpPr>
              <p:cNvPr id="105501" name="Line 29"/>
              <p:cNvSpPr>
                <a:spLocks noChangeShapeType="1"/>
              </p:cNvSpPr>
              <p:nvPr/>
            </p:nvSpPr>
            <p:spPr bwMode="auto">
              <a:xfrm>
                <a:off x="3198" y="2523"/>
                <a:ext cx="1200"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2" name="Line 30"/>
              <p:cNvSpPr>
                <a:spLocks noChangeShapeType="1"/>
              </p:cNvSpPr>
              <p:nvPr/>
            </p:nvSpPr>
            <p:spPr bwMode="auto">
              <a:xfrm>
                <a:off x="3243" y="3475"/>
                <a:ext cx="1179"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3" name="Text Box 31"/>
              <p:cNvSpPr txBox="1">
                <a:spLocks noChangeArrowheads="1"/>
              </p:cNvSpPr>
              <p:nvPr/>
            </p:nvSpPr>
            <p:spPr bwMode="auto">
              <a:xfrm>
                <a:off x="3278" y="245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504" name="Text Box 32"/>
              <p:cNvSpPr txBox="1">
                <a:spLocks noChangeArrowheads="1"/>
              </p:cNvSpPr>
              <p:nvPr/>
            </p:nvSpPr>
            <p:spPr bwMode="auto">
              <a:xfrm>
                <a:off x="3264" y="197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05" name="Text Box 33"/>
              <p:cNvSpPr txBox="1">
                <a:spLocks noChangeArrowheads="1"/>
              </p:cNvSpPr>
              <p:nvPr/>
            </p:nvSpPr>
            <p:spPr bwMode="auto">
              <a:xfrm>
                <a:off x="3374" y="278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506" name="Text Box 34"/>
              <p:cNvSpPr txBox="1">
                <a:spLocks noChangeArrowheads="1"/>
              </p:cNvSpPr>
              <p:nvPr/>
            </p:nvSpPr>
            <p:spPr bwMode="auto">
              <a:xfrm>
                <a:off x="3288" y="3521"/>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07" name="Line 35"/>
              <p:cNvSpPr>
                <a:spLocks noChangeShapeType="1"/>
              </p:cNvSpPr>
              <p:nvPr/>
            </p:nvSpPr>
            <p:spPr bwMode="auto">
              <a:xfrm>
                <a:off x="3243" y="3793"/>
                <a:ext cx="1173"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8" name="Line 36"/>
              <p:cNvSpPr>
                <a:spLocks noChangeShapeType="1"/>
              </p:cNvSpPr>
              <p:nvPr/>
            </p:nvSpPr>
            <p:spPr bwMode="auto">
              <a:xfrm>
                <a:off x="3198" y="2205"/>
                <a:ext cx="1200" cy="0"/>
              </a:xfrm>
              <a:prstGeom prst="line">
                <a:avLst/>
              </a:prstGeom>
              <a:noFill/>
              <a:ln w="12700" cap="sq">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9" name="Text Box 37"/>
              <p:cNvSpPr txBox="1">
                <a:spLocks noChangeArrowheads="1"/>
              </p:cNvSpPr>
              <p:nvPr/>
            </p:nvSpPr>
            <p:spPr bwMode="auto">
              <a:xfrm>
                <a:off x="3243" y="2251"/>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10" name="Text Box 38"/>
              <p:cNvSpPr txBox="1">
                <a:spLocks noChangeArrowheads="1"/>
              </p:cNvSpPr>
              <p:nvPr/>
            </p:nvSpPr>
            <p:spPr bwMode="auto">
              <a:xfrm>
                <a:off x="3288" y="2568"/>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18" name="Text Box 46"/>
              <p:cNvSpPr txBox="1">
                <a:spLocks noChangeArrowheads="1"/>
              </p:cNvSpPr>
              <p:nvPr/>
            </p:nvSpPr>
            <p:spPr bwMode="auto">
              <a:xfrm>
                <a:off x="3360" y="346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519" name="Text Box 47"/>
              <p:cNvSpPr txBox="1">
                <a:spLocks noChangeArrowheads="1"/>
              </p:cNvSpPr>
              <p:nvPr/>
            </p:nvSpPr>
            <p:spPr bwMode="auto">
              <a:xfrm>
                <a:off x="3312" y="34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p>
            </p:txBody>
          </p:sp>
          <p:sp>
            <p:nvSpPr>
              <p:cNvPr id="105520" name="Text Box 48"/>
              <p:cNvSpPr txBox="1">
                <a:spLocks noChangeArrowheads="1"/>
              </p:cNvSpPr>
              <p:nvPr/>
            </p:nvSpPr>
            <p:spPr bwMode="auto">
              <a:xfrm>
                <a:off x="3334" y="3203"/>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21" name="Text Box 49"/>
              <p:cNvSpPr txBox="1">
                <a:spLocks noChangeArrowheads="1"/>
              </p:cNvSpPr>
              <p:nvPr/>
            </p:nvSpPr>
            <p:spPr bwMode="auto">
              <a:xfrm>
                <a:off x="3379" y="3838"/>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latin typeface="Times New Roman" pitchFamily="18" charset="0"/>
                  </a:rPr>
                  <a:t> </a:t>
                </a:r>
                <a:r>
                  <a:rPr kumimoji="1" lang="en-US" altLang="zh-CN" sz="2400">
                    <a:solidFill>
                      <a:schemeClr val="bg1"/>
                    </a:solidFill>
                    <a:latin typeface="Times New Roman" pitchFamily="18" charset="0"/>
                    <a:sym typeface="Marlett" pitchFamily="2" charset="2"/>
                  </a:rPr>
                  <a:t></a:t>
                </a:r>
                <a:endParaRPr kumimoji="1" lang="en-US" altLang="zh-CN" sz="2400">
                  <a:solidFill>
                    <a:schemeClr val="bg1"/>
                  </a:solidFill>
                  <a:latin typeface="Times New Roman" pitchFamily="18" charset="0"/>
                </a:endParaRPr>
              </a:p>
            </p:txBody>
          </p:sp>
          <p:sp>
            <p:nvSpPr>
              <p:cNvPr id="105526" name="Line 54"/>
              <p:cNvSpPr>
                <a:spLocks noChangeShapeType="1"/>
              </p:cNvSpPr>
              <p:nvPr/>
            </p:nvSpPr>
            <p:spPr bwMode="auto">
              <a:xfrm flipH="1">
                <a:off x="4422" y="2024"/>
                <a:ext cx="240" cy="0"/>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27" name="Text Box 55"/>
              <p:cNvSpPr txBox="1">
                <a:spLocks noChangeArrowheads="1"/>
              </p:cNvSpPr>
              <p:nvPr/>
            </p:nvSpPr>
            <p:spPr bwMode="auto">
              <a:xfrm>
                <a:off x="4740" y="3191"/>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3300"/>
                    </a:solidFill>
                    <a:latin typeface="Times New Roman" pitchFamily="18" charset="0"/>
                  </a:rPr>
                  <a:t>等待表</a:t>
                </a:r>
              </a:p>
              <a:p>
                <a:r>
                  <a:rPr kumimoji="1" lang="zh-CN" altLang="en-US" sz="2000" b="1">
                    <a:solidFill>
                      <a:srgbClr val="003300"/>
                    </a:solidFill>
                    <a:latin typeface="Times New Roman" pitchFamily="18" charset="0"/>
                  </a:rPr>
                  <a:t>起始地址</a:t>
                </a:r>
                <a:endParaRPr kumimoji="1" lang="zh-CN" altLang="en-US" sz="2000">
                  <a:solidFill>
                    <a:srgbClr val="003300"/>
                  </a:solidFill>
                  <a:latin typeface="Times New Roman" pitchFamily="18" charset="0"/>
                </a:endParaRPr>
              </a:p>
            </p:txBody>
          </p:sp>
          <p:sp>
            <p:nvSpPr>
              <p:cNvPr id="105528" name="Line 56"/>
              <p:cNvSpPr>
                <a:spLocks noChangeShapeType="1"/>
              </p:cNvSpPr>
              <p:nvPr/>
            </p:nvSpPr>
            <p:spPr bwMode="auto">
              <a:xfrm flipH="1">
                <a:off x="4422" y="3294"/>
                <a:ext cx="336" cy="0"/>
              </a:xfrm>
              <a:prstGeom prst="line">
                <a:avLst/>
              </a:prstGeom>
              <a:noFill/>
              <a:ln w="28575" cap="sq">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30" name="Freeform 58"/>
              <p:cNvSpPr>
                <a:spLocks/>
              </p:cNvSpPr>
              <p:nvPr/>
            </p:nvSpPr>
            <p:spPr bwMode="auto">
              <a:xfrm>
                <a:off x="1882" y="1842"/>
                <a:ext cx="1452" cy="227"/>
              </a:xfrm>
              <a:custGeom>
                <a:avLst/>
                <a:gdLst>
                  <a:gd name="T0" fmla="*/ 1497 w 1497"/>
                  <a:gd name="T1" fmla="*/ 227 h 227"/>
                  <a:gd name="T2" fmla="*/ 771 w 1497"/>
                  <a:gd name="T3" fmla="*/ 227 h 227"/>
                  <a:gd name="T4" fmla="*/ 771 w 1497"/>
                  <a:gd name="T5" fmla="*/ 0 h 227"/>
                  <a:gd name="T6" fmla="*/ 0 w 1497"/>
                  <a:gd name="T7" fmla="*/ 0 h 227"/>
                </a:gdLst>
                <a:ahLst/>
                <a:cxnLst>
                  <a:cxn ang="0">
                    <a:pos x="T0" y="T1"/>
                  </a:cxn>
                  <a:cxn ang="0">
                    <a:pos x="T2" y="T3"/>
                  </a:cxn>
                  <a:cxn ang="0">
                    <a:pos x="T4" y="T5"/>
                  </a:cxn>
                  <a:cxn ang="0">
                    <a:pos x="T6" y="T7"/>
                  </a:cxn>
                </a:cxnLst>
                <a:rect l="0" t="0" r="r" b="b"/>
                <a:pathLst>
                  <a:path w="1497" h="227">
                    <a:moveTo>
                      <a:pt x="1497" y="227"/>
                    </a:moveTo>
                    <a:lnTo>
                      <a:pt x="771" y="227"/>
                    </a:lnTo>
                    <a:lnTo>
                      <a:pt x="771" y="0"/>
                    </a:lnTo>
                    <a:lnTo>
                      <a:pt x="0"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1" name="Freeform 59"/>
              <p:cNvSpPr>
                <a:spLocks/>
              </p:cNvSpPr>
              <p:nvPr/>
            </p:nvSpPr>
            <p:spPr bwMode="auto">
              <a:xfrm>
                <a:off x="1882" y="2432"/>
                <a:ext cx="1452" cy="227"/>
              </a:xfrm>
              <a:custGeom>
                <a:avLst/>
                <a:gdLst>
                  <a:gd name="T0" fmla="*/ 1497 w 1497"/>
                  <a:gd name="T1" fmla="*/ 227 h 227"/>
                  <a:gd name="T2" fmla="*/ 771 w 1497"/>
                  <a:gd name="T3" fmla="*/ 227 h 227"/>
                  <a:gd name="T4" fmla="*/ 771 w 1497"/>
                  <a:gd name="T5" fmla="*/ 0 h 227"/>
                  <a:gd name="T6" fmla="*/ 0 w 1497"/>
                  <a:gd name="T7" fmla="*/ 0 h 227"/>
                </a:gdLst>
                <a:ahLst/>
                <a:cxnLst>
                  <a:cxn ang="0">
                    <a:pos x="T0" y="T1"/>
                  </a:cxn>
                  <a:cxn ang="0">
                    <a:pos x="T2" y="T3"/>
                  </a:cxn>
                  <a:cxn ang="0">
                    <a:pos x="T4" y="T5"/>
                  </a:cxn>
                  <a:cxn ang="0">
                    <a:pos x="T6" y="T7"/>
                  </a:cxn>
                </a:cxnLst>
                <a:rect l="0" t="0" r="r" b="b"/>
                <a:pathLst>
                  <a:path w="1497" h="227">
                    <a:moveTo>
                      <a:pt x="1497" y="227"/>
                    </a:moveTo>
                    <a:lnTo>
                      <a:pt x="771" y="227"/>
                    </a:lnTo>
                    <a:lnTo>
                      <a:pt x="771" y="0"/>
                    </a:lnTo>
                    <a:lnTo>
                      <a:pt x="0"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3" name="Freeform 61"/>
              <p:cNvSpPr>
                <a:spLocks/>
              </p:cNvSpPr>
              <p:nvPr/>
            </p:nvSpPr>
            <p:spPr bwMode="auto">
              <a:xfrm>
                <a:off x="1882" y="2115"/>
                <a:ext cx="1361" cy="1179"/>
              </a:xfrm>
              <a:custGeom>
                <a:avLst/>
                <a:gdLst>
                  <a:gd name="T0" fmla="*/ 0 w 1316"/>
                  <a:gd name="T1" fmla="*/ 0 h 1179"/>
                  <a:gd name="T2" fmla="*/ 454 w 1316"/>
                  <a:gd name="T3" fmla="*/ 0 h 1179"/>
                  <a:gd name="T4" fmla="*/ 454 w 1316"/>
                  <a:gd name="T5" fmla="*/ 1179 h 1179"/>
                  <a:gd name="T6" fmla="*/ 1316 w 1316"/>
                  <a:gd name="T7" fmla="*/ 1179 h 1179"/>
                </a:gdLst>
                <a:ahLst/>
                <a:cxnLst>
                  <a:cxn ang="0">
                    <a:pos x="T0" y="T1"/>
                  </a:cxn>
                  <a:cxn ang="0">
                    <a:pos x="T2" y="T3"/>
                  </a:cxn>
                  <a:cxn ang="0">
                    <a:pos x="T4" y="T5"/>
                  </a:cxn>
                  <a:cxn ang="0">
                    <a:pos x="T6" y="T7"/>
                  </a:cxn>
                </a:cxnLst>
                <a:rect l="0" t="0" r="r" b="b"/>
                <a:pathLst>
                  <a:path w="1316" h="1179">
                    <a:moveTo>
                      <a:pt x="0" y="0"/>
                    </a:moveTo>
                    <a:lnTo>
                      <a:pt x="454" y="0"/>
                    </a:lnTo>
                    <a:lnTo>
                      <a:pt x="454" y="1179"/>
                    </a:lnTo>
                    <a:lnTo>
                      <a:pt x="1316" y="1179"/>
                    </a:lnTo>
                  </a:path>
                </a:pathLst>
              </a:custGeom>
              <a:noFill/>
              <a:ln w="28575" cmpd="sng">
                <a:solidFill>
                  <a:srgbClr val="0066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4" name="Freeform 62"/>
              <p:cNvSpPr>
                <a:spLocks/>
              </p:cNvSpPr>
              <p:nvPr/>
            </p:nvSpPr>
            <p:spPr bwMode="auto">
              <a:xfrm>
                <a:off x="1837" y="3339"/>
                <a:ext cx="1451" cy="590"/>
              </a:xfrm>
              <a:custGeom>
                <a:avLst/>
                <a:gdLst>
                  <a:gd name="T0" fmla="*/ 0 w 1451"/>
                  <a:gd name="T1" fmla="*/ 0 h 590"/>
                  <a:gd name="T2" fmla="*/ 408 w 1451"/>
                  <a:gd name="T3" fmla="*/ 0 h 590"/>
                  <a:gd name="T4" fmla="*/ 408 w 1451"/>
                  <a:gd name="T5" fmla="*/ 590 h 590"/>
                  <a:gd name="T6" fmla="*/ 1451 w 1451"/>
                  <a:gd name="T7" fmla="*/ 590 h 590"/>
                </a:gdLst>
                <a:ahLst/>
                <a:cxnLst>
                  <a:cxn ang="0">
                    <a:pos x="T0" y="T1"/>
                  </a:cxn>
                  <a:cxn ang="0">
                    <a:pos x="T2" y="T3"/>
                  </a:cxn>
                  <a:cxn ang="0">
                    <a:pos x="T4" y="T5"/>
                  </a:cxn>
                  <a:cxn ang="0">
                    <a:pos x="T6" y="T7"/>
                  </a:cxn>
                </a:cxnLst>
                <a:rect l="0" t="0" r="r" b="b"/>
                <a:pathLst>
                  <a:path w="1451" h="590">
                    <a:moveTo>
                      <a:pt x="0" y="0"/>
                    </a:moveTo>
                    <a:lnTo>
                      <a:pt x="408" y="0"/>
                    </a:lnTo>
                    <a:lnTo>
                      <a:pt x="408" y="590"/>
                    </a:lnTo>
                    <a:lnTo>
                      <a:pt x="1451" y="590"/>
                    </a:lnTo>
                  </a:path>
                </a:pathLst>
              </a:custGeom>
              <a:noFill/>
              <a:ln w="28575" cap="flat" cmpd="sng">
                <a:solidFill>
                  <a:srgbClr val="0066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5580" name="Text Box 108"/>
            <p:cNvSpPr txBox="1">
              <a:spLocks noChangeArrowheads="1"/>
            </p:cNvSpPr>
            <p:nvPr/>
          </p:nvSpPr>
          <p:spPr bwMode="auto">
            <a:xfrm>
              <a:off x="4694" y="1842"/>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3300"/>
                  </a:solidFill>
                  <a:latin typeface="Times New Roman" pitchFamily="18" charset="0"/>
                </a:rPr>
                <a:t>就绪表</a:t>
              </a:r>
            </a:p>
            <a:p>
              <a:r>
                <a:rPr kumimoji="1" lang="zh-CN" altLang="en-US" sz="2000" b="1">
                  <a:solidFill>
                    <a:srgbClr val="003300"/>
                  </a:solidFill>
                  <a:latin typeface="Times New Roman" pitchFamily="18" charset="0"/>
                </a:rPr>
                <a:t>起始地址</a:t>
              </a:r>
              <a:endParaRPr kumimoji="1" lang="zh-CN" altLang="en-US" sz="2000">
                <a:solidFill>
                  <a:srgbClr val="003300"/>
                </a:solidFill>
                <a:latin typeface="Times New Roman" pitchFamily="18"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a:solidFill>
                  <a:srgbClr val="000066"/>
                </a:solidFill>
                <a:latin typeface="宋体" pitchFamily="2" charset="-122"/>
              </a:rPr>
              <a:t>进程控制块（</a:t>
            </a:r>
            <a:r>
              <a:rPr lang="en-US" altLang="zh-CN" sz="3200" b="1">
                <a:solidFill>
                  <a:srgbClr val="000066"/>
                </a:solidFill>
                <a:latin typeface="Arial" charset="0"/>
              </a:rPr>
              <a:t>Process Control Block</a:t>
            </a:r>
            <a:r>
              <a:rPr lang="zh-CN" altLang="en-US" sz="3200" b="1">
                <a:solidFill>
                  <a:srgbClr val="000066"/>
                </a:solidFill>
                <a:latin typeface="宋体" pitchFamily="2" charset="-122"/>
              </a:rPr>
              <a:t>）</a:t>
            </a:r>
          </a:p>
          <a:p>
            <a:pPr marL="1004888" lvl="1" indent="-533400">
              <a:spcBef>
                <a:spcPct val="20000"/>
              </a:spcBef>
              <a:buClr>
                <a:schemeClr val="accent2"/>
              </a:buClr>
              <a:buFont typeface="Wingdings" pitchFamily="2" charset="2"/>
              <a:buChar char="n"/>
            </a:pPr>
            <a:r>
              <a:rPr lang="en-US" altLang="zh-CN" sz="2800" b="1">
                <a:solidFill>
                  <a:srgbClr val="000066"/>
                </a:solidFill>
              </a:rPr>
              <a:t>PCB</a:t>
            </a:r>
            <a:r>
              <a:rPr lang="zh-CN" altLang="en-US" sz="2800" b="1">
                <a:solidFill>
                  <a:srgbClr val="000066"/>
                </a:solidFill>
                <a:latin typeface="宋体" pitchFamily="2" charset="-122"/>
              </a:rPr>
              <a:t>的组织形式</a:t>
            </a:r>
          </a:p>
          <a:p>
            <a:pPr marL="1366838" lvl="2" indent="-457200">
              <a:spcBef>
                <a:spcPct val="20000"/>
              </a:spcBef>
              <a:buClr>
                <a:schemeClr val="accent2"/>
              </a:buClr>
              <a:buFont typeface="Wingdings" pitchFamily="2" charset="2"/>
              <a:buChar char="o"/>
            </a:pPr>
            <a:r>
              <a:rPr lang="zh-CN" altLang="en-US" sz="2400" b="1">
                <a:solidFill>
                  <a:srgbClr val="000066"/>
                </a:solidFill>
                <a:latin typeface="宋体" pitchFamily="2" charset="-122"/>
              </a:rPr>
              <a:t>链表结构</a:t>
            </a:r>
          </a:p>
        </p:txBody>
      </p:sp>
      <p:sp>
        <p:nvSpPr>
          <p:cNvPr id="106499"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grpSp>
        <p:nvGrpSpPr>
          <p:cNvPr id="106521" name="Group 25"/>
          <p:cNvGrpSpPr>
            <a:grpSpLocks/>
          </p:cNvGrpSpPr>
          <p:nvPr/>
        </p:nvGrpSpPr>
        <p:grpSpPr bwMode="auto">
          <a:xfrm>
            <a:off x="755650" y="3141663"/>
            <a:ext cx="7920038" cy="2519362"/>
            <a:chOff x="567" y="1979"/>
            <a:chExt cx="4989" cy="1587"/>
          </a:xfrm>
        </p:grpSpPr>
        <p:sp>
          <p:nvSpPr>
            <p:cNvPr id="106500" name="Rectangle 4"/>
            <p:cNvSpPr>
              <a:spLocks noChangeArrowheads="1"/>
            </p:cNvSpPr>
            <p:nvPr/>
          </p:nvSpPr>
          <p:spPr bwMode="auto">
            <a:xfrm>
              <a:off x="567" y="1979"/>
              <a:ext cx="952" cy="1587"/>
            </a:xfrm>
            <a:prstGeom prst="rect">
              <a:avLst/>
            </a:prstGeom>
            <a:solidFill>
              <a:srgbClr val="3333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6501" name="Line 5"/>
            <p:cNvSpPr>
              <a:spLocks noChangeShapeType="1"/>
            </p:cNvSpPr>
            <p:nvPr/>
          </p:nvSpPr>
          <p:spPr bwMode="auto">
            <a:xfrm>
              <a:off x="567" y="2568"/>
              <a:ext cx="95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2" name="Line 6"/>
            <p:cNvSpPr>
              <a:spLocks noChangeShapeType="1"/>
            </p:cNvSpPr>
            <p:nvPr/>
          </p:nvSpPr>
          <p:spPr bwMode="auto">
            <a:xfrm>
              <a:off x="567" y="3022"/>
              <a:ext cx="95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4" name="Text Box 8"/>
            <p:cNvSpPr txBox="1">
              <a:spLocks noChangeArrowheads="1"/>
            </p:cNvSpPr>
            <p:nvPr/>
          </p:nvSpPr>
          <p:spPr bwMode="auto">
            <a:xfrm>
              <a:off x="657" y="2160"/>
              <a:ext cx="8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bg1"/>
                  </a:solidFill>
                  <a:ea typeface="黑体" pitchFamily="2" charset="-122"/>
                </a:rPr>
                <a:t>运行队列</a:t>
              </a:r>
            </a:p>
          </p:txBody>
        </p:sp>
        <p:sp>
          <p:nvSpPr>
            <p:cNvPr id="106505" name="Text Box 9"/>
            <p:cNvSpPr txBox="1">
              <a:spLocks noChangeArrowheads="1"/>
            </p:cNvSpPr>
            <p:nvPr/>
          </p:nvSpPr>
          <p:spPr bwMode="auto">
            <a:xfrm>
              <a:off x="657" y="2659"/>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bg1"/>
                  </a:solidFill>
                  <a:ea typeface="黑体" pitchFamily="2" charset="-122"/>
                </a:rPr>
                <a:t>就绪队列</a:t>
              </a:r>
            </a:p>
          </p:txBody>
        </p:sp>
        <p:sp>
          <p:nvSpPr>
            <p:cNvPr id="106506" name="Text Box 10"/>
            <p:cNvSpPr txBox="1">
              <a:spLocks noChangeArrowheads="1"/>
            </p:cNvSpPr>
            <p:nvPr/>
          </p:nvSpPr>
          <p:spPr bwMode="auto">
            <a:xfrm>
              <a:off x="657" y="3158"/>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bg1"/>
                  </a:solidFill>
                  <a:ea typeface="黑体" pitchFamily="2" charset="-122"/>
                </a:rPr>
                <a:t>等待队列</a:t>
              </a:r>
            </a:p>
          </p:txBody>
        </p:sp>
        <p:sp>
          <p:nvSpPr>
            <p:cNvPr id="106508" name="Rectangle 12"/>
            <p:cNvSpPr>
              <a:spLocks noChangeArrowheads="1"/>
            </p:cNvSpPr>
            <p:nvPr/>
          </p:nvSpPr>
          <p:spPr bwMode="auto">
            <a:xfrm>
              <a:off x="2064" y="2069"/>
              <a:ext cx="771" cy="272"/>
            </a:xfrm>
            <a:prstGeom prst="rect">
              <a:avLst/>
            </a:prstGeom>
            <a:solidFill>
              <a:srgbClr val="00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09" name="Rectangle 13"/>
            <p:cNvSpPr>
              <a:spLocks noChangeArrowheads="1"/>
            </p:cNvSpPr>
            <p:nvPr/>
          </p:nvSpPr>
          <p:spPr bwMode="auto">
            <a:xfrm>
              <a:off x="2064" y="2659"/>
              <a:ext cx="771" cy="272"/>
            </a:xfrm>
            <a:prstGeom prst="rect">
              <a:avLst/>
            </a:prstGeom>
            <a:solidFill>
              <a:srgbClr val="0000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10" name="Rectangle 14"/>
            <p:cNvSpPr>
              <a:spLocks noChangeArrowheads="1"/>
            </p:cNvSpPr>
            <p:nvPr/>
          </p:nvSpPr>
          <p:spPr bwMode="auto">
            <a:xfrm>
              <a:off x="3379" y="2659"/>
              <a:ext cx="771" cy="272"/>
            </a:xfrm>
            <a:prstGeom prst="rect">
              <a:avLst/>
            </a:prstGeom>
            <a:solidFill>
              <a:srgbClr val="0000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11" name="Rectangle 15"/>
            <p:cNvSpPr>
              <a:spLocks noChangeArrowheads="1"/>
            </p:cNvSpPr>
            <p:nvPr/>
          </p:nvSpPr>
          <p:spPr bwMode="auto">
            <a:xfrm>
              <a:off x="2064" y="3204"/>
              <a:ext cx="771" cy="27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12" name="Rectangle 16"/>
            <p:cNvSpPr>
              <a:spLocks noChangeArrowheads="1"/>
            </p:cNvSpPr>
            <p:nvPr/>
          </p:nvSpPr>
          <p:spPr bwMode="auto">
            <a:xfrm>
              <a:off x="3379" y="3203"/>
              <a:ext cx="771" cy="27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13" name="Rectangle 17"/>
            <p:cNvSpPr>
              <a:spLocks noChangeArrowheads="1"/>
            </p:cNvSpPr>
            <p:nvPr/>
          </p:nvSpPr>
          <p:spPr bwMode="auto">
            <a:xfrm>
              <a:off x="4785" y="3249"/>
              <a:ext cx="771" cy="272"/>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1"/>
                  </a:solidFill>
                </a:rPr>
                <a:t>PCB</a:t>
              </a:r>
            </a:p>
          </p:txBody>
        </p:sp>
        <p:sp>
          <p:nvSpPr>
            <p:cNvPr id="106514" name="Line 18"/>
            <p:cNvSpPr>
              <a:spLocks noChangeShapeType="1"/>
            </p:cNvSpPr>
            <p:nvPr/>
          </p:nvSpPr>
          <p:spPr bwMode="auto">
            <a:xfrm flipV="1">
              <a:off x="1383" y="2160"/>
              <a:ext cx="681" cy="0"/>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5" name="Line 19"/>
            <p:cNvSpPr>
              <a:spLocks noChangeShapeType="1"/>
            </p:cNvSpPr>
            <p:nvPr/>
          </p:nvSpPr>
          <p:spPr bwMode="auto">
            <a:xfrm flipV="1">
              <a:off x="1383" y="2795"/>
              <a:ext cx="681" cy="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6" name="Line 20"/>
            <p:cNvSpPr>
              <a:spLocks noChangeShapeType="1"/>
            </p:cNvSpPr>
            <p:nvPr/>
          </p:nvSpPr>
          <p:spPr bwMode="auto">
            <a:xfrm flipV="1">
              <a:off x="2699" y="2795"/>
              <a:ext cx="681" cy="0"/>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7" name="Line 21"/>
            <p:cNvSpPr>
              <a:spLocks noChangeShapeType="1"/>
            </p:cNvSpPr>
            <p:nvPr/>
          </p:nvSpPr>
          <p:spPr bwMode="auto">
            <a:xfrm flipV="1">
              <a:off x="1383" y="3294"/>
              <a:ext cx="681"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8" name="Line 22"/>
            <p:cNvSpPr>
              <a:spLocks noChangeShapeType="1"/>
            </p:cNvSpPr>
            <p:nvPr/>
          </p:nvSpPr>
          <p:spPr bwMode="auto">
            <a:xfrm flipV="1">
              <a:off x="2699" y="3339"/>
              <a:ext cx="681"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9" name="Line 23"/>
            <p:cNvSpPr>
              <a:spLocks noChangeShapeType="1"/>
            </p:cNvSpPr>
            <p:nvPr/>
          </p:nvSpPr>
          <p:spPr bwMode="auto">
            <a:xfrm flipV="1">
              <a:off x="4105" y="3339"/>
              <a:ext cx="681"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45" name="Rectangle 85"/>
          <p:cNvSpPr>
            <a:spLocks noChangeArrowheads="1"/>
          </p:cNvSpPr>
          <p:nvPr/>
        </p:nvSpPr>
        <p:spPr bwMode="auto">
          <a:xfrm>
            <a:off x="395288" y="2205038"/>
            <a:ext cx="8353425" cy="4392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2"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8963" name="Rectangle 3"/>
          <p:cNvSpPr>
            <a:spLocks noGrp="1" noChangeArrowheads="1"/>
          </p:cNvSpPr>
          <p:nvPr>
            <p:ph type="body" idx="1"/>
          </p:nvPr>
        </p:nvSpPr>
        <p:spPr>
          <a:xfrm>
            <a:off x="566738" y="1125538"/>
            <a:ext cx="8001000" cy="1366837"/>
          </a:xfrm>
        </p:spPr>
        <p:txBody>
          <a:bodyPr/>
          <a:lstStyle/>
          <a:p>
            <a:r>
              <a:rPr lang="zh-CN" altLang="en-US">
                <a:latin typeface="宋体" pitchFamily="2" charset="-122"/>
              </a:rPr>
              <a:t>进程控制块（</a:t>
            </a:r>
            <a:r>
              <a:rPr lang="en-US" altLang="zh-CN">
                <a:latin typeface="Arial" charset="0"/>
              </a:rPr>
              <a:t>Process Control Block</a:t>
            </a:r>
            <a:r>
              <a:rPr lang="zh-CN" altLang="en-US">
                <a:latin typeface="宋体" pitchFamily="2" charset="-122"/>
              </a:rPr>
              <a:t>）</a:t>
            </a:r>
          </a:p>
          <a:p>
            <a:pPr lvl="1"/>
            <a:r>
              <a:rPr lang="zh-CN" altLang="en-US">
                <a:latin typeface="宋体" pitchFamily="2" charset="-122"/>
              </a:rPr>
              <a:t>进程队列</a:t>
            </a:r>
          </a:p>
        </p:txBody>
      </p:sp>
      <p:grpSp>
        <p:nvGrpSpPr>
          <p:cNvPr id="169044" name="Group 84"/>
          <p:cNvGrpSpPr>
            <a:grpSpLocks/>
          </p:cNvGrpSpPr>
          <p:nvPr/>
        </p:nvGrpSpPr>
        <p:grpSpPr bwMode="auto">
          <a:xfrm>
            <a:off x="585788" y="2276475"/>
            <a:ext cx="7913687" cy="4175125"/>
            <a:chOff x="369" y="1480"/>
            <a:chExt cx="4985" cy="2630"/>
          </a:xfrm>
        </p:grpSpPr>
        <p:sp>
          <p:nvSpPr>
            <p:cNvPr id="169022" name="Rectangle 62"/>
            <p:cNvSpPr>
              <a:spLocks noChangeArrowheads="1"/>
            </p:cNvSpPr>
            <p:nvPr/>
          </p:nvSpPr>
          <p:spPr bwMode="auto">
            <a:xfrm>
              <a:off x="1538" y="2823"/>
              <a:ext cx="1088" cy="363"/>
            </a:xfrm>
            <a:prstGeom prst="rect">
              <a:avLst/>
            </a:prstGeom>
            <a:solidFill>
              <a:srgbClr val="FFCC99"/>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021" name="Rectangle 61"/>
            <p:cNvSpPr>
              <a:spLocks noChangeArrowheads="1"/>
            </p:cNvSpPr>
            <p:nvPr/>
          </p:nvSpPr>
          <p:spPr bwMode="auto">
            <a:xfrm>
              <a:off x="1719" y="1743"/>
              <a:ext cx="1089" cy="36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8968" name="Group 8"/>
            <p:cNvGrpSpPr>
              <a:grpSpLocks/>
            </p:cNvGrpSpPr>
            <p:nvPr/>
          </p:nvGrpSpPr>
          <p:grpSpPr bwMode="auto">
            <a:xfrm>
              <a:off x="1542" y="2815"/>
              <a:ext cx="1399" cy="372"/>
              <a:chOff x="1542" y="3241"/>
              <a:chExt cx="1507" cy="441"/>
            </a:xfrm>
          </p:grpSpPr>
          <p:sp>
            <p:nvSpPr>
              <p:cNvPr id="168969" name="Line 9"/>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0" name="Line 10"/>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1" name="Line 11"/>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2" name="Line 12"/>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3" name="Line 13"/>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4" name="Line 14"/>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5" name="Line 15"/>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Line 16"/>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7" name="Line 17"/>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79" name="Line 19"/>
            <p:cNvSpPr>
              <a:spLocks noChangeShapeType="1"/>
            </p:cNvSpPr>
            <p:nvPr/>
          </p:nvSpPr>
          <p:spPr bwMode="auto">
            <a:xfrm flipH="1">
              <a:off x="1405" y="2114"/>
              <a:ext cx="141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0" name="Line 20"/>
            <p:cNvSpPr>
              <a:spLocks noChangeShapeType="1"/>
            </p:cNvSpPr>
            <p:nvPr/>
          </p:nvSpPr>
          <p:spPr bwMode="auto">
            <a:xfrm flipV="1">
              <a:off x="2811"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1" name="Line 21"/>
            <p:cNvSpPr>
              <a:spLocks noChangeShapeType="1"/>
            </p:cNvSpPr>
            <p:nvPr/>
          </p:nvSpPr>
          <p:spPr bwMode="auto">
            <a:xfrm flipH="1">
              <a:off x="1405" y="1743"/>
              <a:ext cx="141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Line 22"/>
            <p:cNvSpPr>
              <a:spLocks noChangeShapeType="1"/>
            </p:cNvSpPr>
            <p:nvPr/>
          </p:nvSpPr>
          <p:spPr bwMode="auto">
            <a:xfrm flipV="1">
              <a:off x="2630"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3" name="Line 23"/>
            <p:cNvSpPr>
              <a:spLocks noChangeShapeType="1"/>
            </p:cNvSpPr>
            <p:nvPr/>
          </p:nvSpPr>
          <p:spPr bwMode="auto">
            <a:xfrm flipV="1">
              <a:off x="2449"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4" name="Line 24"/>
            <p:cNvSpPr>
              <a:spLocks noChangeShapeType="1"/>
            </p:cNvSpPr>
            <p:nvPr/>
          </p:nvSpPr>
          <p:spPr bwMode="auto">
            <a:xfrm flipV="1">
              <a:off x="2268"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Line 25"/>
            <p:cNvSpPr>
              <a:spLocks noChangeShapeType="1"/>
            </p:cNvSpPr>
            <p:nvPr/>
          </p:nvSpPr>
          <p:spPr bwMode="auto">
            <a:xfrm flipV="1">
              <a:off x="2087"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6" name="Line 26"/>
            <p:cNvSpPr>
              <a:spLocks noChangeShapeType="1"/>
            </p:cNvSpPr>
            <p:nvPr/>
          </p:nvSpPr>
          <p:spPr bwMode="auto">
            <a:xfrm flipV="1">
              <a:off x="1906" y="1740"/>
              <a:ext cx="1"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7" name="Line 27"/>
            <p:cNvSpPr>
              <a:spLocks noChangeShapeType="1"/>
            </p:cNvSpPr>
            <p:nvPr/>
          </p:nvSpPr>
          <p:spPr bwMode="auto">
            <a:xfrm flipV="1">
              <a:off x="1725" y="1740"/>
              <a:ext cx="0" cy="3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8" name="Line 28"/>
            <p:cNvSpPr>
              <a:spLocks noChangeShapeType="1"/>
            </p:cNvSpPr>
            <p:nvPr/>
          </p:nvSpPr>
          <p:spPr bwMode="auto">
            <a:xfrm>
              <a:off x="369" y="1940"/>
              <a:ext cx="85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9" name="Freeform 29"/>
            <p:cNvSpPr>
              <a:spLocks/>
            </p:cNvSpPr>
            <p:nvPr/>
          </p:nvSpPr>
          <p:spPr bwMode="auto">
            <a:xfrm>
              <a:off x="1203" y="1912"/>
              <a:ext cx="63" cy="58"/>
            </a:xfrm>
            <a:custGeom>
              <a:avLst/>
              <a:gdLst>
                <a:gd name="T0" fmla="*/ 0 w 68"/>
                <a:gd name="T1" fmla="*/ 68 h 68"/>
                <a:gd name="T2" fmla="*/ 68 w 68"/>
                <a:gd name="T3" fmla="*/ 33 h 68"/>
                <a:gd name="T4" fmla="*/ 0 w 68"/>
                <a:gd name="T5" fmla="*/ 0 h 68"/>
                <a:gd name="T6" fmla="*/ 21 w 68"/>
                <a:gd name="T7" fmla="*/ 33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a:p>
          </p:txBody>
        </p:sp>
        <p:sp>
          <p:nvSpPr>
            <p:cNvPr id="168990" name="Line 30"/>
            <p:cNvSpPr>
              <a:spLocks noChangeShapeType="1"/>
            </p:cNvSpPr>
            <p:nvPr/>
          </p:nvSpPr>
          <p:spPr bwMode="auto">
            <a:xfrm>
              <a:off x="2816" y="1907"/>
              <a:ext cx="94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1" name="Freeform 31"/>
            <p:cNvSpPr>
              <a:spLocks/>
            </p:cNvSpPr>
            <p:nvPr/>
          </p:nvSpPr>
          <p:spPr bwMode="auto">
            <a:xfrm>
              <a:off x="3720" y="1884"/>
              <a:ext cx="63" cy="57"/>
            </a:xfrm>
            <a:custGeom>
              <a:avLst/>
              <a:gdLst>
                <a:gd name="T0" fmla="*/ 0 w 68"/>
                <a:gd name="T1" fmla="*/ 68 h 68"/>
                <a:gd name="T2" fmla="*/ 68 w 68"/>
                <a:gd name="T3" fmla="*/ 33 h 68"/>
                <a:gd name="T4" fmla="*/ 0 w 68"/>
                <a:gd name="T5" fmla="*/ 0 h 68"/>
                <a:gd name="T6" fmla="*/ 21 w 68"/>
                <a:gd name="T7" fmla="*/ 33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a:p>
          </p:txBody>
        </p:sp>
        <p:grpSp>
          <p:nvGrpSpPr>
            <p:cNvPr id="168992" name="Group 32"/>
            <p:cNvGrpSpPr>
              <a:grpSpLocks/>
            </p:cNvGrpSpPr>
            <p:nvPr/>
          </p:nvGrpSpPr>
          <p:grpSpPr bwMode="auto">
            <a:xfrm>
              <a:off x="4611" y="1820"/>
              <a:ext cx="743" cy="70"/>
              <a:chOff x="4960" y="1644"/>
              <a:chExt cx="625" cy="68"/>
            </a:xfrm>
          </p:grpSpPr>
          <p:sp>
            <p:nvSpPr>
              <p:cNvPr id="168993" name="Line 33"/>
              <p:cNvSpPr>
                <a:spLocks noChangeShapeType="1"/>
              </p:cNvSpPr>
              <p:nvPr/>
            </p:nvSpPr>
            <p:spPr bwMode="auto">
              <a:xfrm>
                <a:off x="4960" y="1678"/>
                <a:ext cx="58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Freeform 34"/>
              <p:cNvSpPr>
                <a:spLocks/>
              </p:cNvSpPr>
              <p:nvPr/>
            </p:nvSpPr>
            <p:spPr bwMode="auto">
              <a:xfrm>
                <a:off x="5517" y="1644"/>
                <a:ext cx="68" cy="68"/>
              </a:xfrm>
              <a:custGeom>
                <a:avLst/>
                <a:gdLst>
                  <a:gd name="T0" fmla="*/ 0 w 68"/>
                  <a:gd name="T1" fmla="*/ 68 h 68"/>
                  <a:gd name="T2" fmla="*/ 68 w 68"/>
                  <a:gd name="T3" fmla="*/ 34 h 68"/>
                  <a:gd name="T4" fmla="*/ 0 w 68"/>
                  <a:gd name="T5" fmla="*/ 0 h 68"/>
                  <a:gd name="T6" fmla="*/ 21 w 68"/>
                  <a:gd name="T7" fmla="*/ 34 h 68"/>
                  <a:gd name="T8" fmla="*/ 0 w 68"/>
                  <a:gd name="T9" fmla="*/ 68 h 68"/>
                </a:gdLst>
                <a:ahLst/>
                <a:cxnLst>
                  <a:cxn ang="0">
                    <a:pos x="T0" y="T1"/>
                  </a:cxn>
                  <a:cxn ang="0">
                    <a:pos x="T2" y="T3"/>
                  </a:cxn>
                  <a:cxn ang="0">
                    <a:pos x="T4" y="T5"/>
                  </a:cxn>
                  <a:cxn ang="0">
                    <a:pos x="T6" y="T7"/>
                  </a:cxn>
                  <a:cxn ang="0">
                    <a:pos x="T8" y="T9"/>
                  </a:cxn>
                </a:cxnLst>
                <a:rect l="0" t="0" r="r" b="b"/>
                <a:pathLst>
                  <a:path w="68" h="68">
                    <a:moveTo>
                      <a:pt x="0" y="68"/>
                    </a:moveTo>
                    <a:lnTo>
                      <a:pt x="68" y="34"/>
                    </a:lnTo>
                    <a:lnTo>
                      <a:pt x="0" y="0"/>
                    </a:lnTo>
                    <a:lnTo>
                      <a:pt x="21" y="34"/>
                    </a:lnTo>
                    <a:lnTo>
                      <a:pt x="0" y="68"/>
                    </a:lnTo>
                    <a:close/>
                  </a:path>
                </a:pathLst>
              </a:custGeom>
              <a:solidFill>
                <a:srgbClr val="000000"/>
              </a:solidFill>
              <a:ln w="28575" cmpd="sng">
                <a:solidFill>
                  <a:srgbClr val="000000"/>
                </a:solidFill>
                <a:round/>
                <a:headEnd/>
                <a:tailEnd/>
              </a:ln>
            </p:spPr>
            <p:txBody>
              <a:bodyPr/>
              <a:lstStyle/>
              <a:p>
                <a:endParaRPr lang="zh-CN" altLang="en-US"/>
              </a:p>
            </p:txBody>
          </p:sp>
        </p:grpSp>
        <p:sp>
          <p:nvSpPr>
            <p:cNvPr id="168995" name="Line 35"/>
            <p:cNvSpPr>
              <a:spLocks noChangeShapeType="1"/>
            </p:cNvSpPr>
            <p:nvPr/>
          </p:nvSpPr>
          <p:spPr bwMode="auto">
            <a:xfrm flipH="1">
              <a:off x="905" y="3022"/>
              <a:ext cx="641" cy="1"/>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8996" name="Line 36"/>
            <p:cNvSpPr>
              <a:spLocks noChangeShapeType="1"/>
            </p:cNvSpPr>
            <p:nvPr/>
          </p:nvSpPr>
          <p:spPr bwMode="auto">
            <a:xfrm flipV="1">
              <a:off x="908" y="1976"/>
              <a:ext cx="1" cy="192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7" name="Freeform 37"/>
            <p:cNvSpPr>
              <a:spLocks/>
            </p:cNvSpPr>
            <p:nvPr/>
          </p:nvSpPr>
          <p:spPr bwMode="auto">
            <a:xfrm>
              <a:off x="876" y="1938"/>
              <a:ext cx="63" cy="57"/>
            </a:xfrm>
            <a:custGeom>
              <a:avLst/>
              <a:gdLst>
                <a:gd name="T0" fmla="*/ 68 w 68"/>
                <a:gd name="T1" fmla="*/ 68 h 68"/>
                <a:gd name="T2" fmla="*/ 34 w 68"/>
                <a:gd name="T3" fmla="*/ 0 h 68"/>
                <a:gd name="T4" fmla="*/ 0 w 68"/>
                <a:gd name="T5" fmla="*/ 68 h 68"/>
                <a:gd name="T6" fmla="*/ 34 w 68"/>
                <a:gd name="T7" fmla="*/ 47 h 68"/>
                <a:gd name="T8" fmla="*/ 68 w 68"/>
                <a:gd name="T9" fmla="*/ 68 h 68"/>
              </a:gdLst>
              <a:ahLst/>
              <a:cxnLst>
                <a:cxn ang="0">
                  <a:pos x="T0" y="T1"/>
                </a:cxn>
                <a:cxn ang="0">
                  <a:pos x="T2" y="T3"/>
                </a:cxn>
                <a:cxn ang="0">
                  <a:pos x="T4" y="T5"/>
                </a:cxn>
                <a:cxn ang="0">
                  <a:pos x="T6" y="T7"/>
                </a:cxn>
                <a:cxn ang="0">
                  <a:pos x="T8" y="T9"/>
                </a:cxn>
              </a:cxnLst>
              <a:rect l="0" t="0" r="r" b="b"/>
              <a:pathLst>
                <a:path w="68" h="68">
                  <a:moveTo>
                    <a:pt x="68" y="68"/>
                  </a:moveTo>
                  <a:lnTo>
                    <a:pt x="34" y="0"/>
                  </a:lnTo>
                  <a:lnTo>
                    <a:pt x="0" y="68"/>
                  </a:lnTo>
                  <a:lnTo>
                    <a:pt x="34" y="47"/>
                  </a:lnTo>
                  <a:lnTo>
                    <a:pt x="68" y="68"/>
                  </a:lnTo>
                  <a:close/>
                </a:path>
              </a:pathLst>
            </a:custGeom>
            <a:solidFill>
              <a:srgbClr val="000000"/>
            </a:solidFill>
            <a:ln w="28575" cmpd="sng">
              <a:solidFill>
                <a:srgbClr val="000000"/>
              </a:solidFill>
              <a:round/>
              <a:headEnd/>
              <a:tailEnd/>
            </a:ln>
          </p:spPr>
          <p:txBody>
            <a:bodyPr/>
            <a:lstStyle/>
            <a:p>
              <a:endParaRPr lang="zh-CN" altLang="en-US"/>
            </a:p>
          </p:txBody>
        </p:sp>
        <p:sp>
          <p:nvSpPr>
            <p:cNvPr id="168998" name="Line 38"/>
            <p:cNvSpPr>
              <a:spLocks noChangeShapeType="1"/>
            </p:cNvSpPr>
            <p:nvPr/>
          </p:nvSpPr>
          <p:spPr bwMode="auto">
            <a:xfrm>
              <a:off x="4670" y="2033"/>
              <a:ext cx="44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9" name="Line 39"/>
            <p:cNvSpPr>
              <a:spLocks noChangeShapeType="1"/>
            </p:cNvSpPr>
            <p:nvPr/>
          </p:nvSpPr>
          <p:spPr bwMode="auto">
            <a:xfrm>
              <a:off x="5118" y="2027"/>
              <a:ext cx="1" cy="192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00" name="Line 40"/>
            <p:cNvSpPr>
              <a:spLocks noChangeShapeType="1"/>
            </p:cNvSpPr>
            <p:nvPr/>
          </p:nvSpPr>
          <p:spPr bwMode="auto">
            <a:xfrm flipH="1">
              <a:off x="3016" y="2977"/>
              <a:ext cx="2106" cy="2"/>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002" name="Line 42"/>
            <p:cNvSpPr>
              <a:spLocks noChangeShapeType="1"/>
            </p:cNvSpPr>
            <p:nvPr/>
          </p:nvSpPr>
          <p:spPr bwMode="auto">
            <a:xfrm flipH="1">
              <a:off x="898" y="2478"/>
              <a:ext cx="4205" cy="1"/>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005" name="Rectangle 45"/>
            <p:cNvSpPr>
              <a:spLocks noChangeArrowheads="1"/>
            </p:cNvSpPr>
            <p:nvPr/>
          </p:nvSpPr>
          <p:spPr bwMode="auto">
            <a:xfrm>
              <a:off x="1747" y="1480"/>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r>
                <a:rPr kumimoji="1" lang="zh-CN" altLang="en-US" sz="2000" b="1">
                  <a:latin typeface="宋体" pitchFamily="2" charset="-122"/>
                </a:rPr>
                <a:t>就绪队列 </a:t>
              </a:r>
            </a:p>
          </p:txBody>
        </p:sp>
        <p:sp>
          <p:nvSpPr>
            <p:cNvPr id="169007" name="Rectangle 47"/>
            <p:cNvSpPr>
              <a:spLocks noChangeArrowheads="1"/>
            </p:cNvSpPr>
            <p:nvPr/>
          </p:nvSpPr>
          <p:spPr bwMode="auto">
            <a:xfrm>
              <a:off x="2576" y="2251"/>
              <a:ext cx="32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000" b="1">
                  <a:latin typeface="宋体" pitchFamily="2" charset="-122"/>
                </a:rPr>
                <a:t>超时</a:t>
              </a:r>
            </a:p>
          </p:txBody>
        </p:sp>
        <p:sp>
          <p:nvSpPr>
            <p:cNvPr id="169011" name="Rectangle 51"/>
            <p:cNvSpPr>
              <a:spLocks noChangeArrowheads="1"/>
            </p:cNvSpPr>
            <p:nvPr/>
          </p:nvSpPr>
          <p:spPr bwMode="auto">
            <a:xfrm>
              <a:off x="1701" y="2569"/>
              <a:ext cx="72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000" b="1">
                  <a:latin typeface="宋体" pitchFamily="2" charset="-122"/>
                </a:rPr>
                <a:t>等待队列</a:t>
              </a:r>
              <a:r>
                <a:rPr kumimoji="1" lang="en-US" altLang="zh-CN" sz="2000" b="1">
                  <a:latin typeface="宋体" pitchFamily="2" charset="-122"/>
                </a:rPr>
                <a:t>1</a:t>
              </a:r>
            </a:p>
          </p:txBody>
        </p:sp>
        <p:sp>
          <p:nvSpPr>
            <p:cNvPr id="169015" name="Rectangle 55"/>
            <p:cNvSpPr>
              <a:spLocks noChangeArrowheads="1"/>
            </p:cNvSpPr>
            <p:nvPr/>
          </p:nvSpPr>
          <p:spPr bwMode="auto">
            <a:xfrm>
              <a:off x="385" y="1661"/>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r>
                <a:rPr kumimoji="1" lang="zh-CN" altLang="en-US" sz="2000" b="1">
                  <a:latin typeface="Times New Roman" pitchFamily="18" charset="0"/>
                </a:rPr>
                <a:t>提交</a:t>
              </a:r>
            </a:p>
          </p:txBody>
        </p:sp>
        <p:sp>
          <p:nvSpPr>
            <p:cNvPr id="169016" name="Rectangle 56"/>
            <p:cNvSpPr>
              <a:spLocks noChangeArrowheads="1"/>
            </p:cNvSpPr>
            <p:nvPr/>
          </p:nvSpPr>
          <p:spPr bwMode="auto">
            <a:xfrm>
              <a:off x="3141" y="1661"/>
              <a:ext cx="32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000" b="1">
                  <a:latin typeface="宋体" pitchFamily="2" charset="-122"/>
                </a:rPr>
                <a:t>调度</a:t>
              </a:r>
            </a:p>
          </p:txBody>
        </p:sp>
        <p:sp>
          <p:nvSpPr>
            <p:cNvPr id="169018" name="Rectangle 58"/>
            <p:cNvSpPr>
              <a:spLocks noChangeArrowheads="1"/>
            </p:cNvSpPr>
            <p:nvPr/>
          </p:nvSpPr>
          <p:spPr bwMode="auto">
            <a:xfrm>
              <a:off x="4790" y="1616"/>
              <a:ext cx="32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000" b="1">
                  <a:latin typeface="宋体" pitchFamily="2" charset="-122"/>
                </a:rPr>
                <a:t>释放</a:t>
              </a:r>
            </a:p>
          </p:txBody>
        </p:sp>
        <p:sp>
          <p:nvSpPr>
            <p:cNvPr id="169019" name="Rectangle 59"/>
            <p:cNvSpPr>
              <a:spLocks noChangeArrowheads="1"/>
            </p:cNvSpPr>
            <p:nvPr/>
          </p:nvSpPr>
          <p:spPr bwMode="auto">
            <a:xfrm>
              <a:off x="3463" y="2694"/>
              <a:ext cx="84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1" lang="zh-CN" altLang="en-US" sz="2000" b="1" dirty="0">
                  <a:latin typeface="宋体" pitchFamily="2" charset="-122"/>
                </a:rPr>
                <a:t>等待事件</a:t>
              </a:r>
              <a:r>
                <a:rPr kumimoji="1" lang="en-US" altLang="zh-CN" sz="2000" b="1" dirty="0">
                  <a:latin typeface="宋体" pitchFamily="2" charset="-122"/>
                </a:rPr>
                <a:t>1</a:t>
              </a:r>
            </a:p>
          </p:txBody>
        </p:sp>
        <p:sp>
          <p:nvSpPr>
            <p:cNvPr id="169020" name="Text Box 60"/>
            <p:cNvSpPr txBox="1">
              <a:spLocks noChangeArrowheads="1"/>
            </p:cNvSpPr>
            <p:nvPr/>
          </p:nvSpPr>
          <p:spPr bwMode="auto">
            <a:xfrm>
              <a:off x="939" y="2614"/>
              <a:ext cx="49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kumimoji="1" lang="zh-CN" altLang="en-US" sz="2000" b="1" dirty="0">
                  <a:latin typeface="宋体" pitchFamily="2" charset="-122"/>
                </a:rPr>
                <a:t>事件</a:t>
              </a:r>
              <a:r>
                <a:rPr kumimoji="1" lang="en-US" altLang="zh-CN" sz="2000" b="1" dirty="0">
                  <a:latin typeface="宋体" pitchFamily="2" charset="-122"/>
                </a:rPr>
                <a:t>1</a:t>
              </a:r>
            </a:p>
            <a:p>
              <a:pPr algn="ctr"/>
              <a:r>
                <a:rPr kumimoji="1" lang="zh-CN" altLang="en-US" sz="2000" b="1" dirty="0">
                  <a:latin typeface="宋体" pitchFamily="2" charset="-122"/>
                </a:rPr>
                <a:t>发生</a:t>
              </a:r>
            </a:p>
          </p:txBody>
        </p:sp>
        <p:sp>
          <p:nvSpPr>
            <p:cNvPr id="169023" name="Rectangle 63"/>
            <p:cNvSpPr>
              <a:spLocks noChangeArrowheads="1"/>
            </p:cNvSpPr>
            <p:nvPr/>
          </p:nvSpPr>
          <p:spPr bwMode="auto">
            <a:xfrm>
              <a:off x="3787" y="1707"/>
              <a:ext cx="817" cy="454"/>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69010" name="Rectangle 50"/>
            <p:cNvSpPr>
              <a:spLocks noChangeArrowheads="1"/>
            </p:cNvSpPr>
            <p:nvPr/>
          </p:nvSpPr>
          <p:spPr bwMode="auto">
            <a:xfrm>
              <a:off x="4014" y="1797"/>
              <a:ext cx="3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kumimoji="1" lang="en-US" altLang="zh-CN" sz="2400" b="1">
                  <a:solidFill>
                    <a:srgbClr val="3333FF"/>
                  </a:solidFill>
                  <a:latin typeface="Times New Roman" pitchFamily="18" charset="0"/>
                  <a:ea typeface="华文新魏" pitchFamily="2" charset="-122"/>
                </a:rPr>
                <a:t>CPU</a:t>
              </a:r>
            </a:p>
          </p:txBody>
        </p:sp>
        <p:sp>
          <p:nvSpPr>
            <p:cNvPr id="169026" name="Rectangle 66"/>
            <p:cNvSpPr>
              <a:spLocks noChangeArrowheads="1"/>
            </p:cNvSpPr>
            <p:nvPr/>
          </p:nvSpPr>
          <p:spPr bwMode="auto">
            <a:xfrm>
              <a:off x="1537" y="3746"/>
              <a:ext cx="1088" cy="363"/>
            </a:xfrm>
            <a:prstGeom prst="rect">
              <a:avLst/>
            </a:prstGeom>
            <a:solidFill>
              <a:srgbClr val="FFCC99"/>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9027" name="Group 67"/>
            <p:cNvGrpSpPr>
              <a:grpSpLocks/>
            </p:cNvGrpSpPr>
            <p:nvPr/>
          </p:nvGrpSpPr>
          <p:grpSpPr bwMode="auto">
            <a:xfrm>
              <a:off x="1541" y="3738"/>
              <a:ext cx="1399" cy="372"/>
              <a:chOff x="1542" y="3241"/>
              <a:chExt cx="1507" cy="441"/>
            </a:xfrm>
          </p:grpSpPr>
          <p:sp>
            <p:nvSpPr>
              <p:cNvPr id="169028" name="Line 68"/>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29" name="Line 69"/>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0" name="Line 70"/>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1" name="Line 71"/>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2" name="Line 72"/>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3" name="Line 73"/>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4" name="Line 74"/>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5" name="Line 75"/>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36" name="Line 76"/>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9037" name="Rectangle 77"/>
            <p:cNvSpPr>
              <a:spLocks noChangeArrowheads="1"/>
            </p:cNvSpPr>
            <p:nvPr/>
          </p:nvSpPr>
          <p:spPr bwMode="auto">
            <a:xfrm>
              <a:off x="1700" y="3521"/>
              <a:ext cx="72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000" b="1">
                  <a:latin typeface="宋体" pitchFamily="2" charset="-122"/>
                </a:rPr>
                <a:t>等待队列</a:t>
              </a:r>
              <a:r>
                <a:rPr kumimoji="1" lang="en-US" altLang="zh-CN" sz="2000" b="1">
                  <a:latin typeface="宋体" pitchFamily="2" charset="-122"/>
                </a:rPr>
                <a:t>n</a:t>
              </a:r>
            </a:p>
          </p:txBody>
        </p:sp>
        <p:sp>
          <p:nvSpPr>
            <p:cNvPr id="169038" name="Line 78"/>
            <p:cNvSpPr>
              <a:spLocks noChangeShapeType="1"/>
            </p:cNvSpPr>
            <p:nvPr/>
          </p:nvSpPr>
          <p:spPr bwMode="auto">
            <a:xfrm flipH="1">
              <a:off x="3016" y="3927"/>
              <a:ext cx="2106" cy="2"/>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039" name="Line 79"/>
            <p:cNvSpPr>
              <a:spLocks noChangeShapeType="1"/>
            </p:cNvSpPr>
            <p:nvPr/>
          </p:nvSpPr>
          <p:spPr bwMode="auto">
            <a:xfrm flipH="1">
              <a:off x="900" y="3896"/>
              <a:ext cx="641" cy="1"/>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040" name="Rectangle 80"/>
            <p:cNvSpPr>
              <a:spLocks noChangeArrowheads="1"/>
            </p:cNvSpPr>
            <p:nvPr/>
          </p:nvSpPr>
          <p:spPr bwMode="auto">
            <a:xfrm>
              <a:off x="1973" y="3249"/>
              <a:ext cx="32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en-US" altLang="zh-CN" sz="2000" b="1">
                  <a:latin typeface="宋体" pitchFamily="2" charset="-122"/>
                </a:rPr>
                <a:t>……</a:t>
              </a:r>
            </a:p>
          </p:txBody>
        </p:sp>
        <p:sp>
          <p:nvSpPr>
            <p:cNvPr id="169041" name="Rectangle 81"/>
            <p:cNvSpPr>
              <a:spLocks noChangeArrowheads="1"/>
            </p:cNvSpPr>
            <p:nvPr/>
          </p:nvSpPr>
          <p:spPr bwMode="auto">
            <a:xfrm>
              <a:off x="3787" y="3249"/>
              <a:ext cx="32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en-US" altLang="zh-CN" sz="2000" b="1">
                  <a:latin typeface="宋体" pitchFamily="2" charset="-122"/>
                </a:rPr>
                <a:t>……</a:t>
              </a:r>
            </a:p>
          </p:txBody>
        </p:sp>
        <p:sp>
          <p:nvSpPr>
            <p:cNvPr id="169042" name="Rectangle 82"/>
            <p:cNvSpPr>
              <a:spLocks noChangeArrowheads="1"/>
            </p:cNvSpPr>
            <p:nvPr/>
          </p:nvSpPr>
          <p:spPr bwMode="auto">
            <a:xfrm>
              <a:off x="3463" y="3646"/>
              <a:ext cx="86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1" lang="zh-CN" altLang="en-US" sz="2000" b="1" dirty="0">
                  <a:latin typeface="宋体" pitchFamily="2" charset="-122"/>
                </a:rPr>
                <a:t>等待事件</a:t>
              </a:r>
              <a:r>
                <a:rPr kumimoji="1" lang="en-US" altLang="zh-CN" sz="2000" b="1" i="1" dirty="0">
                  <a:latin typeface="宋体" pitchFamily="2" charset="-122"/>
                </a:rPr>
                <a:t>n</a:t>
              </a:r>
            </a:p>
          </p:txBody>
        </p:sp>
        <p:sp>
          <p:nvSpPr>
            <p:cNvPr id="169043" name="Text Box 83"/>
            <p:cNvSpPr txBox="1">
              <a:spLocks noChangeArrowheads="1"/>
            </p:cNvSpPr>
            <p:nvPr/>
          </p:nvSpPr>
          <p:spPr bwMode="auto">
            <a:xfrm>
              <a:off x="939" y="3441"/>
              <a:ext cx="490"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kumimoji="1" lang="zh-CN" altLang="en-US" sz="2000" b="1" dirty="0">
                  <a:latin typeface="宋体" pitchFamily="2" charset="-122"/>
                </a:rPr>
                <a:t>事件</a:t>
              </a:r>
              <a:r>
                <a:rPr kumimoji="1" lang="en-US" altLang="zh-CN" sz="2000" b="1" i="1" dirty="0">
                  <a:latin typeface="宋体" pitchFamily="2" charset="-122"/>
                </a:rPr>
                <a:t>n</a:t>
              </a:r>
            </a:p>
            <a:p>
              <a:pPr algn="ctr"/>
              <a:r>
                <a:rPr kumimoji="1" lang="zh-CN" altLang="en-US" sz="2000" b="1" dirty="0">
                  <a:latin typeface="宋体" pitchFamily="2" charset="-122"/>
                </a:rPr>
                <a:t>发生</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0771" name="Rectangle 3"/>
          <p:cNvSpPr>
            <a:spLocks noGrp="1" noChangeArrowheads="1"/>
          </p:cNvSpPr>
          <p:nvPr>
            <p:ph type="body" idx="1"/>
          </p:nvPr>
        </p:nvSpPr>
        <p:spPr>
          <a:xfrm>
            <a:off x="0" y="1125538"/>
            <a:ext cx="8964488" cy="5183187"/>
          </a:xfrm>
        </p:spPr>
        <p:txBody>
          <a:bodyPr/>
          <a:lstStyle/>
          <a:p>
            <a:pPr>
              <a:lnSpc>
                <a:spcPct val="90000"/>
              </a:lnSpc>
            </a:pPr>
            <a:r>
              <a:rPr lang="zh-CN" altLang="en-US" sz="2800" dirty="0"/>
              <a:t>进程的互斥</a:t>
            </a:r>
          </a:p>
          <a:p>
            <a:pPr lvl="1">
              <a:lnSpc>
                <a:spcPct val="90000"/>
              </a:lnSpc>
            </a:pPr>
            <a:r>
              <a:rPr lang="zh-CN" altLang="en-US" dirty="0"/>
              <a:t>在操作系统中，资源是可以共享的</a:t>
            </a:r>
          </a:p>
          <a:p>
            <a:pPr lvl="2">
              <a:lnSpc>
                <a:spcPct val="90000"/>
              </a:lnSpc>
            </a:pPr>
            <a:r>
              <a:rPr lang="zh-CN" altLang="en-US" dirty="0" smtClean="0"/>
              <a:t>多</a:t>
            </a:r>
            <a:r>
              <a:rPr lang="zh-CN" altLang="en-US" dirty="0"/>
              <a:t>个进程可共享硬盘、文件、变量甚至可执行程序段</a:t>
            </a:r>
          </a:p>
          <a:p>
            <a:pPr lvl="2">
              <a:lnSpc>
                <a:spcPct val="90000"/>
              </a:lnSpc>
            </a:pPr>
            <a:r>
              <a:rPr lang="zh-CN" altLang="en-US" dirty="0" smtClean="0"/>
              <a:t>所有</a:t>
            </a:r>
            <a:r>
              <a:rPr lang="zh-CN" altLang="en-US" dirty="0"/>
              <a:t>进程都是相互独立、以异步的方式并发</a:t>
            </a:r>
            <a:r>
              <a:rPr lang="zh-CN" altLang="en-US" dirty="0" smtClean="0"/>
              <a:t>执行</a:t>
            </a:r>
            <a:endParaRPr lang="en-US" altLang="zh-CN" dirty="0" smtClean="0"/>
          </a:p>
          <a:p>
            <a:pPr lvl="2">
              <a:lnSpc>
                <a:spcPct val="90000"/>
              </a:lnSpc>
            </a:pPr>
            <a:r>
              <a:rPr lang="zh-CN" altLang="en-US" dirty="0" smtClean="0">
                <a:solidFill>
                  <a:srgbClr val="FF0000"/>
                </a:solidFill>
              </a:rPr>
              <a:t>进程</a:t>
            </a:r>
            <a:r>
              <a:rPr lang="zh-CN" altLang="en-US" dirty="0">
                <a:solidFill>
                  <a:srgbClr val="FF0000"/>
                </a:solidFill>
              </a:rPr>
              <a:t>间共享资源可能导致很多问题</a:t>
            </a:r>
          </a:p>
          <a:p>
            <a:pPr lvl="1">
              <a:lnSpc>
                <a:spcPct val="90000"/>
              </a:lnSpc>
            </a:pPr>
            <a:r>
              <a:rPr lang="zh-CN" altLang="en-US" dirty="0"/>
              <a:t>如果进程共享的资源不允许被同时访问，这种资源叫做</a:t>
            </a:r>
            <a:r>
              <a:rPr lang="zh-CN" altLang="en-US" dirty="0" smtClean="0">
                <a:solidFill>
                  <a:srgbClr val="FF0000"/>
                </a:solidFill>
              </a:rPr>
              <a:t>临界资源</a:t>
            </a:r>
            <a:r>
              <a:rPr lang="zh-CN" altLang="en-US" dirty="0" smtClean="0"/>
              <a:t>（</a:t>
            </a:r>
            <a:r>
              <a:rPr lang="en-US" altLang="zh-CN" dirty="0" smtClean="0"/>
              <a:t>critical resource</a:t>
            </a:r>
            <a:r>
              <a:rPr lang="zh-CN" altLang="en-US" dirty="0" smtClean="0"/>
              <a:t>）</a:t>
            </a:r>
            <a:endParaRPr lang="zh-CN" altLang="en-US" dirty="0"/>
          </a:p>
          <a:p>
            <a:pPr lvl="1">
              <a:lnSpc>
                <a:spcPct val="90000"/>
              </a:lnSpc>
            </a:pPr>
            <a:r>
              <a:rPr lang="zh-CN" altLang="en-US" dirty="0"/>
              <a:t>操作系统必须提供一种机制对共享临界资源的进程进行协调，以保证这些进程能够“有序”地执行，就是</a:t>
            </a:r>
            <a:r>
              <a:rPr lang="zh-CN" altLang="en-US" dirty="0">
                <a:solidFill>
                  <a:srgbClr val="FF0000"/>
                </a:solidFill>
              </a:rPr>
              <a:t>进程互斥</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a:t>操作系统基础</a:t>
            </a:r>
            <a:r>
              <a:rPr lang="en-US" altLang="zh-CN">
                <a:latin typeface="Arial" charset="0"/>
              </a:rPr>
              <a:t>——</a:t>
            </a:r>
            <a:r>
              <a:rPr lang="zh-CN" altLang="en-US"/>
              <a:t>进程和线程</a:t>
            </a:r>
          </a:p>
        </p:txBody>
      </p:sp>
      <p:sp>
        <p:nvSpPr>
          <p:cNvPr id="162819" name="Rectangle 3"/>
          <p:cNvSpPr>
            <a:spLocks noGrp="1" noChangeArrowheads="1"/>
          </p:cNvSpPr>
          <p:nvPr>
            <p:ph type="body" idx="1"/>
          </p:nvPr>
        </p:nvSpPr>
        <p:spPr/>
        <p:txBody>
          <a:bodyPr/>
          <a:lstStyle/>
          <a:p>
            <a:r>
              <a:rPr lang="zh-CN" altLang="en-US" dirty="0"/>
              <a:t>进程的互斥</a:t>
            </a:r>
            <a:r>
              <a:rPr lang="en-US" altLang="zh-CN" dirty="0">
                <a:latin typeface="Arial" charset="0"/>
              </a:rPr>
              <a:t>——</a:t>
            </a:r>
            <a:r>
              <a:rPr lang="zh-CN" altLang="en-US" dirty="0"/>
              <a:t>死锁</a:t>
            </a:r>
          </a:p>
          <a:p>
            <a:pPr lvl="1"/>
            <a:r>
              <a:rPr lang="zh-CN" altLang="en-US" dirty="0"/>
              <a:t>发生在进程互斥过程中，各</a:t>
            </a:r>
            <a:r>
              <a:rPr lang="zh-CN" altLang="en-US" dirty="0">
                <a:solidFill>
                  <a:srgbClr val="FF0000"/>
                </a:solidFill>
              </a:rPr>
              <a:t>并发进程</a:t>
            </a:r>
            <a:r>
              <a:rPr lang="zh-CN" altLang="en-US" dirty="0"/>
              <a:t>彼此</a:t>
            </a:r>
            <a:r>
              <a:rPr lang="zh-CN" altLang="en-US" dirty="0">
                <a:solidFill>
                  <a:srgbClr val="FF0000"/>
                </a:solidFill>
              </a:rPr>
              <a:t>互相等待对方所拥有的资源</a:t>
            </a:r>
            <a:r>
              <a:rPr lang="zh-CN" altLang="en-US" dirty="0"/>
              <a:t>，且</a:t>
            </a:r>
            <a:r>
              <a:rPr lang="zh-CN" altLang="en-US" dirty="0">
                <a:solidFill>
                  <a:srgbClr val="FF0000"/>
                </a:solidFill>
              </a:rPr>
              <a:t>在得到对方的资源之前不会释放自己所拥有的资源</a:t>
            </a:r>
            <a:r>
              <a:rPr lang="zh-CN" altLang="en-US" dirty="0"/>
              <a:t>，从而造成大家都想得到资源而又都得不到资源，各并发进程</a:t>
            </a:r>
            <a:r>
              <a:rPr lang="zh-CN" altLang="en-US" dirty="0" smtClean="0"/>
              <a:t>都</a:t>
            </a:r>
            <a:r>
              <a:rPr lang="zh-CN" altLang="en-US" dirty="0"/>
              <a:t>处于</a:t>
            </a:r>
            <a:r>
              <a:rPr lang="zh-CN" altLang="en-US" dirty="0" smtClean="0"/>
              <a:t>不能</a:t>
            </a:r>
            <a:r>
              <a:rPr lang="zh-CN" altLang="en-US" dirty="0"/>
              <a:t>继续向前推进的状态</a:t>
            </a:r>
          </a:p>
          <a:p>
            <a:pPr lvl="1"/>
            <a:r>
              <a:rPr lang="zh-CN" altLang="en-US" dirty="0"/>
              <a:t>死锁必须预防和解决</a:t>
            </a:r>
          </a:p>
        </p:txBody>
      </p:sp>
      <p:sp>
        <p:nvSpPr>
          <p:cNvPr id="162820" name="Rectangle 4"/>
          <p:cNvSpPr>
            <a:spLocks noChangeArrowheads="1"/>
          </p:cNvSpPr>
          <p:nvPr/>
        </p:nvSpPr>
        <p:spPr bwMode="auto">
          <a:xfrm>
            <a:off x="250825" y="4652963"/>
            <a:ext cx="4608513" cy="1512887"/>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62821" name="Line 5"/>
          <p:cNvSpPr>
            <a:spLocks noChangeShapeType="1"/>
          </p:cNvSpPr>
          <p:nvPr/>
        </p:nvSpPr>
        <p:spPr bwMode="auto">
          <a:xfrm>
            <a:off x="393700" y="4795838"/>
            <a:ext cx="12969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2" name="Line 6"/>
          <p:cNvSpPr>
            <a:spLocks noChangeShapeType="1"/>
          </p:cNvSpPr>
          <p:nvPr/>
        </p:nvSpPr>
        <p:spPr bwMode="auto">
          <a:xfrm flipV="1">
            <a:off x="393700" y="6035675"/>
            <a:ext cx="1368425"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6282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5518150"/>
            <a:ext cx="576262" cy="358775"/>
          </a:xfrm>
          <a:prstGeom prst="rect">
            <a:avLst/>
          </a:prstGeom>
          <a:noFill/>
          <a:extLst>
            <a:ext uri="{909E8E84-426E-40DD-AFC4-6F175D3DCCD1}">
              <a14:hiddenFill xmlns:a14="http://schemas.microsoft.com/office/drawing/2010/main">
                <a:solidFill>
                  <a:srgbClr val="FFFFFF"/>
                </a:solidFill>
              </a14:hiddenFill>
            </a:ext>
          </a:extLst>
        </p:spPr>
      </p:pic>
      <p:sp>
        <p:nvSpPr>
          <p:cNvPr id="162824" name="Line 8"/>
          <p:cNvSpPr>
            <a:spLocks noChangeShapeType="1"/>
          </p:cNvSpPr>
          <p:nvPr/>
        </p:nvSpPr>
        <p:spPr bwMode="auto">
          <a:xfrm>
            <a:off x="1906588" y="5157788"/>
            <a:ext cx="12969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5" name="Line 9"/>
          <p:cNvSpPr>
            <a:spLocks noChangeShapeType="1"/>
          </p:cNvSpPr>
          <p:nvPr/>
        </p:nvSpPr>
        <p:spPr bwMode="auto">
          <a:xfrm flipV="1">
            <a:off x="1906588" y="5734050"/>
            <a:ext cx="1368425"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6282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4867275"/>
            <a:ext cx="576262" cy="358775"/>
          </a:xfrm>
          <a:prstGeom prst="rect">
            <a:avLst/>
          </a:prstGeom>
          <a:noFill/>
          <a:extLst>
            <a:ext uri="{909E8E84-426E-40DD-AFC4-6F175D3DCCD1}">
              <a14:hiddenFill xmlns:a14="http://schemas.microsoft.com/office/drawing/2010/main">
                <a:solidFill>
                  <a:srgbClr val="FFFFFF"/>
                </a:solidFill>
              </a14:hiddenFill>
            </a:ext>
          </a:extLst>
        </p:spPr>
      </p:pic>
      <p:sp>
        <p:nvSpPr>
          <p:cNvPr id="162827" name="Line 11"/>
          <p:cNvSpPr>
            <a:spLocks noChangeShapeType="1"/>
          </p:cNvSpPr>
          <p:nvPr/>
        </p:nvSpPr>
        <p:spPr bwMode="auto">
          <a:xfrm>
            <a:off x="3417888" y="4795838"/>
            <a:ext cx="12969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8" name="Line 12"/>
          <p:cNvSpPr>
            <a:spLocks noChangeShapeType="1"/>
          </p:cNvSpPr>
          <p:nvPr/>
        </p:nvSpPr>
        <p:spPr bwMode="auto">
          <a:xfrm flipV="1">
            <a:off x="3417888" y="6035675"/>
            <a:ext cx="1368425"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62829"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5257800"/>
            <a:ext cx="576263" cy="358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2830" name="Object 14"/>
          <p:cNvGraphicFramePr>
            <a:graphicFrameLocks noChangeAspect="1"/>
          </p:cNvGraphicFramePr>
          <p:nvPr/>
        </p:nvGraphicFramePr>
        <p:xfrm>
          <a:off x="3543300" y="5505450"/>
          <a:ext cx="595313" cy="371475"/>
        </p:xfrm>
        <a:graphic>
          <a:graphicData uri="http://schemas.openxmlformats.org/presentationml/2006/ole">
            <mc:AlternateContent xmlns:mc="http://schemas.openxmlformats.org/markup-compatibility/2006">
              <mc:Choice xmlns:v="urn:schemas-microsoft-com:vml" Requires="v">
                <p:oleObj spid="_x0000_s163362" name="Image" r:id="rId4" imgW="4647619" imgH="2895238" progId="Photoshop.Image.9">
                  <p:embed/>
                </p:oleObj>
              </mc:Choice>
              <mc:Fallback>
                <p:oleObj name="Image" r:id="rId4" imgW="4647619" imgH="2895238" progId="Photoshop.Image.9">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5505450"/>
                        <a:ext cx="595313"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31" name="Object 15"/>
          <p:cNvGraphicFramePr>
            <a:graphicFrameLocks noChangeAspect="1"/>
          </p:cNvGraphicFramePr>
          <p:nvPr/>
        </p:nvGraphicFramePr>
        <p:xfrm>
          <a:off x="3975100" y="4867275"/>
          <a:ext cx="595313" cy="371475"/>
        </p:xfrm>
        <a:graphic>
          <a:graphicData uri="http://schemas.openxmlformats.org/presentationml/2006/ole">
            <mc:AlternateContent xmlns:mc="http://schemas.openxmlformats.org/markup-compatibility/2006">
              <mc:Choice xmlns:v="urn:schemas-microsoft-com:vml" Requires="v">
                <p:oleObj spid="_x0000_s163363" name="Image" r:id="rId6" imgW="4647619" imgH="2895238" progId="Photoshop.Image.9">
                  <p:embed/>
                </p:oleObj>
              </mc:Choice>
              <mc:Fallback>
                <p:oleObj name="Image" r:id="rId6" imgW="4647619" imgH="2895238" progId="Photoshop.Image.9">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5100" y="4867275"/>
                        <a:ext cx="595313"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32" name="Object 16"/>
          <p:cNvGraphicFramePr>
            <a:graphicFrameLocks noChangeAspect="1"/>
          </p:cNvGraphicFramePr>
          <p:nvPr/>
        </p:nvGraphicFramePr>
        <p:xfrm>
          <a:off x="2681288" y="5246688"/>
          <a:ext cx="595312" cy="371475"/>
        </p:xfrm>
        <a:graphic>
          <a:graphicData uri="http://schemas.openxmlformats.org/presentationml/2006/ole">
            <mc:AlternateContent xmlns:mc="http://schemas.openxmlformats.org/markup-compatibility/2006">
              <mc:Choice xmlns:v="urn:schemas-microsoft-com:vml" Requires="v">
                <p:oleObj spid="_x0000_s163364" name="Image" r:id="rId7" imgW="4647619" imgH="2895238" progId="Photoshop.Image.9">
                  <p:embed/>
                </p:oleObj>
              </mc:Choice>
              <mc:Fallback>
                <p:oleObj name="Image" r:id="rId7" imgW="4647619" imgH="2895238" progId="Photoshop.Image.9">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1288" y="5246688"/>
                        <a:ext cx="595312"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2833" name="AutoShape 17"/>
          <p:cNvCxnSpPr>
            <a:cxnSpLocks noChangeShapeType="1"/>
            <a:stCxn id="162827" idx="0"/>
            <a:endCxn id="162824" idx="1"/>
          </p:cNvCxnSpPr>
          <p:nvPr/>
        </p:nvCxnSpPr>
        <p:spPr bwMode="auto">
          <a:xfrm flipH="1">
            <a:off x="3203575" y="4781550"/>
            <a:ext cx="214313" cy="39052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4" name="AutoShape 18"/>
          <p:cNvCxnSpPr>
            <a:cxnSpLocks noChangeShapeType="1"/>
            <a:stCxn id="162824" idx="0"/>
            <a:endCxn id="162821" idx="1"/>
          </p:cNvCxnSpPr>
          <p:nvPr/>
        </p:nvCxnSpPr>
        <p:spPr bwMode="auto">
          <a:xfrm flipH="1" flipV="1">
            <a:off x="1690688" y="4810125"/>
            <a:ext cx="215900" cy="3333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5" name="AutoShape 19"/>
          <p:cNvCxnSpPr>
            <a:cxnSpLocks noChangeShapeType="1"/>
            <a:stCxn id="162828" idx="0"/>
            <a:endCxn id="162825" idx="1"/>
          </p:cNvCxnSpPr>
          <p:nvPr/>
        </p:nvCxnSpPr>
        <p:spPr bwMode="auto">
          <a:xfrm flipH="1" flipV="1">
            <a:off x="3275013" y="5721350"/>
            <a:ext cx="142875" cy="3317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6" name="AutoShape 20"/>
          <p:cNvCxnSpPr>
            <a:cxnSpLocks noChangeShapeType="1"/>
            <a:stCxn id="162825" idx="0"/>
            <a:endCxn id="162822" idx="1"/>
          </p:cNvCxnSpPr>
          <p:nvPr/>
        </p:nvCxnSpPr>
        <p:spPr bwMode="auto">
          <a:xfrm flipH="1">
            <a:off x="1762125" y="5751513"/>
            <a:ext cx="144463" cy="2714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37" name="Rectangle 21"/>
          <p:cNvSpPr>
            <a:spLocks noChangeArrowheads="1"/>
          </p:cNvSpPr>
          <p:nvPr/>
        </p:nvSpPr>
        <p:spPr bwMode="auto">
          <a:xfrm>
            <a:off x="5076825" y="4005263"/>
            <a:ext cx="3816350" cy="2376487"/>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2838" name="Line 22"/>
          <p:cNvSpPr>
            <a:spLocks noChangeShapeType="1"/>
          </p:cNvSpPr>
          <p:nvPr/>
        </p:nvSpPr>
        <p:spPr bwMode="auto">
          <a:xfrm flipV="1">
            <a:off x="393700" y="5373688"/>
            <a:ext cx="1514475" cy="158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39" name="Line 23"/>
          <p:cNvSpPr>
            <a:spLocks noChangeShapeType="1"/>
          </p:cNvSpPr>
          <p:nvPr/>
        </p:nvSpPr>
        <p:spPr bwMode="auto">
          <a:xfrm flipV="1">
            <a:off x="3346450" y="5373688"/>
            <a:ext cx="1368425" cy="1587"/>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41" name="Oval 25"/>
          <p:cNvSpPr>
            <a:spLocks noChangeArrowheads="1"/>
          </p:cNvSpPr>
          <p:nvPr/>
        </p:nvSpPr>
        <p:spPr bwMode="auto">
          <a:xfrm>
            <a:off x="6588125" y="4149725"/>
            <a:ext cx="792163" cy="792163"/>
          </a:xfrm>
          <a:prstGeom prst="ellipse">
            <a:avLst/>
          </a:prstGeom>
          <a:gradFill rotWithShape="1">
            <a:gsLst>
              <a:gs pos="0">
                <a:srgbClr val="99CCFF"/>
              </a:gs>
              <a:gs pos="100000">
                <a:srgbClr val="99CC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accent2"/>
                </a:solidFill>
              </a:rPr>
              <a:t>A</a:t>
            </a:r>
          </a:p>
        </p:txBody>
      </p:sp>
      <p:sp>
        <p:nvSpPr>
          <p:cNvPr id="162842" name="Oval 26"/>
          <p:cNvSpPr>
            <a:spLocks noChangeArrowheads="1"/>
          </p:cNvSpPr>
          <p:nvPr/>
        </p:nvSpPr>
        <p:spPr bwMode="auto">
          <a:xfrm>
            <a:off x="6588125" y="5445125"/>
            <a:ext cx="792163" cy="792163"/>
          </a:xfrm>
          <a:prstGeom prst="ellipse">
            <a:avLst/>
          </a:prstGeom>
          <a:gradFill rotWithShape="1">
            <a:gsLst>
              <a:gs pos="0">
                <a:srgbClr val="99CCFF"/>
              </a:gs>
              <a:gs pos="100000">
                <a:srgbClr val="99CC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accent2"/>
                </a:solidFill>
              </a:rPr>
              <a:t>B</a:t>
            </a:r>
          </a:p>
        </p:txBody>
      </p:sp>
      <p:sp>
        <p:nvSpPr>
          <p:cNvPr id="162844" name="AutoShape 28"/>
          <p:cNvSpPr>
            <a:spLocks noChangeArrowheads="1"/>
          </p:cNvSpPr>
          <p:nvPr/>
        </p:nvSpPr>
        <p:spPr bwMode="auto">
          <a:xfrm>
            <a:off x="5219700" y="4868863"/>
            <a:ext cx="720725" cy="720725"/>
          </a:xfrm>
          <a:prstGeom prst="flowChartDocumen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文件</a:t>
            </a:r>
            <a:r>
              <a:rPr lang="en-US" altLang="zh-CN" b="1"/>
              <a:t>1</a:t>
            </a:r>
          </a:p>
        </p:txBody>
      </p:sp>
      <p:sp>
        <p:nvSpPr>
          <p:cNvPr id="162845" name="AutoShape 29"/>
          <p:cNvSpPr>
            <a:spLocks noChangeArrowheads="1"/>
          </p:cNvSpPr>
          <p:nvPr/>
        </p:nvSpPr>
        <p:spPr bwMode="auto">
          <a:xfrm>
            <a:off x="8027988" y="4868863"/>
            <a:ext cx="720725" cy="720725"/>
          </a:xfrm>
          <a:prstGeom prst="flowChartDocumen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文件</a:t>
            </a:r>
            <a:r>
              <a:rPr lang="en-US" altLang="zh-CN" b="1"/>
              <a:t>2</a:t>
            </a:r>
          </a:p>
        </p:txBody>
      </p:sp>
      <p:cxnSp>
        <p:nvCxnSpPr>
          <p:cNvPr id="162846" name="AutoShape 30"/>
          <p:cNvCxnSpPr>
            <a:cxnSpLocks noChangeShapeType="1"/>
            <a:stCxn id="162844" idx="0"/>
            <a:endCxn id="162841" idx="2"/>
          </p:cNvCxnSpPr>
          <p:nvPr/>
        </p:nvCxnSpPr>
        <p:spPr bwMode="auto">
          <a:xfrm rot="16200000">
            <a:off x="5922962" y="4203701"/>
            <a:ext cx="322263" cy="1008062"/>
          </a:xfrm>
          <a:prstGeom prst="bentConnector2">
            <a:avLst/>
          </a:prstGeom>
          <a:noFill/>
          <a:ln w="28575">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7" name="AutoShape 31"/>
          <p:cNvCxnSpPr>
            <a:cxnSpLocks noChangeShapeType="1"/>
            <a:stCxn id="162842" idx="2"/>
            <a:endCxn id="162844" idx="2"/>
          </p:cNvCxnSpPr>
          <p:nvPr/>
        </p:nvCxnSpPr>
        <p:spPr bwMode="auto">
          <a:xfrm rot="10800000">
            <a:off x="5580063" y="5549900"/>
            <a:ext cx="1008062" cy="292100"/>
          </a:xfrm>
          <a:prstGeom prst="bentConnector2">
            <a:avLst/>
          </a:prstGeom>
          <a:noFill/>
          <a:ln w="28575">
            <a:solidFill>
              <a:srgbClr val="0000FF"/>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8" name="AutoShape 32"/>
          <p:cNvCxnSpPr>
            <a:cxnSpLocks noChangeShapeType="1"/>
            <a:stCxn id="162841" idx="6"/>
            <a:endCxn id="162845" idx="0"/>
          </p:cNvCxnSpPr>
          <p:nvPr/>
        </p:nvCxnSpPr>
        <p:spPr bwMode="auto">
          <a:xfrm>
            <a:off x="7380288" y="4546600"/>
            <a:ext cx="1008062" cy="322263"/>
          </a:xfrm>
          <a:prstGeom prst="bentConnector2">
            <a:avLst/>
          </a:prstGeom>
          <a:noFill/>
          <a:ln w="28575">
            <a:solidFill>
              <a:srgbClr val="0000FF"/>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9" name="AutoShape 33"/>
          <p:cNvCxnSpPr>
            <a:cxnSpLocks noChangeShapeType="1"/>
            <a:stCxn id="162845" idx="2"/>
            <a:endCxn id="162842" idx="6"/>
          </p:cNvCxnSpPr>
          <p:nvPr/>
        </p:nvCxnSpPr>
        <p:spPr bwMode="auto">
          <a:xfrm rot="5400000">
            <a:off x="7738269" y="5191919"/>
            <a:ext cx="292100" cy="1008062"/>
          </a:xfrm>
          <a:prstGeom prst="bentConnector2">
            <a:avLst/>
          </a:prstGeom>
          <a:noFill/>
          <a:ln w="28575">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50" name="Rectangle 34"/>
          <p:cNvSpPr>
            <a:spLocks noChangeArrowheads="1"/>
          </p:cNvSpPr>
          <p:nvPr/>
        </p:nvSpPr>
        <p:spPr bwMode="auto">
          <a:xfrm>
            <a:off x="5568950" y="4149725"/>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rPr>
              <a:t>分配给</a:t>
            </a:r>
          </a:p>
        </p:txBody>
      </p:sp>
      <p:sp>
        <p:nvSpPr>
          <p:cNvPr id="162851" name="Rectangle 35"/>
          <p:cNvSpPr>
            <a:spLocks noChangeArrowheads="1"/>
          </p:cNvSpPr>
          <p:nvPr/>
        </p:nvSpPr>
        <p:spPr bwMode="auto">
          <a:xfrm>
            <a:off x="7442200" y="4149725"/>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FF"/>
                </a:solidFill>
              </a:rPr>
              <a:t>请求了</a:t>
            </a:r>
          </a:p>
        </p:txBody>
      </p:sp>
      <p:sp>
        <p:nvSpPr>
          <p:cNvPr id="162852" name="Rectangle 36"/>
          <p:cNvSpPr>
            <a:spLocks noChangeArrowheads="1"/>
          </p:cNvSpPr>
          <p:nvPr/>
        </p:nvSpPr>
        <p:spPr bwMode="auto">
          <a:xfrm>
            <a:off x="7524750" y="5876925"/>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rPr>
              <a:t>分配给</a:t>
            </a:r>
          </a:p>
        </p:txBody>
      </p:sp>
      <p:sp>
        <p:nvSpPr>
          <p:cNvPr id="162853" name="Rectangle 37"/>
          <p:cNvSpPr>
            <a:spLocks noChangeArrowheads="1"/>
          </p:cNvSpPr>
          <p:nvPr/>
        </p:nvSpPr>
        <p:spPr bwMode="auto">
          <a:xfrm>
            <a:off x="5651500" y="5870575"/>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FF"/>
                </a:solidFill>
              </a:rPr>
              <a:t>请求了</a:t>
            </a:r>
          </a:p>
        </p:txBody>
      </p:sp>
      <p:sp>
        <p:nvSpPr>
          <p:cNvPr id="162854" name="AutoShape 38"/>
          <p:cNvSpPr>
            <a:spLocks noChangeArrowheads="1"/>
          </p:cNvSpPr>
          <p:nvPr/>
        </p:nvSpPr>
        <p:spPr bwMode="auto">
          <a:xfrm>
            <a:off x="2508250" y="5300663"/>
            <a:ext cx="144463" cy="215900"/>
          </a:xfrm>
          <a:prstGeom prst="irregularSeal1">
            <a:avLst/>
          </a:prstGeom>
          <a:noFill/>
          <a:ln w="12700">
            <a:solidFill>
              <a:schemeClr val="accent2"/>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操作系统基础</a:t>
            </a:r>
            <a:r>
              <a:rPr lang="en-US" altLang="zh-CN">
                <a:latin typeface="Arial" charset="0"/>
              </a:rPr>
              <a:t>——</a:t>
            </a:r>
            <a:r>
              <a:rPr lang="zh-CN" altLang="en-US"/>
              <a:t>进程和线程</a:t>
            </a:r>
          </a:p>
        </p:txBody>
      </p:sp>
      <p:sp>
        <p:nvSpPr>
          <p:cNvPr id="166915" name="Rectangle 3"/>
          <p:cNvSpPr>
            <a:spLocks noGrp="1" noChangeArrowheads="1"/>
          </p:cNvSpPr>
          <p:nvPr>
            <p:ph type="body" idx="1"/>
          </p:nvPr>
        </p:nvSpPr>
        <p:spPr/>
        <p:txBody>
          <a:bodyPr/>
          <a:lstStyle/>
          <a:p>
            <a:r>
              <a:rPr lang="zh-CN" altLang="en-US" dirty="0"/>
              <a:t>进程的互斥</a:t>
            </a:r>
            <a:r>
              <a:rPr lang="en-US" altLang="zh-CN" dirty="0">
                <a:latin typeface="Arial" charset="0"/>
              </a:rPr>
              <a:t>——</a:t>
            </a:r>
            <a:r>
              <a:rPr lang="zh-CN" altLang="en-US" dirty="0"/>
              <a:t>死锁</a:t>
            </a:r>
          </a:p>
          <a:p>
            <a:pPr lvl="1"/>
            <a:r>
              <a:rPr lang="zh-CN" altLang="en-US" dirty="0"/>
              <a:t>死锁产生</a:t>
            </a:r>
            <a:r>
              <a:rPr lang="zh-CN" altLang="en-US" dirty="0" smtClean="0"/>
              <a:t>的</a:t>
            </a:r>
            <a:r>
              <a:rPr lang="zh-CN" altLang="en-US" dirty="0" smtClean="0">
                <a:solidFill>
                  <a:srgbClr val="FF0000"/>
                </a:solidFill>
              </a:rPr>
              <a:t>四个</a:t>
            </a:r>
            <a:r>
              <a:rPr lang="zh-CN" altLang="en-US" dirty="0"/>
              <a:t>必要条件</a:t>
            </a:r>
          </a:p>
          <a:p>
            <a:pPr lvl="2"/>
            <a:r>
              <a:rPr lang="zh-CN" altLang="en-US" dirty="0">
                <a:solidFill>
                  <a:srgbClr val="FF0000"/>
                </a:solidFill>
              </a:rPr>
              <a:t>互斥</a:t>
            </a:r>
            <a:r>
              <a:rPr lang="zh-CN" altLang="en-US" dirty="0"/>
              <a:t>：一个资源只能被一个进程占有</a:t>
            </a:r>
          </a:p>
          <a:p>
            <a:pPr lvl="2"/>
            <a:r>
              <a:rPr lang="zh-CN" altLang="en-US" dirty="0">
                <a:solidFill>
                  <a:srgbClr val="FF0000"/>
                </a:solidFill>
              </a:rPr>
              <a:t>不可剥夺</a:t>
            </a:r>
            <a:r>
              <a:rPr lang="zh-CN" altLang="en-US" dirty="0"/>
              <a:t>：进程所占有的资源在未使用完之前，不能被其它进程强行剥夺，只能由获得该资源的进程自己释放</a:t>
            </a:r>
          </a:p>
          <a:p>
            <a:pPr lvl="2"/>
            <a:r>
              <a:rPr lang="zh-CN" altLang="en-US" dirty="0">
                <a:solidFill>
                  <a:srgbClr val="FF0000"/>
                </a:solidFill>
              </a:rPr>
              <a:t>部分分配</a:t>
            </a:r>
            <a:r>
              <a:rPr lang="zh-CN" altLang="en-US" dirty="0"/>
              <a:t>：进程每次申请它所需要的一部分资源，在等待新资源的同时，继续占有已分配到的资源</a:t>
            </a:r>
          </a:p>
          <a:p>
            <a:pPr lvl="2"/>
            <a:r>
              <a:rPr lang="zh-CN" altLang="en-US" dirty="0">
                <a:solidFill>
                  <a:srgbClr val="FF0000"/>
                </a:solidFill>
              </a:rPr>
              <a:t>环路</a:t>
            </a:r>
            <a:r>
              <a:rPr lang="zh-CN" altLang="en-US" dirty="0"/>
              <a:t>：存在一种进程循环链，链中每个进程已获得的资源同时被下一个进程所请求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147" name="Rectangle 3"/>
          <p:cNvSpPr>
            <a:spLocks noGrp="1" noChangeArrowheads="1"/>
          </p:cNvSpPr>
          <p:nvPr>
            <p:ph type="body" idx="1"/>
          </p:nvPr>
        </p:nvSpPr>
        <p:spPr/>
        <p:txBody>
          <a:bodyPr/>
          <a:lstStyle/>
          <a:p>
            <a:pPr>
              <a:lnSpc>
                <a:spcPct val="90000"/>
              </a:lnSpc>
            </a:pPr>
            <a:r>
              <a:rPr lang="zh-CN" altLang="en-US" dirty="0"/>
              <a:t>进程（ </a:t>
            </a:r>
            <a:r>
              <a:rPr lang="en-US" altLang="zh-CN" sz="3600" dirty="0"/>
              <a:t>Process</a:t>
            </a:r>
            <a:r>
              <a:rPr lang="en-US" altLang="zh-CN" dirty="0"/>
              <a:t> </a:t>
            </a:r>
            <a:r>
              <a:rPr lang="zh-CN" altLang="en-US" dirty="0"/>
              <a:t>）</a:t>
            </a:r>
          </a:p>
          <a:p>
            <a:pPr lvl="1">
              <a:lnSpc>
                <a:spcPct val="90000"/>
              </a:lnSpc>
            </a:pPr>
            <a:r>
              <a:rPr lang="zh-CN" altLang="en-US" dirty="0"/>
              <a:t>定义</a:t>
            </a:r>
          </a:p>
          <a:p>
            <a:pPr lvl="2">
              <a:lnSpc>
                <a:spcPct val="90000"/>
              </a:lnSpc>
            </a:pPr>
            <a:r>
              <a:rPr lang="zh-CN" altLang="en-US" dirty="0"/>
              <a:t>进程是具有独立功能的</a:t>
            </a:r>
            <a:r>
              <a:rPr lang="zh-CN" altLang="en-US" dirty="0">
                <a:solidFill>
                  <a:srgbClr val="FF0000"/>
                </a:solidFill>
              </a:rPr>
              <a:t>程序</a:t>
            </a:r>
            <a:r>
              <a:rPr lang="zh-CN" altLang="en-US" dirty="0"/>
              <a:t>关于某个</a:t>
            </a:r>
            <a:r>
              <a:rPr lang="zh-CN" altLang="en-US" dirty="0">
                <a:solidFill>
                  <a:srgbClr val="FF0000"/>
                </a:solidFill>
              </a:rPr>
              <a:t>数据</a:t>
            </a:r>
            <a:r>
              <a:rPr lang="zh-CN" altLang="en-US" dirty="0" smtClean="0">
                <a:solidFill>
                  <a:srgbClr val="FF0000"/>
                </a:solidFill>
              </a:rPr>
              <a:t>集</a:t>
            </a:r>
            <a:r>
              <a:rPr lang="zh-CN" altLang="en-US" dirty="0" smtClean="0"/>
              <a:t>上</a:t>
            </a:r>
            <a:r>
              <a:rPr lang="zh-CN" altLang="en-US" dirty="0"/>
              <a:t>的</a:t>
            </a:r>
            <a:r>
              <a:rPr lang="zh-CN" altLang="en-US" dirty="0">
                <a:solidFill>
                  <a:srgbClr val="FF0000"/>
                </a:solidFill>
              </a:rPr>
              <a:t>一次运行</a:t>
            </a:r>
            <a:r>
              <a:rPr lang="zh-CN" altLang="en-US" dirty="0"/>
              <a:t>活动，是系统进行资源分配和调度的独立单位</a:t>
            </a:r>
          </a:p>
          <a:p>
            <a:pPr lvl="2">
              <a:lnSpc>
                <a:spcPct val="90000"/>
              </a:lnSpc>
            </a:pPr>
            <a:r>
              <a:rPr lang="zh-CN" altLang="en-US" dirty="0"/>
              <a:t>“进程”这个概念是</a:t>
            </a:r>
            <a:r>
              <a:rPr lang="en-US" altLang="zh-CN" dirty="0"/>
              <a:t>1966</a:t>
            </a:r>
            <a:r>
              <a:rPr lang="zh-CN" altLang="en-US" dirty="0"/>
              <a:t>年美国麻省理工学院的</a:t>
            </a:r>
            <a:r>
              <a:rPr lang="en-US" altLang="zh-CN" dirty="0" err="1">
                <a:ea typeface="黑体" pitchFamily="2" charset="-122"/>
              </a:rPr>
              <a:t>J.H.Sallexer</a:t>
            </a:r>
            <a:r>
              <a:rPr lang="zh-CN" altLang="en-US" dirty="0"/>
              <a:t>提出的</a:t>
            </a:r>
          </a:p>
          <a:p>
            <a:pPr lvl="2">
              <a:lnSpc>
                <a:spcPct val="90000"/>
              </a:lnSpc>
            </a:pPr>
            <a:r>
              <a:rPr lang="zh-CN" altLang="en-US" dirty="0"/>
              <a:t>进程管理也被</a:t>
            </a:r>
            <a:r>
              <a:rPr lang="zh-CN" altLang="en-US" dirty="0" smtClean="0"/>
              <a:t>称为处理器管理</a:t>
            </a:r>
            <a:endParaRPr lang="zh-CN" altLang="en-US" dirty="0"/>
          </a:p>
          <a:p>
            <a:pPr lvl="3">
              <a:lnSpc>
                <a:spcPct val="90000"/>
              </a:lnSpc>
            </a:pPr>
            <a:r>
              <a:rPr lang="zh-CN" altLang="en-US" dirty="0" smtClean="0"/>
              <a:t>处理器是</a:t>
            </a:r>
            <a:r>
              <a:rPr lang="zh-CN" altLang="en-US" dirty="0"/>
              <a:t>计算机系统中的重要资源，所以它管理的好坏在很大程度上直接影响系统的效率</a:t>
            </a:r>
          </a:p>
          <a:p>
            <a:pPr lvl="3">
              <a:lnSpc>
                <a:spcPct val="90000"/>
              </a:lnSpc>
            </a:pPr>
            <a:r>
              <a:rPr lang="zh-CN" altLang="en-US" dirty="0" smtClean="0"/>
              <a:t>处理器管理</a:t>
            </a:r>
            <a:r>
              <a:rPr lang="zh-CN" altLang="en-US" dirty="0"/>
              <a:t>分两个部分</a:t>
            </a:r>
          </a:p>
          <a:p>
            <a:pPr lvl="4">
              <a:lnSpc>
                <a:spcPct val="90000"/>
              </a:lnSpc>
            </a:pPr>
            <a:r>
              <a:rPr lang="zh-CN" altLang="en-US" dirty="0"/>
              <a:t>作业管理</a:t>
            </a:r>
          </a:p>
          <a:p>
            <a:pPr lvl="4">
              <a:lnSpc>
                <a:spcPct val="90000"/>
              </a:lnSpc>
            </a:pPr>
            <a:r>
              <a:rPr lang="zh-CN" altLang="en-US" dirty="0"/>
              <a:t>进程管理</a:t>
            </a:r>
          </a:p>
        </p:txBody>
      </p:sp>
      <p:sp>
        <p:nvSpPr>
          <p:cNvPr id="6149" name="Text Box 5"/>
          <p:cNvSpPr txBox="1">
            <a:spLocks noChangeArrowheads="1"/>
          </p:cNvSpPr>
          <p:nvPr/>
        </p:nvSpPr>
        <p:spPr bwMode="auto">
          <a:xfrm>
            <a:off x="4067175" y="5400675"/>
            <a:ext cx="4752975" cy="1216025"/>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solidFill>
                  <a:schemeClr val="accent2"/>
                </a:solidFill>
              </a:rPr>
              <a:t>作业（</a:t>
            </a:r>
            <a:r>
              <a:rPr lang="en-US" altLang="zh-CN" sz="2400" b="1" dirty="0">
                <a:solidFill>
                  <a:schemeClr val="accent2"/>
                </a:solidFill>
              </a:rPr>
              <a:t>j</a:t>
            </a:r>
            <a:r>
              <a:rPr lang="en-US" altLang="zh-CN" sz="2400" b="1" dirty="0" smtClean="0">
                <a:solidFill>
                  <a:schemeClr val="accent2"/>
                </a:solidFill>
              </a:rPr>
              <a:t>ob</a:t>
            </a:r>
            <a:r>
              <a:rPr lang="zh-CN" altLang="en-US" sz="2400" b="1" dirty="0" smtClean="0">
                <a:solidFill>
                  <a:schemeClr val="accent2"/>
                </a:solidFill>
              </a:rPr>
              <a:t>） </a:t>
            </a:r>
            <a:r>
              <a:rPr lang="zh-CN" altLang="en-US" sz="2400" b="1" dirty="0">
                <a:solidFill>
                  <a:srgbClr val="000066"/>
                </a:solidFill>
              </a:rPr>
              <a:t>用户在一次计算过程中，或者一次事务处理过程中，要求计算机系统所做工作的总称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1795" name="Rectangle 3"/>
          <p:cNvSpPr>
            <a:spLocks noGrp="1" noChangeArrowheads="1"/>
          </p:cNvSpPr>
          <p:nvPr>
            <p:ph type="body" idx="1"/>
          </p:nvPr>
        </p:nvSpPr>
        <p:spPr/>
        <p:txBody>
          <a:bodyPr/>
          <a:lstStyle/>
          <a:p>
            <a:r>
              <a:rPr lang="zh-CN" altLang="en-US" sz="3300" dirty="0"/>
              <a:t>进程的同步</a:t>
            </a:r>
          </a:p>
          <a:p>
            <a:pPr lvl="1"/>
            <a:r>
              <a:rPr lang="zh-CN" altLang="en-US" sz="2900" dirty="0"/>
              <a:t>异步环境下的一组并发进程，因直接制约而互相发送消息而进行互相合作、互相等待，使得各进程按一定的速度执行的过程称为</a:t>
            </a:r>
            <a:r>
              <a:rPr lang="zh-CN" altLang="en-US" sz="2900" dirty="0">
                <a:solidFill>
                  <a:srgbClr val="FF0000"/>
                </a:solidFill>
              </a:rPr>
              <a:t>进程间的同步</a:t>
            </a:r>
          </a:p>
          <a:p>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3843" name="Rectangle 3"/>
          <p:cNvSpPr>
            <a:spLocks noGrp="1" noChangeArrowheads="1"/>
          </p:cNvSpPr>
          <p:nvPr>
            <p:ph type="body" idx="1"/>
          </p:nvPr>
        </p:nvSpPr>
        <p:spPr>
          <a:xfrm>
            <a:off x="143508" y="1125538"/>
            <a:ext cx="8856984" cy="5183187"/>
          </a:xfrm>
        </p:spPr>
        <p:txBody>
          <a:bodyPr/>
          <a:lstStyle/>
          <a:p>
            <a:pPr>
              <a:spcBef>
                <a:spcPct val="10000"/>
              </a:spcBef>
            </a:pPr>
            <a:r>
              <a:rPr lang="zh-CN" altLang="en-US" sz="3300" dirty="0"/>
              <a:t>进程的同步</a:t>
            </a:r>
            <a:r>
              <a:rPr lang="en-US" altLang="zh-CN" sz="3300" dirty="0">
                <a:latin typeface="Arial" charset="0"/>
              </a:rPr>
              <a:t>——</a:t>
            </a:r>
            <a:r>
              <a:rPr lang="zh-CN" altLang="en-US" sz="3300" dirty="0">
                <a:solidFill>
                  <a:srgbClr val="FF0000"/>
                </a:solidFill>
                <a:latin typeface="Arial" charset="0"/>
              </a:rPr>
              <a:t>哲学家就餐问题</a:t>
            </a:r>
            <a:endParaRPr lang="zh-CN" altLang="en-US" dirty="0">
              <a:solidFill>
                <a:srgbClr val="FF0000"/>
              </a:solidFill>
            </a:endParaRPr>
          </a:p>
          <a:p>
            <a:pPr lvl="1">
              <a:spcBef>
                <a:spcPct val="10000"/>
              </a:spcBef>
            </a:pPr>
            <a:r>
              <a:rPr lang="zh-CN" altLang="en-US" dirty="0"/>
              <a:t>经典进程同步问题，由</a:t>
            </a:r>
            <a:r>
              <a:rPr lang="en-US" altLang="zh-CN" dirty="0" err="1"/>
              <a:t>Dijkstra</a:t>
            </a:r>
            <a:r>
              <a:rPr lang="zh-CN" altLang="en-US" dirty="0"/>
              <a:t>首先提出并解决</a:t>
            </a:r>
          </a:p>
          <a:p>
            <a:pPr lvl="1">
              <a:spcBef>
                <a:spcPct val="10000"/>
              </a:spcBef>
            </a:pPr>
            <a:r>
              <a:rPr lang="zh-CN" altLang="en-US" dirty="0"/>
              <a:t>问题描述</a:t>
            </a:r>
          </a:p>
          <a:p>
            <a:pPr lvl="2">
              <a:spcBef>
                <a:spcPct val="10000"/>
              </a:spcBef>
            </a:pPr>
            <a:r>
              <a:rPr lang="en-US" altLang="zh-CN" dirty="0"/>
              <a:t>5</a:t>
            </a:r>
            <a:r>
              <a:rPr lang="zh-CN" altLang="en-US" dirty="0"/>
              <a:t>个哲学家围绕一张圆桌而坐，桌上放着</a:t>
            </a:r>
            <a:r>
              <a:rPr lang="en-US" altLang="zh-CN" dirty="0"/>
              <a:t>5</a:t>
            </a:r>
            <a:r>
              <a:rPr lang="zh-CN" altLang="en-US" dirty="0"/>
              <a:t>支筷子，每两个哲学家之间放一支；哲学家的动作包括思考和进餐；进餐时需同时拿起他左边和右边的两支筷子；思考时则同时将两支筷子放回原处</a:t>
            </a:r>
          </a:p>
          <a:p>
            <a:pPr lvl="2">
              <a:spcBef>
                <a:spcPct val="10000"/>
              </a:spcBef>
            </a:pPr>
            <a:r>
              <a:rPr lang="zh-CN" altLang="en-US" dirty="0"/>
              <a:t>如何保证不出现有人永远拿不到筷子？</a:t>
            </a:r>
          </a:p>
        </p:txBody>
      </p:sp>
      <p:pic>
        <p:nvPicPr>
          <p:cNvPr id="163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9184" t="752" r="9151" b="710"/>
          <a:stretch>
            <a:fillRect/>
          </a:stretch>
        </p:blipFill>
        <p:spPr bwMode="auto">
          <a:xfrm>
            <a:off x="1619250" y="5062538"/>
            <a:ext cx="1866900" cy="1535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48" name="Group 8"/>
          <p:cNvGrpSpPr>
            <a:grpSpLocks/>
          </p:cNvGrpSpPr>
          <p:nvPr/>
        </p:nvGrpSpPr>
        <p:grpSpPr bwMode="auto">
          <a:xfrm>
            <a:off x="4068763" y="5149850"/>
            <a:ext cx="3527425" cy="1303338"/>
            <a:chOff x="2562" y="3249"/>
            <a:chExt cx="2132" cy="731"/>
          </a:xfrm>
        </p:grpSpPr>
        <p:pic>
          <p:nvPicPr>
            <p:cNvPr id="163846" name="Picture 6"/>
            <p:cNvPicPr>
              <a:picLocks noChangeAspect="1" noChangeArrowheads="1"/>
            </p:cNvPicPr>
            <p:nvPr/>
          </p:nvPicPr>
          <p:blipFill>
            <a:blip r:embed="rId4" cstate="print">
              <a:lum bright="70000" contrast="-40000"/>
              <a:grayscl/>
              <a:extLst>
                <a:ext uri="{28A0092B-C50C-407E-A947-70E740481C1C}">
                  <a14:useLocalDpi xmlns:a14="http://schemas.microsoft.com/office/drawing/2010/main" val="0"/>
                </a:ext>
              </a:extLst>
            </a:blip>
            <a:srcRect/>
            <a:stretch>
              <a:fillRect/>
            </a:stretch>
          </p:blipFill>
          <p:spPr bwMode="auto">
            <a:xfrm>
              <a:off x="2562" y="3253"/>
              <a:ext cx="593" cy="7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7" name="Picture 7"/>
            <p:cNvPicPr>
              <a:picLocks noChangeAspect="1" noChangeArrowheads="1"/>
            </p:cNvPicPr>
            <p:nvPr/>
          </p:nvPicPr>
          <p:blipFill>
            <a:blip r:embed="rId5" cstate="print">
              <a:lum bright="-100000" contrast="-76000"/>
              <a:grayscl/>
              <a:extLst>
                <a:ext uri="{28A0092B-C50C-407E-A947-70E740481C1C}">
                  <a14:useLocalDpi xmlns:a14="http://schemas.microsoft.com/office/drawing/2010/main" val="0"/>
                </a:ext>
              </a:extLst>
            </a:blip>
            <a:srcRect/>
            <a:stretch>
              <a:fillRect/>
            </a:stretch>
          </p:blipFill>
          <p:spPr bwMode="auto">
            <a:xfrm>
              <a:off x="2986" y="3249"/>
              <a:ext cx="1708" cy="7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539750" y="1125538"/>
            <a:ext cx="82804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2"/>
              </a:buClr>
              <a:buFont typeface="Wingdings" pitchFamily="2" charset="2"/>
              <a:buChar char="o"/>
            </a:pPr>
            <a:r>
              <a:rPr lang="zh-CN" altLang="en-US" sz="3200" b="1" dirty="0">
                <a:solidFill>
                  <a:srgbClr val="000066"/>
                </a:solidFill>
              </a:rPr>
              <a:t>进程调度</a:t>
            </a:r>
          </a:p>
          <a:p>
            <a:pPr marL="1004888" lvl="1" indent="-533400">
              <a:spcBef>
                <a:spcPct val="20000"/>
              </a:spcBef>
              <a:buClr>
                <a:schemeClr val="accent2"/>
              </a:buClr>
              <a:buFont typeface="Wingdings" pitchFamily="2" charset="2"/>
              <a:buChar char="n"/>
            </a:pPr>
            <a:r>
              <a:rPr lang="zh-CN" altLang="en-US" sz="2800" b="1" dirty="0">
                <a:solidFill>
                  <a:srgbClr val="000066"/>
                </a:solidFill>
              </a:rPr>
              <a:t>要解决的问题</a:t>
            </a:r>
          </a:p>
          <a:p>
            <a:pPr marL="1366838" lvl="2" indent="-457200">
              <a:spcBef>
                <a:spcPct val="20000"/>
              </a:spcBef>
              <a:buClr>
                <a:schemeClr val="accent2"/>
              </a:buClr>
              <a:buFont typeface="Wingdings" pitchFamily="2" charset="2"/>
              <a:buChar char="o"/>
            </a:pPr>
            <a:r>
              <a:rPr lang="en-US" altLang="zh-CN" sz="2400" b="1" dirty="0">
                <a:solidFill>
                  <a:srgbClr val="000066"/>
                </a:solidFill>
              </a:rPr>
              <a:t>WHAT</a:t>
            </a:r>
            <a:r>
              <a:rPr lang="zh-CN" altLang="en-US" sz="2400" b="1" dirty="0">
                <a:solidFill>
                  <a:srgbClr val="000066"/>
                </a:solidFill>
              </a:rPr>
              <a:t>：按什么原则分配</a:t>
            </a:r>
            <a:r>
              <a:rPr lang="en-US" altLang="zh-CN" sz="2400" b="1" dirty="0">
                <a:solidFill>
                  <a:srgbClr val="000066"/>
                </a:solidFill>
              </a:rPr>
              <a:t>CPU</a:t>
            </a:r>
          </a:p>
          <a:p>
            <a:pPr marL="1693863" lvl="3" indent="-387350">
              <a:spcBef>
                <a:spcPct val="20000"/>
              </a:spcBef>
              <a:buClr>
                <a:schemeClr val="accent2"/>
              </a:buClr>
              <a:buFont typeface="Wingdings" pitchFamily="2" charset="2"/>
              <a:buChar char="n"/>
            </a:pPr>
            <a:r>
              <a:rPr lang="zh-CN" altLang="en-US" sz="2000" b="1" dirty="0">
                <a:solidFill>
                  <a:srgbClr val="000066"/>
                </a:solidFill>
              </a:rPr>
              <a:t>进程调度算法</a:t>
            </a:r>
          </a:p>
          <a:p>
            <a:pPr marL="1366838" lvl="2" indent="-457200">
              <a:spcBef>
                <a:spcPct val="20000"/>
              </a:spcBef>
              <a:buClr>
                <a:schemeClr val="accent2"/>
              </a:buClr>
              <a:buFont typeface="Wingdings" pitchFamily="2" charset="2"/>
              <a:buChar char="o"/>
            </a:pPr>
            <a:r>
              <a:rPr lang="en-US" altLang="zh-CN" sz="2400" b="1" dirty="0">
                <a:solidFill>
                  <a:srgbClr val="000066"/>
                </a:solidFill>
              </a:rPr>
              <a:t>WHEN</a:t>
            </a:r>
            <a:r>
              <a:rPr lang="zh-CN" altLang="en-US" sz="2400" b="1" dirty="0">
                <a:solidFill>
                  <a:srgbClr val="000066"/>
                </a:solidFill>
              </a:rPr>
              <a:t>：何时分配</a:t>
            </a:r>
            <a:r>
              <a:rPr lang="en-US" altLang="zh-CN" sz="2400" b="1" dirty="0">
                <a:solidFill>
                  <a:srgbClr val="000066"/>
                </a:solidFill>
              </a:rPr>
              <a:t>CPU</a:t>
            </a:r>
          </a:p>
          <a:p>
            <a:pPr marL="1693863" lvl="3" indent="-387350">
              <a:spcBef>
                <a:spcPct val="20000"/>
              </a:spcBef>
              <a:buClr>
                <a:schemeClr val="accent2"/>
              </a:buClr>
              <a:buFont typeface="Wingdings" pitchFamily="2" charset="2"/>
              <a:buChar char="n"/>
            </a:pPr>
            <a:r>
              <a:rPr lang="zh-CN" altLang="en-US" sz="2000" b="1" dirty="0">
                <a:solidFill>
                  <a:srgbClr val="000066"/>
                </a:solidFill>
              </a:rPr>
              <a:t>进程调度的时机</a:t>
            </a:r>
          </a:p>
          <a:p>
            <a:pPr marL="1366838" lvl="2" indent="-457200">
              <a:spcBef>
                <a:spcPct val="20000"/>
              </a:spcBef>
              <a:buClr>
                <a:schemeClr val="accent2"/>
              </a:buClr>
              <a:buFont typeface="Wingdings" pitchFamily="2" charset="2"/>
              <a:buChar char="o"/>
            </a:pPr>
            <a:r>
              <a:rPr lang="en-US" altLang="zh-CN" sz="2400" b="1" dirty="0">
                <a:solidFill>
                  <a:srgbClr val="000066"/>
                </a:solidFill>
              </a:rPr>
              <a:t>HOW</a:t>
            </a:r>
            <a:r>
              <a:rPr lang="zh-CN" altLang="en-US" sz="2400" b="1" dirty="0">
                <a:solidFill>
                  <a:srgbClr val="000066"/>
                </a:solidFill>
              </a:rPr>
              <a:t>： 如何分配</a:t>
            </a:r>
            <a:r>
              <a:rPr lang="en-US" altLang="zh-CN" sz="2400" b="1" dirty="0">
                <a:solidFill>
                  <a:srgbClr val="000066"/>
                </a:solidFill>
              </a:rPr>
              <a:t>CPU</a:t>
            </a:r>
          </a:p>
          <a:p>
            <a:pPr marL="1693863" lvl="3" indent="-387350">
              <a:spcBef>
                <a:spcPct val="20000"/>
              </a:spcBef>
              <a:buClr>
                <a:schemeClr val="accent2"/>
              </a:buClr>
              <a:buFont typeface="Wingdings" pitchFamily="2" charset="2"/>
              <a:buChar char="n"/>
            </a:pPr>
            <a:r>
              <a:rPr lang="en-US" altLang="zh-CN" sz="2000" b="1" dirty="0">
                <a:solidFill>
                  <a:srgbClr val="000066"/>
                </a:solidFill>
              </a:rPr>
              <a:t>CPU</a:t>
            </a:r>
            <a:r>
              <a:rPr lang="zh-CN" altLang="en-US" sz="2000" b="1" dirty="0">
                <a:solidFill>
                  <a:srgbClr val="000066"/>
                </a:solidFill>
              </a:rPr>
              <a:t>调度过程（进程的上下文切换）</a:t>
            </a:r>
          </a:p>
          <a:p>
            <a:pPr marL="1004888" lvl="1" indent="-533400">
              <a:spcBef>
                <a:spcPct val="20000"/>
              </a:spcBef>
              <a:buClr>
                <a:schemeClr val="accent2"/>
              </a:buClr>
              <a:buFont typeface="Wingdings" pitchFamily="2" charset="2"/>
              <a:buChar char="n"/>
            </a:pPr>
            <a:r>
              <a:rPr lang="zh-CN" altLang="en-US" sz="2800" b="1" dirty="0">
                <a:solidFill>
                  <a:srgbClr val="000066"/>
                </a:solidFill>
              </a:rPr>
              <a:t>进程调度的任务</a:t>
            </a:r>
          </a:p>
          <a:p>
            <a:pPr marL="1366838" lvl="2" indent="-457200">
              <a:spcBef>
                <a:spcPct val="20000"/>
              </a:spcBef>
              <a:buClr>
                <a:schemeClr val="accent2"/>
              </a:buClr>
              <a:buFont typeface="Wingdings" pitchFamily="2" charset="2"/>
              <a:buChar char="o"/>
            </a:pPr>
            <a:r>
              <a:rPr lang="zh-CN" altLang="en-US" sz="2400" b="1" dirty="0">
                <a:solidFill>
                  <a:srgbClr val="FF0000"/>
                </a:solidFill>
              </a:rPr>
              <a:t>控制协调进程对</a:t>
            </a:r>
            <a:r>
              <a:rPr lang="en-US" altLang="zh-CN" sz="2400" b="1" dirty="0">
                <a:solidFill>
                  <a:srgbClr val="FF0000"/>
                </a:solidFill>
              </a:rPr>
              <a:t>CPU</a:t>
            </a:r>
            <a:r>
              <a:rPr lang="zh-CN" altLang="en-US" sz="2400" b="1" dirty="0">
                <a:solidFill>
                  <a:srgbClr val="FF0000"/>
                </a:solidFill>
              </a:rPr>
              <a:t>的竞争</a:t>
            </a:r>
            <a:r>
              <a:rPr lang="zh-CN" altLang="en-US" sz="2400" b="1" dirty="0">
                <a:solidFill>
                  <a:srgbClr val="000066"/>
                </a:solidFill>
              </a:rPr>
              <a:t>，即按一定的调度算法从就绪队列中选中一个进程，把</a:t>
            </a:r>
            <a:r>
              <a:rPr lang="en-US" altLang="zh-CN" sz="2400" b="1" dirty="0">
                <a:solidFill>
                  <a:srgbClr val="000066"/>
                </a:solidFill>
              </a:rPr>
              <a:t>CPU</a:t>
            </a:r>
            <a:r>
              <a:rPr lang="zh-CN" altLang="en-US" sz="2400" b="1" dirty="0">
                <a:solidFill>
                  <a:srgbClr val="000066"/>
                </a:solidFill>
              </a:rPr>
              <a:t>的使用权交给被选中的进程</a:t>
            </a:r>
          </a:p>
        </p:txBody>
      </p:sp>
      <p:sp>
        <p:nvSpPr>
          <p:cNvPr id="108547" name="Rectangle 3"/>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750" y="260350"/>
            <a:ext cx="7200900" cy="609600"/>
          </a:xfrm>
          <a:noFill/>
          <a:ln/>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56323" name="Rectangle 3"/>
          <p:cNvSpPr>
            <a:spLocks noGrp="1" noChangeArrowheads="1"/>
          </p:cNvSpPr>
          <p:nvPr>
            <p:ph type="body" idx="1"/>
          </p:nvPr>
        </p:nvSpPr>
        <p:spPr>
          <a:xfrm>
            <a:off x="684213" y="1196975"/>
            <a:ext cx="7920037" cy="5018088"/>
          </a:xfrm>
        </p:spPr>
        <p:txBody>
          <a:bodyPr/>
          <a:lstStyle/>
          <a:p>
            <a:r>
              <a:rPr lang="zh-CN" altLang="en-US"/>
              <a:t>进程调度</a:t>
            </a:r>
          </a:p>
          <a:p>
            <a:pPr lvl="1"/>
            <a:r>
              <a:rPr lang="zh-CN" altLang="en-US"/>
              <a:t>实现功能</a:t>
            </a:r>
          </a:p>
          <a:p>
            <a:pPr lvl="2"/>
            <a:r>
              <a:rPr lang="zh-CN" altLang="en-US"/>
              <a:t>记录系统中所有进程的状态、优先级和所用资源的情况</a:t>
            </a:r>
            <a:endParaRPr lang="zh-CN" altLang="en-US" sz="1800"/>
          </a:p>
          <a:p>
            <a:pPr lvl="2"/>
            <a:r>
              <a:rPr lang="zh-CN" altLang="en-US"/>
              <a:t>当</a:t>
            </a:r>
            <a:r>
              <a:rPr lang="en-US" altLang="zh-CN"/>
              <a:t>CPU</a:t>
            </a:r>
            <a:r>
              <a:rPr lang="zh-CN" altLang="en-US"/>
              <a:t>空闲时，按一定的算法将</a:t>
            </a:r>
            <a:r>
              <a:rPr lang="en-US" altLang="zh-CN"/>
              <a:t>CPU</a:t>
            </a:r>
            <a:r>
              <a:rPr lang="zh-CN" altLang="en-US"/>
              <a:t>分配给某一进程、并确定</a:t>
            </a:r>
            <a:r>
              <a:rPr lang="en-US" altLang="zh-CN"/>
              <a:t>CPU</a:t>
            </a:r>
            <a:r>
              <a:rPr lang="zh-CN" altLang="en-US"/>
              <a:t>时间片的长度。</a:t>
            </a:r>
          </a:p>
          <a:p>
            <a:pPr lvl="2"/>
            <a:r>
              <a:rPr lang="zh-CN" altLang="en-US"/>
              <a:t>动态地调度进程、修改进程的状态、以及修改相应的排队队列</a:t>
            </a:r>
          </a:p>
          <a:p>
            <a:pPr lvl="2"/>
            <a:endParaRPr lang="zh-CN" altLang="zh-CN"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39750" y="260350"/>
            <a:ext cx="7200900" cy="609600"/>
          </a:xfrm>
          <a:noFill/>
          <a:ln/>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09571" name="Rectangle 3"/>
          <p:cNvSpPr>
            <a:spLocks noGrp="1" noChangeArrowheads="1"/>
          </p:cNvSpPr>
          <p:nvPr>
            <p:ph type="body" idx="1"/>
          </p:nvPr>
        </p:nvSpPr>
        <p:spPr>
          <a:xfrm>
            <a:off x="684213" y="1196975"/>
            <a:ext cx="7097712" cy="5018088"/>
          </a:xfrm>
        </p:spPr>
        <p:txBody>
          <a:bodyPr/>
          <a:lstStyle/>
          <a:p>
            <a:r>
              <a:rPr lang="zh-CN" altLang="en-US"/>
              <a:t>进程调度</a:t>
            </a:r>
          </a:p>
          <a:p>
            <a:pPr lvl="1"/>
            <a:r>
              <a:rPr lang="zh-CN" altLang="en-US"/>
              <a:t>调度方式</a:t>
            </a:r>
          </a:p>
          <a:p>
            <a:pPr lvl="2"/>
            <a:r>
              <a:rPr lang="zh-CN" altLang="en-US"/>
              <a:t>剥夺方式</a:t>
            </a:r>
          </a:p>
          <a:p>
            <a:pPr lvl="3"/>
            <a:r>
              <a:rPr lang="zh-CN" altLang="en-US"/>
              <a:t>当有比正在运行的进程优先级更高的进程就绪时，系统可强行剥夺正在运行进程的</a:t>
            </a:r>
            <a:r>
              <a:rPr lang="en-US" altLang="zh-CN"/>
              <a:t>CPU</a:t>
            </a:r>
            <a:r>
              <a:rPr lang="zh-CN" altLang="en-US"/>
              <a:t>，提供给具有更高优先级的进程使用</a:t>
            </a:r>
          </a:p>
          <a:p>
            <a:pPr lvl="2"/>
            <a:r>
              <a:rPr lang="zh-CN" altLang="en-US"/>
              <a:t>非剥夺方式</a:t>
            </a:r>
          </a:p>
          <a:p>
            <a:pPr lvl="3"/>
            <a:r>
              <a:rPr lang="zh-CN" altLang="en-US"/>
              <a:t>某一进程被调度运行后，除非由于它自身的原因不能运行，否则一直运行下去</a:t>
            </a:r>
            <a:endParaRPr lang="zh-CN"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9750" y="260350"/>
            <a:ext cx="7345363" cy="609600"/>
          </a:xfrm>
          <a:noFill/>
          <a:ln/>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10595" name="Rectangle 3"/>
          <p:cNvSpPr>
            <a:spLocks noGrp="1" noChangeArrowheads="1"/>
          </p:cNvSpPr>
          <p:nvPr>
            <p:ph type="body" idx="1"/>
          </p:nvPr>
        </p:nvSpPr>
        <p:spPr>
          <a:xfrm>
            <a:off x="684213" y="1196975"/>
            <a:ext cx="7097712" cy="5018088"/>
          </a:xfrm>
        </p:spPr>
        <p:txBody>
          <a:bodyPr/>
          <a:lstStyle/>
          <a:p>
            <a:r>
              <a:rPr lang="zh-CN" altLang="en-US"/>
              <a:t>进程调度</a:t>
            </a:r>
          </a:p>
          <a:p>
            <a:pPr lvl="1"/>
            <a:r>
              <a:rPr lang="zh-CN" altLang="en-US"/>
              <a:t>三个层次</a:t>
            </a:r>
          </a:p>
          <a:p>
            <a:pPr lvl="2"/>
            <a:r>
              <a:rPr lang="zh-CN" altLang="en-US" sz="2800"/>
              <a:t>高级调度</a:t>
            </a:r>
          </a:p>
          <a:p>
            <a:pPr lvl="2"/>
            <a:r>
              <a:rPr lang="zh-CN" altLang="en-US" sz="2800"/>
              <a:t>中级调度</a:t>
            </a:r>
          </a:p>
          <a:p>
            <a:pPr lvl="2"/>
            <a:r>
              <a:rPr lang="zh-CN" altLang="en-US" sz="2800"/>
              <a:t>低级调度</a:t>
            </a:r>
            <a:endParaRPr lang="zh-CN" altLang="en-US"/>
          </a:p>
          <a:p>
            <a:pPr lvl="2"/>
            <a:endParaRPr lang="en-US" altLang="zh-CN"/>
          </a:p>
        </p:txBody>
      </p:sp>
      <p:sp>
        <p:nvSpPr>
          <p:cNvPr id="110596" name="AutoShape 4"/>
          <p:cNvSpPr>
            <a:spLocks/>
          </p:cNvSpPr>
          <p:nvPr/>
        </p:nvSpPr>
        <p:spPr bwMode="auto">
          <a:xfrm>
            <a:off x="4648200" y="1412875"/>
            <a:ext cx="4027488" cy="1079500"/>
          </a:xfrm>
          <a:prstGeom prst="accentBorderCallout2">
            <a:avLst>
              <a:gd name="adj1" fmla="val 10588"/>
              <a:gd name="adj2" fmla="val -1894"/>
              <a:gd name="adj3" fmla="val 10588"/>
              <a:gd name="adj4" fmla="val -18606"/>
              <a:gd name="adj5" fmla="val 87940"/>
              <a:gd name="adj6" fmla="val -35949"/>
            </a:avLst>
          </a:prstGeom>
          <a:solidFill>
            <a:srgbClr val="FFFF99"/>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solidFill>
                  <a:srgbClr val="000066"/>
                </a:solidFill>
              </a:rPr>
              <a:t>也称为作业调度或宏观调度，高级调度的时间尺度通常是分钟、小时或天</a:t>
            </a:r>
            <a:endParaRPr lang="zh-CN" altLang="en-US" sz="2000"/>
          </a:p>
        </p:txBody>
      </p:sp>
      <p:sp>
        <p:nvSpPr>
          <p:cNvPr id="110597" name="AutoShape 5"/>
          <p:cNvSpPr>
            <a:spLocks/>
          </p:cNvSpPr>
          <p:nvPr/>
        </p:nvSpPr>
        <p:spPr bwMode="auto">
          <a:xfrm>
            <a:off x="4284663" y="2924175"/>
            <a:ext cx="4464050" cy="1801813"/>
          </a:xfrm>
          <a:prstGeom prst="accentBorderCallout2">
            <a:avLst>
              <a:gd name="adj1" fmla="val 11366"/>
              <a:gd name="adj2" fmla="val -1708"/>
              <a:gd name="adj3" fmla="val 11366"/>
              <a:gd name="adj4" fmla="val -12662"/>
              <a:gd name="adj5" fmla="val 11366"/>
              <a:gd name="adj6" fmla="val -16537"/>
            </a:avLst>
          </a:prstGeom>
          <a:solidFill>
            <a:srgbClr val="FFFF99"/>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000" b="1" dirty="0">
                <a:solidFill>
                  <a:srgbClr val="000066"/>
                </a:solidFill>
              </a:rPr>
              <a:t>存储器资源管理角度：涉及进程在内外存间的交换，将进程的部分或全部换出到外存上，可为当前运行进程的执行提供所需内存空间，将当前进程所需部分换入到内存。</a:t>
            </a:r>
            <a:r>
              <a:rPr lang="zh-CN" altLang="en-US" sz="2000" b="1" dirty="0">
                <a:solidFill>
                  <a:schemeClr val="accent2"/>
                </a:solidFill>
              </a:rPr>
              <a:t>指令和数据必须在内存里才能</a:t>
            </a:r>
            <a:r>
              <a:rPr lang="zh-CN" altLang="en-US" sz="2000" b="1" dirty="0" smtClean="0">
                <a:solidFill>
                  <a:schemeClr val="accent2"/>
                </a:solidFill>
              </a:rPr>
              <a:t>被处理器直接</a:t>
            </a:r>
            <a:r>
              <a:rPr lang="zh-CN" altLang="en-US" sz="2000" b="1" dirty="0">
                <a:solidFill>
                  <a:schemeClr val="accent2"/>
                </a:solidFill>
              </a:rPr>
              <a:t>访问</a:t>
            </a:r>
          </a:p>
        </p:txBody>
      </p:sp>
      <p:sp>
        <p:nvSpPr>
          <p:cNvPr id="110598" name="AutoShape 6"/>
          <p:cNvSpPr>
            <a:spLocks/>
          </p:cNvSpPr>
          <p:nvPr/>
        </p:nvSpPr>
        <p:spPr bwMode="auto">
          <a:xfrm>
            <a:off x="3132138" y="5084763"/>
            <a:ext cx="5616575" cy="1296987"/>
          </a:xfrm>
          <a:prstGeom prst="accentBorderCallout2">
            <a:avLst>
              <a:gd name="adj1" fmla="val 8815"/>
              <a:gd name="adj2" fmla="val -1356"/>
              <a:gd name="adj3" fmla="val 8815"/>
              <a:gd name="adj4" fmla="val -10204"/>
              <a:gd name="adj5" fmla="val -96083"/>
              <a:gd name="adj6" fmla="val -13370"/>
            </a:avLst>
          </a:prstGeom>
          <a:solidFill>
            <a:srgbClr val="FFFF99"/>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000" b="1" dirty="0" smtClean="0">
                <a:solidFill>
                  <a:srgbClr val="000066"/>
                </a:solidFill>
              </a:rPr>
              <a:t>处理器资源分配</a:t>
            </a:r>
            <a:r>
              <a:rPr lang="zh-CN" altLang="en-US" sz="2000" b="1" dirty="0">
                <a:solidFill>
                  <a:srgbClr val="000066"/>
                </a:solidFill>
              </a:rPr>
              <a:t>角度（也称微观调度）</a:t>
            </a:r>
            <a:r>
              <a:rPr lang="zh-CN" altLang="en-US" sz="2000" b="1" dirty="0" smtClean="0">
                <a:solidFill>
                  <a:srgbClr val="000066"/>
                </a:solidFill>
              </a:rPr>
              <a:t>：处理器需要</a:t>
            </a:r>
            <a:r>
              <a:rPr lang="zh-CN" altLang="en-US" sz="2000" b="1" dirty="0">
                <a:solidFill>
                  <a:srgbClr val="000066"/>
                </a:solidFill>
              </a:rPr>
              <a:t>经常选择就绪进程或线程进入运行状态，低级调度的时间尺度通常是毫秒级的。由于低级调度算法的频繁使用，要求在实现时做到高效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charset="0"/>
                <a:ea typeface="华文中宋" pitchFamily="2" charset="-122"/>
              </a:rPr>
              <a:t>——</a:t>
            </a:r>
            <a:r>
              <a:rPr lang="zh-CN" altLang="en-US" sz="4000" b="1">
                <a:solidFill>
                  <a:srgbClr val="000066"/>
                </a:solidFill>
                <a:latin typeface="Times New Roman" pitchFamily="18" charset="0"/>
                <a:ea typeface="黑体" pitchFamily="2" charset="-122"/>
              </a:rPr>
              <a:t>进程和线程</a:t>
            </a:r>
          </a:p>
        </p:txBody>
      </p:sp>
      <p:sp>
        <p:nvSpPr>
          <p:cNvPr id="73733" name="Rectangle 5"/>
          <p:cNvSpPr>
            <a:spLocks noGrp="1" noChangeArrowheads="1"/>
          </p:cNvSpPr>
          <p:nvPr>
            <p:ph type="body" idx="1"/>
          </p:nvPr>
        </p:nvSpPr>
        <p:spPr>
          <a:xfrm>
            <a:off x="539750" y="1196975"/>
            <a:ext cx="8001000" cy="5183188"/>
          </a:xfrm>
        </p:spPr>
        <p:txBody>
          <a:bodyPr/>
          <a:lstStyle/>
          <a:p>
            <a:r>
              <a:rPr lang="zh-CN" altLang="en-US" dirty="0"/>
              <a:t>进程调度算法</a:t>
            </a:r>
          </a:p>
          <a:p>
            <a:pPr lvl="1"/>
            <a:r>
              <a:rPr lang="zh-CN" altLang="en-US" dirty="0"/>
              <a:t>调度原则</a:t>
            </a:r>
          </a:p>
          <a:p>
            <a:pPr lvl="2"/>
            <a:r>
              <a:rPr lang="zh-CN" altLang="en-US" dirty="0"/>
              <a:t>具有公平性</a:t>
            </a:r>
          </a:p>
          <a:p>
            <a:pPr lvl="2"/>
            <a:r>
              <a:rPr lang="zh-CN" altLang="en-US" dirty="0"/>
              <a:t>资源利用率高（特别是</a:t>
            </a:r>
            <a:r>
              <a:rPr lang="en-US" altLang="zh-CN" dirty="0"/>
              <a:t>CPU</a:t>
            </a:r>
            <a:r>
              <a:rPr lang="zh-CN" altLang="en-US" dirty="0"/>
              <a:t>利用率）</a:t>
            </a:r>
          </a:p>
          <a:p>
            <a:pPr lvl="3"/>
            <a:r>
              <a:rPr lang="zh-CN" altLang="en-US" dirty="0"/>
              <a:t>较少</a:t>
            </a:r>
            <a:r>
              <a:rPr lang="en-US" altLang="zh-CN" dirty="0"/>
              <a:t>CPU</a:t>
            </a:r>
            <a:r>
              <a:rPr lang="zh-CN" altLang="en-US" dirty="0"/>
              <a:t>空闲时间</a:t>
            </a:r>
          </a:p>
          <a:p>
            <a:pPr lvl="2"/>
            <a:r>
              <a:rPr lang="zh-CN" altLang="en-US" dirty="0"/>
              <a:t>在交互式系统情况下要追求响应时间（越短越好）</a:t>
            </a:r>
          </a:p>
          <a:p>
            <a:pPr lvl="3"/>
            <a:r>
              <a:rPr lang="zh-CN" altLang="en-US" dirty="0"/>
              <a:t>对一般进程采用较合理的平均响应时间</a:t>
            </a:r>
          </a:p>
          <a:p>
            <a:pPr lvl="3"/>
            <a:r>
              <a:rPr lang="zh-CN" altLang="en-US" dirty="0"/>
              <a:t>应避免有的进程长期得不到响应的情况</a:t>
            </a:r>
          </a:p>
          <a:p>
            <a:pPr lvl="2"/>
            <a:r>
              <a:rPr lang="zh-CN" altLang="en-US" dirty="0"/>
              <a:t>在批处理系统情况下要追求系统吞吐量</a:t>
            </a:r>
            <a:endParaRPr lang="zh-CN"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1619" name="Rectangle 3"/>
          <p:cNvSpPr>
            <a:spLocks noGrp="1" noChangeArrowheads="1"/>
          </p:cNvSpPr>
          <p:nvPr>
            <p:ph type="body" idx="1"/>
          </p:nvPr>
        </p:nvSpPr>
        <p:spPr>
          <a:xfrm>
            <a:off x="539750" y="1196975"/>
            <a:ext cx="8001000" cy="5183188"/>
          </a:xfrm>
        </p:spPr>
        <p:txBody>
          <a:bodyPr/>
          <a:lstStyle/>
          <a:p>
            <a:r>
              <a:rPr lang="zh-CN" altLang="en-US"/>
              <a:t>进程调度算法</a:t>
            </a:r>
          </a:p>
          <a:p>
            <a:pPr lvl="1"/>
            <a:r>
              <a:rPr lang="zh-CN" altLang="en-US"/>
              <a:t>先进先出进程调度算法（</a:t>
            </a:r>
            <a:r>
              <a:rPr lang="en-US" altLang="zh-CN"/>
              <a:t>FIFO</a:t>
            </a:r>
            <a:r>
              <a:rPr lang="zh-CN" altLang="en-US"/>
              <a:t>，</a:t>
            </a:r>
            <a:r>
              <a:rPr lang="en-US" altLang="zh-CN"/>
              <a:t>First In First Out</a:t>
            </a:r>
            <a:r>
              <a:rPr lang="zh-CN" altLang="en-US"/>
              <a:t>）</a:t>
            </a:r>
          </a:p>
          <a:p>
            <a:pPr lvl="2"/>
            <a:r>
              <a:rPr lang="zh-CN" altLang="en-US"/>
              <a:t>按照进程就绪的先后次序来调度进程</a:t>
            </a:r>
          </a:p>
          <a:p>
            <a:pPr lvl="3"/>
            <a:r>
              <a:rPr lang="zh-CN" altLang="en-US"/>
              <a:t>优点：实现简单</a:t>
            </a:r>
          </a:p>
          <a:p>
            <a:pPr lvl="3"/>
            <a:r>
              <a:rPr lang="zh-CN" altLang="en-US"/>
              <a:t>缺点：没考虑进程的优先级</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2643" name="Rectangle 3"/>
          <p:cNvSpPr>
            <a:spLocks noGrp="1" noChangeArrowheads="1"/>
          </p:cNvSpPr>
          <p:nvPr>
            <p:ph type="body" idx="1"/>
          </p:nvPr>
        </p:nvSpPr>
        <p:spPr>
          <a:xfrm>
            <a:off x="539750" y="1196975"/>
            <a:ext cx="8001000" cy="5183188"/>
          </a:xfrm>
        </p:spPr>
        <p:txBody>
          <a:bodyPr/>
          <a:lstStyle/>
          <a:p>
            <a:r>
              <a:rPr lang="zh-CN" altLang="en-US"/>
              <a:t>进程调度算法</a:t>
            </a:r>
          </a:p>
          <a:p>
            <a:pPr lvl="1"/>
            <a:r>
              <a:rPr lang="zh-CN" altLang="en-US"/>
              <a:t>基于优先级的调度（</a:t>
            </a:r>
            <a:r>
              <a:rPr lang="en-US" altLang="zh-CN"/>
              <a:t>HPF</a:t>
            </a:r>
            <a:r>
              <a:rPr lang="zh-CN" altLang="en-US"/>
              <a:t>，</a:t>
            </a:r>
            <a:r>
              <a:rPr lang="en-US" altLang="zh-CN"/>
              <a:t>Highest Priority First</a:t>
            </a:r>
            <a:r>
              <a:rPr lang="zh-CN" altLang="en-US"/>
              <a:t>）</a:t>
            </a:r>
          </a:p>
          <a:p>
            <a:pPr lvl="2"/>
            <a:r>
              <a:rPr lang="zh-CN" altLang="en-US"/>
              <a:t>优先选择就绪队列中优先级最高的进程投入运行</a:t>
            </a:r>
          </a:p>
          <a:p>
            <a:pPr lvl="2"/>
            <a:r>
              <a:rPr lang="zh-CN" altLang="en-US"/>
              <a:t>首要问题是如何确定进程的优先级</a:t>
            </a:r>
          </a:p>
          <a:p>
            <a:pPr lvl="3"/>
            <a:r>
              <a:rPr lang="zh-CN" altLang="en-US"/>
              <a:t>优先级根据优先数来决定</a:t>
            </a:r>
          </a:p>
          <a:p>
            <a:pPr lvl="3"/>
            <a:r>
              <a:rPr lang="zh-CN" altLang="en-US"/>
              <a:t>有“静态优先数法”和“动态优先数法”两种</a:t>
            </a:r>
            <a:endParaRPr lang="zh-CN" altLang="en-US">
              <a:latin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4691" name="Rectangle 3"/>
          <p:cNvSpPr>
            <a:spLocks noGrp="1" noChangeArrowheads="1"/>
          </p:cNvSpPr>
          <p:nvPr>
            <p:ph type="body" idx="1"/>
          </p:nvPr>
        </p:nvSpPr>
        <p:spPr>
          <a:xfrm>
            <a:off x="539750" y="1196975"/>
            <a:ext cx="8353425" cy="5183188"/>
          </a:xfrm>
        </p:spPr>
        <p:txBody>
          <a:bodyPr/>
          <a:lstStyle/>
          <a:p>
            <a:r>
              <a:rPr lang="zh-CN" altLang="en-US"/>
              <a:t>进程调度算法</a:t>
            </a:r>
          </a:p>
          <a:p>
            <a:pPr lvl="1"/>
            <a:r>
              <a:rPr lang="zh-CN" altLang="en-US"/>
              <a:t>基于优先级的调度（</a:t>
            </a:r>
            <a:r>
              <a:rPr lang="en-US" altLang="zh-CN"/>
              <a:t>HPF</a:t>
            </a:r>
            <a:r>
              <a:rPr lang="zh-CN" altLang="en-US"/>
              <a:t>，</a:t>
            </a:r>
            <a:r>
              <a:rPr lang="en-US" altLang="zh-CN"/>
              <a:t>Highest Priority First</a:t>
            </a:r>
            <a:r>
              <a:rPr lang="zh-CN" altLang="en-US"/>
              <a:t>）</a:t>
            </a:r>
          </a:p>
          <a:p>
            <a:pPr lvl="2"/>
            <a:r>
              <a:rPr lang="zh-CN" altLang="en-US"/>
              <a:t>确定优先数的方法</a:t>
            </a:r>
          </a:p>
          <a:p>
            <a:pPr lvl="3"/>
            <a:r>
              <a:rPr lang="zh-CN" altLang="en-US"/>
              <a:t>静态优先数法</a:t>
            </a:r>
          </a:p>
          <a:p>
            <a:pPr lvl="4"/>
            <a:r>
              <a:rPr lang="zh-CN" altLang="en-US"/>
              <a:t>进程优先数是在系统创建进程时确定的，一经确定，在进程运行期间就不再改变</a:t>
            </a:r>
          </a:p>
          <a:p>
            <a:pPr lvl="3"/>
            <a:r>
              <a:rPr lang="zh-CN" altLang="en-US"/>
              <a:t>动态优先数法</a:t>
            </a:r>
          </a:p>
          <a:p>
            <a:pPr lvl="4"/>
            <a:r>
              <a:rPr lang="zh-CN" altLang="en-US"/>
              <a:t>进程优先数在进程运行中，随进程特性的变化不断修改进程的优先数，实现更精确的调度</a:t>
            </a:r>
            <a:endParaRPr lang="zh-CN" altLang="zh-CN"/>
          </a:p>
          <a:p>
            <a:pPr>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5539" name="Rectangle 3"/>
          <p:cNvSpPr>
            <a:spLocks noGrp="1" noChangeArrowheads="1"/>
          </p:cNvSpPr>
          <p:nvPr>
            <p:ph type="body" idx="1"/>
          </p:nvPr>
        </p:nvSpPr>
        <p:spPr/>
        <p:txBody>
          <a:bodyPr/>
          <a:lstStyle/>
          <a:p>
            <a:r>
              <a:rPr lang="zh-CN" altLang="en-US" dirty="0"/>
              <a:t>进程（ </a:t>
            </a:r>
            <a:r>
              <a:rPr lang="en-US" altLang="zh-CN" sz="3600" dirty="0"/>
              <a:t>Process</a:t>
            </a:r>
            <a:r>
              <a:rPr lang="en-US" altLang="zh-CN" dirty="0"/>
              <a:t> </a:t>
            </a:r>
            <a:r>
              <a:rPr lang="zh-CN" altLang="en-US" dirty="0"/>
              <a:t>）</a:t>
            </a:r>
          </a:p>
          <a:p>
            <a:pPr lvl="1"/>
            <a:r>
              <a:rPr lang="zh-CN" altLang="en-US" dirty="0"/>
              <a:t>其他定义（研究的不同角度）</a:t>
            </a:r>
          </a:p>
          <a:p>
            <a:pPr lvl="2"/>
            <a:r>
              <a:rPr lang="zh-CN" altLang="en-US" dirty="0">
                <a:sym typeface="Symbol" pitchFamily="18" charset="2"/>
              </a:rPr>
              <a:t>进程是可以和别的计算并发执行的计算</a:t>
            </a:r>
          </a:p>
          <a:p>
            <a:pPr lvl="2"/>
            <a:r>
              <a:rPr lang="zh-CN" altLang="en-US" dirty="0">
                <a:sym typeface="Symbol" pitchFamily="18" charset="2"/>
              </a:rPr>
              <a:t>进程是程序的一次执行，亦即进程是在给定内存区域中的一组指令序列的执行过程</a:t>
            </a:r>
          </a:p>
          <a:p>
            <a:pPr lvl="2"/>
            <a:r>
              <a:rPr lang="zh-CN" altLang="en-US" dirty="0">
                <a:sym typeface="Symbol" pitchFamily="18" charset="2"/>
              </a:rPr>
              <a:t>所谓进程，就是一个程序在给定活动空间和初始环境下，在一</a:t>
            </a:r>
            <a:r>
              <a:rPr lang="zh-CN" altLang="en-US" dirty="0" smtClean="0">
                <a:sym typeface="Symbol" pitchFamily="18" charset="2"/>
              </a:rPr>
              <a:t>个处理器上</a:t>
            </a:r>
            <a:r>
              <a:rPr lang="zh-CN" altLang="en-US" dirty="0">
                <a:sym typeface="Symbol" pitchFamily="18" charset="2"/>
              </a:rPr>
              <a:t>的执行过程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539750" y="260350"/>
            <a:ext cx="7345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3667" name="Rectangle 3"/>
          <p:cNvSpPr>
            <a:spLocks noGrp="1" noChangeArrowheads="1"/>
          </p:cNvSpPr>
          <p:nvPr>
            <p:ph type="body" idx="1"/>
          </p:nvPr>
        </p:nvSpPr>
        <p:spPr>
          <a:xfrm>
            <a:off x="539750" y="1052513"/>
            <a:ext cx="8001000" cy="5661025"/>
          </a:xfrm>
        </p:spPr>
        <p:txBody>
          <a:bodyPr/>
          <a:lstStyle/>
          <a:p>
            <a:r>
              <a:rPr lang="zh-CN" altLang="en-US" dirty="0"/>
              <a:t>进程调度算法</a:t>
            </a:r>
          </a:p>
          <a:p>
            <a:pPr lvl="1"/>
            <a:r>
              <a:rPr lang="zh-CN" altLang="en-US" dirty="0"/>
              <a:t>基于优先级的调度（</a:t>
            </a:r>
            <a:r>
              <a:rPr lang="en-US" altLang="zh-CN" dirty="0"/>
              <a:t>HPF</a:t>
            </a:r>
            <a:r>
              <a:rPr lang="zh-CN" altLang="en-US" dirty="0"/>
              <a:t>，</a:t>
            </a:r>
            <a:r>
              <a:rPr lang="en-US" altLang="zh-CN" dirty="0"/>
              <a:t>Highest Priority First</a:t>
            </a:r>
            <a:r>
              <a:rPr lang="zh-CN" altLang="en-US" dirty="0"/>
              <a:t>）</a:t>
            </a:r>
          </a:p>
          <a:p>
            <a:pPr lvl="2"/>
            <a:r>
              <a:rPr lang="zh-CN" altLang="en-US" dirty="0"/>
              <a:t>确定</a:t>
            </a:r>
            <a:r>
              <a:rPr lang="zh-CN" altLang="en-US" dirty="0" smtClean="0"/>
              <a:t>静态优先数的原则</a:t>
            </a:r>
            <a:endParaRPr lang="zh-CN" altLang="en-US" dirty="0"/>
          </a:p>
          <a:p>
            <a:pPr lvl="3"/>
            <a:r>
              <a:rPr lang="zh-CN" altLang="en-US" dirty="0"/>
              <a:t>根据</a:t>
            </a:r>
            <a:r>
              <a:rPr lang="zh-CN" altLang="en-US" dirty="0">
                <a:solidFill>
                  <a:srgbClr val="FF0000"/>
                </a:solidFill>
              </a:rPr>
              <a:t>进程的类型</a:t>
            </a:r>
            <a:r>
              <a:rPr lang="zh-CN" altLang="en-US" dirty="0"/>
              <a:t>确定</a:t>
            </a:r>
          </a:p>
          <a:p>
            <a:pPr lvl="4"/>
            <a:r>
              <a:rPr lang="zh-CN" altLang="en-US" dirty="0"/>
              <a:t>系统进程优于用户进程</a:t>
            </a:r>
          </a:p>
          <a:p>
            <a:pPr lvl="4"/>
            <a:r>
              <a:rPr lang="en-US" altLang="zh-CN" dirty="0"/>
              <a:t>I/O</a:t>
            </a:r>
            <a:r>
              <a:rPr lang="zh-CN" altLang="en-US" dirty="0"/>
              <a:t>忙的进程优于</a:t>
            </a:r>
            <a:r>
              <a:rPr lang="en-US" altLang="zh-CN" dirty="0"/>
              <a:t>CPU</a:t>
            </a:r>
            <a:r>
              <a:rPr lang="zh-CN" altLang="en-US" dirty="0"/>
              <a:t>忙的进程</a:t>
            </a:r>
          </a:p>
          <a:p>
            <a:pPr lvl="4"/>
            <a:r>
              <a:rPr lang="zh-CN" altLang="en-US" dirty="0"/>
              <a:t>在分时系统中，前台进程优于后台进程</a:t>
            </a:r>
          </a:p>
          <a:p>
            <a:pPr lvl="3"/>
            <a:r>
              <a:rPr lang="zh-CN" altLang="en-US" dirty="0"/>
              <a:t>根据</a:t>
            </a:r>
            <a:r>
              <a:rPr lang="zh-CN" altLang="en-US" dirty="0">
                <a:solidFill>
                  <a:srgbClr val="FF0000"/>
                </a:solidFill>
              </a:rPr>
              <a:t>作业需要的资源</a:t>
            </a:r>
            <a:r>
              <a:rPr lang="zh-CN" altLang="en-US" dirty="0"/>
              <a:t>确定</a:t>
            </a:r>
          </a:p>
          <a:p>
            <a:pPr lvl="4"/>
            <a:r>
              <a:rPr lang="zh-CN" altLang="en-US" dirty="0"/>
              <a:t>短作业优先的原则</a:t>
            </a:r>
          </a:p>
          <a:p>
            <a:pPr lvl="4"/>
            <a:r>
              <a:rPr lang="zh-CN" altLang="en-US" dirty="0"/>
              <a:t>资源占用越大、优先数越低的原则</a:t>
            </a:r>
          </a:p>
          <a:p>
            <a:pPr lvl="3"/>
            <a:r>
              <a:rPr lang="zh-CN" altLang="en-US" dirty="0"/>
              <a:t>根据</a:t>
            </a:r>
            <a:r>
              <a:rPr lang="zh-CN" altLang="en-US" dirty="0">
                <a:solidFill>
                  <a:srgbClr val="FF0000"/>
                </a:solidFill>
              </a:rPr>
              <a:t>作业到达的时间</a:t>
            </a:r>
            <a:r>
              <a:rPr lang="zh-CN" altLang="en-US" dirty="0"/>
              <a:t>确定</a:t>
            </a:r>
          </a:p>
          <a:p>
            <a:pPr lvl="4"/>
            <a:r>
              <a:rPr lang="zh-CN" altLang="en-US" dirty="0"/>
              <a:t>先到先服务方法（</a:t>
            </a:r>
            <a:r>
              <a:rPr lang="en-US" altLang="zh-CN" dirty="0"/>
              <a:t>FCFS</a:t>
            </a:r>
            <a:r>
              <a:rPr lang="zh-CN" altLang="en-US" dirty="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539750" y="260350"/>
            <a:ext cx="7777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ea typeface="黑体" pitchFamily="2" charset="-122"/>
              </a:rPr>
              <a:t>进程和线程</a:t>
            </a:r>
          </a:p>
        </p:txBody>
      </p:sp>
      <p:sp>
        <p:nvSpPr>
          <p:cNvPr id="117763" name="Rectangle 3"/>
          <p:cNvSpPr>
            <a:spLocks noGrp="1" noChangeArrowheads="1"/>
          </p:cNvSpPr>
          <p:nvPr>
            <p:ph type="body" idx="1"/>
          </p:nvPr>
        </p:nvSpPr>
        <p:spPr>
          <a:xfrm>
            <a:off x="539750" y="1196975"/>
            <a:ext cx="8001000" cy="5162550"/>
          </a:xfrm>
          <a:noFill/>
        </p:spPr>
        <p:txBody>
          <a:bodyPr>
            <a:spAutoFit/>
          </a:bodyPr>
          <a:lstStyle/>
          <a:p>
            <a:pPr>
              <a:lnSpc>
                <a:spcPct val="90000"/>
              </a:lnSpc>
              <a:spcBef>
                <a:spcPct val="15000"/>
              </a:spcBef>
            </a:pPr>
            <a:r>
              <a:rPr lang="zh-CN" altLang="en-US" sz="2800"/>
              <a:t>进程调度算法</a:t>
            </a:r>
          </a:p>
          <a:p>
            <a:pPr lvl="1">
              <a:lnSpc>
                <a:spcPct val="90000"/>
              </a:lnSpc>
              <a:spcBef>
                <a:spcPct val="15000"/>
              </a:spcBef>
            </a:pPr>
            <a:r>
              <a:rPr lang="zh-CN" altLang="en-US" sz="2400"/>
              <a:t>基于优先级的调度（</a:t>
            </a:r>
            <a:r>
              <a:rPr lang="en-US" altLang="zh-CN" sz="2400"/>
              <a:t>HPF</a:t>
            </a:r>
            <a:r>
              <a:rPr lang="zh-CN" altLang="en-US" sz="2400"/>
              <a:t>，</a:t>
            </a:r>
            <a:r>
              <a:rPr lang="en-US" altLang="zh-CN" sz="2400"/>
              <a:t>Highest Priority First</a:t>
            </a:r>
            <a:r>
              <a:rPr lang="zh-CN" altLang="en-US" sz="2400"/>
              <a:t>）</a:t>
            </a:r>
          </a:p>
          <a:p>
            <a:pPr lvl="2">
              <a:lnSpc>
                <a:spcPct val="90000"/>
              </a:lnSpc>
              <a:spcBef>
                <a:spcPct val="15000"/>
              </a:spcBef>
            </a:pPr>
            <a:r>
              <a:rPr lang="zh-CN" altLang="en-US"/>
              <a:t>改变动态优先数的规则</a:t>
            </a:r>
          </a:p>
          <a:p>
            <a:pPr lvl="3">
              <a:lnSpc>
                <a:spcPct val="90000"/>
              </a:lnSpc>
              <a:spcBef>
                <a:spcPct val="15000"/>
              </a:spcBef>
            </a:pPr>
            <a:r>
              <a:rPr lang="zh-CN" altLang="en-US"/>
              <a:t>线性方式规则</a:t>
            </a:r>
            <a:r>
              <a:rPr lang="zh-CN" altLang="en-US" sz="2400"/>
              <a:t> </a:t>
            </a:r>
          </a:p>
          <a:p>
            <a:pPr lvl="4">
              <a:lnSpc>
                <a:spcPct val="90000"/>
              </a:lnSpc>
              <a:spcBef>
                <a:spcPct val="15000"/>
              </a:spcBef>
            </a:pPr>
            <a:r>
              <a:rPr lang="zh-CN" altLang="en-US"/>
              <a:t>就绪队列进程的优先数以</a:t>
            </a:r>
            <a:r>
              <a:rPr lang="en-US" altLang="zh-CN"/>
              <a:t>a</a:t>
            </a:r>
            <a:r>
              <a:rPr lang="zh-CN" altLang="en-US"/>
              <a:t>的速度增加，正在执行的进程优先数以</a:t>
            </a:r>
            <a:r>
              <a:rPr lang="en-US" altLang="zh-CN"/>
              <a:t>b</a:t>
            </a:r>
            <a:r>
              <a:rPr lang="zh-CN" altLang="en-US"/>
              <a:t>的速率改变，通过选择</a:t>
            </a:r>
            <a:r>
              <a:rPr lang="en-US" altLang="zh-CN"/>
              <a:t>a</a:t>
            </a:r>
            <a:r>
              <a:rPr lang="zh-CN" altLang="en-US"/>
              <a:t>、</a:t>
            </a:r>
            <a:r>
              <a:rPr lang="en-US" altLang="zh-CN"/>
              <a:t>b</a:t>
            </a:r>
            <a:r>
              <a:rPr lang="zh-CN" altLang="en-US"/>
              <a:t>值形成各种算法</a:t>
            </a:r>
          </a:p>
          <a:p>
            <a:pPr lvl="3">
              <a:lnSpc>
                <a:spcPct val="90000"/>
              </a:lnSpc>
              <a:spcBef>
                <a:spcPct val="15000"/>
              </a:spcBef>
            </a:pPr>
            <a:r>
              <a:rPr lang="zh-CN" altLang="en-US"/>
              <a:t> 非线性方式规则</a:t>
            </a:r>
          </a:p>
          <a:p>
            <a:pPr lvl="4">
              <a:lnSpc>
                <a:spcPct val="90000"/>
              </a:lnSpc>
              <a:spcBef>
                <a:spcPct val="15000"/>
              </a:spcBef>
            </a:pPr>
            <a:r>
              <a:rPr lang="zh-CN" altLang="en-US"/>
              <a:t>在进程进入系统后的前一阶段，其优先数不变，或随时间线性减少。当该进程的等待时间达到某一给定的最大值时，其优先数又突然跃变到某一最高值，从而使该进程能很快地投入运行</a:t>
            </a:r>
          </a:p>
          <a:p>
            <a:pPr lvl="4">
              <a:lnSpc>
                <a:spcPct val="90000"/>
              </a:lnSpc>
              <a:spcBef>
                <a:spcPct val="15000"/>
              </a:spcBef>
            </a:pPr>
            <a:r>
              <a:rPr lang="zh-CN" altLang="en-US"/>
              <a:t>与短作业优先的算法结合起来，既可使短作业优先运行，又可以保证长作业在等待了一个最大的给定时间后，也能得到运行的机会</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539750" y="260350"/>
            <a:ext cx="7632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8787" name="Rectangle 3"/>
          <p:cNvSpPr>
            <a:spLocks noGrp="1" noChangeArrowheads="1"/>
          </p:cNvSpPr>
          <p:nvPr>
            <p:ph type="body" idx="1"/>
          </p:nvPr>
        </p:nvSpPr>
        <p:spPr>
          <a:xfrm>
            <a:off x="539750" y="1196975"/>
            <a:ext cx="8064500" cy="5183188"/>
          </a:xfrm>
        </p:spPr>
        <p:txBody>
          <a:bodyPr/>
          <a:lstStyle/>
          <a:p>
            <a:r>
              <a:rPr lang="zh-CN" altLang="en-US" dirty="0"/>
              <a:t>进程调度算法</a:t>
            </a:r>
          </a:p>
          <a:p>
            <a:pPr lvl="1"/>
            <a:r>
              <a:rPr lang="zh-CN" altLang="en-US" dirty="0"/>
              <a:t>时间片轮转</a:t>
            </a:r>
            <a:r>
              <a:rPr lang="zh-CN" altLang="en-US" dirty="0" smtClean="0"/>
              <a:t>调度</a:t>
            </a:r>
            <a:r>
              <a:rPr lang="zh-CN" altLang="en-US" dirty="0"/>
              <a:t>算法</a:t>
            </a:r>
            <a:r>
              <a:rPr lang="en-US" altLang="zh-CN" dirty="0"/>
              <a:t>(RR</a:t>
            </a:r>
            <a:r>
              <a:rPr lang="zh-CN" altLang="en-US" dirty="0"/>
              <a:t>，</a:t>
            </a:r>
            <a:r>
              <a:rPr lang="en-US" altLang="zh-CN" dirty="0"/>
              <a:t>Round Robin)</a:t>
            </a:r>
          </a:p>
          <a:p>
            <a:pPr lvl="2"/>
            <a:r>
              <a:rPr lang="zh-CN" altLang="en-US" dirty="0"/>
              <a:t>把</a:t>
            </a:r>
            <a:r>
              <a:rPr lang="en-US" altLang="zh-CN" dirty="0"/>
              <a:t>CPU</a:t>
            </a:r>
            <a:r>
              <a:rPr lang="zh-CN" altLang="en-US" dirty="0"/>
              <a:t>划分成若干时间片，并且按顺序赋给就绪队列中的每一个进程，进程轮流占有</a:t>
            </a:r>
            <a:r>
              <a:rPr lang="en-US" altLang="zh-CN" dirty="0"/>
              <a:t>CPU</a:t>
            </a:r>
            <a:r>
              <a:rPr lang="zh-CN" altLang="en-US" dirty="0"/>
              <a:t>，当时间片用完时，即使进程未执行完毕，系统也剥夺该进程的</a:t>
            </a:r>
            <a:r>
              <a:rPr lang="en-US" altLang="zh-CN" dirty="0"/>
              <a:t>CPU</a:t>
            </a:r>
            <a:r>
              <a:rPr lang="zh-CN" altLang="en-US" dirty="0"/>
              <a:t>，将该进程排在就绪队列末尾，同时系统选择另一个进程运行</a:t>
            </a:r>
          </a:p>
          <a:p>
            <a:pPr lvl="2"/>
            <a:r>
              <a:rPr lang="zh-CN" altLang="en-US" dirty="0"/>
              <a:t>分时系统中常用时间片轮转法</a:t>
            </a:r>
          </a:p>
          <a:p>
            <a:pPr lvl="2"/>
            <a:endParaRPr lang="zh-CN" altLang="en-US" dirty="0"/>
          </a:p>
          <a:p>
            <a:pPr lvl="2"/>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19811" name="Rectangle 3"/>
          <p:cNvSpPr>
            <a:spLocks noGrp="1" noChangeArrowheads="1"/>
          </p:cNvSpPr>
          <p:nvPr>
            <p:ph type="body" idx="1"/>
          </p:nvPr>
        </p:nvSpPr>
        <p:spPr>
          <a:xfrm>
            <a:off x="539750" y="1196975"/>
            <a:ext cx="8353425" cy="5183188"/>
          </a:xfrm>
        </p:spPr>
        <p:txBody>
          <a:bodyPr/>
          <a:lstStyle/>
          <a:p>
            <a:r>
              <a:rPr lang="zh-CN" altLang="en-US" dirty="0"/>
              <a:t>进程调度算法</a:t>
            </a:r>
          </a:p>
          <a:p>
            <a:pPr lvl="1"/>
            <a:r>
              <a:rPr lang="zh-CN" altLang="en-US" dirty="0"/>
              <a:t>时间片</a:t>
            </a:r>
            <a:r>
              <a:rPr lang="zh-CN" altLang="en-US" dirty="0" smtClean="0"/>
              <a:t>轮转调度</a:t>
            </a:r>
            <a:r>
              <a:rPr lang="zh-CN" altLang="en-US" dirty="0"/>
              <a:t>算法</a:t>
            </a:r>
            <a:r>
              <a:rPr lang="en-US" altLang="zh-CN" dirty="0"/>
              <a:t>(RR</a:t>
            </a:r>
            <a:r>
              <a:rPr lang="zh-CN" altLang="en-US" dirty="0"/>
              <a:t>，</a:t>
            </a:r>
            <a:r>
              <a:rPr lang="en-US" altLang="zh-CN" dirty="0"/>
              <a:t>Round Robin)</a:t>
            </a:r>
          </a:p>
          <a:p>
            <a:pPr lvl="2"/>
            <a:r>
              <a:rPr lang="zh-CN" altLang="en-US" dirty="0"/>
              <a:t>时间片选择问题</a:t>
            </a:r>
          </a:p>
          <a:p>
            <a:pPr lvl="3"/>
            <a:r>
              <a:rPr lang="zh-CN" altLang="en-US" dirty="0"/>
              <a:t>固定时间片</a:t>
            </a:r>
          </a:p>
          <a:p>
            <a:pPr lvl="3"/>
            <a:r>
              <a:rPr lang="zh-CN" altLang="en-US" dirty="0"/>
              <a:t>可变时间片</a:t>
            </a:r>
          </a:p>
          <a:p>
            <a:pPr lvl="2"/>
            <a:r>
              <a:rPr lang="zh-CN" altLang="en-US" dirty="0"/>
              <a:t>与时间片大小有关的因素</a:t>
            </a:r>
          </a:p>
          <a:p>
            <a:pPr lvl="3"/>
            <a:r>
              <a:rPr lang="zh-CN" altLang="en-US" dirty="0"/>
              <a:t>系统响应时间</a:t>
            </a:r>
          </a:p>
          <a:p>
            <a:pPr lvl="3"/>
            <a:r>
              <a:rPr lang="zh-CN" altLang="en-US" dirty="0"/>
              <a:t>就绪进程个数</a:t>
            </a:r>
          </a:p>
          <a:p>
            <a:pPr lvl="3"/>
            <a:r>
              <a:rPr lang="en-US" altLang="zh-CN" dirty="0"/>
              <a:t>CPU</a:t>
            </a:r>
            <a:r>
              <a:rPr lang="zh-CN" altLang="en-US" dirty="0"/>
              <a:t>能力</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39750" y="260350"/>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0835" name="Rectangle 3"/>
          <p:cNvSpPr>
            <a:spLocks noGrp="1" noChangeArrowheads="1"/>
          </p:cNvSpPr>
          <p:nvPr>
            <p:ph type="body" idx="1"/>
          </p:nvPr>
        </p:nvSpPr>
        <p:spPr>
          <a:xfrm>
            <a:off x="539750" y="1196975"/>
            <a:ext cx="7993063" cy="5183188"/>
          </a:xfrm>
        </p:spPr>
        <p:txBody>
          <a:bodyPr/>
          <a:lstStyle/>
          <a:p>
            <a:r>
              <a:rPr lang="zh-CN" altLang="en-US" dirty="0"/>
              <a:t>进程调度算法</a:t>
            </a:r>
          </a:p>
          <a:p>
            <a:pPr lvl="1"/>
            <a:r>
              <a:rPr lang="zh-CN" altLang="en-US" dirty="0"/>
              <a:t>多队列反馈调度</a:t>
            </a:r>
            <a:r>
              <a:rPr lang="zh-CN" altLang="en-US" dirty="0" smtClean="0"/>
              <a:t>算法（</a:t>
            </a:r>
            <a:r>
              <a:rPr lang="en-US" altLang="zh-CN" dirty="0" smtClean="0">
                <a:latin typeface="Times New Roman" panose="02020603050405020304" pitchFamily="18" charset="0"/>
              </a:rPr>
              <a:t>Multi-level queue</a:t>
            </a:r>
            <a:r>
              <a:rPr lang="zh-CN" altLang="en-US" dirty="0" smtClean="0"/>
              <a:t>）</a:t>
            </a:r>
            <a:endParaRPr lang="zh-CN" altLang="en-US" dirty="0"/>
          </a:p>
          <a:p>
            <a:pPr lvl="2"/>
            <a:r>
              <a:rPr lang="zh-CN" altLang="en-US" dirty="0"/>
              <a:t>将就绪队列分为</a:t>
            </a:r>
            <a:r>
              <a:rPr lang="en-US" altLang="zh-CN" dirty="0"/>
              <a:t>N</a:t>
            </a:r>
            <a:r>
              <a:rPr lang="zh-CN" altLang="en-US" dirty="0"/>
              <a:t>级，每个就绪队列分配给不同的时间片，队列级别越高，时间越长，级别越小，时间片越小，最后一级采用时间片轮转，其他队列采用先进先出</a:t>
            </a:r>
          </a:p>
          <a:p>
            <a:pPr lvl="2"/>
            <a:r>
              <a:rPr lang="zh-CN" altLang="en-US" dirty="0"/>
              <a:t>系统从第一级调度，当第一级为空时，系统转向第二个队列，</a:t>
            </a:r>
            <a:r>
              <a:rPr lang="en-US" altLang="zh-CN" dirty="0" smtClean="0"/>
              <a:t>.....</a:t>
            </a:r>
            <a:r>
              <a:rPr lang="zh-CN" altLang="en-US" dirty="0" smtClean="0"/>
              <a:t>，当</a:t>
            </a:r>
            <a:r>
              <a:rPr lang="zh-CN" altLang="en-US" dirty="0"/>
              <a:t>运行进程用完一个时间片，放弃</a:t>
            </a:r>
            <a:r>
              <a:rPr lang="en-US" altLang="zh-CN" dirty="0"/>
              <a:t>CPU</a:t>
            </a:r>
            <a:r>
              <a:rPr lang="zh-CN" altLang="en-US" dirty="0"/>
              <a:t>时，进入下一级队列</a:t>
            </a:r>
          </a:p>
          <a:p>
            <a:pPr lvl="2"/>
            <a:r>
              <a:rPr lang="zh-CN" altLang="en-US" dirty="0"/>
              <a:t>等待进程被唤醒时，进入原来的就绪队列；当进程第一次就绪时，进入第一级队列</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1859" name="Rectangle 3"/>
          <p:cNvSpPr>
            <a:spLocks noGrp="1" noChangeArrowheads="1"/>
          </p:cNvSpPr>
          <p:nvPr>
            <p:ph type="body" idx="1"/>
          </p:nvPr>
        </p:nvSpPr>
        <p:spPr>
          <a:xfrm>
            <a:off x="53752" y="1196975"/>
            <a:ext cx="9036496" cy="5183188"/>
          </a:xfrm>
        </p:spPr>
        <p:txBody>
          <a:bodyPr/>
          <a:lstStyle/>
          <a:p>
            <a:r>
              <a:rPr lang="zh-CN" altLang="en-US" dirty="0"/>
              <a:t>进程调度时机</a:t>
            </a:r>
          </a:p>
          <a:p>
            <a:pPr lvl="1"/>
            <a:r>
              <a:rPr lang="zh-CN" altLang="en-US" dirty="0"/>
              <a:t>当一个进程运行完毕，或由于某种错误而终止运行</a:t>
            </a:r>
          </a:p>
          <a:p>
            <a:pPr lvl="1"/>
            <a:r>
              <a:rPr lang="zh-CN" altLang="en-US" dirty="0"/>
              <a:t>当一个进程在运行中处于等待状态（等待</a:t>
            </a:r>
            <a:r>
              <a:rPr lang="en-US" altLang="zh-CN" dirty="0"/>
              <a:t>I/O</a:t>
            </a:r>
            <a:r>
              <a:rPr lang="zh-CN" altLang="en-US" dirty="0"/>
              <a:t>）</a:t>
            </a:r>
          </a:p>
          <a:p>
            <a:pPr lvl="1"/>
            <a:r>
              <a:rPr lang="zh-CN" altLang="en-US" dirty="0"/>
              <a:t>分时系统中时间片到</a:t>
            </a:r>
          </a:p>
          <a:p>
            <a:pPr lvl="1"/>
            <a:r>
              <a:rPr lang="zh-CN" altLang="en-US" dirty="0"/>
              <a:t>当有一个优先级更高的进程就绪（可抢占式）</a:t>
            </a:r>
          </a:p>
          <a:p>
            <a:pPr lvl="1"/>
            <a:endParaRPr lang="zh-CN" altLang="en-US" dirty="0"/>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39750" y="260350"/>
            <a:ext cx="7777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2883" name="Rectangle 3"/>
          <p:cNvSpPr>
            <a:spLocks noGrp="1" noChangeArrowheads="1"/>
          </p:cNvSpPr>
          <p:nvPr>
            <p:ph type="body" idx="1"/>
          </p:nvPr>
        </p:nvSpPr>
        <p:spPr>
          <a:xfrm>
            <a:off x="539750" y="1196975"/>
            <a:ext cx="8064500" cy="5183188"/>
          </a:xfrm>
        </p:spPr>
        <p:txBody>
          <a:bodyPr/>
          <a:lstStyle/>
          <a:p>
            <a:r>
              <a:rPr lang="zh-CN" altLang="en-US" dirty="0"/>
              <a:t>进程调度过程</a:t>
            </a:r>
          </a:p>
          <a:p>
            <a:pPr lvl="1"/>
            <a:r>
              <a:rPr lang="zh-CN" altLang="en-US" dirty="0"/>
              <a:t>保存现场</a:t>
            </a:r>
          </a:p>
          <a:p>
            <a:pPr lvl="2"/>
            <a:r>
              <a:rPr lang="zh-CN" altLang="en-US" dirty="0"/>
              <a:t>顺序保存</a:t>
            </a:r>
            <a:r>
              <a:rPr lang="en-US" altLang="zh-CN" dirty="0"/>
              <a:t>CPU</a:t>
            </a:r>
            <a:r>
              <a:rPr lang="zh-CN" altLang="en-US" dirty="0"/>
              <a:t>现场，最后一步保存</a:t>
            </a:r>
            <a:r>
              <a:rPr lang="en-US" altLang="zh-CN" dirty="0" smtClean="0"/>
              <a:t>PSW</a:t>
            </a:r>
            <a:r>
              <a:rPr lang="zh-CN" altLang="en-US" dirty="0" smtClean="0"/>
              <a:t>（程序状态字</a:t>
            </a:r>
            <a:r>
              <a:rPr lang="zh-CN" altLang="en-US" dirty="0"/>
              <a:t>，包含程序的状态</a:t>
            </a:r>
            <a:r>
              <a:rPr lang="zh-CN" altLang="en-US" dirty="0" smtClean="0"/>
              <a:t>信息</a:t>
            </a:r>
            <a:r>
              <a:rPr lang="zh-CN" altLang="en-US" dirty="0"/>
              <a:t>）</a:t>
            </a:r>
            <a:endParaRPr lang="en-US" altLang="zh-CN" dirty="0"/>
          </a:p>
          <a:p>
            <a:pPr lvl="1"/>
            <a:r>
              <a:rPr lang="zh-CN" altLang="en-US" dirty="0"/>
              <a:t>选择要运行的程序</a:t>
            </a:r>
          </a:p>
          <a:p>
            <a:pPr lvl="2"/>
            <a:r>
              <a:rPr lang="zh-CN" altLang="en-US" dirty="0"/>
              <a:t>如果没有就绪进程，系统会安排一个闲逛</a:t>
            </a:r>
            <a:r>
              <a:rPr lang="zh-CN" altLang="en-US" dirty="0" smtClean="0"/>
              <a:t>进程</a:t>
            </a:r>
            <a:r>
              <a:rPr lang="zh-CN" altLang="en-US" dirty="0"/>
              <a:t>（</a:t>
            </a:r>
            <a:r>
              <a:rPr lang="en-US" altLang="zh-CN" dirty="0" smtClean="0"/>
              <a:t>idle</a:t>
            </a:r>
            <a:r>
              <a:rPr lang="zh-CN" altLang="en-US" dirty="0"/>
              <a:t>）</a:t>
            </a:r>
            <a:r>
              <a:rPr lang="zh-CN" altLang="en-US" dirty="0" smtClean="0"/>
              <a:t>，</a:t>
            </a:r>
            <a:r>
              <a:rPr lang="zh-CN" altLang="en-US" dirty="0"/>
              <a:t>没有其他进程时该进程一直运行</a:t>
            </a:r>
          </a:p>
          <a:p>
            <a:pPr lvl="1"/>
            <a:r>
              <a:rPr lang="zh-CN" altLang="en-US" dirty="0"/>
              <a:t>恢复现场</a:t>
            </a:r>
          </a:p>
          <a:p>
            <a:pPr lvl="2"/>
            <a:r>
              <a:rPr lang="zh-CN" altLang="en-US" dirty="0"/>
              <a:t>恢复</a:t>
            </a:r>
            <a:r>
              <a:rPr lang="en-US" altLang="zh-CN" dirty="0"/>
              <a:t>CPU</a:t>
            </a:r>
            <a:r>
              <a:rPr lang="zh-CN" altLang="en-US" dirty="0"/>
              <a:t>现场，最后一步恢复选中进程的</a:t>
            </a:r>
            <a:r>
              <a:rPr lang="en-US" altLang="zh-CN" dirty="0"/>
              <a:t>PSW</a:t>
            </a:r>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539750" y="260350"/>
            <a:ext cx="7777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3907" name="Rectangle 3"/>
          <p:cNvSpPr>
            <a:spLocks noGrp="1" noChangeArrowheads="1"/>
          </p:cNvSpPr>
          <p:nvPr>
            <p:ph type="body" idx="1"/>
          </p:nvPr>
        </p:nvSpPr>
        <p:spPr>
          <a:xfrm>
            <a:off x="539750" y="1196975"/>
            <a:ext cx="8135938" cy="5184775"/>
          </a:xfrm>
        </p:spPr>
        <p:txBody>
          <a:bodyPr/>
          <a:lstStyle/>
          <a:p>
            <a:r>
              <a:rPr lang="zh-CN" altLang="en-US" dirty="0"/>
              <a:t>进程调度过程</a:t>
            </a:r>
          </a:p>
          <a:p>
            <a:pPr lvl="1"/>
            <a:r>
              <a:rPr lang="zh-CN" altLang="en-US" dirty="0"/>
              <a:t>进程切换</a:t>
            </a:r>
          </a:p>
          <a:p>
            <a:pPr lvl="2"/>
            <a:r>
              <a:rPr lang="zh-CN" altLang="en-US" dirty="0"/>
              <a:t>定义</a:t>
            </a:r>
          </a:p>
          <a:p>
            <a:pPr lvl="3"/>
            <a:r>
              <a:rPr lang="zh-CN" altLang="en-US" dirty="0">
                <a:solidFill>
                  <a:srgbClr val="FF0000"/>
                </a:solidFill>
              </a:rPr>
              <a:t>一个</a:t>
            </a:r>
            <a:r>
              <a:rPr lang="zh-CN" altLang="en-US" dirty="0"/>
              <a:t>进程</a:t>
            </a:r>
            <a:r>
              <a:rPr lang="zh-CN" altLang="en-US" dirty="0">
                <a:solidFill>
                  <a:srgbClr val="FF0000"/>
                </a:solidFill>
              </a:rPr>
              <a:t>让出</a:t>
            </a:r>
            <a:r>
              <a:rPr lang="zh-CN" altLang="en-US" dirty="0"/>
              <a:t>处理器，由</a:t>
            </a:r>
            <a:r>
              <a:rPr lang="zh-CN" altLang="en-US" dirty="0">
                <a:solidFill>
                  <a:srgbClr val="FF0000"/>
                </a:solidFill>
              </a:rPr>
              <a:t>另一个</a:t>
            </a:r>
            <a:r>
              <a:rPr lang="zh-CN" altLang="en-US" dirty="0"/>
              <a:t>进程</a:t>
            </a:r>
            <a:r>
              <a:rPr lang="zh-CN" altLang="en-US" dirty="0">
                <a:solidFill>
                  <a:srgbClr val="FF0000"/>
                </a:solidFill>
              </a:rPr>
              <a:t>占用</a:t>
            </a:r>
            <a:r>
              <a:rPr lang="zh-CN" altLang="en-US" dirty="0"/>
              <a:t>处理器的过程</a:t>
            </a:r>
          </a:p>
          <a:p>
            <a:pPr lvl="2"/>
            <a:r>
              <a:rPr lang="zh-CN" altLang="en-US" dirty="0">
                <a:cs typeface="Times New Roman" pitchFamily="18" charset="0"/>
              </a:rPr>
              <a:t>进程的切换是由进程状态的变化引起的</a:t>
            </a:r>
          </a:p>
          <a:p>
            <a:pPr lvl="3"/>
            <a:r>
              <a:rPr lang="zh-CN" altLang="en-US" dirty="0">
                <a:cs typeface="Times New Roman" pitchFamily="18" charset="0"/>
              </a:rPr>
              <a:t>当有中断事件发生时，当前运行的进程被中断，中断响应后由操作系统处理出现的中断事件</a:t>
            </a:r>
          </a:p>
          <a:p>
            <a:pPr lvl="3"/>
            <a:r>
              <a:rPr lang="zh-CN" altLang="en-US" dirty="0">
                <a:cs typeface="Times New Roman" pitchFamily="18" charset="0"/>
              </a:rPr>
              <a:t>中断处理后，某些进程的状态会发生变化，也可能又创建了一些新的进程，要进行队列的调整</a:t>
            </a:r>
          </a:p>
          <a:p>
            <a:pPr lvl="3"/>
            <a:r>
              <a:rPr lang="zh-CN" altLang="en-US" dirty="0">
                <a:cs typeface="Times New Roman" pitchFamily="18" charset="0"/>
              </a:rPr>
              <a:t>进程调度根据预定的调度算法从就绪队列选一个进程占用</a:t>
            </a:r>
            <a:r>
              <a:rPr lang="en-US" altLang="zh-CN" dirty="0">
                <a:cs typeface="Times New Roman" pitchFamily="18" charset="0"/>
              </a:rPr>
              <a:t>CPU</a:t>
            </a:r>
            <a:r>
              <a:rPr lang="zh-CN" altLang="en-US" dirty="0">
                <a:cs typeface="Times New Roman" pitchFamily="18" charset="0"/>
              </a:rPr>
              <a:t>。这个占用</a:t>
            </a:r>
            <a:r>
              <a:rPr lang="en-US" altLang="zh-CN" dirty="0">
                <a:cs typeface="Times New Roman" pitchFamily="18" charset="0"/>
              </a:rPr>
              <a:t>CPU</a:t>
            </a:r>
            <a:r>
              <a:rPr lang="zh-CN" altLang="en-US" dirty="0">
                <a:cs typeface="Times New Roman" pitchFamily="18" charset="0"/>
              </a:rPr>
              <a:t>运行的进程可能仍是被中断的进程，也可能是另一个进程</a:t>
            </a:r>
          </a:p>
          <a:p>
            <a:pPr lvl="3"/>
            <a:r>
              <a:rPr lang="zh-CN" altLang="en-US" dirty="0">
                <a:cs typeface="Times New Roman" pitchFamily="18" charset="0"/>
              </a:rPr>
              <a:t>进程的切换使系统中的各进程均有机会占用</a:t>
            </a:r>
            <a:r>
              <a:rPr lang="en-US" altLang="zh-CN" dirty="0">
                <a:cs typeface="Times New Roman" pitchFamily="18" charset="0"/>
              </a:rPr>
              <a:t>CPU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4931" name="Rectangle 3"/>
          <p:cNvSpPr>
            <a:spLocks noGrp="1" noChangeArrowheads="1"/>
          </p:cNvSpPr>
          <p:nvPr>
            <p:ph type="body" idx="1"/>
          </p:nvPr>
        </p:nvSpPr>
        <p:spPr>
          <a:xfrm>
            <a:off x="251520" y="1196975"/>
            <a:ext cx="8712968" cy="5183188"/>
          </a:xfrm>
        </p:spPr>
        <p:txBody>
          <a:bodyPr/>
          <a:lstStyle/>
          <a:p>
            <a:r>
              <a:rPr lang="zh-CN" altLang="en-US" dirty="0"/>
              <a:t>进程调度过程</a:t>
            </a:r>
          </a:p>
          <a:p>
            <a:pPr lvl="1"/>
            <a:r>
              <a:rPr lang="zh-CN" altLang="en-US" dirty="0"/>
              <a:t>在进程（上下文）中切换的步骤</a:t>
            </a:r>
          </a:p>
          <a:p>
            <a:pPr lvl="2"/>
            <a:r>
              <a:rPr lang="zh-CN" altLang="en-US" dirty="0"/>
              <a:t>保存</a:t>
            </a:r>
            <a:r>
              <a:rPr lang="zh-CN" altLang="en-US" dirty="0">
                <a:solidFill>
                  <a:srgbClr val="FF0000"/>
                </a:solidFill>
              </a:rPr>
              <a:t>处理器的上下文</a:t>
            </a:r>
            <a:r>
              <a:rPr lang="zh-CN" altLang="en-US" dirty="0"/>
              <a:t>，包括程序计数器和其它寄存器</a:t>
            </a:r>
          </a:p>
          <a:p>
            <a:pPr lvl="2"/>
            <a:r>
              <a:rPr lang="zh-CN" altLang="en-US" dirty="0"/>
              <a:t>用新状态和其它相关信息更新正在运行进程的</a:t>
            </a:r>
            <a:r>
              <a:rPr lang="en-US" altLang="zh-CN" dirty="0"/>
              <a:t>PCB</a:t>
            </a:r>
          </a:p>
          <a:p>
            <a:pPr lvl="2"/>
            <a:r>
              <a:rPr lang="zh-CN" altLang="en-US" dirty="0"/>
              <a:t>把原来的进程移至合适的队列：就绪、等待</a:t>
            </a:r>
          </a:p>
          <a:p>
            <a:pPr lvl="2"/>
            <a:r>
              <a:rPr lang="zh-CN" altLang="en-US" dirty="0"/>
              <a:t>选择另一个要执行的进程</a:t>
            </a:r>
          </a:p>
          <a:p>
            <a:pPr lvl="2"/>
            <a:r>
              <a:rPr lang="zh-CN" altLang="en-US" dirty="0"/>
              <a:t>更新被选中进程的</a:t>
            </a:r>
            <a:r>
              <a:rPr lang="en-US" altLang="zh-CN" dirty="0"/>
              <a:t>PCB</a:t>
            </a:r>
          </a:p>
          <a:p>
            <a:pPr lvl="2"/>
            <a:r>
              <a:rPr lang="zh-CN" altLang="en-US" dirty="0"/>
              <a:t>从被选中进程中重装入</a:t>
            </a:r>
            <a:r>
              <a:rPr lang="en-US" altLang="zh-CN" dirty="0"/>
              <a:t>CPU</a:t>
            </a:r>
            <a:r>
              <a:rPr lang="zh-CN" altLang="en-US" dirty="0"/>
              <a:t>上下文</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9027" name="Rectangle 3"/>
          <p:cNvSpPr>
            <a:spLocks noGrp="1" noChangeArrowheads="1"/>
          </p:cNvSpPr>
          <p:nvPr>
            <p:ph type="body" idx="1"/>
          </p:nvPr>
        </p:nvSpPr>
        <p:spPr>
          <a:xfrm>
            <a:off x="539750" y="1196975"/>
            <a:ext cx="8064500" cy="4968875"/>
          </a:xfrm>
        </p:spPr>
        <p:txBody>
          <a:bodyPr/>
          <a:lstStyle/>
          <a:p>
            <a:r>
              <a:rPr lang="zh-CN" altLang="en-US" dirty="0"/>
              <a:t>线程</a:t>
            </a:r>
            <a:r>
              <a:rPr lang="en-US" altLang="zh-CN" dirty="0"/>
              <a:t>(Thread)</a:t>
            </a:r>
          </a:p>
          <a:p>
            <a:pPr lvl="1"/>
            <a:r>
              <a:rPr lang="zh-CN" altLang="en-US" dirty="0"/>
              <a:t>为什么要有线程？</a:t>
            </a:r>
          </a:p>
          <a:p>
            <a:pPr lvl="2"/>
            <a:r>
              <a:rPr lang="zh-CN" altLang="en-US" dirty="0"/>
              <a:t>进程的</a:t>
            </a:r>
            <a:r>
              <a:rPr lang="zh-CN" altLang="en-US" dirty="0">
                <a:solidFill>
                  <a:srgbClr val="FF0000"/>
                </a:solidFill>
              </a:rPr>
              <a:t>两个基本属性</a:t>
            </a:r>
            <a:r>
              <a:rPr lang="zh-CN" altLang="en-US" dirty="0"/>
              <a:t>构成进程并发执行的基础</a:t>
            </a:r>
          </a:p>
          <a:p>
            <a:pPr lvl="3"/>
            <a:r>
              <a:rPr lang="zh-CN" altLang="en-US" dirty="0"/>
              <a:t>资源的拥有者</a:t>
            </a:r>
          </a:p>
          <a:p>
            <a:pPr lvl="4"/>
            <a:r>
              <a:rPr lang="zh-CN" altLang="en-US" dirty="0"/>
              <a:t>给每个进程分配一虚拟地址空间，保存进程映像，控制一些资源（文件，</a:t>
            </a:r>
            <a:r>
              <a:rPr lang="en-US" altLang="zh-CN" dirty="0"/>
              <a:t>I/O</a:t>
            </a:r>
            <a:r>
              <a:rPr lang="zh-CN" altLang="en-US" dirty="0"/>
              <a:t>设备），有状态、优先级、调度</a:t>
            </a:r>
          </a:p>
          <a:p>
            <a:pPr lvl="3"/>
            <a:r>
              <a:rPr lang="zh-CN" altLang="en-US" dirty="0"/>
              <a:t>调度单位</a:t>
            </a:r>
          </a:p>
          <a:p>
            <a:pPr lvl="4"/>
            <a:r>
              <a:rPr lang="zh-CN" altLang="en-US" dirty="0"/>
              <a:t>进程是一个执行轨迹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6563" name="Rectangle 3"/>
          <p:cNvSpPr>
            <a:spLocks noGrp="1" noChangeArrowheads="1"/>
          </p:cNvSpPr>
          <p:nvPr>
            <p:ph type="body" idx="1"/>
          </p:nvPr>
        </p:nvSpPr>
        <p:spPr/>
        <p:txBody>
          <a:bodyPr/>
          <a:lstStyle/>
          <a:p>
            <a:pPr marL="609600" indent="-609600"/>
            <a:r>
              <a:rPr lang="zh-CN" altLang="en-US" dirty="0"/>
              <a:t>进程（ </a:t>
            </a:r>
            <a:r>
              <a:rPr lang="en-US" altLang="zh-CN" sz="3600" dirty="0"/>
              <a:t>Process</a:t>
            </a:r>
            <a:r>
              <a:rPr lang="en-US" altLang="zh-CN" dirty="0"/>
              <a:t> </a:t>
            </a:r>
            <a:r>
              <a:rPr lang="zh-CN" altLang="en-US" dirty="0"/>
              <a:t>）</a:t>
            </a:r>
          </a:p>
          <a:p>
            <a:pPr marL="1004888" lvl="1" indent="-533400"/>
            <a:r>
              <a:rPr lang="zh-CN" altLang="en-US" dirty="0"/>
              <a:t>进程与程序的区别</a:t>
            </a:r>
          </a:p>
          <a:p>
            <a:pPr marL="1366838" lvl="2" indent="-457200"/>
            <a:r>
              <a:rPr lang="zh-CN" altLang="en-US" dirty="0">
                <a:solidFill>
                  <a:srgbClr val="FF0000"/>
                </a:solidFill>
              </a:rPr>
              <a:t>进程</a:t>
            </a:r>
            <a:r>
              <a:rPr lang="zh-CN" altLang="en-US" dirty="0"/>
              <a:t>描述程序的</a:t>
            </a:r>
            <a:r>
              <a:rPr lang="zh-CN" altLang="en-US" dirty="0">
                <a:solidFill>
                  <a:srgbClr val="FF0000"/>
                </a:solidFill>
              </a:rPr>
              <a:t>动态行为</a:t>
            </a:r>
            <a:r>
              <a:rPr lang="zh-CN" altLang="en-US" dirty="0"/>
              <a:t>，</a:t>
            </a:r>
            <a:r>
              <a:rPr lang="zh-CN" altLang="en-US" dirty="0">
                <a:solidFill>
                  <a:srgbClr val="FF0000"/>
                </a:solidFill>
              </a:rPr>
              <a:t>程序</a:t>
            </a:r>
            <a:r>
              <a:rPr lang="zh-CN" altLang="en-US" dirty="0"/>
              <a:t>是指令和数据的</a:t>
            </a:r>
            <a:r>
              <a:rPr lang="zh-CN" altLang="en-US" dirty="0">
                <a:solidFill>
                  <a:srgbClr val="FF0000"/>
                </a:solidFill>
              </a:rPr>
              <a:t>静态集合</a:t>
            </a:r>
          </a:p>
          <a:p>
            <a:pPr lvl="3"/>
            <a:r>
              <a:rPr kumimoji="1" lang="zh-CN" altLang="en-US" dirty="0"/>
              <a:t>进程是由程序和数据两部分组成的</a:t>
            </a:r>
          </a:p>
          <a:p>
            <a:pPr marL="1366838" lvl="2" indent="-457200"/>
            <a:r>
              <a:rPr kumimoji="1" lang="zh-CN" altLang="en-US" dirty="0"/>
              <a:t>进程有生命周期，程序则相对长久</a:t>
            </a:r>
          </a:p>
          <a:p>
            <a:pPr lvl="3"/>
            <a:r>
              <a:rPr lang="zh-CN" altLang="en-US" dirty="0"/>
              <a:t>进程是程序的运行活动，当程序没运行时，有程序存在，而无进程存在</a:t>
            </a:r>
          </a:p>
          <a:p>
            <a:pPr marL="1366838" lvl="2" indent="-457200"/>
            <a:r>
              <a:rPr lang="zh-CN" altLang="en-US" dirty="0"/>
              <a:t>一个程序可以有多个进程，一个进程也可以对应多个程序（调用、顺序执行）</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59747" name="Rectangle 3"/>
          <p:cNvSpPr>
            <a:spLocks noGrp="1" noChangeArrowheads="1"/>
          </p:cNvSpPr>
          <p:nvPr>
            <p:ph type="body" idx="1"/>
          </p:nvPr>
        </p:nvSpPr>
        <p:spPr>
          <a:xfrm>
            <a:off x="539750" y="1196975"/>
            <a:ext cx="8064500" cy="5040313"/>
          </a:xfrm>
        </p:spPr>
        <p:txBody>
          <a:bodyPr/>
          <a:lstStyle/>
          <a:p>
            <a:r>
              <a:rPr lang="zh-CN" altLang="en-US"/>
              <a:t>线程</a:t>
            </a:r>
            <a:r>
              <a:rPr lang="en-US" altLang="zh-CN"/>
              <a:t>(Thread)</a:t>
            </a:r>
          </a:p>
          <a:p>
            <a:pPr lvl="1"/>
            <a:r>
              <a:rPr lang="zh-CN" altLang="en-US"/>
              <a:t>为什么要有线程？</a:t>
            </a:r>
          </a:p>
          <a:p>
            <a:pPr lvl="2"/>
            <a:r>
              <a:rPr lang="zh-CN" altLang="en-US"/>
              <a:t>系统必须完成的操作</a:t>
            </a:r>
          </a:p>
          <a:p>
            <a:pPr lvl="3"/>
            <a:r>
              <a:rPr lang="zh-CN" altLang="en-US"/>
              <a:t>创建进程</a:t>
            </a:r>
          </a:p>
          <a:p>
            <a:pPr lvl="3"/>
            <a:r>
              <a:rPr lang="zh-CN" altLang="en-US"/>
              <a:t>撤消进程</a:t>
            </a:r>
          </a:p>
          <a:p>
            <a:pPr lvl="3"/>
            <a:r>
              <a:rPr lang="zh-CN" altLang="en-US"/>
              <a:t>进程切换</a:t>
            </a:r>
          </a:p>
          <a:p>
            <a:pPr lvl="2"/>
            <a:r>
              <a:rPr lang="zh-CN" altLang="en-US"/>
              <a:t>问题：时间空间开销大，限制并发度的提高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0051" name="Rectangle 3"/>
          <p:cNvSpPr>
            <a:spLocks noGrp="1" noChangeArrowheads="1"/>
          </p:cNvSpPr>
          <p:nvPr>
            <p:ph type="body" idx="1"/>
          </p:nvPr>
        </p:nvSpPr>
        <p:spPr>
          <a:xfrm>
            <a:off x="179512" y="1196975"/>
            <a:ext cx="8784976" cy="5112345"/>
          </a:xfrm>
        </p:spPr>
        <p:txBody>
          <a:bodyPr/>
          <a:lstStyle/>
          <a:p>
            <a:r>
              <a:rPr lang="zh-CN" altLang="en-US" dirty="0"/>
              <a:t>线程</a:t>
            </a:r>
            <a:r>
              <a:rPr lang="en-US" altLang="zh-CN" dirty="0"/>
              <a:t>(Thread)</a:t>
            </a:r>
          </a:p>
          <a:p>
            <a:pPr lvl="1"/>
            <a:r>
              <a:rPr lang="zh-CN" altLang="en-US" dirty="0"/>
              <a:t>为什么要有线程？</a:t>
            </a:r>
          </a:p>
          <a:p>
            <a:pPr lvl="2"/>
            <a:r>
              <a:rPr lang="zh-CN" altLang="en-US" dirty="0"/>
              <a:t>在操作系统中，进程的引入提高了计算机资源的利用效率</a:t>
            </a:r>
          </a:p>
          <a:p>
            <a:pPr lvl="3"/>
            <a:r>
              <a:rPr lang="zh-CN" altLang="en-US" dirty="0"/>
              <a:t>但在进一步提高进程的并发性时，人们发现进程切换开销占的比重越来越大</a:t>
            </a:r>
          </a:p>
          <a:p>
            <a:pPr lvl="3"/>
            <a:r>
              <a:rPr lang="zh-CN" altLang="en-US" dirty="0"/>
              <a:t>进程间通信的效率也受到限制</a:t>
            </a:r>
          </a:p>
          <a:p>
            <a:pPr lvl="2"/>
            <a:r>
              <a:rPr lang="zh-CN" altLang="en-US" dirty="0"/>
              <a:t>线程的引入正是为了</a:t>
            </a:r>
            <a:r>
              <a:rPr lang="zh-CN" altLang="en-US" dirty="0">
                <a:solidFill>
                  <a:srgbClr val="FF0000"/>
                </a:solidFill>
              </a:rPr>
              <a:t>简化进程间的通信</a:t>
            </a:r>
            <a:r>
              <a:rPr lang="zh-CN" altLang="en-US" dirty="0"/>
              <a:t>，以小的开销来提高进程内的并发程度</a:t>
            </a:r>
          </a:p>
          <a:p>
            <a:pPr lvl="3"/>
            <a:r>
              <a:rPr lang="zh-CN" altLang="en-US" dirty="0"/>
              <a:t>线程（或称轻量级进程）是进程中的一个运行实体</a:t>
            </a:r>
          </a:p>
          <a:p>
            <a:pPr lvl="3"/>
            <a:r>
              <a:rPr lang="zh-CN" altLang="en-US" dirty="0"/>
              <a:t>是一个</a:t>
            </a:r>
            <a:r>
              <a:rPr lang="en-US" altLang="zh-CN" dirty="0"/>
              <a:t>CPU</a:t>
            </a:r>
            <a:r>
              <a:rPr lang="zh-CN" altLang="en-US" dirty="0"/>
              <a:t>调度单位</a:t>
            </a:r>
          </a:p>
          <a:p>
            <a:pPr lvl="3"/>
            <a:r>
              <a:rPr lang="zh-CN" altLang="en-US" dirty="0"/>
              <a:t>资源的拥有者还是进程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3123" name="Rectangle 3"/>
          <p:cNvSpPr>
            <a:spLocks noGrp="1" noChangeArrowheads="1"/>
          </p:cNvSpPr>
          <p:nvPr>
            <p:ph type="body" idx="1"/>
          </p:nvPr>
        </p:nvSpPr>
        <p:spPr>
          <a:xfrm>
            <a:off x="539750" y="1196975"/>
            <a:ext cx="8064500" cy="5832475"/>
          </a:xfrm>
        </p:spPr>
        <p:txBody>
          <a:bodyPr/>
          <a:lstStyle/>
          <a:p>
            <a:r>
              <a:rPr lang="zh-CN" altLang="en-US" dirty="0"/>
              <a:t>线程</a:t>
            </a:r>
            <a:r>
              <a:rPr lang="en-US" altLang="zh-CN" dirty="0"/>
              <a:t>(Thread)</a:t>
            </a:r>
          </a:p>
          <a:p>
            <a:pPr lvl="1"/>
            <a:r>
              <a:rPr lang="zh-CN" altLang="en-US" dirty="0"/>
              <a:t>引入线程的优点</a:t>
            </a:r>
          </a:p>
          <a:p>
            <a:pPr lvl="2"/>
            <a:r>
              <a:rPr lang="zh-CN" altLang="en-US" dirty="0"/>
              <a:t>创建一个新线程花费时间少</a:t>
            </a:r>
          </a:p>
          <a:p>
            <a:pPr lvl="2"/>
            <a:r>
              <a:rPr lang="zh-CN" altLang="en-US" dirty="0"/>
              <a:t>两个线程的切换花费时间少</a:t>
            </a:r>
          </a:p>
          <a:p>
            <a:pPr lvl="2"/>
            <a:r>
              <a:rPr lang="zh-CN" altLang="en-US" dirty="0"/>
              <a:t>同一进程内的线程共享内存和文件，它们之间相互通信无须调用内核</a:t>
            </a:r>
          </a:p>
          <a:p>
            <a:pPr lvl="2"/>
            <a:r>
              <a:rPr lang="zh-CN" altLang="en-US" dirty="0"/>
              <a:t>适合</a:t>
            </a:r>
            <a:r>
              <a:rPr lang="zh-CN" altLang="en-US" dirty="0" smtClean="0"/>
              <a:t>多处理器系统</a:t>
            </a:r>
            <a:endParaRPr lang="zh-CN" altLang="en-US" dirty="0"/>
          </a:p>
          <a:p>
            <a:pPr lvl="4"/>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4147" name="Rectangle 3"/>
          <p:cNvSpPr>
            <a:spLocks noGrp="1" noChangeArrowheads="1"/>
          </p:cNvSpPr>
          <p:nvPr>
            <p:ph type="body" idx="1"/>
          </p:nvPr>
        </p:nvSpPr>
        <p:spPr>
          <a:xfrm>
            <a:off x="-9382" y="1196975"/>
            <a:ext cx="9162764" cy="5184353"/>
          </a:xfrm>
        </p:spPr>
        <p:txBody>
          <a:bodyPr/>
          <a:lstStyle/>
          <a:p>
            <a:r>
              <a:rPr lang="zh-CN" altLang="en-US" dirty="0"/>
              <a:t>线程</a:t>
            </a:r>
            <a:r>
              <a:rPr lang="en-US" altLang="zh-CN" dirty="0"/>
              <a:t>(Thread)</a:t>
            </a:r>
          </a:p>
          <a:p>
            <a:pPr lvl="1"/>
            <a:r>
              <a:rPr lang="zh-CN" altLang="en-US" dirty="0"/>
              <a:t>线程是一个程序内部的顺序控制流（独立执行的流）</a:t>
            </a:r>
          </a:p>
          <a:p>
            <a:pPr lvl="2"/>
            <a:r>
              <a:rPr lang="zh-CN" altLang="en-US" dirty="0"/>
              <a:t>线程不是程序，它自己不能运行，必须在程序中才能运行</a:t>
            </a:r>
          </a:p>
          <a:p>
            <a:pPr lvl="1"/>
            <a:r>
              <a:rPr lang="zh-CN" altLang="en-US" dirty="0"/>
              <a:t>有执行状态（状态转换）</a:t>
            </a:r>
          </a:p>
          <a:p>
            <a:pPr lvl="2"/>
            <a:r>
              <a:rPr lang="zh-CN" altLang="en-US" dirty="0"/>
              <a:t>不运行时保存上下文</a:t>
            </a:r>
          </a:p>
          <a:p>
            <a:pPr lvl="2"/>
            <a:r>
              <a:rPr lang="zh-CN" altLang="en-US" dirty="0"/>
              <a:t>有一个执行栈</a:t>
            </a:r>
          </a:p>
          <a:p>
            <a:pPr lvl="1"/>
            <a:r>
              <a:rPr lang="zh-CN" altLang="en-US" dirty="0"/>
              <a:t>有一些局部变量的静态存储</a:t>
            </a:r>
          </a:p>
          <a:p>
            <a:pPr lvl="2"/>
            <a:r>
              <a:rPr lang="zh-CN" altLang="en-US" dirty="0"/>
              <a:t>可存取所在进程的内存和其他资源</a:t>
            </a:r>
          </a:p>
          <a:p>
            <a:pPr lvl="1"/>
            <a:r>
              <a:rPr lang="zh-CN" altLang="en-US" dirty="0"/>
              <a:t>可以创建、撤消另一个线程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539750" y="260350"/>
            <a:ext cx="7345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2099" name="Rectangle 3"/>
          <p:cNvSpPr>
            <a:spLocks noGrp="1" noChangeArrowheads="1"/>
          </p:cNvSpPr>
          <p:nvPr>
            <p:ph type="body" idx="1"/>
          </p:nvPr>
        </p:nvSpPr>
        <p:spPr>
          <a:xfrm>
            <a:off x="539750" y="1196975"/>
            <a:ext cx="8064500" cy="5832475"/>
          </a:xfrm>
        </p:spPr>
        <p:txBody>
          <a:bodyPr/>
          <a:lstStyle/>
          <a:p>
            <a:r>
              <a:rPr lang="zh-CN" altLang="en-US" dirty="0"/>
              <a:t>线程</a:t>
            </a:r>
            <a:r>
              <a:rPr lang="en-US" altLang="zh-CN" dirty="0"/>
              <a:t>(Thread)</a:t>
            </a:r>
          </a:p>
          <a:p>
            <a:pPr lvl="1"/>
            <a:r>
              <a:rPr lang="zh-CN" altLang="en-US" dirty="0"/>
              <a:t>线程是进程中的一个实体</a:t>
            </a:r>
          </a:p>
          <a:p>
            <a:pPr lvl="2"/>
            <a:r>
              <a:rPr lang="zh-CN" altLang="en-US" dirty="0"/>
              <a:t>是系统独立调度和分派的基本单位</a:t>
            </a:r>
          </a:p>
          <a:p>
            <a:pPr lvl="1"/>
            <a:r>
              <a:rPr lang="zh-CN" altLang="en-US" dirty="0"/>
              <a:t>线程自己不拥有系统资源</a:t>
            </a:r>
          </a:p>
          <a:p>
            <a:pPr lvl="2"/>
            <a:r>
              <a:rPr lang="zh-CN" altLang="en-US" dirty="0"/>
              <a:t>只拥有一点在进行中必不可少的</a:t>
            </a:r>
            <a:r>
              <a:rPr lang="zh-CN" altLang="en-US" dirty="0" smtClean="0"/>
              <a:t>资源</a:t>
            </a:r>
            <a:r>
              <a:rPr lang="zh-CN" altLang="en-US" dirty="0"/>
              <a:t>（</a:t>
            </a:r>
            <a:r>
              <a:rPr lang="zh-CN" altLang="en-US" dirty="0" smtClean="0"/>
              <a:t>程序计数器</a:t>
            </a:r>
            <a:r>
              <a:rPr lang="zh-CN" altLang="en-US" dirty="0"/>
              <a:t>、寄存器、</a:t>
            </a:r>
            <a:r>
              <a:rPr lang="zh-CN" altLang="en-US" dirty="0" smtClean="0"/>
              <a:t>栈</a:t>
            </a:r>
            <a:r>
              <a:rPr lang="zh-CN" altLang="en-US" dirty="0"/>
              <a:t>）</a:t>
            </a:r>
            <a:endParaRPr lang="en-US" altLang="zh-CN" dirty="0"/>
          </a:p>
          <a:p>
            <a:pPr lvl="2"/>
            <a:r>
              <a:rPr lang="zh-CN" altLang="en-US" dirty="0"/>
              <a:t>可以和其他线程共享进程的全部资源</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en-US" altLang="zh-CN" sz="4000" b="1">
                <a:solidFill>
                  <a:srgbClr val="000066"/>
                </a:solidFill>
                <a:ea typeface="黑体" pitchFamily="2" charset="-122"/>
              </a:rPr>
              <a:t> </a:t>
            </a:r>
            <a:r>
              <a:rPr lang="zh-CN" altLang="en-US" sz="4000" b="1">
                <a:solidFill>
                  <a:srgbClr val="000066"/>
                </a:solidFill>
                <a:latin typeface="Times New Roman" pitchFamily="18" charset="0"/>
                <a:ea typeface="黑体" pitchFamily="2" charset="-122"/>
              </a:rPr>
              <a:t>进程和线程</a:t>
            </a:r>
          </a:p>
        </p:txBody>
      </p:sp>
      <p:sp>
        <p:nvSpPr>
          <p:cNvPr id="131075" name="Rectangle 3"/>
          <p:cNvSpPr>
            <a:spLocks noGrp="1" noChangeArrowheads="1"/>
          </p:cNvSpPr>
          <p:nvPr>
            <p:ph type="body" idx="1"/>
          </p:nvPr>
        </p:nvSpPr>
        <p:spPr>
          <a:xfrm>
            <a:off x="89756" y="1196975"/>
            <a:ext cx="8964488" cy="4679950"/>
          </a:xfrm>
        </p:spPr>
        <p:txBody>
          <a:bodyPr/>
          <a:lstStyle/>
          <a:p>
            <a:r>
              <a:rPr lang="zh-CN" altLang="en-US" dirty="0"/>
              <a:t>线程</a:t>
            </a:r>
            <a:r>
              <a:rPr lang="en-US" altLang="zh-CN" dirty="0"/>
              <a:t>(Thread)</a:t>
            </a:r>
          </a:p>
          <a:p>
            <a:pPr lvl="1"/>
            <a:r>
              <a:rPr lang="zh-CN" altLang="en-US" dirty="0"/>
              <a:t>多线程是指在单个程序内部可以在同一时刻运行多个不同的线程、执行不同的任务</a:t>
            </a:r>
          </a:p>
          <a:p>
            <a:pPr lvl="1"/>
            <a:r>
              <a:rPr lang="zh-CN" altLang="en-US" dirty="0" smtClean="0">
                <a:solidFill>
                  <a:srgbClr val="FF0000"/>
                </a:solidFill>
              </a:rPr>
              <a:t>现代操作系统中，</a:t>
            </a:r>
            <a:r>
              <a:rPr lang="zh-CN" altLang="en-US" dirty="0">
                <a:solidFill>
                  <a:srgbClr val="FF0000"/>
                </a:solidFill>
              </a:rPr>
              <a:t>线程是系统中能调度的最小实体</a:t>
            </a:r>
          </a:p>
          <a:p>
            <a:pPr lvl="2"/>
            <a:r>
              <a:rPr lang="zh-CN" altLang="en-US" dirty="0"/>
              <a:t>如</a:t>
            </a:r>
            <a:r>
              <a:rPr lang="en-US" altLang="zh-CN" dirty="0" err="1"/>
              <a:t>FlashGet</a:t>
            </a:r>
            <a:r>
              <a:rPr lang="zh-CN" altLang="en-US" dirty="0"/>
              <a:t>、</a:t>
            </a:r>
            <a:r>
              <a:rPr lang="en-US" altLang="zh-CN" dirty="0" err="1"/>
              <a:t>Cuteftp</a:t>
            </a:r>
            <a:r>
              <a:rPr lang="zh-CN" altLang="en-US" dirty="0"/>
              <a:t>等</a:t>
            </a:r>
          </a:p>
          <a:p>
            <a:endParaRPr lang="en-US" altLang="zh-CN" dirty="0"/>
          </a:p>
        </p:txBody>
      </p:sp>
      <p:pic>
        <p:nvPicPr>
          <p:cNvPr id="131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8426" y="3707624"/>
            <a:ext cx="5667149" cy="303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539750" y="260350"/>
            <a:ext cx="74882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7219" name="Rectangle 3"/>
          <p:cNvSpPr>
            <a:spLocks noGrp="1" noChangeArrowheads="1"/>
          </p:cNvSpPr>
          <p:nvPr>
            <p:ph type="body" idx="1"/>
          </p:nvPr>
        </p:nvSpPr>
        <p:spPr>
          <a:xfrm>
            <a:off x="539750" y="1196975"/>
            <a:ext cx="8064500" cy="5832475"/>
          </a:xfrm>
        </p:spPr>
        <p:txBody>
          <a:bodyPr/>
          <a:lstStyle/>
          <a:p>
            <a:r>
              <a:rPr lang="zh-CN" altLang="en-US" dirty="0"/>
              <a:t>线程</a:t>
            </a:r>
            <a:r>
              <a:rPr lang="en-US" altLang="zh-CN" dirty="0"/>
              <a:t>(Thread)</a:t>
            </a:r>
          </a:p>
          <a:p>
            <a:pPr lvl="1"/>
            <a:r>
              <a:rPr lang="zh-CN" altLang="en-US" dirty="0"/>
              <a:t>一个应用，如果由几个独立部分组成，这几个部分不需要顺序执行，则每个部分</a:t>
            </a:r>
            <a:r>
              <a:rPr lang="zh-CN" altLang="en-US" dirty="0" smtClean="0"/>
              <a:t>可以</a:t>
            </a:r>
            <a:r>
              <a:rPr lang="zh-CN" altLang="en-US" dirty="0">
                <a:solidFill>
                  <a:srgbClr val="FF0000"/>
                </a:solidFill>
              </a:rPr>
              <a:t>线程</a:t>
            </a:r>
            <a:r>
              <a:rPr lang="zh-CN" altLang="en-US" dirty="0"/>
              <a:t>方式实现</a:t>
            </a:r>
          </a:p>
          <a:p>
            <a:pPr lvl="1"/>
            <a:r>
              <a:rPr lang="zh-CN" altLang="en-US" dirty="0"/>
              <a:t>当一个线程因</a:t>
            </a:r>
            <a:r>
              <a:rPr lang="en-US" altLang="zh-CN" dirty="0"/>
              <a:t>I/O</a:t>
            </a:r>
            <a:r>
              <a:rPr lang="zh-CN" altLang="en-US" dirty="0"/>
              <a:t>阻塞时，可以切换到同一应用的另一个线程</a:t>
            </a:r>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539750" y="260350"/>
            <a:ext cx="7632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0291" name="Rectangle 3"/>
          <p:cNvSpPr>
            <a:spLocks noGrp="1" noChangeArrowheads="1"/>
          </p:cNvSpPr>
          <p:nvPr>
            <p:ph type="body" idx="1"/>
          </p:nvPr>
        </p:nvSpPr>
        <p:spPr>
          <a:xfrm>
            <a:off x="539750" y="1196975"/>
            <a:ext cx="8064500" cy="5832475"/>
          </a:xfrm>
        </p:spPr>
        <p:txBody>
          <a:bodyPr/>
          <a:lstStyle/>
          <a:p>
            <a:r>
              <a:rPr lang="zh-CN" altLang="en-US"/>
              <a:t>线程</a:t>
            </a:r>
            <a:r>
              <a:rPr lang="en-US" altLang="zh-CN"/>
              <a:t>(Thread)</a:t>
            </a:r>
          </a:p>
          <a:p>
            <a:pPr lvl="1"/>
            <a:r>
              <a:rPr lang="zh-CN" altLang="en-US"/>
              <a:t>线程的实现机制</a:t>
            </a:r>
          </a:p>
          <a:p>
            <a:pPr lvl="2"/>
            <a:r>
              <a:rPr lang="zh-CN" altLang="en-US" sz="2800"/>
              <a:t>用户级线程</a:t>
            </a:r>
          </a:p>
          <a:p>
            <a:pPr lvl="2"/>
            <a:r>
              <a:rPr lang="zh-CN" altLang="en-US" sz="2800"/>
              <a:t>核心级线程</a:t>
            </a:r>
          </a:p>
          <a:p>
            <a:pPr lvl="2"/>
            <a:r>
              <a:rPr lang="zh-CN" altLang="en-US" sz="2800"/>
              <a:t>两者结合方法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7" y="3118192"/>
            <a:ext cx="3672408" cy="3227496"/>
          </a:xfrm>
          <a:prstGeom prst="rect">
            <a:avLst/>
          </a:prstGeom>
        </p:spPr>
      </p:pic>
      <p:sp>
        <p:nvSpPr>
          <p:cNvPr id="141314"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1315" name="Rectangle 3"/>
          <p:cNvSpPr>
            <a:spLocks noGrp="1" noChangeArrowheads="1"/>
          </p:cNvSpPr>
          <p:nvPr>
            <p:ph type="body" idx="1"/>
          </p:nvPr>
        </p:nvSpPr>
        <p:spPr>
          <a:xfrm>
            <a:off x="539750" y="1196975"/>
            <a:ext cx="8064500" cy="5832475"/>
          </a:xfrm>
        </p:spPr>
        <p:txBody>
          <a:bodyPr/>
          <a:lstStyle/>
          <a:p>
            <a:r>
              <a:rPr lang="zh-CN" altLang="en-US" dirty="0"/>
              <a:t>线程的实现机制</a:t>
            </a:r>
          </a:p>
          <a:p>
            <a:pPr lvl="1"/>
            <a:r>
              <a:rPr lang="zh-CN" altLang="en-US" dirty="0"/>
              <a:t>用户级线程（</a:t>
            </a:r>
            <a:r>
              <a:rPr lang="en-US" altLang="zh-CN" dirty="0"/>
              <a:t>ULT</a:t>
            </a:r>
            <a:r>
              <a:rPr lang="zh-CN" altLang="en-US" dirty="0"/>
              <a:t>：</a:t>
            </a:r>
            <a:r>
              <a:rPr lang="en-US" altLang="zh-CN" dirty="0"/>
              <a:t>User Level Thread</a:t>
            </a:r>
            <a:r>
              <a:rPr lang="zh-CN" altLang="en-US" dirty="0"/>
              <a:t>）</a:t>
            </a:r>
          </a:p>
          <a:p>
            <a:pPr lvl="2"/>
            <a:r>
              <a:rPr lang="zh-CN" altLang="en-US" dirty="0"/>
              <a:t>由应用程序完成所有线程的管理</a:t>
            </a:r>
          </a:p>
          <a:p>
            <a:pPr lvl="3"/>
            <a:r>
              <a:rPr lang="zh-CN" altLang="en-US" dirty="0"/>
              <a:t>通过线程</a:t>
            </a:r>
            <a:r>
              <a:rPr lang="zh-CN" altLang="en-US" dirty="0" smtClean="0"/>
              <a:t>库</a:t>
            </a:r>
            <a:r>
              <a:rPr lang="zh-CN" altLang="en-US" dirty="0"/>
              <a:t>（</a:t>
            </a:r>
            <a:r>
              <a:rPr lang="zh-CN" altLang="en-US" dirty="0" smtClean="0"/>
              <a:t>用户</a:t>
            </a:r>
            <a:r>
              <a:rPr lang="zh-CN" altLang="en-US" dirty="0"/>
              <a:t>空间），一组管理线程的过程</a:t>
            </a:r>
          </a:p>
          <a:p>
            <a:pPr lvl="3"/>
            <a:r>
              <a:rPr lang="zh-CN" altLang="en-US" dirty="0"/>
              <a:t>核心不知道线程的存在</a:t>
            </a:r>
          </a:p>
          <a:p>
            <a:pPr lvl="3"/>
            <a:r>
              <a:rPr lang="zh-CN" altLang="en-US" dirty="0"/>
              <a:t>线程切换不需要核心态特权</a:t>
            </a:r>
          </a:p>
          <a:p>
            <a:pPr lvl="3"/>
            <a:r>
              <a:rPr lang="zh-CN" altLang="en-US" dirty="0"/>
              <a:t>调度是应用特定的</a:t>
            </a:r>
          </a:p>
          <a:p>
            <a:pPr lvl="2"/>
            <a:r>
              <a:rPr lang="zh-CN" altLang="en-US" dirty="0"/>
              <a:t>线程库</a:t>
            </a:r>
          </a:p>
          <a:p>
            <a:pPr lvl="3"/>
            <a:r>
              <a:rPr lang="zh-CN" altLang="en-US" dirty="0"/>
              <a:t>创建、撤消线程</a:t>
            </a:r>
          </a:p>
          <a:p>
            <a:pPr lvl="3"/>
            <a:r>
              <a:rPr lang="zh-CN" altLang="en-US" dirty="0"/>
              <a:t>在线程之间传递消息和数据</a:t>
            </a:r>
          </a:p>
          <a:p>
            <a:pPr lvl="3"/>
            <a:r>
              <a:rPr lang="zh-CN" altLang="en-US" dirty="0"/>
              <a:t>调度线程执行</a:t>
            </a:r>
          </a:p>
          <a:p>
            <a:pPr lvl="3"/>
            <a:r>
              <a:rPr lang="zh-CN" altLang="en-US" dirty="0"/>
              <a:t>保护和恢复线程上下文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2339" name="Rectangle 3"/>
          <p:cNvSpPr>
            <a:spLocks noGrp="1" noChangeArrowheads="1"/>
          </p:cNvSpPr>
          <p:nvPr>
            <p:ph type="body" idx="1"/>
          </p:nvPr>
        </p:nvSpPr>
        <p:spPr>
          <a:xfrm>
            <a:off x="539750" y="1196975"/>
            <a:ext cx="8280722" cy="5832475"/>
          </a:xfrm>
        </p:spPr>
        <p:txBody>
          <a:bodyPr/>
          <a:lstStyle/>
          <a:p>
            <a:r>
              <a:rPr lang="zh-CN" altLang="en-US" dirty="0"/>
              <a:t>线程的实现机制</a:t>
            </a:r>
          </a:p>
          <a:p>
            <a:pPr lvl="1"/>
            <a:r>
              <a:rPr lang="zh-CN" altLang="en-US" dirty="0"/>
              <a:t>用户级线程（</a:t>
            </a:r>
            <a:r>
              <a:rPr lang="en-US" altLang="zh-CN" dirty="0"/>
              <a:t>ULT</a:t>
            </a:r>
            <a:r>
              <a:rPr lang="zh-CN" altLang="en-US" dirty="0"/>
              <a:t>：</a:t>
            </a:r>
            <a:r>
              <a:rPr lang="en-US" altLang="zh-CN" dirty="0"/>
              <a:t>User Level Thread</a:t>
            </a:r>
            <a:r>
              <a:rPr lang="zh-CN" altLang="en-US" dirty="0"/>
              <a:t>）</a:t>
            </a:r>
          </a:p>
          <a:p>
            <a:pPr lvl="2"/>
            <a:r>
              <a:rPr lang="zh-CN" altLang="en-US" dirty="0"/>
              <a:t>用户级线程的核心活动</a:t>
            </a:r>
          </a:p>
          <a:p>
            <a:pPr lvl="3"/>
            <a:r>
              <a:rPr lang="zh-CN" altLang="en-US" dirty="0"/>
              <a:t>核心不知道线程的活动，但仍然管理</a:t>
            </a:r>
            <a:r>
              <a:rPr lang="zh-CN" altLang="en-US" dirty="0" smtClean="0"/>
              <a:t>线程所属进程</a:t>
            </a:r>
            <a:r>
              <a:rPr lang="zh-CN" altLang="en-US" dirty="0"/>
              <a:t>的活动</a:t>
            </a:r>
          </a:p>
          <a:p>
            <a:pPr lvl="3"/>
            <a:r>
              <a:rPr lang="zh-CN" altLang="en-US" dirty="0"/>
              <a:t>当线程调用系统调用时，整个</a:t>
            </a:r>
            <a:r>
              <a:rPr lang="zh-CN" altLang="en-US" dirty="0">
                <a:solidFill>
                  <a:srgbClr val="FF0000"/>
                </a:solidFill>
              </a:rPr>
              <a:t>进程阻塞</a:t>
            </a:r>
          </a:p>
          <a:p>
            <a:pPr lvl="3"/>
            <a:r>
              <a:rPr lang="zh-CN" altLang="en-US" dirty="0"/>
              <a:t>但对线程库来说，线程仍然是运行</a:t>
            </a:r>
            <a:r>
              <a:rPr lang="zh-CN" altLang="en-US" dirty="0" smtClean="0"/>
              <a:t>状态，</a:t>
            </a:r>
            <a:r>
              <a:rPr lang="zh-CN" altLang="en-US" dirty="0" smtClean="0">
                <a:solidFill>
                  <a:srgbClr val="FF0000"/>
                </a:solidFill>
              </a:rPr>
              <a:t>线程</a:t>
            </a:r>
            <a:r>
              <a:rPr lang="zh-CN" altLang="en-US" dirty="0">
                <a:solidFill>
                  <a:srgbClr val="FF0000"/>
                </a:solidFill>
              </a:rPr>
              <a:t>状态是与进程状态独立的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7587" name="Rectangle 3"/>
          <p:cNvSpPr>
            <a:spLocks noGrp="1" noChangeArrowheads="1"/>
          </p:cNvSpPr>
          <p:nvPr>
            <p:ph type="body" idx="1"/>
          </p:nvPr>
        </p:nvSpPr>
        <p:spPr>
          <a:xfrm>
            <a:off x="107504" y="1125538"/>
            <a:ext cx="8856984" cy="5183187"/>
          </a:xfrm>
        </p:spPr>
        <p:txBody>
          <a:bodyPr/>
          <a:lstStyle/>
          <a:p>
            <a:pPr marL="609600" indent="-609600"/>
            <a:r>
              <a:rPr lang="zh-CN" altLang="en-US" dirty="0"/>
              <a:t>进程（ </a:t>
            </a:r>
            <a:r>
              <a:rPr lang="en-US" altLang="zh-CN" sz="3600" dirty="0"/>
              <a:t>Process</a:t>
            </a:r>
            <a:r>
              <a:rPr lang="en-US" altLang="zh-CN" dirty="0"/>
              <a:t> </a:t>
            </a:r>
            <a:r>
              <a:rPr lang="zh-CN" altLang="en-US" dirty="0"/>
              <a:t>）</a:t>
            </a:r>
          </a:p>
          <a:p>
            <a:pPr marL="1004888" lvl="1" indent="-533400"/>
            <a:r>
              <a:rPr lang="zh-CN" altLang="en-US" dirty="0"/>
              <a:t>进程的特征</a:t>
            </a:r>
          </a:p>
          <a:p>
            <a:pPr marL="1366838" lvl="2" indent="-457200"/>
            <a:r>
              <a:rPr lang="zh-CN" altLang="en-US" dirty="0"/>
              <a:t>动态性</a:t>
            </a:r>
          </a:p>
          <a:p>
            <a:pPr lvl="3"/>
            <a:r>
              <a:rPr lang="zh-CN" altLang="en-US" dirty="0"/>
              <a:t>进程对应程序的执行，进程是动态产生，动态消亡的</a:t>
            </a:r>
          </a:p>
          <a:p>
            <a:pPr lvl="3"/>
            <a:r>
              <a:rPr lang="zh-CN" altLang="en-US" dirty="0"/>
              <a:t>在其生命周期内，在三种基本</a:t>
            </a:r>
            <a:r>
              <a:rPr lang="zh-CN" altLang="en-US" dirty="0" smtClean="0"/>
              <a:t>状态</a:t>
            </a:r>
            <a:r>
              <a:rPr lang="zh-CN" altLang="en-US" dirty="0"/>
              <a:t>（</a:t>
            </a:r>
            <a:r>
              <a:rPr lang="zh-CN" altLang="en-US" dirty="0" smtClean="0"/>
              <a:t>就绪</a:t>
            </a:r>
            <a:r>
              <a:rPr lang="zh-CN" altLang="en-US" dirty="0"/>
              <a:t>、执行、等待）之间转换</a:t>
            </a:r>
          </a:p>
          <a:p>
            <a:pPr marL="1366838" lvl="2" indent="-457200"/>
            <a:r>
              <a:rPr lang="zh-CN" altLang="en-US" dirty="0"/>
              <a:t>并发性</a:t>
            </a:r>
          </a:p>
          <a:p>
            <a:pPr lvl="3"/>
            <a:r>
              <a:rPr lang="zh-CN" altLang="en-US" dirty="0"/>
              <a:t>任何进程都可以同其他进程一起向前推进</a:t>
            </a:r>
          </a:p>
          <a:p>
            <a:pPr lvl="3"/>
            <a:r>
              <a:rPr lang="zh-CN" altLang="en-US" dirty="0"/>
              <a:t>在单</a:t>
            </a:r>
            <a:r>
              <a:rPr lang="en-US" altLang="zh-CN" dirty="0"/>
              <a:t>CPU</a:t>
            </a:r>
            <a:r>
              <a:rPr lang="zh-CN" altLang="en-US" dirty="0"/>
              <a:t>系统中，任何时刻只有一个进程占用</a:t>
            </a:r>
            <a:r>
              <a:rPr lang="en-US" altLang="zh-CN" dirty="0"/>
              <a:t>CPU</a:t>
            </a:r>
            <a:r>
              <a:rPr lang="zh-CN" altLang="en-US" dirty="0"/>
              <a:t>，其它进程处于等待状态</a:t>
            </a:r>
          </a:p>
          <a:p>
            <a:pPr lvl="3"/>
            <a:r>
              <a:rPr lang="zh-CN" altLang="en-US" dirty="0"/>
              <a:t>引入进程的目的是为了程序的并发执行，以提高资源的利用率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3363" name="Rectangle 3"/>
          <p:cNvSpPr>
            <a:spLocks noGrp="1" noChangeArrowheads="1"/>
          </p:cNvSpPr>
          <p:nvPr>
            <p:ph type="body" idx="1"/>
          </p:nvPr>
        </p:nvSpPr>
        <p:spPr>
          <a:xfrm>
            <a:off x="539750" y="1196975"/>
            <a:ext cx="8064500" cy="5832475"/>
          </a:xfrm>
        </p:spPr>
        <p:txBody>
          <a:bodyPr/>
          <a:lstStyle/>
          <a:p>
            <a:r>
              <a:rPr lang="zh-CN" altLang="en-US"/>
              <a:t>线程的实现机制</a:t>
            </a:r>
          </a:p>
          <a:p>
            <a:pPr lvl="1"/>
            <a:r>
              <a:rPr lang="zh-CN" altLang="en-US"/>
              <a:t>用户级线程（</a:t>
            </a:r>
            <a:r>
              <a:rPr lang="en-US" altLang="zh-CN"/>
              <a:t>ULT</a:t>
            </a:r>
            <a:r>
              <a:rPr lang="zh-CN" altLang="en-US"/>
              <a:t>：</a:t>
            </a:r>
            <a:r>
              <a:rPr lang="en-US" altLang="zh-CN"/>
              <a:t>User Level Thread</a:t>
            </a:r>
            <a:r>
              <a:rPr lang="zh-CN" altLang="en-US"/>
              <a:t>）</a:t>
            </a:r>
          </a:p>
          <a:p>
            <a:pPr lvl="2"/>
            <a:r>
              <a:rPr lang="zh-CN" altLang="en-US"/>
              <a:t>优点：</a:t>
            </a:r>
          </a:p>
          <a:p>
            <a:pPr lvl="3"/>
            <a:r>
              <a:rPr lang="zh-CN" altLang="en-US"/>
              <a:t>线程切换不调用核心</a:t>
            </a:r>
          </a:p>
          <a:p>
            <a:pPr lvl="3"/>
            <a:r>
              <a:rPr lang="zh-CN" altLang="en-US"/>
              <a:t>调度是应用程序特定的</a:t>
            </a:r>
          </a:p>
          <a:p>
            <a:pPr lvl="4"/>
            <a:r>
              <a:rPr lang="zh-CN" altLang="en-US"/>
              <a:t>可以选择最好的算法</a:t>
            </a:r>
          </a:p>
          <a:p>
            <a:pPr lvl="3"/>
            <a:r>
              <a:rPr lang="en-US" altLang="zh-CN"/>
              <a:t>ULT</a:t>
            </a:r>
            <a:r>
              <a:rPr lang="zh-CN" altLang="en-US"/>
              <a:t>可运行在任何操作系统上（只需要线程库）</a:t>
            </a:r>
          </a:p>
          <a:p>
            <a:pPr lvl="2"/>
            <a:r>
              <a:rPr lang="zh-CN" altLang="en-US"/>
              <a:t>缺点：</a:t>
            </a:r>
          </a:p>
          <a:p>
            <a:pPr lvl="3"/>
            <a:r>
              <a:rPr lang="zh-CN" altLang="en-US"/>
              <a:t>大多数系统调用是阻塞的，因此核心阻塞进程，故进程中所有线程将被阻塞</a:t>
            </a:r>
          </a:p>
          <a:p>
            <a:pPr lvl="3"/>
            <a:r>
              <a:rPr lang="zh-CN" altLang="en-US"/>
              <a:t>核心只将处理器分配给进程，同一进程中的两个线程不能同时运行于两个处理器上</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4387" name="Rectangle 3"/>
          <p:cNvSpPr>
            <a:spLocks noGrp="1" noChangeArrowheads="1"/>
          </p:cNvSpPr>
          <p:nvPr>
            <p:ph type="body" idx="1"/>
          </p:nvPr>
        </p:nvSpPr>
        <p:spPr>
          <a:xfrm>
            <a:off x="35496" y="1196975"/>
            <a:ext cx="8064500" cy="5832475"/>
          </a:xfrm>
        </p:spPr>
        <p:txBody>
          <a:bodyPr/>
          <a:lstStyle/>
          <a:p>
            <a:r>
              <a:rPr lang="zh-CN" altLang="en-US" dirty="0"/>
              <a:t>线程的实现机制</a:t>
            </a:r>
          </a:p>
          <a:p>
            <a:pPr lvl="1"/>
            <a:r>
              <a:rPr lang="zh-CN" altLang="en-US" dirty="0"/>
              <a:t>核心级线程（</a:t>
            </a:r>
            <a:r>
              <a:rPr lang="en-US" altLang="zh-CN" dirty="0"/>
              <a:t>KLT</a:t>
            </a:r>
            <a:r>
              <a:rPr lang="zh-CN" altLang="en-US" dirty="0"/>
              <a:t>）</a:t>
            </a:r>
          </a:p>
          <a:p>
            <a:pPr lvl="2"/>
            <a:r>
              <a:rPr lang="zh-CN" altLang="en-US" dirty="0"/>
              <a:t>所有线程管理由核心完成</a:t>
            </a:r>
          </a:p>
          <a:p>
            <a:pPr lvl="2"/>
            <a:r>
              <a:rPr lang="zh-CN" altLang="en-US" dirty="0"/>
              <a:t>没有线程库，但对核心线程工具提供</a:t>
            </a:r>
            <a:r>
              <a:rPr lang="en-US" altLang="zh-CN" dirty="0"/>
              <a:t>API</a:t>
            </a:r>
          </a:p>
          <a:p>
            <a:pPr lvl="2"/>
            <a:r>
              <a:rPr lang="zh-CN" altLang="en-US" dirty="0"/>
              <a:t>核心维护进程和线程的上下文</a:t>
            </a:r>
          </a:p>
          <a:p>
            <a:pPr lvl="2"/>
            <a:r>
              <a:rPr lang="zh-CN" altLang="en-US" dirty="0"/>
              <a:t>线程之间的切换需要核心支持</a:t>
            </a:r>
          </a:p>
          <a:p>
            <a:pPr lvl="2"/>
            <a:r>
              <a:rPr lang="zh-CN" altLang="en-US" dirty="0"/>
              <a:t>以线程为基础进行调度</a:t>
            </a:r>
            <a:endParaRPr lang="zh-CN" altLang="en-US" sz="2800" dirty="0"/>
          </a:p>
          <a:p>
            <a:pPr lvl="2"/>
            <a:r>
              <a:rPr lang="zh-CN" altLang="en-US" dirty="0"/>
              <a:t>例子：</a:t>
            </a:r>
            <a:r>
              <a:rPr lang="en-US" altLang="zh-CN" dirty="0"/>
              <a:t>Windows NT</a:t>
            </a:r>
            <a:r>
              <a:rPr lang="zh-CN" altLang="en-US" dirty="0"/>
              <a:t>，</a:t>
            </a:r>
            <a:r>
              <a:rPr lang="en-US" altLang="zh-CN" dirty="0"/>
              <a:t>OS/2</a:t>
            </a:r>
          </a:p>
          <a:p>
            <a:pPr lvl="2"/>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3096343"/>
            <a:ext cx="3221429" cy="37170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539750" y="26035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5411" name="Rectangle 3"/>
          <p:cNvSpPr>
            <a:spLocks noGrp="1" noChangeArrowheads="1"/>
          </p:cNvSpPr>
          <p:nvPr>
            <p:ph type="body" idx="1"/>
          </p:nvPr>
        </p:nvSpPr>
        <p:spPr>
          <a:xfrm>
            <a:off x="539750" y="1196975"/>
            <a:ext cx="8064500" cy="5832475"/>
          </a:xfrm>
        </p:spPr>
        <p:txBody>
          <a:bodyPr/>
          <a:lstStyle/>
          <a:p>
            <a:r>
              <a:rPr lang="zh-CN" altLang="en-US" dirty="0"/>
              <a:t>线程的实现机制</a:t>
            </a:r>
          </a:p>
          <a:p>
            <a:pPr lvl="1"/>
            <a:r>
              <a:rPr lang="zh-CN" altLang="en-US" dirty="0"/>
              <a:t>核心级线程（</a:t>
            </a:r>
            <a:r>
              <a:rPr lang="en-US" altLang="zh-CN" dirty="0"/>
              <a:t>KLT</a:t>
            </a:r>
            <a:r>
              <a:rPr lang="zh-CN" altLang="en-US" dirty="0"/>
              <a:t>）</a:t>
            </a:r>
          </a:p>
          <a:p>
            <a:pPr lvl="2"/>
            <a:r>
              <a:rPr lang="zh-CN" altLang="en-US" dirty="0"/>
              <a:t>优点</a:t>
            </a:r>
          </a:p>
          <a:p>
            <a:pPr lvl="3"/>
            <a:r>
              <a:rPr lang="zh-CN" altLang="en-US" dirty="0"/>
              <a:t>对多处理器，核心可以同时调度同一进程的多个线程</a:t>
            </a:r>
          </a:p>
          <a:p>
            <a:pPr lvl="3"/>
            <a:r>
              <a:rPr lang="zh-CN" altLang="en-US" dirty="0"/>
              <a:t>阻塞是在线程一级完成</a:t>
            </a:r>
          </a:p>
          <a:p>
            <a:pPr lvl="3"/>
            <a:r>
              <a:rPr lang="zh-CN" altLang="en-US" dirty="0"/>
              <a:t>核心例程是多线程的</a:t>
            </a:r>
          </a:p>
          <a:p>
            <a:pPr lvl="2"/>
            <a:r>
              <a:rPr lang="zh-CN" altLang="en-US" dirty="0"/>
              <a:t>缺点</a:t>
            </a:r>
          </a:p>
          <a:p>
            <a:pPr lvl="3"/>
            <a:r>
              <a:rPr lang="zh-CN" altLang="en-US" dirty="0"/>
              <a:t>在同一进程内的线程切换调用内核，导致速度下降</a:t>
            </a:r>
          </a:p>
          <a:p>
            <a:pPr lvl="2"/>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539750" y="260350"/>
            <a:ext cx="7632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6435" name="Rectangle 3"/>
          <p:cNvSpPr>
            <a:spLocks noGrp="1" noChangeArrowheads="1"/>
          </p:cNvSpPr>
          <p:nvPr>
            <p:ph type="body" idx="1"/>
          </p:nvPr>
        </p:nvSpPr>
        <p:spPr>
          <a:xfrm>
            <a:off x="539750" y="1196975"/>
            <a:ext cx="8064500" cy="5832475"/>
          </a:xfrm>
        </p:spPr>
        <p:txBody>
          <a:bodyPr/>
          <a:lstStyle/>
          <a:p>
            <a:r>
              <a:rPr lang="zh-CN" altLang="en-US" dirty="0"/>
              <a:t>线程的实现机制</a:t>
            </a:r>
          </a:p>
          <a:p>
            <a:pPr lvl="1"/>
            <a:r>
              <a:rPr lang="en-US" altLang="zh-CN" dirty="0"/>
              <a:t>ULK</a:t>
            </a:r>
            <a:r>
              <a:rPr lang="zh-CN" altLang="en-US" dirty="0"/>
              <a:t>与</a:t>
            </a:r>
            <a:r>
              <a:rPr lang="en-US" altLang="zh-CN" dirty="0"/>
              <a:t>KLT</a:t>
            </a:r>
            <a:r>
              <a:rPr lang="zh-CN" altLang="en-US" dirty="0"/>
              <a:t>比较</a:t>
            </a:r>
          </a:p>
          <a:p>
            <a:pPr lvl="2"/>
            <a:r>
              <a:rPr lang="zh-CN" altLang="en-US" dirty="0"/>
              <a:t>针对不同的操作系统</a:t>
            </a:r>
          </a:p>
          <a:p>
            <a:pPr lvl="2"/>
            <a:r>
              <a:rPr lang="zh-CN" altLang="en-US" dirty="0"/>
              <a:t>开销和性能（</a:t>
            </a:r>
            <a:r>
              <a:rPr lang="zh-CN" altLang="en-US" i="1" dirty="0">
                <a:effectLst>
                  <a:outerShdw blurRad="38100" dist="38100" dir="2700000" algn="tl">
                    <a:srgbClr val="C0C0C0"/>
                  </a:outerShdw>
                </a:effectLst>
              </a:rPr>
              <a:t>线程的调度和切换速度</a:t>
            </a:r>
            <a:r>
              <a:rPr lang="zh-CN" altLang="en-US" dirty="0"/>
              <a:t>）</a:t>
            </a:r>
          </a:p>
          <a:p>
            <a:pPr lvl="2"/>
            <a:r>
              <a:rPr lang="zh-CN" altLang="en-US" dirty="0"/>
              <a:t>系统调用</a:t>
            </a:r>
          </a:p>
          <a:p>
            <a:pPr lvl="2"/>
            <a:r>
              <a:rPr lang="zh-CN" altLang="en-US" dirty="0"/>
              <a:t>线程执行时间</a:t>
            </a:r>
          </a:p>
          <a:p>
            <a:pPr lvl="2"/>
            <a:r>
              <a:rPr lang="zh-CN" altLang="en-US" dirty="0"/>
              <a:t>灵活性</a:t>
            </a:r>
          </a:p>
          <a:p>
            <a:pPr lvl="2"/>
            <a:r>
              <a:rPr lang="zh-CN" altLang="en-US" dirty="0"/>
              <a:t>可扩充性</a:t>
            </a:r>
          </a:p>
          <a:p>
            <a:pPr lvl="2"/>
            <a:r>
              <a:rPr lang="zh-CN" altLang="en-US" dirty="0"/>
              <a:t>抢占</a:t>
            </a:r>
            <a:r>
              <a:rPr lang="en-US" altLang="zh-CN" dirty="0"/>
              <a:t>CPU</a:t>
            </a:r>
          </a:p>
          <a:p>
            <a:pPr lvl="2"/>
            <a:r>
              <a:rPr lang="zh-CN" altLang="en-US" dirty="0"/>
              <a:t>共享进程的资源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539750" y="260350"/>
            <a:ext cx="7777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7459" name="Rectangle 3"/>
          <p:cNvSpPr>
            <a:spLocks noGrp="1" noChangeArrowheads="1"/>
          </p:cNvSpPr>
          <p:nvPr>
            <p:ph type="body" idx="1"/>
          </p:nvPr>
        </p:nvSpPr>
        <p:spPr>
          <a:xfrm>
            <a:off x="539750" y="1196975"/>
            <a:ext cx="8064500" cy="5832475"/>
          </a:xfrm>
        </p:spPr>
        <p:txBody>
          <a:bodyPr/>
          <a:lstStyle/>
          <a:p>
            <a:r>
              <a:rPr lang="zh-CN" altLang="en-US"/>
              <a:t>线程的实现机制</a:t>
            </a:r>
          </a:p>
          <a:p>
            <a:pPr lvl="1"/>
            <a:r>
              <a:rPr lang="en-US" altLang="zh-CN"/>
              <a:t>ULK</a:t>
            </a:r>
            <a:r>
              <a:rPr lang="zh-CN" altLang="en-US"/>
              <a:t>与</a:t>
            </a:r>
            <a:r>
              <a:rPr lang="en-US" altLang="zh-CN"/>
              <a:t>KLT </a:t>
            </a:r>
            <a:r>
              <a:rPr lang="zh-CN" altLang="en-US"/>
              <a:t>结合方法</a:t>
            </a:r>
          </a:p>
          <a:p>
            <a:pPr lvl="2"/>
            <a:r>
              <a:rPr lang="zh-CN" altLang="en-US"/>
              <a:t>线程创建在用户空间完成</a:t>
            </a:r>
          </a:p>
          <a:p>
            <a:pPr lvl="2"/>
            <a:r>
              <a:rPr lang="zh-CN" altLang="en-US"/>
              <a:t>大量线程调度和同步在用户空间完成</a:t>
            </a:r>
          </a:p>
          <a:p>
            <a:pPr lvl="2"/>
            <a:r>
              <a:rPr lang="zh-CN" altLang="en-US"/>
              <a:t>程序员可以调整</a:t>
            </a:r>
            <a:r>
              <a:rPr lang="en-US" altLang="zh-CN"/>
              <a:t>KLT</a:t>
            </a:r>
            <a:r>
              <a:rPr lang="zh-CN" altLang="en-US"/>
              <a:t>的数量</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539750" y="260350"/>
            <a:ext cx="7704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38243" name="Rectangle 3"/>
          <p:cNvSpPr>
            <a:spLocks noGrp="1" noChangeArrowheads="1"/>
          </p:cNvSpPr>
          <p:nvPr>
            <p:ph type="body" idx="1"/>
          </p:nvPr>
        </p:nvSpPr>
        <p:spPr>
          <a:xfrm>
            <a:off x="539750" y="1196975"/>
            <a:ext cx="8064500" cy="5184775"/>
          </a:xfrm>
        </p:spPr>
        <p:txBody>
          <a:bodyPr/>
          <a:lstStyle/>
          <a:p>
            <a:r>
              <a:rPr lang="zh-CN" altLang="en-US"/>
              <a:t>进程与线程</a:t>
            </a:r>
          </a:p>
          <a:p>
            <a:pPr lvl="1"/>
            <a:r>
              <a:rPr lang="zh-CN" altLang="en-US"/>
              <a:t>关系</a:t>
            </a:r>
          </a:p>
          <a:p>
            <a:pPr lvl="2"/>
            <a:r>
              <a:rPr lang="zh-CN" altLang="en-US"/>
              <a:t>线程是独立调度和分派的基本单位</a:t>
            </a:r>
          </a:p>
          <a:p>
            <a:pPr lvl="2"/>
            <a:r>
              <a:rPr lang="zh-CN" altLang="en-US"/>
              <a:t>进程是拥有资源的基本单位</a:t>
            </a:r>
          </a:p>
          <a:p>
            <a:pPr lvl="2"/>
            <a:r>
              <a:rPr lang="zh-CN" altLang="en-US"/>
              <a:t>线程切换不会引起进程切换</a:t>
            </a:r>
          </a:p>
          <a:p>
            <a:pPr lvl="2"/>
            <a:r>
              <a:rPr lang="zh-CN" altLang="en-US"/>
              <a:t>进程的切换开销大于线程的切换开销</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操作系统基础</a:t>
            </a:r>
            <a:r>
              <a:rPr lang="en-US" altLang="zh-CN">
                <a:latin typeface="Arial"/>
              </a:rPr>
              <a:t>——</a:t>
            </a:r>
            <a:r>
              <a:rPr lang="zh-CN" altLang="en-US">
                <a:latin typeface="Times New Roman" pitchFamily="18" charset="0"/>
              </a:rPr>
              <a:t>进程和线程</a:t>
            </a:r>
          </a:p>
        </p:txBody>
      </p:sp>
      <p:sp>
        <p:nvSpPr>
          <p:cNvPr id="167939" name="Rectangle 3"/>
          <p:cNvSpPr>
            <a:spLocks noGrp="1" noChangeArrowheads="1"/>
          </p:cNvSpPr>
          <p:nvPr>
            <p:ph type="body" idx="1"/>
          </p:nvPr>
        </p:nvSpPr>
        <p:spPr>
          <a:xfrm>
            <a:off x="107504" y="1125538"/>
            <a:ext cx="8856984" cy="5183187"/>
          </a:xfrm>
        </p:spPr>
        <p:txBody>
          <a:bodyPr/>
          <a:lstStyle/>
          <a:p>
            <a:r>
              <a:rPr lang="zh-CN" altLang="en-US" dirty="0"/>
              <a:t>进程与线程</a:t>
            </a:r>
          </a:p>
          <a:p>
            <a:pPr lvl="1"/>
            <a:r>
              <a:rPr lang="zh-CN" altLang="en-US" dirty="0"/>
              <a:t>进程：</a:t>
            </a:r>
            <a:r>
              <a:rPr lang="zh-CN" altLang="en-US" dirty="0">
                <a:solidFill>
                  <a:srgbClr val="FF0000"/>
                </a:solidFill>
              </a:rPr>
              <a:t>资源分配单位</a:t>
            </a:r>
            <a:r>
              <a:rPr lang="zh-CN" altLang="en-US" dirty="0"/>
              <a:t>（存储器、文件）和</a:t>
            </a:r>
            <a:r>
              <a:rPr lang="en-US" altLang="zh-CN" dirty="0">
                <a:solidFill>
                  <a:srgbClr val="FF0000"/>
                </a:solidFill>
              </a:rPr>
              <a:t>CPU</a:t>
            </a:r>
            <a:r>
              <a:rPr lang="zh-CN" altLang="en-US" dirty="0">
                <a:solidFill>
                  <a:srgbClr val="FF0000"/>
                </a:solidFill>
              </a:rPr>
              <a:t>调度（分派）单位</a:t>
            </a:r>
            <a:endParaRPr kumimoji="1" lang="zh-CN" altLang="en-US" dirty="0">
              <a:solidFill>
                <a:srgbClr val="FF0000"/>
              </a:solidFill>
            </a:endParaRPr>
          </a:p>
          <a:p>
            <a:pPr lvl="2"/>
            <a:r>
              <a:rPr lang="zh-CN" altLang="en-US" dirty="0"/>
              <a:t>多线程是指</a:t>
            </a:r>
            <a:r>
              <a:rPr lang="en-US" altLang="zh-CN" dirty="0"/>
              <a:t>OS</a:t>
            </a:r>
            <a:r>
              <a:rPr lang="zh-CN" altLang="en-US" dirty="0"/>
              <a:t>支持在一个进程中执行多个线程的能力</a:t>
            </a:r>
          </a:p>
          <a:p>
            <a:pPr lvl="1"/>
            <a:r>
              <a:rPr lang="zh-CN" altLang="en-US" dirty="0"/>
              <a:t>线程：作为</a:t>
            </a:r>
            <a:r>
              <a:rPr lang="en-US" altLang="zh-CN" dirty="0"/>
              <a:t>CPU</a:t>
            </a:r>
            <a:r>
              <a:rPr lang="zh-CN" altLang="en-US" dirty="0"/>
              <a:t>调度单位，而进程只作为其他资源分配单位</a:t>
            </a:r>
          </a:p>
          <a:p>
            <a:pPr lvl="2"/>
            <a:r>
              <a:rPr lang="zh-CN" altLang="en-US" dirty="0"/>
              <a:t>只拥有必不可少的资源，如：线程状态、寄存器上下文和栈</a:t>
            </a:r>
          </a:p>
          <a:p>
            <a:pPr lvl="2"/>
            <a:r>
              <a:rPr lang="zh-CN" altLang="en-US" dirty="0"/>
              <a:t>同样具有就绪、阻塞和执行三种基本状态</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39267" name="Rectangle 3"/>
          <p:cNvSpPr>
            <a:spLocks noGrp="1" noChangeArrowheads="1"/>
          </p:cNvSpPr>
          <p:nvPr>
            <p:ph type="body" idx="1"/>
          </p:nvPr>
        </p:nvSpPr>
        <p:spPr/>
        <p:txBody>
          <a:bodyPr/>
          <a:lstStyle/>
          <a:p>
            <a:r>
              <a:rPr lang="zh-CN" altLang="en-US"/>
              <a:t>进程与线程</a:t>
            </a:r>
          </a:p>
        </p:txBody>
      </p:sp>
      <p:grpSp>
        <p:nvGrpSpPr>
          <p:cNvPr id="139268" name="Group 4"/>
          <p:cNvGrpSpPr>
            <a:grpSpLocks/>
          </p:cNvGrpSpPr>
          <p:nvPr/>
        </p:nvGrpSpPr>
        <p:grpSpPr bwMode="auto">
          <a:xfrm>
            <a:off x="179388" y="1989138"/>
            <a:ext cx="3671887" cy="4176712"/>
            <a:chOff x="204" y="1253"/>
            <a:chExt cx="2313" cy="2631"/>
          </a:xfrm>
        </p:grpSpPr>
        <p:sp>
          <p:nvSpPr>
            <p:cNvPr id="139269" name="Rectangle 5"/>
            <p:cNvSpPr>
              <a:spLocks noChangeArrowheads="1"/>
            </p:cNvSpPr>
            <p:nvPr/>
          </p:nvSpPr>
          <p:spPr bwMode="auto">
            <a:xfrm>
              <a:off x="204" y="1253"/>
              <a:ext cx="2313" cy="2631"/>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39270" name="Text Box 6"/>
            <p:cNvSpPr txBox="1">
              <a:spLocks noChangeArrowheads="1"/>
            </p:cNvSpPr>
            <p:nvPr/>
          </p:nvSpPr>
          <p:spPr bwMode="auto">
            <a:xfrm>
              <a:off x="703" y="3612"/>
              <a:ext cx="11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66"/>
                  </a:solidFill>
                </a:rPr>
                <a:t>单线程进程模型</a:t>
              </a:r>
            </a:p>
          </p:txBody>
        </p:sp>
        <p:sp>
          <p:nvSpPr>
            <p:cNvPr id="139271" name="Rectangle 7"/>
            <p:cNvSpPr>
              <a:spLocks noChangeArrowheads="1"/>
            </p:cNvSpPr>
            <p:nvPr/>
          </p:nvSpPr>
          <p:spPr bwMode="auto">
            <a:xfrm>
              <a:off x="340" y="1616"/>
              <a:ext cx="1089" cy="408"/>
            </a:xfrm>
            <a:prstGeom prst="rect">
              <a:avLst/>
            </a:prstGeom>
            <a:solidFill>
              <a:srgbClr val="0033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PCB</a:t>
              </a:r>
            </a:p>
          </p:txBody>
        </p:sp>
        <p:sp>
          <p:nvSpPr>
            <p:cNvPr id="139272" name="Rectangle 8"/>
            <p:cNvSpPr>
              <a:spLocks noChangeArrowheads="1"/>
            </p:cNvSpPr>
            <p:nvPr/>
          </p:nvSpPr>
          <p:spPr bwMode="auto">
            <a:xfrm>
              <a:off x="340" y="2478"/>
              <a:ext cx="1089" cy="408"/>
            </a:xfrm>
            <a:prstGeom prst="rect">
              <a:avLst/>
            </a:prstGeom>
            <a:solidFill>
              <a:srgbClr val="0033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用户地址空间</a:t>
              </a:r>
            </a:p>
          </p:txBody>
        </p:sp>
        <p:sp>
          <p:nvSpPr>
            <p:cNvPr id="139273" name="Rectangle 9"/>
            <p:cNvSpPr>
              <a:spLocks noChangeArrowheads="1"/>
            </p:cNvSpPr>
            <p:nvPr/>
          </p:nvSpPr>
          <p:spPr bwMode="auto">
            <a:xfrm>
              <a:off x="1746" y="1480"/>
              <a:ext cx="499" cy="771"/>
            </a:xfrm>
            <a:prstGeom prst="rect">
              <a:avLst/>
            </a:prstGeom>
            <a:solidFill>
              <a:srgbClr val="000066"/>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用</a:t>
              </a:r>
            </a:p>
            <a:p>
              <a:pPr algn="ctr"/>
              <a:r>
                <a:rPr kumimoji="1" lang="zh-CN" altLang="en-US" sz="2000" b="1">
                  <a:solidFill>
                    <a:schemeClr val="bg1"/>
                  </a:solidFill>
                </a:rPr>
                <a:t>户</a:t>
              </a:r>
            </a:p>
            <a:p>
              <a:pPr algn="ctr"/>
              <a:r>
                <a:rPr kumimoji="1" lang="zh-CN" altLang="en-US" sz="2000" b="1">
                  <a:solidFill>
                    <a:schemeClr val="bg1"/>
                  </a:solidFill>
                </a:rPr>
                <a:t>栈</a:t>
              </a:r>
            </a:p>
          </p:txBody>
        </p:sp>
        <p:sp>
          <p:nvSpPr>
            <p:cNvPr id="139274" name="Rectangle 10"/>
            <p:cNvSpPr>
              <a:spLocks noChangeArrowheads="1"/>
            </p:cNvSpPr>
            <p:nvPr/>
          </p:nvSpPr>
          <p:spPr bwMode="auto">
            <a:xfrm>
              <a:off x="1746" y="2432"/>
              <a:ext cx="499" cy="771"/>
            </a:xfrm>
            <a:prstGeom prst="rect">
              <a:avLst/>
            </a:prstGeom>
            <a:solidFill>
              <a:schemeClr val="folHlink"/>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核</a:t>
              </a:r>
            </a:p>
            <a:p>
              <a:pPr algn="ctr"/>
              <a:r>
                <a:rPr kumimoji="1" lang="zh-CN" altLang="en-US" sz="2000" b="1">
                  <a:solidFill>
                    <a:schemeClr val="bg1"/>
                  </a:solidFill>
                </a:rPr>
                <a:t>心</a:t>
              </a:r>
            </a:p>
            <a:p>
              <a:pPr algn="ctr"/>
              <a:r>
                <a:rPr kumimoji="1" lang="zh-CN" altLang="en-US" sz="2000" b="1">
                  <a:solidFill>
                    <a:schemeClr val="bg1"/>
                  </a:solidFill>
                </a:rPr>
                <a:t>栈</a:t>
              </a:r>
            </a:p>
          </p:txBody>
        </p:sp>
      </p:grpSp>
      <p:grpSp>
        <p:nvGrpSpPr>
          <p:cNvPr id="139275" name="Group 11"/>
          <p:cNvGrpSpPr>
            <a:grpSpLocks/>
          </p:cNvGrpSpPr>
          <p:nvPr/>
        </p:nvGrpSpPr>
        <p:grpSpPr bwMode="auto">
          <a:xfrm>
            <a:off x="3981450" y="1989138"/>
            <a:ext cx="5040313" cy="4176712"/>
            <a:chOff x="2472" y="1253"/>
            <a:chExt cx="3175" cy="2631"/>
          </a:xfrm>
        </p:grpSpPr>
        <p:sp>
          <p:nvSpPr>
            <p:cNvPr id="139276" name="Rectangle 12"/>
            <p:cNvSpPr>
              <a:spLocks noChangeArrowheads="1"/>
            </p:cNvSpPr>
            <p:nvPr/>
          </p:nvSpPr>
          <p:spPr bwMode="auto">
            <a:xfrm>
              <a:off x="2472" y="1253"/>
              <a:ext cx="3175" cy="2631"/>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39277" name="Text Box 13"/>
            <p:cNvSpPr txBox="1">
              <a:spLocks noChangeArrowheads="1"/>
            </p:cNvSpPr>
            <p:nvPr/>
          </p:nvSpPr>
          <p:spPr bwMode="auto">
            <a:xfrm>
              <a:off x="3560" y="3612"/>
              <a:ext cx="11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66"/>
                  </a:solidFill>
                </a:rPr>
                <a:t>多线程进程模型</a:t>
              </a:r>
            </a:p>
          </p:txBody>
        </p:sp>
        <p:sp>
          <p:nvSpPr>
            <p:cNvPr id="139278" name="Rectangle 14"/>
            <p:cNvSpPr>
              <a:spLocks noChangeArrowheads="1"/>
            </p:cNvSpPr>
            <p:nvPr/>
          </p:nvSpPr>
          <p:spPr bwMode="auto">
            <a:xfrm>
              <a:off x="2562" y="1616"/>
              <a:ext cx="1089" cy="408"/>
            </a:xfrm>
            <a:prstGeom prst="rect">
              <a:avLst/>
            </a:prstGeom>
            <a:solidFill>
              <a:srgbClr val="0033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PCB</a:t>
              </a:r>
            </a:p>
          </p:txBody>
        </p:sp>
        <p:sp>
          <p:nvSpPr>
            <p:cNvPr id="139279" name="Rectangle 15"/>
            <p:cNvSpPr>
              <a:spLocks noChangeArrowheads="1"/>
            </p:cNvSpPr>
            <p:nvPr/>
          </p:nvSpPr>
          <p:spPr bwMode="auto">
            <a:xfrm>
              <a:off x="2517" y="2523"/>
              <a:ext cx="1089" cy="408"/>
            </a:xfrm>
            <a:prstGeom prst="rect">
              <a:avLst/>
            </a:prstGeom>
            <a:solidFill>
              <a:srgbClr val="0033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用户地址空间</a:t>
              </a:r>
            </a:p>
          </p:txBody>
        </p:sp>
        <p:grpSp>
          <p:nvGrpSpPr>
            <p:cNvPr id="139280" name="Group 16"/>
            <p:cNvGrpSpPr>
              <a:grpSpLocks/>
            </p:cNvGrpSpPr>
            <p:nvPr/>
          </p:nvGrpSpPr>
          <p:grpSpPr bwMode="auto">
            <a:xfrm>
              <a:off x="3787" y="1389"/>
              <a:ext cx="635" cy="2223"/>
              <a:chOff x="3787" y="1389"/>
              <a:chExt cx="635" cy="2223"/>
            </a:xfrm>
          </p:grpSpPr>
          <p:sp>
            <p:nvSpPr>
              <p:cNvPr id="139281" name="Rectangle 17"/>
              <p:cNvSpPr>
                <a:spLocks noChangeArrowheads="1"/>
              </p:cNvSpPr>
              <p:nvPr/>
            </p:nvSpPr>
            <p:spPr bwMode="auto">
              <a:xfrm>
                <a:off x="3787" y="1389"/>
                <a:ext cx="635" cy="2223"/>
              </a:xfrm>
              <a:prstGeom prst="rect">
                <a:avLst/>
              </a:prstGeom>
              <a:solidFill>
                <a:srgbClr val="9CC8AB"/>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2" name="Rectangle 18"/>
              <p:cNvSpPr>
                <a:spLocks noChangeArrowheads="1"/>
              </p:cNvSpPr>
              <p:nvPr/>
            </p:nvSpPr>
            <p:spPr bwMode="auto">
              <a:xfrm>
                <a:off x="3923" y="2115"/>
                <a:ext cx="363" cy="681"/>
              </a:xfrm>
              <a:prstGeom prst="rect">
                <a:avLst/>
              </a:prstGeom>
              <a:solidFill>
                <a:srgbClr val="000066"/>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用</a:t>
                </a:r>
              </a:p>
              <a:p>
                <a:pPr algn="ctr"/>
                <a:r>
                  <a:rPr kumimoji="1" lang="zh-CN" altLang="en-US" sz="2000" b="1">
                    <a:solidFill>
                      <a:schemeClr val="bg1"/>
                    </a:solidFill>
                  </a:rPr>
                  <a:t>户</a:t>
                </a:r>
              </a:p>
              <a:p>
                <a:pPr algn="ctr"/>
                <a:r>
                  <a:rPr kumimoji="1" lang="zh-CN" altLang="en-US" sz="2000" b="1">
                    <a:solidFill>
                      <a:schemeClr val="bg1"/>
                    </a:solidFill>
                  </a:rPr>
                  <a:t>栈</a:t>
                </a:r>
              </a:p>
            </p:txBody>
          </p:sp>
          <p:sp>
            <p:nvSpPr>
              <p:cNvPr id="139283" name="Rectangle 19"/>
              <p:cNvSpPr>
                <a:spLocks noChangeArrowheads="1"/>
              </p:cNvSpPr>
              <p:nvPr/>
            </p:nvSpPr>
            <p:spPr bwMode="auto">
              <a:xfrm>
                <a:off x="3923" y="2886"/>
                <a:ext cx="409" cy="635"/>
              </a:xfrm>
              <a:prstGeom prst="rect">
                <a:avLst/>
              </a:prstGeom>
              <a:solidFill>
                <a:schemeClr val="folHlink"/>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核</a:t>
                </a:r>
              </a:p>
              <a:p>
                <a:pPr algn="ctr"/>
                <a:r>
                  <a:rPr kumimoji="1" lang="zh-CN" altLang="en-US" sz="2000" b="1">
                    <a:solidFill>
                      <a:schemeClr val="bg1"/>
                    </a:solidFill>
                  </a:rPr>
                  <a:t>心</a:t>
                </a:r>
              </a:p>
              <a:p>
                <a:pPr algn="ctr"/>
                <a:r>
                  <a:rPr kumimoji="1" lang="zh-CN" altLang="en-US" sz="2000" b="1">
                    <a:solidFill>
                      <a:schemeClr val="bg1"/>
                    </a:solidFill>
                  </a:rPr>
                  <a:t>栈</a:t>
                </a:r>
              </a:p>
            </p:txBody>
          </p:sp>
          <p:sp>
            <p:nvSpPr>
              <p:cNvPr id="139284" name="Rectangle 20"/>
              <p:cNvSpPr>
                <a:spLocks noChangeArrowheads="1"/>
              </p:cNvSpPr>
              <p:nvPr/>
            </p:nvSpPr>
            <p:spPr bwMode="auto">
              <a:xfrm>
                <a:off x="3833" y="1480"/>
                <a:ext cx="544" cy="499"/>
              </a:xfrm>
              <a:prstGeom prst="rect">
                <a:avLst/>
              </a:prstGeom>
              <a:solidFill>
                <a:schemeClr val="accent2"/>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线程</a:t>
                </a:r>
              </a:p>
              <a:p>
                <a:pPr algn="ctr"/>
                <a:r>
                  <a:rPr kumimoji="1" lang="zh-CN" altLang="en-US" sz="2000" b="1">
                    <a:solidFill>
                      <a:schemeClr val="bg1"/>
                    </a:solidFill>
                  </a:rPr>
                  <a:t>控制块</a:t>
                </a:r>
              </a:p>
            </p:txBody>
          </p:sp>
        </p:grpSp>
        <p:grpSp>
          <p:nvGrpSpPr>
            <p:cNvPr id="139285" name="Group 21"/>
            <p:cNvGrpSpPr>
              <a:grpSpLocks/>
            </p:cNvGrpSpPr>
            <p:nvPr/>
          </p:nvGrpSpPr>
          <p:grpSpPr bwMode="auto">
            <a:xfrm>
              <a:off x="4740" y="1434"/>
              <a:ext cx="635" cy="2223"/>
              <a:chOff x="3787" y="1389"/>
              <a:chExt cx="635" cy="2223"/>
            </a:xfrm>
          </p:grpSpPr>
          <p:sp>
            <p:nvSpPr>
              <p:cNvPr id="139286" name="Rectangle 22"/>
              <p:cNvSpPr>
                <a:spLocks noChangeArrowheads="1"/>
              </p:cNvSpPr>
              <p:nvPr/>
            </p:nvSpPr>
            <p:spPr bwMode="auto">
              <a:xfrm>
                <a:off x="3787" y="1389"/>
                <a:ext cx="635" cy="2223"/>
              </a:xfrm>
              <a:prstGeom prst="rect">
                <a:avLst/>
              </a:prstGeom>
              <a:solidFill>
                <a:srgbClr val="9CC8AB"/>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7" name="Rectangle 23"/>
              <p:cNvSpPr>
                <a:spLocks noChangeArrowheads="1"/>
              </p:cNvSpPr>
              <p:nvPr/>
            </p:nvSpPr>
            <p:spPr bwMode="auto">
              <a:xfrm>
                <a:off x="3923" y="2115"/>
                <a:ext cx="363" cy="681"/>
              </a:xfrm>
              <a:prstGeom prst="rect">
                <a:avLst/>
              </a:prstGeom>
              <a:solidFill>
                <a:srgbClr val="000066"/>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用</a:t>
                </a:r>
              </a:p>
              <a:p>
                <a:pPr algn="ctr"/>
                <a:r>
                  <a:rPr kumimoji="1" lang="zh-CN" altLang="en-US" sz="2000" b="1">
                    <a:solidFill>
                      <a:schemeClr val="bg1"/>
                    </a:solidFill>
                  </a:rPr>
                  <a:t>户</a:t>
                </a:r>
              </a:p>
              <a:p>
                <a:pPr algn="ctr"/>
                <a:r>
                  <a:rPr kumimoji="1" lang="zh-CN" altLang="en-US" sz="2000" b="1">
                    <a:solidFill>
                      <a:schemeClr val="bg1"/>
                    </a:solidFill>
                  </a:rPr>
                  <a:t>栈</a:t>
                </a:r>
              </a:p>
            </p:txBody>
          </p:sp>
          <p:sp>
            <p:nvSpPr>
              <p:cNvPr id="139288" name="Rectangle 24"/>
              <p:cNvSpPr>
                <a:spLocks noChangeArrowheads="1"/>
              </p:cNvSpPr>
              <p:nvPr/>
            </p:nvSpPr>
            <p:spPr bwMode="auto">
              <a:xfrm>
                <a:off x="3923" y="2886"/>
                <a:ext cx="409" cy="635"/>
              </a:xfrm>
              <a:prstGeom prst="rect">
                <a:avLst/>
              </a:prstGeom>
              <a:solidFill>
                <a:schemeClr val="folHlink"/>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核</a:t>
                </a:r>
              </a:p>
              <a:p>
                <a:pPr algn="ctr"/>
                <a:r>
                  <a:rPr kumimoji="1" lang="zh-CN" altLang="en-US" sz="2000" b="1">
                    <a:solidFill>
                      <a:schemeClr val="bg1"/>
                    </a:solidFill>
                  </a:rPr>
                  <a:t>心</a:t>
                </a:r>
              </a:p>
              <a:p>
                <a:pPr algn="ctr"/>
                <a:r>
                  <a:rPr kumimoji="1" lang="zh-CN" altLang="en-US" sz="2000" b="1">
                    <a:solidFill>
                      <a:schemeClr val="bg1"/>
                    </a:solidFill>
                  </a:rPr>
                  <a:t>栈</a:t>
                </a:r>
              </a:p>
            </p:txBody>
          </p:sp>
          <p:sp>
            <p:nvSpPr>
              <p:cNvPr id="139289" name="Rectangle 25"/>
              <p:cNvSpPr>
                <a:spLocks noChangeArrowheads="1"/>
              </p:cNvSpPr>
              <p:nvPr/>
            </p:nvSpPr>
            <p:spPr bwMode="auto">
              <a:xfrm>
                <a:off x="3833" y="1480"/>
                <a:ext cx="544" cy="499"/>
              </a:xfrm>
              <a:prstGeom prst="rect">
                <a:avLst/>
              </a:prstGeom>
              <a:solidFill>
                <a:schemeClr val="accent2"/>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bg1"/>
                    </a:solidFill>
                  </a:rPr>
                  <a:t>线程</a:t>
                </a:r>
              </a:p>
              <a:p>
                <a:pPr algn="ctr"/>
                <a:r>
                  <a:rPr kumimoji="1" lang="zh-CN" altLang="en-US" sz="2000" b="1">
                    <a:solidFill>
                      <a:schemeClr val="bg1"/>
                    </a:solidFill>
                  </a:rPr>
                  <a:t>控制块</a:t>
                </a:r>
              </a:p>
            </p:txBody>
          </p:sp>
        </p:gr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539750" y="260350"/>
            <a:ext cx="741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charset="0"/>
                <a:ea typeface="华文中宋"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49507" name="Rectangle 3"/>
          <p:cNvSpPr>
            <a:spLocks noGrp="1" noChangeArrowheads="1"/>
          </p:cNvSpPr>
          <p:nvPr>
            <p:ph type="body" sz="half" idx="1"/>
          </p:nvPr>
        </p:nvSpPr>
        <p:spPr>
          <a:xfrm>
            <a:off x="566738" y="1125538"/>
            <a:ext cx="7750175" cy="5183187"/>
          </a:xfrm>
        </p:spPr>
        <p:txBody>
          <a:bodyPr/>
          <a:lstStyle/>
          <a:p>
            <a:r>
              <a:rPr lang="zh-CN" altLang="en-US"/>
              <a:t>进程与线程</a:t>
            </a:r>
          </a:p>
          <a:p>
            <a:pPr lvl="1"/>
            <a:r>
              <a:rPr lang="zh-CN" altLang="en-US"/>
              <a:t>进程与线程的关系</a:t>
            </a:r>
          </a:p>
        </p:txBody>
      </p:sp>
      <p:graphicFrame>
        <p:nvGraphicFramePr>
          <p:cNvPr id="149586" name="Group 82"/>
          <p:cNvGraphicFramePr>
            <a:graphicFrameLocks noGrp="1"/>
          </p:cNvGraphicFramePr>
          <p:nvPr>
            <p:ph sz="half" idx="2"/>
            <p:extLst>
              <p:ext uri="{D42A27DB-BD31-4B8C-83A1-F6EECF244321}">
                <p14:modId xmlns:p14="http://schemas.microsoft.com/office/powerpoint/2010/main" val="896515508"/>
              </p:ext>
            </p:extLst>
          </p:nvPr>
        </p:nvGraphicFramePr>
        <p:xfrm>
          <a:off x="179388" y="2581275"/>
          <a:ext cx="8785225" cy="2647951"/>
        </p:xfrm>
        <a:graphic>
          <a:graphicData uri="http://schemas.openxmlformats.org/drawingml/2006/table">
            <a:tbl>
              <a:tblPr/>
              <a:tblGrid>
                <a:gridCol w="2076450">
                  <a:extLst>
                    <a:ext uri="{9D8B030D-6E8A-4147-A177-3AD203B41FA5}">
                      <a16:colId xmlns:a16="http://schemas.microsoft.com/office/drawing/2014/main" val="20000"/>
                    </a:ext>
                  </a:extLst>
                </a:gridCol>
                <a:gridCol w="3895725">
                  <a:extLst>
                    <a:ext uri="{9D8B030D-6E8A-4147-A177-3AD203B41FA5}">
                      <a16:colId xmlns:a16="http://schemas.microsoft.com/office/drawing/2014/main" val="20001"/>
                    </a:ext>
                  </a:extLst>
                </a:gridCol>
                <a:gridCol w="2813050">
                  <a:extLst>
                    <a:ext uri="{9D8B030D-6E8A-4147-A177-3AD203B41FA5}">
                      <a16:colId xmlns:a16="http://schemas.microsoft.com/office/drawing/2014/main" val="20002"/>
                    </a:ext>
                  </a:extLst>
                </a:gridCol>
              </a:tblGrid>
              <a:tr h="544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rPr>
                        <a:t>线程：进程</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rPr>
                        <a:t>特点</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rPr>
                        <a:t>实例</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879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每一执行的线程是有自己的地址空间和资源的唯一进程</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各种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UNIX</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版本</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3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进程定义了所拥有的地址空间和动态资源。在该进程中</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多个线程可被创建和执行</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Windows NT, </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Solaris, OS/2,</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OS/390, Mac</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539750" y="260350"/>
            <a:ext cx="7632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5955" name="Rectangle 3"/>
          <p:cNvSpPr>
            <a:spLocks noGrp="1" noChangeArrowheads="1"/>
          </p:cNvSpPr>
          <p:nvPr>
            <p:ph type="body" idx="1"/>
          </p:nvPr>
        </p:nvSpPr>
        <p:spPr>
          <a:xfrm>
            <a:off x="539750" y="1196975"/>
            <a:ext cx="8064500" cy="5183188"/>
          </a:xfrm>
        </p:spPr>
        <p:txBody>
          <a:bodyPr/>
          <a:lstStyle/>
          <a:p>
            <a:r>
              <a:rPr lang="en-US" altLang="zh-CN"/>
              <a:t>DOS</a:t>
            </a:r>
            <a:r>
              <a:rPr lang="zh-CN" altLang="en-US"/>
              <a:t>的进程管理</a:t>
            </a:r>
          </a:p>
          <a:p>
            <a:pPr lvl="1"/>
            <a:r>
              <a:rPr lang="en-US" altLang="zh-CN"/>
              <a:t>DOS</a:t>
            </a:r>
            <a:r>
              <a:rPr lang="zh-CN" altLang="en-US"/>
              <a:t>是单用户、单任务</a:t>
            </a:r>
            <a:r>
              <a:rPr lang="en-US" altLang="zh-CN"/>
              <a:t>OS</a:t>
            </a:r>
          </a:p>
          <a:p>
            <a:pPr lvl="2"/>
            <a:r>
              <a:rPr lang="zh-CN" altLang="en-US"/>
              <a:t>进程管理任务非常简单</a:t>
            </a:r>
          </a:p>
          <a:p>
            <a:pPr lvl="2"/>
            <a:r>
              <a:rPr lang="zh-CN" altLang="en-US"/>
              <a:t>进程独享系统资源</a:t>
            </a:r>
          </a:p>
          <a:p>
            <a:pPr lvl="2"/>
            <a:r>
              <a:rPr lang="zh-CN" altLang="en-US"/>
              <a:t>不需要复杂的调度管理和调度算法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8611" name="Rectangle 3"/>
          <p:cNvSpPr>
            <a:spLocks noGrp="1" noChangeArrowheads="1"/>
          </p:cNvSpPr>
          <p:nvPr>
            <p:ph type="body" idx="1"/>
          </p:nvPr>
        </p:nvSpPr>
        <p:spPr>
          <a:xfrm>
            <a:off x="179512" y="1125538"/>
            <a:ext cx="8784976" cy="5183187"/>
          </a:xfrm>
        </p:spPr>
        <p:txBody>
          <a:bodyPr/>
          <a:lstStyle/>
          <a:p>
            <a:pPr marL="609600" indent="-609600"/>
            <a:r>
              <a:rPr lang="zh-CN" altLang="en-US" dirty="0"/>
              <a:t>进程（ </a:t>
            </a:r>
            <a:r>
              <a:rPr lang="en-US" altLang="zh-CN" sz="3600" dirty="0"/>
              <a:t>Process</a:t>
            </a:r>
            <a:r>
              <a:rPr lang="en-US" altLang="zh-CN" dirty="0"/>
              <a:t> </a:t>
            </a:r>
            <a:r>
              <a:rPr lang="zh-CN" altLang="en-US" dirty="0"/>
              <a:t>）</a:t>
            </a:r>
          </a:p>
          <a:p>
            <a:pPr marL="1004888" lvl="1" indent="-533400"/>
            <a:r>
              <a:rPr lang="zh-CN" altLang="en-US" dirty="0"/>
              <a:t>进程的特征</a:t>
            </a:r>
          </a:p>
          <a:p>
            <a:pPr marL="1366838" lvl="2" indent="-457200"/>
            <a:r>
              <a:rPr lang="zh-CN" altLang="en-US" dirty="0"/>
              <a:t>独立性</a:t>
            </a:r>
          </a:p>
          <a:p>
            <a:pPr lvl="3"/>
            <a:r>
              <a:rPr lang="zh-CN" altLang="en-US" dirty="0"/>
              <a:t>进程是资源分配的一个独立单位</a:t>
            </a:r>
          </a:p>
          <a:p>
            <a:pPr lvl="3"/>
            <a:r>
              <a:rPr lang="zh-CN" altLang="en-US" dirty="0"/>
              <a:t>由于计算机资源是有限的，不同进程共享</a:t>
            </a:r>
            <a:r>
              <a:rPr lang="en-US" altLang="zh-CN" dirty="0"/>
              <a:t>CPU</a:t>
            </a:r>
            <a:r>
              <a:rPr lang="zh-CN" altLang="en-US" dirty="0"/>
              <a:t>和</a:t>
            </a:r>
            <a:r>
              <a:rPr lang="en-US" altLang="zh-CN" dirty="0"/>
              <a:t>I/O</a:t>
            </a:r>
            <a:r>
              <a:rPr lang="zh-CN" altLang="en-US" dirty="0"/>
              <a:t>通道及设备，因此相互制约</a:t>
            </a:r>
          </a:p>
          <a:p>
            <a:pPr marL="1366838" lvl="2" indent="-457200"/>
            <a:r>
              <a:rPr lang="zh-CN" altLang="en-US" dirty="0"/>
              <a:t>交互性</a:t>
            </a:r>
          </a:p>
          <a:p>
            <a:pPr lvl="3"/>
            <a:r>
              <a:rPr lang="zh-CN" altLang="en-US" dirty="0"/>
              <a:t>指进程在执行过程中可能与其它进程产生直接或间接的关系</a:t>
            </a:r>
          </a:p>
          <a:p>
            <a:pPr marL="1366838" lvl="2" indent="-457200"/>
            <a:r>
              <a:rPr lang="zh-CN" altLang="en-US" dirty="0"/>
              <a:t>异步性</a:t>
            </a:r>
          </a:p>
          <a:p>
            <a:pPr lvl="3"/>
            <a:r>
              <a:rPr lang="zh-CN" altLang="en-US" dirty="0"/>
              <a:t>每个进程都以其相对独立的、不可预知的速度向前推进</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539750" y="260350"/>
            <a:ext cx="7777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8003" name="Rectangle 3"/>
          <p:cNvSpPr>
            <a:spLocks noGrp="1" noChangeArrowheads="1"/>
          </p:cNvSpPr>
          <p:nvPr>
            <p:ph type="body" idx="1"/>
          </p:nvPr>
        </p:nvSpPr>
        <p:spPr>
          <a:xfrm>
            <a:off x="539750" y="1196975"/>
            <a:ext cx="8064500" cy="5183188"/>
          </a:xfrm>
        </p:spPr>
        <p:txBody>
          <a:bodyPr/>
          <a:lstStyle/>
          <a:p>
            <a:r>
              <a:rPr lang="en-US" altLang="zh-CN"/>
              <a:t>Linux</a:t>
            </a:r>
            <a:r>
              <a:rPr lang="zh-CN" altLang="en-US"/>
              <a:t>的进程管理</a:t>
            </a:r>
          </a:p>
          <a:p>
            <a:pPr lvl="1"/>
            <a:r>
              <a:rPr lang="zh-CN" altLang="en-US"/>
              <a:t>进程状态转换</a:t>
            </a:r>
          </a:p>
          <a:p>
            <a:pPr lvl="1"/>
            <a:endParaRPr lang="en-US" altLang="zh-CN"/>
          </a:p>
        </p:txBody>
      </p:sp>
      <p:graphicFrame>
        <p:nvGraphicFramePr>
          <p:cNvPr id="128038" name="Object 38"/>
          <p:cNvGraphicFramePr>
            <a:graphicFrameLocks noChangeAspect="1"/>
          </p:cNvGraphicFramePr>
          <p:nvPr>
            <p:extLst>
              <p:ext uri="{D42A27DB-BD31-4B8C-83A1-F6EECF244321}">
                <p14:modId xmlns:p14="http://schemas.microsoft.com/office/powerpoint/2010/main" val="838481628"/>
              </p:ext>
            </p:extLst>
          </p:nvPr>
        </p:nvGraphicFramePr>
        <p:xfrm>
          <a:off x="754063" y="2276475"/>
          <a:ext cx="7705725" cy="4170363"/>
        </p:xfrm>
        <a:graphic>
          <a:graphicData uri="http://schemas.openxmlformats.org/presentationml/2006/ole">
            <mc:AlternateContent xmlns:mc="http://schemas.openxmlformats.org/markup-compatibility/2006">
              <mc:Choice xmlns:v="urn:schemas-microsoft-com:vml" Requires="v">
                <p:oleObj spid="_x0000_s128208" name="Visio" r:id="rId4" imgW="5050239" imgH="2669162" progId="Visio.Drawing.11">
                  <p:embed/>
                </p:oleObj>
              </mc:Choice>
              <mc:Fallback>
                <p:oleObj name="Visio" r:id="rId4" imgW="5050239" imgH="2669162" progId="Visio.Drawing.11">
                  <p:embed/>
                  <p:pic>
                    <p:nvPicPr>
                      <p:cNvPr id="0" name="Object 38"/>
                      <p:cNvPicPr>
                        <a:picLocks noChangeAspect="1" noChangeArrowheads="1"/>
                      </p:cNvPicPr>
                      <p:nvPr/>
                    </p:nvPicPr>
                    <p:blipFill>
                      <a:blip r:embed="rId5"/>
                      <a:srcRect/>
                      <a:stretch>
                        <a:fillRect/>
                      </a:stretch>
                    </p:blipFill>
                    <p:spPr bwMode="auto">
                      <a:xfrm>
                        <a:off x="754063" y="2276475"/>
                        <a:ext cx="7705725" cy="417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26979" name="Rectangle 3"/>
          <p:cNvSpPr>
            <a:spLocks noGrp="1" noChangeArrowheads="1"/>
          </p:cNvSpPr>
          <p:nvPr>
            <p:ph type="body" idx="1"/>
          </p:nvPr>
        </p:nvSpPr>
        <p:spPr>
          <a:xfrm>
            <a:off x="539750" y="1196975"/>
            <a:ext cx="8064500" cy="5472113"/>
          </a:xfrm>
        </p:spPr>
        <p:txBody>
          <a:bodyPr/>
          <a:lstStyle/>
          <a:p>
            <a:pPr>
              <a:lnSpc>
                <a:spcPct val="90000"/>
              </a:lnSpc>
            </a:pPr>
            <a:r>
              <a:rPr lang="en-US" altLang="zh-CN" dirty="0"/>
              <a:t>Windows</a:t>
            </a:r>
            <a:r>
              <a:rPr lang="zh-CN" altLang="en-US" dirty="0"/>
              <a:t>的进程和线程管理</a:t>
            </a:r>
          </a:p>
          <a:p>
            <a:pPr lvl="1">
              <a:lnSpc>
                <a:spcPct val="90000"/>
              </a:lnSpc>
            </a:pPr>
            <a:r>
              <a:rPr lang="en-US" altLang="zh-CN" dirty="0"/>
              <a:t>Windows</a:t>
            </a:r>
            <a:r>
              <a:rPr lang="zh-CN" altLang="en-US" dirty="0"/>
              <a:t>操作系统中使用了进程和线程相结合的设计技术</a:t>
            </a:r>
          </a:p>
          <a:p>
            <a:pPr lvl="2">
              <a:lnSpc>
                <a:spcPct val="90000"/>
              </a:lnSpc>
            </a:pPr>
            <a:r>
              <a:rPr lang="zh-CN" altLang="en-US" dirty="0">
                <a:solidFill>
                  <a:srgbClr val="FF0000"/>
                </a:solidFill>
              </a:rPr>
              <a:t>每个进程至少包括一个线程</a:t>
            </a:r>
            <a:r>
              <a:rPr lang="zh-CN" altLang="en-US" dirty="0"/>
              <a:t>，在执行时给每个线程分配时间片</a:t>
            </a:r>
          </a:p>
          <a:p>
            <a:pPr lvl="2">
              <a:lnSpc>
                <a:spcPct val="90000"/>
              </a:lnSpc>
            </a:pPr>
            <a:r>
              <a:rPr lang="zh-CN" altLang="en-US" dirty="0"/>
              <a:t>系统通过创建线程来运行具体的程序</a:t>
            </a:r>
          </a:p>
          <a:p>
            <a:pPr lvl="2">
              <a:lnSpc>
                <a:spcPct val="90000"/>
              </a:lnSpc>
            </a:pPr>
            <a:r>
              <a:rPr lang="zh-CN" altLang="en-US" dirty="0"/>
              <a:t>线程可以在同一进程中创建新的线程来运行新功能，也可以创建新的进程来启动新程序的运行</a:t>
            </a:r>
          </a:p>
          <a:p>
            <a:pPr lvl="1">
              <a:lnSpc>
                <a:spcPct val="90000"/>
              </a:lnSpc>
            </a:pPr>
            <a:r>
              <a:rPr lang="en-US" altLang="zh-CN" dirty="0"/>
              <a:t>Windows</a:t>
            </a:r>
            <a:r>
              <a:rPr lang="zh-CN" altLang="en-US" dirty="0"/>
              <a:t>是多任务</a:t>
            </a:r>
            <a:r>
              <a:rPr lang="en-US" altLang="zh-CN" dirty="0"/>
              <a:t>OS</a:t>
            </a:r>
            <a:r>
              <a:rPr lang="zh-CN" altLang="en-US" dirty="0"/>
              <a:t>，采用</a:t>
            </a:r>
            <a:r>
              <a:rPr lang="zh-CN" altLang="en-US" dirty="0">
                <a:solidFill>
                  <a:srgbClr val="FF0000"/>
                </a:solidFill>
              </a:rPr>
              <a:t>抢占</a:t>
            </a:r>
            <a:r>
              <a:rPr lang="zh-CN" altLang="en-US" dirty="0" smtClean="0">
                <a:solidFill>
                  <a:srgbClr val="FF0000"/>
                </a:solidFill>
              </a:rPr>
              <a:t>式</a:t>
            </a:r>
            <a:r>
              <a:rPr lang="zh-CN" altLang="en-US" dirty="0" smtClean="0"/>
              <a:t>多任务</a:t>
            </a:r>
            <a:r>
              <a:rPr lang="zh-CN" altLang="en-US" dirty="0"/>
              <a:t>调度算法来实现多任务操作</a:t>
            </a:r>
          </a:p>
          <a:p>
            <a:pPr lvl="2">
              <a:lnSpc>
                <a:spcPct val="90000"/>
              </a:lnSpc>
            </a:pPr>
            <a:r>
              <a:rPr lang="zh-CN" altLang="en-US" dirty="0"/>
              <a:t>以线程为调度的基本单位</a:t>
            </a:r>
          </a:p>
          <a:p>
            <a:pPr lvl="2">
              <a:lnSpc>
                <a:spcPct val="90000"/>
              </a:lnSpc>
            </a:pPr>
            <a:r>
              <a:rPr lang="zh-CN" altLang="en-US" dirty="0"/>
              <a:t>任务调度程序</a:t>
            </a:r>
            <a:r>
              <a:rPr lang="zh-CN" altLang="en-US" dirty="0" smtClean="0"/>
              <a:t>将处理器分配</a:t>
            </a:r>
            <a:r>
              <a:rPr lang="zh-CN" altLang="en-US" dirty="0"/>
              <a:t>给等待队列中优先级最高的线程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a:t>操作系统基础</a:t>
            </a:r>
            <a:r>
              <a:rPr lang="en-US" altLang="zh-CN">
                <a:latin typeface="Arial"/>
              </a:rPr>
              <a:t>——</a:t>
            </a:r>
            <a:r>
              <a:rPr lang="zh-CN" altLang="en-US">
                <a:latin typeface="Times New Roman" pitchFamily="18" charset="0"/>
              </a:rPr>
              <a:t>进程和线程</a:t>
            </a:r>
          </a:p>
        </p:txBody>
      </p:sp>
      <p:sp>
        <p:nvSpPr>
          <p:cNvPr id="173059" name="Rectangle 3"/>
          <p:cNvSpPr>
            <a:spLocks noGrp="1" noChangeArrowheads="1"/>
          </p:cNvSpPr>
          <p:nvPr>
            <p:ph type="body" idx="1"/>
          </p:nvPr>
        </p:nvSpPr>
        <p:spPr/>
        <p:txBody>
          <a:bodyPr/>
          <a:lstStyle/>
          <a:p>
            <a:r>
              <a:rPr lang="en-US" altLang="zh-CN"/>
              <a:t>Windows</a:t>
            </a:r>
            <a:r>
              <a:rPr lang="zh-CN" altLang="en-US"/>
              <a:t>的进程和线程管理</a:t>
            </a:r>
          </a:p>
          <a:p>
            <a:pPr lvl="1"/>
            <a:r>
              <a:rPr lang="zh-CN" altLang="en-US"/>
              <a:t>进程包含的信息</a:t>
            </a:r>
          </a:p>
          <a:p>
            <a:pPr lvl="2"/>
            <a:r>
              <a:rPr lang="zh-CN" altLang="en-US"/>
              <a:t>唯一的进程标志</a:t>
            </a:r>
          </a:p>
          <a:p>
            <a:pPr lvl="2"/>
            <a:r>
              <a:rPr lang="zh-CN" altLang="en-US"/>
              <a:t>一个独立的虚拟地址空间</a:t>
            </a:r>
          </a:p>
          <a:p>
            <a:pPr lvl="2"/>
            <a:r>
              <a:rPr lang="zh-CN" altLang="en-US"/>
              <a:t>映射到进程虚拟地址空间的执行代码和数据</a:t>
            </a:r>
          </a:p>
          <a:p>
            <a:pPr lvl="2"/>
            <a:r>
              <a:rPr lang="zh-CN" altLang="en-US"/>
              <a:t>访问各种系统资源的对象句柄列表</a:t>
            </a:r>
          </a:p>
          <a:p>
            <a:pPr lvl="2"/>
            <a:r>
              <a:rPr lang="zh-CN" altLang="en-US"/>
              <a:t>安全上下文定义来说明与进程相关的用户、安全信息和访问特权设定</a:t>
            </a:r>
          </a:p>
          <a:p>
            <a:pPr lvl="2"/>
            <a:r>
              <a:rPr lang="zh-CN" altLang="en-US"/>
              <a:t>至少包含一个可执行线程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51555" name="Rectangle 3"/>
          <p:cNvSpPr>
            <a:spLocks noGrp="1" noChangeArrowheads="1"/>
          </p:cNvSpPr>
          <p:nvPr>
            <p:ph type="body" idx="1"/>
          </p:nvPr>
        </p:nvSpPr>
        <p:spPr/>
        <p:txBody>
          <a:bodyPr/>
          <a:lstStyle/>
          <a:p>
            <a:r>
              <a:rPr lang="en-US" altLang="zh-CN"/>
              <a:t>Windows</a:t>
            </a:r>
            <a:r>
              <a:rPr lang="zh-CN" altLang="en-US"/>
              <a:t>的进程和线程管理</a:t>
            </a:r>
          </a:p>
          <a:p>
            <a:pPr lvl="1"/>
            <a:r>
              <a:rPr lang="en-US" altLang="zh-CN"/>
              <a:t>Windows</a:t>
            </a:r>
            <a:r>
              <a:rPr lang="zh-CN" altLang="en-US"/>
              <a:t>进程的建立方法 </a:t>
            </a:r>
          </a:p>
          <a:p>
            <a:pPr lvl="2"/>
            <a:r>
              <a:rPr lang="zh-CN" altLang="en-US"/>
              <a:t>应用程序通过调用相应的进程创建函数来创建新的进程</a:t>
            </a:r>
          </a:p>
          <a:p>
            <a:pPr lvl="3"/>
            <a:r>
              <a:rPr lang="zh-CN" altLang="en-US"/>
              <a:t>最常用的方法是使用函数</a:t>
            </a:r>
            <a:r>
              <a:rPr lang="en-US" altLang="zh-CN"/>
              <a:t>CreateProcess </a:t>
            </a:r>
          </a:p>
          <a:p>
            <a:pPr lvl="3"/>
            <a:r>
              <a:rPr lang="zh-CN" altLang="en-US"/>
              <a:t>使一个程序运行</a:t>
            </a:r>
          </a:p>
          <a:p>
            <a:pPr lvl="3"/>
            <a:r>
              <a:rPr lang="zh-CN" altLang="en-US"/>
              <a:t>使用</a:t>
            </a:r>
            <a:r>
              <a:rPr lang="en-US" altLang="zh-CN"/>
              <a:t>C</a:t>
            </a:r>
            <a:r>
              <a:rPr lang="zh-CN" altLang="en-US"/>
              <a:t>的</a:t>
            </a:r>
            <a:r>
              <a:rPr lang="en-US" altLang="zh-CN"/>
              <a:t>spawnlp</a:t>
            </a:r>
            <a:r>
              <a:rPr lang="zh-CN" altLang="en-US"/>
              <a:t>函数</a:t>
            </a:r>
          </a:p>
          <a:p>
            <a:pPr lvl="3"/>
            <a:r>
              <a:rPr lang="zh-CN" altLang="en-US"/>
              <a:t>使用</a:t>
            </a:r>
            <a:r>
              <a:rPr lang="en-US" altLang="zh-CN"/>
              <a:t>Win API </a:t>
            </a:r>
            <a:r>
              <a:rPr lang="zh-CN" altLang="en-US"/>
              <a:t>函数</a:t>
            </a:r>
            <a:r>
              <a:rPr lang="en-US" altLang="zh-CN"/>
              <a:t>ShellExecute</a:t>
            </a:r>
          </a:p>
          <a:p>
            <a:pPr lvl="3"/>
            <a:r>
              <a:rPr lang="en-US" altLang="zh-CN"/>
              <a:t>……</a:t>
            </a:r>
          </a:p>
          <a:p>
            <a:pPr lvl="1"/>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9987" name="Rectangle 3"/>
          <p:cNvSpPr>
            <a:spLocks noGrp="1" noChangeArrowheads="1"/>
          </p:cNvSpPr>
          <p:nvPr>
            <p:ph type="body" idx="1"/>
          </p:nvPr>
        </p:nvSpPr>
        <p:spPr/>
        <p:txBody>
          <a:bodyPr/>
          <a:lstStyle/>
          <a:p>
            <a:r>
              <a:rPr lang="en-US" altLang="zh-CN"/>
              <a:t>Windows</a:t>
            </a:r>
            <a:r>
              <a:rPr lang="zh-CN" altLang="en-US"/>
              <a:t>的进程和线程管理</a:t>
            </a:r>
          </a:p>
          <a:p>
            <a:pPr lvl="1"/>
            <a:r>
              <a:rPr lang="en-US" altLang="zh-CN"/>
              <a:t>Windows</a:t>
            </a:r>
            <a:r>
              <a:rPr lang="zh-CN" altLang="en-US"/>
              <a:t>进程的建立过程</a:t>
            </a:r>
          </a:p>
          <a:p>
            <a:pPr lvl="2"/>
            <a:r>
              <a:rPr lang="zh-CN" altLang="en-US"/>
              <a:t>创建进程由</a:t>
            </a:r>
            <a:r>
              <a:rPr lang="en-US" altLang="zh-CN"/>
              <a:t>3</a:t>
            </a:r>
            <a:r>
              <a:rPr lang="zh-CN" altLang="en-US"/>
              <a:t>部分配合完成：创建进程的系统服务、</a:t>
            </a:r>
            <a:r>
              <a:rPr lang="en-US" altLang="zh-CN"/>
              <a:t>Windows</a:t>
            </a:r>
            <a:r>
              <a:rPr lang="zh-CN" altLang="en-US"/>
              <a:t>子系统和新的进程</a:t>
            </a:r>
          </a:p>
          <a:p>
            <a:pPr lvl="2"/>
            <a:r>
              <a:rPr lang="zh-CN" altLang="en-US"/>
              <a:t>创建过程，以</a:t>
            </a:r>
            <a:r>
              <a:rPr lang="en-US" altLang="zh-CN"/>
              <a:t>CreateProcess</a:t>
            </a:r>
            <a:r>
              <a:rPr lang="zh-CN" altLang="en-US"/>
              <a:t>为例</a:t>
            </a:r>
          </a:p>
          <a:p>
            <a:pPr lvl="3"/>
            <a:r>
              <a:rPr lang="zh-CN" altLang="en-US"/>
              <a:t>通过调用相关的系统服务来调入需要执行的映像文件并创建进程和线程初始对象，并通过消息通知</a:t>
            </a:r>
            <a:r>
              <a:rPr lang="en-US" altLang="zh-CN"/>
              <a:t>Windows</a:t>
            </a:r>
            <a:r>
              <a:rPr lang="zh-CN" altLang="en-US"/>
              <a:t>子系统新的进程和线程对象已被创建</a:t>
            </a:r>
          </a:p>
          <a:p>
            <a:pPr lvl="3"/>
            <a:r>
              <a:rPr lang="en-US" altLang="zh-CN"/>
              <a:t>Windows</a:t>
            </a:r>
            <a:r>
              <a:rPr lang="zh-CN" altLang="en-US"/>
              <a:t>子系统在安装了新的进程和线程后，通知进程管理器执行初始线程</a:t>
            </a:r>
          </a:p>
          <a:p>
            <a:pPr lvl="3"/>
            <a:r>
              <a:rPr lang="zh-CN" altLang="en-US"/>
              <a:t>初始线程将新的进程初始化，并开始执行设定的代码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74083" name="Rectangle 3"/>
          <p:cNvSpPr>
            <a:spLocks noGrp="1" noChangeArrowheads="1"/>
          </p:cNvSpPr>
          <p:nvPr>
            <p:ph type="body" idx="1"/>
          </p:nvPr>
        </p:nvSpPr>
        <p:spPr/>
        <p:txBody>
          <a:bodyPr/>
          <a:lstStyle/>
          <a:p>
            <a:r>
              <a:rPr lang="en-US" altLang="zh-CN"/>
              <a:t>Windows</a:t>
            </a:r>
            <a:r>
              <a:rPr lang="zh-CN" altLang="en-US"/>
              <a:t>的进程和线程管理</a:t>
            </a:r>
          </a:p>
          <a:p>
            <a:pPr lvl="1"/>
            <a:r>
              <a:rPr lang="zh-CN" altLang="en-US"/>
              <a:t>线程包含的信息</a:t>
            </a:r>
          </a:p>
          <a:p>
            <a:pPr lvl="2"/>
            <a:r>
              <a:rPr lang="zh-CN" altLang="en-US"/>
              <a:t>唯一的线程标志</a:t>
            </a:r>
          </a:p>
          <a:p>
            <a:pPr lvl="2"/>
            <a:r>
              <a:rPr lang="en-US" altLang="zh-CN"/>
              <a:t>CPU</a:t>
            </a:r>
            <a:r>
              <a:rPr lang="zh-CN" altLang="en-US"/>
              <a:t>寄存器的状态数据，用以表示处理器的状态</a:t>
            </a:r>
          </a:p>
          <a:p>
            <a:pPr lvl="2"/>
            <a:r>
              <a:rPr lang="zh-CN" altLang="en-US"/>
              <a:t>两个线程栈，一个在用户态执行时使用，一个在核心态执行时使用</a:t>
            </a:r>
          </a:p>
          <a:p>
            <a:pPr lvl="2"/>
            <a:r>
              <a:rPr lang="zh-CN" altLang="en-US"/>
              <a:t>一个供子系统、运行库和动态链接库使用的线程本地存储空间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4867" name="Rectangle 3"/>
          <p:cNvSpPr>
            <a:spLocks noGrp="1" noChangeArrowheads="1"/>
          </p:cNvSpPr>
          <p:nvPr>
            <p:ph type="body" idx="1"/>
          </p:nvPr>
        </p:nvSpPr>
        <p:spPr/>
        <p:txBody>
          <a:bodyPr/>
          <a:lstStyle/>
          <a:p>
            <a:r>
              <a:rPr lang="en-US" altLang="zh-CN"/>
              <a:t>Windows</a:t>
            </a:r>
            <a:r>
              <a:rPr lang="zh-CN" altLang="en-US"/>
              <a:t>的线程和线程管理</a:t>
            </a:r>
          </a:p>
          <a:p>
            <a:pPr lvl="1"/>
            <a:r>
              <a:rPr lang="en-US" altLang="zh-CN"/>
              <a:t>Windows</a:t>
            </a:r>
            <a:r>
              <a:rPr lang="zh-CN" altLang="en-US"/>
              <a:t>操作系统下的线程状态转换</a:t>
            </a:r>
          </a:p>
        </p:txBody>
      </p:sp>
      <p:graphicFrame>
        <p:nvGraphicFramePr>
          <p:cNvPr id="164868" name="Object 4"/>
          <p:cNvGraphicFramePr>
            <a:graphicFrameLocks noChangeAspect="1"/>
          </p:cNvGraphicFramePr>
          <p:nvPr/>
        </p:nvGraphicFramePr>
        <p:xfrm>
          <a:off x="900113" y="2211388"/>
          <a:ext cx="7343775" cy="4097337"/>
        </p:xfrm>
        <a:graphic>
          <a:graphicData uri="http://schemas.openxmlformats.org/presentationml/2006/ole">
            <mc:AlternateContent xmlns:mc="http://schemas.openxmlformats.org/markup-compatibility/2006">
              <mc:Choice xmlns:v="urn:schemas-microsoft-com:vml" Requires="v">
                <p:oleObj spid="_x0000_s165038" name="Visio" r:id="rId3" imgW="5538692" imgH="3090815" progId="Visio.Drawing.11">
                  <p:embed/>
                </p:oleObj>
              </mc:Choice>
              <mc:Fallback>
                <p:oleObj name="Visio" r:id="rId3" imgW="5538692" imgH="309081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11388"/>
                        <a:ext cx="7343775" cy="409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71011" name="Rectangle 3"/>
          <p:cNvSpPr>
            <a:spLocks noGrp="1" noChangeArrowheads="1"/>
          </p:cNvSpPr>
          <p:nvPr>
            <p:ph type="body" idx="1"/>
          </p:nvPr>
        </p:nvSpPr>
        <p:spPr/>
        <p:txBody>
          <a:bodyPr/>
          <a:lstStyle/>
          <a:p>
            <a:r>
              <a:rPr lang="en-US" altLang="zh-CN"/>
              <a:t>Windows</a:t>
            </a:r>
            <a:r>
              <a:rPr lang="zh-CN" altLang="en-US"/>
              <a:t>的进程和线程管理</a:t>
            </a:r>
          </a:p>
          <a:p>
            <a:pPr lvl="1"/>
            <a:r>
              <a:rPr lang="en-US" altLang="zh-CN"/>
              <a:t>Windows</a:t>
            </a:r>
            <a:r>
              <a:rPr lang="zh-CN" altLang="en-US"/>
              <a:t>线程的建立过程</a:t>
            </a:r>
          </a:p>
          <a:p>
            <a:pPr lvl="2"/>
            <a:r>
              <a:rPr lang="zh-CN" altLang="en-US"/>
              <a:t>应用程序通过调用相应的线程创建函数来创建新的线程，最常用的是函数</a:t>
            </a:r>
            <a:r>
              <a:rPr lang="en-US" altLang="zh-CN"/>
              <a:t>CreateThread</a:t>
            </a:r>
          </a:p>
          <a:p>
            <a:pPr lvl="2"/>
            <a:r>
              <a:rPr lang="zh-CN" altLang="en-US"/>
              <a:t>使用</a:t>
            </a:r>
            <a:r>
              <a:rPr lang="en-US" altLang="zh-CN"/>
              <a:t>CreateThread</a:t>
            </a:r>
            <a:r>
              <a:rPr lang="zh-CN" altLang="en-US"/>
              <a:t>创建线程的过程</a:t>
            </a:r>
          </a:p>
          <a:p>
            <a:pPr lvl="3"/>
            <a:r>
              <a:rPr lang="zh-CN" altLang="en-US"/>
              <a:t>在进程的地址空间中为线程创建用户栈，并初始化运行上下文环境</a:t>
            </a:r>
          </a:p>
          <a:p>
            <a:pPr lvl="3"/>
            <a:r>
              <a:rPr lang="zh-CN" altLang="en-US"/>
              <a:t>初始化线程的线程环境块</a:t>
            </a:r>
          </a:p>
          <a:p>
            <a:pPr lvl="3"/>
            <a:r>
              <a:rPr lang="zh-CN" altLang="en-US"/>
              <a:t>创建执行线程对象</a:t>
            </a:r>
          </a:p>
          <a:p>
            <a:pPr lvl="3"/>
            <a:r>
              <a:rPr lang="zh-CN" altLang="en-US"/>
              <a:t>通知</a:t>
            </a:r>
            <a:r>
              <a:rPr lang="en-US" altLang="zh-CN"/>
              <a:t>Windows</a:t>
            </a:r>
            <a:r>
              <a:rPr lang="zh-CN" altLang="en-US"/>
              <a:t>子系统新线程已被创建，子系统将新线程的线程插入到相应进程的线程列表中</a:t>
            </a:r>
          </a:p>
          <a:p>
            <a:pPr lvl="3"/>
            <a:r>
              <a:rPr lang="zh-CN" altLang="en-US"/>
              <a:t>新线程的句柄和标志被返回到调用的线程</a:t>
            </a:r>
          </a:p>
          <a:p>
            <a:pPr lvl="3"/>
            <a:r>
              <a:rPr lang="zh-CN" altLang="en-US"/>
              <a:t>线程进入调度队列等待执行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58723" name="Rectangle 3"/>
          <p:cNvSpPr>
            <a:spLocks noGrp="1" noChangeArrowheads="1"/>
          </p:cNvSpPr>
          <p:nvPr>
            <p:ph type="body" idx="1"/>
          </p:nvPr>
        </p:nvSpPr>
        <p:spPr>
          <a:xfrm>
            <a:off x="539750" y="1196975"/>
            <a:ext cx="8064500" cy="5111750"/>
          </a:xfrm>
        </p:spPr>
        <p:txBody>
          <a:bodyPr/>
          <a:lstStyle/>
          <a:p>
            <a:r>
              <a:rPr lang="en-US" altLang="zh-CN" dirty="0"/>
              <a:t>Windows</a:t>
            </a:r>
            <a:r>
              <a:rPr lang="zh-CN" altLang="en-US" dirty="0"/>
              <a:t>的进程和线程管理</a:t>
            </a:r>
          </a:p>
          <a:p>
            <a:pPr lvl="1"/>
            <a:r>
              <a:rPr lang="en-US" altLang="zh-CN" dirty="0"/>
              <a:t>Windows</a:t>
            </a:r>
            <a:r>
              <a:rPr lang="zh-CN" altLang="en-US" dirty="0"/>
              <a:t>的两种调度程序</a:t>
            </a:r>
          </a:p>
          <a:p>
            <a:pPr lvl="2"/>
            <a:r>
              <a:rPr lang="zh-CN" altLang="en-US" dirty="0"/>
              <a:t>主调度程序</a:t>
            </a:r>
          </a:p>
          <a:p>
            <a:pPr lvl="3"/>
            <a:r>
              <a:rPr lang="zh-CN" altLang="en-US" dirty="0"/>
              <a:t>选择</a:t>
            </a:r>
            <a:r>
              <a:rPr lang="zh-CN" altLang="en-US" dirty="0">
                <a:solidFill>
                  <a:srgbClr val="FF0000"/>
                </a:solidFill>
              </a:rPr>
              <a:t>最高优先级</a:t>
            </a:r>
            <a:r>
              <a:rPr lang="zh-CN" altLang="en-US" dirty="0"/>
              <a:t>的线程运行，</a:t>
            </a:r>
            <a:r>
              <a:rPr lang="en-US" altLang="zh-CN" dirty="0"/>
              <a:t>Windows</a:t>
            </a:r>
            <a:r>
              <a:rPr lang="zh-CN" altLang="en-US" dirty="0"/>
              <a:t>将优先级定位</a:t>
            </a:r>
            <a:r>
              <a:rPr lang="en-US" altLang="zh-CN" dirty="0"/>
              <a:t>32</a:t>
            </a:r>
            <a:r>
              <a:rPr lang="zh-CN" altLang="en-US" dirty="0"/>
              <a:t>级，分别为</a:t>
            </a:r>
            <a:r>
              <a:rPr lang="en-US" altLang="zh-CN" dirty="0"/>
              <a:t>0~31</a:t>
            </a:r>
            <a:r>
              <a:rPr lang="zh-CN" altLang="en-US" dirty="0"/>
              <a:t>，数越大优先级越高</a:t>
            </a:r>
          </a:p>
          <a:p>
            <a:pPr lvl="3"/>
            <a:r>
              <a:rPr lang="zh-CN" altLang="en-US" dirty="0"/>
              <a:t>优先级可由创建时指定，并在运行过程中由系统修改，</a:t>
            </a:r>
          </a:p>
          <a:p>
            <a:pPr lvl="3"/>
            <a:r>
              <a:rPr lang="zh-CN" altLang="en-US" dirty="0"/>
              <a:t>为防止有的线程永远得不到执行，因此在执行中线程可能根据需要提高或降低其优先级</a:t>
            </a:r>
          </a:p>
          <a:p>
            <a:pPr lvl="3"/>
            <a:r>
              <a:rPr lang="zh-CN" altLang="en-US" dirty="0"/>
              <a:t>由于每个线程的优先级都可能不一样，</a:t>
            </a:r>
            <a:r>
              <a:rPr lang="en-US" altLang="zh-CN" dirty="0"/>
              <a:t>Windows</a:t>
            </a:r>
            <a:r>
              <a:rPr lang="zh-CN" altLang="en-US" dirty="0">
                <a:solidFill>
                  <a:srgbClr val="FF0000"/>
                </a:solidFill>
              </a:rPr>
              <a:t>为每个优先级维护了一个线程队列</a:t>
            </a:r>
            <a:r>
              <a:rPr lang="zh-CN" altLang="en-US" dirty="0"/>
              <a:t>，调度器找到优先级最高的线程队列，从队列头找到下一个待运行的就绪线程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331913" y="2997200"/>
            <a:ext cx="6626225" cy="2016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07" name="Rectangle 3"/>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75108" name="Rectangle 4"/>
          <p:cNvSpPr>
            <a:spLocks noGrp="1" noChangeArrowheads="1"/>
          </p:cNvSpPr>
          <p:nvPr>
            <p:ph type="body" idx="1"/>
          </p:nvPr>
        </p:nvSpPr>
        <p:spPr>
          <a:xfrm>
            <a:off x="539750" y="1196975"/>
            <a:ext cx="8064500" cy="5111750"/>
          </a:xfrm>
        </p:spPr>
        <p:txBody>
          <a:bodyPr/>
          <a:lstStyle/>
          <a:p>
            <a:r>
              <a:rPr lang="en-US" altLang="zh-CN" dirty="0"/>
              <a:t>Windows</a:t>
            </a:r>
            <a:r>
              <a:rPr lang="zh-CN" altLang="en-US" dirty="0"/>
              <a:t>的进程和线程管理</a:t>
            </a:r>
          </a:p>
          <a:p>
            <a:pPr lvl="1"/>
            <a:r>
              <a:rPr lang="en-US" altLang="zh-CN" dirty="0"/>
              <a:t>Windows</a:t>
            </a:r>
            <a:r>
              <a:rPr lang="zh-CN" altLang="en-US" dirty="0"/>
              <a:t>的两种调度程序</a:t>
            </a:r>
          </a:p>
          <a:p>
            <a:pPr lvl="2"/>
            <a:r>
              <a:rPr lang="zh-CN" altLang="en-US" dirty="0"/>
              <a:t>主调度程序</a:t>
            </a:r>
          </a:p>
          <a:p>
            <a:pPr lvl="3"/>
            <a:endParaRPr lang="en-US" altLang="zh-CN" dirty="0"/>
          </a:p>
        </p:txBody>
      </p:sp>
      <p:sp>
        <p:nvSpPr>
          <p:cNvPr id="175109" name="Rectangle 5"/>
          <p:cNvSpPr>
            <a:spLocks noChangeArrowheads="1"/>
          </p:cNvSpPr>
          <p:nvPr/>
        </p:nvSpPr>
        <p:spPr bwMode="auto">
          <a:xfrm>
            <a:off x="3924300" y="3225800"/>
            <a:ext cx="1727200" cy="576263"/>
          </a:xfrm>
          <a:prstGeom prst="rect">
            <a:avLst/>
          </a:prstGeom>
          <a:solidFill>
            <a:srgbClr val="FFCC99"/>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5110" name="Group 6"/>
          <p:cNvGrpSpPr>
            <a:grpSpLocks/>
          </p:cNvGrpSpPr>
          <p:nvPr/>
        </p:nvGrpSpPr>
        <p:grpSpPr bwMode="auto">
          <a:xfrm>
            <a:off x="3930650" y="3213100"/>
            <a:ext cx="2220913" cy="590550"/>
            <a:chOff x="1542" y="3241"/>
            <a:chExt cx="1507" cy="441"/>
          </a:xfrm>
        </p:grpSpPr>
        <p:sp>
          <p:nvSpPr>
            <p:cNvPr id="175111" name="Line 7"/>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2" name="Line 8"/>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3" name="Line 9"/>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4" name="Line 10"/>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5" name="Line 11"/>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6" name="Line 12"/>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7" name="Line 13"/>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8" name="Line 14"/>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9" name="Line 15"/>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120" name="Rectangle 16"/>
          <p:cNvSpPr>
            <a:spLocks noChangeArrowheads="1"/>
          </p:cNvSpPr>
          <p:nvPr/>
        </p:nvSpPr>
        <p:spPr bwMode="auto">
          <a:xfrm>
            <a:off x="3924300" y="4146550"/>
            <a:ext cx="1727200" cy="576263"/>
          </a:xfrm>
          <a:prstGeom prst="rect">
            <a:avLst/>
          </a:prstGeom>
          <a:solidFill>
            <a:srgbClr val="FFCC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5121" name="Group 17"/>
          <p:cNvGrpSpPr>
            <a:grpSpLocks/>
          </p:cNvGrpSpPr>
          <p:nvPr/>
        </p:nvGrpSpPr>
        <p:grpSpPr bwMode="auto">
          <a:xfrm>
            <a:off x="3930650" y="4133850"/>
            <a:ext cx="2220913" cy="590550"/>
            <a:chOff x="1542" y="3241"/>
            <a:chExt cx="1507" cy="441"/>
          </a:xfrm>
        </p:grpSpPr>
        <p:sp>
          <p:nvSpPr>
            <p:cNvPr id="175122" name="Line 18"/>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3" name="Line 19"/>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4" name="Line 20"/>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5" name="Line 21"/>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6" name="Line 22"/>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7" name="Line 23"/>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8" name="Line 24"/>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9" name="Line 25"/>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0" name="Line 26"/>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131" name="Rectangle 27"/>
          <p:cNvSpPr>
            <a:spLocks noChangeArrowheads="1"/>
          </p:cNvSpPr>
          <p:nvPr/>
        </p:nvSpPr>
        <p:spPr bwMode="auto">
          <a:xfrm>
            <a:off x="1620838" y="3140075"/>
            <a:ext cx="1295400" cy="360363"/>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31</a:t>
            </a:r>
          </a:p>
        </p:txBody>
      </p:sp>
      <p:sp>
        <p:nvSpPr>
          <p:cNvPr id="175132" name="Rectangle 28"/>
          <p:cNvSpPr>
            <a:spLocks noChangeArrowheads="1"/>
          </p:cNvSpPr>
          <p:nvPr/>
        </p:nvSpPr>
        <p:spPr bwMode="auto">
          <a:xfrm>
            <a:off x="1620838" y="3500438"/>
            <a:ext cx="1295400" cy="360362"/>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30</a:t>
            </a:r>
          </a:p>
        </p:txBody>
      </p:sp>
      <p:sp>
        <p:nvSpPr>
          <p:cNvPr id="175133" name="Rectangle 29"/>
          <p:cNvSpPr>
            <a:spLocks noChangeArrowheads="1"/>
          </p:cNvSpPr>
          <p:nvPr/>
        </p:nvSpPr>
        <p:spPr bwMode="auto">
          <a:xfrm>
            <a:off x="1620838" y="3859213"/>
            <a:ext cx="1295400" cy="360362"/>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zh-CN" sz="2400">
                <a:latin typeface="Arial"/>
              </a:rPr>
              <a:t>…</a:t>
            </a:r>
            <a:endParaRPr lang="en-US" altLang="zh-CN" sz="2400"/>
          </a:p>
        </p:txBody>
      </p:sp>
      <p:sp>
        <p:nvSpPr>
          <p:cNvPr id="175134" name="Rectangle 30"/>
          <p:cNvSpPr>
            <a:spLocks noChangeArrowheads="1"/>
          </p:cNvSpPr>
          <p:nvPr/>
        </p:nvSpPr>
        <p:spPr bwMode="auto">
          <a:xfrm>
            <a:off x="1620838" y="4219575"/>
            <a:ext cx="1295400" cy="360363"/>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1</a:t>
            </a:r>
          </a:p>
        </p:txBody>
      </p:sp>
      <p:sp>
        <p:nvSpPr>
          <p:cNvPr id="175135" name="Rectangle 31"/>
          <p:cNvSpPr>
            <a:spLocks noChangeArrowheads="1"/>
          </p:cNvSpPr>
          <p:nvPr/>
        </p:nvSpPr>
        <p:spPr bwMode="auto">
          <a:xfrm>
            <a:off x="1620838" y="4579938"/>
            <a:ext cx="1295400" cy="360362"/>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0</a:t>
            </a:r>
          </a:p>
        </p:txBody>
      </p:sp>
      <p:cxnSp>
        <p:nvCxnSpPr>
          <p:cNvPr id="175136" name="AutoShape 32"/>
          <p:cNvCxnSpPr>
            <a:cxnSpLocks noChangeShapeType="1"/>
            <a:stCxn id="175132" idx="3"/>
            <a:endCxn id="175109" idx="1"/>
          </p:cNvCxnSpPr>
          <p:nvPr/>
        </p:nvCxnSpPr>
        <p:spPr bwMode="auto">
          <a:xfrm flipV="1">
            <a:off x="2930525" y="3514725"/>
            <a:ext cx="993775" cy="166688"/>
          </a:xfrm>
          <a:prstGeom prst="bentConnector3">
            <a:avLst>
              <a:gd name="adj1" fmla="val 49199"/>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37" name="AutoShape 33"/>
          <p:cNvCxnSpPr>
            <a:cxnSpLocks noChangeShapeType="1"/>
            <a:stCxn id="175134" idx="3"/>
            <a:endCxn id="175120" idx="1"/>
          </p:cNvCxnSpPr>
          <p:nvPr/>
        </p:nvCxnSpPr>
        <p:spPr bwMode="auto">
          <a:xfrm>
            <a:off x="2930525" y="4400550"/>
            <a:ext cx="993775" cy="34925"/>
          </a:xfrm>
          <a:prstGeom prst="bentConnector3">
            <a:avLst>
              <a:gd name="adj1" fmla="val 49199"/>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38" name="Rectangle 34"/>
          <p:cNvSpPr>
            <a:spLocks noChangeArrowheads="1"/>
          </p:cNvSpPr>
          <p:nvPr/>
        </p:nvSpPr>
        <p:spPr bwMode="auto">
          <a:xfrm>
            <a:off x="5797550" y="3259138"/>
            <a:ext cx="215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30</a:t>
            </a:r>
            <a:r>
              <a:rPr lang="zh-CN" altLang="en-US" sz="2400" b="1"/>
              <a:t>级就绪队列</a:t>
            </a:r>
          </a:p>
        </p:txBody>
      </p:sp>
      <p:sp>
        <p:nvSpPr>
          <p:cNvPr id="175139" name="Rectangle 35"/>
          <p:cNvSpPr>
            <a:spLocks noChangeArrowheads="1"/>
          </p:cNvSpPr>
          <p:nvPr/>
        </p:nvSpPr>
        <p:spPr bwMode="auto">
          <a:xfrm>
            <a:off x="6011863" y="4195763"/>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1</a:t>
            </a:r>
            <a:r>
              <a:rPr lang="zh-CN" altLang="en-US" sz="2400" b="1"/>
              <a:t>级就绪队列</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操作系统基础</a:t>
            </a:r>
            <a:r>
              <a:rPr lang="en-US" altLang="zh-CN" sz="3600">
                <a:latin typeface="Arial" charset="0"/>
                <a:ea typeface="华文中宋" pitchFamily="2" charset="-122"/>
              </a:rPr>
              <a:t>——</a:t>
            </a:r>
            <a:r>
              <a:rPr lang="zh-CN" altLang="en-US" sz="3600"/>
              <a:t>进程和线程</a:t>
            </a:r>
          </a:p>
        </p:txBody>
      </p:sp>
      <p:sp>
        <p:nvSpPr>
          <p:cNvPr id="69635" name="Rectangle 3"/>
          <p:cNvSpPr>
            <a:spLocks noGrp="1" noChangeArrowheads="1"/>
          </p:cNvSpPr>
          <p:nvPr>
            <p:ph type="body" idx="1"/>
          </p:nvPr>
        </p:nvSpPr>
        <p:spPr>
          <a:xfrm>
            <a:off x="251520" y="1125538"/>
            <a:ext cx="8568952" cy="5183187"/>
          </a:xfrm>
        </p:spPr>
        <p:txBody>
          <a:bodyPr/>
          <a:lstStyle/>
          <a:p>
            <a:pPr marL="609600" indent="-609600"/>
            <a:r>
              <a:rPr lang="zh-CN" altLang="en-US" dirty="0"/>
              <a:t>进程（ </a:t>
            </a:r>
            <a:r>
              <a:rPr lang="en-US" altLang="zh-CN" sz="3600" dirty="0"/>
              <a:t>Process</a:t>
            </a:r>
            <a:r>
              <a:rPr lang="en-US" altLang="zh-CN" dirty="0"/>
              <a:t> </a:t>
            </a:r>
            <a:r>
              <a:rPr lang="zh-CN" altLang="en-US" dirty="0"/>
              <a:t>）</a:t>
            </a:r>
          </a:p>
          <a:p>
            <a:pPr marL="1004888" lvl="1" indent="-533400"/>
            <a:r>
              <a:rPr lang="zh-CN" altLang="en-US" dirty="0"/>
              <a:t>进程的三种基本状态</a:t>
            </a:r>
          </a:p>
          <a:p>
            <a:pPr marL="1366838" lvl="2" indent="-457200"/>
            <a:r>
              <a:rPr lang="zh-CN" altLang="en-US" dirty="0"/>
              <a:t>就绪状态（</a:t>
            </a:r>
            <a:r>
              <a:rPr lang="en-US" altLang="zh-CN" dirty="0"/>
              <a:t>Ready</a:t>
            </a:r>
            <a:r>
              <a:rPr lang="zh-CN" altLang="en-US" dirty="0"/>
              <a:t>）</a:t>
            </a:r>
          </a:p>
          <a:p>
            <a:pPr lvl="3"/>
            <a:r>
              <a:rPr lang="zh-CN" altLang="en-US" dirty="0"/>
              <a:t>一个进程已经</a:t>
            </a:r>
            <a:r>
              <a:rPr lang="zh-CN" altLang="en-US" dirty="0">
                <a:solidFill>
                  <a:srgbClr val="FF0000"/>
                </a:solidFill>
              </a:rPr>
              <a:t>具备运行条件</a:t>
            </a:r>
            <a:r>
              <a:rPr lang="zh-CN" altLang="en-US" dirty="0"/>
              <a:t>，但由于无</a:t>
            </a:r>
            <a:r>
              <a:rPr lang="en-US" altLang="zh-CN" dirty="0"/>
              <a:t>CPU</a:t>
            </a:r>
            <a:r>
              <a:rPr lang="zh-CN" altLang="en-US" dirty="0"/>
              <a:t>暂时不能运行的状态（当调度给其</a:t>
            </a:r>
            <a:r>
              <a:rPr lang="en-US" altLang="zh-CN" dirty="0"/>
              <a:t>CPU</a:t>
            </a:r>
            <a:r>
              <a:rPr lang="zh-CN" altLang="en-US" dirty="0"/>
              <a:t>时，立即可以运行）</a:t>
            </a:r>
          </a:p>
          <a:p>
            <a:pPr marL="1366838" lvl="2" indent="-457200"/>
            <a:r>
              <a:rPr lang="zh-CN" altLang="en-US" dirty="0"/>
              <a:t>运行状态（</a:t>
            </a:r>
            <a:r>
              <a:rPr lang="en-US" altLang="zh-CN" dirty="0"/>
              <a:t>Running</a:t>
            </a:r>
            <a:r>
              <a:rPr lang="zh-CN" altLang="en-US" dirty="0"/>
              <a:t>）</a:t>
            </a:r>
          </a:p>
          <a:p>
            <a:pPr lvl="3"/>
            <a:r>
              <a:rPr lang="zh-CN" altLang="en-US" dirty="0"/>
              <a:t>进程</a:t>
            </a:r>
            <a:r>
              <a:rPr lang="zh-CN" altLang="en-US" dirty="0">
                <a:solidFill>
                  <a:srgbClr val="FF0000"/>
                </a:solidFill>
              </a:rPr>
              <a:t>获得了</a:t>
            </a:r>
            <a:r>
              <a:rPr lang="en-US" altLang="zh-CN" dirty="0">
                <a:solidFill>
                  <a:srgbClr val="FF0000"/>
                </a:solidFill>
              </a:rPr>
              <a:t>CPU</a:t>
            </a:r>
            <a:r>
              <a:rPr lang="zh-CN" altLang="en-US" dirty="0"/>
              <a:t>及其它一切所需资源，正在</a:t>
            </a:r>
            <a:r>
              <a:rPr lang="en-US" altLang="zh-CN" dirty="0"/>
              <a:t>CPU</a:t>
            </a:r>
            <a:r>
              <a:rPr lang="zh-CN" altLang="en-US" dirty="0"/>
              <a:t>上运行着</a:t>
            </a:r>
          </a:p>
          <a:p>
            <a:pPr marL="1366838" lvl="2" indent="-457200"/>
            <a:r>
              <a:rPr lang="zh-CN" altLang="en-US" dirty="0"/>
              <a:t>等待状态（</a:t>
            </a:r>
            <a:r>
              <a:rPr lang="en-US" altLang="zh-CN" dirty="0"/>
              <a:t>Blocked</a:t>
            </a:r>
            <a:r>
              <a:rPr lang="zh-CN" altLang="en-US" dirty="0"/>
              <a:t>）</a:t>
            </a:r>
          </a:p>
          <a:p>
            <a:pPr lvl="3"/>
            <a:r>
              <a:rPr lang="zh-CN" altLang="en-US" dirty="0"/>
              <a:t>也称阻塞状态，因</a:t>
            </a:r>
            <a:r>
              <a:rPr lang="zh-CN" altLang="en-US" dirty="0">
                <a:solidFill>
                  <a:srgbClr val="FF0000"/>
                </a:solidFill>
              </a:rPr>
              <a:t>等待某种事件的发生</a:t>
            </a:r>
            <a:r>
              <a:rPr lang="zh-CN" altLang="en-US" dirty="0"/>
              <a:t>而暂时不能运行的状态（即使</a:t>
            </a:r>
            <a:r>
              <a:rPr lang="en-US" altLang="zh-CN" dirty="0"/>
              <a:t>CPU</a:t>
            </a:r>
            <a:r>
              <a:rPr lang="zh-CN" altLang="en-US" dirty="0"/>
              <a:t>空闲，该进程也不可运行）</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539750" y="260350"/>
            <a:ext cx="75612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a:ea typeface="黑体" pitchFamily="2" charset="-122"/>
              </a:rPr>
              <a:t>——</a:t>
            </a:r>
            <a:r>
              <a:rPr lang="zh-CN" altLang="en-US" sz="4000" b="1">
                <a:solidFill>
                  <a:srgbClr val="000066"/>
                </a:solidFill>
                <a:latin typeface="Times New Roman" pitchFamily="18" charset="0"/>
                <a:ea typeface="黑体" pitchFamily="2" charset="-122"/>
              </a:rPr>
              <a:t>进程和线程</a:t>
            </a:r>
          </a:p>
        </p:txBody>
      </p:sp>
      <p:sp>
        <p:nvSpPr>
          <p:cNvPr id="172035" name="Rectangle 3"/>
          <p:cNvSpPr>
            <a:spLocks noGrp="1" noChangeArrowheads="1"/>
          </p:cNvSpPr>
          <p:nvPr>
            <p:ph type="body" idx="1"/>
          </p:nvPr>
        </p:nvSpPr>
        <p:spPr>
          <a:xfrm>
            <a:off x="539750" y="1196975"/>
            <a:ext cx="8064500" cy="5040313"/>
          </a:xfrm>
        </p:spPr>
        <p:txBody>
          <a:bodyPr/>
          <a:lstStyle/>
          <a:p>
            <a:pPr>
              <a:lnSpc>
                <a:spcPct val="90000"/>
              </a:lnSpc>
            </a:pPr>
            <a:r>
              <a:rPr lang="en-US" altLang="zh-CN" dirty="0"/>
              <a:t>Windows</a:t>
            </a:r>
            <a:r>
              <a:rPr lang="zh-CN" altLang="en-US" dirty="0"/>
              <a:t>的进程和线程管理</a:t>
            </a:r>
          </a:p>
          <a:p>
            <a:pPr lvl="1">
              <a:lnSpc>
                <a:spcPct val="90000"/>
              </a:lnSpc>
            </a:pPr>
            <a:r>
              <a:rPr lang="en-US" altLang="zh-CN" dirty="0"/>
              <a:t>Windows</a:t>
            </a:r>
            <a:r>
              <a:rPr lang="zh-CN" altLang="en-US" dirty="0"/>
              <a:t>的两种调度程序</a:t>
            </a:r>
          </a:p>
          <a:p>
            <a:pPr lvl="2">
              <a:lnSpc>
                <a:spcPct val="90000"/>
              </a:lnSpc>
            </a:pPr>
            <a:r>
              <a:rPr lang="zh-CN" altLang="en-US" dirty="0"/>
              <a:t>时间片调度程序</a:t>
            </a:r>
          </a:p>
          <a:p>
            <a:pPr lvl="3">
              <a:lnSpc>
                <a:spcPct val="90000"/>
              </a:lnSpc>
            </a:pPr>
            <a:r>
              <a:rPr lang="zh-CN" altLang="en-US" dirty="0"/>
              <a:t>依据线程的处理顺序及虚拟机的当前状态，分配一个时间片给被选线程，并执行</a:t>
            </a:r>
          </a:p>
          <a:p>
            <a:pPr lvl="3">
              <a:lnSpc>
                <a:spcPct val="90000"/>
              </a:lnSpc>
            </a:pPr>
            <a:r>
              <a:rPr lang="zh-CN" altLang="en-US" dirty="0"/>
              <a:t>单</a:t>
            </a:r>
            <a:r>
              <a:rPr lang="en-US" altLang="zh-CN" dirty="0"/>
              <a:t>CPU</a:t>
            </a:r>
            <a:r>
              <a:rPr lang="zh-CN" altLang="en-US" dirty="0"/>
              <a:t>机器每隔</a:t>
            </a:r>
            <a:r>
              <a:rPr lang="en-US" altLang="zh-CN" dirty="0"/>
              <a:t>10ms</a:t>
            </a:r>
            <a:r>
              <a:rPr lang="zh-CN" altLang="en-US" dirty="0"/>
              <a:t>，多</a:t>
            </a:r>
            <a:r>
              <a:rPr lang="en-US" altLang="zh-CN" dirty="0"/>
              <a:t>CPU</a:t>
            </a:r>
            <a:r>
              <a:rPr lang="zh-CN" altLang="en-US" dirty="0"/>
              <a:t>机器每隔</a:t>
            </a:r>
            <a:r>
              <a:rPr lang="en-US" altLang="zh-CN" dirty="0"/>
              <a:t>15ms</a:t>
            </a:r>
            <a:r>
              <a:rPr lang="zh-CN" altLang="en-US" dirty="0"/>
              <a:t>产生一次</a:t>
            </a:r>
            <a:r>
              <a:rPr lang="zh-CN" altLang="en-US" dirty="0">
                <a:solidFill>
                  <a:srgbClr val="FF0000"/>
                </a:solidFill>
              </a:rPr>
              <a:t>中断</a:t>
            </a:r>
            <a:r>
              <a:rPr lang="zh-CN" altLang="en-US" dirty="0"/>
              <a:t>，查看正在运行的线程的时间配额是否用完，如用完则调出</a:t>
            </a:r>
            <a:r>
              <a:rPr lang="en-US" altLang="zh-CN" dirty="0"/>
              <a:t>CPU</a:t>
            </a:r>
            <a:r>
              <a:rPr lang="zh-CN" altLang="en-US" dirty="0"/>
              <a:t>，调度下一线程进入</a:t>
            </a:r>
            <a:r>
              <a:rPr lang="en-US" altLang="zh-CN" dirty="0"/>
              <a:t>CPU</a:t>
            </a:r>
            <a:r>
              <a:rPr lang="zh-CN" altLang="en-US" dirty="0"/>
              <a:t>运行</a:t>
            </a:r>
          </a:p>
          <a:p>
            <a:pPr lvl="3">
              <a:lnSpc>
                <a:spcPct val="90000"/>
              </a:lnSpc>
            </a:pPr>
            <a:r>
              <a:rPr lang="zh-CN" altLang="en-US" dirty="0"/>
              <a:t>在</a:t>
            </a:r>
            <a:r>
              <a:rPr lang="en-US" altLang="zh-CN" dirty="0"/>
              <a:t>Windows</a:t>
            </a:r>
            <a:r>
              <a:rPr lang="zh-CN" altLang="en-US" dirty="0"/>
              <a:t>中，每个线程默认的时间配额是不同的</a:t>
            </a:r>
          </a:p>
          <a:p>
            <a:pPr lvl="3">
              <a:lnSpc>
                <a:spcPct val="90000"/>
              </a:lnSpc>
            </a:pPr>
            <a:r>
              <a:rPr lang="zh-CN" altLang="en-US" dirty="0"/>
              <a:t>时间配额也是可以在执行中变化的，根据执行中优先级以及就绪的时间来增加或减少时间配额</a:t>
            </a:r>
          </a:p>
          <a:p>
            <a:pPr lvl="3">
              <a:lnSpc>
                <a:spcPct val="90000"/>
              </a:lnSpc>
            </a:pPr>
            <a:r>
              <a:rPr lang="zh-CN" altLang="en-US" dirty="0"/>
              <a:t>时间配额可由用户在注册表中修改，其键值为</a:t>
            </a:r>
            <a:r>
              <a:rPr lang="zh-CN" altLang="en-US" dirty="0" smtClean="0"/>
              <a:t>：</a:t>
            </a:r>
            <a:endParaRPr lang="en-US" altLang="zh-CN" dirty="0" smtClean="0"/>
          </a:p>
          <a:p>
            <a:pPr marL="0" lvl="3" indent="0">
              <a:lnSpc>
                <a:spcPct val="90000"/>
              </a:lnSpc>
              <a:buNone/>
            </a:pPr>
            <a:r>
              <a:rPr lang="en-US" altLang="zh-CN" dirty="0" smtClean="0">
                <a:solidFill>
                  <a:schemeClr val="accent2"/>
                </a:solidFill>
              </a:rPr>
              <a:t>KEY_LOCAL_MACHINE\SYSTEM\</a:t>
            </a:r>
            <a:r>
              <a:rPr lang="en-US" altLang="zh-CN" dirty="0" err="1" smtClean="0">
                <a:solidFill>
                  <a:schemeClr val="accent2"/>
                </a:solidFill>
              </a:rPr>
              <a:t>CurrentControlSet</a:t>
            </a:r>
            <a:r>
              <a:rPr lang="en-US" altLang="zh-CN" dirty="0" smtClean="0">
                <a:solidFill>
                  <a:schemeClr val="accent2"/>
                </a:solidFill>
              </a:rPr>
              <a:t>\</a:t>
            </a:r>
            <a:br>
              <a:rPr lang="en-US" altLang="zh-CN" dirty="0" smtClean="0">
                <a:solidFill>
                  <a:schemeClr val="accent2"/>
                </a:solidFill>
              </a:rPr>
            </a:br>
            <a:r>
              <a:rPr lang="en-US" altLang="zh-CN" dirty="0" smtClean="0">
                <a:solidFill>
                  <a:schemeClr val="accent2"/>
                </a:solidFill>
              </a:rPr>
              <a:t>Control\</a:t>
            </a:r>
            <a:r>
              <a:rPr lang="en-US" altLang="zh-CN" dirty="0" err="1" smtClean="0">
                <a:solidFill>
                  <a:schemeClr val="accent2"/>
                </a:solidFill>
              </a:rPr>
              <a:t>PriorityControl</a:t>
            </a:r>
            <a:r>
              <a:rPr lang="en-US" altLang="zh-CN" dirty="0" smtClean="0">
                <a:solidFill>
                  <a:schemeClr val="accent2"/>
                </a:solidFill>
              </a:rPr>
              <a:t>\Win32PrioritySeparation</a:t>
            </a:r>
            <a:endParaRPr lang="en-US" altLang="zh-CN" dirty="0">
              <a:solidFill>
                <a:schemeClr val="accent2"/>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a:t>操作系统基础</a:t>
            </a:r>
            <a:r>
              <a:rPr lang="en-US" altLang="zh-CN">
                <a:latin typeface="Arial" charset="0"/>
                <a:ea typeface="华文中宋" pitchFamily="2" charset="-122"/>
              </a:rPr>
              <a:t>——</a:t>
            </a:r>
            <a:r>
              <a:rPr lang="zh-CN" altLang="en-US"/>
              <a:t>进程和线程</a:t>
            </a:r>
          </a:p>
        </p:txBody>
      </p:sp>
      <p:sp>
        <p:nvSpPr>
          <p:cNvPr id="165891" name="Rectangle 3"/>
          <p:cNvSpPr>
            <a:spLocks noGrp="1" noChangeArrowheads="1"/>
          </p:cNvSpPr>
          <p:nvPr>
            <p:ph type="body" idx="1"/>
          </p:nvPr>
        </p:nvSpPr>
        <p:spPr/>
        <p:txBody>
          <a:bodyPr/>
          <a:lstStyle/>
          <a:p>
            <a:r>
              <a:rPr lang="en-US" altLang="zh-CN"/>
              <a:t>Windows</a:t>
            </a:r>
            <a:r>
              <a:rPr lang="zh-CN" altLang="en-US"/>
              <a:t>的进程和线程管理</a:t>
            </a:r>
          </a:p>
          <a:p>
            <a:pPr lvl="1"/>
            <a:r>
              <a:rPr lang="en-US" altLang="zh-CN"/>
              <a:t>Windows</a:t>
            </a:r>
            <a:r>
              <a:rPr lang="zh-CN" altLang="en-US"/>
              <a:t>下进程和线程的查看</a:t>
            </a:r>
          </a:p>
        </p:txBody>
      </p:sp>
      <p:pic>
        <p:nvPicPr>
          <p:cNvPr id="165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276475"/>
            <a:ext cx="38481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50" y="2276475"/>
            <a:ext cx="38481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894" name="Oval 6"/>
          <p:cNvSpPr>
            <a:spLocks noChangeArrowheads="1"/>
          </p:cNvSpPr>
          <p:nvPr/>
        </p:nvSpPr>
        <p:spPr bwMode="auto">
          <a:xfrm>
            <a:off x="4787900" y="4581525"/>
            <a:ext cx="2017713" cy="8636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132138" y="5949950"/>
            <a:ext cx="3168650" cy="533400"/>
          </a:xfrm>
          <a:solidFill>
            <a:schemeClr val="bg1"/>
          </a:solidFill>
          <a:ln/>
        </p:spPr>
        <p:txBody>
          <a:bodyPr/>
          <a:lstStyle/>
          <a:p>
            <a:r>
              <a:rPr lang="zh-CN" altLang="en-US" sz="2400">
                <a:ea typeface="宋体" pitchFamily="2" charset="-122"/>
              </a:rPr>
              <a:t>进程状态</a:t>
            </a:r>
            <a:r>
              <a:rPr kumimoji="1" lang="zh-CN" altLang="en-US" sz="2400">
                <a:ea typeface="宋体" pitchFamily="2" charset="-122"/>
              </a:rPr>
              <a:t>及其转换</a:t>
            </a:r>
          </a:p>
        </p:txBody>
      </p:sp>
      <p:sp>
        <p:nvSpPr>
          <p:cNvPr id="46084" name="Oval 4"/>
          <p:cNvSpPr>
            <a:spLocks noChangeArrowheads="1"/>
          </p:cNvSpPr>
          <p:nvPr/>
        </p:nvSpPr>
        <p:spPr bwMode="auto">
          <a:xfrm>
            <a:off x="3962400" y="3244850"/>
            <a:ext cx="1473200" cy="762000"/>
          </a:xfrm>
          <a:prstGeom prst="ellipse">
            <a:avLst/>
          </a:prstGeom>
          <a:solidFill>
            <a:srgbClr val="FF0000"/>
          </a:solidFill>
          <a:ln w="12700" cap="sq">
            <a:solidFill>
              <a:srgbClr val="3333FF"/>
            </a:solidFill>
            <a:round/>
            <a:headEnd type="none" w="sm" len="sm"/>
            <a:tailEnd type="none" w="sm" len="sm"/>
          </a:ln>
          <a:effectLst>
            <a:outerShdw dist="107763" dir="13500000" algn="ctr" rotWithShape="0">
              <a:srgbClr val="808080"/>
            </a:outerShdw>
          </a:effectLst>
        </p:spPr>
        <p:txBody>
          <a:bodyPr anchor="ctr"/>
          <a:lstStyle/>
          <a:p>
            <a:pPr algn="ctr"/>
            <a:r>
              <a:rPr kumimoji="1" lang="zh-CN" altLang="en-US" sz="2400" b="1">
                <a:solidFill>
                  <a:schemeClr val="bg1"/>
                </a:solidFill>
                <a:latin typeface="Times New Roman" pitchFamily="18" charset="0"/>
              </a:rPr>
              <a:t>运行</a:t>
            </a:r>
            <a:endParaRPr kumimoji="1" lang="zh-CN" altLang="en-US" sz="2400">
              <a:solidFill>
                <a:schemeClr val="bg1"/>
              </a:solidFill>
              <a:latin typeface="Times New Roman" pitchFamily="18" charset="0"/>
            </a:endParaRPr>
          </a:p>
        </p:txBody>
      </p:sp>
      <p:sp>
        <p:nvSpPr>
          <p:cNvPr id="46085" name="Oval 5"/>
          <p:cNvSpPr>
            <a:spLocks noChangeArrowheads="1"/>
          </p:cNvSpPr>
          <p:nvPr/>
        </p:nvSpPr>
        <p:spPr bwMode="auto">
          <a:xfrm>
            <a:off x="2057400" y="4581525"/>
            <a:ext cx="1447800" cy="914400"/>
          </a:xfrm>
          <a:prstGeom prst="ellipse">
            <a:avLst/>
          </a:prstGeom>
          <a:solidFill>
            <a:schemeClr val="folHlink"/>
          </a:solidFill>
          <a:ln>
            <a:noFill/>
          </a:ln>
          <a:effectLst>
            <a:outerShdw dist="107763" dir="13500000" algn="ctr" rotWithShape="0">
              <a:srgbClr val="808080"/>
            </a:outerShdw>
          </a:effectLst>
          <a:extLst>
            <a:ext uri="{91240B29-F687-4F45-9708-019B960494DF}">
              <a14:hiddenLine xmlns:a14="http://schemas.microsoft.com/office/drawing/2010/main" w="12700" cap="sq">
                <a:solidFill>
                  <a:srgbClr val="3333FF"/>
                </a:solidFill>
                <a:round/>
                <a:headEnd type="none" w="sm" len="sm"/>
                <a:tailEnd type="none" w="sm" len="sm"/>
              </a14:hiddenLine>
            </a:ext>
          </a:extLst>
        </p:spPr>
        <p:txBody>
          <a:bodyPr wrap="none" anchor="ctr"/>
          <a:lstStyle/>
          <a:p>
            <a:endParaRPr lang="zh-CN" altLang="en-US"/>
          </a:p>
        </p:txBody>
      </p:sp>
      <p:sp>
        <p:nvSpPr>
          <p:cNvPr id="46086" name="Oval 6"/>
          <p:cNvSpPr>
            <a:spLocks noChangeArrowheads="1"/>
          </p:cNvSpPr>
          <p:nvPr/>
        </p:nvSpPr>
        <p:spPr bwMode="auto">
          <a:xfrm>
            <a:off x="5867400" y="4652963"/>
            <a:ext cx="1512888" cy="863600"/>
          </a:xfrm>
          <a:prstGeom prst="ellipse">
            <a:avLst/>
          </a:prstGeom>
          <a:solidFill>
            <a:srgbClr val="006600"/>
          </a:solidFill>
          <a:ln w="12700" cap="sq">
            <a:solidFill>
              <a:srgbClr val="3333FF"/>
            </a:solidFill>
            <a:round/>
            <a:headEnd type="none" w="sm" len="sm"/>
            <a:tailEnd type="none" w="sm" len="sm"/>
          </a:ln>
          <a:effectLst>
            <a:outerShdw dist="107763" dir="13500000" algn="ctr" rotWithShape="0">
              <a:srgbClr val="808080"/>
            </a:outerShdw>
          </a:effectLst>
        </p:spPr>
        <p:txBody>
          <a:bodyPr wrap="none" anchor="ctr"/>
          <a:lstStyle/>
          <a:p>
            <a:pPr algn="ctr"/>
            <a:r>
              <a:rPr kumimoji="1" lang="zh-CN" altLang="en-US" sz="2400" b="1">
                <a:solidFill>
                  <a:schemeClr val="bg1"/>
                </a:solidFill>
                <a:latin typeface="Times New Roman" pitchFamily="18" charset="0"/>
              </a:rPr>
              <a:t>等待</a:t>
            </a:r>
            <a:endParaRPr kumimoji="1" lang="zh-CN" altLang="en-US" sz="2400">
              <a:solidFill>
                <a:schemeClr val="bg1"/>
              </a:solidFill>
              <a:latin typeface="Times New Roman" pitchFamily="18" charset="0"/>
            </a:endParaRPr>
          </a:p>
        </p:txBody>
      </p:sp>
      <p:sp>
        <p:nvSpPr>
          <p:cNvPr id="46089" name="Text Box 9"/>
          <p:cNvSpPr txBox="1">
            <a:spLocks noChangeArrowheads="1"/>
          </p:cNvSpPr>
          <p:nvPr/>
        </p:nvSpPr>
        <p:spPr bwMode="auto">
          <a:xfrm>
            <a:off x="2266950" y="479742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bg1"/>
                </a:solidFill>
                <a:latin typeface="Times New Roman" pitchFamily="18" charset="0"/>
              </a:rPr>
              <a:t> </a:t>
            </a:r>
            <a:r>
              <a:rPr kumimoji="1" lang="zh-CN" altLang="en-US" sz="2400" b="1">
                <a:solidFill>
                  <a:schemeClr val="bg1"/>
                </a:solidFill>
                <a:latin typeface="Times New Roman" pitchFamily="18" charset="0"/>
              </a:rPr>
              <a:t>就绪</a:t>
            </a:r>
            <a:endParaRPr kumimoji="1" lang="zh-CN" altLang="en-US" sz="2400">
              <a:solidFill>
                <a:schemeClr val="bg1"/>
              </a:solidFill>
              <a:latin typeface="Times New Roman" pitchFamily="18" charset="0"/>
            </a:endParaRPr>
          </a:p>
        </p:txBody>
      </p:sp>
      <p:sp>
        <p:nvSpPr>
          <p:cNvPr id="46091" name="Text Box 11"/>
          <p:cNvSpPr txBox="1">
            <a:spLocks noChangeArrowheads="1"/>
          </p:cNvSpPr>
          <p:nvPr/>
        </p:nvSpPr>
        <p:spPr bwMode="auto">
          <a:xfrm>
            <a:off x="1763713" y="3333750"/>
            <a:ext cx="126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000066"/>
                </a:solidFill>
                <a:latin typeface="Times New Roman" pitchFamily="18" charset="0"/>
              </a:rPr>
              <a:t> </a:t>
            </a:r>
            <a:r>
              <a:rPr kumimoji="1" lang="zh-CN" altLang="en-US" sz="2000" b="1">
                <a:solidFill>
                  <a:srgbClr val="000066"/>
                </a:solidFill>
                <a:latin typeface="Times New Roman" pitchFamily="18" charset="0"/>
              </a:rPr>
              <a:t>进程调度</a:t>
            </a:r>
          </a:p>
        </p:txBody>
      </p:sp>
      <p:sp>
        <p:nvSpPr>
          <p:cNvPr id="46094" name="Text Box 14"/>
          <p:cNvSpPr txBox="1">
            <a:spLocks noChangeArrowheads="1"/>
          </p:cNvSpPr>
          <p:nvPr/>
        </p:nvSpPr>
        <p:spPr bwMode="auto">
          <a:xfrm>
            <a:off x="3521075" y="4227513"/>
            <a:ext cx="19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itchFamily="18" charset="0"/>
            </a:endParaRPr>
          </a:p>
        </p:txBody>
      </p:sp>
      <p:sp>
        <p:nvSpPr>
          <p:cNvPr id="46100" name="Text Box 20"/>
          <p:cNvSpPr txBox="1">
            <a:spLocks noChangeArrowheads="1"/>
          </p:cNvSpPr>
          <p:nvPr/>
        </p:nvSpPr>
        <p:spPr bwMode="auto">
          <a:xfrm>
            <a:off x="6156176" y="3789363"/>
            <a:ext cx="1943894"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b="1" dirty="0">
                <a:solidFill>
                  <a:srgbClr val="000066"/>
                </a:solidFill>
                <a:latin typeface="Times New Roman" pitchFamily="18" charset="0"/>
              </a:rPr>
              <a:t> </a:t>
            </a:r>
            <a:r>
              <a:rPr kumimoji="1" lang="zh-CN" altLang="en-US" b="1" dirty="0">
                <a:solidFill>
                  <a:srgbClr val="000066"/>
                </a:solidFill>
                <a:latin typeface="Times New Roman" pitchFamily="18" charset="0"/>
              </a:rPr>
              <a:t>资源得不到满足等待资源</a:t>
            </a:r>
          </a:p>
        </p:txBody>
      </p:sp>
      <p:sp>
        <p:nvSpPr>
          <p:cNvPr id="46101" name="Text Box 21"/>
          <p:cNvSpPr txBox="1">
            <a:spLocks noChangeArrowheads="1"/>
          </p:cNvSpPr>
          <p:nvPr/>
        </p:nvSpPr>
        <p:spPr bwMode="auto">
          <a:xfrm>
            <a:off x="3059113" y="3860800"/>
            <a:ext cx="1082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66"/>
                </a:solidFill>
                <a:latin typeface="Times New Roman" pitchFamily="18" charset="0"/>
              </a:rPr>
              <a:t>CPU</a:t>
            </a:r>
            <a:r>
              <a:rPr kumimoji="1" lang="zh-CN" altLang="en-US" sz="2000" b="1">
                <a:solidFill>
                  <a:srgbClr val="000066"/>
                </a:solidFill>
                <a:latin typeface="Times New Roman" pitchFamily="18" charset="0"/>
              </a:rPr>
              <a:t>时间用完</a:t>
            </a:r>
            <a:endParaRPr kumimoji="1" lang="zh-CN" altLang="en-US" sz="2000">
              <a:solidFill>
                <a:srgbClr val="000066"/>
              </a:solidFill>
              <a:latin typeface="Times New Roman" pitchFamily="18" charset="0"/>
            </a:endParaRPr>
          </a:p>
        </p:txBody>
      </p:sp>
      <p:sp>
        <p:nvSpPr>
          <p:cNvPr id="46102" name="Text Box 22"/>
          <p:cNvSpPr txBox="1">
            <a:spLocks noChangeArrowheads="1"/>
          </p:cNvSpPr>
          <p:nvPr/>
        </p:nvSpPr>
        <p:spPr bwMode="auto">
          <a:xfrm>
            <a:off x="3924300" y="556895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66"/>
                </a:solidFill>
                <a:latin typeface="Times New Roman" pitchFamily="18" charset="0"/>
              </a:rPr>
              <a:t>获得资源</a:t>
            </a:r>
          </a:p>
        </p:txBody>
      </p:sp>
      <p:sp>
        <p:nvSpPr>
          <p:cNvPr id="46103" name="AutoShape 23"/>
          <p:cNvSpPr>
            <a:spLocks noChangeArrowheads="1"/>
          </p:cNvSpPr>
          <p:nvPr/>
        </p:nvSpPr>
        <p:spPr bwMode="auto">
          <a:xfrm>
            <a:off x="533400" y="4616450"/>
            <a:ext cx="1371600" cy="381000"/>
          </a:xfrm>
          <a:prstGeom prst="rightArrow">
            <a:avLst>
              <a:gd name="adj1" fmla="val 50000"/>
              <a:gd name="adj2" fmla="val 90000"/>
            </a:avLst>
          </a:prstGeom>
          <a:solidFill>
            <a:srgbClr val="3333FF"/>
          </a:solidFill>
          <a:ln w="12700" cap="sq">
            <a:solidFill>
              <a:srgbClr val="3333FF"/>
            </a:solidFill>
            <a:miter lim="800000"/>
            <a:headEnd type="none" w="sm" len="sm"/>
            <a:tailEnd type="none" w="sm" len="sm"/>
          </a:ln>
          <a:effectLst>
            <a:outerShdw dist="107763" dir="13500000" algn="ctr" rotWithShape="0">
              <a:srgbClr val="808080"/>
            </a:outerShdw>
          </a:effectLst>
        </p:spPr>
        <p:txBody>
          <a:bodyPr wrap="none" anchor="ctr"/>
          <a:lstStyle/>
          <a:p>
            <a:pPr algn="ctr"/>
            <a:endParaRPr lang="zh-CN" altLang="zh-CN">
              <a:solidFill>
                <a:srgbClr val="000066"/>
              </a:solidFill>
            </a:endParaRPr>
          </a:p>
        </p:txBody>
      </p:sp>
      <p:sp>
        <p:nvSpPr>
          <p:cNvPr id="46108" name="AutoShape 28"/>
          <p:cNvSpPr>
            <a:spLocks noChangeArrowheads="1"/>
          </p:cNvSpPr>
          <p:nvPr/>
        </p:nvSpPr>
        <p:spPr bwMode="auto">
          <a:xfrm>
            <a:off x="7596188" y="4724400"/>
            <a:ext cx="1371600" cy="381000"/>
          </a:xfrm>
          <a:prstGeom prst="rightArrow">
            <a:avLst>
              <a:gd name="adj1" fmla="val 50000"/>
              <a:gd name="adj2" fmla="val 90000"/>
            </a:avLst>
          </a:prstGeom>
          <a:solidFill>
            <a:srgbClr val="3333FF"/>
          </a:solidFill>
          <a:ln w="12700" cap="sq">
            <a:solidFill>
              <a:srgbClr val="3333FF"/>
            </a:solidFill>
            <a:miter lim="800000"/>
            <a:headEnd type="none" w="sm" len="sm"/>
            <a:tailEnd type="none" w="sm" len="sm"/>
          </a:ln>
          <a:effectLst>
            <a:outerShdw dist="107763" dir="13500000" algn="ctr" rotWithShape="0">
              <a:srgbClr val="808080"/>
            </a:outerShdw>
          </a:effectLst>
        </p:spPr>
        <p:txBody>
          <a:bodyPr wrap="none" anchor="ctr"/>
          <a:lstStyle/>
          <a:p>
            <a:endParaRPr lang="zh-CN" altLang="en-US"/>
          </a:p>
        </p:txBody>
      </p:sp>
      <p:sp>
        <p:nvSpPr>
          <p:cNvPr id="46109" name="Text Box 29"/>
          <p:cNvSpPr txBox="1">
            <a:spLocks noChangeArrowheads="1"/>
          </p:cNvSpPr>
          <p:nvPr/>
        </p:nvSpPr>
        <p:spPr bwMode="auto">
          <a:xfrm>
            <a:off x="5940425" y="299720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000066"/>
                </a:solidFill>
                <a:latin typeface="Times New Roman" pitchFamily="18" charset="0"/>
              </a:rPr>
              <a:t> </a:t>
            </a:r>
            <a:r>
              <a:rPr kumimoji="1" lang="zh-CN" altLang="en-US" sz="2400" b="1">
                <a:solidFill>
                  <a:srgbClr val="000066"/>
                </a:solidFill>
                <a:latin typeface="Times New Roman" pitchFamily="18" charset="0"/>
              </a:rPr>
              <a:t>进程调度程序</a:t>
            </a:r>
          </a:p>
        </p:txBody>
      </p:sp>
      <p:sp>
        <p:nvSpPr>
          <p:cNvPr id="46110" name="Text Box 30"/>
          <p:cNvSpPr txBox="1">
            <a:spLocks noChangeArrowheads="1"/>
          </p:cNvSpPr>
          <p:nvPr/>
        </p:nvSpPr>
        <p:spPr bwMode="auto">
          <a:xfrm>
            <a:off x="327025" y="52943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itchFamily="18" charset="0"/>
            </a:endParaRPr>
          </a:p>
        </p:txBody>
      </p:sp>
      <p:sp>
        <p:nvSpPr>
          <p:cNvPr id="46111" name="Text Box 31"/>
          <p:cNvSpPr txBox="1">
            <a:spLocks noChangeArrowheads="1"/>
          </p:cNvSpPr>
          <p:nvPr/>
        </p:nvSpPr>
        <p:spPr bwMode="auto">
          <a:xfrm>
            <a:off x="107950" y="5013325"/>
            <a:ext cx="224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000066"/>
                </a:solidFill>
                <a:latin typeface="Times New Roman" pitchFamily="18" charset="0"/>
              </a:rPr>
              <a:t> </a:t>
            </a:r>
            <a:r>
              <a:rPr kumimoji="1" lang="zh-CN" altLang="en-US" sz="2400" b="1">
                <a:solidFill>
                  <a:srgbClr val="000066"/>
                </a:solidFill>
                <a:latin typeface="Times New Roman" pitchFamily="18" charset="0"/>
              </a:rPr>
              <a:t>来自作业调度</a:t>
            </a:r>
            <a:endParaRPr kumimoji="1" lang="zh-CN" altLang="en-US" sz="2400">
              <a:solidFill>
                <a:srgbClr val="000066"/>
              </a:solidFill>
              <a:latin typeface="Times New Roman" pitchFamily="18" charset="0"/>
            </a:endParaRPr>
          </a:p>
        </p:txBody>
      </p:sp>
      <p:sp>
        <p:nvSpPr>
          <p:cNvPr id="46112" name="Text Box 32"/>
          <p:cNvSpPr txBox="1">
            <a:spLocks noChangeArrowheads="1"/>
          </p:cNvSpPr>
          <p:nvPr/>
        </p:nvSpPr>
        <p:spPr bwMode="auto">
          <a:xfrm>
            <a:off x="7092280" y="5157788"/>
            <a:ext cx="21607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rgbClr val="000066"/>
                </a:solidFill>
                <a:latin typeface="Times New Roman" pitchFamily="18" charset="0"/>
              </a:rPr>
              <a:t> </a:t>
            </a:r>
            <a:r>
              <a:rPr kumimoji="1" lang="zh-CN" altLang="en-US" sz="2400" b="1" dirty="0" smtClean="0">
                <a:solidFill>
                  <a:srgbClr val="000066"/>
                </a:solidFill>
                <a:latin typeface="Times New Roman" pitchFamily="18" charset="0"/>
              </a:rPr>
              <a:t>提交作业管理</a:t>
            </a:r>
            <a:endParaRPr kumimoji="1" lang="zh-CN" altLang="en-US" sz="2400" b="1" dirty="0">
              <a:solidFill>
                <a:srgbClr val="000066"/>
              </a:solidFill>
              <a:latin typeface="Times New Roman" pitchFamily="18" charset="0"/>
            </a:endParaRPr>
          </a:p>
        </p:txBody>
      </p:sp>
      <p:sp>
        <p:nvSpPr>
          <p:cNvPr id="46116" name="Rectangle 36"/>
          <p:cNvSpPr>
            <a:spLocks noChangeArrowheads="1"/>
          </p:cNvSpPr>
          <p:nvPr/>
        </p:nvSpPr>
        <p:spPr bwMode="auto">
          <a:xfrm>
            <a:off x="539750" y="188913"/>
            <a:ext cx="800100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4000" b="1">
                <a:solidFill>
                  <a:srgbClr val="000066"/>
                </a:solidFill>
                <a:ea typeface="黑体" pitchFamily="2" charset="-122"/>
              </a:rPr>
              <a:t>操作系统基础</a:t>
            </a:r>
            <a:r>
              <a:rPr lang="en-US" altLang="zh-CN" sz="4000" b="1">
                <a:solidFill>
                  <a:srgbClr val="000066"/>
                </a:solidFill>
                <a:latin typeface="Arial" charset="0"/>
                <a:ea typeface="华文中宋" pitchFamily="2" charset="-122"/>
              </a:rPr>
              <a:t>——</a:t>
            </a:r>
            <a:r>
              <a:rPr lang="zh-CN" altLang="en-US" sz="4000" b="1">
                <a:solidFill>
                  <a:srgbClr val="000066"/>
                </a:solidFill>
                <a:latin typeface="Times New Roman" pitchFamily="18" charset="0"/>
                <a:ea typeface="黑体" pitchFamily="2" charset="-122"/>
              </a:rPr>
              <a:t>进程和线程</a:t>
            </a:r>
          </a:p>
        </p:txBody>
      </p:sp>
      <p:sp>
        <p:nvSpPr>
          <p:cNvPr id="46117" name="Rectangle 37"/>
          <p:cNvSpPr>
            <a:spLocks noGrp="1" noChangeArrowheads="1"/>
          </p:cNvSpPr>
          <p:nvPr>
            <p:ph type="body" idx="1"/>
          </p:nvPr>
        </p:nvSpPr>
        <p:spPr>
          <a:xfrm>
            <a:off x="539750" y="1125538"/>
            <a:ext cx="8001000" cy="5183187"/>
          </a:xfrm>
          <a:noFill/>
          <a:ln/>
        </p:spPr>
        <p:txBody>
          <a:bodyPr/>
          <a:lstStyle/>
          <a:p>
            <a:pPr marL="609600" indent="-609600"/>
            <a:r>
              <a:rPr lang="zh-CN" altLang="en-US"/>
              <a:t>进程（ </a:t>
            </a:r>
            <a:r>
              <a:rPr lang="en-US" altLang="zh-CN"/>
              <a:t>Process </a:t>
            </a:r>
            <a:r>
              <a:rPr lang="zh-CN" altLang="en-US"/>
              <a:t>）</a:t>
            </a:r>
          </a:p>
          <a:p>
            <a:pPr marL="1004888" lvl="1" indent="-533400"/>
            <a:r>
              <a:rPr lang="zh-CN" altLang="en-US"/>
              <a:t>进程的三种基本状态</a:t>
            </a:r>
          </a:p>
          <a:p>
            <a:pPr marL="1366838" lvl="2" indent="-457200"/>
            <a:r>
              <a:rPr kumimoji="1" lang="zh-CN" altLang="en-US"/>
              <a:t>在整个生存周期中，由进程调度程序控制，进程在三种状态之间进行转换</a:t>
            </a:r>
          </a:p>
        </p:txBody>
      </p:sp>
      <p:sp>
        <p:nvSpPr>
          <p:cNvPr id="46119" name="Freeform 39"/>
          <p:cNvSpPr>
            <a:spLocks/>
          </p:cNvSpPr>
          <p:nvPr/>
        </p:nvSpPr>
        <p:spPr bwMode="auto">
          <a:xfrm>
            <a:off x="2555875" y="3500438"/>
            <a:ext cx="1377950" cy="1081087"/>
          </a:xfrm>
          <a:custGeom>
            <a:avLst/>
            <a:gdLst>
              <a:gd name="T0" fmla="*/ 7 w 868"/>
              <a:gd name="T1" fmla="*/ 681 h 681"/>
              <a:gd name="T2" fmla="*/ 143 w 868"/>
              <a:gd name="T3" fmla="*/ 227 h 681"/>
              <a:gd name="T4" fmla="*/ 868 w 868"/>
              <a:gd name="T5" fmla="*/ 0 h 681"/>
            </a:gdLst>
            <a:ahLst/>
            <a:cxnLst>
              <a:cxn ang="0">
                <a:pos x="T0" y="T1"/>
              </a:cxn>
              <a:cxn ang="0">
                <a:pos x="T2" y="T3"/>
              </a:cxn>
              <a:cxn ang="0">
                <a:pos x="T4" y="T5"/>
              </a:cxn>
            </a:cxnLst>
            <a:rect l="0" t="0" r="r" b="b"/>
            <a:pathLst>
              <a:path w="868" h="681">
                <a:moveTo>
                  <a:pt x="7" y="681"/>
                </a:moveTo>
                <a:cubicBezTo>
                  <a:pt x="3" y="510"/>
                  <a:pt x="0" y="340"/>
                  <a:pt x="143" y="227"/>
                </a:cubicBezTo>
                <a:cubicBezTo>
                  <a:pt x="286" y="114"/>
                  <a:pt x="577" y="57"/>
                  <a:pt x="868" y="0"/>
                </a:cubicBez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0" name="Freeform 40"/>
          <p:cNvSpPr>
            <a:spLocks/>
          </p:cNvSpPr>
          <p:nvPr/>
        </p:nvSpPr>
        <p:spPr bwMode="auto">
          <a:xfrm>
            <a:off x="5364163" y="3573463"/>
            <a:ext cx="947737" cy="1079500"/>
          </a:xfrm>
          <a:custGeom>
            <a:avLst/>
            <a:gdLst>
              <a:gd name="T0" fmla="*/ 0 w 597"/>
              <a:gd name="T1" fmla="*/ 0 h 635"/>
              <a:gd name="T2" fmla="*/ 499 w 597"/>
              <a:gd name="T3" fmla="*/ 136 h 635"/>
              <a:gd name="T4" fmla="*/ 590 w 597"/>
              <a:gd name="T5" fmla="*/ 635 h 635"/>
            </a:gdLst>
            <a:ahLst/>
            <a:cxnLst>
              <a:cxn ang="0">
                <a:pos x="T0" y="T1"/>
              </a:cxn>
              <a:cxn ang="0">
                <a:pos x="T2" y="T3"/>
              </a:cxn>
              <a:cxn ang="0">
                <a:pos x="T4" y="T5"/>
              </a:cxn>
            </a:cxnLst>
            <a:rect l="0" t="0" r="r" b="b"/>
            <a:pathLst>
              <a:path w="597" h="635">
                <a:moveTo>
                  <a:pt x="0" y="0"/>
                </a:moveTo>
                <a:cubicBezTo>
                  <a:pt x="200" y="15"/>
                  <a:pt x="401" y="30"/>
                  <a:pt x="499" y="136"/>
                </a:cubicBezTo>
                <a:cubicBezTo>
                  <a:pt x="597" y="242"/>
                  <a:pt x="593" y="438"/>
                  <a:pt x="590" y="635"/>
                </a:cubicBezTo>
              </a:path>
            </a:pathLst>
          </a:custGeom>
          <a:noFill/>
          <a:ln w="28575" cmpd="sng">
            <a:solidFill>
              <a:schemeClr val="accent2"/>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1" name="Freeform 41"/>
          <p:cNvSpPr>
            <a:spLocks/>
          </p:cNvSpPr>
          <p:nvPr/>
        </p:nvSpPr>
        <p:spPr bwMode="auto">
          <a:xfrm>
            <a:off x="3276600" y="3789363"/>
            <a:ext cx="936625" cy="936625"/>
          </a:xfrm>
          <a:custGeom>
            <a:avLst/>
            <a:gdLst>
              <a:gd name="T0" fmla="*/ 408 w 476"/>
              <a:gd name="T1" fmla="*/ 0 h 544"/>
              <a:gd name="T2" fmla="*/ 408 w 476"/>
              <a:gd name="T3" fmla="*/ 363 h 544"/>
              <a:gd name="T4" fmla="*/ 0 w 476"/>
              <a:gd name="T5" fmla="*/ 544 h 544"/>
            </a:gdLst>
            <a:ahLst/>
            <a:cxnLst>
              <a:cxn ang="0">
                <a:pos x="T0" y="T1"/>
              </a:cxn>
              <a:cxn ang="0">
                <a:pos x="T2" y="T3"/>
              </a:cxn>
              <a:cxn ang="0">
                <a:pos x="T4" y="T5"/>
              </a:cxn>
            </a:cxnLst>
            <a:rect l="0" t="0" r="r" b="b"/>
            <a:pathLst>
              <a:path w="476" h="544">
                <a:moveTo>
                  <a:pt x="408" y="0"/>
                </a:moveTo>
                <a:cubicBezTo>
                  <a:pt x="442" y="136"/>
                  <a:pt x="476" y="272"/>
                  <a:pt x="408" y="363"/>
                </a:cubicBezTo>
                <a:cubicBezTo>
                  <a:pt x="340" y="454"/>
                  <a:pt x="170" y="499"/>
                  <a:pt x="0" y="544"/>
                </a:cubicBez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2" name="Freeform 42"/>
          <p:cNvSpPr>
            <a:spLocks/>
          </p:cNvSpPr>
          <p:nvPr/>
        </p:nvSpPr>
        <p:spPr bwMode="auto">
          <a:xfrm>
            <a:off x="3419475" y="5084763"/>
            <a:ext cx="2447925" cy="528637"/>
          </a:xfrm>
          <a:custGeom>
            <a:avLst/>
            <a:gdLst>
              <a:gd name="T0" fmla="*/ 1496 w 1496"/>
              <a:gd name="T1" fmla="*/ 0 h 333"/>
              <a:gd name="T2" fmla="*/ 907 w 1496"/>
              <a:gd name="T3" fmla="*/ 318 h 333"/>
              <a:gd name="T4" fmla="*/ 0 w 1496"/>
              <a:gd name="T5" fmla="*/ 91 h 333"/>
            </a:gdLst>
            <a:ahLst/>
            <a:cxnLst>
              <a:cxn ang="0">
                <a:pos x="T0" y="T1"/>
              </a:cxn>
              <a:cxn ang="0">
                <a:pos x="T2" y="T3"/>
              </a:cxn>
              <a:cxn ang="0">
                <a:pos x="T4" y="T5"/>
              </a:cxn>
            </a:cxnLst>
            <a:rect l="0" t="0" r="r" b="b"/>
            <a:pathLst>
              <a:path w="1496" h="333">
                <a:moveTo>
                  <a:pt x="1496" y="0"/>
                </a:moveTo>
                <a:cubicBezTo>
                  <a:pt x="1326" y="151"/>
                  <a:pt x="1156" y="303"/>
                  <a:pt x="907" y="318"/>
                </a:cubicBezTo>
                <a:cubicBezTo>
                  <a:pt x="658" y="333"/>
                  <a:pt x="329" y="212"/>
                  <a:pt x="0" y="91"/>
                </a:cubicBezTo>
              </a:path>
            </a:pathLst>
          </a:custGeom>
          <a:noFill/>
          <a:ln w="28575" cmpd="sng">
            <a:solidFill>
              <a:srgbClr val="003300"/>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3" name="Rectangle 43"/>
          <p:cNvSpPr>
            <a:spLocks noChangeArrowheads="1"/>
          </p:cNvSpPr>
          <p:nvPr/>
        </p:nvSpPr>
        <p:spPr bwMode="auto">
          <a:xfrm>
            <a:off x="1331913" y="2997200"/>
            <a:ext cx="6696075" cy="3024188"/>
          </a:xfrm>
          <a:prstGeom prst="rect">
            <a:avLst/>
          </a:prstGeom>
          <a:noFill/>
          <a:ln w="19050">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1431</TotalTime>
  <Words>5711</Words>
  <Application>Microsoft Office PowerPoint</Application>
  <PresentationFormat>全屏显示(4:3)</PresentationFormat>
  <Paragraphs>763</Paragraphs>
  <Slides>81</Slides>
  <Notes>14</Notes>
  <HiddenSlides>31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98" baseType="lpstr">
      <vt:lpstr>黑体</vt:lpstr>
      <vt:lpstr>华文隶书</vt:lpstr>
      <vt:lpstr>华文新魏</vt:lpstr>
      <vt:lpstr>华文中宋</vt:lpstr>
      <vt:lpstr>楷体_GB2312</vt:lpstr>
      <vt:lpstr>宋体</vt:lpstr>
      <vt:lpstr>幼圆</vt:lpstr>
      <vt:lpstr>Arial</vt:lpstr>
      <vt:lpstr>Marlett</vt:lpstr>
      <vt:lpstr>Symbol</vt:lpstr>
      <vt:lpstr>Times New Roman</vt:lpstr>
      <vt:lpstr>Verdana</vt:lpstr>
      <vt:lpstr>Wingdings</vt:lpstr>
      <vt:lpstr>Profile</vt:lpstr>
      <vt:lpstr>1_Profile</vt:lpstr>
      <vt:lpstr>Image</vt:lpstr>
      <vt:lpstr>Visio</vt:lpstr>
      <vt:lpstr> </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进程状态及其转换</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操作系统基础——进程和线程</vt:lpstr>
      <vt:lpstr>操作系统基础——进程和线程</vt:lpstr>
      <vt:lpstr>PowerPoint 演示文稿</vt:lpstr>
      <vt:lpstr>PowerPoint 演示文稿</vt:lpstr>
      <vt:lpstr>PowerPoint 演示文稿</vt:lpstr>
      <vt:lpstr>PowerPoint 演示文稿</vt:lpstr>
      <vt:lpstr>操作系统基础——进程和线程</vt:lpstr>
      <vt:lpstr>操作系统基础——进程和线程</vt:lpstr>
      <vt:lpstr>操作系统基础——进程和线程</vt:lpstr>
      <vt:lpstr>操作系统基础——进程和线程</vt:lpstr>
      <vt:lpstr>操作系统基础——进程和线程</vt:lpstr>
      <vt:lpstr>操作系统基础——进程和线程</vt:lpstr>
      <vt:lpstr>PowerPoint 演示文稿</vt:lpstr>
      <vt:lpstr>PowerPoint 演示文稿</vt:lpstr>
      <vt:lpstr>PowerPoint 演示文稿</vt:lpstr>
      <vt:lpstr>操作系统基础——进程和线程</vt:lpstr>
    </vt:vector>
  </TitlesOfParts>
  <Company>www.ftpdown.com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FtpDown</dc:creator>
  <cp:lastModifiedBy>Maimez XU</cp:lastModifiedBy>
  <cp:revision>275</cp:revision>
  <dcterms:created xsi:type="dcterms:W3CDTF">2007-07-02T07:03:31Z</dcterms:created>
  <dcterms:modified xsi:type="dcterms:W3CDTF">2016-12-25T11:58:36Z</dcterms:modified>
</cp:coreProperties>
</file>