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2" r:id="rId2"/>
  </p:sldMasterIdLst>
  <p:notesMasterIdLst>
    <p:notesMasterId r:id="rId70"/>
  </p:notesMasterIdLst>
  <p:sldIdLst>
    <p:sldId id="325" r:id="rId3"/>
    <p:sldId id="288" r:id="rId4"/>
    <p:sldId id="287" r:id="rId5"/>
    <p:sldId id="290" r:id="rId6"/>
    <p:sldId id="286" r:id="rId7"/>
    <p:sldId id="289" r:id="rId8"/>
    <p:sldId id="258" r:id="rId9"/>
    <p:sldId id="292" r:id="rId10"/>
    <p:sldId id="259" r:id="rId11"/>
    <p:sldId id="260" r:id="rId12"/>
    <p:sldId id="261" r:id="rId13"/>
    <p:sldId id="293" r:id="rId14"/>
    <p:sldId id="294" r:id="rId15"/>
    <p:sldId id="295" r:id="rId16"/>
    <p:sldId id="296" r:id="rId17"/>
    <p:sldId id="297" r:id="rId18"/>
    <p:sldId id="263" r:id="rId19"/>
    <p:sldId id="264" r:id="rId20"/>
    <p:sldId id="298" r:id="rId21"/>
    <p:sldId id="299" r:id="rId22"/>
    <p:sldId id="265" r:id="rId23"/>
    <p:sldId id="266" r:id="rId24"/>
    <p:sldId id="300" r:id="rId25"/>
    <p:sldId id="319" r:id="rId26"/>
    <p:sldId id="326" r:id="rId27"/>
    <p:sldId id="301" r:id="rId28"/>
    <p:sldId id="302" r:id="rId29"/>
    <p:sldId id="303" r:id="rId30"/>
    <p:sldId id="267" r:id="rId31"/>
    <p:sldId id="268" r:id="rId32"/>
    <p:sldId id="269" r:id="rId33"/>
    <p:sldId id="270" r:id="rId34"/>
    <p:sldId id="321" r:id="rId35"/>
    <p:sldId id="304" r:id="rId36"/>
    <p:sldId id="271" r:id="rId37"/>
    <p:sldId id="305" r:id="rId38"/>
    <p:sldId id="320" r:id="rId39"/>
    <p:sldId id="272" r:id="rId40"/>
    <p:sldId id="306" r:id="rId41"/>
    <p:sldId id="273" r:id="rId42"/>
    <p:sldId id="307" r:id="rId43"/>
    <p:sldId id="274" r:id="rId44"/>
    <p:sldId id="275" r:id="rId45"/>
    <p:sldId id="276" r:id="rId46"/>
    <p:sldId id="277" r:id="rId47"/>
    <p:sldId id="278" r:id="rId48"/>
    <p:sldId id="279" r:id="rId49"/>
    <p:sldId id="308" r:id="rId50"/>
    <p:sldId id="280" r:id="rId51"/>
    <p:sldId id="281" r:id="rId52"/>
    <p:sldId id="282" r:id="rId53"/>
    <p:sldId id="285" r:id="rId54"/>
    <p:sldId id="283" r:id="rId55"/>
    <p:sldId id="284" r:id="rId56"/>
    <p:sldId id="309" r:id="rId57"/>
    <p:sldId id="310" r:id="rId58"/>
    <p:sldId id="311" r:id="rId59"/>
    <p:sldId id="312" r:id="rId60"/>
    <p:sldId id="313" r:id="rId61"/>
    <p:sldId id="322" r:id="rId62"/>
    <p:sldId id="323" r:id="rId63"/>
    <p:sldId id="324" r:id="rId64"/>
    <p:sldId id="314" r:id="rId65"/>
    <p:sldId id="315" r:id="rId66"/>
    <p:sldId id="316" r:id="rId67"/>
    <p:sldId id="317" r:id="rId68"/>
    <p:sldId id="318" r:id="rId6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99FFCC"/>
    <a:srgbClr val="0000FF"/>
    <a:srgbClr val="66FF99"/>
    <a:srgbClr val="99CCFF"/>
    <a:srgbClr val="CCFFFF"/>
    <a:srgbClr val="CCCCFF"/>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66081" autoAdjust="0"/>
  </p:normalViewPr>
  <p:slideViewPr>
    <p:cSldViewPr>
      <p:cViewPr varScale="1">
        <p:scale>
          <a:sx n="42" d="100"/>
          <a:sy n="42" d="100"/>
        </p:scale>
        <p:origin x="1904" y="3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8.xml"/><Relationship Id="rId18" Type="http://schemas.openxmlformats.org/officeDocument/2006/relationships/slide" Target="slides/slide23.xml"/><Relationship Id="rId26" Type="http://schemas.openxmlformats.org/officeDocument/2006/relationships/slide" Target="slides/slide34.xml"/><Relationship Id="rId39" Type="http://schemas.openxmlformats.org/officeDocument/2006/relationships/slide" Target="slides/slide48.xml"/><Relationship Id="rId21" Type="http://schemas.openxmlformats.org/officeDocument/2006/relationships/slide" Target="slides/slide29.xml"/><Relationship Id="rId34" Type="http://schemas.openxmlformats.org/officeDocument/2006/relationships/slide" Target="slides/slide43.xml"/><Relationship Id="rId42" Type="http://schemas.openxmlformats.org/officeDocument/2006/relationships/slide" Target="slides/slide51.xml"/><Relationship Id="rId7" Type="http://schemas.openxmlformats.org/officeDocument/2006/relationships/slide" Target="slides/slide8.xml"/><Relationship Id="rId2" Type="http://schemas.openxmlformats.org/officeDocument/2006/relationships/slide" Target="slides/slide3.xml"/><Relationship Id="rId16" Type="http://schemas.openxmlformats.org/officeDocument/2006/relationships/slide" Target="slides/slide21.xml"/><Relationship Id="rId20" Type="http://schemas.openxmlformats.org/officeDocument/2006/relationships/slide" Target="slides/slide27.xml"/><Relationship Id="rId29" Type="http://schemas.openxmlformats.org/officeDocument/2006/relationships/slide" Target="slides/slide38.xml"/><Relationship Id="rId41" Type="http://schemas.openxmlformats.org/officeDocument/2006/relationships/slide" Target="slides/slide50.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32.xml"/><Relationship Id="rId32" Type="http://schemas.openxmlformats.org/officeDocument/2006/relationships/slide" Target="slides/slide41.xml"/><Relationship Id="rId37" Type="http://schemas.openxmlformats.org/officeDocument/2006/relationships/slide" Target="slides/slide46.xml"/><Relationship Id="rId40" Type="http://schemas.openxmlformats.org/officeDocument/2006/relationships/slide" Target="slides/slide49.xml"/><Relationship Id="rId5" Type="http://schemas.openxmlformats.org/officeDocument/2006/relationships/slide" Target="slides/slide6.xml"/><Relationship Id="rId15" Type="http://schemas.openxmlformats.org/officeDocument/2006/relationships/slide" Target="slides/slide20.xml"/><Relationship Id="rId23" Type="http://schemas.openxmlformats.org/officeDocument/2006/relationships/slide" Target="slides/slide31.xml"/><Relationship Id="rId28" Type="http://schemas.openxmlformats.org/officeDocument/2006/relationships/slide" Target="slides/slide36.xml"/><Relationship Id="rId36" Type="http://schemas.openxmlformats.org/officeDocument/2006/relationships/slide" Target="slides/slide45.xml"/><Relationship Id="rId10" Type="http://schemas.openxmlformats.org/officeDocument/2006/relationships/slide" Target="slides/slide12.xml"/><Relationship Id="rId19" Type="http://schemas.openxmlformats.org/officeDocument/2006/relationships/slide" Target="slides/slide26.xml"/><Relationship Id="rId31" Type="http://schemas.openxmlformats.org/officeDocument/2006/relationships/slide" Target="slides/slide40.xml"/><Relationship Id="rId44" Type="http://schemas.openxmlformats.org/officeDocument/2006/relationships/slide" Target="slides/slide53.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9.xml"/><Relationship Id="rId22" Type="http://schemas.openxmlformats.org/officeDocument/2006/relationships/slide" Target="slides/slide30.xml"/><Relationship Id="rId27" Type="http://schemas.openxmlformats.org/officeDocument/2006/relationships/slide" Target="slides/slide35.xml"/><Relationship Id="rId30" Type="http://schemas.openxmlformats.org/officeDocument/2006/relationships/slide" Target="slides/slide39.xml"/><Relationship Id="rId35" Type="http://schemas.openxmlformats.org/officeDocument/2006/relationships/slide" Target="slides/slide44.xml"/><Relationship Id="rId43" Type="http://schemas.openxmlformats.org/officeDocument/2006/relationships/slide" Target="slides/slide52.xml"/><Relationship Id="rId8" Type="http://schemas.openxmlformats.org/officeDocument/2006/relationships/slide" Target="slides/slide10.xml"/><Relationship Id="rId3" Type="http://schemas.openxmlformats.org/officeDocument/2006/relationships/slide" Target="slides/slide4.xml"/><Relationship Id="rId12" Type="http://schemas.openxmlformats.org/officeDocument/2006/relationships/slide" Target="slides/slide17.xml"/><Relationship Id="rId17" Type="http://schemas.openxmlformats.org/officeDocument/2006/relationships/slide" Target="slides/slide22.xml"/><Relationship Id="rId25" Type="http://schemas.openxmlformats.org/officeDocument/2006/relationships/slide" Target="slides/slide33.xml"/><Relationship Id="rId33" Type="http://schemas.openxmlformats.org/officeDocument/2006/relationships/slide" Target="slides/slide42.xml"/><Relationship Id="rId38"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57D9692A-F2E1-4993-97B1-2BC4597FB3BC}" type="slidenum">
              <a:rPr lang="en-US" altLang="zh-CN"/>
              <a:pPr/>
              <a:t>‹#›</a:t>
            </a:fld>
            <a:endParaRPr lang="en-US" altLang="zh-CN"/>
          </a:p>
        </p:txBody>
      </p:sp>
    </p:spTree>
    <p:extLst>
      <p:ext uri="{BB962C8B-B14F-4D97-AF65-F5344CB8AC3E}">
        <p14:creationId xmlns:p14="http://schemas.microsoft.com/office/powerpoint/2010/main" val="253485659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eaLnBrk="0" hangingPunct="0">
              <a:defRPr>
                <a:solidFill>
                  <a:schemeClr val="tx1"/>
                </a:solidFill>
                <a:latin typeface="Verdana" panose="020B0604030504040204" pitchFamily="34" charset="0"/>
                <a:ea typeface="黑体" panose="02010609060101010101" pitchFamily="49" charset="-122"/>
              </a:defRPr>
            </a:lvl1pPr>
            <a:lvl2pPr marL="742877" indent="-285722" eaLnBrk="0" hangingPunct="0">
              <a:defRPr>
                <a:solidFill>
                  <a:schemeClr val="tx1"/>
                </a:solidFill>
                <a:latin typeface="Verdana" panose="020B0604030504040204" pitchFamily="34" charset="0"/>
                <a:ea typeface="黑体" panose="02010609060101010101" pitchFamily="49" charset="-122"/>
              </a:defRPr>
            </a:lvl2pPr>
            <a:lvl3pPr marL="1142888" indent="-228578" eaLnBrk="0" hangingPunct="0">
              <a:defRPr>
                <a:solidFill>
                  <a:schemeClr val="tx1"/>
                </a:solidFill>
                <a:latin typeface="Verdana" panose="020B0604030504040204" pitchFamily="34" charset="0"/>
                <a:ea typeface="黑体" panose="02010609060101010101" pitchFamily="49" charset="-122"/>
              </a:defRPr>
            </a:lvl3pPr>
            <a:lvl4pPr marL="1600043" indent="-228578" eaLnBrk="0" hangingPunct="0">
              <a:defRPr>
                <a:solidFill>
                  <a:schemeClr val="tx1"/>
                </a:solidFill>
                <a:latin typeface="Verdana" panose="020B0604030504040204" pitchFamily="34" charset="0"/>
                <a:ea typeface="黑体" panose="02010609060101010101" pitchFamily="49" charset="-122"/>
              </a:defRPr>
            </a:lvl4pPr>
            <a:lvl5pPr marL="2057199" indent="-228578" eaLnBrk="0" hangingPunct="0">
              <a:defRPr>
                <a:solidFill>
                  <a:schemeClr val="tx1"/>
                </a:solidFill>
                <a:latin typeface="Verdana" panose="020B0604030504040204" pitchFamily="34" charset="0"/>
                <a:ea typeface="黑体" panose="02010609060101010101" pitchFamily="49" charset="-122"/>
              </a:defRPr>
            </a:lvl5pPr>
            <a:lvl6pPr marL="2514354"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509"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8664"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5819" indent="-228578"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eaLnBrk="1" hangingPunct="1">
              <a:defRPr/>
            </a:pPr>
            <a:fld id="{8E21A404-6597-4D7A-85FC-59DBB5FE03AF}" type="slidenum">
              <a:rPr kumimoji="1" lang="en-US" altLang="zh-CN">
                <a:solidFill>
                  <a:srgbClr val="000000"/>
                </a:solidFill>
                <a:latin typeface="Times New Roman" panose="02020603050405020304" pitchFamily="18" charset="0"/>
              </a:rPr>
              <a:pPr eaLnBrk="1" hangingPunct="1">
                <a:defRPr/>
              </a:pPr>
              <a:t>1</a:t>
            </a:fld>
            <a:endParaRPr kumimoji="1" lang="en-US" altLang="zh-CN">
              <a:solidFill>
                <a:srgbClr val="000000"/>
              </a:solidFill>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zh-CN" altLang="zh-CN" dirty="0" smtClean="0">
              <a:ea typeface="黑体" panose="02010609060101010101" pitchFamily="49" charset="-122"/>
            </a:endParaRPr>
          </a:p>
        </p:txBody>
      </p:sp>
    </p:spTree>
    <p:extLst>
      <p:ext uri="{BB962C8B-B14F-4D97-AF65-F5344CB8AC3E}">
        <p14:creationId xmlns:p14="http://schemas.microsoft.com/office/powerpoint/2010/main" val="1856069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3376A-651B-4D46-9CEE-1D4D2FC80E30}" type="slidenum">
              <a:rPr lang="en-US" altLang="zh-CN"/>
              <a:pPr/>
              <a:t>23</a:t>
            </a:fld>
            <a:endParaRPr lang="en-US" altLang="zh-CN"/>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53A65-EBCC-43CE-8833-1BF288B11178}" type="slidenum">
              <a:rPr lang="en-US" altLang="zh-CN"/>
              <a:pPr/>
              <a:t>26</a:t>
            </a:fld>
            <a:endParaRPr lang="en-US" altLang="zh-CN"/>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638373-0DA7-474F-BFB9-48229B9560EA}" type="slidenum">
              <a:rPr lang="en-US" altLang="zh-CN"/>
              <a:pPr/>
              <a:t>27</a:t>
            </a:fld>
            <a:endParaRPr lang="en-US" altLang="zh-CN"/>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D9692A-F2E1-4993-97B1-2BC4597FB3BC}" type="slidenum">
              <a:rPr lang="en-US" altLang="zh-CN" smtClean="0"/>
              <a:pPr/>
              <a:t>28</a:t>
            </a:fld>
            <a:endParaRPr lang="en-US" altLang="zh-CN"/>
          </a:p>
        </p:txBody>
      </p:sp>
    </p:spTree>
    <p:extLst>
      <p:ext uri="{BB962C8B-B14F-4D97-AF65-F5344CB8AC3E}">
        <p14:creationId xmlns:p14="http://schemas.microsoft.com/office/powerpoint/2010/main" val="1871189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D9692A-F2E1-4993-97B1-2BC4597FB3BC}" type="slidenum">
              <a:rPr lang="en-US" altLang="zh-CN" smtClean="0"/>
              <a:pPr/>
              <a:t>30</a:t>
            </a:fld>
            <a:endParaRPr lang="en-US" altLang="zh-CN"/>
          </a:p>
        </p:txBody>
      </p:sp>
    </p:spTree>
    <p:extLst>
      <p:ext uri="{BB962C8B-B14F-4D97-AF65-F5344CB8AC3E}">
        <p14:creationId xmlns:p14="http://schemas.microsoft.com/office/powerpoint/2010/main" val="2199103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FF</a:t>
            </a:r>
            <a:r>
              <a:rPr lang="zh-CN" altLang="en-US" dirty="0" smtClean="0"/>
              <a:t>：</a:t>
            </a:r>
            <a:r>
              <a:rPr lang="en-US" altLang="zh-CN" dirty="0" smtClean="0"/>
              <a:t>First Fit</a:t>
            </a:r>
          </a:p>
          <a:p>
            <a:r>
              <a:rPr lang="en-US" altLang="zh-CN" dirty="0" smtClean="0"/>
              <a:t>BF</a:t>
            </a:r>
            <a:r>
              <a:rPr lang="zh-CN" altLang="en-US" dirty="0" smtClean="0"/>
              <a:t>：</a:t>
            </a:r>
            <a:r>
              <a:rPr lang="en-US" altLang="zh-CN" dirty="0" smtClean="0"/>
              <a:t>Best Fit</a:t>
            </a:r>
          </a:p>
        </p:txBody>
      </p:sp>
      <p:sp>
        <p:nvSpPr>
          <p:cNvPr id="4" name="灯片编号占位符 3"/>
          <p:cNvSpPr>
            <a:spLocks noGrp="1"/>
          </p:cNvSpPr>
          <p:nvPr>
            <p:ph type="sldNum" sz="quarter" idx="10"/>
          </p:nvPr>
        </p:nvSpPr>
        <p:spPr/>
        <p:txBody>
          <a:bodyPr/>
          <a:lstStyle/>
          <a:p>
            <a:fld id="{57D9692A-F2E1-4993-97B1-2BC4597FB3BC}" type="slidenum">
              <a:rPr lang="en-US" altLang="zh-CN" smtClean="0"/>
              <a:pPr/>
              <a:t>35</a:t>
            </a:fld>
            <a:endParaRPr lang="en-US" altLang="zh-CN"/>
          </a:p>
        </p:txBody>
      </p:sp>
    </p:spTree>
    <p:extLst>
      <p:ext uri="{BB962C8B-B14F-4D97-AF65-F5344CB8AC3E}">
        <p14:creationId xmlns:p14="http://schemas.microsoft.com/office/powerpoint/2010/main" val="211443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WF</a:t>
            </a:r>
            <a:r>
              <a:rPr lang="zh-CN" altLang="en-US" dirty="0" smtClean="0"/>
              <a:t>：</a:t>
            </a:r>
            <a:r>
              <a:rPr lang="en-US" altLang="zh-CN" dirty="0" smtClean="0"/>
              <a:t>Worst Fit</a:t>
            </a:r>
            <a:endParaRPr lang="zh-CN" altLang="en-US" dirty="0"/>
          </a:p>
        </p:txBody>
      </p:sp>
      <p:sp>
        <p:nvSpPr>
          <p:cNvPr id="4" name="灯片编号占位符 3"/>
          <p:cNvSpPr>
            <a:spLocks noGrp="1"/>
          </p:cNvSpPr>
          <p:nvPr>
            <p:ph type="sldNum" sz="quarter" idx="10"/>
          </p:nvPr>
        </p:nvSpPr>
        <p:spPr/>
        <p:txBody>
          <a:bodyPr/>
          <a:lstStyle/>
          <a:p>
            <a:fld id="{57D9692A-F2E1-4993-97B1-2BC4597FB3BC}" type="slidenum">
              <a:rPr lang="en-US" altLang="zh-CN" smtClean="0"/>
              <a:pPr/>
              <a:t>36</a:t>
            </a:fld>
            <a:endParaRPr lang="en-US" altLang="zh-CN"/>
          </a:p>
        </p:txBody>
      </p:sp>
    </p:spTree>
    <p:extLst>
      <p:ext uri="{BB962C8B-B14F-4D97-AF65-F5344CB8AC3E}">
        <p14:creationId xmlns:p14="http://schemas.microsoft.com/office/powerpoint/2010/main" val="3952805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BF5E6C-398A-42EB-872D-654A8C34DC3D}" type="slidenum">
              <a:rPr lang="en-US" altLang="zh-CN"/>
              <a:pPr/>
              <a:t>38</a:t>
            </a:fld>
            <a:endParaRPr lang="en-US" altLang="zh-CN"/>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36FFCA-CF15-4DDC-A0C0-2435F1CB426A}" type="slidenum">
              <a:rPr lang="en-US" altLang="zh-CN"/>
              <a:pPr/>
              <a:t>39</a:t>
            </a:fld>
            <a:endParaRPr lang="en-US" altLang="zh-CN"/>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14400" y="4343400"/>
            <a:ext cx="5029200" cy="4114800"/>
          </a:xfrm>
        </p:spPr>
        <p:txBody>
          <a:bodyPr/>
          <a:lstStyle/>
          <a:p>
            <a:r>
              <a:rPr lang="zh-CN" altLang="en-US" sz="1000" dirty="0" smtClean="0"/>
              <a:t>位移量：</a:t>
            </a:r>
            <a:r>
              <a:rPr lang="en-US" altLang="zh-CN" sz="1000" dirty="0" smtClean="0"/>
              <a:t>displacement</a:t>
            </a:r>
            <a:endParaRPr lang="zh-CN" altLang="zh-CN" sz="10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C50851-5B91-4F9D-8159-360DE1AF4261}" type="slidenum">
              <a:rPr lang="en-US" altLang="zh-CN"/>
              <a:pPr/>
              <a:t>42</a:t>
            </a:fld>
            <a:endParaRPr lang="en-US" altLang="zh-CN"/>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E2C280-38FD-42EB-898F-8D9ECAD302C1}" type="slidenum">
              <a:rPr lang="en-US" altLang="zh-CN"/>
              <a:pPr/>
              <a:t>7</a:t>
            </a:fld>
            <a:endParaRPr lang="en-US" altLang="zh-CN"/>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a:xfrm>
            <a:off x="914400" y="4343400"/>
            <a:ext cx="5029200" cy="4114800"/>
          </a:xfrm>
        </p:spPr>
        <p:txBody>
          <a:bodyPr/>
          <a:lstStyle/>
          <a:p>
            <a:r>
              <a:rPr lang="zh-CN" altLang="en-US" dirty="0"/>
              <a:t>地址空间：源程序经编译后所形成的目标程序，其地址总是从零开始，因此称目标程序中的地址为虚拟地址空间，即地址空间。</a:t>
            </a:r>
          </a:p>
          <a:p>
            <a:pPr algn="just"/>
            <a:r>
              <a:rPr lang="zh-CN" altLang="en-US" dirty="0"/>
              <a:t>存储空间：物理地址的集合，即存储空间。</a:t>
            </a:r>
          </a:p>
          <a:p>
            <a:pPr algn="just"/>
            <a:r>
              <a:rPr lang="zh-CN" altLang="en-US" dirty="0"/>
              <a:t>逻辑地址：源程序经编译后所形成的目标程序中的地址。</a:t>
            </a:r>
          </a:p>
          <a:p>
            <a:pPr algn="just"/>
            <a:r>
              <a:rPr lang="zh-CN" altLang="en-US" dirty="0"/>
              <a:t>物理地址：目标地址经过链接再装入内存，其分配到的地址称为物理地址。</a:t>
            </a:r>
          </a:p>
          <a:p>
            <a:pPr algn="just"/>
            <a:r>
              <a:rPr lang="zh-CN" altLang="en-US" dirty="0"/>
              <a:t>地址变换：逻辑地址转换为物理地址的</a:t>
            </a:r>
            <a:r>
              <a:rPr lang="zh-CN" altLang="en-US" dirty="0" smtClean="0"/>
              <a:t>过程</a:t>
            </a: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D1A3AB-0E61-4FDF-9A72-FDB8E517E1D4}" type="slidenum">
              <a:rPr lang="en-US" altLang="zh-CN"/>
              <a:pPr/>
              <a:t>43</a:t>
            </a:fld>
            <a:endParaRPr lang="en-US" altLang="zh-CN"/>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xfrm>
            <a:off x="914400" y="4343400"/>
            <a:ext cx="5029200" cy="4114800"/>
          </a:xfrm>
        </p:spPr>
        <p:txBody>
          <a:bodyPr/>
          <a:lstStyle/>
          <a:p>
            <a:r>
              <a:rPr lang="en-US" altLang="zh-CN" dirty="0" smtClean="0"/>
              <a:t>LRU</a:t>
            </a:r>
            <a:r>
              <a:rPr lang="zh-CN" altLang="en-US" dirty="0" smtClean="0"/>
              <a:t>：</a:t>
            </a:r>
            <a:r>
              <a:rPr lang="en-US" altLang="zh-CN" dirty="0" smtClean="0"/>
              <a:t>Least Recently Used</a:t>
            </a:r>
            <a:r>
              <a:rPr lang="zh-CN" altLang="en-US" dirty="0" smtClean="0"/>
              <a:t>，最近最少使用法</a:t>
            </a:r>
            <a:endParaRPr lang="en-US" altLang="zh-CN" dirty="0" smtClean="0"/>
          </a:p>
          <a:p>
            <a:r>
              <a:rPr lang="en-US" altLang="zh-CN" dirty="0" smtClean="0"/>
              <a:t>LFU</a:t>
            </a:r>
            <a:r>
              <a:rPr lang="zh-CN" altLang="en-US" dirty="0" smtClean="0"/>
              <a:t>：</a:t>
            </a:r>
            <a:r>
              <a:rPr lang="en-US" altLang="zh-CN" dirty="0" smtClean="0"/>
              <a:t>Least Frequently Used</a:t>
            </a:r>
            <a:r>
              <a:rPr lang="zh-CN" altLang="en-US" dirty="0" smtClean="0"/>
              <a:t>，最不经常使用的页面淘汰算法</a:t>
            </a:r>
            <a:endParaRPr lang="en-US" altLang="zh-CN" dirty="0" smtClean="0"/>
          </a:p>
          <a:p>
            <a:r>
              <a:rPr lang="en-US" altLang="zh-CN" dirty="0" smtClean="0"/>
              <a:t>NUR</a:t>
            </a:r>
            <a:r>
              <a:rPr lang="zh-CN" altLang="en-US" dirty="0" smtClean="0"/>
              <a:t>：</a:t>
            </a:r>
            <a:r>
              <a:rPr lang="en-US" altLang="zh-CN" dirty="0" smtClean="0"/>
              <a:t>Not Recently Used</a:t>
            </a:r>
            <a:r>
              <a:rPr lang="zh-CN" altLang="en-US" dirty="0" smtClean="0"/>
              <a:t>，最近没有使用页面淘汰算法</a:t>
            </a:r>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9CCDCC-9B95-4C8E-A403-30D2FDB1C308}" type="slidenum">
              <a:rPr lang="en-US" altLang="zh-CN"/>
              <a:pPr/>
              <a:t>44</a:t>
            </a:fld>
            <a:endParaRPr lang="en-US" altLang="zh-CN"/>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764E44-BCB3-4DDA-89EE-C228F0145863}" type="slidenum">
              <a:rPr lang="en-US" altLang="zh-CN"/>
              <a:pPr/>
              <a:t>46</a:t>
            </a:fld>
            <a:endParaRPr lang="en-US" altLang="zh-CN"/>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SMT</a:t>
            </a:r>
            <a:r>
              <a:rPr lang="zh-CN" altLang="en-US" dirty="0" smtClean="0"/>
              <a:t>：</a:t>
            </a:r>
            <a:r>
              <a:rPr lang="en-US" altLang="zh-CN" dirty="0" smtClean="0"/>
              <a:t>Segment Map Table</a:t>
            </a:r>
            <a:r>
              <a:rPr lang="zh-CN" altLang="en-US" dirty="0" smtClean="0"/>
              <a:t>，段表</a:t>
            </a:r>
            <a:endParaRPr lang="zh-CN" altLang="en-US" dirty="0"/>
          </a:p>
        </p:txBody>
      </p:sp>
      <p:sp>
        <p:nvSpPr>
          <p:cNvPr id="4" name="灯片编号占位符 3"/>
          <p:cNvSpPr>
            <a:spLocks noGrp="1"/>
          </p:cNvSpPr>
          <p:nvPr>
            <p:ph type="sldNum" sz="quarter" idx="10"/>
          </p:nvPr>
        </p:nvSpPr>
        <p:spPr/>
        <p:txBody>
          <a:bodyPr/>
          <a:lstStyle/>
          <a:p>
            <a:fld id="{57D9692A-F2E1-4993-97B1-2BC4597FB3BC}" type="slidenum">
              <a:rPr lang="en-US" altLang="zh-CN" smtClean="0"/>
              <a:pPr/>
              <a:t>48</a:t>
            </a:fld>
            <a:endParaRPr lang="en-US" altLang="zh-CN"/>
          </a:p>
        </p:txBody>
      </p:sp>
    </p:spTree>
    <p:extLst>
      <p:ext uri="{BB962C8B-B14F-4D97-AF65-F5344CB8AC3E}">
        <p14:creationId xmlns:p14="http://schemas.microsoft.com/office/powerpoint/2010/main" val="4254104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0E6E3A-6EDD-4B6E-85A5-E676F3B92863}" type="slidenum">
              <a:rPr lang="en-US" altLang="zh-CN"/>
              <a:pPr/>
              <a:t>49</a:t>
            </a:fld>
            <a:endParaRPr lang="en-US" altLang="zh-CN"/>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820F11-B5D9-415E-AF14-3E48B01849EF}" type="slidenum">
              <a:rPr lang="en-US" altLang="zh-CN"/>
              <a:pPr/>
              <a:t>51</a:t>
            </a:fld>
            <a:endParaRPr lang="en-US" altLang="zh-CN"/>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E9562C-6C03-48F0-B411-B28AF581EE9F}" type="slidenum">
              <a:rPr lang="en-US" altLang="zh-CN"/>
              <a:pPr/>
              <a:t>52</a:t>
            </a:fld>
            <a:endParaRPr lang="en-US" altLang="zh-CN"/>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3F63B-562E-46E0-A056-80DB6522F704}" type="slidenum">
              <a:rPr lang="en-US" altLang="zh-CN"/>
              <a:pPr/>
              <a:t>53</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zh-CN" altLang="en-US" dirty="0"/>
              <a:t>内存管理是操作系统最重要的一部分，其决定了操作系统的性能。</a:t>
            </a:r>
            <a:r>
              <a:rPr lang="en-US" altLang="zh-CN" dirty="0"/>
              <a:t>Intel X86</a:t>
            </a:r>
            <a:r>
              <a:rPr lang="zh-CN" altLang="en-US" dirty="0"/>
              <a:t>采用分段、分页的内存机制，</a:t>
            </a:r>
            <a:r>
              <a:rPr lang="en-US" altLang="zh-CN" dirty="0"/>
              <a:t>Windows NT/2000</a:t>
            </a:r>
            <a:r>
              <a:rPr lang="zh-CN" altLang="en-US" dirty="0"/>
              <a:t>充分利用了此项先进的机制。段内</a:t>
            </a:r>
            <a:r>
              <a:rPr lang="en-US" altLang="zh-CN" dirty="0"/>
              <a:t>IA-32</a:t>
            </a:r>
            <a:r>
              <a:rPr lang="zh-CN" altLang="en-US" dirty="0"/>
              <a:t>体系使用页目录</a:t>
            </a:r>
            <a:r>
              <a:rPr lang="en-US" altLang="zh-CN" dirty="0"/>
              <a:t>(Page Directory)</a:t>
            </a:r>
            <a:r>
              <a:rPr lang="zh-CN" altLang="en-US" dirty="0"/>
              <a:t>与页表</a:t>
            </a:r>
            <a:r>
              <a:rPr lang="en-US" altLang="zh-CN" dirty="0"/>
              <a:t>(Page </a:t>
            </a:r>
            <a:r>
              <a:rPr lang="en-US" altLang="zh-CN" dirty="0" smtClean="0"/>
              <a:t>Table</a:t>
            </a:r>
            <a:r>
              <a:rPr lang="zh-CN" altLang="en-US" dirty="0" smtClean="0"/>
              <a:t>，</a:t>
            </a:r>
            <a:r>
              <a:rPr lang="en-US" altLang="zh-CN" dirty="0" err="1" smtClean="0"/>
              <a:t>SoftICE</a:t>
            </a:r>
            <a:r>
              <a:rPr lang="zh-CN" altLang="en-US" dirty="0"/>
              <a:t>中</a:t>
            </a:r>
            <a:r>
              <a:rPr lang="en-US" altLang="zh-CN" dirty="0"/>
              <a:t>Page</a:t>
            </a:r>
            <a:r>
              <a:rPr lang="zh-CN" altLang="en-US" dirty="0"/>
              <a:t>命令可以显示出页目录与页表等</a:t>
            </a:r>
            <a:r>
              <a:rPr lang="en-US" altLang="zh-CN" dirty="0"/>
              <a:t>)</a:t>
            </a:r>
            <a:r>
              <a:rPr lang="zh-CN" altLang="en-US" dirty="0"/>
              <a:t>形成对</a:t>
            </a:r>
            <a:r>
              <a:rPr lang="en-US" altLang="zh-CN" dirty="0"/>
              <a:t>4G</a:t>
            </a:r>
            <a:r>
              <a:rPr lang="zh-CN" altLang="en-US" dirty="0"/>
              <a:t>地址的寻址能力。本课程讨论运行平台为</a:t>
            </a:r>
            <a:r>
              <a:rPr lang="en-US" altLang="zh-CN" dirty="0"/>
              <a:t>Intel 32</a:t>
            </a:r>
            <a:r>
              <a:rPr lang="zh-CN" altLang="en-US" dirty="0"/>
              <a:t>位处理器的</a:t>
            </a:r>
            <a:r>
              <a:rPr lang="en-US" altLang="zh-CN" dirty="0"/>
              <a:t>Windows NT/2000</a:t>
            </a:r>
            <a:r>
              <a:rPr lang="zh-CN" altLang="en-US" dirty="0"/>
              <a:t>，所提及的</a:t>
            </a:r>
            <a:r>
              <a:rPr lang="en-US" altLang="zh-CN" dirty="0"/>
              <a:t>Windows</a:t>
            </a:r>
            <a:r>
              <a:rPr lang="zh-CN" altLang="en-US" dirty="0"/>
              <a:t>也仅指</a:t>
            </a:r>
            <a:r>
              <a:rPr lang="en-US" altLang="zh-CN" dirty="0"/>
              <a:t>Windows NT/2000</a:t>
            </a:r>
            <a:r>
              <a:rPr lang="zh-CN" altLang="en-US" dirty="0"/>
              <a:t>。</a:t>
            </a:r>
            <a:r>
              <a:rPr lang="en-US" altLang="zh-CN" dirty="0"/>
              <a:t>Windows</a:t>
            </a:r>
            <a:r>
              <a:rPr lang="zh-CN" altLang="en-US" dirty="0"/>
              <a:t>中不管用户态与核心态的代码段、数据段与堆栈段基址均为</a:t>
            </a:r>
            <a:r>
              <a:rPr lang="en-US" altLang="zh-CN" dirty="0"/>
              <a:t>0</a:t>
            </a:r>
            <a:r>
              <a:rPr lang="zh-CN" altLang="en-US" dirty="0"/>
              <a:t>，本课程中提到的逻辑地址</a:t>
            </a:r>
            <a:r>
              <a:rPr lang="en-US" altLang="zh-CN" dirty="0"/>
              <a:t>(</a:t>
            </a:r>
            <a:r>
              <a:rPr lang="zh-CN" altLang="en-US" dirty="0"/>
              <a:t>由段基址与偏移量两部分组成</a:t>
            </a:r>
            <a:r>
              <a:rPr lang="en-US" altLang="zh-CN" dirty="0"/>
              <a:t>)</a:t>
            </a:r>
            <a:r>
              <a:rPr lang="zh-CN" altLang="en-US" dirty="0"/>
              <a:t>与线性地址值是相等的。由于对于用户来说线性地址是其可见的，若未特别指出物理地址，所说的地址也仅指线性地址。</a:t>
            </a:r>
          </a:p>
          <a:p>
            <a:r>
              <a:rPr lang="zh-CN" altLang="en-US" dirty="0"/>
              <a:t>    页目录</a:t>
            </a:r>
            <a:r>
              <a:rPr lang="en-US" altLang="zh-CN" dirty="0" smtClean="0"/>
              <a:t>(Page</a:t>
            </a:r>
            <a:r>
              <a:rPr lang="en-US" altLang="zh-CN" baseline="0" dirty="0" smtClean="0"/>
              <a:t> Directory Entry, PDE</a:t>
            </a:r>
            <a:r>
              <a:rPr lang="en-US" altLang="zh-CN" dirty="0" smtClean="0"/>
              <a:t>)</a:t>
            </a:r>
            <a:r>
              <a:rPr lang="zh-CN" altLang="en-US" dirty="0"/>
              <a:t>由</a:t>
            </a:r>
            <a:r>
              <a:rPr lang="en-US" altLang="zh-CN" dirty="0"/>
              <a:t>1024</a:t>
            </a:r>
            <a:r>
              <a:rPr lang="zh-CN" altLang="en-US" dirty="0"/>
              <a:t>项组成，每项均指向一页表</a:t>
            </a:r>
            <a:r>
              <a:rPr lang="en-US" altLang="zh-CN" dirty="0"/>
              <a:t>(PTE)</a:t>
            </a:r>
            <a:r>
              <a:rPr lang="zh-CN" altLang="en-US" dirty="0"/>
              <a:t>，每一页表也由</a:t>
            </a:r>
            <a:r>
              <a:rPr lang="en-US" altLang="zh-CN" dirty="0"/>
              <a:t>1024</a:t>
            </a:r>
            <a:r>
              <a:rPr lang="zh-CN" altLang="en-US" dirty="0"/>
              <a:t>个页组成，</a:t>
            </a:r>
            <a:r>
              <a:rPr lang="en-US" altLang="zh-CN" dirty="0"/>
              <a:t>IA-32</a:t>
            </a:r>
            <a:r>
              <a:rPr lang="zh-CN" altLang="en-US" dirty="0"/>
              <a:t>体系每页大小为</a:t>
            </a:r>
            <a:r>
              <a:rPr lang="en-US" altLang="zh-CN" dirty="0"/>
              <a:t>4K</a:t>
            </a:r>
            <a:r>
              <a:rPr lang="zh-CN" altLang="en-US" dirty="0"/>
              <a:t>，所以可寻址范围为</a:t>
            </a:r>
            <a:r>
              <a:rPr lang="en-US" altLang="zh-CN" dirty="0"/>
              <a:t>4G(1024*1024*4K)</a:t>
            </a:r>
            <a:r>
              <a:rPr lang="zh-CN" altLang="en-US" dirty="0"/>
              <a:t>。</a:t>
            </a:r>
            <a:r>
              <a:rPr lang="en-US" altLang="zh-CN" dirty="0"/>
              <a:t>Windows</a:t>
            </a:r>
            <a:r>
              <a:rPr lang="zh-CN" altLang="en-US" dirty="0"/>
              <a:t>中每个进程都拥有其各自的进程地址空间，即拥有其各自的页目录与页表。每个进程均使用线性地址</a:t>
            </a:r>
            <a:r>
              <a:rPr lang="en-US" altLang="zh-CN" dirty="0"/>
              <a:t>C0300000H</a:t>
            </a:r>
            <a:r>
              <a:rPr lang="zh-CN" altLang="en-US" dirty="0"/>
              <a:t>指向其特定的页目录所在的地址，而页目录中每项</a:t>
            </a:r>
            <a:r>
              <a:rPr lang="en-US" altLang="zh-CN" dirty="0"/>
              <a:t>(</a:t>
            </a:r>
            <a:r>
              <a:rPr lang="zh-CN" altLang="en-US" dirty="0"/>
              <a:t>即页表</a:t>
            </a:r>
            <a:r>
              <a:rPr lang="en-US" altLang="zh-CN" dirty="0"/>
              <a:t>)</a:t>
            </a:r>
            <a:r>
              <a:rPr lang="zh-CN" altLang="en-US" dirty="0"/>
              <a:t>均依次排列在线性地址</a:t>
            </a:r>
            <a:r>
              <a:rPr lang="en-US" altLang="zh-CN" dirty="0"/>
              <a:t>C0000000H</a:t>
            </a:r>
            <a:r>
              <a:rPr lang="zh-CN" altLang="en-US" dirty="0"/>
              <a:t>处，每个页表均占用</a:t>
            </a:r>
            <a:r>
              <a:rPr lang="en-US" altLang="zh-CN" dirty="0"/>
              <a:t>4K(1024*4)</a:t>
            </a:r>
            <a:r>
              <a:rPr lang="zh-CN" altLang="en-US" dirty="0"/>
              <a:t>字节，如第一个页表位于</a:t>
            </a:r>
            <a:r>
              <a:rPr lang="en-US" altLang="zh-CN" dirty="0"/>
              <a:t>C0000000H</a:t>
            </a:r>
            <a:r>
              <a:rPr lang="zh-CN" altLang="en-US" dirty="0"/>
              <a:t>处，而第二个页表位于</a:t>
            </a:r>
            <a:r>
              <a:rPr lang="en-US" altLang="zh-CN" dirty="0"/>
              <a:t>C0000000+1000H(4K)</a:t>
            </a:r>
            <a:r>
              <a:rPr lang="zh-CN" altLang="en-US" dirty="0"/>
              <a:t>，即</a:t>
            </a:r>
            <a:r>
              <a:rPr lang="en-US" altLang="zh-CN" dirty="0"/>
              <a:t>C0001000</a:t>
            </a:r>
            <a:r>
              <a:rPr lang="zh-CN" altLang="en-US" dirty="0"/>
              <a:t>中，依次类推，计算公式即为</a:t>
            </a:r>
            <a:r>
              <a:rPr lang="en-US" altLang="zh-CN" dirty="0"/>
              <a:t>C0000000H+</a:t>
            </a:r>
            <a:r>
              <a:rPr lang="zh-CN" altLang="en-US" dirty="0"/>
              <a:t>页目录偏移值</a:t>
            </a:r>
            <a:r>
              <a:rPr lang="en-US" altLang="zh-CN" dirty="0"/>
              <a:t>(</a:t>
            </a:r>
            <a:r>
              <a:rPr lang="zh-CN" altLang="en-US" dirty="0"/>
              <a:t>线性地址的高</a:t>
            </a:r>
            <a:r>
              <a:rPr lang="en-US" altLang="zh-CN" dirty="0"/>
              <a:t>10</a:t>
            </a:r>
            <a:r>
              <a:rPr lang="zh-CN" altLang="en-US" dirty="0"/>
              <a:t>位</a:t>
            </a:r>
            <a:r>
              <a:rPr lang="en-US" altLang="zh-CN" dirty="0"/>
              <a:t>)*1000H</a:t>
            </a:r>
            <a:r>
              <a:rPr lang="zh-CN" altLang="en-US" dirty="0"/>
              <a:t>，在下面我将利用此公式。当然以上描述的前提是每个页表均位于物理内存中</a:t>
            </a:r>
            <a:r>
              <a:rPr lang="en-US" altLang="zh-CN" dirty="0"/>
              <a:t>(</a:t>
            </a:r>
            <a:r>
              <a:rPr lang="zh-CN" altLang="en-US" dirty="0"/>
              <a:t>由页目录中每项中的</a:t>
            </a:r>
            <a:r>
              <a:rPr lang="en-US" altLang="zh-CN" dirty="0"/>
              <a:t>P</a:t>
            </a:r>
            <a:r>
              <a:rPr lang="zh-CN" altLang="en-US" dirty="0"/>
              <a:t>位指定</a:t>
            </a:r>
            <a:r>
              <a:rPr lang="en-US" altLang="zh-CN" dirty="0"/>
              <a:t>)</a:t>
            </a:r>
            <a:r>
              <a:rPr lang="zh-CN" altLang="en-US" dirty="0"/>
              <a:t>，这也是为什么</a:t>
            </a:r>
            <a:r>
              <a:rPr lang="en-US" altLang="zh-CN" dirty="0"/>
              <a:t>IA-32</a:t>
            </a:r>
            <a:r>
              <a:rPr lang="zh-CN" altLang="en-US" dirty="0"/>
              <a:t>使用两级页表的原因，否则每个进程除其代码与数据等外还额外需要</a:t>
            </a:r>
            <a:r>
              <a:rPr lang="en-US" altLang="zh-CN" dirty="0"/>
              <a:t>4M(4*1024*1024)</a:t>
            </a:r>
            <a:r>
              <a:rPr lang="zh-CN" altLang="en-US" dirty="0"/>
              <a:t>的存储器。</a:t>
            </a:r>
          </a:p>
          <a:p>
            <a:endParaRPr lang="en-US" altLang="zh-CN" dirty="0" smtClean="0"/>
          </a:p>
          <a:p>
            <a:r>
              <a:rPr lang="en-US" altLang="zh-CN" dirty="0" smtClean="0"/>
              <a:t>IA-32</a:t>
            </a:r>
            <a:r>
              <a:rPr lang="zh-CN" altLang="en-US" dirty="0" smtClean="0"/>
              <a:t>：</a:t>
            </a:r>
            <a:r>
              <a:rPr lang="en-US" altLang="zh-CN" dirty="0" smtClean="0"/>
              <a:t>Intel Architecture, 32-bit</a:t>
            </a:r>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D9692A-F2E1-4993-97B1-2BC4597FB3BC}" type="slidenum">
              <a:rPr lang="en-US" altLang="zh-CN" smtClean="0"/>
              <a:pPr/>
              <a:t>54</a:t>
            </a:fld>
            <a:endParaRPr lang="en-US" altLang="zh-CN"/>
          </a:p>
        </p:txBody>
      </p:sp>
    </p:spTree>
    <p:extLst>
      <p:ext uri="{BB962C8B-B14F-4D97-AF65-F5344CB8AC3E}">
        <p14:creationId xmlns:p14="http://schemas.microsoft.com/office/powerpoint/2010/main" val="2343669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D9692A-F2E1-4993-97B1-2BC4597FB3BC}" type="slidenum">
              <a:rPr lang="en-US" altLang="zh-CN" smtClean="0"/>
              <a:pPr/>
              <a:t>57</a:t>
            </a:fld>
            <a:endParaRPr lang="en-US" altLang="zh-CN"/>
          </a:p>
        </p:txBody>
      </p:sp>
    </p:spTree>
    <p:extLst>
      <p:ext uri="{BB962C8B-B14F-4D97-AF65-F5344CB8AC3E}">
        <p14:creationId xmlns:p14="http://schemas.microsoft.com/office/powerpoint/2010/main" val="3293763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2011EB-82EA-48AA-A674-3D9235F3E160}" type="slidenum">
              <a:rPr lang="en-US" altLang="zh-CN"/>
              <a:pPr/>
              <a:t>8</a:t>
            </a:fld>
            <a:endParaRPr lang="en-US" altLang="zh-CN"/>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4400" y="4343400"/>
            <a:ext cx="5029200" cy="4114800"/>
          </a:xfrm>
        </p:spPr>
        <p:txBody>
          <a:bodyPr/>
          <a:lstStyle/>
          <a:p>
            <a:r>
              <a:rPr lang="zh-CN" altLang="en-US"/>
              <a:t>地址空间：源程序经编译后所形成的目标程序，其地址总是从零开始，因此称目标程序中的地址为虚拟地址空间，即地址空间。</a:t>
            </a:r>
          </a:p>
          <a:p>
            <a:pPr algn="just"/>
            <a:r>
              <a:rPr lang="zh-CN" altLang="en-US"/>
              <a:t>存储空间：物理地址的集合，即存储空间。</a:t>
            </a:r>
          </a:p>
          <a:p>
            <a:pPr algn="just"/>
            <a:r>
              <a:rPr lang="zh-CN" altLang="en-US"/>
              <a:t>逻辑地址：源程序经编译后所形成的目标程序中的地址。</a:t>
            </a:r>
          </a:p>
          <a:p>
            <a:pPr algn="just"/>
            <a:r>
              <a:rPr lang="zh-CN" altLang="en-US"/>
              <a:t>物理地址：目标地址经过链接再装入内存，其分配到的地址称为物理地址。</a:t>
            </a:r>
          </a:p>
          <a:p>
            <a:pPr algn="just"/>
            <a:r>
              <a:rPr lang="zh-CN" altLang="en-US"/>
              <a:t>地址变换：逻辑地址转换为物理地址的过程</a:t>
            </a:r>
          </a:p>
          <a:p>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D9692A-F2E1-4993-97B1-2BC4597FB3BC}" type="slidenum">
              <a:rPr lang="en-US" altLang="zh-CN" smtClean="0"/>
              <a:pPr/>
              <a:t>60</a:t>
            </a:fld>
            <a:endParaRPr lang="en-US" altLang="zh-CN"/>
          </a:p>
        </p:txBody>
      </p:sp>
    </p:spTree>
    <p:extLst>
      <p:ext uri="{BB962C8B-B14F-4D97-AF65-F5344CB8AC3E}">
        <p14:creationId xmlns:p14="http://schemas.microsoft.com/office/powerpoint/2010/main" val="26077740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7D9692A-F2E1-4993-97B1-2BC4597FB3BC}" type="slidenum">
              <a:rPr lang="en-US" altLang="zh-CN" smtClean="0"/>
              <a:pPr/>
              <a:t>61</a:t>
            </a:fld>
            <a:endParaRPr lang="en-US" altLang="zh-CN"/>
          </a:p>
        </p:txBody>
      </p:sp>
    </p:spTree>
    <p:extLst>
      <p:ext uri="{BB962C8B-B14F-4D97-AF65-F5344CB8AC3E}">
        <p14:creationId xmlns:p14="http://schemas.microsoft.com/office/powerpoint/2010/main" val="3306192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B6E21D-0F76-4883-8F33-CF19F5DA99EE}" type="slidenum">
              <a:rPr lang="en-US" altLang="zh-CN"/>
              <a:pPr/>
              <a:t>10</a:t>
            </a:fld>
            <a:endParaRPr lang="en-US" altLang="zh-CN"/>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A36CB5-D363-4AB0-AB38-1ED8A90BCEA0}" type="slidenum">
              <a:rPr lang="en-US" altLang="zh-CN"/>
              <a:pPr/>
              <a:t>11</a:t>
            </a:fld>
            <a:endParaRPr lang="en-US" altLang="zh-CN"/>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7190B-DFA7-4548-BB4B-D83DD38D7E01}" type="slidenum">
              <a:rPr lang="en-US" altLang="zh-CN"/>
              <a:pPr/>
              <a:t>12</a:t>
            </a:fld>
            <a:endParaRPr lang="en-US" altLang="zh-CN"/>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914400" y="4343400"/>
            <a:ext cx="5029200" cy="4114800"/>
          </a:xfrm>
        </p:spPr>
        <p:txBody>
          <a:bodyPr/>
          <a:lstStyle/>
          <a:p>
            <a:r>
              <a:rPr lang="en-US" altLang="zh-CN" dirty="0" smtClean="0"/>
              <a:t>RR</a:t>
            </a:r>
            <a:r>
              <a:rPr lang="zh-CN" altLang="en-US" dirty="0" smtClean="0"/>
              <a:t>：</a:t>
            </a:r>
            <a:r>
              <a:rPr lang="en-US" altLang="zh-CN" dirty="0" smtClean="0"/>
              <a:t>Relocation Register</a:t>
            </a:r>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901A6-9291-4FE9-8E8E-C539416AA6D4}" type="slidenum">
              <a:rPr lang="en-US" altLang="zh-CN"/>
              <a:pPr/>
              <a:t>13</a:t>
            </a:fld>
            <a:endParaRPr lang="en-US" altLang="zh-CN"/>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9B59F8-5B0E-4143-88DF-34FAB3E1D4D8}" type="slidenum">
              <a:rPr lang="en-US" altLang="zh-CN"/>
              <a:pPr/>
              <a:t>17</a:t>
            </a:fld>
            <a:endParaRPr lang="en-US" altLang="zh-CN"/>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xfrm>
            <a:off x="914400" y="4343400"/>
            <a:ext cx="5029200" cy="4114800"/>
          </a:xfrm>
        </p:spPr>
        <p:txBody>
          <a:bodyPr/>
          <a:lstStyle/>
          <a:p>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E45200-EB6D-4D97-A5B6-AACA07717C96}" type="slidenum">
              <a:rPr lang="en-US" altLang="zh-CN"/>
              <a:pPr/>
              <a:t>22</a:t>
            </a:fld>
            <a:endParaRPr lang="en-US" altLang="zh-CN"/>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127" name="AutoShape 7"/>
          <p:cNvSpPr>
            <a:spLocks noChangeArrowheads="1"/>
          </p:cNvSpPr>
          <p:nvPr/>
        </p:nvSpPr>
        <p:spPr bwMode="auto">
          <a:xfrm>
            <a:off x="611188" y="3141663"/>
            <a:ext cx="7772400" cy="109537"/>
          </a:xfrm>
          <a:custGeom>
            <a:avLst/>
            <a:gdLst>
              <a:gd name="G0" fmla="+- 618 0 0"/>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14612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962650"/>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962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12896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39750" y="836613"/>
            <a:ext cx="8001000" cy="5400675"/>
          </a:xfrm>
        </p:spPr>
        <p:txBody>
          <a:bodyPr/>
          <a:lstStyle/>
          <a:p>
            <a:endParaRPr lang="zh-CN" altLang="en-US"/>
          </a:p>
        </p:txBody>
      </p:sp>
    </p:spTree>
    <p:extLst>
      <p:ext uri="{BB962C8B-B14F-4D97-AF65-F5344CB8AC3E}">
        <p14:creationId xmlns:p14="http://schemas.microsoft.com/office/powerpoint/2010/main" val="2167890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343B4E9-CBD9-4941-98BE-E35CED000EBD}" type="slidenum">
              <a:rPr lang="zh-CN" altLang="en-US"/>
              <a:pPr>
                <a:defRPr/>
              </a:pPr>
              <a:t>‹#›</a:t>
            </a:fld>
            <a:endParaRPr lang="zh-CN" altLang="en-US" dirty="0"/>
          </a:p>
        </p:txBody>
      </p:sp>
    </p:spTree>
    <p:extLst>
      <p:ext uri="{BB962C8B-B14F-4D97-AF65-F5344CB8AC3E}">
        <p14:creationId xmlns:p14="http://schemas.microsoft.com/office/powerpoint/2010/main" val="47119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1"/>
          <p:cNvSpPr>
            <a:spLocks noGrp="1"/>
          </p:cNvSpPr>
          <p:nvPr>
            <p:ph type="sldNum" sz="quarter" idx="10"/>
          </p:nvPr>
        </p:nvSpPr>
        <p:spPr/>
        <p:txBody>
          <a:bodyPr/>
          <a:lstStyle>
            <a:lvl1pPr>
              <a:defRPr/>
            </a:lvl1pPr>
          </a:lstStyle>
          <a:p>
            <a:pPr>
              <a:defRPr/>
            </a:pPr>
            <a:fld id="{E11C9C18-F57D-4E04-8AFD-11D8210BCB03}" type="slidenum">
              <a:rPr lang="zh-CN" altLang="en-US"/>
              <a:pPr>
                <a:defRPr/>
              </a:pPr>
              <a:t>‹#›</a:t>
            </a:fld>
            <a:endParaRPr lang="zh-CN" altLang="en-US" dirty="0"/>
          </a:p>
        </p:txBody>
      </p:sp>
    </p:spTree>
    <p:extLst>
      <p:ext uri="{BB962C8B-B14F-4D97-AF65-F5344CB8AC3E}">
        <p14:creationId xmlns:p14="http://schemas.microsoft.com/office/powerpoint/2010/main" val="3489819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300423BA-4B2A-426E-A3DB-71AE4F0A1096}" type="slidenum">
              <a:rPr lang="zh-CN" altLang="en-US"/>
              <a:pPr>
                <a:defRPr/>
              </a:pPr>
              <a:t>‹#›</a:t>
            </a:fld>
            <a:endParaRPr lang="zh-CN" altLang="en-US" dirty="0"/>
          </a:p>
        </p:txBody>
      </p:sp>
    </p:spTree>
    <p:extLst>
      <p:ext uri="{BB962C8B-B14F-4D97-AF65-F5344CB8AC3E}">
        <p14:creationId xmlns:p14="http://schemas.microsoft.com/office/powerpoint/2010/main" val="1859428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1"/>
          <p:cNvSpPr>
            <a:spLocks noGrp="1"/>
          </p:cNvSpPr>
          <p:nvPr>
            <p:ph type="sldNum" sz="quarter" idx="10"/>
          </p:nvPr>
        </p:nvSpPr>
        <p:spPr/>
        <p:txBody>
          <a:bodyPr/>
          <a:lstStyle>
            <a:lvl1pPr>
              <a:defRPr/>
            </a:lvl1pPr>
          </a:lstStyle>
          <a:p>
            <a:pPr>
              <a:defRPr/>
            </a:pPr>
            <a:fld id="{DD4B64AF-F1E8-47D9-8760-8C3F82C4E424}" type="slidenum">
              <a:rPr lang="zh-CN" altLang="en-US"/>
              <a:pPr>
                <a:defRPr/>
              </a:pPr>
              <a:t>‹#›</a:t>
            </a:fld>
            <a:endParaRPr lang="zh-CN" altLang="en-US" dirty="0"/>
          </a:p>
        </p:txBody>
      </p:sp>
    </p:spTree>
    <p:extLst>
      <p:ext uri="{BB962C8B-B14F-4D97-AF65-F5344CB8AC3E}">
        <p14:creationId xmlns:p14="http://schemas.microsoft.com/office/powerpoint/2010/main" val="1018527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1"/>
          <p:cNvSpPr>
            <a:spLocks noGrp="1"/>
          </p:cNvSpPr>
          <p:nvPr>
            <p:ph type="sldNum" sz="quarter" idx="10"/>
          </p:nvPr>
        </p:nvSpPr>
        <p:spPr/>
        <p:txBody>
          <a:bodyPr/>
          <a:lstStyle>
            <a:lvl1pPr>
              <a:defRPr/>
            </a:lvl1pPr>
          </a:lstStyle>
          <a:p>
            <a:pPr>
              <a:defRPr/>
            </a:pPr>
            <a:fld id="{CD07BAC5-0411-4053-8158-1403BF5159FA}" type="slidenum">
              <a:rPr lang="zh-CN" altLang="en-US"/>
              <a:pPr>
                <a:defRPr/>
              </a:pPr>
              <a:t>‹#›</a:t>
            </a:fld>
            <a:endParaRPr lang="zh-CN" altLang="en-US" dirty="0"/>
          </a:p>
        </p:txBody>
      </p:sp>
    </p:spTree>
    <p:extLst>
      <p:ext uri="{BB962C8B-B14F-4D97-AF65-F5344CB8AC3E}">
        <p14:creationId xmlns:p14="http://schemas.microsoft.com/office/powerpoint/2010/main" val="2701605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pPr>
              <a:defRPr/>
            </a:pPr>
            <a:fld id="{A68203EC-A530-4747-B0DE-321F0DE6A32D}" type="slidenum">
              <a:rPr lang="zh-CN" altLang="en-US"/>
              <a:pPr>
                <a:defRPr/>
              </a:pPr>
              <a:t>‹#›</a:t>
            </a:fld>
            <a:endParaRPr lang="zh-CN" altLang="en-US" dirty="0"/>
          </a:p>
        </p:txBody>
      </p:sp>
    </p:spTree>
    <p:extLst>
      <p:ext uri="{BB962C8B-B14F-4D97-AF65-F5344CB8AC3E}">
        <p14:creationId xmlns:p14="http://schemas.microsoft.com/office/powerpoint/2010/main" val="28257257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1"/>
          <p:cNvSpPr>
            <a:spLocks noGrp="1"/>
          </p:cNvSpPr>
          <p:nvPr>
            <p:ph type="sldNum" sz="quarter" idx="10"/>
          </p:nvPr>
        </p:nvSpPr>
        <p:spPr/>
        <p:txBody>
          <a:bodyPr/>
          <a:lstStyle>
            <a:lvl1pPr>
              <a:defRPr/>
            </a:lvl1pPr>
          </a:lstStyle>
          <a:p>
            <a:pPr>
              <a:defRPr/>
            </a:pPr>
            <a:fld id="{2FCD0455-DCD4-481A-BAEF-039E547B46DB}" type="slidenum">
              <a:rPr lang="zh-CN" altLang="en-US"/>
              <a:pPr>
                <a:defRPr/>
              </a:pPr>
              <a:t>‹#›</a:t>
            </a:fld>
            <a:endParaRPr lang="zh-CN" altLang="en-US" dirty="0"/>
          </a:p>
        </p:txBody>
      </p:sp>
    </p:spTree>
    <p:extLst>
      <p:ext uri="{BB962C8B-B14F-4D97-AF65-F5344CB8AC3E}">
        <p14:creationId xmlns:p14="http://schemas.microsoft.com/office/powerpoint/2010/main" val="3541797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004418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03339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7984E297-2458-4074-ABDB-FBDC717BEAC4}" type="slidenum">
              <a:rPr lang="zh-CN" altLang="en-US"/>
              <a:pPr>
                <a:defRPr/>
              </a:pPr>
              <a:t>‹#›</a:t>
            </a:fld>
            <a:endParaRPr lang="zh-CN" altLang="en-US" dirty="0"/>
          </a:p>
        </p:txBody>
      </p:sp>
    </p:spTree>
    <p:extLst>
      <p:ext uri="{BB962C8B-B14F-4D97-AF65-F5344CB8AC3E}">
        <p14:creationId xmlns:p14="http://schemas.microsoft.com/office/powerpoint/2010/main" val="2635341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0356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60356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1"/>
          <p:cNvSpPr>
            <a:spLocks noGrp="1"/>
          </p:cNvSpPr>
          <p:nvPr>
            <p:ph type="sldNum" sz="quarter" idx="10"/>
          </p:nvPr>
        </p:nvSpPr>
        <p:spPr/>
        <p:txBody>
          <a:bodyPr/>
          <a:lstStyle>
            <a:lvl1pPr>
              <a:defRPr/>
            </a:lvl1pPr>
          </a:lstStyle>
          <a:p>
            <a:pPr>
              <a:defRPr/>
            </a:pPr>
            <a:fld id="{22C6F6CE-A152-4F8F-A243-294A5F9244DD}" type="slidenum">
              <a:rPr lang="zh-CN" altLang="en-US"/>
              <a:pPr>
                <a:defRPr/>
              </a:pPr>
              <a:t>‹#›</a:t>
            </a:fld>
            <a:endParaRPr lang="zh-CN" altLang="en-US" dirty="0"/>
          </a:p>
        </p:txBody>
      </p:sp>
    </p:spTree>
    <p:extLst>
      <p:ext uri="{BB962C8B-B14F-4D97-AF65-F5344CB8AC3E}">
        <p14:creationId xmlns:p14="http://schemas.microsoft.com/office/powerpoint/2010/main" val="1227708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171575"/>
            <a:ext cx="3924300" cy="51387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1"/>
          <p:cNvSpPr>
            <a:spLocks noGrp="1"/>
          </p:cNvSpPr>
          <p:nvPr>
            <p:ph type="sldNum" sz="quarter" idx="10"/>
          </p:nvPr>
        </p:nvSpPr>
        <p:spPr/>
        <p:txBody>
          <a:bodyPr/>
          <a:lstStyle>
            <a:lvl1pPr>
              <a:defRPr/>
            </a:lvl1pPr>
          </a:lstStyle>
          <a:p>
            <a:pPr>
              <a:defRPr/>
            </a:pPr>
            <a:fld id="{F27C74DD-78A3-44F5-A201-7A81C1F412A7}" type="slidenum">
              <a:rPr lang="zh-CN" altLang="en-US"/>
              <a:pPr>
                <a:defRPr/>
              </a:pPr>
              <a:t>‹#›</a:t>
            </a:fld>
            <a:endParaRPr lang="zh-CN" altLang="en-US" dirty="0"/>
          </a:p>
        </p:txBody>
      </p:sp>
    </p:spTree>
    <p:extLst>
      <p:ext uri="{BB962C8B-B14F-4D97-AF65-F5344CB8AC3E}">
        <p14:creationId xmlns:p14="http://schemas.microsoft.com/office/powerpoint/2010/main" val="30740234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4213" y="278130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en-US">
              <a:solidFill>
                <a:srgbClr val="000000"/>
              </a:solidFill>
              <a:ea typeface="黑体" panose="02010609060101010101" pitchFamily="49" charset="-122"/>
            </a:endParaRPr>
          </a:p>
        </p:txBody>
      </p:sp>
      <p:sp>
        <p:nvSpPr>
          <p:cNvPr id="440322" name="Rectangle 2"/>
          <p:cNvSpPr>
            <a:spLocks noGrp="1" noChangeArrowheads="1"/>
          </p:cNvSpPr>
          <p:nvPr>
            <p:ph type="ctrTitle"/>
          </p:nvPr>
        </p:nvSpPr>
        <p:spPr>
          <a:xfrm>
            <a:off x="685800" y="1193800"/>
            <a:ext cx="7772400" cy="1371600"/>
          </a:xfrm>
          <a:prstGeom prst="rect">
            <a:avLst/>
          </a:prstGeom>
        </p:spPr>
        <p:txBody>
          <a:bodyPr/>
          <a:lstStyle>
            <a:lvl1pPr>
              <a:defRPr sz="6600"/>
            </a:lvl1pPr>
          </a:lstStyle>
          <a:p>
            <a:pPr lvl="0"/>
            <a:r>
              <a:rPr lang="zh-CN" altLang="en-US" noProof="0" smtClean="0"/>
              <a:t>单击此处编辑母版标题样式</a:t>
            </a:r>
          </a:p>
        </p:txBody>
      </p:sp>
      <p:sp>
        <p:nvSpPr>
          <p:cNvPr id="4403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5000">
                <a:ea typeface="华文隶书" pitchFamily="2" charset="-122"/>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216261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57934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836613"/>
            <a:ext cx="39243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6450" y="836613"/>
            <a:ext cx="39243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3333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1112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4567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2652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00030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1140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539750" y="836613"/>
            <a:ext cx="80010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AutoShape 4"/>
          <p:cNvSpPr>
            <a:spLocks noChangeArrowheads="1"/>
          </p:cNvSpPr>
          <p:nvPr/>
        </p:nvSpPr>
        <p:spPr bwMode="auto">
          <a:xfrm>
            <a:off x="611188" y="692150"/>
            <a:ext cx="7958137" cy="109538"/>
          </a:xfrm>
          <a:custGeom>
            <a:avLst/>
            <a:gdLst>
              <a:gd name="G0" fmla="+- 585 0 0"/>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zh-CN" sz="2400">
              <a:latin typeface="Times New Roman" pitchFamily="18" charset="0"/>
            </a:endParaRPr>
          </a:p>
        </p:txBody>
      </p:sp>
      <p:sp>
        <p:nvSpPr>
          <p:cNvPr id="4101" name="Line 5"/>
          <p:cNvSpPr>
            <a:spLocks noChangeShapeType="1"/>
          </p:cNvSpPr>
          <p:nvPr/>
        </p:nvSpPr>
        <p:spPr bwMode="auto">
          <a:xfrm flipV="1">
            <a:off x="611188" y="638175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5" name="Text Box 9"/>
          <p:cNvSpPr txBox="1">
            <a:spLocks noChangeArrowheads="1"/>
          </p:cNvSpPr>
          <p:nvPr userDrawn="1"/>
        </p:nvSpPr>
        <p:spPr bwMode="auto">
          <a:xfrm>
            <a:off x="663575" y="80963"/>
            <a:ext cx="577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4000">
                <a:solidFill>
                  <a:srgbClr val="000066"/>
                </a:solidFill>
                <a:ea typeface="黑体" pitchFamily="2" charset="-122"/>
              </a:rPr>
              <a:t>操作系统</a:t>
            </a:r>
            <a:r>
              <a:rPr lang="en-US" altLang="zh-CN" sz="4000">
                <a:solidFill>
                  <a:srgbClr val="000066"/>
                </a:solidFill>
                <a:latin typeface="Arial"/>
                <a:ea typeface="黑体" pitchFamily="2" charset="-122"/>
              </a:rPr>
              <a:t>——</a:t>
            </a:r>
            <a:r>
              <a:rPr lang="zh-CN" altLang="en-US" sz="4000">
                <a:solidFill>
                  <a:srgbClr val="000066"/>
                </a:solidFill>
                <a:ea typeface="黑体" pitchFamily="2" charset="-122"/>
              </a:rPr>
              <a:t>存储器管理</a:t>
            </a:r>
          </a:p>
        </p:txBody>
      </p:sp>
      <p:sp>
        <p:nvSpPr>
          <p:cNvPr id="4106" name="Text Box 10"/>
          <p:cNvSpPr txBox="1">
            <a:spLocks noChangeArrowheads="1"/>
          </p:cNvSpPr>
          <p:nvPr userDrawn="1"/>
        </p:nvSpPr>
        <p:spPr bwMode="auto">
          <a:xfrm>
            <a:off x="8150225" y="6388100"/>
            <a:ext cx="74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fld id="{35D6A330-09A9-4F32-BC30-42BC589F1B3F}" type="slidenum">
              <a:rPr lang="en-US" altLang="zh-CN" b="1">
                <a:latin typeface="Times New Roman" pitchFamily="18" charset="0"/>
              </a:rPr>
              <a:pPr/>
              <a:t>‹#›</a:t>
            </a:fld>
            <a:r>
              <a:rPr lang="en-US" altLang="zh-CN" b="1">
                <a:latin typeface="Times New Roman" pitchFamily="18" charset="0"/>
              </a:rPr>
              <a:t>/66</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txStyles>
    <p:titleStyle>
      <a:lvl1pPr algn="l" rtl="0" fontAlgn="base">
        <a:spcBef>
          <a:spcPct val="0"/>
        </a:spcBef>
        <a:spcAft>
          <a:spcPct val="0"/>
        </a:spcAft>
        <a:defRPr sz="4000" b="1">
          <a:solidFill>
            <a:srgbClr val="000066"/>
          </a:solidFill>
          <a:latin typeface="+mj-lt"/>
          <a:ea typeface="+mj-ea"/>
          <a:cs typeface="+mj-cs"/>
        </a:defRPr>
      </a:lvl1pPr>
      <a:lvl2pPr algn="l" rtl="0" fontAlgn="base">
        <a:spcBef>
          <a:spcPct val="0"/>
        </a:spcBef>
        <a:spcAft>
          <a:spcPct val="0"/>
        </a:spcAft>
        <a:defRPr sz="4000" b="1">
          <a:solidFill>
            <a:srgbClr val="000066"/>
          </a:solidFill>
          <a:latin typeface="Verdana" pitchFamily="34" charset="0"/>
          <a:ea typeface="黑体" pitchFamily="2" charset="-122"/>
        </a:defRPr>
      </a:lvl2pPr>
      <a:lvl3pPr algn="l" rtl="0" fontAlgn="base">
        <a:spcBef>
          <a:spcPct val="0"/>
        </a:spcBef>
        <a:spcAft>
          <a:spcPct val="0"/>
        </a:spcAft>
        <a:defRPr sz="4000" b="1">
          <a:solidFill>
            <a:srgbClr val="000066"/>
          </a:solidFill>
          <a:latin typeface="Verdana" pitchFamily="34" charset="0"/>
          <a:ea typeface="黑体" pitchFamily="2" charset="-122"/>
        </a:defRPr>
      </a:lvl3pPr>
      <a:lvl4pPr algn="l" rtl="0" fontAlgn="base">
        <a:spcBef>
          <a:spcPct val="0"/>
        </a:spcBef>
        <a:spcAft>
          <a:spcPct val="0"/>
        </a:spcAft>
        <a:defRPr sz="4000" b="1">
          <a:solidFill>
            <a:srgbClr val="000066"/>
          </a:solidFill>
          <a:latin typeface="Verdana" pitchFamily="34" charset="0"/>
          <a:ea typeface="黑体" pitchFamily="2" charset="-122"/>
        </a:defRPr>
      </a:lvl4pPr>
      <a:lvl5pPr algn="l" rtl="0" fontAlgn="base">
        <a:spcBef>
          <a:spcPct val="0"/>
        </a:spcBef>
        <a:spcAft>
          <a:spcPct val="0"/>
        </a:spcAft>
        <a:defRPr sz="4000" b="1">
          <a:solidFill>
            <a:srgbClr val="000066"/>
          </a:solidFill>
          <a:latin typeface="Verdana" pitchFamily="34" charset="0"/>
          <a:ea typeface="黑体" pitchFamily="2" charset="-122"/>
        </a:defRPr>
      </a:lvl5pPr>
      <a:lvl6pPr marL="457200" algn="l" rtl="0" fontAlgn="base">
        <a:spcBef>
          <a:spcPct val="0"/>
        </a:spcBef>
        <a:spcAft>
          <a:spcPct val="0"/>
        </a:spcAft>
        <a:defRPr sz="4000" b="1">
          <a:solidFill>
            <a:srgbClr val="000066"/>
          </a:solidFill>
          <a:latin typeface="Verdana" pitchFamily="34" charset="0"/>
          <a:ea typeface="黑体" pitchFamily="2" charset="-122"/>
        </a:defRPr>
      </a:lvl6pPr>
      <a:lvl7pPr marL="914400" algn="l" rtl="0" fontAlgn="base">
        <a:spcBef>
          <a:spcPct val="0"/>
        </a:spcBef>
        <a:spcAft>
          <a:spcPct val="0"/>
        </a:spcAft>
        <a:defRPr sz="4000" b="1">
          <a:solidFill>
            <a:srgbClr val="000066"/>
          </a:solidFill>
          <a:latin typeface="Verdana" pitchFamily="34" charset="0"/>
          <a:ea typeface="黑体" pitchFamily="2" charset="-122"/>
        </a:defRPr>
      </a:lvl7pPr>
      <a:lvl8pPr marL="1371600" algn="l" rtl="0" fontAlgn="base">
        <a:spcBef>
          <a:spcPct val="0"/>
        </a:spcBef>
        <a:spcAft>
          <a:spcPct val="0"/>
        </a:spcAft>
        <a:defRPr sz="4000" b="1">
          <a:solidFill>
            <a:srgbClr val="000066"/>
          </a:solidFill>
          <a:latin typeface="Verdana" pitchFamily="34" charset="0"/>
          <a:ea typeface="黑体" pitchFamily="2" charset="-122"/>
        </a:defRPr>
      </a:lvl8pPr>
      <a:lvl9pPr marL="1828800" algn="l" rtl="0" fontAlgn="base">
        <a:spcBef>
          <a:spcPct val="0"/>
        </a:spcBef>
        <a:spcAft>
          <a:spcPct val="0"/>
        </a:spcAft>
        <a:defRPr sz="4000" b="1">
          <a:solidFill>
            <a:srgbClr val="000066"/>
          </a:solidFill>
          <a:latin typeface="Verdana" pitchFamily="34" charset="0"/>
          <a:ea typeface="黑体" pitchFamily="2" charset="-122"/>
        </a:defRPr>
      </a:lvl9pPr>
    </p:titleStyle>
    <p:bodyStyle>
      <a:lvl1pPr marL="469900" indent="-469900" algn="l" rtl="0" fontAlgn="base">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566738" y="1171575"/>
            <a:ext cx="8001000" cy="513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7" name="AutoShape 4"/>
          <p:cNvSpPr>
            <a:spLocks noChangeArrowheads="1"/>
          </p:cNvSpPr>
          <p:nvPr/>
        </p:nvSpPr>
        <p:spPr bwMode="auto">
          <a:xfrm>
            <a:off x="538163" y="1047750"/>
            <a:ext cx="7958137" cy="109538"/>
          </a:xfrm>
          <a:custGeom>
            <a:avLst/>
            <a:gdLst>
              <a:gd name="T0" fmla="*/ 0 w 1000"/>
              <a:gd name="T1" fmla="*/ 0 h 1000"/>
              <a:gd name="T2" fmla="*/ 2147483647 w 1000"/>
              <a:gd name="T3" fmla="*/ 0 h 1000"/>
              <a:gd name="T4" fmla="*/ 2147483647 w 1000"/>
              <a:gd name="T5" fmla="*/ 11998573 h 1000"/>
              <a:gd name="T6" fmla="*/ 0 w 1000"/>
              <a:gd name="T7" fmla="*/ 11998573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r"/>
            <a:endParaRPr lang="zh-CN" altLang="en-US">
              <a:solidFill>
                <a:srgbClr val="000000"/>
              </a:solidFill>
              <a:ea typeface="宋体" charset="-122"/>
            </a:endParaRPr>
          </a:p>
        </p:txBody>
      </p:sp>
      <p:sp>
        <p:nvSpPr>
          <p:cNvPr id="1028" name="Line 5"/>
          <p:cNvSpPr>
            <a:spLocks noChangeShapeType="1"/>
          </p:cNvSpPr>
          <p:nvPr/>
        </p:nvSpPr>
        <p:spPr bwMode="auto">
          <a:xfrm flipV="1">
            <a:off x="595313" y="6389688"/>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zh-CN" altLang="en-US">
              <a:solidFill>
                <a:srgbClr val="000000"/>
              </a:solidFill>
              <a:ea typeface="宋体" charset="-122"/>
            </a:endParaRPr>
          </a:p>
        </p:txBody>
      </p:sp>
      <p:sp>
        <p:nvSpPr>
          <p:cNvPr id="1029" name="Text Box 10"/>
          <p:cNvSpPr txBox="1">
            <a:spLocks noChangeArrowheads="1"/>
          </p:cNvSpPr>
          <p:nvPr userDrawn="1"/>
        </p:nvSpPr>
        <p:spPr bwMode="auto">
          <a:xfrm>
            <a:off x="635000" y="258763"/>
            <a:ext cx="47529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sz="4000" smtClean="0">
                <a:solidFill>
                  <a:srgbClr val="000066"/>
                </a:solidFill>
                <a:ea typeface="黑体" pitchFamily="2" charset="-122"/>
              </a:rPr>
              <a:t>数据结构</a:t>
            </a:r>
            <a:r>
              <a:rPr lang="en-US" altLang="zh-CN" sz="4000" smtClean="0">
                <a:solidFill>
                  <a:srgbClr val="000066"/>
                </a:solidFill>
                <a:latin typeface="Arial" charset="0"/>
                <a:ea typeface="黑体" pitchFamily="2" charset="-122"/>
              </a:rPr>
              <a:t>——</a:t>
            </a:r>
            <a:r>
              <a:rPr lang="zh-CN" altLang="en-US" sz="4000" smtClean="0">
                <a:solidFill>
                  <a:srgbClr val="000066"/>
                </a:solidFill>
                <a:ea typeface="黑体" pitchFamily="2" charset="-122"/>
              </a:rPr>
              <a:t>线性表</a:t>
            </a:r>
          </a:p>
        </p:txBody>
      </p:sp>
      <p:sp>
        <p:nvSpPr>
          <p:cNvPr id="1030" name="Text Box 11"/>
          <p:cNvSpPr txBox="1">
            <a:spLocks noChangeArrowheads="1"/>
          </p:cNvSpPr>
          <p:nvPr userDrawn="1"/>
        </p:nvSpPr>
        <p:spPr bwMode="auto">
          <a:xfrm>
            <a:off x="585788" y="6491288"/>
            <a:ext cx="50323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Verdana" pitchFamily="34" charset="0"/>
                <a:ea typeface="宋体" charset="-122"/>
              </a:defRPr>
            </a:lvl1pPr>
            <a:lvl2pPr marL="742950" indent="-285750" eaLnBrk="0" hangingPunct="0">
              <a:defRPr>
                <a:solidFill>
                  <a:schemeClr val="tx1"/>
                </a:solidFill>
                <a:latin typeface="Verdana" pitchFamily="34" charset="0"/>
                <a:ea typeface="宋体" charset="-122"/>
              </a:defRPr>
            </a:lvl2pPr>
            <a:lvl3pPr marL="1143000" indent="-228600" eaLnBrk="0" hangingPunct="0">
              <a:defRPr>
                <a:solidFill>
                  <a:schemeClr val="tx1"/>
                </a:solidFill>
                <a:latin typeface="Verdana" pitchFamily="34" charset="0"/>
                <a:ea typeface="宋体" charset="-122"/>
              </a:defRPr>
            </a:lvl3pPr>
            <a:lvl4pPr marL="1600200" indent="-228600" eaLnBrk="0" hangingPunct="0">
              <a:defRPr>
                <a:solidFill>
                  <a:schemeClr val="tx1"/>
                </a:solidFill>
                <a:latin typeface="Verdana" pitchFamily="34" charset="0"/>
                <a:ea typeface="宋体" charset="-122"/>
              </a:defRPr>
            </a:lvl4pPr>
            <a:lvl5pPr marL="2057400" indent="-228600" eaLnBrk="0" hangingPunct="0">
              <a:defRPr>
                <a:solidFill>
                  <a:schemeClr val="tx1"/>
                </a:solidFill>
                <a:latin typeface="Verdana" pitchFamily="34" charset="0"/>
                <a:ea typeface="宋体" charset="-122"/>
              </a:defRPr>
            </a:lvl5pPr>
            <a:lvl6pPr marL="2514600" indent="-228600" algn="r" eaLnBrk="0" fontAlgn="base" hangingPunct="0">
              <a:spcBef>
                <a:spcPct val="0"/>
              </a:spcBef>
              <a:spcAft>
                <a:spcPct val="0"/>
              </a:spcAft>
              <a:defRPr>
                <a:solidFill>
                  <a:schemeClr val="tx1"/>
                </a:solidFill>
                <a:latin typeface="Verdana" pitchFamily="34" charset="0"/>
                <a:ea typeface="宋体" charset="-122"/>
              </a:defRPr>
            </a:lvl6pPr>
            <a:lvl7pPr marL="2971800" indent="-228600" algn="r" eaLnBrk="0" fontAlgn="base" hangingPunct="0">
              <a:spcBef>
                <a:spcPct val="0"/>
              </a:spcBef>
              <a:spcAft>
                <a:spcPct val="0"/>
              </a:spcAft>
              <a:defRPr>
                <a:solidFill>
                  <a:schemeClr val="tx1"/>
                </a:solidFill>
                <a:latin typeface="Verdana" pitchFamily="34" charset="0"/>
                <a:ea typeface="宋体" charset="-122"/>
              </a:defRPr>
            </a:lvl7pPr>
            <a:lvl8pPr marL="3429000" indent="-228600" algn="r" eaLnBrk="0" fontAlgn="base" hangingPunct="0">
              <a:spcBef>
                <a:spcPct val="0"/>
              </a:spcBef>
              <a:spcAft>
                <a:spcPct val="0"/>
              </a:spcAft>
              <a:defRPr>
                <a:solidFill>
                  <a:schemeClr val="tx1"/>
                </a:solidFill>
                <a:latin typeface="Verdana" pitchFamily="34" charset="0"/>
                <a:ea typeface="宋体" charset="-122"/>
              </a:defRPr>
            </a:lvl8pPr>
            <a:lvl9pPr marL="3886200" indent="-228600" algn="r" eaLnBrk="0" fontAlgn="base" hangingPunct="0">
              <a:spcBef>
                <a:spcPct val="0"/>
              </a:spcBef>
              <a:spcAft>
                <a:spcPct val="0"/>
              </a:spcAft>
              <a:defRPr>
                <a:solidFill>
                  <a:schemeClr val="tx1"/>
                </a:solidFill>
                <a:latin typeface="Verdana" pitchFamily="34" charset="0"/>
                <a:ea typeface="宋体" charset="-122"/>
              </a:defRPr>
            </a:lvl9pPr>
          </a:lstStyle>
          <a:p>
            <a:pPr eaLnBrk="1" hangingPunct="1">
              <a:defRPr/>
            </a:pPr>
            <a:r>
              <a:rPr lang="zh-CN" altLang="en-US" b="1" smtClean="0">
                <a:solidFill>
                  <a:srgbClr val="000066"/>
                </a:solidFill>
                <a:latin typeface="Times New Roman" pitchFamily="18" charset="0"/>
                <a:ea typeface="华文隶书" pitchFamily="2" charset="-122"/>
              </a:rPr>
              <a:t>杭州电子科技大学自动化学院信息与控制研究所</a:t>
            </a:r>
            <a:endParaRPr lang="zh-CN" altLang="en-US" b="1" smtClean="0">
              <a:solidFill>
                <a:srgbClr val="000066"/>
              </a:solidFill>
              <a:latin typeface="华文隶书" pitchFamily="2" charset="-122"/>
              <a:ea typeface="华文隶书" pitchFamily="2" charset="-122"/>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800" b="1" i="0" baseline="0">
                <a:solidFill>
                  <a:srgbClr val="000066"/>
                </a:solidFill>
                <a:latin typeface="Times New Roman" pitchFamily="18" charset="0"/>
                <a:ea typeface="华文隶书" pitchFamily="2" charset="-122"/>
              </a:defRPr>
            </a:lvl1pPr>
          </a:lstStyle>
          <a:p>
            <a:pPr>
              <a:defRPr/>
            </a:pPr>
            <a:fld id="{5F8EAEEB-9D4D-4C54-8BFD-056EE045E477}" type="slidenum">
              <a:rPr lang="zh-CN" altLang="en-US"/>
              <a:pPr>
                <a:defRPr/>
              </a:pPr>
              <a:t>‹#›</a:t>
            </a:fld>
            <a:endParaRPr lang="zh-CN" altLang="en-US" dirty="0"/>
          </a:p>
        </p:txBody>
      </p:sp>
    </p:spTree>
    <p:extLst>
      <p:ext uri="{BB962C8B-B14F-4D97-AF65-F5344CB8AC3E}">
        <p14:creationId xmlns:p14="http://schemas.microsoft.com/office/powerpoint/2010/main" val="133622092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id="1" dur="indefinite" restart="never" nodeType="tmRoot"/>
      </p:par>
    </p:tnLst>
  </p:timing>
  <p:hf hdr="0" ftr="0" dt="0"/>
  <p:txStyles>
    <p:titleStyle>
      <a:lvl1pPr algn="l" rtl="0" eaLnBrk="0" fontAlgn="base" hangingPunct="0">
        <a:spcBef>
          <a:spcPct val="0"/>
        </a:spcBef>
        <a:spcAft>
          <a:spcPct val="0"/>
        </a:spcAft>
        <a:defRPr sz="4000">
          <a:solidFill>
            <a:srgbClr val="000066"/>
          </a:solidFill>
          <a:latin typeface="+mj-lt"/>
          <a:ea typeface="+mj-ea"/>
          <a:cs typeface="+mj-cs"/>
        </a:defRPr>
      </a:lvl1pPr>
      <a:lvl2pPr algn="l" rtl="0" eaLnBrk="0" fontAlgn="base" hangingPunct="0">
        <a:spcBef>
          <a:spcPct val="0"/>
        </a:spcBef>
        <a:spcAft>
          <a:spcPct val="0"/>
        </a:spcAft>
        <a:defRPr sz="4000">
          <a:solidFill>
            <a:srgbClr val="000066"/>
          </a:solidFill>
          <a:latin typeface="Verdana" pitchFamily="34" charset="0"/>
          <a:ea typeface="黑体" pitchFamily="2" charset="-122"/>
        </a:defRPr>
      </a:lvl2pPr>
      <a:lvl3pPr algn="l" rtl="0" eaLnBrk="0" fontAlgn="base" hangingPunct="0">
        <a:spcBef>
          <a:spcPct val="0"/>
        </a:spcBef>
        <a:spcAft>
          <a:spcPct val="0"/>
        </a:spcAft>
        <a:defRPr sz="4000">
          <a:solidFill>
            <a:srgbClr val="000066"/>
          </a:solidFill>
          <a:latin typeface="Verdana" pitchFamily="34" charset="0"/>
          <a:ea typeface="黑体" pitchFamily="2" charset="-122"/>
        </a:defRPr>
      </a:lvl3pPr>
      <a:lvl4pPr algn="l" rtl="0" eaLnBrk="0" fontAlgn="base" hangingPunct="0">
        <a:spcBef>
          <a:spcPct val="0"/>
        </a:spcBef>
        <a:spcAft>
          <a:spcPct val="0"/>
        </a:spcAft>
        <a:defRPr sz="4000">
          <a:solidFill>
            <a:srgbClr val="000066"/>
          </a:solidFill>
          <a:latin typeface="Verdana" pitchFamily="34" charset="0"/>
          <a:ea typeface="黑体" pitchFamily="2" charset="-122"/>
        </a:defRPr>
      </a:lvl4pPr>
      <a:lvl5pPr algn="l" rtl="0" eaLnBrk="0" fontAlgn="base" hangingPunct="0">
        <a:spcBef>
          <a:spcPct val="0"/>
        </a:spcBef>
        <a:spcAft>
          <a:spcPct val="0"/>
        </a:spcAft>
        <a:defRPr sz="4000">
          <a:solidFill>
            <a:srgbClr val="000066"/>
          </a:solidFill>
          <a:latin typeface="Verdana" pitchFamily="34" charset="0"/>
          <a:ea typeface="黑体" pitchFamily="2" charset="-122"/>
        </a:defRPr>
      </a:lvl5pPr>
      <a:lvl6pPr marL="457200" algn="l" rtl="0" fontAlgn="base">
        <a:spcBef>
          <a:spcPct val="0"/>
        </a:spcBef>
        <a:spcAft>
          <a:spcPct val="0"/>
        </a:spcAft>
        <a:defRPr sz="4000">
          <a:solidFill>
            <a:srgbClr val="000066"/>
          </a:solidFill>
          <a:latin typeface="Verdana" pitchFamily="34" charset="0"/>
          <a:ea typeface="黑体" pitchFamily="2" charset="-122"/>
        </a:defRPr>
      </a:lvl6pPr>
      <a:lvl7pPr marL="914400" algn="l" rtl="0" fontAlgn="base">
        <a:spcBef>
          <a:spcPct val="0"/>
        </a:spcBef>
        <a:spcAft>
          <a:spcPct val="0"/>
        </a:spcAft>
        <a:defRPr sz="4000">
          <a:solidFill>
            <a:srgbClr val="000066"/>
          </a:solidFill>
          <a:latin typeface="Verdana" pitchFamily="34" charset="0"/>
          <a:ea typeface="黑体" pitchFamily="2" charset="-122"/>
        </a:defRPr>
      </a:lvl7pPr>
      <a:lvl8pPr marL="1371600" algn="l" rtl="0" fontAlgn="base">
        <a:spcBef>
          <a:spcPct val="0"/>
        </a:spcBef>
        <a:spcAft>
          <a:spcPct val="0"/>
        </a:spcAft>
        <a:defRPr sz="4000">
          <a:solidFill>
            <a:srgbClr val="000066"/>
          </a:solidFill>
          <a:latin typeface="Verdana" pitchFamily="34" charset="0"/>
          <a:ea typeface="黑体" pitchFamily="2" charset="-122"/>
        </a:defRPr>
      </a:lvl8pPr>
      <a:lvl9pPr marL="1828800" algn="l" rtl="0" fontAlgn="base">
        <a:spcBef>
          <a:spcPct val="0"/>
        </a:spcBef>
        <a:spcAft>
          <a:spcPct val="0"/>
        </a:spcAft>
        <a:defRPr sz="4000">
          <a:solidFill>
            <a:srgbClr val="000066"/>
          </a:solidFill>
          <a:latin typeface="Verdana" pitchFamily="34" charset="0"/>
          <a:ea typeface="黑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200" b="1">
          <a:solidFill>
            <a:srgbClr val="000066"/>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800" b="1">
          <a:solidFill>
            <a:srgbClr val="000066"/>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400" b="1">
          <a:solidFill>
            <a:srgbClr val="000066"/>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rgbClr val="000066"/>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rgbClr val="000066"/>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3810000" y="5638800"/>
            <a:ext cx="4876800" cy="1219200"/>
          </a:xfrm>
        </p:spPr>
        <p:txBody>
          <a:bodyPr/>
          <a:lstStyle/>
          <a:p>
            <a:pPr eaLnBrk="1" hangingPunct="1">
              <a:lnSpc>
                <a:spcPct val="110000"/>
              </a:lnSpc>
              <a:defRPr/>
            </a:pPr>
            <a: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t/>
            </a:r>
            <a:br>
              <a:rPr lang="en-US" altLang="zh-CN" sz="4000" b="0" dirty="0" smtClean="0">
                <a:solidFill>
                  <a:srgbClr val="993366"/>
                </a:solidFill>
                <a:effectLst>
                  <a:outerShdw blurRad="38100" dist="38100" dir="2700000" algn="tl">
                    <a:srgbClr val="C0C0C0"/>
                  </a:outerShdw>
                </a:effectLst>
                <a:latin typeface="幼圆" pitchFamily="49" charset="-122"/>
                <a:ea typeface="幼圆" pitchFamily="49" charset="-122"/>
              </a:rPr>
            </a:br>
            <a:endParaRPr lang="en-US" altLang="zh-CN" sz="8800" dirty="0" smtClean="0">
              <a:solidFill>
                <a:schemeClr val="accent2"/>
              </a:solidFill>
            </a:endParaRPr>
          </a:p>
        </p:txBody>
      </p:sp>
      <p:sp>
        <p:nvSpPr>
          <p:cNvPr id="10253" name="Text Box 13"/>
          <p:cNvSpPr txBox="1">
            <a:spLocks noChangeArrowheads="1"/>
          </p:cNvSpPr>
          <p:nvPr/>
        </p:nvSpPr>
        <p:spPr bwMode="auto">
          <a:xfrm>
            <a:off x="1130300" y="1558925"/>
            <a:ext cx="6400800" cy="914400"/>
          </a:xfrm>
          <a:prstGeom prst="rect">
            <a:avLst/>
          </a:prstGeom>
          <a:noFill/>
          <a:ln>
            <a:noFill/>
          </a:ln>
          <a:effectLst>
            <a:outerShdw dist="35921" dir="2700000" algn="ctr" rotWithShape="0">
              <a:schemeClr val="folHlink"/>
            </a:outer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fontAlgn="ctr">
              <a:spcBef>
                <a:spcPct val="50000"/>
              </a:spcBef>
              <a:defRPr/>
            </a:pPr>
            <a:r>
              <a:rPr kumimoji="1" lang="zh-CN" altLang="en-US" sz="5400" b="1" dirty="0">
                <a:solidFill>
                  <a:srgbClr val="000099"/>
                </a:solidFill>
                <a:effectLst>
                  <a:outerShdw blurRad="38100" dist="38100" dir="2700000" algn="tl">
                    <a:srgbClr val="C0C0C0"/>
                  </a:outerShdw>
                </a:effectLst>
                <a:latin typeface="黑体" pitchFamily="2" charset="-122"/>
                <a:ea typeface="黑体" pitchFamily="2" charset="-122"/>
              </a:rPr>
              <a:t>软件技术基础</a:t>
            </a:r>
          </a:p>
        </p:txBody>
      </p:sp>
      <p:sp>
        <p:nvSpPr>
          <p:cNvPr id="3076" name="Text Box 15"/>
          <p:cNvSpPr txBox="1">
            <a:spLocks noChangeArrowheads="1"/>
          </p:cNvSpPr>
          <p:nvPr/>
        </p:nvSpPr>
        <p:spPr bwMode="auto">
          <a:xfrm>
            <a:off x="1981200" y="3641725"/>
            <a:ext cx="495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a:spcBef>
                <a:spcPct val="50000"/>
              </a:spcBef>
              <a:defRPr/>
            </a:pPr>
            <a:r>
              <a:rPr kumimoji="1" lang="zh-CN" altLang="en-US" sz="3200" b="1" dirty="0">
                <a:solidFill>
                  <a:srgbClr val="000000"/>
                </a:solidFill>
                <a:latin typeface="黑体" panose="02010609060101010101" pitchFamily="49" charset="-122"/>
              </a:rPr>
              <a:t>主讲：许欢</a:t>
            </a:r>
          </a:p>
        </p:txBody>
      </p:sp>
      <p:sp>
        <p:nvSpPr>
          <p:cNvPr id="3077" name="Text Box 17"/>
          <p:cNvSpPr txBox="1">
            <a:spLocks noChangeArrowheads="1"/>
          </p:cNvSpPr>
          <p:nvPr/>
        </p:nvSpPr>
        <p:spPr bwMode="auto">
          <a:xfrm>
            <a:off x="457200" y="4556125"/>
            <a:ext cx="8589818" cy="2209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Verdana" panose="020B0604030504040204" pitchFamily="34" charset="0"/>
                <a:ea typeface="黑体" panose="02010609060101010101" pitchFamily="49" charset="-122"/>
              </a:defRPr>
            </a:lvl1pPr>
            <a:lvl2pPr marL="742950" indent="-285750" eaLnBrk="0" hangingPunct="0">
              <a:defRPr>
                <a:solidFill>
                  <a:schemeClr val="tx1"/>
                </a:solidFill>
                <a:latin typeface="Verdana" panose="020B0604030504040204" pitchFamily="34" charset="0"/>
                <a:ea typeface="黑体" panose="02010609060101010101" pitchFamily="49" charset="-122"/>
              </a:defRPr>
            </a:lvl2pPr>
            <a:lvl3pPr marL="1143000" indent="-228600" eaLnBrk="0" hangingPunct="0">
              <a:defRPr>
                <a:solidFill>
                  <a:schemeClr val="tx1"/>
                </a:solidFill>
                <a:latin typeface="Verdana" panose="020B0604030504040204" pitchFamily="34" charset="0"/>
                <a:ea typeface="黑体" panose="02010609060101010101" pitchFamily="49" charset="-122"/>
              </a:defRPr>
            </a:lvl3pPr>
            <a:lvl4pPr marL="1600200" indent="-228600" eaLnBrk="0" hangingPunct="0">
              <a:defRPr>
                <a:solidFill>
                  <a:schemeClr val="tx1"/>
                </a:solidFill>
                <a:latin typeface="Verdana" panose="020B0604030504040204" pitchFamily="34" charset="0"/>
                <a:ea typeface="黑体" panose="02010609060101010101" pitchFamily="49" charset="-122"/>
              </a:defRPr>
            </a:lvl4pPr>
            <a:lvl5pPr marL="2057400" indent="-228600" eaLnBrk="0" hangingPunct="0">
              <a:defRPr>
                <a:solidFill>
                  <a:schemeClr val="tx1"/>
                </a:solidFill>
                <a:latin typeface="Verdana" panose="020B0604030504040204" pitchFamily="34" charset="0"/>
                <a:ea typeface="黑体" panose="02010609060101010101" pitchFamily="49"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黑体" panose="02010609060101010101" pitchFamily="49" charset="-122"/>
              </a:defRPr>
            </a:lvl9pPr>
          </a:lstStyle>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杭州电子科技大学自动化学院</a:t>
            </a:r>
            <a:endParaRPr lang="en-US" altLang="zh-CN" sz="3200" dirty="0" smtClean="0">
              <a:solidFill>
                <a:srgbClr val="000000"/>
              </a:solidFill>
              <a:latin typeface="Times New Roman" panose="02020603050405020304" pitchFamily="18" charset="0"/>
              <a:ea typeface="楷体_GB2312" pitchFamily="49" charset="-122"/>
            </a:endParaRPr>
          </a:p>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信息与控制研究所</a:t>
            </a:r>
            <a:endParaRPr lang="en-US" altLang="zh-CN" sz="3200" dirty="0" smtClean="0">
              <a:solidFill>
                <a:srgbClr val="000000"/>
              </a:solidFill>
              <a:latin typeface="Times New Roman" panose="02020603050405020304" pitchFamily="18" charset="0"/>
              <a:ea typeface="楷体_GB2312" pitchFamily="49" charset="-122"/>
              <a:hlinkClick r:id=""/>
            </a:endParaRPr>
          </a:p>
          <a:p>
            <a:pPr algn="ctr">
              <a:spcBef>
                <a:spcPct val="10000"/>
              </a:spcBef>
              <a:defRPr/>
            </a:pPr>
            <a:r>
              <a:rPr lang="en-US" altLang="zh-CN" sz="3200" dirty="0" smtClean="0">
                <a:solidFill>
                  <a:srgbClr val="000000"/>
                </a:solidFill>
                <a:latin typeface="Times New Roman" panose="02020603050405020304" pitchFamily="18" charset="0"/>
                <a:ea typeface="楷体_GB2312" pitchFamily="49" charset="-122"/>
                <a:hlinkClick r:id=""/>
              </a:rPr>
              <a:t>xuhuan@hdu.edu.cn</a:t>
            </a:r>
            <a:endParaRPr lang="en-US" altLang="zh-CN" sz="3200" dirty="0">
              <a:solidFill>
                <a:srgbClr val="000000"/>
              </a:solidFill>
              <a:latin typeface="Times New Roman" panose="02020603050405020304" pitchFamily="18" charset="0"/>
              <a:ea typeface="楷体_GB2312" pitchFamily="49" charset="-122"/>
            </a:endParaRPr>
          </a:p>
          <a:p>
            <a:pPr algn="ctr">
              <a:spcBef>
                <a:spcPct val="10000"/>
              </a:spcBef>
              <a:defRPr/>
            </a:pPr>
            <a:r>
              <a:rPr lang="zh-CN" altLang="en-US" sz="3200" dirty="0" smtClean="0">
                <a:solidFill>
                  <a:srgbClr val="000000"/>
                </a:solidFill>
                <a:latin typeface="Times New Roman" panose="02020603050405020304" pitchFamily="18" charset="0"/>
                <a:ea typeface="楷体_GB2312" pitchFamily="49" charset="-122"/>
              </a:rPr>
              <a:t>（</a:t>
            </a:r>
            <a:r>
              <a:rPr lang="en-US" altLang="zh-CN" sz="3200" dirty="0" smtClean="0">
                <a:solidFill>
                  <a:srgbClr val="000000"/>
                </a:solidFill>
                <a:latin typeface="Times New Roman" panose="02020603050405020304" pitchFamily="18" charset="0"/>
                <a:ea typeface="楷体_GB2312" pitchFamily="49" charset="-122"/>
              </a:rPr>
              <a:t>600</a:t>
            </a:r>
            <a:r>
              <a:rPr lang="zh-CN" altLang="en-US" sz="3200" dirty="0" smtClean="0">
                <a:solidFill>
                  <a:srgbClr val="000000"/>
                </a:solidFill>
                <a:latin typeface="Times New Roman" panose="02020603050405020304" pitchFamily="18" charset="0"/>
                <a:ea typeface="楷体_GB2312" pitchFamily="49" charset="-122"/>
              </a:rPr>
              <a:t>）</a:t>
            </a:r>
            <a:r>
              <a:rPr lang="en-US" altLang="zh-CN" sz="3200" dirty="0" smtClean="0">
                <a:solidFill>
                  <a:srgbClr val="000000"/>
                </a:solidFill>
                <a:latin typeface="Times New Roman" panose="02020603050405020304" pitchFamily="18" charset="0"/>
                <a:ea typeface="楷体_GB2312" pitchFamily="49" charset="-122"/>
              </a:rPr>
              <a:t>13634106376</a:t>
            </a:r>
            <a:endParaRPr lang="en-US" altLang="zh-CN" sz="3200" dirty="0">
              <a:solidFill>
                <a:srgbClr val="000000"/>
              </a:solidFill>
              <a:latin typeface="Times New Roman" panose="02020603050405020304" pitchFamily="18" charset="0"/>
              <a:ea typeface="楷体_GB2312" pitchFamily="49" charset="-122"/>
            </a:endParaRPr>
          </a:p>
        </p:txBody>
      </p:sp>
      <p:pic>
        <p:nvPicPr>
          <p:cNvPr id="3078" name="Picture 19" descr="http://img5.douban.com/view/group_topic/large/public/p6032949.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 y="0"/>
            <a:ext cx="4762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5220046"/>
      </p:ext>
    </p:extLst>
  </p:cSld>
  <p:clrMapOvr>
    <a:masterClrMapping/>
  </p:clrMapOvr>
  <p:transition advTm="2127">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0"/>
                                  </p:stCondLst>
                                  <p:childTnLst>
                                    <p:set>
                                      <p:cBhvr>
                                        <p:cTn id="6" dur="1" fill="hold">
                                          <p:stCondLst>
                                            <p:cond delay="499"/>
                                          </p:stCondLst>
                                        </p:cTn>
                                        <p:tgtEl>
                                          <p:spTgt spid="10242"/>
                                        </p:tgtEl>
                                        <p:attrNameLst>
                                          <p:attrName>style.visibility</p:attrName>
                                        </p:attrNameLst>
                                      </p:cBhvr>
                                      <p:to>
                                        <p:strVal val="visible"/>
                                      </p:to>
                                    </p:set>
                                    <p:anim to="" calcmode="lin" valueType="num">
                                      <p:cBhvr>
                                        <p:cTn id="7" dur="1" fill="hold"/>
                                        <p:tgtEl>
                                          <p:spTgt spid="10242"/>
                                        </p:tgtEl>
                                        <p:attrNameLst>
                                          <p:attrName/>
                                        </p:attrNameLst>
                                      </p:cBhvr>
                                    </p:anim>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p:txBody>
          <a:bodyPr/>
          <a:lstStyle/>
          <a:p>
            <a:r>
              <a:rPr lang="zh-CN" altLang="en-US" dirty="0"/>
              <a:t>地址重定位</a:t>
            </a:r>
          </a:p>
          <a:p>
            <a:pPr lvl="1"/>
            <a:r>
              <a:rPr lang="zh-CN" altLang="en-US" dirty="0"/>
              <a:t>定义</a:t>
            </a:r>
          </a:p>
          <a:p>
            <a:pPr lvl="2"/>
            <a:r>
              <a:rPr lang="zh-CN" altLang="en-US" dirty="0"/>
              <a:t>将一个作业从它的逻辑地址变换成它要装入的、或要重定位的主存地址的过程称之为 </a:t>
            </a:r>
            <a:r>
              <a:rPr lang="zh-CN" altLang="en-US" dirty="0">
                <a:effectLst>
                  <a:outerShdw blurRad="38100" dist="38100" dir="2700000" algn="tl">
                    <a:srgbClr val="C0C0C0"/>
                  </a:outerShdw>
                </a:effectLst>
              </a:rPr>
              <a:t>“</a:t>
            </a:r>
            <a:r>
              <a:rPr lang="zh-CN" altLang="en-US" dirty="0"/>
              <a:t>地址重定位”（地址映射）</a:t>
            </a:r>
          </a:p>
          <a:p>
            <a:pPr lvl="3"/>
            <a:r>
              <a:rPr lang="zh-CN" altLang="en-US" dirty="0"/>
              <a:t>在多道程序系统中，为了方便用户的使用，对于每个作业的主存空间可以看成是由地址</a:t>
            </a:r>
            <a:r>
              <a:rPr lang="en-US" altLang="zh-CN" dirty="0"/>
              <a:t>0</a:t>
            </a:r>
            <a:r>
              <a:rPr lang="zh-CN" altLang="en-US" dirty="0"/>
              <a:t>开始的连续的地址空间，称之为逻辑地址空间</a:t>
            </a:r>
          </a:p>
          <a:p>
            <a:pPr lvl="3"/>
            <a:r>
              <a:rPr lang="zh-CN" altLang="en-US" dirty="0"/>
              <a:t>然而作业运行在主存内，需要进行地址的转换</a:t>
            </a:r>
          </a:p>
          <a:p>
            <a:pPr lvl="2"/>
            <a:r>
              <a:rPr lang="zh-CN" altLang="en-US" sz="2500" dirty="0"/>
              <a:t>方式</a:t>
            </a:r>
          </a:p>
          <a:p>
            <a:pPr lvl="3"/>
            <a:r>
              <a:rPr lang="zh-CN" altLang="en-US" dirty="0"/>
              <a:t>静态重定位</a:t>
            </a:r>
          </a:p>
          <a:p>
            <a:pPr lvl="3"/>
            <a:r>
              <a:rPr lang="zh-CN" altLang="en-US" dirty="0"/>
              <a:t>动态重定位</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lstStyle/>
          <a:p>
            <a:pPr>
              <a:lnSpc>
                <a:spcPct val="90000"/>
              </a:lnSpc>
            </a:pPr>
            <a:r>
              <a:rPr lang="zh-CN" altLang="en-US" dirty="0"/>
              <a:t>地址重定位</a:t>
            </a:r>
          </a:p>
          <a:p>
            <a:pPr lvl="1">
              <a:lnSpc>
                <a:spcPct val="90000"/>
              </a:lnSpc>
            </a:pPr>
            <a:r>
              <a:rPr lang="zh-CN" altLang="en-US" dirty="0"/>
              <a:t>静态重定位</a:t>
            </a:r>
          </a:p>
          <a:p>
            <a:pPr lvl="2">
              <a:lnSpc>
                <a:spcPct val="90000"/>
              </a:lnSpc>
            </a:pPr>
            <a:r>
              <a:rPr lang="zh-CN" altLang="en-US" dirty="0"/>
              <a:t>是指在作业执行之前进行的重定位</a:t>
            </a:r>
          </a:p>
          <a:p>
            <a:pPr lvl="3">
              <a:lnSpc>
                <a:spcPct val="90000"/>
              </a:lnSpc>
            </a:pPr>
            <a:r>
              <a:rPr lang="zh-CN" altLang="en-US" sz="2100" dirty="0"/>
              <a:t>是在目标程序装入指定内存区的时候，由装配程序在程序执行之前一次完成逻辑地址至物理地址的转换，以后地址不再改变</a:t>
            </a:r>
          </a:p>
          <a:p>
            <a:pPr lvl="3">
              <a:lnSpc>
                <a:spcPct val="90000"/>
              </a:lnSpc>
            </a:pPr>
            <a:r>
              <a:rPr lang="zh-CN" altLang="en-US" dirty="0"/>
              <a:t>地址转换工作主要靠重定位装入程序来完成</a:t>
            </a:r>
          </a:p>
          <a:p>
            <a:pPr lvl="2">
              <a:lnSpc>
                <a:spcPct val="90000"/>
              </a:lnSpc>
            </a:pPr>
            <a:r>
              <a:rPr lang="zh-CN" altLang="en-US" dirty="0"/>
              <a:t>特点</a:t>
            </a:r>
          </a:p>
          <a:p>
            <a:pPr lvl="3">
              <a:lnSpc>
                <a:spcPct val="90000"/>
              </a:lnSpc>
            </a:pPr>
            <a:r>
              <a:rPr lang="zh-CN" altLang="en-US" sz="2100" dirty="0"/>
              <a:t>实现简单，不需要专门的硬件支持</a:t>
            </a:r>
          </a:p>
          <a:p>
            <a:pPr lvl="2" algn="just">
              <a:lnSpc>
                <a:spcPct val="90000"/>
              </a:lnSpc>
            </a:pPr>
            <a:r>
              <a:rPr lang="zh-CN" altLang="en-US" dirty="0"/>
              <a:t>缺点</a:t>
            </a:r>
          </a:p>
          <a:p>
            <a:pPr lvl="3" algn="just">
              <a:lnSpc>
                <a:spcPct val="90000"/>
              </a:lnSpc>
            </a:pPr>
            <a:r>
              <a:rPr lang="zh-CN" altLang="en-US" dirty="0"/>
              <a:t>程序一经定位后就不能再在主存中移动，不能重新分配内存，不利于内存的有效利用；</a:t>
            </a:r>
          </a:p>
          <a:p>
            <a:pPr lvl="3" algn="just">
              <a:lnSpc>
                <a:spcPct val="90000"/>
              </a:lnSpc>
            </a:pPr>
            <a:r>
              <a:rPr lang="zh-CN" altLang="en-US" dirty="0"/>
              <a:t>要求作业分配连续的主存空间，主存资源利用率低；</a:t>
            </a:r>
          </a:p>
          <a:p>
            <a:pPr lvl="3" algn="just">
              <a:lnSpc>
                <a:spcPct val="90000"/>
              </a:lnSpc>
            </a:pPr>
            <a:r>
              <a:rPr lang="zh-CN" altLang="en-US" dirty="0" smtClean="0">
                <a:sym typeface="Wingdings" pitchFamily="2" charset="2"/>
              </a:rPr>
              <a:t>不同</a:t>
            </a:r>
            <a:r>
              <a:rPr lang="zh-CN" altLang="en-US" dirty="0">
                <a:sym typeface="Wingdings" pitchFamily="2" charset="2"/>
              </a:rPr>
              <a:t>用户难于共享主存中的同一程序</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p:txBody>
          <a:bodyPr/>
          <a:lstStyle/>
          <a:p>
            <a:r>
              <a:rPr lang="zh-CN" altLang="en-US" dirty="0"/>
              <a:t>地址重定位</a:t>
            </a:r>
          </a:p>
          <a:p>
            <a:pPr lvl="1"/>
            <a:r>
              <a:rPr lang="zh-CN" altLang="en-US" dirty="0"/>
              <a:t>动态重定位</a:t>
            </a:r>
          </a:p>
          <a:p>
            <a:pPr lvl="2"/>
            <a:r>
              <a:rPr lang="zh-CN" altLang="en-US" dirty="0"/>
              <a:t>指在程序执行过程中进行的重定位</a:t>
            </a:r>
          </a:p>
          <a:p>
            <a:pPr lvl="3"/>
            <a:r>
              <a:rPr lang="zh-CN" altLang="en-US" dirty="0"/>
              <a:t>在目标程序执行中，每当形成一个访问内存的有效地址时，就动态进行地址变换</a:t>
            </a:r>
          </a:p>
          <a:p>
            <a:pPr lvl="3"/>
            <a:r>
              <a:rPr lang="zh-CN" altLang="en-US" dirty="0"/>
              <a:t>由于每形成一条指令都需变换，所以需要硬件支持</a:t>
            </a:r>
          </a:p>
          <a:p>
            <a:pPr lvl="4"/>
            <a:r>
              <a:rPr lang="zh-CN" altLang="en-US" dirty="0"/>
              <a:t>如基地址寄存器和限长寄存器等，以加快地址变换</a:t>
            </a:r>
          </a:p>
          <a:p>
            <a:pPr lvl="2"/>
            <a:r>
              <a:rPr lang="zh-CN" altLang="en-US" dirty="0"/>
              <a:t>地址转换工作通过</a:t>
            </a:r>
            <a:r>
              <a:rPr lang="zh-CN" altLang="en-US" dirty="0">
                <a:solidFill>
                  <a:srgbClr val="FF0000"/>
                </a:solidFill>
              </a:rPr>
              <a:t>硬件的地址变换机构</a:t>
            </a:r>
            <a:r>
              <a:rPr lang="zh-CN" altLang="en-US" dirty="0"/>
              <a:t>实现</a:t>
            </a:r>
          </a:p>
          <a:p>
            <a:pPr lvl="3"/>
            <a:r>
              <a:rPr lang="zh-CN" altLang="en-US" dirty="0"/>
              <a:t>设置一个重定位寄存器（</a:t>
            </a:r>
            <a:r>
              <a:rPr lang="en-US" altLang="zh-CN" dirty="0"/>
              <a:t>RR</a:t>
            </a:r>
            <a:r>
              <a:rPr lang="zh-CN" altLang="en-US" dirty="0"/>
              <a:t>），用来存放装入主存空间时的起始地址</a:t>
            </a:r>
          </a:p>
          <a:p>
            <a:pPr lvl="3"/>
            <a:r>
              <a:rPr lang="zh-CN" altLang="en-US" dirty="0"/>
              <a:t>作业访问主存空间的地址是由逻辑地址与重定位寄存器的地址来确定</a:t>
            </a:r>
          </a:p>
        </p:txBody>
      </p:sp>
      <p:sp>
        <p:nvSpPr>
          <p:cNvPr id="62467" name="Text Box 3"/>
          <p:cNvSpPr txBox="1">
            <a:spLocks noChangeArrowheads="1"/>
          </p:cNvSpPr>
          <p:nvPr/>
        </p:nvSpPr>
        <p:spPr bwMode="auto">
          <a:xfrm>
            <a:off x="1187450" y="5734050"/>
            <a:ext cx="6769100" cy="485775"/>
          </a:xfrm>
          <a:prstGeom prst="rect">
            <a:avLst/>
          </a:prstGeom>
          <a:solidFill>
            <a:srgbClr val="FFFFCC"/>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000066"/>
                </a:solidFill>
                <a:latin typeface="宋体" pitchFamily="2" charset="-122"/>
              </a:rPr>
              <a:t>主存实际地址 </a:t>
            </a:r>
            <a:r>
              <a:rPr lang="en-US" altLang="zh-CN" sz="2400" b="1">
                <a:solidFill>
                  <a:srgbClr val="000066"/>
                </a:solidFill>
                <a:latin typeface="宋体" pitchFamily="2" charset="-122"/>
              </a:rPr>
              <a:t>= </a:t>
            </a:r>
            <a:r>
              <a:rPr lang="zh-CN" altLang="en-US" sz="2400" b="1">
                <a:solidFill>
                  <a:srgbClr val="000066"/>
                </a:solidFill>
                <a:latin typeface="宋体" pitchFamily="2" charset="-122"/>
              </a:rPr>
              <a:t>逻辑地址 </a:t>
            </a:r>
            <a:r>
              <a:rPr lang="en-US" altLang="zh-CN" sz="2400" b="1">
                <a:solidFill>
                  <a:srgbClr val="000066"/>
                </a:solidFill>
                <a:latin typeface="宋体" pitchFamily="2" charset="-122"/>
              </a:rPr>
              <a:t>+ </a:t>
            </a:r>
            <a:r>
              <a:rPr lang="zh-CN" altLang="en-US" sz="2400" b="1">
                <a:solidFill>
                  <a:srgbClr val="000066"/>
                </a:solidFill>
                <a:latin typeface="宋体" pitchFamily="2" charset="-122"/>
              </a:rPr>
              <a:t>重定位寄存器内容</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539750" y="836613"/>
            <a:ext cx="7992690" cy="5400675"/>
          </a:xfrm>
        </p:spPr>
        <p:txBody>
          <a:bodyPr/>
          <a:lstStyle/>
          <a:p>
            <a:r>
              <a:rPr lang="zh-CN" altLang="en-US" dirty="0"/>
              <a:t>地址重定位</a:t>
            </a:r>
          </a:p>
          <a:p>
            <a:pPr lvl="1"/>
            <a:r>
              <a:rPr lang="zh-CN" altLang="en-US" dirty="0"/>
              <a:t>动态重定位</a:t>
            </a:r>
          </a:p>
          <a:p>
            <a:pPr lvl="2"/>
            <a:r>
              <a:rPr lang="zh-CN" altLang="en-US" dirty="0"/>
              <a:t>特点</a:t>
            </a:r>
          </a:p>
          <a:p>
            <a:pPr lvl="3"/>
            <a:r>
              <a:rPr lang="zh-CN" altLang="en-US" dirty="0"/>
              <a:t>目标程序无需改动就可直接装入内存，程序代码移动只要改动基地址寄存器即可实现，</a:t>
            </a:r>
            <a:r>
              <a:rPr lang="zh-CN" altLang="en-US" dirty="0">
                <a:sym typeface="Wingdings" pitchFamily="2" charset="2"/>
              </a:rPr>
              <a:t>有利于解决内存管理出现</a:t>
            </a:r>
            <a:r>
              <a:rPr lang="zh-CN" altLang="en-US" dirty="0" smtClean="0">
                <a:sym typeface="Wingdings" pitchFamily="2" charset="2"/>
              </a:rPr>
              <a:t>的碎块</a:t>
            </a:r>
            <a:r>
              <a:rPr lang="zh-CN" altLang="en-US" dirty="0">
                <a:sym typeface="Wingdings" pitchFamily="2" charset="2"/>
              </a:rPr>
              <a:t>问题</a:t>
            </a:r>
          </a:p>
          <a:p>
            <a:pPr lvl="3"/>
            <a:r>
              <a:rPr lang="zh-CN" altLang="en-US" dirty="0">
                <a:sym typeface="Wingdings" pitchFamily="2" charset="2"/>
              </a:rPr>
              <a:t>多个相对独立的目标模块，可以分别装入互不相邻的内存</a:t>
            </a:r>
            <a:r>
              <a:rPr lang="zh-CN" altLang="en-US" dirty="0" smtClean="0">
                <a:sym typeface="Wingdings" pitchFamily="2" charset="2"/>
              </a:rPr>
              <a:t>区域，</a:t>
            </a:r>
            <a:r>
              <a:rPr lang="zh-CN" altLang="en-US" dirty="0" smtClean="0"/>
              <a:t>有利于</a:t>
            </a:r>
            <a:r>
              <a:rPr lang="zh-CN" altLang="en-US" dirty="0"/>
              <a:t>程序分段，充分利用内存空间</a:t>
            </a:r>
            <a:r>
              <a:rPr lang="zh-CN" altLang="en-US" dirty="0" smtClean="0"/>
              <a:t>。</a:t>
            </a:r>
            <a:endParaRPr lang="en-US" altLang="zh-CN" dirty="0" smtClean="0"/>
          </a:p>
          <a:p>
            <a:pPr lvl="3"/>
            <a:r>
              <a:rPr lang="zh-CN" altLang="en-US" dirty="0" smtClean="0"/>
              <a:t>对</a:t>
            </a:r>
            <a:r>
              <a:rPr lang="zh-CN" altLang="en-US" dirty="0"/>
              <a:t>程序中不执行的部分，不做地址映射工作，节省了</a:t>
            </a:r>
            <a:r>
              <a:rPr lang="en-US" altLang="zh-CN" dirty="0"/>
              <a:t>CPU</a:t>
            </a:r>
            <a:r>
              <a:rPr lang="zh-CN" altLang="en-US" dirty="0"/>
              <a:t>的时间 </a:t>
            </a:r>
          </a:p>
          <a:p>
            <a:pPr lvl="2"/>
            <a:r>
              <a:rPr lang="zh-CN" altLang="en-US" dirty="0">
                <a:sym typeface="Wingdings" pitchFamily="2" charset="2"/>
              </a:rPr>
              <a:t>缺点</a:t>
            </a:r>
          </a:p>
          <a:p>
            <a:pPr lvl="3"/>
            <a:r>
              <a:rPr lang="zh-CN" altLang="en-US" dirty="0">
                <a:sym typeface="Wingdings" pitchFamily="2" charset="2"/>
              </a:rPr>
              <a:t>需要附加硬件的支持，增加了系统的开销</a:t>
            </a:r>
            <a:endParaRPr lang="zh-CN"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p:txBody>
          <a:bodyPr/>
          <a:lstStyle/>
          <a:p>
            <a:r>
              <a:rPr lang="zh-CN" altLang="en-US" dirty="0"/>
              <a:t>存储空间的分配和释放</a:t>
            </a:r>
          </a:p>
          <a:p>
            <a:pPr lvl="1"/>
            <a:r>
              <a:rPr lang="zh-CN" altLang="en-US" dirty="0"/>
              <a:t>在计算机中，无论是程序（系统、用户）、数据还是文件，必须装入主存才能进行处理</a:t>
            </a:r>
          </a:p>
          <a:p>
            <a:pPr lvl="1"/>
            <a:r>
              <a:rPr lang="zh-CN" altLang="en-US" dirty="0"/>
              <a:t>系统通过</a:t>
            </a:r>
            <a:r>
              <a:rPr lang="zh-CN" altLang="en-US" dirty="0">
                <a:solidFill>
                  <a:srgbClr val="FF0000"/>
                </a:solidFill>
              </a:rPr>
              <a:t>空间分配管理表</a:t>
            </a:r>
            <a:r>
              <a:rPr lang="zh-CN" altLang="en-US" dirty="0"/>
              <a:t>，记录系统中可用的空间及占用的空间状态，来管理内存的分配和释放</a:t>
            </a:r>
          </a:p>
          <a:p>
            <a:pPr lvl="1"/>
            <a:r>
              <a:rPr lang="zh-CN" altLang="en-US" dirty="0"/>
              <a:t>处理过程</a:t>
            </a:r>
          </a:p>
          <a:p>
            <a:pPr lvl="2"/>
            <a:r>
              <a:rPr lang="zh-CN" altLang="en-US" dirty="0"/>
              <a:t>应用程序提出空间申请</a:t>
            </a:r>
          </a:p>
          <a:p>
            <a:pPr lvl="2"/>
            <a:r>
              <a:rPr lang="zh-CN" altLang="en-US" dirty="0"/>
              <a:t>若有足够内存，则装入程序执行；否则，等待或显示内存空间不足</a:t>
            </a:r>
          </a:p>
          <a:p>
            <a:pPr lvl="2"/>
            <a:r>
              <a:rPr lang="zh-CN" altLang="en-US" dirty="0"/>
              <a:t>程序执行完毕，提出回收申请，系统回收内存</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539750" y="765175"/>
            <a:ext cx="8208963" cy="5832475"/>
          </a:xfrm>
        </p:spPr>
        <p:txBody>
          <a:bodyPr/>
          <a:lstStyle/>
          <a:p>
            <a:pPr>
              <a:spcBef>
                <a:spcPct val="12000"/>
              </a:spcBef>
            </a:pPr>
            <a:r>
              <a:rPr lang="zh-CN" altLang="en-US" dirty="0"/>
              <a:t>存储空间的分配和释放</a:t>
            </a:r>
          </a:p>
          <a:p>
            <a:pPr lvl="1">
              <a:spcBef>
                <a:spcPct val="12000"/>
              </a:spcBef>
            </a:pPr>
            <a:r>
              <a:rPr lang="zh-CN" altLang="en-US" dirty="0"/>
              <a:t>存储分配方式</a:t>
            </a:r>
          </a:p>
          <a:p>
            <a:pPr lvl="2">
              <a:spcBef>
                <a:spcPct val="12000"/>
              </a:spcBef>
            </a:pPr>
            <a:r>
              <a:rPr lang="zh-CN" altLang="en-US" dirty="0"/>
              <a:t>直接分配 </a:t>
            </a:r>
          </a:p>
          <a:p>
            <a:pPr lvl="3">
              <a:spcBef>
                <a:spcPct val="12000"/>
              </a:spcBef>
            </a:pPr>
            <a:r>
              <a:rPr lang="zh-CN" altLang="en-US" dirty="0"/>
              <a:t>在源程序中直接使用主存的物理地址</a:t>
            </a:r>
          </a:p>
          <a:p>
            <a:pPr lvl="3">
              <a:spcBef>
                <a:spcPct val="12000"/>
              </a:spcBef>
            </a:pPr>
            <a:r>
              <a:rPr lang="zh-CN" altLang="en-US" dirty="0"/>
              <a:t>对用户要求高、使用不方便、易出错</a:t>
            </a:r>
            <a:r>
              <a:rPr lang="zh-CN" altLang="en-US" dirty="0" smtClean="0"/>
              <a:t>，在早期</a:t>
            </a:r>
            <a:r>
              <a:rPr lang="zh-CN" altLang="en-US" dirty="0"/>
              <a:t>计算机系统中使用，如直接读写屏幕缓冲区</a:t>
            </a:r>
          </a:p>
          <a:p>
            <a:pPr lvl="2">
              <a:spcBef>
                <a:spcPct val="12000"/>
              </a:spcBef>
            </a:pPr>
            <a:r>
              <a:rPr lang="zh-CN" altLang="en-US" dirty="0">
                <a:sym typeface="Wingdings" pitchFamily="2" charset="2"/>
              </a:rPr>
              <a:t> </a:t>
            </a:r>
            <a:r>
              <a:rPr lang="zh-CN" altLang="en-US" dirty="0"/>
              <a:t>静态分配</a:t>
            </a:r>
          </a:p>
          <a:p>
            <a:pPr lvl="3">
              <a:spcBef>
                <a:spcPct val="12000"/>
              </a:spcBef>
            </a:pPr>
            <a:r>
              <a:rPr lang="zh-CN" altLang="en-US" dirty="0"/>
              <a:t>在作业装入前，由程序一次性说明作业所包含的地址空间，确定后在整个程序执行过程中不再改变</a:t>
            </a:r>
          </a:p>
          <a:p>
            <a:pPr lvl="3">
              <a:spcBef>
                <a:spcPct val="12000"/>
              </a:spcBef>
            </a:pPr>
            <a:r>
              <a:rPr lang="zh-CN" altLang="en-US" dirty="0"/>
              <a:t>简单、利用率低、难于实现多道程序对资源的</a:t>
            </a:r>
            <a:r>
              <a:rPr lang="zh-CN" altLang="en-US" dirty="0" smtClean="0"/>
              <a:t>共享</a:t>
            </a:r>
            <a:r>
              <a:rPr lang="zh-CN" altLang="en-US" dirty="0"/>
              <a:t>（</a:t>
            </a:r>
            <a:r>
              <a:rPr lang="zh-CN" altLang="en-US" dirty="0" smtClean="0"/>
              <a:t>对应</a:t>
            </a:r>
            <a:r>
              <a:rPr lang="zh-CN" altLang="en-US" dirty="0"/>
              <a:t>静态</a:t>
            </a:r>
            <a:r>
              <a:rPr lang="zh-CN" altLang="en-US" dirty="0" smtClean="0"/>
              <a:t>地址转换</a:t>
            </a:r>
            <a:r>
              <a:rPr lang="zh-CN" altLang="en-US" dirty="0"/>
              <a:t>）</a:t>
            </a:r>
            <a:endParaRPr lang="en-US" altLang="zh-CN" dirty="0"/>
          </a:p>
          <a:p>
            <a:pPr lvl="2">
              <a:spcBef>
                <a:spcPct val="12000"/>
              </a:spcBef>
            </a:pPr>
            <a:r>
              <a:rPr lang="zh-CN" altLang="en-US" dirty="0"/>
              <a:t>动态分配 </a:t>
            </a:r>
          </a:p>
          <a:p>
            <a:pPr lvl="3">
              <a:spcBef>
                <a:spcPct val="12000"/>
              </a:spcBef>
            </a:pPr>
            <a:r>
              <a:rPr lang="zh-CN" altLang="en-US" dirty="0"/>
              <a:t>在作业被装入主存或在执行过程中，才确定其存储分配</a:t>
            </a:r>
          </a:p>
          <a:p>
            <a:pPr lvl="3">
              <a:spcBef>
                <a:spcPct val="12000"/>
              </a:spcBef>
            </a:pPr>
            <a:r>
              <a:rPr lang="zh-CN" altLang="en-US" dirty="0"/>
              <a:t>管理复杂、但利用率高，容易实现主存的资源共享</a:t>
            </a:r>
          </a:p>
          <a:p>
            <a:pPr lvl="3">
              <a:spcBef>
                <a:spcPct val="12000"/>
              </a:spcBef>
            </a:pPr>
            <a:r>
              <a:rPr lang="zh-CN" altLang="en-US" dirty="0"/>
              <a:t>在现代多道程序系统中，主要采用</a:t>
            </a:r>
            <a:r>
              <a:rPr lang="zh-CN" altLang="en-US" dirty="0">
                <a:solidFill>
                  <a:srgbClr val="FF0000"/>
                </a:solidFill>
              </a:rPr>
              <a:t>动态分配</a:t>
            </a:r>
            <a:r>
              <a:rPr lang="zh-CN" altLang="en-US" dirty="0"/>
              <a:t>方式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1" name="Rectangle 3"/>
          <p:cNvSpPr>
            <a:spLocks noGrp="1" noChangeArrowheads="1"/>
          </p:cNvSpPr>
          <p:nvPr>
            <p:ph type="body" idx="1"/>
          </p:nvPr>
        </p:nvSpPr>
        <p:spPr/>
        <p:txBody>
          <a:bodyPr/>
          <a:lstStyle/>
          <a:p>
            <a:r>
              <a:rPr lang="zh-CN" altLang="en-US"/>
              <a:t>存储空间的分区保护</a:t>
            </a:r>
          </a:p>
          <a:p>
            <a:pPr lvl="1"/>
            <a:r>
              <a:rPr lang="zh-CN" altLang="en-US"/>
              <a:t>在多道程序系统的主存中，为了保护系统程序的安全，系统程序和用户程序实际使用的区域是隔开的</a:t>
            </a:r>
          </a:p>
          <a:p>
            <a:pPr lvl="1"/>
            <a:r>
              <a:rPr lang="zh-CN" altLang="en-US"/>
              <a:t>这种分割是靠硬件实现的</a:t>
            </a:r>
          </a:p>
          <a:p>
            <a:pPr lvl="2"/>
            <a:r>
              <a:rPr lang="zh-CN" altLang="en-US"/>
              <a:t>用户程序只能使用用户区域的存储空间</a:t>
            </a:r>
          </a:p>
          <a:p>
            <a:pPr lvl="1"/>
            <a:r>
              <a:rPr lang="zh-CN" altLang="en-US"/>
              <a:t>其他存储保护</a:t>
            </a:r>
          </a:p>
          <a:p>
            <a:pPr lvl="2"/>
            <a:r>
              <a:rPr lang="zh-CN" altLang="en-US"/>
              <a:t>上下界保护</a:t>
            </a:r>
          </a:p>
          <a:p>
            <a:pPr lvl="2"/>
            <a:r>
              <a:rPr lang="zh-CN" altLang="en-US"/>
              <a:t>基址、限长寄存器保护</a:t>
            </a:r>
          </a:p>
        </p:txBody>
      </p:sp>
      <p:grpSp>
        <p:nvGrpSpPr>
          <p:cNvPr id="68621" name="Group 13"/>
          <p:cNvGrpSpPr>
            <a:grpSpLocks/>
          </p:cNvGrpSpPr>
          <p:nvPr/>
        </p:nvGrpSpPr>
        <p:grpSpPr bwMode="auto">
          <a:xfrm>
            <a:off x="5148263" y="4005263"/>
            <a:ext cx="3671887" cy="1944687"/>
            <a:chOff x="3243" y="2523"/>
            <a:chExt cx="2313" cy="1225"/>
          </a:xfrm>
        </p:grpSpPr>
        <p:grpSp>
          <p:nvGrpSpPr>
            <p:cNvPr id="68612" name="Group 4"/>
            <p:cNvGrpSpPr>
              <a:grpSpLocks/>
            </p:cNvGrpSpPr>
            <p:nvPr/>
          </p:nvGrpSpPr>
          <p:grpSpPr bwMode="auto">
            <a:xfrm>
              <a:off x="3243" y="2523"/>
              <a:ext cx="2313" cy="1225"/>
              <a:chOff x="3072" y="1872"/>
              <a:chExt cx="1728" cy="1056"/>
            </a:xfrm>
          </p:grpSpPr>
          <p:sp>
            <p:nvSpPr>
              <p:cNvPr id="68613" name="Rectangle 5"/>
              <p:cNvSpPr>
                <a:spLocks noChangeArrowheads="1"/>
              </p:cNvSpPr>
              <p:nvPr/>
            </p:nvSpPr>
            <p:spPr bwMode="auto">
              <a:xfrm>
                <a:off x="3072" y="1872"/>
                <a:ext cx="1008" cy="1056"/>
              </a:xfrm>
              <a:prstGeom prst="rect">
                <a:avLst/>
              </a:prstGeom>
              <a:solidFill>
                <a:srgbClr val="FFFFCC"/>
              </a:solidFill>
              <a:ln w="28575"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107763" dir="13500000" algn="ctr" rotWithShape="0">
                        <a:srgbClr val="808080"/>
                      </a:outerShdw>
                    </a:effectLst>
                  </a14:hiddenEffects>
                </a:ext>
              </a:extLst>
            </p:spPr>
            <p:txBody>
              <a:bodyPr wrap="none" anchor="ctr"/>
              <a:lstStyle/>
              <a:p>
                <a:endParaRPr lang="zh-CN" altLang="en-US"/>
              </a:p>
            </p:txBody>
          </p:sp>
          <p:sp>
            <p:nvSpPr>
              <p:cNvPr id="68614" name="Line 6"/>
              <p:cNvSpPr>
                <a:spLocks noChangeShapeType="1"/>
              </p:cNvSpPr>
              <p:nvPr/>
            </p:nvSpPr>
            <p:spPr bwMode="auto">
              <a:xfrm flipV="1">
                <a:off x="3072" y="2256"/>
                <a:ext cx="100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5" name="Text Box 7"/>
              <p:cNvSpPr txBox="1">
                <a:spLocks noChangeArrowheads="1"/>
              </p:cNvSpPr>
              <p:nvPr/>
            </p:nvSpPr>
            <p:spPr bwMode="auto">
              <a:xfrm>
                <a:off x="3216" y="1968"/>
                <a:ext cx="720" cy="222"/>
              </a:xfrm>
              <a:prstGeom prst="rect">
                <a:avLst/>
              </a:prstGeom>
              <a:solidFill>
                <a:srgbClr val="000066"/>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zh-CN" altLang="en-US" sz="2000" b="1">
                    <a:solidFill>
                      <a:schemeClr val="bg1"/>
                    </a:solidFill>
                    <a:latin typeface="Times New Roman" pitchFamily="18" charset="0"/>
                    <a:ea typeface="黑体" pitchFamily="2" charset="-122"/>
                  </a:rPr>
                  <a:t>系统区域</a:t>
                </a:r>
              </a:p>
            </p:txBody>
          </p:sp>
          <p:sp>
            <p:nvSpPr>
              <p:cNvPr id="68616" name="Text Box 8"/>
              <p:cNvSpPr txBox="1">
                <a:spLocks noChangeArrowheads="1"/>
              </p:cNvSpPr>
              <p:nvPr/>
            </p:nvSpPr>
            <p:spPr bwMode="auto">
              <a:xfrm>
                <a:off x="3264" y="2592"/>
                <a:ext cx="672" cy="222"/>
              </a:xfrm>
              <a:prstGeom prst="rect">
                <a:avLst/>
              </a:prstGeom>
              <a:solidFill>
                <a:srgbClr val="3366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chemeClr val="bg1"/>
                    </a:solidFill>
                    <a:latin typeface="Times New Roman" pitchFamily="18" charset="0"/>
                    <a:ea typeface="黑体" pitchFamily="2" charset="-122"/>
                  </a:rPr>
                  <a:t>用户区域</a:t>
                </a:r>
              </a:p>
            </p:txBody>
          </p:sp>
          <p:sp>
            <p:nvSpPr>
              <p:cNvPr id="68617" name="Line 9"/>
              <p:cNvSpPr>
                <a:spLocks noChangeShapeType="1"/>
              </p:cNvSpPr>
              <p:nvPr/>
            </p:nvSpPr>
            <p:spPr bwMode="auto">
              <a:xfrm flipV="1">
                <a:off x="3072" y="2304"/>
                <a:ext cx="1008"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618" name="Text Box 10"/>
              <p:cNvSpPr txBox="1">
                <a:spLocks noChangeArrowheads="1"/>
              </p:cNvSpPr>
              <p:nvPr/>
            </p:nvSpPr>
            <p:spPr bwMode="auto">
              <a:xfrm>
                <a:off x="4320" y="2304"/>
                <a:ext cx="480"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b="1">
                    <a:solidFill>
                      <a:schemeClr val="accent2"/>
                    </a:solidFill>
                    <a:latin typeface="Times New Roman" pitchFamily="18" charset="0"/>
                    <a:ea typeface="黑体" pitchFamily="2" charset="-122"/>
                  </a:rPr>
                  <a:t>硬件隔</a:t>
                </a:r>
              </a:p>
              <a:p>
                <a:r>
                  <a:rPr kumimoji="1" lang="zh-CN" altLang="en-US" sz="2000" b="1">
                    <a:solidFill>
                      <a:schemeClr val="accent2"/>
                    </a:solidFill>
                    <a:latin typeface="Times New Roman" pitchFamily="18" charset="0"/>
                    <a:ea typeface="黑体" pitchFamily="2" charset="-122"/>
                  </a:rPr>
                  <a:t>离装置</a:t>
                </a:r>
              </a:p>
            </p:txBody>
          </p:sp>
          <p:sp>
            <p:nvSpPr>
              <p:cNvPr id="68619" name="Line 11"/>
              <p:cNvSpPr>
                <a:spLocks noChangeShapeType="1"/>
              </p:cNvSpPr>
              <p:nvPr/>
            </p:nvSpPr>
            <p:spPr bwMode="auto">
              <a:xfrm flipH="1" flipV="1">
                <a:off x="3984" y="2256"/>
                <a:ext cx="336" cy="192"/>
              </a:xfrm>
              <a:prstGeom prst="line">
                <a:avLst/>
              </a:prstGeom>
              <a:noFill/>
              <a:ln w="28575" cap="sq">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8620" name="Rectangle 12"/>
            <p:cNvSpPr>
              <a:spLocks noChangeArrowheads="1"/>
            </p:cNvSpPr>
            <p:nvPr/>
          </p:nvSpPr>
          <p:spPr bwMode="auto">
            <a:xfrm>
              <a:off x="3243" y="2976"/>
              <a:ext cx="1361" cy="46"/>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539750" y="836613"/>
            <a:ext cx="8001000" cy="5472112"/>
          </a:xfrm>
        </p:spPr>
        <p:txBody>
          <a:bodyPr/>
          <a:lstStyle/>
          <a:p>
            <a:r>
              <a:rPr lang="zh-CN" altLang="en-US" dirty="0"/>
              <a:t>内存扩充技术</a:t>
            </a:r>
          </a:p>
          <a:p>
            <a:pPr lvl="1"/>
            <a:r>
              <a:rPr lang="zh-CN" altLang="en-US" dirty="0"/>
              <a:t>问题：如何在有限的主存的空间中运行大型程序？</a:t>
            </a:r>
          </a:p>
          <a:p>
            <a:pPr lvl="1"/>
            <a:r>
              <a:rPr lang="zh-CN" altLang="en-US" dirty="0"/>
              <a:t>方法</a:t>
            </a:r>
          </a:p>
          <a:p>
            <a:pPr lvl="2"/>
            <a:r>
              <a:rPr lang="zh-CN" altLang="en-US" dirty="0"/>
              <a:t>物理上的扩充</a:t>
            </a:r>
          </a:p>
          <a:p>
            <a:pPr lvl="3"/>
            <a:r>
              <a:rPr lang="zh-CN" altLang="en-US" dirty="0"/>
              <a:t>为系统配置更多的存储器芯片</a:t>
            </a:r>
          </a:p>
          <a:p>
            <a:pPr lvl="2"/>
            <a:r>
              <a:rPr lang="zh-CN" altLang="en-US" dirty="0"/>
              <a:t>逻辑上的扩充</a:t>
            </a:r>
          </a:p>
          <a:p>
            <a:pPr lvl="3"/>
            <a:r>
              <a:rPr lang="zh-CN" altLang="en-US" dirty="0"/>
              <a:t>借用软件技术实现主存容量的扩充目的</a:t>
            </a:r>
          </a:p>
          <a:p>
            <a:pPr lvl="1"/>
            <a:r>
              <a:rPr lang="zh-CN" altLang="en-US" dirty="0"/>
              <a:t>逻辑扩充技术</a:t>
            </a:r>
          </a:p>
          <a:p>
            <a:pPr lvl="2"/>
            <a:r>
              <a:rPr lang="zh-CN" altLang="en-US" dirty="0"/>
              <a:t>覆盖</a:t>
            </a:r>
            <a:r>
              <a:rPr lang="zh-CN" altLang="en-US" dirty="0" smtClean="0"/>
              <a:t>技术（</a:t>
            </a:r>
            <a:r>
              <a:rPr lang="en-US" altLang="zh-CN" dirty="0" smtClean="0"/>
              <a:t>overlaying</a:t>
            </a:r>
            <a:r>
              <a:rPr lang="zh-CN" altLang="en-US" dirty="0" smtClean="0"/>
              <a:t>）</a:t>
            </a:r>
            <a:endParaRPr lang="zh-CN" altLang="en-US" dirty="0"/>
          </a:p>
          <a:p>
            <a:pPr lvl="2"/>
            <a:r>
              <a:rPr lang="zh-CN" altLang="en-US" dirty="0"/>
              <a:t>交换</a:t>
            </a:r>
            <a:r>
              <a:rPr lang="zh-CN" altLang="en-US" dirty="0" smtClean="0"/>
              <a:t>技术</a:t>
            </a:r>
            <a:r>
              <a:rPr lang="zh-CN" altLang="en-US" dirty="0"/>
              <a:t>（</a:t>
            </a:r>
            <a:r>
              <a:rPr lang="zh-CN" altLang="en-US" dirty="0" smtClean="0"/>
              <a:t>虚拟存储技术，</a:t>
            </a:r>
            <a:r>
              <a:rPr lang="en-US" altLang="zh-CN" dirty="0"/>
              <a:t>virtual memory</a:t>
            </a:r>
            <a:r>
              <a:rPr lang="zh-CN" altLang="en-US" dirty="0" smtClean="0"/>
              <a:t>）</a:t>
            </a:r>
            <a:endParaRPr lang="en-US" altLang="zh-CN"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51520" y="836613"/>
            <a:ext cx="8640960" cy="5400675"/>
          </a:xfrm>
        </p:spPr>
        <p:txBody>
          <a:bodyPr/>
          <a:lstStyle/>
          <a:p>
            <a:r>
              <a:rPr lang="zh-CN" altLang="en-US" dirty="0"/>
              <a:t>内存扩充技术</a:t>
            </a:r>
          </a:p>
          <a:p>
            <a:pPr lvl="1"/>
            <a:r>
              <a:rPr lang="zh-CN" altLang="en-US" dirty="0"/>
              <a:t>覆盖技术</a:t>
            </a:r>
          </a:p>
          <a:p>
            <a:pPr lvl="2"/>
            <a:r>
              <a:rPr lang="zh-CN" altLang="en-US" dirty="0"/>
              <a:t>是指同一内存区可以被不同的程序段重复使用</a:t>
            </a:r>
          </a:p>
          <a:p>
            <a:pPr lvl="3"/>
            <a:r>
              <a:rPr lang="zh-CN" altLang="en-US" dirty="0"/>
              <a:t>将大的程序划分为主存中可以容纳的独立的逻辑处理段</a:t>
            </a:r>
          </a:p>
          <a:p>
            <a:pPr lvl="3"/>
            <a:r>
              <a:rPr lang="zh-CN" altLang="en-US" dirty="0"/>
              <a:t>每次只调入其中的一段进行处理</a:t>
            </a:r>
          </a:p>
          <a:p>
            <a:pPr lvl="2"/>
            <a:r>
              <a:rPr lang="zh-CN" altLang="en-US" dirty="0"/>
              <a:t>早期程序设计中，经常采用类似的方法处理大的问题</a:t>
            </a:r>
          </a:p>
          <a:p>
            <a:pPr lvl="3"/>
            <a:r>
              <a:rPr lang="zh-CN" altLang="en-US" dirty="0"/>
              <a:t>例如在大型线性方程组求解处理时，采用“分块”算法将大的系数矩阵分为小块矩阵</a:t>
            </a:r>
            <a:r>
              <a:rPr lang="zh-CN" altLang="en-US" dirty="0" smtClean="0"/>
              <a:t>求解</a:t>
            </a:r>
            <a:endParaRPr lang="zh-CN" alt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xfrm>
            <a:off x="539750" y="836613"/>
            <a:ext cx="8208963" cy="5400675"/>
          </a:xfrm>
        </p:spPr>
        <p:txBody>
          <a:bodyPr/>
          <a:lstStyle/>
          <a:p>
            <a:r>
              <a:rPr lang="zh-CN" altLang="en-US" dirty="0"/>
              <a:t>内存扩充技术</a:t>
            </a:r>
          </a:p>
          <a:p>
            <a:pPr lvl="1"/>
            <a:r>
              <a:rPr lang="zh-CN" altLang="en-US" dirty="0"/>
              <a:t>覆盖技术</a:t>
            </a:r>
          </a:p>
          <a:p>
            <a:pPr lvl="2"/>
            <a:r>
              <a:rPr lang="zh-CN" altLang="en-US" dirty="0"/>
              <a:t>若把作业</a:t>
            </a:r>
            <a:r>
              <a:rPr lang="en-US" altLang="zh-CN" dirty="0"/>
              <a:t>P</a:t>
            </a:r>
            <a:r>
              <a:rPr lang="zh-CN" altLang="en-US" dirty="0"/>
              <a:t>全部进入内存需要</a:t>
            </a:r>
            <a:r>
              <a:rPr lang="en-US" altLang="zh-CN" dirty="0"/>
              <a:t>190K</a:t>
            </a:r>
            <a:r>
              <a:rPr lang="zh-CN" altLang="en-US" dirty="0"/>
              <a:t>，而使用覆盖技术后只占用</a:t>
            </a:r>
            <a:r>
              <a:rPr lang="en-US" altLang="zh-CN" dirty="0"/>
              <a:t>110K</a:t>
            </a:r>
            <a:r>
              <a:rPr lang="zh-CN" altLang="en-US" dirty="0"/>
              <a:t>内存</a:t>
            </a:r>
          </a:p>
          <a:p>
            <a:pPr lvl="2"/>
            <a:r>
              <a:rPr lang="zh-CN" altLang="en-US" dirty="0"/>
              <a:t>通常覆盖技术主要用于</a:t>
            </a:r>
            <a:r>
              <a:rPr lang="zh-CN" altLang="en-US" dirty="0">
                <a:solidFill>
                  <a:srgbClr val="FF0000"/>
                </a:solidFill>
              </a:rPr>
              <a:t>系统程序</a:t>
            </a:r>
            <a:r>
              <a:rPr lang="zh-CN" altLang="en-US" dirty="0"/>
              <a:t>的内存管理上</a:t>
            </a:r>
          </a:p>
        </p:txBody>
      </p:sp>
      <p:grpSp>
        <p:nvGrpSpPr>
          <p:cNvPr id="69676" name="Group 44"/>
          <p:cNvGrpSpPr>
            <a:grpSpLocks/>
          </p:cNvGrpSpPr>
          <p:nvPr/>
        </p:nvGrpSpPr>
        <p:grpSpPr bwMode="auto">
          <a:xfrm>
            <a:off x="611188" y="3635375"/>
            <a:ext cx="7705725" cy="2241550"/>
            <a:chOff x="521" y="2290"/>
            <a:chExt cx="4854" cy="1412"/>
          </a:xfrm>
        </p:grpSpPr>
        <p:sp>
          <p:nvSpPr>
            <p:cNvPr id="69636" name="Rectangle 4"/>
            <p:cNvSpPr>
              <a:spLocks noChangeArrowheads="1"/>
            </p:cNvSpPr>
            <p:nvPr/>
          </p:nvSpPr>
          <p:spPr bwMode="auto">
            <a:xfrm>
              <a:off x="521" y="3452"/>
              <a:ext cx="189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latin typeface="宋体" pitchFamily="2" charset="-122"/>
                </a:rPr>
                <a:t>     </a:t>
              </a:r>
              <a:r>
                <a:rPr kumimoji="1" lang="en-US" altLang="zh-CN" sz="2000" b="1">
                  <a:solidFill>
                    <a:srgbClr val="000066"/>
                  </a:solidFill>
                  <a:latin typeface="宋体" pitchFamily="2" charset="-122"/>
                </a:rPr>
                <a:t>(a)</a:t>
              </a:r>
              <a:r>
                <a:rPr kumimoji="1" lang="zh-CN" altLang="en-US" sz="2000" b="1">
                  <a:solidFill>
                    <a:srgbClr val="000066"/>
                  </a:solidFill>
                  <a:latin typeface="宋体" pitchFamily="2" charset="-122"/>
                </a:rPr>
                <a:t>作业的调用结构</a:t>
              </a:r>
            </a:p>
          </p:txBody>
        </p:sp>
        <p:sp>
          <p:nvSpPr>
            <p:cNvPr id="69637" name="Rectangle 5"/>
            <p:cNvSpPr>
              <a:spLocks noChangeArrowheads="1"/>
            </p:cNvSpPr>
            <p:nvPr/>
          </p:nvSpPr>
          <p:spPr bwMode="auto">
            <a:xfrm>
              <a:off x="2942" y="3437"/>
              <a:ext cx="18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b="1">
                  <a:solidFill>
                    <a:srgbClr val="000066"/>
                  </a:solidFill>
                  <a:latin typeface="宋体" pitchFamily="2" charset="-122"/>
                </a:rPr>
                <a:t>(b)</a:t>
              </a:r>
              <a:r>
                <a:rPr kumimoji="1" lang="zh-CN" altLang="en-US" sz="2000" b="1">
                  <a:solidFill>
                    <a:srgbClr val="000066"/>
                  </a:solidFill>
                  <a:latin typeface="宋体" pitchFamily="2" charset="-122"/>
                </a:rPr>
                <a:t>覆盖结构及内存分配</a:t>
              </a:r>
            </a:p>
          </p:txBody>
        </p:sp>
        <p:sp>
          <p:nvSpPr>
            <p:cNvPr id="69638" name="Text Box 6"/>
            <p:cNvSpPr txBox="1">
              <a:spLocks noChangeArrowheads="1"/>
            </p:cNvSpPr>
            <p:nvPr/>
          </p:nvSpPr>
          <p:spPr bwMode="auto">
            <a:xfrm>
              <a:off x="1489" y="3149"/>
              <a:ext cx="586" cy="237"/>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0066"/>
                  </a:solidFill>
                  <a:latin typeface="Arial" charset="0"/>
                </a:rPr>
                <a:t>E 20K</a:t>
              </a:r>
            </a:p>
          </p:txBody>
        </p:sp>
        <p:sp>
          <p:nvSpPr>
            <p:cNvPr id="69639" name="Text Box 7"/>
            <p:cNvSpPr txBox="1">
              <a:spLocks noChangeArrowheads="1"/>
            </p:cNvSpPr>
            <p:nvPr/>
          </p:nvSpPr>
          <p:spPr bwMode="auto">
            <a:xfrm>
              <a:off x="1182" y="2381"/>
              <a:ext cx="594" cy="23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0066"/>
                  </a:solidFill>
                  <a:latin typeface="Arial" charset="0"/>
                </a:rPr>
                <a:t>A 20K</a:t>
              </a:r>
            </a:p>
          </p:txBody>
        </p:sp>
        <p:sp>
          <p:nvSpPr>
            <p:cNvPr id="69640" name="Text Box 8"/>
            <p:cNvSpPr txBox="1">
              <a:spLocks noChangeArrowheads="1"/>
            </p:cNvSpPr>
            <p:nvPr/>
          </p:nvSpPr>
          <p:spPr bwMode="auto">
            <a:xfrm>
              <a:off x="1489" y="2787"/>
              <a:ext cx="595" cy="237"/>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0066"/>
                  </a:solidFill>
                  <a:latin typeface="Arial" charset="0"/>
                </a:rPr>
                <a:t>C 30K</a:t>
              </a:r>
            </a:p>
          </p:txBody>
        </p:sp>
        <p:sp>
          <p:nvSpPr>
            <p:cNvPr id="69641" name="Text Box 9"/>
            <p:cNvSpPr txBox="1">
              <a:spLocks noChangeArrowheads="1"/>
            </p:cNvSpPr>
            <p:nvPr/>
          </p:nvSpPr>
          <p:spPr bwMode="auto">
            <a:xfrm>
              <a:off x="2174" y="3149"/>
              <a:ext cx="576" cy="237"/>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0066"/>
                  </a:solidFill>
                  <a:latin typeface="Arial" charset="0"/>
                </a:rPr>
                <a:t>F 40K</a:t>
              </a:r>
            </a:p>
          </p:txBody>
        </p:sp>
        <p:sp>
          <p:nvSpPr>
            <p:cNvPr id="69642" name="Text Box 10"/>
            <p:cNvSpPr txBox="1">
              <a:spLocks noChangeArrowheads="1"/>
            </p:cNvSpPr>
            <p:nvPr/>
          </p:nvSpPr>
          <p:spPr bwMode="auto">
            <a:xfrm>
              <a:off x="736" y="2787"/>
              <a:ext cx="594" cy="237"/>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0066"/>
                  </a:solidFill>
                  <a:latin typeface="Arial" charset="0"/>
                </a:rPr>
                <a:t>B 50K</a:t>
              </a:r>
            </a:p>
          </p:txBody>
        </p:sp>
        <p:sp>
          <p:nvSpPr>
            <p:cNvPr id="69643" name="Text Box 11"/>
            <p:cNvSpPr txBox="1">
              <a:spLocks noChangeArrowheads="1"/>
            </p:cNvSpPr>
            <p:nvPr/>
          </p:nvSpPr>
          <p:spPr bwMode="auto">
            <a:xfrm>
              <a:off x="736" y="3149"/>
              <a:ext cx="594" cy="237"/>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b="1">
                  <a:solidFill>
                    <a:srgbClr val="000066"/>
                  </a:solidFill>
                  <a:latin typeface="Arial" charset="0"/>
                </a:rPr>
                <a:t>D 30K</a:t>
              </a:r>
            </a:p>
          </p:txBody>
        </p:sp>
        <p:sp>
          <p:nvSpPr>
            <p:cNvPr id="69644" name="Line 12"/>
            <p:cNvSpPr>
              <a:spLocks noChangeShapeType="1"/>
            </p:cNvSpPr>
            <p:nvPr/>
          </p:nvSpPr>
          <p:spPr bwMode="auto">
            <a:xfrm>
              <a:off x="1436" y="2636"/>
              <a:ext cx="0"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5" name="Line 13"/>
            <p:cNvSpPr>
              <a:spLocks noChangeShapeType="1"/>
            </p:cNvSpPr>
            <p:nvPr/>
          </p:nvSpPr>
          <p:spPr bwMode="auto">
            <a:xfrm>
              <a:off x="1005" y="2684"/>
              <a:ext cx="75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6" name="Line 14"/>
            <p:cNvSpPr>
              <a:spLocks noChangeShapeType="1"/>
            </p:cNvSpPr>
            <p:nvPr/>
          </p:nvSpPr>
          <p:spPr bwMode="auto">
            <a:xfrm>
              <a:off x="1005" y="268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7" name="Line 15"/>
            <p:cNvSpPr>
              <a:spLocks noChangeShapeType="1"/>
            </p:cNvSpPr>
            <p:nvPr/>
          </p:nvSpPr>
          <p:spPr bwMode="auto">
            <a:xfrm>
              <a:off x="1758" y="2684"/>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8" name="Line 16"/>
            <p:cNvSpPr>
              <a:spLocks noChangeShapeType="1"/>
            </p:cNvSpPr>
            <p:nvPr/>
          </p:nvSpPr>
          <p:spPr bwMode="auto">
            <a:xfrm>
              <a:off x="1005" y="302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49" name="Line 17"/>
            <p:cNvSpPr>
              <a:spLocks noChangeShapeType="1"/>
            </p:cNvSpPr>
            <p:nvPr/>
          </p:nvSpPr>
          <p:spPr bwMode="auto">
            <a:xfrm>
              <a:off x="1758" y="302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0" name="Line 18"/>
            <p:cNvSpPr>
              <a:spLocks noChangeShapeType="1"/>
            </p:cNvSpPr>
            <p:nvPr/>
          </p:nvSpPr>
          <p:spPr bwMode="auto">
            <a:xfrm>
              <a:off x="1758" y="3020"/>
              <a:ext cx="64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51" name="Rectangle 19"/>
            <p:cNvSpPr>
              <a:spLocks noChangeArrowheads="1"/>
            </p:cNvSpPr>
            <p:nvPr/>
          </p:nvSpPr>
          <p:spPr bwMode="auto">
            <a:xfrm>
              <a:off x="4105" y="3107"/>
              <a:ext cx="1270" cy="363"/>
            </a:xfrm>
            <a:prstGeom prst="rect">
              <a:avLst/>
            </a:prstGeom>
            <a:solidFill>
              <a:srgbClr val="CC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solidFill>
                    <a:srgbClr val="000066"/>
                  </a:solidFill>
                  <a:latin typeface="Arial" charset="0"/>
                </a:rPr>
                <a:t>覆盖区</a:t>
              </a:r>
              <a:r>
                <a:rPr kumimoji="1" lang="en-US" altLang="zh-CN" sz="2000" b="1">
                  <a:solidFill>
                    <a:srgbClr val="000066"/>
                  </a:solidFill>
                  <a:latin typeface="Arial" charset="0"/>
                </a:rPr>
                <a:t>2(40K)</a:t>
              </a:r>
            </a:p>
          </p:txBody>
        </p:sp>
        <p:sp>
          <p:nvSpPr>
            <p:cNvPr id="69652" name="Rectangle 20"/>
            <p:cNvSpPr>
              <a:spLocks noChangeArrowheads="1"/>
            </p:cNvSpPr>
            <p:nvPr/>
          </p:nvSpPr>
          <p:spPr bwMode="auto">
            <a:xfrm>
              <a:off x="4105" y="2699"/>
              <a:ext cx="1270" cy="40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solidFill>
                    <a:srgbClr val="000066"/>
                  </a:solidFill>
                  <a:latin typeface="Arial" charset="0"/>
                </a:rPr>
                <a:t>覆盖区</a:t>
              </a:r>
              <a:r>
                <a:rPr kumimoji="1" lang="en-US" altLang="zh-CN" sz="2000" b="1">
                  <a:solidFill>
                    <a:srgbClr val="000066"/>
                  </a:solidFill>
                  <a:latin typeface="Arial" charset="0"/>
                </a:rPr>
                <a:t>1(50K)</a:t>
              </a:r>
            </a:p>
          </p:txBody>
        </p:sp>
        <p:sp>
          <p:nvSpPr>
            <p:cNvPr id="69653" name="Rectangle 21"/>
            <p:cNvSpPr>
              <a:spLocks noChangeArrowheads="1"/>
            </p:cNvSpPr>
            <p:nvPr/>
          </p:nvSpPr>
          <p:spPr bwMode="auto">
            <a:xfrm>
              <a:off x="4105" y="2290"/>
              <a:ext cx="1270" cy="409"/>
            </a:xfrm>
            <a:prstGeom prst="rect">
              <a:avLst/>
            </a:prstGeom>
            <a:solidFill>
              <a:srgbClr val="66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solidFill>
                    <a:srgbClr val="000066"/>
                  </a:solidFill>
                  <a:latin typeface="Arial" charset="0"/>
                </a:rPr>
                <a:t>作业</a:t>
              </a:r>
              <a:r>
                <a:rPr kumimoji="1" lang="en-US" altLang="zh-CN" sz="2000" b="1">
                  <a:solidFill>
                    <a:srgbClr val="000066"/>
                  </a:solidFill>
                  <a:latin typeface="Arial" charset="0"/>
                </a:rPr>
                <a:t>P</a:t>
              </a:r>
              <a:r>
                <a:rPr kumimoji="1" lang="zh-CN" altLang="en-US" sz="2000" b="1">
                  <a:solidFill>
                    <a:srgbClr val="000066"/>
                  </a:solidFill>
                  <a:latin typeface="Arial" charset="0"/>
                </a:rPr>
                <a:t>的常驻区</a:t>
              </a:r>
              <a:r>
                <a:rPr kumimoji="1" lang="en-US" altLang="zh-CN" sz="2000" b="1">
                  <a:solidFill>
                    <a:srgbClr val="000066"/>
                  </a:solidFill>
                  <a:latin typeface="Arial" charset="0"/>
                </a:rPr>
                <a:t>A(20K)</a:t>
              </a:r>
            </a:p>
          </p:txBody>
        </p:sp>
        <p:sp>
          <p:nvSpPr>
            <p:cNvPr id="69660" name="Text Box 28"/>
            <p:cNvSpPr txBox="1">
              <a:spLocks noChangeArrowheads="1"/>
            </p:cNvSpPr>
            <p:nvPr/>
          </p:nvSpPr>
          <p:spPr bwMode="auto">
            <a:xfrm>
              <a:off x="3384" y="2396"/>
              <a:ext cx="214" cy="21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66"/>
                  </a:solidFill>
                  <a:latin typeface="Arial" charset="0"/>
                </a:rPr>
                <a:t>A</a:t>
              </a:r>
            </a:p>
          </p:txBody>
        </p:sp>
        <p:sp>
          <p:nvSpPr>
            <p:cNvPr id="69661" name="Text Box 29"/>
            <p:cNvSpPr txBox="1">
              <a:spLocks noChangeArrowheads="1"/>
            </p:cNvSpPr>
            <p:nvPr/>
          </p:nvSpPr>
          <p:spPr bwMode="auto">
            <a:xfrm>
              <a:off x="3284" y="2754"/>
              <a:ext cx="214" cy="218"/>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66"/>
                  </a:solidFill>
                  <a:latin typeface="Arial" charset="0"/>
                </a:rPr>
                <a:t>B</a:t>
              </a:r>
            </a:p>
          </p:txBody>
        </p:sp>
        <p:sp>
          <p:nvSpPr>
            <p:cNvPr id="69662" name="Text Box 30"/>
            <p:cNvSpPr txBox="1">
              <a:spLocks noChangeArrowheads="1"/>
            </p:cNvSpPr>
            <p:nvPr/>
          </p:nvSpPr>
          <p:spPr bwMode="auto">
            <a:xfrm>
              <a:off x="3715" y="2617"/>
              <a:ext cx="214" cy="218"/>
            </a:xfrm>
            <a:prstGeom prst="rect">
              <a:avLst/>
            </a:prstGeom>
            <a:solidFill>
              <a:srgbClr val="FF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66"/>
                  </a:solidFill>
                  <a:latin typeface="Arial" charset="0"/>
                </a:rPr>
                <a:t>C</a:t>
              </a:r>
            </a:p>
          </p:txBody>
        </p:sp>
        <p:sp>
          <p:nvSpPr>
            <p:cNvPr id="69663" name="Text Box 31"/>
            <p:cNvSpPr txBox="1">
              <a:spLocks noChangeArrowheads="1"/>
            </p:cNvSpPr>
            <p:nvPr/>
          </p:nvSpPr>
          <p:spPr bwMode="auto">
            <a:xfrm>
              <a:off x="2971" y="3252"/>
              <a:ext cx="214" cy="218"/>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66"/>
                  </a:solidFill>
                  <a:latin typeface="Arial" charset="0"/>
                </a:rPr>
                <a:t>D</a:t>
              </a:r>
            </a:p>
          </p:txBody>
        </p:sp>
        <p:sp>
          <p:nvSpPr>
            <p:cNvPr id="69664" name="Text Box 32"/>
            <p:cNvSpPr txBox="1">
              <a:spLocks noChangeArrowheads="1"/>
            </p:cNvSpPr>
            <p:nvPr/>
          </p:nvSpPr>
          <p:spPr bwMode="auto">
            <a:xfrm>
              <a:off x="3301" y="3116"/>
              <a:ext cx="207" cy="218"/>
            </a:xfrm>
            <a:prstGeom prst="rect">
              <a:avLst/>
            </a:prstGeom>
            <a:solidFill>
              <a:srgbClr val="99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66"/>
                  </a:solidFill>
                  <a:latin typeface="Arial" charset="0"/>
                </a:rPr>
                <a:t>E</a:t>
              </a:r>
            </a:p>
          </p:txBody>
        </p:sp>
        <p:sp>
          <p:nvSpPr>
            <p:cNvPr id="69665" name="Text Box 33"/>
            <p:cNvSpPr txBox="1">
              <a:spLocks noChangeArrowheads="1"/>
            </p:cNvSpPr>
            <p:nvPr/>
          </p:nvSpPr>
          <p:spPr bwMode="auto">
            <a:xfrm>
              <a:off x="3730" y="2946"/>
              <a:ext cx="200" cy="218"/>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a:solidFill>
                    <a:srgbClr val="000066"/>
                  </a:solidFill>
                  <a:latin typeface="Arial" charset="0"/>
                </a:rPr>
                <a:t>F</a:t>
              </a:r>
            </a:p>
          </p:txBody>
        </p:sp>
        <p:sp>
          <p:nvSpPr>
            <p:cNvPr id="69666" name="Line 34"/>
            <p:cNvSpPr>
              <a:spLocks noChangeShapeType="1"/>
            </p:cNvSpPr>
            <p:nvPr/>
          </p:nvSpPr>
          <p:spPr bwMode="auto">
            <a:xfrm>
              <a:off x="3624" y="2492"/>
              <a:ext cx="4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67" name="Line 35"/>
            <p:cNvSpPr>
              <a:spLocks noChangeShapeType="1"/>
            </p:cNvSpPr>
            <p:nvPr/>
          </p:nvSpPr>
          <p:spPr bwMode="auto">
            <a:xfrm>
              <a:off x="3947" y="2780"/>
              <a:ext cx="1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68" name="Line 36"/>
            <p:cNvSpPr>
              <a:spLocks noChangeShapeType="1"/>
            </p:cNvSpPr>
            <p:nvPr/>
          </p:nvSpPr>
          <p:spPr bwMode="auto">
            <a:xfrm>
              <a:off x="3516" y="2880"/>
              <a:ext cx="5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69" name="Line 37"/>
            <p:cNvSpPr>
              <a:spLocks noChangeShapeType="1"/>
            </p:cNvSpPr>
            <p:nvPr/>
          </p:nvSpPr>
          <p:spPr bwMode="auto">
            <a:xfrm>
              <a:off x="3947" y="3061"/>
              <a:ext cx="1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0" name="Line 38"/>
            <p:cNvSpPr>
              <a:spLocks noChangeShapeType="1"/>
            </p:cNvSpPr>
            <p:nvPr/>
          </p:nvSpPr>
          <p:spPr bwMode="auto">
            <a:xfrm>
              <a:off x="3516" y="3212"/>
              <a:ext cx="5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1" name="Line 39"/>
            <p:cNvSpPr>
              <a:spLocks noChangeShapeType="1"/>
            </p:cNvSpPr>
            <p:nvPr/>
          </p:nvSpPr>
          <p:spPr bwMode="auto">
            <a:xfrm>
              <a:off x="3198" y="3379"/>
              <a:ext cx="91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2" name="Rectangle 40"/>
            <p:cNvSpPr>
              <a:spLocks noChangeArrowheads="1"/>
            </p:cNvSpPr>
            <p:nvPr/>
          </p:nvSpPr>
          <p:spPr bwMode="auto">
            <a:xfrm>
              <a:off x="4105" y="2290"/>
              <a:ext cx="1270" cy="118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73" name="Line 41"/>
            <p:cNvSpPr>
              <a:spLocks noChangeShapeType="1"/>
            </p:cNvSpPr>
            <p:nvPr/>
          </p:nvSpPr>
          <p:spPr bwMode="auto">
            <a:xfrm>
              <a:off x="4105" y="2699"/>
              <a:ext cx="127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74" name="Line 42"/>
            <p:cNvSpPr>
              <a:spLocks noChangeShapeType="1"/>
            </p:cNvSpPr>
            <p:nvPr/>
          </p:nvSpPr>
          <p:spPr bwMode="auto">
            <a:xfrm>
              <a:off x="4105" y="3107"/>
              <a:ext cx="127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53752" y="836613"/>
            <a:ext cx="9036496" cy="5545137"/>
          </a:xfrm>
        </p:spPr>
        <p:txBody>
          <a:bodyPr/>
          <a:lstStyle/>
          <a:p>
            <a:pPr>
              <a:spcBef>
                <a:spcPct val="0"/>
              </a:spcBef>
            </a:pPr>
            <a:r>
              <a:rPr lang="zh-CN" altLang="en-US" sz="3600" dirty="0"/>
              <a:t>存储器</a:t>
            </a:r>
            <a:r>
              <a:rPr lang="zh-CN" altLang="en-US" dirty="0"/>
              <a:t>（</a:t>
            </a:r>
            <a:r>
              <a:rPr lang="en-US" altLang="zh-CN" dirty="0"/>
              <a:t>Memory</a:t>
            </a:r>
            <a:r>
              <a:rPr lang="zh-CN" altLang="en-US" dirty="0"/>
              <a:t>）</a:t>
            </a:r>
            <a:endParaRPr lang="zh-CN" altLang="en-US" sz="3600" dirty="0"/>
          </a:p>
          <a:p>
            <a:pPr lvl="1">
              <a:spcBef>
                <a:spcPct val="0"/>
              </a:spcBef>
            </a:pPr>
            <a:r>
              <a:rPr lang="zh-CN" altLang="en-US" dirty="0"/>
              <a:t>定义</a:t>
            </a:r>
          </a:p>
          <a:p>
            <a:pPr lvl="2">
              <a:spcBef>
                <a:spcPct val="0"/>
              </a:spcBef>
            </a:pPr>
            <a:r>
              <a:rPr lang="zh-CN" altLang="en-US" dirty="0"/>
              <a:t>能</a:t>
            </a:r>
            <a:r>
              <a:rPr lang="zh-CN" altLang="en-US" dirty="0" smtClean="0"/>
              <a:t>接收和保存</a:t>
            </a:r>
            <a:r>
              <a:rPr lang="zh-CN" altLang="en-US" dirty="0"/>
              <a:t>数据</a:t>
            </a:r>
            <a:r>
              <a:rPr lang="zh-CN" altLang="en-US" dirty="0" smtClean="0"/>
              <a:t>、且</a:t>
            </a:r>
            <a:r>
              <a:rPr lang="zh-CN" altLang="en-US" dirty="0"/>
              <a:t>能根据命令提供这些数据的装置</a:t>
            </a:r>
          </a:p>
          <a:p>
            <a:pPr lvl="1">
              <a:lnSpc>
                <a:spcPct val="150000"/>
              </a:lnSpc>
              <a:spcBef>
                <a:spcPct val="0"/>
              </a:spcBef>
            </a:pPr>
            <a:r>
              <a:rPr lang="zh-CN" altLang="en-US" dirty="0"/>
              <a:t>存储器的分类</a:t>
            </a:r>
          </a:p>
          <a:p>
            <a:pPr lvl="2" algn="just">
              <a:lnSpc>
                <a:spcPct val="150000"/>
              </a:lnSpc>
              <a:spcBef>
                <a:spcPct val="0"/>
              </a:spcBef>
            </a:pPr>
            <a:r>
              <a:rPr lang="zh-CN" altLang="en-US" dirty="0"/>
              <a:t>内存储器（简称</a:t>
            </a:r>
            <a:r>
              <a:rPr lang="zh-CN" altLang="en-US" dirty="0">
                <a:solidFill>
                  <a:srgbClr val="FF0000"/>
                </a:solidFill>
              </a:rPr>
              <a:t>内存</a:t>
            </a:r>
            <a:r>
              <a:rPr lang="zh-CN" altLang="en-US" dirty="0"/>
              <a:t>、主存、物理存储器）</a:t>
            </a:r>
          </a:p>
          <a:p>
            <a:pPr lvl="3" algn="just">
              <a:spcBef>
                <a:spcPct val="0"/>
              </a:spcBef>
            </a:pPr>
            <a:r>
              <a:rPr lang="zh-CN" altLang="en-US" dirty="0" smtClean="0">
                <a:solidFill>
                  <a:srgbClr val="FF0000"/>
                </a:solidFill>
              </a:rPr>
              <a:t>处理器能</a:t>
            </a:r>
            <a:r>
              <a:rPr lang="zh-CN" altLang="en-US" dirty="0">
                <a:solidFill>
                  <a:srgbClr val="FF0000"/>
                </a:solidFill>
              </a:rPr>
              <a:t>直接访问的存储器</a:t>
            </a:r>
            <a:r>
              <a:rPr lang="zh-CN" altLang="en-US" dirty="0"/>
              <a:t>，用来存放系统和用户的程序和数据</a:t>
            </a:r>
          </a:p>
          <a:p>
            <a:pPr lvl="3" algn="just">
              <a:spcBef>
                <a:spcPct val="0"/>
              </a:spcBef>
            </a:pPr>
            <a:r>
              <a:rPr lang="zh-CN" altLang="en-US" dirty="0"/>
              <a:t>特点：存取速度快，存储方式是以新换旧，断电则信息丢失</a:t>
            </a:r>
          </a:p>
          <a:p>
            <a:pPr lvl="2">
              <a:lnSpc>
                <a:spcPct val="150000"/>
              </a:lnSpc>
              <a:spcBef>
                <a:spcPct val="0"/>
              </a:spcBef>
            </a:pPr>
            <a:r>
              <a:rPr lang="zh-CN" altLang="en-US" dirty="0"/>
              <a:t>外存储器（简称外存、辅助存储器）</a:t>
            </a:r>
          </a:p>
          <a:p>
            <a:pPr lvl="3">
              <a:spcBef>
                <a:spcPct val="0"/>
              </a:spcBef>
            </a:pPr>
            <a:r>
              <a:rPr lang="zh-CN" altLang="en-US" dirty="0" smtClean="0"/>
              <a:t>处理器不能</a:t>
            </a:r>
            <a:r>
              <a:rPr lang="zh-CN" altLang="en-US" dirty="0"/>
              <a:t>直接访问的存储器。</a:t>
            </a:r>
          </a:p>
          <a:p>
            <a:pPr lvl="3">
              <a:spcBef>
                <a:spcPct val="0"/>
              </a:spcBef>
            </a:pPr>
            <a:r>
              <a:rPr lang="zh-CN" altLang="en-US" dirty="0"/>
              <a:t>用来存放用户的各种信息，存取速度相对内存而言要慢得多，但它可用来长期保存用户信息。如磁盘、光盘</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p:txBody>
          <a:bodyPr/>
          <a:lstStyle/>
          <a:p>
            <a:r>
              <a:rPr lang="zh-CN" altLang="en-US" dirty="0"/>
              <a:t>内存扩充技术</a:t>
            </a:r>
          </a:p>
          <a:p>
            <a:pPr lvl="1"/>
            <a:r>
              <a:rPr lang="zh-CN" altLang="en-US" dirty="0"/>
              <a:t>交换技术</a:t>
            </a:r>
          </a:p>
          <a:p>
            <a:pPr lvl="2"/>
            <a:r>
              <a:rPr lang="zh-CN" altLang="en-US" dirty="0"/>
              <a:t>是指在内外存之间交换程序和数据</a:t>
            </a:r>
          </a:p>
          <a:p>
            <a:pPr lvl="3"/>
            <a:r>
              <a:rPr lang="zh-CN" altLang="en-US" dirty="0"/>
              <a:t>在内存中只驻留一部分甚至只是少数几个用户进程</a:t>
            </a:r>
          </a:p>
          <a:p>
            <a:pPr lvl="3"/>
            <a:r>
              <a:rPr lang="zh-CN" altLang="en-US" dirty="0"/>
              <a:t>其余用户进程驻在外存，当用到时进入内存</a:t>
            </a:r>
          </a:p>
          <a:p>
            <a:pPr lvl="2"/>
            <a:r>
              <a:rPr lang="zh-CN" altLang="en-US" dirty="0"/>
              <a:t>交换技术使用户可以得到大容量的存储器和内存的运行速度</a:t>
            </a:r>
          </a:p>
          <a:p>
            <a:pPr lvl="2"/>
            <a:r>
              <a:rPr lang="zh-CN" altLang="en-US" dirty="0"/>
              <a:t>从存储管理的角度，交换并不是一种独立的存储管理方案</a:t>
            </a:r>
          </a:p>
          <a:p>
            <a:pPr lvl="3"/>
            <a:r>
              <a:rPr lang="zh-CN" altLang="en-US" dirty="0" smtClean="0"/>
              <a:t>与</a:t>
            </a:r>
            <a:r>
              <a:rPr lang="zh-CN" altLang="en-US" dirty="0"/>
              <a:t>分区技术结合，形成</a:t>
            </a:r>
            <a:r>
              <a:rPr lang="zh-CN" altLang="en-US" dirty="0">
                <a:solidFill>
                  <a:srgbClr val="FF0000"/>
                </a:solidFill>
              </a:rPr>
              <a:t>交换式分区</a:t>
            </a:r>
            <a:r>
              <a:rPr lang="zh-CN" altLang="en-US" dirty="0"/>
              <a:t>管理</a:t>
            </a:r>
          </a:p>
          <a:p>
            <a:pPr lvl="3"/>
            <a:r>
              <a:rPr lang="zh-CN" altLang="en-US" dirty="0" smtClean="0"/>
              <a:t>与</a:t>
            </a:r>
            <a:r>
              <a:rPr lang="zh-CN" altLang="en-US" dirty="0"/>
              <a:t>分页或分段技术结合，形成</a:t>
            </a:r>
            <a:r>
              <a:rPr lang="zh-CN" altLang="en-US" dirty="0">
                <a:solidFill>
                  <a:srgbClr val="FF0000"/>
                </a:solidFill>
              </a:rPr>
              <a:t>交换式分页</a:t>
            </a:r>
            <a:r>
              <a:rPr lang="zh-CN" altLang="en-US" dirty="0"/>
              <a:t>或</a:t>
            </a:r>
            <a:r>
              <a:rPr lang="zh-CN" altLang="en-US" dirty="0">
                <a:solidFill>
                  <a:srgbClr val="FF0000"/>
                </a:solidFill>
              </a:rPr>
              <a:t>分段</a:t>
            </a:r>
            <a:r>
              <a:rPr lang="zh-CN" altLang="en-US" dirty="0"/>
              <a:t>管理</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539750" y="836613"/>
            <a:ext cx="8136706" cy="5400675"/>
          </a:xfrm>
        </p:spPr>
        <p:txBody>
          <a:bodyPr/>
          <a:lstStyle/>
          <a:p>
            <a:r>
              <a:rPr lang="zh-CN" altLang="en-US" dirty="0"/>
              <a:t>内存扩充技术</a:t>
            </a:r>
          </a:p>
          <a:p>
            <a:pPr lvl="1"/>
            <a:r>
              <a:rPr lang="zh-CN" altLang="en-US" dirty="0"/>
              <a:t>交换技术</a:t>
            </a:r>
          </a:p>
          <a:p>
            <a:pPr lvl="2"/>
            <a:r>
              <a:rPr lang="zh-CN" altLang="en-US" dirty="0"/>
              <a:t>交换技术的实质</a:t>
            </a:r>
          </a:p>
          <a:p>
            <a:pPr lvl="3">
              <a:lnSpc>
                <a:spcPct val="150000"/>
              </a:lnSpc>
            </a:pPr>
            <a:r>
              <a:rPr lang="zh-CN" altLang="en-US" sz="2200" dirty="0" smtClean="0"/>
              <a:t>系统</a:t>
            </a:r>
            <a:r>
              <a:rPr lang="zh-CN" altLang="en-US" sz="2200" dirty="0"/>
              <a:t>把内存和外存统一进行管理，形成一个存储容量比实际内存大的存储器，这个存储器就是</a:t>
            </a:r>
            <a:r>
              <a:rPr lang="zh-CN" altLang="en-US" sz="2200" dirty="0">
                <a:solidFill>
                  <a:srgbClr val="FF0000"/>
                </a:solidFill>
              </a:rPr>
              <a:t>虚拟存储器</a:t>
            </a:r>
          </a:p>
          <a:p>
            <a:pPr lvl="3">
              <a:lnSpc>
                <a:spcPct val="150000"/>
              </a:lnSpc>
            </a:pPr>
            <a:r>
              <a:rPr lang="zh-CN" altLang="en-US" sz="2200" dirty="0"/>
              <a:t>它的最大容量受二个因素决定</a:t>
            </a:r>
          </a:p>
          <a:p>
            <a:pPr lvl="4">
              <a:lnSpc>
                <a:spcPct val="150000"/>
              </a:lnSpc>
            </a:pPr>
            <a:r>
              <a:rPr lang="zh-CN" altLang="en-US" dirty="0"/>
              <a:t>由计算机的地址结构而定</a:t>
            </a:r>
          </a:p>
          <a:p>
            <a:pPr lvl="4">
              <a:lnSpc>
                <a:spcPct val="150000"/>
              </a:lnSpc>
            </a:pPr>
            <a:r>
              <a:rPr lang="zh-CN" altLang="en-US" dirty="0"/>
              <a:t>内外存容量之和所确定</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p:txBody>
          <a:bodyPr/>
          <a:lstStyle/>
          <a:p>
            <a:pPr algn="just"/>
            <a:r>
              <a:rPr lang="zh-CN" altLang="en-US" dirty="0"/>
              <a:t>内存扩充技术</a:t>
            </a:r>
          </a:p>
          <a:p>
            <a:pPr lvl="1" algn="just"/>
            <a:r>
              <a:rPr lang="zh-CN" altLang="en-US" dirty="0"/>
              <a:t>虚拟存储技术</a:t>
            </a:r>
          </a:p>
          <a:p>
            <a:pPr lvl="2" algn="just"/>
            <a:r>
              <a:rPr lang="zh-CN" altLang="en-US" dirty="0"/>
              <a:t>引入背景</a:t>
            </a:r>
          </a:p>
          <a:p>
            <a:pPr lvl="3" algn="just"/>
            <a:r>
              <a:rPr lang="zh-CN" altLang="en-US" dirty="0"/>
              <a:t>计算机内存不够大一直是计算机应用中的瓶颈，多道程序的信息（程序和数据）同时放在内存往往接纳不下，内存越大越好</a:t>
            </a:r>
          </a:p>
          <a:p>
            <a:pPr lvl="3" algn="just"/>
            <a:r>
              <a:rPr lang="zh-CN" altLang="en-US" dirty="0"/>
              <a:t>引入虚拟存储技术是一种软件扩容的技术，已为现代操作系统所必备的一项功能</a:t>
            </a:r>
          </a:p>
          <a:p>
            <a:pPr lvl="2" algn="just"/>
            <a:r>
              <a:rPr lang="zh-CN" altLang="en-US" dirty="0"/>
              <a:t>基本思想</a:t>
            </a:r>
          </a:p>
          <a:p>
            <a:pPr lvl="3" algn="just"/>
            <a:r>
              <a:rPr lang="zh-CN" altLang="en-US" dirty="0"/>
              <a:t>作业的地址空间和物理地址空间视为两个不同的概念，采用内、外存结合的办法，把部分外存作为主存使用，以此为用户提供了足够大的地址空间</a:t>
            </a:r>
            <a:r>
              <a:rPr lang="en-US" altLang="zh-CN" dirty="0">
                <a:latin typeface="Arial" charset="0"/>
              </a:rPr>
              <a:t>——</a:t>
            </a:r>
            <a:r>
              <a:rPr lang="zh-CN" altLang="en-US" dirty="0">
                <a:solidFill>
                  <a:srgbClr val="FF0000"/>
                </a:solidFill>
              </a:rPr>
              <a:t>虚存空间</a:t>
            </a:r>
          </a:p>
          <a:p>
            <a:pPr lvl="3" algn="just"/>
            <a:r>
              <a:rPr lang="zh-CN" altLang="en-US" dirty="0"/>
              <a:t>用户</a:t>
            </a:r>
            <a:r>
              <a:rPr lang="zh-CN" altLang="en-US" dirty="0" smtClean="0"/>
              <a:t>可在</a:t>
            </a:r>
            <a:r>
              <a:rPr lang="zh-CN" altLang="en-US" dirty="0"/>
              <a:t>这个</a:t>
            </a:r>
            <a:r>
              <a:rPr lang="zh-CN" altLang="en-US" dirty="0" smtClean="0"/>
              <a:t>地址空间编程</a:t>
            </a:r>
            <a:r>
              <a:rPr lang="zh-CN" altLang="en-US" dirty="0"/>
              <a:t>，</a:t>
            </a:r>
            <a:r>
              <a:rPr lang="zh-CN" altLang="en-US" dirty="0" smtClean="0"/>
              <a:t>而不</a:t>
            </a:r>
            <a:r>
              <a:rPr lang="zh-CN" altLang="en-US" dirty="0"/>
              <a:t>考虑主存的大小</a:t>
            </a:r>
          </a:p>
        </p:txBody>
      </p:sp>
      <p:sp>
        <p:nvSpPr>
          <p:cNvPr id="20484" name="Text Box 4"/>
          <p:cNvSpPr txBox="1">
            <a:spLocks noChangeArrowheads="1"/>
          </p:cNvSpPr>
          <p:nvPr/>
        </p:nvSpPr>
        <p:spPr bwMode="auto">
          <a:xfrm>
            <a:off x="4284663" y="936625"/>
            <a:ext cx="4464050" cy="1339850"/>
          </a:xfrm>
          <a:prstGeom prst="rect">
            <a:avLst/>
          </a:prstGeom>
          <a:solidFill>
            <a:srgbClr val="FFFFCC"/>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rgbClr val="000066"/>
                </a:solidFill>
              </a:rPr>
              <a:t>386</a:t>
            </a:r>
            <a:r>
              <a:rPr lang="zh-CN" altLang="en-US" sz="2000" b="1" dirty="0">
                <a:solidFill>
                  <a:srgbClr val="000066"/>
                </a:solidFill>
              </a:rPr>
              <a:t>地址总线</a:t>
            </a:r>
            <a:r>
              <a:rPr lang="en-US" altLang="zh-CN" sz="2000" b="1" dirty="0">
                <a:solidFill>
                  <a:srgbClr val="000066"/>
                </a:solidFill>
              </a:rPr>
              <a:t>32</a:t>
            </a:r>
            <a:r>
              <a:rPr lang="zh-CN" altLang="en-US" sz="2000" b="1" dirty="0">
                <a:solidFill>
                  <a:srgbClr val="000066"/>
                </a:solidFill>
              </a:rPr>
              <a:t>位，寻址</a:t>
            </a:r>
            <a:r>
              <a:rPr lang="en-US" altLang="zh-CN" sz="2000" b="1" dirty="0">
                <a:solidFill>
                  <a:srgbClr val="000066"/>
                </a:solidFill>
              </a:rPr>
              <a:t>2</a:t>
            </a:r>
            <a:r>
              <a:rPr lang="en-US" altLang="zh-CN" sz="2000" b="1" baseline="30000" dirty="0">
                <a:solidFill>
                  <a:srgbClr val="000066"/>
                </a:solidFill>
              </a:rPr>
              <a:t>32</a:t>
            </a:r>
            <a:r>
              <a:rPr lang="en-US" altLang="zh-CN" sz="2000" b="1" dirty="0">
                <a:solidFill>
                  <a:srgbClr val="000066"/>
                </a:solidFill>
              </a:rPr>
              <a:t>=</a:t>
            </a:r>
            <a:r>
              <a:rPr lang="en-US" altLang="zh-CN" sz="2000" b="1" dirty="0">
                <a:solidFill>
                  <a:schemeClr val="accent2"/>
                </a:solidFill>
              </a:rPr>
              <a:t>4GB</a:t>
            </a:r>
            <a:r>
              <a:rPr lang="en-US" altLang="zh-CN" sz="2000" b="1" dirty="0">
                <a:solidFill>
                  <a:srgbClr val="000066"/>
                </a:solidFill>
              </a:rPr>
              <a:t>,</a:t>
            </a:r>
            <a:r>
              <a:rPr lang="zh-CN" altLang="en-US" sz="2000" b="1" dirty="0">
                <a:solidFill>
                  <a:srgbClr val="000066"/>
                </a:solidFill>
              </a:rPr>
              <a:t>而实际物理内存往往不到</a:t>
            </a:r>
            <a:r>
              <a:rPr lang="en-US" altLang="zh-CN" sz="2000" b="1" dirty="0">
                <a:solidFill>
                  <a:srgbClr val="000066"/>
                </a:solidFill>
              </a:rPr>
              <a:t>4GB</a:t>
            </a:r>
            <a:r>
              <a:rPr lang="zh-CN" altLang="en-US" sz="2000" b="1" dirty="0">
                <a:solidFill>
                  <a:srgbClr val="000066"/>
                </a:solidFill>
              </a:rPr>
              <a:t>。</a:t>
            </a:r>
          </a:p>
          <a:p>
            <a:r>
              <a:rPr lang="en-US" altLang="zh-CN" sz="2000" b="1" dirty="0">
                <a:solidFill>
                  <a:srgbClr val="000066"/>
                </a:solidFill>
              </a:rPr>
              <a:t>64</a:t>
            </a:r>
            <a:r>
              <a:rPr lang="zh-CN" altLang="en-US" sz="2000" b="1" dirty="0">
                <a:solidFill>
                  <a:srgbClr val="000066"/>
                </a:solidFill>
              </a:rPr>
              <a:t>位计算机地址总线</a:t>
            </a:r>
            <a:r>
              <a:rPr lang="en-US" altLang="zh-CN" sz="2000" b="1" dirty="0">
                <a:solidFill>
                  <a:srgbClr val="000066"/>
                </a:solidFill>
              </a:rPr>
              <a:t>64</a:t>
            </a:r>
            <a:r>
              <a:rPr lang="zh-CN" altLang="en-US" sz="2000" b="1" dirty="0">
                <a:solidFill>
                  <a:srgbClr val="000066"/>
                </a:solidFill>
              </a:rPr>
              <a:t>位，寻址</a:t>
            </a:r>
          </a:p>
          <a:p>
            <a:r>
              <a:rPr lang="zh-CN" altLang="en-US" sz="2000" b="1" dirty="0">
                <a:solidFill>
                  <a:srgbClr val="000066"/>
                </a:solidFill>
              </a:rPr>
              <a:t>可达</a:t>
            </a:r>
            <a:r>
              <a:rPr lang="en-US" altLang="zh-CN" sz="2000" b="1" dirty="0" smtClean="0">
                <a:solidFill>
                  <a:srgbClr val="000066"/>
                </a:solidFill>
              </a:rPr>
              <a:t>2</a:t>
            </a:r>
            <a:r>
              <a:rPr lang="en-US" altLang="zh-CN" sz="2000" b="1" baseline="30000" dirty="0" smtClean="0">
                <a:solidFill>
                  <a:srgbClr val="000066"/>
                </a:solidFill>
              </a:rPr>
              <a:t>64</a:t>
            </a:r>
            <a:r>
              <a:rPr lang="en-US" altLang="zh-CN" sz="2000" b="1" dirty="0" smtClean="0">
                <a:solidFill>
                  <a:srgbClr val="000066"/>
                </a:solidFill>
              </a:rPr>
              <a:t>=</a:t>
            </a:r>
            <a:r>
              <a:rPr lang="en-US" altLang="zh-CN" sz="2000" b="1" dirty="0" smtClean="0">
                <a:solidFill>
                  <a:schemeClr val="accent2"/>
                </a:solidFill>
              </a:rPr>
              <a:t>16777216</a:t>
            </a:r>
            <a:r>
              <a:rPr lang="zh-CN" altLang="en-US" sz="2000" b="1" dirty="0" smtClean="0">
                <a:solidFill>
                  <a:schemeClr val="accent2"/>
                </a:solidFill>
              </a:rPr>
              <a:t>（</a:t>
            </a:r>
            <a:r>
              <a:rPr lang="en-US" altLang="zh-CN" sz="2000" b="1" dirty="0" smtClean="0">
                <a:solidFill>
                  <a:schemeClr val="accent2"/>
                </a:solidFill>
              </a:rPr>
              <a:t>2</a:t>
            </a:r>
            <a:r>
              <a:rPr lang="en-US" altLang="zh-CN" sz="2000" b="1" baseline="30000" dirty="0" smtClean="0">
                <a:solidFill>
                  <a:schemeClr val="accent2"/>
                </a:solidFill>
              </a:rPr>
              <a:t>24</a:t>
            </a:r>
            <a:r>
              <a:rPr lang="zh-CN" altLang="en-US" sz="2000" b="1" dirty="0" smtClean="0">
                <a:solidFill>
                  <a:schemeClr val="accent2"/>
                </a:solidFill>
              </a:rPr>
              <a:t>）</a:t>
            </a:r>
            <a:r>
              <a:rPr lang="en-US" altLang="zh-CN" sz="2000" b="1" dirty="0" smtClean="0">
                <a:solidFill>
                  <a:schemeClr val="accent2"/>
                </a:solidFill>
              </a:rPr>
              <a:t>TB</a:t>
            </a:r>
            <a:endParaRPr lang="en-US" altLang="zh-CN" sz="2000" b="1" dirty="0">
              <a:solidFill>
                <a:schemeClr val="accent2"/>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p:txBody>
          <a:bodyPr/>
          <a:lstStyle/>
          <a:p>
            <a:pPr algn="just"/>
            <a:r>
              <a:rPr lang="zh-CN" altLang="en-US" dirty="0"/>
              <a:t>内存扩充技术</a:t>
            </a:r>
          </a:p>
          <a:p>
            <a:pPr lvl="1" algn="just"/>
            <a:r>
              <a:rPr lang="zh-CN" altLang="en-US" dirty="0"/>
              <a:t>虚拟存储技术</a:t>
            </a:r>
          </a:p>
          <a:p>
            <a:pPr lvl="2" algn="just"/>
            <a:r>
              <a:rPr lang="zh-CN" altLang="en-US" dirty="0">
                <a:solidFill>
                  <a:srgbClr val="FF0000"/>
                </a:solidFill>
              </a:rPr>
              <a:t>虚拟存储技术即交换</a:t>
            </a:r>
            <a:r>
              <a:rPr lang="zh-CN" altLang="en-US" dirty="0" smtClean="0">
                <a:solidFill>
                  <a:srgbClr val="FF0000"/>
                </a:solidFill>
              </a:rPr>
              <a:t>技术（</a:t>
            </a:r>
            <a:r>
              <a:rPr lang="en-US" altLang="zh-CN" dirty="0" smtClean="0">
                <a:solidFill>
                  <a:srgbClr val="FF0000"/>
                </a:solidFill>
              </a:rPr>
              <a:t>swap</a:t>
            </a:r>
            <a:r>
              <a:rPr lang="zh-CN" altLang="en-US" dirty="0" smtClean="0">
                <a:solidFill>
                  <a:srgbClr val="FF0000"/>
                </a:solidFill>
              </a:rPr>
              <a:t>）</a:t>
            </a:r>
            <a:r>
              <a:rPr lang="zh-CN" altLang="en-US" dirty="0" smtClean="0"/>
              <a:t>，</a:t>
            </a:r>
            <a:r>
              <a:rPr lang="zh-CN" altLang="en-US" dirty="0"/>
              <a:t>实质上是系统把内存和外存统一进行管理，形成一个存储容量比实际内存大的存储器</a:t>
            </a:r>
          </a:p>
          <a:p>
            <a:pPr lvl="3" algn="just"/>
            <a:r>
              <a:rPr lang="zh-CN" altLang="en-US" dirty="0"/>
              <a:t>虚拟存储实现是以</a:t>
            </a:r>
            <a:r>
              <a:rPr lang="en-US" altLang="zh-CN" dirty="0"/>
              <a:t>CPU</a:t>
            </a:r>
            <a:r>
              <a:rPr lang="zh-CN" altLang="en-US" dirty="0"/>
              <a:t>运算为</a:t>
            </a:r>
            <a:r>
              <a:rPr lang="zh-CN" altLang="en-US" dirty="0" smtClean="0"/>
              <a:t>代价，</a:t>
            </a:r>
            <a:r>
              <a:rPr lang="zh-CN" altLang="en-US" dirty="0"/>
              <a:t>即“以时间换取空间”</a:t>
            </a:r>
          </a:p>
          <a:p>
            <a:pPr lvl="2" algn="just"/>
            <a:r>
              <a:rPr lang="zh-CN" altLang="en-US" dirty="0"/>
              <a:t>虚拟存储器技术是在硬件和软件的共同支持下实现的（</a:t>
            </a:r>
            <a:r>
              <a:rPr lang="en-US" altLang="zh-CN" dirty="0"/>
              <a:t>CPU</a:t>
            </a:r>
            <a:r>
              <a:rPr lang="zh-CN" altLang="en-US" dirty="0"/>
              <a:t>和操作系统）</a:t>
            </a:r>
          </a:p>
          <a:p>
            <a:pPr lvl="3" algn="just"/>
            <a:r>
              <a:rPr lang="zh-CN" altLang="en-US" dirty="0"/>
              <a:t>硬件负责虚实地址的转换</a:t>
            </a:r>
          </a:p>
          <a:p>
            <a:pPr lvl="3" algn="just"/>
            <a:r>
              <a:rPr lang="zh-CN" altLang="en-US" dirty="0"/>
              <a:t>软件负责实存（主存）和虚存（外存）之间的信息调度管理</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p:txBody>
          <a:bodyPr/>
          <a:lstStyle/>
          <a:p>
            <a:pPr algn="just"/>
            <a:r>
              <a:rPr lang="zh-CN" altLang="en-US"/>
              <a:t>内存扩充技术</a:t>
            </a:r>
          </a:p>
          <a:p>
            <a:pPr lvl="1" algn="just"/>
            <a:r>
              <a:rPr lang="zh-CN" altLang="en-US"/>
              <a:t>虚拟存储技术</a:t>
            </a:r>
          </a:p>
          <a:p>
            <a:pPr lvl="2" algn="just"/>
            <a:r>
              <a:rPr lang="zh-CN" altLang="en-US"/>
              <a:t>虚拟存储器的组成</a:t>
            </a:r>
          </a:p>
        </p:txBody>
      </p:sp>
      <p:sp>
        <p:nvSpPr>
          <p:cNvPr id="96260" name="Rectangle 4"/>
          <p:cNvSpPr>
            <a:spLocks noChangeArrowheads="1"/>
          </p:cNvSpPr>
          <p:nvPr/>
        </p:nvSpPr>
        <p:spPr bwMode="auto">
          <a:xfrm>
            <a:off x="4498975" y="2781300"/>
            <a:ext cx="3600450" cy="2519363"/>
          </a:xfrm>
          <a:prstGeom prst="rect">
            <a:avLst/>
          </a:prstGeom>
          <a:solidFill>
            <a:srgbClr val="FFCC99"/>
          </a:solidFill>
          <a:ln w="28575">
            <a:solidFill>
              <a:schemeClr val="accent2"/>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6262" name="Oval 6"/>
          <p:cNvSpPr>
            <a:spLocks noChangeArrowheads="1"/>
          </p:cNvSpPr>
          <p:nvPr/>
        </p:nvSpPr>
        <p:spPr bwMode="auto">
          <a:xfrm>
            <a:off x="900113" y="2997200"/>
            <a:ext cx="3240087" cy="1943100"/>
          </a:xfrm>
          <a:prstGeom prst="ellipse">
            <a:avLst/>
          </a:prstGeom>
          <a:solidFill>
            <a:srgbClr val="FFCC99"/>
          </a:solidFill>
          <a:ln w="2857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6263" name="AutoShape 7"/>
          <p:cNvSpPr>
            <a:spLocks noChangeArrowheads="1"/>
          </p:cNvSpPr>
          <p:nvPr/>
        </p:nvSpPr>
        <p:spPr bwMode="auto">
          <a:xfrm>
            <a:off x="2698750" y="3500438"/>
            <a:ext cx="1152525" cy="935037"/>
          </a:xfrm>
          <a:prstGeom prst="octagon">
            <a:avLst>
              <a:gd name="adj" fmla="val 29287"/>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zh-CN" altLang="en-US" sz="2000" b="1"/>
              <a:t>交换文件</a:t>
            </a:r>
          </a:p>
        </p:txBody>
      </p:sp>
      <p:sp>
        <p:nvSpPr>
          <p:cNvPr id="96264" name="Rectangle 8"/>
          <p:cNvSpPr>
            <a:spLocks noChangeArrowheads="1"/>
          </p:cNvSpPr>
          <p:nvPr/>
        </p:nvSpPr>
        <p:spPr bwMode="auto">
          <a:xfrm>
            <a:off x="1331913" y="3716338"/>
            <a:ext cx="641350"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b="1"/>
              <a:t>外存</a:t>
            </a:r>
          </a:p>
        </p:txBody>
      </p:sp>
      <p:grpSp>
        <p:nvGrpSpPr>
          <p:cNvPr id="96265" name="Group 9"/>
          <p:cNvGrpSpPr>
            <a:grpSpLocks/>
          </p:cNvGrpSpPr>
          <p:nvPr/>
        </p:nvGrpSpPr>
        <p:grpSpPr bwMode="auto">
          <a:xfrm>
            <a:off x="5003800" y="3644900"/>
            <a:ext cx="790575" cy="1439863"/>
            <a:chOff x="3198" y="2976"/>
            <a:chExt cx="498" cy="907"/>
          </a:xfrm>
        </p:grpSpPr>
        <p:grpSp>
          <p:nvGrpSpPr>
            <p:cNvPr id="96266" name="Group 10"/>
            <p:cNvGrpSpPr>
              <a:grpSpLocks/>
            </p:cNvGrpSpPr>
            <p:nvPr/>
          </p:nvGrpSpPr>
          <p:grpSpPr bwMode="auto">
            <a:xfrm>
              <a:off x="3198" y="3203"/>
              <a:ext cx="498" cy="680"/>
              <a:chOff x="3289" y="3203"/>
              <a:chExt cx="498" cy="680"/>
            </a:xfrm>
          </p:grpSpPr>
          <p:sp>
            <p:nvSpPr>
              <p:cNvPr id="96267" name="Rectangle 11"/>
              <p:cNvSpPr>
                <a:spLocks noChangeArrowheads="1"/>
              </p:cNvSpPr>
              <p:nvPr/>
            </p:nvSpPr>
            <p:spPr bwMode="auto">
              <a:xfrm>
                <a:off x="3334" y="3203"/>
                <a:ext cx="408" cy="680"/>
              </a:xfrm>
              <a:prstGeom prst="rect">
                <a:avLst/>
              </a:prstGeom>
              <a:solidFill>
                <a:srgbClr val="FFFF99"/>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6268" name="Line 12"/>
              <p:cNvSpPr>
                <a:spLocks noChangeShapeType="1"/>
              </p:cNvSpPr>
              <p:nvPr/>
            </p:nvSpPr>
            <p:spPr bwMode="auto">
              <a:xfrm>
                <a:off x="3334" y="3294"/>
                <a:ext cx="4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96269" name="Line 13"/>
              <p:cNvSpPr>
                <a:spLocks noChangeShapeType="1"/>
              </p:cNvSpPr>
              <p:nvPr/>
            </p:nvSpPr>
            <p:spPr bwMode="auto">
              <a:xfrm>
                <a:off x="3334" y="3385"/>
                <a:ext cx="4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96270" name="Line 14"/>
              <p:cNvSpPr>
                <a:spLocks noChangeShapeType="1"/>
              </p:cNvSpPr>
              <p:nvPr/>
            </p:nvSpPr>
            <p:spPr bwMode="auto">
              <a:xfrm>
                <a:off x="3334" y="3475"/>
                <a:ext cx="4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96271" name="Line 15"/>
              <p:cNvSpPr>
                <a:spLocks noChangeShapeType="1"/>
              </p:cNvSpPr>
              <p:nvPr/>
            </p:nvSpPr>
            <p:spPr bwMode="auto">
              <a:xfrm>
                <a:off x="3334" y="3566"/>
                <a:ext cx="4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96272" name="Line 16"/>
              <p:cNvSpPr>
                <a:spLocks noChangeShapeType="1"/>
              </p:cNvSpPr>
              <p:nvPr/>
            </p:nvSpPr>
            <p:spPr bwMode="auto">
              <a:xfrm>
                <a:off x="3334" y="3657"/>
                <a:ext cx="4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96273" name="Line 17"/>
              <p:cNvSpPr>
                <a:spLocks noChangeShapeType="1"/>
              </p:cNvSpPr>
              <p:nvPr/>
            </p:nvSpPr>
            <p:spPr bwMode="auto">
              <a:xfrm>
                <a:off x="3334" y="3793"/>
                <a:ext cx="408" cy="0"/>
              </a:xfrm>
              <a:prstGeom prst="line">
                <a:avLst/>
              </a:prstGeom>
              <a:noFill/>
              <a:ln w="190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zh-CN" altLang="en-US"/>
              </a:p>
            </p:txBody>
          </p:sp>
          <p:sp>
            <p:nvSpPr>
              <p:cNvPr id="96274" name="Text Box 18"/>
              <p:cNvSpPr txBox="1">
                <a:spLocks noChangeArrowheads="1"/>
              </p:cNvSpPr>
              <p:nvPr/>
            </p:nvSpPr>
            <p:spPr bwMode="auto">
              <a:xfrm>
                <a:off x="3289" y="3521"/>
                <a:ext cx="498" cy="2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en-US" altLang="zh-CN" sz="2400" b="1">
                    <a:latin typeface="Arial"/>
                  </a:rPr>
                  <a:t>……</a:t>
                </a:r>
                <a:endParaRPr lang="en-US" altLang="zh-CN" sz="2400" b="1"/>
              </a:p>
            </p:txBody>
          </p:sp>
        </p:grpSp>
        <p:sp>
          <p:nvSpPr>
            <p:cNvPr id="96275" name="Rectangle 19"/>
            <p:cNvSpPr>
              <a:spLocks noChangeArrowheads="1"/>
            </p:cNvSpPr>
            <p:nvPr/>
          </p:nvSpPr>
          <p:spPr bwMode="auto">
            <a:xfrm>
              <a:off x="3243" y="2976"/>
              <a:ext cx="404" cy="231"/>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r>
                <a:rPr lang="zh-CN" altLang="en-US" b="1" dirty="0"/>
                <a:t>内存</a:t>
              </a:r>
            </a:p>
          </p:txBody>
        </p:sp>
      </p:grpSp>
      <p:sp>
        <p:nvSpPr>
          <p:cNvPr id="96276" name="Rectangle 20"/>
          <p:cNvSpPr>
            <a:spLocks noChangeArrowheads="1"/>
          </p:cNvSpPr>
          <p:nvPr/>
        </p:nvSpPr>
        <p:spPr bwMode="auto">
          <a:xfrm>
            <a:off x="5580063" y="2852738"/>
            <a:ext cx="1441450" cy="3667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r>
              <a:rPr lang="zh-CN" altLang="en-US" b="1"/>
              <a:t>虚拟存储器</a:t>
            </a:r>
          </a:p>
        </p:txBody>
      </p:sp>
      <p:sp>
        <p:nvSpPr>
          <p:cNvPr id="96277" name="AutoShape 21"/>
          <p:cNvSpPr>
            <a:spLocks noChangeArrowheads="1"/>
          </p:cNvSpPr>
          <p:nvPr/>
        </p:nvSpPr>
        <p:spPr bwMode="auto">
          <a:xfrm>
            <a:off x="6515100" y="4005263"/>
            <a:ext cx="1152525" cy="935037"/>
          </a:xfrm>
          <a:prstGeom prst="octagon">
            <a:avLst>
              <a:gd name="adj" fmla="val 29287"/>
            </a:avLst>
          </a:prstGeom>
          <a:solidFill>
            <a:srgbClr val="CCFF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algn="ctr"/>
            <a:r>
              <a:rPr lang="zh-CN" altLang="en-US" sz="2000" b="1"/>
              <a:t>交换文件</a:t>
            </a:r>
          </a:p>
        </p:txBody>
      </p:sp>
      <p:cxnSp>
        <p:nvCxnSpPr>
          <p:cNvPr id="96278" name="AutoShape 22"/>
          <p:cNvCxnSpPr>
            <a:cxnSpLocks noChangeShapeType="1"/>
            <a:stCxn id="96263" idx="2"/>
            <a:endCxn id="96277" idx="2"/>
          </p:cNvCxnSpPr>
          <p:nvPr/>
        </p:nvCxnSpPr>
        <p:spPr bwMode="auto">
          <a:xfrm rot="16200000" flipH="1">
            <a:off x="4930775" y="2794001"/>
            <a:ext cx="504825" cy="3816350"/>
          </a:xfrm>
          <a:prstGeom prst="curvedConnector3">
            <a:avLst>
              <a:gd name="adj1" fmla="val 334588"/>
            </a:avLst>
          </a:prstGeom>
          <a:noFill/>
          <a:ln w="28575">
            <a:solidFill>
              <a:schemeClr val="tx1"/>
            </a:solidFill>
            <a:prstDash val="dash"/>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3"/>
          <p:cNvSpPr>
            <a:spLocks noGrp="1" noChangeArrowheads="1"/>
          </p:cNvSpPr>
          <p:nvPr>
            <p:ph type="body" idx="1"/>
          </p:nvPr>
        </p:nvSpPr>
        <p:spPr/>
        <p:txBody>
          <a:bodyPr/>
          <a:lstStyle/>
          <a:p>
            <a:pPr algn="just"/>
            <a:r>
              <a:rPr lang="zh-CN" altLang="en-US"/>
              <a:t>内存扩充技术</a:t>
            </a:r>
          </a:p>
          <a:p>
            <a:pPr lvl="1" algn="just"/>
            <a:r>
              <a:rPr lang="zh-CN" altLang="en-US"/>
              <a:t>虚拟存储技术</a:t>
            </a:r>
          </a:p>
          <a:p>
            <a:pPr lvl="2" algn="just"/>
            <a:r>
              <a:rPr lang="zh-CN" altLang="en-US"/>
              <a:t>虚拟存储器的组成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3" y="855382"/>
            <a:ext cx="3451320" cy="5453938"/>
          </a:xfrm>
          <a:prstGeom prst="rect">
            <a:avLst/>
          </a:prstGeom>
        </p:spPr>
      </p:pic>
    </p:spTree>
    <p:extLst>
      <p:ext uri="{BB962C8B-B14F-4D97-AF65-F5344CB8AC3E}">
        <p14:creationId xmlns:p14="http://schemas.microsoft.com/office/powerpoint/2010/main" val="2953315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p:txBody>
          <a:bodyPr/>
          <a:lstStyle/>
          <a:p>
            <a:pPr algn="just"/>
            <a:r>
              <a:rPr lang="zh-CN" altLang="en-US"/>
              <a:t>内存扩充技术</a:t>
            </a:r>
          </a:p>
          <a:p>
            <a:pPr lvl="1" algn="just"/>
            <a:r>
              <a:rPr lang="zh-CN" altLang="en-US"/>
              <a:t>总结</a:t>
            </a:r>
          </a:p>
          <a:p>
            <a:pPr lvl="2" algn="just"/>
            <a:r>
              <a:rPr lang="zh-CN" altLang="en-US"/>
              <a:t>覆盖技术</a:t>
            </a:r>
          </a:p>
          <a:p>
            <a:pPr lvl="3" algn="just"/>
            <a:r>
              <a:rPr lang="zh-CN" altLang="en-US"/>
              <a:t>一个作业的若干程序段，或几个作业的某些部分共享某一个存储空间</a:t>
            </a:r>
          </a:p>
          <a:p>
            <a:pPr lvl="2" algn="just"/>
            <a:r>
              <a:rPr lang="zh-CN" altLang="en-US"/>
              <a:t>交换技术</a:t>
            </a:r>
          </a:p>
          <a:p>
            <a:pPr lvl="3" algn="just"/>
            <a:r>
              <a:rPr lang="zh-CN" altLang="en-US"/>
              <a:t>当内存空间紧张时，系统将内存中某些进程暂时移到外存，把外存中某些进程换进内存，占据前者所占用的区域</a:t>
            </a:r>
          </a:p>
          <a:p>
            <a:pPr lvl="2" algn="just"/>
            <a:r>
              <a:rPr lang="zh-CN" altLang="en-US"/>
              <a:t>虚拟存储器</a:t>
            </a:r>
          </a:p>
          <a:p>
            <a:pPr lvl="3" algn="just"/>
            <a:r>
              <a:rPr lang="zh-CN" altLang="en-US"/>
              <a:t>程序、数据、堆栈的大小可以超过内存的大小，操作系统把程序当前使用的部分保留在内存，而把其它部分保存在磁盘上在需要时动态交换</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p:txBody>
          <a:bodyPr/>
          <a:lstStyle/>
          <a:p>
            <a:pPr algn="just"/>
            <a:r>
              <a:rPr lang="zh-CN" altLang="en-US"/>
              <a:t>内存扩充技术</a:t>
            </a:r>
          </a:p>
          <a:p>
            <a:pPr lvl="1" algn="just"/>
            <a:r>
              <a:rPr lang="zh-CN" altLang="en-US"/>
              <a:t>总结</a:t>
            </a:r>
          </a:p>
          <a:p>
            <a:pPr lvl="2" algn="just"/>
            <a:r>
              <a:rPr lang="zh-CN" altLang="en-US"/>
              <a:t>比较</a:t>
            </a:r>
          </a:p>
          <a:p>
            <a:pPr lvl="3" algn="just"/>
            <a:r>
              <a:rPr lang="zh-CN" altLang="en-US"/>
              <a:t>交换技术不要求用户给出程序段之间的逻辑覆盖结构</a:t>
            </a:r>
          </a:p>
          <a:p>
            <a:pPr lvl="3" algn="just"/>
            <a:r>
              <a:rPr lang="zh-CN" altLang="en-US"/>
              <a:t>交换发生在进程或作业之间</a:t>
            </a:r>
          </a:p>
          <a:p>
            <a:pPr lvl="3" algn="just"/>
            <a:r>
              <a:rPr lang="zh-CN" altLang="en-US"/>
              <a:t>覆盖发生在同一进程或作业内</a:t>
            </a:r>
          </a:p>
          <a:p>
            <a:pPr lvl="3" algn="just"/>
            <a:r>
              <a:rPr lang="zh-CN" altLang="en-US"/>
              <a:t>覆盖只能覆盖那些与覆盖段无关的程序段</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53752" y="836613"/>
            <a:ext cx="9036496" cy="5400675"/>
          </a:xfrm>
        </p:spPr>
        <p:txBody>
          <a:bodyPr/>
          <a:lstStyle/>
          <a:p>
            <a:r>
              <a:rPr lang="zh-CN" altLang="en-US" dirty="0"/>
              <a:t>存储管理方法</a:t>
            </a:r>
          </a:p>
          <a:p>
            <a:pPr lvl="1"/>
            <a:r>
              <a:rPr lang="zh-CN" altLang="en-US" dirty="0"/>
              <a:t>常用的存储管理方法</a:t>
            </a:r>
          </a:p>
          <a:p>
            <a:pPr lvl="2"/>
            <a:r>
              <a:rPr lang="zh-CN" altLang="en-US" sz="2800" dirty="0" smtClean="0"/>
              <a:t>单一连续区分配法（</a:t>
            </a:r>
            <a:r>
              <a:rPr lang="en-US" altLang="zh-CN" sz="2800" dirty="0">
                <a:latin typeface="Times New Roman" panose="02020603050405020304" pitchFamily="18" charset="0"/>
              </a:rPr>
              <a:t>Single contiguous allocation</a:t>
            </a:r>
            <a:r>
              <a:rPr lang="zh-CN" altLang="en-US" sz="2800" dirty="0" smtClean="0"/>
              <a:t>）</a:t>
            </a:r>
          </a:p>
          <a:p>
            <a:pPr lvl="2"/>
            <a:r>
              <a:rPr lang="zh-CN" altLang="en-US" sz="2800" dirty="0" smtClean="0"/>
              <a:t>多连续区分配法（</a:t>
            </a:r>
            <a:r>
              <a:rPr lang="en-US" altLang="zh-CN" sz="2800" dirty="0">
                <a:latin typeface="Times New Roman" panose="02020603050405020304" pitchFamily="18" charset="0"/>
              </a:rPr>
              <a:t>Partitioned allocation</a:t>
            </a:r>
            <a:r>
              <a:rPr lang="zh-CN" altLang="en-US" sz="2800" dirty="0" smtClean="0"/>
              <a:t>）</a:t>
            </a:r>
            <a:endParaRPr lang="zh-CN" altLang="en-US" sz="2800" dirty="0" smtClean="0">
              <a:sym typeface="Marlett" pitchFamily="2" charset="2"/>
            </a:endParaRPr>
          </a:p>
          <a:p>
            <a:pPr lvl="2"/>
            <a:r>
              <a:rPr lang="zh-CN" altLang="en-US" sz="2800" dirty="0" smtClean="0"/>
              <a:t>分页管理法（</a:t>
            </a:r>
            <a:r>
              <a:rPr lang="en-US" altLang="zh-CN" sz="2800" dirty="0">
                <a:latin typeface="Times New Roman" panose="02020603050405020304" pitchFamily="18" charset="0"/>
              </a:rPr>
              <a:t>Paged memory management</a:t>
            </a:r>
            <a:r>
              <a:rPr lang="zh-CN" altLang="en-US" sz="2800" dirty="0" smtClean="0"/>
              <a:t>）</a:t>
            </a:r>
            <a:endParaRPr lang="zh-CN" altLang="en-US" sz="2800" dirty="0" smtClean="0">
              <a:sym typeface="Marlett" pitchFamily="2" charset="2"/>
            </a:endParaRPr>
          </a:p>
          <a:p>
            <a:pPr lvl="2"/>
            <a:r>
              <a:rPr lang="zh-CN" altLang="en-US" sz="2800" dirty="0" smtClean="0"/>
              <a:t>分段管理法（</a:t>
            </a:r>
            <a:r>
              <a:rPr lang="en-US" altLang="zh-CN" sz="2800" dirty="0">
                <a:latin typeface="Times New Roman" panose="02020603050405020304" pitchFamily="18" charset="0"/>
              </a:rPr>
              <a:t>Segmented memory management</a:t>
            </a:r>
            <a:r>
              <a:rPr lang="zh-CN" altLang="en-US" sz="2800" dirty="0" smtClean="0"/>
              <a:t>）</a:t>
            </a:r>
          </a:p>
          <a:p>
            <a:pPr lvl="2"/>
            <a:r>
              <a:rPr lang="zh-CN" altLang="en-US" sz="2800" dirty="0" smtClean="0"/>
              <a:t>段</a:t>
            </a:r>
            <a:r>
              <a:rPr lang="zh-CN" altLang="en-US" sz="2800" dirty="0"/>
              <a:t>页式管理</a:t>
            </a:r>
            <a:r>
              <a:rPr lang="zh-CN" altLang="en-US" sz="2800" dirty="0" smtClean="0"/>
              <a:t>法</a:t>
            </a:r>
            <a:endParaRPr lang="zh-CN" alt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539750" y="836613"/>
            <a:ext cx="8001000" cy="5472112"/>
          </a:xfrm>
        </p:spPr>
        <p:txBody>
          <a:bodyPr/>
          <a:lstStyle/>
          <a:p>
            <a:r>
              <a:rPr lang="zh-CN" altLang="en-US"/>
              <a:t>分区式管理</a:t>
            </a:r>
          </a:p>
          <a:p>
            <a:pPr lvl="1"/>
            <a:r>
              <a:rPr lang="zh-CN" altLang="en-US"/>
              <a:t>基本思想</a:t>
            </a:r>
          </a:p>
          <a:p>
            <a:pPr lvl="2"/>
            <a:r>
              <a:rPr lang="zh-CN" altLang="en-US"/>
              <a:t>将内存划分成若干连续区域</a:t>
            </a:r>
            <a:r>
              <a:rPr lang="en-US" altLang="zh-CN"/>
              <a:t>(</a:t>
            </a:r>
            <a:r>
              <a:rPr lang="zh-CN" altLang="en-US"/>
              <a:t>即分区</a:t>
            </a:r>
            <a:r>
              <a:rPr lang="en-US" altLang="zh-CN"/>
              <a:t>)</a:t>
            </a:r>
            <a:r>
              <a:rPr lang="zh-CN" altLang="en-US"/>
              <a:t>，每个分区中装入一个运行作业</a:t>
            </a:r>
          </a:p>
          <a:p>
            <a:pPr lvl="1"/>
            <a:r>
              <a:rPr lang="zh-CN" altLang="en-US"/>
              <a:t>方法</a:t>
            </a:r>
          </a:p>
          <a:p>
            <a:pPr lvl="2"/>
            <a:r>
              <a:rPr lang="zh-CN" altLang="en-US"/>
              <a:t>固定式分区</a:t>
            </a:r>
          </a:p>
          <a:p>
            <a:pPr lvl="2"/>
            <a:r>
              <a:rPr lang="zh-CN" altLang="en-US"/>
              <a:t>可变式分区</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xfrm>
            <a:off x="359532" y="836613"/>
            <a:ext cx="8424936" cy="5400675"/>
          </a:xfrm>
        </p:spPr>
        <p:txBody>
          <a:bodyPr/>
          <a:lstStyle/>
          <a:p>
            <a:r>
              <a:rPr lang="zh-CN" altLang="en-US" dirty="0"/>
              <a:t>系统存储器的配置</a:t>
            </a:r>
          </a:p>
          <a:p>
            <a:pPr lvl="1"/>
            <a:r>
              <a:rPr lang="zh-CN" altLang="en-US" dirty="0"/>
              <a:t>由内、外存储器组成</a:t>
            </a:r>
          </a:p>
          <a:p>
            <a:pPr lvl="2"/>
            <a:r>
              <a:rPr lang="zh-CN" altLang="en-US" dirty="0"/>
              <a:t>程序的指令和数据只有存放在</a:t>
            </a:r>
            <a:r>
              <a:rPr lang="en-US" altLang="zh-CN" dirty="0"/>
              <a:t>CPU</a:t>
            </a:r>
            <a:r>
              <a:rPr lang="zh-CN" altLang="en-US" dirty="0"/>
              <a:t>能直接访问的内存中，这个程序或这个程序的部分才能够被执行</a:t>
            </a:r>
          </a:p>
        </p:txBody>
      </p:sp>
      <p:sp>
        <p:nvSpPr>
          <p:cNvPr id="54275" name="Text Box 3"/>
          <p:cNvSpPr txBox="1">
            <a:spLocks noChangeArrowheads="1"/>
          </p:cNvSpPr>
          <p:nvPr/>
        </p:nvSpPr>
        <p:spPr bwMode="auto">
          <a:xfrm>
            <a:off x="2105025" y="4076700"/>
            <a:ext cx="5059363" cy="792163"/>
          </a:xfrm>
          <a:prstGeom prst="rect">
            <a:avLst/>
          </a:prstGeom>
          <a:solidFill>
            <a:srgbClr val="FFFFCC"/>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b="1" dirty="0">
                <a:solidFill>
                  <a:srgbClr val="000066"/>
                </a:solidFill>
              </a:rPr>
              <a:t>存储器管理主要指对</a:t>
            </a:r>
            <a:r>
              <a:rPr lang="zh-CN" altLang="en-US" sz="2400" b="1" dirty="0">
                <a:solidFill>
                  <a:srgbClr val="FF0000"/>
                </a:solidFill>
              </a:rPr>
              <a:t>内存的管理</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539750" y="836613"/>
            <a:ext cx="8001000" cy="3313112"/>
          </a:xfrm>
        </p:spPr>
        <p:txBody>
          <a:bodyPr/>
          <a:lstStyle/>
          <a:p>
            <a:pPr>
              <a:lnSpc>
                <a:spcPct val="80000"/>
              </a:lnSpc>
            </a:pPr>
            <a:r>
              <a:rPr lang="zh-CN" altLang="en-US" sz="2800" dirty="0"/>
              <a:t>分区式管理</a:t>
            </a:r>
            <a:r>
              <a:rPr lang="en-US" altLang="zh-CN" sz="2800" dirty="0">
                <a:latin typeface="Arial" charset="0"/>
              </a:rPr>
              <a:t>——</a:t>
            </a:r>
            <a:r>
              <a:rPr lang="zh-CN" altLang="en-US" sz="2800" dirty="0"/>
              <a:t>固定式分区</a:t>
            </a:r>
            <a:r>
              <a:rPr lang="en-US" altLang="zh-CN" sz="2800" dirty="0"/>
              <a:t>(</a:t>
            </a:r>
            <a:r>
              <a:rPr lang="zh-CN" altLang="en-US" sz="2800" dirty="0"/>
              <a:t>静态分区</a:t>
            </a:r>
            <a:r>
              <a:rPr lang="en-US" altLang="zh-CN" sz="2800" dirty="0"/>
              <a:t>)</a:t>
            </a:r>
          </a:p>
          <a:p>
            <a:pPr lvl="1">
              <a:lnSpc>
                <a:spcPct val="80000"/>
              </a:lnSpc>
            </a:pPr>
            <a:r>
              <a:rPr lang="zh-CN" altLang="en-US" sz="2400" dirty="0"/>
              <a:t>固定式分区：系统初始化时，内存分为若干区，每个区的大小可以不同，但每一个区中只能存放一个作业。一旦分好，则每个分区的大小和分区总数均不再变化</a:t>
            </a:r>
          </a:p>
          <a:p>
            <a:pPr lvl="1">
              <a:lnSpc>
                <a:spcPct val="80000"/>
              </a:lnSpc>
            </a:pPr>
            <a:r>
              <a:rPr lang="zh-CN" altLang="en-US" sz="2400" dirty="0">
                <a:solidFill>
                  <a:srgbClr val="FF0000"/>
                </a:solidFill>
              </a:rPr>
              <a:t>分区分配表</a:t>
            </a:r>
          </a:p>
          <a:p>
            <a:pPr lvl="1">
              <a:lnSpc>
                <a:spcPct val="80000"/>
              </a:lnSpc>
            </a:pPr>
            <a:r>
              <a:rPr lang="zh-CN" altLang="en-US" sz="2400" dirty="0"/>
              <a:t>存储区的分配策略是顺序查找分区分配表，将满足作业请求容量的、且未使用的第一个分区分配给该作业（将其使用状态置为“</a:t>
            </a:r>
            <a:r>
              <a:rPr lang="en-US" altLang="zh-CN" sz="2400" dirty="0"/>
              <a:t>1”</a:t>
            </a:r>
            <a:r>
              <a:rPr lang="zh-CN" altLang="en-US" sz="2400" dirty="0"/>
              <a:t>）。回收时将分区表中的使用状态改为“</a:t>
            </a:r>
            <a:r>
              <a:rPr lang="en-US" altLang="zh-CN" sz="2400" dirty="0"/>
              <a:t>0”</a:t>
            </a:r>
            <a:r>
              <a:rPr lang="zh-CN" altLang="en-US" sz="2400" dirty="0"/>
              <a:t>即可</a:t>
            </a:r>
          </a:p>
        </p:txBody>
      </p:sp>
      <p:graphicFrame>
        <p:nvGraphicFramePr>
          <p:cNvPr id="23597" name="Group 45"/>
          <p:cNvGraphicFramePr>
            <a:graphicFrameLocks noGrp="1"/>
          </p:cNvGraphicFramePr>
          <p:nvPr/>
        </p:nvGraphicFramePr>
        <p:xfrm>
          <a:off x="755650" y="4149725"/>
          <a:ext cx="7632700" cy="2409825"/>
        </p:xfrm>
        <a:graphic>
          <a:graphicData uri="http://schemas.openxmlformats.org/drawingml/2006/table">
            <a:tbl>
              <a:tblPr/>
              <a:tblGrid>
                <a:gridCol w="1397000">
                  <a:extLst>
                    <a:ext uri="{9D8B030D-6E8A-4147-A177-3AD203B41FA5}">
                      <a16:colId xmlns:a16="http://schemas.microsoft.com/office/drawing/2014/main" val="20000"/>
                    </a:ext>
                  </a:extLst>
                </a:gridCol>
                <a:gridCol w="2043113">
                  <a:extLst>
                    <a:ext uri="{9D8B030D-6E8A-4147-A177-3AD203B41FA5}">
                      <a16:colId xmlns:a16="http://schemas.microsoft.com/office/drawing/2014/main" val="20001"/>
                    </a:ext>
                  </a:extLst>
                </a:gridCol>
                <a:gridCol w="2284412">
                  <a:extLst>
                    <a:ext uri="{9D8B030D-6E8A-4147-A177-3AD203B41FA5}">
                      <a16:colId xmlns:a16="http://schemas.microsoft.com/office/drawing/2014/main" val="20002"/>
                    </a:ext>
                  </a:extLst>
                </a:gridCol>
                <a:gridCol w="1908175">
                  <a:extLst>
                    <a:ext uri="{9D8B030D-6E8A-4147-A177-3AD203B41FA5}">
                      <a16:colId xmlns:a16="http://schemas.microsoft.com/office/drawing/2014/main" val="20003"/>
                    </a:ext>
                  </a:extLst>
                </a:gridCol>
              </a:tblGrid>
              <a:tr h="4286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区号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分区大小</a:t>
                      </a:r>
                      <a:r>
                        <a:rPr kumimoji="0" lang="en-US" altLang="zh-CN" sz="2000" b="1" i="0" u="none" strike="noStrike" cap="none" normalizeH="0" baseline="0" smtClean="0">
                          <a:ln>
                            <a:noFill/>
                          </a:ln>
                          <a:solidFill>
                            <a:srgbClr val="000066"/>
                          </a:solidFill>
                          <a:effectLst/>
                          <a:latin typeface="Verdana" pitchFamily="34" charset="0"/>
                          <a:ea typeface="宋体" pitchFamily="2"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起始地址</a:t>
                      </a:r>
                      <a:r>
                        <a:rPr kumimoji="0" lang="en-US" altLang="zh-CN" sz="2000" b="1" i="0" u="none" strike="noStrike" cap="none" normalizeH="0" baseline="0" smtClean="0">
                          <a:ln>
                            <a:noFill/>
                          </a:ln>
                          <a:solidFill>
                            <a:srgbClr val="000066"/>
                          </a:solidFill>
                          <a:effectLst/>
                          <a:latin typeface="Verdana" pitchFamily="34" charset="0"/>
                          <a:ea typeface="宋体" pitchFamily="2" charset="-122"/>
                        </a:rPr>
                        <a:t>(K)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使用状态</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41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75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41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41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64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416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smtClean="0">
                          <a:ln>
                            <a:noFill/>
                          </a:ln>
                          <a:solidFill>
                            <a:srgbClr val="000066"/>
                          </a:solidFill>
                          <a:effectLst/>
                          <a:latin typeface="Verdana" pitchFamily="34" charset="0"/>
                          <a:ea typeface="宋体" pitchFamily="2" charset="-122"/>
                        </a:rPr>
                        <a:t>136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altLang="zh-CN" sz="2000" b="1" i="0" u="none" strike="noStrike" cap="none" normalizeH="0" baseline="0" dirty="0" smtClean="0">
                          <a:ln>
                            <a:noFill/>
                          </a:ln>
                          <a:solidFill>
                            <a:srgbClr val="000066"/>
                          </a:solidFill>
                          <a:effectLst/>
                          <a:latin typeface="Verdana" pitchFamily="34" charset="0"/>
                          <a:ea typeface="宋体"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27" name="Rectangle 51"/>
          <p:cNvSpPr>
            <a:spLocks noChangeArrowheads="1"/>
          </p:cNvSpPr>
          <p:nvPr/>
        </p:nvSpPr>
        <p:spPr bwMode="auto">
          <a:xfrm>
            <a:off x="539750" y="3789363"/>
            <a:ext cx="8064500" cy="2879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9" name="Rectangle 3"/>
          <p:cNvSpPr>
            <a:spLocks noGrp="1" noChangeArrowheads="1"/>
          </p:cNvSpPr>
          <p:nvPr>
            <p:ph type="body" idx="1"/>
          </p:nvPr>
        </p:nvSpPr>
        <p:spPr>
          <a:xfrm>
            <a:off x="539750" y="836613"/>
            <a:ext cx="8001000" cy="3097212"/>
          </a:xfrm>
        </p:spPr>
        <p:txBody>
          <a:bodyPr/>
          <a:lstStyle/>
          <a:p>
            <a:pPr>
              <a:lnSpc>
                <a:spcPct val="90000"/>
              </a:lnSpc>
            </a:pPr>
            <a:r>
              <a:rPr lang="zh-CN" altLang="en-US" sz="2800" dirty="0"/>
              <a:t>分区式管理</a:t>
            </a:r>
            <a:r>
              <a:rPr lang="en-US" altLang="zh-CN" sz="2800" dirty="0">
                <a:latin typeface="Arial" charset="0"/>
              </a:rPr>
              <a:t>——</a:t>
            </a:r>
            <a:r>
              <a:rPr lang="zh-CN" altLang="en-US" sz="2800" dirty="0"/>
              <a:t>可变</a:t>
            </a:r>
            <a:r>
              <a:rPr lang="zh-CN" altLang="en-US" sz="2800" dirty="0" smtClean="0"/>
              <a:t>分区</a:t>
            </a:r>
            <a:r>
              <a:rPr lang="zh-CN" altLang="en-US" sz="2800" dirty="0"/>
              <a:t>（</a:t>
            </a:r>
            <a:r>
              <a:rPr lang="zh-CN" altLang="en-US" sz="2800" dirty="0" smtClean="0"/>
              <a:t>动态分区</a:t>
            </a:r>
            <a:r>
              <a:rPr lang="zh-CN" altLang="en-US" sz="2800" dirty="0"/>
              <a:t>）</a:t>
            </a:r>
            <a:endParaRPr lang="en-US" altLang="zh-CN" sz="2800" dirty="0"/>
          </a:p>
          <a:p>
            <a:pPr lvl="1">
              <a:lnSpc>
                <a:spcPct val="90000"/>
              </a:lnSpc>
            </a:pPr>
            <a:r>
              <a:rPr lang="zh-CN" altLang="en-US" sz="2400" dirty="0"/>
              <a:t>存储区的分配：预先不划分分区的大小，在装入作业时使分配的分区大小正好适应作业的需要量，且分区的个数也不固定。系统初启时，除操作系统占据一块内存外，其余为一个完整的大空闲区。有作业要求装入时，则分配作业要求大小的空闲区，余下的为空闲区</a:t>
            </a:r>
          </a:p>
          <a:p>
            <a:pPr lvl="1">
              <a:lnSpc>
                <a:spcPct val="90000"/>
              </a:lnSpc>
            </a:pPr>
            <a:r>
              <a:rPr lang="zh-CN" altLang="en-US" sz="2400" dirty="0"/>
              <a:t>如某时刻内存的状态及变化为：</a:t>
            </a:r>
          </a:p>
        </p:txBody>
      </p:sp>
      <p:grpSp>
        <p:nvGrpSpPr>
          <p:cNvPr id="24581" name="Group 5"/>
          <p:cNvGrpSpPr>
            <a:grpSpLocks/>
          </p:cNvGrpSpPr>
          <p:nvPr/>
        </p:nvGrpSpPr>
        <p:grpSpPr bwMode="auto">
          <a:xfrm>
            <a:off x="971550" y="3835400"/>
            <a:ext cx="7416800" cy="2762250"/>
            <a:chOff x="960" y="2592"/>
            <a:chExt cx="3696" cy="1412"/>
          </a:xfrm>
        </p:grpSpPr>
        <p:sp>
          <p:nvSpPr>
            <p:cNvPr id="24582" name="Rectangle 6"/>
            <p:cNvSpPr>
              <a:spLocks noChangeArrowheads="1"/>
            </p:cNvSpPr>
            <p:nvPr/>
          </p:nvSpPr>
          <p:spPr bwMode="auto">
            <a:xfrm>
              <a:off x="960" y="2976"/>
              <a:ext cx="864" cy="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b="1">
                <a:latin typeface="Arial" charset="0"/>
              </a:endParaRPr>
            </a:p>
          </p:txBody>
        </p:sp>
        <p:sp>
          <p:nvSpPr>
            <p:cNvPr id="24583" name="Rectangle 7"/>
            <p:cNvSpPr>
              <a:spLocks noChangeArrowheads="1"/>
            </p:cNvSpPr>
            <p:nvPr/>
          </p:nvSpPr>
          <p:spPr bwMode="auto">
            <a:xfrm>
              <a:off x="960" y="2784"/>
              <a:ext cx="864" cy="192"/>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Arial" charset="0"/>
                </a:rPr>
                <a:t>作业</a:t>
              </a:r>
              <a:r>
                <a:rPr kumimoji="1" lang="en-US" altLang="zh-CN" b="1">
                  <a:latin typeface="Arial" charset="0"/>
                </a:rPr>
                <a:t>A</a:t>
              </a:r>
              <a:r>
                <a:rPr kumimoji="1" lang="zh-CN" altLang="en-US" b="1">
                  <a:latin typeface="Arial" charset="0"/>
                </a:rPr>
                <a:t>（</a:t>
              </a:r>
              <a:r>
                <a:rPr kumimoji="1" lang="en-US" altLang="zh-CN" b="1">
                  <a:latin typeface="Arial" charset="0"/>
                </a:rPr>
                <a:t>16K</a:t>
              </a:r>
              <a:r>
                <a:rPr kumimoji="1" lang="zh-CN" altLang="en-US" b="1">
                  <a:latin typeface="Arial" charset="0"/>
                </a:rPr>
                <a:t>）</a:t>
              </a:r>
            </a:p>
          </p:txBody>
        </p:sp>
        <p:sp>
          <p:nvSpPr>
            <p:cNvPr id="24584" name="Rectangle 8"/>
            <p:cNvSpPr>
              <a:spLocks noChangeArrowheads="1"/>
            </p:cNvSpPr>
            <p:nvPr/>
          </p:nvSpPr>
          <p:spPr bwMode="auto">
            <a:xfrm>
              <a:off x="960" y="2592"/>
              <a:ext cx="86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Arial" charset="0"/>
                </a:rPr>
                <a:t>操作系统</a:t>
              </a:r>
            </a:p>
          </p:txBody>
        </p:sp>
        <p:sp>
          <p:nvSpPr>
            <p:cNvPr id="24585" name="Line 9"/>
            <p:cNvSpPr>
              <a:spLocks noChangeShapeType="1"/>
            </p:cNvSpPr>
            <p:nvPr/>
          </p:nvSpPr>
          <p:spPr bwMode="auto">
            <a:xfrm>
              <a:off x="960" y="2592"/>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6" name="Line 10"/>
            <p:cNvSpPr>
              <a:spLocks noChangeShapeType="1"/>
            </p:cNvSpPr>
            <p:nvPr/>
          </p:nvSpPr>
          <p:spPr bwMode="auto">
            <a:xfrm>
              <a:off x="960" y="2784"/>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7" name="Line 11"/>
            <p:cNvSpPr>
              <a:spLocks noChangeShapeType="1"/>
            </p:cNvSpPr>
            <p:nvPr/>
          </p:nvSpPr>
          <p:spPr bwMode="auto">
            <a:xfrm>
              <a:off x="960" y="297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8" name="Line 12"/>
            <p:cNvSpPr>
              <a:spLocks noChangeShapeType="1"/>
            </p:cNvSpPr>
            <p:nvPr/>
          </p:nvSpPr>
          <p:spPr bwMode="auto">
            <a:xfrm>
              <a:off x="960" y="3756"/>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89" name="Line 13"/>
            <p:cNvSpPr>
              <a:spLocks noChangeShapeType="1"/>
            </p:cNvSpPr>
            <p:nvPr/>
          </p:nvSpPr>
          <p:spPr bwMode="auto">
            <a:xfrm>
              <a:off x="960" y="2592"/>
              <a:ext cx="0" cy="116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0" name="Line 14"/>
            <p:cNvSpPr>
              <a:spLocks noChangeShapeType="1"/>
            </p:cNvSpPr>
            <p:nvPr/>
          </p:nvSpPr>
          <p:spPr bwMode="auto">
            <a:xfrm>
              <a:off x="1824" y="2592"/>
              <a:ext cx="0" cy="1164"/>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1" name="Rectangle 15"/>
            <p:cNvSpPr>
              <a:spLocks noChangeArrowheads="1"/>
            </p:cNvSpPr>
            <p:nvPr/>
          </p:nvSpPr>
          <p:spPr bwMode="auto">
            <a:xfrm>
              <a:off x="2352" y="3549"/>
              <a:ext cx="864"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b="1">
                <a:latin typeface="Arial" charset="0"/>
              </a:endParaRPr>
            </a:p>
          </p:txBody>
        </p:sp>
        <p:sp>
          <p:nvSpPr>
            <p:cNvPr id="24592" name="Rectangle 16"/>
            <p:cNvSpPr>
              <a:spLocks noChangeArrowheads="1"/>
            </p:cNvSpPr>
            <p:nvPr/>
          </p:nvSpPr>
          <p:spPr bwMode="auto">
            <a:xfrm>
              <a:off x="2352" y="3358"/>
              <a:ext cx="864" cy="19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Arial" charset="0"/>
                </a:rPr>
                <a:t>作业</a:t>
              </a:r>
              <a:r>
                <a:rPr kumimoji="1" lang="en-US" altLang="zh-CN" b="1">
                  <a:latin typeface="Arial" charset="0"/>
                </a:rPr>
                <a:t>D</a:t>
              </a:r>
            </a:p>
          </p:txBody>
        </p:sp>
        <p:sp>
          <p:nvSpPr>
            <p:cNvPr id="24593" name="Rectangle 17"/>
            <p:cNvSpPr>
              <a:spLocks noChangeArrowheads="1"/>
            </p:cNvSpPr>
            <p:nvPr/>
          </p:nvSpPr>
          <p:spPr bwMode="auto">
            <a:xfrm>
              <a:off x="2352" y="3167"/>
              <a:ext cx="864" cy="19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Arial" charset="0"/>
                </a:rPr>
                <a:t>作业</a:t>
              </a:r>
              <a:r>
                <a:rPr kumimoji="1" lang="en-US" altLang="zh-CN" b="1">
                  <a:latin typeface="Arial" charset="0"/>
                </a:rPr>
                <a:t>C</a:t>
              </a:r>
            </a:p>
          </p:txBody>
        </p:sp>
        <p:sp>
          <p:nvSpPr>
            <p:cNvPr id="24594" name="Rectangle 18"/>
            <p:cNvSpPr>
              <a:spLocks noChangeArrowheads="1"/>
            </p:cNvSpPr>
            <p:nvPr/>
          </p:nvSpPr>
          <p:spPr bwMode="auto">
            <a:xfrm>
              <a:off x="2352" y="2976"/>
              <a:ext cx="864" cy="19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Arial" charset="0"/>
                </a:rPr>
                <a:t>作业</a:t>
              </a:r>
              <a:r>
                <a:rPr kumimoji="1" lang="en-US" altLang="zh-CN" b="1">
                  <a:latin typeface="Arial" charset="0"/>
                </a:rPr>
                <a:t>B</a:t>
              </a:r>
            </a:p>
          </p:txBody>
        </p:sp>
        <p:sp>
          <p:nvSpPr>
            <p:cNvPr id="24595" name="Rectangle 19"/>
            <p:cNvSpPr>
              <a:spLocks noChangeArrowheads="1"/>
            </p:cNvSpPr>
            <p:nvPr/>
          </p:nvSpPr>
          <p:spPr bwMode="auto">
            <a:xfrm>
              <a:off x="2352" y="2783"/>
              <a:ext cx="864" cy="19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Arial" charset="0"/>
                </a:rPr>
                <a:t>作业</a:t>
              </a:r>
              <a:r>
                <a:rPr kumimoji="1" lang="en-US" altLang="zh-CN" b="1">
                  <a:latin typeface="Arial" charset="0"/>
                </a:rPr>
                <a:t>A</a:t>
              </a:r>
              <a:r>
                <a:rPr kumimoji="1" lang="zh-CN" altLang="en-US" b="1">
                  <a:latin typeface="Arial" charset="0"/>
                </a:rPr>
                <a:t>（</a:t>
              </a:r>
              <a:r>
                <a:rPr kumimoji="1" lang="en-US" altLang="zh-CN" b="1">
                  <a:latin typeface="Arial" charset="0"/>
                </a:rPr>
                <a:t>16K</a:t>
              </a:r>
              <a:r>
                <a:rPr kumimoji="1" lang="zh-CN" altLang="en-US" b="1">
                  <a:latin typeface="Arial" charset="0"/>
                </a:rPr>
                <a:t>）</a:t>
              </a:r>
            </a:p>
          </p:txBody>
        </p:sp>
        <p:sp>
          <p:nvSpPr>
            <p:cNvPr id="24596" name="Rectangle 20"/>
            <p:cNvSpPr>
              <a:spLocks noChangeArrowheads="1"/>
            </p:cNvSpPr>
            <p:nvPr/>
          </p:nvSpPr>
          <p:spPr bwMode="auto">
            <a:xfrm>
              <a:off x="2352" y="2592"/>
              <a:ext cx="86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Arial" charset="0"/>
                </a:rPr>
                <a:t>操作系统</a:t>
              </a:r>
            </a:p>
          </p:txBody>
        </p:sp>
        <p:sp>
          <p:nvSpPr>
            <p:cNvPr id="24597" name="Line 21"/>
            <p:cNvSpPr>
              <a:spLocks noChangeShapeType="1"/>
            </p:cNvSpPr>
            <p:nvPr/>
          </p:nvSpPr>
          <p:spPr bwMode="auto">
            <a:xfrm>
              <a:off x="2352" y="2592"/>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8" name="Line 22"/>
            <p:cNvSpPr>
              <a:spLocks noChangeShapeType="1"/>
            </p:cNvSpPr>
            <p:nvPr/>
          </p:nvSpPr>
          <p:spPr bwMode="auto">
            <a:xfrm>
              <a:off x="2352" y="2783"/>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599" name="Line 23"/>
            <p:cNvSpPr>
              <a:spLocks noChangeShapeType="1"/>
            </p:cNvSpPr>
            <p:nvPr/>
          </p:nvSpPr>
          <p:spPr bwMode="auto">
            <a:xfrm>
              <a:off x="2352" y="297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0" name="Line 24"/>
            <p:cNvSpPr>
              <a:spLocks noChangeShapeType="1"/>
            </p:cNvSpPr>
            <p:nvPr/>
          </p:nvSpPr>
          <p:spPr bwMode="auto">
            <a:xfrm>
              <a:off x="2352" y="3744"/>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1" name="Line 25"/>
            <p:cNvSpPr>
              <a:spLocks noChangeShapeType="1"/>
            </p:cNvSpPr>
            <p:nvPr/>
          </p:nvSpPr>
          <p:spPr bwMode="auto">
            <a:xfrm>
              <a:off x="3216" y="2592"/>
              <a:ext cx="0" cy="115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2" name="Line 26"/>
            <p:cNvSpPr>
              <a:spLocks noChangeShapeType="1"/>
            </p:cNvSpPr>
            <p:nvPr/>
          </p:nvSpPr>
          <p:spPr bwMode="auto">
            <a:xfrm>
              <a:off x="2352" y="3167"/>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3" name="Line 27"/>
            <p:cNvSpPr>
              <a:spLocks noChangeShapeType="1"/>
            </p:cNvSpPr>
            <p:nvPr/>
          </p:nvSpPr>
          <p:spPr bwMode="auto">
            <a:xfrm>
              <a:off x="2352" y="3358"/>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4" name="Line 28"/>
            <p:cNvSpPr>
              <a:spLocks noChangeShapeType="1"/>
            </p:cNvSpPr>
            <p:nvPr/>
          </p:nvSpPr>
          <p:spPr bwMode="auto">
            <a:xfrm>
              <a:off x="2352" y="3549"/>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5" name="Line 29"/>
            <p:cNvSpPr>
              <a:spLocks noChangeShapeType="1"/>
            </p:cNvSpPr>
            <p:nvPr/>
          </p:nvSpPr>
          <p:spPr bwMode="auto">
            <a:xfrm>
              <a:off x="2352" y="2783"/>
              <a:ext cx="0" cy="9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6" name="Line 30"/>
            <p:cNvSpPr>
              <a:spLocks noChangeShapeType="1"/>
            </p:cNvSpPr>
            <p:nvPr/>
          </p:nvSpPr>
          <p:spPr bwMode="auto">
            <a:xfrm>
              <a:off x="2352" y="2592"/>
              <a:ext cx="0" cy="19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07" name="Rectangle 31"/>
            <p:cNvSpPr>
              <a:spLocks noChangeArrowheads="1"/>
            </p:cNvSpPr>
            <p:nvPr/>
          </p:nvSpPr>
          <p:spPr bwMode="auto">
            <a:xfrm>
              <a:off x="3792" y="3549"/>
              <a:ext cx="864"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b="1">
                <a:latin typeface="Arial" charset="0"/>
              </a:endParaRPr>
            </a:p>
          </p:txBody>
        </p:sp>
        <p:sp>
          <p:nvSpPr>
            <p:cNvPr id="24608" name="Rectangle 32"/>
            <p:cNvSpPr>
              <a:spLocks noChangeArrowheads="1"/>
            </p:cNvSpPr>
            <p:nvPr/>
          </p:nvSpPr>
          <p:spPr bwMode="auto">
            <a:xfrm>
              <a:off x="3792" y="3358"/>
              <a:ext cx="864" cy="19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Arial" charset="0"/>
                </a:rPr>
                <a:t>作业</a:t>
              </a:r>
              <a:r>
                <a:rPr kumimoji="1" lang="en-US" altLang="zh-CN" b="1">
                  <a:latin typeface="Arial" charset="0"/>
                </a:rPr>
                <a:t>D</a:t>
              </a:r>
            </a:p>
          </p:txBody>
        </p:sp>
        <p:sp>
          <p:nvSpPr>
            <p:cNvPr id="24609" name="Rectangle 33" descr="浅色上对角线"/>
            <p:cNvSpPr>
              <a:spLocks noChangeArrowheads="1"/>
            </p:cNvSpPr>
            <p:nvPr/>
          </p:nvSpPr>
          <p:spPr bwMode="auto">
            <a:xfrm>
              <a:off x="3792" y="3167"/>
              <a:ext cx="864" cy="191"/>
            </a:xfrm>
            <a:prstGeom prst="rect">
              <a:avLst/>
            </a:prstGeom>
            <a:noFill/>
            <a:ln>
              <a:noFill/>
            </a:ln>
            <a:effectLst/>
            <a:extLst>
              <a:ext uri="{909E8E84-426E-40DD-AFC4-6F175D3DCCD1}">
                <a14:hiddenFill xmlns:a14="http://schemas.microsoft.com/office/drawing/2010/main">
                  <a:pattFill prst="ltUpDiag">
                    <a:fgClr>
                      <a:schemeClr val="bg1"/>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b="1">
                <a:latin typeface="Arial" charset="0"/>
              </a:endParaRPr>
            </a:p>
          </p:txBody>
        </p:sp>
        <p:sp>
          <p:nvSpPr>
            <p:cNvPr id="24610" name="Rectangle 34"/>
            <p:cNvSpPr>
              <a:spLocks noChangeArrowheads="1"/>
            </p:cNvSpPr>
            <p:nvPr/>
          </p:nvSpPr>
          <p:spPr bwMode="auto">
            <a:xfrm>
              <a:off x="3792" y="2976"/>
              <a:ext cx="864" cy="19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Arial" charset="0"/>
                </a:rPr>
                <a:t>作业</a:t>
              </a:r>
              <a:r>
                <a:rPr kumimoji="1" lang="en-US" altLang="zh-CN" b="1">
                  <a:latin typeface="Arial" charset="0"/>
                </a:rPr>
                <a:t>B</a:t>
              </a:r>
            </a:p>
          </p:txBody>
        </p:sp>
        <p:sp>
          <p:nvSpPr>
            <p:cNvPr id="24611" name="Rectangle 35" descr="浅色上对角线"/>
            <p:cNvSpPr>
              <a:spLocks noChangeArrowheads="1"/>
            </p:cNvSpPr>
            <p:nvPr/>
          </p:nvSpPr>
          <p:spPr bwMode="auto">
            <a:xfrm>
              <a:off x="3792" y="2783"/>
              <a:ext cx="864" cy="193"/>
            </a:xfrm>
            <a:prstGeom prst="rect">
              <a:avLst/>
            </a:prstGeom>
            <a:noFill/>
            <a:ln>
              <a:noFill/>
            </a:ln>
            <a:effectLst/>
            <a:extLst>
              <a:ext uri="{909E8E84-426E-40DD-AFC4-6F175D3DCCD1}">
                <a14:hiddenFill xmlns:a14="http://schemas.microsoft.com/office/drawing/2010/main">
                  <a:pattFill prst="ltUpDiag">
                    <a:fgClr>
                      <a:schemeClr val="bg1"/>
                    </a:fgClr>
                    <a:bgClr>
                      <a:schemeClr val="folHlink"/>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b="1">
                <a:latin typeface="Arial" charset="0"/>
              </a:endParaRPr>
            </a:p>
          </p:txBody>
        </p:sp>
        <p:sp>
          <p:nvSpPr>
            <p:cNvPr id="24612" name="Rectangle 36"/>
            <p:cNvSpPr>
              <a:spLocks noChangeArrowheads="1"/>
            </p:cNvSpPr>
            <p:nvPr/>
          </p:nvSpPr>
          <p:spPr bwMode="auto">
            <a:xfrm>
              <a:off x="3792" y="2592"/>
              <a:ext cx="864"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latin typeface="Arial" charset="0"/>
                </a:rPr>
                <a:t>操作系统</a:t>
              </a:r>
            </a:p>
          </p:txBody>
        </p:sp>
        <p:sp>
          <p:nvSpPr>
            <p:cNvPr id="24613" name="Line 37"/>
            <p:cNvSpPr>
              <a:spLocks noChangeShapeType="1"/>
            </p:cNvSpPr>
            <p:nvPr/>
          </p:nvSpPr>
          <p:spPr bwMode="auto">
            <a:xfrm>
              <a:off x="3792" y="2592"/>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4" name="Line 38"/>
            <p:cNvSpPr>
              <a:spLocks noChangeShapeType="1"/>
            </p:cNvSpPr>
            <p:nvPr/>
          </p:nvSpPr>
          <p:spPr bwMode="auto">
            <a:xfrm>
              <a:off x="3792" y="2783"/>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5" name="Line 39"/>
            <p:cNvSpPr>
              <a:spLocks noChangeShapeType="1"/>
            </p:cNvSpPr>
            <p:nvPr/>
          </p:nvSpPr>
          <p:spPr bwMode="auto">
            <a:xfrm>
              <a:off x="3792" y="2976"/>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6" name="Line 40"/>
            <p:cNvSpPr>
              <a:spLocks noChangeShapeType="1"/>
            </p:cNvSpPr>
            <p:nvPr/>
          </p:nvSpPr>
          <p:spPr bwMode="auto">
            <a:xfrm>
              <a:off x="3792" y="3744"/>
              <a:ext cx="86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7" name="Line 41"/>
            <p:cNvSpPr>
              <a:spLocks noChangeShapeType="1"/>
            </p:cNvSpPr>
            <p:nvPr/>
          </p:nvSpPr>
          <p:spPr bwMode="auto">
            <a:xfrm>
              <a:off x="4656" y="2592"/>
              <a:ext cx="0" cy="1152"/>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8" name="Line 42"/>
            <p:cNvSpPr>
              <a:spLocks noChangeShapeType="1"/>
            </p:cNvSpPr>
            <p:nvPr/>
          </p:nvSpPr>
          <p:spPr bwMode="auto">
            <a:xfrm>
              <a:off x="3792" y="3167"/>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19" name="Line 43"/>
            <p:cNvSpPr>
              <a:spLocks noChangeShapeType="1"/>
            </p:cNvSpPr>
            <p:nvPr/>
          </p:nvSpPr>
          <p:spPr bwMode="auto">
            <a:xfrm>
              <a:off x="3792" y="3358"/>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0" name="Line 44"/>
            <p:cNvSpPr>
              <a:spLocks noChangeShapeType="1"/>
            </p:cNvSpPr>
            <p:nvPr/>
          </p:nvSpPr>
          <p:spPr bwMode="auto">
            <a:xfrm>
              <a:off x="3792" y="3549"/>
              <a:ext cx="86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1" name="Line 45"/>
            <p:cNvSpPr>
              <a:spLocks noChangeShapeType="1"/>
            </p:cNvSpPr>
            <p:nvPr/>
          </p:nvSpPr>
          <p:spPr bwMode="auto">
            <a:xfrm>
              <a:off x="3792" y="2783"/>
              <a:ext cx="0" cy="96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2" name="Line 46"/>
            <p:cNvSpPr>
              <a:spLocks noChangeShapeType="1"/>
            </p:cNvSpPr>
            <p:nvPr/>
          </p:nvSpPr>
          <p:spPr bwMode="auto">
            <a:xfrm>
              <a:off x="3792" y="2592"/>
              <a:ext cx="0" cy="19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623" name="Text Box 47"/>
            <p:cNvSpPr txBox="1">
              <a:spLocks noChangeArrowheads="1"/>
            </p:cNvSpPr>
            <p:nvPr/>
          </p:nvSpPr>
          <p:spPr bwMode="auto">
            <a:xfrm>
              <a:off x="1056" y="3816"/>
              <a:ext cx="633"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charset="0"/>
                </a:rPr>
                <a:t>仅有作业</a:t>
              </a:r>
              <a:r>
                <a:rPr kumimoji="1" lang="en-US" altLang="zh-CN" b="1">
                  <a:latin typeface="Arial" charset="0"/>
                </a:rPr>
                <a:t>A</a:t>
              </a:r>
            </a:p>
          </p:txBody>
        </p:sp>
        <p:sp>
          <p:nvSpPr>
            <p:cNvPr id="24624" name="Text Box 48"/>
            <p:cNvSpPr txBox="1">
              <a:spLocks noChangeArrowheads="1"/>
            </p:cNvSpPr>
            <p:nvPr/>
          </p:nvSpPr>
          <p:spPr bwMode="auto">
            <a:xfrm>
              <a:off x="2400" y="3815"/>
              <a:ext cx="797"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charset="0"/>
                </a:rPr>
                <a:t>加入作业</a:t>
              </a:r>
              <a:r>
                <a:rPr kumimoji="1" lang="en-US" altLang="zh-CN" b="1">
                  <a:latin typeface="Arial" charset="0"/>
                </a:rPr>
                <a:t>BCD</a:t>
              </a:r>
            </a:p>
          </p:txBody>
        </p:sp>
        <p:sp>
          <p:nvSpPr>
            <p:cNvPr id="24625" name="Text Box 49"/>
            <p:cNvSpPr txBox="1">
              <a:spLocks noChangeArrowheads="1"/>
            </p:cNvSpPr>
            <p:nvPr/>
          </p:nvSpPr>
          <p:spPr bwMode="auto">
            <a:xfrm>
              <a:off x="3888" y="3815"/>
              <a:ext cx="715"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latin typeface="Arial" charset="0"/>
                </a:rPr>
                <a:t>取消作业</a:t>
              </a:r>
              <a:r>
                <a:rPr kumimoji="1" lang="en-US" altLang="zh-CN" b="1">
                  <a:latin typeface="Arial" charset="0"/>
                </a:rPr>
                <a:t>AC</a:t>
              </a:r>
            </a:p>
          </p:txBody>
        </p:sp>
      </p:grpSp>
      <p:sp>
        <p:nvSpPr>
          <p:cNvPr id="24628" name="Rectangle 52"/>
          <p:cNvSpPr>
            <a:spLocks noChangeArrowheads="1"/>
          </p:cNvSpPr>
          <p:nvPr/>
        </p:nvSpPr>
        <p:spPr bwMode="auto">
          <a:xfrm>
            <a:off x="1403350" y="5084763"/>
            <a:ext cx="874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rPr>
              <a:t>空闲区</a:t>
            </a:r>
          </a:p>
        </p:txBody>
      </p:sp>
      <p:sp>
        <p:nvSpPr>
          <p:cNvPr id="24629" name="Rectangle 53"/>
          <p:cNvSpPr>
            <a:spLocks noChangeArrowheads="1"/>
          </p:cNvSpPr>
          <p:nvPr/>
        </p:nvSpPr>
        <p:spPr bwMode="auto">
          <a:xfrm>
            <a:off x="4168775" y="5689600"/>
            <a:ext cx="874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rPr>
              <a:t>空闲区</a:t>
            </a:r>
          </a:p>
        </p:txBody>
      </p:sp>
      <p:sp>
        <p:nvSpPr>
          <p:cNvPr id="24630" name="Rectangle 54"/>
          <p:cNvSpPr>
            <a:spLocks noChangeArrowheads="1"/>
          </p:cNvSpPr>
          <p:nvPr/>
        </p:nvSpPr>
        <p:spPr bwMode="auto">
          <a:xfrm>
            <a:off x="7034213" y="4206875"/>
            <a:ext cx="874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rPr>
              <a:t>空闲区</a:t>
            </a:r>
          </a:p>
        </p:txBody>
      </p:sp>
      <p:sp>
        <p:nvSpPr>
          <p:cNvPr id="24631" name="Rectangle 55"/>
          <p:cNvSpPr>
            <a:spLocks noChangeArrowheads="1"/>
          </p:cNvSpPr>
          <p:nvPr/>
        </p:nvSpPr>
        <p:spPr bwMode="auto">
          <a:xfrm>
            <a:off x="7062788" y="4941888"/>
            <a:ext cx="8747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rPr>
              <a:t>空闲区</a:t>
            </a:r>
          </a:p>
        </p:txBody>
      </p:sp>
      <p:sp>
        <p:nvSpPr>
          <p:cNvPr id="24632" name="Rectangle 56"/>
          <p:cNvSpPr>
            <a:spLocks noChangeArrowheads="1"/>
          </p:cNvSpPr>
          <p:nvPr/>
        </p:nvSpPr>
        <p:spPr bwMode="auto">
          <a:xfrm>
            <a:off x="7092950" y="5705475"/>
            <a:ext cx="8747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b="1">
                <a:solidFill>
                  <a:schemeClr val="accent2"/>
                </a:solidFill>
              </a:rPr>
              <a:t>空闲区</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39750" y="908050"/>
            <a:ext cx="8001000" cy="5545138"/>
          </a:xfrm>
        </p:spPr>
        <p:txBody>
          <a:bodyPr/>
          <a:lstStyle/>
          <a:p>
            <a:pPr>
              <a:spcBef>
                <a:spcPct val="10000"/>
              </a:spcBef>
            </a:pPr>
            <a:r>
              <a:rPr lang="zh-CN" altLang="en-US" dirty="0"/>
              <a:t>分区式管理</a:t>
            </a:r>
            <a:r>
              <a:rPr lang="en-US" altLang="zh-CN" dirty="0">
                <a:latin typeface="Arial" charset="0"/>
              </a:rPr>
              <a:t>——</a:t>
            </a:r>
            <a:r>
              <a:rPr lang="zh-CN" altLang="en-US" dirty="0"/>
              <a:t>可变</a:t>
            </a:r>
            <a:r>
              <a:rPr lang="zh-CN" altLang="en-US" dirty="0" smtClean="0"/>
              <a:t>分区</a:t>
            </a:r>
            <a:r>
              <a:rPr lang="zh-CN" altLang="en-US" dirty="0"/>
              <a:t>（</a:t>
            </a:r>
            <a:r>
              <a:rPr lang="zh-CN" altLang="en-US" dirty="0" smtClean="0"/>
              <a:t>动态分区</a:t>
            </a:r>
            <a:r>
              <a:rPr lang="zh-CN" altLang="en-US" dirty="0"/>
              <a:t>）</a:t>
            </a:r>
            <a:endParaRPr lang="en-US" altLang="zh-CN" dirty="0"/>
          </a:p>
          <a:p>
            <a:pPr lvl="1">
              <a:lnSpc>
                <a:spcPct val="150000"/>
              </a:lnSpc>
              <a:spcBef>
                <a:spcPct val="10000"/>
              </a:spcBef>
            </a:pPr>
            <a:r>
              <a:rPr lang="zh-CN" altLang="en-US" dirty="0"/>
              <a:t>内存状态的记录和管理使用方法</a:t>
            </a:r>
          </a:p>
          <a:p>
            <a:pPr lvl="2">
              <a:lnSpc>
                <a:spcPct val="150000"/>
              </a:lnSpc>
              <a:spcBef>
                <a:spcPct val="10000"/>
              </a:spcBef>
            </a:pPr>
            <a:r>
              <a:rPr lang="zh-CN" altLang="en-US" dirty="0"/>
              <a:t>表格</a:t>
            </a:r>
            <a:r>
              <a:rPr lang="zh-CN" altLang="en-US" dirty="0" smtClean="0"/>
              <a:t>法</a:t>
            </a:r>
            <a:r>
              <a:rPr lang="zh-CN" altLang="en-US" dirty="0"/>
              <a:t>（</a:t>
            </a:r>
            <a:r>
              <a:rPr lang="zh-CN" altLang="en-US" dirty="0" smtClean="0"/>
              <a:t>双</a:t>
            </a:r>
            <a:r>
              <a:rPr lang="zh-CN" altLang="en-US" dirty="0"/>
              <a:t>表</a:t>
            </a:r>
            <a:r>
              <a:rPr lang="zh-CN" altLang="en-US" dirty="0" smtClean="0"/>
              <a:t>法</a:t>
            </a:r>
            <a:r>
              <a:rPr lang="zh-CN" altLang="en-US" dirty="0"/>
              <a:t>）</a:t>
            </a:r>
            <a:r>
              <a:rPr lang="zh-CN" altLang="en-US" dirty="0" smtClean="0"/>
              <a:t>：</a:t>
            </a:r>
            <a:r>
              <a:rPr lang="zh-CN" altLang="en-US" dirty="0"/>
              <a:t>使用两个</a:t>
            </a:r>
            <a:r>
              <a:rPr lang="zh-CN" altLang="en-US" dirty="0" smtClean="0"/>
              <a:t>表格</a:t>
            </a:r>
            <a:r>
              <a:rPr lang="zh-CN" altLang="en-US" dirty="0"/>
              <a:t>（</a:t>
            </a:r>
            <a:r>
              <a:rPr lang="zh-CN" altLang="en-US" dirty="0" smtClean="0"/>
              <a:t>占用</a:t>
            </a:r>
            <a:r>
              <a:rPr lang="zh-CN" altLang="en-US" dirty="0"/>
              <a:t>区表</a:t>
            </a:r>
            <a:r>
              <a:rPr lang="en-US" altLang="zh-CN" dirty="0"/>
              <a:t>P</a:t>
            </a:r>
            <a:r>
              <a:rPr lang="zh-CN" altLang="en-US" dirty="0"/>
              <a:t>和空闲区表</a:t>
            </a:r>
            <a:r>
              <a:rPr lang="en-US" altLang="zh-CN" dirty="0" smtClean="0"/>
              <a:t>F</a:t>
            </a:r>
            <a:r>
              <a:rPr lang="zh-CN" altLang="en-US" dirty="0" smtClean="0"/>
              <a:t>）管理内存，这</a:t>
            </a:r>
            <a:r>
              <a:rPr lang="zh-CN" altLang="en-US" dirty="0"/>
              <a:t>两</a:t>
            </a:r>
            <a:r>
              <a:rPr lang="zh-CN" altLang="en-US" dirty="0" smtClean="0"/>
              <a:t>个</a:t>
            </a:r>
            <a:r>
              <a:rPr lang="zh-CN" altLang="en-US" dirty="0"/>
              <a:t>表的长度均可变，内容均为存储区的大小和起始地址</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xfrm>
            <a:off x="539750" y="908050"/>
            <a:ext cx="8001000" cy="5545138"/>
          </a:xfrm>
        </p:spPr>
        <p:txBody>
          <a:bodyPr/>
          <a:lstStyle/>
          <a:p>
            <a:pPr>
              <a:spcBef>
                <a:spcPct val="10000"/>
              </a:spcBef>
            </a:pPr>
            <a:r>
              <a:rPr lang="zh-CN" altLang="en-US" dirty="0"/>
              <a:t>分区式管理</a:t>
            </a:r>
            <a:r>
              <a:rPr lang="en-US" altLang="zh-CN" dirty="0">
                <a:latin typeface="Arial" charset="0"/>
              </a:rPr>
              <a:t>——</a:t>
            </a:r>
            <a:r>
              <a:rPr lang="zh-CN" altLang="en-US" dirty="0"/>
              <a:t>可变</a:t>
            </a:r>
            <a:r>
              <a:rPr lang="zh-CN" altLang="en-US" dirty="0" smtClean="0"/>
              <a:t>分区</a:t>
            </a:r>
            <a:r>
              <a:rPr lang="zh-CN" altLang="en-US" dirty="0"/>
              <a:t>（</a:t>
            </a:r>
            <a:r>
              <a:rPr lang="zh-CN" altLang="en-US" dirty="0" smtClean="0"/>
              <a:t>动态分区</a:t>
            </a:r>
            <a:r>
              <a:rPr lang="zh-CN" altLang="en-US" dirty="0"/>
              <a:t>）</a:t>
            </a:r>
            <a:endParaRPr lang="en-US" altLang="zh-CN" dirty="0"/>
          </a:p>
          <a:p>
            <a:pPr lvl="1">
              <a:spcBef>
                <a:spcPct val="10000"/>
              </a:spcBef>
            </a:pPr>
            <a:r>
              <a:rPr lang="zh-CN" altLang="en-US" dirty="0"/>
              <a:t>内存状态的记录和管理使用方法</a:t>
            </a:r>
          </a:p>
          <a:p>
            <a:pPr lvl="2">
              <a:spcBef>
                <a:spcPct val="10000"/>
              </a:spcBef>
            </a:pPr>
            <a:r>
              <a:rPr lang="zh-CN" altLang="en-US" dirty="0"/>
              <a:t>位图法：将内存按</a:t>
            </a:r>
            <a:r>
              <a:rPr lang="zh-CN" altLang="en-US" dirty="0">
                <a:solidFill>
                  <a:srgbClr val="FF0000"/>
                </a:solidFill>
              </a:rPr>
              <a:t>分配单元</a:t>
            </a:r>
            <a:r>
              <a:rPr lang="zh-CN" altLang="en-US" dirty="0"/>
              <a:t>划分，单元可以是若干字节或几个</a:t>
            </a:r>
            <a:r>
              <a:rPr lang="en-US" altLang="zh-CN" dirty="0" smtClean="0"/>
              <a:t>KB</a:t>
            </a:r>
            <a:r>
              <a:rPr lang="zh-CN" altLang="en-US" dirty="0"/>
              <a:t>；</a:t>
            </a:r>
            <a:r>
              <a:rPr lang="zh-CN" altLang="en-US" dirty="0" smtClean="0"/>
              <a:t>每个</a:t>
            </a:r>
            <a:r>
              <a:rPr lang="zh-CN" altLang="en-US" dirty="0"/>
              <a:t>分配单元对应于位图中的一位</a:t>
            </a:r>
          </a:p>
          <a:p>
            <a:pPr lvl="2">
              <a:spcBef>
                <a:spcPct val="10000"/>
              </a:spcBef>
              <a:buFont typeface="Wingdings" pitchFamily="2" charset="2"/>
              <a:buNone/>
            </a:pPr>
            <a:r>
              <a:rPr lang="zh-CN" altLang="en-US" dirty="0"/>
              <a:t>     如： </a:t>
            </a:r>
            <a:r>
              <a:rPr lang="en-US" altLang="zh-CN" dirty="0"/>
              <a:t>0 1 2 3 4 5 6 7 </a:t>
            </a:r>
            <a:r>
              <a:rPr lang="zh-CN" altLang="en-US" dirty="0"/>
              <a:t>位</a:t>
            </a:r>
          </a:p>
          <a:p>
            <a:pPr lvl="2">
              <a:spcBef>
                <a:spcPct val="10000"/>
              </a:spcBef>
              <a:buFont typeface="Wingdings" pitchFamily="2" charset="2"/>
              <a:buNone/>
            </a:pPr>
            <a:r>
              <a:rPr lang="zh-CN" altLang="en-US" dirty="0"/>
              <a:t>            </a:t>
            </a:r>
            <a:r>
              <a:rPr lang="en-US" altLang="zh-CN" dirty="0"/>
              <a:t>1 1 0 0 0 0 0 0</a:t>
            </a:r>
          </a:p>
          <a:p>
            <a:pPr lvl="2">
              <a:spcBef>
                <a:spcPct val="10000"/>
              </a:spcBef>
              <a:buFont typeface="Wingdings" pitchFamily="2" charset="2"/>
              <a:buNone/>
            </a:pPr>
            <a:r>
              <a:rPr lang="en-US" altLang="zh-CN" dirty="0"/>
              <a:t>            0 0 0 0 0 0 0 0</a:t>
            </a:r>
          </a:p>
          <a:p>
            <a:pPr lvl="2">
              <a:spcBef>
                <a:spcPct val="10000"/>
              </a:spcBef>
              <a:buFont typeface="Wingdings" pitchFamily="2" charset="2"/>
              <a:buNone/>
            </a:pPr>
            <a:r>
              <a:rPr lang="en-US" altLang="zh-CN" dirty="0"/>
              <a:t>                  . . . . . .       </a:t>
            </a:r>
          </a:p>
          <a:p>
            <a:pPr lvl="2">
              <a:spcBef>
                <a:spcPct val="10000"/>
              </a:spcBef>
              <a:buFont typeface="Wingdings" pitchFamily="2" charset="2"/>
              <a:buNone/>
            </a:pPr>
            <a:r>
              <a:rPr lang="en-US" altLang="zh-CN" dirty="0"/>
              <a:t>     </a:t>
            </a:r>
            <a:r>
              <a:rPr lang="zh-CN" altLang="en-US" dirty="0"/>
              <a:t>其中：</a:t>
            </a:r>
            <a:r>
              <a:rPr lang="en-US" altLang="zh-CN" dirty="0"/>
              <a:t>0-</a:t>
            </a:r>
            <a:r>
              <a:rPr lang="zh-CN" altLang="en-US" dirty="0"/>
              <a:t>空闲，</a:t>
            </a:r>
            <a:r>
              <a:rPr lang="en-US" altLang="zh-CN" dirty="0"/>
              <a:t>1-</a:t>
            </a:r>
            <a:r>
              <a:rPr lang="zh-CN" altLang="en-US" dirty="0"/>
              <a:t>已分配</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xfrm>
            <a:off x="539750" y="836613"/>
            <a:ext cx="8001000" cy="4752975"/>
          </a:xfrm>
        </p:spPr>
        <p:txBody>
          <a:bodyPr/>
          <a:lstStyle/>
          <a:p>
            <a:pPr>
              <a:spcBef>
                <a:spcPct val="10000"/>
              </a:spcBef>
            </a:pPr>
            <a:r>
              <a:rPr lang="zh-CN" altLang="en-US" dirty="0"/>
              <a:t>分区式管理</a:t>
            </a:r>
            <a:r>
              <a:rPr lang="en-US" altLang="zh-CN" dirty="0">
                <a:latin typeface="Arial" charset="0"/>
              </a:rPr>
              <a:t>——</a:t>
            </a:r>
            <a:r>
              <a:rPr lang="zh-CN" altLang="en-US" dirty="0"/>
              <a:t>可变</a:t>
            </a:r>
            <a:r>
              <a:rPr lang="zh-CN" altLang="en-US" dirty="0" smtClean="0"/>
              <a:t>分区</a:t>
            </a:r>
            <a:r>
              <a:rPr lang="zh-CN" altLang="en-US" dirty="0"/>
              <a:t>（</a:t>
            </a:r>
            <a:r>
              <a:rPr lang="zh-CN" altLang="en-US" dirty="0" smtClean="0"/>
              <a:t>动态分区</a:t>
            </a:r>
            <a:r>
              <a:rPr lang="zh-CN" altLang="en-US" dirty="0"/>
              <a:t>）</a:t>
            </a:r>
            <a:endParaRPr lang="en-US" altLang="zh-CN" dirty="0"/>
          </a:p>
          <a:p>
            <a:pPr lvl="1">
              <a:spcBef>
                <a:spcPct val="10000"/>
              </a:spcBef>
            </a:pPr>
            <a:r>
              <a:rPr lang="zh-CN" altLang="en-US" dirty="0"/>
              <a:t>内存状态的记录和管理使用方法</a:t>
            </a:r>
          </a:p>
          <a:p>
            <a:pPr lvl="2"/>
            <a:r>
              <a:rPr lang="zh-CN" altLang="en-US" dirty="0"/>
              <a:t>链表法：用链表记录内存的占用或空闲</a:t>
            </a:r>
            <a:r>
              <a:rPr lang="zh-CN" altLang="en-US" dirty="0" smtClean="0"/>
              <a:t>情况，链表</a:t>
            </a:r>
            <a:r>
              <a:rPr lang="zh-CN" altLang="en-US" dirty="0"/>
              <a:t>的每项的内容有：</a:t>
            </a:r>
          </a:p>
          <a:p>
            <a:pPr lvl="3"/>
            <a:r>
              <a:rPr lang="zh-CN" altLang="en-US" dirty="0"/>
              <a:t>链接指针可以是单向指针或双向指针</a:t>
            </a:r>
          </a:p>
          <a:p>
            <a:pPr lvl="3"/>
            <a:r>
              <a:rPr lang="zh-CN" altLang="en-US" dirty="0"/>
              <a:t>链接表也可以分别设置为已分配链表和未分配链表</a:t>
            </a:r>
          </a:p>
        </p:txBody>
      </p:sp>
      <p:graphicFrame>
        <p:nvGraphicFramePr>
          <p:cNvPr id="78876" name="Group 28"/>
          <p:cNvGraphicFramePr>
            <a:graphicFrameLocks noGrp="1"/>
          </p:cNvGraphicFramePr>
          <p:nvPr>
            <p:extLst>
              <p:ext uri="{D42A27DB-BD31-4B8C-83A1-F6EECF244321}">
                <p14:modId xmlns:p14="http://schemas.microsoft.com/office/powerpoint/2010/main" val="2697126706"/>
              </p:ext>
            </p:extLst>
          </p:nvPr>
        </p:nvGraphicFramePr>
        <p:xfrm>
          <a:off x="863600" y="3861048"/>
          <a:ext cx="7416800" cy="574675"/>
        </p:xfrm>
        <a:graphic>
          <a:graphicData uri="http://schemas.openxmlformats.org/drawingml/2006/table">
            <a:tbl>
              <a:tblPr/>
              <a:tblGrid>
                <a:gridCol w="1854200">
                  <a:extLst>
                    <a:ext uri="{9D8B030D-6E8A-4147-A177-3AD203B41FA5}">
                      <a16:colId xmlns:a16="http://schemas.microsoft.com/office/drawing/2014/main" val="20000"/>
                    </a:ext>
                  </a:extLst>
                </a:gridCol>
                <a:gridCol w="2224087">
                  <a:extLst>
                    <a:ext uri="{9D8B030D-6E8A-4147-A177-3AD203B41FA5}">
                      <a16:colId xmlns:a16="http://schemas.microsoft.com/office/drawing/2014/main" val="20001"/>
                    </a:ext>
                  </a:extLst>
                </a:gridCol>
                <a:gridCol w="1484313">
                  <a:extLst>
                    <a:ext uri="{9D8B030D-6E8A-4147-A177-3AD203B41FA5}">
                      <a16:colId xmlns:a16="http://schemas.microsoft.com/office/drawing/2014/main" val="20002"/>
                    </a:ext>
                  </a:extLst>
                </a:gridCol>
                <a:gridCol w="1854200">
                  <a:extLst>
                    <a:ext uri="{9D8B030D-6E8A-4147-A177-3AD203B41FA5}">
                      <a16:colId xmlns:a16="http://schemas.microsoft.com/office/drawing/2014/main" val="20003"/>
                    </a:ext>
                  </a:extLst>
                </a:gridCol>
              </a:tblGrid>
              <a:tr h="574675">
                <a:tc>
                  <a:txBody>
                    <a:bodyPr/>
                    <a:lstStyle/>
                    <a:p>
                      <a:pPr marL="0" marR="0" lvl="0" indent="0" algn="ctr" defTabSz="914400" rtl="0" eaLnBrk="1" fontAlgn="base" latinLnBrk="0" hangingPunct="1">
                        <a:lnSpc>
                          <a:spcPct val="100000"/>
                        </a:lnSpc>
                        <a:spcBef>
                          <a:spcPts val="0"/>
                        </a:spcBef>
                        <a:spcAft>
                          <a:spcPct val="0"/>
                        </a:spcAft>
                        <a:buClr>
                          <a:schemeClr val="accent2"/>
                        </a:buClr>
                        <a:buSzTx/>
                        <a:buFont typeface="Wingdings" pitchFamily="2" charset="2"/>
                        <a:buNone/>
                        <a:tabLst/>
                      </a:pPr>
                      <a:r>
                        <a:rPr kumimoji="0" lang="zh-CN" altLang="en-US" sz="2400" b="1" i="0" u="none" strike="noStrike" cap="none" normalizeH="0" baseline="0" dirty="0" smtClean="0">
                          <a:ln>
                            <a:noFill/>
                          </a:ln>
                          <a:solidFill>
                            <a:srgbClr val="000066"/>
                          </a:solidFill>
                          <a:effectLst/>
                          <a:latin typeface="Verdana" pitchFamily="34" charset="0"/>
                          <a:ea typeface="宋体" pitchFamily="2" charset="-122"/>
                        </a:rPr>
                        <a:t>分配状态</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dirty="0" smtClean="0">
                          <a:ln>
                            <a:noFill/>
                          </a:ln>
                          <a:solidFill>
                            <a:srgbClr val="000066"/>
                          </a:solidFill>
                          <a:effectLst/>
                          <a:latin typeface="Verdana" pitchFamily="34" charset="0"/>
                          <a:ea typeface="宋体" pitchFamily="2" charset="-122"/>
                        </a:rPr>
                        <a:t>分区起始地址</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分区大小</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dirty="0" smtClean="0">
                          <a:ln>
                            <a:noFill/>
                          </a:ln>
                          <a:solidFill>
                            <a:srgbClr val="000066"/>
                          </a:solidFill>
                          <a:effectLst/>
                          <a:latin typeface="Verdana" pitchFamily="34" charset="0"/>
                          <a:ea typeface="宋体" pitchFamily="2" charset="-122"/>
                        </a:rPr>
                        <a:t>链接指针</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467643" y="765175"/>
            <a:ext cx="8208714" cy="5543550"/>
          </a:xfrm>
        </p:spPr>
        <p:txBody>
          <a:bodyPr/>
          <a:lstStyle/>
          <a:p>
            <a:pPr>
              <a:spcBef>
                <a:spcPct val="10000"/>
              </a:spcBef>
            </a:pPr>
            <a:r>
              <a:rPr lang="zh-CN" altLang="en-US" dirty="0"/>
              <a:t>分区式管理</a:t>
            </a:r>
            <a:r>
              <a:rPr lang="en-US" altLang="zh-CN" dirty="0">
                <a:latin typeface="Arial" charset="0"/>
              </a:rPr>
              <a:t>——</a:t>
            </a:r>
            <a:r>
              <a:rPr lang="zh-CN" altLang="en-US" dirty="0"/>
              <a:t>可变</a:t>
            </a:r>
            <a:r>
              <a:rPr lang="zh-CN" altLang="en-US" dirty="0" smtClean="0"/>
              <a:t>分区</a:t>
            </a:r>
            <a:r>
              <a:rPr lang="zh-CN" altLang="en-US" dirty="0"/>
              <a:t>（</a:t>
            </a:r>
            <a:r>
              <a:rPr lang="zh-CN" altLang="en-US" dirty="0" smtClean="0"/>
              <a:t>动态分区</a:t>
            </a:r>
            <a:r>
              <a:rPr lang="zh-CN" altLang="en-US" dirty="0"/>
              <a:t>）</a:t>
            </a:r>
            <a:endParaRPr lang="en-US" altLang="zh-CN" dirty="0"/>
          </a:p>
          <a:p>
            <a:pPr lvl="1">
              <a:spcBef>
                <a:spcPct val="10000"/>
              </a:spcBef>
            </a:pPr>
            <a:r>
              <a:rPr lang="zh-CN" altLang="en-US" sz="3200" dirty="0"/>
              <a:t>链表记录分配策略</a:t>
            </a:r>
          </a:p>
          <a:p>
            <a:pPr lvl="2">
              <a:spcBef>
                <a:spcPct val="15000"/>
              </a:spcBef>
            </a:pPr>
            <a:r>
              <a:rPr lang="zh-CN" altLang="en-US" sz="2800" dirty="0"/>
              <a:t>链表记录常用的三种分配策方法</a:t>
            </a:r>
          </a:p>
          <a:p>
            <a:pPr lvl="3">
              <a:spcBef>
                <a:spcPct val="15000"/>
              </a:spcBef>
            </a:pPr>
            <a:r>
              <a:rPr lang="en-US" altLang="zh-CN" sz="2400" dirty="0"/>
              <a:t>A.</a:t>
            </a:r>
            <a:r>
              <a:rPr lang="zh-CN" altLang="en-US" sz="2400" dirty="0"/>
              <a:t>首次适配</a:t>
            </a:r>
            <a:r>
              <a:rPr lang="zh-CN" altLang="en-US" sz="2400" dirty="0" smtClean="0"/>
              <a:t>法</a:t>
            </a:r>
            <a:r>
              <a:rPr lang="zh-CN" altLang="en-US" sz="2400" dirty="0"/>
              <a:t>（</a:t>
            </a:r>
            <a:r>
              <a:rPr lang="en-US" altLang="zh-CN" sz="2400" dirty="0" smtClean="0"/>
              <a:t>FF</a:t>
            </a:r>
            <a:r>
              <a:rPr lang="zh-CN" altLang="en-US" sz="2400" dirty="0"/>
              <a:t>）</a:t>
            </a:r>
            <a:r>
              <a:rPr lang="zh-CN" altLang="en-US" sz="2400" dirty="0" smtClean="0"/>
              <a:t>：</a:t>
            </a:r>
            <a:r>
              <a:rPr lang="zh-CN" altLang="en-US" sz="2400" dirty="0"/>
              <a:t>把内存中的空闲区按起始地址递增</a:t>
            </a:r>
            <a:r>
              <a:rPr lang="zh-CN" altLang="en-US" sz="2400" dirty="0" smtClean="0"/>
              <a:t>顺序排列；分配</a:t>
            </a:r>
            <a:r>
              <a:rPr lang="zh-CN" altLang="en-US" sz="2400" dirty="0"/>
              <a:t>内存时，从链表首端开始查找，</a:t>
            </a:r>
            <a:r>
              <a:rPr lang="zh-CN" altLang="en-US" sz="2400" dirty="0">
                <a:solidFill>
                  <a:srgbClr val="FF0000"/>
                </a:solidFill>
              </a:rPr>
              <a:t>选择第一个满足要求</a:t>
            </a:r>
            <a:r>
              <a:rPr lang="zh-CN" altLang="en-US" sz="2400" dirty="0"/>
              <a:t>的空闲块分配，而不管它究竟有多</a:t>
            </a:r>
            <a:r>
              <a:rPr lang="zh-CN" altLang="en-US" sz="2400" dirty="0" smtClean="0"/>
              <a:t>大；剩余</a:t>
            </a:r>
            <a:r>
              <a:rPr lang="zh-CN" altLang="en-US" sz="2400" dirty="0"/>
              <a:t>的空间仍留在空闲链中</a:t>
            </a:r>
          </a:p>
          <a:p>
            <a:pPr lvl="3">
              <a:spcBef>
                <a:spcPct val="15000"/>
              </a:spcBef>
            </a:pPr>
            <a:r>
              <a:rPr lang="en-US" altLang="zh-CN" sz="2400" dirty="0"/>
              <a:t>B.</a:t>
            </a:r>
            <a:r>
              <a:rPr lang="zh-CN" altLang="en-US" sz="2400" dirty="0"/>
              <a:t>最佳适配</a:t>
            </a:r>
            <a:r>
              <a:rPr lang="zh-CN" altLang="en-US" sz="2400" dirty="0" smtClean="0"/>
              <a:t>法</a:t>
            </a:r>
            <a:r>
              <a:rPr lang="zh-CN" altLang="en-US" sz="2400" dirty="0"/>
              <a:t>（</a:t>
            </a:r>
            <a:r>
              <a:rPr lang="en-US" altLang="zh-CN" sz="2400" dirty="0" smtClean="0"/>
              <a:t>BF</a:t>
            </a:r>
            <a:r>
              <a:rPr lang="zh-CN" altLang="en-US" sz="2400" dirty="0"/>
              <a:t>）</a:t>
            </a:r>
            <a:r>
              <a:rPr lang="zh-CN" altLang="en-US" sz="2400" dirty="0" smtClean="0"/>
              <a:t>：</a:t>
            </a:r>
            <a:r>
              <a:rPr lang="zh-CN" altLang="en-US" sz="2400" dirty="0"/>
              <a:t>把内存中的空闲区按分区大小递增次序</a:t>
            </a:r>
            <a:r>
              <a:rPr lang="zh-CN" altLang="en-US" sz="2400" dirty="0" smtClean="0"/>
              <a:t>排列；分配</a:t>
            </a:r>
            <a:r>
              <a:rPr lang="zh-CN" altLang="en-US" sz="2400" dirty="0"/>
              <a:t>内存时，按链表顺序查找适合用户需求的空闲块，必定是</a:t>
            </a:r>
            <a:r>
              <a:rPr lang="zh-CN" altLang="en-US" sz="2400" dirty="0">
                <a:solidFill>
                  <a:srgbClr val="FF0000"/>
                </a:solidFill>
              </a:rPr>
              <a:t>最接近用户申请</a:t>
            </a:r>
            <a:r>
              <a:rPr lang="zh-CN" altLang="en-US" sz="2400" dirty="0"/>
              <a:t>的块</a:t>
            </a:r>
            <a:r>
              <a:rPr lang="zh-CN" altLang="en-US" sz="2400" dirty="0" smtClean="0"/>
              <a:t>大小；然后</a:t>
            </a:r>
            <a:r>
              <a:rPr lang="zh-CN" altLang="en-US" sz="2400" dirty="0"/>
              <a:t>按用户申请量进行分配，残余部分留在链中，并重新排列</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539750" y="765175"/>
            <a:ext cx="8001000" cy="4535488"/>
          </a:xfrm>
        </p:spPr>
        <p:txBody>
          <a:bodyPr/>
          <a:lstStyle/>
          <a:p>
            <a:pPr>
              <a:spcBef>
                <a:spcPct val="10000"/>
              </a:spcBef>
            </a:pPr>
            <a:r>
              <a:rPr lang="zh-CN" altLang="en-US" dirty="0"/>
              <a:t>分区式管理</a:t>
            </a:r>
            <a:r>
              <a:rPr lang="en-US" altLang="zh-CN" dirty="0">
                <a:latin typeface="Arial" charset="0"/>
              </a:rPr>
              <a:t>——</a:t>
            </a:r>
            <a:r>
              <a:rPr lang="zh-CN" altLang="en-US" dirty="0"/>
              <a:t>可变</a:t>
            </a:r>
            <a:r>
              <a:rPr lang="zh-CN" altLang="en-US" dirty="0" smtClean="0"/>
              <a:t>分区</a:t>
            </a:r>
            <a:r>
              <a:rPr lang="zh-CN" altLang="en-US" dirty="0"/>
              <a:t>（</a:t>
            </a:r>
            <a:r>
              <a:rPr lang="zh-CN" altLang="en-US" dirty="0" smtClean="0"/>
              <a:t>动态分区</a:t>
            </a:r>
            <a:r>
              <a:rPr lang="zh-CN" altLang="en-US" dirty="0"/>
              <a:t>）</a:t>
            </a:r>
            <a:endParaRPr lang="en-US" altLang="zh-CN" dirty="0"/>
          </a:p>
          <a:p>
            <a:pPr lvl="1">
              <a:spcBef>
                <a:spcPct val="10000"/>
              </a:spcBef>
            </a:pPr>
            <a:r>
              <a:rPr lang="zh-CN" altLang="en-US" sz="3200" dirty="0"/>
              <a:t>链表记录分配策略</a:t>
            </a:r>
          </a:p>
          <a:p>
            <a:pPr lvl="2">
              <a:spcBef>
                <a:spcPct val="15000"/>
              </a:spcBef>
            </a:pPr>
            <a:r>
              <a:rPr lang="zh-CN" altLang="en-US" sz="2800" dirty="0"/>
              <a:t>链表记录常用的三种分配策方法</a:t>
            </a:r>
          </a:p>
          <a:p>
            <a:pPr lvl="3">
              <a:spcBef>
                <a:spcPct val="15000"/>
              </a:spcBef>
            </a:pPr>
            <a:r>
              <a:rPr lang="en-US" altLang="zh-CN" sz="2400" dirty="0"/>
              <a:t>C.</a:t>
            </a:r>
            <a:r>
              <a:rPr lang="zh-CN" altLang="en-US" sz="2400" dirty="0"/>
              <a:t>最坏适配</a:t>
            </a:r>
            <a:r>
              <a:rPr lang="zh-CN" altLang="en-US" sz="2400" dirty="0" smtClean="0"/>
              <a:t>法</a:t>
            </a:r>
            <a:r>
              <a:rPr lang="zh-CN" altLang="en-US" sz="2400" dirty="0"/>
              <a:t>（</a:t>
            </a:r>
            <a:r>
              <a:rPr lang="en-US" altLang="zh-CN" sz="2400" dirty="0" smtClean="0"/>
              <a:t>WF</a:t>
            </a:r>
            <a:r>
              <a:rPr lang="zh-CN" altLang="en-US" sz="2400" dirty="0"/>
              <a:t>）</a:t>
            </a:r>
            <a:r>
              <a:rPr lang="zh-CN" altLang="en-US" sz="2400" dirty="0" smtClean="0"/>
              <a:t>：</a:t>
            </a:r>
            <a:r>
              <a:rPr lang="zh-CN" altLang="en-US" sz="2400" dirty="0"/>
              <a:t>把空闲块按其大小递减的顺序组成链表，大块在先，小块在后。分配时先挑选大的进行分配，使剩余空间不致太小</a:t>
            </a:r>
          </a:p>
        </p:txBody>
      </p:sp>
      <p:sp>
        <p:nvSpPr>
          <p:cNvPr id="79875" name="Rectangle 3"/>
          <p:cNvSpPr>
            <a:spLocks noChangeArrowheads="1"/>
          </p:cNvSpPr>
          <p:nvPr/>
        </p:nvSpPr>
        <p:spPr bwMode="auto">
          <a:xfrm>
            <a:off x="1800225" y="4359275"/>
            <a:ext cx="5543550" cy="850900"/>
          </a:xfrm>
          <a:prstGeom prst="rect">
            <a:avLst/>
          </a:prstGeom>
          <a:solidFill>
            <a:srgbClr val="FFFFCC"/>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solidFill>
                  <a:srgbClr val="000066"/>
                </a:solidFill>
              </a:rPr>
              <a:t>需要指出的是，最佳适应算法不一定是最佳的，最坏适应算法也不一定最坏</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type="body" idx="1"/>
          </p:nvPr>
        </p:nvSpPr>
        <p:spPr>
          <a:xfrm>
            <a:off x="125760" y="836613"/>
            <a:ext cx="8892480" cy="5400675"/>
          </a:xfrm>
        </p:spPr>
        <p:txBody>
          <a:bodyPr/>
          <a:lstStyle/>
          <a:p>
            <a:r>
              <a:rPr lang="zh-CN" altLang="en-US" dirty="0"/>
              <a:t>分区式管理</a:t>
            </a:r>
            <a:r>
              <a:rPr lang="en-US" altLang="zh-CN" dirty="0">
                <a:latin typeface="Arial" charset="0"/>
              </a:rPr>
              <a:t>——</a:t>
            </a:r>
            <a:r>
              <a:rPr lang="zh-CN" altLang="en-US" dirty="0"/>
              <a:t>优缺点</a:t>
            </a:r>
          </a:p>
          <a:p>
            <a:pPr lvl="1"/>
            <a:r>
              <a:rPr lang="zh-CN" altLang="en-US" dirty="0"/>
              <a:t>优点</a:t>
            </a:r>
          </a:p>
          <a:p>
            <a:pPr lvl="2"/>
            <a:r>
              <a:rPr lang="zh-CN" altLang="en-US" dirty="0" smtClean="0"/>
              <a:t>实现多</a:t>
            </a:r>
            <a:r>
              <a:rPr lang="zh-CN" altLang="en-US" dirty="0"/>
              <a:t>个进程对内存的共享，</a:t>
            </a:r>
            <a:r>
              <a:rPr lang="zh-CN" altLang="en-US" dirty="0" smtClean="0"/>
              <a:t>提高系统</a:t>
            </a:r>
            <a:r>
              <a:rPr lang="zh-CN" altLang="en-US" dirty="0"/>
              <a:t>资源利用率</a:t>
            </a:r>
          </a:p>
          <a:p>
            <a:pPr lvl="2"/>
            <a:r>
              <a:rPr lang="zh-CN" altLang="en-US" dirty="0"/>
              <a:t>要求硬件支持少，管理算法简单，易于实现</a:t>
            </a:r>
          </a:p>
          <a:p>
            <a:pPr lvl="1"/>
            <a:r>
              <a:rPr lang="zh-CN" altLang="en-US" dirty="0"/>
              <a:t>缺点</a:t>
            </a:r>
          </a:p>
          <a:p>
            <a:pPr lvl="2"/>
            <a:r>
              <a:rPr lang="zh-CN" altLang="en-US" dirty="0"/>
              <a:t>内存利用率不</a:t>
            </a:r>
            <a:r>
              <a:rPr lang="zh-CN" altLang="en-US" dirty="0" smtClean="0"/>
              <a:t>高；产生严重</a:t>
            </a:r>
            <a:r>
              <a:rPr lang="zh-CN" altLang="en-US" dirty="0"/>
              <a:t>的</a:t>
            </a:r>
            <a:r>
              <a:rPr lang="zh-CN" altLang="en-US" dirty="0">
                <a:solidFill>
                  <a:srgbClr val="FF0000"/>
                </a:solidFill>
              </a:rPr>
              <a:t>碎小空闲</a:t>
            </a:r>
            <a:r>
              <a:rPr lang="zh-CN" altLang="en-US" dirty="0" smtClean="0">
                <a:solidFill>
                  <a:srgbClr val="FF0000"/>
                </a:solidFill>
              </a:rPr>
              <a:t>区</a:t>
            </a:r>
            <a:r>
              <a:rPr lang="zh-CN" altLang="en-US" dirty="0">
                <a:solidFill>
                  <a:srgbClr val="FF0000"/>
                </a:solidFill>
              </a:rPr>
              <a:t>（</a:t>
            </a:r>
            <a:r>
              <a:rPr lang="zh-CN" altLang="en-US" dirty="0" smtClean="0">
                <a:solidFill>
                  <a:srgbClr val="FF0000"/>
                </a:solidFill>
              </a:rPr>
              <a:t>碎片）</a:t>
            </a:r>
            <a:r>
              <a:rPr lang="zh-CN" altLang="en-US" dirty="0" smtClean="0"/>
              <a:t>不能</a:t>
            </a:r>
            <a:r>
              <a:rPr lang="zh-CN" altLang="en-US" dirty="0"/>
              <a:t>利用的问题，影响内存利用率</a:t>
            </a:r>
          </a:p>
          <a:p>
            <a:pPr lvl="2"/>
            <a:r>
              <a:rPr lang="zh-CN" altLang="en-US" dirty="0"/>
              <a:t>进程大小受分区大小控制</a:t>
            </a:r>
          </a:p>
          <a:p>
            <a:pPr lvl="2"/>
            <a:r>
              <a:rPr lang="zh-CN" altLang="en-US" dirty="0"/>
              <a:t>无法实现各分区间信息的共享</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p:txBody>
          <a:bodyPr/>
          <a:lstStyle/>
          <a:p>
            <a:r>
              <a:rPr lang="zh-CN" altLang="en-US" dirty="0"/>
              <a:t>分页式管理</a:t>
            </a:r>
          </a:p>
          <a:p>
            <a:pPr lvl="1"/>
            <a:r>
              <a:rPr lang="zh-CN" altLang="en-US" dirty="0"/>
              <a:t>分页式管理的出发点是为了消除碎片而打破存储分配的连续性，使得一个作业的地址空间可以</a:t>
            </a:r>
            <a:r>
              <a:rPr lang="zh-CN" altLang="en-US" dirty="0">
                <a:solidFill>
                  <a:srgbClr val="FF0000"/>
                </a:solidFill>
              </a:rPr>
              <a:t>分布在若干离散的内存块上</a:t>
            </a:r>
            <a:r>
              <a:rPr lang="zh-CN" altLang="en-US" dirty="0"/>
              <a:t>，从而充分利用内存空间，提高内存利用率</a:t>
            </a:r>
          </a:p>
          <a:p>
            <a:pPr lvl="1"/>
            <a:r>
              <a:rPr lang="zh-CN" altLang="en-US" dirty="0" smtClean="0"/>
              <a:t>页（</a:t>
            </a:r>
            <a:r>
              <a:rPr lang="en-US" altLang="zh-CN" dirty="0" smtClean="0"/>
              <a:t>Page</a:t>
            </a:r>
            <a:r>
              <a:rPr lang="zh-CN" altLang="en-US" dirty="0" smtClean="0"/>
              <a:t>）：</a:t>
            </a:r>
            <a:r>
              <a:rPr lang="zh-CN" altLang="en-US" dirty="0"/>
              <a:t>系统把用户作业所需的空间划分为若干个大小相等的块，称做</a:t>
            </a:r>
            <a:r>
              <a:rPr lang="zh-CN" altLang="en-US" dirty="0">
                <a:solidFill>
                  <a:srgbClr val="FF0000"/>
                </a:solidFill>
              </a:rPr>
              <a:t>页</a:t>
            </a:r>
            <a:r>
              <a:rPr lang="zh-CN" altLang="en-US" dirty="0"/>
              <a:t>。不足一块的补齐为一页，页面大小为</a:t>
            </a:r>
            <a:r>
              <a:rPr lang="en-US" altLang="zh-CN" dirty="0"/>
              <a:t>2</a:t>
            </a:r>
            <a:r>
              <a:rPr lang="zh-CN" altLang="en-US" dirty="0"/>
              <a:t>的幂，通常为</a:t>
            </a:r>
            <a:r>
              <a:rPr lang="en-US" altLang="zh-CN" dirty="0">
                <a:solidFill>
                  <a:srgbClr val="FF0000"/>
                </a:solidFill>
              </a:rPr>
              <a:t>512</a:t>
            </a:r>
            <a:r>
              <a:rPr lang="zh-CN" altLang="en-US" dirty="0">
                <a:solidFill>
                  <a:srgbClr val="FF0000"/>
                </a:solidFill>
              </a:rPr>
              <a:t>字节至</a:t>
            </a:r>
            <a:r>
              <a:rPr lang="en-US" altLang="zh-CN" dirty="0">
                <a:solidFill>
                  <a:srgbClr val="FF0000"/>
                </a:solidFill>
              </a:rPr>
              <a:t>4K</a:t>
            </a:r>
            <a:r>
              <a:rPr lang="zh-CN" altLang="en-US" dirty="0"/>
              <a:t>大小</a:t>
            </a:r>
          </a:p>
          <a:p>
            <a:pPr lvl="1"/>
            <a:r>
              <a:rPr lang="zh-CN" altLang="en-US" dirty="0"/>
              <a:t>所有的页从</a:t>
            </a:r>
            <a:r>
              <a:rPr lang="en-US" altLang="zh-CN" dirty="0"/>
              <a:t>0</a:t>
            </a:r>
            <a:r>
              <a:rPr lang="zh-CN" altLang="en-US" dirty="0"/>
              <a:t>开始依次编号，每个页内部相对于</a:t>
            </a:r>
            <a:r>
              <a:rPr lang="en-US" altLang="zh-CN" dirty="0"/>
              <a:t>0</a:t>
            </a:r>
            <a:r>
              <a:rPr lang="zh-CN" altLang="en-US" dirty="0"/>
              <a:t>连续编址，即页内是连续的</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p:txBody>
          <a:bodyPr/>
          <a:lstStyle/>
          <a:p>
            <a:pPr>
              <a:lnSpc>
                <a:spcPct val="90000"/>
              </a:lnSpc>
            </a:pPr>
            <a:r>
              <a:rPr lang="zh-CN" altLang="en-US" dirty="0"/>
              <a:t>分页式管理</a:t>
            </a:r>
          </a:p>
          <a:p>
            <a:pPr lvl="1">
              <a:lnSpc>
                <a:spcPct val="90000"/>
              </a:lnSpc>
            </a:pPr>
            <a:r>
              <a:rPr lang="zh-CN" altLang="en-US" dirty="0"/>
              <a:t>作业地址空间构成一个二维地址空间，其中的任一逻辑地址都可表示成（</a:t>
            </a:r>
            <a:r>
              <a:rPr lang="en-US" altLang="zh-CN" dirty="0"/>
              <a:t>p</a:t>
            </a:r>
            <a:r>
              <a:rPr lang="zh-CN" altLang="en-US" dirty="0"/>
              <a:t>，</a:t>
            </a:r>
            <a:r>
              <a:rPr lang="en-US" altLang="zh-CN" dirty="0"/>
              <a:t>d</a:t>
            </a:r>
            <a:r>
              <a:rPr lang="zh-CN" altLang="en-US" dirty="0"/>
              <a:t>），其中</a:t>
            </a:r>
            <a:r>
              <a:rPr lang="en-US" altLang="zh-CN" dirty="0"/>
              <a:t>p</a:t>
            </a:r>
            <a:r>
              <a:rPr lang="zh-CN" altLang="en-US" dirty="0"/>
              <a:t>是页号，</a:t>
            </a:r>
            <a:r>
              <a:rPr lang="en-US" altLang="zh-CN" dirty="0"/>
              <a:t>d</a:t>
            </a:r>
            <a:r>
              <a:rPr lang="zh-CN" altLang="en-US" dirty="0"/>
              <a:t>是页内位移量即相对地址</a:t>
            </a:r>
          </a:p>
          <a:p>
            <a:pPr lvl="1">
              <a:lnSpc>
                <a:spcPct val="90000"/>
              </a:lnSpc>
            </a:pPr>
            <a:r>
              <a:rPr lang="zh-CN" altLang="en-US" dirty="0"/>
              <a:t>页帧：系统将内存空间也划分与页大小相等的若干块，称为</a:t>
            </a:r>
            <a:r>
              <a:rPr lang="zh-CN" altLang="en-US" dirty="0">
                <a:solidFill>
                  <a:srgbClr val="FF0000"/>
                </a:solidFill>
              </a:rPr>
              <a:t>页帧</a:t>
            </a:r>
          </a:p>
          <a:p>
            <a:pPr lvl="1">
              <a:lnSpc>
                <a:spcPct val="90000"/>
              </a:lnSpc>
            </a:pPr>
            <a:r>
              <a:rPr lang="zh-CN" altLang="en-US" dirty="0"/>
              <a:t>系统装入作业时，以页为单位给作业分配页帧。因此，作业可以按页为单位，离散地放在内存中不连续的页帧中</a:t>
            </a:r>
          </a:p>
          <a:p>
            <a:pPr lvl="1">
              <a:lnSpc>
                <a:spcPct val="90000"/>
              </a:lnSpc>
            </a:pPr>
            <a:r>
              <a:rPr lang="zh-CN" altLang="en-US" dirty="0"/>
              <a:t>由于页的大小是</a:t>
            </a:r>
            <a:r>
              <a:rPr lang="en-US" altLang="zh-CN" dirty="0"/>
              <a:t>2</a:t>
            </a:r>
            <a:r>
              <a:rPr lang="zh-CN" altLang="en-US" dirty="0"/>
              <a:t>的幂，所以地址变换机构只要把一个地址的若干低位解释为页内地址，把地址的其余高位解释为页号就行了</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p:txBody>
          <a:bodyPr/>
          <a:lstStyle/>
          <a:p>
            <a:pPr>
              <a:lnSpc>
                <a:spcPct val="90000"/>
              </a:lnSpc>
            </a:pPr>
            <a:r>
              <a:rPr lang="zh-CN" altLang="en-US" dirty="0"/>
              <a:t>系统存储器的配置</a:t>
            </a:r>
          </a:p>
          <a:p>
            <a:pPr lvl="1">
              <a:lnSpc>
                <a:spcPct val="90000"/>
              </a:lnSpc>
            </a:pPr>
            <a:r>
              <a:rPr lang="zh-CN" altLang="en-US" dirty="0"/>
              <a:t>内存组织</a:t>
            </a:r>
          </a:p>
          <a:p>
            <a:pPr lvl="2">
              <a:lnSpc>
                <a:spcPct val="90000"/>
              </a:lnSpc>
            </a:pPr>
            <a:r>
              <a:rPr lang="zh-CN" altLang="en-US" dirty="0">
                <a:solidFill>
                  <a:srgbClr val="FF0000"/>
                </a:solidFill>
              </a:rPr>
              <a:t>物理内存</a:t>
            </a:r>
            <a:r>
              <a:rPr lang="zh-CN" altLang="en-US" dirty="0"/>
              <a:t>由系统实际提供，由字节组成，容量受实际存储单元的限制</a:t>
            </a:r>
          </a:p>
          <a:p>
            <a:pPr lvl="2">
              <a:lnSpc>
                <a:spcPct val="90000"/>
              </a:lnSpc>
            </a:pPr>
            <a:r>
              <a:rPr lang="zh-CN" altLang="en-US" dirty="0">
                <a:solidFill>
                  <a:srgbClr val="FF0000"/>
                </a:solidFill>
              </a:rPr>
              <a:t>逻辑内存</a:t>
            </a:r>
            <a:r>
              <a:rPr lang="zh-CN" altLang="en-US" dirty="0"/>
              <a:t>也称虚拟内存，它把内存和外存统一进行管理，它的容量受计算机地址的位数和辅存容量限制</a:t>
            </a:r>
          </a:p>
          <a:p>
            <a:pPr lvl="1">
              <a:lnSpc>
                <a:spcPct val="90000"/>
              </a:lnSpc>
            </a:pPr>
            <a:r>
              <a:rPr lang="zh-CN" altLang="en-US" dirty="0"/>
              <a:t>内存的使用</a:t>
            </a:r>
            <a:r>
              <a:rPr lang="zh-CN" altLang="en-US" dirty="0" smtClean="0"/>
              <a:t>（两部分</a:t>
            </a:r>
            <a:r>
              <a:rPr lang="zh-CN" altLang="en-US" dirty="0"/>
              <a:t>）</a:t>
            </a:r>
          </a:p>
          <a:p>
            <a:pPr lvl="2">
              <a:lnSpc>
                <a:spcPct val="90000"/>
              </a:lnSpc>
            </a:pPr>
            <a:r>
              <a:rPr lang="zh-CN" altLang="en-US" dirty="0">
                <a:solidFill>
                  <a:srgbClr val="FF0000"/>
                </a:solidFill>
              </a:rPr>
              <a:t>系统区</a:t>
            </a:r>
          </a:p>
          <a:p>
            <a:pPr lvl="3">
              <a:lnSpc>
                <a:spcPct val="90000"/>
              </a:lnSpc>
            </a:pPr>
            <a:r>
              <a:rPr lang="zh-CN" altLang="en-US" dirty="0"/>
              <a:t>即系统程序使用的区域</a:t>
            </a:r>
          </a:p>
          <a:p>
            <a:pPr lvl="3">
              <a:lnSpc>
                <a:spcPct val="90000"/>
              </a:lnSpc>
            </a:pPr>
            <a:r>
              <a:rPr lang="zh-CN" altLang="en-US" dirty="0" smtClean="0"/>
              <a:t>存放</a:t>
            </a:r>
            <a:r>
              <a:rPr lang="zh-CN" altLang="en-US" dirty="0"/>
              <a:t>操作系统</a:t>
            </a:r>
            <a:r>
              <a:rPr lang="zh-CN" altLang="en-US" dirty="0" smtClean="0"/>
              <a:t>、标准</a:t>
            </a:r>
            <a:r>
              <a:rPr lang="zh-CN" altLang="en-US" dirty="0"/>
              <a:t>子程序、例行程序和系统数据等</a:t>
            </a:r>
          </a:p>
          <a:p>
            <a:pPr lvl="2">
              <a:lnSpc>
                <a:spcPct val="90000"/>
              </a:lnSpc>
            </a:pPr>
            <a:r>
              <a:rPr lang="zh-CN" altLang="en-US" dirty="0">
                <a:solidFill>
                  <a:srgbClr val="FF0000"/>
                </a:solidFill>
              </a:rPr>
              <a:t>用户区</a:t>
            </a:r>
          </a:p>
          <a:p>
            <a:pPr lvl="3">
              <a:lnSpc>
                <a:spcPct val="90000"/>
              </a:lnSpc>
            </a:pPr>
            <a:r>
              <a:rPr lang="zh-CN" altLang="en-US" dirty="0"/>
              <a:t>用于装入并存放用户程序和数据</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539750" y="836613"/>
            <a:ext cx="8001000" cy="5040312"/>
          </a:xfrm>
        </p:spPr>
        <p:txBody>
          <a:bodyPr/>
          <a:lstStyle/>
          <a:p>
            <a:r>
              <a:rPr lang="zh-CN" altLang="en-US"/>
              <a:t>分页式管理</a:t>
            </a:r>
            <a:r>
              <a:rPr lang="en-US" altLang="zh-CN">
                <a:latin typeface="Arial" charset="0"/>
              </a:rPr>
              <a:t>——</a:t>
            </a:r>
            <a:r>
              <a:rPr lang="zh-CN" altLang="en-US"/>
              <a:t>简单页式管理（静态分页管理）</a:t>
            </a:r>
          </a:p>
          <a:p>
            <a:pPr lvl="1"/>
            <a:r>
              <a:rPr lang="zh-CN" altLang="en-US"/>
              <a:t>基本思想：如果内存当前可用页帧数不小于作业要求的页数，系统就实施分配，否则不予分配。各页帧之间可以是不连续的</a:t>
            </a:r>
          </a:p>
          <a:p>
            <a:pPr lvl="1"/>
            <a:r>
              <a:rPr lang="zh-CN" altLang="en-US"/>
              <a:t>每个作业有一张相应的页表</a:t>
            </a:r>
          </a:p>
        </p:txBody>
      </p:sp>
      <p:sp>
        <p:nvSpPr>
          <p:cNvPr id="29701" name="Line 5"/>
          <p:cNvSpPr>
            <a:spLocks noChangeShapeType="1"/>
          </p:cNvSpPr>
          <p:nvPr/>
        </p:nvSpPr>
        <p:spPr bwMode="auto">
          <a:xfrm>
            <a:off x="3282950" y="4144963"/>
            <a:ext cx="228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2" name="Line 6"/>
          <p:cNvSpPr>
            <a:spLocks noChangeShapeType="1"/>
          </p:cNvSpPr>
          <p:nvPr/>
        </p:nvSpPr>
        <p:spPr bwMode="auto">
          <a:xfrm>
            <a:off x="3282950" y="5605463"/>
            <a:ext cx="228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3" name="Line 7"/>
          <p:cNvSpPr>
            <a:spLocks noChangeShapeType="1"/>
          </p:cNvSpPr>
          <p:nvPr/>
        </p:nvSpPr>
        <p:spPr bwMode="auto">
          <a:xfrm>
            <a:off x="3282950" y="4144963"/>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4" name="Line 8"/>
          <p:cNvSpPr>
            <a:spLocks noChangeShapeType="1"/>
          </p:cNvSpPr>
          <p:nvPr/>
        </p:nvSpPr>
        <p:spPr bwMode="auto">
          <a:xfrm>
            <a:off x="3511550" y="4144963"/>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5" name="Line 9"/>
          <p:cNvSpPr>
            <a:spLocks noChangeShapeType="1"/>
          </p:cNvSpPr>
          <p:nvPr/>
        </p:nvSpPr>
        <p:spPr bwMode="auto">
          <a:xfrm>
            <a:off x="3282950" y="4510088"/>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6" name="Line 10"/>
          <p:cNvSpPr>
            <a:spLocks noChangeShapeType="1"/>
          </p:cNvSpPr>
          <p:nvPr/>
        </p:nvSpPr>
        <p:spPr bwMode="auto">
          <a:xfrm>
            <a:off x="3511550" y="4510088"/>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7" name="Line 11"/>
          <p:cNvSpPr>
            <a:spLocks noChangeShapeType="1"/>
          </p:cNvSpPr>
          <p:nvPr/>
        </p:nvSpPr>
        <p:spPr bwMode="auto">
          <a:xfrm>
            <a:off x="3282950" y="4875213"/>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8" name="Line 12"/>
          <p:cNvSpPr>
            <a:spLocks noChangeShapeType="1"/>
          </p:cNvSpPr>
          <p:nvPr/>
        </p:nvSpPr>
        <p:spPr bwMode="auto">
          <a:xfrm>
            <a:off x="3511550" y="4875213"/>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9" name="Line 13"/>
          <p:cNvSpPr>
            <a:spLocks noChangeShapeType="1"/>
          </p:cNvSpPr>
          <p:nvPr/>
        </p:nvSpPr>
        <p:spPr bwMode="auto">
          <a:xfrm>
            <a:off x="3282950" y="5240338"/>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10" name="Line 14"/>
          <p:cNvSpPr>
            <a:spLocks noChangeShapeType="1"/>
          </p:cNvSpPr>
          <p:nvPr/>
        </p:nvSpPr>
        <p:spPr bwMode="auto">
          <a:xfrm>
            <a:off x="3511550" y="5240338"/>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36" name="Rectangle 92"/>
          <p:cNvSpPr>
            <a:spLocks noChangeArrowheads="1"/>
          </p:cNvSpPr>
          <p:nvPr/>
        </p:nvSpPr>
        <p:spPr bwMode="auto">
          <a:xfrm>
            <a:off x="1042988" y="2852738"/>
            <a:ext cx="7273925" cy="3816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6" name="Rectangle 2"/>
          <p:cNvSpPr>
            <a:spLocks noGrp="1" noChangeArrowheads="1"/>
          </p:cNvSpPr>
          <p:nvPr>
            <p:ph type="body" idx="1"/>
          </p:nvPr>
        </p:nvSpPr>
        <p:spPr>
          <a:xfrm>
            <a:off x="539750" y="836613"/>
            <a:ext cx="8001000" cy="5040312"/>
          </a:xfrm>
        </p:spPr>
        <p:txBody>
          <a:bodyPr/>
          <a:lstStyle/>
          <a:p>
            <a:r>
              <a:rPr lang="zh-CN" altLang="en-US" dirty="0"/>
              <a:t>分页式管理</a:t>
            </a:r>
            <a:r>
              <a:rPr lang="en-US" altLang="zh-CN" dirty="0">
                <a:latin typeface="Arial" charset="0"/>
              </a:rPr>
              <a:t>——</a:t>
            </a:r>
            <a:r>
              <a:rPr lang="zh-CN" altLang="en-US" dirty="0"/>
              <a:t>简单页式管理（静态分页管理）</a:t>
            </a:r>
          </a:p>
          <a:p>
            <a:pPr lvl="1"/>
            <a:r>
              <a:rPr lang="zh-CN" altLang="en-US" dirty="0"/>
              <a:t>例：某作业有</a:t>
            </a:r>
            <a:r>
              <a:rPr lang="en-US" altLang="zh-CN" dirty="0"/>
              <a:t>4</a:t>
            </a:r>
            <a:r>
              <a:rPr lang="zh-CN" altLang="en-US" dirty="0"/>
              <a:t>页，内存中以</a:t>
            </a:r>
            <a:r>
              <a:rPr lang="en-US" altLang="zh-CN" dirty="0"/>
              <a:t>1K</a:t>
            </a:r>
            <a:r>
              <a:rPr lang="zh-CN" altLang="en-US" dirty="0"/>
              <a:t>为一帧进行分配，则可能的页表及对应的页帧关系</a:t>
            </a:r>
          </a:p>
        </p:txBody>
      </p:sp>
      <p:sp>
        <p:nvSpPr>
          <p:cNvPr id="82947" name="Line 3"/>
          <p:cNvSpPr>
            <a:spLocks noChangeShapeType="1"/>
          </p:cNvSpPr>
          <p:nvPr/>
        </p:nvSpPr>
        <p:spPr bwMode="auto">
          <a:xfrm>
            <a:off x="3282950" y="4505325"/>
            <a:ext cx="228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48" name="Line 4"/>
          <p:cNvSpPr>
            <a:spLocks noChangeShapeType="1"/>
          </p:cNvSpPr>
          <p:nvPr/>
        </p:nvSpPr>
        <p:spPr bwMode="auto">
          <a:xfrm>
            <a:off x="3282950" y="5965825"/>
            <a:ext cx="228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49" name="Line 5"/>
          <p:cNvSpPr>
            <a:spLocks noChangeShapeType="1"/>
          </p:cNvSpPr>
          <p:nvPr/>
        </p:nvSpPr>
        <p:spPr bwMode="auto">
          <a:xfrm>
            <a:off x="3282950" y="4505325"/>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0" name="Line 6"/>
          <p:cNvSpPr>
            <a:spLocks noChangeShapeType="1"/>
          </p:cNvSpPr>
          <p:nvPr/>
        </p:nvSpPr>
        <p:spPr bwMode="auto">
          <a:xfrm>
            <a:off x="3511550" y="4505325"/>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1" name="Line 7"/>
          <p:cNvSpPr>
            <a:spLocks noChangeShapeType="1"/>
          </p:cNvSpPr>
          <p:nvPr/>
        </p:nvSpPr>
        <p:spPr bwMode="auto">
          <a:xfrm>
            <a:off x="3282950" y="4870450"/>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2" name="Line 8"/>
          <p:cNvSpPr>
            <a:spLocks noChangeShapeType="1"/>
          </p:cNvSpPr>
          <p:nvPr/>
        </p:nvSpPr>
        <p:spPr bwMode="auto">
          <a:xfrm>
            <a:off x="3511550" y="4870450"/>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3" name="Line 9"/>
          <p:cNvSpPr>
            <a:spLocks noChangeShapeType="1"/>
          </p:cNvSpPr>
          <p:nvPr/>
        </p:nvSpPr>
        <p:spPr bwMode="auto">
          <a:xfrm>
            <a:off x="3282950" y="5235575"/>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4" name="Line 10"/>
          <p:cNvSpPr>
            <a:spLocks noChangeShapeType="1"/>
          </p:cNvSpPr>
          <p:nvPr/>
        </p:nvSpPr>
        <p:spPr bwMode="auto">
          <a:xfrm>
            <a:off x="3511550" y="5235575"/>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5" name="Line 11"/>
          <p:cNvSpPr>
            <a:spLocks noChangeShapeType="1"/>
          </p:cNvSpPr>
          <p:nvPr/>
        </p:nvSpPr>
        <p:spPr bwMode="auto">
          <a:xfrm>
            <a:off x="3282950" y="5600700"/>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56" name="Line 12"/>
          <p:cNvSpPr>
            <a:spLocks noChangeShapeType="1"/>
          </p:cNvSpPr>
          <p:nvPr/>
        </p:nvSpPr>
        <p:spPr bwMode="auto">
          <a:xfrm>
            <a:off x="3511550" y="5600700"/>
            <a:ext cx="0" cy="3651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3038" name="Group 94"/>
          <p:cNvGrpSpPr>
            <a:grpSpLocks/>
          </p:cNvGrpSpPr>
          <p:nvPr/>
        </p:nvGrpSpPr>
        <p:grpSpPr bwMode="auto">
          <a:xfrm>
            <a:off x="1187450" y="2852738"/>
            <a:ext cx="6624638" cy="3648075"/>
            <a:chOff x="748" y="1865"/>
            <a:chExt cx="4173" cy="2298"/>
          </a:xfrm>
        </p:grpSpPr>
        <p:sp>
          <p:nvSpPr>
            <p:cNvPr id="82958" name="Rectangle 14"/>
            <p:cNvSpPr>
              <a:spLocks noChangeArrowheads="1"/>
            </p:cNvSpPr>
            <p:nvPr/>
          </p:nvSpPr>
          <p:spPr bwMode="auto">
            <a:xfrm>
              <a:off x="1220" y="3448"/>
              <a:ext cx="39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dirty="0">
                  <a:latin typeface="Arial" charset="0"/>
                </a:rPr>
                <a:t>4</a:t>
              </a:r>
            </a:p>
          </p:txBody>
        </p:sp>
        <p:sp>
          <p:nvSpPr>
            <p:cNvPr id="82959" name="Rectangle 15"/>
            <p:cNvSpPr>
              <a:spLocks noChangeArrowheads="1"/>
            </p:cNvSpPr>
            <p:nvPr/>
          </p:nvSpPr>
          <p:spPr bwMode="auto">
            <a:xfrm>
              <a:off x="1220" y="3062"/>
              <a:ext cx="39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dirty="0">
                  <a:latin typeface="Arial" charset="0"/>
                </a:rPr>
                <a:t>3</a:t>
              </a:r>
            </a:p>
          </p:txBody>
        </p:sp>
        <p:sp>
          <p:nvSpPr>
            <p:cNvPr id="82960" name="Rectangle 16"/>
            <p:cNvSpPr>
              <a:spLocks noChangeArrowheads="1"/>
            </p:cNvSpPr>
            <p:nvPr/>
          </p:nvSpPr>
          <p:spPr bwMode="auto">
            <a:xfrm>
              <a:off x="1220" y="2676"/>
              <a:ext cx="39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dirty="0">
                  <a:latin typeface="Arial" charset="0"/>
                </a:rPr>
                <a:t>2</a:t>
              </a:r>
            </a:p>
          </p:txBody>
        </p:sp>
        <p:sp>
          <p:nvSpPr>
            <p:cNvPr id="82961" name="Rectangle 17"/>
            <p:cNvSpPr>
              <a:spLocks noChangeArrowheads="1"/>
            </p:cNvSpPr>
            <p:nvPr/>
          </p:nvSpPr>
          <p:spPr bwMode="auto">
            <a:xfrm>
              <a:off x="1220" y="2291"/>
              <a:ext cx="394"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kumimoji="1" lang="en-US" altLang="zh-CN" sz="2000" b="1" dirty="0">
                  <a:latin typeface="Arial" charset="0"/>
                </a:rPr>
                <a:t>1</a:t>
              </a:r>
            </a:p>
          </p:txBody>
        </p:sp>
        <p:sp>
          <p:nvSpPr>
            <p:cNvPr id="82962" name="Line 18"/>
            <p:cNvSpPr>
              <a:spLocks noChangeShapeType="1"/>
            </p:cNvSpPr>
            <p:nvPr/>
          </p:nvSpPr>
          <p:spPr bwMode="auto">
            <a:xfrm>
              <a:off x="1220" y="2291"/>
              <a:ext cx="39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3" name="Line 19"/>
            <p:cNvSpPr>
              <a:spLocks noChangeShapeType="1"/>
            </p:cNvSpPr>
            <p:nvPr/>
          </p:nvSpPr>
          <p:spPr bwMode="auto">
            <a:xfrm>
              <a:off x="1220" y="2676"/>
              <a:ext cx="3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4" name="Line 20"/>
            <p:cNvSpPr>
              <a:spLocks noChangeShapeType="1"/>
            </p:cNvSpPr>
            <p:nvPr/>
          </p:nvSpPr>
          <p:spPr bwMode="auto">
            <a:xfrm>
              <a:off x="1220" y="3062"/>
              <a:ext cx="3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5" name="Line 21"/>
            <p:cNvSpPr>
              <a:spLocks noChangeShapeType="1"/>
            </p:cNvSpPr>
            <p:nvPr/>
          </p:nvSpPr>
          <p:spPr bwMode="auto">
            <a:xfrm>
              <a:off x="1220" y="3448"/>
              <a:ext cx="3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6" name="Line 22"/>
            <p:cNvSpPr>
              <a:spLocks noChangeShapeType="1"/>
            </p:cNvSpPr>
            <p:nvPr/>
          </p:nvSpPr>
          <p:spPr bwMode="auto">
            <a:xfrm>
              <a:off x="1220" y="3834"/>
              <a:ext cx="39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7" name="Line 23"/>
            <p:cNvSpPr>
              <a:spLocks noChangeShapeType="1"/>
            </p:cNvSpPr>
            <p:nvPr/>
          </p:nvSpPr>
          <p:spPr bwMode="auto">
            <a:xfrm>
              <a:off x="1220" y="2291"/>
              <a:ext cx="0" cy="154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8" name="Line 24"/>
            <p:cNvSpPr>
              <a:spLocks noChangeShapeType="1"/>
            </p:cNvSpPr>
            <p:nvPr/>
          </p:nvSpPr>
          <p:spPr bwMode="auto">
            <a:xfrm>
              <a:off x="1614" y="2291"/>
              <a:ext cx="0" cy="154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69" name="Rectangle 25"/>
            <p:cNvSpPr>
              <a:spLocks noChangeArrowheads="1"/>
            </p:cNvSpPr>
            <p:nvPr/>
          </p:nvSpPr>
          <p:spPr bwMode="auto">
            <a:xfrm>
              <a:off x="2559" y="3448"/>
              <a:ext cx="709" cy="386"/>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latin typeface="Arial" charset="0"/>
                </a:rPr>
                <a:t>第</a:t>
              </a:r>
              <a:r>
                <a:rPr kumimoji="1" lang="en-US" altLang="zh-CN" sz="2000" b="1">
                  <a:latin typeface="Arial" charset="0"/>
                </a:rPr>
                <a:t>10K</a:t>
              </a:r>
            </a:p>
          </p:txBody>
        </p:sp>
        <p:sp>
          <p:nvSpPr>
            <p:cNvPr id="82970" name="Rectangle 26"/>
            <p:cNvSpPr>
              <a:spLocks noChangeArrowheads="1"/>
            </p:cNvSpPr>
            <p:nvPr/>
          </p:nvSpPr>
          <p:spPr bwMode="auto">
            <a:xfrm>
              <a:off x="2559" y="3062"/>
              <a:ext cx="709" cy="386"/>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latin typeface="Arial" charset="0"/>
                </a:rPr>
                <a:t>第</a:t>
              </a:r>
              <a:r>
                <a:rPr kumimoji="1" lang="en-US" altLang="zh-CN" sz="2000" b="1">
                  <a:latin typeface="Arial" charset="0"/>
                </a:rPr>
                <a:t>3K</a:t>
              </a:r>
            </a:p>
          </p:txBody>
        </p:sp>
        <p:sp>
          <p:nvSpPr>
            <p:cNvPr id="82971" name="Rectangle 27"/>
            <p:cNvSpPr>
              <a:spLocks noChangeArrowheads="1"/>
            </p:cNvSpPr>
            <p:nvPr/>
          </p:nvSpPr>
          <p:spPr bwMode="auto">
            <a:xfrm>
              <a:off x="2559" y="2676"/>
              <a:ext cx="709" cy="386"/>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latin typeface="Arial" charset="0"/>
                </a:rPr>
                <a:t>第</a:t>
              </a:r>
              <a:r>
                <a:rPr kumimoji="1" lang="en-US" altLang="zh-CN" sz="2000" b="1">
                  <a:latin typeface="Arial" charset="0"/>
                </a:rPr>
                <a:t>6K</a:t>
              </a:r>
            </a:p>
          </p:txBody>
        </p:sp>
        <p:sp>
          <p:nvSpPr>
            <p:cNvPr id="82972" name="Rectangle 28"/>
            <p:cNvSpPr>
              <a:spLocks noChangeArrowheads="1"/>
            </p:cNvSpPr>
            <p:nvPr/>
          </p:nvSpPr>
          <p:spPr bwMode="auto">
            <a:xfrm>
              <a:off x="2559" y="2291"/>
              <a:ext cx="709" cy="38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sz="2000" b="1">
                  <a:latin typeface="Arial" charset="0"/>
                </a:rPr>
                <a:t>第</a:t>
              </a:r>
              <a:r>
                <a:rPr kumimoji="1" lang="en-US" altLang="zh-CN" sz="2000" b="1">
                  <a:latin typeface="Arial" charset="0"/>
                </a:rPr>
                <a:t>4K</a:t>
              </a:r>
            </a:p>
          </p:txBody>
        </p:sp>
        <p:sp>
          <p:nvSpPr>
            <p:cNvPr id="82973" name="Line 29"/>
            <p:cNvSpPr>
              <a:spLocks noChangeShapeType="1"/>
            </p:cNvSpPr>
            <p:nvPr/>
          </p:nvSpPr>
          <p:spPr bwMode="auto">
            <a:xfrm>
              <a:off x="2559" y="2291"/>
              <a:ext cx="70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4" name="Line 30"/>
            <p:cNvSpPr>
              <a:spLocks noChangeShapeType="1"/>
            </p:cNvSpPr>
            <p:nvPr/>
          </p:nvSpPr>
          <p:spPr bwMode="auto">
            <a:xfrm>
              <a:off x="2559" y="2676"/>
              <a:ext cx="7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5" name="Line 31"/>
            <p:cNvSpPr>
              <a:spLocks noChangeShapeType="1"/>
            </p:cNvSpPr>
            <p:nvPr/>
          </p:nvSpPr>
          <p:spPr bwMode="auto">
            <a:xfrm>
              <a:off x="2559" y="3062"/>
              <a:ext cx="7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6" name="Line 32"/>
            <p:cNvSpPr>
              <a:spLocks noChangeShapeType="1"/>
            </p:cNvSpPr>
            <p:nvPr/>
          </p:nvSpPr>
          <p:spPr bwMode="auto">
            <a:xfrm>
              <a:off x="2559" y="3448"/>
              <a:ext cx="70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7" name="Line 33"/>
            <p:cNvSpPr>
              <a:spLocks noChangeShapeType="1"/>
            </p:cNvSpPr>
            <p:nvPr/>
          </p:nvSpPr>
          <p:spPr bwMode="auto">
            <a:xfrm>
              <a:off x="2559" y="3834"/>
              <a:ext cx="70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8" name="Line 34"/>
            <p:cNvSpPr>
              <a:spLocks noChangeShapeType="1"/>
            </p:cNvSpPr>
            <p:nvPr/>
          </p:nvSpPr>
          <p:spPr bwMode="auto">
            <a:xfrm>
              <a:off x="2559" y="2291"/>
              <a:ext cx="0" cy="154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79" name="Line 35"/>
            <p:cNvSpPr>
              <a:spLocks noChangeShapeType="1"/>
            </p:cNvSpPr>
            <p:nvPr/>
          </p:nvSpPr>
          <p:spPr bwMode="auto">
            <a:xfrm>
              <a:off x="3268" y="2291"/>
              <a:ext cx="0" cy="154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0" name="Rectangle 36"/>
            <p:cNvSpPr>
              <a:spLocks noChangeArrowheads="1"/>
            </p:cNvSpPr>
            <p:nvPr/>
          </p:nvSpPr>
          <p:spPr bwMode="auto">
            <a:xfrm>
              <a:off x="2244" y="3448"/>
              <a:ext cx="23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latin typeface="Arial" charset="0"/>
                </a:rPr>
                <a:t>4</a:t>
              </a:r>
            </a:p>
          </p:txBody>
        </p:sp>
        <p:sp>
          <p:nvSpPr>
            <p:cNvPr id="82981" name="Rectangle 37"/>
            <p:cNvSpPr>
              <a:spLocks noChangeArrowheads="1"/>
            </p:cNvSpPr>
            <p:nvPr/>
          </p:nvSpPr>
          <p:spPr bwMode="auto">
            <a:xfrm>
              <a:off x="2244" y="3062"/>
              <a:ext cx="23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latin typeface="Arial" charset="0"/>
                </a:rPr>
                <a:t>3</a:t>
              </a:r>
            </a:p>
          </p:txBody>
        </p:sp>
        <p:sp>
          <p:nvSpPr>
            <p:cNvPr id="82982" name="Rectangle 38"/>
            <p:cNvSpPr>
              <a:spLocks noChangeArrowheads="1"/>
            </p:cNvSpPr>
            <p:nvPr/>
          </p:nvSpPr>
          <p:spPr bwMode="auto">
            <a:xfrm>
              <a:off x="2244" y="2676"/>
              <a:ext cx="23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latin typeface="Arial" charset="0"/>
                </a:rPr>
                <a:t>2</a:t>
              </a:r>
            </a:p>
          </p:txBody>
        </p:sp>
        <p:sp>
          <p:nvSpPr>
            <p:cNvPr id="82983" name="Rectangle 39"/>
            <p:cNvSpPr>
              <a:spLocks noChangeArrowheads="1"/>
            </p:cNvSpPr>
            <p:nvPr/>
          </p:nvSpPr>
          <p:spPr bwMode="auto">
            <a:xfrm>
              <a:off x="2244" y="2291"/>
              <a:ext cx="236"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latin typeface="Arial" charset="0"/>
                </a:rPr>
                <a:t>1</a:t>
              </a:r>
            </a:p>
          </p:txBody>
        </p:sp>
        <p:sp>
          <p:nvSpPr>
            <p:cNvPr id="82984" name="Line 40"/>
            <p:cNvSpPr>
              <a:spLocks noChangeShapeType="1"/>
            </p:cNvSpPr>
            <p:nvPr/>
          </p:nvSpPr>
          <p:spPr bwMode="auto">
            <a:xfrm>
              <a:off x="1614" y="2452"/>
              <a:ext cx="6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5" name="Line 41"/>
            <p:cNvSpPr>
              <a:spLocks noChangeShapeType="1"/>
            </p:cNvSpPr>
            <p:nvPr/>
          </p:nvSpPr>
          <p:spPr bwMode="auto">
            <a:xfrm>
              <a:off x="1614" y="2854"/>
              <a:ext cx="6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6" name="Line 42"/>
            <p:cNvSpPr>
              <a:spLocks noChangeShapeType="1"/>
            </p:cNvSpPr>
            <p:nvPr/>
          </p:nvSpPr>
          <p:spPr bwMode="auto">
            <a:xfrm>
              <a:off x="1614" y="3176"/>
              <a:ext cx="6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7" name="Line 43"/>
            <p:cNvSpPr>
              <a:spLocks noChangeShapeType="1"/>
            </p:cNvSpPr>
            <p:nvPr/>
          </p:nvSpPr>
          <p:spPr bwMode="auto">
            <a:xfrm>
              <a:off x="1614" y="3499"/>
              <a:ext cx="63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88" name="Rectangle 44"/>
            <p:cNvSpPr>
              <a:spLocks noChangeArrowheads="1"/>
            </p:cNvSpPr>
            <p:nvPr/>
          </p:nvSpPr>
          <p:spPr bwMode="auto">
            <a:xfrm>
              <a:off x="3740" y="1968"/>
              <a:ext cx="39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2989" name="Rectangle 45"/>
            <p:cNvSpPr>
              <a:spLocks noChangeArrowheads="1"/>
            </p:cNvSpPr>
            <p:nvPr/>
          </p:nvSpPr>
          <p:spPr bwMode="auto">
            <a:xfrm>
              <a:off x="3740" y="3512"/>
              <a:ext cx="39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2990" name="Rectangle 46"/>
            <p:cNvSpPr>
              <a:spLocks noChangeArrowheads="1"/>
            </p:cNvSpPr>
            <p:nvPr/>
          </p:nvSpPr>
          <p:spPr bwMode="auto">
            <a:xfrm>
              <a:off x="3740" y="3126"/>
              <a:ext cx="394" cy="386"/>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2991" name="Rectangle 47"/>
            <p:cNvSpPr>
              <a:spLocks noChangeArrowheads="1"/>
            </p:cNvSpPr>
            <p:nvPr/>
          </p:nvSpPr>
          <p:spPr bwMode="auto">
            <a:xfrm>
              <a:off x="3740" y="2740"/>
              <a:ext cx="39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2992" name="Rectangle 48"/>
            <p:cNvSpPr>
              <a:spLocks noChangeArrowheads="1"/>
            </p:cNvSpPr>
            <p:nvPr/>
          </p:nvSpPr>
          <p:spPr bwMode="auto">
            <a:xfrm>
              <a:off x="3740" y="2354"/>
              <a:ext cx="394" cy="386"/>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2993" name="Line 49"/>
            <p:cNvSpPr>
              <a:spLocks noChangeShapeType="1"/>
            </p:cNvSpPr>
            <p:nvPr/>
          </p:nvSpPr>
          <p:spPr bwMode="auto">
            <a:xfrm>
              <a:off x="3740" y="1968"/>
              <a:ext cx="39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94" name="Line 50"/>
            <p:cNvSpPr>
              <a:spLocks noChangeShapeType="1"/>
            </p:cNvSpPr>
            <p:nvPr/>
          </p:nvSpPr>
          <p:spPr bwMode="auto">
            <a:xfrm>
              <a:off x="3740" y="2740"/>
              <a:ext cx="3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95" name="Line 51"/>
            <p:cNvSpPr>
              <a:spLocks noChangeShapeType="1"/>
            </p:cNvSpPr>
            <p:nvPr/>
          </p:nvSpPr>
          <p:spPr bwMode="auto">
            <a:xfrm>
              <a:off x="3740" y="3126"/>
              <a:ext cx="3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96" name="Line 52"/>
            <p:cNvSpPr>
              <a:spLocks noChangeShapeType="1"/>
            </p:cNvSpPr>
            <p:nvPr/>
          </p:nvSpPr>
          <p:spPr bwMode="auto">
            <a:xfrm>
              <a:off x="3740" y="3512"/>
              <a:ext cx="3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97" name="Line 53"/>
            <p:cNvSpPr>
              <a:spLocks noChangeShapeType="1"/>
            </p:cNvSpPr>
            <p:nvPr/>
          </p:nvSpPr>
          <p:spPr bwMode="auto">
            <a:xfrm>
              <a:off x="3740" y="3898"/>
              <a:ext cx="39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98" name="Line 54"/>
            <p:cNvSpPr>
              <a:spLocks noChangeShapeType="1"/>
            </p:cNvSpPr>
            <p:nvPr/>
          </p:nvSpPr>
          <p:spPr bwMode="auto">
            <a:xfrm>
              <a:off x="3740" y="1968"/>
              <a:ext cx="0" cy="19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999" name="Line 55"/>
            <p:cNvSpPr>
              <a:spLocks noChangeShapeType="1"/>
            </p:cNvSpPr>
            <p:nvPr/>
          </p:nvSpPr>
          <p:spPr bwMode="auto">
            <a:xfrm>
              <a:off x="4134" y="1968"/>
              <a:ext cx="0" cy="19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00" name="Line 56"/>
            <p:cNvSpPr>
              <a:spLocks noChangeShapeType="1"/>
            </p:cNvSpPr>
            <p:nvPr/>
          </p:nvSpPr>
          <p:spPr bwMode="auto">
            <a:xfrm>
              <a:off x="3740" y="2354"/>
              <a:ext cx="3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01" name="Rectangle 57"/>
            <p:cNvSpPr>
              <a:spLocks noChangeArrowheads="1"/>
            </p:cNvSpPr>
            <p:nvPr/>
          </p:nvSpPr>
          <p:spPr bwMode="auto">
            <a:xfrm>
              <a:off x="4134" y="1968"/>
              <a:ext cx="39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3002" name="Rectangle 58"/>
            <p:cNvSpPr>
              <a:spLocks noChangeArrowheads="1"/>
            </p:cNvSpPr>
            <p:nvPr/>
          </p:nvSpPr>
          <p:spPr bwMode="auto">
            <a:xfrm>
              <a:off x="4134" y="3512"/>
              <a:ext cx="39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3003" name="Rectangle 59"/>
            <p:cNvSpPr>
              <a:spLocks noChangeArrowheads="1"/>
            </p:cNvSpPr>
            <p:nvPr/>
          </p:nvSpPr>
          <p:spPr bwMode="auto">
            <a:xfrm>
              <a:off x="4134" y="3126"/>
              <a:ext cx="39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3004" name="Rectangle 60"/>
            <p:cNvSpPr>
              <a:spLocks noChangeArrowheads="1"/>
            </p:cNvSpPr>
            <p:nvPr/>
          </p:nvSpPr>
          <p:spPr bwMode="auto">
            <a:xfrm>
              <a:off x="4134" y="2740"/>
              <a:ext cx="39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3005" name="Rectangle 61"/>
            <p:cNvSpPr>
              <a:spLocks noChangeArrowheads="1"/>
            </p:cNvSpPr>
            <p:nvPr/>
          </p:nvSpPr>
          <p:spPr bwMode="auto">
            <a:xfrm>
              <a:off x="4134" y="2354"/>
              <a:ext cx="39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3006" name="Line 62"/>
            <p:cNvSpPr>
              <a:spLocks noChangeShapeType="1"/>
            </p:cNvSpPr>
            <p:nvPr/>
          </p:nvSpPr>
          <p:spPr bwMode="auto">
            <a:xfrm>
              <a:off x="4134" y="1968"/>
              <a:ext cx="39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07" name="Line 63"/>
            <p:cNvSpPr>
              <a:spLocks noChangeShapeType="1"/>
            </p:cNvSpPr>
            <p:nvPr/>
          </p:nvSpPr>
          <p:spPr bwMode="auto">
            <a:xfrm>
              <a:off x="4134" y="2740"/>
              <a:ext cx="3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08" name="Line 64"/>
            <p:cNvSpPr>
              <a:spLocks noChangeShapeType="1"/>
            </p:cNvSpPr>
            <p:nvPr/>
          </p:nvSpPr>
          <p:spPr bwMode="auto">
            <a:xfrm>
              <a:off x="4134" y="3126"/>
              <a:ext cx="3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09" name="Line 65"/>
            <p:cNvSpPr>
              <a:spLocks noChangeShapeType="1"/>
            </p:cNvSpPr>
            <p:nvPr/>
          </p:nvSpPr>
          <p:spPr bwMode="auto">
            <a:xfrm>
              <a:off x="4134" y="3512"/>
              <a:ext cx="3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10" name="Line 66"/>
            <p:cNvSpPr>
              <a:spLocks noChangeShapeType="1"/>
            </p:cNvSpPr>
            <p:nvPr/>
          </p:nvSpPr>
          <p:spPr bwMode="auto">
            <a:xfrm>
              <a:off x="4134" y="3898"/>
              <a:ext cx="393"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11" name="Line 67"/>
            <p:cNvSpPr>
              <a:spLocks noChangeShapeType="1"/>
            </p:cNvSpPr>
            <p:nvPr/>
          </p:nvSpPr>
          <p:spPr bwMode="auto">
            <a:xfrm>
              <a:off x="4134" y="1968"/>
              <a:ext cx="0" cy="19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12" name="Line 68"/>
            <p:cNvSpPr>
              <a:spLocks noChangeShapeType="1"/>
            </p:cNvSpPr>
            <p:nvPr/>
          </p:nvSpPr>
          <p:spPr bwMode="auto">
            <a:xfrm>
              <a:off x="4527" y="1968"/>
              <a:ext cx="0" cy="19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13" name="Line 69"/>
            <p:cNvSpPr>
              <a:spLocks noChangeShapeType="1"/>
            </p:cNvSpPr>
            <p:nvPr/>
          </p:nvSpPr>
          <p:spPr bwMode="auto">
            <a:xfrm>
              <a:off x="4134" y="2354"/>
              <a:ext cx="3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14" name="Rectangle 70"/>
            <p:cNvSpPr>
              <a:spLocks noChangeArrowheads="1"/>
            </p:cNvSpPr>
            <p:nvPr/>
          </p:nvSpPr>
          <p:spPr bwMode="auto">
            <a:xfrm>
              <a:off x="4527" y="1968"/>
              <a:ext cx="394" cy="386"/>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3015" name="Rectangle 71"/>
            <p:cNvSpPr>
              <a:spLocks noChangeArrowheads="1"/>
            </p:cNvSpPr>
            <p:nvPr/>
          </p:nvSpPr>
          <p:spPr bwMode="auto">
            <a:xfrm>
              <a:off x="4527" y="3512"/>
              <a:ext cx="39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3016" name="Rectangle 72"/>
            <p:cNvSpPr>
              <a:spLocks noChangeArrowheads="1"/>
            </p:cNvSpPr>
            <p:nvPr/>
          </p:nvSpPr>
          <p:spPr bwMode="auto">
            <a:xfrm>
              <a:off x="4527" y="3126"/>
              <a:ext cx="39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3017" name="Rectangle 73"/>
            <p:cNvSpPr>
              <a:spLocks noChangeArrowheads="1"/>
            </p:cNvSpPr>
            <p:nvPr/>
          </p:nvSpPr>
          <p:spPr bwMode="auto">
            <a:xfrm>
              <a:off x="4527" y="2740"/>
              <a:ext cx="39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3018" name="Rectangle 74"/>
            <p:cNvSpPr>
              <a:spLocks noChangeArrowheads="1"/>
            </p:cNvSpPr>
            <p:nvPr/>
          </p:nvSpPr>
          <p:spPr bwMode="auto">
            <a:xfrm>
              <a:off x="4527" y="2354"/>
              <a:ext cx="394" cy="386"/>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kumimoji="1" lang="zh-CN" altLang="zh-CN">
                <a:latin typeface="Arial" charset="0"/>
              </a:endParaRPr>
            </a:p>
          </p:txBody>
        </p:sp>
        <p:sp>
          <p:nvSpPr>
            <p:cNvPr id="83019" name="Line 75"/>
            <p:cNvSpPr>
              <a:spLocks noChangeShapeType="1"/>
            </p:cNvSpPr>
            <p:nvPr/>
          </p:nvSpPr>
          <p:spPr bwMode="auto">
            <a:xfrm>
              <a:off x="4527" y="1968"/>
              <a:ext cx="39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0" name="Line 76"/>
            <p:cNvSpPr>
              <a:spLocks noChangeShapeType="1"/>
            </p:cNvSpPr>
            <p:nvPr/>
          </p:nvSpPr>
          <p:spPr bwMode="auto">
            <a:xfrm>
              <a:off x="4527" y="2740"/>
              <a:ext cx="3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1" name="Line 77"/>
            <p:cNvSpPr>
              <a:spLocks noChangeShapeType="1"/>
            </p:cNvSpPr>
            <p:nvPr/>
          </p:nvSpPr>
          <p:spPr bwMode="auto">
            <a:xfrm>
              <a:off x="4527" y="3126"/>
              <a:ext cx="3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2" name="Line 78"/>
            <p:cNvSpPr>
              <a:spLocks noChangeShapeType="1"/>
            </p:cNvSpPr>
            <p:nvPr/>
          </p:nvSpPr>
          <p:spPr bwMode="auto">
            <a:xfrm>
              <a:off x="4527" y="3512"/>
              <a:ext cx="3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3" name="Line 79"/>
            <p:cNvSpPr>
              <a:spLocks noChangeShapeType="1"/>
            </p:cNvSpPr>
            <p:nvPr/>
          </p:nvSpPr>
          <p:spPr bwMode="auto">
            <a:xfrm>
              <a:off x="4527" y="3898"/>
              <a:ext cx="394"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4" name="Line 80"/>
            <p:cNvSpPr>
              <a:spLocks noChangeShapeType="1"/>
            </p:cNvSpPr>
            <p:nvPr/>
          </p:nvSpPr>
          <p:spPr bwMode="auto">
            <a:xfrm>
              <a:off x="4527" y="1968"/>
              <a:ext cx="0" cy="19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5" name="Line 81"/>
            <p:cNvSpPr>
              <a:spLocks noChangeShapeType="1"/>
            </p:cNvSpPr>
            <p:nvPr/>
          </p:nvSpPr>
          <p:spPr bwMode="auto">
            <a:xfrm>
              <a:off x="4921" y="1968"/>
              <a:ext cx="0" cy="19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6" name="Line 82"/>
            <p:cNvSpPr>
              <a:spLocks noChangeShapeType="1"/>
            </p:cNvSpPr>
            <p:nvPr/>
          </p:nvSpPr>
          <p:spPr bwMode="auto">
            <a:xfrm>
              <a:off x="4527" y="2354"/>
              <a:ext cx="394"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7" name="Line 83"/>
            <p:cNvSpPr>
              <a:spLocks noChangeShapeType="1"/>
            </p:cNvSpPr>
            <p:nvPr/>
          </p:nvSpPr>
          <p:spPr bwMode="auto">
            <a:xfrm>
              <a:off x="3189" y="2452"/>
              <a:ext cx="787" cy="8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8" name="Line 84"/>
            <p:cNvSpPr>
              <a:spLocks noChangeShapeType="1"/>
            </p:cNvSpPr>
            <p:nvPr/>
          </p:nvSpPr>
          <p:spPr bwMode="auto">
            <a:xfrm flipV="1">
              <a:off x="3110" y="2532"/>
              <a:ext cx="1654" cy="32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29" name="Line 85"/>
            <p:cNvSpPr>
              <a:spLocks noChangeShapeType="1"/>
            </p:cNvSpPr>
            <p:nvPr/>
          </p:nvSpPr>
          <p:spPr bwMode="auto">
            <a:xfrm flipV="1">
              <a:off x="3110" y="2130"/>
              <a:ext cx="1575" cy="104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30" name="Line 86"/>
            <p:cNvSpPr>
              <a:spLocks noChangeShapeType="1"/>
            </p:cNvSpPr>
            <p:nvPr/>
          </p:nvSpPr>
          <p:spPr bwMode="auto">
            <a:xfrm flipV="1">
              <a:off x="3110" y="3257"/>
              <a:ext cx="787" cy="32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031" name="Text Box 87"/>
            <p:cNvSpPr txBox="1">
              <a:spLocks noChangeArrowheads="1"/>
            </p:cNvSpPr>
            <p:nvPr/>
          </p:nvSpPr>
          <p:spPr bwMode="auto">
            <a:xfrm>
              <a:off x="2608" y="1865"/>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Arial" charset="0"/>
                </a:rPr>
                <a:t>内存块号</a:t>
              </a:r>
            </a:p>
          </p:txBody>
        </p:sp>
        <p:sp>
          <p:nvSpPr>
            <p:cNvPr id="83032" name="Text Box 88"/>
            <p:cNvSpPr txBox="1">
              <a:spLocks noChangeArrowheads="1"/>
            </p:cNvSpPr>
            <p:nvPr/>
          </p:nvSpPr>
          <p:spPr bwMode="auto">
            <a:xfrm>
              <a:off x="2559" y="3913"/>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Arial" charset="0"/>
                </a:rPr>
                <a:t>页表</a:t>
              </a:r>
            </a:p>
          </p:txBody>
        </p:sp>
        <p:sp>
          <p:nvSpPr>
            <p:cNvPr id="83033" name="Text Box 89"/>
            <p:cNvSpPr txBox="1">
              <a:spLocks noChangeArrowheads="1"/>
            </p:cNvSpPr>
            <p:nvPr/>
          </p:nvSpPr>
          <p:spPr bwMode="auto">
            <a:xfrm>
              <a:off x="3766" y="3908"/>
              <a:ext cx="9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Arial" charset="0"/>
                </a:rPr>
                <a:t>内存中页帧</a:t>
              </a:r>
            </a:p>
          </p:txBody>
        </p:sp>
        <p:sp>
          <p:nvSpPr>
            <p:cNvPr id="83034" name="Text Box 90"/>
            <p:cNvSpPr txBox="1">
              <a:spLocks noChangeArrowheads="1"/>
            </p:cNvSpPr>
            <p:nvPr/>
          </p:nvSpPr>
          <p:spPr bwMode="auto">
            <a:xfrm>
              <a:off x="748" y="3901"/>
              <a:ext cx="10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Arial" charset="0"/>
                </a:rPr>
                <a:t>作业地址空间</a:t>
              </a:r>
            </a:p>
          </p:txBody>
        </p:sp>
        <p:sp>
          <p:nvSpPr>
            <p:cNvPr id="83035" name="Rectangle 91"/>
            <p:cNvSpPr>
              <a:spLocks noChangeArrowheads="1"/>
            </p:cNvSpPr>
            <p:nvPr/>
          </p:nvSpPr>
          <p:spPr bwMode="auto">
            <a:xfrm>
              <a:off x="2079" y="1865"/>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000" b="1">
                  <a:latin typeface="Arial" charset="0"/>
                </a:rPr>
                <a:t>页号</a:t>
              </a:r>
            </a:p>
          </p:txBody>
        </p:sp>
      </p:gr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539750" y="836613"/>
            <a:ext cx="8001000" cy="5256212"/>
          </a:xfrm>
        </p:spPr>
        <p:txBody>
          <a:bodyPr/>
          <a:lstStyle/>
          <a:p>
            <a:r>
              <a:rPr lang="zh-CN" altLang="en-US" sz="2800" dirty="0"/>
              <a:t>分页式管理</a:t>
            </a:r>
            <a:r>
              <a:rPr lang="en-US" altLang="zh-CN" sz="2800" dirty="0">
                <a:latin typeface="Arial" charset="0"/>
              </a:rPr>
              <a:t>——</a:t>
            </a:r>
            <a:r>
              <a:rPr lang="zh-CN" altLang="en-US" sz="2800" dirty="0"/>
              <a:t>请求页式</a:t>
            </a:r>
            <a:r>
              <a:rPr lang="zh-CN" altLang="en-US" sz="2800" dirty="0" smtClean="0"/>
              <a:t>管理</a:t>
            </a:r>
            <a:r>
              <a:rPr lang="zh-CN" altLang="en-US" sz="2800" dirty="0"/>
              <a:t>（</a:t>
            </a:r>
            <a:r>
              <a:rPr lang="zh-CN" altLang="en-US" sz="2800" dirty="0" smtClean="0"/>
              <a:t>动态</a:t>
            </a:r>
            <a:r>
              <a:rPr lang="zh-CN" altLang="en-US" sz="2800" dirty="0"/>
              <a:t>分页</a:t>
            </a:r>
            <a:r>
              <a:rPr lang="zh-CN" altLang="en-US" sz="2800" dirty="0" smtClean="0"/>
              <a:t>管理</a:t>
            </a:r>
            <a:r>
              <a:rPr lang="zh-CN" altLang="en-US" sz="2800" dirty="0"/>
              <a:t>）</a:t>
            </a:r>
            <a:endParaRPr lang="en-US" altLang="zh-CN" sz="2800" dirty="0"/>
          </a:p>
          <a:p>
            <a:pPr lvl="1"/>
            <a:r>
              <a:rPr lang="zh-CN" altLang="en-US" sz="2400" dirty="0"/>
              <a:t>实现原理：开始时把整个作业的一部分装入内存，其它部分则在运行过程中动态装入</a:t>
            </a:r>
          </a:p>
          <a:p>
            <a:pPr lvl="1"/>
            <a:r>
              <a:rPr lang="zh-CN" altLang="en-US" sz="2400" dirty="0"/>
              <a:t>系统对页表进行扩充，扩充后的页表组成如：</a:t>
            </a:r>
          </a:p>
          <a:p>
            <a:pPr lvl="1"/>
            <a:endParaRPr lang="zh-CN" altLang="en-US" sz="2400" dirty="0"/>
          </a:p>
          <a:p>
            <a:pPr lvl="1"/>
            <a:endParaRPr lang="zh-CN" altLang="en-US" sz="2400" dirty="0"/>
          </a:p>
          <a:p>
            <a:pPr lvl="2"/>
            <a:r>
              <a:rPr lang="zh-CN" altLang="en-US" sz="2000" dirty="0" smtClean="0"/>
              <a:t>其中：存在</a:t>
            </a:r>
            <a:r>
              <a:rPr lang="zh-CN" altLang="en-US" sz="2000" dirty="0"/>
              <a:t>位为</a:t>
            </a:r>
            <a:r>
              <a:rPr lang="en-US" altLang="zh-CN" sz="2000" dirty="0"/>
              <a:t>0</a:t>
            </a:r>
            <a:r>
              <a:rPr lang="zh-CN" altLang="en-US" sz="2000" dirty="0"/>
              <a:t>表示该页不在内存，存在位为</a:t>
            </a:r>
            <a:r>
              <a:rPr lang="en-US" altLang="zh-CN" sz="2000" dirty="0"/>
              <a:t>1</a:t>
            </a:r>
            <a:r>
              <a:rPr lang="zh-CN" altLang="en-US" sz="2000" dirty="0"/>
              <a:t>时表示在内存</a:t>
            </a:r>
          </a:p>
          <a:p>
            <a:pPr lvl="1"/>
            <a:r>
              <a:rPr lang="zh-CN" altLang="en-US" sz="2400" dirty="0"/>
              <a:t>系统在运行时动态检查页表，当存在位为</a:t>
            </a:r>
            <a:r>
              <a:rPr lang="en-US" altLang="zh-CN" sz="2400" dirty="0"/>
              <a:t>0</a:t>
            </a:r>
            <a:r>
              <a:rPr lang="zh-CN" altLang="en-US" sz="2400" dirty="0"/>
              <a:t>时，系统就把所需的页调入</a:t>
            </a:r>
            <a:r>
              <a:rPr lang="zh-CN" altLang="en-US" sz="2400" dirty="0" smtClean="0"/>
              <a:t>内存；但</a:t>
            </a:r>
            <a:r>
              <a:rPr lang="zh-CN" altLang="en-US" sz="2400" dirty="0"/>
              <a:t>当内存中没有空闲页帧时，则先淘汰内存中的页，若淘汰的页已被修改过（修改位为</a:t>
            </a:r>
            <a:r>
              <a:rPr lang="en-US" altLang="zh-CN" sz="2400" dirty="0"/>
              <a:t>1</a:t>
            </a:r>
            <a:r>
              <a:rPr lang="zh-CN" altLang="en-US" sz="2400" dirty="0"/>
              <a:t>），则回写磁盘，否则直接淘汰</a:t>
            </a:r>
          </a:p>
        </p:txBody>
      </p:sp>
      <p:graphicFrame>
        <p:nvGraphicFramePr>
          <p:cNvPr id="30758" name="Group 38"/>
          <p:cNvGraphicFramePr>
            <a:graphicFrameLocks noGrp="1"/>
          </p:cNvGraphicFramePr>
          <p:nvPr>
            <p:extLst>
              <p:ext uri="{D42A27DB-BD31-4B8C-83A1-F6EECF244321}">
                <p14:modId xmlns:p14="http://schemas.microsoft.com/office/powerpoint/2010/main" val="3476787127"/>
              </p:ext>
            </p:extLst>
          </p:nvPr>
        </p:nvGraphicFramePr>
        <p:xfrm>
          <a:off x="900113" y="2755776"/>
          <a:ext cx="7632700" cy="457200"/>
        </p:xfrm>
        <a:graphic>
          <a:graphicData uri="http://schemas.openxmlformats.org/drawingml/2006/table">
            <a:tbl>
              <a:tblPr/>
              <a:tblGrid>
                <a:gridCol w="1527175">
                  <a:extLst>
                    <a:ext uri="{9D8B030D-6E8A-4147-A177-3AD203B41FA5}">
                      <a16:colId xmlns:a16="http://schemas.microsoft.com/office/drawing/2014/main" val="20000"/>
                    </a:ext>
                  </a:extLst>
                </a:gridCol>
                <a:gridCol w="1525587">
                  <a:extLst>
                    <a:ext uri="{9D8B030D-6E8A-4147-A177-3AD203B41FA5}">
                      <a16:colId xmlns:a16="http://schemas.microsoft.com/office/drawing/2014/main" val="20001"/>
                    </a:ext>
                  </a:extLst>
                </a:gridCol>
                <a:gridCol w="1527175">
                  <a:extLst>
                    <a:ext uri="{9D8B030D-6E8A-4147-A177-3AD203B41FA5}">
                      <a16:colId xmlns:a16="http://schemas.microsoft.com/office/drawing/2014/main" val="20002"/>
                    </a:ext>
                  </a:extLst>
                </a:gridCol>
                <a:gridCol w="1525588">
                  <a:extLst>
                    <a:ext uri="{9D8B030D-6E8A-4147-A177-3AD203B41FA5}">
                      <a16:colId xmlns:a16="http://schemas.microsoft.com/office/drawing/2014/main" val="20003"/>
                    </a:ext>
                  </a:extLst>
                </a:gridCol>
                <a:gridCol w="1527175">
                  <a:extLst>
                    <a:ext uri="{9D8B030D-6E8A-4147-A177-3AD203B41FA5}">
                      <a16:colId xmlns:a16="http://schemas.microsoft.com/office/drawing/2014/main" val="20004"/>
                    </a:ext>
                  </a:extLst>
                </a:gridCol>
              </a:tblGrid>
              <a:tr h="4048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页帧号</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存取控制</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存在位</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访问位</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dirty="0" smtClean="0">
                          <a:ln>
                            <a:noFill/>
                          </a:ln>
                          <a:solidFill>
                            <a:srgbClr val="000066"/>
                          </a:solidFill>
                          <a:effectLst/>
                          <a:latin typeface="Verdana" pitchFamily="34" charset="0"/>
                          <a:ea typeface="宋体" pitchFamily="2" charset="-122"/>
                        </a:rPr>
                        <a:t>修改位</a:t>
                      </a:r>
                    </a:p>
                  </a:txBody>
                  <a:tcPr anchor="ct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p:txBody>
          <a:bodyPr/>
          <a:lstStyle/>
          <a:p>
            <a:r>
              <a:rPr lang="zh-CN" altLang="en-US" dirty="0"/>
              <a:t>分页式管理</a:t>
            </a:r>
            <a:r>
              <a:rPr lang="en-US" altLang="zh-CN" dirty="0">
                <a:latin typeface="Arial" charset="0"/>
              </a:rPr>
              <a:t>——</a:t>
            </a:r>
            <a:r>
              <a:rPr lang="zh-CN" altLang="en-US" dirty="0"/>
              <a:t>请求页式</a:t>
            </a:r>
            <a:r>
              <a:rPr lang="zh-CN" altLang="en-US" dirty="0" smtClean="0"/>
              <a:t>管理</a:t>
            </a:r>
            <a:r>
              <a:rPr lang="zh-CN" altLang="en-US" dirty="0"/>
              <a:t>（</a:t>
            </a:r>
            <a:r>
              <a:rPr lang="zh-CN" altLang="en-US" dirty="0" smtClean="0"/>
              <a:t>动态</a:t>
            </a:r>
            <a:r>
              <a:rPr lang="zh-CN" altLang="en-US" dirty="0"/>
              <a:t>分页</a:t>
            </a:r>
            <a:r>
              <a:rPr lang="zh-CN" altLang="en-US" dirty="0" smtClean="0"/>
              <a:t>管理</a:t>
            </a:r>
            <a:r>
              <a:rPr lang="zh-CN" altLang="en-US" dirty="0"/>
              <a:t>）</a:t>
            </a:r>
            <a:endParaRPr lang="en-US" altLang="zh-CN" dirty="0"/>
          </a:p>
          <a:p>
            <a:pPr lvl="1"/>
            <a:r>
              <a:rPr lang="zh-CN" altLang="en-US" dirty="0"/>
              <a:t>系统淘汰页面时有常见的策略</a:t>
            </a:r>
          </a:p>
          <a:p>
            <a:pPr lvl="2"/>
            <a:r>
              <a:rPr lang="zh-CN" altLang="en-US" dirty="0"/>
              <a:t>先进先出</a:t>
            </a:r>
            <a:r>
              <a:rPr lang="zh-CN" altLang="en-US" dirty="0" smtClean="0"/>
              <a:t>法</a:t>
            </a:r>
            <a:r>
              <a:rPr lang="zh-CN" altLang="en-US" dirty="0"/>
              <a:t>（</a:t>
            </a:r>
            <a:r>
              <a:rPr lang="en-US" altLang="zh-CN" dirty="0" smtClean="0"/>
              <a:t>FIFO</a:t>
            </a:r>
            <a:r>
              <a:rPr lang="zh-CN" altLang="en-US" dirty="0"/>
              <a:t>）</a:t>
            </a:r>
            <a:endParaRPr lang="en-US" altLang="zh-CN" dirty="0"/>
          </a:p>
          <a:p>
            <a:pPr lvl="3"/>
            <a:r>
              <a:rPr lang="zh-CN" altLang="en-US" dirty="0"/>
              <a:t>算法适合于程序按顺序访问</a:t>
            </a:r>
            <a:r>
              <a:rPr lang="zh-CN" altLang="en-US" dirty="0" smtClean="0"/>
              <a:t>地址空间，不</a:t>
            </a:r>
            <a:r>
              <a:rPr lang="zh-CN" altLang="en-US" dirty="0"/>
              <a:t>适合于程序中有循环的情况</a:t>
            </a:r>
          </a:p>
          <a:p>
            <a:pPr lvl="2"/>
            <a:r>
              <a:rPr lang="zh-CN" altLang="en-US" dirty="0"/>
              <a:t>最近最少使用</a:t>
            </a:r>
            <a:r>
              <a:rPr lang="zh-CN" altLang="en-US" dirty="0" smtClean="0"/>
              <a:t>法</a:t>
            </a:r>
            <a:r>
              <a:rPr lang="zh-CN" altLang="en-US" dirty="0"/>
              <a:t>（</a:t>
            </a:r>
            <a:r>
              <a:rPr lang="en-US" altLang="zh-CN" dirty="0" smtClean="0"/>
              <a:t>LRU</a:t>
            </a:r>
            <a:r>
              <a:rPr lang="zh-CN" altLang="en-US" dirty="0"/>
              <a:t>）</a:t>
            </a:r>
            <a:endParaRPr lang="en-US" altLang="zh-CN" dirty="0"/>
          </a:p>
          <a:p>
            <a:pPr lvl="3"/>
            <a:r>
              <a:rPr lang="zh-CN" altLang="en-US" dirty="0" smtClean="0"/>
              <a:t>原理：</a:t>
            </a:r>
            <a:r>
              <a:rPr lang="zh-CN" altLang="en-US" dirty="0"/>
              <a:t>过去一段时间内未被访问过的页，近期也可能不会被访问</a:t>
            </a:r>
          </a:p>
          <a:p>
            <a:pPr lvl="3"/>
            <a:r>
              <a:rPr lang="zh-CN" altLang="en-US" dirty="0"/>
              <a:t>该算法较为复杂，因此实际中常使用近似的</a:t>
            </a:r>
            <a:r>
              <a:rPr lang="en-US" altLang="zh-CN" dirty="0"/>
              <a:t>LRU</a:t>
            </a:r>
            <a:r>
              <a:rPr lang="zh-CN" altLang="en-US" dirty="0"/>
              <a:t>算法，如最不经常使用的页面淘汰算法</a:t>
            </a:r>
            <a:r>
              <a:rPr lang="en-US" altLang="zh-CN" dirty="0"/>
              <a:t>LFU</a:t>
            </a:r>
            <a:r>
              <a:rPr lang="zh-CN" altLang="en-US" dirty="0"/>
              <a:t>及最近没有使用页面淘汰算法</a:t>
            </a:r>
            <a:r>
              <a:rPr lang="en-US" altLang="zh-CN" dirty="0"/>
              <a:t>NUR</a:t>
            </a:r>
            <a:r>
              <a:rPr lang="zh-CN" altLang="en-US" dirty="0"/>
              <a:t>等</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p:txBody>
          <a:bodyPr/>
          <a:lstStyle/>
          <a:p>
            <a:r>
              <a:rPr lang="zh-CN" altLang="en-US" dirty="0"/>
              <a:t>分页式管理</a:t>
            </a:r>
            <a:r>
              <a:rPr lang="en-US" altLang="zh-CN" dirty="0">
                <a:latin typeface="Arial" charset="0"/>
              </a:rPr>
              <a:t>——</a:t>
            </a:r>
            <a:r>
              <a:rPr lang="zh-CN" altLang="en-US" dirty="0"/>
              <a:t>请求页式</a:t>
            </a:r>
            <a:r>
              <a:rPr lang="zh-CN" altLang="en-US" dirty="0" smtClean="0"/>
              <a:t>管理</a:t>
            </a:r>
            <a:r>
              <a:rPr lang="zh-CN" altLang="en-US" dirty="0"/>
              <a:t>（</a:t>
            </a:r>
            <a:r>
              <a:rPr lang="zh-CN" altLang="en-US" dirty="0" smtClean="0"/>
              <a:t>动态</a:t>
            </a:r>
            <a:r>
              <a:rPr lang="zh-CN" altLang="en-US" dirty="0"/>
              <a:t>分页</a:t>
            </a:r>
            <a:r>
              <a:rPr lang="zh-CN" altLang="en-US" dirty="0" smtClean="0"/>
              <a:t>管理</a:t>
            </a:r>
            <a:r>
              <a:rPr lang="zh-CN" altLang="en-US" dirty="0"/>
              <a:t>）</a:t>
            </a:r>
            <a:endParaRPr lang="en-US" altLang="zh-CN" dirty="0"/>
          </a:p>
          <a:p>
            <a:pPr lvl="1"/>
            <a:r>
              <a:rPr lang="zh-CN" altLang="en-US" dirty="0" smtClean="0"/>
              <a:t>“颠簸”</a:t>
            </a:r>
            <a:endParaRPr lang="zh-CN" altLang="en-US" dirty="0"/>
          </a:p>
          <a:p>
            <a:pPr lvl="2"/>
            <a:r>
              <a:rPr lang="zh-CN" altLang="en-US" dirty="0"/>
              <a:t>对于刚被淘汰出去的页，进程可能马上又要访问它，故又需将它调入，因无空闲内存页帧又要淘汰另一页，而后者很可能是即将被访问的页。于是造成了系统需花费大量的时间忙于进行这种频繁的页面交换，致使系统的实际效率很低，严重时将导致系统的瘫痪</a:t>
            </a:r>
          </a:p>
          <a:p>
            <a:pPr lvl="2"/>
            <a:r>
              <a:rPr lang="zh-CN" altLang="en-US" dirty="0"/>
              <a:t>实际上</a:t>
            </a:r>
            <a:r>
              <a:rPr lang="en-US" altLang="zh-CN" dirty="0">
                <a:solidFill>
                  <a:srgbClr val="FF0000"/>
                </a:solidFill>
              </a:rPr>
              <a:t>CPU</a:t>
            </a:r>
            <a:r>
              <a:rPr lang="zh-CN" altLang="en-US" dirty="0">
                <a:solidFill>
                  <a:srgbClr val="FF0000"/>
                </a:solidFill>
              </a:rPr>
              <a:t>利用率</a:t>
            </a:r>
            <a:r>
              <a:rPr lang="zh-CN" altLang="en-US" dirty="0"/>
              <a:t>与</a:t>
            </a:r>
            <a:r>
              <a:rPr lang="zh-CN" altLang="en-US" dirty="0">
                <a:solidFill>
                  <a:srgbClr val="FF0000"/>
                </a:solidFill>
              </a:rPr>
              <a:t>用户进程数</a:t>
            </a:r>
            <a:r>
              <a:rPr lang="zh-CN" altLang="en-US" dirty="0"/>
              <a:t>的关系中有一个临界点，一旦越过临界点就会引致“颠簸”，控制好用户进程数和为各进程分配的实际页数是可以防止</a:t>
            </a:r>
            <a:r>
              <a:rPr lang="zh-CN" altLang="en-US" dirty="0" smtClean="0"/>
              <a:t>“颠簸”</a:t>
            </a:r>
            <a:endParaRPr lang="zh-CN" altLang="en-US"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p:txBody>
          <a:bodyPr/>
          <a:lstStyle/>
          <a:p>
            <a:r>
              <a:rPr lang="zh-CN" altLang="en-US"/>
              <a:t>分页式管理</a:t>
            </a:r>
            <a:r>
              <a:rPr lang="en-US" altLang="zh-CN">
                <a:latin typeface="Arial" charset="0"/>
              </a:rPr>
              <a:t>——</a:t>
            </a:r>
            <a:r>
              <a:rPr lang="zh-CN" altLang="en-US"/>
              <a:t>请求页式管理</a:t>
            </a:r>
          </a:p>
          <a:p>
            <a:pPr lvl="1"/>
            <a:r>
              <a:rPr lang="zh-CN" altLang="en-US"/>
              <a:t>优缺点</a:t>
            </a:r>
          </a:p>
          <a:p>
            <a:pPr lvl="2"/>
            <a:r>
              <a:rPr lang="zh-CN" altLang="en-US"/>
              <a:t>能有效地消除内存碎片</a:t>
            </a:r>
          </a:p>
          <a:p>
            <a:pPr lvl="2"/>
            <a:r>
              <a:rPr lang="zh-CN" altLang="en-US"/>
              <a:t>作业地址空间不受内存容量大小的限制，提高内存利用率</a:t>
            </a:r>
          </a:p>
          <a:p>
            <a:pPr lvl="2"/>
            <a:r>
              <a:rPr lang="zh-CN" altLang="en-US"/>
              <a:t>由于建立和管理页表及动态地址，增大了系统时间和空间开销，如算法选择不当可能引起系统“颠簸”，致使系统性能下降</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p:txBody>
          <a:bodyPr/>
          <a:lstStyle/>
          <a:p>
            <a:pPr>
              <a:lnSpc>
                <a:spcPct val="90000"/>
              </a:lnSpc>
            </a:pPr>
            <a:r>
              <a:rPr lang="zh-CN" altLang="en-US" dirty="0"/>
              <a:t>段式管理</a:t>
            </a:r>
          </a:p>
          <a:p>
            <a:pPr lvl="1">
              <a:lnSpc>
                <a:spcPct val="90000"/>
              </a:lnSpc>
            </a:pPr>
            <a:r>
              <a:rPr lang="zh-CN" altLang="en-US" dirty="0"/>
              <a:t>对连续的地址空间进行的一种</a:t>
            </a:r>
            <a:r>
              <a:rPr lang="zh-CN" altLang="en-US" dirty="0">
                <a:solidFill>
                  <a:srgbClr val="FF0000"/>
                </a:solidFill>
              </a:rPr>
              <a:t>固定长度</a:t>
            </a:r>
            <a:r>
              <a:rPr lang="zh-CN" altLang="en-US" dirty="0"/>
              <a:t>的连续划分</a:t>
            </a:r>
          </a:p>
          <a:p>
            <a:pPr lvl="1">
              <a:lnSpc>
                <a:spcPct val="90000"/>
              </a:lnSpc>
            </a:pPr>
            <a:r>
              <a:rPr lang="zh-CN" altLang="en-US" dirty="0"/>
              <a:t>作业内存使用特点：</a:t>
            </a:r>
          </a:p>
          <a:p>
            <a:pPr lvl="2">
              <a:lnSpc>
                <a:spcPct val="90000"/>
              </a:lnSpc>
            </a:pPr>
            <a:r>
              <a:rPr lang="zh-CN" altLang="en-US" dirty="0"/>
              <a:t>通常是由若干逻辑程序段和数据段所组成，每段都有自己的名字，且都从</a:t>
            </a:r>
            <a:r>
              <a:rPr lang="en-US" altLang="zh-CN" dirty="0"/>
              <a:t>0</a:t>
            </a:r>
            <a:r>
              <a:rPr lang="zh-CN" altLang="en-US" dirty="0"/>
              <a:t>开始编址</a:t>
            </a:r>
          </a:p>
          <a:p>
            <a:pPr lvl="2">
              <a:lnSpc>
                <a:spcPct val="90000"/>
              </a:lnSpc>
            </a:pPr>
            <a:r>
              <a:rPr lang="zh-CN" altLang="en-US" dirty="0"/>
              <a:t>从用户角度希望作业能按照自已的逻辑关系分成若干自然段，这样有利于程序设计，又可方便地按段名进行访问</a:t>
            </a:r>
          </a:p>
          <a:p>
            <a:pPr lvl="1">
              <a:lnSpc>
                <a:spcPct val="90000"/>
              </a:lnSpc>
            </a:pPr>
            <a:r>
              <a:rPr lang="zh-CN" altLang="en-US" dirty="0"/>
              <a:t>段式管理就是为了解决这个问题而提出的</a:t>
            </a:r>
          </a:p>
          <a:p>
            <a:pPr lvl="1">
              <a:lnSpc>
                <a:spcPct val="90000"/>
              </a:lnSpc>
            </a:pPr>
            <a:r>
              <a:rPr lang="zh-CN" altLang="en-US" dirty="0"/>
              <a:t>段式</a:t>
            </a:r>
            <a:r>
              <a:rPr lang="zh-CN" altLang="en-US" dirty="0" smtClean="0"/>
              <a:t>管理也有两种</a:t>
            </a:r>
            <a:r>
              <a:rPr lang="zh-CN" altLang="en-US" dirty="0"/>
              <a:t>形式</a:t>
            </a:r>
          </a:p>
          <a:p>
            <a:pPr lvl="2">
              <a:lnSpc>
                <a:spcPct val="90000"/>
              </a:lnSpc>
            </a:pPr>
            <a:r>
              <a:rPr lang="zh-CN" altLang="en-US" dirty="0"/>
              <a:t>简单段式管理</a:t>
            </a:r>
          </a:p>
          <a:p>
            <a:pPr lvl="2">
              <a:lnSpc>
                <a:spcPct val="90000"/>
              </a:lnSpc>
            </a:pPr>
            <a:r>
              <a:rPr lang="zh-CN" altLang="en-US" dirty="0"/>
              <a:t>段页结合式管理</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539750" y="836613"/>
            <a:ext cx="8001000" cy="5545137"/>
          </a:xfrm>
        </p:spPr>
        <p:txBody>
          <a:bodyPr/>
          <a:lstStyle/>
          <a:p>
            <a:pPr>
              <a:lnSpc>
                <a:spcPct val="90000"/>
              </a:lnSpc>
            </a:pPr>
            <a:r>
              <a:rPr lang="zh-CN" altLang="en-US" dirty="0"/>
              <a:t>段式管理</a:t>
            </a:r>
            <a:r>
              <a:rPr lang="en-US" altLang="zh-CN" dirty="0">
                <a:latin typeface="Arial" charset="0"/>
              </a:rPr>
              <a:t>——</a:t>
            </a:r>
            <a:r>
              <a:rPr lang="zh-CN" altLang="en-US" dirty="0"/>
              <a:t>简单段式管理</a:t>
            </a:r>
          </a:p>
          <a:p>
            <a:pPr lvl="1">
              <a:lnSpc>
                <a:spcPct val="90000"/>
              </a:lnSpc>
            </a:pPr>
            <a:r>
              <a:rPr lang="zh-CN" altLang="en-US" sz="2900" dirty="0"/>
              <a:t>一个段定义为一组逻辑信息。一个作业由若干个具有逻辑意义的</a:t>
            </a:r>
            <a:r>
              <a:rPr lang="zh-CN" altLang="en-US" sz="2900" dirty="0" smtClean="0"/>
              <a:t>段</a:t>
            </a:r>
            <a:r>
              <a:rPr lang="zh-CN" altLang="en-US" sz="2900" dirty="0"/>
              <a:t>（</a:t>
            </a:r>
            <a:r>
              <a:rPr lang="zh-CN" altLang="en-US" sz="2900" dirty="0" smtClean="0"/>
              <a:t>如</a:t>
            </a:r>
            <a:r>
              <a:rPr lang="zh-CN" altLang="en-US" sz="2900" dirty="0"/>
              <a:t>主程序、子程序、数据、工作区</a:t>
            </a:r>
            <a:r>
              <a:rPr lang="zh-CN" altLang="en-US" sz="2900" dirty="0" smtClean="0"/>
              <a:t>等</a:t>
            </a:r>
            <a:r>
              <a:rPr lang="zh-CN" altLang="en-US" sz="2900" dirty="0"/>
              <a:t>）</a:t>
            </a:r>
            <a:r>
              <a:rPr lang="zh-CN" altLang="en-US" sz="2900" dirty="0" smtClean="0"/>
              <a:t>组成</a:t>
            </a:r>
            <a:r>
              <a:rPr lang="zh-CN" altLang="en-US" sz="2900" dirty="0"/>
              <a:t>。每个段有段名，且都从</a:t>
            </a:r>
            <a:r>
              <a:rPr lang="en-US" altLang="zh-CN" sz="2900" dirty="0"/>
              <a:t>0</a:t>
            </a:r>
            <a:r>
              <a:rPr lang="zh-CN" altLang="en-US" sz="2900" dirty="0"/>
              <a:t>开始编址的连续空间</a:t>
            </a:r>
          </a:p>
          <a:p>
            <a:pPr lvl="1">
              <a:lnSpc>
                <a:spcPct val="90000"/>
              </a:lnSpc>
            </a:pPr>
            <a:r>
              <a:rPr lang="zh-CN" altLang="en-US" sz="2900" dirty="0"/>
              <a:t>段的长度不固定，仅由相应逻辑信息组的大小所决定，一个作业</a:t>
            </a:r>
            <a:r>
              <a:rPr lang="zh-CN" altLang="en-US" sz="2900" dirty="0" smtClean="0"/>
              <a:t>由</a:t>
            </a:r>
            <a:r>
              <a:rPr lang="zh-CN" altLang="en-US" sz="2900" dirty="0"/>
              <a:t>（</a:t>
            </a:r>
            <a:r>
              <a:rPr lang="en-US" altLang="zh-CN" sz="2900" dirty="0" smtClean="0"/>
              <a:t>s</a:t>
            </a:r>
            <a:r>
              <a:rPr lang="zh-CN" altLang="en-US" sz="2900" dirty="0"/>
              <a:t>，</a:t>
            </a:r>
            <a:r>
              <a:rPr lang="en-US" altLang="zh-CN" sz="2900" dirty="0" smtClean="0"/>
              <a:t>d</a:t>
            </a:r>
            <a:r>
              <a:rPr lang="zh-CN" altLang="en-US" sz="2900" dirty="0" smtClean="0"/>
              <a:t>）组成</a:t>
            </a:r>
            <a:r>
              <a:rPr lang="zh-CN" altLang="en-US" sz="2900" dirty="0"/>
              <a:t>，其中</a:t>
            </a:r>
            <a:r>
              <a:rPr lang="en-US" altLang="zh-CN" sz="2900" dirty="0"/>
              <a:t>s</a:t>
            </a:r>
            <a:r>
              <a:rPr lang="zh-CN" altLang="en-US" sz="2900" dirty="0"/>
              <a:t>是二维地址空间中的段号，</a:t>
            </a:r>
            <a:r>
              <a:rPr lang="en-US" altLang="zh-CN" sz="2900" dirty="0"/>
              <a:t>d</a:t>
            </a:r>
            <a:r>
              <a:rPr lang="zh-CN" altLang="en-US" sz="2900" dirty="0"/>
              <a:t>是段内相对地址。整个作业地址空间是二维的</a:t>
            </a:r>
          </a:p>
          <a:p>
            <a:pPr lvl="1">
              <a:lnSpc>
                <a:spcPct val="90000"/>
              </a:lnSpc>
            </a:pPr>
            <a:r>
              <a:rPr lang="zh-CN" altLang="en-US" sz="2900" dirty="0"/>
              <a:t>简单段式管理以段为单元进行内存分配，一段分配在一个连续的内存区，各段的长度可以不同</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539750" y="836613"/>
            <a:ext cx="8001000" cy="4354512"/>
          </a:xfrm>
        </p:spPr>
        <p:txBody>
          <a:bodyPr/>
          <a:lstStyle/>
          <a:p>
            <a:r>
              <a:rPr lang="zh-CN" altLang="en-US" dirty="0"/>
              <a:t>段式管理</a:t>
            </a:r>
            <a:r>
              <a:rPr lang="en-US" altLang="zh-CN" dirty="0">
                <a:latin typeface="Arial" charset="0"/>
              </a:rPr>
              <a:t>——</a:t>
            </a:r>
            <a:r>
              <a:rPr lang="zh-CN" altLang="en-US" dirty="0"/>
              <a:t>简单段式管理</a:t>
            </a:r>
          </a:p>
          <a:p>
            <a:pPr lvl="1"/>
            <a:r>
              <a:rPr lang="zh-CN" altLang="en-US" sz="2900" dirty="0"/>
              <a:t>段与段之间可不连续。一个作业的连续地址空间可以对应若干个不连续的内存分区</a:t>
            </a:r>
          </a:p>
          <a:p>
            <a:pPr lvl="1"/>
            <a:r>
              <a:rPr lang="zh-CN" altLang="en-US" sz="2900" dirty="0"/>
              <a:t>段表：系统为每一个运行的作业建立一个</a:t>
            </a:r>
            <a:r>
              <a:rPr lang="zh-CN" altLang="en-US" sz="2900" dirty="0" smtClean="0">
                <a:solidFill>
                  <a:srgbClr val="FF0000"/>
                </a:solidFill>
              </a:rPr>
              <a:t>段表</a:t>
            </a:r>
            <a:r>
              <a:rPr lang="zh-CN" altLang="en-US" sz="2900" dirty="0" smtClean="0"/>
              <a:t>（</a:t>
            </a:r>
            <a:r>
              <a:rPr lang="en-US" altLang="zh-CN" sz="2900" dirty="0"/>
              <a:t>Segment Map </a:t>
            </a:r>
            <a:r>
              <a:rPr lang="en-US" altLang="zh-CN" sz="2900" dirty="0" smtClean="0"/>
              <a:t>Table</a:t>
            </a:r>
            <a:r>
              <a:rPr lang="zh-CN" altLang="en-US" sz="2900" dirty="0" smtClean="0"/>
              <a:t>，</a:t>
            </a:r>
            <a:r>
              <a:rPr lang="en-US" altLang="zh-CN" sz="2900" dirty="0" smtClean="0"/>
              <a:t>SMT</a:t>
            </a:r>
            <a:r>
              <a:rPr lang="zh-CN" altLang="en-US" sz="2900" dirty="0"/>
              <a:t>）</a:t>
            </a:r>
            <a:endParaRPr lang="en-US" altLang="zh-CN" sz="2900" dirty="0"/>
          </a:p>
          <a:p>
            <a:pPr lvl="1"/>
            <a:r>
              <a:rPr lang="zh-CN" altLang="en-US" sz="2900" dirty="0"/>
              <a:t>段的替换算法与释放算法类同页式管理</a:t>
            </a:r>
          </a:p>
        </p:txBody>
      </p:sp>
      <p:graphicFrame>
        <p:nvGraphicFramePr>
          <p:cNvPr id="83989" name="Group 21"/>
          <p:cNvGraphicFramePr>
            <a:graphicFrameLocks noGrp="1"/>
          </p:cNvGraphicFramePr>
          <p:nvPr>
            <p:extLst>
              <p:ext uri="{D42A27DB-BD31-4B8C-83A1-F6EECF244321}">
                <p14:modId xmlns:p14="http://schemas.microsoft.com/office/powerpoint/2010/main" val="3495491838"/>
              </p:ext>
            </p:extLst>
          </p:nvPr>
        </p:nvGraphicFramePr>
        <p:xfrm>
          <a:off x="1570038" y="4365104"/>
          <a:ext cx="6003925" cy="649288"/>
        </p:xfrm>
        <a:graphic>
          <a:graphicData uri="http://schemas.openxmlformats.org/drawingml/2006/table">
            <a:tbl>
              <a:tblPr/>
              <a:tblGrid>
                <a:gridCol w="1412875">
                  <a:extLst>
                    <a:ext uri="{9D8B030D-6E8A-4147-A177-3AD203B41FA5}">
                      <a16:colId xmlns:a16="http://schemas.microsoft.com/office/drawing/2014/main" val="20000"/>
                    </a:ext>
                  </a:extLst>
                </a:gridCol>
                <a:gridCol w="2589213">
                  <a:extLst>
                    <a:ext uri="{9D8B030D-6E8A-4147-A177-3AD203B41FA5}">
                      <a16:colId xmlns:a16="http://schemas.microsoft.com/office/drawing/2014/main" val="20001"/>
                    </a:ext>
                  </a:extLst>
                </a:gridCol>
                <a:gridCol w="2001837">
                  <a:extLst>
                    <a:ext uri="{9D8B030D-6E8A-4147-A177-3AD203B41FA5}">
                      <a16:colId xmlns:a16="http://schemas.microsoft.com/office/drawing/2014/main" val="20002"/>
                    </a:ext>
                  </a:extLst>
                </a:gridCol>
              </a:tblGrid>
              <a:tr h="6492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段长</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内存起始地址</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dirty="0" smtClean="0">
                          <a:ln>
                            <a:noFill/>
                          </a:ln>
                          <a:solidFill>
                            <a:srgbClr val="000066"/>
                          </a:solidFill>
                          <a:effectLst/>
                          <a:latin typeface="Verdana" pitchFamily="34" charset="0"/>
                          <a:ea typeface="宋体" pitchFamily="2" charset="-122"/>
                        </a:rPr>
                        <a:t>　状态标志</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1"/>
          </p:nvPr>
        </p:nvSpPr>
        <p:spPr>
          <a:xfrm>
            <a:off x="539750" y="765175"/>
            <a:ext cx="8001000" cy="5832475"/>
          </a:xfrm>
        </p:spPr>
        <p:txBody>
          <a:bodyPr/>
          <a:lstStyle/>
          <a:p>
            <a:pPr>
              <a:spcBef>
                <a:spcPct val="15000"/>
              </a:spcBef>
            </a:pPr>
            <a:r>
              <a:rPr lang="zh-CN" altLang="en-US"/>
              <a:t>段式管理</a:t>
            </a:r>
            <a:r>
              <a:rPr lang="en-US" altLang="zh-CN">
                <a:latin typeface="Arial" charset="0"/>
              </a:rPr>
              <a:t>——</a:t>
            </a:r>
            <a:r>
              <a:rPr lang="zh-CN" altLang="en-US"/>
              <a:t>简单段式管理</a:t>
            </a:r>
          </a:p>
          <a:p>
            <a:pPr lvl="1">
              <a:spcBef>
                <a:spcPct val="15000"/>
              </a:spcBef>
            </a:pPr>
            <a:r>
              <a:rPr lang="zh-CN" altLang="en-US"/>
              <a:t>段的共享和保护</a:t>
            </a:r>
          </a:p>
          <a:p>
            <a:pPr lvl="2">
              <a:spcBef>
                <a:spcPct val="15000"/>
              </a:spcBef>
            </a:pPr>
            <a:r>
              <a:rPr lang="zh-CN" altLang="en-US" sz="2500"/>
              <a:t>段具有逻辑意义，如：</a:t>
            </a:r>
            <a:r>
              <a:rPr lang="en-US" altLang="zh-CN" sz="2500"/>
              <a:t>cos(x)</a:t>
            </a:r>
            <a:r>
              <a:rPr lang="zh-CN" altLang="en-US" sz="2500"/>
              <a:t>，</a:t>
            </a:r>
            <a:r>
              <a:rPr lang="en-US" altLang="zh-CN" sz="2500"/>
              <a:t>log(x)</a:t>
            </a:r>
            <a:r>
              <a:rPr lang="zh-CN" altLang="en-US" sz="2500"/>
              <a:t>等。所以段式管理易实现共享同一内存块里的程序或数据。不同的段表调用一个共享段时，共享段可以具有不同的段号，也可以设置</a:t>
            </a:r>
            <a:r>
              <a:rPr lang="en-US" altLang="zh-CN" sz="2500"/>
              <a:t>"</a:t>
            </a:r>
            <a:r>
              <a:rPr lang="zh-CN" altLang="en-US" sz="2500"/>
              <a:t>共享段表</a:t>
            </a:r>
            <a:r>
              <a:rPr lang="en-US" altLang="zh-CN" sz="2500"/>
              <a:t>"</a:t>
            </a:r>
            <a:r>
              <a:rPr lang="zh-CN" altLang="en-US" sz="2500"/>
              <a:t>来实现段的共享</a:t>
            </a:r>
          </a:p>
          <a:p>
            <a:pPr lvl="2">
              <a:spcBef>
                <a:spcPct val="15000"/>
              </a:spcBef>
            </a:pPr>
            <a:r>
              <a:rPr lang="zh-CN" altLang="en-US" sz="2500"/>
              <a:t>为了保证各作业之间相互不干扰，系统设置段保护。一般的段保护措施如下：</a:t>
            </a:r>
          </a:p>
          <a:p>
            <a:pPr lvl="3">
              <a:spcBef>
                <a:spcPct val="15000"/>
              </a:spcBef>
            </a:pPr>
            <a:r>
              <a:rPr lang="zh-CN" altLang="en-US" sz="2100"/>
              <a:t>建立存取控制：段表中有“存取方式”项，存取方式有三种：写、读和执行，用</a:t>
            </a:r>
            <a:r>
              <a:rPr lang="en-US" altLang="zh-CN" sz="2100"/>
              <a:t>R</a:t>
            </a:r>
            <a:r>
              <a:rPr lang="zh-CN" altLang="en-US" sz="2100"/>
              <a:t>、</a:t>
            </a:r>
            <a:r>
              <a:rPr lang="en-US" altLang="zh-CN" sz="2100"/>
              <a:t>W</a:t>
            </a:r>
            <a:r>
              <a:rPr lang="zh-CN" altLang="en-US" sz="2100"/>
              <a:t>、</a:t>
            </a:r>
            <a:r>
              <a:rPr lang="en-US" altLang="zh-CN" sz="2100"/>
              <a:t>E</a:t>
            </a:r>
            <a:r>
              <a:rPr lang="zh-CN" altLang="en-US" sz="2100"/>
              <a:t>表示</a:t>
            </a:r>
          </a:p>
          <a:p>
            <a:pPr lvl="3">
              <a:spcBef>
                <a:spcPct val="15000"/>
              </a:spcBef>
            </a:pPr>
            <a:r>
              <a:rPr lang="zh-CN" altLang="en-US" sz="2100"/>
              <a:t>段地址越界保护措施：段表中每段的表目中有段长值，以指明该段的长度，使每个作业被限制在自己的地址空间中运行</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p:txBody>
          <a:bodyPr/>
          <a:lstStyle/>
          <a:p>
            <a:r>
              <a:rPr lang="zh-CN" altLang="en-US" dirty="0"/>
              <a:t>存储管理 </a:t>
            </a:r>
          </a:p>
          <a:p>
            <a:pPr lvl="1"/>
            <a:r>
              <a:rPr lang="zh-CN" altLang="en-US" dirty="0"/>
              <a:t>定义</a:t>
            </a:r>
          </a:p>
          <a:p>
            <a:pPr lvl="2"/>
            <a:r>
              <a:rPr lang="zh-CN" altLang="en-US" dirty="0"/>
              <a:t>存储管理是针对</a:t>
            </a:r>
            <a:r>
              <a:rPr lang="zh-CN" altLang="en-US" dirty="0">
                <a:solidFill>
                  <a:srgbClr val="FF0000"/>
                </a:solidFill>
              </a:rPr>
              <a:t>内存</a:t>
            </a:r>
            <a:r>
              <a:rPr lang="zh-CN" altLang="en-US" dirty="0" smtClean="0"/>
              <a:t>的管理</a:t>
            </a:r>
            <a:endParaRPr lang="zh-CN" altLang="en-US" dirty="0"/>
          </a:p>
          <a:p>
            <a:pPr lvl="3"/>
            <a:r>
              <a:rPr lang="zh-CN" altLang="en-US" dirty="0"/>
              <a:t>主存是</a:t>
            </a:r>
            <a:r>
              <a:rPr lang="en-US" altLang="zh-CN" dirty="0"/>
              <a:t>CPU</a:t>
            </a:r>
            <a:r>
              <a:rPr lang="zh-CN" altLang="en-US" dirty="0"/>
              <a:t>直接存取指令和数据的设备，是系统程序和用户程序共享的重要系统资源</a:t>
            </a:r>
          </a:p>
          <a:p>
            <a:pPr lvl="1"/>
            <a:r>
              <a:rPr lang="zh-CN" altLang="en-US" dirty="0"/>
              <a:t>目标  </a:t>
            </a:r>
          </a:p>
          <a:p>
            <a:pPr lvl="2"/>
            <a:r>
              <a:rPr lang="zh-CN" altLang="en-US" dirty="0">
                <a:sym typeface="Monotype Sorts" pitchFamily="2" charset="2"/>
              </a:rPr>
              <a:t>尽量方便用户</a:t>
            </a:r>
          </a:p>
          <a:p>
            <a:pPr lvl="2"/>
            <a:r>
              <a:rPr lang="zh-CN" altLang="en-US" dirty="0"/>
              <a:t>充分发挥内存的利用率</a:t>
            </a:r>
          </a:p>
          <a:p>
            <a:pPr lvl="1"/>
            <a:endParaRPr lang="zh-CN" altLang="en-US" dirty="0"/>
          </a:p>
          <a:p>
            <a:pPr lvl="1"/>
            <a:endParaRPr lang="en-US" altLang="zh-CN"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p:txBody>
          <a:bodyPr/>
          <a:lstStyle/>
          <a:p>
            <a:r>
              <a:rPr lang="zh-CN" altLang="en-US"/>
              <a:t>段式管理</a:t>
            </a:r>
            <a:r>
              <a:rPr lang="en-US" altLang="zh-CN">
                <a:latin typeface="Arial" charset="0"/>
              </a:rPr>
              <a:t>——</a:t>
            </a:r>
            <a:r>
              <a:rPr lang="zh-CN" altLang="en-US"/>
              <a:t>简单段式管理</a:t>
            </a:r>
          </a:p>
          <a:p>
            <a:pPr lvl="1"/>
            <a:r>
              <a:rPr lang="zh-CN" altLang="en-US"/>
              <a:t>段的特性</a:t>
            </a:r>
          </a:p>
          <a:p>
            <a:pPr lvl="2"/>
            <a:r>
              <a:rPr lang="zh-CN" altLang="en-US" sz="2500"/>
              <a:t>页式、段式管理提供了内外存统一管理的虚拟存储器的概念，为用户提供了一个非常大的运行空间</a:t>
            </a:r>
          </a:p>
          <a:p>
            <a:pPr lvl="2"/>
            <a:r>
              <a:rPr lang="zh-CN" altLang="en-US" sz="2500"/>
              <a:t>段式管理中允许段长动态增长，便于段的共享和保护，便于程序动态链接</a:t>
            </a:r>
          </a:p>
          <a:p>
            <a:pPr lvl="2"/>
            <a:r>
              <a:rPr lang="zh-CN" altLang="en-US" sz="2500"/>
              <a:t>段式管理需要更多硬件支持，同时段长受内存限制，给系统增加了复杂性，也有可能产生“颠簸”</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p:txBody>
          <a:bodyPr/>
          <a:lstStyle/>
          <a:p>
            <a:pPr>
              <a:lnSpc>
                <a:spcPct val="90000"/>
              </a:lnSpc>
            </a:pPr>
            <a:r>
              <a:rPr lang="zh-CN" altLang="en-US" sz="2800" dirty="0"/>
              <a:t>段式管理</a:t>
            </a:r>
            <a:r>
              <a:rPr lang="en-US" altLang="zh-CN" sz="2800" dirty="0">
                <a:latin typeface="Arial" charset="0"/>
              </a:rPr>
              <a:t>——</a:t>
            </a:r>
            <a:r>
              <a:rPr lang="zh-CN" altLang="en-US" sz="2800" dirty="0"/>
              <a:t>段页式结合管理</a:t>
            </a:r>
          </a:p>
          <a:p>
            <a:pPr lvl="1">
              <a:lnSpc>
                <a:spcPct val="90000"/>
              </a:lnSpc>
            </a:pPr>
            <a:r>
              <a:rPr lang="zh-CN" altLang="en-US" sz="2400" dirty="0"/>
              <a:t>基本思想：利用</a:t>
            </a:r>
            <a:r>
              <a:rPr lang="zh-CN" altLang="en-US" sz="2400" dirty="0">
                <a:solidFill>
                  <a:srgbClr val="FF0000"/>
                </a:solidFill>
              </a:rPr>
              <a:t>分段</a:t>
            </a:r>
            <a:r>
              <a:rPr lang="zh-CN" altLang="en-US" sz="2400" dirty="0"/>
              <a:t>向用户提供二维的编程空间，以方便用户编程，利用</a:t>
            </a:r>
            <a:r>
              <a:rPr lang="zh-CN" altLang="en-US" sz="2400" dirty="0">
                <a:solidFill>
                  <a:srgbClr val="FF0000"/>
                </a:solidFill>
              </a:rPr>
              <a:t>分页</a:t>
            </a:r>
            <a:r>
              <a:rPr lang="zh-CN" altLang="en-US" sz="2400" dirty="0"/>
              <a:t>来管理内存空间，以提高内存利用率</a:t>
            </a:r>
          </a:p>
          <a:p>
            <a:pPr lvl="1">
              <a:lnSpc>
                <a:spcPct val="90000"/>
              </a:lnSpc>
            </a:pPr>
            <a:r>
              <a:rPr lang="zh-CN" altLang="en-US" sz="2400" dirty="0"/>
              <a:t>在段页式系统中，作业的地址仍按逻辑意义分段，是用户定义的二维逻辑地址（</a:t>
            </a:r>
            <a:r>
              <a:rPr lang="en-US" altLang="zh-CN" sz="2400" dirty="0"/>
              <a:t>s</a:t>
            </a:r>
            <a:r>
              <a:rPr lang="zh-CN" altLang="en-US" sz="2400" dirty="0"/>
              <a:t>，</a:t>
            </a:r>
            <a:r>
              <a:rPr lang="en-US" altLang="zh-CN" sz="2400" dirty="0"/>
              <a:t>d</a:t>
            </a:r>
            <a:r>
              <a:rPr lang="zh-CN" altLang="en-US" sz="2400" dirty="0"/>
              <a:t>），其中</a:t>
            </a:r>
            <a:r>
              <a:rPr lang="en-US" altLang="zh-CN" sz="2400" dirty="0"/>
              <a:t>s</a:t>
            </a:r>
            <a:r>
              <a:rPr lang="zh-CN" altLang="en-US" sz="2400" dirty="0"/>
              <a:t>是段号，</a:t>
            </a:r>
            <a:r>
              <a:rPr lang="en-US" altLang="zh-CN" sz="2400" dirty="0"/>
              <a:t>d</a:t>
            </a:r>
            <a:r>
              <a:rPr lang="zh-CN" altLang="en-US" sz="2400" dirty="0"/>
              <a:t>是段内位移量，</a:t>
            </a:r>
            <a:r>
              <a:rPr lang="en-US" altLang="zh-CN" sz="2400" dirty="0"/>
              <a:t>d</a:t>
            </a:r>
            <a:r>
              <a:rPr lang="zh-CN" altLang="en-US" sz="2400" dirty="0"/>
              <a:t>又可以被系统变换</a:t>
            </a:r>
            <a:r>
              <a:rPr lang="zh-CN" altLang="en-US" sz="2400" dirty="0" smtClean="0"/>
              <a:t>为：（</a:t>
            </a:r>
            <a:r>
              <a:rPr lang="en-US" altLang="zh-CN" sz="2400" dirty="0"/>
              <a:t>p</a:t>
            </a:r>
            <a:r>
              <a:rPr lang="zh-CN" altLang="en-US" sz="2400" dirty="0"/>
              <a:t>，</a:t>
            </a:r>
            <a:r>
              <a:rPr lang="en-US" altLang="zh-CN" sz="2400" dirty="0"/>
              <a:t>w</a:t>
            </a:r>
            <a:r>
              <a:rPr lang="zh-CN" altLang="en-US" sz="2400" dirty="0" smtClean="0"/>
              <a:t>），</a:t>
            </a:r>
            <a:r>
              <a:rPr lang="en-US" altLang="zh-CN" sz="2400" dirty="0" smtClean="0"/>
              <a:t>p</a:t>
            </a:r>
            <a:r>
              <a:rPr lang="zh-CN" altLang="en-US" sz="2400" dirty="0"/>
              <a:t>是页号，</a:t>
            </a:r>
            <a:r>
              <a:rPr lang="en-US" altLang="zh-CN" sz="2400" dirty="0"/>
              <a:t>w</a:t>
            </a:r>
            <a:r>
              <a:rPr lang="zh-CN" altLang="en-US" sz="2400" dirty="0"/>
              <a:t>为页内位移量。这样形成三维地址映射</a:t>
            </a:r>
          </a:p>
          <a:p>
            <a:pPr lvl="1">
              <a:lnSpc>
                <a:spcPct val="90000"/>
              </a:lnSpc>
            </a:pPr>
            <a:r>
              <a:rPr lang="zh-CN" altLang="en-US" sz="2400" dirty="0"/>
              <a:t>段页式管理：系统为每个作业建立一个</a:t>
            </a:r>
            <a:r>
              <a:rPr lang="zh-CN" altLang="en-US" sz="2400" dirty="0">
                <a:solidFill>
                  <a:srgbClr val="FF0000"/>
                </a:solidFill>
              </a:rPr>
              <a:t>段表</a:t>
            </a:r>
            <a:r>
              <a:rPr lang="zh-CN" altLang="en-US" sz="2400" dirty="0"/>
              <a:t>和若干个</a:t>
            </a:r>
            <a:r>
              <a:rPr lang="zh-CN" altLang="en-US" sz="2400" dirty="0">
                <a:solidFill>
                  <a:srgbClr val="FF0000"/>
                </a:solidFill>
              </a:rPr>
              <a:t>页表</a:t>
            </a:r>
            <a:r>
              <a:rPr lang="zh-CN" altLang="en-US" sz="2400" dirty="0"/>
              <a:t>，页表的个数等于段表的表目数</a:t>
            </a:r>
          </a:p>
          <a:p>
            <a:pPr lvl="1">
              <a:lnSpc>
                <a:spcPct val="90000"/>
              </a:lnSpc>
            </a:pPr>
            <a:r>
              <a:rPr lang="zh-CN" altLang="en-US" sz="2400" dirty="0"/>
              <a:t>访问主存的物理地址就要访问段表、页表和实际地址，所以访问主存中的一条指令或一个数据，至少要访问内存三次</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type="body" idx="1"/>
          </p:nvPr>
        </p:nvSpPr>
        <p:spPr/>
        <p:txBody>
          <a:bodyPr/>
          <a:lstStyle/>
          <a:p>
            <a:r>
              <a:rPr lang="zh-CN" altLang="en-US" sz="2800" dirty="0"/>
              <a:t>段式管理与页式管理的不同之处</a:t>
            </a:r>
          </a:p>
          <a:p>
            <a:pPr lvl="1"/>
            <a:r>
              <a:rPr lang="zh-CN" altLang="en-US" sz="2400" dirty="0"/>
              <a:t>段是信息的逻辑单位，分段是出于作业逻辑上的要求，对用户来说，分段是可见的，分页是不可见的；页是信息物理单位，段是信息的逻辑单位；分页并不是用户作业的要求，而仅仅是为了系统管理内存的需要。也就是说，</a:t>
            </a:r>
            <a:r>
              <a:rPr lang="zh-CN" altLang="en-US" sz="2400" dirty="0">
                <a:solidFill>
                  <a:srgbClr val="FF0000"/>
                </a:solidFill>
              </a:rPr>
              <a:t>段是面向使用的，页是面向管理的</a:t>
            </a:r>
          </a:p>
          <a:p>
            <a:pPr lvl="1"/>
            <a:r>
              <a:rPr lang="zh-CN" altLang="en-US" sz="2400" dirty="0"/>
              <a:t>分段地址空间是二维的，分页地址空间是一维的</a:t>
            </a:r>
          </a:p>
          <a:p>
            <a:pPr lvl="1"/>
            <a:r>
              <a:rPr lang="zh-CN" altLang="en-US" sz="2400" dirty="0"/>
              <a:t>段的长度不固定，由用户决定；页的长度是等长的，由系统决定</a:t>
            </a:r>
          </a:p>
          <a:p>
            <a:pPr lvl="1"/>
            <a:r>
              <a:rPr lang="zh-CN" altLang="en-US" sz="2400" dirty="0"/>
              <a:t>段页式管理实现了分段、分页管理的优势互补，方便了用户，提高了内存</a:t>
            </a:r>
            <a:r>
              <a:rPr lang="zh-CN" altLang="en-US" sz="2400" dirty="0" smtClean="0"/>
              <a:t>利用率；但</a:t>
            </a:r>
            <a:r>
              <a:rPr lang="zh-CN" altLang="en-US" sz="2400" dirty="0"/>
              <a:t>也增加了硬件成本和系统开销</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3" name="Rectangle 3"/>
          <p:cNvSpPr>
            <a:spLocks noGrp="1" noChangeArrowheads="1"/>
          </p:cNvSpPr>
          <p:nvPr>
            <p:ph type="body" idx="1"/>
          </p:nvPr>
        </p:nvSpPr>
        <p:spPr/>
        <p:txBody>
          <a:bodyPr/>
          <a:lstStyle/>
          <a:p>
            <a:r>
              <a:rPr lang="en-US" altLang="zh-CN" dirty="0"/>
              <a:t>Windows</a:t>
            </a:r>
            <a:r>
              <a:rPr lang="zh-CN" altLang="en-US" dirty="0"/>
              <a:t>内存管理机制</a:t>
            </a:r>
          </a:p>
          <a:p>
            <a:pPr lvl="1"/>
            <a:r>
              <a:rPr lang="en-US" altLang="zh-CN" dirty="0"/>
              <a:t>Windows</a:t>
            </a:r>
            <a:r>
              <a:rPr lang="zh-CN" altLang="en-US" dirty="0"/>
              <a:t>的内存管理机制，底层最核心的东西是</a:t>
            </a:r>
            <a:r>
              <a:rPr lang="zh-CN" altLang="en-US" dirty="0">
                <a:solidFill>
                  <a:srgbClr val="FF0000"/>
                </a:solidFill>
              </a:rPr>
              <a:t>分页机制</a:t>
            </a:r>
            <a:r>
              <a:rPr lang="zh-CN" altLang="en-US" dirty="0"/>
              <a:t>。分页机制使每个进程有自己的</a:t>
            </a:r>
            <a:r>
              <a:rPr lang="en-US" altLang="zh-CN" dirty="0"/>
              <a:t>4GB</a:t>
            </a:r>
            <a:r>
              <a:rPr lang="zh-CN" altLang="en-US" dirty="0"/>
              <a:t>虚拟空间（即每个进程认为自己可以使用</a:t>
            </a:r>
            <a:r>
              <a:rPr lang="en-US" altLang="zh-CN" dirty="0"/>
              <a:t>4GB</a:t>
            </a:r>
            <a:r>
              <a:rPr lang="zh-CN" altLang="en-US" dirty="0"/>
              <a:t>的内存空间），使我们可以用虚拟线性地址来运行大的程序</a:t>
            </a:r>
          </a:p>
          <a:p>
            <a:pPr lvl="1"/>
            <a:r>
              <a:rPr lang="zh-CN" altLang="en-US" dirty="0"/>
              <a:t>每个进程有自己的工作集，工作集中的数据可以指明虚拟线性地址对应到怎样的物理地址。进程切换的过程也就是工作集切换的过程，如果只给出虚拟地址而不给出工作集，那这个地址是无意义的</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10" name="Rectangle 6"/>
          <p:cNvSpPr>
            <a:spLocks noGrp="1" noChangeArrowheads="1"/>
          </p:cNvSpPr>
          <p:nvPr>
            <p:ph type="body" idx="1"/>
          </p:nvPr>
        </p:nvSpPr>
        <p:spPr/>
        <p:txBody>
          <a:bodyPr/>
          <a:lstStyle/>
          <a:p>
            <a:r>
              <a:rPr lang="en-US" altLang="zh-CN"/>
              <a:t>Windows</a:t>
            </a:r>
            <a:r>
              <a:rPr lang="zh-CN" altLang="en-US"/>
              <a:t>内存管理机制</a:t>
            </a:r>
          </a:p>
          <a:p>
            <a:pPr lvl="1"/>
            <a:r>
              <a:rPr lang="zh-CN" altLang="en-US"/>
              <a:t>页</a:t>
            </a:r>
          </a:p>
          <a:p>
            <a:pPr lvl="2"/>
            <a:r>
              <a:rPr lang="zh-CN" altLang="en-US"/>
              <a:t>内存管理器将虚拟内存空间分成固定大小的单元“页”。一般页的大小为</a:t>
            </a:r>
            <a:r>
              <a:rPr lang="en-US" altLang="zh-CN"/>
              <a:t>4KB</a:t>
            </a:r>
          </a:p>
          <a:p>
            <a:pPr lvl="1"/>
            <a:r>
              <a:rPr lang="zh-CN" altLang="en-US"/>
              <a:t>共享内存</a:t>
            </a:r>
          </a:p>
          <a:p>
            <a:pPr lvl="2"/>
            <a:r>
              <a:rPr lang="en-US" altLang="zh-CN"/>
              <a:t>Windows</a:t>
            </a:r>
            <a:r>
              <a:rPr lang="zh-CN" altLang="en-US"/>
              <a:t>提供了共享内存机制，共享内存可以理解为同一块物理内存在不同的进程空间中的映射，通俗说就是不同进程使用了同一块物理地址空间</a:t>
            </a:r>
          </a:p>
          <a:p>
            <a:pPr lvl="2"/>
            <a:r>
              <a:rPr lang="zh-CN" altLang="en-US"/>
              <a:t>如两个进程用到同一个动态链接库时，系统只将该动态链接库调入内存一次，而将它映射到所有使用它的进程空间中去</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p:txBody>
          <a:bodyPr/>
          <a:lstStyle/>
          <a:p>
            <a:r>
              <a:rPr lang="en-US" altLang="zh-CN"/>
              <a:t>Windows</a:t>
            </a:r>
            <a:r>
              <a:rPr lang="zh-CN" altLang="en-US"/>
              <a:t>内存管理机制</a:t>
            </a:r>
          </a:p>
          <a:p>
            <a:pPr lvl="1"/>
            <a:r>
              <a:rPr lang="zh-CN" altLang="en-US"/>
              <a:t>共享内存</a:t>
            </a:r>
          </a:p>
        </p:txBody>
      </p:sp>
      <p:sp>
        <p:nvSpPr>
          <p:cNvPr id="86020" name="Rectangle 4"/>
          <p:cNvSpPr>
            <a:spLocks noChangeArrowheads="1"/>
          </p:cNvSpPr>
          <p:nvPr/>
        </p:nvSpPr>
        <p:spPr bwMode="auto">
          <a:xfrm>
            <a:off x="1042988" y="2420938"/>
            <a:ext cx="1728787" cy="1223962"/>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进程</a:t>
            </a:r>
            <a:r>
              <a:rPr lang="en-US" altLang="zh-CN" sz="2400" b="1"/>
              <a:t>1</a:t>
            </a:r>
          </a:p>
        </p:txBody>
      </p:sp>
      <p:sp>
        <p:nvSpPr>
          <p:cNvPr id="86021" name="Rectangle 5"/>
          <p:cNvSpPr>
            <a:spLocks noChangeArrowheads="1"/>
          </p:cNvSpPr>
          <p:nvPr/>
        </p:nvSpPr>
        <p:spPr bwMode="auto">
          <a:xfrm>
            <a:off x="1042988" y="3644900"/>
            <a:ext cx="1728787" cy="576263"/>
          </a:xfrm>
          <a:prstGeom prst="rect">
            <a:avLst/>
          </a:prstGeom>
          <a:solidFill>
            <a:srgbClr val="FFFFCC"/>
          </a:solidFill>
          <a:ln w="190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数据</a:t>
            </a:r>
            <a:r>
              <a:rPr lang="en-US" altLang="zh-CN" sz="2400" b="1"/>
              <a:t>1</a:t>
            </a:r>
          </a:p>
        </p:txBody>
      </p:sp>
      <p:sp>
        <p:nvSpPr>
          <p:cNvPr id="86022" name="Rectangle 6"/>
          <p:cNvSpPr>
            <a:spLocks noChangeArrowheads="1"/>
          </p:cNvSpPr>
          <p:nvPr/>
        </p:nvSpPr>
        <p:spPr bwMode="auto">
          <a:xfrm>
            <a:off x="1042988" y="4221163"/>
            <a:ext cx="1728787" cy="1223962"/>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3" name="Rectangle 7"/>
          <p:cNvSpPr>
            <a:spLocks noChangeArrowheads="1"/>
          </p:cNvSpPr>
          <p:nvPr/>
        </p:nvSpPr>
        <p:spPr bwMode="auto">
          <a:xfrm>
            <a:off x="6588125" y="2420938"/>
            <a:ext cx="1728788" cy="1223962"/>
          </a:xfrm>
          <a:prstGeom prst="rect">
            <a:avLst/>
          </a:prstGeom>
          <a:solidFill>
            <a:srgbClr val="FFFFCC"/>
          </a:solidFill>
          <a:ln w="190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进程</a:t>
            </a:r>
            <a:r>
              <a:rPr lang="en-US" altLang="zh-CN" sz="2400" b="1"/>
              <a:t>2</a:t>
            </a:r>
          </a:p>
        </p:txBody>
      </p:sp>
      <p:sp>
        <p:nvSpPr>
          <p:cNvPr id="86024" name="Rectangle 8"/>
          <p:cNvSpPr>
            <a:spLocks noChangeArrowheads="1"/>
          </p:cNvSpPr>
          <p:nvPr/>
        </p:nvSpPr>
        <p:spPr bwMode="auto">
          <a:xfrm>
            <a:off x="6588125" y="3644900"/>
            <a:ext cx="1728788" cy="576263"/>
          </a:xfrm>
          <a:prstGeom prst="rect">
            <a:avLst/>
          </a:prstGeom>
          <a:solidFill>
            <a:srgbClr val="FFFFCC"/>
          </a:solidFill>
          <a:ln w="190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数据</a:t>
            </a:r>
            <a:r>
              <a:rPr lang="en-US" altLang="zh-CN" sz="2400" b="1"/>
              <a:t>2</a:t>
            </a:r>
          </a:p>
        </p:txBody>
      </p:sp>
      <p:sp>
        <p:nvSpPr>
          <p:cNvPr id="86025" name="Rectangle 9"/>
          <p:cNvSpPr>
            <a:spLocks noChangeArrowheads="1"/>
          </p:cNvSpPr>
          <p:nvPr/>
        </p:nvSpPr>
        <p:spPr bwMode="auto">
          <a:xfrm>
            <a:off x="6588125" y="4221163"/>
            <a:ext cx="1728788" cy="1223962"/>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6" name="Rectangle 10"/>
          <p:cNvSpPr>
            <a:spLocks noChangeArrowheads="1"/>
          </p:cNvSpPr>
          <p:nvPr/>
        </p:nvSpPr>
        <p:spPr bwMode="auto">
          <a:xfrm>
            <a:off x="3851275" y="2133600"/>
            <a:ext cx="1728788" cy="1511300"/>
          </a:xfrm>
          <a:prstGeom prst="rect">
            <a:avLst/>
          </a:prstGeom>
          <a:solidFill>
            <a:srgbClr val="FFFFCC"/>
          </a:solidFill>
          <a:ln w="190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物理内存</a:t>
            </a:r>
          </a:p>
        </p:txBody>
      </p:sp>
      <p:sp>
        <p:nvSpPr>
          <p:cNvPr id="86027" name="Rectangle 11"/>
          <p:cNvSpPr>
            <a:spLocks noChangeArrowheads="1"/>
          </p:cNvSpPr>
          <p:nvPr/>
        </p:nvSpPr>
        <p:spPr bwMode="auto">
          <a:xfrm>
            <a:off x="3851275" y="3644900"/>
            <a:ext cx="1728788" cy="576263"/>
          </a:xfrm>
          <a:prstGeom prst="rect">
            <a:avLst/>
          </a:prstGeom>
          <a:solidFill>
            <a:srgbClr val="FFFFCC"/>
          </a:solidFill>
          <a:ln w="190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动态链接库</a:t>
            </a:r>
          </a:p>
        </p:txBody>
      </p:sp>
      <p:sp>
        <p:nvSpPr>
          <p:cNvPr id="86028" name="Rectangle 12"/>
          <p:cNvSpPr>
            <a:spLocks noChangeArrowheads="1"/>
          </p:cNvSpPr>
          <p:nvPr/>
        </p:nvSpPr>
        <p:spPr bwMode="auto">
          <a:xfrm>
            <a:off x="3851275" y="4221163"/>
            <a:ext cx="1728788" cy="1223962"/>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9" name="Line 13"/>
          <p:cNvSpPr>
            <a:spLocks noChangeShapeType="1"/>
          </p:cNvSpPr>
          <p:nvPr/>
        </p:nvSpPr>
        <p:spPr bwMode="auto">
          <a:xfrm>
            <a:off x="2771775" y="3933825"/>
            <a:ext cx="10795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0" name="Line 14"/>
          <p:cNvSpPr>
            <a:spLocks noChangeShapeType="1"/>
          </p:cNvSpPr>
          <p:nvPr/>
        </p:nvSpPr>
        <p:spPr bwMode="auto">
          <a:xfrm flipH="1">
            <a:off x="5580063" y="3933825"/>
            <a:ext cx="1008062"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p:txBody>
          <a:bodyPr/>
          <a:lstStyle/>
          <a:p>
            <a:r>
              <a:rPr lang="en-US" altLang="zh-CN" dirty="0"/>
              <a:t>Windows</a:t>
            </a:r>
            <a:r>
              <a:rPr lang="zh-CN" altLang="en-US" dirty="0"/>
              <a:t>内存管理机制</a:t>
            </a:r>
          </a:p>
          <a:p>
            <a:pPr lvl="1"/>
            <a:r>
              <a:rPr lang="zh-CN" altLang="en-US" dirty="0"/>
              <a:t>虚拟内存管理</a:t>
            </a:r>
          </a:p>
          <a:p>
            <a:pPr lvl="2"/>
            <a:r>
              <a:rPr lang="en-US" altLang="zh-CN" dirty="0"/>
              <a:t>32</a:t>
            </a:r>
            <a:r>
              <a:rPr lang="zh-CN" altLang="en-US" dirty="0"/>
              <a:t>位的</a:t>
            </a:r>
            <a:r>
              <a:rPr lang="en-US" altLang="zh-CN" dirty="0"/>
              <a:t>Windows</a:t>
            </a:r>
            <a:r>
              <a:rPr lang="zh-CN" altLang="en-US" dirty="0"/>
              <a:t>操作系统的虚拟地址空间大小为</a:t>
            </a:r>
            <a:r>
              <a:rPr lang="en-US" altLang="zh-CN" dirty="0"/>
              <a:t>4GB</a:t>
            </a:r>
          </a:p>
          <a:p>
            <a:pPr lvl="2"/>
            <a:r>
              <a:rPr lang="zh-CN" altLang="en-US" dirty="0"/>
              <a:t>将低端的一半虚拟地址空间</a:t>
            </a:r>
            <a:r>
              <a:rPr lang="en-US" altLang="zh-CN" dirty="0"/>
              <a:t>(0X0000 0000 ~0X7FFF FFFF)</a:t>
            </a:r>
            <a:r>
              <a:rPr lang="zh-CN" altLang="en-US" dirty="0"/>
              <a:t>分配作为</a:t>
            </a:r>
            <a:r>
              <a:rPr lang="zh-CN" altLang="en-US" dirty="0">
                <a:solidFill>
                  <a:srgbClr val="FF0000"/>
                </a:solidFill>
              </a:rPr>
              <a:t>进程的私有地址空间</a:t>
            </a:r>
          </a:p>
          <a:p>
            <a:pPr lvl="2"/>
            <a:r>
              <a:rPr lang="zh-CN" altLang="en-US" dirty="0"/>
              <a:t>将高端的一半虚拟地址空间</a:t>
            </a:r>
            <a:r>
              <a:rPr lang="en-US" altLang="zh-CN" dirty="0"/>
              <a:t>(0X8000 0000 ~0XFFFF FFFF)</a:t>
            </a:r>
            <a:r>
              <a:rPr lang="zh-CN" altLang="en-US" dirty="0"/>
              <a:t>分配给操作系统内核作为</a:t>
            </a:r>
            <a:r>
              <a:rPr lang="zh-CN" altLang="en-US" dirty="0">
                <a:solidFill>
                  <a:srgbClr val="FF0000"/>
                </a:solidFill>
              </a:rPr>
              <a:t>系统地址空间</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p:txBody>
          <a:bodyPr/>
          <a:lstStyle/>
          <a:p>
            <a:r>
              <a:rPr lang="en-US" altLang="zh-CN"/>
              <a:t>Windows</a:t>
            </a:r>
            <a:r>
              <a:rPr lang="zh-CN" altLang="en-US"/>
              <a:t>内存管理机制</a:t>
            </a:r>
          </a:p>
          <a:p>
            <a:pPr lvl="1"/>
            <a:r>
              <a:rPr lang="zh-CN" altLang="en-US"/>
              <a:t>虚拟内存管理</a:t>
            </a:r>
          </a:p>
        </p:txBody>
      </p:sp>
      <p:sp>
        <p:nvSpPr>
          <p:cNvPr id="88068" name="Rectangle 4"/>
          <p:cNvSpPr>
            <a:spLocks noChangeArrowheads="1"/>
          </p:cNvSpPr>
          <p:nvPr/>
        </p:nvSpPr>
        <p:spPr bwMode="auto">
          <a:xfrm>
            <a:off x="3132138" y="2133600"/>
            <a:ext cx="5256212" cy="1008063"/>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进程私有地址空间</a:t>
            </a:r>
          </a:p>
          <a:p>
            <a:pPr algn="ctr"/>
            <a:r>
              <a:rPr lang="zh-CN" altLang="en-US" sz="2400" b="1"/>
              <a:t>（应用代码、全局变量、线程堆）</a:t>
            </a:r>
          </a:p>
        </p:txBody>
      </p:sp>
      <p:sp>
        <p:nvSpPr>
          <p:cNvPr id="88070" name="Rectangle 6"/>
          <p:cNvSpPr>
            <a:spLocks noChangeArrowheads="1"/>
          </p:cNvSpPr>
          <p:nvPr/>
        </p:nvSpPr>
        <p:spPr bwMode="auto">
          <a:xfrm>
            <a:off x="3132138" y="3141663"/>
            <a:ext cx="5256212" cy="1008062"/>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内核及执行体、硬件</a:t>
            </a:r>
          </a:p>
          <a:p>
            <a:pPr algn="ctr"/>
            <a:r>
              <a:rPr lang="zh-CN" altLang="en-US" sz="2400" b="1"/>
              <a:t>抽象层、引导驱动</a:t>
            </a:r>
          </a:p>
        </p:txBody>
      </p:sp>
      <p:sp>
        <p:nvSpPr>
          <p:cNvPr id="88071" name="Rectangle 7"/>
          <p:cNvSpPr>
            <a:spLocks noChangeArrowheads="1"/>
          </p:cNvSpPr>
          <p:nvPr/>
        </p:nvSpPr>
        <p:spPr bwMode="auto">
          <a:xfrm>
            <a:off x="3132138" y="4149725"/>
            <a:ext cx="5256212" cy="1008063"/>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进程页表和工作集</a:t>
            </a:r>
          </a:p>
        </p:txBody>
      </p:sp>
      <p:sp>
        <p:nvSpPr>
          <p:cNvPr id="88072" name="Rectangle 8"/>
          <p:cNvSpPr>
            <a:spLocks noChangeArrowheads="1"/>
          </p:cNvSpPr>
          <p:nvPr/>
        </p:nvSpPr>
        <p:spPr bwMode="auto">
          <a:xfrm>
            <a:off x="3132138" y="5157788"/>
            <a:ext cx="5256212" cy="1008062"/>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t>系统缓存、系统内存池</a:t>
            </a:r>
          </a:p>
        </p:txBody>
      </p:sp>
      <p:sp>
        <p:nvSpPr>
          <p:cNvPr id="88073" name="Rectangle 9"/>
          <p:cNvSpPr>
            <a:spLocks noChangeArrowheads="1"/>
          </p:cNvSpPr>
          <p:nvPr/>
        </p:nvSpPr>
        <p:spPr bwMode="auto">
          <a:xfrm>
            <a:off x="611188" y="1989138"/>
            <a:ext cx="2479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0X0000 0000</a:t>
            </a:r>
          </a:p>
        </p:txBody>
      </p:sp>
      <p:sp>
        <p:nvSpPr>
          <p:cNvPr id="88074" name="Rectangle 10"/>
          <p:cNvSpPr>
            <a:spLocks noChangeArrowheads="1"/>
          </p:cNvSpPr>
          <p:nvPr/>
        </p:nvSpPr>
        <p:spPr bwMode="auto">
          <a:xfrm>
            <a:off x="611188" y="2971800"/>
            <a:ext cx="2479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0X8000 0000</a:t>
            </a:r>
          </a:p>
        </p:txBody>
      </p:sp>
      <p:sp>
        <p:nvSpPr>
          <p:cNvPr id="88075" name="Rectangle 11"/>
          <p:cNvSpPr>
            <a:spLocks noChangeArrowheads="1"/>
          </p:cNvSpPr>
          <p:nvPr/>
        </p:nvSpPr>
        <p:spPr bwMode="auto">
          <a:xfrm>
            <a:off x="611188" y="4005263"/>
            <a:ext cx="248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0XC000 0000</a:t>
            </a:r>
          </a:p>
        </p:txBody>
      </p:sp>
      <p:sp>
        <p:nvSpPr>
          <p:cNvPr id="88076" name="Rectangle 12"/>
          <p:cNvSpPr>
            <a:spLocks noChangeArrowheads="1"/>
          </p:cNvSpPr>
          <p:nvPr/>
        </p:nvSpPr>
        <p:spPr bwMode="auto">
          <a:xfrm>
            <a:off x="611188" y="4941888"/>
            <a:ext cx="2482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0XC080 0000</a:t>
            </a:r>
          </a:p>
        </p:txBody>
      </p:sp>
      <p:sp>
        <p:nvSpPr>
          <p:cNvPr id="88077" name="Rectangle 13"/>
          <p:cNvSpPr>
            <a:spLocks noChangeArrowheads="1"/>
          </p:cNvSpPr>
          <p:nvPr/>
        </p:nvSpPr>
        <p:spPr bwMode="auto">
          <a:xfrm>
            <a:off x="611188" y="5924550"/>
            <a:ext cx="2327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t>0XFFFF FFFF</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1" name="Rectangle 3"/>
          <p:cNvSpPr>
            <a:spLocks noGrp="1" noChangeArrowheads="1"/>
          </p:cNvSpPr>
          <p:nvPr>
            <p:ph type="body" idx="1"/>
          </p:nvPr>
        </p:nvSpPr>
        <p:spPr>
          <a:xfrm>
            <a:off x="431639" y="836613"/>
            <a:ext cx="8280722" cy="5400675"/>
          </a:xfrm>
        </p:spPr>
        <p:txBody>
          <a:bodyPr/>
          <a:lstStyle/>
          <a:p>
            <a:r>
              <a:rPr lang="en-US" altLang="zh-CN" dirty="0"/>
              <a:t>Windows</a:t>
            </a:r>
            <a:r>
              <a:rPr lang="zh-CN" altLang="en-US" dirty="0"/>
              <a:t>内存管理机制</a:t>
            </a:r>
          </a:p>
          <a:p>
            <a:pPr lvl="1"/>
            <a:r>
              <a:rPr lang="zh-CN" altLang="en-US" dirty="0"/>
              <a:t>虚拟地址转换</a:t>
            </a:r>
          </a:p>
          <a:p>
            <a:pPr lvl="2"/>
            <a:r>
              <a:rPr lang="zh-CN" altLang="en-US" dirty="0"/>
              <a:t>系统服务和应用程序是通过</a:t>
            </a:r>
            <a:r>
              <a:rPr lang="zh-CN" altLang="en-US" dirty="0">
                <a:solidFill>
                  <a:srgbClr val="FF0000"/>
                </a:solidFill>
              </a:rPr>
              <a:t>虚拟地址</a:t>
            </a:r>
            <a:r>
              <a:rPr lang="zh-CN" altLang="en-US" dirty="0"/>
              <a:t>来操作内存的，访问之前需将虚拟地址映射到实际的物理内存地址，内存地址管理器利用</a:t>
            </a:r>
            <a:r>
              <a:rPr lang="zh-CN" altLang="en-US" dirty="0">
                <a:solidFill>
                  <a:srgbClr val="FF0000"/>
                </a:solidFill>
              </a:rPr>
              <a:t>页表</a:t>
            </a:r>
            <a:r>
              <a:rPr lang="zh-CN" altLang="en-US" dirty="0"/>
              <a:t>来进行地址转换</a:t>
            </a:r>
          </a:p>
          <a:p>
            <a:pPr lvl="2"/>
            <a:r>
              <a:rPr lang="zh-CN" altLang="en-US" dirty="0"/>
              <a:t>页表存储在系统地址空间中，每个虚拟地址都和一个页表入口相关</a:t>
            </a:r>
          </a:p>
          <a:p>
            <a:pPr lvl="2"/>
            <a:r>
              <a:rPr lang="zh-CN" altLang="en-US" dirty="0"/>
              <a:t>内存管理器将虚拟地址映射到物理地址时，首先通过页表查到该虚拟地址的页表入口，再通过页表入口查到该地址对应的物理内存地址。在虚拟地址空间连续的内存，它们所对应的物理地址空间可能是不连续的</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lstStyle/>
          <a:p>
            <a:r>
              <a:rPr lang="en-US" altLang="zh-CN"/>
              <a:t>Windows</a:t>
            </a:r>
            <a:r>
              <a:rPr lang="zh-CN" altLang="en-US"/>
              <a:t>内存管理机制</a:t>
            </a:r>
          </a:p>
          <a:p>
            <a:pPr lvl="1"/>
            <a:r>
              <a:rPr lang="zh-CN" altLang="en-US"/>
              <a:t>虚拟地址转换</a:t>
            </a:r>
          </a:p>
        </p:txBody>
      </p:sp>
      <p:sp>
        <p:nvSpPr>
          <p:cNvPr id="90116" name="Rectangle 4"/>
          <p:cNvSpPr>
            <a:spLocks noChangeArrowheads="1"/>
          </p:cNvSpPr>
          <p:nvPr/>
        </p:nvSpPr>
        <p:spPr bwMode="auto">
          <a:xfrm>
            <a:off x="2628900" y="2205038"/>
            <a:ext cx="1655763" cy="360362"/>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sp>
        <p:nvSpPr>
          <p:cNvPr id="90118" name="Rectangle 6"/>
          <p:cNvSpPr>
            <a:spLocks noChangeArrowheads="1"/>
          </p:cNvSpPr>
          <p:nvPr/>
        </p:nvSpPr>
        <p:spPr bwMode="auto">
          <a:xfrm>
            <a:off x="2628900" y="2565400"/>
            <a:ext cx="1655763" cy="360363"/>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虚拟页</a:t>
            </a:r>
            <a:r>
              <a:rPr lang="en-US" altLang="zh-CN" sz="2000" b="1"/>
              <a:t>1</a:t>
            </a:r>
          </a:p>
        </p:txBody>
      </p:sp>
      <p:sp>
        <p:nvSpPr>
          <p:cNvPr id="90119" name="Rectangle 7"/>
          <p:cNvSpPr>
            <a:spLocks noChangeArrowheads="1"/>
          </p:cNvSpPr>
          <p:nvPr/>
        </p:nvSpPr>
        <p:spPr bwMode="auto">
          <a:xfrm>
            <a:off x="2628900" y="2925763"/>
            <a:ext cx="1655763" cy="360362"/>
          </a:xfrm>
          <a:prstGeom prst="rect">
            <a:avLst/>
          </a:prstGeom>
          <a:solidFill>
            <a:srgbClr val="FFFFCC"/>
          </a:solidFill>
          <a:ln w="190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虚拟页</a:t>
            </a:r>
            <a:r>
              <a:rPr lang="en-US" altLang="zh-CN" sz="2000" b="1"/>
              <a:t>2</a:t>
            </a:r>
          </a:p>
        </p:txBody>
      </p:sp>
      <p:sp>
        <p:nvSpPr>
          <p:cNvPr id="90120" name="Rectangle 8"/>
          <p:cNvSpPr>
            <a:spLocks noChangeArrowheads="1"/>
          </p:cNvSpPr>
          <p:nvPr/>
        </p:nvSpPr>
        <p:spPr bwMode="auto">
          <a:xfrm>
            <a:off x="2628900" y="3284538"/>
            <a:ext cx="1655763" cy="360362"/>
          </a:xfrm>
          <a:prstGeom prst="rect">
            <a:avLst/>
          </a:prstGeom>
          <a:solidFill>
            <a:srgbClr val="FFFFCC"/>
          </a:solidFill>
          <a:ln w="190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虚拟页</a:t>
            </a:r>
            <a:r>
              <a:rPr lang="en-US" altLang="zh-CN" sz="2000" b="1"/>
              <a:t>3</a:t>
            </a:r>
          </a:p>
        </p:txBody>
      </p:sp>
      <p:sp>
        <p:nvSpPr>
          <p:cNvPr id="90121" name="Rectangle 9"/>
          <p:cNvSpPr>
            <a:spLocks noChangeArrowheads="1"/>
          </p:cNvSpPr>
          <p:nvPr/>
        </p:nvSpPr>
        <p:spPr bwMode="auto">
          <a:xfrm>
            <a:off x="2628900" y="4364038"/>
            <a:ext cx="1655763" cy="360362"/>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sp>
        <p:nvSpPr>
          <p:cNvPr id="90122" name="Rectangle 10"/>
          <p:cNvSpPr>
            <a:spLocks noChangeArrowheads="1"/>
          </p:cNvSpPr>
          <p:nvPr/>
        </p:nvSpPr>
        <p:spPr bwMode="auto">
          <a:xfrm>
            <a:off x="2628900" y="4724400"/>
            <a:ext cx="1655763" cy="360363"/>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页表入口</a:t>
            </a:r>
            <a:r>
              <a:rPr lang="en-US" altLang="zh-CN" sz="2000" b="1"/>
              <a:t>1</a:t>
            </a:r>
          </a:p>
        </p:txBody>
      </p:sp>
      <p:sp>
        <p:nvSpPr>
          <p:cNvPr id="90123" name="Rectangle 11"/>
          <p:cNvSpPr>
            <a:spLocks noChangeArrowheads="1"/>
          </p:cNvSpPr>
          <p:nvPr/>
        </p:nvSpPr>
        <p:spPr bwMode="auto">
          <a:xfrm>
            <a:off x="2628900" y="5084763"/>
            <a:ext cx="1655763" cy="360362"/>
          </a:xfrm>
          <a:prstGeom prst="rect">
            <a:avLst/>
          </a:prstGeom>
          <a:solidFill>
            <a:srgbClr val="FFFFCC"/>
          </a:solidFill>
          <a:ln w="190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页表入口</a:t>
            </a:r>
            <a:r>
              <a:rPr lang="en-US" altLang="zh-CN" sz="2000" b="1"/>
              <a:t>2</a:t>
            </a:r>
          </a:p>
        </p:txBody>
      </p:sp>
      <p:sp>
        <p:nvSpPr>
          <p:cNvPr id="90124" name="Rectangle 12"/>
          <p:cNvSpPr>
            <a:spLocks noChangeArrowheads="1"/>
          </p:cNvSpPr>
          <p:nvPr/>
        </p:nvSpPr>
        <p:spPr bwMode="auto">
          <a:xfrm>
            <a:off x="2628900" y="5443538"/>
            <a:ext cx="1655763" cy="360362"/>
          </a:xfrm>
          <a:prstGeom prst="rect">
            <a:avLst/>
          </a:prstGeom>
          <a:solidFill>
            <a:srgbClr val="FFFFCC"/>
          </a:solidFill>
          <a:ln w="19050" algn="ctr">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页表入口</a:t>
            </a:r>
            <a:r>
              <a:rPr lang="en-US" altLang="zh-CN" sz="2000" b="1"/>
              <a:t>3</a:t>
            </a:r>
          </a:p>
        </p:txBody>
      </p:sp>
      <p:sp>
        <p:nvSpPr>
          <p:cNvPr id="90125" name="Rectangle 13"/>
          <p:cNvSpPr>
            <a:spLocks noChangeArrowheads="1"/>
          </p:cNvSpPr>
          <p:nvPr/>
        </p:nvSpPr>
        <p:spPr bwMode="auto">
          <a:xfrm>
            <a:off x="2628900" y="3644900"/>
            <a:ext cx="1655763" cy="360363"/>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sp>
        <p:nvSpPr>
          <p:cNvPr id="90126" name="Rectangle 14"/>
          <p:cNvSpPr>
            <a:spLocks noChangeArrowheads="1"/>
          </p:cNvSpPr>
          <p:nvPr/>
        </p:nvSpPr>
        <p:spPr bwMode="auto">
          <a:xfrm>
            <a:off x="2628900" y="5805488"/>
            <a:ext cx="1655763" cy="360362"/>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sp>
        <p:nvSpPr>
          <p:cNvPr id="90127" name="Rectangle 15"/>
          <p:cNvSpPr>
            <a:spLocks noChangeArrowheads="1"/>
          </p:cNvSpPr>
          <p:nvPr/>
        </p:nvSpPr>
        <p:spPr bwMode="auto">
          <a:xfrm>
            <a:off x="6588125" y="2205038"/>
            <a:ext cx="1655763" cy="647700"/>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sp>
        <p:nvSpPr>
          <p:cNvPr id="90128" name="Rectangle 16"/>
          <p:cNvSpPr>
            <a:spLocks noChangeArrowheads="1"/>
          </p:cNvSpPr>
          <p:nvPr/>
        </p:nvSpPr>
        <p:spPr bwMode="auto">
          <a:xfrm>
            <a:off x="6588125" y="2852738"/>
            <a:ext cx="1655763" cy="360362"/>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物理页</a:t>
            </a:r>
            <a:r>
              <a:rPr lang="en-US" altLang="zh-CN" sz="2000" b="1"/>
              <a:t>3</a:t>
            </a:r>
          </a:p>
        </p:txBody>
      </p:sp>
      <p:sp>
        <p:nvSpPr>
          <p:cNvPr id="90129" name="Rectangle 17"/>
          <p:cNvSpPr>
            <a:spLocks noChangeArrowheads="1"/>
          </p:cNvSpPr>
          <p:nvPr/>
        </p:nvSpPr>
        <p:spPr bwMode="auto">
          <a:xfrm>
            <a:off x="6588125" y="3213100"/>
            <a:ext cx="1655763" cy="576263"/>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sp>
        <p:nvSpPr>
          <p:cNvPr id="90130" name="Rectangle 18"/>
          <p:cNvSpPr>
            <a:spLocks noChangeArrowheads="1"/>
          </p:cNvSpPr>
          <p:nvPr/>
        </p:nvSpPr>
        <p:spPr bwMode="auto">
          <a:xfrm>
            <a:off x="6588125" y="3787775"/>
            <a:ext cx="1655763" cy="360363"/>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物理页</a:t>
            </a:r>
            <a:r>
              <a:rPr lang="en-US" altLang="zh-CN" sz="2000" b="1"/>
              <a:t>1</a:t>
            </a:r>
          </a:p>
        </p:txBody>
      </p:sp>
      <p:sp>
        <p:nvSpPr>
          <p:cNvPr id="90131" name="Rectangle 19"/>
          <p:cNvSpPr>
            <a:spLocks noChangeArrowheads="1"/>
          </p:cNvSpPr>
          <p:nvPr/>
        </p:nvSpPr>
        <p:spPr bwMode="auto">
          <a:xfrm>
            <a:off x="6588125" y="4149725"/>
            <a:ext cx="1655763" cy="576263"/>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sp>
        <p:nvSpPr>
          <p:cNvPr id="90132" name="Rectangle 20"/>
          <p:cNvSpPr>
            <a:spLocks noChangeArrowheads="1"/>
          </p:cNvSpPr>
          <p:nvPr/>
        </p:nvSpPr>
        <p:spPr bwMode="auto">
          <a:xfrm>
            <a:off x="6588125" y="4724400"/>
            <a:ext cx="1655763" cy="360363"/>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物理页</a:t>
            </a:r>
            <a:r>
              <a:rPr lang="en-US" altLang="zh-CN" sz="2000" b="1"/>
              <a:t>2</a:t>
            </a:r>
          </a:p>
        </p:txBody>
      </p:sp>
      <p:sp>
        <p:nvSpPr>
          <p:cNvPr id="90133" name="Rectangle 21"/>
          <p:cNvSpPr>
            <a:spLocks noChangeArrowheads="1"/>
          </p:cNvSpPr>
          <p:nvPr/>
        </p:nvSpPr>
        <p:spPr bwMode="auto">
          <a:xfrm>
            <a:off x="6588125" y="5084763"/>
            <a:ext cx="1655763" cy="576262"/>
          </a:xfrm>
          <a:prstGeom prst="rect">
            <a:avLst/>
          </a:prstGeom>
          <a:solidFill>
            <a:srgbClr val="FFFFCC"/>
          </a:solidFill>
          <a:ln w="1905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b="1"/>
          </a:p>
        </p:txBody>
      </p:sp>
      <p:sp>
        <p:nvSpPr>
          <p:cNvPr id="90134" name="Rectangle 22"/>
          <p:cNvSpPr>
            <a:spLocks noChangeArrowheads="1"/>
          </p:cNvSpPr>
          <p:nvPr/>
        </p:nvSpPr>
        <p:spPr bwMode="auto">
          <a:xfrm>
            <a:off x="828675" y="2205038"/>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虚拟地址</a:t>
            </a:r>
          </a:p>
        </p:txBody>
      </p:sp>
      <p:cxnSp>
        <p:nvCxnSpPr>
          <p:cNvPr id="90135" name="AutoShape 23"/>
          <p:cNvCxnSpPr>
            <a:cxnSpLocks noChangeShapeType="1"/>
            <a:stCxn id="90118" idx="1"/>
            <a:endCxn id="90122" idx="1"/>
          </p:cNvCxnSpPr>
          <p:nvPr/>
        </p:nvCxnSpPr>
        <p:spPr bwMode="auto">
          <a:xfrm rot="10800000" flipH="1" flipV="1">
            <a:off x="2619375" y="2746375"/>
            <a:ext cx="1588" cy="2159000"/>
          </a:xfrm>
          <a:prstGeom prst="bentConnector3">
            <a:avLst>
              <a:gd name="adj1" fmla="val -13800000"/>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6" name="AutoShape 24"/>
          <p:cNvCxnSpPr>
            <a:cxnSpLocks noChangeShapeType="1"/>
            <a:stCxn id="90119" idx="1"/>
            <a:endCxn id="90123" idx="1"/>
          </p:cNvCxnSpPr>
          <p:nvPr/>
        </p:nvCxnSpPr>
        <p:spPr bwMode="auto">
          <a:xfrm rot="10800000" flipH="1" flipV="1">
            <a:off x="2619375" y="3106738"/>
            <a:ext cx="1588" cy="2159000"/>
          </a:xfrm>
          <a:prstGeom prst="bentConnector3">
            <a:avLst>
              <a:gd name="adj1" fmla="val -13800000"/>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7" name="AutoShape 25"/>
          <p:cNvCxnSpPr>
            <a:cxnSpLocks noChangeShapeType="1"/>
            <a:stCxn id="90125" idx="1"/>
            <a:endCxn id="90124" idx="1"/>
          </p:cNvCxnSpPr>
          <p:nvPr/>
        </p:nvCxnSpPr>
        <p:spPr bwMode="auto">
          <a:xfrm rot="10800000" flipH="1" flipV="1">
            <a:off x="2619375" y="3825875"/>
            <a:ext cx="1588" cy="1798638"/>
          </a:xfrm>
          <a:prstGeom prst="bentConnector3">
            <a:avLst>
              <a:gd name="adj1" fmla="val -13800000"/>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39" name="AutoShape 27"/>
          <p:cNvCxnSpPr>
            <a:cxnSpLocks noChangeShapeType="1"/>
            <a:stCxn id="90124" idx="3"/>
            <a:endCxn id="90128" idx="1"/>
          </p:cNvCxnSpPr>
          <p:nvPr/>
        </p:nvCxnSpPr>
        <p:spPr bwMode="auto">
          <a:xfrm flipV="1">
            <a:off x="4294188" y="3033713"/>
            <a:ext cx="2284412" cy="2590800"/>
          </a:xfrm>
          <a:prstGeom prst="bentConnector3">
            <a:avLst>
              <a:gd name="adj1" fmla="val 49963"/>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40" name="AutoShape 28"/>
          <p:cNvCxnSpPr>
            <a:cxnSpLocks noChangeShapeType="1"/>
            <a:stCxn id="90123" idx="3"/>
            <a:endCxn id="90132" idx="1"/>
          </p:cNvCxnSpPr>
          <p:nvPr/>
        </p:nvCxnSpPr>
        <p:spPr bwMode="auto">
          <a:xfrm flipV="1">
            <a:off x="4294188" y="4905375"/>
            <a:ext cx="2284412" cy="360363"/>
          </a:xfrm>
          <a:prstGeom prst="bentConnector3">
            <a:avLst>
              <a:gd name="adj1" fmla="val 49963"/>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0141" name="AutoShape 29"/>
          <p:cNvCxnSpPr>
            <a:cxnSpLocks noChangeShapeType="1"/>
            <a:stCxn id="90122" idx="3"/>
            <a:endCxn id="90130" idx="1"/>
          </p:cNvCxnSpPr>
          <p:nvPr/>
        </p:nvCxnSpPr>
        <p:spPr bwMode="auto">
          <a:xfrm flipV="1">
            <a:off x="4294188" y="3968750"/>
            <a:ext cx="2284412" cy="936625"/>
          </a:xfrm>
          <a:prstGeom prst="bentConnector3">
            <a:avLst>
              <a:gd name="adj1" fmla="val 49963"/>
            </a:avLst>
          </a:prstGeom>
          <a:noFill/>
          <a:ln w="2857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142" name="Rectangle 30"/>
          <p:cNvSpPr>
            <a:spLocks noChangeArrowheads="1"/>
          </p:cNvSpPr>
          <p:nvPr/>
        </p:nvSpPr>
        <p:spPr bwMode="auto">
          <a:xfrm>
            <a:off x="1184275" y="5589588"/>
            <a:ext cx="79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页表</a:t>
            </a:r>
          </a:p>
        </p:txBody>
      </p:sp>
      <p:sp>
        <p:nvSpPr>
          <p:cNvPr id="90143" name="Rectangle 31"/>
          <p:cNvSpPr>
            <a:spLocks noChangeArrowheads="1"/>
          </p:cNvSpPr>
          <p:nvPr/>
        </p:nvSpPr>
        <p:spPr bwMode="auto">
          <a:xfrm>
            <a:off x="5076825" y="2133600"/>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t>物理内存</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xfrm>
            <a:off x="539750" y="836613"/>
            <a:ext cx="8135938" cy="5832475"/>
          </a:xfrm>
        </p:spPr>
        <p:txBody>
          <a:bodyPr/>
          <a:lstStyle/>
          <a:p>
            <a:r>
              <a:rPr lang="zh-CN" altLang="en-US" dirty="0"/>
              <a:t>存储管理</a:t>
            </a:r>
          </a:p>
          <a:p>
            <a:pPr lvl="1"/>
            <a:r>
              <a:rPr lang="zh-CN" altLang="en-US" dirty="0"/>
              <a:t>功能</a:t>
            </a:r>
          </a:p>
          <a:p>
            <a:pPr lvl="2"/>
            <a:r>
              <a:rPr lang="zh-CN" altLang="en-US" dirty="0"/>
              <a:t>存储空间的地址转换</a:t>
            </a:r>
          </a:p>
          <a:p>
            <a:pPr lvl="3"/>
            <a:r>
              <a:rPr lang="zh-CN" altLang="en-US" dirty="0"/>
              <a:t>程序语言的符号地址空间到进程的物理地址空间的转换</a:t>
            </a:r>
          </a:p>
          <a:p>
            <a:pPr lvl="2"/>
            <a:r>
              <a:rPr lang="zh-CN" altLang="en-US" dirty="0"/>
              <a:t>存储空间的分配和释放</a:t>
            </a:r>
          </a:p>
          <a:p>
            <a:pPr lvl="3"/>
            <a:r>
              <a:rPr lang="zh-CN" altLang="en-US" dirty="0"/>
              <a:t>负责分配和回收内存</a:t>
            </a:r>
          </a:p>
          <a:p>
            <a:pPr lvl="3"/>
            <a:r>
              <a:rPr lang="zh-CN" altLang="en-US" dirty="0"/>
              <a:t>为管理主存而设置相应的组织机制，记录主存的状态信息、已分配、未分配块、分配策略等</a:t>
            </a:r>
          </a:p>
          <a:p>
            <a:pPr lvl="2"/>
            <a:r>
              <a:rPr lang="zh-CN" altLang="en-US" dirty="0"/>
              <a:t>主存空间的扩充</a:t>
            </a:r>
          </a:p>
          <a:p>
            <a:pPr lvl="3"/>
            <a:r>
              <a:rPr lang="zh-CN" altLang="en-US" dirty="0"/>
              <a:t>提供虚拟存储、程序覆盖技术</a:t>
            </a:r>
          </a:p>
          <a:p>
            <a:pPr lvl="3"/>
            <a:r>
              <a:rPr lang="zh-CN" altLang="en-US" dirty="0"/>
              <a:t>目的是扩展运行大型程序的能力</a:t>
            </a:r>
          </a:p>
          <a:p>
            <a:pPr lvl="2"/>
            <a:r>
              <a:rPr lang="zh-CN" altLang="en-US" dirty="0"/>
              <a:t>存储共享和保护</a:t>
            </a:r>
          </a:p>
          <a:p>
            <a:pPr lvl="3"/>
            <a:r>
              <a:rPr lang="zh-CN" altLang="en-US" dirty="0"/>
              <a:t>保护系统程序和各用户程序的运行不受干扰</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5" name="Rectangle 3"/>
          <p:cNvSpPr>
            <a:spLocks noGrp="1" noChangeArrowheads="1"/>
          </p:cNvSpPr>
          <p:nvPr>
            <p:ph type="body" idx="1"/>
          </p:nvPr>
        </p:nvSpPr>
        <p:spPr/>
        <p:txBody>
          <a:bodyPr/>
          <a:lstStyle/>
          <a:p>
            <a:r>
              <a:rPr lang="en-US" altLang="zh-CN" dirty="0"/>
              <a:t>Windows</a:t>
            </a:r>
            <a:r>
              <a:rPr lang="zh-CN" altLang="en-US" dirty="0"/>
              <a:t>内存管理机制</a:t>
            </a:r>
          </a:p>
          <a:p>
            <a:pPr lvl="1"/>
            <a:r>
              <a:rPr lang="zh-CN" altLang="en-US" dirty="0"/>
              <a:t>虚拟地址转换</a:t>
            </a:r>
          </a:p>
          <a:p>
            <a:pPr lvl="2"/>
            <a:r>
              <a:rPr lang="zh-CN" altLang="en-US" dirty="0"/>
              <a:t>为将虚拟地址转换成以页为单位的结构，</a:t>
            </a:r>
            <a:r>
              <a:rPr lang="en-US" altLang="zh-CN" dirty="0"/>
              <a:t>Windows</a:t>
            </a:r>
            <a:r>
              <a:rPr lang="zh-CN" altLang="en-US" dirty="0"/>
              <a:t>将一个</a:t>
            </a:r>
            <a:r>
              <a:rPr lang="en-US" altLang="zh-CN" dirty="0"/>
              <a:t>32</a:t>
            </a:r>
            <a:r>
              <a:rPr lang="zh-CN" altLang="en-US" dirty="0"/>
              <a:t>位的</a:t>
            </a:r>
            <a:r>
              <a:rPr lang="zh-CN" altLang="en-US" dirty="0">
                <a:solidFill>
                  <a:srgbClr val="FF0000"/>
                </a:solidFill>
              </a:rPr>
              <a:t>虚拟地址</a:t>
            </a:r>
            <a:r>
              <a:rPr lang="zh-CN" altLang="en-US" dirty="0"/>
              <a:t>解释为</a:t>
            </a:r>
            <a:r>
              <a:rPr lang="en-US" altLang="zh-CN" dirty="0"/>
              <a:t>3</a:t>
            </a:r>
            <a:r>
              <a:rPr lang="zh-CN" altLang="en-US" dirty="0"/>
              <a:t>个独立的部分</a:t>
            </a:r>
          </a:p>
          <a:p>
            <a:pPr lvl="3"/>
            <a:r>
              <a:rPr lang="zh-CN" altLang="en-US" dirty="0">
                <a:solidFill>
                  <a:srgbClr val="FF0000"/>
                </a:solidFill>
              </a:rPr>
              <a:t>页目录索引</a:t>
            </a:r>
            <a:r>
              <a:rPr lang="zh-CN" altLang="en-US" dirty="0"/>
              <a:t>：使用</a:t>
            </a:r>
            <a:r>
              <a:rPr lang="en-US" altLang="zh-CN" dirty="0"/>
              <a:t>10</a:t>
            </a:r>
            <a:r>
              <a:rPr lang="zh-CN" altLang="en-US" dirty="0"/>
              <a:t>个地址位表示，用于定位虚拟地址所对应的页表</a:t>
            </a:r>
          </a:p>
          <a:p>
            <a:pPr lvl="3"/>
            <a:r>
              <a:rPr lang="zh-CN" altLang="en-US" dirty="0">
                <a:solidFill>
                  <a:srgbClr val="FF0000"/>
                </a:solidFill>
              </a:rPr>
              <a:t>页表索引</a:t>
            </a:r>
            <a:r>
              <a:rPr lang="zh-CN" altLang="en-US" dirty="0"/>
              <a:t>：使用</a:t>
            </a:r>
            <a:r>
              <a:rPr lang="en-US" altLang="zh-CN" dirty="0"/>
              <a:t>10</a:t>
            </a:r>
            <a:r>
              <a:rPr lang="zh-CN" altLang="en-US" dirty="0"/>
              <a:t>个地址位表示，用于定位虚拟地址对应的页表入口</a:t>
            </a:r>
          </a:p>
          <a:p>
            <a:pPr lvl="3"/>
            <a:r>
              <a:rPr lang="zh-CN" altLang="en-US" dirty="0">
                <a:solidFill>
                  <a:srgbClr val="FF0000"/>
                </a:solidFill>
              </a:rPr>
              <a:t>字节索引</a:t>
            </a:r>
            <a:r>
              <a:rPr lang="zh-CN" altLang="en-US" dirty="0"/>
              <a:t>：使用</a:t>
            </a:r>
            <a:r>
              <a:rPr lang="en-US" altLang="zh-CN" dirty="0"/>
              <a:t>12</a:t>
            </a:r>
            <a:r>
              <a:rPr lang="zh-CN" altLang="en-US" dirty="0"/>
              <a:t>位地址位表示，用于确定该地址在对应的物理页上的具体位置（因为页面大小为</a:t>
            </a:r>
            <a:r>
              <a:rPr lang="en-US" altLang="zh-CN" dirty="0"/>
              <a:t>4KB</a:t>
            </a:r>
            <a:r>
              <a:rPr lang="zh-CN" altLang="en-US" dirty="0"/>
              <a:t>，刚好可以使用</a:t>
            </a:r>
            <a:r>
              <a:rPr lang="en-US" altLang="zh-CN" dirty="0"/>
              <a:t>12</a:t>
            </a:r>
            <a:r>
              <a:rPr lang="zh-CN" altLang="en-US" dirty="0"/>
              <a:t>个地址位表示）</a:t>
            </a:r>
          </a:p>
        </p:txBody>
      </p:sp>
      <p:graphicFrame>
        <p:nvGraphicFramePr>
          <p:cNvPr id="100378" name="Group 26"/>
          <p:cNvGraphicFramePr>
            <a:graphicFrameLocks noGrp="1"/>
          </p:cNvGraphicFramePr>
          <p:nvPr/>
        </p:nvGraphicFramePr>
        <p:xfrm>
          <a:off x="1547813" y="5876925"/>
          <a:ext cx="6096000" cy="45720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191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页目录索引</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页表索引</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字节索引</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
        <p:nvSpPr>
          <p:cNvPr id="100379" name="Rectangle 27"/>
          <p:cNvSpPr>
            <a:spLocks noChangeArrowheads="1"/>
          </p:cNvSpPr>
          <p:nvPr/>
        </p:nvSpPr>
        <p:spPr bwMode="auto">
          <a:xfrm>
            <a:off x="7331075" y="54451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66"/>
                </a:solidFill>
                <a:latin typeface="Times New Roman" pitchFamily="18" charset="0"/>
              </a:rPr>
              <a:t>0</a:t>
            </a:r>
          </a:p>
        </p:txBody>
      </p:sp>
      <p:sp>
        <p:nvSpPr>
          <p:cNvPr id="100380" name="Rectangle 28"/>
          <p:cNvSpPr>
            <a:spLocks noChangeArrowheads="1"/>
          </p:cNvSpPr>
          <p:nvPr/>
        </p:nvSpPr>
        <p:spPr bwMode="auto">
          <a:xfrm>
            <a:off x="5580063" y="54546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66"/>
                </a:solidFill>
                <a:latin typeface="Times New Roman" pitchFamily="18" charset="0"/>
              </a:rPr>
              <a:t>11</a:t>
            </a:r>
          </a:p>
        </p:txBody>
      </p:sp>
      <p:sp>
        <p:nvSpPr>
          <p:cNvPr id="100381" name="Rectangle 29"/>
          <p:cNvSpPr>
            <a:spLocks noChangeArrowheads="1"/>
          </p:cNvSpPr>
          <p:nvPr/>
        </p:nvSpPr>
        <p:spPr bwMode="auto">
          <a:xfrm>
            <a:off x="5148263" y="54451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66"/>
                </a:solidFill>
                <a:latin typeface="Times New Roman" pitchFamily="18" charset="0"/>
              </a:rPr>
              <a:t>12</a:t>
            </a:r>
          </a:p>
        </p:txBody>
      </p:sp>
      <p:sp>
        <p:nvSpPr>
          <p:cNvPr id="100382" name="Rectangle 30"/>
          <p:cNvSpPr>
            <a:spLocks noChangeArrowheads="1"/>
          </p:cNvSpPr>
          <p:nvPr/>
        </p:nvSpPr>
        <p:spPr bwMode="auto">
          <a:xfrm>
            <a:off x="3578225" y="54546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66"/>
                </a:solidFill>
                <a:latin typeface="Times New Roman" pitchFamily="18" charset="0"/>
              </a:rPr>
              <a:t>21</a:t>
            </a:r>
          </a:p>
        </p:txBody>
      </p:sp>
      <p:sp>
        <p:nvSpPr>
          <p:cNvPr id="100383" name="Rectangle 31"/>
          <p:cNvSpPr>
            <a:spLocks noChangeArrowheads="1"/>
          </p:cNvSpPr>
          <p:nvPr/>
        </p:nvSpPr>
        <p:spPr bwMode="auto">
          <a:xfrm>
            <a:off x="3059113" y="54451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66"/>
                </a:solidFill>
                <a:latin typeface="Times New Roman" pitchFamily="18" charset="0"/>
              </a:rPr>
              <a:t>22</a:t>
            </a:r>
          </a:p>
        </p:txBody>
      </p:sp>
      <p:sp>
        <p:nvSpPr>
          <p:cNvPr id="100384" name="Rectangle 32"/>
          <p:cNvSpPr>
            <a:spLocks noChangeArrowheads="1"/>
          </p:cNvSpPr>
          <p:nvPr/>
        </p:nvSpPr>
        <p:spPr bwMode="auto">
          <a:xfrm>
            <a:off x="1476375" y="54546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000066"/>
                </a:solidFill>
                <a:latin typeface="Times New Roman" pitchFamily="18" charset="0"/>
              </a:rPr>
              <a:t>31</a:t>
            </a:r>
          </a:p>
        </p:txBody>
      </p:sp>
      <p:sp>
        <p:nvSpPr>
          <p:cNvPr id="100385" name="Line 33"/>
          <p:cNvSpPr>
            <a:spLocks noChangeShapeType="1"/>
          </p:cNvSpPr>
          <p:nvPr/>
        </p:nvSpPr>
        <p:spPr bwMode="auto">
          <a:xfrm>
            <a:off x="3578225" y="5445125"/>
            <a:ext cx="0" cy="433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386" name="Line 34"/>
          <p:cNvSpPr>
            <a:spLocks noChangeShapeType="1"/>
          </p:cNvSpPr>
          <p:nvPr/>
        </p:nvSpPr>
        <p:spPr bwMode="auto">
          <a:xfrm>
            <a:off x="5608638" y="5445125"/>
            <a:ext cx="0" cy="4333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9" name="Rectangle 3"/>
          <p:cNvSpPr>
            <a:spLocks noGrp="1" noChangeArrowheads="1"/>
          </p:cNvSpPr>
          <p:nvPr>
            <p:ph type="body" idx="1"/>
          </p:nvPr>
        </p:nvSpPr>
        <p:spPr/>
        <p:txBody>
          <a:bodyPr/>
          <a:lstStyle/>
          <a:p>
            <a:r>
              <a:rPr lang="en-US" altLang="zh-CN"/>
              <a:t>Windows</a:t>
            </a:r>
            <a:r>
              <a:rPr lang="zh-CN" altLang="en-US"/>
              <a:t>内存管理机制</a:t>
            </a:r>
          </a:p>
          <a:p>
            <a:pPr lvl="1"/>
            <a:r>
              <a:rPr lang="zh-CN" altLang="en-US"/>
              <a:t>虚拟地址转换</a:t>
            </a:r>
          </a:p>
          <a:p>
            <a:pPr lvl="2"/>
            <a:r>
              <a:rPr lang="zh-CN" altLang="en-US"/>
              <a:t>虚拟地址转换过程</a:t>
            </a:r>
          </a:p>
          <a:p>
            <a:pPr lvl="3">
              <a:buFont typeface="Wingdings" pitchFamily="2" charset="2"/>
              <a:buNone/>
            </a:pPr>
            <a:r>
              <a:rPr lang="en-US" altLang="zh-CN"/>
              <a:t>1.</a:t>
            </a:r>
            <a:r>
              <a:rPr lang="zh-CN" altLang="en-US"/>
              <a:t>每个进程都对应一个页目录，当操作系统开始执行某一个进程时，系统会设置当前进程所对应的页目录</a:t>
            </a:r>
          </a:p>
          <a:p>
            <a:pPr lvl="3">
              <a:buFont typeface="Wingdings" pitchFamily="2" charset="2"/>
              <a:buNone/>
            </a:pPr>
            <a:r>
              <a:rPr lang="en-US" altLang="zh-CN"/>
              <a:t>2.</a:t>
            </a:r>
            <a:r>
              <a:rPr lang="zh-CN" altLang="en-US"/>
              <a:t>一个进程可以有多个页表，通过页表目录索引，内存管理器可以定位相应的虚拟地址所对应的页表</a:t>
            </a:r>
          </a:p>
          <a:p>
            <a:pPr lvl="3">
              <a:buFont typeface="Wingdings" pitchFamily="2" charset="2"/>
              <a:buNone/>
            </a:pPr>
            <a:r>
              <a:rPr lang="en-US" altLang="zh-CN"/>
              <a:t>3.</a:t>
            </a:r>
            <a:r>
              <a:rPr lang="zh-CN" altLang="en-US"/>
              <a:t>通过页表和页表索引，内存管理器可以定位虚拟地址对应的物理页帧号</a:t>
            </a:r>
          </a:p>
          <a:p>
            <a:pPr lvl="3">
              <a:buFont typeface="Wingdings" pitchFamily="2" charset="2"/>
              <a:buNone/>
            </a:pPr>
            <a:r>
              <a:rPr lang="en-US" altLang="zh-CN"/>
              <a:t>4.</a:t>
            </a:r>
            <a:r>
              <a:rPr lang="zh-CN" altLang="en-US"/>
              <a:t>当定位了物理页帧后，通过字节索引可以正确地判断虚拟地址对应的物理地址</a:t>
            </a:r>
          </a:p>
          <a:p>
            <a:pPr lvl="2"/>
            <a:r>
              <a:rPr lang="zh-CN" altLang="en-US"/>
              <a:t>每个进程都有单一的页目录，它将进程所有的页表都映射到一个页上，在</a:t>
            </a:r>
            <a:r>
              <a:rPr lang="en-US" altLang="zh-CN"/>
              <a:t>X86</a:t>
            </a:r>
            <a:r>
              <a:rPr lang="zh-CN" altLang="en-US"/>
              <a:t>体系结构的</a:t>
            </a:r>
            <a:r>
              <a:rPr lang="en-US" altLang="zh-CN">
                <a:latin typeface="Arial" charset="0"/>
              </a:rPr>
              <a:t>Windows</a:t>
            </a:r>
            <a:r>
              <a:rPr lang="zh-CN" altLang="en-US"/>
              <a:t>中有固定的虚拟地址：</a:t>
            </a:r>
            <a:r>
              <a:rPr lang="en-US" altLang="zh-CN">
                <a:latin typeface="Arial" charset="0"/>
              </a:rPr>
              <a:t>0XC030 0000</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p:txBody>
          <a:bodyPr/>
          <a:lstStyle/>
          <a:p>
            <a:r>
              <a:rPr lang="en-US" altLang="zh-CN"/>
              <a:t>Windows</a:t>
            </a:r>
            <a:r>
              <a:rPr lang="zh-CN" altLang="en-US"/>
              <a:t>内存管理机制</a:t>
            </a:r>
          </a:p>
          <a:p>
            <a:pPr lvl="1"/>
            <a:r>
              <a:rPr lang="zh-CN" altLang="en-US"/>
              <a:t>虚拟地址转换</a:t>
            </a:r>
          </a:p>
          <a:p>
            <a:pPr lvl="2"/>
            <a:r>
              <a:rPr lang="zh-CN" altLang="en-US"/>
              <a:t>虚拟地址转换过程示意</a:t>
            </a:r>
          </a:p>
        </p:txBody>
      </p:sp>
      <p:graphicFrame>
        <p:nvGraphicFramePr>
          <p:cNvPr id="102496" name="Group 96"/>
          <p:cNvGraphicFramePr>
            <a:graphicFrameLocks noGrp="1"/>
          </p:cNvGraphicFramePr>
          <p:nvPr/>
        </p:nvGraphicFramePr>
        <p:xfrm>
          <a:off x="900113" y="2492375"/>
          <a:ext cx="7488237" cy="457200"/>
        </p:xfrm>
        <a:graphic>
          <a:graphicData uri="http://schemas.openxmlformats.org/drawingml/2006/table">
            <a:tbl>
              <a:tblPr/>
              <a:tblGrid>
                <a:gridCol w="2495550">
                  <a:extLst>
                    <a:ext uri="{9D8B030D-6E8A-4147-A177-3AD203B41FA5}">
                      <a16:colId xmlns:a16="http://schemas.microsoft.com/office/drawing/2014/main" val="20000"/>
                    </a:ext>
                  </a:extLst>
                </a:gridCol>
                <a:gridCol w="2497137">
                  <a:extLst>
                    <a:ext uri="{9D8B030D-6E8A-4147-A177-3AD203B41FA5}">
                      <a16:colId xmlns:a16="http://schemas.microsoft.com/office/drawing/2014/main" val="20001"/>
                    </a:ext>
                  </a:extLst>
                </a:gridCol>
                <a:gridCol w="2495550">
                  <a:extLst>
                    <a:ext uri="{9D8B030D-6E8A-4147-A177-3AD203B41FA5}">
                      <a16:colId xmlns:a16="http://schemas.microsoft.com/office/drawing/2014/main" val="20002"/>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页目录索引</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页表索引</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字节索引</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102487" name="Group 87"/>
          <p:cNvGraphicFramePr>
            <a:graphicFrameLocks noGrp="1"/>
          </p:cNvGraphicFramePr>
          <p:nvPr/>
        </p:nvGraphicFramePr>
        <p:xfrm>
          <a:off x="1258888" y="3573463"/>
          <a:ext cx="1728787" cy="1439863"/>
        </p:xfrm>
        <a:graphic>
          <a:graphicData uri="http://schemas.openxmlformats.org/drawingml/2006/table">
            <a:tbl>
              <a:tblPr/>
              <a:tblGrid>
                <a:gridCol w="1728787">
                  <a:extLst>
                    <a:ext uri="{9D8B030D-6E8A-4147-A177-3AD203B41FA5}">
                      <a16:colId xmlns:a16="http://schemas.microsoft.com/office/drawing/2014/main" val="20000"/>
                    </a:ext>
                  </a:extLst>
                </a:gridCol>
              </a:tblGrid>
              <a:tr h="4699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400" b="1" i="0" u="none" strike="noStrike" cap="none" normalizeH="0" baseline="0" smtClean="0">
                        <a:ln>
                          <a:noFill/>
                        </a:ln>
                        <a:solidFill>
                          <a:srgbClr val="000066"/>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41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页目录入口</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57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400" b="1" i="0" u="none" strike="noStrike" cap="none" normalizeH="0" baseline="0" smtClean="0">
                        <a:ln>
                          <a:noFill/>
                        </a:ln>
                        <a:solidFill>
                          <a:srgbClr val="000066"/>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cxnSp>
        <p:nvCxnSpPr>
          <p:cNvPr id="102430" name="AutoShape 30"/>
          <p:cNvCxnSpPr>
            <a:cxnSpLocks noChangeShapeType="1"/>
            <a:stCxn id="0" idx="1"/>
            <a:endCxn id="0" idx="1"/>
          </p:cNvCxnSpPr>
          <p:nvPr/>
        </p:nvCxnSpPr>
        <p:spPr bwMode="auto">
          <a:xfrm rot="16200000" flipH="1">
            <a:off x="417513" y="3444875"/>
            <a:ext cx="1323975" cy="358775"/>
          </a:xfrm>
          <a:prstGeom prst="bentConnector2">
            <a:avLst/>
          </a:prstGeom>
          <a:noFill/>
          <a:ln w="2857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02488" name="Group 88"/>
          <p:cNvGraphicFramePr>
            <a:graphicFrameLocks noGrp="1"/>
          </p:cNvGraphicFramePr>
          <p:nvPr/>
        </p:nvGraphicFramePr>
        <p:xfrm>
          <a:off x="4067175" y="3213100"/>
          <a:ext cx="1463675" cy="457200"/>
        </p:xfrm>
        <a:graphic>
          <a:graphicData uri="http://schemas.openxmlformats.org/drawingml/2006/table">
            <a:tbl>
              <a:tblPr/>
              <a:tblGrid>
                <a:gridCol w="1463675">
                  <a:extLst>
                    <a:ext uri="{9D8B030D-6E8A-4147-A177-3AD203B41FA5}">
                      <a16:colId xmlns:a16="http://schemas.microsoft.com/office/drawing/2014/main" val="20000"/>
                    </a:ext>
                  </a:extLst>
                </a:gridCol>
              </a:tblGrid>
              <a:tr h="3762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页表</a:t>
                      </a:r>
                      <a:r>
                        <a:rPr kumimoji="0" lang="en-US" altLang="zh-CN" sz="2400" b="1" i="0" u="none" strike="noStrike" cap="none" normalizeH="0" baseline="0" smtClean="0">
                          <a:ln>
                            <a:noFill/>
                          </a:ln>
                          <a:solidFill>
                            <a:srgbClr val="000066"/>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2503" name="Group 103"/>
          <p:cNvGraphicFramePr>
            <a:graphicFrameLocks noGrp="1"/>
          </p:cNvGraphicFramePr>
          <p:nvPr/>
        </p:nvGraphicFramePr>
        <p:xfrm>
          <a:off x="4067175" y="5734050"/>
          <a:ext cx="1463675" cy="457200"/>
        </p:xfrm>
        <a:graphic>
          <a:graphicData uri="http://schemas.openxmlformats.org/drawingml/2006/table">
            <a:tbl>
              <a:tblPr/>
              <a:tblGrid>
                <a:gridCol w="1463675">
                  <a:extLst>
                    <a:ext uri="{9D8B030D-6E8A-4147-A177-3AD203B41FA5}">
                      <a16:colId xmlns:a16="http://schemas.microsoft.com/office/drawing/2014/main" val="20000"/>
                    </a:ext>
                  </a:extLst>
                </a:gridCol>
              </a:tblGrid>
              <a:tr h="3635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页表</a:t>
                      </a:r>
                      <a:r>
                        <a:rPr kumimoji="0" lang="en-US" altLang="zh-CN" sz="2400" b="1" i="1" u="none" strike="noStrike" cap="none" normalizeH="0" baseline="0" smtClean="0">
                          <a:ln>
                            <a:noFill/>
                          </a:ln>
                          <a:solidFill>
                            <a:srgbClr val="000066"/>
                          </a:solidFill>
                          <a:effectLst/>
                          <a:latin typeface="Times New Roman" pitchFamily="18" charset="0"/>
                          <a:ea typeface="宋体" pitchFamily="2" charset="-122"/>
                        </a:rPr>
                        <a:t>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2445" name="Text Box 45"/>
          <p:cNvSpPr txBox="1">
            <a:spLocks noChangeArrowheads="1"/>
          </p:cNvSpPr>
          <p:nvPr/>
        </p:nvSpPr>
        <p:spPr bwMode="auto">
          <a:xfrm>
            <a:off x="4335463" y="3573463"/>
            <a:ext cx="890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华文中宋" pitchFamily="2" charset="-122"/>
                <a:ea typeface="华文中宋" pitchFamily="2" charset="-122"/>
              </a:rPr>
              <a:t>… …</a:t>
            </a:r>
          </a:p>
        </p:txBody>
      </p:sp>
      <p:sp>
        <p:nvSpPr>
          <p:cNvPr id="102446" name="Text Box 46"/>
          <p:cNvSpPr txBox="1">
            <a:spLocks noChangeArrowheads="1"/>
          </p:cNvSpPr>
          <p:nvPr/>
        </p:nvSpPr>
        <p:spPr bwMode="auto">
          <a:xfrm>
            <a:off x="4356100" y="5300663"/>
            <a:ext cx="89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华文中宋" pitchFamily="2" charset="-122"/>
                <a:ea typeface="华文中宋" pitchFamily="2" charset="-122"/>
              </a:rPr>
              <a:t>… …</a:t>
            </a:r>
          </a:p>
        </p:txBody>
      </p:sp>
      <p:graphicFrame>
        <p:nvGraphicFramePr>
          <p:cNvPr id="102460" name="Group 60"/>
          <p:cNvGraphicFramePr>
            <a:graphicFrameLocks noGrp="1"/>
          </p:cNvGraphicFramePr>
          <p:nvPr/>
        </p:nvGraphicFramePr>
        <p:xfrm>
          <a:off x="4067175" y="4005263"/>
          <a:ext cx="1441450" cy="1371600"/>
        </p:xfrm>
        <a:graphic>
          <a:graphicData uri="http://schemas.openxmlformats.org/drawingml/2006/table">
            <a:tbl>
              <a:tblPr/>
              <a:tblGrid>
                <a:gridCol w="1441450">
                  <a:extLst>
                    <a:ext uri="{9D8B030D-6E8A-4147-A177-3AD203B41FA5}">
                      <a16:colId xmlns:a16="http://schemas.microsoft.com/office/drawing/2014/main" val="20000"/>
                    </a:ext>
                  </a:extLst>
                </a:gridCol>
              </a:tblGrid>
              <a:tr h="3889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页表</a:t>
                      </a:r>
                      <a:r>
                        <a:rPr kumimoji="0" lang="en-US" altLang="zh-CN" sz="2400" b="1" i="1" u="none" strike="noStrike" cap="none" normalizeH="0" baseline="0" smtClean="0">
                          <a:ln>
                            <a:noFill/>
                          </a:ln>
                          <a:solidFill>
                            <a:srgbClr val="000066"/>
                          </a:solidFill>
                          <a:effectLst/>
                          <a:latin typeface="Times New Roman" pitchFamily="18" charset="0"/>
                          <a:ea typeface="宋体" pitchFamily="2" charset="-122"/>
                        </a:rPr>
                        <a:t>i</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05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页表入口</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9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2400" b="1" i="0" u="none" strike="noStrike" cap="none" normalizeH="0" baseline="0" smtClean="0">
                        <a:ln>
                          <a:noFill/>
                        </a:ln>
                        <a:solidFill>
                          <a:srgbClr val="000066"/>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2504" name="Group 104"/>
          <p:cNvGraphicFramePr>
            <a:graphicFrameLocks noGrp="1"/>
          </p:cNvGraphicFramePr>
          <p:nvPr/>
        </p:nvGraphicFramePr>
        <p:xfrm>
          <a:off x="6659563" y="3549650"/>
          <a:ext cx="1463675" cy="457200"/>
        </p:xfrm>
        <a:graphic>
          <a:graphicData uri="http://schemas.openxmlformats.org/drawingml/2006/table">
            <a:tbl>
              <a:tblPr/>
              <a:tblGrid>
                <a:gridCol w="1463675">
                  <a:extLst>
                    <a:ext uri="{9D8B030D-6E8A-4147-A177-3AD203B41FA5}">
                      <a16:colId xmlns:a16="http://schemas.microsoft.com/office/drawing/2014/main" val="20000"/>
                    </a:ext>
                  </a:extLst>
                </a:gridCol>
              </a:tblGrid>
              <a:tr h="3524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物理页</a:t>
                      </a:r>
                      <a:r>
                        <a:rPr kumimoji="0" lang="en-US" altLang="zh-CN" sz="2400" b="1" i="0" u="none" strike="noStrike" cap="none" normalizeH="0" baseline="0" smtClean="0">
                          <a:ln>
                            <a:noFill/>
                          </a:ln>
                          <a:solidFill>
                            <a:srgbClr val="000066"/>
                          </a:solidFill>
                          <a:effectLst/>
                          <a:latin typeface="Times New Roman" pitchFamily="18" charset="0"/>
                          <a:ea typeface="宋体" pitchFamily="2" charset="-122"/>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02492" name="Group 92"/>
          <p:cNvGraphicFramePr>
            <a:graphicFrameLocks noGrp="1"/>
          </p:cNvGraphicFramePr>
          <p:nvPr/>
        </p:nvGraphicFramePr>
        <p:xfrm>
          <a:off x="6659563" y="5864225"/>
          <a:ext cx="1463675" cy="457200"/>
        </p:xfrm>
        <a:graphic>
          <a:graphicData uri="http://schemas.openxmlformats.org/drawingml/2006/table">
            <a:tbl>
              <a:tblPr/>
              <a:tblGrid>
                <a:gridCol w="1463675">
                  <a:extLst>
                    <a:ext uri="{9D8B030D-6E8A-4147-A177-3AD203B41FA5}">
                      <a16:colId xmlns:a16="http://schemas.microsoft.com/office/drawing/2014/main" val="20000"/>
                    </a:ext>
                  </a:extLst>
                </a:gridCol>
              </a:tblGrid>
              <a:tr h="3762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物理页</a:t>
                      </a:r>
                      <a:r>
                        <a:rPr kumimoji="0" lang="en-US" altLang="zh-CN" sz="2400" b="1" i="1" u="none" strike="noStrike" cap="none" normalizeH="0" baseline="0" smtClean="0">
                          <a:ln>
                            <a:noFill/>
                          </a:ln>
                          <a:solidFill>
                            <a:srgbClr val="000066"/>
                          </a:solidFill>
                          <a:effectLst/>
                          <a:latin typeface="Times New Roman" pitchFamily="18" charset="0"/>
                          <a:ea typeface="宋体" pitchFamily="2" charset="-122"/>
                        </a:rPr>
                        <a:t>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2473" name="Text Box 73"/>
          <p:cNvSpPr txBox="1">
            <a:spLocks noChangeArrowheads="1"/>
          </p:cNvSpPr>
          <p:nvPr/>
        </p:nvSpPr>
        <p:spPr bwMode="auto">
          <a:xfrm>
            <a:off x="6927850" y="3908425"/>
            <a:ext cx="890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华文中宋" pitchFamily="2" charset="-122"/>
                <a:ea typeface="华文中宋" pitchFamily="2" charset="-122"/>
              </a:rPr>
              <a:t>… …</a:t>
            </a:r>
          </a:p>
        </p:txBody>
      </p:sp>
      <p:sp>
        <p:nvSpPr>
          <p:cNvPr id="102474" name="Text Box 74"/>
          <p:cNvSpPr txBox="1">
            <a:spLocks noChangeArrowheads="1"/>
          </p:cNvSpPr>
          <p:nvPr/>
        </p:nvSpPr>
        <p:spPr bwMode="auto">
          <a:xfrm>
            <a:off x="6948488" y="5492750"/>
            <a:ext cx="8905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华文中宋" pitchFamily="2" charset="-122"/>
                <a:ea typeface="华文中宋" pitchFamily="2" charset="-122"/>
              </a:rPr>
              <a:t>… …</a:t>
            </a:r>
          </a:p>
        </p:txBody>
      </p:sp>
      <p:graphicFrame>
        <p:nvGraphicFramePr>
          <p:cNvPr id="102502" name="Group 102"/>
          <p:cNvGraphicFramePr>
            <a:graphicFrameLocks noGrp="1"/>
          </p:cNvGraphicFramePr>
          <p:nvPr/>
        </p:nvGraphicFramePr>
        <p:xfrm>
          <a:off x="6659563" y="4381500"/>
          <a:ext cx="1441450" cy="1210945"/>
        </p:xfrm>
        <a:graphic>
          <a:graphicData uri="http://schemas.openxmlformats.org/drawingml/2006/table">
            <a:tbl>
              <a:tblPr/>
              <a:tblGrid>
                <a:gridCol w="1441450">
                  <a:extLst>
                    <a:ext uri="{9D8B030D-6E8A-4147-A177-3AD203B41FA5}">
                      <a16:colId xmlns:a16="http://schemas.microsoft.com/office/drawing/2014/main" val="20000"/>
                    </a:ext>
                  </a:extLst>
                </a:gridCol>
              </a:tblGrid>
              <a:tr h="38893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物理页</a:t>
                      </a:r>
                      <a:r>
                        <a:rPr kumimoji="0" lang="en-US" altLang="zh-CN" sz="2400" b="1" i="1" u="none" strike="noStrike" cap="none" normalizeH="0" baseline="0" smtClean="0">
                          <a:ln>
                            <a:noFill/>
                          </a:ln>
                          <a:solidFill>
                            <a:srgbClr val="000066"/>
                          </a:solidFill>
                          <a:effectLst/>
                          <a:latin typeface="Times New Roman" pitchFamily="18" charset="0"/>
                          <a:ea typeface="宋体" pitchFamily="2" charset="-122"/>
                        </a:rPr>
                        <a:t>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942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400" b="1" i="0" u="none" strike="noStrike" cap="none" normalizeH="0" baseline="0" smtClean="0">
                          <a:ln>
                            <a:noFill/>
                          </a:ln>
                          <a:solidFill>
                            <a:srgbClr val="000066"/>
                          </a:solidFill>
                          <a:effectLst/>
                          <a:latin typeface="Verdana" pitchFamily="34" charset="0"/>
                          <a:ea typeface="宋体" pitchFamily="2" charset="-122"/>
                        </a:rPr>
                        <a:t>物理地址</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9713">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0" lang="zh-CN" altLang="zh-CN" sz="1200" b="1" i="0" u="none" strike="noStrike" cap="none" normalizeH="0" baseline="0" smtClean="0">
                        <a:ln>
                          <a:noFill/>
                        </a:ln>
                        <a:solidFill>
                          <a:srgbClr val="000066"/>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2498" name="Line 98"/>
          <p:cNvSpPr>
            <a:spLocks noChangeShapeType="1"/>
          </p:cNvSpPr>
          <p:nvPr/>
        </p:nvSpPr>
        <p:spPr bwMode="auto">
          <a:xfrm>
            <a:off x="3563938" y="2938463"/>
            <a:ext cx="0" cy="1785937"/>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99" name="Line 99"/>
          <p:cNvSpPr>
            <a:spLocks noChangeShapeType="1"/>
          </p:cNvSpPr>
          <p:nvPr/>
        </p:nvSpPr>
        <p:spPr bwMode="auto">
          <a:xfrm>
            <a:off x="3563938" y="4724400"/>
            <a:ext cx="503237" cy="0"/>
          </a:xfrm>
          <a:prstGeom prst="line">
            <a:avLst/>
          </a:prstGeom>
          <a:noFill/>
          <a:ln w="28575">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05" name="Line 105"/>
          <p:cNvSpPr>
            <a:spLocks noChangeShapeType="1"/>
          </p:cNvSpPr>
          <p:nvPr/>
        </p:nvSpPr>
        <p:spPr bwMode="auto">
          <a:xfrm>
            <a:off x="2987675" y="4292600"/>
            <a:ext cx="1079500" cy="0"/>
          </a:xfrm>
          <a:prstGeom prst="line">
            <a:avLst/>
          </a:prstGeom>
          <a:noFill/>
          <a:ln w="28575">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06" name="Line 106"/>
          <p:cNvSpPr>
            <a:spLocks noChangeShapeType="1"/>
          </p:cNvSpPr>
          <p:nvPr/>
        </p:nvSpPr>
        <p:spPr bwMode="auto">
          <a:xfrm>
            <a:off x="5508625" y="4652963"/>
            <a:ext cx="1150938" cy="0"/>
          </a:xfrm>
          <a:prstGeom prst="line">
            <a:avLst/>
          </a:prstGeom>
          <a:noFill/>
          <a:ln w="28575">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07" name="Line 107"/>
          <p:cNvSpPr>
            <a:spLocks noChangeShapeType="1"/>
          </p:cNvSpPr>
          <p:nvPr/>
        </p:nvSpPr>
        <p:spPr bwMode="auto">
          <a:xfrm>
            <a:off x="6084888" y="2952750"/>
            <a:ext cx="0" cy="2132013"/>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08" name="Line 108"/>
          <p:cNvSpPr>
            <a:spLocks noChangeShapeType="1"/>
          </p:cNvSpPr>
          <p:nvPr/>
        </p:nvSpPr>
        <p:spPr bwMode="auto">
          <a:xfrm>
            <a:off x="6084888" y="5084763"/>
            <a:ext cx="574675" cy="0"/>
          </a:xfrm>
          <a:prstGeom prst="line">
            <a:avLst/>
          </a:prstGeom>
          <a:noFill/>
          <a:ln w="28575">
            <a:solidFill>
              <a:schemeClr val="accent2"/>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p:txBody>
          <a:bodyPr/>
          <a:lstStyle/>
          <a:p>
            <a:r>
              <a:rPr lang="en-US" altLang="zh-CN"/>
              <a:t>Windows</a:t>
            </a:r>
            <a:r>
              <a:rPr lang="zh-CN" altLang="en-US"/>
              <a:t>内存管理机制</a:t>
            </a:r>
          </a:p>
          <a:p>
            <a:pPr lvl="1"/>
            <a:r>
              <a:rPr lang="zh-CN" altLang="en-US"/>
              <a:t>虚拟内存管理</a:t>
            </a:r>
          </a:p>
          <a:p>
            <a:pPr lvl="2"/>
            <a:r>
              <a:rPr lang="zh-CN" altLang="en-US"/>
              <a:t>缺页处理</a:t>
            </a:r>
          </a:p>
          <a:p>
            <a:pPr lvl="3"/>
            <a:r>
              <a:rPr lang="zh-CN" altLang="en-US"/>
              <a:t>多数计算机的物理内存都比运行应用所需的内存小，在物理内存不够的情况下，内存管理器要将一部分内存中的数据通过页面调度机制置换到磁盘</a:t>
            </a:r>
            <a:r>
              <a:rPr lang="en-US" altLang="zh-CN"/>
              <a:t>(</a:t>
            </a:r>
            <a:r>
              <a:rPr lang="zh-CN" altLang="en-US"/>
              <a:t>硬盘</a:t>
            </a:r>
            <a:r>
              <a:rPr lang="en-US" altLang="zh-CN"/>
              <a:t>)</a:t>
            </a:r>
            <a:r>
              <a:rPr lang="zh-CN" altLang="en-US"/>
              <a:t>上，以便为需要运行的数据和代码让出空间</a:t>
            </a:r>
          </a:p>
          <a:p>
            <a:pPr lvl="3"/>
            <a:r>
              <a:rPr lang="zh-CN" altLang="en-US"/>
              <a:t>当需要访问某一已经被置换到磁盘上的虚拟地址的数据时，内存管理器再将这部分内容重新从磁盘上调回到内存中</a:t>
            </a:r>
          </a:p>
          <a:p>
            <a:pPr lvl="3"/>
            <a:r>
              <a:rPr lang="zh-CN" altLang="en-US"/>
              <a:t>当虚拟地址对应的页表入口的标志表明当前页不能马上被访问时，系统会判断原因并发生缺页错误请求，转到内存管理器的错误处理程序去处理</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3" name="Rectangle 3"/>
          <p:cNvSpPr>
            <a:spLocks noGrp="1" noChangeArrowheads="1"/>
          </p:cNvSpPr>
          <p:nvPr>
            <p:ph type="body" idx="1"/>
          </p:nvPr>
        </p:nvSpPr>
        <p:spPr/>
        <p:txBody>
          <a:bodyPr/>
          <a:lstStyle/>
          <a:p>
            <a:pPr>
              <a:spcBef>
                <a:spcPct val="5000"/>
              </a:spcBef>
            </a:pPr>
            <a:r>
              <a:rPr lang="en-US" altLang="zh-CN"/>
              <a:t>Windows</a:t>
            </a:r>
            <a:r>
              <a:rPr lang="zh-CN" altLang="en-US"/>
              <a:t>内存管理机制</a:t>
            </a:r>
          </a:p>
          <a:p>
            <a:pPr lvl="1">
              <a:spcBef>
                <a:spcPct val="5000"/>
              </a:spcBef>
            </a:pPr>
            <a:r>
              <a:rPr lang="zh-CN" altLang="en-US"/>
              <a:t>虚拟内存管理</a:t>
            </a:r>
          </a:p>
          <a:p>
            <a:pPr lvl="2">
              <a:spcBef>
                <a:spcPct val="5000"/>
              </a:spcBef>
            </a:pPr>
            <a:r>
              <a:rPr lang="zh-CN" altLang="en-US"/>
              <a:t>缺页处理</a:t>
            </a:r>
          </a:p>
        </p:txBody>
      </p:sp>
      <p:graphicFrame>
        <p:nvGraphicFramePr>
          <p:cNvPr id="92260" name="Group 100"/>
          <p:cNvGraphicFramePr>
            <a:graphicFrameLocks noGrp="1"/>
          </p:cNvGraphicFramePr>
          <p:nvPr>
            <p:extLst>
              <p:ext uri="{D42A27DB-BD31-4B8C-83A1-F6EECF244321}">
                <p14:modId xmlns:p14="http://schemas.microsoft.com/office/powerpoint/2010/main" val="1390056697"/>
              </p:ext>
            </p:extLst>
          </p:nvPr>
        </p:nvGraphicFramePr>
        <p:xfrm>
          <a:off x="468313" y="2233613"/>
          <a:ext cx="8280400" cy="4389120"/>
        </p:xfrm>
        <a:graphic>
          <a:graphicData uri="http://schemas.openxmlformats.org/drawingml/2006/table">
            <a:tbl>
              <a:tblPr/>
              <a:tblGrid>
                <a:gridCol w="3992562">
                  <a:extLst>
                    <a:ext uri="{9D8B030D-6E8A-4147-A177-3AD203B41FA5}">
                      <a16:colId xmlns:a16="http://schemas.microsoft.com/office/drawing/2014/main" val="20000"/>
                    </a:ext>
                  </a:extLst>
                </a:gridCol>
                <a:gridCol w="4287838">
                  <a:extLst>
                    <a:ext uri="{9D8B030D-6E8A-4147-A177-3AD203B41FA5}">
                      <a16:colId xmlns:a16="http://schemas.microsoft.com/office/drawing/2014/main" val="20001"/>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缺页原因</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处理方式</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被访问的页不在物理内存中</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分配一个物理页从磁盘上读入该页，并记录入工作集</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被挂起或在修改页列表中</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将该页转移到进程或系统的工作集</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445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访问预留页或超出了分配的地址空间</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访问错误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在用户态访问只能在核心态访问的页</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访问错误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写入只读的页</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访问错误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4608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写入</a:t>
                      </a:r>
                      <a:r>
                        <a:rPr kumimoji="0" lang="zh-CN" altLang="en-US" sz="2000" b="1" i="0" u="none" strike="noStrike" cap="none" normalizeH="0" baseline="0" dirty="0" smtClean="0">
                          <a:ln>
                            <a:noFill/>
                          </a:ln>
                          <a:solidFill>
                            <a:srgbClr val="000066"/>
                          </a:solidFill>
                          <a:effectLst/>
                          <a:latin typeface="Arial"/>
                          <a:ea typeface="宋体" pitchFamily="2" charset="-122"/>
                        </a:rPr>
                        <a:t>“</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先拷贝后写入</a:t>
                      </a:r>
                      <a:r>
                        <a:rPr kumimoji="0" lang="zh-CN" altLang="en-US" sz="2000" b="1" i="0" u="none" strike="noStrike" cap="none" normalizeH="0" baseline="0" dirty="0" smtClean="0">
                          <a:ln>
                            <a:noFill/>
                          </a:ln>
                          <a:solidFill>
                            <a:srgbClr val="000066"/>
                          </a:solidFill>
                          <a:effectLst/>
                          <a:latin typeface="Arial"/>
                          <a:ea typeface="宋体" pitchFamily="2" charset="-122"/>
                        </a:rPr>
                        <a:t>”</a:t>
                      </a: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页</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拷贝该页并将新的页作为进程的私有页，同时跟新相应的映射和工作集</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smtClean="0">
                          <a:ln>
                            <a:noFill/>
                          </a:ln>
                          <a:solidFill>
                            <a:srgbClr val="000066"/>
                          </a:solidFill>
                          <a:effectLst/>
                          <a:latin typeface="Verdana" pitchFamily="34" charset="0"/>
                          <a:ea typeface="宋体" pitchFamily="2" charset="-122"/>
                        </a:rPr>
                        <a:t>执行页中表明不能被执行的代码</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zh-CN" altLang="en-US" sz="2000" b="1" i="0" u="none" strike="noStrike" cap="none" normalizeH="0" baseline="0" dirty="0" smtClean="0">
                          <a:ln>
                            <a:noFill/>
                          </a:ln>
                          <a:solidFill>
                            <a:srgbClr val="000066"/>
                          </a:solidFill>
                          <a:effectLst/>
                          <a:latin typeface="Verdana" pitchFamily="34" charset="0"/>
                          <a:ea typeface="宋体" pitchFamily="2" charset="-122"/>
                        </a:rPr>
                        <a:t>访问错误</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7" name="Rectangle 3"/>
          <p:cNvSpPr>
            <a:spLocks noGrp="1" noChangeArrowheads="1"/>
          </p:cNvSpPr>
          <p:nvPr>
            <p:ph type="body" idx="1"/>
          </p:nvPr>
        </p:nvSpPr>
        <p:spPr/>
        <p:txBody>
          <a:bodyPr/>
          <a:lstStyle/>
          <a:p>
            <a:pPr>
              <a:spcBef>
                <a:spcPct val="10000"/>
              </a:spcBef>
            </a:pPr>
            <a:r>
              <a:rPr lang="en-US" altLang="zh-CN"/>
              <a:t>Windows</a:t>
            </a:r>
            <a:r>
              <a:rPr lang="zh-CN" altLang="en-US"/>
              <a:t>内存管理机制</a:t>
            </a:r>
          </a:p>
          <a:p>
            <a:pPr lvl="1">
              <a:spcBef>
                <a:spcPct val="10000"/>
              </a:spcBef>
            </a:pPr>
            <a:endParaRPr lang="en-US" altLang="zh-CN"/>
          </a:p>
        </p:txBody>
      </p:sp>
      <p:pic>
        <p:nvPicPr>
          <p:cNvPr id="93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1341438"/>
            <a:ext cx="4068762"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3190" name="Line 6"/>
          <p:cNvSpPr>
            <a:spLocks noChangeShapeType="1"/>
          </p:cNvSpPr>
          <p:nvPr/>
        </p:nvSpPr>
        <p:spPr bwMode="auto">
          <a:xfrm>
            <a:off x="2770188" y="5551488"/>
            <a:ext cx="1800225"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1" name="Line 7"/>
          <p:cNvSpPr>
            <a:spLocks noChangeShapeType="1"/>
          </p:cNvSpPr>
          <p:nvPr/>
        </p:nvSpPr>
        <p:spPr bwMode="auto">
          <a:xfrm>
            <a:off x="2770188" y="6237288"/>
            <a:ext cx="3673475"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193" name="Line 9"/>
          <p:cNvSpPr>
            <a:spLocks noChangeShapeType="1"/>
          </p:cNvSpPr>
          <p:nvPr/>
        </p:nvSpPr>
        <p:spPr bwMode="auto">
          <a:xfrm>
            <a:off x="4570413" y="4868863"/>
            <a:ext cx="187325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93194" name="AutoShape 10"/>
          <p:cNvCxnSpPr>
            <a:cxnSpLocks noChangeShapeType="1"/>
            <a:stCxn id="93190" idx="0"/>
            <a:endCxn id="93191" idx="0"/>
          </p:cNvCxnSpPr>
          <p:nvPr/>
        </p:nvCxnSpPr>
        <p:spPr bwMode="auto">
          <a:xfrm>
            <a:off x="2770188" y="5537200"/>
            <a:ext cx="0" cy="685800"/>
          </a:xfrm>
          <a:prstGeom prst="straightConnector1">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5" name="AutoShape 11"/>
          <p:cNvCxnSpPr>
            <a:cxnSpLocks noChangeShapeType="1"/>
            <a:stCxn id="93193" idx="1"/>
            <a:endCxn id="93191" idx="1"/>
          </p:cNvCxnSpPr>
          <p:nvPr/>
        </p:nvCxnSpPr>
        <p:spPr bwMode="auto">
          <a:xfrm>
            <a:off x="6443663" y="4883150"/>
            <a:ext cx="0" cy="1368425"/>
          </a:xfrm>
          <a:prstGeom prst="straightConnector1">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3196" name="AutoShape 12"/>
          <p:cNvCxnSpPr>
            <a:cxnSpLocks noChangeShapeType="1"/>
            <a:stCxn id="93193" idx="0"/>
            <a:endCxn id="93190" idx="1"/>
          </p:cNvCxnSpPr>
          <p:nvPr/>
        </p:nvCxnSpPr>
        <p:spPr bwMode="auto">
          <a:xfrm>
            <a:off x="4570413" y="4854575"/>
            <a:ext cx="0" cy="711200"/>
          </a:xfrm>
          <a:prstGeom prst="straightConnector1">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p:txBody>
          <a:bodyPr/>
          <a:lstStyle/>
          <a:p>
            <a:r>
              <a:rPr lang="en-US" altLang="zh-CN"/>
              <a:t>Windows</a:t>
            </a:r>
            <a:r>
              <a:rPr lang="zh-CN" altLang="en-US"/>
              <a:t>内存管理机制</a:t>
            </a:r>
          </a:p>
          <a:p>
            <a:pPr lvl="1"/>
            <a:r>
              <a:rPr lang="zh-CN" altLang="en-US"/>
              <a:t>磁盘交换文件</a:t>
            </a:r>
          </a:p>
          <a:p>
            <a:pPr lvl="2"/>
            <a:r>
              <a:rPr lang="zh-CN" altLang="en-US"/>
              <a:t>是虚拟内存存储在磁盘上的部分</a:t>
            </a:r>
          </a:p>
          <a:p>
            <a:pPr lvl="2"/>
            <a:r>
              <a:rPr lang="en-US" altLang="zh-CN"/>
              <a:t>Windows 98</a:t>
            </a:r>
            <a:r>
              <a:rPr lang="zh-CN" altLang="en-US"/>
              <a:t>：</a:t>
            </a:r>
            <a:r>
              <a:rPr lang="en-US" altLang="zh-CN"/>
              <a:t>Win386.swp</a:t>
            </a:r>
          </a:p>
          <a:p>
            <a:pPr lvl="2"/>
            <a:r>
              <a:rPr lang="en-US" altLang="zh-CN"/>
              <a:t>Windows 2000</a:t>
            </a:r>
            <a:r>
              <a:rPr lang="zh-CN" altLang="en-US"/>
              <a:t>：</a:t>
            </a:r>
            <a:r>
              <a:rPr lang="en-US" altLang="zh-CN"/>
              <a:t>pagefile.sys</a:t>
            </a:r>
          </a:p>
          <a:p>
            <a:pPr lvl="2"/>
            <a:r>
              <a:rPr lang="en-US" altLang="zh-CN"/>
              <a:t>Windows XP</a:t>
            </a:r>
            <a:r>
              <a:rPr lang="zh-CN" altLang="en-US"/>
              <a:t>：</a:t>
            </a:r>
            <a:r>
              <a:rPr lang="en-US" altLang="zh-CN"/>
              <a:t>pagefile.sys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p:txBody>
          <a:bodyPr/>
          <a:lstStyle/>
          <a:p>
            <a:r>
              <a:rPr lang="en-US" altLang="zh-CN"/>
              <a:t>Windows</a:t>
            </a:r>
            <a:r>
              <a:rPr lang="zh-CN" altLang="en-US"/>
              <a:t>内存管理机制</a:t>
            </a:r>
          </a:p>
          <a:p>
            <a:pPr lvl="1"/>
            <a:r>
              <a:rPr lang="zh-CN" altLang="en-US"/>
              <a:t>调整交换文件大小和位置</a:t>
            </a:r>
          </a:p>
        </p:txBody>
      </p:sp>
      <p:pic>
        <p:nvPicPr>
          <p:cNvPr id="952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3" y="1897063"/>
            <a:ext cx="3990975"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39" name="Oval 7"/>
          <p:cNvSpPr>
            <a:spLocks noChangeArrowheads="1"/>
          </p:cNvSpPr>
          <p:nvPr/>
        </p:nvSpPr>
        <p:spPr bwMode="auto">
          <a:xfrm>
            <a:off x="3238500" y="3141663"/>
            <a:ext cx="1223963" cy="574675"/>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5241" name="Group 9"/>
          <p:cNvGrpSpPr>
            <a:grpSpLocks/>
          </p:cNvGrpSpPr>
          <p:nvPr/>
        </p:nvGrpSpPr>
        <p:grpSpPr bwMode="auto">
          <a:xfrm>
            <a:off x="2951163" y="1916113"/>
            <a:ext cx="3495675" cy="4772025"/>
            <a:chOff x="1859" y="1207"/>
            <a:chExt cx="2202" cy="3006"/>
          </a:xfrm>
        </p:grpSpPr>
        <p:pic>
          <p:nvPicPr>
            <p:cNvPr id="952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9" y="1207"/>
              <a:ext cx="2202" cy="3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40" name="Oval 8"/>
            <p:cNvSpPr>
              <a:spLocks noChangeArrowheads="1"/>
            </p:cNvSpPr>
            <p:nvPr/>
          </p:nvSpPr>
          <p:spPr bwMode="auto">
            <a:xfrm>
              <a:off x="1904" y="2931"/>
              <a:ext cx="2131" cy="907"/>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952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8850" y="1916113"/>
            <a:ext cx="3690938"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5241"/>
                                        </p:tgtEl>
                                        <p:attrNameLst>
                                          <p:attrName>style.visibility</p:attrName>
                                        </p:attrNameLst>
                                      </p:cBhvr>
                                      <p:to>
                                        <p:strVal val="visible"/>
                                      </p:to>
                                    </p:set>
                                    <p:animEffect transition="in" filter="blinds(horizontal)">
                                      <p:cBhvr>
                                        <p:cTn id="7" dur="500"/>
                                        <p:tgtEl>
                                          <p:spTgt spid="952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5238"/>
                                        </p:tgtEl>
                                        <p:attrNameLst>
                                          <p:attrName>style.visibility</p:attrName>
                                        </p:attrNameLst>
                                      </p:cBhvr>
                                      <p:to>
                                        <p:strVal val="visible"/>
                                      </p:to>
                                    </p:set>
                                    <p:animEffect transition="in" filter="blinds(horizontal)">
                                      <p:cBhvr>
                                        <p:cTn id="12" dur="5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p:txBody>
          <a:bodyPr/>
          <a:lstStyle/>
          <a:p>
            <a:r>
              <a:rPr lang="zh-CN" altLang="en-US" dirty="0"/>
              <a:t>存储空间的地址变换</a:t>
            </a:r>
          </a:p>
          <a:p>
            <a:pPr lvl="1"/>
            <a:r>
              <a:rPr lang="zh-CN" altLang="en-US" dirty="0"/>
              <a:t>相关概念</a:t>
            </a:r>
          </a:p>
          <a:p>
            <a:pPr lvl="2" algn="just"/>
            <a:r>
              <a:rPr lang="zh-CN" altLang="en-US" dirty="0"/>
              <a:t>程序地址</a:t>
            </a:r>
          </a:p>
          <a:p>
            <a:pPr lvl="3" algn="just"/>
            <a:r>
              <a:rPr lang="zh-CN" altLang="en-US" dirty="0"/>
              <a:t>用户在程序中使用的是符号名，编译系统在产生的目标程序中使用的地址是相对于程序开始设置的，称为</a:t>
            </a:r>
            <a:r>
              <a:rPr lang="zh-CN" altLang="en-US" dirty="0">
                <a:solidFill>
                  <a:srgbClr val="FF0000"/>
                </a:solidFill>
              </a:rPr>
              <a:t>逻辑地址</a:t>
            </a:r>
            <a:r>
              <a:rPr lang="zh-CN" altLang="en-US" dirty="0"/>
              <a:t>（或相对地址、虚地址）</a:t>
            </a:r>
          </a:p>
          <a:p>
            <a:pPr lvl="4" algn="just"/>
            <a:r>
              <a:rPr lang="zh-CN" altLang="en-US" dirty="0"/>
              <a:t>以</a:t>
            </a:r>
            <a:r>
              <a:rPr lang="en-US" altLang="zh-CN" dirty="0"/>
              <a:t>0</a:t>
            </a:r>
            <a:r>
              <a:rPr lang="zh-CN" altLang="en-US" dirty="0"/>
              <a:t>为基址顺序编址</a:t>
            </a:r>
          </a:p>
          <a:p>
            <a:pPr lvl="2" algn="just"/>
            <a:r>
              <a:rPr lang="zh-CN" altLang="en-US" dirty="0"/>
              <a:t>程序地址空间（逻辑地址空间、虚地址空间）</a:t>
            </a:r>
          </a:p>
          <a:p>
            <a:pPr lvl="3" algn="just"/>
            <a:r>
              <a:rPr lang="zh-CN" altLang="en-US" dirty="0"/>
              <a:t>用户的程序地址的集合称为逻辑地址空间，它的编址总是从</a:t>
            </a:r>
            <a:r>
              <a:rPr lang="en-US" altLang="zh-CN" dirty="0"/>
              <a:t>0</a:t>
            </a:r>
            <a:r>
              <a:rPr lang="zh-CN" altLang="en-US" dirty="0"/>
              <a:t>开始的</a:t>
            </a:r>
          </a:p>
          <a:p>
            <a:pPr lvl="4" algn="just"/>
            <a:r>
              <a:rPr lang="zh-CN" altLang="en-US" dirty="0"/>
              <a:t>可以是一维线性空间，也可以是多维空间</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xfrm>
            <a:off x="539750" y="836613"/>
            <a:ext cx="8280400" cy="5400675"/>
          </a:xfrm>
        </p:spPr>
        <p:txBody>
          <a:bodyPr/>
          <a:lstStyle/>
          <a:p>
            <a:r>
              <a:rPr lang="zh-CN" altLang="en-US" dirty="0"/>
              <a:t>存储空间的地址变换</a:t>
            </a:r>
          </a:p>
          <a:p>
            <a:pPr lvl="1"/>
            <a:r>
              <a:rPr lang="zh-CN" altLang="en-US" dirty="0"/>
              <a:t>相关概念</a:t>
            </a:r>
          </a:p>
          <a:p>
            <a:pPr lvl="2"/>
            <a:r>
              <a:rPr lang="zh-CN" altLang="en-US" dirty="0"/>
              <a:t>物理</a:t>
            </a:r>
            <a:r>
              <a:rPr lang="zh-CN" altLang="en-US" dirty="0" smtClean="0"/>
              <a:t>地址</a:t>
            </a:r>
            <a:r>
              <a:rPr lang="zh-CN" altLang="en-US" dirty="0"/>
              <a:t>（</a:t>
            </a:r>
            <a:r>
              <a:rPr lang="zh-CN" altLang="en-US" dirty="0" smtClean="0"/>
              <a:t>绝对地址</a:t>
            </a:r>
            <a:r>
              <a:rPr lang="zh-CN" altLang="en-US" dirty="0"/>
              <a:t>）</a:t>
            </a:r>
            <a:endParaRPr lang="en-US" altLang="zh-CN" dirty="0"/>
          </a:p>
          <a:p>
            <a:pPr lvl="3"/>
            <a:r>
              <a:rPr lang="zh-CN" altLang="en-US" dirty="0"/>
              <a:t>可执行程序在计算机中运行时使用的是</a:t>
            </a:r>
            <a:r>
              <a:rPr lang="zh-CN" altLang="en-US" dirty="0">
                <a:solidFill>
                  <a:srgbClr val="FF0000"/>
                </a:solidFill>
              </a:rPr>
              <a:t>内存的物理地址</a:t>
            </a:r>
          </a:p>
          <a:p>
            <a:pPr lvl="2"/>
            <a:r>
              <a:rPr lang="zh-CN" altLang="en-US" dirty="0"/>
              <a:t>地址转换（地址重定位，地址映射）</a:t>
            </a:r>
            <a:endParaRPr lang="zh-CN" altLang="en-US" sz="2300" dirty="0"/>
          </a:p>
          <a:p>
            <a:pPr lvl="3"/>
            <a:r>
              <a:rPr lang="zh-CN" altLang="en-US" dirty="0"/>
              <a:t>由程序的逻辑地址空间到运行时真正使用的物理地址空间的转换叫“地址转换”</a:t>
            </a:r>
          </a:p>
          <a:p>
            <a:pPr lvl="3"/>
            <a:r>
              <a:rPr lang="zh-CN" altLang="en-US" dirty="0"/>
              <a:t>地址转换也称程序的地址重定位、地址映射</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Group 3"/>
          <p:cNvGrpSpPr>
            <a:grpSpLocks/>
          </p:cNvGrpSpPr>
          <p:nvPr/>
        </p:nvGrpSpPr>
        <p:grpSpPr bwMode="auto">
          <a:xfrm>
            <a:off x="1208854" y="3894545"/>
            <a:ext cx="6779445" cy="2486407"/>
            <a:chOff x="1520" y="1820"/>
            <a:chExt cx="3359" cy="1721"/>
          </a:xfrm>
        </p:grpSpPr>
        <p:sp>
          <p:nvSpPr>
            <p:cNvPr id="10244" name="Rectangle 4"/>
            <p:cNvSpPr>
              <a:spLocks noChangeArrowheads="1"/>
            </p:cNvSpPr>
            <p:nvPr/>
          </p:nvSpPr>
          <p:spPr bwMode="auto">
            <a:xfrm>
              <a:off x="1520" y="2834"/>
              <a:ext cx="634" cy="36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itchFamily="2" charset="2"/>
                <a:buNone/>
              </a:pPr>
              <a:r>
                <a:rPr lang="en-US" altLang="zh-CN" b="1">
                  <a:solidFill>
                    <a:srgbClr val="000066"/>
                  </a:solidFill>
                </a:rPr>
                <a:t>I/O</a:t>
              </a:r>
              <a:r>
                <a:rPr lang="zh-CN" altLang="en-US" b="1">
                  <a:solidFill>
                    <a:srgbClr val="000066"/>
                  </a:solidFill>
                </a:rPr>
                <a:t>说明</a:t>
              </a:r>
            </a:p>
          </p:txBody>
        </p:sp>
        <p:sp>
          <p:nvSpPr>
            <p:cNvPr id="10245" name="Rectangle 5"/>
            <p:cNvSpPr>
              <a:spLocks noChangeArrowheads="1"/>
            </p:cNvSpPr>
            <p:nvPr/>
          </p:nvSpPr>
          <p:spPr bwMode="auto">
            <a:xfrm>
              <a:off x="1520" y="2470"/>
              <a:ext cx="634" cy="364"/>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itchFamily="2" charset="2"/>
                <a:buNone/>
              </a:pPr>
              <a:r>
                <a:rPr lang="zh-CN" altLang="en-US" b="1">
                  <a:solidFill>
                    <a:srgbClr val="000066"/>
                  </a:solidFill>
                </a:rPr>
                <a:t>数据说明</a:t>
              </a:r>
            </a:p>
          </p:txBody>
        </p:sp>
        <p:sp>
          <p:nvSpPr>
            <p:cNvPr id="10246" name="Rectangle 6"/>
            <p:cNvSpPr>
              <a:spLocks noChangeArrowheads="1"/>
            </p:cNvSpPr>
            <p:nvPr/>
          </p:nvSpPr>
          <p:spPr bwMode="auto">
            <a:xfrm>
              <a:off x="1520" y="2107"/>
              <a:ext cx="634" cy="36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itchFamily="2" charset="2"/>
                <a:buNone/>
              </a:pPr>
              <a:r>
                <a:rPr lang="zh-CN" altLang="en-US" b="1">
                  <a:solidFill>
                    <a:srgbClr val="000066"/>
                  </a:solidFill>
                </a:rPr>
                <a:t>符号指令</a:t>
              </a:r>
            </a:p>
          </p:txBody>
        </p:sp>
        <p:sp>
          <p:nvSpPr>
            <p:cNvPr id="10247" name="Line 7"/>
            <p:cNvSpPr>
              <a:spLocks noChangeShapeType="1"/>
            </p:cNvSpPr>
            <p:nvPr/>
          </p:nvSpPr>
          <p:spPr bwMode="auto">
            <a:xfrm>
              <a:off x="1520" y="2107"/>
              <a:ext cx="63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8" name="Line 8"/>
            <p:cNvSpPr>
              <a:spLocks noChangeShapeType="1"/>
            </p:cNvSpPr>
            <p:nvPr/>
          </p:nvSpPr>
          <p:spPr bwMode="auto">
            <a:xfrm>
              <a:off x="1520" y="2470"/>
              <a:ext cx="63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9" name="Line 9"/>
            <p:cNvSpPr>
              <a:spLocks noChangeShapeType="1"/>
            </p:cNvSpPr>
            <p:nvPr/>
          </p:nvSpPr>
          <p:spPr bwMode="auto">
            <a:xfrm>
              <a:off x="1520" y="2834"/>
              <a:ext cx="63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0" name="Line 10"/>
            <p:cNvSpPr>
              <a:spLocks noChangeShapeType="1"/>
            </p:cNvSpPr>
            <p:nvPr/>
          </p:nvSpPr>
          <p:spPr bwMode="auto">
            <a:xfrm>
              <a:off x="1520" y="3197"/>
              <a:ext cx="63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1" name="Line 11"/>
            <p:cNvSpPr>
              <a:spLocks noChangeShapeType="1"/>
            </p:cNvSpPr>
            <p:nvPr/>
          </p:nvSpPr>
          <p:spPr bwMode="auto">
            <a:xfrm>
              <a:off x="1520" y="2107"/>
              <a:ext cx="0" cy="109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2" name="Line 12"/>
            <p:cNvSpPr>
              <a:spLocks noChangeShapeType="1"/>
            </p:cNvSpPr>
            <p:nvPr/>
          </p:nvSpPr>
          <p:spPr bwMode="auto">
            <a:xfrm>
              <a:off x="2154" y="2107"/>
              <a:ext cx="0" cy="109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3" name="Rectangle 13"/>
            <p:cNvSpPr>
              <a:spLocks noChangeArrowheads="1"/>
            </p:cNvSpPr>
            <p:nvPr/>
          </p:nvSpPr>
          <p:spPr bwMode="auto">
            <a:xfrm>
              <a:off x="2926" y="2198"/>
              <a:ext cx="635" cy="953"/>
            </a:xfrm>
            <a:prstGeom prst="rect">
              <a:avLst/>
            </a:prstGeom>
            <a:solidFill>
              <a:srgbClr val="FFFFCC"/>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b="1">
                  <a:solidFill>
                    <a:srgbClr val="000066"/>
                  </a:solidFill>
                  <a:latin typeface="Arial" charset="0"/>
                </a:rPr>
                <a:t>目标程序</a:t>
              </a:r>
            </a:p>
          </p:txBody>
        </p:sp>
        <p:sp>
          <p:nvSpPr>
            <p:cNvPr id="10254" name="Rectangle 14"/>
            <p:cNvSpPr>
              <a:spLocks noChangeArrowheads="1"/>
            </p:cNvSpPr>
            <p:nvPr/>
          </p:nvSpPr>
          <p:spPr bwMode="auto">
            <a:xfrm>
              <a:off x="4287" y="2834"/>
              <a:ext cx="589" cy="36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itchFamily="2" charset="2"/>
                <a:buNone/>
              </a:pPr>
              <a:endParaRPr lang="zh-CN" altLang="zh-CN" b="1">
                <a:solidFill>
                  <a:srgbClr val="000066"/>
                </a:solidFill>
              </a:endParaRPr>
            </a:p>
          </p:txBody>
        </p:sp>
        <p:sp>
          <p:nvSpPr>
            <p:cNvPr id="10255" name="Rectangle 15"/>
            <p:cNvSpPr>
              <a:spLocks noChangeArrowheads="1"/>
            </p:cNvSpPr>
            <p:nvPr/>
          </p:nvSpPr>
          <p:spPr bwMode="auto">
            <a:xfrm>
              <a:off x="4287" y="2470"/>
              <a:ext cx="589" cy="364"/>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itchFamily="2" charset="2"/>
                <a:buNone/>
              </a:pPr>
              <a:r>
                <a:rPr lang="zh-CN" altLang="en-US" b="1">
                  <a:solidFill>
                    <a:srgbClr val="000066"/>
                  </a:solidFill>
                </a:rPr>
                <a:t>作业</a:t>
              </a:r>
              <a:r>
                <a:rPr lang="en-US" altLang="zh-CN" b="1">
                  <a:solidFill>
                    <a:srgbClr val="000066"/>
                  </a:solidFill>
                </a:rPr>
                <a:t>i</a:t>
              </a:r>
            </a:p>
          </p:txBody>
        </p:sp>
        <p:sp>
          <p:nvSpPr>
            <p:cNvPr id="10256" name="Rectangle 16"/>
            <p:cNvSpPr>
              <a:spLocks noChangeArrowheads="1"/>
            </p:cNvSpPr>
            <p:nvPr/>
          </p:nvSpPr>
          <p:spPr bwMode="auto">
            <a:xfrm>
              <a:off x="4287" y="2107"/>
              <a:ext cx="589" cy="363"/>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20000"/>
                </a:spcBef>
                <a:buClr>
                  <a:schemeClr val="accent2"/>
                </a:buClr>
                <a:buFont typeface="Wingdings" pitchFamily="2" charset="2"/>
                <a:buNone/>
              </a:pPr>
              <a:endParaRPr lang="zh-CN" altLang="zh-CN" b="1">
                <a:solidFill>
                  <a:srgbClr val="000066"/>
                </a:solidFill>
              </a:endParaRPr>
            </a:p>
          </p:txBody>
        </p:sp>
        <p:sp>
          <p:nvSpPr>
            <p:cNvPr id="10257" name="Line 17"/>
            <p:cNvSpPr>
              <a:spLocks noChangeShapeType="1"/>
            </p:cNvSpPr>
            <p:nvPr/>
          </p:nvSpPr>
          <p:spPr bwMode="auto">
            <a:xfrm>
              <a:off x="4287" y="2107"/>
              <a:ext cx="589" cy="0"/>
            </a:xfrm>
            <a:prstGeom prst="line">
              <a:avLst/>
            </a:prstGeom>
            <a:noFill/>
            <a:ln w="28575"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8" name="Line 18"/>
            <p:cNvSpPr>
              <a:spLocks noChangeShapeType="1"/>
            </p:cNvSpPr>
            <p:nvPr/>
          </p:nvSpPr>
          <p:spPr bwMode="auto">
            <a:xfrm>
              <a:off x="4287" y="2470"/>
              <a:ext cx="589"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59" name="Line 19"/>
            <p:cNvSpPr>
              <a:spLocks noChangeShapeType="1"/>
            </p:cNvSpPr>
            <p:nvPr/>
          </p:nvSpPr>
          <p:spPr bwMode="auto">
            <a:xfrm>
              <a:off x="4287" y="2834"/>
              <a:ext cx="589"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0" name="Line 20"/>
            <p:cNvSpPr>
              <a:spLocks noChangeShapeType="1"/>
            </p:cNvSpPr>
            <p:nvPr/>
          </p:nvSpPr>
          <p:spPr bwMode="auto">
            <a:xfrm>
              <a:off x="4287" y="3197"/>
              <a:ext cx="589"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1" name="Line 21"/>
            <p:cNvSpPr>
              <a:spLocks noChangeShapeType="1"/>
            </p:cNvSpPr>
            <p:nvPr/>
          </p:nvSpPr>
          <p:spPr bwMode="auto">
            <a:xfrm>
              <a:off x="4287" y="2107"/>
              <a:ext cx="0" cy="109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2" name="Line 22"/>
            <p:cNvSpPr>
              <a:spLocks noChangeShapeType="1"/>
            </p:cNvSpPr>
            <p:nvPr/>
          </p:nvSpPr>
          <p:spPr bwMode="auto">
            <a:xfrm>
              <a:off x="4876" y="2107"/>
              <a:ext cx="0" cy="109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3" name="Text Box 23"/>
            <p:cNvSpPr txBox="1">
              <a:spLocks noChangeArrowheads="1"/>
            </p:cNvSpPr>
            <p:nvPr/>
          </p:nvSpPr>
          <p:spPr bwMode="auto">
            <a:xfrm>
              <a:off x="4002" y="1981"/>
              <a:ext cx="15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66"/>
                  </a:solidFill>
                  <a:latin typeface="Arial" charset="0"/>
                </a:rPr>
                <a:t>0</a:t>
              </a:r>
            </a:p>
          </p:txBody>
        </p:sp>
        <p:sp>
          <p:nvSpPr>
            <p:cNvPr id="10264" name="Text Box 24"/>
            <p:cNvSpPr txBox="1">
              <a:spLocks noChangeArrowheads="1"/>
            </p:cNvSpPr>
            <p:nvPr/>
          </p:nvSpPr>
          <p:spPr bwMode="auto">
            <a:xfrm>
              <a:off x="4015" y="2331"/>
              <a:ext cx="173"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66"/>
                  </a:solidFill>
                  <a:latin typeface="Arial" charset="0"/>
                </a:rPr>
                <a:t>B</a:t>
              </a:r>
            </a:p>
          </p:txBody>
        </p:sp>
        <p:sp>
          <p:nvSpPr>
            <p:cNvPr id="10265" name="Text Box 25"/>
            <p:cNvSpPr txBox="1">
              <a:spLocks noChangeArrowheads="1"/>
            </p:cNvSpPr>
            <p:nvPr/>
          </p:nvSpPr>
          <p:spPr bwMode="auto">
            <a:xfrm>
              <a:off x="3924" y="2695"/>
              <a:ext cx="32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66"/>
                  </a:solidFill>
                  <a:latin typeface="Arial" charset="0"/>
                </a:rPr>
                <a:t>B+N</a:t>
              </a:r>
            </a:p>
          </p:txBody>
        </p:sp>
        <p:sp>
          <p:nvSpPr>
            <p:cNvPr id="10266" name="Text Box 26"/>
            <p:cNvSpPr txBox="1">
              <a:spLocks noChangeArrowheads="1"/>
            </p:cNvSpPr>
            <p:nvPr/>
          </p:nvSpPr>
          <p:spPr bwMode="auto">
            <a:xfrm>
              <a:off x="4015" y="3058"/>
              <a:ext cx="186"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66"/>
                  </a:solidFill>
                  <a:latin typeface="Arial" charset="0"/>
                </a:rPr>
                <a:t>M</a:t>
              </a:r>
            </a:p>
          </p:txBody>
        </p:sp>
        <p:sp>
          <p:nvSpPr>
            <p:cNvPr id="10267" name="Text Box 27"/>
            <p:cNvSpPr txBox="1">
              <a:spLocks noChangeArrowheads="1"/>
            </p:cNvSpPr>
            <p:nvPr/>
          </p:nvSpPr>
          <p:spPr bwMode="auto">
            <a:xfrm>
              <a:off x="2699" y="2150"/>
              <a:ext cx="15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66"/>
                  </a:solidFill>
                  <a:latin typeface="Arial" charset="0"/>
                </a:rPr>
                <a:t>0</a:t>
              </a:r>
            </a:p>
          </p:txBody>
        </p:sp>
        <p:sp>
          <p:nvSpPr>
            <p:cNvPr id="10268" name="Text Box 28"/>
            <p:cNvSpPr txBox="1">
              <a:spLocks noChangeArrowheads="1"/>
            </p:cNvSpPr>
            <p:nvPr/>
          </p:nvSpPr>
          <p:spPr bwMode="auto">
            <a:xfrm>
              <a:off x="2699" y="3012"/>
              <a:ext cx="173"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a:solidFill>
                    <a:srgbClr val="000066"/>
                  </a:solidFill>
                  <a:latin typeface="Arial" charset="0"/>
                </a:rPr>
                <a:t>N</a:t>
              </a:r>
            </a:p>
          </p:txBody>
        </p:sp>
        <p:sp>
          <p:nvSpPr>
            <p:cNvPr id="10269" name="Text Box 29"/>
            <p:cNvSpPr txBox="1">
              <a:spLocks noChangeArrowheads="1"/>
            </p:cNvSpPr>
            <p:nvPr/>
          </p:nvSpPr>
          <p:spPr bwMode="auto">
            <a:xfrm>
              <a:off x="1598" y="1820"/>
              <a:ext cx="434"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66"/>
                  </a:solidFill>
                  <a:latin typeface="Arial" charset="0"/>
                </a:rPr>
                <a:t>名空间</a:t>
              </a:r>
            </a:p>
          </p:txBody>
        </p:sp>
        <p:sp>
          <p:nvSpPr>
            <p:cNvPr id="10270" name="Text Box 30"/>
            <p:cNvSpPr txBox="1">
              <a:spLocks noChangeArrowheads="1"/>
            </p:cNvSpPr>
            <p:nvPr/>
          </p:nvSpPr>
          <p:spPr bwMode="auto">
            <a:xfrm>
              <a:off x="2926" y="1820"/>
              <a:ext cx="433"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66"/>
                  </a:solidFill>
                  <a:latin typeface="Arial" charset="0"/>
                </a:rPr>
                <a:t>名空间</a:t>
              </a:r>
            </a:p>
          </p:txBody>
        </p:sp>
        <p:sp>
          <p:nvSpPr>
            <p:cNvPr id="10271" name="Text Box 31"/>
            <p:cNvSpPr txBox="1">
              <a:spLocks noChangeArrowheads="1"/>
            </p:cNvSpPr>
            <p:nvPr/>
          </p:nvSpPr>
          <p:spPr bwMode="auto">
            <a:xfrm>
              <a:off x="2800" y="3287"/>
              <a:ext cx="921"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66"/>
                  </a:solidFill>
                  <a:latin typeface="Arial" charset="0"/>
                </a:rPr>
                <a:t>作业</a:t>
              </a:r>
              <a:r>
                <a:rPr kumimoji="1" lang="en-US" altLang="zh-CN" b="1" dirty="0" err="1">
                  <a:solidFill>
                    <a:srgbClr val="000066"/>
                  </a:solidFill>
                  <a:latin typeface="Arial" charset="0"/>
                </a:rPr>
                <a:t>i</a:t>
              </a:r>
              <a:r>
                <a:rPr kumimoji="1" lang="zh-CN" altLang="en-US" b="1" dirty="0">
                  <a:solidFill>
                    <a:srgbClr val="000066"/>
                  </a:solidFill>
                  <a:latin typeface="Arial" charset="0"/>
                </a:rPr>
                <a:t>的地址空间</a:t>
              </a:r>
            </a:p>
          </p:txBody>
        </p:sp>
        <p:sp>
          <p:nvSpPr>
            <p:cNvPr id="10272" name="Text Box 32"/>
            <p:cNvSpPr txBox="1">
              <a:spLocks noChangeArrowheads="1"/>
            </p:cNvSpPr>
            <p:nvPr/>
          </p:nvSpPr>
          <p:spPr bwMode="auto">
            <a:xfrm>
              <a:off x="1530" y="3287"/>
              <a:ext cx="693"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66"/>
                  </a:solidFill>
                  <a:latin typeface="Arial" charset="0"/>
                </a:rPr>
                <a:t>作业</a:t>
              </a:r>
              <a:r>
                <a:rPr kumimoji="1" lang="en-US" altLang="zh-CN" b="1" dirty="0" err="1">
                  <a:solidFill>
                    <a:srgbClr val="000066"/>
                  </a:solidFill>
                  <a:latin typeface="Arial" charset="0"/>
                </a:rPr>
                <a:t>i</a:t>
              </a:r>
              <a:r>
                <a:rPr kumimoji="1" lang="zh-CN" altLang="en-US" b="1" dirty="0">
                  <a:solidFill>
                    <a:srgbClr val="000066"/>
                  </a:solidFill>
                  <a:latin typeface="Arial" charset="0"/>
                </a:rPr>
                <a:t>源程序</a:t>
              </a:r>
            </a:p>
          </p:txBody>
        </p:sp>
        <p:sp>
          <p:nvSpPr>
            <p:cNvPr id="10273" name="Text Box 33"/>
            <p:cNvSpPr txBox="1">
              <a:spLocks noChangeArrowheads="1"/>
            </p:cNvSpPr>
            <p:nvPr/>
          </p:nvSpPr>
          <p:spPr bwMode="auto">
            <a:xfrm>
              <a:off x="4332" y="3270"/>
              <a:ext cx="547" cy="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66"/>
                  </a:solidFill>
                  <a:latin typeface="Arial" charset="0"/>
                </a:rPr>
                <a:t>主存空间</a:t>
              </a:r>
            </a:p>
          </p:txBody>
        </p:sp>
      </p:grpSp>
      <p:grpSp>
        <p:nvGrpSpPr>
          <p:cNvPr id="10274" name="Group 34"/>
          <p:cNvGrpSpPr>
            <a:grpSpLocks/>
          </p:cNvGrpSpPr>
          <p:nvPr/>
        </p:nvGrpSpPr>
        <p:grpSpPr bwMode="auto">
          <a:xfrm>
            <a:off x="1055688" y="2492375"/>
            <a:ext cx="7332662" cy="1585913"/>
            <a:chOff x="872" y="2894"/>
            <a:chExt cx="3880" cy="999"/>
          </a:xfrm>
        </p:grpSpPr>
        <p:sp>
          <p:nvSpPr>
            <p:cNvPr id="10275" name="Text Box 35"/>
            <p:cNvSpPr txBox="1">
              <a:spLocks noChangeArrowheads="1"/>
            </p:cNvSpPr>
            <p:nvPr/>
          </p:nvSpPr>
          <p:spPr bwMode="auto">
            <a:xfrm>
              <a:off x="872" y="3038"/>
              <a:ext cx="70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b="1">
                  <a:solidFill>
                    <a:srgbClr val="000066"/>
                  </a:solidFill>
                  <a:latin typeface="Arial" charset="0"/>
                </a:rPr>
                <a:t>源程序</a:t>
              </a:r>
            </a:p>
            <a:p>
              <a:pPr algn="ctr"/>
              <a:r>
                <a:rPr kumimoji="1" lang="zh-CN" altLang="en-US" b="1">
                  <a:solidFill>
                    <a:srgbClr val="000066"/>
                  </a:solidFill>
                  <a:latin typeface="Arial" charset="0"/>
                </a:rPr>
                <a:t>（名空间）</a:t>
              </a:r>
            </a:p>
            <a:p>
              <a:pPr algn="ctr"/>
              <a:r>
                <a:rPr kumimoji="1" lang="zh-CN" altLang="en-US" b="1">
                  <a:solidFill>
                    <a:srgbClr val="000066"/>
                  </a:solidFill>
                  <a:latin typeface="Arial" charset="0"/>
                </a:rPr>
                <a:t>名空间</a:t>
              </a:r>
            </a:p>
          </p:txBody>
        </p:sp>
        <p:sp>
          <p:nvSpPr>
            <p:cNvPr id="10276" name="Text Box 36"/>
            <p:cNvSpPr txBox="1">
              <a:spLocks noChangeArrowheads="1"/>
            </p:cNvSpPr>
            <p:nvPr/>
          </p:nvSpPr>
          <p:spPr bwMode="auto">
            <a:xfrm>
              <a:off x="2164" y="3024"/>
              <a:ext cx="8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b="1">
                  <a:solidFill>
                    <a:srgbClr val="000066"/>
                  </a:solidFill>
                  <a:latin typeface="Arial" charset="0"/>
                </a:rPr>
                <a:t>相对目标空间</a:t>
              </a:r>
            </a:p>
            <a:p>
              <a:pPr algn="ctr"/>
              <a:r>
                <a:rPr kumimoji="1" lang="zh-CN" altLang="en-US" b="1">
                  <a:solidFill>
                    <a:srgbClr val="000066"/>
                  </a:solidFill>
                  <a:latin typeface="Arial" charset="0"/>
                </a:rPr>
                <a:t>（地址空间）</a:t>
              </a:r>
            </a:p>
            <a:p>
              <a:pPr algn="ctr"/>
              <a:r>
                <a:rPr kumimoji="1" lang="zh-CN" altLang="en-US" b="1">
                  <a:solidFill>
                    <a:srgbClr val="000066"/>
                  </a:solidFill>
                  <a:latin typeface="Arial" charset="0"/>
                </a:rPr>
                <a:t>地址空间</a:t>
              </a:r>
            </a:p>
          </p:txBody>
        </p:sp>
        <p:sp>
          <p:nvSpPr>
            <p:cNvPr id="10277" name="Text Box 37"/>
            <p:cNvSpPr txBox="1">
              <a:spLocks noChangeArrowheads="1"/>
            </p:cNvSpPr>
            <p:nvPr/>
          </p:nvSpPr>
          <p:spPr bwMode="auto">
            <a:xfrm>
              <a:off x="3820" y="3024"/>
              <a:ext cx="82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b="1">
                  <a:solidFill>
                    <a:srgbClr val="000066"/>
                  </a:solidFill>
                  <a:latin typeface="Arial" charset="0"/>
                </a:rPr>
                <a:t>绝对目标空间</a:t>
              </a:r>
            </a:p>
            <a:p>
              <a:pPr algn="ctr"/>
              <a:r>
                <a:rPr kumimoji="1" lang="zh-CN" altLang="en-US" b="1">
                  <a:solidFill>
                    <a:srgbClr val="000066"/>
                  </a:solidFill>
                  <a:latin typeface="Arial" charset="0"/>
                </a:rPr>
                <a:t>（存储空间）</a:t>
              </a:r>
            </a:p>
            <a:p>
              <a:pPr algn="ctr"/>
              <a:r>
                <a:rPr kumimoji="1" lang="zh-CN" altLang="en-US" b="1">
                  <a:solidFill>
                    <a:srgbClr val="000066"/>
                  </a:solidFill>
                  <a:latin typeface="Arial" charset="0"/>
                </a:rPr>
                <a:t>物理地址空间</a:t>
              </a:r>
            </a:p>
          </p:txBody>
        </p:sp>
        <p:sp>
          <p:nvSpPr>
            <p:cNvPr id="10278" name="Line 38"/>
            <p:cNvSpPr>
              <a:spLocks noChangeShapeType="1"/>
            </p:cNvSpPr>
            <p:nvPr/>
          </p:nvSpPr>
          <p:spPr bwMode="auto">
            <a:xfrm>
              <a:off x="1488" y="3168"/>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9" name="Line 39"/>
            <p:cNvSpPr>
              <a:spLocks noChangeShapeType="1"/>
            </p:cNvSpPr>
            <p:nvPr/>
          </p:nvSpPr>
          <p:spPr bwMode="auto">
            <a:xfrm>
              <a:off x="3024" y="3168"/>
              <a:ext cx="72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0" name="Line 40"/>
            <p:cNvSpPr>
              <a:spLocks noChangeShapeType="1"/>
            </p:cNvSpPr>
            <p:nvPr/>
          </p:nvSpPr>
          <p:spPr bwMode="auto">
            <a:xfrm>
              <a:off x="1200" y="3648"/>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1" name="Line 41"/>
            <p:cNvSpPr>
              <a:spLocks noChangeShapeType="1"/>
            </p:cNvSpPr>
            <p:nvPr/>
          </p:nvSpPr>
          <p:spPr bwMode="auto">
            <a:xfrm flipH="1" flipV="1">
              <a:off x="1152" y="355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2" name="Line 42"/>
            <p:cNvSpPr>
              <a:spLocks noChangeShapeType="1"/>
            </p:cNvSpPr>
            <p:nvPr/>
          </p:nvSpPr>
          <p:spPr bwMode="auto">
            <a:xfrm flipV="1">
              <a:off x="2544" y="3552"/>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3" name="Line 43"/>
            <p:cNvSpPr>
              <a:spLocks noChangeShapeType="1"/>
            </p:cNvSpPr>
            <p:nvPr/>
          </p:nvSpPr>
          <p:spPr bwMode="auto">
            <a:xfrm>
              <a:off x="3744" y="360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4" name="Line 44"/>
            <p:cNvSpPr>
              <a:spLocks noChangeShapeType="1"/>
            </p:cNvSpPr>
            <p:nvPr/>
          </p:nvSpPr>
          <p:spPr bwMode="auto">
            <a:xfrm flipV="1">
              <a:off x="4704" y="3504"/>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5" name="Line 45"/>
            <p:cNvSpPr>
              <a:spLocks noChangeShapeType="1"/>
            </p:cNvSpPr>
            <p:nvPr/>
          </p:nvSpPr>
          <p:spPr bwMode="auto">
            <a:xfrm flipH="1" flipV="1">
              <a:off x="3696" y="3504"/>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6" name="Text Box 46"/>
            <p:cNvSpPr txBox="1">
              <a:spLocks noChangeArrowheads="1"/>
            </p:cNvSpPr>
            <p:nvPr/>
          </p:nvSpPr>
          <p:spPr bwMode="auto">
            <a:xfrm>
              <a:off x="1526" y="3662"/>
              <a:ext cx="3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66"/>
                  </a:solidFill>
                  <a:latin typeface="Arial" charset="0"/>
                </a:rPr>
                <a:t>外存</a:t>
              </a:r>
            </a:p>
          </p:txBody>
        </p:sp>
        <p:sp>
          <p:nvSpPr>
            <p:cNvPr id="10287" name="Text Box 47"/>
            <p:cNvSpPr txBox="1">
              <a:spLocks noChangeArrowheads="1"/>
            </p:cNvSpPr>
            <p:nvPr/>
          </p:nvSpPr>
          <p:spPr bwMode="auto">
            <a:xfrm>
              <a:off x="4032" y="3614"/>
              <a:ext cx="34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dirty="0">
                  <a:solidFill>
                    <a:srgbClr val="000066"/>
                  </a:solidFill>
                  <a:latin typeface="Arial" charset="0"/>
                </a:rPr>
                <a:t>内存</a:t>
              </a:r>
            </a:p>
          </p:txBody>
        </p:sp>
        <p:sp>
          <p:nvSpPr>
            <p:cNvPr id="10288" name="Text Box 48"/>
            <p:cNvSpPr txBox="1">
              <a:spLocks noChangeArrowheads="1"/>
            </p:cNvSpPr>
            <p:nvPr/>
          </p:nvSpPr>
          <p:spPr bwMode="auto">
            <a:xfrm>
              <a:off x="1488" y="2894"/>
              <a:ext cx="5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66"/>
                  </a:solidFill>
                  <a:latin typeface="Arial" charset="0"/>
                </a:rPr>
                <a:t>编译连接</a:t>
              </a:r>
            </a:p>
          </p:txBody>
        </p:sp>
        <p:sp>
          <p:nvSpPr>
            <p:cNvPr id="10289" name="Text Box 49"/>
            <p:cNvSpPr txBox="1">
              <a:spLocks noChangeArrowheads="1"/>
            </p:cNvSpPr>
            <p:nvPr/>
          </p:nvSpPr>
          <p:spPr bwMode="auto">
            <a:xfrm>
              <a:off x="3068" y="2894"/>
              <a:ext cx="70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66"/>
                  </a:solidFill>
                  <a:latin typeface="Arial" charset="0"/>
                </a:rPr>
                <a:t>重定位装入</a:t>
              </a:r>
            </a:p>
          </p:txBody>
        </p:sp>
      </p:grpSp>
      <p:sp>
        <p:nvSpPr>
          <p:cNvPr id="10291" name="Text Box 51"/>
          <p:cNvSpPr txBox="1">
            <a:spLocks noChangeArrowheads="1"/>
          </p:cNvSpPr>
          <p:nvPr/>
        </p:nvSpPr>
        <p:spPr bwMode="auto">
          <a:xfrm>
            <a:off x="112713" y="795338"/>
            <a:ext cx="2974975" cy="1716087"/>
          </a:xfrm>
          <a:prstGeom prst="rect">
            <a:avLst/>
          </a:prstGeom>
          <a:solidFill>
            <a:srgbClr val="FFFFCC"/>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accent2"/>
              </a:buClr>
              <a:buFont typeface="Wingdings" pitchFamily="2" charset="2"/>
              <a:buNone/>
            </a:pPr>
            <a:r>
              <a:rPr lang="zh-CN" altLang="en-US" b="1" dirty="0">
                <a:solidFill>
                  <a:srgbClr val="000066"/>
                </a:solidFill>
              </a:rPr>
              <a:t>高级语言编制的源程序，存</a:t>
            </a:r>
          </a:p>
          <a:p>
            <a:pPr>
              <a:spcBef>
                <a:spcPct val="20000"/>
              </a:spcBef>
              <a:buClr>
                <a:schemeClr val="accent2"/>
              </a:buClr>
              <a:buFont typeface="Wingdings" pitchFamily="2" charset="2"/>
              <a:buNone/>
            </a:pPr>
            <a:r>
              <a:rPr lang="zh-CN" altLang="en-US" b="1" dirty="0">
                <a:solidFill>
                  <a:srgbClr val="000066"/>
                </a:solidFill>
              </a:rPr>
              <a:t>在于由程序员建立的符号名</a:t>
            </a:r>
          </a:p>
          <a:p>
            <a:pPr>
              <a:spcBef>
                <a:spcPct val="20000"/>
              </a:spcBef>
              <a:buClr>
                <a:schemeClr val="accent2"/>
              </a:buClr>
              <a:buFont typeface="Wingdings" pitchFamily="2" charset="2"/>
              <a:buNone/>
            </a:pPr>
            <a:r>
              <a:rPr lang="zh-CN" altLang="en-US" b="1" dirty="0">
                <a:solidFill>
                  <a:srgbClr val="000066"/>
                </a:solidFill>
              </a:rPr>
              <a:t>字空间内，与存储器地址无</a:t>
            </a:r>
          </a:p>
          <a:p>
            <a:pPr>
              <a:spcBef>
                <a:spcPct val="20000"/>
              </a:spcBef>
              <a:buClr>
                <a:schemeClr val="accent2"/>
              </a:buClr>
              <a:buFont typeface="Wingdings" pitchFamily="2" charset="2"/>
              <a:buNone/>
            </a:pPr>
            <a:r>
              <a:rPr lang="zh-CN" altLang="en-US" b="1" dirty="0">
                <a:solidFill>
                  <a:srgbClr val="000066"/>
                </a:solidFill>
              </a:rPr>
              <a:t>任何直接关系，仅是符号名</a:t>
            </a:r>
          </a:p>
          <a:p>
            <a:pPr>
              <a:spcBef>
                <a:spcPct val="20000"/>
              </a:spcBef>
              <a:buClr>
                <a:schemeClr val="accent2"/>
              </a:buClr>
              <a:buFont typeface="Wingdings" pitchFamily="2" charset="2"/>
              <a:buNone/>
            </a:pPr>
            <a:r>
              <a:rPr lang="zh-CN" altLang="en-US" b="1" dirty="0">
                <a:solidFill>
                  <a:srgbClr val="000066"/>
                </a:solidFill>
              </a:rPr>
              <a:t>的集合，称作</a:t>
            </a:r>
            <a:r>
              <a:rPr lang="zh-CN" altLang="en-US" b="1" dirty="0">
                <a:solidFill>
                  <a:srgbClr val="FF0000"/>
                </a:solidFill>
              </a:rPr>
              <a:t>名空间</a:t>
            </a:r>
            <a:endParaRPr lang="zh-CN" altLang="en-US" dirty="0">
              <a:solidFill>
                <a:srgbClr val="FF0000"/>
              </a:solidFill>
            </a:endParaRPr>
          </a:p>
        </p:txBody>
      </p:sp>
      <p:sp>
        <p:nvSpPr>
          <p:cNvPr id="10292" name="Text Box 52"/>
          <p:cNvSpPr txBox="1">
            <a:spLocks noChangeArrowheads="1"/>
          </p:cNvSpPr>
          <p:nvPr/>
        </p:nvSpPr>
        <p:spPr bwMode="auto">
          <a:xfrm>
            <a:off x="3276600" y="982663"/>
            <a:ext cx="2808288" cy="1385887"/>
          </a:xfrm>
          <a:prstGeom prst="rect">
            <a:avLst/>
          </a:prstGeom>
          <a:solidFill>
            <a:srgbClr val="FFFFCC"/>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2"/>
              </a:buClr>
              <a:buFont typeface="Wingdings" pitchFamily="2" charset="2"/>
              <a:buNone/>
            </a:pPr>
            <a:r>
              <a:rPr lang="zh-CN" altLang="en-US" b="1" dirty="0">
                <a:solidFill>
                  <a:srgbClr val="000066"/>
                </a:solidFill>
              </a:rPr>
              <a:t>源程序经编译后所形成的</a:t>
            </a:r>
          </a:p>
          <a:p>
            <a:pPr>
              <a:spcBef>
                <a:spcPct val="20000"/>
              </a:spcBef>
              <a:buClr>
                <a:schemeClr val="accent2"/>
              </a:buClr>
              <a:buFont typeface="Wingdings" pitchFamily="2" charset="2"/>
              <a:buNone/>
            </a:pPr>
            <a:r>
              <a:rPr lang="zh-CN" altLang="en-US" b="1" dirty="0">
                <a:solidFill>
                  <a:srgbClr val="000066"/>
                </a:solidFill>
              </a:rPr>
              <a:t>目标程序，其地址总是从</a:t>
            </a:r>
          </a:p>
          <a:p>
            <a:pPr>
              <a:spcBef>
                <a:spcPct val="20000"/>
              </a:spcBef>
              <a:buClr>
                <a:schemeClr val="accent2"/>
              </a:buClr>
              <a:buFont typeface="Wingdings" pitchFamily="2" charset="2"/>
              <a:buNone/>
            </a:pPr>
            <a:r>
              <a:rPr lang="zh-CN" altLang="en-US" b="1" dirty="0">
                <a:solidFill>
                  <a:srgbClr val="000066"/>
                </a:solidFill>
              </a:rPr>
              <a:t>零开始，因此称目标程序</a:t>
            </a:r>
          </a:p>
          <a:p>
            <a:pPr>
              <a:spcBef>
                <a:spcPct val="20000"/>
              </a:spcBef>
              <a:buClr>
                <a:schemeClr val="accent2"/>
              </a:buClr>
              <a:buFont typeface="Wingdings" pitchFamily="2" charset="2"/>
              <a:buNone/>
            </a:pPr>
            <a:r>
              <a:rPr lang="zh-CN" altLang="en-US" b="1" dirty="0">
                <a:solidFill>
                  <a:srgbClr val="000066"/>
                </a:solidFill>
              </a:rPr>
              <a:t>中的地址</a:t>
            </a:r>
            <a:r>
              <a:rPr lang="zh-CN" altLang="en-US" b="1" dirty="0" smtClean="0">
                <a:solidFill>
                  <a:srgbClr val="000066"/>
                </a:solidFill>
              </a:rPr>
              <a:t>为</a:t>
            </a:r>
            <a:r>
              <a:rPr lang="zh-CN" altLang="en-US" b="1" dirty="0">
                <a:solidFill>
                  <a:srgbClr val="000066"/>
                </a:solidFill>
              </a:rPr>
              <a:t>虚拟</a:t>
            </a:r>
            <a:r>
              <a:rPr lang="zh-CN" altLang="en-US" b="1" dirty="0" smtClean="0">
                <a:solidFill>
                  <a:srgbClr val="FF0000"/>
                </a:solidFill>
              </a:rPr>
              <a:t>地址空间</a:t>
            </a:r>
            <a:endParaRPr lang="zh-CN" altLang="en-US" dirty="0">
              <a:solidFill>
                <a:srgbClr val="FF0000"/>
              </a:solidFill>
            </a:endParaRPr>
          </a:p>
        </p:txBody>
      </p:sp>
      <p:sp>
        <p:nvSpPr>
          <p:cNvPr id="10293" name="Text Box 53"/>
          <p:cNvSpPr txBox="1">
            <a:spLocks noChangeArrowheads="1"/>
          </p:cNvSpPr>
          <p:nvPr/>
        </p:nvSpPr>
        <p:spPr bwMode="auto">
          <a:xfrm>
            <a:off x="6300788" y="692150"/>
            <a:ext cx="2744787" cy="1768475"/>
          </a:xfrm>
          <a:prstGeom prst="rect">
            <a:avLst/>
          </a:prstGeom>
          <a:solidFill>
            <a:srgbClr val="FFFFCC"/>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000066"/>
                </a:solidFill>
              </a:rPr>
              <a:t>目标地址经过链接再装入</a:t>
            </a:r>
          </a:p>
          <a:p>
            <a:r>
              <a:rPr lang="zh-CN" altLang="en-US" b="1" dirty="0">
                <a:solidFill>
                  <a:srgbClr val="000066"/>
                </a:solidFill>
              </a:rPr>
              <a:t>内存时，其分配到的物理</a:t>
            </a:r>
          </a:p>
          <a:p>
            <a:r>
              <a:rPr lang="zh-CN" altLang="en-US" b="1" dirty="0">
                <a:solidFill>
                  <a:srgbClr val="000066"/>
                </a:solidFill>
              </a:rPr>
              <a:t>地址与编译后的相对地址</a:t>
            </a:r>
          </a:p>
          <a:p>
            <a:r>
              <a:rPr lang="zh-CN" altLang="en-US" b="1" dirty="0">
                <a:solidFill>
                  <a:srgbClr val="000066"/>
                </a:solidFill>
              </a:rPr>
              <a:t>是不同的，称为物理地址</a:t>
            </a:r>
          </a:p>
          <a:p>
            <a:r>
              <a:rPr lang="zh-CN" altLang="en-US" b="1" dirty="0">
                <a:solidFill>
                  <a:srgbClr val="000066"/>
                </a:solidFill>
              </a:rPr>
              <a:t>空间，即绝对的地址集合</a:t>
            </a:r>
          </a:p>
          <a:p>
            <a:r>
              <a:rPr lang="zh-CN" altLang="en-US" b="1" dirty="0">
                <a:solidFill>
                  <a:srgbClr val="000066"/>
                </a:solidFill>
              </a:rPr>
              <a:t>（</a:t>
            </a:r>
            <a:r>
              <a:rPr lang="zh-CN" altLang="en-US" b="1" dirty="0" smtClean="0">
                <a:solidFill>
                  <a:srgbClr val="FF0000"/>
                </a:solidFill>
              </a:rPr>
              <a:t>存储空间</a:t>
            </a:r>
            <a:r>
              <a:rPr lang="zh-CN" altLang="en-US" b="1" dirty="0">
                <a:solidFill>
                  <a:srgbClr val="000066"/>
                </a:solidFill>
              </a:rPr>
              <a:t>）</a:t>
            </a:r>
            <a:endParaRPr lang="en-US" altLang="zh-CN" b="1" dirty="0">
              <a:solidFill>
                <a:srgbClr val="000066"/>
              </a:solidFill>
            </a:endParaRPr>
          </a:p>
        </p:txBody>
      </p:sp>
      <p:sp>
        <p:nvSpPr>
          <p:cNvPr id="10294" name="Text Box 54"/>
          <p:cNvSpPr txBox="1">
            <a:spLocks noChangeArrowheads="1"/>
          </p:cNvSpPr>
          <p:nvPr/>
        </p:nvSpPr>
        <p:spPr bwMode="auto">
          <a:xfrm>
            <a:off x="2339975" y="6381750"/>
            <a:ext cx="5040313" cy="425450"/>
          </a:xfrm>
          <a:prstGeom prst="rect">
            <a:avLst/>
          </a:prstGeom>
          <a:solidFill>
            <a:srgbClr val="99CCFF"/>
          </a:solidFill>
          <a:ln w="2857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000" b="1">
                <a:solidFill>
                  <a:srgbClr val="000066"/>
                </a:solidFill>
              </a:rPr>
              <a:t>地址变换示意图</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黑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spAutoFit/>
      </a:bodyPr>
      <a:lstStyle>
        <a:defPPr marL="0" marR="0" indent="0" algn="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920</TotalTime>
  <Words>6395</Words>
  <Application>Microsoft Office PowerPoint</Application>
  <PresentationFormat>全屏显示(4:3)</PresentationFormat>
  <Paragraphs>660</Paragraphs>
  <Slides>67</Slides>
  <Notes>31</Notes>
  <HiddenSlides>29</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67</vt:i4>
      </vt:variant>
    </vt:vector>
  </HeadingPairs>
  <TitlesOfParts>
    <vt:vector size="81" baseType="lpstr">
      <vt:lpstr>Monotype Sorts</vt:lpstr>
      <vt:lpstr>黑体</vt:lpstr>
      <vt:lpstr>华文隶书</vt:lpstr>
      <vt:lpstr>华文中宋</vt:lpstr>
      <vt:lpstr>楷体_GB2312</vt:lpstr>
      <vt:lpstr>宋体</vt:lpstr>
      <vt:lpstr>幼圆</vt:lpstr>
      <vt:lpstr>Arial</vt:lpstr>
      <vt:lpstr>Marlett</vt:lpstr>
      <vt:lpstr>Times New Roman</vt:lpstr>
      <vt:lpstr>Verdana</vt:lpstr>
      <vt:lpstr>Wingdings</vt:lpstr>
      <vt:lpstr>Profile</vt:lpstr>
      <vt:lpstr>1_Profile</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www.ftpdown.com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FtpDown</dc:creator>
  <cp:lastModifiedBy>Maimez XU</cp:lastModifiedBy>
  <cp:revision>287</cp:revision>
  <dcterms:created xsi:type="dcterms:W3CDTF">2007-07-06T05:51:01Z</dcterms:created>
  <dcterms:modified xsi:type="dcterms:W3CDTF">2018-01-08T14:44:43Z</dcterms:modified>
</cp:coreProperties>
</file>