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90" r:id="rId2"/>
  </p:sldMasterIdLst>
  <p:notesMasterIdLst>
    <p:notesMasterId r:id="rId74"/>
  </p:notesMasterIdLst>
  <p:handoutMasterIdLst>
    <p:handoutMasterId r:id="rId75"/>
  </p:handoutMasterIdLst>
  <p:sldIdLst>
    <p:sldId id="420" r:id="rId3"/>
    <p:sldId id="355" r:id="rId4"/>
    <p:sldId id="257" r:id="rId5"/>
    <p:sldId id="258" r:id="rId6"/>
    <p:sldId id="356" r:id="rId7"/>
    <p:sldId id="340" r:id="rId8"/>
    <p:sldId id="259" r:id="rId9"/>
    <p:sldId id="342" r:id="rId10"/>
    <p:sldId id="358" r:id="rId11"/>
    <p:sldId id="341" r:id="rId12"/>
    <p:sldId id="343" r:id="rId13"/>
    <p:sldId id="312" r:id="rId14"/>
    <p:sldId id="344" r:id="rId15"/>
    <p:sldId id="345" r:id="rId16"/>
    <p:sldId id="346" r:id="rId17"/>
    <p:sldId id="347" r:id="rId18"/>
    <p:sldId id="260" r:id="rId19"/>
    <p:sldId id="357" r:id="rId20"/>
    <p:sldId id="348" r:id="rId21"/>
    <p:sldId id="349" r:id="rId22"/>
    <p:sldId id="350" r:id="rId23"/>
    <p:sldId id="351" r:id="rId24"/>
    <p:sldId id="352" r:id="rId25"/>
    <p:sldId id="353" r:id="rId26"/>
    <p:sldId id="263" r:id="rId27"/>
    <p:sldId id="421" r:id="rId28"/>
    <p:sldId id="354" r:id="rId29"/>
    <p:sldId id="361" r:id="rId30"/>
    <p:sldId id="362" r:id="rId31"/>
    <p:sldId id="266" r:id="rId32"/>
    <p:sldId id="272" r:id="rId33"/>
    <p:sldId id="273" r:id="rId34"/>
    <p:sldId id="360" r:id="rId35"/>
    <p:sldId id="363" r:id="rId36"/>
    <p:sldId id="364" r:id="rId37"/>
    <p:sldId id="311" r:id="rId38"/>
    <p:sldId id="365" r:id="rId39"/>
    <p:sldId id="277" r:id="rId40"/>
    <p:sldId id="280" r:id="rId41"/>
    <p:sldId id="366" r:id="rId42"/>
    <p:sldId id="367" r:id="rId43"/>
    <p:sldId id="281" r:id="rId44"/>
    <p:sldId id="371" r:id="rId45"/>
    <p:sldId id="372" r:id="rId46"/>
    <p:sldId id="369" r:id="rId47"/>
    <p:sldId id="373" r:id="rId48"/>
    <p:sldId id="374" r:id="rId49"/>
    <p:sldId id="368" r:id="rId50"/>
    <p:sldId id="375" r:id="rId51"/>
    <p:sldId id="376" r:id="rId52"/>
    <p:sldId id="377" r:id="rId53"/>
    <p:sldId id="289" r:id="rId54"/>
    <p:sldId id="378" r:id="rId55"/>
    <p:sldId id="408" r:id="rId56"/>
    <p:sldId id="411" r:id="rId57"/>
    <p:sldId id="412" r:id="rId58"/>
    <p:sldId id="413" r:id="rId59"/>
    <p:sldId id="401" r:id="rId60"/>
    <p:sldId id="402" r:id="rId61"/>
    <p:sldId id="291" r:id="rId62"/>
    <p:sldId id="415" r:id="rId63"/>
    <p:sldId id="414" r:id="rId64"/>
    <p:sldId id="292" r:id="rId65"/>
    <p:sldId id="293" r:id="rId66"/>
    <p:sldId id="416" r:id="rId67"/>
    <p:sldId id="417" r:id="rId68"/>
    <p:sldId id="418" r:id="rId69"/>
    <p:sldId id="295" r:id="rId70"/>
    <p:sldId id="297" r:id="rId71"/>
    <p:sldId id="422" r:id="rId72"/>
    <p:sldId id="423" r:id="rId7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CC00"/>
    <a:srgbClr val="CC3300"/>
    <a:srgbClr val="FF3300"/>
    <a:srgbClr val="CCFF99"/>
    <a:srgbClr val="FF0000"/>
    <a:srgbClr val="0000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64679" autoAdjust="0"/>
  </p:normalViewPr>
  <p:slideViewPr>
    <p:cSldViewPr snapToGrid="0">
      <p:cViewPr varScale="1">
        <p:scale>
          <a:sx n="48" d="100"/>
          <a:sy n="48" d="100"/>
        </p:scale>
        <p:origin x="1584" y="4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notesViewPr>
    <p:cSldViewPr snapToGrid="0">
      <p:cViewPr varScale="1">
        <p:scale>
          <a:sx n="37" d="100"/>
          <a:sy n="37" d="100"/>
        </p:scale>
        <p:origin x="-1090" y="-5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lvl1pPr>
              <a:defRPr kumimoji="1" sz="130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4022725" y="0"/>
            <a:ext cx="307657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lvl1pPr algn="r">
              <a:defRPr kumimoji="1" sz="13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723438"/>
            <a:ext cx="307657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b" anchorCtr="0" compatLnSpc="1">
            <a:prstTxWarp prst="textNoShape">
              <a:avLst/>
            </a:prstTxWarp>
          </a:bodyPr>
          <a:lstStyle>
            <a:lvl1pPr>
              <a:defRPr kumimoji="1" sz="13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b" anchorCtr="0" compatLnSpc="1">
            <a:prstTxWarp prst="textNoShape">
              <a:avLst/>
            </a:prstTxWarp>
          </a:bodyPr>
          <a:lstStyle>
            <a:lvl1pPr algn="r">
              <a:defRPr kumimoji="1" sz="1300">
                <a:latin typeface="Times New Roman" pitchFamily="18" charset="0"/>
                <a:ea typeface="宋体" pitchFamily="2" charset="-122"/>
              </a:defRPr>
            </a:lvl1pPr>
          </a:lstStyle>
          <a:p>
            <a:pPr>
              <a:defRPr/>
            </a:pPr>
            <a:fld id="{E6F0EC5B-B19C-44D0-B7A8-BD21D08BCA74}" type="slidenum">
              <a:rPr lang="en-US" altLang="zh-CN"/>
              <a:pPr>
                <a:defRPr/>
              </a:pPr>
              <a:t>‹#›</a:t>
            </a:fld>
            <a:endParaRPr lang="en-US" altLang="zh-CN"/>
          </a:p>
        </p:txBody>
      </p:sp>
    </p:spTree>
    <p:extLst>
      <p:ext uri="{BB962C8B-B14F-4D97-AF65-F5344CB8AC3E}">
        <p14:creationId xmlns:p14="http://schemas.microsoft.com/office/powerpoint/2010/main" val="2142290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lvl1pPr>
              <a:defRPr kumimoji="1" sz="130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4022725" y="0"/>
            <a:ext cx="307657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lvl1pPr algn="r">
              <a:defRPr kumimoji="1" sz="1300">
                <a:latin typeface="Times New Roman" pitchFamily="18" charset="0"/>
                <a:ea typeface="宋体" pitchFamily="2" charset="-122"/>
              </a:defRPr>
            </a:lvl1pPr>
          </a:lstStyle>
          <a:p>
            <a:pPr>
              <a:defRPr/>
            </a:pPr>
            <a:endParaRPr lang="en-US" altLang="zh-CN"/>
          </a:p>
        </p:txBody>
      </p:sp>
      <p:sp>
        <p:nvSpPr>
          <p:cNvPr id="71684" name="Rectangle 4"/>
          <p:cNvSpPr>
            <a:spLocks noGrp="1" noRot="1" noChangeAspect="1" noChangeArrowheads="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6150" y="4860925"/>
            <a:ext cx="5207000" cy="4605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b" anchorCtr="0" compatLnSpc="1">
            <a:prstTxWarp prst="textNoShape">
              <a:avLst/>
            </a:prstTxWarp>
          </a:bodyPr>
          <a:lstStyle>
            <a:lvl1pPr>
              <a:defRPr kumimoji="1" sz="130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b" anchorCtr="0" compatLnSpc="1">
            <a:prstTxWarp prst="textNoShape">
              <a:avLst/>
            </a:prstTxWarp>
          </a:bodyPr>
          <a:lstStyle>
            <a:lvl1pPr algn="r">
              <a:defRPr kumimoji="1" sz="1300">
                <a:latin typeface="Times New Roman" pitchFamily="18" charset="0"/>
                <a:ea typeface="宋体" pitchFamily="2" charset="-122"/>
              </a:defRPr>
            </a:lvl1pPr>
          </a:lstStyle>
          <a:p>
            <a:pPr>
              <a:defRPr/>
            </a:pPr>
            <a:fld id="{5752B6AD-8A05-44CA-9732-83BB76FF3A11}" type="slidenum">
              <a:rPr lang="en-US" altLang="zh-CN"/>
              <a:pPr>
                <a:defRPr/>
              </a:pPr>
              <a:t>‹#›</a:t>
            </a:fld>
            <a:endParaRPr lang="en-US" altLang="zh-CN"/>
          </a:p>
        </p:txBody>
      </p:sp>
    </p:spTree>
    <p:extLst>
      <p:ext uri="{BB962C8B-B14F-4D97-AF65-F5344CB8AC3E}">
        <p14:creationId xmlns:p14="http://schemas.microsoft.com/office/powerpoint/2010/main" val="3824916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Verdana" panose="020B0604030504040204" pitchFamily="34" charset="0"/>
                <a:ea typeface="黑体" panose="02010609060101010101" pitchFamily="49" charset="-122"/>
              </a:defRPr>
            </a:lvl1pPr>
            <a:lvl2pPr marL="804763" indent="-309524" eaLnBrk="0" hangingPunct="0">
              <a:defRPr>
                <a:solidFill>
                  <a:schemeClr val="tx1"/>
                </a:solidFill>
                <a:latin typeface="Verdana" panose="020B0604030504040204" pitchFamily="34" charset="0"/>
                <a:ea typeface="黑体" panose="02010609060101010101" pitchFamily="49" charset="-122"/>
              </a:defRPr>
            </a:lvl2pPr>
            <a:lvl3pPr marL="1238098" indent="-247620" eaLnBrk="0" hangingPunct="0">
              <a:defRPr>
                <a:solidFill>
                  <a:schemeClr val="tx1"/>
                </a:solidFill>
                <a:latin typeface="Verdana" panose="020B0604030504040204" pitchFamily="34" charset="0"/>
                <a:ea typeface="黑体" panose="02010609060101010101" pitchFamily="49" charset="-122"/>
              </a:defRPr>
            </a:lvl3pPr>
            <a:lvl4pPr marL="1733337" indent="-247620" eaLnBrk="0" hangingPunct="0">
              <a:defRPr>
                <a:solidFill>
                  <a:schemeClr val="tx1"/>
                </a:solidFill>
                <a:latin typeface="Verdana" panose="020B0604030504040204" pitchFamily="34" charset="0"/>
                <a:ea typeface="黑体" panose="02010609060101010101" pitchFamily="49" charset="-122"/>
              </a:defRPr>
            </a:lvl4pPr>
            <a:lvl5pPr marL="2228576" indent="-247620" eaLnBrk="0" hangingPunct="0">
              <a:defRPr>
                <a:solidFill>
                  <a:schemeClr val="tx1"/>
                </a:solidFill>
                <a:latin typeface="Verdana" panose="020B0604030504040204" pitchFamily="34" charset="0"/>
                <a:ea typeface="黑体" panose="02010609060101010101" pitchFamily="49" charset="-122"/>
              </a:defRPr>
            </a:lvl5pPr>
            <a:lvl6pPr marL="2723815" indent="-24762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3219054" indent="-24762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714293" indent="-24762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4209532" indent="-24762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defRPr/>
            </a:pPr>
            <a:fld id="{8E21A404-6597-4D7A-85FC-59DBB5FE03AF}" type="slidenum">
              <a:rPr kumimoji="1" lang="en-US" altLang="zh-CN">
                <a:solidFill>
                  <a:srgbClr val="000000"/>
                </a:solidFill>
                <a:latin typeface="Times New Roman" panose="02020603050405020304" pitchFamily="18" charset="0"/>
              </a:rPr>
              <a:pPr eaLnBrk="1" hangingPunct="1">
                <a:defRPr/>
              </a:pPr>
              <a:t>1</a:t>
            </a:fld>
            <a:endParaRPr kumimoji="1" lang="en-US" altLang="zh-CN">
              <a:solidFill>
                <a:srgbClr val="000000"/>
              </a:solidFill>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dirty="0" smtClean="0">
              <a:ea typeface="黑体" panose="02010609060101010101" pitchFamily="49" charset="-122"/>
            </a:endParaRPr>
          </a:p>
        </p:txBody>
      </p:sp>
    </p:spTree>
    <p:extLst>
      <p:ext uri="{BB962C8B-B14F-4D97-AF65-F5344CB8AC3E}">
        <p14:creationId xmlns:p14="http://schemas.microsoft.com/office/powerpoint/2010/main" val="185606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完全二叉树：对满二叉树，从树根开始，按照层次从上往下，从左往右，依次编号，树根编号为</a:t>
            </a:r>
            <a:r>
              <a:rPr lang="en-US" altLang="zh-CN" dirty="0" smtClean="0">
                <a:ea typeface="宋体" charset="-122"/>
              </a:rPr>
              <a:t>1</a:t>
            </a:r>
            <a:r>
              <a:rPr lang="zh-CN" altLang="en-US" dirty="0" smtClean="0">
                <a:ea typeface="宋体" charset="-122"/>
              </a:rPr>
              <a:t>。若某一棵树，对其结点按照上述原则编号，如果其结点编号与满二叉树上相应位置的结点编号完全一致，则称该树为完全二叉树。</a:t>
            </a:r>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25</a:t>
            </a:fld>
            <a:endParaRPr lang="en-US" altLang="zh-CN"/>
          </a:p>
        </p:txBody>
      </p:sp>
    </p:spTree>
    <p:extLst>
      <p:ext uri="{BB962C8B-B14F-4D97-AF65-F5344CB8AC3E}">
        <p14:creationId xmlns:p14="http://schemas.microsoft.com/office/powerpoint/2010/main" val="33365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p:spPr>
        <p:txBody>
          <a:bodyPr/>
          <a:lstStyle/>
          <a:p>
            <a:r>
              <a:rPr lang="zh-CN" altLang="en-US" dirty="0" smtClean="0">
                <a:ea typeface="宋体" charset="-122"/>
              </a:rPr>
              <a:t>完全二叉树：对满二叉树，从树根开始，按照层次从上往下，从左往右，依次编号，树根编号为</a:t>
            </a:r>
            <a:r>
              <a:rPr lang="en-US" altLang="zh-CN" dirty="0" smtClean="0">
                <a:ea typeface="宋体" charset="-122"/>
              </a:rPr>
              <a:t>1</a:t>
            </a:r>
            <a:r>
              <a:rPr lang="zh-CN" altLang="en-US" dirty="0" smtClean="0">
                <a:ea typeface="宋体" charset="-122"/>
              </a:rPr>
              <a:t>。若某一棵树，对其结点按照上述原则编号，如果其结点编号与满二叉树上相应位置的结点编号完全一致，则称该树为完全二叉树。</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下取整函数：表示不超过</a:t>
            </a:r>
            <a:r>
              <a:rPr lang="en-US" altLang="zh-CN" dirty="0" smtClean="0">
                <a:ea typeface="宋体" charset="-122"/>
              </a:rPr>
              <a:t>n</a:t>
            </a:r>
            <a:r>
              <a:rPr lang="zh-CN" altLang="en-US" dirty="0" smtClean="0">
                <a:ea typeface="宋体" charset="-122"/>
              </a:rPr>
              <a:t>的整数中最大的一个</a:t>
            </a:r>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49192AE-0005-45B2-B508-78B27C7EF00C}" type="slidenum">
              <a:rPr lang="en-US" altLang="zh-CN" smtClean="0">
                <a:latin typeface="Times New Roman" pitchFamily="18" charset="0"/>
              </a:rPr>
              <a:pPr eaLnBrk="1" hangingPunct="1"/>
              <a:t>26</a:t>
            </a:fld>
            <a:endParaRPr lang="en-US"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p:spPr>
        <p:txBody>
          <a:bodyPr/>
          <a:lstStyle/>
          <a:p>
            <a:r>
              <a:rPr lang="en-US" altLang="zh-CN" dirty="0" smtClean="0">
                <a:ea typeface="宋体" charset="-122"/>
              </a:rPr>
              <a:t>1</a:t>
            </a:r>
            <a:r>
              <a:rPr lang="zh-CN" altLang="en-US" dirty="0" smtClean="0">
                <a:ea typeface="宋体" charset="-122"/>
              </a:rPr>
              <a:t>、证明完全二叉树中任何一层最左的结点编号</a:t>
            </a:r>
            <a:r>
              <a:rPr lang="en-US" altLang="zh-CN" dirty="0" smtClean="0">
                <a:ea typeface="宋体" charset="-122"/>
              </a:rPr>
              <a:t>n</a:t>
            </a:r>
            <a:r>
              <a:rPr lang="zh-CN" altLang="en-US" dirty="0" smtClean="0">
                <a:ea typeface="宋体" charset="-122"/>
              </a:rPr>
              <a:t>，则其左子树为</a:t>
            </a:r>
            <a:r>
              <a:rPr lang="en-US" altLang="zh-CN" dirty="0" smtClean="0">
                <a:ea typeface="宋体" charset="-122"/>
              </a:rPr>
              <a:t>2n</a:t>
            </a:r>
            <a:r>
              <a:rPr lang="zh-CN" altLang="en-US" dirty="0" smtClean="0">
                <a:ea typeface="宋体" charset="-122"/>
              </a:rPr>
              <a:t>，右子树为</a:t>
            </a:r>
            <a:r>
              <a:rPr lang="en-US" altLang="zh-CN" dirty="0" smtClean="0">
                <a:ea typeface="宋体" charset="-122"/>
              </a:rPr>
              <a:t>2n+1</a:t>
            </a:r>
          </a:p>
          <a:p>
            <a:r>
              <a:rPr lang="zh-CN" altLang="en-US" dirty="0" smtClean="0">
                <a:ea typeface="宋体" charset="-122"/>
              </a:rPr>
              <a:t>假设</a:t>
            </a:r>
            <a:r>
              <a:rPr lang="en-US" altLang="zh-CN" dirty="0" smtClean="0">
                <a:ea typeface="宋体" charset="-122"/>
              </a:rPr>
              <a:t>n</a:t>
            </a:r>
            <a:r>
              <a:rPr lang="zh-CN" altLang="en-US" dirty="0" smtClean="0">
                <a:ea typeface="宋体" charset="-122"/>
              </a:rPr>
              <a:t>位于第</a:t>
            </a:r>
            <a:r>
              <a:rPr lang="en-US" altLang="zh-CN" dirty="0" smtClean="0">
                <a:ea typeface="宋体" charset="-122"/>
              </a:rPr>
              <a:t>L</a:t>
            </a:r>
            <a:r>
              <a:rPr lang="zh-CN" altLang="en-US" dirty="0" smtClean="0">
                <a:ea typeface="宋体" charset="-122"/>
              </a:rPr>
              <a:t>层，则其左、右子树位于</a:t>
            </a:r>
            <a:r>
              <a:rPr lang="en-US" altLang="zh-CN" dirty="0" smtClean="0">
                <a:ea typeface="宋体" charset="-122"/>
              </a:rPr>
              <a:t>L+1</a:t>
            </a:r>
            <a:r>
              <a:rPr lang="zh-CN" altLang="en-US" dirty="0" smtClean="0">
                <a:ea typeface="宋体" charset="-122"/>
              </a:rPr>
              <a:t>层，容易证得：</a:t>
            </a:r>
            <a:endParaRPr lang="en-US" altLang="zh-CN" dirty="0" smtClean="0">
              <a:ea typeface="宋体" charset="-122"/>
            </a:endParaRPr>
          </a:p>
          <a:p>
            <a:r>
              <a:rPr lang="en-US" altLang="zh-CN" dirty="0" smtClean="0">
                <a:ea typeface="宋体" charset="-122"/>
              </a:rPr>
              <a:t>n = 2^(L-1)</a:t>
            </a:r>
            <a:r>
              <a:rPr lang="zh-CN" altLang="en-US" dirty="0" smtClean="0">
                <a:ea typeface="宋体" charset="-122"/>
              </a:rPr>
              <a:t>；</a:t>
            </a:r>
            <a:endParaRPr lang="en-US" altLang="zh-CN" dirty="0" smtClean="0">
              <a:ea typeface="宋体" charset="-122"/>
            </a:endParaRPr>
          </a:p>
          <a:p>
            <a:r>
              <a:rPr lang="en-US" altLang="zh-CN" dirty="0" err="1" smtClean="0">
                <a:ea typeface="宋体" charset="-122"/>
              </a:rPr>
              <a:t>nl</a:t>
            </a:r>
            <a:r>
              <a:rPr lang="en-US" altLang="zh-CN" dirty="0" smtClean="0">
                <a:ea typeface="宋体" charset="-122"/>
              </a:rPr>
              <a:t> = 2^L</a:t>
            </a:r>
          </a:p>
          <a:p>
            <a:r>
              <a:rPr lang="zh-CN" altLang="en-US" dirty="0" smtClean="0">
                <a:ea typeface="宋体" charset="-122"/>
              </a:rPr>
              <a:t>所以 </a:t>
            </a:r>
            <a:r>
              <a:rPr lang="en-US" altLang="zh-CN" dirty="0" err="1" smtClean="0">
                <a:ea typeface="宋体" charset="-122"/>
              </a:rPr>
              <a:t>nl</a:t>
            </a:r>
            <a:r>
              <a:rPr lang="en-US" altLang="zh-CN" dirty="0" smtClean="0">
                <a:ea typeface="宋体" charset="-122"/>
              </a:rPr>
              <a:t> = 2n</a:t>
            </a:r>
            <a:r>
              <a:rPr lang="zh-CN" altLang="en-US" dirty="0" smtClean="0">
                <a:ea typeface="宋体" charset="-122"/>
              </a:rPr>
              <a:t>，</a:t>
            </a:r>
            <a:r>
              <a:rPr lang="en-US" altLang="zh-CN" dirty="0" smtClean="0">
                <a:ea typeface="宋体" charset="-122"/>
              </a:rPr>
              <a:t>nr = 2n+1</a:t>
            </a:r>
            <a:r>
              <a:rPr lang="zh-CN" altLang="en-US" dirty="0" smtClean="0">
                <a:ea typeface="宋体" charset="-122"/>
              </a:rPr>
              <a:t>；</a:t>
            </a:r>
            <a:endParaRPr lang="en-US" altLang="zh-CN" dirty="0" smtClean="0">
              <a:ea typeface="宋体" charset="-122"/>
            </a:endParaRPr>
          </a:p>
          <a:p>
            <a:r>
              <a:rPr lang="en-US" altLang="zh-CN" dirty="0" smtClean="0">
                <a:ea typeface="宋体" charset="-122"/>
              </a:rPr>
              <a:t>2</a:t>
            </a:r>
            <a:r>
              <a:rPr lang="zh-CN" altLang="en-US" dirty="0" smtClean="0">
                <a:ea typeface="宋体" charset="-122"/>
              </a:rPr>
              <a:t>、再证明完全二叉树中任一节点编号</a:t>
            </a:r>
            <a:r>
              <a:rPr lang="en-US" altLang="zh-CN" dirty="0" smtClean="0">
                <a:ea typeface="宋体" charset="-122"/>
              </a:rPr>
              <a:t>n,</a:t>
            </a:r>
            <a:r>
              <a:rPr lang="zh-CN" altLang="en-US" dirty="0" smtClean="0">
                <a:ea typeface="宋体" charset="-122"/>
              </a:rPr>
              <a:t>则其左子树为</a:t>
            </a:r>
            <a:r>
              <a:rPr lang="en-US" altLang="zh-CN" dirty="0" smtClean="0">
                <a:ea typeface="宋体" charset="-122"/>
              </a:rPr>
              <a:t>2n,</a:t>
            </a:r>
            <a:r>
              <a:rPr lang="zh-CN" altLang="en-US" dirty="0" smtClean="0">
                <a:ea typeface="宋体" charset="-122"/>
              </a:rPr>
              <a:t>右子树为</a:t>
            </a:r>
            <a:r>
              <a:rPr lang="en-US" altLang="zh-CN" dirty="0" smtClean="0">
                <a:ea typeface="宋体" charset="-122"/>
              </a:rPr>
              <a:t>2n+1</a:t>
            </a:r>
          </a:p>
          <a:p>
            <a:r>
              <a:rPr lang="zh-CN" altLang="en-US" dirty="0" smtClean="0">
                <a:ea typeface="宋体" charset="-122"/>
              </a:rPr>
              <a:t>任意结点编号</a:t>
            </a:r>
            <a:r>
              <a:rPr lang="en-US" altLang="zh-CN" dirty="0" smtClean="0">
                <a:ea typeface="宋体" charset="-122"/>
              </a:rPr>
              <a:t>n</a:t>
            </a:r>
            <a:r>
              <a:rPr lang="zh-CN" altLang="en-US" dirty="0" smtClean="0">
                <a:ea typeface="宋体" charset="-122"/>
              </a:rPr>
              <a:t>，设该结点所在层</a:t>
            </a:r>
            <a:r>
              <a:rPr lang="en-US" altLang="zh-CN" dirty="0" smtClean="0">
                <a:ea typeface="宋体" charset="-122"/>
              </a:rPr>
              <a:t>L</a:t>
            </a:r>
            <a:r>
              <a:rPr lang="zh-CN" altLang="en-US" dirty="0" smtClean="0">
                <a:ea typeface="宋体" charset="-122"/>
              </a:rPr>
              <a:t>的最左结点的编号为</a:t>
            </a:r>
            <a:r>
              <a:rPr lang="en-US" altLang="zh-CN" dirty="0" smtClean="0">
                <a:ea typeface="宋体" charset="-122"/>
              </a:rPr>
              <a:t>m</a:t>
            </a:r>
            <a:r>
              <a:rPr lang="zh-CN" altLang="en-US" dirty="0" smtClean="0">
                <a:ea typeface="宋体" charset="-122"/>
              </a:rPr>
              <a:t>，则可知</a:t>
            </a:r>
            <a:endParaRPr lang="en-US" altLang="zh-CN" dirty="0" smtClean="0">
              <a:ea typeface="宋体" charset="-122"/>
            </a:endParaRPr>
          </a:p>
          <a:p>
            <a:r>
              <a:rPr lang="en-US" altLang="zh-CN" dirty="0" smtClean="0">
                <a:ea typeface="宋体" charset="-122"/>
              </a:rPr>
              <a:t>L</a:t>
            </a:r>
            <a:r>
              <a:rPr lang="zh-CN" altLang="en-US" dirty="0" smtClean="0">
                <a:ea typeface="宋体" charset="-122"/>
              </a:rPr>
              <a:t>层中位于结点</a:t>
            </a:r>
            <a:r>
              <a:rPr lang="en-US" altLang="zh-CN" dirty="0" smtClean="0">
                <a:ea typeface="宋体" charset="-122"/>
              </a:rPr>
              <a:t>n</a:t>
            </a:r>
            <a:r>
              <a:rPr lang="zh-CN" altLang="en-US" dirty="0" smtClean="0">
                <a:ea typeface="宋体" charset="-122"/>
              </a:rPr>
              <a:t>左侧的结点数为</a:t>
            </a:r>
            <a:r>
              <a:rPr lang="en-US" altLang="zh-CN" dirty="0" smtClean="0">
                <a:ea typeface="宋体" charset="-122"/>
              </a:rPr>
              <a:t>n-m</a:t>
            </a:r>
            <a:r>
              <a:rPr lang="zh-CN" altLang="en-US" dirty="0" smtClean="0">
                <a:ea typeface="宋体" charset="-122"/>
              </a:rPr>
              <a:t>，由此可知在</a:t>
            </a:r>
            <a:r>
              <a:rPr lang="en-US" altLang="zh-CN" dirty="0" smtClean="0">
                <a:ea typeface="宋体" charset="-122"/>
              </a:rPr>
              <a:t>L+1</a:t>
            </a:r>
            <a:r>
              <a:rPr lang="zh-CN" altLang="en-US" dirty="0" smtClean="0">
                <a:ea typeface="宋体" charset="-122"/>
              </a:rPr>
              <a:t>层，位于</a:t>
            </a:r>
            <a:r>
              <a:rPr lang="en-US" altLang="zh-CN" dirty="0" smtClean="0">
                <a:ea typeface="宋体" charset="-122"/>
              </a:rPr>
              <a:t>n</a:t>
            </a:r>
            <a:r>
              <a:rPr lang="zh-CN" altLang="en-US" dirty="0" smtClean="0">
                <a:ea typeface="宋体" charset="-122"/>
              </a:rPr>
              <a:t>左树之前的结点有</a:t>
            </a:r>
            <a:r>
              <a:rPr lang="en-US" altLang="zh-CN" dirty="0" smtClean="0">
                <a:ea typeface="宋体" charset="-122"/>
              </a:rPr>
              <a:t>2(n-m</a:t>
            </a:r>
            <a:r>
              <a:rPr lang="zh-CN" altLang="en-US" dirty="0" smtClean="0">
                <a:ea typeface="宋体" charset="-122"/>
              </a:rPr>
              <a:t>）个。</a:t>
            </a:r>
            <a:endParaRPr lang="en-US" altLang="zh-CN" dirty="0" smtClean="0">
              <a:ea typeface="宋体" charset="-122"/>
            </a:endParaRPr>
          </a:p>
          <a:p>
            <a:r>
              <a:rPr lang="zh-CN" altLang="en-US" dirty="0" smtClean="0">
                <a:ea typeface="宋体" charset="-122"/>
              </a:rPr>
              <a:t>由</a:t>
            </a:r>
            <a:r>
              <a:rPr lang="en-US" altLang="zh-CN" dirty="0" smtClean="0">
                <a:ea typeface="宋体" charset="-122"/>
              </a:rPr>
              <a:t>1</a:t>
            </a:r>
            <a:r>
              <a:rPr lang="zh-CN" altLang="en-US" dirty="0" smtClean="0">
                <a:ea typeface="宋体" charset="-122"/>
              </a:rPr>
              <a:t>可知，</a:t>
            </a:r>
            <a:r>
              <a:rPr lang="en-US" altLang="zh-CN" dirty="0" smtClean="0">
                <a:ea typeface="宋体" charset="-122"/>
              </a:rPr>
              <a:t>L+1</a:t>
            </a:r>
            <a:r>
              <a:rPr lang="zh-CN" altLang="en-US" dirty="0" smtClean="0">
                <a:ea typeface="宋体" charset="-122"/>
              </a:rPr>
              <a:t>层最左侧的结点编号为</a:t>
            </a:r>
            <a:r>
              <a:rPr lang="en-US" altLang="zh-CN" dirty="0" smtClean="0">
                <a:ea typeface="宋体" charset="-122"/>
              </a:rPr>
              <a:t>2m</a:t>
            </a:r>
            <a:r>
              <a:rPr lang="zh-CN" altLang="en-US" dirty="0" smtClean="0">
                <a:ea typeface="宋体" charset="-122"/>
              </a:rPr>
              <a:t>，因此左树编号为</a:t>
            </a:r>
            <a:r>
              <a:rPr lang="en-US" altLang="zh-CN" dirty="0" smtClean="0">
                <a:ea typeface="宋体" charset="-122"/>
              </a:rPr>
              <a:t>2m+2(n-m) = 2n</a:t>
            </a:r>
            <a:r>
              <a:rPr lang="zh-CN" altLang="en-US" dirty="0" smtClean="0">
                <a:ea typeface="宋体" charset="-122"/>
              </a:rPr>
              <a:t>，右树编号为</a:t>
            </a:r>
            <a:r>
              <a:rPr lang="en-US" altLang="zh-CN" dirty="0" smtClean="0">
                <a:ea typeface="宋体" charset="-122"/>
              </a:rPr>
              <a:t>2n+1</a:t>
            </a:r>
            <a:r>
              <a:rPr lang="zh-CN" altLang="en-US" dirty="0" smtClean="0">
                <a:ea typeface="宋体" charset="-122"/>
              </a:rPr>
              <a:t>。</a:t>
            </a:r>
            <a:endParaRPr lang="en-US" altLang="zh-CN" dirty="0" smtClean="0">
              <a:ea typeface="宋体" charset="-122"/>
            </a:endParaRPr>
          </a:p>
          <a:p>
            <a:endParaRPr lang="en-US" altLang="zh-CN" dirty="0" smtClean="0">
              <a:ea typeface="宋体" charset="-122"/>
            </a:endParaRPr>
          </a:p>
          <a:p>
            <a:endParaRPr lang="zh-CN" altLang="en-US" dirty="0" smtClean="0">
              <a:ea typeface="宋体" charset="-122"/>
            </a:endParaRPr>
          </a:p>
        </p:txBody>
      </p:sp>
      <p:sp>
        <p:nvSpPr>
          <p:cNvPr id="76804"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79A9C0-697E-4DD7-ABD7-6AC08216F55A}" type="slidenum">
              <a:rPr lang="en-US" altLang="zh-CN" smtClean="0">
                <a:latin typeface="Times New Roman" pitchFamily="18" charset="0"/>
              </a:rPr>
              <a:pPr eaLnBrk="1" hangingPunct="1"/>
              <a:t>28</a:t>
            </a:fld>
            <a:endParaRPr lang="en-US"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29</a:t>
            </a:fld>
            <a:endParaRPr lang="en-US" altLang="zh-CN"/>
          </a:p>
        </p:txBody>
      </p:sp>
    </p:spTree>
    <p:extLst>
      <p:ext uri="{BB962C8B-B14F-4D97-AF65-F5344CB8AC3E}">
        <p14:creationId xmlns:p14="http://schemas.microsoft.com/office/powerpoint/2010/main" val="386525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30</a:t>
            </a:fld>
            <a:endParaRPr lang="en-US" altLang="zh-CN"/>
          </a:p>
        </p:txBody>
      </p:sp>
    </p:spTree>
    <p:extLst>
      <p:ext uri="{BB962C8B-B14F-4D97-AF65-F5344CB8AC3E}">
        <p14:creationId xmlns:p14="http://schemas.microsoft.com/office/powerpoint/2010/main" val="2706240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p:spPr>
        <p:txBody>
          <a:bodyPr/>
          <a:lstStyle/>
          <a:p>
            <a:r>
              <a:rPr lang="zh-CN" altLang="en-US" smtClean="0">
                <a:ea typeface="宋体" charset="-122"/>
              </a:rPr>
              <a:t>根据性质</a:t>
            </a:r>
            <a:r>
              <a:rPr lang="en-US" altLang="zh-CN" smtClean="0">
                <a:ea typeface="宋体" charset="-122"/>
              </a:rPr>
              <a:t>3-1</a:t>
            </a:r>
            <a:r>
              <a:rPr lang="zh-CN" altLang="en-US" smtClean="0">
                <a:ea typeface="宋体" charset="-122"/>
              </a:rPr>
              <a:t>，包含</a:t>
            </a:r>
            <a:r>
              <a:rPr lang="en-US" altLang="zh-CN" smtClean="0">
                <a:ea typeface="宋体" charset="-122"/>
              </a:rPr>
              <a:t>n</a:t>
            </a:r>
            <a:r>
              <a:rPr lang="zh-CN" altLang="en-US" smtClean="0">
                <a:ea typeface="宋体" charset="-122"/>
              </a:rPr>
              <a:t>（</a:t>
            </a:r>
            <a:r>
              <a:rPr lang="en-US" altLang="zh-CN" smtClean="0">
                <a:ea typeface="宋体" charset="-122"/>
              </a:rPr>
              <a:t>n&gt;0</a:t>
            </a:r>
            <a:r>
              <a:rPr lang="zh-CN" altLang="en-US" smtClean="0">
                <a:ea typeface="宋体" charset="-122"/>
              </a:rPr>
              <a:t>）个结点的二叉树边数为</a:t>
            </a:r>
            <a:r>
              <a:rPr lang="en-US" altLang="zh-CN" smtClean="0">
                <a:ea typeface="宋体" charset="-122"/>
              </a:rPr>
              <a:t>n-1</a:t>
            </a:r>
            <a:r>
              <a:rPr lang="zh-CN" altLang="en-US" smtClean="0">
                <a:ea typeface="宋体" charset="-122"/>
              </a:rPr>
              <a:t>，所以空指针域</a:t>
            </a:r>
            <a:r>
              <a:rPr lang="en-US" altLang="zh-CN" smtClean="0">
                <a:ea typeface="宋体" charset="-122"/>
              </a:rPr>
              <a:t>=2n-(n-1)=n+1</a:t>
            </a:r>
          </a:p>
          <a:p>
            <a:endParaRPr lang="zh-CN" altLang="en-US" smtClean="0">
              <a:ea typeface="宋体" charset="-122"/>
            </a:endParaRPr>
          </a:p>
        </p:txBody>
      </p:sp>
      <p:sp>
        <p:nvSpPr>
          <p:cNvPr id="77828"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1C2D278-7670-497D-A320-C43DCD708D45}" type="slidenum">
              <a:rPr lang="en-US" altLang="zh-CN" smtClean="0">
                <a:latin typeface="Times New Roman" pitchFamily="18" charset="0"/>
              </a:rPr>
              <a:pPr eaLnBrk="1" hangingPunct="1"/>
              <a:t>33</a:t>
            </a:fld>
            <a:endParaRPr lang="en-US"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如何想到实用栈的？</a:t>
            </a:r>
            <a:endParaRPr lang="zh-CN" altLang="en-US" dirty="0"/>
          </a:p>
        </p:txBody>
      </p:sp>
      <p:sp>
        <p:nvSpPr>
          <p:cNvPr id="4" name="Slide Number Placeholder 3"/>
          <p:cNvSpPr>
            <a:spLocks noGrp="1"/>
          </p:cNvSpPr>
          <p:nvPr>
            <p:ph type="sldNum" sz="quarter" idx="10"/>
          </p:nvPr>
        </p:nvSpPr>
        <p:spPr/>
        <p:txBody>
          <a:bodyPr/>
          <a:lstStyle/>
          <a:p>
            <a:pPr>
              <a:defRPr/>
            </a:pPr>
            <a:fld id="{5752B6AD-8A05-44CA-9732-83BB76FF3A11}" type="slidenum">
              <a:rPr lang="en-US" altLang="zh-CN" smtClean="0"/>
              <a:pPr>
                <a:defRPr/>
              </a:pPr>
              <a:t>44</a:t>
            </a:fld>
            <a:endParaRPr lang="en-US" altLang="zh-CN"/>
          </a:p>
        </p:txBody>
      </p:sp>
    </p:spTree>
    <p:extLst>
      <p:ext uri="{BB962C8B-B14F-4D97-AF65-F5344CB8AC3E}">
        <p14:creationId xmlns:p14="http://schemas.microsoft.com/office/powerpoint/2010/main" val="2331607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52</a:t>
            </a:fld>
            <a:endParaRPr lang="en-US" altLang="zh-CN"/>
          </a:p>
        </p:txBody>
      </p:sp>
    </p:spTree>
    <p:extLst>
      <p:ext uri="{BB962C8B-B14F-4D97-AF65-F5344CB8AC3E}">
        <p14:creationId xmlns:p14="http://schemas.microsoft.com/office/powerpoint/2010/main" val="1224244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若根结点为</a:t>
            </a:r>
            <a:r>
              <a:rPr lang="en-US" altLang="zh-CN" dirty="0" smtClean="0"/>
              <a:t>0</a:t>
            </a:r>
            <a:r>
              <a:rPr lang="zh-CN" altLang="en-US" dirty="0" smtClean="0"/>
              <a:t>层，叶结点到根结点的路径长度为叶结点的层数</a:t>
            </a:r>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60</a:t>
            </a:fld>
            <a:endParaRPr lang="en-US" altLang="zh-CN"/>
          </a:p>
        </p:txBody>
      </p:sp>
    </p:spTree>
    <p:extLst>
      <p:ext uri="{BB962C8B-B14F-4D97-AF65-F5344CB8AC3E}">
        <p14:creationId xmlns:p14="http://schemas.microsoft.com/office/powerpoint/2010/main" val="4273355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p:spPr>
        <p:txBody>
          <a:bodyPr/>
          <a:lstStyle/>
          <a:p>
            <a:r>
              <a:rPr lang="zh-CN" altLang="en-US" dirty="0" smtClean="0">
                <a:ea typeface="宋体" charset="-122"/>
              </a:rPr>
              <a:t>权：某结点被赋予的一个实数；表示估测的概率或出现的频率</a:t>
            </a:r>
            <a:endParaRPr lang="en-US" altLang="zh-CN" dirty="0" smtClean="0">
              <a:ea typeface="宋体" charset="-122"/>
            </a:endParaRPr>
          </a:p>
          <a:p>
            <a:r>
              <a:rPr lang="zh-CN" altLang="en-US" dirty="0" smtClean="0">
                <a:ea typeface="宋体" charset="-122"/>
              </a:rPr>
              <a:t>结点带权路径长度：从该结点到树根之间的路径长度*该结点的权值；</a:t>
            </a:r>
            <a:endParaRPr lang="en-US" altLang="zh-CN" dirty="0" smtClean="0">
              <a:ea typeface="宋体" charset="-122"/>
            </a:endParaRPr>
          </a:p>
        </p:txBody>
      </p:sp>
      <p:sp>
        <p:nvSpPr>
          <p:cNvPr id="78852"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51F6F3-BA20-437A-8A5E-69B608F6834C}" type="slidenum">
              <a:rPr lang="en-US" altLang="zh-CN" smtClean="0">
                <a:latin typeface="Times New Roman" pitchFamily="18" charset="0"/>
              </a:rPr>
              <a:pPr eaLnBrk="1" hangingPunct="1"/>
              <a:t>61</a:t>
            </a:fld>
            <a:endParaRPr lang="en-US"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3</a:t>
            </a:fld>
            <a:endParaRPr lang="en-US" altLang="zh-CN"/>
          </a:p>
        </p:txBody>
      </p:sp>
    </p:spTree>
    <p:extLst>
      <p:ext uri="{BB962C8B-B14F-4D97-AF65-F5344CB8AC3E}">
        <p14:creationId xmlns:p14="http://schemas.microsoft.com/office/powerpoint/2010/main" val="751489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霍夫曼编码使用变长编码表对源符号（如文件中的一个字母）进行编码，其中变长编码表是通过一种评估来源符号出现概率的方法得到的，出现概率高的字母使用较短的编码，反之出现概率低的则使用较长的编码，这便使编码之后的字符串的平均长度、期望值降低，从而达到无损压缩数据的目的。</a:t>
            </a:r>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69</a:t>
            </a:fld>
            <a:endParaRPr lang="en-US" altLang="zh-CN"/>
          </a:p>
        </p:txBody>
      </p:sp>
    </p:spTree>
    <p:extLst>
      <p:ext uri="{BB962C8B-B14F-4D97-AF65-F5344CB8AC3E}">
        <p14:creationId xmlns:p14="http://schemas.microsoft.com/office/powerpoint/2010/main" val="2693446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36</a:t>
            </a:r>
            <a:r>
              <a:rPr lang="zh-CN" altLang="en-US" dirty="0" smtClean="0"/>
              <a:t>个字符</a:t>
            </a:r>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70</a:t>
            </a:fld>
            <a:endParaRPr lang="en-US" altLang="zh-CN"/>
          </a:p>
        </p:txBody>
      </p:sp>
    </p:spTree>
    <p:extLst>
      <p:ext uri="{BB962C8B-B14F-4D97-AF65-F5344CB8AC3E}">
        <p14:creationId xmlns:p14="http://schemas.microsoft.com/office/powerpoint/2010/main" val="2410701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288bits</a:t>
            </a:r>
            <a:r>
              <a:rPr lang="zh-CN" altLang="en-US" dirty="0" smtClean="0"/>
              <a:t>，</a:t>
            </a:r>
            <a:r>
              <a:rPr lang="en-US" altLang="zh-CN" dirty="0" smtClean="0"/>
              <a:t>Huffman</a:t>
            </a:r>
            <a:r>
              <a:rPr lang="zh-CN" altLang="en-US" dirty="0" smtClean="0"/>
              <a:t>编码只需</a:t>
            </a:r>
            <a:r>
              <a:rPr lang="en-US" altLang="zh-CN" smtClean="0"/>
              <a:t>135bits</a:t>
            </a:r>
            <a:endParaRPr lang="zh-CN" altLang="en-US"/>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71</a:t>
            </a:fld>
            <a:endParaRPr lang="en-US" altLang="zh-CN"/>
          </a:p>
        </p:txBody>
      </p:sp>
    </p:spTree>
    <p:extLst>
      <p:ext uri="{BB962C8B-B14F-4D97-AF65-F5344CB8AC3E}">
        <p14:creationId xmlns:p14="http://schemas.microsoft.com/office/powerpoint/2010/main" val="1393255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14</a:t>
            </a:fld>
            <a:endParaRPr lang="en-US" altLang="zh-CN"/>
          </a:p>
        </p:txBody>
      </p:sp>
    </p:spTree>
    <p:extLst>
      <p:ext uri="{BB962C8B-B14F-4D97-AF65-F5344CB8AC3E}">
        <p14:creationId xmlns:p14="http://schemas.microsoft.com/office/powerpoint/2010/main" val="1149074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p:spPr>
        <p:txBody>
          <a:bodyPr/>
          <a:lstStyle/>
          <a:p>
            <a:r>
              <a:rPr lang="zh-CN" altLang="en-US" dirty="0" smtClean="0">
                <a:ea typeface="宋体" charset="-122"/>
              </a:rPr>
              <a:t>链式存储结构</a:t>
            </a:r>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D9FF4E2-DBDD-4C40-9BB0-1D84F655BD14}" type="slidenum">
              <a:rPr lang="en-US" altLang="zh-CN" smtClean="0">
                <a:latin typeface="Times New Roman" pitchFamily="18" charset="0"/>
              </a:rPr>
              <a:pPr eaLnBrk="1" hangingPunct="1"/>
              <a:t>16</a:t>
            </a:fld>
            <a:endParaRPr lang="en-US"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18</a:t>
            </a:fld>
            <a:endParaRPr lang="en-US" altLang="zh-CN"/>
          </a:p>
        </p:txBody>
      </p:sp>
    </p:spTree>
    <p:extLst>
      <p:ext uri="{BB962C8B-B14F-4D97-AF65-F5344CB8AC3E}">
        <p14:creationId xmlns:p14="http://schemas.microsoft.com/office/powerpoint/2010/main" val="43688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每一层次上结点的个数</a:t>
            </a:r>
            <a:endParaRPr lang="zh-CN" altLang="en-US" dirty="0"/>
          </a:p>
        </p:txBody>
      </p:sp>
      <p:sp>
        <p:nvSpPr>
          <p:cNvPr id="4" name="灯片编号占位符 3"/>
          <p:cNvSpPr>
            <a:spLocks noGrp="1"/>
          </p:cNvSpPr>
          <p:nvPr>
            <p:ph type="sldNum" sz="quarter" idx="10"/>
          </p:nvPr>
        </p:nvSpPr>
        <p:spPr/>
        <p:txBody>
          <a:bodyPr/>
          <a:lstStyle/>
          <a:p>
            <a:pPr>
              <a:defRPr/>
            </a:pPr>
            <a:fld id="{5752B6AD-8A05-44CA-9732-83BB76FF3A11}" type="slidenum">
              <a:rPr lang="en-US" altLang="zh-CN" smtClean="0"/>
              <a:pPr>
                <a:defRPr/>
              </a:pPr>
              <a:t>21</a:t>
            </a:fld>
            <a:endParaRPr lang="en-US" altLang="zh-CN"/>
          </a:p>
        </p:txBody>
      </p:sp>
    </p:spTree>
    <p:extLst>
      <p:ext uri="{BB962C8B-B14F-4D97-AF65-F5344CB8AC3E}">
        <p14:creationId xmlns:p14="http://schemas.microsoft.com/office/powerpoint/2010/main" val="2208522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p:spPr>
        <p:txBody>
          <a:bodyPr/>
          <a:lstStyle/>
          <a:p>
            <a:r>
              <a:rPr lang="zh-CN" altLang="en-US" dirty="0" smtClean="0">
                <a:ea typeface="宋体" charset="-122"/>
              </a:rPr>
              <a:t>二叉树结点的个数</a:t>
            </a:r>
          </a:p>
        </p:txBody>
      </p:sp>
      <p:sp>
        <p:nvSpPr>
          <p:cNvPr id="73732"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1FD58B-38A9-4FE2-BAD1-F4EF35022045}" type="slidenum">
              <a:rPr lang="en-US" altLang="zh-CN" smtClean="0">
                <a:latin typeface="Times New Roman" pitchFamily="18" charset="0"/>
              </a:rPr>
              <a:pPr eaLnBrk="1" hangingPunct="1"/>
              <a:t>22</a:t>
            </a:fld>
            <a:endParaRPr lang="en-US"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p:spPr>
        <p:txBody>
          <a:bodyPr/>
          <a:lstStyle/>
          <a:p>
            <a:r>
              <a:rPr lang="en-US" altLang="zh-CN" dirty="0" smtClean="0">
                <a:ea typeface="宋体" charset="-122"/>
              </a:rPr>
              <a:t>n</a:t>
            </a:r>
            <a:r>
              <a:rPr lang="en-US" altLang="zh-CN" baseline="-25000" dirty="0" smtClean="0">
                <a:ea typeface="宋体" charset="-122"/>
              </a:rPr>
              <a:t>0</a:t>
            </a:r>
            <a:r>
              <a:rPr lang="zh-CN" altLang="en-US" dirty="0" smtClean="0">
                <a:ea typeface="宋体" charset="-122"/>
              </a:rPr>
              <a:t>叶子结点：二叉树中度为</a:t>
            </a:r>
            <a:r>
              <a:rPr lang="en-US" altLang="zh-CN" dirty="0" smtClean="0">
                <a:ea typeface="宋体" charset="-122"/>
              </a:rPr>
              <a:t>0</a:t>
            </a:r>
            <a:r>
              <a:rPr lang="zh-CN" altLang="en-US" dirty="0" smtClean="0">
                <a:ea typeface="宋体" charset="-122"/>
              </a:rPr>
              <a:t>的结点；</a:t>
            </a:r>
            <a:endParaRPr lang="en-US" altLang="zh-CN" dirty="0" smtClean="0">
              <a:ea typeface="宋体" charset="-122"/>
            </a:endParaRPr>
          </a:p>
          <a:p>
            <a:r>
              <a:rPr lang="en-US" altLang="zh-CN" dirty="0" smtClean="0">
                <a:ea typeface="宋体" charset="-122"/>
              </a:rPr>
              <a:t>n</a:t>
            </a:r>
            <a:r>
              <a:rPr lang="en-US" altLang="zh-CN" baseline="-25000" dirty="0" smtClean="0">
                <a:ea typeface="宋体" charset="-122"/>
              </a:rPr>
              <a:t>1</a:t>
            </a:r>
            <a:r>
              <a:rPr lang="zh-CN" altLang="en-US" dirty="0" smtClean="0">
                <a:ea typeface="宋体" charset="-122"/>
              </a:rPr>
              <a:t>结点：二叉树中度为</a:t>
            </a:r>
            <a:r>
              <a:rPr lang="en-US" altLang="zh-CN" dirty="0" smtClean="0">
                <a:ea typeface="宋体" charset="-122"/>
              </a:rPr>
              <a:t>1</a:t>
            </a:r>
            <a:r>
              <a:rPr lang="zh-CN" altLang="en-US" dirty="0" smtClean="0">
                <a:ea typeface="宋体" charset="-122"/>
              </a:rPr>
              <a:t>的结点；</a:t>
            </a:r>
            <a:endParaRPr lang="en-US" altLang="zh-CN" dirty="0" smtClean="0">
              <a:ea typeface="宋体" charset="-122"/>
            </a:endParaRPr>
          </a:p>
          <a:p>
            <a:r>
              <a:rPr lang="en-US" altLang="zh-CN" dirty="0" smtClean="0">
                <a:ea typeface="宋体" charset="-122"/>
              </a:rPr>
              <a:t>n</a:t>
            </a:r>
            <a:r>
              <a:rPr lang="en-US" altLang="zh-CN" baseline="-25000" dirty="0" smtClean="0">
                <a:ea typeface="宋体" charset="-122"/>
              </a:rPr>
              <a:t>2</a:t>
            </a:r>
            <a:r>
              <a:rPr lang="zh-CN" altLang="en-US" dirty="0" smtClean="0">
                <a:ea typeface="宋体" charset="-122"/>
              </a:rPr>
              <a:t>结点：二叉树中度为</a:t>
            </a:r>
            <a:r>
              <a:rPr lang="en-US" altLang="zh-CN" dirty="0" smtClean="0">
                <a:ea typeface="宋体" charset="-122"/>
              </a:rPr>
              <a:t>2</a:t>
            </a:r>
            <a:r>
              <a:rPr lang="zh-CN" altLang="en-US" dirty="0" smtClean="0">
                <a:ea typeface="宋体" charset="-122"/>
              </a:rPr>
              <a:t>的结点；</a:t>
            </a:r>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76F3C1-31FA-4B45-AEC2-AEC436AC9062}" type="slidenum">
              <a:rPr lang="en-US" altLang="zh-CN" smtClean="0">
                <a:latin typeface="Times New Roman" pitchFamily="18" charset="0"/>
              </a:rPr>
              <a:pPr eaLnBrk="1" hangingPunct="1"/>
              <a:t>23</a:t>
            </a:fld>
            <a:endParaRPr lang="en-US"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p:spPr>
        <p:txBody>
          <a:bodyPr/>
          <a:lstStyle/>
          <a:p>
            <a:endParaRPr lang="zh-CN" altLang="en-US" dirty="0" smtClean="0">
              <a:ea typeface="宋体" charset="-122"/>
            </a:endParaRPr>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49192AE-0005-45B2-B508-78B27C7EF00C}" type="slidenum">
              <a:rPr lang="en-US" altLang="zh-CN" smtClean="0">
                <a:latin typeface="Times New Roman" pitchFamily="18" charset="0"/>
              </a:rPr>
              <a:pPr eaLnBrk="1" hangingPunct="1"/>
              <a:t>24</a:t>
            </a:fld>
            <a:endParaRPr lang="en-US"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AutoShape 7"/>
          <p:cNvSpPr>
            <a:spLocks noChangeArrowheads="1"/>
          </p:cNvSpPr>
          <p:nvPr/>
        </p:nvSpPr>
        <p:spPr bwMode="auto">
          <a:xfrm>
            <a:off x="685800" y="2836863"/>
            <a:ext cx="7772400" cy="109537"/>
          </a:xfrm>
          <a:custGeom>
            <a:avLst/>
            <a:gdLst>
              <a:gd name="T0" fmla="*/ 0 w 1000"/>
              <a:gd name="T1" fmla="*/ 0 h 1000"/>
              <a:gd name="T2" fmla="*/ 2147483647 w 1000"/>
              <a:gd name="T3" fmla="*/ 0 h 1000"/>
              <a:gd name="T4" fmla="*/ 2147483647 w 1000"/>
              <a:gd name="T5" fmla="*/ 11998354 h 1000"/>
              <a:gd name="T6" fmla="*/ 0 w 1000"/>
              <a:gd name="T7" fmla="*/ 11998354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 name="Text Box 8"/>
          <p:cNvSpPr txBox="1">
            <a:spLocks noChangeArrowheads="1"/>
          </p:cNvSpPr>
          <p:nvPr userDrawn="1"/>
        </p:nvSpPr>
        <p:spPr bwMode="auto">
          <a:xfrm>
            <a:off x="1284288" y="908050"/>
            <a:ext cx="6229350" cy="1920875"/>
          </a:xfrm>
          <a:prstGeom prst="rect">
            <a:avLst/>
          </a:prstGeom>
          <a:noFill/>
          <a:ln>
            <a:noFill/>
          </a:ln>
          <a:effectLst>
            <a:outerShdw dist="74053" dir="3542175" algn="ctr" rotWithShape="0">
              <a:srgbClr val="666699">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6600" dirty="0" smtClean="0">
                <a:solidFill>
                  <a:srgbClr val="000066"/>
                </a:solidFill>
                <a:ea typeface="华文隶书" pitchFamily="2" charset="-122"/>
              </a:rPr>
              <a:t>软件技术基础</a:t>
            </a:r>
          </a:p>
          <a:p>
            <a:pPr eaLnBrk="1" hangingPunct="1">
              <a:defRPr/>
            </a:pPr>
            <a:r>
              <a:rPr lang="zh-CN" altLang="en-US" sz="5400" dirty="0" smtClean="0">
                <a:solidFill>
                  <a:srgbClr val="000066"/>
                </a:solidFill>
                <a:ea typeface="华文隶书" pitchFamily="2" charset="-122"/>
              </a:rPr>
              <a:t>        </a:t>
            </a:r>
            <a:r>
              <a:rPr lang="en-US" altLang="zh-CN" sz="5400" dirty="0" smtClean="0">
                <a:solidFill>
                  <a:srgbClr val="000066"/>
                </a:solidFill>
                <a:latin typeface="Arial" charset="0"/>
                <a:ea typeface="华文隶书" pitchFamily="2" charset="-122"/>
              </a:rPr>
              <a:t>——</a:t>
            </a:r>
            <a:r>
              <a:rPr lang="zh-CN" altLang="en-US" sz="5400" dirty="0" smtClean="0">
                <a:solidFill>
                  <a:srgbClr val="000066"/>
                </a:solidFill>
                <a:ea typeface="华文隶书" pitchFamily="2" charset="-122"/>
              </a:rPr>
              <a:t>数据结构</a:t>
            </a:r>
          </a:p>
        </p:txBody>
      </p:sp>
      <p:sp>
        <p:nvSpPr>
          <p:cNvPr id="4" name="Text Box 9"/>
          <p:cNvSpPr txBox="1">
            <a:spLocks noChangeArrowheads="1"/>
          </p:cNvSpPr>
          <p:nvPr userDrawn="1"/>
        </p:nvSpPr>
        <p:spPr bwMode="auto">
          <a:xfrm>
            <a:off x="1430338" y="3429000"/>
            <a:ext cx="551815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defRPr/>
            </a:pPr>
            <a:r>
              <a:rPr lang="zh-CN" altLang="en-US" sz="3200" dirty="0" smtClean="0">
                <a:solidFill>
                  <a:srgbClr val="000066"/>
                </a:solidFill>
                <a:ea typeface="华文隶书" pitchFamily="2" charset="-122"/>
              </a:rPr>
              <a:t>杭州电子科技大学自动化学院</a:t>
            </a:r>
            <a:endParaRPr lang="en-US" altLang="zh-CN" sz="3200" dirty="0" smtClean="0">
              <a:solidFill>
                <a:srgbClr val="000066"/>
              </a:solidFill>
              <a:ea typeface="华文隶书" pitchFamily="2" charset="-122"/>
            </a:endParaRPr>
          </a:p>
          <a:p>
            <a:pPr algn="ctr" eaLnBrk="1" hangingPunct="1">
              <a:defRPr/>
            </a:pPr>
            <a:r>
              <a:rPr lang="zh-CN" altLang="en-US" sz="3200" dirty="0" smtClean="0">
                <a:solidFill>
                  <a:srgbClr val="000066"/>
                </a:solidFill>
                <a:ea typeface="华文隶书" pitchFamily="2" charset="-122"/>
              </a:rPr>
              <a:t>信息与控制研究所</a:t>
            </a:r>
          </a:p>
        </p:txBody>
      </p:sp>
      <p:sp>
        <p:nvSpPr>
          <p:cNvPr id="5" name="Text Box 10"/>
          <p:cNvSpPr txBox="1">
            <a:spLocks noChangeArrowheads="1"/>
          </p:cNvSpPr>
          <p:nvPr userDrawn="1"/>
        </p:nvSpPr>
        <p:spPr bwMode="auto">
          <a:xfrm>
            <a:off x="3348038" y="5194300"/>
            <a:ext cx="34575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2400" b="1" dirty="0" smtClean="0">
                <a:solidFill>
                  <a:srgbClr val="000066"/>
                </a:solidFill>
                <a:latin typeface="华文隶书" pitchFamily="2" charset="-122"/>
                <a:ea typeface="华文隶书" pitchFamily="2" charset="-122"/>
              </a:rPr>
              <a:t>教师：许欢</a:t>
            </a:r>
          </a:p>
          <a:p>
            <a:pPr eaLnBrk="1" hangingPunct="1">
              <a:defRPr/>
            </a:pPr>
            <a:r>
              <a:rPr lang="en-US" altLang="zh-CN" sz="2400" b="1" dirty="0" smtClean="0">
                <a:solidFill>
                  <a:srgbClr val="000066"/>
                </a:solidFill>
                <a:latin typeface="华文隶书" pitchFamily="2" charset="-122"/>
                <a:ea typeface="华文隶书" pitchFamily="2" charset="-122"/>
              </a:rPr>
              <a:t>E-mail</a:t>
            </a:r>
            <a:r>
              <a:rPr lang="zh-CN" altLang="en-US" sz="2400" b="1" dirty="0" smtClean="0">
                <a:solidFill>
                  <a:srgbClr val="000066"/>
                </a:solidFill>
                <a:latin typeface="华文隶书" pitchFamily="2" charset="-122"/>
                <a:ea typeface="华文隶书" pitchFamily="2" charset="-122"/>
              </a:rPr>
              <a:t>：</a:t>
            </a:r>
            <a:r>
              <a:rPr lang="en-US" altLang="zh-CN" sz="2400" b="1" dirty="0" smtClean="0">
                <a:solidFill>
                  <a:srgbClr val="000066"/>
                </a:solidFill>
                <a:latin typeface="华文隶书" pitchFamily="2" charset="-122"/>
                <a:ea typeface="华文隶书" pitchFamily="2" charset="-122"/>
              </a:rPr>
              <a:t>xuhuan@hdu.edu.cn</a:t>
            </a:r>
            <a:endParaRPr lang="zh-CN" altLang="en-US" sz="2400" b="1" dirty="0" smtClean="0">
              <a:solidFill>
                <a:srgbClr val="000066"/>
              </a:solidFill>
              <a:latin typeface="华文隶书" pitchFamily="2" charset="-122"/>
              <a:ea typeface="华文隶书" pitchFamily="2" charset="-122"/>
            </a:endParaRPr>
          </a:p>
        </p:txBody>
      </p:sp>
    </p:spTree>
    <p:extLst>
      <p:ext uri="{BB962C8B-B14F-4D97-AF65-F5344CB8AC3E}">
        <p14:creationId xmlns:p14="http://schemas.microsoft.com/office/powerpoint/2010/main" val="270011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91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51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51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986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925513"/>
            <a:ext cx="3924300" cy="5500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925513"/>
            <a:ext cx="3924300" cy="2673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751263"/>
            <a:ext cx="3924300" cy="2674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5925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343B4E9-CBD9-4941-98BE-E35CED000EBD}" type="slidenum">
              <a:rPr lang="zh-CN" altLang="en-US"/>
              <a:pPr>
                <a:defRPr/>
              </a:pPr>
              <a:t>‹#›</a:t>
            </a:fld>
            <a:endParaRPr lang="zh-CN" altLang="en-US" dirty="0"/>
          </a:p>
        </p:txBody>
      </p:sp>
    </p:spTree>
    <p:extLst>
      <p:ext uri="{BB962C8B-B14F-4D97-AF65-F5344CB8AC3E}">
        <p14:creationId xmlns:p14="http://schemas.microsoft.com/office/powerpoint/2010/main" val="2482681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1"/>
          <p:cNvSpPr>
            <a:spLocks noGrp="1"/>
          </p:cNvSpPr>
          <p:nvPr>
            <p:ph type="sldNum" sz="quarter" idx="10"/>
          </p:nvPr>
        </p:nvSpPr>
        <p:spPr/>
        <p:txBody>
          <a:bodyPr/>
          <a:lstStyle>
            <a:lvl1pPr>
              <a:defRPr/>
            </a:lvl1pPr>
          </a:lstStyle>
          <a:p>
            <a:pPr>
              <a:defRPr/>
            </a:pPr>
            <a:fld id="{E11C9C18-F57D-4E04-8AFD-11D8210BCB03}" type="slidenum">
              <a:rPr lang="zh-CN" altLang="en-US"/>
              <a:pPr>
                <a:defRPr/>
              </a:pPr>
              <a:t>‹#›</a:t>
            </a:fld>
            <a:endParaRPr lang="zh-CN" altLang="en-US" dirty="0"/>
          </a:p>
        </p:txBody>
      </p:sp>
    </p:spTree>
    <p:extLst>
      <p:ext uri="{BB962C8B-B14F-4D97-AF65-F5344CB8AC3E}">
        <p14:creationId xmlns:p14="http://schemas.microsoft.com/office/powerpoint/2010/main" val="2655215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300423BA-4B2A-426E-A3DB-71AE4F0A1096}" type="slidenum">
              <a:rPr lang="zh-CN" altLang="en-US"/>
              <a:pPr>
                <a:defRPr/>
              </a:pPr>
              <a:t>‹#›</a:t>
            </a:fld>
            <a:endParaRPr lang="zh-CN" altLang="en-US" dirty="0"/>
          </a:p>
        </p:txBody>
      </p:sp>
    </p:spTree>
    <p:extLst>
      <p:ext uri="{BB962C8B-B14F-4D97-AF65-F5344CB8AC3E}">
        <p14:creationId xmlns:p14="http://schemas.microsoft.com/office/powerpoint/2010/main" val="1749665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
          <p:cNvSpPr>
            <a:spLocks noGrp="1"/>
          </p:cNvSpPr>
          <p:nvPr>
            <p:ph type="sldNum" sz="quarter" idx="10"/>
          </p:nvPr>
        </p:nvSpPr>
        <p:spPr/>
        <p:txBody>
          <a:bodyPr/>
          <a:lstStyle>
            <a:lvl1pPr>
              <a:defRPr/>
            </a:lvl1pPr>
          </a:lstStyle>
          <a:p>
            <a:pPr>
              <a:defRPr/>
            </a:pPr>
            <a:fld id="{DD4B64AF-F1E8-47D9-8760-8C3F82C4E424}" type="slidenum">
              <a:rPr lang="zh-CN" altLang="en-US"/>
              <a:pPr>
                <a:defRPr/>
              </a:pPr>
              <a:t>‹#›</a:t>
            </a:fld>
            <a:endParaRPr lang="zh-CN" altLang="en-US" dirty="0"/>
          </a:p>
        </p:txBody>
      </p:sp>
    </p:spTree>
    <p:extLst>
      <p:ext uri="{BB962C8B-B14F-4D97-AF65-F5344CB8AC3E}">
        <p14:creationId xmlns:p14="http://schemas.microsoft.com/office/powerpoint/2010/main" val="10899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pPr>
              <a:defRPr/>
            </a:pPr>
            <a:fld id="{CD07BAC5-0411-4053-8158-1403BF5159FA}" type="slidenum">
              <a:rPr lang="zh-CN" altLang="en-US"/>
              <a:pPr>
                <a:defRPr/>
              </a:pPr>
              <a:t>‹#›</a:t>
            </a:fld>
            <a:endParaRPr lang="zh-CN" altLang="en-US" dirty="0"/>
          </a:p>
        </p:txBody>
      </p:sp>
    </p:spTree>
    <p:extLst>
      <p:ext uri="{BB962C8B-B14F-4D97-AF65-F5344CB8AC3E}">
        <p14:creationId xmlns:p14="http://schemas.microsoft.com/office/powerpoint/2010/main" val="4071525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A68203EC-A530-4747-B0DE-321F0DE6A32D}" type="slidenum">
              <a:rPr lang="zh-CN" altLang="en-US"/>
              <a:pPr>
                <a:defRPr/>
              </a:pPr>
              <a:t>‹#›</a:t>
            </a:fld>
            <a:endParaRPr lang="zh-CN" altLang="en-US" dirty="0"/>
          </a:p>
        </p:txBody>
      </p:sp>
    </p:spTree>
    <p:extLst>
      <p:ext uri="{BB962C8B-B14F-4D97-AF65-F5344CB8AC3E}">
        <p14:creationId xmlns:p14="http://schemas.microsoft.com/office/powerpoint/2010/main" val="126731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
          <p:cNvSpPr>
            <a:spLocks noGrp="1"/>
          </p:cNvSpPr>
          <p:nvPr>
            <p:ph type="sldNum" sz="quarter" idx="10"/>
          </p:nvPr>
        </p:nvSpPr>
        <p:spPr/>
        <p:txBody>
          <a:bodyPr/>
          <a:lstStyle>
            <a:lvl1pPr>
              <a:defRPr/>
            </a:lvl1pPr>
          </a:lstStyle>
          <a:p>
            <a:pPr>
              <a:defRPr/>
            </a:pPr>
            <a:fld id="{2FCD0455-DCD4-481A-BAEF-039E547B46DB}" type="slidenum">
              <a:rPr lang="zh-CN" altLang="en-US"/>
              <a:pPr>
                <a:defRPr/>
              </a:pPr>
              <a:t>‹#›</a:t>
            </a:fld>
            <a:endParaRPr lang="zh-CN" altLang="en-US" dirty="0"/>
          </a:p>
        </p:txBody>
      </p:sp>
    </p:spTree>
    <p:extLst>
      <p:ext uri="{BB962C8B-B14F-4D97-AF65-F5344CB8AC3E}">
        <p14:creationId xmlns:p14="http://schemas.microsoft.com/office/powerpoint/2010/main" val="224775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6494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75184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7984E297-2458-4074-ABDB-FBDC717BEAC4}" type="slidenum">
              <a:rPr lang="zh-CN" altLang="en-US"/>
              <a:pPr>
                <a:defRPr/>
              </a:pPr>
              <a:t>‹#›</a:t>
            </a:fld>
            <a:endParaRPr lang="zh-CN" altLang="en-US" dirty="0"/>
          </a:p>
        </p:txBody>
      </p:sp>
    </p:spTree>
    <p:extLst>
      <p:ext uri="{BB962C8B-B14F-4D97-AF65-F5344CB8AC3E}">
        <p14:creationId xmlns:p14="http://schemas.microsoft.com/office/powerpoint/2010/main" val="2826916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5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5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2C6F6CE-A152-4F8F-A243-294A5F9244DD}" type="slidenum">
              <a:rPr lang="zh-CN" altLang="en-US"/>
              <a:pPr>
                <a:defRPr/>
              </a:pPr>
              <a:t>‹#›</a:t>
            </a:fld>
            <a:endParaRPr lang="zh-CN" altLang="en-US" dirty="0"/>
          </a:p>
        </p:txBody>
      </p:sp>
    </p:spTree>
    <p:extLst>
      <p:ext uri="{BB962C8B-B14F-4D97-AF65-F5344CB8AC3E}">
        <p14:creationId xmlns:p14="http://schemas.microsoft.com/office/powerpoint/2010/main" val="30605991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F27C74DD-78A3-44F5-A201-7A81C1F412A7}" type="slidenum">
              <a:rPr lang="zh-CN" altLang="en-US"/>
              <a:pPr>
                <a:defRPr/>
              </a:pPr>
              <a:t>‹#›</a:t>
            </a:fld>
            <a:endParaRPr lang="zh-CN" altLang="en-US" dirty="0"/>
          </a:p>
        </p:txBody>
      </p:sp>
    </p:spTree>
    <p:extLst>
      <p:ext uri="{BB962C8B-B14F-4D97-AF65-F5344CB8AC3E}">
        <p14:creationId xmlns:p14="http://schemas.microsoft.com/office/powerpoint/2010/main" val="3931101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813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a:solidFill>
                <a:srgbClr val="000000"/>
              </a:solidFill>
              <a:ea typeface="黑体" panose="02010609060101010101" pitchFamily="49" charset="-122"/>
            </a:endParaRPr>
          </a:p>
        </p:txBody>
      </p:sp>
      <p:sp>
        <p:nvSpPr>
          <p:cNvPr id="440322" name="Rectangle 2"/>
          <p:cNvSpPr>
            <a:spLocks noGrp="1" noChangeArrowheads="1"/>
          </p:cNvSpPr>
          <p:nvPr>
            <p:ph type="ctrTitle"/>
          </p:nvPr>
        </p:nvSpPr>
        <p:spPr>
          <a:xfrm>
            <a:off x="685800" y="1193800"/>
            <a:ext cx="7772400" cy="1371600"/>
          </a:xfrm>
          <a:prstGeom prst="rect">
            <a:avLst/>
          </a:prstGeom>
        </p:spPr>
        <p:txBody>
          <a:bodyPr/>
          <a:lstStyle>
            <a:lvl1pPr>
              <a:defRPr sz="6600"/>
            </a:lvl1pPr>
          </a:lstStyle>
          <a:p>
            <a:pPr lvl="0"/>
            <a:r>
              <a:rPr lang="zh-CN" altLang="en-US" noProof="0" smtClean="0"/>
              <a:t>单击此处编辑母版标题样式</a:t>
            </a:r>
          </a:p>
        </p:txBody>
      </p:sp>
      <p:sp>
        <p:nvSpPr>
          <p:cNvPr id="440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5000">
                <a:ea typeface="华文隶书"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234480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225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925513"/>
            <a:ext cx="3924300" cy="5500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925513"/>
            <a:ext cx="3924300" cy="5500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1478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689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8460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6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5086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7811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925513"/>
            <a:ext cx="8001000" cy="550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550863" y="727075"/>
            <a:ext cx="7958137"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8" name="Line 5"/>
          <p:cNvSpPr>
            <a:spLocks noChangeShapeType="1"/>
          </p:cNvSpPr>
          <p:nvPr/>
        </p:nvSpPr>
        <p:spPr bwMode="auto">
          <a:xfrm flipV="1">
            <a:off x="609600" y="64770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 name="Text Box 9"/>
          <p:cNvSpPr txBox="1">
            <a:spLocks noChangeArrowheads="1"/>
          </p:cNvSpPr>
          <p:nvPr userDrawn="1"/>
        </p:nvSpPr>
        <p:spPr bwMode="auto">
          <a:xfrm>
            <a:off x="677863" y="84138"/>
            <a:ext cx="5786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4000" b="1" smtClean="0">
                <a:solidFill>
                  <a:srgbClr val="000066"/>
                </a:solidFill>
                <a:ea typeface="黑体" pitchFamily="2" charset="-122"/>
              </a:rPr>
              <a:t>数据结构</a:t>
            </a:r>
            <a:r>
              <a:rPr lang="en-US" altLang="zh-CN" sz="4000" b="1" smtClean="0">
                <a:solidFill>
                  <a:srgbClr val="000066"/>
                </a:solidFill>
                <a:latin typeface="Arial" charset="0"/>
                <a:ea typeface="黑体" pitchFamily="2" charset="-122"/>
              </a:rPr>
              <a:t>——</a:t>
            </a:r>
            <a:r>
              <a:rPr lang="zh-CN" altLang="en-US" sz="4000" b="1" smtClean="0">
                <a:solidFill>
                  <a:srgbClr val="000066"/>
                </a:solidFill>
                <a:ea typeface="黑体" pitchFamily="2" charset="-122"/>
              </a:rPr>
              <a:t>树和二叉树</a:t>
            </a:r>
          </a:p>
        </p:txBody>
      </p:sp>
      <p:sp>
        <p:nvSpPr>
          <p:cNvPr id="1030" name="Text Box 11"/>
          <p:cNvSpPr txBox="1">
            <a:spLocks noChangeArrowheads="1"/>
          </p:cNvSpPr>
          <p:nvPr userDrawn="1"/>
        </p:nvSpPr>
        <p:spPr bwMode="auto">
          <a:xfrm>
            <a:off x="3455988" y="6491288"/>
            <a:ext cx="55911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b="1" smtClean="0">
                <a:solidFill>
                  <a:srgbClr val="000066"/>
                </a:solidFill>
                <a:latin typeface="Times New Roman" pitchFamily="18" charset="0"/>
                <a:ea typeface="华文隶书" pitchFamily="2" charset="-122"/>
              </a:rPr>
              <a:t>杭州电子科技大学自动化学院信息与控制研究所</a:t>
            </a:r>
            <a:fld id="{7B507EF4-FA75-4754-B0D3-AA00EDDC04EA}" type="slidenum">
              <a:rPr lang="zh-CN" altLang="en-US" b="1" smtClean="0">
                <a:solidFill>
                  <a:srgbClr val="000066"/>
                </a:solidFill>
                <a:latin typeface="华文隶书" pitchFamily="2" charset="-122"/>
                <a:ea typeface="华文隶书" pitchFamily="2" charset="-122"/>
              </a:rPr>
              <a:pPr eaLnBrk="1" hangingPunct="1">
                <a:defRPr/>
              </a:pPr>
              <a:t>‹#›</a:t>
            </a:fld>
            <a:r>
              <a:rPr lang="zh-CN" altLang="en-US" b="1" smtClean="0">
                <a:solidFill>
                  <a:srgbClr val="000066"/>
                </a:solidFill>
                <a:latin typeface="华文隶书" pitchFamily="2" charset="-122"/>
                <a:ea typeface="华文隶书" pitchFamily="2" charset="-122"/>
              </a:rPr>
              <a:t>   </a:t>
            </a:r>
          </a:p>
        </p:txBody>
      </p:sp>
    </p:spTree>
  </p:cSld>
  <p:clrMap bg1="lt1" tx1="dk1" bg2="lt2" tx2="dk2" accent1="accent1" accent2="accent2" accent3="accent3" accent4="accent4" accent5="accent5" accent6="accent6" hlink="hlink" folHlink="folHlink"/>
  <p:sldLayoutIdLst>
    <p:sldLayoutId id="2147483689"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1171575"/>
            <a:ext cx="800100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538163" y="1047750"/>
            <a:ext cx="7958137"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r"/>
            <a:endParaRPr lang="zh-CN" altLang="en-US">
              <a:solidFill>
                <a:srgbClr val="000000"/>
              </a:solidFill>
            </a:endParaRPr>
          </a:p>
        </p:txBody>
      </p:sp>
      <p:sp>
        <p:nvSpPr>
          <p:cNvPr id="1028" name="Line 5"/>
          <p:cNvSpPr>
            <a:spLocks noChangeShapeType="1"/>
          </p:cNvSpPr>
          <p:nvPr/>
        </p:nvSpPr>
        <p:spPr bwMode="auto">
          <a:xfrm flipV="1">
            <a:off x="595313" y="63896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zh-CN" altLang="en-US">
              <a:solidFill>
                <a:srgbClr val="000000"/>
              </a:solidFill>
            </a:endParaRPr>
          </a:p>
        </p:txBody>
      </p:sp>
      <p:sp>
        <p:nvSpPr>
          <p:cNvPr id="1029" name="Text Box 10"/>
          <p:cNvSpPr txBox="1">
            <a:spLocks noChangeArrowheads="1"/>
          </p:cNvSpPr>
          <p:nvPr userDrawn="1"/>
        </p:nvSpPr>
        <p:spPr bwMode="auto">
          <a:xfrm>
            <a:off x="635000" y="258763"/>
            <a:ext cx="475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4000" smtClean="0">
                <a:solidFill>
                  <a:srgbClr val="000066"/>
                </a:solidFill>
                <a:ea typeface="黑体" pitchFamily="2" charset="-122"/>
              </a:rPr>
              <a:t>数据结构</a:t>
            </a:r>
            <a:r>
              <a:rPr lang="en-US" altLang="zh-CN" sz="4000" smtClean="0">
                <a:solidFill>
                  <a:srgbClr val="000066"/>
                </a:solidFill>
                <a:latin typeface="Arial" charset="0"/>
                <a:ea typeface="黑体" pitchFamily="2" charset="-122"/>
              </a:rPr>
              <a:t>——</a:t>
            </a:r>
            <a:r>
              <a:rPr lang="zh-CN" altLang="en-US" sz="4000" smtClean="0">
                <a:solidFill>
                  <a:srgbClr val="000066"/>
                </a:solidFill>
                <a:ea typeface="黑体" pitchFamily="2" charset="-122"/>
              </a:rPr>
              <a:t>线性表</a:t>
            </a:r>
          </a:p>
        </p:txBody>
      </p:sp>
      <p:sp>
        <p:nvSpPr>
          <p:cNvPr id="1030" name="Text Box 11"/>
          <p:cNvSpPr txBox="1">
            <a:spLocks noChangeArrowheads="1"/>
          </p:cNvSpPr>
          <p:nvPr userDrawn="1"/>
        </p:nvSpPr>
        <p:spPr bwMode="auto">
          <a:xfrm>
            <a:off x="585788" y="6491288"/>
            <a:ext cx="5032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b="1" smtClean="0">
                <a:solidFill>
                  <a:srgbClr val="000066"/>
                </a:solidFill>
                <a:latin typeface="Times New Roman" pitchFamily="18" charset="0"/>
                <a:ea typeface="华文隶书" pitchFamily="2" charset="-122"/>
              </a:rPr>
              <a:t>杭州电子科技大学自动化学院信息与控制研究所</a:t>
            </a:r>
            <a:endParaRPr lang="zh-CN" altLang="en-US" b="1" smtClean="0">
              <a:solidFill>
                <a:srgbClr val="000066"/>
              </a:solidFill>
              <a:latin typeface="华文隶书" pitchFamily="2" charset="-122"/>
              <a:ea typeface="华文隶书" pitchFamily="2" charset="-122"/>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i="0" baseline="0">
                <a:solidFill>
                  <a:srgbClr val="000066"/>
                </a:solidFill>
                <a:latin typeface="Times New Roman" pitchFamily="18" charset="0"/>
                <a:ea typeface="华文隶书" pitchFamily="2" charset="-122"/>
              </a:defRPr>
            </a:lvl1pPr>
          </a:lstStyle>
          <a:p>
            <a:pPr>
              <a:defRPr/>
            </a:pPr>
            <a:fld id="{5F8EAEEB-9D4D-4C54-8BFD-056EE045E477}" type="slidenum">
              <a:rPr lang="zh-CN" altLang="en-US"/>
              <a:pPr>
                <a:defRPr/>
              </a:pPr>
              <a:t>‹#›</a:t>
            </a:fld>
            <a:endParaRPr lang="zh-CN" altLang="en-US" dirty="0"/>
          </a:p>
        </p:txBody>
      </p:sp>
    </p:spTree>
    <p:extLst>
      <p:ext uri="{BB962C8B-B14F-4D97-AF65-F5344CB8AC3E}">
        <p14:creationId xmlns:p14="http://schemas.microsoft.com/office/powerpoint/2010/main" val="19216363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Verdana" pitchFamily="34" charset="0"/>
          <a:ea typeface="黑体" pitchFamily="2" charset="-122"/>
        </a:defRPr>
      </a:lvl2pPr>
      <a:lvl3pPr algn="l" rtl="0" eaLnBrk="0" fontAlgn="base" hangingPunct="0">
        <a:spcBef>
          <a:spcPct val="0"/>
        </a:spcBef>
        <a:spcAft>
          <a:spcPct val="0"/>
        </a:spcAft>
        <a:defRPr sz="4000">
          <a:solidFill>
            <a:srgbClr val="000066"/>
          </a:solidFill>
          <a:latin typeface="Verdana" pitchFamily="34" charset="0"/>
          <a:ea typeface="黑体" pitchFamily="2" charset="-122"/>
        </a:defRPr>
      </a:lvl3pPr>
      <a:lvl4pPr algn="l" rtl="0" eaLnBrk="0" fontAlgn="base" hangingPunct="0">
        <a:spcBef>
          <a:spcPct val="0"/>
        </a:spcBef>
        <a:spcAft>
          <a:spcPct val="0"/>
        </a:spcAft>
        <a:defRPr sz="4000">
          <a:solidFill>
            <a:srgbClr val="000066"/>
          </a:solidFill>
          <a:latin typeface="Verdana" pitchFamily="34" charset="0"/>
          <a:ea typeface="黑体" pitchFamily="2" charset="-122"/>
        </a:defRPr>
      </a:lvl4pPr>
      <a:lvl5pPr algn="l" rtl="0" eaLnBrk="0" fontAlgn="base" hangingPunct="0">
        <a:spcBef>
          <a:spcPct val="0"/>
        </a:spcBef>
        <a:spcAft>
          <a:spcPct val="0"/>
        </a:spcAft>
        <a:defRPr sz="4000">
          <a:solidFill>
            <a:srgbClr val="000066"/>
          </a:solidFill>
          <a:latin typeface="Verdana" pitchFamily="34" charset="0"/>
          <a:ea typeface="黑体" pitchFamily="2" charset="-122"/>
        </a:defRPr>
      </a:lvl5pPr>
      <a:lvl6pPr marL="457200" algn="l" rtl="0" fontAlgn="base">
        <a:spcBef>
          <a:spcPct val="0"/>
        </a:spcBef>
        <a:spcAft>
          <a:spcPct val="0"/>
        </a:spcAft>
        <a:defRPr sz="4000">
          <a:solidFill>
            <a:srgbClr val="000066"/>
          </a:solidFill>
          <a:latin typeface="Verdana" pitchFamily="34" charset="0"/>
          <a:ea typeface="黑体" pitchFamily="2" charset="-122"/>
        </a:defRPr>
      </a:lvl6pPr>
      <a:lvl7pPr marL="914400" algn="l" rtl="0" fontAlgn="base">
        <a:spcBef>
          <a:spcPct val="0"/>
        </a:spcBef>
        <a:spcAft>
          <a:spcPct val="0"/>
        </a:spcAft>
        <a:defRPr sz="4000">
          <a:solidFill>
            <a:srgbClr val="000066"/>
          </a:solidFill>
          <a:latin typeface="Verdana" pitchFamily="34" charset="0"/>
          <a:ea typeface="黑体" pitchFamily="2" charset="-122"/>
        </a:defRPr>
      </a:lvl7pPr>
      <a:lvl8pPr marL="1371600" algn="l" rtl="0" fontAlgn="base">
        <a:spcBef>
          <a:spcPct val="0"/>
        </a:spcBef>
        <a:spcAft>
          <a:spcPct val="0"/>
        </a:spcAft>
        <a:defRPr sz="4000">
          <a:solidFill>
            <a:srgbClr val="000066"/>
          </a:solidFill>
          <a:latin typeface="Verdana" pitchFamily="34" charset="0"/>
          <a:ea typeface="黑体" pitchFamily="2" charset="-122"/>
        </a:defRPr>
      </a:lvl8pPr>
      <a:lvl9pPr marL="1828800" algn="l" rtl="0" fontAlgn="base">
        <a:spcBef>
          <a:spcPct val="0"/>
        </a:spcBef>
        <a:spcAft>
          <a:spcPct val="0"/>
        </a:spcAft>
        <a:defRPr sz="4000">
          <a:solidFill>
            <a:srgbClr val="000066"/>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notesSlide" Target="../notesSlides/notesSlide6.xml"/><Relationship Id="rId7" Type="http://schemas.openxmlformats.org/officeDocument/2006/relationships/oleObject" Target="../embeddings/oleObject2.bin"/><Relationship Id="rId12"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wmf"/><Relationship Id="rId4" Type="http://schemas.openxmlformats.org/officeDocument/2006/relationships/image" Target="../media/image6.png"/><Relationship Id="rId9"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810000" y="5638800"/>
            <a:ext cx="4876800" cy="1219200"/>
          </a:xfrm>
        </p:spPr>
        <p:txBody>
          <a:bodyPr/>
          <a:lstStyle/>
          <a:p>
            <a:pPr eaLnBrk="1" hangingPunct="1">
              <a:lnSpc>
                <a:spcPct val="110000"/>
              </a:lnSpc>
              <a:defRPr/>
            </a:pPr>
            <a: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t/>
            </a:r>
            <a:b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br>
            <a:endParaRPr lang="en-US" altLang="zh-CN" sz="8800" dirty="0" smtClean="0">
              <a:solidFill>
                <a:schemeClr val="accent2"/>
              </a:solidFill>
            </a:endParaRPr>
          </a:p>
        </p:txBody>
      </p:sp>
      <p:sp>
        <p:nvSpPr>
          <p:cNvPr id="10253" name="Text Box 13"/>
          <p:cNvSpPr txBox="1">
            <a:spLocks noChangeArrowheads="1"/>
          </p:cNvSpPr>
          <p:nvPr/>
        </p:nvSpPr>
        <p:spPr bwMode="auto">
          <a:xfrm>
            <a:off x="1130300" y="1558925"/>
            <a:ext cx="6400800" cy="9144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fontAlgn="ctr">
              <a:spcBef>
                <a:spcPct val="50000"/>
              </a:spcBef>
              <a:defRPr/>
            </a:pPr>
            <a:r>
              <a:rPr kumimoji="1" lang="zh-CN" altLang="en-US" sz="5400" b="1" dirty="0">
                <a:solidFill>
                  <a:srgbClr val="000099"/>
                </a:solidFill>
                <a:effectLst>
                  <a:outerShdw blurRad="38100" dist="38100" dir="2700000" algn="tl">
                    <a:srgbClr val="C0C0C0"/>
                  </a:outerShdw>
                </a:effectLst>
                <a:latin typeface="黑体" pitchFamily="2" charset="-122"/>
                <a:ea typeface="黑体" pitchFamily="2" charset="-122"/>
              </a:rPr>
              <a:t>软件技术基础</a:t>
            </a:r>
          </a:p>
        </p:txBody>
      </p:sp>
      <p:sp>
        <p:nvSpPr>
          <p:cNvPr id="3076" name="Text Box 15"/>
          <p:cNvSpPr txBox="1">
            <a:spLocks noChangeArrowheads="1"/>
          </p:cNvSpPr>
          <p:nvPr/>
        </p:nvSpPr>
        <p:spPr bwMode="auto">
          <a:xfrm>
            <a:off x="1981200" y="3641725"/>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50000"/>
              </a:spcBef>
              <a:defRPr/>
            </a:pPr>
            <a:r>
              <a:rPr kumimoji="1" lang="zh-CN" altLang="en-US" sz="3200" b="1" dirty="0">
                <a:solidFill>
                  <a:srgbClr val="000000"/>
                </a:solidFill>
                <a:latin typeface="黑体" panose="02010609060101010101" pitchFamily="49" charset="-122"/>
              </a:rPr>
              <a:t>主讲：许欢</a:t>
            </a:r>
          </a:p>
        </p:txBody>
      </p:sp>
      <p:sp>
        <p:nvSpPr>
          <p:cNvPr id="3077" name="Text Box 17"/>
          <p:cNvSpPr txBox="1">
            <a:spLocks noChangeArrowheads="1"/>
          </p:cNvSpPr>
          <p:nvPr/>
        </p:nvSpPr>
        <p:spPr bwMode="auto">
          <a:xfrm>
            <a:off x="457200" y="4556125"/>
            <a:ext cx="8589818"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杭州电子科技大学自动化学院</a:t>
            </a:r>
            <a:endParaRPr lang="en-US" altLang="zh-CN" sz="3200" dirty="0" smtClean="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信息与控制研究所</a:t>
            </a:r>
            <a:endParaRPr lang="en-US" altLang="zh-CN" sz="3200" dirty="0" smtClean="0">
              <a:solidFill>
                <a:srgbClr val="000000"/>
              </a:solidFill>
              <a:latin typeface="Times New Roman" panose="02020603050405020304" pitchFamily="18" charset="0"/>
              <a:ea typeface="楷体_GB2312" pitchFamily="49" charset="-122"/>
              <a:hlinkClick r:id=""/>
            </a:endParaRPr>
          </a:p>
          <a:p>
            <a:pPr algn="ctr">
              <a:spcBef>
                <a:spcPct val="10000"/>
              </a:spcBef>
              <a:defRPr/>
            </a:pPr>
            <a:r>
              <a:rPr lang="en-US" altLang="zh-CN" sz="3200" dirty="0" smtClean="0">
                <a:solidFill>
                  <a:srgbClr val="000000"/>
                </a:solidFill>
                <a:latin typeface="Times New Roman" panose="02020603050405020304" pitchFamily="18" charset="0"/>
                <a:ea typeface="楷体_GB2312" pitchFamily="49" charset="-122"/>
                <a:hlinkClick r:id=""/>
              </a:rPr>
              <a:t>xuhuan@hdu.edu.cn</a:t>
            </a:r>
            <a:endParaRPr lang="en-US" altLang="zh-CN" sz="3200" dirty="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600</a:t>
            </a: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13634106376</a:t>
            </a:r>
            <a:endParaRPr lang="en-US" altLang="zh-CN" sz="3200" dirty="0">
              <a:solidFill>
                <a:srgbClr val="000000"/>
              </a:solidFill>
              <a:latin typeface="Times New Roman" panose="02020603050405020304" pitchFamily="18" charset="0"/>
              <a:ea typeface="楷体_GB2312" pitchFamily="49" charset="-122"/>
            </a:endParaRPr>
          </a:p>
        </p:txBody>
      </p:sp>
      <p:pic>
        <p:nvPicPr>
          <p:cNvPr id="3078" name="Picture 19" descr="http://img5.douban.com/view/group_topic/large/public/p60329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76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59343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6" name="Rectangle 2"/>
              <p:cNvSpPr>
                <a:spLocks noGrp="1" noChangeArrowheads="1"/>
              </p:cNvSpPr>
              <p:nvPr>
                <p:ph type="body" idx="1"/>
              </p:nvPr>
            </p:nvSpPr>
            <p:spPr>
              <a:xfrm>
                <a:off x="642938" y="823913"/>
                <a:ext cx="8501062" cy="6034087"/>
              </a:xfrm>
            </p:spPr>
            <p:txBody>
              <a:bodyPr/>
              <a:lstStyle/>
              <a:p>
                <a:pPr eaLnBrk="1" hangingPunct="1"/>
                <a:r>
                  <a:rPr lang="zh-CN" altLang="en-US" dirty="0" smtClean="0"/>
                  <a:t>树的基本术语</a:t>
                </a:r>
                <a:r>
                  <a:rPr lang="en-US" altLang="zh-CN" dirty="0" smtClean="0">
                    <a:latin typeface="宋体" charset="-122"/>
                  </a:rPr>
                  <a:t>(4)</a:t>
                </a:r>
                <a:endParaRPr lang="en-US" altLang="zh-CN" dirty="0" smtClean="0"/>
              </a:p>
              <a:p>
                <a:pPr lvl="1" eaLnBrk="1" hangingPunct="1"/>
                <a:r>
                  <a:rPr lang="zh-CN" altLang="en-US" dirty="0" smtClean="0">
                    <a:latin typeface="Times New Roman" pitchFamily="18" charset="0"/>
                  </a:rPr>
                  <a:t>支结点（</a:t>
                </a:r>
                <a:r>
                  <a:rPr lang="en-US" altLang="zh-CN" dirty="0" smtClean="0">
                    <a:latin typeface="Times New Roman" pitchFamily="18" charset="0"/>
                  </a:rPr>
                  <a:t>branch</a:t>
                </a:r>
                <a:r>
                  <a:rPr lang="zh-CN" altLang="en-US" dirty="0" smtClean="0">
                    <a:latin typeface="Times New Roman" pitchFamily="18" charset="0"/>
                  </a:rPr>
                  <a:t>）</a:t>
                </a:r>
                <a:r>
                  <a:rPr lang="zh-CN" altLang="en-US" sz="3200" dirty="0" smtClean="0">
                    <a:latin typeface="Times New Roman" pitchFamily="18" charset="0"/>
                  </a:rPr>
                  <a:t> </a:t>
                </a:r>
              </a:p>
              <a:p>
                <a:pPr lvl="2" eaLnBrk="1" hangingPunct="1"/>
                <a:r>
                  <a:rPr lang="zh-CN" altLang="en-US" dirty="0" smtClean="0">
                    <a:latin typeface="Times New Roman" pitchFamily="18" charset="0"/>
                  </a:rPr>
                  <a:t>度不为</a:t>
                </a:r>
                <a:r>
                  <a:rPr lang="en-US" altLang="zh-CN" dirty="0" smtClean="0">
                    <a:latin typeface="Times New Roman" pitchFamily="18" charset="0"/>
                  </a:rPr>
                  <a:t>0</a:t>
                </a:r>
                <a:r>
                  <a:rPr lang="zh-CN" altLang="en-US" dirty="0" smtClean="0">
                    <a:latin typeface="Times New Roman" pitchFamily="18" charset="0"/>
                  </a:rPr>
                  <a:t>的结点为支结点</a:t>
                </a:r>
              </a:p>
              <a:p>
                <a:pPr lvl="2" eaLnBrk="1" hangingPunct="1"/>
                <a:r>
                  <a:rPr lang="zh-CN" altLang="en-US" dirty="0" smtClean="0">
                    <a:latin typeface="Times New Roman" pitchFamily="18" charset="0"/>
                  </a:rPr>
                  <a:t>例：</a:t>
                </a:r>
                <a:r>
                  <a:rPr lang="en-US" altLang="zh-CN" dirty="0" smtClean="0">
                    <a:latin typeface="Times New Roman" pitchFamily="18" charset="0"/>
                  </a:rPr>
                  <a:t>B</a:t>
                </a:r>
                <a:r>
                  <a:rPr lang="zh-CN" altLang="en-US" dirty="0">
                    <a:latin typeface="Times New Roman" pitchFamily="18" charset="0"/>
                  </a:rPr>
                  <a:t>、</a:t>
                </a:r>
                <a:r>
                  <a:rPr lang="en-US" altLang="zh-CN" dirty="0" smtClean="0">
                    <a:latin typeface="Times New Roman" pitchFamily="18" charset="0"/>
                  </a:rPr>
                  <a:t>C</a:t>
                </a:r>
                <a:r>
                  <a:rPr lang="zh-CN" altLang="en-US" dirty="0">
                    <a:latin typeface="Times New Roman" pitchFamily="18" charset="0"/>
                  </a:rPr>
                  <a:t>、</a:t>
                </a:r>
                <a:r>
                  <a:rPr lang="en-US" altLang="zh-CN" dirty="0" smtClean="0">
                    <a:latin typeface="Times New Roman" pitchFamily="18" charset="0"/>
                  </a:rPr>
                  <a:t>D</a:t>
                </a:r>
                <a:r>
                  <a:rPr lang="zh-CN" altLang="en-US" dirty="0" smtClean="0">
                    <a:latin typeface="Times New Roman" pitchFamily="18" charset="0"/>
                  </a:rPr>
                  <a:t>等</a:t>
                </a:r>
              </a:p>
              <a:p>
                <a:pPr lvl="1" eaLnBrk="1" hangingPunct="1"/>
                <a:r>
                  <a:rPr lang="zh-CN" altLang="en-US" dirty="0" smtClean="0">
                    <a:latin typeface="Times New Roman" pitchFamily="18" charset="0"/>
                  </a:rPr>
                  <a:t>路径（</a:t>
                </a:r>
                <a:r>
                  <a:rPr lang="en-US" altLang="zh-CN" dirty="0" smtClean="0">
                    <a:latin typeface="Times New Roman" pitchFamily="18" charset="0"/>
                  </a:rPr>
                  <a:t>path</a:t>
                </a:r>
                <a:r>
                  <a:rPr lang="zh-CN" altLang="en-US" dirty="0" smtClean="0">
                    <a:latin typeface="Times New Roman" pitchFamily="18" charset="0"/>
                  </a:rPr>
                  <a:t>）</a:t>
                </a:r>
              </a:p>
              <a:p>
                <a:pPr lvl="2" eaLnBrk="1" hangingPunct="1"/>
                <a:r>
                  <a:rPr lang="zh-CN" altLang="en-US" dirty="0" smtClean="0">
                    <a:latin typeface="Times New Roman" pitchFamily="18" charset="0"/>
                  </a:rPr>
                  <a:t>结点的序列</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a:rPr>
                          <m:t>𝒏</m:t>
                        </m:r>
                      </m:e>
                      <m:sub>
                        <m:r>
                          <a:rPr lang="en-US" altLang="zh-CN" b="1" i="1" dirty="0" smtClean="0">
                            <a:latin typeface="Cambria Math"/>
                          </a:rPr>
                          <m:t>𝟏</m:t>
                        </m:r>
                      </m:sub>
                    </m:sSub>
                    <m:r>
                      <a:rPr lang="en-US" altLang="zh-CN" b="1" i="1" dirty="0" smtClean="0">
                        <a:latin typeface="Cambria Math"/>
                      </a:rPr>
                      <m:t>,</m:t>
                    </m:r>
                    <m:sSub>
                      <m:sSubPr>
                        <m:ctrlPr>
                          <a:rPr lang="en-US" altLang="zh-CN" b="1" i="1" dirty="0" smtClean="0">
                            <a:latin typeface="Cambria Math" panose="02040503050406030204" pitchFamily="18" charset="0"/>
                          </a:rPr>
                        </m:ctrlPr>
                      </m:sSubPr>
                      <m:e>
                        <m:r>
                          <a:rPr lang="en-US" altLang="zh-CN" b="1" i="1" dirty="0" smtClean="0">
                            <a:latin typeface="Cambria Math"/>
                          </a:rPr>
                          <m:t>𝒏</m:t>
                        </m:r>
                      </m:e>
                      <m:sub>
                        <m:r>
                          <a:rPr lang="en-US" altLang="zh-CN" b="1" i="1" dirty="0" smtClean="0">
                            <a:latin typeface="Cambria Math"/>
                          </a:rPr>
                          <m:t>𝟐</m:t>
                        </m:r>
                      </m:sub>
                    </m:sSub>
                    <m:r>
                      <a:rPr lang="en-US" altLang="zh-CN" b="1" i="1" dirty="0" smtClean="0">
                        <a:latin typeface="Cambria Math"/>
                      </a:rPr>
                      <m:t>,</m:t>
                    </m:r>
                    <m:r>
                      <a:rPr lang="zh-CN" altLang="en-US" b="1" i="1" dirty="0" smtClean="0">
                        <a:latin typeface="Cambria Math"/>
                      </a:rPr>
                      <m:t>⋯</m:t>
                    </m:r>
                    <m:r>
                      <a:rPr lang="en-US" altLang="zh-CN" b="1" i="1" dirty="0" smtClean="0">
                        <a:latin typeface="Cambria Math"/>
                      </a:rPr>
                      <m:t>,</m:t>
                    </m:r>
                    <m:sSub>
                      <m:sSubPr>
                        <m:ctrlPr>
                          <a:rPr lang="en-US" altLang="zh-CN" b="1" i="1" dirty="0" smtClean="0">
                            <a:latin typeface="Cambria Math" panose="02040503050406030204" pitchFamily="18" charset="0"/>
                          </a:rPr>
                        </m:ctrlPr>
                      </m:sSubPr>
                      <m:e>
                        <m:r>
                          <a:rPr lang="en-US" altLang="zh-CN" b="1" i="1" dirty="0" smtClean="0">
                            <a:latin typeface="Cambria Math"/>
                          </a:rPr>
                          <m:t>𝒏</m:t>
                        </m:r>
                      </m:e>
                      <m:sub>
                        <m:r>
                          <a:rPr lang="en-US" altLang="zh-CN" b="1" i="1" dirty="0" smtClean="0">
                            <a:latin typeface="Cambria Math"/>
                          </a:rPr>
                          <m:t>𝒌</m:t>
                        </m:r>
                      </m:sub>
                    </m:sSub>
                    <m:r>
                      <a:rPr lang="zh-CN" altLang="en-US" b="1" i="1" dirty="0" smtClean="0">
                        <a:latin typeface="Cambria Math"/>
                      </a:rPr>
                      <m:t>，</m:t>
                    </m:r>
                    <m:r>
                      <a:rPr lang="en-US" altLang="zh-CN" b="1" i="1" dirty="0" smtClean="0">
                        <a:latin typeface="Cambria Math"/>
                      </a:rPr>
                      <m:t>𝒌</m:t>
                    </m:r>
                    <m:r>
                      <a:rPr lang="en-US" altLang="zh-CN" b="1" i="1" dirty="0" smtClean="0">
                        <a:latin typeface="Cambria Math"/>
                      </a:rPr>
                      <m:t>&gt;</m:t>
                    </m:r>
                    <m:r>
                      <a:rPr lang="en-US" altLang="zh-CN" b="1" i="1" dirty="0" smtClean="0">
                        <a:latin typeface="Cambria Math"/>
                      </a:rPr>
                      <m:t>𝟏</m:t>
                    </m:r>
                  </m:oMath>
                </a14:m>
                <a:endParaRPr lang="en-US" altLang="zh-CN" dirty="0" smtClean="0">
                  <a:latin typeface="Times New Roman" pitchFamily="18" charset="0"/>
                  <a:sym typeface="Symbol" pitchFamily="18" charset="2"/>
                </a:endParaRPr>
              </a:p>
              <a:p>
                <a:pPr lvl="1" eaLnBrk="1" hangingPunct="1">
                  <a:buClr>
                    <a:srgbClr val="CC0000"/>
                  </a:buClr>
                </a:pPr>
                <a:r>
                  <a:rPr lang="zh-CN" altLang="en-US" dirty="0">
                    <a:latin typeface="Times New Roman" pitchFamily="18" charset="0"/>
                  </a:rPr>
                  <a:t>有序</a:t>
                </a:r>
                <a:r>
                  <a:rPr lang="zh-CN" altLang="en-US" dirty="0" smtClean="0">
                    <a:latin typeface="Times New Roman" pitchFamily="18" charset="0"/>
                  </a:rPr>
                  <a:t>树（</a:t>
                </a:r>
                <a:r>
                  <a:rPr lang="en-US" altLang="zh-CN" dirty="0" smtClean="0">
                    <a:latin typeface="Times New Roman" pitchFamily="18" charset="0"/>
                  </a:rPr>
                  <a:t>ordered tree</a:t>
                </a:r>
                <a:r>
                  <a:rPr lang="zh-CN" altLang="en-US" dirty="0" smtClean="0">
                    <a:latin typeface="Times New Roman" pitchFamily="18" charset="0"/>
                  </a:rPr>
                  <a:t>）</a:t>
                </a:r>
                <a:endParaRPr lang="zh-CN" altLang="en-US" dirty="0">
                  <a:latin typeface="Times New Roman" pitchFamily="18" charset="0"/>
                </a:endParaRPr>
              </a:p>
              <a:p>
                <a:pPr lvl="2" eaLnBrk="1" hangingPunct="1">
                  <a:buClr>
                    <a:srgbClr val="CC0000"/>
                  </a:buClr>
                </a:pPr>
                <a:r>
                  <a:rPr lang="zh-CN" altLang="en-US" dirty="0">
                    <a:latin typeface="Times New Roman" pitchFamily="18" charset="0"/>
                  </a:rPr>
                  <a:t>如果将树中结点的各子树看成从左至右是有顺序的（即不能互换），则称该树为有序</a:t>
                </a:r>
                <a:r>
                  <a:rPr lang="zh-CN" altLang="en-US" dirty="0" smtClean="0">
                    <a:latin typeface="Times New Roman" pitchFamily="18" charset="0"/>
                  </a:rPr>
                  <a:t>树；否则</a:t>
                </a:r>
                <a:r>
                  <a:rPr lang="zh-CN" altLang="en-US" dirty="0">
                    <a:latin typeface="Times New Roman" pitchFamily="18" charset="0"/>
                  </a:rPr>
                  <a:t>，称为无序</a:t>
                </a:r>
                <a:r>
                  <a:rPr lang="zh-CN" altLang="en-US" dirty="0" smtClean="0">
                    <a:latin typeface="Times New Roman" pitchFamily="18" charset="0"/>
                  </a:rPr>
                  <a:t>树</a:t>
                </a:r>
                <a:endParaRPr lang="zh-CN" altLang="en-US" dirty="0">
                  <a:latin typeface="Times New Roman" pitchFamily="18" charset="0"/>
                </a:endParaRPr>
              </a:p>
            </p:txBody>
          </p:sp>
        </mc:Choice>
        <mc:Fallback xmlns="">
          <p:sp>
            <p:nvSpPr>
              <p:cNvPr id="11266" name="Rectangle 2"/>
              <p:cNvSpPr>
                <a:spLocks noGrp="1" noRot="1" noChangeAspect="1" noMove="1" noResize="1" noEditPoints="1" noAdjustHandles="1" noChangeArrowheads="1" noChangeShapeType="1" noTextEdit="1"/>
              </p:cNvSpPr>
              <p:nvPr>
                <p:ph type="body" idx="1"/>
              </p:nvPr>
            </p:nvSpPr>
            <p:spPr>
              <a:xfrm>
                <a:off x="642938" y="823913"/>
                <a:ext cx="8501062" cy="6034087"/>
              </a:xfrm>
              <a:blipFill>
                <a:blip r:embed="rId2"/>
                <a:stretch>
                  <a:fillRect l="-1577" t="-1515"/>
                </a:stretch>
              </a:blipFill>
            </p:spPr>
            <p:txBody>
              <a:bodyPr/>
              <a:lstStyle/>
              <a:p>
                <a:r>
                  <a:rPr lang="zh-CN" altLang="en-US">
                    <a:noFill/>
                  </a:rPr>
                  <a:t> </a:t>
                </a:r>
              </a:p>
            </p:txBody>
          </p:sp>
        </mc:Fallback>
      </mc:AlternateContent>
      <p:grpSp>
        <p:nvGrpSpPr>
          <p:cNvPr id="11267" name="Group 4"/>
          <p:cNvGrpSpPr>
            <a:grpSpLocks/>
          </p:cNvGrpSpPr>
          <p:nvPr/>
        </p:nvGrpSpPr>
        <p:grpSpPr bwMode="auto">
          <a:xfrm>
            <a:off x="4452938" y="173038"/>
            <a:ext cx="4459287" cy="1885950"/>
            <a:chOff x="384" y="192"/>
            <a:chExt cx="4848" cy="2544"/>
          </a:xfrm>
        </p:grpSpPr>
        <p:sp>
          <p:nvSpPr>
            <p:cNvPr id="11268" name="Oval 5"/>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rPr>
                <a:t>A</a:t>
              </a:r>
              <a:endParaRPr kumimoji="1" lang="en-US" altLang="zh-CN" b="1"/>
            </a:p>
          </p:txBody>
        </p:sp>
        <p:sp>
          <p:nvSpPr>
            <p:cNvPr id="11269" name="Oval 6"/>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B</a:t>
              </a:r>
              <a:endParaRPr kumimoji="1" lang="en-US" altLang="zh-CN" b="1"/>
            </a:p>
          </p:txBody>
        </p:sp>
        <p:sp>
          <p:nvSpPr>
            <p:cNvPr id="11270" name="Oval 7"/>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C</a:t>
              </a:r>
              <a:endParaRPr kumimoji="1" lang="en-US" altLang="zh-CN" b="1"/>
            </a:p>
          </p:txBody>
        </p:sp>
        <p:sp>
          <p:nvSpPr>
            <p:cNvPr id="11271" name="Oval 8"/>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D</a:t>
              </a:r>
            </a:p>
          </p:txBody>
        </p:sp>
        <p:sp>
          <p:nvSpPr>
            <p:cNvPr id="11272" name="Oval 9"/>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E</a:t>
              </a:r>
              <a:endParaRPr kumimoji="1" lang="en-US" altLang="zh-CN" b="1"/>
            </a:p>
          </p:txBody>
        </p:sp>
        <p:sp>
          <p:nvSpPr>
            <p:cNvPr id="11273" name="Oval 10"/>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F</a:t>
              </a:r>
              <a:endParaRPr kumimoji="1" lang="en-US" altLang="zh-CN" b="1"/>
            </a:p>
          </p:txBody>
        </p:sp>
        <p:sp>
          <p:nvSpPr>
            <p:cNvPr id="11274" name="Oval 11"/>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G</a:t>
              </a:r>
              <a:endParaRPr kumimoji="1" lang="en-US" altLang="zh-CN" b="1"/>
            </a:p>
          </p:txBody>
        </p:sp>
        <p:sp>
          <p:nvSpPr>
            <p:cNvPr id="11275" name="Oval 12"/>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H</a:t>
              </a:r>
            </a:p>
          </p:txBody>
        </p:sp>
        <p:sp>
          <p:nvSpPr>
            <p:cNvPr id="11276" name="Oval 13"/>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I</a:t>
              </a:r>
            </a:p>
          </p:txBody>
        </p:sp>
        <p:sp>
          <p:nvSpPr>
            <p:cNvPr id="11277" name="Oval 14"/>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J</a:t>
              </a:r>
            </a:p>
          </p:txBody>
        </p:sp>
        <p:sp>
          <p:nvSpPr>
            <p:cNvPr id="11278" name="Oval 15"/>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M</a:t>
              </a:r>
            </a:p>
          </p:txBody>
        </p:sp>
        <p:sp>
          <p:nvSpPr>
            <p:cNvPr id="11279" name="Oval 16"/>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K</a:t>
              </a:r>
              <a:endParaRPr kumimoji="1" lang="en-US" altLang="zh-CN" b="1"/>
            </a:p>
          </p:txBody>
        </p:sp>
        <p:sp>
          <p:nvSpPr>
            <p:cNvPr id="11280" name="Oval 17"/>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L</a:t>
              </a:r>
              <a:endParaRPr kumimoji="1" lang="en-US" altLang="zh-CN" b="1"/>
            </a:p>
          </p:txBody>
        </p:sp>
        <p:sp>
          <p:nvSpPr>
            <p:cNvPr id="11281" name="Line 18"/>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2" name="Line 19"/>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3" name="Line 20"/>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4" name="Line 21"/>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5" name="Line 22"/>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6" name="Line 23"/>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7" name="Line 24"/>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Line 25"/>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Line 26"/>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Line 27"/>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1" name="Line 28"/>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Line 29"/>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58496" y="823913"/>
            <a:ext cx="8375904" cy="5494337"/>
          </a:xfrm>
        </p:spPr>
        <p:txBody>
          <a:bodyPr/>
          <a:lstStyle/>
          <a:p>
            <a:pPr eaLnBrk="1" hangingPunct="1"/>
            <a:r>
              <a:rPr lang="zh-CN" altLang="en-US" dirty="0" smtClean="0"/>
              <a:t>树的基本术语</a:t>
            </a:r>
            <a:r>
              <a:rPr lang="en-US" altLang="zh-CN" dirty="0" smtClean="0">
                <a:latin typeface="宋体" charset="-122"/>
              </a:rPr>
              <a:t>(5)</a:t>
            </a:r>
            <a:endParaRPr lang="en-US" altLang="zh-CN" dirty="0" smtClean="0"/>
          </a:p>
          <a:p>
            <a:pPr lvl="1" eaLnBrk="1" hangingPunct="1"/>
            <a:r>
              <a:rPr kumimoji="1" lang="zh-CN" altLang="en-US" dirty="0" smtClean="0"/>
              <a:t>有向树（</a:t>
            </a:r>
            <a:r>
              <a:rPr kumimoji="1" lang="en-US" altLang="zh-CN" dirty="0" smtClean="0"/>
              <a:t>directed tree</a:t>
            </a:r>
            <a:r>
              <a:rPr kumimoji="1" lang="zh-CN" altLang="en-US" dirty="0" smtClean="0"/>
              <a:t>）</a:t>
            </a:r>
          </a:p>
          <a:p>
            <a:pPr lvl="2" eaLnBrk="1" hangingPunct="1"/>
            <a:r>
              <a:rPr lang="zh-CN" altLang="en-US" dirty="0" smtClean="0">
                <a:latin typeface="Times New Roman" pitchFamily="18" charset="0"/>
              </a:rPr>
              <a:t>有确定的根</a:t>
            </a:r>
          </a:p>
          <a:p>
            <a:pPr lvl="2" eaLnBrk="1" hangingPunct="1"/>
            <a:r>
              <a:rPr lang="zh-CN" altLang="en-US" dirty="0" smtClean="0">
                <a:latin typeface="Times New Roman" pitchFamily="18" charset="0"/>
              </a:rPr>
              <a:t>树根和子树根之间为有向关系</a:t>
            </a:r>
          </a:p>
        </p:txBody>
      </p:sp>
      <p:grpSp>
        <p:nvGrpSpPr>
          <p:cNvPr id="12291" name="Group 29"/>
          <p:cNvGrpSpPr>
            <a:grpSpLocks/>
          </p:cNvGrpSpPr>
          <p:nvPr/>
        </p:nvGrpSpPr>
        <p:grpSpPr bwMode="auto">
          <a:xfrm>
            <a:off x="3787185" y="3121583"/>
            <a:ext cx="4459287" cy="1885950"/>
            <a:chOff x="384" y="192"/>
            <a:chExt cx="4848" cy="2544"/>
          </a:xfrm>
        </p:grpSpPr>
        <p:sp>
          <p:nvSpPr>
            <p:cNvPr id="12292" name="Oval 30"/>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rPr>
                <a:t>A</a:t>
              </a:r>
              <a:endParaRPr kumimoji="1" lang="en-US" altLang="zh-CN" b="1"/>
            </a:p>
          </p:txBody>
        </p:sp>
        <p:sp>
          <p:nvSpPr>
            <p:cNvPr id="12293" name="Oval 31"/>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B</a:t>
              </a:r>
              <a:endParaRPr kumimoji="1" lang="en-US" altLang="zh-CN" b="1"/>
            </a:p>
          </p:txBody>
        </p:sp>
        <p:sp>
          <p:nvSpPr>
            <p:cNvPr id="12294" name="Oval 32"/>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C</a:t>
              </a:r>
              <a:endParaRPr kumimoji="1" lang="en-US" altLang="zh-CN" b="1"/>
            </a:p>
          </p:txBody>
        </p:sp>
        <p:sp>
          <p:nvSpPr>
            <p:cNvPr id="12295" name="Oval 33"/>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D</a:t>
              </a:r>
            </a:p>
          </p:txBody>
        </p:sp>
        <p:sp>
          <p:nvSpPr>
            <p:cNvPr id="12296" name="Oval 34"/>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E</a:t>
              </a:r>
              <a:endParaRPr kumimoji="1" lang="en-US" altLang="zh-CN" b="1"/>
            </a:p>
          </p:txBody>
        </p:sp>
        <p:sp>
          <p:nvSpPr>
            <p:cNvPr id="12297" name="Oval 35"/>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F</a:t>
              </a:r>
              <a:endParaRPr kumimoji="1" lang="en-US" altLang="zh-CN" b="1"/>
            </a:p>
          </p:txBody>
        </p:sp>
        <p:sp>
          <p:nvSpPr>
            <p:cNvPr id="12298" name="Oval 36"/>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dirty="0">
                  <a:solidFill>
                    <a:srgbClr val="6600CC"/>
                  </a:solidFill>
                </a:rPr>
                <a:t>G</a:t>
              </a:r>
              <a:endParaRPr kumimoji="1" lang="en-US" altLang="zh-CN" b="1" dirty="0"/>
            </a:p>
          </p:txBody>
        </p:sp>
        <p:sp>
          <p:nvSpPr>
            <p:cNvPr id="12299" name="Oval 37"/>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H</a:t>
              </a:r>
            </a:p>
          </p:txBody>
        </p:sp>
        <p:sp>
          <p:nvSpPr>
            <p:cNvPr id="12300" name="Oval 38"/>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I</a:t>
              </a:r>
            </a:p>
          </p:txBody>
        </p:sp>
        <p:sp>
          <p:nvSpPr>
            <p:cNvPr id="12301" name="Oval 39"/>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J</a:t>
              </a:r>
            </a:p>
          </p:txBody>
        </p:sp>
        <p:sp>
          <p:nvSpPr>
            <p:cNvPr id="12302" name="Oval 40"/>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M</a:t>
              </a:r>
            </a:p>
          </p:txBody>
        </p:sp>
        <p:sp>
          <p:nvSpPr>
            <p:cNvPr id="12303" name="Oval 41"/>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K</a:t>
              </a:r>
              <a:endParaRPr kumimoji="1" lang="en-US" altLang="zh-CN" b="1"/>
            </a:p>
          </p:txBody>
        </p:sp>
        <p:sp>
          <p:nvSpPr>
            <p:cNvPr id="12304" name="Oval 42"/>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L</a:t>
              </a:r>
              <a:endParaRPr kumimoji="1" lang="en-US" altLang="zh-CN" b="1"/>
            </a:p>
          </p:txBody>
        </p:sp>
        <p:sp>
          <p:nvSpPr>
            <p:cNvPr id="12305" name="Line 43"/>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6" name="Line 44"/>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Line 45"/>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Line 46"/>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Line 47"/>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Line 48"/>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1" name="Line 49"/>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2" name="Line 50"/>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3" name="Line 51"/>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4" name="Line 52"/>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5" name="Line 53"/>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6" name="Line 54"/>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90" name="Text Box 30"/>
          <p:cNvSpPr txBox="1">
            <a:spLocks noChangeArrowheads="1"/>
          </p:cNvSpPr>
          <p:nvPr/>
        </p:nvSpPr>
        <p:spPr bwMode="auto">
          <a:xfrm>
            <a:off x="3517900" y="1938338"/>
            <a:ext cx="1828800" cy="10064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dirty="0">
                <a:solidFill>
                  <a:srgbClr val="000066"/>
                </a:solidFill>
                <a:latin typeface="Times New Roman" pitchFamily="18" charset="0"/>
              </a:rPr>
              <a:t>结点</a:t>
            </a:r>
            <a:r>
              <a:rPr kumimoji="1" lang="en-US" altLang="zh-CN" sz="2000" b="1" dirty="0">
                <a:solidFill>
                  <a:srgbClr val="000066"/>
                </a:solidFill>
                <a:latin typeface="Times New Roman" pitchFamily="18" charset="0"/>
              </a:rPr>
              <a:t>A</a:t>
            </a:r>
            <a:r>
              <a:rPr kumimoji="1" lang="zh-CN" altLang="en-US" sz="2000" b="1" dirty="0">
                <a:solidFill>
                  <a:srgbClr val="000066"/>
                </a:solidFill>
                <a:latin typeface="Times New Roman" pitchFamily="18" charset="0"/>
              </a:rPr>
              <a:t>的度：</a:t>
            </a:r>
            <a:r>
              <a:rPr kumimoji="1" lang="en-US" altLang="zh-CN" sz="2000" b="1" dirty="0">
                <a:solidFill>
                  <a:srgbClr val="000066"/>
                </a:solidFill>
                <a:latin typeface="Times New Roman" pitchFamily="18" charset="0"/>
              </a:rPr>
              <a:t>3</a:t>
            </a:r>
          </a:p>
          <a:p>
            <a:pPr eaLnBrk="1" hangingPunct="1"/>
            <a:r>
              <a:rPr kumimoji="1" lang="zh-CN" altLang="en-US" sz="2000" b="1" dirty="0">
                <a:solidFill>
                  <a:srgbClr val="000066"/>
                </a:solidFill>
                <a:latin typeface="Times New Roman" pitchFamily="18" charset="0"/>
              </a:rPr>
              <a:t>结点</a:t>
            </a:r>
            <a:r>
              <a:rPr kumimoji="1" lang="en-US" altLang="zh-CN" sz="2000" b="1" dirty="0">
                <a:solidFill>
                  <a:srgbClr val="000066"/>
                </a:solidFill>
                <a:latin typeface="Times New Roman" pitchFamily="18" charset="0"/>
              </a:rPr>
              <a:t>B</a:t>
            </a:r>
            <a:r>
              <a:rPr kumimoji="1" lang="zh-CN" altLang="en-US" sz="2000" b="1" dirty="0">
                <a:solidFill>
                  <a:srgbClr val="000066"/>
                </a:solidFill>
                <a:latin typeface="Times New Roman" pitchFamily="18" charset="0"/>
              </a:rPr>
              <a:t>的度：</a:t>
            </a:r>
            <a:r>
              <a:rPr kumimoji="1" lang="en-US" altLang="zh-CN" sz="2000" b="1" dirty="0">
                <a:solidFill>
                  <a:srgbClr val="000066"/>
                </a:solidFill>
                <a:latin typeface="Times New Roman" pitchFamily="18" charset="0"/>
              </a:rPr>
              <a:t>2</a:t>
            </a:r>
          </a:p>
          <a:p>
            <a:pPr eaLnBrk="1" hangingPunct="1"/>
            <a:r>
              <a:rPr kumimoji="1" lang="zh-CN" altLang="en-US" sz="2000" b="1" dirty="0">
                <a:solidFill>
                  <a:srgbClr val="000066"/>
                </a:solidFill>
                <a:latin typeface="Times New Roman" pitchFamily="18" charset="0"/>
              </a:rPr>
              <a:t>结点</a:t>
            </a:r>
            <a:r>
              <a:rPr kumimoji="1" lang="en-US" altLang="zh-CN" sz="2000" b="1" dirty="0">
                <a:solidFill>
                  <a:srgbClr val="000066"/>
                </a:solidFill>
                <a:latin typeface="Times New Roman" pitchFamily="18" charset="0"/>
              </a:rPr>
              <a:t>M</a:t>
            </a:r>
            <a:r>
              <a:rPr kumimoji="1" lang="zh-CN" altLang="en-US" sz="2000" b="1" dirty="0">
                <a:solidFill>
                  <a:srgbClr val="000066"/>
                </a:solidFill>
                <a:latin typeface="Times New Roman" pitchFamily="18" charset="0"/>
              </a:rPr>
              <a:t>的度：</a:t>
            </a:r>
            <a:r>
              <a:rPr kumimoji="1" lang="en-US" altLang="zh-CN" sz="2000" b="1" dirty="0">
                <a:solidFill>
                  <a:srgbClr val="000066"/>
                </a:solidFill>
                <a:latin typeface="Times New Roman" pitchFamily="18" charset="0"/>
              </a:rPr>
              <a:t>0</a:t>
            </a:r>
          </a:p>
        </p:txBody>
      </p:sp>
      <p:sp>
        <p:nvSpPr>
          <p:cNvPr id="66592" name="Text Box 32"/>
          <p:cNvSpPr txBox="1">
            <a:spLocks noChangeArrowheads="1"/>
          </p:cNvSpPr>
          <p:nvPr/>
        </p:nvSpPr>
        <p:spPr bwMode="auto">
          <a:xfrm>
            <a:off x="2566607" y="5041900"/>
            <a:ext cx="3916457" cy="400110"/>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dirty="0">
                <a:solidFill>
                  <a:srgbClr val="000066"/>
                </a:solidFill>
                <a:latin typeface="Times New Roman" pitchFamily="18" charset="0"/>
              </a:rPr>
              <a:t>叶子</a:t>
            </a:r>
            <a:r>
              <a:rPr kumimoji="1" lang="zh-CN" altLang="en-US" sz="2000" b="1" dirty="0" smtClean="0">
                <a:solidFill>
                  <a:srgbClr val="000066"/>
                </a:solidFill>
                <a:latin typeface="Times New Roman" pitchFamily="18" charset="0"/>
              </a:rPr>
              <a:t>：</a:t>
            </a:r>
            <a:r>
              <a:rPr kumimoji="1" lang="en-US" altLang="zh-CN" sz="2000" b="1" dirty="0" smtClean="0">
                <a:solidFill>
                  <a:srgbClr val="000066"/>
                </a:solidFill>
                <a:latin typeface="Times New Roman" pitchFamily="18" charset="0"/>
              </a:rPr>
              <a:t>E</a:t>
            </a:r>
            <a:r>
              <a:rPr kumimoji="1" lang="zh-CN" altLang="en-US" sz="2000" b="1" dirty="0" smtClean="0">
                <a:solidFill>
                  <a:srgbClr val="000066"/>
                </a:solidFill>
                <a:latin typeface="Times New Roman" pitchFamily="18" charset="0"/>
              </a:rPr>
              <a:t>，</a:t>
            </a:r>
            <a:r>
              <a:rPr kumimoji="1" lang="en-US" altLang="zh-CN" sz="2000" b="1" dirty="0" smtClean="0">
                <a:solidFill>
                  <a:srgbClr val="000066"/>
                </a:solidFill>
                <a:latin typeface="Times New Roman" pitchFamily="18" charset="0"/>
              </a:rPr>
              <a:t>K</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L</a:t>
            </a:r>
            <a:r>
              <a:rPr kumimoji="1" lang="zh-CN" altLang="en-US" sz="2000" b="1" dirty="0" smtClean="0">
                <a:solidFill>
                  <a:srgbClr val="000066"/>
                </a:solidFill>
                <a:latin typeface="Times New Roman" pitchFamily="18" charset="0"/>
              </a:rPr>
              <a:t>，</a:t>
            </a:r>
            <a:r>
              <a:rPr kumimoji="1" lang="en-US" altLang="zh-CN" sz="2000" b="1" dirty="0" smtClean="0">
                <a:solidFill>
                  <a:srgbClr val="000066"/>
                </a:solidFill>
                <a:latin typeface="Times New Roman" pitchFamily="18" charset="0"/>
              </a:rPr>
              <a:t>G</a:t>
            </a:r>
            <a:r>
              <a:rPr kumimoji="1" lang="zh-CN" altLang="en-US" sz="2000" b="1" dirty="0" smtClean="0">
                <a:solidFill>
                  <a:srgbClr val="000066"/>
                </a:solidFill>
                <a:latin typeface="Times New Roman" pitchFamily="18" charset="0"/>
              </a:rPr>
              <a:t>，</a:t>
            </a:r>
            <a:r>
              <a:rPr kumimoji="1" lang="en-US" altLang="zh-CN" sz="2000" b="1" dirty="0" smtClean="0">
                <a:solidFill>
                  <a:srgbClr val="000066"/>
                </a:solidFill>
                <a:latin typeface="Times New Roman" pitchFamily="18" charset="0"/>
              </a:rPr>
              <a:t>M</a:t>
            </a:r>
            <a:r>
              <a:rPr kumimoji="1" lang="zh-CN" altLang="en-US" sz="2000" b="1" dirty="0" smtClean="0">
                <a:solidFill>
                  <a:srgbClr val="000066"/>
                </a:solidFill>
                <a:latin typeface="Times New Roman" pitchFamily="18" charset="0"/>
              </a:rPr>
              <a:t>，</a:t>
            </a:r>
            <a:r>
              <a:rPr kumimoji="1" lang="en-US" altLang="zh-CN" sz="2000" b="1" dirty="0" smtClean="0">
                <a:solidFill>
                  <a:srgbClr val="000066"/>
                </a:solidFill>
                <a:latin typeface="Times New Roman" pitchFamily="18" charset="0"/>
              </a:rPr>
              <a:t>H</a:t>
            </a:r>
            <a:r>
              <a:rPr kumimoji="1" lang="zh-CN" altLang="en-US" sz="2000" b="1" dirty="0" smtClean="0">
                <a:solidFill>
                  <a:srgbClr val="000066"/>
                </a:solidFill>
                <a:latin typeface="Times New Roman" pitchFamily="18" charset="0"/>
              </a:rPr>
              <a:t>，</a:t>
            </a:r>
            <a:r>
              <a:rPr kumimoji="1" lang="en-US" altLang="zh-CN" sz="2000" b="1" dirty="0" smtClean="0">
                <a:solidFill>
                  <a:srgbClr val="000066"/>
                </a:solidFill>
                <a:latin typeface="Times New Roman" pitchFamily="18" charset="0"/>
              </a:rPr>
              <a:t>I</a:t>
            </a:r>
            <a:endParaRPr kumimoji="1" lang="en-US" altLang="zh-CN" sz="2000" b="1" dirty="0">
              <a:solidFill>
                <a:srgbClr val="000066"/>
              </a:solidFill>
              <a:latin typeface="Times New Roman" pitchFamily="18" charset="0"/>
            </a:endParaRPr>
          </a:p>
        </p:txBody>
      </p:sp>
      <p:sp>
        <p:nvSpPr>
          <p:cNvPr id="66593" name="Text Box 33"/>
          <p:cNvSpPr txBox="1">
            <a:spLocks noChangeArrowheads="1"/>
          </p:cNvSpPr>
          <p:nvPr/>
        </p:nvSpPr>
        <p:spPr bwMode="auto">
          <a:xfrm>
            <a:off x="434975" y="2532063"/>
            <a:ext cx="2951163" cy="701675"/>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A</a:t>
            </a:r>
            <a:r>
              <a:rPr kumimoji="1" lang="zh-CN" altLang="en-US" sz="2000" b="1">
                <a:solidFill>
                  <a:srgbClr val="000066"/>
                </a:solidFill>
                <a:latin typeface="Times New Roman" pitchFamily="18" charset="0"/>
              </a:rPr>
              <a:t>的孩子：</a:t>
            </a:r>
            <a:r>
              <a:rPr kumimoji="1" lang="en-US" altLang="zh-CN" sz="2000" b="1">
                <a:solidFill>
                  <a:srgbClr val="000066"/>
                </a:solidFill>
                <a:latin typeface="Times New Roman" pitchFamily="18" charset="0"/>
              </a:rPr>
              <a:t>B</a:t>
            </a:r>
            <a:r>
              <a:rPr kumimoji="1" lang="zh-CN" altLang="en-US" sz="2000" b="1">
                <a:solidFill>
                  <a:srgbClr val="000066"/>
                </a:solidFill>
                <a:latin typeface="Times New Roman" pitchFamily="18" charset="0"/>
              </a:rPr>
              <a:t>，</a:t>
            </a:r>
            <a:r>
              <a:rPr kumimoji="1" lang="en-US" altLang="zh-CN" sz="2000" b="1">
                <a:solidFill>
                  <a:srgbClr val="000066"/>
                </a:solidFill>
                <a:latin typeface="Times New Roman" pitchFamily="18" charset="0"/>
              </a:rPr>
              <a:t>C</a:t>
            </a:r>
            <a:r>
              <a:rPr kumimoji="1" lang="zh-CN" altLang="en-US" sz="2000" b="1">
                <a:solidFill>
                  <a:srgbClr val="000066"/>
                </a:solidFill>
                <a:latin typeface="Times New Roman" pitchFamily="18" charset="0"/>
              </a:rPr>
              <a:t>，</a:t>
            </a:r>
            <a:r>
              <a:rPr kumimoji="1" lang="en-US" altLang="zh-CN" sz="2000" b="1">
                <a:solidFill>
                  <a:srgbClr val="000066"/>
                </a:solidFill>
                <a:latin typeface="Times New Roman" pitchFamily="18" charset="0"/>
              </a:rPr>
              <a:t>D</a:t>
            </a:r>
          </a:p>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B</a:t>
            </a:r>
            <a:r>
              <a:rPr kumimoji="1" lang="zh-CN" altLang="en-US" sz="2000" b="1">
                <a:solidFill>
                  <a:srgbClr val="000066"/>
                </a:solidFill>
                <a:latin typeface="Times New Roman" pitchFamily="18" charset="0"/>
              </a:rPr>
              <a:t>的孩子：</a:t>
            </a:r>
            <a:r>
              <a:rPr kumimoji="1" lang="en-US" altLang="zh-CN" sz="2000" b="1">
                <a:solidFill>
                  <a:srgbClr val="000066"/>
                </a:solidFill>
                <a:latin typeface="Times New Roman" pitchFamily="18" charset="0"/>
              </a:rPr>
              <a:t>E</a:t>
            </a:r>
            <a:r>
              <a:rPr kumimoji="1" lang="zh-CN" altLang="en-US" sz="2000" b="1">
                <a:solidFill>
                  <a:srgbClr val="000066"/>
                </a:solidFill>
                <a:latin typeface="Times New Roman" pitchFamily="18" charset="0"/>
              </a:rPr>
              <a:t>，</a:t>
            </a:r>
            <a:r>
              <a:rPr kumimoji="1" lang="en-US" altLang="zh-CN" sz="2000" b="1">
                <a:solidFill>
                  <a:srgbClr val="000066"/>
                </a:solidFill>
                <a:latin typeface="Times New Roman" pitchFamily="18" charset="0"/>
              </a:rPr>
              <a:t>F</a:t>
            </a:r>
          </a:p>
        </p:txBody>
      </p:sp>
      <p:sp>
        <p:nvSpPr>
          <p:cNvPr id="66594" name="Text Box 34"/>
          <p:cNvSpPr txBox="1">
            <a:spLocks noChangeArrowheads="1"/>
          </p:cNvSpPr>
          <p:nvPr/>
        </p:nvSpPr>
        <p:spPr bwMode="auto">
          <a:xfrm>
            <a:off x="5607050" y="2551113"/>
            <a:ext cx="2043113" cy="701675"/>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I</a:t>
            </a:r>
            <a:r>
              <a:rPr kumimoji="1" lang="zh-CN" altLang="en-US" sz="2000" b="1">
                <a:solidFill>
                  <a:srgbClr val="000066"/>
                </a:solidFill>
                <a:latin typeface="Times New Roman" pitchFamily="18" charset="0"/>
              </a:rPr>
              <a:t>的双亲：</a:t>
            </a:r>
            <a:r>
              <a:rPr kumimoji="1" lang="en-US" altLang="zh-CN" sz="2000" b="1">
                <a:solidFill>
                  <a:srgbClr val="000066"/>
                </a:solidFill>
                <a:latin typeface="Times New Roman" pitchFamily="18" charset="0"/>
              </a:rPr>
              <a:t>D</a:t>
            </a:r>
          </a:p>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L</a:t>
            </a:r>
            <a:r>
              <a:rPr kumimoji="1" lang="zh-CN" altLang="en-US" sz="2000" b="1">
                <a:solidFill>
                  <a:srgbClr val="000066"/>
                </a:solidFill>
                <a:latin typeface="Times New Roman" pitchFamily="18" charset="0"/>
              </a:rPr>
              <a:t>的双亲：</a:t>
            </a:r>
            <a:r>
              <a:rPr kumimoji="1" lang="en-US" altLang="zh-CN" sz="2000" b="1">
                <a:solidFill>
                  <a:srgbClr val="000066"/>
                </a:solidFill>
                <a:latin typeface="Times New Roman" pitchFamily="18" charset="0"/>
              </a:rPr>
              <a:t>F</a:t>
            </a:r>
          </a:p>
        </p:txBody>
      </p:sp>
      <p:sp>
        <p:nvSpPr>
          <p:cNvPr id="66595" name="Text Box 35"/>
          <p:cNvSpPr txBox="1">
            <a:spLocks noChangeArrowheads="1"/>
          </p:cNvSpPr>
          <p:nvPr/>
        </p:nvSpPr>
        <p:spPr bwMode="auto">
          <a:xfrm>
            <a:off x="6619875" y="3536950"/>
            <a:ext cx="2511425" cy="701675"/>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B</a:t>
            </a:r>
            <a:r>
              <a:rPr kumimoji="1" lang="zh-CN" altLang="en-US" sz="2000" b="1">
                <a:solidFill>
                  <a:srgbClr val="000066"/>
                </a:solidFill>
                <a:latin typeface="Times New Roman" pitchFamily="18" charset="0"/>
              </a:rPr>
              <a:t>，</a:t>
            </a:r>
            <a:r>
              <a:rPr kumimoji="1" lang="en-US" altLang="zh-CN" sz="2000" b="1">
                <a:solidFill>
                  <a:srgbClr val="000066"/>
                </a:solidFill>
                <a:latin typeface="Times New Roman" pitchFamily="18" charset="0"/>
              </a:rPr>
              <a:t>C</a:t>
            </a:r>
            <a:r>
              <a:rPr kumimoji="1" lang="zh-CN" altLang="en-US" sz="2000" b="1">
                <a:solidFill>
                  <a:srgbClr val="000066"/>
                </a:solidFill>
                <a:latin typeface="Times New Roman" pitchFamily="18" charset="0"/>
              </a:rPr>
              <a:t>，</a:t>
            </a:r>
            <a:r>
              <a:rPr kumimoji="1" lang="en-US" altLang="zh-CN" sz="2000" b="1">
                <a:solidFill>
                  <a:srgbClr val="000066"/>
                </a:solidFill>
                <a:latin typeface="Times New Roman" pitchFamily="18" charset="0"/>
              </a:rPr>
              <a:t>D</a:t>
            </a:r>
            <a:r>
              <a:rPr kumimoji="1" lang="zh-CN" altLang="en-US" sz="2000" b="1">
                <a:solidFill>
                  <a:srgbClr val="000066"/>
                </a:solidFill>
                <a:latin typeface="Times New Roman" pitchFamily="18" charset="0"/>
              </a:rPr>
              <a:t>为兄弟</a:t>
            </a:r>
          </a:p>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K</a:t>
            </a:r>
            <a:r>
              <a:rPr kumimoji="1" lang="zh-CN" altLang="en-US" sz="2000" b="1">
                <a:solidFill>
                  <a:srgbClr val="000066"/>
                </a:solidFill>
                <a:latin typeface="Times New Roman" pitchFamily="18" charset="0"/>
              </a:rPr>
              <a:t>，</a:t>
            </a:r>
            <a:r>
              <a:rPr kumimoji="1" lang="en-US" altLang="zh-CN" sz="2000" b="1">
                <a:solidFill>
                  <a:srgbClr val="000066"/>
                </a:solidFill>
                <a:latin typeface="Times New Roman" pitchFamily="18" charset="0"/>
              </a:rPr>
              <a:t>L</a:t>
            </a:r>
            <a:r>
              <a:rPr kumimoji="1" lang="zh-CN" altLang="en-US" sz="2000" b="1">
                <a:solidFill>
                  <a:srgbClr val="000066"/>
                </a:solidFill>
                <a:latin typeface="Times New Roman" pitchFamily="18" charset="0"/>
              </a:rPr>
              <a:t>为兄弟</a:t>
            </a:r>
          </a:p>
        </p:txBody>
      </p:sp>
      <p:sp>
        <p:nvSpPr>
          <p:cNvPr id="66596" name="Text Box 36"/>
          <p:cNvSpPr txBox="1">
            <a:spLocks noChangeArrowheads="1"/>
          </p:cNvSpPr>
          <p:nvPr/>
        </p:nvSpPr>
        <p:spPr bwMode="auto">
          <a:xfrm>
            <a:off x="582613" y="4076700"/>
            <a:ext cx="1333500" cy="396875"/>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Times New Roman" pitchFamily="18" charset="0"/>
              </a:rPr>
              <a:t>树的度：</a:t>
            </a:r>
            <a:r>
              <a:rPr kumimoji="1" lang="en-US" altLang="zh-CN" sz="2000" b="1">
                <a:solidFill>
                  <a:srgbClr val="000066"/>
                </a:solidFill>
                <a:latin typeface="Times New Roman" pitchFamily="18" charset="0"/>
              </a:rPr>
              <a:t>3</a:t>
            </a:r>
          </a:p>
        </p:txBody>
      </p:sp>
      <p:sp>
        <p:nvSpPr>
          <p:cNvPr id="66597" name="Text Box 37"/>
          <p:cNvSpPr txBox="1">
            <a:spLocks noChangeArrowheads="1"/>
          </p:cNvSpPr>
          <p:nvPr/>
        </p:nvSpPr>
        <p:spPr bwMode="auto">
          <a:xfrm>
            <a:off x="6604000" y="5235575"/>
            <a:ext cx="2084388" cy="701675"/>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A</a:t>
            </a:r>
            <a:r>
              <a:rPr kumimoji="1" lang="zh-CN" altLang="en-US" sz="2000" b="1">
                <a:solidFill>
                  <a:srgbClr val="000066"/>
                </a:solidFill>
                <a:latin typeface="Times New Roman" pitchFamily="18" charset="0"/>
              </a:rPr>
              <a:t>的层次：</a:t>
            </a:r>
            <a:r>
              <a:rPr kumimoji="1" lang="en-US" altLang="zh-CN" sz="2000" b="1">
                <a:solidFill>
                  <a:srgbClr val="000066"/>
                </a:solidFill>
                <a:latin typeface="Times New Roman" pitchFamily="18" charset="0"/>
              </a:rPr>
              <a:t>1</a:t>
            </a:r>
          </a:p>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M</a:t>
            </a:r>
            <a:r>
              <a:rPr kumimoji="1" lang="zh-CN" altLang="en-US" sz="2000" b="1">
                <a:solidFill>
                  <a:srgbClr val="000066"/>
                </a:solidFill>
                <a:latin typeface="Times New Roman" pitchFamily="18" charset="0"/>
              </a:rPr>
              <a:t>的层次：</a:t>
            </a:r>
            <a:r>
              <a:rPr kumimoji="1" lang="en-US" altLang="zh-CN" sz="2000" b="1">
                <a:solidFill>
                  <a:srgbClr val="000066"/>
                </a:solidFill>
                <a:latin typeface="Times New Roman" pitchFamily="18" charset="0"/>
              </a:rPr>
              <a:t>4</a:t>
            </a:r>
          </a:p>
        </p:txBody>
      </p:sp>
      <p:sp>
        <p:nvSpPr>
          <p:cNvPr id="66598" name="Text Box 38"/>
          <p:cNvSpPr txBox="1">
            <a:spLocks noChangeArrowheads="1"/>
          </p:cNvSpPr>
          <p:nvPr/>
        </p:nvSpPr>
        <p:spPr bwMode="auto">
          <a:xfrm>
            <a:off x="6621463" y="4545013"/>
            <a:ext cx="1589087" cy="396875"/>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Times New Roman" pitchFamily="18" charset="0"/>
              </a:rPr>
              <a:t>树的深度：</a:t>
            </a:r>
            <a:r>
              <a:rPr kumimoji="1" lang="en-US" altLang="zh-CN" sz="2000" b="1">
                <a:solidFill>
                  <a:srgbClr val="000066"/>
                </a:solidFill>
                <a:latin typeface="Times New Roman" pitchFamily="18" charset="0"/>
              </a:rPr>
              <a:t>4</a:t>
            </a:r>
          </a:p>
        </p:txBody>
      </p:sp>
      <p:sp>
        <p:nvSpPr>
          <p:cNvPr id="66599" name="Text Box 39"/>
          <p:cNvSpPr txBox="1">
            <a:spLocks noChangeArrowheads="1"/>
          </p:cNvSpPr>
          <p:nvPr/>
        </p:nvSpPr>
        <p:spPr bwMode="auto">
          <a:xfrm>
            <a:off x="844550" y="5559425"/>
            <a:ext cx="3021013" cy="701675"/>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F</a:t>
            </a:r>
            <a:r>
              <a:rPr kumimoji="1" lang="zh-CN" altLang="en-US" sz="2000" b="1">
                <a:solidFill>
                  <a:srgbClr val="000066"/>
                </a:solidFill>
                <a:latin typeface="Times New Roman" pitchFamily="18" charset="0"/>
              </a:rPr>
              <a:t>，</a:t>
            </a:r>
            <a:r>
              <a:rPr kumimoji="1" lang="en-US" altLang="zh-CN" sz="2000" b="1">
                <a:solidFill>
                  <a:srgbClr val="000066"/>
                </a:solidFill>
                <a:latin typeface="Times New Roman" pitchFamily="18" charset="0"/>
              </a:rPr>
              <a:t>G</a:t>
            </a:r>
            <a:r>
              <a:rPr kumimoji="1" lang="zh-CN" altLang="en-US" sz="2000" b="1">
                <a:solidFill>
                  <a:srgbClr val="000066"/>
                </a:solidFill>
                <a:latin typeface="Times New Roman" pitchFamily="18" charset="0"/>
              </a:rPr>
              <a:t>为堂兄弟</a:t>
            </a:r>
          </a:p>
          <a:p>
            <a:pPr eaLnBrk="1" hangingPunct="1"/>
            <a:r>
              <a:rPr kumimoji="1" lang="zh-CN" altLang="en-US" sz="2000" b="1">
                <a:solidFill>
                  <a:srgbClr val="000066"/>
                </a:solidFill>
                <a:latin typeface="Times New Roman" pitchFamily="18" charset="0"/>
              </a:rPr>
              <a:t>结点</a:t>
            </a:r>
            <a:r>
              <a:rPr kumimoji="1" lang="en-US" altLang="zh-CN" sz="2000" b="1">
                <a:solidFill>
                  <a:srgbClr val="000066"/>
                </a:solidFill>
                <a:latin typeface="Times New Roman" pitchFamily="18" charset="0"/>
              </a:rPr>
              <a:t>A</a:t>
            </a:r>
            <a:r>
              <a:rPr kumimoji="1" lang="zh-CN" altLang="en-US" sz="2000" b="1">
                <a:solidFill>
                  <a:srgbClr val="000066"/>
                </a:solidFill>
                <a:latin typeface="Times New Roman" pitchFamily="18" charset="0"/>
              </a:rPr>
              <a:t>是结点</a:t>
            </a:r>
            <a:r>
              <a:rPr kumimoji="1" lang="en-US" altLang="zh-CN" sz="2000" b="1">
                <a:solidFill>
                  <a:srgbClr val="000066"/>
                </a:solidFill>
                <a:latin typeface="Times New Roman" pitchFamily="18" charset="0"/>
              </a:rPr>
              <a:t>F</a:t>
            </a:r>
            <a:r>
              <a:rPr kumimoji="1" lang="zh-CN" altLang="en-US" sz="2000" b="1">
                <a:solidFill>
                  <a:srgbClr val="000066"/>
                </a:solidFill>
                <a:latin typeface="Times New Roman" pitchFamily="18" charset="0"/>
              </a:rPr>
              <a:t>，</a:t>
            </a:r>
            <a:r>
              <a:rPr kumimoji="1" lang="en-US" altLang="zh-CN" sz="2000" b="1">
                <a:solidFill>
                  <a:srgbClr val="000066"/>
                </a:solidFill>
                <a:latin typeface="Times New Roman" pitchFamily="18" charset="0"/>
              </a:rPr>
              <a:t>G</a:t>
            </a:r>
            <a:r>
              <a:rPr kumimoji="1" lang="zh-CN" altLang="en-US" sz="2000" b="1">
                <a:solidFill>
                  <a:srgbClr val="000066"/>
                </a:solidFill>
                <a:latin typeface="Times New Roman" pitchFamily="18" charset="0"/>
              </a:rPr>
              <a:t>的祖先</a:t>
            </a:r>
          </a:p>
        </p:txBody>
      </p:sp>
      <p:grpSp>
        <p:nvGrpSpPr>
          <p:cNvPr id="13323" name="Group 40"/>
          <p:cNvGrpSpPr>
            <a:grpSpLocks/>
          </p:cNvGrpSpPr>
          <p:nvPr/>
        </p:nvGrpSpPr>
        <p:grpSpPr bwMode="auto">
          <a:xfrm>
            <a:off x="2024063" y="3041650"/>
            <a:ext cx="4459287" cy="1885950"/>
            <a:chOff x="384" y="192"/>
            <a:chExt cx="4848" cy="2544"/>
          </a:xfrm>
        </p:grpSpPr>
        <p:sp>
          <p:nvSpPr>
            <p:cNvPr id="13325" name="Oval 41"/>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rPr>
                <a:t>A</a:t>
              </a:r>
              <a:endParaRPr kumimoji="1" lang="en-US" altLang="zh-CN" b="1"/>
            </a:p>
          </p:txBody>
        </p:sp>
        <p:sp>
          <p:nvSpPr>
            <p:cNvPr id="13326" name="Oval 42"/>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B</a:t>
              </a:r>
              <a:endParaRPr kumimoji="1" lang="en-US" altLang="zh-CN" b="1"/>
            </a:p>
          </p:txBody>
        </p:sp>
        <p:sp>
          <p:nvSpPr>
            <p:cNvPr id="13327" name="Oval 43"/>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C</a:t>
              </a:r>
              <a:endParaRPr kumimoji="1" lang="en-US" altLang="zh-CN" b="1"/>
            </a:p>
          </p:txBody>
        </p:sp>
        <p:sp>
          <p:nvSpPr>
            <p:cNvPr id="13328" name="Oval 44"/>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D</a:t>
              </a:r>
            </a:p>
          </p:txBody>
        </p:sp>
        <p:sp>
          <p:nvSpPr>
            <p:cNvPr id="13329" name="Oval 45"/>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E</a:t>
              </a:r>
              <a:endParaRPr kumimoji="1" lang="en-US" altLang="zh-CN" b="1"/>
            </a:p>
          </p:txBody>
        </p:sp>
        <p:sp>
          <p:nvSpPr>
            <p:cNvPr id="13330" name="Oval 46"/>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F</a:t>
              </a:r>
              <a:endParaRPr kumimoji="1" lang="en-US" altLang="zh-CN" b="1"/>
            </a:p>
          </p:txBody>
        </p:sp>
        <p:sp>
          <p:nvSpPr>
            <p:cNvPr id="13331" name="Oval 47"/>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G</a:t>
              </a:r>
              <a:endParaRPr kumimoji="1" lang="en-US" altLang="zh-CN" b="1"/>
            </a:p>
          </p:txBody>
        </p:sp>
        <p:sp>
          <p:nvSpPr>
            <p:cNvPr id="13332" name="Oval 48"/>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H</a:t>
              </a:r>
            </a:p>
          </p:txBody>
        </p:sp>
        <p:sp>
          <p:nvSpPr>
            <p:cNvPr id="13333" name="Oval 49"/>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I</a:t>
              </a:r>
            </a:p>
          </p:txBody>
        </p:sp>
        <p:sp>
          <p:nvSpPr>
            <p:cNvPr id="13334" name="Oval 50"/>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J</a:t>
              </a:r>
            </a:p>
          </p:txBody>
        </p:sp>
        <p:sp>
          <p:nvSpPr>
            <p:cNvPr id="13335" name="Oval 51"/>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M</a:t>
              </a:r>
            </a:p>
          </p:txBody>
        </p:sp>
        <p:sp>
          <p:nvSpPr>
            <p:cNvPr id="13336" name="Oval 52"/>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K</a:t>
              </a:r>
              <a:endParaRPr kumimoji="1" lang="en-US" altLang="zh-CN" b="1"/>
            </a:p>
          </p:txBody>
        </p:sp>
        <p:sp>
          <p:nvSpPr>
            <p:cNvPr id="13337" name="Oval 53"/>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L</a:t>
              </a:r>
              <a:endParaRPr kumimoji="1" lang="en-US" altLang="zh-CN" b="1"/>
            </a:p>
          </p:txBody>
        </p:sp>
        <p:sp>
          <p:nvSpPr>
            <p:cNvPr id="13338" name="Line 54"/>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9" name="Line 55"/>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0" name="Line 56"/>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1" name="Line 57"/>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2" name="Line 58"/>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Line 59"/>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4" name="Line 60"/>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5" name="Line 61"/>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6" name="Line 62"/>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7" name="Line 63"/>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8" name="Line 64"/>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9" name="Line 65"/>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4" name="Rectangle 66"/>
          <p:cNvSpPr>
            <a:spLocks noChangeArrowheads="1"/>
          </p:cNvSpPr>
          <p:nvPr/>
        </p:nvSpPr>
        <p:spPr bwMode="auto">
          <a:xfrm>
            <a:off x="642938" y="823913"/>
            <a:ext cx="8501062" cy="5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a:solidFill>
                  <a:srgbClr val="000066"/>
                </a:solidFill>
              </a:rPr>
              <a:t>树的基本术语</a:t>
            </a:r>
            <a:r>
              <a:rPr lang="en-US" altLang="zh-CN" sz="3200" b="1">
                <a:solidFill>
                  <a:srgbClr val="000066"/>
                </a:solidFill>
                <a:latin typeface="Arial" charset="0"/>
              </a:rPr>
              <a:t>——</a:t>
            </a:r>
            <a:r>
              <a:rPr lang="zh-CN" altLang="en-US" sz="3200" b="1">
                <a:solidFill>
                  <a:srgbClr val="000066"/>
                </a:solidFill>
              </a:rPr>
              <a:t>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90"/>
                                        </p:tgtEl>
                                        <p:attrNameLst>
                                          <p:attrName>style.visibility</p:attrName>
                                        </p:attrNameLst>
                                      </p:cBhvr>
                                      <p:to>
                                        <p:strVal val="visible"/>
                                      </p:to>
                                    </p:set>
                                    <p:animEffect transition="in" filter="box(out)">
                                      <p:cBhvr>
                                        <p:cTn id="7" dur="500"/>
                                        <p:tgtEl>
                                          <p:spTgt spid="6659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93"/>
                                        </p:tgtEl>
                                        <p:attrNameLst>
                                          <p:attrName>style.visibility</p:attrName>
                                        </p:attrNameLst>
                                      </p:cBhvr>
                                      <p:to>
                                        <p:strVal val="visible"/>
                                      </p:to>
                                    </p:set>
                                    <p:animEffect transition="in" filter="box(out)">
                                      <p:cBhvr>
                                        <p:cTn id="12" dur="500"/>
                                        <p:tgtEl>
                                          <p:spTgt spid="6659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92"/>
                                        </p:tgtEl>
                                        <p:attrNameLst>
                                          <p:attrName>style.visibility</p:attrName>
                                        </p:attrNameLst>
                                      </p:cBhvr>
                                      <p:to>
                                        <p:strVal val="visible"/>
                                      </p:to>
                                    </p:set>
                                    <p:animEffect transition="in" filter="box(out)">
                                      <p:cBhvr>
                                        <p:cTn id="17" dur="500"/>
                                        <p:tgtEl>
                                          <p:spTgt spid="6659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96"/>
                                        </p:tgtEl>
                                        <p:attrNameLst>
                                          <p:attrName>style.visibility</p:attrName>
                                        </p:attrNameLst>
                                      </p:cBhvr>
                                      <p:to>
                                        <p:strVal val="visible"/>
                                      </p:to>
                                    </p:set>
                                    <p:animEffect transition="in" filter="box(out)">
                                      <p:cBhvr>
                                        <p:cTn id="22" dur="500"/>
                                        <p:tgtEl>
                                          <p:spTgt spid="6659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594"/>
                                        </p:tgtEl>
                                        <p:attrNameLst>
                                          <p:attrName>style.visibility</p:attrName>
                                        </p:attrNameLst>
                                      </p:cBhvr>
                                      <p:to>
                                        <p:strVal val="visible"/>
                                      </p:to>
                                    </p:set>
                                    <p:animEffect transition="in" filter="box(out)">
                                      <p:cBhvr>
                                        <p:cTn id="27" dur="500"/>
                                        <p:tgtEl>
                                          <p:spTgt spid="66594"/>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595"/>
                                        </p:tgtEl>
                                        <p:attrNameLst>
                                          <p:attrName>style.visibility</p:attrName>
                                        </p:attrNameLst>
                                      </p:cBhvr>
                                      <p:to>
                                        <p:strVal val="visible"/>
                                      </p:to>
                                    </p:set>
                                    <p:animEffect transition="in" filter="box(out)">
                                      <p:cBhvr>
                                        <p:cTn id="32" dur="500"/>
                                        <p:tgtEl>
                                          <p:spTgt spid="66595"/>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597"/>
                                        </p:tgtEl>
                                        <p:attrNameLst>
                                          <p:attrName>style.visibility</p:attrName>
                                        </p:attrNameLst>
                                      </p:cBhvr>
                                      <p:to>
                                        <p:strVal val="visible"/>
                                      </p:to>
                                    </p:set>
                                    <p:animEffect transition="in" filter="box(out)">
                                      <p:cBhvr>
                                        <p:cTn id="37" dur="500"/>
                                        <p:tgtEl>
                                          <p:spTgt spid="66597"/>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98"/>
                                        </p:tgtEl>
                                        <p:attrNameLst>
                                          <p:attrName>style.visibility</p:attrName>
                                        </p:attrNameLst>
                                      </p:cBhvr>
                                      <p:to>
                                        <p:strVal val="visible"/>
                                      </p:to>
                                    </p:set>
                                    <p:animEffect transition="in" filter="box(out)">
                                      <p:cBhvr>
                                        <p:cTn id="42" dur="500"/>
                                        <p:tgtEl>
                                          <p:spTgt spid="66598"/>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599"/>
                                        </p:tgtEl>
                                        <p:attrNameLst>
                                          <p:attrName>style.visibility</p:attrName>
                                        </p:attrNameLst>
                                      </p:cBhvr>
                                      <p:to>
                                        <p:strVal val="visible"/>
                                      </p:to>
                                    </p:set>
                                    <p:animEffect transition="in" filter="box(out)">
                                      <p:cBhvr>
                                        <p:cTn id="47" dur="500"/>
                                        <p:tgtEl>
                                          <p:spTgt spid="66599"/>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0" grpId="0" animBg="1" autoUpdateAnimBg="0"/>
      <p:bldP spid="66592" grpId="0" animBg="1" autoUpdateAnimBg="0"/>
      <p:bldP spid="66593" grpId="0" animBg="1" autoUpdateAnimBg="0"/>
      <p:bldP spid="66594" grpId="0" animBg="1" autoUpdateAnimBg="0"/>
      <p:bldP spid="66595" grpId="0" animBg="1" autoUpdateAnimBg="0"/>
      <p:bldP spid="66596" grpId="0" animBg="1" autoUpdateAnimBg="0"/>
      <p:bldP spid="66597" grpId="0" animBg="1" autoUpdateAnimBg="0"/>
      <p:bldP spid="66598" grpId="0" animBg="1" autoUpdateAnimBg="0"/>
      <p:bldP spid="6659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p:txBody>
          <a:bodyPr/>
          <a:lstStyle/>
          <a:p>
            <a:pPr eaLnBrk="1" hangingPunct="1"/>
            <a:r>
              <a:rPr kumimoji="1" lang="zh-CN" altLang="en-US" smtClean="0"/>
              <a:t>树型结构和线性结构的结构特点对比</a:t>
            </a:r>
          </a:p>
          <a:p>
            <a:pPr lvl="2" eaLnBrk="1" hangingPunct="1"/>
            <a:endParaRPr lang="en-US" altLang="zh-CN" smtClean="0"/>
          </a:p>
        </p:txBody>
      </p:sp>
      <p:grpSp>
        <p:nvGrpSpPr>
          <p:cNvPr id="14339" name="Group 12"/>
          <p:cNvGrpSpPr>
            <a:grpSpLocks/>
          </p:cNvGrpSpPr>
          <p:nvPr/>
        </p:nvGrpSpPr>
        <p:grpSpPr bwMode="auto">
          <a:xfrm>
            <a:off x="1504950" y="2411413"/>
            <a:ext cx="5859463" cy="2436812"/>
            <a:chOff x="948" y="1627"/>
            <a:chExt cx="3691" cy="1535"/>
          </a:xfrm>
        </p:grpSpPr>
        <p:sp>
          <p:nvSpPr>
            <p:cNvPr id="14340" name="Line 5"/>
            <p:cNvSpPr>
              <a:spLocks noChangeShapeType="1"/>
            </p:cNvSpPr>
            <p:nvPr/>
          </p:nvSpPr>
          <p:spPr bwMode="auto">
            <a:xfrm>
              <a:off x="1097" y="1627"/>
              <a:ext cx="336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1" name="Line 6"/>
            <p:cNvSpPr>
              <a:spLocks noChangeShapeType="1"/>
            </p:cNvSpPr>
            <p:nvPr/>
          </p:nvSpPr>
          <p:spPr bwMode="auto">
            <a:xfrm>
              <a:off x="1096" y="3152"/>
              <a:ext cx="336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Line 7"/>
            <p:cNvSpPr>
              <a:spLocks noChangeShapeType="1"/>
            </p:cNvSpPr>
            <p:nvPr/>
          </p:nvSpPr>
          <p:spPr bwMode="auto">
            <a:xfrm>
              <a:off x="1114" y="1964"/>
              <a:ext cx="336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8"/>
            <p:cNvSpPr>
              <a:spLocks noChangeShapeType="1"/>
            </p:cNvSpPr>
            <p:nvPr/>
          </p:nvSpPr>
          <p:spPr bwMode="auto">
            <a:xfrm>
              <a:off x="2769" y="1662"/>
              <a:ext cx="0" cy="15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Text Box 9"/>
            <p:cNvSpPr txBox="1">
              <a:spLocks noChangeArrowheads="1"/>
            </p:cNvSpPr>
            <p:nvPr/>
          </p:nvSpPr>
          <p:spPr bwMode="auto">
            <a:xfrm>
              <a:off x="1552" y="1678"/>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a:solidFill>
                    <a:srgbClr val="000066"/>
                  </a:solidFill>
                </a:rPr>
                <a:t>线性结构</a:t>
              </a:r>
            </a:p>
          </p:txBody>
        </p:sp>
        <p:sp>
          <p:nvSpPr>
            <p:cNvPr id="14345" name="Text Box 10"/>
            <p:cNvSpPr txBox="1">
              <a:spLocks noChangeArrowheads="1"/>
            </p:cNvSpPr>
            <p:nvPr/>
          </p:nvSpPr>
          <p:spPr bwMode="auto">
            <a:xfrm>
              <a:off x="3370" y="1678"/>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a:solidFill>
                    <a:srgbClr val="000066"/>
                  </a:solidFill>
                </a:rPr>
                <a:t>树型结构</a:t>
              </a:r>
              <a:endParaRPr lang="zh-CN" altLang="en-US">
                <a:solidFill>
                  <a:srgbClr val="000066"/>
                </a:solidFill>
              </a:endParaRPr>
            </a:p>
          </p:txBody>
        </p:sp>
        <p:sp>
          <p:nvSpPr>
            <p:cNvPr id="14346" name="Text Box 11"/>
            <p:cNvSpPr txBox="1">
              <a:spLocks noChangeArrowheads="1"/>
            </p:cNvSpPr>
            <p:nvPr/>
          </p:nvSpPr>
          <p:spPr bwMode="auto">
            <a:xfrm>
              <a:off x="948" y="2016"/>
              <a:ext cx="3691"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dirty="0">
                  <a:solidFill>
                    <a:srgbClr val="000066"/>
                  </a:solidFill>
                </a:rPr>
                <a:t>第一个数据元素 </a:t>
              </a:r>
              <a:r>
                <a:rPr kumimoji="1" lang="en-US" altLang="zh-CN" b="1" dirty="0">
                  <a:solidFill>
                    <a:srgbClr val="000066"/>
                  </a:solidFill>
                </a:rPr>
                <a:t>(</a:t>
              </a:r>
              <a:r>
                <a:rPr kumimoji="1" lang="zh-CN" altLang="en-US" b="1" dirty="0">
                  <a:solidFill>
                    <a:srgbClr val="000066"/>
                  </a:solidFill>
                </a:rPr>
                <a:t>无前驱</a:t>
              </a:r>
              <a:r>
                <a:rPr kumimoji="1" lang="en-US" altLang="zh-CN" b="1" dirty="0">
                  <a:solidFill>
                    <a:srgbClr val="000066"/>
                  </a:solidFill>
                </a:rPr>
                <a:t>)      </a:t>
              </a:r>
              <a:r>
                <a:rPr kumimoji="1" lang="zh-CN" altLang="en-US" b="1" dirty="0">
                  <a:solidFill>
                    <a:srgbClr val="000066"/>
                  </a:solidFill>
                </a:rPr>
                <a:t>根结点 </a:t>
              </a:r>
              <a:r>
                <a:rPr kumimoji="1" lang="en-US" altLang="zh-CN" b="1" dirty="0">
                  <a:solidFill>
                    <a:srgbClr val="000066"/>
                  </a:solidFill>
                </a:rPr>
                <a:t>(</a:t>
              </a:r>
              <a:r>
                <a:rPr kumimoji="1" lang="zh-CN" altLang="en-US" b="1" dirty="0">
                  <a:solidFill>
                    <a:srgbClr val="000066"/>
                  </a:solidFill>
                </a:rPr>
                <a:t>无前驱</a:t>
              </a:r>
              <a:r>
                <a:rPr kumimoji="1" lang="en-US" altLang="zh-CN" b="1" dirty="0">
                  <a:solidFill>
                    <a:srgbClr val="000066"/>
                  </a:solidFill>
                </a:rPr>
                <a:t>)</a:t>
              </a:r>
              <a:endParaRPr kumimoji="1" lang="en-US" altLang="zh-CN" dirty="0">
                <a:solidFill>
                  <a:srgbClr val="000066"/>
                </a:solidFill>
              </a:endParaRPr>
            </a:p>
            <a:p>
              <a:pPr eaLnBrk="1" hangingPunct="1"/>
              <a:endParaRPr lang="en-US" altLang="zh-CN" dirty="0">
                <a:solidFill>
                  <a:srgbClr val="000066"/>
                </a:solidFill>
              </a:endParaRPr>
            </a:p>
            <a:p>
              <a:pPr eaLnBrk="1" hangingPunct="1"/>
              <a:r>
                <a:rPr kumimoji="1" lang="zh-CN" altLang="en-US" b="1" dirty="0">
                  <a:solidFill>
                    <a:srgbClr val="000066"/>
                  </a:solidFill>
                </a:rPr>
                <a:t>最后一个数据元素</a:t>
              </a:r>
              <a:r>
                <a:rPr kumimoji="1" lang="en-US" altLang="zh-CN" b="1" dirty="0">
                  <a:solidFill>
                    <a:srgbClr val="000066"/>
                  </a:solidFill>
                </a:rPr>
                <a:t>(</a:t>
              </a:r>
              <a:r>
                <a:rPr kumimoji="1" lang="zh-CN" altLang="en-US" b="1" dirty="0">
                  <a:solidFill>
                    <a:srgbClr val="000066"/>
                  </a:solidFill>
                </a:rPr>
                <a:t>无后继</a:t>
              </a:r>
              <a:r>
                <a:rPr kumimoji="1" lang="en-US" altLang="zh-CN" b="1" dirty="0">
                  <a:solidFill>
                    <a:srgbClr val="000066"/>
                  </a:solidFill>
                </a:rPr>
                <a:t>)   </a:t>
              </a:r>
              <a:r>
                <a:rPr kumimoji="1" lang="zh-CN" altLang="en-US" b="1" dirty="0">
                  <a:solidFill>
                    <a:srgbClr val="000066"/>
                  </a:solidFill>
                </a:rPr>
                <a:t>多个叶子结点</a:t>
              </a:r>
              <a:r>
                <a:rPr kumimoji="1" lang="en-US" altLang="zh-CN" b="1" dirty="0">
                  <a:solidFill>
                    <a:srgbClr val="000066"/>
                  </a:solidFill>
                </a:rPr>
                <a:t>(</a:t>
              </a:r>
              <a:r>
                <a:rPr kumimoji="1" lang="zh-CN" altLang="en-US" b="1" dirty="0">
                  <a:solidFill>
                    <a:srgbClr val="000066"/>
                  </a:solidFill>
                </a:rPr>
                <a:t>无后继</a:t>
              </a:r>
              <a:r>
                <a:rPr kumimoji="1" lang="en-US" altLang="zh-CN" b="1" dirty="0">
                  <a:solidFill>
                    <a:srgbClr val="000066"/>
                  </a:solidFill>
                </a:rPr>
                <a:t>)</a:t>
              </a:r>
            </a:p>
            <a:p>
              <a:pPr eaLnBrk="1" hangingPunct="1"/>
              <a:endParaRPr kumimoji="1" lang="en-US" altLang="zh-CN" b="1" dirty="0">
                <a:solidFill>
                  <a:srgbClr val="000066"/>
                </a:solidFill>
              </a:endParaRPr>
            </a:p>
            <a:p>
              <a:pPr eaLnBrk="1" hangingPunct="1"/>
              <a:r>
                <a:rPr kumimoji="1" lang="zh-CN" altLang="en-US" b="1" dirty="0">
                  <a:solidFill>
                    <a:srgbClr val="000066"/>
                  </a:solidFill>
                </a:rPr>
                <a:t>其它数据元素</a:t>
              </a:r>
              <a:r>
                <a:rPr kumimoji="1" lang="en-US" altLang="zh-CN" b="1" dirty="0">
                  <a:solidFill>
                    <a:srgbClr val="000066"/>
                  </a:solidFill>
                </a:rPr>
                <a:t>(</a:t>
              </a:r>
              <a:r>
                <a:rPr kumimoji="1" lang="zh-CN" altLang="en-US" b="1" dirty="0">
                  <a:solidFill>
                    <a:srgbClr val="000066"/>
                  </a:solidFill>
                </a:rPr>
                <a:t>一个前驱、     其它数据元素</a:t>
              </a:r>
              <a:r>
                <a:rPr kumimoji="1" lang="en-US" altLang="zh-CN" b="1" dirty="0">
                  <a:solidFill>
                    <a:srgbClr val="000066"/>
                  </a:solidFill>
                </a:rPr>
                <a:t>(</a:t>
              </a:r>
              <a:r>
                <a:rPr kumimoji="1" lang="zh-CN" altLang="en-US" b="1" dirty="0">
                  <a:solidFill>
                    <a:srgbClr val="000066"/>
                  </a:solidFill>
                </a:rPr>
                <a:t>一个前驱、</a:t>
              </a:r>
            </a:p>
            <a:p>
              <a:pPr eaLnBrk="1" hangingPunct="1"/>
              <a:r>
                <a:rPr kumimoji="1" lang="zh-CN" altLang="en-US" b="1" dirty="0">
                  <a:solidFill>
                    <a:srgbClr val="000066"/>
                  </a:solidFill>
                </a:rPr>
                <a:t>                    一个后继</a:t>
              </a:r>
              <a:r>
                <a:rPr kumimoji="1" lang="en-US" altLang="zh-CN" b="1" dirty="0">
                  <a:solidFill>
                    <a:srgbClr val="000066"/>
                  </a:solidFill>
                </a:rPr>
                <a:t>)                         </a:t>
              </a:r>
              <a:r>
                <a:rPr kumimoji="1" lang="zh-CN" altLang="en-US" b="1" dirty="0">
                  <a:solidFill>
                    <a:srgbClr val="FF0000"/>
                  </a:solidFill>
                </a:rPr>
                <a:t>多个</a:t>
              </a:r>
              <a:r>
                <a:rPr kumimoji="1" lang="zh-CN" altLang="en-US" b="1" dirty="0">
                  <a:solidFill>
                    <a:srgbClr val="000066"/>
                  </a:solidFill>
                </a:rPr>
                <a:t>后继</a:t>
              </a:r>
              <a:r>
                <a:rPr kumimoji="1" lang="en-US" altLang="zh-CN" b="1" dirty="0">
                  <a:solidFill>
                    <a:srgbClr val="000066"/>
                  </a:solidFill>
                </a:rPr>
                <a:t>)</a:t>
              </a:r>
              <a:endParaRPr lang="en-US" altLang="zh-CN" dirty="0">
                <a:solidFill>
                  <a:srgbClr val="000066"/>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p:txBody>
          <a:bodyPr/>
          <a:lstStyle/>
          <a:p>
            <a:pPr eaLnBrk="1" hangingPunct="1"/>
            <a:r>
              <a:rPr lang="zh-CN" altLang="en-US" dirty="0" smtClean="0">
                <a:latin typeface="隶书" pitchFamily="49" charset="-122"/>
              </a:rPr>
              <a:t>树的存储结构</a:t>
            </a:r>
          </a:p>
          <a:p>
            <a:pPr lvl="1" eaLnBrk="1" hangingPunct="1"/>
            <a:r>
              <a:rPr lang="zh-CN" altLang="en-US" dirty="0" smtClean="0">
                <a:latin typeface="Times New Roman" pitchFamily="18" charset="0"/>
              </a:rPr>
              <a:t>数组实现方法（双亲表示法）</a:t>
            </a:r>
          </a:p>
          <a:p>
            <a:pPr lvl="2" eaLnBrk="1" hangingPunct="1"/>
            <a:r>
              <a:rPr lang="zh-CN" altLang="en-US" dirty="0" smtClean="0"/>
              <a:t>用数组存储树的结点信息，在每个结点中附设一个指示器指示其双亲结点在数组中的位置。</a:t>
            </a:r>
          </a:p>
        </p:txBody>
      </p:sp>
      <p:sp>
        <p:nvSpPr>
          <p:cNvPr id="15363" name="Rectangle 11"/>
          <p:cNvSpPr>
            <a:spLocks noChangeArrowheads="1"/>
          </p:cNvSpPr>
          <p:nvPr/>
        </p:nvSpPr>
        <p:spPr bwMode="auto">
          <a:xfrm>
            <a:off x="1385888" y="2382838"/>
            <a:ext cx="6705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469900" indent="-469900" algn="just">
              <a:spcBef>
                <a:spcPct val="20000"/>
              </a:spcBef>
              <a:buClr>
                <a:schemeClr val="accent2"/>
              </a:buClr>
              <a:buFont typeface="Wingdings" pitchFamily="2" charset="2"/>
              <a:buNone/>
            </a:pPr>
            <a:r>
              <a:rPr lang="en-US" altLang="zh-CN" sz="2400">
                <a:solidFill>
                  <a:srgbClr val="000066"/>
                </a:solidFill>
                <a:latin typeface="宋体" charset="-122"/>
              </a:rPr>
              <a:t> </a:t>
            </a:r>
          </a:p>
        </p:txBody>
      </p:sp>
      <p:grpSp>
        <p:nvGrpSpPr>
          <p:cNvPr id="15364" name="Group 44"/>
          <p:cNvGrpSpPr>
            <a:grpSpLocks/>
          </p:cNvGrpSpPr>
          <p:nvPr/>
        </p:nvGrpSpPr>
        <p:grpSpPr bwMode="auto">
          <a:xfrm>
            <a:off x="6338888" y="2687638"/>
            <a:ext cx="2438400" cy="3429000"/>
            <a:chOff x="3993" y="1693"/>
            <a:chExt cx="1536" cy="2160"/>
          </a:xfrm>
        </p:grpSpPr>
        <p:sp>
          <p:nvSpPr>
            <p:cNvPr id="15380" name="Oval 12"/>
            <p:cNvSpPr>
              <a:spLocks noChangeArrowheads="1"/>
            </p:cNvSpPr>
            <p:nvPr/>
          </p:nvSpPr>
          <p:spPr bwMode="auto">
            <a:xfrm>
              <a:off x="4857" y="169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1</a:t>
              </a:r>
            </a:p>
          </p:txBody>
        </p:sp>
        <p:sp>
          <p:nvSpPr>
            <p:cNvPr id="15381" name="Oval 13"/>
            <p:cNvSpPr>
              <a:spLocks noChangeArrowheads="1"/>
            </p:cNvSpPr>
            <p:nvPr/>
          </p:nvSpPr>
          <p:spPr bwMode="auto">
            <a:xfrm>
              <a:off x="4425" y="217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2</a:t>
              </a:r>
            </a:p>
          </p:txBody>
        </p:sp>
        <p:sp>
          <p:nvSpPr>
            <p:cNvPr id="15382" name="Oval 14"/>
            <p:cNvSpPr>
              <a:spLocks noChangeArrowheads="1"/>
            </p:cNvSpPr>
            <p:nvPr/>
          </p:nvSpPr>
          <p:spPr bwMode="auto">
            <a:xfrm>
              <a:off x="5145" y="217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3</a:t>
              </a:r>
            </a:p>
          </p:txBody>
        </p:sp>
        <p:sp>
          <p:nvSpPr>
            <p:cNvPr id="15383" name="Oval 15"/>
            <p:cNvSpPr>
              <a:spLocks noChangeArrowheads="1"/>
            </p:cNvSpPr>
            <p:nvPr/>
          </p:nvSpPr>
          <p:spPr bwMode="auto">
            <a:xfrm>
              <a:off x="3993" y="2797"/>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4</a:t>
              </a:r>
            </a:p>
          </p:txBody>
        </p:sp>
        <p:sp>
          <p:nvSpPr>
            <p:cNvPr id="15384" name="Oval 16"/>
            <p:cNvSpPr>
              <a:spLocks noChangeArrowheads="1"/>
            </p:cNvSpPr>
            <p:nvPr/>
          </p:nvSpPr>
          <p:spPr bwMode="auto">
            <a:xfrm>
              <a:off x="4665" y="2845"/>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5</a:t>
              </a:r>
            </a:p>
          </p:txBody>
        </p:sp>
        <p:sp>
          <p:nvSpPr>
            <p:cNvPr id="15385" name="Oval 17"/>
            <p:cNvSpPr>
              <a:spLocks noChangeArrowheads="1"/>
            </p:cNvSpPr>
            <p:nvPr/>
          </p:nvSpPr>
          <p:spPr bwMode="auto">
            <a:xfrm>
              <a:off x="5289" y="2797"/>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6</a:t>
              </a:r>
            </a:p>
          </p:txBody>
        </p:sp>
        <p:sp>
          <p:nvSpPr>
            <p:cNvPr id="15386" name="Oval 18"/>
            <p:cNvSpPr>
              <a:spLocks noChangeArrowheads="1"/>
            </p:cNvSpPr>
            <p:nvPr/>
          </p:nvSpPr>
          <p:spPr bwMode="auto">
            <a:xfrm>
              <a:off x="4233"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7</a:t>
              </a:r>
            </a:p>
          </p:txBody>
        </p:sp>
        <p:sp>
          <p:nvSpPr>
            <p:cNvPr id="15387" name="Oval 19"/>
            <p:cNvSpPr>
              <a:spLocks noChangeArrowheads="1"/>
            </p:cNvSpPr>
            <p:nvPr/>
          </p:nvSpPr>
          <p:spPr bwMode="auto">
            <a:xfrm>
              <a:off x="4713"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8</a:t>
              </a:r>
            </a:p>
          </p:txBody>
        </p:sp>
        <p:sp>
          <p:nvSpPr>
            <p:cNvPr id="15388" name="Oval 20"/>
            <p:cNvSpPr>
              <a:spLocks noChangeArrowheads="1"/>
            </p:cNvSpPr>
            <p:nvPr/>
          </p:nvSpPr>
          <p:spPr bwMode="auto">
            <a:xfrm>
              <a:off x="5145"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9</a:t>
              </a:r>
            </a:p>
          </p:txBody>
        </p:sp>
        <p:sp>
          <p:nvSpPr>
            <p:cNvPr id="15389" name="Line 21"/>
            <p:cNvSpPr>
              <a:spLocks noChangeShapeType="1"/>
            </p:cNvSpPr>
            <p:nvPr/>
          </p:nvSpPr>
          <p:spPr bwMode="auto">
            <a:xfrm flipH="1">
              <a:off x="4617" y="1885"/>
              <a:ext cx="288" cy="336"/>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5390" name="Line 22"/>
            <p:cNvSpPr>
              <a:spLocks noChangeShapeType="1"/>
            </p:cNvSpPr>
            <p:nvPr/>
          </p:nvSpPr>
          <p:spPr bwMode="auto">
            <a:xfrm>
              <a:off x="5049" y="1933"/>
              <a:ext cx="144" cy="28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5391" name="Line 23"/>
            <p:cNvSpPr>
              <a:spLocks noChangeShapeType="1"/>
            </p:cNvSpPr>
            <p:nvPr/>
          </p:nvSpPr>
          <p:spPr bwMode="auto">
            <a:xfrm flipH="1">
              <a:off x="4185" y="2413"/>
              <a:ext cx="288" cy="432"/>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5392" name="Line 24"/>
            <p:cNvSpPr>
              <a:spLocks noChangeShapeType="1"/>
            </p:cNvSpPr>
            <p:nvPr/>
          </p:nvSpPr>
          <p:spPr bwMode="auto">
            <a:xfrm>
              <a:off x="4617" y="2413"/>
              <a:ext cx="192" cy="432"/>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5393" name="Line 25"/>
            <p:cNvSpPr>
              <a:spLocks noChangeShapeType="1"/>
            </p:cNvSpPr>
            <p:nvPr/>
          </p:nvSpPr>
          <p:spPr bwMode="auto">
            <a:xfrm>
              <a:off x="5289" y="2413"/>
              <a:ext cx="96" cy="384"/>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5394" name="Line 26"/>
            <p:cNvSpPr>
              <a:spLocks noChangeShapeType="1"/>
            </p:cNvSpPr>
            <p:nvPr/>
          </p:nvSpPr>
          <p:spPr bwMode="auto">
            <a:xfrm flipH="1">
              <a:off x="4425" y="3085"/>
              <a:ext cx="288" cy="576"/>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5395" name="Line 27"/>
            <p:cNvSpPr>
              <a:spLocks noChangeShapeType="1"/>
            </p:cNvSpPr>
            <p:nvPr/>
          </p:nvSpPr>
          <p:spPr bwMode="auto">
            <a:xfrm>
              <a:off x="4713" y="3085"/>
              <a:ext cx="96" cy="52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5396" name="Line 28"/>
            <p:cNvSpPr>
              <a:spLocks noChangeShapeType="1"/>
            </p:cNvSpPr>
            <p:nvPr/>
          </p:nvSpPr>
          <p:spPr bwMode="auto">
            <a:xfrm>
              <a:off x="4761" y="3085"/>
              <a:ext cx="480" cy="52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grpSp>
      <p:grpSp>
        <p:nvGrpSpPr>
          <p:cNvPr id="15365" name="Group 45"/>
          <p:cNvGrpSpPr>
            <a:grpSpLocks/>
          </p:cNvGrpSpPr>
          <p:nvPr/>
        </p:nvGrpSpPr>
        <p:grpSpPr bwMode="auto">
          <a:xfrm>
            <a:off x="909638" y="2994025"/>
            <a:ext cx="5276850" cy="1598613"/>
            <a:chOff x="573" y="2078"/>
            <a:chExt cx="3324" cy="1007"/>
          </a:xfrm>
        </p:grpSpPr>
        <p:sp>
          <p:nvSpPr>
            <p:cNvPr id="15367" name="Rectangle 29"/>
            <p:cNvSpPr>
              <a:spLocks noChangeArrowheads="1"/>
            </p:cNvSpPr>
            <p:nvPr/>
          </p:nvSpPr>
          <p:spPr bwMode="auto">
            <a:xfrm>
              <a:off x="1257" y="2365"/>
              <a:ext cx="2640" cy="720"/>
            </a:xfrm>
            <a:prstGeom prst="rect">
              <a:avLst/>
            </a:prstGeom>
            <a:noFill/>
            <a:ln w="12700" cap="sq">
              <a:solidFill>
                <a:srgbClr val="000066"/>
              </a:solidFill>
              <a:miter lim="800000"/>
              <a:headEnd type="none" w="sm" len="sm"/>
              <a:tailEnd type="none" w="sm" len="sm"/>
            </a:ln>
            <a:effectLst>
              <a:outerShdw dist="107763" dir="2700000" algn="ctr" rotWithShape="0">
                <a:srgbClr val="808080">
                  <a:alpha val="50000"/>
                </a:srgbClr>
              </a:outerShdw>
            </a:effectLst>
            <a:extLst>
              <a:ext uri="{909E8E84-426E-40DD-AFC4-6F175D3DCCD1}">
                <a14:hiddenFill xmlns:a14="http://schemas.microsoft.com/office/drawing/2010/main">
                  <a:solidFill>
                    <a:schemeClr val="accent1"/>
                  </a:solidFill>
                </a14:hiddenFill>
              </a:ext>
            </a:extLst>
          </p:spPr>
          <p:txBody>
            <a:bodyPr wrap="none" anchor="ctr"/>
            <a:lstStyle/>
            <a:p>
              <a:pPr algn="ctr"/>
              <a:endParaRPr kumimoji="1" lang="zh-CN" altLang="zh-CN" sz="2400" b="1">
                <a:solidFill>
                  <a:srgbClr val="000066"/>
                </a:solidFill>
                <a:latin typeface="Times New Roman" pitchFamily="18" charset="0"/>
              </a:endParaRPr>
            </a:p>
          </p:txBody>
        </p:sp>
        <p:sp>
          <p:nvSpPr>
            <p:cNvPr id="15368" name="Line 30"/>
            <p:cNvSpPr>
              <a:spLocks noChangeShapeType="1"/>
            </p:cNvSpPr>
            <p:nvPr/>
          </p:nvSpPr>
          <p:spPr bwMode="auto">
            <a:xfrm>
              <a:off x="1257" y="2749"/>
              <a:ext cx="2640" cy="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31"/>
            <p:cNvSpPr>
              <a:spLocks noChangeShapeType="1"/>
            </p:cNvSpPr>
            <p:nvPr/>
          </p:nvSpPr>
          <p:spPr bwMode="auto">
            <a:xfrm>
              <a:off x="2361" y="2365"/>
              <a:ext cx="0" cy="72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32"/>
            <p:cNvSpPr>
              <a:spLocks noChangeShapeType="1"/>
            </p:cNvSpPr>
            <p:nvPr/>
          </p:nvSpPr>
          <p:spPr bwMode="auto">
            <a:xfrm>
              <a:off x="1785" y="2365"/>
              <a:ext cx="0" cy="72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33"/>
            <p:cNvSpPr>
              <a:spLocks noChangeShapeType="1"/>
            </p:cNvSpPr>
            <p:nvPr/>
          </p:nvSpPr>
          <p:spPr bwMode="auto">
            <a:xfrm>
              <a:off x="1497" y="2365"/>
              <a:ext cx="0" cy="72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34"/>
            <p:cNvSpPr>
              <a:spLocks noChangeShapeType="1"/>
            </p:cNvSpPr>
            <p:nvPr/>
          </p:nvSpPr>
          <p:spPr bwMode="auto">
            <a:xfrm>
              <a:off x="2073" y="2365"/>
              <a:ext cx="0" cy="72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35"/>
            <p:cNvSpPr>
              <a:spLocks noChangeShapeType="1"/>
            </p:cNvSpPr>
            <p:nvPr/>
          </p:nvSpPr>
          <p:spPr bwMode="auto">
            <a:xfrm>
              <a:off x="2649" y="2365"/>
              <a:ext cx="0" cy="72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36"/>
            <p:cNvSpPr>
              <a:spLocks noChangeShapeType="1"/>
            </p:cNvSpPr>
            <p:nvPr/>
          </p:nvSpPr>
          <p:spPr bwMode="auto">
            <a:xfrm>
              <a:off x="3273" y="2365"/>
              <a:ext cx="0" cy="72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37"/>
            <p:cNvSpPr>
              <a:spLocks noChangeShapeType="1"/>
            </p:cNvSpPr>
            <p:nvPr/>
          </p:nvSpPr>
          <p:spPr bwMode="auto">
            <a:xfrm>
              <a:off x="2985" y="2365"/>
              <a:ext cx="0" cy="72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38"/>
            <p:cNvSpPr>
              <a:spLocks noChangeShapeType="1"/>
            </p:cNvSpPr>
            <p:nvPr/>
          </p:nvSpPr>
          <p:spPr bwMode="auto">
            <a:xfrm>
              <a:off x="3561" y="2365"/>
              <a:ext cx="0" cy="72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Text Box 40"/>
            <p:cNvSpPr txBox="1">
              <a:spLocks noChangeArrowheads="1"/>
            </p:cNvSpPr>
            <p:nvPr/>
          </p:nvSpPr>
          <p:spPr bwMode="auto">
            <a:xfrm>
              <a:off x="573" y="2078"/>
              <a:ext cx="32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dirty="0">
                  <a:solidFill>
                    <a:srgbClr val="000066"/>
                  </a:solidFill>
                </a:rPr>
                <a:t>结点序号：</a:t>
              </a:r>
              <a:r>
                <a:rPr kumimoji="1" lang="en-US" altLang="zh-CN" b="1" dirty="0">
                  <a:solidFill>
                    <a:srgbClr val="000066"/>
                  </a:solidFill>
                  <a:latin typeface="Times New Roman" pitchFamily="18" charset="0"/>
                </a:rPr>
                <a:t>1     2      </a:t>
              </a:r>
              <a:r>
                <a:rPr kumimoji="1" lang="en-US" altLang="zh-CN" b="1" dirty="0" smtClean="0">
                  <a:solidFill>
                    <a:srgbClr val="000066"/>
                  </a:solidFill>
                  <a:latin typeface="Times New Roman" pitchFamily="18" charset="0"/>
                </a:rPr>
                <a:t>3      </a:t>
              </a:r>
              <a:r>
                <a:rPr kumimoji="1" lang="en-US" altLang="zh-CN" b="1" dirty="0">
                  <a:solidFill>
                    <a:srgbClr val="000066"/>
                  </a:solidFill>
                  <a:latin typeface="Times New Roman" pitchFamily="18" charset="0"/>
                </a:rPr>
                <a:t>4      5      6      7       8      9</a:t>
              </a:r>
            </a:p>
          </p:txBody>
        </p:sp>
        <p:sp>
          <p:nvSpPr>
            <p:cNvPr id="15378" name="Text Box 41"/>
            <p:cNvSpPr txBox="1">
              <a:spLocks noChangeArrowheads="1"/>
            </p:cNvSpPr>
            <p:nvPr/>
          </p:nvSpPr>
          <p:spPr bwMode="auto">
            <a:xfrm>
              <a:off x="1295" y="2437"/>
              <a:ext cx="2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dirty="0">
                  <a:solidFill>
                    <a:srgbClr val="000066"/>
                  </a:solidFill>
                  <a:latin typeface="Times New Roman" pitchFamily="18" charset="0"/>
                </a:rPr>
                <a:t>1     </a:t>
              </a:r>
              <a:r>
                <a:rPr kumimoji="1" lang="en-US" altLang="zh-CN" b="1" dirty="0" smtClean="0">
                  <a:solidFill>
                    <a:srgbClr val="000066"/>
                  </a:solidFill>
                  <a:latin typeface="Times New Roman" pitchFamily="18" charset="0"/>
                </a:rPr>
                <a:t>2      3      </a:t>
              </a:r>
              <a:r>
                <a:rPr kumimoji="1" lang="en-US" altLang="zh-CN" b="1" dirty="0">
                  <a:solidFill>
                    <a:srgbClr val="000066"/>
                  </a:solidFill>
                  <a:latin typeface="Times New Roman" pitchFamily="18" charset="0"/>
                </a:rPr>
                <a:t>4      5      6       7       8      9</a:t>
              </a:r>
            </a:p>
          </p:txBody>
        </p:sp>
        <p:sp>
          <p:nvSpPr>
            <p:cNvPr id="15379" name="Text Box 42"/>
            <p:cNvSpPr txBox="1">
              <a:spLocks noChangeArrowheads="1"/>
            </p:cNvSpPr>
            <p:nvPr/>
          </p:nvSpPr>
          <p:spPr bwMode="auto">
            <a:xfrm>
              <a:off x="1305" y="2797"/>
              <a:ext cx="2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dirty="0">
                  <a:solidFill>
                    <a:srgbClr val="000066"/>
                  </a:solidFill>
                  <a:latin typeface="Times New Roman" pitchFamily="18" charset="0"/>
                </a:rPr>
                <a:t>0     </a:t>
              </a:r>
              <a:r>
                <a:rPr kumimoji="1" lang="en-US" altLang="zh-CN" b="1" dirty="0" smtClean="0">
                  <a:solidFill>
                    <a:srgbClr val="000066"/>
                  </a:solidFill>
                  <a:latin typeface="Times New Roman" pitchFamily="18" charset="0"/>
                </a:rPr>
                <a:t>1      1      </a:t>
              </a:r>
              <a:r>
                <a:rPr kumimoji="1" lang="en-US" altLang="zh-CN" b="1" dirty="0">
                  <a:solidFill>
                    <a:srgbClr val="000066"/>
                  </a:solidFill>
                  <a:latin typeface="Times New Roman" pitchFamily="18" charset="0"/>
                </a:rPr>
                <a:t>2      2      3       5       5      5</a:t>
              </a:r>
            </a:p>
          </p:txBody>
        </p:sp>
      </p:grpSp>
      <p:sp>
        <p:nvSpPr>
          <p:cNvPr id="15366" name="Text Box 46"/>
          <p:cNvSpPr txBox="1">
            <a:spLocks noChangeArrowheads="1"/>
          </p:cNvSpPr>
          <p:nvPr/>
        </p:nvSpPr>
        <p:spPr bwMode="auto">
          <a:xfrm>
            <a:off x="2909888" y="5127534"/>
            <a:ext cx="2362200" cy="106380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lvl1pPr marL="342900" indent="-3429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eaLnBrk="0" hangingPunct="0">
              <a:defRPr>
                <a:solidFill>
                  <a:schemeClr val="tx1"/>
                </a:solidFill>
                <a:latin typeface="Verdana" pitchFamily="34" charset="0"/>
                <a:ea typeface="宋体" charset="-122"/>
              </a:defRPr>
            </a:lvl3pPr>
            <a:lvl4pPr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lvl="2" eaLnBrk="1" hangingPunct="1"/>
            <a:r>
              <a:rPr kumimoji="1" lang="zh-CN" altLang="en-US" b="1" dirty="0">
                <a:solidFill>
                  <a:srgbClr val="000066"/>
                </a:solidFill>
              </a:rPr>
              <a:t>方法特点</a:t>
            </a:r>
            <a:r>
              <a:rPr kumimoji="1" lang="zh-CN" altLang="en-US" b="1" dirty="0" smtClean="0">
                <a:solidFill>
                  <a:srgbClr val="000066"/>
                </a:solidFill>
              </a:rPr>
              <a:t>：</a:t>
            </a:r>
            <a:endParaRPr kumimoji="1" lang="en-US" altLang="zh-CN" b="1" dirty="0" smtClean="0">
              <a:solidFill>
                <a:srgbClr val="000066"/>
              </a:solidFill>
            </a:endParaRPr>
          </a:p>
          <a:p>
            <a:pPr marL="0" lvl="2" eaLnBrk="1" hangingPunct="1"/>
            <a:r>
              <a:rPr kumimoji="1" lang="zh-CN" altLang="en-US" b="1" dirty="0" smtClean="0">
                <a:solidFill>
                  <a:srgbClr val="000066"/>
                </a:solidFill>
              </a:rPr>
              <a:t>找</a:t>
            </a:r>
            <a:r>
              <a:rPr kumimoji="1" lang="zh-CN" altLang="en-US" b="1" dirty="0">
                <a:solidFill>
                  <a:srgbClr val="000066"/>
                </a:solidFill>
              </a:rPr>
              <a:t>根容易，找子结点难</a:t>
            </a:r>
            <a:r>
              <a:rPr kumimoji="1" lang="zh-CN" altLang="en-US" b="1" dirty="0" smtClean="0">
                <a:solidFill>
                  <a:srgbClr val="000066"/>
                </a:solidFill>
              </a:rPr>
              <a:t>，要</a:t>
            </a:r>
            <a:r>
              <a:rPr kumimoji="1" lang="zh-CN" altLang="en-US" b="1" dirty="0">
                <a:solidFill>
                  <a:srgbClr val="000066"/>
                </a:solidFill>
              </a:rPr>
              <a:t>遍历整个数组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p:txBody>
          <a:bodyPr/>
          <a:lstStyle/>
          <a:p>
            <a:pPr eaLnBrk="1" hangingPunct="1"/>
            <a:r>
              <a:rPr lang="zh-CN" altLang="en-US" smtClean="0">
                <a:latin typeface="隶书" pitchFamily="49" charset="-122"/>
              </a:rPr>
              <a:t>树的存储结构</a:t>
            </a:r>
            <a:r>
              <a:rPr lang="en-US" altLang="zh-CN" smtClean="0">
                <a:latin typeface="隶书" pitchFamily="49" charset="-122"/>
              </a:rPr>
              <a:t>(1)</a:t>
            </a:r>
          </a:p>
          <a:p>
            <a:pPr lvl="1" eaLnBrk="1" hangingPunct="1"/>
            <a:r>
              <a:rPr lang="zh-CN" altLang="en-US" smtClean="0">
                <a:latin typeface="Times New Roman" pitchFamily="18" charset="0"/>
              </a:rPr>
              <a:t>链表实现方式（孩子表示法）</a:t>
            </a:r>
          </a:p>
          <a:p>
            <a:pPr lvl="2" eaLnBrk="1" hangingPunct="1"/>
            <a:r>
              <a:rPr lang="zh-CN" altLang="en-US" smtClean="0"/>
              <a:t>把每个结点的</a:t>
            </a:r>
            <a:r>
              <a:rPr lang="zh-CN" altLang="en-US" smtClean="0">
                <a:solidFill>
                  <a:srgbClr val="FF0000"/>
                </a:solidFill>
              </a:rPr>
              <a:t>孩子结点</a:t>
            </a:r>
            <a:r>
              <a:rPr lang="zh-CN" altLang="en-US" smtClean="0"/>
              <a:t>排列起来，组成一个线性表且以单链表作为存储结构</a:t>
            </a:r>
          </a:p>
          <a:p>
            <a:pPr lvl="2" eaLnBrk="1" hangingPunct="1"/>
            <a:r>
              <a:rPr lang="en-US" altLang="zh-CN" smtClean="0"/>
              <a:t>n</a:t>
            </a:r>
            <a:r>
              <a:rPr lang="zh-CN" altLang="en-US" smtClean="0"/>
              <a:t>个结点有</a:t>
            </a:r>
            <a:r>
              <a:rPr lang="en-US" altLang="zh-CN" smtClean="0"/>
              <a:t>n</a:t>
            </a:r>
            <a:r>
              <a:rPr lang="zh-CN" altLang="en-US" smtClean="0"/>
              <a:t>个孩子链表</a:t>
            </a:r>
            <a:endParaRPr lang="zh-CN" altLang="en-US" smtClean="0">
              <a:latin typeface="Times New Roman" pitchFamily="18" charset="0"/>
            </a:endParaRPr>
          </a:p>
        </p:txBody>
      </p:sp>
      <p:grpSp>
        <p:nvGrpSpPr>
          <p:cNvPr id="16387" name="Group 3"/>
          <p:cNvGrpSpPr>
            <a:grpSpLocks/>
          </p:cNvGrpSpPr>
          <p:nvPr/>
        </p:nvGrpSpPr>
        <p:grpSpPr bwMode="auto">
          <a:xfrm>
            <a:off x="6299200" y="2701925"/>
            <a:ext cx="2438400" cy="3429000"/>
            <a:chOff x="3993" y="1693"/>
            <a:chExt cx="1536" cy="2160"/>
          </a:xfrm>
        </p:grpSpPr>
        <p:sp>
          <p:nvSpPr>
            <p:cNvPr id="16435" name="Oval 4"/>
            <p:cNvSpPr>
              <a:spLocks noChangeArrowheads="1"/>
            </p:cNvSpPr>
            <p:nvPr/>
          </p:nvSpPr>
          <p:spPr bwMode="auto">
            <a:xfrm>
              <a:off x="4857" y="169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1</a:t>
              </a:r>
            </a:p>
          </p:txBody>
        </p:sp>
        <p:sp>
          <p:nvSpPr>
            <p:cNvPr id="16436" name="Oval 5"/>
            <p:cNvSpPr>
              <a:spLocks noChangeArrowheads="1"/>
            </p:cNvSpPr>
            <p:nvPr/>
          </p:nvSpPr>
          <p:spPr bwMode="auto">
            <a:xfrm>
              <a:off x="4425" y="217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2</a:t>
              </a:r>
            </a:p>
          </p:txBody>
        </p:sp>
        <p:sp>
          <p:nvSpPr>
            <p:cNvPr id="16437" name="Oval 6"/>
            <p:cNvSpPr>
              <a:spLocks noChangeArrowheads="1"/>
            </p:cNvSpPr>
            <p:nvPr/>
          </p:nvSpPr>
          <p:spPr bwMode="auto">
            <a:xfrm>
              <a:off x="5145" y="217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3</a:t>
              </a:r>
            </a:p>
          </p:txBody>
        </p:sp>
        <p:sp>
          <p:nvSpPr>
            <p:cNvPr id="16438" name="Oval 7"/>
            <p:cNvSpPr>
              <a:spLocks noChangeArrowheads="1"/>
            </p:cNvSpPr>
            <p:nvPr/>
          </p:nvSpPr>
          <p:spPr bwMode="auto">
            <a:xfrm>
              <a:off x="3993" y="2797"/>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4</a:t>
              </a:r>
            </a:p>
          </p:txBody>
        </p:sp>
        <p:sp>
          <p:nvSpPr>
            <p:cNvPr id="16439" name="Oval 8"/>
            <p:cNvSpPr>
              <a:spLocks noChangeArrowheads="1"/>
            </p:cNvSpPr>
            <p:nvPr/>
          </p:nvSpPr>
          <p:spPr bwMode="auto">
            <a:xfrm>
              <a:off x="4665" y="2845"/>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5</a:t>
              </a:r>
            </a:p>
          </p:txBody>
        </p:sp>
        <p:sp>
          <p:nvSpPr>
            <p:cNvPr id="16440" name="Oval 9"/>
            <p:cNvSpPr>
              <a:spLocks noChangeArrowheads="1"/>
            </p:cNvSpPr>
            <p:nvPr/>
          </p:nvSpPr>
          <p:spPr bwMode="auto">
            <a:xfrm>
              <a:off x="5289" y="2797"/>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6</a:t>
              </a:r>
            </a:p>
          </p:txBody>
        </p:sp>
        <p:sp>
          <p:nvSpPr>
            <p:cNvPr id="16441" name="Oval 10"/>
            <p:cNvSpPr>
              <a:spLocks noChangeArrowheads="1"/>
            </p:cNvSpPr>
            <p:nvPr/>
          </p:nvSpPr>
          <p:spPr bwMode="auto">
            <a:xfrm>
              <a:off x="4233"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7</a:t>
              </a:r>
            </a:p>
          </p:txBody>
        </p:sp>
        <p:sp>
          <p:nvSpPr>
            <p:cNvPr id="16442" name="Oval 11"/>
            <p:cNvSpPr>
              <a:spLocks noChangeArrowheads="1"/>
            </p:cNvSpPr>
            <p:nvPr/>
          </p:nvSpPr>
          <p:spPr bwMode="auto">
            <a:xfrm>
              <a:off x="4713"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8</a:t>
              </a:r>
            </a:p>
          </p:txBody>
        </p:sp>
        <p:sp>
          <p:nvSpPr>
            <p:cNvPr id="16443" name="Oval 12"/>
            <p:cNvSpPr>
              <a:spLocks noChangeArrowheads="1"/>
            </p:cNvSpPr>
            <p:nvPr/>
          </p:nvSpPr>
          <p:spPr bwMode="auto">
            <a:xfrm>
              <a:off x="5145"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9</a:t>
              </a:r>
            </a:p>
          </p:txBody>
        </p:sp>
        <p:sp>
          <p:nvSpPr>
            <p:cNvPr id="16444" name="Line 13"/>
            <p:cNvSpPr>
              <a:spLocks noChangeShapeType="1"/>
            </p:cNvSpPr>
            <p:nvPr/>
          </p:nvSpPr>
          <p:spPr bwMode="auto">
            <a:xfrm flipH="1">
              <a:off x="4617" y="1885"/>
              <a:ext cx="288" cy="336"/>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6445" name="Line 14"/>
            <p:cNvSpPr>
              <a:spLocks noChangeShapeType="1"/>
            </p:cNvSpPr>
            <p:nvPr/>
          </p:nvSpPr>
          <p:spPr bwMode="auto">
            <a:xfrm>
              <a:off x="5049" y="1933"/>
              <a:ext cx="144" cy="28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6446" name="Line 15"/>
            <p:cNvSpPr>
              <a:spLocks noChangeShapeType="1"/>
            </p:cNvSpPr>
            <p:nvPr/>
          </p:nvSpPr>
          <p:spPr bwMode="auto">
            <a:xfrm flipH="1">
              <a:off x="4185" y="2413"/>
              <a:ext cx="288" cy="432"/>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6447" name="Line 16"/>
            <p:cNvSpPr>
              <a:spLocks noChangeShapeType="1"/>
            </p:cNvSpPr>
            <p:nvPr/>
          </p:nvSpPr>
          <p:spPr bwMode="auto">
            <a:xfrm>
              <a:off x="4617" y="2413"/>
              <a:ext cx="192" cy="432"/>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6448" name="Line 17"/>
            <p:cNvSpPr>
              <a:spLocks noChangeShapeType="1"/>
            </p:cNvSpPr>
            <p:nvPr/>
          </p:nvSpPr>
          <p:spPr bwMode="auto">
            <a:xfrm>
              <a:off x="5289" y="2413"/>
              <a:ext cx="96" cy="384"/>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6449" name="Line 18"/>
            <p:cNvSpPr>
              <a:spLocks noChangeShapeType="1"/>
            </p:cNvSpPr>
            <p:nvPr/>
          </p:nvSpPr>
          <p:spPr bwMode="auto">
            <a:xfrm flipH="1">
              <a:off x="4425" y="3085"/>
              <a:ext cx="288" cy="576"/>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6450" name="Line 19"/>
            <p:cNvSpPr>
              <a:spLocks noChangeShapeType="1"/>
            </p:cNvSpPr>
            <p:nvPr/>
          </p:nvSpPr>
          <p:spPr bwMode="auto">
            <a:xfrm>
              <a:off x="4713" y="3085"/>
              <a:ext cx="96" cy="52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6451" name="Line 20"/>
            <p:cNvSpPr>
              <a:spLocks noChangeShapeType="1"/>
            </p:cNvSpPr>
            <p:nvPr/>
          </p:nvSpPr>
          <p:spPr bwMode="auto">
            <a:xfrm>
              <a:off x="4761" y="3085"/>
              <a:ext cx="480" cy="52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grpSp>
      <p:grpSp>
        <p:nvGrpSpPr>
          <p:cNvPr id="16388" name="Group 68"/>
          <p:cNvGrpSpPr>
            <a:grpSpLocks/>
          </p:cNvGrpSpPr>
          <p:nvPr/>
        </p:nvGrpSpPr>
        <p:grpSpPr bwMode="auto">
          <a:xfrm>
            <a:off x="939800" y="3471863"/>
            <a:ext cx="5227638" cy="3154362"/>
            <a:chOff x="592" y="2333"/>
            <a:chExt cx="3293" cy="1987"/>
          </a:xfrm>
        </p:grpSpPr>
        <p:sp>
          <p:nvSpPr>
            <p:cNvPr id="16390" name="Text Box 30"/>
            <p:cNvSpPr txBox="1">
              <a:spLocks noChangeArrowheads="1"/>
            </p:cNvSpPr>
            <p:nvPr/>
          </p:nvSpPr>
          <p:spPr bwMode="auto">
            <a:xfrm>
              <a:off x="592" y="2342"/>
              <a:ext cx="196"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latin typeface="Times New Roman" pitchFamily="18" charset="0"/>
                </a:rPr>
                <a:t>1</a:t>
              </a:r>
            </a:p>
            <a:p>
              <a:pPr eaLnBrk="1" hangingPunct="1"/>
              <a:r>
                <a:rPr kumimoji="1" lang="en-US" altLang="zh-CN" sz="2000" b="1">
                  <a:solidFill>
                    <a:srgbClr val="000066"/>
                  </a:solidFill>
                  <a:latin typeface="Times New Roman" pitchFamily="18" charset="0"/>
                </a:rPr>
                <a:t>2</a:t>
              </a:r>
            </a:p>
            <a:p>
              <a:pPr eaLnBrk="1" hangingPunct="1"/>
              <a:r>
                <a:rPr kumimoji="1" lang="en-US" altLang="zh-CN" sz="2000" b="1">
                  <a:solidFill>
                    <a:srgbClr val="000066"/>
                  </a:solidFill>
                  <a:latin typeface="Times New Roman" pitchFamily="18" charset="0"/>
                </a:rPr>
                <a:t>3</a:t>
              </a:r>
            </a:p>
            <a:p>
              <a:pPr eaLnBrk="1" hangingPunct="1"/>
              <a:r>
                <a:rPr kumimoji="1" lang="en-US" altLang="zh-CN" sz="2000" b="1">
                  <a:solidFill>
                    <a:srgbClr val="000066"/>
                  </a:solidFill>
                  <a:latin typeface="Times New Roman" pitchFamily="18" charset="0"/>
                </a:rPr>
                <a:t>4</a:t>
              </a:r>
            </a:p>
            <a:p>
              <a:pPr eaLnBrk="1" hangingPunct="1"/>
              <a:r>
                <a:rPr kumimoji="1" lang="en-US" altLang="zh-CN" sz="2000" b="1">
                  <a:solidFill>
                    <a:srgbClr val="000066"/>
                  </a:solidFill>
                  <a:latin typeface="Times New Roman" pitchFamily="18" charset="0"/>
                </a:rPr>
                <a:t>5</a:t>
              </a:r>
            </a:p>
            <a:p>
              <a:pPr eaLnBrk="1" hangingPunct="1"/>
              <a:r>
                <a:rPr kumimoji="1" lang="en-US" altLang="zh-CN" sz="2000" b="1">
                  <a:solidFill>
                    <a:srgbClr val="000066"/>
                  </a:solidFill>
                  <a:latin typeface="Times New Roman" pitchFamily="18" charset="0"/>
                </a:rPr>
                <a:t>6</a:t>
              </a:r>
            </a:p>
            <a:p>
              <a:pPr eaLnBrk="1" hangingPunct="1"/>
              <a:r>
                <a:rPr kumimoji="1" lang="en-US" altLang="zh-CN" sz="2000" b="1">
                  <a:solidFill>
                    <a:srgbClr val="000066"/>
                  </a:solidFill>
                  <a:latin typeface="Times New Roman" pitchFamily="18" charset="0"/>
                </a:rPr>
                <a:t>7</a:t>
              </a:r>
            </a:p>
            <a:p>
              <a:pPr eaLnBrk="1" hangingPunct="1"/>
              <a:r>
                <a:rPr kumimoji="1" lang="en-US" altLang="zh-CN" sz="2000" b="1">
                  <a:solidFill>
                    <a:srgbClr val="000066"/>
                  </a:solidFill>
                  <a:latin typeface="Times New Roman" pitchFamily="18" charset="0"/>
                </a:rPr>
                <a:t>8</a:t>
              </a:r>
            </a:p>
            <a:p>
              <a:pPr eaLnBrk="1" hangingPunct="1"/>
              <a:r>
                <a:rPr kumimoji="1" lang="en-US" altLang="zh-CN" sz="2000" b="1">
                  <a:solidFill>
                    <a:srgbClr val="000066"/>
                  </a:solidFill>
                  <a:latin typeface="Times New Roman" pitchFamily="18" charset="0"/>
                </a:rPr>
                <a:t>9</a:t>
              </a:r>
            </a:p>
            <a:p>
              <a:pPr eaLnBrk="1" hangingPunct="1"/>
              <a:endParaRPr kumimoji="1" lang="en-US" altLang="zh-CN" sz="2000">
                <a:solidFill>
                  <a:srgbClr val="000066"/>
                </a:solidFill>
                <a:latin typeface="Times New Roman" pitchFamily="18" charset="0"/>
              </a:endParaRPr>
            </a:p>
          </p:txBody>
        </p:sp>
        <p:grpSp>
          <p:nvGrpSpPr>
            <p:cNvPr id="16391" name="Group 67"/>
            <p:cNvGrpSpPr>
              <a:grpSpLocks/>
            </p:cNvGrpSpPr>
            <p:nvPr/>
          </p:nvGrpSpPr>
          <p:grpSpPr bwMode="auto">
            <a:xfrm>
              <a:off x="765" y="2333"/>
              <a:ext cx="3120" cy="1801"/>
              <a:chOff x="765" y="2333"/>
              <a:chExt cx="3120" cy="1801"/>
            </a:xfrm>
          </p:grpSpPr>
          <p:sp>
            <p:nvSpPr>
              <p:cNvPr id="16392" name="Rectangle 21"/>
              <p:cNvSpPr>
                <a:spLocks noChangeArrowheads="1"/>
              </p:cNvSpPr>
              <p:nvPr/>
            </p:nvSpPr>
            <p:spPr bwMode="auto">
              <a:xfrm>
                <a:off x="765" y="2366"/>
                <a:ext cx="576" cy="1704"/>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pPr algn="ctr"/>
                <a:endParaRPr kumimoji="1" lang="zh-CN" altLang="zh-CN" b="1">
                  <a:solidFill>
                    <a:srgbClr val="000066"/>
                  </a:solidFill>
                  <a:latin typeface="Times New Roman" pitchFamily="18" charset="0"/>
                </a:endParaRPr>
              </a:p>
            </p:txBody>
          </p:sp>
          <p:sp>
            <p:nvSpPr>
              <p:cNvPr id="16393" name="Line 22"/>
              <p:cNvSpPr>
                <a:spLocks noChangeShapeType="1"/>
              </p:cNvSpPr>
              <p:nvPr/>
            </p:nvSpPr>
            <p:spPr bwMode="auto">
              <a:xfrm>
                <a:off x="765" y="3101"/>
                <a:ext cx="5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23"/>
              <p:cNvSpPr>
                <a:spLocks noChangeShapeType="1"/>
              </p:cNvSpPr>
              <p:nvPr/>
            </p:nvSpPr>
            <p:spPr bwMode="auto">
              <a:xfrm>
                <a:off x="765" y="2734"/>
                <a:ext cx="5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Line 24"/>
              <p:cNvSpPr>
                <a:spLocks noChangeShapeType="1"/>
              </p:cNvSpPr>
              <p:nvPr/>
            </p:nvSpPr>
            <p:spPr bwMode="auto">
              <a:xfrm>
                <a:off x="765" y="2567"/>
                <a:ext cx="5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Line 25"/>
              <p:cNvSpPr>
                <a:spLocks noChangeShapeType="1"/>
              </p:cNvSpPr>
              <p:nvPr/>
            </p:nvSpPr>
            <p:spPr bwMode="auto">
              <a:xfrm>
                <a:off x="765" y="2934"/>
                <a:ext cx="5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7" name="Line 26"/>
              <p:cNvSpPr>
                <a:spLocks noChangeShapeType="1"/>
              </p:cNvSpPr>
              <p:nvPr/>
            </p:nvSpPr>
            <p:spPr bwMode="auto">
              <a:xfrm>
                <a:off x="765" y="3302"/>
                <a:ext cx="5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Line 27"/>
              <p:cNvSpPr>
                <a:spLocks noChangeShapeType="1"/>
              </p:cNvSpPr>
              <p:nvPr/>
            </p:nvSpPr>
            <p:spPr bwMode="auto">
              <a:xfrm>
                <a:off x="765" y="3502"/>
                <a:ext cx="5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Line 28"/>
              <p:cNvSpPr>
                <a:spLocks noChangeShapeType="1"/>
              </p:cNvSpPr>
              <p:nvPr/>
            </p:nvSpPr>
            <p:spPr bwMode="auto">
              <a:xfrm>
                <a:off x="765" y="3702"/>
                <a:ext cx="5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Line 29"/>
              <p:cNvSpPr>
                <a:spLocks noChangeShapeType="1"/>
              </p:cNvSpPr>
              <p:nvPr/>
            </p:nvSpPr>
            <p:spPr bwMode="auto">
              <a:xfrm>
                <a:off x="765" y="3903"/>
                <a:ext cx="5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1" name="Line 31"/>
              <p:cNvSpPr>
                <a:spLocks noChangeShapeType="1"/>
              </p:cNvSpPr>
              <p:nvPr/>
            </p:nvSpPr>
            <p:spPr bwMode="auto">
              <a:xfrm>
                <a:off x="1053" y="2467"/>
                <a:ext cx="528"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2" name="Rectangle 32"/>
              <p:cNvSpPr>
                <a:spLocks noChangeArrowheads="1"/>
              </p:cNvSpPr>
              <p:nvPr/>
            </p:nvSpPr>
            <p:spPr bwMode="auto">
              <a:xfrm>
                <a:off x="1581" y="2333"/>
                <a:ext cx="576" cy="20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latin typeface="Times New Roman" pitchFamily="18" charset="0"/>
                  </a:rPr>
                  <a:t>2</a:t>
                </a:r>
              </a:p>
            </p:txBody>
          </p:sp>
          <p:sp>
            <p:nvSpPr>
              <p:cNvPr id="16403" name="Line 33"/>
              <p:cNvSpPr>
                <a:spLocks noChangeShapeType="1"/>
              </p:cNvSpPr>
              <p:nvPr/>
            </p:nvSpPr>
            <p:spPr bwMode="auto">
              <a:xfrm>
                <a:off x="1869" y="2333"/>
                <a:ext cx="0" cy="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4" name="Line 34"/>
              <p:cNvSpPr>
                <a:spLocks noChangeShapeType="1"/>
              </p:cNvSpPr>
              <p:nvPr/>
            </p:nvSpPr>
            <p:spPr bwMode="auto">
              <a:xfrm>
                <a:off x="1965" y="2433"/>
                <a:ext cx="480"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5" name="Rectangle 35"/>
              <p:cNvSpPr>
                <a:spLocks noChangeArrowheads="1"/>
              </p:cNvSpPr>
              <p:nvPr/>
            </p:nvSpPr>
            <p:spPr bwMode="auto">
              <a:xfrm>
                <a:off x="2445" y="2333"/>
                <a:ext cx="576" cy="20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latin typeface="Times New Roman" pitchFamily="18" charset="0"/>
                  </a:rPr>
                  <a:t>3</a:t>
                </a:r>
              </a:p>
            </p:txBody>
          </p:sp>
          <p:sp>
            <p:nvSpPr>
              <p:cNvPr id="16406" name="Line 36"/>
              <p:cNvSpPr>
                <a:spLocks noChangeShapeType="1"/>
              </p:cNvSpPr>
              <p:nvPr/>
            </p:nvSpPr>
            <p:spPr bwMode="auto">
              <a:xfrm>
                <a:off x="2733" y="2333"/>
                <a:ext cx="0" cy="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Text Box 37"/>
              <p:cNvSpPr txBox="1">
                <a:spLocks noChangeArrowheads="1"/>
              </p:cNvSpPr>
              <p:nvPr/>
            </p:nvSpPr>
            <p:spPr bwMode="auto">
              <a:xfrm>
                <a:off x="2781" y="2365"/>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latin typeface="Times New Roman" pitchFamily="18" charset="0"/>
                  </a:rPr>
                  <a:t>^</a:t>
                </a:r>
              </a:p>
            </p:txBody>
          </p:sp>
          <p:sp>
            <p:nvSpPr>
              <p:cNvPr id="16408" name="Line 38"/>
              <p:cNvSpPr>
                <a:spLocks noChangeShapeType="1"/>
              </p:cNvSpPr>
              <p:nvPr/>
            </p:nvSpPr>
            <p:spPr bwMode="auto">
              <a:xfrm>
                <a:off x="1869" y="2333"/>
                <a:ext cx="0" cy="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9" name="Rectangle 39"/>
              <p:cNvSpPr>
                <a:spLocks noChangeArrowheads="1"/>
              </p:cNvSpPr>
              <p:nvPr/>
            </p:nvSpPr>
            <p:spPr bwMode="auto">
              <a:xfrm>
                <a:off x="1581" y="2567"/>
                <a:ext cx="576" cy="167"/>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latin typeface="Times New Roman" pitchFamily="18" charset="0"/>
                  </a:rPr>
                  <a:t>4</a:t>
                </a:r>
              </a:p>
            </p:txBody>
          </p:sp>
          <p:sp>
            <p:nvSpPr>
              <p:cNvPr id="16410" name="Rectangle 40"/>
              <p:cNvSpPr>
                <a:spLocks noChangeArrowheads="1"/>
              </p:cNvSpPr>
              <p:nvPr/>
            </p:nvSpPr>
            <p:spPr bwMode="auto">
              <a:xfrm>
                <a:off x="2445" y="2600"/>
                <a:ext cx="576" cy="167"/>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latin typeface="Times New Roman" pitchFamily="18" charset="0"/>
                  </a:rPr>
                  <a:t>5</a:t>
                </a:r>
              </a:p>
            </p:txBody>
          </p:sp>
          <p:sp>
            <p:nvSpPr>
              <p:cNvPr id="16411" name="Line 41"/>
              <p:cNvSpPr>
                <a:spLocks noChangeShapeType="1"/>
              </p:cNvSpPr>
              <p:nvPr/>
            </p:nvSpPr>
            <p:spPr bwMode="auto">
              <a:xfrm>
                <a:off x="1869" y="2567"/>
                <a:ext cx="0" cy="1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2" name="Line 42"/>
              <p:cNvSpPr>
                <a:spLocks noChangeShapeType="1"/>
              </p:cNvSpPr>
              <p:nvPr/>
            </p:nvSpPr>
            <p:spPr bwMode="auto">
              <a:xfrm>
                <a:off x="2781" y="2600"/>
                <a:ext cx="0" cy="1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3" name="Line 43"/>
              <p:cNvSpPr>
                <a:spLocks noChangeShapeType="1"/>
              </p:cNvSpPr>
              <p:nvPr/>
            </p:nvSpPr>
            <p:spPr bwMode="auto">
              <a:xfrm>
                <a:off x="1101" y="2667"/>
                <a:ext cx="480"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4" name="Line 44"/>
              <p:cNvSpPr>
                <a:spLocks noChangeShapeType="1"/>
              </p:cNvSpPr>
              <p:nvPr/>
            </p:nvSpPr>
            <p:spPr bwMode="auto">
              <a:xfrm>
                <a:off x="1965" y="2667"/>
                <a:ext cx="480"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5" name="Text Box 45"/>
              <p:cNvSpPr txBox="1">
                <a:spLocks noChangeArrowheads="1"/>
              </p:cNvSpPr>
              <p:nvPr/>
            </p:nvSpPr>
            <p:spPr bwMode="auto">
              <a:xfrm>
                <a:off x="2781" y="2632"/>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latin typeface="Times New Roman" pitchFamily="18" charset="0"/>
                  </a:rPr>
                  <a:t>^</a:t>
                </a:r>
              </a:p>
            </p:txBody>
          </p:sp>
          <p:sp>
            <p:nvSpPr>
              <p:cNvPr id="16416" name="Rectangle 46"/>
              <p:cNvSpPr>
                <a:spLocks noChangeArrowheads="1"/>
              </p:cNvSpPr>
              <p:nvPr/>
            </p:nvSpPr>
            <p:spPr bwMode="auto">
              <a:xfrm>
                <a:off x="1581" y="2767"/>
                <a:ext cx="576" cy="167"/>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latin typeface="Times New Roman" pitchFamily="18" charset="0"/>
                  </a:rPr>
                  <a:t>6</a:t>
                </a:r>
              </a:p>
            </p:txBody>
          </p:sp>
          <p:sp>
            <p:nvSpPr>
              <p:cNvPr id="16417" name="Line 47"/>
              <p:cNvSpPr>
                <a:spLocks noChangeShapeType="1"/>
              </p:cNvSpPr>
              <p:nvPr/>
            </p:nvSpPr>
            <p:spPr bwMode="auto">
              <a:xfrm flipH="1">
                <a:off x="1869" y="2767"/>
                <a:ext cx="0" cy="1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8" name="Text Box 48"/>
              <p:cNvSpPr txBox="1">
                <a:spLocks noChangeArrowheads="1"/>
              </p:cNvSpPr>
              <p:nvPr/>
            </p:nvSpPr>
            <p:spPr bwMode="auto">
              <a:xfrm>
                <a:off x="1917" y="2799"/>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latin typeface="Times New Roman" pitchFamily="18" charset="0"/>
                  </a:rPr>
                  <a:t>^</a:t>
                </a:r>
              </a:p>
            </p:txBody>
          </p:sp>
          <p:sp>
            <p:nvSpPr>
              <p:cNvPr id="16419" name="Line 49"/>
              <p:cNvSpPr>
                <a:spLocks noChangeShapeType="1"/>
              </p:cNvSpPr>
              <p:nvPr/>
            </p:nvSpPr>
            <p:spPr bwMode="auto">
              <a:xfrm>
                <a:off x="1101" y="2867"/>
                <a:ext cx="480"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0" name="Text Box 50"/>
              <p:cNvSpPr txBox="1">
                <a:spLocks noChangeArrowheads="1"/>
              </p:cNvSpPr>
              <p:nvPr/>
            </p:nvSpPr>
            <p:spPr bwMode="auto">
              <a:xfrm>
                <a:off x="875" y="2934"/>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dirty="0" smtClean="0">
                    <a:solidFill>
                      <a:srgbClr val="000066"/>
                    </a:solidFill>
                    <a:latin typeface="Times New Roman" pitchFamily="18" charset="0"/>
                  </a:rPr>
                  <a:t> ^</a:t>
                </a:r>
                <a:endParaRPr kumimoji="1" lang="en-US" altLang="zh-CN" b="1" dirty="0">
                  <a:solidFill>
                    <a:srgbClr val="000066"/>
                  </a:solidFill>
                  <a:latin typeface="Times New Roman" pitchFamily="18" charset="0"/>
                </a:endParaRPr>
              </a:p>
            </p:txBody>
          </p:sp>
          <p:sp>
            <p:nvSpPr>
              <p:cNvPr id="16421" name="Text Box 51"/>
              <p:cNvSpPr txBox="1">
                <a:spLocks noChangeArrowheads="1"/>
              </p:cNvSpPr>
              <p:nvPr/>
            </p:nvSpPr>
            <p:spPr bwMode="auto">
              <a:xfrm>
                <a:off x="909" y="3302"/>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latin typeface="Times New Roman" pitchFamily="18" charset="0"/>
                  </a:rPr>
                  <a:t>^</a:t>
                </a:r>
              </a:p>
            </p:txBody>
          </p:sp>
          <p:sp>
            <p:nvSpPr>
              <p:cNvPr id="16422" name="Text Box 52"/>
              <p:cNvSpPr txBox="1">
                <a:spLocks noChangeArrowheads="1"/>
              </p:cNvSpPr>
              <p:nvPr/>
            </p:nvSpPr>
            <p:spPr bwMode="auto">
              <a:xfrm>
                <a:off x="909" y="350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latin typeface="Times New Roman" pitchFamily="18" charset="0"/>
                  </a:rPr>
                  <a:t>^</a:t>
                </a:r>
              </a:p>
            </p:txBody>
          </p:sp>
          <p:sp>
            <p:nvSpPr>
              <p:cNvPr id="16423" name="Text Box 53"/>
              <p:cNvSpPr txBox="1">
                <a:spLocks noChangeArrowheads="1"/>
              </p:cNvSpPr>
              <p:nvPr/>
            </p:nvSpPr>
            <p:spPr bwMode="auto">
              <a:xfrm>
                <a:off x="909" y="3703"/>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latin typeface="Times New Roman" pitchFamily="18" charset="0"/>
                  </a:rPr>
                  <a:t>^</a:t>
                </a:r>
              </a:p>
            </p:txBody>
          </p:sp>
          <p:sp>
            <p:nvSpPr>
              <p:cNvPr id="16424" name="Text Box 54"/>
              <p:cNvSpPr txBox="1">
                <a:spLocks noChangeArrowheads="1"/>
              </p:cNvSpPr>
              <p:nvPr/>
            </p:nvSpPr>
            <p:spPr bwMode="auto">
              <a:xfrm>
                <a:off x="909" y="3903"/>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latin typeface="Times New Roman" pitchFamily="18" charset="0"/>
                  </a:rPr>
                  <a:t>^</a:t>
                </a:r>
              </a:p>
            </p:txBody>
          </p:sp>
          <p:sp>
            <p:nvSpPr>
              <p:cNvPr id="16425" name="Rectangle 55"/>
              <p:cNvSpPr>
                <a:spLocks noChangeArrowheads="1"/>
              </p:cNvSpPr>
              <p:nvPr/>
            </p:nvSpPr>
            <p:spPr bwMode="auto">
              <a:xfrm>
                <a:off x="1533" y="3101"/>
                <a:ext cx="576" cy="167"/>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latin typeface="Times New Roman" pitchFamily="18" charset="0"/>
                  </a:rPr>
                  <a:t>7</a:t>
                </a:r>
              </a:p>
            </p:txBody>
          </p:sp>
          <p:sp>
            <p:nvSpPr>
              <p:cNvPr id="16426" name="Rectangle 56"/>
              <p:cNvSpPr>
                <a:spLocks noChangeArrowheads="1"/>
              </p:cNvSpPr>
              <p:nvPr/>
            </p:nvSpPr>
            <p:spPr bwMode="auto">
              <a:xfrm>
                <a:off x="2349" y="3101"/>
                <a:ext cx="576" cy="167"/>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latin typeface="Times New Roman" pitchFamily="18" charset="0"/>
                  </a:rPr>
                  <a:t>8</a:t>
                </a:r>
              </a:p>
            </p:txBody>
          </p:sp>
          <p:sp>
            <p:nvSpPr>
              <p:cNvPr id="16427" name="Rectangle 57"/>
              <p:cNvSpPr>
                <a:spLocks noChangeArrowheads="1"/>
              </p:cNvSpPr>
              <p:nvPr/>
            </p:nvSpPr>
            <p:spPr bwMode="auto">
              <a:xfrm>
                <a:off x="3309" y="3101"/>
                <a:ext cx="576" cy="167"/>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latin typeface="Times New Roman" pitchFamily="18" charset="0"/>
                  </a:rPr>
                  <a:t>9</a:t>
                </a:r>
              </a:p>
            </p:txBody>
          </p:sp>
          <p:sp>
            <p:nvSpPr>
              <p:cNvPr id="16428" name="Line 58"/>
              <p:cNvSpPr>
                <a:spLocks noChangeShapeType="1"/>
              </p:cNvSpPr>
              <p:nvPr/>
            </p:nvSpPr>
            <p:spPr bwMode="auto">
              <a:xfrm>
                <a:off x="1869" y="3101"/>
                <a:ext cx="0" cy="1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9" name="Line 59"/>
              <p:cNvSpPr>
                <a:spLocks noChangeShapeType="1"/>
              </p:cNvSpPr>
              <p:nvPr/>
            </p:nvSpPr>
            <p:spPr bwMode="auto">
              <a:xfrm>
                <a:off x="3645" y="3101"/>
                <a:ext cx="0" cy="1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0" name="Line 60"/>
              <p:cNvSpPr>
                <a:spLocks noChangeShapeType="1"/>
              </p:cNvSpPr>
              <p:nvPr/>
            </p:nvSpPr>
            <p:spPr bwMode="auto">
              <a:xfrm>
                <a:off x="2685" y="3101"/>
                <a:ext cx="0" cy="1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1" name="Line 61"/>
              <p:cNvSpPr>
                <a:spLocks noChangeShapeType="1"/>
              </p:cNvSpPr>
              <p:nvPr/>
            </p:nvSpPr>
            <p:spPr bwMode="auto">
              <a:xfrm>
                <a:off x="1053" y="3201"/>
                <a:ext cx="480"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2" name="Line 62"/>
              <p:cNvSpPr>
                <a:spLocks noChangeShapeType="1"/>
              </p:cNvSpPr>
              <p:nvPr/>
            </p:nvSpPr>
            <p:spPr bwMode="auto">
              <a:xfrm>
                <a:off x="1917" y="3201"/>
                <a:ext cx="432"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3" name="Line 63"/>
              <p:cNvSpPr>
                <a:spLocks noChangeShapeType="1"/>
              </p:cNvSpPr>
              <p:nvPr/>
            </p:nvSpPr>
            <p:spPr bwMode="auto">
              <a:xfrm>
                <a:off x="2781" y="3201"/>
                <a:ext cx="528"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4" name="Text Box 64"/>
              <p:cNvSpPr txBox="1">
                <a:spLocks noChangeArrowheads="1"/>
              </p:cNvSpPr>
              <p:nvPr/>
            </p:nvSpPr>
            <p:spPr bwMode="auto">
              <a:xfrm>
                <a:off x="3679" y="3133"/>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latin typeface="Times New Roman" pitchFamily="18" charset="0"/>
                  </a:rPr>
                  <a:t>^</a:t>
                </a:r>
              </a:p>
            </p:txBody>
          </p:sp>
        </p:grpSp>
      </p:grpSp>
      <p:sp>
        <p:nvSpPr>
          <p:cNvPr id="16389" name="Text Box 65"/>
          <p:cNvSpPr txBox="1">
            <a:spLocks noChangeArrowheads="1"/>
          </p:cNvSpPr>
          <p:nvPr/>
        </p:nvSpPr>
        <p:spPr bwMode="auto">
          <a:xfrm>
            <a:off x="5930900" y="718343"/>
            <a:ext cx="2636838" cy="915988"/>
          </a:xfrm>
          <a:prstGeom prst="rect">
            <a:avLst/>
          </a:prstGeom>
          <a:solidFill>
            <a:srgbClr val="FFFF6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zh-CN" altLang="en-US" b="1" dirty="0">
                <a:solidFill>
                  <a:srgbClr val="000066"/>
                </a:solidFill>
              </a:rPr>
              <a:t>方法特点</a:t>
            </a:r>
            <a:r>
              <a:rPr kumimoji="1" lang="en-US" altLang="zh-CN" b="1" dirty="0">
                <a:solidFill>
                  <a:srgbClr val="000066"/>
                </a:solidFill>
              </a:rPr>
              <a:t>: </a:t>
            </a:r>
          </a:p>
          <a:p>
            <a:pPr eaLnBrk="1" hangingPunct="1"/>
            <a:r>
              <a:rPr kumimoji="1" lang="zh-CN" altLang="en-US" b="1" dirty="0">
                <a:solidFill>
                  <a:srgbClr val="000066"/>
                </a:solidFill>
              </a:rPr>
              <a:t>便于实现对孩子的</a:t>
            </a:r>
            <a:r>
              <a:rPr kumimoji="1" lang="zh-CN" altLang="en-US" b="1" dirty="0" smtClean="0">
                <a:solidFill>
                  <a:srgbClr val="000066"/>
                </a:solidFill>
              </a:rPr>
              <a:t>操作</a:t>
            </a:r>
            <a:r>
              <a:rPr kumimoji="1" lang="zh-CN" altLang="en-US" b="1" dirty="0">
                <a:solidFill>
                  <a:srgbClr val="000066"/>
                </a:solidFill>
              </a:rPr>
              <a:t>，</a:t>
            </a:r>
            <a:r>
              <a:rPr kumimoji="1" lang="zh-CN" altLang="en-US" b="1" dirty="0" smtClean="0">
                <a:solidFill>
                  <a:srgbClr val="000066"/>
                </a:solidFill>
              </a:rPr>
              <a:t>却</a:t>
            </a:r>
            <a:r>
              <a:rPr kumimoji="1" lang="zh-CN" altLang="en-US" b="1" dirty="0">
                <a:solidFill>
                  <a:srgbClr val="000066"/>
                </a:solidFill>
              </a:rPr>
              <a:t>不便于对父亲的</a:t>
            </a:r>
            <a:r>
              <a:rPr kumimoji="1" lang="zh-CN" altLang="en-US" b="1" dirty="0" smtClean="0">
                <a:solidFill>
                  <a:srgbClr val="000066"/>
                </a:solidFill>
              </a:rPr>
              <a:t>操作</a:t>
            </a:r>
            <a:endParaRPr kumimoji="1" lang="zh-CN" altLang="en-US"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fade">
                                      <p:cBhvr>
                                        <p:cTn id="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p:txBody>
          <a:bodyPr/>
          <a:lstStyle/>
          <a:p>
            <a:pPr eaLnBrk="1" hangingPunct="1"/>
            <a:r>
              <a:rPr lang="zh-CN" altLang="en-US" dirty="0" smtClean="0">
                <a:latin typeface="隶书" pitchFamily="49" charset="-122"/>
              </a:rPr>
              <a:t>树的存储结构</a:t>
            </a:r>
          </a:p>
          <a:p>
            <a:pPr lvl="1" eaLnBrk="1" hangingPunct="1"/>
            <a:r>
              <a:rPr lang="zh-CN" altLang="en-US" dirty="0" smtClean="0">
                <a:latin typeface="Times New Roman" pitchFamily="18" charset="0"/>
              </a:rPr>
              <a:t>二叉链表实现方式（孩子兄弟表示法）</a:t>
            </a:r>
          </a:p>
          <a:p>
            <a:pPr lvl="2" eaLnBrk="1" hangingPunct="1"/>
            <a:r>
              <a:rPr lang="zh-CN" altLang="en-US" dirty="0" smtClean="0">
                <a:latin typeface="宋体" charset="-122"/>
              </a:rPr>
              <a:t>以</a:t>
            </a:r>
            <a:r>
              <a:rPr lang="zh-CN" altLang="en-US" dirty="0" smtClean="0">
                <a:solidFill>
                  <a:srgbClr val="FF0000"/>
                </a:solidFill>
                <a:latin typeface="宋体" charset="-122"/>
              </a:rPr>
              <a:t>二叉链表</a:t>
            </a:r>
            <a:r>
              <a:rPr lang="zh-CN" altLang="en-US" dirty="0" smtClean="0">
                <a:latin typeface="宋体" charset="-122"/>
              </a:rPr>
              <a:t>作为树的存储结构</a:t>
            </a:r>
          </a:p>
          <a:p>
            <a:pPr lvl="2" eaLnBrk="1" hangingPunct="1"/>
            <a:r>
              <a:rPr lang="zh-CN" altLang="en-US" dirty="0" smtClean="0">
                <a:latin typeface="宋体" charset="-122"/>
              </a:rPr>
              <a:t>链表中结点的两个链域分别指向</a:t>
            </a:r>
            <a:r>
              <a:rPr lang="zh-CN" altLang="en-US" dirty="0" smtClean="0">
                <a:solidFill>
                  <a:srgbClr val="FF0000"/>
                </a:solidFill>
                <a:latin typeface="宋体" charset="-122"/>
              </a:rPr>
              <a:t>该结点的第一个孩子</a:t>
            </a:r>
            <a:r>
              <a:rPr lang="zh-CN" altLang="en-US" dirty="0" smtClean="0">
                <a:latin typeface="宋体" charset="-122"/>
              </a:rPr>
              <a:t>结点和</a:t>
            </a:r>
            <a:r>
              <a:rPr lang="zh-CN" altLang="en-US" dirty="0" smtClean="0">
                <a:solidFill>
                  <a:srgbClr val="FF0000"/>
                </a:solidFill>
                <a:latin typeface="宋体" charset="-122"/>
              </a:rPr>
              <a:t>下一个兄弟结点</a:t>
            </a:r>
          </a:p>
        </p:txBody>
      </p:sp>
      <p:grpSp>
        <p:nvGrpSpPr>
          <p:cNvPr id="17411" name="Group 3"/>
          <p:cNvGrpSpPr>
            <a:grpSpLocks/>
          </p:cNvGrpSpPr>
          <p:nvPr/>
        </p:nvGrpSpPr>
        <p:grpSpPr bwMode="auto">
          <a:xfrm>
            <a:off x="6242050" y="2692400"/>
            <a:ext cx="2438400" cy="3429000"/>
            <a:chOff x="3993" y="1693"/>
            <a:chExt cx="1536" cy="2160"/>
          </a:xfrm>
        </p:grpSpPr>
        <p:sp>
          <p:nvSpPr>
            <p:cNvPr id="17462" name="Oval 4"/>
            <p:cNvSpPr>
              <a:spLocks noChangeArrowheads="1"/>
            </p:cNvSpPr>
            <p:nvPr/>
          </p:nvSpPr>
          <p:spPr bwMode="auto">
            <a:xfrm>
              <a:off x="4857" y="169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1</a:t>
              </a:r>
            </a:p>
          </p:txBody>
        </p:sp>
        <p:sp>
          <p:nvSpPr>
            <p:cNvPr id="17463" name="Oval 5"/>
            <p:cNvSpPr>
              <a:spLocks noChangeArrowheads="1"/>
            </p:cNvSpPr>
            <p:nvPr/>
          </p:nvSpPr>
          <p:spPr bwMode="auto">
            <a:xfrm>
              <a:off x="4425" y="217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2</a:t>
              </a:r>
            </a:p>
          </p:txBody>
        </p:sp>
        <p:sp>
          <p:nvSpPr>
            <p:cNvPr id="17464" name="Oval 6"/>
            <p:cNvSpPr>
              <a:spLocks noChangeArrowheads="1"/>
            </p:cNvSpPr>
            <p:nvPr/>
          </p:nvSpPr>
          <p:spPr bwMode="auto">
            <a:xfrm>
              <a:off x="5145" y="217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3</a:t>
              </a:r>
            </a:p>
          </p:txBody>
        </p:sp>
        <p:sp>
          <p:nvSpPr>
            <p:cNvPr id="17465" name="Oval 7"/>
            <p:cNvSpPr>
              <a:spLocks noChangeArrowheads="1"/>
            </p:cNvSpPr>
            <p:nvPr/>
          </p:nvSpPr>
          <p:spPr bwMode="auto">
            <a:xfrm>
              <a:off x="3993" y="2797"/>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4</a:t>
              </a:r>
            </a:p>
          </p:txBody>
        </p:sp>
        <p:sp>
          <p:nvSpPr>
            <p:cNvPr id="17466" name="Oval 8"/>
            <p:cNvSpPr>
              <a:spLocks noChangeArrowheads="1"/>
            </p:cNvSpPr>
            <p:nvPr/>
          </p:nvSpPr>
          <p:spPr bwMode="auto">
            <a:xfrm>
              <a:off x="4665" y="2845"/>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5</a:t>
              </a:r>
            </a:p>
          </p:txBody>
        </p:sp>
        <p:sp>
          <p:nvSpPr>
            <p:cNvPr id="17467" name="Oval 9"/>
            <p:cNvSpPr>
              <a:spLocks noChangeArrowheads="1"/>
            </p:cNvSpPr>
            <p:nvPr/>
          </p:nvSpPr>
          <p:spPr bwMode="auto">
            <a:xfrm>
              <a:off x="5289" y="2797"/>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6</a:t>
              </a:r>
            </a:p>
          </p:txBody>
        </p:sp>
        <p:sp>
          <p:nvSpPr>
            <p:cNvPr id="17468" name="Oval 10"/>
            <p:cNvSpPr>
              <a:spLocks noChangeArrowheads="1"/>
            </p:cNvSpPr>
            <p:nvPr/>
          </p:nvSpPr>
          <p:spPr bwMode="auto">
            <a:xfrm>
              <a:off x="4233"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7</a:t>
              </a:r>
            </a:p>
          </p:txBody>
        </p:sp>
        <p:sp>
          <p:nvSpPr>
            <p:cNvPr id="17469" name="Oval 11"/>
            <p:cNvSpPr>
              <a:spLocks noChangeArrowheads="1"/>
            </p:cNvSpPr>
            <p:nvPr/>
          </p:nvSpPr>
          <p:spPr bwMode="auto">
            <a:xfrm>
              <a:off x="4713"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8</a:t>
              </a:r>
            </a:p>
          </p:txBody>
        </p:sp>
        <p:sp>
          <p:nvSpPr>
            <p:cNvPr id="17470" name="Oval 12"/>
            <p:cNvSpPr>
              <a:spLocks noChangeArrowheads="1"/>
            </p:cNvSpPr>
            <p:nvPr/>
          </p:nvSpPr>
          <p:spPr bwMode="auto">
            <a:xfrm>
              <a:off x="5145" y="3613"/>
              <a:ext cx="240" cy="240"/>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sz="2000" b="1">
                  <a:solidFill>
                    <a:srgbClr val="000066"/>
                  </a:solidFill>
                  <a:latin typeface="Times New Roman" pitchFamily="18" charset="0"/>
                </a:rPr>
                <a:t>9</a:t>
              </a:r>
            </a:p>
          </p:txBody>
        </p:sp>
        <p:sp>
          <p:nvSpPr>
            <p:cNvPr id="17471" name="Line 13"/>
            <p:cNvSpPr>
              <a:spLocks noChangeShapeType="1"/>
            </p:cNvSpPr>
            <p:nvPr/>
          </p:nvSpPr>
          <p:spPr bwMode="auto">
            <a:xfrm flipH="1">
              <a:off x="4617" y="1885"/>
              <a:ext cx="288" cy="336"/>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7472" name="Line 14"/>
            <p:cNvSpPr>
              <a:spLocks noChangeShapeType="1"/>
            </p:cNvSpPr>
            <p:nvPr/>
          </p:nvSpPr>
          <p:spPr bwMode="auto">
            <a:xfrm>
              <a:off x="5049" y="1933"/>
              <a:ext cx="144" cy="28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7473" name="Line 15"/>
            <p:cNvSpPr>
              <a:spLocks noChangeShapeType="1"/>
            </p:cNvSpPr>
            <p:nvPr/>
          </p:nvSpPr>
          <p:spPr bwMode="auto">
            <a:xfrm flipH="1">
              <a:off x="4185" y="2413"/>
              <a:ext cx="288" cy="432"/>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7474" name="Line 16"/>
            <p:cNvSpPr>
              <a:spLocks noChangeShapeType="1"/>
            </p:cNvSpPr>
            <p:nvPr/>
          </p:nvSpPr>
          <p:spPr bwMode="auto">
            <a:xfrm>
              <a:off x="4617" y="2413"/>
              <a:ext cx="192" cy="432"/>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7475" name="Line 17"/>
            <p:cNvSpPr>
              <a:spLocks noChangeShapeType="1"/>
            </p:cNvSpPr>
            <p:nvPr/>
          </p:nvSpPr>
          <p:spPr bwMode="auto">
            <a:xfrm>
              <a:off x="5289" y="2413"/>
              <a:ext cx="96" cy="384"/>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7476" name="Line 18"/>
            <p:cNvSpPr>
              <a:spLocks noChangeShapeType="1"/>
            </p:cNvSpPr>
            <p:nvPr/>
          </p:nvSpPr>
          <p:spPr bwMode="auto">
            <a:xfrm flipH="1">
              <a:off x="4425" y="3085"/>
              <a:ext cx="288" cy="576"/>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7477" name="Line 19"/>
            <p:cNvSpPr>
              <a:spLocks noChangeShapeType="1"/>
            </p:cNvSpPr>
            <p:nvPr/>
          </p:nvSpPr>
          <p:spPr bwMode="auto">
            <a:xfrm>
              <a:off x="4713" y="3085"/>
              <a:ext cx="96" cy="52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17478" name="Line 20"/>
            <p:cNvSpPr>
              <a:spLocks noChangeShapeType="1"/>
            </p:cNvSpPr>
            <p:nvPr/>
          </p:nvSpPr>
          <p:spPr bwMode="auto">
            <a:xfrm>
              <a:off x="4761" y="3085"/>
              <a:ext cx="480" cy="52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grpSp>
      <p:grpSp>
        <p:nvGrpSpPr>
          <p:cNvPr id="17412" name="Group 69"/>
          <p:cNvGrpSpPr>
            <a:grpSpLocks/>
          </p:cNvGrpSpPr>
          <p:nvPr/>
        </p:nvGrpSpPr>
        <p:grpSpPr bwMode="auto">
          <a:xfrm>
            <a:off x="825500" y="3643313"/>
            <a:ext cx="5214938" cy="2543175"/>
            <a:chOff x="648" y="2478"/>
            <a:chExt cx="3285" cy="1788"/>
          </a:xfrm>
        </p:grpSpPr>
        <p:grpSp>
          <p:nvGrpSpPr>
            <p:cNvPr id="17414" name="Group 68"/>
            <p:cNvGrpSpPr>
              <a:grpSpLocks/>
            </p:cNvGrpSpPr>
            <p:nvPr/>
          </p:nvGrpSpPr>
          <p:grpSpPr bwMode="auto">
            <a:xfrm>
              <a:off x="648" y="2478"/>
              <a:ext cx="865" cy="309"/>
              <a:chOff x="648" y="2253"/>
              <a:chExt cx="865" cy="309"/>
            </a:xfrm>
          </p:grpSpPr>
          <p:sp>
            <p:nvSpPr>
              <p:cNvPr id="17458" name="Rectangle 21"/>
              <p:cNvSpPr>
                <a:spLocks noChangeArrowheads="1"/>
              </p:cNvSpPr>
              <p:nvPr/>
            </p:nvSpPr>
            <p:spPr bwMode="auto">
              <a:xfrm>
                <a:off x="648" y="2262"/>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1</a:t>
                </a:r>
              </a:p>
            </p:txBody>
          </p:sp>
          <p:sp>
            <p:nvSpPr>
              <p:cNvPr id="17459" name="Line 22"/>
              <p:cNvSpPr>
                <a:spLocks noChangeShapeType="1"/>
              </p:cNvSpPr>
              <p:nvPr/>
            </p:nvSpPr>
            <p:spPr bwMode="auto">
              <a:xfrm>
                <a:off x="1224" y="2253"/>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0" name="Line 23"/>
              <p:cNvSpPr>
                <a:spLocks noChangeShapeType="1"/>
              </p:cNvSpPr>
              <p:nvPr/>
            </p:nvSpPr>
            <p:spPr bwMode="auto">
              <a:xfrm>
                <a:off x="888" y="2253"/>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1" name="Text Box 28"/>
              <p:cNvSpPr txBox="1">
                <a:spLocks noChangeArrowheads="1"/>
              </p:cNvSpPr>
              <p:nvPr/>
            </p:nvSpPr>
            <p:spPr bwMode="auto">
              <a:xfrm>
                <a:off x="1272" y="2304"/>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grpSp>
        <p:sp>
          <p:nvSpPr>
            <p:cNvPr id="17415" name="Rectangle 24"/>
            <p:cNvSpPr>
              <a:spLocks noChangeArrowheads="1"/>
            </p:cNvSpPr>
            <p:nvPr/>
          </p:nvSpPr>
          <p:spPr bwMode="auto">
            <a:xfrm>
              <a:off x="648" y="2919"/>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2</a:t>
              </a:r>
            </a:p>
          </p:txBody>
        </p:sp>
        <p:sp>
          <p:nvSpPr>
            <p:cNvPr id="17416" name="Line 25"/>
            <p:cNvSpPr>
              <a:spLocks noChangeShapeType="1"/>
            </p:cNvSpPr>
            <p:nvPr/>
          </p:nvSpPr>
          <p:spPr bwMode="auto">
            <a:xfrm>
              <a:off x="1272" y="2919"/>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26"/>
            <p:cNvSpPr>
              <a:spLocks noChangeShapeType="1"/>
            </p:cNvSpPr>
            <p:nvPr/>
          </p:nvSpPr>
          <p:spPr bwMode="auto">
            <a:xfrm>
              <a:off x="888" y="2919"/>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Line 27"/>
            <p:cNvSpPr>
              <a:spLocks noChangeShapeType="1"/>
            </p:cNvSpPr>
            <p:nvPr/>
          </p:nvSpPr>
          <p:spPr bwMode="auto">
            <a:xfrm>
              <a:off x="783" y="2578"/>
              <a:ext cx="9" cy="341"/>
            </a:xfrm>
            <a:prstGeom prst="line">
              <a:avLst/>
            </a:prstGeom>
            <a:noFill/>
            <a:ln w="28575" cap="sq">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Rectangle 29"/>
            <p:cNvSpPr>
              <a:spLocks noChangeArrowheads="1"/>
            </p:cNvSpPr>
            <p:nvPr/>
          </p:nvSpPr>
          <p:spPr bwMode="auto">
            <a:xfrm>
              <a:off x="2952" y="2871"/>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3</a:t>
              </a:r>
            </a:p>
          </p:txBody>
        </p:sp>
        <p:sp>
          <p:nvSpPr>
            <p:cNvPr id="17420" name="Rectangle 30"/>
            <p:cNvSpPr>
              <a:spLocks noChangeArrowheads="1"/>
            </p:cNvSpPr>
            <p:nvPr/>
          </p:nvSpPr>
          <p:spPr bwMode="auto">
            <a:xfrm>
              <a:off x="936" y="3951"/>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7</a:t>
              </a:r>
            </a:p>
          </p:txBody>
        </p:sp>
        <p:sp>
          <p:nvSpPr>
            <p:cNvPr id="17421" name="Rectangle 31"/>
            <p:cNvSpPr>
              <a:spLocks noChangeArrowheads="1"/>
            </p:cNvSpPr>
            <p:nvPr/>
          </p:nvSpPr>
          <p:spPr bwMode="auto">
            <a:xfrm>
              <a:off x="648" y="3360"/>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4</a:t>
              </a:r>
            </a:p>
          </p:txBody>
        </p:sp>
        <p:sp>
          <p:nvSpPr>
            <p:cNvPr id="17422" name="Rectangle 32"/>
            <p:cNvSpPr>
              <a:spLocks noChangeArrowheads="1"/>
            </p:cNvSpPr>
            <p:nvPr/>
          </p:nvSpPr>
          <p:spPr bwMode="auto">
            <a:xfrm>
              <a:off x="1704" y="3360"/>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5</a:t>
              </a:r>
            </a:p>
          </p:txBody>
        </p:sp>
        <p:sp>
          <p:nvSpPr>
            <p:cNvPr id="17423" name="Rectangle 33"/>
            <p:cNvSpPr>
              <a:spLocks noChangeArrowheads="1"/>
            </p:cNvSpPr>
            <p:nvPr/>
          </p:nvSpPr>
          <p:spPr bwMode="auto">
            <a:xfrm>
              <a:off x="2952" y="3360"/>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6</a:t>
              </a:r>
            </a:p>
          </p:txBody>
        </p:sp>
        <p:sp>
          <p:nvSpPr>
            <p:cNvPr id="17424" name="Rectangle 34"/>
            <p:cNvSpPr>
              <a:spLocks noChangeArrowheads="1"/>
            </p:cNvSpPr>
            <p:nvPr/>
          </p:nvSpPr>
          <p:spPr bwMode="auto">
            <a:xfrm>
              <a:off x="1992" y="3951"/>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8</a:t>
              </a:r>
            </a:p>
          </p:txBody>
        </p:sp>
        <p:sp>
          <p:nvSpPr>
            <p:cNvPr id="17425" name="Rectangle 35"/>
            <p:cNvSpPr>
              <a:spLocks noChangeArrowheads="1"/>
            </p:cNvSpPr>
            <p:nvPr/>
          </p:nvSpPr>
          <p:spPr bwMode="auto">
            <a:xfrm>
              <a:off x="3069" y="3951"/>
              <a:ext cx="864" cy="240"/>
            </a:xfrm>
            <a:prstGeom prst="rect">
              <a:avLst/>
            </a:prstGeom>
            <a:noFill/>
            <a:ln w="12700" cap="sq">
              <a:solidFill>
                <a:srgbClr val="000066"/>
              </a:solidFill>
              <a:miter lim="800000"/>
              <a:headEnd type="none" w="sm" len="sm"/>
              <a:tailEnd type="none" w="sm" len="sm"/>
            </a:ln>
            <a:effectLst>
              <a:prstShdw prst="shdw17" dist="17961" dir="2700000">
                <a:srgbClr val="00003D"/>
              </a:prstShdw>
            </a:effectLst>
            <a:extLst>
              <a:ext uri="{909E8E84-426E-40DD-AFC4-6F175D3DCCD1}">
                <a14:hiddenFill xmlns:a14="http://schemas.microsoft.com/office/drawing/2010/main">
                  <a:solidFill>
                    <a:schemeClr val="accent1"/>
                  </a:solidFill>
                </a14:hiddenFill>
              </a:ext>
            </a:extLst>
          </p:spPr>
          <p:txBody>
            <a:bodyPr wrap="none" anchor="ctr"/>
            <a:lstStyle/>
            <a:p>
              <a:r>
                <a:rPr kumimoji="1" lang="en-US" altLang="zh-CN" b="1">
                  <a:solidFill>
                    <a:srgbClr val="000066"/>
                  </a:solidFill>
                </a:rPr>
                <a:t>      9</a:t>
              </a:r>
            </a:p>
          </p:txBody>
        </p:sp>
        <p:sp>
          <p:nvSpPr>
            <p:cNvPr id="17426" name="Line 36"/>
            <p:cNvSpPr>
              <a:spLocks noChangeShapeType="1"/>
            </p:cNvSpPr>
            <p:nvPr/>
          </p:nvSpPr>
          <p:spPr bwMode="auto">
            <a:xfrm>
              <a:off x="1320" y="3015"/>
              <a:ext cx="1632"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7" name="Line 37"/>
            <p:cNvSpPr>
              <a:spLocks noChangeShapeType="1"/>
            </p:cNvSpPr>
            <p:nvPr/>
          </p:nvSpPr>
          <p:spPr bwMode="auto">
            <a:xfrm>
              <a:off x="3144" y="2871"/>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8" name="Line 38"/>
            <p:cNvSpPr>
              <a:spLocks noChangeShapeType="1"/>
            </p:cNvSpPr>
            <p:nvPr/>
          </p:nvSpPr>
          <p:spPr bwMode="auto">
            <a:xfrm>
              <a:off x="3528" y="2871"/>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9" name="Text Box 39"/>
            <p:cNvSpPr txBox="1">
              <a:spLocks noChangeArrowheads="1"/>
            </p:cNvSpPr>
            <p:nvPr/>
          </p:nvSpPr>
          <p:spPr bwMode="auto">
            <a:xfrm>
              <a:off x="3610" y="2913"/>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sp>
          <p:nvSpPr>
            <p:cNvPr id="17430" name="Line 40"/>
            <p:cNvSpPr>
              <a:spLocks noChangeShapeType="1"/>
            </p:cNvSpPr>
            <p:nvPr/>
          </p:nvSpPr>
          <p:spPr bwMode="auto">
            <a:xfrm>
              <a:off x="3576" y="336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1" name="Line 41"/>
            <p:cNvSpPr>
              <a:spLocks noChangeShapeType="1"/>
            </p:cNvSpPr>
            <p:nvPr/>
          </p:nvSpPr>
          <p:spPr bwMode="auto">
            <a:xfrm>
              <a:off x="3192" y="336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Text Box 42"/>
            <p:cNvSpPr txBox="1">
              <a:spLocks noChangeArrowheads="1"/>
            </p:cNvSpPr>
            <p:nvPr/>
          </p:nvSpPr>
          <p:spPr bwMode="auto">
            <a:xfrm>
              <a:off x="3610" y="3402"/>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sp>
          <p:nvSpPr>
            <p:cNvPr id="17433" name="Text Box 43"/>
            <p:cNvSpPr txBox="1">
              <a:spLocks noChangeArrowheads="1"/>
            </p:cNvSpPr>
            <p:nvPr/>
          </p:nvSpPr>
          <p:spPr bwMode="auto">
            <a:xfrm>
              <a:off x="3672" y="4008"/>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sp>
          <p:nvSpPr>
            <p:cNvPr id="17434" name="Line 44"/>
            <p:cNvSpPr>
              <a:spLocks noChangeShapeType="1"/>
            </p:cNvSpPr>
            <p:nvPr/>
          </p:nvSpPr>
          <p:spPr bwMode="auto">
            <a:xfrm>
              <a:off x="3693" y="3951"/>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Line 45"/>
            <p:cNvSpPr>
              <a:spLocks noChangeShapeType="1"/>
            </p:cNvSpPr>
            <p:nvPr/>
          </p:nvSpPr>
          <p:spPr bwMode="auto">
            <a:xfrm>
              <a:off x="3309" y="3951"/>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6" name="Line 46"/>
            <p:cNvSpPr>
              <a:spLocks noChangeShapeType="1"/>
            </p:cNvSpPr>
            <p:nvPr/>
          </p:nvSpPr>
          <p:spPr bwMode="auto">
            <a:xfrm>
              <a:off x="3048" y="3042"/>
              <a:ext cx="0" cy="318"/>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7" name="Text Box 47"/>
            <p:cNvSpPr txBox="1">
              <a:spLocks noChangeArrowheads="1"/>
            </p:cNvSpPr>
            <p:nvPr/>
          </p:nvSpPr>
          <p:spPr bwMode="auto">
            <a:xfrm>
              <a:off x="3000" y="3402"/>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sp>
          <p:nvSpPr>
            <p:cNvPr id="17438" name="Line 48"/>
            <p:cNvSpPr>
              <a:spLocks noChangeShapeType="1"/>
            </p:cNvSpPr>
            <p:nvPr/>
          </p:nvSpPr>
          <p:spPr bwMode="auto">
            <a:xfrm>
              <a:off x="792" y="3072"/>
              <a:ext cx="0" cy="288"/>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9" name="Line 49"/>
            <p:cNvSpPr>
              <a:spLocks noChangeShapeType="1"/>
            </p:cNvSpPr>
            <p:nvPr/>
          </p:nvSpPr>
          <p:spPr bwMode="auto">
            <a:xfrm>
              <a:off x="888" y="336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0" name="Line 50"/>
            <p:cNvSpPr>
              <a:spLocks noChangeShapeType="1"/>
            </p:cNvSpPr>
            <p:nvPr/>
          </p:nvSpPr>
          <p:spPr bwMode="auto">
            <a:xfrm>
              <a:off x="1224" y="336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1" name="Line 51"/>
            <p:cNvSpPr>
              <a:spLocks noChangeShapeType="1"/>
            </p:cNvSpPr>
            <p:nvPr/>
          </p:nvSpPr>
          <p:spPr bwMode="auto">
            <a:xfrm>
              <a:off x="1944" y="336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2" name="Line 52"/>
            <p:cNvSpPr>
              <a:spLocks noChangeShapeType="1"/>
            </p:cNvSpPr>
            <p:nvPr/>
          </p:nvSpPr>
          <p:spPr bwMode="auto">
            <a:xfrm>
              <a:off x="2280" y="336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3" name="Line 53"/>
            <p:cNvSpPr>
              <a:spLocks noChangeShapeType="1"/>
            </p:cNvSpPr>
            <p:nvPr/>
          </p:nvSpPr>
          <p:spPr bwMode="auto">
            <a:xfrm>
              <a:off x="1320" y="3456"/>
              <a:ext cx="384"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4" name="Text Box 54"/>
            <p:cNvSpPr txBox="1">
              <a:spLocks noChangeArrowheads="1"/>
            </p:cNvSpPr>
            <p:nvPr/>
          </p:nvSpPr>
          <p:spPr bwMode="auto">
            <a:xfrm>
              <a:off x="696" y="3402"/>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sp>
          <p:nvSpPr>
            <p:cNvPr id="17445" name="Text Box 55"/>
            <p:cNvSpPr txBox="1">
              <a:spLocks noChangeArrowheads="1"/>
            </p:cNvSpPr>
            <p:nvPr/>
          </p:nvSpPr>
          <p:spPr bwMode="auto">
            <a:xfrm>
              <a:off x="936" y="3993"/>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sp>
          <p:nvSpPr>
            <p:cNvPr id="17446" name="Line 56"/>
            <p:cNvSpPr>
              <a:spLocks noChangeShapeType="1"/>
            </p:cNvSpPr>
            <p:nvPr/>
          </p:nvSpPr>
          <p:spPr bwMode="auto">
            <a:xfrm>
              <a:off x="1176" y="3951"/>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7" name="Line 57"/>
            <p:cNvSpPr>
              <a:spLocks noChangeShapeType="1"/>
            </p:cNvSpPr>
            <p:nvPr/>
          </p:nvSpPr>
          <p:spPr bwMode="auto">
            <a:xfrm>
              <a:off x="1560" y="3951"/>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8" name="Line 58"/>
            <p:cNvSpPr>
              <a:spLocks noChangeShapeType="1"/>
            </p:cNvSpPr>
            <p:nvPr/>
          </p:nvSpPr>
          <p:spPr bwMode="auto">
            <a:xfrm>
              <a:off x="2184" y="3951"/>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9" name="Line 59"/>
            <p:cNvSpPr>
              <a:spLocks noChangeShapeType="1"/>
            </p:cNvSpPr>
            <p:nvPr/>
          </p:nvSpPr>
          <p:spPr bwMode="auto">
            <a:xfrm>
              <a:off x="2568" y="3951"/>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0" name="Line 60"/>
            <p:cNvSpPr>
              <a:spLocks noChangeShapeType="1"/>
            </p:cNvSpPr>
            <p:nvPr/>
          </p:nvSpPr>
          <p:spPr bwMode="auto">
            <a:xfrm>
              <a:off x="1656" y="4095"/>
              <a:ext cx="336"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1" name="Line 61"/>
            <p:cNvSpPr>
              <a:spLocks noChangeShapeType="1"/>
            </p:cNvSpPr>
            <p:nvPr/>
          </p:nvSpPr>
          <p:spPr bwMode="auto">
            <a:xfrm>
              <a:off x="2712" y="4095"/>
              <a:ext cx="323"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2" name="Text Box 62"/>
            <p:cNvSpPr txBox="1">
              <a:spLocks noChangeArrowheads="1"/>
            </p:cNvSpPr>
            <p:nvPr/>
          </p:nvSpPr>
          <p:spPr bwMode="auto">
            <a:xfrm>
              <a:off x="3069" y="3993"/>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sp>
          <p:nvSpPr>
            <p:cNvPr id="17453" name="Text Box 63"/>
            <p:cNvSpPr txBox="1">
              <a:spLocks noChangeArrowheads="1"/>
            </p:cNvSpPr>
            <p:nvPr/>
          </p:nvSpPr>
          <p:spPr bwMode="auto">
            <a:xfrm>
              <a:off x="1992" y="3993"/>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sp>
          <p:nvSpPr>
            <p:cNvPr id="17454" name="Line 64"/>
            <p:cNvSpPr>
              <a:spLocks noChangeShapeType="1"/>
            </p:cNvSpPr>
            <p:nvPr/>
          </p:nvSpPr>
          <p:spPr bwMode="auto">
            <a:xfrm>
              <a:off x="1800" y="3456"/>
              <a:ext cx="0" cy="251"/>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5" name="Line 65"/>
            <p:cNvSpPr>
              <a:spLocks noChangeShapeType="1"/>
            </p:cNvSpPr>
            <p:nvPr/>
          </p:nvSpPr>
          <p:spPr bwMode="auto">
            <a:xfrm>
              <a:off x="1128" y="3726"/>
              <a:ext cx="672" cy="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6" name="Line 66"/>
            <p:cNvSpPr>
              <a:spLocks noChangeShapeType="1"/>
            </p:cNvSpPr>
            <p:nvPr/>
          </p:nvSpPr>
          <p:spPr bwMode="auto">
            <a:xfrm>
              <a:off x="1128" y="3736"/>
              <a:ext cx="0" cy="215"/>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7" name="Text Box 67"/>
            <p:cNvSpPr txBox="1">
              <a:spLocks noChangeArrowheads="1"/>
            </p:cNvSpPr>
            <p:nvPr/>
          </p:nvSpPr>
          <p:spPr bwMode="auto">
            <a:xfrm>
              <a:off x="2328" y="3402"/>
              <a:ext cx="24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a:t>
              </a:r>
            </a:p>
          </p:txBody>
        </p:sp>
      </p:grpSp>
      <p:sp>
        <p:nvSpPr>
          <p:cNvPr id="17413" name="Text Box 70"/>
          <p:cNvSpPr txBox="1">
            <a:spLocks noChangeArrowheads="1"/>
          </p:cNvSpPr>
          <p:nvPr/>
        </p:nvSpPr>
        <p:spPr bwMode="auto">
          <a:xfrm>
            <a:off x="6086475" y="768171"/>
            <a:ext cx="2597150" cy="64633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lvl="2" eaLnBrk="1" hangingPunct="1"/>
            <a:r>
              <a:rPr kumimoji="1" lang="zh-CN" altLang="en-US" b="1" dirty="0">
                <a:solidFill>
                  <a:srgbClr val="000066"/>
                </a:solidFill>
              </a:rPr>
              <a:t>方法特点</a:t>
            </a:r>
            <a:r>
              <a:rPr kumimoji="1" lang="en-US" altLang="zh-CN" b="1" dirty="0" smtClean="0">
                <a:solidFill>
                  <a:srgbClr val="000066"/>
                </a:solidFill>
              </a:rPr>
              <a:t>:</a:t>
            </a:r>
          </a:p>
          <a:p>
            <a:pPr marL="0" lvl="2" eaLnBrk="1" hangingPunct="1"/>
            <a:r>
              <a:rPr kumimoji="1" lang="zh-CN" altLang="en-US" b="1" dirty="0" smtClean="0">
                <a:solidFill>
                  <a:srgbClr val="000066"/>
                </a:solidFill>
              </a:rPr>
              <a:t>便于</a:t>
            </a:r>
            <a:r>
              <a:rPr kumimoji="1" lang="zh-CN" altLang="en-US" b="1" dirty="0">
                <a:solidFill>
                  <a:srgbClr val="000066"/>
                </a:solidFill>
              </a:rPr>
              <a:t>实现各种树的操作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fade">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09728" y="908050"/>
            <a:ext cx="8741664" cy="5603875"/>
          </a:xfrm>
        </p:spPr>
        <p:txBody>
          <a:bodyPr/>
          <a:lstStyle/>
          <a:p>
            <a:pPr eaLnBrk="1" hangingPunct="1"/>
            <a:r>
              <a:rPr lang="zh-CN" altLang="en-US" dirty="0" smtClean="0"/>
              <a:t>二叉树（</a:t>
            </a:r>
            <a:r>
              <a:rPr lang="en-US" altLang="zh-CN" dirty="0" smtClean="0"/>
              <a:t>binary </a:t>
            </a:r>
            <a:r>
              <a:rPr lang="en-US" altLang="zh-CN" dirty="0"/>
              <a:t>tree</a:t>
            </a:r>
            <a:r>
              <a:rPr lang="zh-CN" altLang="en-US" dirty="0" smtClean="0"/>
              <a:t>）</a:t>
            </a:r>
          </a:p>
          <a:p>
            <a:pPr lvl="1" eaLnBrk="1" hangingPunct="1"/>
            <a:r>
              <a:rPr lang="zh-CN" altLang="en-US" dirty="0" smtClean="0"/>
              <a:t>定义</a:t>
            </a:r>
          </a:p>
          <a:p>
            <a:pPr lvl="2" eaLnBrk="1" hangingPunct="1"/>
            <a:r>
              <a:rPr lang="zh-CN" altLang="en-US" dirty="0" smtClean="0"/>
              <a:t>二叉树是</a:t>
            </a:r>
            <a:r>
              <a:rPr lang="en-US" altLang="zh-CN" dirty="0" smtClean="0"/>
              <a:t>n(n</a:t>
            </a:r>
            <a:r>
              <a:rPr lang="en-US" altLang="zh-CN" dirty="0" smtClean="0">
                <a:sym typeface="Symbol" pitchFamily="18" charset="2"/>
              </a:rPr>
              <a:t>0)</a:t>
            </a:r>
            <a:r>
              <a:rPr lang="zh-CN" altLang="zh-CN" dirty="0" smtClean="0">
                <a:sym typeface="Symbol" pitchFamily="18" charset="2"/>
              </a:rPr>
              <a:t>个结点的有限集</a:t>
            </a:r>
            <a:endParaRPr lang="zh-CN" altLang="en-US" dirty="0" smtClean="0">
              <a:sym typeface="Symbol" pitchFamily="18" charset="2"/>
            </a:endParaRPr>
          </a:p>
          <a:p>
            <a:pPr lvl="3" eaLnBrk="1" hangingPunct="1"/>
            <a:r>
              <a:rPr lang="zh-CN" altLang="zh-CN" dirty="0" smtClean="0">
                <a:sym typeface="Symbol" pitchFamily="18" charset="2"/>
              </a:rPr>
              <a:t>它或为空树(</a:t>
            </a:r>
            <a:r>
              <a:rPr lang="en-US" altLang="zh-CN" dirty="0" smtClean="0">
                <a:sym typeface="Symbol" pitchFamily="18" charset="2"/>
              </a:rPr>
              <a:t>n=0)</a:t>
            </a:r>
          </a:p>
          <a:p>
            <a:pPr lvl="3" eaLnBrk="1" hangingPunct="1"/>
            <a:r>
              <a:rPr lang="zh-CN" altLang="zh-CN" dirty="0" smtClean="0">
                <a:sym typeface="Symbol" pitchFamily="18" charset="2"/>
              </a:rPr>
              <a:t>或由一个根结点和两棵分别称为左子树和右子树的互不相交的二叉树构成</a:t>
            </a:r>
          </a:p>
          <a:p>
            <a:pPr lvl="1" eaLnBrk="1" hangingPunct="1"/>
            <a:r>
              <a:rPr lang="zh-CN" altLang="zh-CN" dirty="0" smtClean="0">
                <a:sym typeface="Symbol" pitchFamily="18" charset="2"/>
              </a:rPr>
              <a:t>特点</a:t>
            </a:r>
          </a:p>
          <a:p>
            <a:pPr lvl="2" eaLnBrk="1" hangingPunct="1"/>
            <a:r>
              <a:rPr lang="zh-CN" altLang="en-US" dirty="0" smtClean="0">
                <a:sym typeface="Symbol" pitchFamily="18" charset="2"/>
              </a:rPr>
              <a:t>每个结点至多有二棵子树（即不存在度大于</a:t>
            </a:r>
            <a:r>
              <a:rPr lang="en-US" altLang="zh-CN" dirty="0" smtClean="0">
                <a:sym typeface="Symbol" pitchFamily="18" charset="2"/>
              </a:rPr>
              <a:t>2</a:t>
            </a:r>
            <a:r>
              <a:rPr lang="zh-CN" altLang="en-US" dirty="0" smtClean="0">
                <a:sym typeface="Symbol" pitchFamily="18" charset="2"/>
              </a:rPr>
              <a:t>的结点</a:t>
            </a:r>
            <a:r>
              <a:rPr lang="zh-CN" altLang="en-US" dirty="0">
                <a:sym typeface="Symbol" pitchFamily="18" charset="2"/>
              </a:rPr>
              <a:t>）</a:t>
            </a:r>
            <a:endParaRPr lang="en-US" altLang="zh-CN" dirty="0" smtClean="0">
              <a:sym typeface="Symbol" pitchFamily="18" charset="2"/>
            </a:endParaRPr>
          </a:p>
          <a:p>
            <a:pPr lvl="2" eaLnBrk="1" hangingPunct="1"/>
            <a:r>
              <a:rPr lang="zh-CN" altLang="en-US" dirty="0" smtClean="0">
                <a:sym typeface="Symbol" pitchFamily="18" charset="2"/>
              </a:rPr>
              <a:t>二叉树的子树</a:t>
            </a:r>
            <a:r>
              <a:rPr lang="zh-CN" altLang="en-US" dirty="0" smtClean="0">
                <a:solidFill>
                  <a:srgbClr val="FF0000"/>
                </a:solidFill>
                <a:sym typeface="Symbol" pitchFamily="18" charset="2"/>
              </a:rPr>
              <a:t>有左、右之分</a:t>
            </a:r>
            <a:r>
              <a:rPr lang="zh-CN" altLang="en-US" dirty="0" smtClean="0">
                <a:sym typeface="Symbol" pitchFamily="18" charset="2"/>
              </a:rPr>
              <a:t>，且其</a:t>
            </a:r>
            <a:r>
              <a:rPr lang="zh-CN" altLang="en-US" dirty="0" smtClean="0">
                <a:solidFill>
                  <a:srgbClr val="FF0000"/>
                </a:solidFill>
                <a:sym typeface="Symbol" pitchFamily="18" charset="2"/>
              </a:rPr>
              <a:t>次序不能任意颠倒</a:t>
            </a:r>
          </a:p>
          <a:p>
            <a:pPr lvl="1" eaLnBrk="1" hangingPunct="1"/>
            <a:endParaRPr lang="en-US" altLang="zh-CN" dirty="0" smtClean="0">
              <a:sym typeface="Symbol" pitchFamily="18"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lstStyle/>
          <a:p>
            <a:pPr eaLnBrk="1" hangingPunct="1"/>
            <a:r>
              <a:rPr lang="zh-CN" altLang="en-US" dirty="0" smtClean="0"/>
              <a:t>二叉树</a:t>
            </a:r>
            <a:r>
              <a:rPr lang="en-US" altLang="zh-CN" dirty="0" smtClean="0">
                <a:latin typeface="Arial" charset="0"/>
              </a:rPr>
              <a:t>——</a:t>
            </a:r>
            <a:r>
              <a:rPr lang="zh-CN" altLang="en-US" dirty="0" smtClean="0"/>
              <a:t>示例</a:t>
            </a:r>
          </a:p>
        </p:txBody>
      </p:sp>
      <p:grpSp>
        <p:nvGrpSpPr>
          <p:cNvPr id="177156" name="Group 4"/>
          <p:cNvGrpSpPr>
            <a:grpSpLocks/>
          </p:cNvGrpSpPr>
          <p:nvPr/>
        </p:nvGrpSpPr>
        <p:grpSpPr bwMode="auto">
          <a:xfrm>
            <a:off x="2651125" y="3509963"/>
            <a:ext cx="5273675" cy="2514600"/>
            <a:chOff x="1440" y="2256"/>
            <a:chExt cx="3322" cy="1584"/>
          </a:xfrm>
        </p:grpSpPr>
        <p:sp>
          <p:nvSpPr>
            <p:cNvPr id="19488" name="Oval 5"/>
            <p:cNvSpPr>
              <a:spLocks noChangeArrowheads="1"/>
            </p:cNvSpPr>
            <p:nvPr/>
          </p:nvSpPr>
          <p:spPr bwMode="auto">
            <a:xfrm>
              <a:off x="3099" y="2256"/>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A</a:t>
              </a:r>
            </a:p>
          </p:txBody>
        </p:sp>
        <p:sp>
          <p:nvSpPr>
            <p:cNvPr id="19489" name="Oval 6"/>
            <p:cNvSpPr>
              <a:spLocks noChangeArrowheads="1"/>
            </p:cNvSpPr>
            <p:nvPr/>
          </p:nvSpPr>
          <p:spPr bwMode="auto">
            <a:xfrm>
              <a:off x="1776" y="3120"/>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C</a:t>
              </a:r>
            </a:p>
          </p:txBody>
        </p:sp>
        <p:sp>
          <p:nvSpPr>
            <p:cNvPr id="19490" name="Oval 7"/>
            <p:cNvSpPr>
              <a:spLocks noChangeArrowheads="1"/>
            </p:cNvSpPr>
            <p:nvPr/>
          </p:nvSpPr>
          <p:spPr bwMode="auto">
            <a:xfrm>
              <a:off x="1440" y="3648"/>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D</a:t>
              </a:r>
            </a:p>
          </p:txBody>
        </p:sp>
        <p:sp>
          <p:nvSpPr>
            <p:cNvPr id="19491" name="Oval 8"/>
            <p:cNvSpPr>
              <a:spLocks noChangeArrowheads="1"/>
            </p:cNvSpPr>
            <p:nvPr/>
          </p:nvSpPr>
          <p:spPr bwMode="auto">
            <a:xfrm>
              <a:off x="2064" y="3648"/>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E</a:t>
              </a:r>
            </a:p>
          </p:txBody>
        </p:sp>
        <p:sp>
          <p:nvSpPr>
            <p:cNvPr id="19492" name="Oval 9"/>
            <p:cNvSpPr>
              <a:spLocks noChangeArrowheads="1"/>
            </p:cNvSpPr>
            <p:nvPr/>
          </p:nvSpPr>
          <p:spPr bwMode="auto">
            <a:xfrm>
              <a:off x="2688" y="3120"/>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F</a:t>
              </a:r>
            </a:p>
          </p:txBody>
        </p:sp>
        <p:sp>
          <p:nvSpPr>
            <p:cNvPr id="19493" name="Oval 10"/>
            <p:cNvSpPr>
              <a:spLocks noChangeArrowheads="1"/>
            </p:cNvSpPr>
            <p:nvPr/>
          </p:nvSpPr>
          <p:spPr bwMode="auto">
            <a:xfrm>
              <a:off x="2234" y="2640"/>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B</a:t>
              </a:r>
            </a:p>
          </p:txBody>
        </p:sp>
        <p:sp>
          <p:nvSpPr>
            <p:cNvPr id="19494" name="Oval 11"/>
            <p:cNvSpPr>
              <a:spLocks noChangeArrowheads="1"/>
            </p:cNvSpPr>
            <p:nvPr/>
          </p:nvSpPr>
          <p:spPr bwMode="auto">
            <a:xfrm>
              <a:off x="2400" y="3648"/>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G</a:t>
              </a:r>
            </a:p>
          </p:txBody>
        </p:sp>
        <p:sp>
          <p:nvSpPr>
            <p:cNvPr id="19495" name="Oval 12"/>
            <p:cNvSpPr>
              <a:spLocks noChangeArrowheads="1"/>
            </p:cNvSpPr>
            <p:nvPr/>
          </p:nvSpPr>
          <p:spPr bwMode="auto">
            <a:xfrm>
              <a:off x="2976" y="3648"/>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H</a:t>
              </a:r>
            </a:p>
          </p:txBody>
        </p:sp>
        <p:sp>
          <p:nvSpPr>
            <p:cNvPr id="19496" name="Line 13"/>
            <p:cNvSpPr>
              <a:spLocks noChangeShapeType="1"/>
            </p:cNvSpPr>
            <p:nvPr/>
          </p:nvSpPr>
          <p:spPr bwMode="auto">
            <a:xfrm flipH="1">
              <a:off x="2448" y="2400"/>
              <a:ext cx="698" cy="288"/>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497" name="Line 14"/>
            <p:cNvSpPr>
              <a:spLocks noChangeShapeType="1"/>
            </p:cNvSpPr>
            <p:nvPr/>
          </p:nvSpPr>
          <p:spPr bwMode="auto">
            <a:xfrm>
              <a:off x="2448" y="2784"/>
              <a:ext cx="288"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498" name="Line 15"/>
            <p:cNvSpPr>
              <a:spLocks noChangeShapeType="1"/>
            </p:cNvSpPr>
            <p:nvPr/>
          </p:nvSpPr>
          <p:spPr bwMode="auto">
            <a:xfrm flipH="1">
              <a:off x="1943" y="2800"/>
              <a:ext cx="333" cy="32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499" name="Line 16"/>
            <p:cNvSpPr>
              <a:spLocks noChangeShapeType="1"/>
            </p:cNvSpPr>
            <p:nvPr/>
          </p:nvSpPr>
          <p:spPr bwMode="auto">
            <a:xfrm flipH="1">
              <a:off x="1584" y="3312"/>
              <a:ext cx="240"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500" name="Line 17"/>
            <p:cNvSpPr>
              <a:spLocks noChangeShapeType="1"/>
            </p:cNvSpPr>
            <p:nvPr/>
          </p:nvSpPr>
          <p:spPr bwMode="auto">
            <a:xfrm>
              <a:off x="1968" y="3312"/>
              <a:ext cx="240"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501" name="Line 18"/>
            <p:cNvSpPr>
              <a:spLocks noChangeShapeType="1"/>
            </p:cNvSpPr>
            <p:nvPr/>
          </p:nvSpPr>
          <p:spPr bwMode="auto">
            <a:xfrm flipH="1">
              <a:off x="2544" y="3312"/>
              <a:ext cx="240"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502" name="Line 19"/>
            <p:cNvSpPr>
              <a:spLocks noChangeShapeType="1"/>
            </p:cNvSpPr>
            <p:nvPr/>
          </p:nvSpPr>
          <p:spPr bwMode="auto">
            <a:xfrm>
              <a:off x="2880" y="3312"/>
              <a:ext cx="240"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503" name="Line 20"/>
            <p:cNvSpPr>
              <a:spLocks noChangeShapeType="1"/>
            </p:cNvSpPr>
            <p:nvPr/>
          </p:nvSpPr>
          <p:spPr bwMode="auto">
            <a:xfrm>
              <a:off x="3312" y="2400"/>
              <a:ext cx="672" cy="288"/>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504" name="Oval 21"/>
            <p:cNvSpPr>
              <a:spLocks noChangeArrowheads="1"/>
            </p:cNvSpPr>
            <p:nvPr/>
          </p:nvSpPr>
          <p:spPr bwMode="auto">
            <a:xfrm>
              <a:off x="3936" y="2640"/>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I</a:t>
              </a:r>
            </a:p>
          </p:txBody>
        </p:sp>
        <p:sp>
          <p:nvSpPr>
            <p:cNvPr id="19505" name="Oval 22"/>
            <p:cNvSpPr>
              <a:spLocks noChangeArrowheads="1"/>
            </p:cNvSpPr>
            <p:nvPr/>
          </p:nvSpPr>
          <p:spPr bwMode="auto">
            <a:xfrm>
              <a:off x="3312" y="3648"/>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K</a:t>
              </a:r>
            </a:p>
          </p:txBody>
        </p:sp>
        <p:sp>
          <p:nvSpPr>
            <p:cNvPr id="19506" name="Oval 23"/>
            <p:cNvSpPr>
              <a:spLocks noChangeArrowheads="1"/>
            </p:cNvSpPr>
            <p:nvPr/>
          </p:nvSpPr>
          <p:spPr bwMode="auto">
            <a:xfrm>
              <a:off x="3552" y="3120"/>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J</a:t>
              </a:r>
            </a:p>
          </p:txBody>
        </p:sp>
        <p:sp>
          <p:nvSpPr>
            <p:cNvPr id="19507" name="Line 24"/>
            <p:cNvSpPr>
              <a:spLocks noChangeShapeType="1"/>
            </p:cNvSpPr>
            <p:nvPr/>
          </p:nvSpPr>
          <p:spPr bwMode="auto">
            <a:xfrm flipH="1">
              <a:off x="3744" y="2784"/>
              <a:ext cx="240"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508" name="Line 25"/>
            <p:cNvSpPr>
              <a:spLocks noChangeShapeType="1"/>
            </p:cNvSpPr>
            <p:nvPr/>
          </p:nvSpPr>
          <p:spPr bwMode="auto">
            <a:xfrm flipH="1">
              <a:off x="3408" y="3312"/>
              <a:ext cx="192"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509" name="Oval 26"/>
            <p:cNvSpPr>
              <a:spLocks noChangeArrowheads="1"/>
            </p:cNvSpPr>
            <p:nvPr/>
          </p:nvSpPr>
          <p:spPr bwMode="auto">
            <a:xfrm>
              <a:off x="4512" y="3648"/>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M</a:t>
              </a:r>
            </a:p>
          </p:txBody>
        </p:sp>
        <p:sp>
          <p:nvSpPr>
            <p:cNvPr id="19510" name="Oval 27"/>
            <p:cNvSpPr>
              <a:spLocks noChangeArrowheads="1"/>
            </p:cNvSpPr>
            <p:nvPr/>
          </p:nvSpPr>
          <p:spPr bwMode="auto">
            <a:xfrm>
              <a:off x="4272" y="3120"/>
              <a:ext cx="250" cy="192"/>
            </a:xfrm>
            <a:prstGeom prst="ellipse">
              <a:avLst/>
            </a:prstGeom>
            <a:solidFill>
              <a:srgbClr val="FFFF66"/>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L</a:t>
              </a:r>
            </a:p>
          </p:txBody>
        </p:sp>
        <p:sp>
          <p:nvSpPr>
            <p:cNvPr id="19511" name="Line 28"/>
            <p:cNvSpPr>
              <a:spLocks noChangeShapeType="1"/>
            </p:cNvSpPr>
            <p:nvPr/>
          </p:nvSpPr>
          <p:spPr bwMode="auto">
            <a:xfrm>
              <a:off x="4128" y="2784"/>
              <a:ext cx="240"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9512" name="Line 29"/>
            <p:cNvSpPr>
              <a:spLocks noChangeShapeType="1"/>
            </p:cNvSpPr>
            <p:nvPr/>
          </p:nvSpPr>
          <p:spPr bwMode="auto">
            <a:xfrm>
              <a:off x="4464" y="3312"/>
              <a:ext cx="192" cy="33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177182" name="Group 30"/>
          <p:cNvGrpSpPr>
            <a:grpSpLocks/>
          </p:cNvGrpSpPr>
          <p:nvPr/>
        </p:nvGrpSpPr>
        <p:grpSpPr bwMode="auto">
          <a:xfrm>
            <a:off x="1203325" y="3890963"/>
            <a:ext cx="4343400" cy="2286000"/>
            <a:chOff x="758" y="2496"/>
            <a:chExt cx="2736" cy="1440"/>
          </a:xfrm>
        </p:grpSpPr>
        <p:sp>
          <p:nvSpPr>
            <p:cNvPr id="19486" name="Rectangle 31"/>
            <p:cNvSpPr>
              <a:spLocks noChangeArrowheads="1"/>
            </p:cNvSpPr>
            <p:nvPr/>
          </p:nvSpPr>
          <p:spPr bwMode="auto">
            <a:xfrm>
              <a:off x="1574" y="2592"/>
              <a:ext cx="1920" cy="1344"/>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9487" name="AutoShape 32"/>
            <p:cNvSpPr>
              <a:spLocks/>
            </p:cNvSpPr>
            <p:nvPr/>
          </p:nvSpPr>
          <p:spPr bwMode="auto">
            <a:xfrm>
              <a:off x="758" y="2496"/>
              <a:ext cx="625" cy="240"/>
            </a:xfrm>
            <a:prstGeom prst="borderCallout1">
              <a:avLst>
                <a:gd name="adj1" fmla="val 30000"/>
                <a:gd name="adj2" fmla="val 107681"/>
                <a:gd name="adj3" fmla="val 130833"/>
                <a:gd name="adj4" fmla="val 137440"/>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a:solidFill>
                    <a:srgbClr val="000066"/>
                  </a:solidFill>
                </a:rPr>
                <a:t>A</a:t>
              </a:r>
              <a:r>
                <a:rPr kumimoji="1" lang="zh-CN" altLang="en-US" sz="2000">
                  <a:solidFill>
                    <a:srgbClr val="000066"/>
                  </a:solidFill>
                </a:rPr>
                <a:t>的</a:t>
              </a:r>
              <a:r>
                <a:rPr kumimoji="1" lang="en-US" altLang="zh-CN" sz="2000">
                  <a:solidFill>
                    <a:srgbClr val="000066"/>
                  </a:solidFill>
                </a:rPr>
                <a:t>TL</a:t>
              </a:r>
            </a:p>
          </p:txBody>
        </p:sp>
      </p:grpSp>
      <p:grpSp>
        <p:nvGrpSpPr>
          <p:cNvPr id="177185" name="Group 33"/>
          <p:cNvGrpSpPr>
            <a:grpSpLocks/>
          </p:cNvGrpSpPr>
          <p:nvPr/>
        </p:nvGrpSpPr>
        <p:grpSpPr bwMode="auto">
          <a:xfrm>
            <a:off x="1295400" y="4805363"/>
            <a:ext cx="2803525" cy="1295400"/>
            <a:chOff x="816" y="3072"/>
            <a:chExt cx="1766" cy="816"/>
          </a:xfrm>
        </p:grpSpPr>
        <p:sp>
          <p:nvSpPr>
            <p:cNvPr id="19484" name="Rectangle 34"/>
            <p:cNvSpPr>
              <a:spLocks noChangeArrowheads="1"/>
            </p:cNvSpPr>
            <p:nvPr/>
          </p:nvSpPr>
          <p:spPr bwMode="auto">
            <a:xfrm>
              <a:off x="1622" y="3072"/>
              <a:ext cx="960" cy="816"/>
            </a:xfrm>
            <a:prstGeom prst="rect">
              <a:avLst/>
            </a:prstGeom>
            <a:noFill/>
            <a:ln w="25400">
              <a:solidFill>
                <a:srgbClr val="00330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9485" name="AutoShape 35"/>
            <p:cNvSpPr>
              <a:spLocks/>
            </p:cNvSpPr>
            <p:nvPr/>
          </p:nvSpPr>
          <p:spPr bwMode="auto">
            <a:xfrm>
              <a:off x="816" y="3168"/>
              <a:ext cx="625" cy="240"/>
            </a:xfrm>
            <a:prstGeom prst="borderCallout1">
              <a:avLst>
                <a:gd name="adj1" fmla="val 30000"/>
                <a:gd name="adj2" fmla="val 107681"/>
                <a:gd name="adj3" fmla="val 90417"/>
                <a:gd name="adj4" fmla="val 134398"/>
              </a:avLst>
            </a:prstGeom>
            <a:noFill/>
            <a:ln w="25400">
              <a:solidFill>
                <a:srgbClr val="00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a:solidFill>
                    <a:srgbClr val="000066"/>
                  </a:solidFill>
                </a:rPr>
                <a:t>B</a:t>
              </a:r>
              <a:r>
                <a:rPr kumimoji="1" lang="zh-CN" altLang="en-US" sz="2000">
                  <a:solidFill>
                    <a:srgbClr val="000066"/>
                  </a:solidFill>
                </a:rPr>
                <a:t>的</a:t>
              </a:r>
              <a:r>
                <a:rPr kumimoji="1" lang="en-US" altLang="zh-CN" sz="2000">
                  <a:solidFill>
                    <a:srgbClr val="000066"/>
                  </a:solidFill>
                </a:rPr>
                <a:t>TL</a:t>
              </a:r>
            </a:p>
          </p:txBody>
        </p:sp>
      </p:grpSp>
      <p:grpSp>
        <p:nvGrpSpPr>
          <p:cNvPr id="19462" name="Group 36"/>
          <p:cNvGrpSpPr>
            <a:grpSpLocks/>
          </p:cNvGrpSpPr>
          <p:nvPr/>
        </p:nvGrpSpPr>
        <p:grpSpPr bwMode="auto">
          <a:xfrm>
            <a:off x="3411065" y="895851"/>
            <a:ext cx="5365750" cy="2741613"/>
            <a:chOff x="1244" y="2872"/>
            <a:chExt cx="3307" cy="1279"/>
          </a:xfrm>
        </p:grpSpPr>
        <p:sp>
          <p:nvSpPr>
            <p:cNvPr id="19463" name="Oval 37"/>
            <p:cNvSpPr>
              <a:spLocks noChangeArrowheads="1"/>
            </p:cNvSpPr>
            <p:nvPr/>
          </p:nvSpPr>
          <p:spPr bwMode="auto">
            <a:xfrm>
              <a:off x="2564" y="2872"/>
              <a:ext cx="201" cy="215"/>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A</a:t>
              </a:r>
            </a:p>
          </p:txBody>
        </p:sp>
        <p:sp>
          <p:nvSpPr>
            <p:cNvPr id="19464" name="Oval 38"/>
            <p:cNvSpPr>
              <a:spLocks noChangeArrowheads="1"/>
            </p:cNvSpPr>
            <p:nvPr/>
          </p:nvSpPr>
          <p:spPr bwMode="auto">
            <a:xfrm>
              <a:off x="1591" y="3211"/>
              <a:ext cx="202" cy="123"/>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B</a:t>
              </a:r>
            </a:p>
          </p:txBody>
        </p:sp>
        <p:sp>
          <p:nvSpPr>
            <p:cNvPr id="19465" name="Oval 39"/>
            <p:cNvSpPr>
              <a:spLocks noChangeArrowheads="1"/>
            </p:cNvSpPr>
            <p:nvPr/>
          </p:nvSpPr>
          <p:spPr bwMode="auto">
            <a:xfrm>
              <a:off x="2228" y="3458"/>
              <a:ext cx="202" cy="124"/>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C</a:t>
              </a:r>
            </a:p>
          </p:txBody>
        </p:sp>
        <p:sp>
          <p:nvSpPr>
            <p:cNvPr id="19466" name="Oval 40"/>
            <p:cNvSpPr>
              <a:spLocks noChangeArrowheads="1"/>
            </p:cNvSpPr>
            <p:nvPr/>
          </p:nvSpPr>
          <p:spPr bwMode="auto">
            <a:xfrm>
              <a:off x="1927" y="3730"/>
              <a:ext cx="201" cy="124"/>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D</a:t>
              </a:r>
            </a:p>
          </p:txBody>
        </p:sp>
        <p:sp>
          <p:nvSpPr>
            <p:cNvPr id="19467" name="Oval 41"/>
            <p:cNvSpPr>
              <a:spLocks noChangeArrowheads="1"/>
            </p:cNvSpPr>
            <p:nvPr/>
          </p:nvSpPr>
          <p:spPr bwMode="auto">
            <a:xfrm>
              <a:off x="3234" y="3211"/>
              <a:ext cx="201" cy="123"/>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E</a:t>
              </a:r>
            </a:p>
          </p:txBody>
        </p:sp>
        <p:sp>
          <p:nvSpPr>
            <p:cNvPr id="19468" name="Oval 42"/>
            <p:cNvSpPr>
              <a:spLocks noChangeArrowheads="1"/>
            </p:cNvSpPr>
            <p:nvPr/>
          </p:nvSpPr>
          <p:spPr bwMode="auto">
            <a:xfrm>
              <a:off x="3871" y="3458"/>
              <a:ext cx="202" cy="124"/>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F</a:t>
              </a:r>
            </a:p>
          </p:txBody>
        </p:sp>
        <p:sp>
          <p:nvSpPr>
            <p:cNvPr id="19469" name="Oval 43"/>
            <p:cNvSpPr>
              <a:spLocks noChangeArrowheads="1"/>
            </p:cNvSpPr>
            <p:nvPr/>
          </p:nvSpPr>
          <p:spPr bwMode="auto">
            <a:xfrm>
              <a:off x="3570" y="3706"/>
              <a:ext cx="201" cy="123"/>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G</a:t>
              </a:r>
            </a:p>
          </p:txBody>
        </p:sp>
        <p:sp>
          <p:nvSpPr>
            <p:cNvPr id="19470" name="Oval 44"/>
            <p:cNvSpPr>
              <a:spLocks noChangeArrowheads="1"/>
            </p:cNvSpPr>
            <p:nvPr/>
          </p:nvSpPr>
          <p:spPr bwMode="auto">
            <a:xfrm>
              <a:off x="3335" y="3978"/>
              <a:ext cx="201" cy="124"/>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H</a:t>
              </a:r>
            </a:p>
          </p:txBody>
        </p:sp>
        <p:sp>
          <p:nvSpPr>
            <p:cNvPr id="19471" name="Oval 45"/>
            <p:cNvSpPr>
              <a:spLocks noChangeArrowheads="1"/>
            </p:cNvSpPr>
            <p:nvPr/>
          </p:nvSpPr>
          <p:spPr bwMode="auto">
            <a:xfrm>
              <a:off x="3804" y="3978"/>
              <a:ext cx="202" cy="124"/>
            </a:xfrm>
            <a:prstGeom prst="ellipse">
              <a:avLst/>
            </a:prstGeom>
            <a:solidFill>
              <a:srgbClr val="FFFFD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latin typeface="Times New Roman" pitchFamily="18" charset="0"/>
                </a:rPr>
                <a:t>K</a:t>
              </a:r>
            </a:p>
          </p:txBody>
        </p:sp>
        <p:sp>
          <p:nvSpPr>
            <p:cNvPr id="19472" name="Line 46"/>
            <p:cNvSpPr>
              <a:spLocks noChangeShapeType="1"/>
            </p:cNvSpPr>
            <p:nvPr/>
          </p:nvSpPr>
          <p:spPr bwMode="auto">
            <a:xfrm flipH="1">
              <a:off x="1692" y="3013"/>
              <a:ext cx="872" cy="198"/>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Line 47"/>
            <p:cNvSpPr>
              <a:spLocks noChangeShapeType="1"/>
            </p:cNvSpPr>
            <p:nvPr/>
          </p:nvSpPr>
          <p:spPr bwMode="auto">
            <a:xfrm>
              <a:off x="1793" y="3260"/>
              <a:ext cx="536" cy="198"/>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Line 48"/>
            <p:cNvSpPr>
              <a:spLocks noChangeShapeType="1"/>
            </p:cNvSpPr>
            <p:nvPr/>
          </p:nvSpPr>
          <p:spPr bwMode="auto">
            <a:xfrm flipH="1">
              <a:off x="2027" y="3508"/>
              <a:ext cx="201" cy="222"/>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Line 49"/>
            <p:cNvSpPr>
              <a:spLocks noChangeShapeType="1"/>
            </p:cNvSpPr>
            <p:nvPr/>
          </p:nvSpPr>
          <p:spPr bwMode="auto">
            <a:xfrm>
              <a:off x="2765" y="3037"/>
              <a:ext cx="570" cy="174"/>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6" name="Line 50"/>
            <p:cNvSpPr>
              <a:spLocks noChangeShapeType="1"/>
            </p:cNvSpPr>
            <p:nvPr/>
          </p:nvSpPr>
          <p:spPr bwMode="auto">
            <a:xfrm>
              <a:off x="3435" y="3260"/>
              <a:ext cx="537" cy="198"/>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7" name="Line 51"/>
            <p:cNvSpPr>
              <a:spLocks noChangeShapeType="1"/>
            </p:cNvSpPr>
            <p:nvPr/>
          </p:nvSpPr>
          <p:spPr bwMode="auto">
            <a:xfrm flipH="1">
              <a:off x="3670" y="3508"/>
              <a:ext cx="201" cy="198"/>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8" name="Line 52"/>
            <p:cNvSpPr>
              <a:spLocks noChangeShapeType="1"/>
            </p:cNvSpPr>
            <p:nvPr/>
          </p:nvSpPr>
          <p:spPr bwMode="auto">
            <a:xfrm flipH="1">
              <a:off x="3435" y="3755"/>
              <a:ext cx="135" cy="223"/>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9" name="Line 53"/>
            <p:cNvSpPr>
              <a:spLocks noChangeShapeType="1"/>
            </p:cNvSpPr>
            <p:nvPr/>
          </p:nvSpPr>
          <p:spPr bwMode="auto">
            <a:xfrm>
              <a:off x="3771" y="3755"/>
              <a:ext cx="134" cy="223"/>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0" name="Rectangle 54"/>
            <p:cNvSpPr>
              <a:spLocks noChangeArrowheads="1"/>
            </p:cNvSpPr>
            <p:nvPr/>
          </p:nvSpPr>
          <p:spPr bwMode="auto">
            <a:xfrm>
              <a:off x="1457" y="3161"/>
              <a:ext cx="1107" cy="817"/>
            </a:xfrm>
            <a:prstGeom prst="rect">
              <a:avLst/>
            </a:prstGeom>
            <a:noFill/>
            <a:ln w="38100">
              <a:solidFill>
                <a:srgbClr val="003300"/>
              </a:solidFill>
              <a:prstDash val="dash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1" name="Rectangle 55"/>
            <p:cNvSpPr>
              <a:spLocks noChangeArrowheads="1"/>
            </p:cNvSpPr>
            <p:nvPr/>
          </p:nvSpPr>
          <p:spPr bwMode="auto">
            <a:xfrm>
              <a:off x="3033" y="3136"/>
              <a:ext cx="1207" cy="1015"/>
            </a:xfrm>
            <a:prstGeom prst="rect">
              <a:avLst/>
            </a:prstGeom>
            <a:noFill/>
            <a:ln w="38100">
              <a:solidFill>
                <a:srgbClr val="FF0000"/>
              </a:solidFill>
              <a:prstDash val="dash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0066"/>
                </a:solidFill>
              </a:endParaRPr>
            </a:p>
          </p:txBody>
        </p:sp>
        <p:sp>
          <p:nvSpPr>
            <p:cNvPr id="19482" name="AutoShape 56"/>
            <p:cNvSpPr>
              <a:spLocks noChangeArrowheads="1"/>
            </p:cNvSpPr>
            <p:nvPr/>
          </p:nvSpPr>
          <p:spPr bwMode="auto">
            <a:xfrm>
              <a:off x="1244" y="3762"/>
              <a:ext cx="570" cy="306"/>
            </a:xfrm>
            <a:prstGeom prst="wedgeRoundRectCallout">
              <a:avLst>
                <a:gd name="adj1" fmla="val -47718"/>
                <a:gd name="adj2" fmla="val -2602"/>
                <a:gd name="adj3" fmla="val 16667"/>
              </a:avLst>
            </a:prstGeom>
            <a:solidFill>
              <a:srgbClr val="CCFF99"/>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dirty="0" smtClean="0">
                  <a:solidFill>
                    <a:srgbClr val="000066"/>
                  </a:solidFill>
                  <a:latin typeface="Times New Roman" pitchFamily="18" charset="0"/>
                  <a:ea typeface="楷体_GB2312" pitchFamily="49" charset="-122"/>
                </a:rPr>
                <a:t>左子树</a:t>
              </a:r>
              <a:endParaRPr kumimoji="1" lang="en-US" altLang="zh-CN" b="1" dirty="0" smtClean="0">
                <a:solidFill>
                  <a:srgbClr val="000066"/>
                </a:solidFill>
                <a:latin typeface="Times New Roman" pitchFamily="18" charset="0"/>
                <a:ea typeface="楷体_GB2312" pitchFamily="49" charset="-122"/>
              </a:endParaRPr>
            </a:p>
            <a:p>
              <a:pPr algn="ctr"/>
              <a:r>
                <a:rPr kumimoji="1" lang="zh-CN" altLang="en-US" b="1" dirty="0" smtClean="0">
                  <a:solidFill>
                    <a:srgbClr val="000066"/>
                  </a:solidFill>
                  <a:latin typeface="Times New Roman" pitchFamily="18" charset="0"/>
                  <a:ea typeface="楷体_GB2312" pitchFamily="49" charset="-122"/>
                </a:rPr>
                <a:t>（</a:t>
              </a:r>
              <a:r>
                <a:rPr kumimoji="1" lang="en-US" altLang="zh-CN" b="1" dirty="0" smtClean="0">
                  <a:solidFill>
                    <a:srgbClr val="000066"/>
                  </a:solidFill>
                  <a:latin typeface="Times New Roman" pitchFamily="18" charset="0"/>
                  <a:ea typeface="楷体_GB2312" pitchFamily="49" charset="-122"/>
                </a:rPr>
                <a:t>TL</a:t>
              </a:r>
              <a:r>
                <a:rPr kumimoji="1" lang="zh-CN" altLang="en-US" b="1" dirty="0" smtClean="0">
                  <a:solidFill>
                    <a:srgbClr val="000066"/>
                  </a:solidFill>
                  <a:latin typeface="Times New Roman" pitchFamily="18" charset="0"/>
                  <a:ea typeface="楷体_GB2312" pitchFamily="49" charset="-122"/>
                </a:rPr>
                <a:t>）</a:t>
              </a:r>
              <a:endParaRPr kumimoji="1" lang="zh-CN" altLang="en-US" b="1" dirty="0">
                <a:solidFill>
                  <a:srgbClr val="000066"/>
                </a:solidFill>
                <a:latin typeface="Times New Roman" pitchFamily="18" charset="0"/>
              </a:endParaRPr>
            </a:p>
          </p:txBody>
        </p:sp>
        <p:sp>
          <p:nvSpPr>
            <p:cNvPr id="19483" name="AutoShape 57"/>
            <p:cNvSpPr>
              <a:spLocks noChangeArrowheads="1"/>
            </p:cNvSpPr>
            <p:nvPr/>
          </p:nvSpPr>
          <p:spPr bwMode="auto">
            <a:xfrm>
              <a:off x="3914" y="3087"/>
              <a:ext cx="637" cy="287"/>
            </a:xfrm>
            <a:prstGeom prst="wedgeRoundRectCallout">
              <a:avLst>
                <a:gd name="adj1" fmla="val 8241"/>
                <a:gd name="adj2" fmla="val 38440"/>
                <a:gd name="adj3" fmla="val 16667"/>
              </a:avLst>
            </a:prstGeom>
            <a:solidFill>
              <a:srgbClr val="66CCFF"/>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dirty="0">
                  <a:solidFill>
                    <a:srgbClr val="000066"/>
                  </a:solidFill>
                  <a:latin typeface="Times New Roman" pitchFamily="18" charset="0"/>
                  <a:ea typeface="楷体_GB2312" pitchFamily="49" charset="-122"/>
                </a:rPr>
                <a:t>右子</a:t>
              </a:r>
              <a:r>
                <a:rPr kumimoji="1" lang="zh-CN" altLang="en-US" b="1" dirty="0" smtClean="0">
                  <a:solidFill>
                    <a:srgbClr val="000066"/>
                  </a:solidFill>
                  <a:latin typeface="Times New Roman" pitchFamily="18" charset="0"/>
                  <a:ea typeface="楷体_GB2312" pitchFamily="49" charset="-122"/>
                </a:rPr>
                <a:t>树</a:t>
              </a:r>
              <a:endParaRPr kumimoji="1" lang="en-US" altLang="zh-CN" b="1" dirty="0" smtClean="0">
                <a:solidFill>
                  <a:srgbClr val="000066"/>
                </a:solidFill>
                <a:latin typeface="Times New Roman" pitchFamily="18" charset="0"/>
                <a:ea typeface="楷体_GB2312" pitchFamily="49" charset="-122"/>
              </a:endParaRPr>
            </a:p>
            <a:p>
              <a:pPr algn="ctr"/>
              <a:r>
                <a:rPr kumimoji="1" lang="zh-CN" altLang="en-US" b="1" dirty="0" smtClean="0">
                  <a:solidFill>
                    <a:srgbClr val="000066"/>
                  </a:solidFill>
                  <a:latin typeface="Times New Roman" pitchFamily="18" charset="0"/>
                  <a:ea typeface="楷体_GB2312" pitchFamily="49" charset="-122"/>
                </a:rPr>
                <a:t>（</a:t>
              </a:r>
              <a:r>
                <a:rPr kumimoji="1" lang="en-US" altLang="zh-CN" b="1" dirty="0" smtClean="0">
                  <a:solidFill>
                    <a:srgbClr val="000066"/>
                  </a:solidFill>
                  <a:latin typeface="Times New Roman" pitchFamily="18" charset="0"/>
                  <a:ea typeface="楷体_GB2312" pitchFamily="49" charset="-122"/>
                </a:rPr>
                <a:t>TR</a:t>
              </a:r>
              <a:r>
                <a:rPr kumimoji="1" lang="zh-CN" altLang="en-US" b="1" dirty="0" smtClean="0">
                  <a:solidFill>
                    <a:srgbClr val="000066"/>
                  </a:solidFill>
                  <a:latin typeface="Times New Roman" pitchFamily="18" charset="0"/>
                  <a:ea typeface="楷体_GB2312" pitchFamily="49" charset="-122"/>
                </a:rPr>
                <a:t>）</a:t>
              </a:r>
              <a:endParaRPr kumimoji="1" lang="zh-CN" altLang="en-US" b="1" dirty="0">
                <a:solidFill>
                  <a:srgbClr val="000066"/>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p:cTn id="7" dur="500" fill="hold"/>
                                        <p:tgtEl>
                                          <p:spTgt spid="177156"/>
                                        </p:tgtEl>
                                        <p:attrNameLst>
                                          <p:attrName>ppt_w</p:attrName>
                                        </p:attrNameLst>
                                      </p:cBhvr>
                                      <p:tavLst>
                                        <p:tav tm="0">
                                          <p:val>
                                            <p:fltVal val="0"/>
                                          </p:val>
                                        </p:tav>
                                        <p:tav tm="100000">
                                          <p:val>
                                            <p:strVal val="#ppt_w"/>
                                          </p:val>
                                        </p:tav>
                                      </p:tavLst>
                                    </p:anim>
                                    <p:anim calcmode="lin" valueType="num">
                                      <p:cBhvr>
                                        <p:cTn id="8" dur="500" fill="hold"/>
                                        <p:tgtEl>
                                          <p:spTgt spid="17715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77182"/>
                                        </p:tgtEl>
                                        <p:attrNameLst>
                                          <p:attrName>style.visibility</p:attrName>
                                        </p:attrNameLst>
                                      </p:cBhvr>
                                      <p:to>
                                        <p:strVal val="visible"/>
                                      </p:to>
                                    </p:set>
                                    <p:animEffect transition="in" filter="wipe(left)">
                                      <p:cBhvr>
                                        <p:cTn id="13" dur="500"/>
                                        <p:tgtEl>
                                          <p:spTgt spid="1771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77185"/>
                                        </p:tgtEl>
                                        <p:attrNameLst>
                                          <p:attrName>style.visibility</p:attrName>
                                        </p:attrNameLst>
                                      </p:cBhvr>
                                      <p:to>
                                        <p:strVal val="visible"/>
                                      </p:to>
                                    </p:set>
                                    <p:animEffect transition="in" filter="wipe(left)">
                                      <p:cBhvr>
                                        <p:cTn id="18" dur="500"/>
                                        <p:tgtEl>
                                          <p:spTgt spid="17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642938" y="908050"/>
            <a:ext cx="7848600" cy="4225925"/>
          </a:xfrm>
        </p:spPr>
        <p:txBody>
          <a:bodyPr/>
          <a:lstStyle/>
          <a:p>
            <a:pPr eaLnBrk="1" hangingPunct="1"/>
            <a:r>
              <a:rPr lang="zh-CN" altLang="en-US" smtClean="0"/>
              <a:t>二叉树</a:t>
            </a:r>
            <a:r>
              <a:rPr lang="en-US" altLang="zh-CN" smtClean="0">
                <a:latin typeface="Arial" charset="0"/>
              </a:rPr>
              <a:t>——</a:t>
            </a:r>
            <a:r>
              <a:rPr kumimoji="1" lang="zh-CN" altLang="en-US" smtClean="0"/>
              <a:t>五种基本形态</a:t>
            </a:r>
          </a:p>
        </p:txBody>
      </p:sp>
      <p:sp>
        <p:nvSpPr>
          <p:cNvPr id="20483" name="Text Box 25"/>
          <p:cNvSpPr txBox="1">
            <a:spLocks noChangeArrowheads="1"/>
          </p:cNvSpPr>
          <p:nvPr/>
        </p:nvSpPr>
        <p:spPr bwMode="auto">
          <a:xfrm>
            <a:off x="1219200" y="2109788"/>
            <a:ext cx="94932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b="1">
                <a:solidFill>
                  <a:srgbClr val="000066"/>
                </a:solidFill>
                <a:latin typeface="Times New Roman" pitchFamily="18" charset="0"/>
              </a:rPr>
              <a:t>（</a:t>
            </a:r>
            <a:r>
              <a:rPr kumimoji="1" lang="en-US" altLang="zh-CN" sz="2400" b="1">
                <a:solidFill>
                  <a:srgbClr val="000066"/>
                </a:solidFill>
                <a:latin typeface="Times New Roman" pitchFamily="18" charset="0"/>
              </a:rPr>
              <a:t>1</a:t>
            </a:r>
            <a:r>
              <a:rPr kumimoji="1" lang="zh-CN" altLang="en-US" sz="2400" b="1">
                <a:solidFill>
                  <a:srgbClr val="000066"/>
                </a:solidFill>
                <a:latin typeface="Times New Roman" pitchFamily="18" charset="0"/>
              </a:rPr>
              <a:t>）</a:t>
            </a:r>
          </a:p>
          <a:p>
            <a:pPr eaLnBrk="1" hangingPunct="1"/>
            <a:endParaRPr kumimoji="1" lang="zh-CN" altLang="en-US" sz="2400" b="1">
              <a:solidFill>
                <a:srgbClr val="000066"/>
              </a:solidFill>
              <a:latin typeface="Times New Roman" pitchFamily="18" charset="0"/>
            </a:endParaRPr>
          </a:p>
          <a:p>
            <a:pPr eaLnBrk="1" hangingPunct="1"/>
            <a:endParaRPr kumimoji="1" lang="zh-CN" altLang="en-US" sz="2400" b="1">
              <a:solidFill>
                <a:srgbClr val="000066"/>
              </a:solidFill>
              <a:latin typeface="Times New Roman" pitchFamily="18" charset="0"/>
            </a:endParaRPr>
          </a:p>
          <a:p>
            <a:pPr eaLnBrk="1" hangingPunct="1"/>
            <a:endParaRPr kumimoji="1" lang="zh-CN" altLang="en-US" sz="2400" b="1">
              <a:solidFill>
                <a:srgbClr val="000066"/>
              </a:solidFill>
              <a:latin typeface="Times New Roman" pitchFamily="18" charset="0"/>
            </a:endParaRPr>
          </a:p>
          <a:p>
            <a:pPr eaLnBrk="1" hangingPunct="1"/>
            <a:r>
              <a:rPr kumimoji="1" lang="zh-CN" altLang="en-US" sz="2400" b="1">
                <a:solidFill>
                  <a:srgbClr val="000066"/>
                </a:solidFill>
                <a:latin typeface="Times New Roman" pitchFamily="18" charset="0"/>
              </a:rPr>
              <a:t>（</a:t>
            </a:r>
            <a:r>
              <a:rPr kumimoji="1" lang="en-US" altLang="zh-CN" sz="2400" b="1">
                <a:solidFill>
                  <a:srgbClr val="000066"/>
                </a:solidFill>
                <a:latin typeface="Times New Roman" pitchFamily="18" charset="0"/>
              </a:rPr>
              <a:t>2</a:t>
            </a:r>
            <a:r>
              <a:rPr kumimoji="1" lang="zh-CN" altLang="en-US" sz="2400" b="1">
                <a:solidFill>
                  <a:srgbClr val="000066"/>
                </a:solidFill>
                <a:latin typeface="Times New Roman" pitchFamily="18" charset="0"/>
              </a:rPr>
              <a:t>）</a:t>
            </a:r>
          </a:p>
          <a:p>
            <a:pPr eaLnBrk="1" hangingPunct="1"/>
            <a:endParaRPr kumimoji="1" lang="zh-CN" altLang="en-US" sz="2400" b="1">
              <a:solidFill>
                <a:srgbClr val="000066"/>
              </a:solidFill>
              <a:latin typeface="Times New Roman" pitchFamily="18" charset="0"/>
            </a:endParaRPr>
          </a:p>
          <a:p>
            <a:pPr eaLnBrk="1" hangingPunct="1"/>
            <a:endParaRPr kumimoji="1" lang="zh-CN" altLang="en-US" sz="2400" b="1">
              <a:solidFill>
                <a:srgbClr val="000066"/>
              </a:solidFill>
              <a:latin typeface="Times New Roman" pitchFamily="18" charset="0"/>
            </a:endParaRPr>
          </a:p>
          <a:p>
            <a:pPr eaLnBrk="1" hangingPunct="1"/>
            <a:endParaRPr kumimoji="1" lang="zh-CN" altLang="en-US" sz="2400" b="1">
              <a:solidFill>
                <a:srgbClr val="000066"/>
              </a:solidFill>
              <a:latin typeface="Times New Roman" pitchFamily="18" charset="0"/>
            </a:endParaRPr>
          </a:p>
          <a:p>
            <a:pPr eaLnBrk="1" hangingPunct="1"/>
            <a:r>
              <a:rPr kumimoji="1" lang="zh-CN" altLang="en-US" sz="2400" b="1">
                <a:solidFill>
                  <a:srgbClr val="000066"/>
                </a:solidFill>
                <a:latin typeface="Times New Roman" pitchFamily="18" charset="0"/>
              </a:rPr>
              <a:t>（</a:t>
            </a:r>
            <a:r>
              <a:rPr kumimoji="1" lang="en-US" altLang="zh-CN" sz="2400" b="1">
                <a:solidFill>
                  <a:srgbClr val="000066"/>
                </a:solidFill>
                <a:latin typeface="Times New Roman" pitchFamily="18" charset="0"/>
              </a:rPr>
              <a:t>3</a:t>
            </a:r>
            <a:r>
              <a:rPr kumimoji="1" lang="zh-CN" altLang="en-US" sz="2400" b="1">
                <a:solidFill>
                  <a:srgbClr val="000066"/>
                </a:solidFill>
                <a:latin typeface="Times New Roman" pitchFamily="18" charset="0"/>
              </a:rPr>
              <a:t>）</a:t>
            </a:r>
          </a:p>
        </p:txBody>
      </p:sp>
      <p:sp>
        <p:nvSpPr>
          <p:cNvPr id="20484" name="Text Box 26"/>
          <p:cNvSpPr txBox="1">
            <a:spLocks noChangeArrowheads="1"/>
          </p:cNvSpPr>
          <p:nvPr/>
        </p:nvSpPr>
        <p:spPr bwMode="auto">
          <a:xfrm>
            <a:off x="4787900" y="2068513"/>
            <a:ext cx="94932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b="1">
                <a:solidFill>
                  <a:srgbClr val="000066"/>
                </a:solidFill>
                <a:latin typeface="Times New Roman" pitchFamily="18" charset="0"/>
              </a:rPr>
              <a:t>（</a:t>
            </a:r>
            <a:r>
              <a:rPr kumimoji="1" lang="en-US" altLang="zh-CN" sz="2400" b="1">
                <a:solidFill>
                  <a:srgbClr val="000066"/>
                </a:solidFill>
                <a:latin typeface="Times New Roman" pitchFamily="18" charset="0"/>
              </a:rPr>
              <a:t>4</a:t>
            </a:r>
            <a:r>
              <a:rPr kumimoji="1" lang="zh-CN" altLang="en-US" sz="2400" b="1">
                <a:solidFill>
                  <a:srgbClr val="000066"/>
                </a:solidFill>
                <a:latin typeface="Times New Roman" pitchFamily="18" charset="0"/>
              </a:rPr>
              <a:t>）</a:t>
            </a:r>
          </a:p>
          <a:p>
            <a:pPr eaLnBrk="1" hangingPunct="1"/>
            <a:endParaRPr kumimoji="1" lang="zh-CN" altLang="en-US" sz="2400" b="1">
              <a:solidFill>
                <a:srgbClr val="000066"/>
              </a:solidFill>
              <a:latin typeface="Times New Roman" pitchFamily="18" charset="0"/>
            </a:endParaRPr>
          </a:p>
          <a:p>
            <a:pPr eaLnBrk="1" hangingPunct="1"/>
            <a:endParaRPr kumimoji="1" lang="zh-CN" altLang="en-US" sz="2400" b="1">
              <a:solidFill>
                <a:srgbClr val="000066"/>
              </a:solidFill>
              <a:latin typeface="Times New Roman" pitchFamily="18" charset="0"/>
            </a:endParaRPr>
          </a:p>
          <a:p>
            <a:pPr eaLnBrk="1" hangingPunct="1"/>
            <a:endParaRPr kumimoji="1" lang="zh-CN" altLang="en-US" sz="2400" b="1">
              <a:solidFill>
                <a:srgbClr val="000066"/>
              </a:solidFill>
              <a:latin typeface="Times New Roman" pitchFamily="18" charset="0"/>
            </a:endParaRPr>
          </a:p>
          <a:p>
            <a:pPr eaLnBrk="1" hangingPunct="1"/>
            <a:r>
              <a:rPr kumimoji="1" lang="zh-CN" altLang="en-US" sz="2400" b="1">
                <a:solidFill>
                  <a:srgbClr val="000066"/>
                </a:solidFill>
                <a:latin typeface="Times New Roman" pitchFamily="18" charset="0"/>
              </a:rPr>
              <a:t>（</a:t>
            </a:r>
            <a:r>
              <a:rPr kumimoji="1" lang="en-US" altLang="zh-CN" sz="2400" b="1">
                <a:solidFill>
                  <a:srgbClr val="000066"/>
                </a:solidFill>
                <a:latin typeface="Times New Roman" pitchFamily="18" charset="0"/>
              </a:rPr>
              <a:t>5</a:t>
            </a:r>
            <a:r>
              <a:rPr kumimoji="1" lang="zh-CN" altLang="en-US" sz="2400" b="1">
                <a:solidFill>
                  <a:srgbClr val="000066"/>
                </a:solidFill>
                <a:latin typeface="Times New Roman" pitchFamily="18" charset="0"/>
              </a:rPr>
              <a:t>）</a:t>
            </a:r>
          </a:p>
          <a:p>
            <a:pPr eaLnBrk="1" hangingPunct="1"/>
            <a:endParaRPr kumimoji="1" lang="zh-CN" altLang="en-US" sz="2400" b="1">
              <a:solidFill>
                <a:srgbClr val="000066"/>
              </a:solidFill>
              <a:latin typeface="Times New Roman" pitchFamily="18" charset="0"/>
            </a:endParaRPr>
          </a:p>
          <a:p>
            <a:pPr eaLnBrk="1" hangingPunct="1"/>
            <a:endParaRPr kumimoji="1" lang="zh-CN" altLang="en-US" sz="2400" b="1">
              <a:solidFill>
                <a:srgbClr val="000066"/>
              </a:solidFill>
              <a:latin typeface="Times New Roman" pitchFamily="18" charset="0"/>
            </a:endParaRPr>
          </a:p>
          <a:p>
            <a:pPr eaLnBrk="1" hangingPunct="1"/>
            <a:endParaRPr kumimoji="1" lang="zh-CN" altLang="en-US" sz="2400" b="1">
              <a:solidFill>
                <a:srgbClr val="000066"/>
              </a:solidFill>
              <a:latin typeface="Times New Roman" pitchFamily="18" charset="0"/>
            </a:endParaRPr>
          </a:p>
          <a:p>
            <a:pPr eaLnBrk="1" hangingPunct="1"/>
            <a:endParaRPr kumimoji="1" lang="en-US" altLang="zh-CN" sz="2400">
              <a:solidFill>
                <a:srgbClr val="000066"/>
              </a:solidFill>
              <a:latin typeface="Times New Roman" pitchFamily="18" charset="0"/>
            </a:endParaRPr>
          </a:p>
        </p:txBody>
      </p:sp>
      <p:sp>
        <p:nvSpPr>
          <p:cNvPr id="20485" name="Text Box 27"/>
          <p:cNvSpPr txBox="1">
            <a:spLocks noChangeArrowheads="1"/>
          </p:cNvSpPr>
          <p:nvPr/>
        </p:nvSpPr>
        <p:spPr bwMode="auto">
          <a:xfrm>
            <a:off x="2514600" y="2046288"/>
            <a:ext cx="2289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b="1">
                <a:solidFill>
                  <a:srgbClr val="800000"/>
                </a:solidFill>
              </a:rPr>
              <a:t>O</a:t>
            </a:r>
            <a:r>
              <a:rPr kumimoji="1" lang="en-US" altLang="zh-CN" sz="2400" b="1">
                <a:solidFill>
                  <a:srgbClr val="800000"/>
                </a:solidFill>
                <a:latin typeface="Times New Roman" pitchFamily="18" charset="0"/>
              </a:rPr>
              <a:t>   </a:t>
            </a:r>
            <a:r>
              <a:rPr kumimoji="1" lang="en-US" altLang="zh-CN" sz="2400" b="1">
                <a:solidFill>
                  <a:srgbClr val="800000"/>
                </a:solidFill>
                <a:latin typeface="Times New Roman" pitchFamily="18" charset="0"/>
                <a:sym typeface="Wingdings" pitchFamily="2" charset="2"/>
              </a:rPr>
              <a:t> </a:t>
            </a:r>
            <a:r>
              <a:rPr kumimoji="1" lang="zh-CN" altLang="en-US" sz="2400" b="1">
                <a:solidFill>
                  <a:srgbClr val="000066"/>
                </a:solidFill>
                <a:latin typeface="宋体" charset="-122"/>
                <a:sym typeface="Wingdings" pitchFamily="2" charset="2"/>
              </a:rPr>
              <a:t>空结点</a:t>
            </a:r>
          </a:p>
        </p:txBody>
      </p:sp>
      <p:sp>
        <p:nvSpPr>
          <p:cNvPr id="20486" name="Text Box 28"/>
          <p:cNvSpPr txBox="1">
            <a:spLocks noChangeArrowheads="1"/>
          </p:cNvSpPr>
          <p:nvPr/>
        </p:nvSpPr>
        <p:spPr bwMode="auto">
          <a:xfrm>
            <a:off x="2286000" y="348138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latin typeface="Times New Roman" pitchFamily="18" charset="0"/>
              </a:rPr>
              <a:t>   </a:t>
            </a:r>
            <a:r>
              <a:rPr lang="en-US" altLang="zh-CN" sz="2800" b="1">
                <a:solidFill>
                  <a:srgbClr val="800000"/>
                </a:solidFill>
              </a:rPr>
              <a:t>O </a:t>
            </a:r>
            <a:r>
              <a:rPr kumimoji="1" lang="en-US" altLang="zh-CN" sz="2400" b="1">
                <a:solidFill>
                  <a:srgbClr val="800000"/>
                </a:solidFill>
                <a:latin typeface="Times New Roman" pitchFamily="18" charset="0"/>
              </a:rPr>
              <a:t>  </a:t>
            </a:r>
            <a:r>
              <a:rPr kumimoji="1" lang="zh-CN" altLang="en-US" sz="2400" b="1">
                <a:solidFill>
                  <a:srgbClr val="000066"/>
                </a:solidFill>
                <a:latin typeface="宋体" charset="-122"/>
              </a:rPr>
              <a:t>单个结点</a:t>
            </a:r>
          </a:p>
        </p:txBody>
      </p:sp>
      <p:grpSp>
        <p:nvGrpSpPr>
          <p:cNvPr id="20487" name="Group 48"/>
          <p:cNvGrpSpPr>
            <a:grpSpLocks/>
          </p:cNvGrpSpPr>
          <p:nvPr/>
        </p:nvGrpSpPr>
        <p:grpSpPr bwMode="auto">
          <a:xfrm>
            <a:off x="2379663" y="4425950"/>
            <a:ext cx="3579812" cy="1316038"/>
            <a:chOff x="1499" y="2788"/>
            <a:chExt cx="2255" cy="829"/>
          </a:xfrm>
        </p:grpSpPr>
        <p:grpSp>
          <p:nvGrpSpPr>
            <p:cNvPr id="20503" name="Group 29"/>
            <p:cNvGrpSpPr>
              <a:grpSpLocks/>
            </p:cNvGrpSpPr>
            <p:nvPr/>
          </p:nvGrpSpPr>
          <p:grpSpPr bwMode="auto">
            <a:xfrm>
              <a:off x="1499" y="2788"/>
              <a:ext cx="492" cy="829"/>
              <a:chOff x="1850" y="2732"/>
              <a:chExt cx="492" cy="829"/>
            </a:xfrm>
          </p:grpSpPr>
          <p:sp>
            <p:nvSpPr>
              <p:cNvPr id="20505" name="Text Box 30"/>
              <p:cNvSpPr txBox="1">
                <a:spLocks noChangeArrowheads="1"/>
              </p:cNvSpPr>
              <p:nvPr/>
            </p:nvSpPr>
            <p:spPr bwMode="auto">
              <a:xfrm>
                <a:off x="2036" y="2732"/>
                <a:ext cx="3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b="1">
                    <a:solidFill>
                      <a:srgbClr val="800000"/>
                    </a:solidFill>
                  </a:rPr>
                  <a:t>O</a:t>
                </a:r>
              </a:p>
            </p:txBody>
          </p:sp>
          <p:sp>
            <p:nvSpPr>
              <p:cNvPr id="20506" name="Text Box 31"/>
              <p:cNvSpPr txBox="1">
                <a:spLocks noChangeArrowheads="1"/>
              </p:cNvSpPr>
              <p:nvPr/>
            </p:nvSpPr>
            <p:spPr bwMode="auto">
              <a:xfrm>
                <a:off x="1850" y="3234"/>
                <a:ext cx="3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b="1">
                    <a:solidFill>
                      <a:srgbClr val="800000"/>
                    </a:solidFill>
                  </a:rPr>
                  <a:t>O</a:t>
                </a:r>
              </a:p>
            </p:txBody>
          </p:sp>
          <p:sp>
            <p:nvSpPr>
              <p:cNvPr id="20507" name="Line 32"/>
              <p:cNvSpPr>
                <a:spLocks noChangeShapeType="1"/>
              </p:cNvSpPr>
              <p:nvPr/>
            </p:nvSpPr>
            <p:spPr bwMode="auto">
              <a:xfrm flipH="1">
                <a:off x="1997" y="2984"/>
                <a:ext cx="147" cy="384"/>
              </a:xfrm>
              <a:prstGeom prst="line">
                <a:avLst/>
              </a:prstGeom>
              <a:noFill/>
              <a:ln w="12700" cap="sq">
                <a:solidFill>
                  <a:srgbClr val="66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04" name="Text Box 33"/>
            <p:cNvSpPr txBox="1">
              <a:spLocks noChangeArrowheads="1"/>
            </p:cNvSpPr>
            <p:nvPr/>
          </p:nvSpPr>
          <p:spPr bwMode="auto">
            <a:xfrm>
              <a:off x="1781" y="3150"/>
              <a:ext cx="19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宋体" charset="-122"/>
                </a:rPr>
                <a:t>右子树为空的二叉树</a:t>
              </a:r>
            </a:p>
          </p:txBody>
        </p:sp>
      </p:grpSp>
      <p:grpSp>
        <p:nvGrpSpPr>
          <p:cNvPr id="20488" name="Group 49"/>
          <p:cNvGrpSpPr>
            <a:grpSpLocks/>
          </p:cNvGrpSpPr>
          <p:nvPr/>
        </p:nvGrpSpPr>
        <p:grpSpPr bwMode="auto">
          <a:xfrm>
            <a:off x="5791200" y="1973263"/>
            <a:ext cx="3352800" cy="1239837"/>
            <a:chOff x="3648" y="1243"/>
            <a:chExt cx="2112" cy="781"/>
          </a:xfrm>
        </p:grpSpPr>
        <p:grpSp>
          <p:nvGrpSpPr>
            <p:cNvPr id="20498" name="Group 34"/>
            <p:cNvGrpSpPr>
              <a:grpSpLocks/>
            </p:cNvGrpSpPr>
            <p:nvPr/>
          </p:nvGrpSpPr>
          <p:grpSpPr bwMode="auto">
            <a:xfrm>
              <a:off x="3648" y="1243"/>
              <a:ext cx="708" cy="781"/>
              <a:chOff x="3875" y="1140"/>
              <a:chExt cx="708" cy="781"/>
            </a:xfrm>
          </p:grpSpPr>
          <p:sp>
            <p:nvSpPr>
              <p:cNvPr id="20500" name="Text Box 35"/>
              <p:cNvSpPr txBox="1">
                <a:spLocks noChangeArrowheads="1"/>
              </p:cNvSpPr>
              <p:nvPr/>
            </p:nvSpPr>
            <p:spPr bwMode="auto">
              <a:xfrm>
                <a:off x="3875" y="1140"/>
                <a:ext cx="3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b="1">
                    <a:solidFill>
                      <a:srgbClr val="800000"/>
                    </a:solidFill>
                  </a:rPr>
                  <a:t>O</a:t>
                </a:r>
              </a:p>
            </p:txBody>
          </p:sp>
          <p:sp>
            <p:nvSpPr>
              <p:cNvPr id="20501" name="Text Box 36"/>
              <p:cNvSpPr txBox="1">
                <a:spLocks noChangeArrowheads="1"/>
              </p:cNvSpPr>
              <p:nvPr/>
            </p:nvSpPr>
            <p:spPr bwMode="auto">
              <a:xfrm>
                <a:off x="4277" y="1594"/>
                <a:ext cx="3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b="1">
                    <a:solidFill>
                      <a:srgbClr val="800000"/>
                    </a:solidFill>
                  </a:rPr>
                  <a:t>O</a:t>
                </a:r>
              </a:p>
            </p:txBody>
          </p:sp>
          <p:sp>
            <p:nvSpPr>
              <p:cNvPr id="20502" name="Line 37"/>
              <p:cNvSpPr>
                <a:spLocks noChangeShapeType="1"/>
              </p:cNvSpPr>
              <p:nvPr/>
            </p:nvSpPr>
            <p:spPr bwMode="auto">
              <a:xfrm>
                <a:off x="4032" y="1344"/>
                <a:ext cx="343" cy="384"/>
              </a:xfrm>
              <a:prstGeom prst="line">
                <a:avLst/>
              </a:prstGeom>
              <a:noFill/>
              <a:ln w="12700" cap="sq">
                <a:solidFill>
                  <a:srgbClr val="66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99" name="Text Box 38"/>
            <p:cNvSpPr txBox="1">
              <a:spLocks noChangeArrowheads="1"/>
            </p:cNvSpPr>
            <p:nvPr/>
          </p:nvSpPr>
          <p:spPr bwMode="auto">
            <a:xfrm>
              <a:off x="4105" y="1341"/>
              <a:ext cx="16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zh-CN" altLang="en-US" sz="2000" b="1">
                  <a:solidFill>
                    <a:srgbClr val="000066"/>
                  </a:solidFill>
                  <a:latin typeface="宋体" charset="-122"/>
                </a:rPr>
                <a:t>左子树为空的二叉树</a:t>
              </a:r>
            </a:p>
          </p:txBody>
        </p:sp>
      </p:grpSp>
      <p:sp>
        <p:nvSpPr>
          <p:cNvPr id="20489" name="Line 40"/>
          <p:cNvSpPr>
            <a:spLocks noChangeShapeType="1"/>
          </p:cNvSpPr>
          <p:nvPr/>
        </p:nvSpPr>
        <p:spPr bwMode="auto">
          <a:xfrm>
            <a:off x="2771775" y="2195513"/>
            <a:ext cx="0" cy="228600"/>
          </a:xfrm>
          <a:prstGeom prst="line">
            <a:avLst/>
          </a:prstGeom>
          <a:noFill/>
          <a:ln w="19050" cap="sq">
            <a:solidFill>
              <a:srgbClr val="66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490" name="Group 47"/>
          <p:cNvGrpSpPr>
            <a:grpSpLocks/>
          </p:cNvGrpSpPr>
          <p:nvPr/>
        </p:nvGrpSpPr>
        <p:grpSpPr bwMode="auto">
          <a:xfrm>
            <a:off x="5470525" y="3709988"/>
            <a:ext cx="3425825" cy="1289050"/>
            <a:chOff x="3446" y="2337"/>
            <a:chExt cx="2158" cy="812"/>
          </a:xfrm>
        </p:grpSpPr>
        <p:sp>
          <p:nvSpPr>
            <p:cNvPr id="20491" name="Text Box 39"/>
            <p:cNvSpPr txBox="1">
              <a:spLocks noChangeArrowheads="1"/>
            </p:cNvSpPr>
            <p:nvPr/>
          </p:nvSpPr>
          <p:spPr bwMode="auto">
            <a:xfrm>
              <a:off x="4308" y="2439"/>
              <a:ext cx="12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latin typeface="宋体" charset="-122"/>
                </a:rPr>
                <a:t>左、右子树非空的二叉树</a:t>
              </a:r>
            </a:p>
          </p:txBody>
        </p:sp>
        <p:grpSp>
          <p:nvGrpSpPr>
            <p:cNvPr id="20492" name="Group 41"/>
            <p:cNvGrpSpPr>
              <a:grpSpLocks/>
            </p:cNvGrpSpPr>
            <p:nvPr/>
          </p:nvGrpSpPr>
          <p:grpSpPr bwMode="auto">
            <a:xfrm>
              <a:off x="3446" y="2337"/>
              <a:ext cx="954" cy="812"/>
              <a:chOff x="3446" y="2256"/>
              <a:chExt cx="954" cy="812"/>
            </a:xfrm>
          </p:grpSpPr>
          <p:sp>
            <p:nvSpPr>
              <p:cNvPr id="20493" name="Text Box 42"/>
              <p:cNvSpPr txBox="1">
                <a:spLocks noChangeArrowheads="1"/>
              </p:cNvSpPr>
              <p:nvPr/>
            </p:nvSpPr>
            <p:spPr bwMode="auto">
              <a:xfrm>
                <a:off x="3840" y="2256"/>
                <a:ext cx="2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800" b="1">
                    <a:solidFill>
                      <a:srgbClr val="800000"/>
                    </a:solidFill>
                  </a:rPr>
                  <a:t>O</a:t>
                </a:r>
              </a:p>
            </p:txBody>
          </p:sp>
          <p:sp>
            <p:nvSpPr>
              <p:cNvPr id="20494" name="Text Box 43"/>
              <p:cNvSpPr txBox="1">
                <a:spLocks noChangeArrowheads="1"/>
              </p:cNvSpPr>
              <p:nvPr/>
            </p:nvSpPr>
            <p:spPr bwMode="auto">
              <a:xfrm>
                <a:off x="4120" y="2741"/>
                <a:ext cx="2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800" b="1">
                    <a:solidFill>
                      <a:srgbClr val="800000"/>
                    </a:solidFill>
                  </a:rPr>
                  <a:t>O</a:t>
                </a:r>
              </a:p>
            </p:txBody>
          </p:sp>
          <p:sp>
            <p:nvSpPr>
              <p:cNvPr id="20495" name="Line 44"/>
              <p:cNvSpPr>
                <a:spLocks noChangeShapeType="1"/>
              </p:cNvSpPr>
              <p:nvPr/>
            </p:nvSpPr>
            <p:spPr bwMode="auto">
              <a:xfrm flipH="1">
                <a:off x="3630" y="2453"/>
                <a:ext cx="343" cy="384"/>
              </a:xfrm>
              <a:prstGeom prst="line">
                <a:avLst/>
              </a:prstGeom>
              <a:noFill/>
              <a:ln w="12700" cap="sq">
                <a:solidFill>
                  <a:srgbClr val="66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45"/>
              <p:cNvSpPr>
                <a:spLocks noChangeShapeType="1"/>
              </p:cNvSpPr>
              <p:nvPr/>
            </p:nvSpPr>
            <p:spPr bwMode="auto">
              <a:xfrm>
                <a:off x="3973" y="2453"/>
                <a:ext cx="245" cy="384"/>
              </a:xfrm>
              <a:prstGeom prst="line">
                <a:avLst/>
              </a:prstGeom>
              <a:noFill/>
              <a:ln w="12700" cap="sq">
                <a:solidFill>
                  <a:srgbClr val="66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7" name="Text Box 46"/>
              <p:cNvSpPr txBox="1">
                <a:spLocks noChangeArrowheads="1"/>
              </p:cNvSpPr>
              <p:nvPr/>
            </p:nvSpPr>
            <p:spPr bwMode="auto">
              <a:xfrm>
                <a:off x="3446" y="2676"/>
                <a:ext cx="3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b="1">
                    <a:solidFill>
                      <a:srgbClr val="800000"/>
                    </a:solidFill>
                  </a:rPr>
                  <a:t>O</a:t>
                </a: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p:txBody>
          <a:bodyPr/>
          <a:lstStyle/>
          <a:p>
            <a:pPr eaLnBrk="1" hangingPunct="1"/>
            <a:r>
              <a:rPr lang="zh-CN" altLang="en-US" dirty="0" smtClean="0"/>
              <a:t>树是一类重要的非线性数据结构</a:t>
            </a:r>
          </a:p>
          <a:p>
            <a:pPr lvl="1" eaLnBrk="1" hangingPunct="1"/>
            <a:r>
              <a:rPr lang="zh-CN" altLang="en-US" dirty="0" smtClean="0">
                <a:latin typeface="Times New Roman" pitchFamily="18" charset="0"/>
              </a:rPr>
              <a:t>树形结构是以分支关系来定义的层次结构</a:t>
            </a:r>
          </a:p>
          <a:p>
            <a:pPr eaLnBrk="1" hangingPunct="1"/>
            <a:r>
              <a:rPr lang="zh-CN" altLang="en-US" dirty="0" smtClean="0">
                <a:latin typeface="Times New Roman" pitchFamily="18" charset="0"/>
              </a:rPr>
              <a:t>树形结构广泛存在于在客观世界中</a:t>
            </a:r>
          </a:p>
          <a:p>
            <a:pPr lvl="1" eaLnBrk="1" hangingPunct="1"/>
            <a:r>
              <a:rPr lang="zh-CN" altLang="en-US" dirty="0" smtClean="0">
                <a:latin typeface="Times New Roman" pitchFamily="18" charset="0"/>
              </a:rPr>
              <a:t>主要应用</a:t>
            </a:r>
          </a:p>
          <a:p>
            <a:pPr lvl="2" algn="just" eaLnBrk="1" hangingPunct="1"/>
            <a:r>
              <a:rPr lang="zh-CN" altLang="en-US" dirty="0" smtClean="0">
                <a:latin typeface="Times New Roman" pitchFamily="18" charset="0"/>
              </a:rPr>
              <a:t>人文</a:t>
            </a:r>
          </a:p>
          <a:p>
            <a:pPr lvl="3" algn="just" eaLnBrk="1" hangingPunct="1"/>
            <a:r>
              <a:rPr lang="zh-CN" altLang="en-US" dirty="0" smtClean="0">
                <a:latin typeface="Times New Roman" pitchFamily="18" charset="0"/>
              </a:rPr>
              <a:t>人类社会的族谱、家谱、行政区域划分管理</a:t>
            </a:r>
          </a:p>
          <a:p>
            <a:pPr lvl="3" algn="just" eaLnBrk="1" hangingPunct="1"/>
            <a:r>
              <a:rPr lang="zh-CN" altLang="en-US" dirty="0" smtClean="0">
                <a:latin typeface="Times New Roman" pitchFamily="18" charset="0"/>
              </a:rPr>
              <a:t>各种社会组织机构</a:t>
            </a:r>
          </a:p>
          <a:p>
            <a:pPr lvl="2" algn="just" eaLnBrk="1" hangingPunct="1"/>
            <a:r>
              <a:rPr lang="zh-CN" altLang="en-US" dirty="0" smtClean="0">
                <a:latin typeface="Times New Roman" pitchFamily="18" charset="0"/>
              </a:rPr>
              <a:t>计算机</a:t>
            </a:r>
          </a:p>
          <a:p>
            <a:pPr lvl="3" algn="just" eaLnBrk="1" hangingPunct="1"/>
            <a:r>
              <a:rPr lang="zh-CN" altLang="en-US" dirty="0" smtClean="0">
                <a:latin typeface="Times New Roman" pitchFamily="18" charset="0"/>
              </a:rPr>
              <a:t>操作系统中的文件系统、目录等组织结构的树型表示</a:t>
            </a:r>
            <a:endParaRPr lang="en-US" altLang="zh-CN" dirty="0" smtClean="0">
              <a:latin typeface="Times New Roman" pitchFamily="18" charset="0"/>
            </a:endParaRPr>
          </a:p>
          <a:p>
            <a:pPr lvl="3" algn="just" eaLnBrk="1" hangingPunct="1"/>
            <a:r>
              <a:rPr lang="zh-CN" altLang="en-US" dirty="0" smtClean="0">
                <a:latin typeface="Times New Roman" pitchFamily="18" charset="0"/>
              </a:rPr>
              <a:t>用</a:t>
            </a:r>
            <a:r>
              <a:rPr lang="zh-CN" altLang="en-US" dirty="0">
                <a:latin typeface="Times New Roman" pitchFamily="18" charset="0"/>
              </a:rPr>
              <a:t>树表示源程序的语法结构（语法分析树）</a:t>
            </a:r>
          </a:p>
          <a:p>
            <a:pPr lvl="3" algn="just" eaLnBrk="1" hangingPunct="1"/>
            <a:endParaRPr lang="zh-CN" altLang="en-US" dirty="0" smtClean="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42938" y="908050"/>
            <a:ext cx="7848600" cy="4225925"/>
          </a:xfrm>
        </p:spPr>
        <p:txBody>
          <a:bodyPr/>
          <a:lstStyle/>
          <a:p>
            <a:pPr eaLnBrk="1" hangingPunct="1"/>
            <a:r>
              <a:rPr lang="zh-CN" altLang="en-US" dirty="0" smtClean="0"/>
              <a:t>二叉树</a:t>
            </a:r>
          </a:p>
          <a:p>
            <a:pPr lvl="1" eaLnBrk="1" hangingPunct="1"/>
            <a:r>
              <a:rPr kumimoji="1" lang="zh-CN" altLang="en-US" dirty="0" smtClean="0"/>
              <a:t>二叉树与树的区别</a:t>
            </a:r>
          </a:p>
          <a:p>
            <a:pPr lvl="2" algn="just" eaLnBrk="1" hangingPunct="1"/>
            <a:r>
              <a:rPr lang="zh-CN" altLang="en-US" sz="2800" dirty="0" smtClean="0">
                <a:latin typeface="宋体" charset="-122"/>
              </a:rPr>
              <a:t>二叉树的子树有顺序关系，分左子树和右子树</a:t>
            </a:r>
            <a:r>
              <a:rPr lang="zh-CN" altLang="en-US" sz="2800" dirty="0">
                <a:latin typeface="宋体" charset="-122"/>
              </a:rPr>
              <a:t>，</a:t>
            </a:r>
            <a:r>
              <a:rPr lang="zh-CN" altLang="en-US" sz="2800" dirty="0" smtClean="0">
                <a:latin typeface="宋体" charset="-122"/>
              </a:rPr>
              <a:t>树</a:t>
            </a:r>
            <a:r>
              <a:rPr lang="zh-CN" altLang="en-US" sz="2800" dirty="0" smtClean="0">
                <a:solidFill>
                  <a:srgbClr val="FF0000"/>
                </a:solidFill>
                <a:latin typeface="宋体" charset="-122"/>
              </a:rPr>
              <a:t>无</a:t>
            </a:r>
            <a:r>
              <a:rPr lang="zh-CN" altLang="en-US" sz="2800" dirty="0" smtClean="0">
                <a:latin typeface="宋体" charset="-122"/>
              </a:rPr>
              <a:t>此区分</a:t>
            </a:r>
          </a:p>
          <a:p>
            <a:pPr lvl="2" algn="just" eaLnBrk="1" hangingPunct="1"/>
            <a:r>
              <a:rPr lang="zh-CN" altLang="en-US" sz="2800" dirty="0" smtClean="0">
                <a:latin typeface="宋体" charset="-122"/>
              </a:rPr>
              <a:t>二叉树</a:t>
            </a:r>
            <a:r>
              <a:rPr lang="zh-CN" altLang="en-US" sz="2800" dirty="0">
                <a:latin typeface="宋体" charset="-122"/>
              </a:rPr>
              <a:t>中</a:t>
            </a:r>
            <a:r>
              <a:rPr lang="zh-CN" altLang="en-US" sz="2800" dirty="0" smtClean="0">
                <a:latin typeface="宋体" charset="-122"/>
              </a:rPr>
              <a:t>结点的度一定为</a:t>
            </a:r>
            <a:r>
              <a:rPr lang="en-US" altLang="zh-CN" sz="2800" dirty="0" smtClean="0">
                <a:latin typeface="宋体" charset="-122"/>
              </a:rPr>
              <a:t>0</a:t>
            </a:r>
            <a:r>
              <a:rPr lang="zh-CN" altLang="en-US" sz="2800" dirty="0" smtClean="0">
                <a:latin typeface="宋体" charset="-122"/>
              </a:rPr>
              <a:t>、</a:t>
            </a:r>
            <a:r>
              <a:rPr lang="en-US" altLang="zh-CN" sz="2800" dirty="0" smtClean="0">
                <a:latin typeface="宋体" charset="-122"/>
              </a:rPr>
              <a:t>1</a:t>
            </a:r>
            <a:r>
              <a:rPr lang="zh-CN" altLang="en-US" sz="2800" dirty="0" smtClean="0">
                <a:latin typeface="宋体" charset="-122"/>
              </a:rPr>
              <a:t>或</a:t>
            </a:r>
            <a:r>
              <a:rPr lang="en-US" altLang="zh-CN" sz="2800" dirty="0" smtClean="0">
                <a:latin typeface="宋体" charset="-122"/>
              </a:rPr>
              <a:t>2</a:t>
            </a:r>
            <a:r>
              <a:rPr lang="zh-CN" altLang="en-US" sz="2800" dirty="0" smtClean="0">
                <a:latin typeface="宋体" charset="-122"/>
              </a:rPr>
              <a:t>，而树的度可</a:t>
            </a:r>
            <a:r>
              <a:rPr lang="zh-CN" altLang="en-US" sz="2800" dirty="0" smtClean="0">
                <a:solidFill>
                  <a:srgbClr val="FF0000"/>
                </a:solidFill>
                <a:latin typeface="宋体" charset="-122"/>
              </a:rPr>
              <a:t>大于</a:t>
            </a:r>
            <a:r>
              <a:rPr lang="en-US" altLang="zh-CN" sz="2800" dirty="0" smtClean="0">
                <a:latin typeface="宋体" charset="-122"/>
              </a:rPr>
              <a:t>2</a:t>
            </a:r>
            <a:endParaRPr kumimoji="1"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Rot="1" noChangeAspect="1" noMove="1" noResize="1" noEditPoints="1" noAdjustHandles="1" noChangeArrowheads="1" noChangeShapeType="1" noTextEdit="1"/>
          </p:cNvSpPr>
          <p:nvPr>
            <p:ph type="body" sz="half" idx="1"/>
          </p:nvPr>
        </p:nvSpPr>
        <p:spPr>
          <a:xfrm>
            <a:off x="566738" y="925513"/>
            <a:ext cx="8220075" cy="5500687"/>
          </a:xfrm>
          <a:blipFill rotWithShape="1">
            <a:blip r:embed="rId4"/>
            <a:stretch>
              <a:fillRect l="-1706" t="-1774"/>
            </a:stretch>
          </a:blipFill>
          <a:extLst/>
        </p:spPr>
        <p:txBody>
          <a:bodyPr/>
          <a:lstStyle/>
          <a:p>
            <a:r>
              <a:rPr lang="zh-CN" altLang="en-US">
                <a:noFill/>
              </a:rPr>
              <a:t> </a:t>
            </a:r>
          </a:p>
        </p:txBody>
      </p:sp>
      <p:grpSp>
        <p:nvGrpSpPr>
          <p:cNvPr id="22531" name="Group 18"/>
          <p:cNvGrpSpPr>
            <a:grpSpLocks/>
          </p:cNvGrpSpPr>
          <p:nvPr/>
        </p:nvGrpSpPr>
        <p:grpSpPr bwMode="auto">
          <a:xfrm>
            <a:off x="992188" y="2901950"/>
            <a:ext cx="7735887" cy="2554288"/>
            <a:chOff x="723" y="2076"/>
            <a:chExt cx="4873" cy="1609"/>
          </a:xfrm>
        </p:grpSpPr>
        <p:sp>
          <p:nvSpPr>
            <p:cNvPr id="22532" name="Text Box 3"/>
            <p:cNvSpPr txBox="1">
              <a:spLocks noChangeArrowheads="1"/>
            </p:cNvSpPr>
            <p:nvPr/>
          </p:nvSpPr>
          <p:spPr bwMode="auto">
            <a:xfrm>
              <a:off x="723" y="2076"/>
              <a:ext cx="4873" cy="1609"/>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rPr>
                <a:t>证明：</a:t>
              </a:r>
              <a:r>
                <a:rPr kumimoji="1" lang="zh-CN" altLang="en-US" sz="2000" b="1">
                  <a:solidFill>
                    <a:srgbClr val="000066"/>
                  </a:solidFill>
                  <a:sym typeface="Wingdings" pitchFamily="2" charset="2"/>
                </a:rPr>
                <a:t>（</a:t>
              </a:r>
              <a:r>
                <a:rPr kumimoji="1" lang="zh-CN" altLang="en-US" sz="2000" b="1">
                  <a:solidFill>
                    <a:srgbClr val="000066"/>
                  </a:solidFill>
                </a:rPr>
                <a:t>用归纳法证明之）</a:t>
              </a:r>
            </a:p>
            <a:p>
              <a:pPr eaLnBrk="1" hangingPunct="1"/>
              <a:r>
                <a:rPr kumimoji="1" lang="zh-CN" altLang="en-US" sz="2000" b="1">
                  <a:solidFill>
                    <a:srgbClr val="000066"/>
                  </a:solidFill>
                </a:rPr>
                <a:t> </a:t>
              </a:r>
              <a:r>
                <a:rPr kumimoji="1" lang="en-US" altLang="zh-CN" sz="2000" b="1">
                  <a:solidFill>
                    <a:srgbClr val="000066"/>
                  </a:solidFill>
                </a:rPr>
                <a:t>1</a:t>
              </a:r>
              <a:r>
                <a:rPr kumimoji="1" lang="zh-CN" altLang="en-US" sz="2000" b="1">
                  <a:solidFill>
                    <a:srgbClr val="000066"/>
                  </a:solidFill>
                </a:rPr>
                <a:t>）</a:t>
              </a:r>
              <a:r>
                <a:rPr kumimoji="1" lang="en-US" altLang="zh-CN" sz="2000" b="1">
                  <a:solidFill>
                    <a:srgbClr val="000066"/>
                  </a:solidFill>
                  <a:sym typeface="Wingdings" pitchFamily="2" charset="2"/>
                </a:rPr>
                <a:t>i=1</a:t>
              </a:r>
              <a:r>
                <a:rPr kumimoji="1" lang="zh-CN" altLang="zh-CN" sz="2000" b="1">
                  <a:solidFill>
                    <a:srgbClr val="000066"/>
                  </a:solidFill>
                  <a:sym typeface="Wingdings" pitchFamily="2" charset="2"/>
                </a:rPr>
                <a:t>时，只有一个根结点，</a:t>
              </a:r>
              <a:r>
                <a:rPr kumimoji="1" lang="zh-CN" altLang="en-US" sz="2000" b="1">
                  <a:solidFill>
                    <a:srgbClr val="000066"/>
                  </a:solidFill>
                  <a:sym typeface="Wingdings" pitchFamily="2" charset="2"/>
                </a:rPr>
                <a:t>               </a:t>
              </a:r>
              <a:r>
                <a:rPr kumimoji="1" lang="zh-CN" altLang="zh-CN" sz="2000" b="1">
                  <a:solidFill>
                    <a:srgbClr val="000066"/>
                  </a:solidFill>
                  <a:sym typeface="Wingdings" pitchFamily="2" charset="2"/>
                </a:rPr>
                <a:t>正确； </a:t>
              </a:r>
              <a:endParaRPr kumimoji="1" lang="zh-CN" altLang="en-US" sz="2000" b="1">
                <a:solidFill>
                  <a:srgbClr val="000066"/>
                </a:solidFill>
                <a:sym typeface="Wingdings" pitchFamily="2" charset="2"/>
              </a:endParaRPr>
            </a:p>
            <a:p>
              <a:pPr eaLnBrk="1" hangingPunct="1"/>
              <a:r>
                <a:rPr kumimoji="1" lang="zh-CN" altLang="en-US" sz="2000" b="1">
                  <a:solidFill>
                    <a:srgbClr val="000066"/>
                  </a:solidFill>
                  <a:sym typeface="Wingdings" pitchFamily="2" charset="2"/>
                </a:rPr>
                <a:t> </a:t>
              </a:r>
              <a:r>
                <a:rPr kumimoji="1" lang="en-US" altLang="zh-CN" sz="2000" b="1">
                  <a:solidFill>
                    <a:srgbClr val="000066"/>
                  </a:solidFill>
                  <a:sym typeface="Wingdings" pitchFamily="2" charset="2"/>
                </a:rPr>
                <a:t>2</a:t>
              </a:r>
              <a:r>
                <a:rPr kumimoji="1" lang="zh-CN" altLang="en-US" sz="2000" b="1">
                  <a:solidFill>
                    <a:srgbClr val="000066"/>
                  </a:solidFill>
                  <a:sym typeface="Wingdings" pitchFamily="2" charset="2"/>
                </a:rPr>
                <a:t>）假设对所有</a:t>
              </a:r>
              <a:r>
                <a:rPr kumimoji="1" lang="en-US" altLang="zh-CN" sz="2000" b="1">
                  <a:solidFill>
                    <a:srgbClr val="000066"/>
                  </a:solidFill>
                  <a:sym typeface="Wingdings" pitchFamily="2" charset="2"/>
                </a:rPr>
                <a:t>j(1</a:t>
              </a:r>
              <a:r>
                <a:rPr kumimoji="1" lang="en-US" altLang="zh-CN" sz="2000" b="1">
                  <a:solidFill>
                    <a:srgbClr val="000066"/>
                  </a:solidFill>
                  <a:sym typeface="Symbol" pitchFamily="18" charset="2"/>
                </a:rPr>
                <a:t>j&lt;i)</a:t>
              </a:r>
              <a:r>
                <a:rPr kumimoji="1" lang="zh-CN" altLang="zh-CN" sz="2000" b="1">
                  <a:solidFill>
                    <a:srgbClr val="000066"/>
                  </a:solidFill>
                  <a:sym typeface="Symbol" pitchFamily="18" charset="2"/>
                </a:rPr>
                <a:t>命题成立，即第</a:t>
              </a:r>
              <a:r>
                <a:rPr kumimoji="1" lang="en-US" altLang="zh-CN" sz="2000" b="1">
                  <a:solidFill>
                    <a:srgbClr val="000066"/>
                  </a:solidFill>
                  <a:sym typeface="Symbol" pitchFamily="18" charset="2"/>
                </a:rPr>
                <a:t>j</a:t>
              </a:r>
              <a:r>
                <a:rPr kumimoji="1" lang="zh-CN" altLang="zh-CN" sz="2000" b="1">
                  <a:solidFill>
                    <a:srgbClr val="000066"/>
                  </a:solidFill>
                  <a:sym typeface="Symbol" pitchFamily="18" charset="2"/>
                </a:rPr>
                <a:t>层上至多有</a:t>
              </a:r>
              <a:r>
                <a:rPr kumimoji="1" lang="zh-CN" altLang="en-US" sz="2000" b="1">
                  <a:solidFill>
                    <a:srgbClr val="000066"/>
                  </a:solidFill>
                  <a:sym typeface="Symbol" pitchFamily="18" charset="2"/>
                </a:rPr>
                <a:t>         </a:t>
              </a:r>
              <a:r>
                <a:rPr kumimoji="1" lang="zh-CN" altLang="zh-CN" sz="2000" b="1">
                  <a:solidFill>
                    <a:srgbClr val="000066"/>
                  </a:solidFill>
                  <a:sym typeface="Symbol" pitchFamily="18" charset="2"/>
                </a:rPr>
                <a:t>个结</a:t>
              </a:r>
              <a:endParaRPr kumimoji="1" lang="zh-CN" altLang="en-US" sz="2000" b="1">
                <a:solidFill>
                  <a:srgbClr val="000066"/>
                </a:solidFill>
                <a:sym typeface="Symbol" pitchFamily="18" charset="2"/>
              </a:endParaRPr>
            </a:p>
            <a:p>
              <a:pPr eaLnBrk="1" hangingPunct="1"/>
              <a:r>
                <a:rPr kumimoji="1" lang="zh-CN" altLang="en-US" sz="2000" b="1">
                  <a:solidFill>
                    <a:srgbClr val="000066"/>
                  </a:solidFill>
                  <a:sym typeface="Symbol" pitchFamily="18" charset="2"/>
                </a:rPr>
                <a:t>      </a:t>
              </a:r>
              <a:r>
                <a:rPr kumimoji="1" lang="zh-CN" altLang="zh-CN" sz="2000" b="1">
                  <a:solidFill>
                    <a:srgbClr val="000066"/>
                  </a:solidFill>
                  <a:sym typeface="Symbol" pitchFamily="18" charset="2"/>
                </a:rPr>
                <a:t>点，那么，第</a:t>
              </a:r>
              <a:r>
                <a:rPr kumimoji="1" lang="en-US" altLang="zh-CN" sz="2000" b="1">
                  <a:solidFill>
                    <a:srgbClr val="000066"/>
                  </a:solidFill>
                  <a:sym typeface="Symbol" pitchFamily="18" charset="2"/>
                </a:rPr>
                <a:t>i-1</a:t>
              </a:r>
              <a:r>
                <a:rPr kumimoji="1" lang="zh-CN" altLang="zh-CN" sz="2000" b="1">
                  <a:solidFill>
                    <a:srgbClr val="000066"/>
                  </a:solidFill>
                  <a:sym typeface="Symbol" pitchFamily="18" charset="2"/>
                </a:rPr>
                <a:t>层至多有　　  个结点，又二叉树每个结点的</a:t>
              </a:r>
              <a:endParaRPr kumimoji="1" lang="zh-CN" altLang="en-US" sz="2000" b="1">
                <a:solidFill>
                  <a:srgbClr val="000066"/>
                </a:solidFill>
                <a:sym typeface="Symbol" pitchFamily="18" charset="2"/>
              </a:endParaRPr>
            </a:p>
            <a:p>
              <a:pPr eaLnBrk="1" hangingPunct="1"/>
              <a:r>
                <a:rPr kumimoji="1" lang="zh-CN" altLang="en-US" sz="2000" b="1">
                  <a:solidFill>
                    <a:srgbClr val="000066"/>
                  </a:solidFill>
                  <a:sym typeface="Symbol" pitchFamily="18" charset="2"/>
                </a:rPr>
                <a:t>      </a:t>
              </a:r>
              <a:r>
                <a:rPr kumimoji="1" lang="zh-CN" altLang="zh-CN" sz="2000" b="1">
                  <a:solidFill>
                    <a:srgbClr val="000066"/>
                  </a:solidFill>
                  <a:sym typeface="Symbol" pitchFamily="18" charset="2"/>
                </a:rPr>
                <a:t>至多为2</a:t>
              </a:r>
            </a:p>
            <a:p>
              <a:pPr eaLnBrk="1" hangingPunct="1"/>
              <a:r>
                <a:rPr kumimoji="1" lang="zh-CN" altLang="zh-CN" sz="2000" b="1">
                  <a:solidFill>
                    <a:srgbClr val="000066"/>
                  </a:solidFill>
                  <a:sym typeface="Symbol" pitchFamily="18" charset="2"/>
                </a:rPr>
                <a:t>  第</a:t>
              </a:r>
              <a:r>
                <a:rPr kumimoji="1" lang="en-US" altLang="zh-CN" sz="2000" b="1">
                  <a:solidFill>
                    <a:srgbClr val="000066"/>
                  </a:solidFill>
                  <a:sym typeface="Symbol" pitchFamily="18" charset="2"/>
                </a:rPr>
                <a:t>i</a:t>
              </a:r>
              <a:r>
                <a:rPr kumimoji="1" lang="zh-CN" altLang="zh-CN" sz="2000" b="1">
                  <a:solidFill>
                    <a:srgbClr val="000066"/>
                  </a:solidFill>
                  <a:sym typeface="Symbol" pitchFamily="18" charset="2"/>
                </a:rPr>
                <a:t>层上最大结点数是第</a:t>
              </a:r>
              <a:r>
                <a:rPr kumimoji="1" lang="en-US" altLang="zh-CN" sz="2000" b="1">
                  <a:solidFill>
                    <a:srgbClr val="000066"/>
                  </a:solidFill>
                  <a:sym typeface="Symbol" pitchFamily="18" charset="2"/>
                </a:rPr>
                <a:t>i-1</a:t>
              </a:r>
              <a:r>
                <a:rPr kumimoji="1" lang="zh-CN" altLang="zh-CN" sz="2000" b="1">
                  <a:solidFill>
                    <a:srgbClr val="000066"/>
                  </a:solidFill>
                  <a:sym typeface="Symbol" pitchFamily="18" charset="2"/>
                </a:rPr>
                <a:t>层的2倍，即　                        </a:t>
              </a:r>
            </a:p>
            <a:p>
              <a:pPr eaLnBrk="1" hangingPunct="1"/>
              <a:r>
                <a:rPr kumimoji="1" lang="zh-CN" altLang="zh-CN" sz="2000" b="1">
                  <a:solidFill>
                    <a:srgbClr val="000066"/>
                  </a:solidFill>
                  <a:sym typeface="Symbol" pitchFamily="18" charset="2"/>
                </a:rPr>
                <a:t>     故命题得证</a:t>
              </a:r>
              <a:endParaRPr kumimoji="1" lang="zh-CN" altLang="en-US" sz="2000" b="1">
                <a:solidFill>
                  <a:srgbClr val="000066"/>
                </a:solidFill>
              </a:endParaRPr>
            </a:p>
            <a:p>
              <a:pPr eaLnBrk="1" hangingPunct="1"/>
              <a:endParaRPr lang="en-US" altLang="zh-CN" sz="2000" b="1">
                <a:solidFill>
                  <a:srgbClr val="000066"/>
                </a:solidFill>
              </a:endParaRPr>
            </a:p>
          </p:txBody>
        </p:sp>
        <p:graphicFrame>
          <p:nvGraphicFramePr>
            <p:cNvPr id="22533" name="Object 10"/>
            <p:cNvGraphicFramePr>
              <a:graphicFrameLocks noChangeAspect="1"/>
            </p:cNvGraphicFramePr>
            <p:nvPr/>
          </p:nvGraphicFramePr>
          <p:xfrm>
            <a:off x="3018" y="2279"/>
            <a:ext cx="752" cy="182"/>
          </p:xfrm>
          <a:graphic>
            <a:graphicData uri="http://schemas.openxmlformats.org/presentationml/2006/ole">
              <mc:AlternateContent xmlns:mc="http://schemas.openxmlformats.org/markup-compatibility/2006">
                <mc:Choice xmlns:v="urn:schemas-microsoft-com:vml" Requires="v">
                  <p:oleObj spid="_x0000_s24057" name="公式" r:id="rId5" imgW="787400" imgH="190500" progId="Equation.3">
                    <p:embed/>
                  </p:oleObj>
                </mc:Choice>
                <mc:Fallback>
                  <p:oleObj name="公式" r:id="rId5" imgW="787400" imgH="1905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8" y="2279"/>
                          <a:ext cx="75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13"/>
            <p:cNvGraphicFramePr>
              <a:graphicFrameLocks noChangeAspect="1"/>
            </p:cNvGraphicFramePr>
            <p:nvPr/>
          </p:nvGraphicFramePr>
          <p:xfrm>
            <a:off x="4717" y="2470"/>
            <a:ext cx="296" cy="211"/>
          </p:xfrm>
          <a:graphic>
            <a:graphicData uri="http://schemas.openxmlformats.org/presentationml/2006/ole">
              <mc:AlternateContent xmlns:mc="http://schemas.openxmlformats.org/markup-compatibility/2006">
                <mc:Choice xmlns:v="urn:schemas-microsoft-com:vml" Requires="v">
                  <p:oleObj spid="_x0000_s24058" name="公式" r:id="rId7" imgW="266469" imgH="190335" progId="Equation.3">
                    <p:embed/>
                  </p:oleObj>
                </mc:Choice>
                <mc:Fallback>
                  <p:oleObj name="公式" r:id="rId7" imgW="266469" imgH="190335"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7" y="2470"/>
                          <a:ext cx="296"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16"/>
            <p:cNvGraphicFramePr>
              <a:graphicFrameLocks noChangeAspect="1"/>
            </p:cNvGraphicFramePr>
            <p:nvPr/>
          </p:nvGraphicFramePr>
          <p:xfrm>
            <a:off x="2942" y="2620"/>
            <a:ext cx="456" cy="239"/>
          </p:xfrm>
          <a:graphic>
            <a:graphicData uri="http://schemas.openxmlformats.org/presentationml/2006/ole">
              <mc:AlternateContent xmlns:mc="http://schemas.openxmlformats.org/markup-compatibility/2006">
                <mc:Choice xmlns:v="urn:schemas-microsoft-com:vml" Requires="v">
                  <p:oleObj spid="_x0000_s24059" name="公式" r:id="rId9" imgW="266469" imgH="190335" progId="Equation.3">
                    <p:embed/>
                  </p:oleObj>
                </mc:Choice>
                <mc:Fallback>
                  <p:oleObj name="公式" r:id="rId9" imgW="266469" imgH="19033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2" y="2620"/>
                          <a:ext cx="45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17"/>
            <p:cNvGraphicFramePr>
              <a:graphicFrameLocks noChangeAspect="1"/>
            </p:cNvGraphicFramePr>
            <p:nvPr/>
          </p:nvGraphicFramePr>
          <p:xfrm>
            <a:off x="3881" y="3047"/>
            <a:ext cx="923" cy="220"/>
          </p:xfrm>
          <a:graphic>
            <a:graphicData uri="http://schemas.openxmlformats.org/presentationml/2006/ole">
              <mc:AlternateContent xmlns:mc="http://schemas.openxmlformats.org/markup-compatibility/2006">
                <mc:Choice xmlns:v="urn:schemas-microsoft-com:vml" Requires="v">
                  <p:oleObj spid="_x0000_s24060" name="公式" r:id="rId11" imgW="799753" imgH="190417" progId="Equation.3">
                    <p:embed/>
                  </p:oleObj>
                </mc:Choice>
                <mc:Fallback>
                  <p:oleObj name="公式" r:id="rId11" imgW="799753" imgH="190417"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1" y="3047"/>
                          <a:ext cx="923"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sz="half" idx="1"/>
          </p:nvPr>
        </p:nvSpPr>
        <p:spPr>
          <a:xfrm>
            <a:off x="566738" y="925513"/>
            <a:ext cx="8220075" cy="5500687"/>
          </a:xfrm>
        </p:spPr>
        <p:txBody>
          <a:bodyPr/>
          <a:lstStyle/>
          <a:p>
            <a:pPr eaLnBrk="1" hangingPunct="1"/>
            <a:r>
              <a:rPr lang="zh-CN" altLang="en-US" dirty="0" smtClean="0"/>
              <a:t>二叉树</a:t>
            </a:r>
            <a:r>
              <a:rPr lang="en-US" altLang="zh-CN" dirty="0" smtClean="0">
                <a:latin typeface="Arial" charset="0"/>
              </a:rPr>
              <a:t>——</a:t>
            </a:r>
            <a:r>
              <a:rPr lang="zh-CN" altLang="en-US" dirty="0" smtClean="0"/>
              <a:t>重要特性</a:t>
            </a:r>
            <a:r>
              <a:rPr lang="en-US" altLang="zh-CN" dirty="0" smtClean="0">
                <a:latin typeface="宋体" charset="-122"/>
              </a:rPr>
              <a:t>(1)</a:t>
            </a:r>
          </a:p>
          <a:p>
            <a:pPr lvl="1" eaLnBrk="1" hangingPunct="1"/>
            <a:r>
              <a:rPr lang="zh-CN" altLang="en-US" dirty="0" smtClean="0"/>
              <a:t>性质</a:t>
            </a:r>
            <a:r>
              <a:rPr lang="en-US" altLang="zh-CN" dirty="0" smtClean="0"/>
              <a:t>2</a:t>
            </a:r>
          </a:p>
          <a:p>
            <a:pPr lvl="2" eaLnBrk="1" hangingPunct="1"/>
            <a:r>
              <a:rPr lang="zh-CN" altLang="en-US" dirty="0" smtClean="0">
                <a:latin typeface="宋体" charset="-122"/>
              </a:rPr>
              <a:t>深度为 </a:t>
            </a:r>
            <a:r>
              <a:rPr lang="en-US" altLang="zh-CN" i="1" dirty="0" smtClean="0">
                <a:latin typeface="宋体" charset="-122"/>
              </a:rPr>
              <a:t>k </a:t>
            </a:r>
            <a:r>
              <a:rPr lang="zh-CN" altLang="en-US" dirty="0" smtClean="0">
                <a:latin typeface="宋体" charset="-122"/>
              </a:rPr>
              <a:t>的二叉树上至多含 </a:t>
            </a:r>
            <a:r>
              <a:rPr lang="en-US" altLang="zh-CN" i="1" dirty="0" smtClean="0">
                <a:latin typeface="宋体" charset="-122"/>
              </a:rPr>
              <a:t>2</a:t>
            </a:r>
            <a:r>
              <a:rPr lang="en-US" altLang="zh-CN" i="1" baseline="30000" dirty="0" smtClean="0">
                <a:latin typeface="宋体" charset="-122"/>
              </a:rPr>
              <a:t>k</a:t>
            </a:r>
            <a:r>
              <a:rPr lang="en-US" altLang="zh-CN" i="1" dirty="0" smtClean="0">
                <a:latin typeface="宋体" charset="-122"/>
              </a:rPr>
              <a:t>-1 </a:t>
            </a:r>
            <a:r>
              <a:rPr lang="zh-CN" altLang="en-US" dirty="0" smtClean="0">
                <a:latin typeface="宋体" charset="-122"/>
              </a:rPr>
              <a:t>个结点（</a:t>
            </a:r>
            <a:r>
              <a:rPr lang="en-US" altLang="zh-CN" dirty="0" smtClean="0">
                <a:latin typeface="宋体" charset="-122"/>
              </a:rPr>
              <a:t>k≥1</a:t>
            </a:r>
            <a:r>
              <a:rPr lang="zh-CN" altLang="en-US" dirty="0" smtClean="0">
                <a:latin typeface="宋体" charset="-122"/>
              </a:rPr>
              <a:t>）</a:t>
            </a:r>
          </a:p>
        </p:txBody>
      </p:sp>
      <p:sp>
        <p:nvSpPr>
          <p:cNvPr id="23555" name="Text Box 4"/>
          <p:cNvSpPr txBox="1">
            <a:spLocks noChangeArrowheads="1"/>
          </p:cNvSpPr>
          <p:nvPr/>
        </p:nvSpPr>
        <p:spPr bwMode="auto">
          <a:xfrm>
            <a:off x="1562100" y="2812415"/>
            <a:ext cx="6407150" cy="100647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dirty="0">
                <a:solidFill>
                  <a:srgbClr val="000066"/>
                </a:solidFill>
              </a:rPr>
              <a:t>证明：</a:t>
            </a:r>
            <a:r>
              <a:rPr kumimoji="1" lang="zh-CN" altLang="en-US" sz="2000" b="1" dirty="0">
                <a:solidFill>
                  <a:srgbClr val="000066"/>
                </a:solidFill>
                <a:sym typeface="Wingdings" pitchFamily="2" charset="2"/>
              </a:rPr>
              <a:t>（</a:t>
            </a:r>
            <a:r>
              <a:rPr kumimoji="1" lang="zh-CN" altLang="en-US" sz="2000" b="1" dirty="0">
                <a:solidFill>
                  <a:srgbClr val="000066"/>
                </a:solidFill>
              </a:rPr>
              <a:t>用归纳法证明之）</a:t>
            </a:r>
          </a:p>
          <a:p>
            <a:pPr eaLnBrk="1" hangingPunct="1"/>
            <a:r>
              <a:rPr kumimoji="1" lang="zh-CN" altLang="en-US" sz="2000" b="1" dirty="0">
                <a:solidFill>
                  <a:srgbClr val="000066"/>
                </a:solidFill>
              </a:rPr>
              <a:t>基于上一条性质，深度为 </a:t>
            </a:r>
            <a:r>
              <a:rPr kumimoji="1" lang="en-US" altLang="zh-CN" sz="2000" b="1" i="1" dirty="0">
                <a:solidFill>
                  <a:srgbClr val="000066"/>
                </a:solidFill>
              </a:rPr>
              <a:t>k </a:t>
            </a:r>
            <a:r>
              <a:rPr kumimoji="1" lang="zh-CN" altLang="en-US" sz="2000" b="1" dirty="0">
                <a:solidFill>
                  <a:srgbClr val="000066"/>
                </a:solidFill>
              </a:rPr>
              <a:t>的二叉树上的结点数至多为</a:t>
            </a:r>
          </a:p>
          <a:p>
            <a:pPr eaLnBrk="1" hangingPunct="1"/>
            <a:r>
              <a:rPr kumimoji="1" lang="zh-CN" altLang="en-US" sz="2000" b="1" dirty="0">
                <a:solidFill>
                  <a:srgbClr val="000066"/>
                </a:solidFill>
              </a:rPr>
              <a:t>       </a:t>
            </a:r>
            <a:r>
              <a:rPr kumimoji="1" lang="en-US" altLang="zh-CN" sz="2000" b="1" i="1" dirty="0">
                <a:solidFill>
                  <a:srgbClr val="000066"/>
                </a:solidFill>
              </a:rPr>
              <a:t>2</a:t>
            </a:r>
            <a:r>
              <a:rPr kumimoji="1" lang="en-US" altLang="zh-CN" sz="2000" b="1" i="1" baseline="30000" dirty="0">
                <a:solidFill>
                  <a:srgbClr val="000066"/>
                </a:solidFill>
              </a:rPr>
              <a:t>0</a:t>
            </a:r>
            <a:r>
              <a:rPr kumimoji="1" lang="en-US" altLang="zh-CN" sz="2000" b="1" i="1" dirty="0">
                <a:solidFill>
                  <a:srgbClr val="000066"/>
                </a:solidFill>
              </a:rPr>
              <a:t>+2</a:t>
            </a:r>
            <a:r>
              <a:rPr kumimoji="1" lang="en-US" altLang="zh-CN" sz="2000" b="1" i="1" baseline="30000" dirty="0">
                <a:solidFill>
                  <a:srgbClr val="000066"/>
                </a:solidFill>
              </a:rPr>
              <a:t>1</a:t>
            </a:r>
            <a:r>
              <a:rPr kumimoji="1" lang="en-US" altLang="zh-CN" sz="2000" b="1" i="1" dirty="0">
                <a:solidFill>
                  <a:srgbClr val="000066"/>
                </a:solidFill>
              </a:rPr>
              <a:t>+ </a:t>
            </a:r>
            <a:r>
              <a:rPr kumimoji="1" lang="en-US" altLang="zh-CN" sz="2000" b="1" i="1" dirty="0">
                <a:solidFill>
                  <a:srgbClr val="000066"/>
                </a:solidFill>
                <a:sym typeface="Symbol" pitchFamily="18" charset="2"/>
              </a:rPr>
              <a:t>      +2</a:t>
            </a:r>
            <a:r>
              <a:rPr kumimoji="1" lang="en-US" altLang="zh-CN" sz="2000" b="1" i="1" baseline="30000" dirty="0">
                <a:solidFill>
                  <a:srgbClr val="000066"/>
                </a:solidFill>
                <a:sym typeface="Symbol" pitchFamily="18" charset="2"/>
              </a:rPr>
              <a:t>k-1</a:t>
            </a:r>
            <a:r>
              <a:rPr kumimoji="1" lang="en-US" altLang="zh-CN" sz="2000" b="1" i="1" dirty="0">
                <a:solidFill>
                  <a:srgbClr val="000066"/>
                </a:solidFill>
                <a:sym typeface="Symbol" pitchFamily="18" charset="2"/>
              </a:rPr>
              <a:t> = 2</a:t>
            </a:r>
            <a:r>
              <a:rPr kumimoji="1" lang="en-US" altLang="zh-CN" sz="2000" b="1" i="1" baseline="30000" dirty="0">
                <a:solidFill>
                  <a:srgbClr val="000066"/>
                </a:solidFill>
                <a:sym typeface="Symbol" pitchFamily="18" charset="2"/>
              </a:rPr>
              <a:t>k</a:t>
            </a:r>
            <a:r>
              <a:rPr kumimoji="1" lang="en-US" altLang="zh-CN" sz="2000" b="1" i="1" dirty="0">
                <a:solidFill>
                  <a:srgbClr val="000066"/>
                </a:solidFill>
                <a:sym typeface="Symbol" pitchFamily="18" charset="2"/>
              </a:rPr>
              <a:t>-1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sz="half" idx="1"/>
          </p:nvPr>
        </p:nvSpPr>
        <p:spPr>
          <a:xfrm>
            <a:off x="566738" y="925513"/>
            <a:ext cx="8220075" cy="5500687"/>
          </a:xfrm>
        </p:spPr>
        <p:txBody>
          <a:bodyPr/>
          <a:lstStyle/>
          <a:p>
            <a:pPr eaLnBrk="1" hangingPunct="1"/>
            <a:r>
              <a:rPr lang="zh-CN" altLang="en-US" smtClean="0"/>
              <a:t>二叉树</a:t>
            </a:r>
            <a:r>
              <a:rPr lang="en-US" altLang="zh-CN" smtClean="0">
                <a:latin typeface="Arial" charset="0"/>
              </a:rPr>
              <a:t>——</a:t>
            </a:r>
            <a:r>
              <a:rPr lang="zh-CN" altLang="en-US" smtClean="0"/>
              <a:t>重要特性</a:t>
            </a:r>
            <a:r>
              <a:rPr lang="en-US" altLang="zh-CN" smtClean="0">
                <a:latin typeface="宋体" charset="-122"/>
              </a:rPr>
              <a:t>(2)</a:t>
            </a:r>
            <a:endParaRPr lang="en-US" altLang="zh-CN" smtClean="0"/>
          </a:p>
          <a:p>
            <a:pPr lvl="1" eaLnBrk="1" hangingPunct="1"/>
            <a:r>
              <a:rPr lang="zh-CN" altLang="en-US" smtClean="0"/>
              <a:t>性质</a:t>
            </a:r>
            <a:r>
              <a:rPr lang="en-US" altLang="zh-CN" smtClean="0"/>
              <a:t>3</a:t>
            </a:r>
          </a:p>
          <a:p>
            <a:pPr lvl="3" eaLnBrk="1" hangingPunct="1"/>
            <a:r>
              <a:rPr lang="zh-CN" altLang="en-US" sz="2400" smtClean="0">
                <a:latin typeface="宋体" charset="-122"/>
              </a:rPr>
              <a:t>对任何一棵二叉树，若它含有</a:t>
            </a:r>
            <a:r>
              <a:rPr lang="en-US" altLang="zh-CN" sz="2400" i="1" smtClean="0">
                <a:latin typeface="宋体" charset="-122"/>
              </a:rPr>
              <a:t>n</a:t>
            </a:r>
            <a:r>
              <a:rPr lang="en-US" altLang="zh-CN" sz="2400" i="1" baseline="-25000" smtClean="0">
                <a:latin typeface="宋体" charset="-122"/>
              </a:rPr>
              <a:t>0 </a:t>
            </a:r>
            <a:r>
              <a:rPr lang="zh-CN" altLang="en-US" sz="2400" smtClean="0">
                <a:latin typeface="宋体" charset="-122"/>
              </a:rPr>
              <a:t>个叶子结点、</a:t>
            </a:r>
            <a:r>
              <a:rPr lang="en-US" altLang="zh-CN" sz="2400" i="1" smtClean="0">
                <a:latin typeface="宋体" charset="-122"/>
              </a:rPr>
              <a:t>n</a:t>
            </a:r>
            <a:r>
              <a:rPr lang="en-US" altLang="zh-CN" sz="2400" i="1" baseline="-25000" smtClean="0">
                <a:latin typeface="宋体" charset="-122"/>
              </a:rPr>
              <a:t>2 </a:t>
            </a:r>
            <a:r>
              <a:rPr lang="zh-CN" altLang="en-US" sz="2400" smtClean="0">
                <a:latin typeface="宋体" charset="-122"/>
              </a:rPr>
              <a:t>个度为</a:t>
            </a:r>
            <a:r>
              <a:rPr lang="zh-CN" altLang="en-US" sz="2400" i="1" smtClean="0">
                <a:latin typeface="宋体" charset="-122"/>
              </a:rPr>
              <a:t> </a:t>
            </a:r>
            <a:r>
              <a:rPr lang="en-US" altLang="zh-CN" sz="2400" i="1" smtClean="0">
                <a:latin typeface="宋体" charset="-122"/>
              </a:rPr>
              <a:t>2</a:t>
            </a:r>
            <a:r>
              <a:rPr lang="en-US" altLang="zh-CN" sz="2400" smtClean="0">
                <a:latin typeface="宋体" charset="-122"/>
              </a:rPr>
              <a:t> </a:t>
            </a:r>
            <a:r>
              <a:rPr lang="zh-CN" altLang="en-US" sz="2400" smtClean="0">
                <a:latin typeface="宋体" charset="-122"/>
              </a:rPr>
              <a:t>的结点，则必存在关系式：</a:t>
            </a:r>
            <a:r>
              <a:rPr lang="en-US" altLang="zh-CN" sz="2400" i="1" smtClean="0">
                <a:latin typeface="宋体" charset="-122"/>
              </a:rPr>
              <a:t>n</a:t>
            </a:r>
            <a:r>
              <a:rPr lang="en-US" altLang="zh-CN" sz="2400" i="1" baseline="-25000" smtClean="0">
                <a:latin typeface="宋体" charset="-122"/>
              </a:rPr>
              <a:t>0</a:t>
            </a:r>
            <a:r>
              <a:rPr lang="en-US" altLang="zh-CN" sz="2400" i="1" smtClean="0">
                <a:latin typeface="宋体" charset="-122"/>
              </a:rPr>
              <a:t> = n</a:t>
            </a:r>
            <a:r>
              <a:rPr lang="en-US" altLang="zh-CN" sz="2400" i="1" baseline="-25000" smtClean="0">
                <a:latin typeface="宋体" charset="-122"/>
              </a:rPr>
              <a:t>2</a:t>
            </a:r>
            <a:r>
              <a:rPr lang="en-US" altLang="zh-CN" sz="2400" i="1" smtClean="0">
                <a:latin typeface="宋体" charset="-122"/>
              </a:rPr>
              <a:t>+1</a:t>
            </a:r>
            <a:r>
              <a:rPr lang="zh-CN" altLang="en-US" sz="2400" smtClean="0">
                <a:latin typeface="宋体" charset="-122"/>
              </a:rPr>
              <a:t>。</a:t>
            </a:r>
            <a:endParaRPr lang="en-US" altLang="zh-CN" sz="2400" smtClean="0">
              <a:latin typeface="宋体" charset="-122"/>
            </a:endParaRPr>
          </a:p>
          <a:p>
            <a:pPr lvl="3" eaLnBrk="1" hangingPunct="1"/>
            <a:endParaRPr lang="en-US" altLang="zh-CN" sz="2400" smtClean="0">
              <a:latin typeface="宋体" charset="-122"/>
            </a:endParaRPr>
          </a:p>
          <a:p>
            <a:pPr lvl="3" eaLnBrk="1" hangingPunct="1"/>
            <a:endParaRPr lang="en-US" altLang="zh-CN" sz="2400" smtClean="0">
              <a:latin typeface="宋体" charset="-122"/>
            </a:endParaRPr>
          </a:p>
          <a:p>
            <a:pPr lvl="3" eaLnBrk="1" hangingPunct="1"/>
            <a:endParaRPr lang="en-US" altLang="zh-CN" sz="2400" smtClean="0">
              <a:latin typeface="宋体" charset="-122"/>
            </a:endParaRPr>
          </a:p>
          <a:p>
            <a:pPr lvl="3" eaLnBrk="1" hangingPunct="1"/>
            <a:endParaRPr lang="en-US" altLang="zh-CN" sz="2400" smtClean="0">
              <a:latin typeface="宋体" charset="-122"/>
            </a:endParaRPr>
          </a:p>
          <a:p>
            <a:pPr lvl="3" eaLnBrk="1" hangingPunct="1"/>
            <a:endParaRPr lang="en-US" altLang="zh-CN" sz="2400" smtClean="0">
              <a:latin typeface="宋体" charset="-122"/>
            </a:endParaRPr>
          </a:p>
          <a:p>
            <a:pPr lvl="1" eaLnBrk="1" hangingPunct="1"/>
            <a:r>
              <a:rPr lang="zh-CN" altLang="en-US" smtClean="0"/>
              <a:t>性质</a:t>
            </a:r>
            <a:r>
              <a:rPr lang="en-US" altLang="zh-CN" smtClean="0"/>
              <a:t>3-1</a:t>
            </a:r>
          </a:p>
          <a:p>
            <a:pPr lvl="3" eaLnBrk="1" hangingPunct="1"/>
            <a:r>
              <a:rPr lang="zh-CN" altLang="en-US" sz="2400" smtClean="0">
                <a:latin typeface="宋体" charset="-122"/>
              </a:rPr>
              <a:t>包含</a:t>
            </a:r>
            <a:r>
              <a:rPr lang="en-US" altLang="zh-CN" sz="2400" smtClean="0">
                <a:latin typeface="宋体" charset="-122"/>
              </a:rPr>
              <a:t>n</a:t>
            </a:r>
            <a:r>
              <a:rPr lang="zh-CN" altLang="en-US" sz="2400" smtClean="0">
                <a:latin typeface="宋体" charset="-122"/>
              </a:rPr>
              <a:t>（</a:t>
            </a:r>
            <a:r>
              <a:rPr lang="en-US" altLang="zh-CN" sz="2400" smtClean="0">
                <a:latin typeface="宋体" charset="-122"/>
              </a:rPr>
              <a:t>n&gt;0</a:t>
            </a:r>
            <a:r>
              <a:rPr lang="zh-CN" altLang="en-US" sz="2400" smtClean="0">
                <a:latin typeface="宋体" charset="-122"/>
              </a:rPr>
              <a:t>）个结点的二叉树边数为</a:t>
            </a:r>
            <a:r>
              <a:rPr lang="en-US" altLang="zh-CN" sz="2400" smtClean="0">
                <a:latin typeface="宋体" charset="-122"/>
              </a:rPr>
              <a:t>n-1</a:t>
            </a:r>
          </a:p>
        </p:txBody>
      </p:sp>
      <p:sp>
        <p:nvSpPr>
          <p:cNvPr id="24579" name="Text Box 3"/>
          <p:cNvSpPr txBox="1">
            <a:spLocks noChangeArrowheads="1"/>
          </p:cNvSpPr>
          <p:nvPr/>
        </p:nvSpPr>
        <p:spPr bwMode="auto">
          <a:xfrm>
            <a:off x="1516063" y="3246438"/>
            <a:ext cx="7250112" cy="193992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b="1">
                <a:solidFill>
                  <a:srgbClr val="000066"/>
                </a:solidFill>
              </a:rPr>
              <a:t>证明：</a:t>
            </a:r>
          </a:p>
          <a:p>
            <a:pPr eaLnBrk="1" hangingPunct="1"/>
            <a:r>
              <a:rPr kumimoji="1" lang="zh-CN" altLang="en-US" sz="2400" b="1">
                <a:solidFill>
                  <a:srgbClr val="000066"/>
                </a:solidFill>
              </a:rPr>
              <a:t>     设 二叉树上结点总数 </a:t>
            </a:r>
            <a:r>
              <a:rPr kumimoji="1" lang="en-US" altLang="zh-CN" sz="2400" b="1" i="1">
                <a:solidFill>
                  <a:srgbClr val="000066"/>
                </a:solidFill>
              </a:rPr>
              <a:t>n = n</a:t>
            </a:r>
            <a:r>
              <a:rPr lang="en-US" altLang="zh-CN" sz="2400" b="1" i="1" baseline="-25000">
                <a:solidFill>
                  <a:srgbClr val="000066"/>
                </a:solidFill>
                <a:latin typeface="宋体" charset="-122"/>
              </a:rPr>
              <a:t>0</a:t>
            </a:r>
            <a:r>
              <a:rPr kumimoji="1" lang="en-US" altLang="zh-CN" sz="2400" b="1" i="1">
                <a:solidFill>
                  <a:srgbClr val="000066"/>
                </a:solidFill>
              </a:rPr>
              <a:t> + n</a:t>
            </a:r>
            <a:r>
              <a:rPr lang="en-US" altLang="zh-CN" sz="2400" b="1" i="1" baseline="-25000">
                <a:solidFill>
                  <a:srgbClr val="000066"/>
                </a:solidFill>
                <a:latin typeface="宋体" charset="-122"/>
              </a:rPr>
              <a:t>1</a:t>
            </a:r>
            <a:r>
              <a:rPr kumimoji="1" lang="en-US" altLang="zh-CN" sz="2400" b="1" i="1">
                <a:solidFill>
                  <a:srgbClr val="000066"/>
                </a:solidFill>
              </a:rPr>
              <a:t> + n</a:t>
            </a:r>
            <a:r>
              <a:rPr lang="en-US" altLang="zh-CN" sz="2400" b="1" i="1" baseline="-25000">
                <a:solidFill>
                  <a:srgbClr val="000066"/>
                </a:solidFill>
                <a:latin typeface="宋体" charset="-122"/>
              </a:rPr>
              <a:t>2</a:t>
            </a:r>
          </a:p>
          <a:p>
            <a:pPr eaLnBrk="1" hangingPunct="1"/>
            <a:r>
              <a:rPr kumimoji="1" lang="en-US" altLang="zh-CN" sz="2400" b="1">
                <a:solidFill>
                  <a:srgbClr val="000066"/>
                </a:solidFill>
              </a:rPr>
              <a:t>     </a:t>
            </a:r>
            <a:r>
              <a:rPr kumimoji="1" lang="zh-CN" altLang="en-US" sz="2400" b="1">
                <a:solidFill>
                  <a:srgbClr val="000066"/>
                </a:solidFill>
              </a:rPr>
              <a:t>又 二叉树上分支总数 </a:t>
            </a:r>
            <a:r>
              <a:rPr kumimoji="1" lang="en-US" altLang="zh-CN" sz="2400" b="1" i="1">
                <a:solidFill>
                  <a:srgbClr val="000066"/>
                </a:solidFill>
              </a:rPr>
              <a:t>b = 0×n</a:t>
            </a:r>
            <a:r>
              <a:rPr lang="en-US" altLang="zh-CN" sz="2400" b="1" i="1" baseline="-25000">
                <a:solidFill>
                  <a:srgbClr val="000066"/>
                </a:solidFill>
                <a:latin typeface="宋体" charset="-122"/>
              </a:rPr>
              <a:t>0 </a:t>
            </a:r>
            <a:r>
              <a:rPr kumimoji="1" lang="en-US" altLang="zh-CN" sz="2400" b="1" i="1">
                <a:solidFill>
                  <a:srgbClr val="000066"/>
                </a:solidFill>
              </a:rPr>
              <a:t>+1×n</a:t>
            </a:r>
            <a:r>
              <a:rPr lang="en-US" altLang="zh-CN" sz="2400" b="1" i="1" baseline="-25000">
                <a:solidFill>
                  <a:srgbClr val="000066"/>
                </a:solidFill>
                <a:latin typeface="宋体" charset="-122"/>
              </a:rPr>
              <a:t>1</a:t>
            </a:r>
            <a:r>
              <a:rPr kumimoji="1" lang="en-US" altLang="zh-CN" sz="2400" b="1" i="1">
                <a:solidFill>
                  <a:srgbClr val="000066"/>
                </a:solidFill>
              </a:rPr>
              <a:t>+2n</a:t>
            </a:r>
            <a:r>
              <a:rPr lang="en-US" altLang="zh-CN" sz="2400" b="1" i="1" baseline="-25000">
                <a:solidFill>
                  <a:srgbClr val="000066"/>
                </a:solidFill>
                <a:latin typeface="宋体" charset="-122"/>
              </a:rPr>
              <a:t>2</a:t>
            </a:r>
          </a:p>
          <a:p>
            <a:pPr eaLnBrk="1" hangingPunct="1"/>
            <a:r>
              <a:rPr kumimoji="1" lang="en-US" altLang="zh-CN" sz="2400" b="1" i="1">
                <a:solidFill>
                  <a:srgbClr val="000066"/>
                </a:solidFill>
              </a:rPr>
              <a:t>     </a:t>
            </a:r>
            <a:r>
              <a:rPr kumimoji="1" lang="zh-CN" altLang="en-US" sz="2400" b="1">
                <a:solidFill>
                  <a:srgbClr val="000066"/>
                </a:solidFill>
              </a:rPr>
              <a:t>而 </a:t>
            </a:r>
            <a:r>
              <a:rPr kumimoji="1" lang="en-US" altLang="zh-CN" sz="2400" b="1" i="1">
                <a:solidFill>
                  <a:srgbClr val="000066"/>
                </a:solidFill>
              </a:rPr>
              <a:t>b = n-1 = n</a:t>
            </a:r>
            <a:r>
              <a:rPr lang="en-US" altLang="zh-CN" sz="2400" b="1" i="1" baseline="-25000">
                <a:solidFill>
                  <a:srgbClr val="000066"/>
                </a:solidFill>
                <a:latin typeface="宋体" charset="-122"/>
              </a:rPr>
              <a:t>0</a:t>
            </a:r>
            <a:r>
              <a:rPr kumimoji="1" lang="en-US" altLang="zh-CN" sz="2400" b="1" i="1">
                <a:solidFill>
                  <a:srgbClr val="000066"/>
                </a:solidFill>
              </a:rPr>
              <a:t> + n</a:t>
            </a:r>
            <a:r>
              <a:rPr lang="en-US" altLang="zh-CN" sz="2400" b="1" i="1" baseline="-25000">
                <a:solidFill>
                  <a:srgbClr val="000066"/>
                </a:solidFill>
                <a:latin typeface="宋体" charset="-122"/>
              </a:rPr>
              <a:t>1</a:t>
            </a:r>
            <a:r>
              <a:rPr kumimoji="1" lang="en-US" altLang="zh-CN" sz="2400" b="1" i="1">
                <a:solidFill>
                  <a:srgbClr val="000066"/>
                </a:solidFill>
              </a:rPr>
              <a:t> + n</a:t>
            </a:r>
            <a:r>
              <a:rPr lang="en-US" altLang="zh-CN" sz="2400" b="1" i="1" baseline="-25000">
                <a:solidFill>
                  <a:srgbClr val="000066"/>
                </a:solidFill>
                <a:latin typeface="宋体" charset="-122"/>
              </a:rPr>
              <a:t>2</a:t>
            </a:r>
            <a:r>
              <a:rPr kumimoji="1" lang="en-US" altLang="zh-CN" sz="2400" b="1" i="1">
                <a:solidFill>
                  <a:srgbClr val="000066"/>
                </a:solidFill>
              </a:rPr>
              <a:t> - 1</a:t>
            </a:r>
          </a:p>
          <a:p>
            <a:pPr eaLnBrk="1" hangingPunct="1"/>
            <a:r>
              <a:rPr kumimoji="1" lang="zh-CN" altLang="en-US" sz="2400" b="1">
                <a:solidFill>
                  <a:srgbClr val="000066"/>
                </a:solidFill>
              </a:rPr>
              <a:t>     由此， </a:t>
            </a:r>
            <a:r>
              <a:rPr kumimoji="1" lang="en-US" altLang="zh-CN" sz="2400" b="1" i="1">
                <a:solidFill>
                  <a:srgbClr val="000066"/>
                </a:solidFill>
              </a:rPr>
              <a:t>n</a:t>
            </a:r>
            <a:r>
              <a:rPr lang="en-US" altLang="zh-CN" sz="2400" b="1" i="1" baseline="-25000">
                <a:solidFill>
                  <a:srgbClr val="000066"/>
                </a:solidFill>
                <a:latin typeface="宋体" charset="-122"/>
              </a:rPr>
              <a:t>0 </a:t>
            </a:r>
            <a:r>
              <a:rPr kumimoji="1" lang="en-US" altLang="zh-CN" sz="2400" b="1" i="1">
                <a:solidFill>
                  <a:srgbClr val="000066"/>
                </a:solidFill>
              </a:rPr>
              <a:t>= n</a:t>
            </a:r>
            <a:r>
              <a:rPr lang="en-US" altLang="zh-CN" sz="2400" b="1" i="1" baseline="-25000">
                <a:solidFill>
                  <a:srgbClr val="000066"/>
                </a:solidFill>
                <a:latin typeface="宋体" charset="-122"/>
              </a:rPr>
              <a:t>2</a:t>
            </a:r>
            <a:r>
              <a:rPr kumimoji="1" lang="en-US" altLang="zh-CN" sz="2400" b="1" i="1">
                <a:solidFill>
                  <a:srgbClr val="000066"/>
                </a:solidFill>
              </a:rPr>
              <a:t> + 1</a:t>
            </a:r>
            <a:endParaRPr kumimoji="1" lang="en-US" altLang="zh-CN" sz="2400" b="1">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animEffect transition="in" filter="fade">
                                      <p:cBhvr>
                                        <p:cTn id="7" dur="500"/>
                                        <p:tgtEl>
                                          <p:spTgt spid="2457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578">
                                            <p:txEl>
                                              <p:pRg st="2" end="2"/>
                                            </p:txEl>
                                          </p:spTgt>
                                        </p:tgtEl>
                                        <p:attrNameLst>
                                          <p:attrName>style.visibility</p:attrName>
                                        </p:attrNameLst>
                                      </p:cBhvr>
                                      <p:to>
                                        <p:strVal val="visible"/>
                                      </p:to>
                                    </p:set>
                                    <p:animEffect transition="in" filter="fade">
                                      <p:cBhvr>
                                        <p:cTn id="10" dur="500"/>
                                        <p:tgtEl>
                                          <p:spTgt spid="2457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4579"/>
                                        </p:tgtEl>
                                        <p:attrNameLst>
                                          <p:attrName>style.visibility</p:attrName>
                                        </p:attrNameLst>
                                      </p:cBhvr>
                                      <p:to>
                                        <p:strVal val="visible"/>
                                      </p:to>
                                    </p:set>
                                    <p:anim calcmode="lin" valueType="num">
                                      <p:cBhvr additive="base">
                                        <p:cTn id="15" dur="500" fill="hold"/>
                                        <p:tgtEl>
                                          <p:spTgt spid="24579"/>
                                        </p:tgtEl>
                                        <p:attrNameLst>
                                          <p:attrName>ppt_x</p:attrName>
                                        </p:attrNameLst>
                                      </p:cBhvr>
                                      <p:tavLst>
                                        <p:tav tm="0">
                                          <p:val>
                                            <p:strVal val="#ppt_x"/>
                                          </p:val>
                                        </p:tav>
                                        <p:tav tm="100000">
                                          <p:val>
                                            <p:strVal val="#ppt_x"/>
                                          </p:val>
                                        </p:tav>
                                      </p:tavLst>
                                    </p:anim>
                                    <p:anim calcmode="lin" valueType="num">
                                      <p:cBhvr additive="base">
                                        <p:cTn id="16"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4578">
                                            <p:txEl>
                                              <p:pRg st="8" end="8"/>
                                            </p:txEl>
                                          </p:spTgt>
                                        </p:tgtEl>
                                        <p:attrNameLst>
                                          <p:attrName>style.visibility</p:attrName>
                                        </p:attrNameLst>
                                      </p:cBhvr>
                                      <p:to>
                                        <p:strVal val="visible"/>
                                      </p:to>
                                    </p:set>
                                    <p:anim calcmode="lin" valueType="num">
                                      <p:cBhvr additive="base">
                                        <p:cTn id="21" dur="500" fill="hold"/>
                                        <p:tgtEl>
                                          <p:spTgt spid="24578">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78">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578">
                                            <p:txEl>
                                              <p:pRg st="9" end="9"/>
                                            </p:txEl>
                                          </p:spTgt>
                                        </p:tgtEl>
                                        <p:attrNameLst>
                                          <p:attrName>style.visibility</p:attrName>
                                        </p:attrNameLst>
                                      </p:cBhvr>
                                      <p:to>
                                        <p:strVal val="visible"/>
                                      </p:to>
                                    </p:set>
                                    <p:anim calcmode="lin" valueType="num">
                                      <p:cBhvr additive="base">
                                        <p:cTn id="25" dur="500" fill="hold"/>
                                        <p:tgtEl>
                                          <p:spTgt spid="24578">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sz="half" idx="1"/>
          </p:nvPr>
        </p:nvSpPr>
        <p:spPr>
          <a:xfrm>
            <a:off x="134112" y="898525"/>
            <a:ext cx="9009888" cy="5500688"/>
          </a:xfrm>
        </p:spPr>
        <p:txBody>
          <a:bodyPr/>
          <a:lstStyle/>
          <a:p>
            <a:pPr eaLnBrk="1" hangingPunct="1"/>
            <a:r>
              <a:rPr lang="zh-CN" altLang="en-US" dirty="0" smtClean="0"/>
              <a:t>特殊二叉树</a:t>
            </a:r>
            <a:r>
              <a:rPr lang="en-US" altLang="zh-CN" dirty="0" smtClean="0">
                <a:latin typeface="Arial" charset="0"/>
              </a:rPr>
              <a:t>——</a:t>
            </a:r>
            <a:r>
              <a:rPr lang="zh-CN" altLang="en-US" dirty="0" smtClean="0"/>
              <a:t>满二叉树（</a:t>
            </a:r>
            <a:r>
              <a:rPr lang="en-US" altLang="zh-CN" dirty="0"/>
              <a:t>full binary tree</a:t>
            </a:r>
            <a:r>
              <a:rPr lang="zh-CN" altLang="en-US" dirty="0" smtClean="0"/>
              <a:t>）</a:t>
            </a:r>
          </a:p>
          <a:p>
            <a:pPr lvl="1" eaLnBrk="1" hangingPunct="1"/>
            <a:r>
              <a:rPr lang="zh-CN" altLang="en-US" dirty="0" smtClean="0"/>
              <a:t>定义</a:t>
            </a:r>
          </a:p>
          <a:p>
            <a:pPr lvl="2" eaLnBrk="1" hangingPunct="1"/>
            <a:r>
              <a:rPr kumimoji="1" lang="zh-CN" altLang="en-US" dirty="0" smtClean="0"/>
              <a:t>指的是深度为</a:t>
            </a:r>
            <a:r>
              <a:rPr kumimoji="1" lang="en-US" altLang="zh-CN" i="1" dirty="0" smtClean="0"/>
              <a:t>k</a:t>
            </a:r>
            <a:r>
              <a:rPr kumimoji="1" lang="zh-CN" altLang="en-US" dirty="0" smtClean="0"/>
              <a:t>且含有</a:t>
            </a:r>
            <a:r>
              <a:rPr kumimoji="1" lang="en-US" altLang="zh-CN" i="1" dirty="0" smtClean="0"/>
              <a:t>2</a:t>
            </a:r>
            <a:r>
              <a:rPr kumimoji="1" lang="en-US" altLang="zh-CN" i="1" baseline="30000" dirty="0" smtClean="0"/>
              <a:t>k</a:t>
            </a:r>
            <a:r>
              <a:rPr kumimoji="1" lang="en-US" altLang="zh-CN" i="1" dirty="0" smtClean="0"/>
              <a:t>-1</a:t>
            </a:r>
            <a:r>
              <a:rPr kumimoji="1" lang="zh-CN" altLang="en-US" dirty="0" smtClean="0"/>
              <a:t>个结点的二叉树</a:t>
            </a:r>
          </a:p>
          <a:p>
            <a:pPr lvl="2" eaLnBrk="1" hangingPunct="1"/>
            <a:r>
              <a:rPr lang="zh-CN" altLang="en-US" sz="2600" dirty="0" smtClean="0"/>
              <a:t>由定义</a:t>
            </a:r>
          </a:p>
          <a:p>
            <a:pPr lvl="3" eaLnBrk="1" hangingPunct="1"/>
            <a:r>
              <a:rPr lang="zh-CN" altLang="en-US" dirty="0" smtClean="0"/>
              <a:t>必须是二叉树的每一层上的结点数都达到最大，否则就不是满二叉树</a:t>
            </a:r>
          </a:p>
        </p:txBody>
      </p:sp>
      <p:grpSp>
        <p:nvGrpSpPr>
          <p:cNvPr id="25604" name="Group 70"/>
          <p:cNvGrpSpPr>
            <a:grpSpLocks/>
          </p:cNvGrpSpPr>
          <p:nvPr/>
        </p:nvGrpSpPr>
        <p:grpSpPr bwMode="auto">
          <a:xfrm>
            <a:off x="1524635" y="3918124"/>
            <a:ext cx="2640013" cy="1428750"/>
            <a:chOff x="3802" y="170"/>
            <a:chExt cx="1663" cy="900"/>
          </a:xfrm>
        </p:grpSpPr>
        <p:grpSp>
          <p:nvGrpSpPr>
            <p:cNvPr id="25618" name="Group 54"/>
            <p:cNvGrpSpPr>
              <a:grpSpLocks/>
            </p:cNvGrpSpPr>
            <p:nvPr/>
          </p:nvGrpSpPr>
          <p:grpSpPr bwMode="auto">
            <a:xfrm>
              <a:off x="3802" y="170"/>
              <a:ext cx="1663" cy="900"/>
              <a:chOff x="3359" y="338"/>
              <a:chExt cx="2106" cy="900"/>
            </a:xfrm>
          </p:grpSpPr>
          <p:sp>
            <p:nvSpPr>
              <p:cNvPr id="25620" name="Oval 35"/>
              <p:cNvSpPr>
                <a:spLocks noChangeArrowheads="1"/>
              </p:cNvSpPr>
              <p:nvPr/>
            </p:nvSpPr>
            <p:spPr bwMode="auto">
              <a:xfrm>
                <a:off x="4295" y="33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a</a:t>
                </a:r>
              </a:p>
            </p:txBody>
          </p:sp>
          <p:sp>
            <p:nvSpPr>
              <p:cNvPr id="25621" name="Oval 36"/>
              <p:cNvSpPr>
                <a:spLocks noChangeArrowheads="1"/>
              </p:cNvSpPr>
              <p:nvPr/>
            </p:nvSpPr>
            <p:spPr bwMode="auto">
              <a:xfrm>
                <a:off x="3671" y="69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b</a:t>
                </a:r>
              </a:p>
            </p:txBody>
          </p:sp>
          <p:sp>
            <p:nvSpPr>
              <p:cNvPr id="25622" name="Oval 37"/>
              <p:cNvSpPr>
                <a:spLocks noChangeArrowheads="1"/>
              </p:cNvSpPr>
              <p:nvPr/>
            </p:nvSpPr>
            <p:spPr bwMode="auto">
              <a:xfrm>
                <a:off x="4919" y="69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c</a:t>
                </a:r>
              </a:p>
            </p:txBody>
          </p:sp>
          <p:sp>
            <p:nvSpPr>
              <p:cNvPr id="25623" name="Oval 38"/>
              <p:cNvSpPr>
                <a:spLocks noChangeArrowheads="1"/>
              </p:cNvSpPr>
              <p:nvPr/>
            </p:nvSpPr>
            <p:spPr bwMode="auto">
              <a:xfrm>
                <a:off x="3359" y="105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d</a:t>
                </a:r>
              </a:p>
            </p:txBody>
          </p:sp>
          <p:sp>
            <p:nvSpPr>
              <p:cNvPr id="25624" name="Oval 39"/>
              <p:cNvSpPr>
                <a:spLocks noChangeArrowheads="1"/>
              </p:cNvSpPr>
              <p:nvPr/>
            </p:nvSpPr>
            <p:spPr bwMode="auto">
              <a:xfrm>
                <a:off x="3983" y="105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e</a:t>
                </a:r>
              </a:p>
            </p:txBody>
          </p:sp>
          <p:sp>
            <p:nvSpPr>
              <p:cNvPr id="25625" name="Oval 40"/>
              <p:cNvSpPr>
                <a:spLocks noChangeArrowheads="1"/>
              </p:cNvSpPr>
              <p:nvPr/>
            </p:nvSpPr>
            <p:spPr bwMode="auto">
              <a:xfrm>
                <a:off x="4607" y="105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f</a:t>
                </a:r>
              </a:p>
            </p:txBody>
          </p:sp>
          <p:sp>
            <p:nvSpPr>
              <p:cNvPr id="25626" name="Oval 41"/>
              <p:cNvSpPr>
                <a:spLocks noChangeArrowheads="1"/>
              </p:cNvSpPr>
              <p:nvPr/>
            </p:nvSpPr>
            <p:spPr bwMode="auto">
              <a:xfrm>
                <a:off x="5231" y="105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g</a:t>
                </a:r>
              </a:p>
            </p:txBody>
          </p:sp>
          <p:sp>
            <p:nvSpPr>
              <p:cNvPr id="25627" name="Line 45"/>
              <p:cNvSpPr>
                <a:spLocks noChangeShapeType="1"/>
              </p:cNvSpPr>
              <p:nvPr/>
            </p:nvSpPr>
            <p:spPr bwMode="auto">
              <a:xfrm flipH="1">
                <a:off x="3788" y="446"/>
                <a:ext cx="507" cy="252"/>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Line 46"/>
              <p:cNvSpPr>
                <a:spLocks noChangeShapeType="1"/>
              </p:cNvSpPr>
              <p:nvPr/>
            </p:nvSpPr>
            <p:spPr bwMode="auto">
              <a:xfrm>
                <a:off x="4529" y="446"/>
                <a:ext cx="507" cy="252"/>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9" name="Line 47"/>
              <p:cNvSpPr>
                <a:spLocks noChangeShapeType="1"/>
              </p:cNvSpPr>
              <p:nvPr/>
            </p:nvSpPr>
            <p:spPr bwMode="auto">
              <a:xfrm flipH="1">
                <a:off x="3476" y="770"/>
                <a:ext cx="19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0" name="Line 48"/>
              <p:cNvSpPr>
                <a:spLocks noChangeShapeType="1"/>
              </p:cNvSpPr>
              <p:nvPr/>
            </p:nvSpPr>
            <p:spPr bwMode="auto">
              <a:xfrm>
                <a:off x="3905" y="770"/>
                <a:ext cx="19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Line 49"/>
              <p:cNvSpPr>
                <a:spLocks noChangeShapeType="1"/>
              </p:cNvSpPr>
              <p:nvPr/>
            </p:nvSpPr>
            <p:spPr bwMode="auto">
              <a:xfrm flipH="1">
                <a:off x="4724" y="770"/>
                <a:ext cx="19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Line 50"/>
              <p:cNvSpPr>
                <a:spLocks noChangeShapeType="1"/>
              </p:cNvSpPr>
              <p:nvPr/>
            </p:nvSpPr>
            <p:spPr bwMode="auto">
              <a:xfrm>
                <a:off x="5153" y="770"/>
                <a:ext cx="19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19" name="Text Box 69"/>
            <p:cNvSpPr txBox="1">
              <a:spLocks noChangeArrowheads="1"/>
            </p:cNvSpPr>
            <p:nvPr/>
          </p:nvSpPr>
          <p:spPr bwMode="auto">
            <a:xfrm>
              <a:off x="4337" y="522"/>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a:solidFill>
                    <a:srgbClr val="000066"/>
                  </a:solidFill>
                </a:rPr>
                <a:t>满二叉树</a:t>
              </a:r>
            </a:p>
          </p:txBody>
        </p:sp>
      </p:grpSp>
      <p:grpSp>
        <p:nvGrpSpPr>
          <p:cNvPr id="25605" name="Group 72"/>
          <p:cNvGrpSpPr>
            <a:grpSpLocks/>
          </p:cNvGrpSpPr>
          <p:nvPr/>
        </p:nvGrpSpPr>
        <p:grpSpPr bwMode="auto">
          <a:xfrm>
            <a:off x="5678014" y="3918124"/>
            <a:ext cx="1901825" cy="1428750"/>
            <a:chOff x="4354" y="3141"/>
            <a:chExt cx="1198" cy="900"/>
          </a:xfrm>
        </p:grpSpPr>
        <p:sp>
          <p:nvSpPr>
            <p:cNvPr id="25606" name="Oval 56"/>
            <p:cNvSpPr>
              <a:spLocks noChangeArrowheads="1"/>
            </p:cNvSpPr>
            <p:nvPr/>
          </p:nvSpPr>
          <p:spPr bwMode="auto">
            <a:xfrm>
              <a:off x="4979" y="3141"/>
              <a:ext cx="156"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a</a:t>
              </a:r>
            </a:p>
          </p:txBody>
        </p:sp>
        <p:sp>
          <p:nvSpPr>
            <p:cNvPr id="25607" name="Oval 57"/>
            <p:cNvSpPr>
              <a:spLocks noChangeArrowheads="1"/>
            </p:cNvSpPr>
            <p:nvPr/>
          </p:nvSpPr>
          <p:spPr bwMode="auto">
            <a:xfrm>
              <a:off x="4562" y="3501"/>
              <a:ext cx="157"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dirty="0">
                  <a:solidFill>
                    <a:srgbClr val="000066"/>
                  </a:solidFill>
                </a:rPr>
                <a:t>b</a:t>
              </a:r>
            </a:p>
          </p:txBody>
        </p:sp>
        <p:sp>
          <p:nvSpPr>
            <p:cNvPr id="25608" name="Oval 58"/>
            <p:cNvSpPr>
              <a:spLocks noChangeArrowheads="1"/>
            </p:cNvSpPr>
            <p:nvPr/>
          </p:nvSpPr>
          <p:spPr bwMode="auto">
            <a:xfrm>
              <a:off x="5395" y="3501"/>
              <a:ext cx="157"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c</a:t>
              </a:r>
            </a:p>
          </p:txBody>
        </p:sp>
        <p:sp>
          <p:nvSpPr>
            <p:cNvPr id="25609" name="Oval 59"/>
            <p:cNvSpPr>
              <a:spLocks noChangeArrowheads="1"/>
            </p:cNvSpPr>
            <p:nvPr/>
          </p:nvSpPr>
          <p:spPr bwMode="auto">
            <a:xfrm>
              <a:off x="4354" y="3861"/>
              <a:ext cx="156"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d</a:t>
              </a:r>
            </a:p>
          </p:txBody>
        </p:sp>
        <p:sp>
          <p:nvSpPr>
            <p:cNvPr id="25610" name="Oval 60"/>
            <p:cNvSpPr>
              <a:spLocks noChangeArrowheads="1"/>
            </p:cNvSpPr>
            <p:nvPr/>
          </p:nvSpPr>
          <p:spPr bwMode="auto">
            <a:xfrm>
              <a:off x="4771" y="3861"/>
              <a:ext cx="156"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e</a:t>
              </a:r>
            </a:p>
          </p:txBody>
        </p:sp>
        <p:sp>
          <p:nvSpPr>
            <p:cNvPr id="25611" name="Oval 61"/>
            <p:cNvSpPr>
              <a:spLocks noChangeArrowheads="1"/>
            </p:cNvSpPr>
            <p:nvPr/>
          </p:nvSpPr>
          <p:spPr bwMode="auto">
            <a:xfrm>
              <a:off x="5187" y="3861"/>
              <a:ext cx="156"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f</a:t>
              </a:r>
            </a:p>
          </p:txBody>
        </p:sp>
        <p:sp>
          <p:nvSpPr>
            <p:cNvPr id="25612" name="Line 63"/>
            <p:cNvSpPr>
              <a:spLocks noChangeShapeType="1"/>
            </p:cNvSpPr>
            <p:nvPr/>
          </p:nvSpPr>
          <p:spPr bwMode="auto">
            <a:xfrm flipH="1">
              <a:off x="4640" y="3249"/>
              <a:ext cx="339" cy="252"/>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Line 64"/>
            <p:cNvSpPr>
              <a:spLocks noChangeShapeType="1"/>
            </p:cNvSpPr>
            <p:nvPr/>
          </p:nvSpPr>
          <p:spPr bwMode="auto">
            <a:xfrm>
              <a:off x="5135" y="3249"/>
              <a:ext cx="339" cy="252"/>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65"/>
            <p:cNvSpPr>
              <a:spLocks noChangeShapeType="1"/>
            </p:cNvSpPr>
            <p:nvPr/>
          </p:nvSpPr>
          <p:spPr bwMode="auto">
            <a:xfrm flipH="1">
              <a:off x="4432" y="3573"/>
              <a:ext cx="130"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66"/>
            <p:cNvSpPr>
              <a:spLocks noChangeShapeType="1"/>
            </p:cNvSpPr>
            <p:nvPr/>
          </p:nvSpPr>
          <p:spPr bwMode="auto">
            <a:xfrm>
              <a:off x="4719" y="3573"/>
              <a:ext cx="130"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67"/>
            <p:cNvSpPr>
              <a:spLocks noChangeShapeType="1"/>
            </p:cNvSpPr>
            <p:nvPr/>
          </p:nvSpPr>
          <p:spPr bwMode="auto">
            <a:xfrm flipH="1">
              <a:off x="5265" y="3573"/>
              <a:ext cx="130"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Text Box 71"/>
            <p:cNvSpPr txBox="1">
              <a:spLocks noChangeArrowheads="1"/>
            </p:cNvSpPr>
            <p:nvPr/>
          </p:nvSpPr>
          <p:spPr bwMode="auto">
            <a:xfrm>
              <a:off x="4656" y="3526"/>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a:solidFill>
                    <a:srgbClr val="000066"/>
                  </a:solidFill>
                </a:rPr>
                <a:t>非满二叉树</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46305" y="939800"/>
            <a:ext cx="8997696" cy="546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特殊二叉树</a:t>
            </a:r>
            <a:r>
              <a:rPr lang="en-US" altLang="zh-CN" sz="3200" b="1" dirty="0">
                <a:solidFill>
                  <a:srgbClr val="000066"/>
                </a:solidFill>
                <a:latin typeface="Arial" charset="0"/>
              </a:rPr>
              <a:t>——</a:t>
            </a:r>
            <a:r>
              <a:rPr lang="zh-CN" altLang="en-US" sz="3200" b="1" dirty="0">
                <a:solidFill>
                  <a:srgbClr val="000066"/>
                </a:solidFill>
              </a:rPr>
              <a:t>完全</a:t>
            </a:r>
            <a:r>
              <a:rPr lang="zh-CN" altLang="en-US" sz="3200" b="1" dirty="0" smtClean="0">
                <a:solidFill>
                  <a:srgbClr val="000066"/>
                </a:solidFill>
              </a:rPr>
              <a:t>二叉树（</a:t>
            </a:r>
            <a:r>
              <a:rPr lang="en-US" altLang="zh-CN" sz="2000" b="1" dirty="0">
                <a:solidFill>
                  <a:srgbClr val="000066"/>
                </a:solidFill>
              </a:rPr>
              <a:t>complete binary tree</a:t>
            </a:r>
            <a:r>
              <a:rPr lang="zh-CN" altLang="en-US" sz="3200" b="1" dirty="0" smtClean="0">
                <a:solidFill>
                  <a:srgbClr val="000066"/>
                </a:solidFill>
              </a:rPr>
              <a:t>）</a:t>
            </a:r>
            <a:endParaRPr lang="zh-CN" altLang="en-US" sz="3200" b="1" dirty="0">
              <a:solidFill>
                <a:srgbClr val="000066"/>
              </a:solidFill>
            </a:endParaRPr>
          </a:p>
          <a:p>
            <a:pPr marL="908050" lvl="1" indent="-436563">
              <a:spcBef>
                <a:spcPct val="20000"/>
              </a:spcBef>
              <a:buClr>
                <a:schemeClr val="accent2"/>
              </a:buClr>
              <a:buFont typeface="Wingdings" pitchFamily="2" charset="2"/>
              <a:buChar char="n"/>
            </a:pPr>
            <a:r>
              <a:rPr lang="zh-CN" altLang="en-US" sz="2800" b="1" dirty="0">
                <a:solidFill>
                  <a:srgbClr val="000066"/>
                </a:solidFill>
              </a:rPr>
              <a:t>定义</a:t>
            </a:r>
          </a:p>
          <a:p>
            <a:pPr marL="1304925" lvl="2" indent="-395288" algn="just">
              <a:spcBef>
                <a:spcPct val="20000"/>
              </a:spcBef>
              <a:buClr>
                <a:schemeClr val="accent2"/>
              </a:buClr>
              <a:buFont typeface="Wingdings" pitchFamily="2" charset="2"/>
              <a:buChar char="o"/>
            </a:pPr>
            <a:r>
              <a:rPr lang="zh-CN" altLang="en-US" sz="2400" b="1" dirty="0">
                <a:solidFill>
                  <a:srgbClr val="000066"/>
                </a:solidFill>
                <a:latin typeface="宋体" charset="-122"/>
              </a:rPr>
              <a:t>深度为</a:t>
            </a:r>
            <a:r>
              <a:rPr lang="en-US" altLang="zh-CN" sz="2400" b="1" dirty="0">
                <a:solidFill>
                  <a:srgbClr val="000066"/>
                </a:solidFill>
                <a:latin typeface="宋体" charset="-122"/>
              </a:rPr>
              <a:t>k</a:t>
            </a:r>
            <a:r>
              <a:rPr lang="zh-CN" altLang="en-US" sz="2400" b="1" dirty="0">
                <a:solidFill>
                  <a:srgbClr val="000066"/>
                </a:solidFill>
                <a:latin typeface="宋体" charset="-122"/>
              </a:rPr>
              <a:t>的二叉树</a:t>
            </a:r>
            <a:r>
              <a:rPr lang="en-US" altLang="zh-CN" sz="2400" b="1" dirty="0">
                <a:solidFill>
                  <a:srgbClr val="000066"/>
                </a:solidFill>
                <a:latin typeface="宋体" charset="-122"/>
              </a:rPr>
              <a:t>T,</a:t>
            </a:r>
            <a:r>
              <a:rPr lang="zh-CN" altLang="en-US" sz="2400" b="1" dirty="0">
                <a:solidFill>
                  <a:srgbClr val="000066"/>
                </a:solidFill>
                <a:latin typeface="宋体" charset="-122"/>
              </a:rPr>
              <a:t>每层结点数目若满足</a:t>
            </a:r>
            <a:r>
              <a:rPr lang="en-US" altLang="zh-CN" sz="2400" b="1" dirty="0">
                <a:solidFill>
                  <a:srgbClr val="000066"/>
                </a:solidFill>
                <a:latin typeface="宋体" charset="-122"/>
              </a:rPr>
              <a:t>:</a:t>
            </a:r>
          </a:p>
          <a:p>
            <a:pPr marL="1693863" lvl="3" indent="-387350" algn="just">
              <a:spcBef>
                <a:spcPct val="20000"/>
              </a:spcBef>
              <a:buClr>
                <a:schemeClr val="accent2"/>
              </a:buClr>
              <a:buFont typeface="Wingdings" pitchFamily="2" charset="2"/>
              <a:buChar char="n"/>
            </a:pPr>
            <a:r>
              <a:rPr lang="zh-CN" altLang="en-US" sz="2000" b="1" dirty="0">
                <a:solidFill>
                  <a:srgbClr val="000066"/>
                </a:solidFill>
                <a:latin typeface="宋体" charset="-122"/>
              </a:rPr>
              <a:t>第</a:t>
            </a:r>
            <a:r>
              <a:rPr lang="en-US" altLang="zh-CN" sz="2000" b="1" dirty="0" err="1">
                <a:solidFill>
                  <a:srgbClr val="000066"/>
                </a:solidFill>
                <a:latin typeface="宋体" charset="-122"/>
              </a:rPr>
              <a:t>i</a:t>
            </a:r>
            <a:r>
              <a:rPr lang="zh-CN" altLang="en-US" sz="2000" b="1" dirty="0">
                <a:solidFill>
                  <a:srgbClr val="000066"/>
                </a:solidFill>
                <a:latin typeface="宋体" charset="-122"/>
              </a:rPr>
              <a:t>层</a:t>
            </a:r>
            <a:r>
              <a:rPr lang="en-US" altLang="zh-CN" sz="2000" b="1" dirty="0">
                <a:solidFill>
                  <a:srgbClr val="000066"/>
                </a:solidFill>
                <a:latin typeface="宋体" charset="-122"/>
              </a:rPr>
              <a:t>(1 </a:t>
            </a:r>
            <a:r>
              <a:rPr lang="en-US" altLang="zh-CN" sz="2000" b="1" dirty="0">
                <a:solidFill>
                  <a:srgbClr val="000066"/>
                </a:solidFill>
                <a:latin typeface="宋体" charset="-122"/>
                <a:sym typeface="Symbol" pitchFamily="18" charset="2"/>
              </a:rPr>
              <a:t> </a:t>
            </a:r>
            <a:r>
              <a:rPr lang="en-US" altLang="zh-CN" sz="2000" b="1" dirty="0" err="1">
                <a:solidFill>
                  <a:srgbClr val="000066"/>
                </a:solidFill>
                <a:latin typeface="宋体" charset="-122"/>
                <a:sym typeface="Symbol" pitchFamily="18" charset="2"/>
              </a:rPr>
              <a:t>i</a:t>
            </a:r>
            <a:r>
              <a:rPr lang="en-US" altLang="zh-CN" sz="2000" b="1" dirty="0">
                <a:solidFill>
                  <a:srgbClr val="000066"/>
                </a:solidFill>
                <a:latin typeface="宋体" charset="-122"/>
                <a:sym typeface="Symbol" pitchFamily="18" charset="2"/>
              </a:rPr>
              <a:t>  k-1)</a:t>
            </a:r>
            <a:r>
              <a:rPr lang="zh-CN" altLang="en-US" sz="2000" b="1" dirty="0">
                <a:solidFill>
                  <a:srgbClr val="000066"/>
                </a:solidFill>
                <a:latin typeface="宋体" charset="-122"/>
                <a:sym typeface="Symbol" pitchFamily="18" charset="2"/>
              </a:rPr>
              <a:t>上的结点个数均为</a:t>
            </a:r>
            <a:r>
              <a:rPr lang="en-US" altLang="zh-CN" sz="2000" b="1" dirty="0">
                <a:solidFill>
                  <a:srgbClr val="000066"/>
                </a:solidFill>
                <a:latin typeface="宋体" charset="-122"/>
                <a:sym typeface="Symbol" pitchFamily="18" charset="2"/>
              </a:rPr>
              <a:t>2</a:t>
            </a:r>
            <a:r>
              <a:rPr lang="en-US" altLang="zh-CN" sz="2000" baseline="60000" dirty="0">
                <a:solidFill>
                  <a:srgbClr val="000066"/>
                </a:solidFill>
              </a:rPr>
              <a:t>i-1</a:t>
            </a:r>
            <a:r>
              <a:rPr lang="en-US" altLang="zh-CN" sz="2000" b="1" dirty="0">
                <a:solidFill>
                  <a:srgbClr val="000066"/>
                </a:solidFill>
                <a:latin typeface="宋体" charset="-122"/>
                <a:sym typeface="Symbol" pitchFamily="18" charset="2"/>
              </a:rPr>
              <a:t>(</a:t>
            </a:r>
            <a:r>
              <a:rPr lang="zh-CN" altLang="en-US" sz="2000" b="1" dirty="0">
                <a:solidFill>
                  <a:srgbClr val="000066"/>
                </a:solidFill>
                <a:latin typeface="宋体" charset="-122"/>
                <a:sym typeface="Symbol" pitchFamily="18" charset="2"/>
              </a:rPr>
              <a:t>非叶结点</a:t>
            </a:r>
            <a:r>
              <a:rPr lang="en-US" altLang="zh-CN" sz="2000" b="1" dirty="0">
                <a:solidFill>
                  <a:srgbClr val="000066"/>
                </a:solidFill>
                <a:latin typeface="宋体" charset="-122"/>
                <a:sym typeface="Symbol" pitchFamily="18" charset="2"/>
              </a:rPr>
              <a:t>);</a:t>
            </a:r>
          </a:p>
          <a:p>
            <a:pPr marL="1693863" lvl="3" indent="-387350" algn="just">
              <a:spcBef>
                <a:spcPct val="20000"/>
              </a:spcBef>
              <a:buClr>
                <a:schemeClr val="accent2"/>
              </a:buClr>
              <a:buFont typeface="Wingdings" pitchFamily="2" charset="2"/>
              <a:buChar char="n"/>
            </a:pPr>
            <a:r>
              <a:rPr lang="zh-CN" altLang="en-US" sz="2000" b="1" dirty="0">
                <a:solidFill>
                  <a:srgbClr val="000066"/>
                </a:solidFill>
                <a:latin typeface="宋体" charset="-122"/>
                <a:sym typeface="Symbol" pitchFamily="18" charset="2"/>
              </a:rPr>
              <a:t>第</a:t>
            </a:r>
            <a:r>
              <a:rPr lang="en-US" altLang="zh-CN" sz="2000" b="1" dirty="0">
                <a:solidFill>
                  <a:srgbClr val="000066"/>
                </a:solidFill>
                <a:latin typeface="宋体" charset="-122"/>
                <a:sym typeface="Symbol" pitchFamily="18" charset="2"/>
              </a:rPr>
              <a:t>k</a:t>
            </a:r>
            <a:r>
              <a:rPr lang="zh-CN" altLang="en-US" sz="2000" b="1" dirty="0">
                <a:solidFill>
                  <a:srgbClr val="000066"/>
                </a:solidFill>
                <a:latin typeface="宋体" charset="-122"/>
                <a:sym typeface="Symbol" pitchFamily="18" charset="2"/>
              </a:rPr>
              <a:t>层从右边</a:t>
            </a:r>
            <a:r>
              <a:rPr lang="zh-CN" altLang="en-US" sz="2000" b="1" dirty="0">
                <a:solidFill>
                  <a:srgbClr val="FF0000"/>
                </a:solidFill>
                <a:latin typeface="宋体" charset="-122"/>
                <a:sym typeface="Symbol" pitchFamily="18" charset="2"/>
              </a:rPr>
              <a:t>连续缺</a:t>
            </a:r>
            <a:r>
              <a:rPr lang="zh-CN" altLang="en-US" sz="2000" b="1" dirty="0">
                <a:solidFill>
                  <a:srgbClr val="000066"/>
                </a:solidFill>
                <a:latin typeface="宋体" charset="-122"/>
                <a:sym typeface="Symbol" pitchFamily="18" charset="2"/>
              </a:rPr>
              <a:t>若干个结点</a:t>
            </a:r>
            <a:r>
              <a:rPr lang="en-US" altLang="zh-CN" sz="2000" b="1" dirty="0">
                <a:solidFill>
                  <a:srgbClr val="000066"/>
                </a:solidFill>
                <a:latin typeface="宋体" charset="-122"/>
                <a:sym typeface="Symbol" pitchFamily="18" charset="2"/>
              </a:rPr>
              <a:t>(</a:t>
            </a:r>
            <a:r>
              <a:rPr lang="zh-CN" altLang="en-US" sz="2000" b="1" dirty="0">
                <a:solidFill>
                  <a:srgbClr val="000066"/>
                </a:solidFill>
                <a:latin typeface="宋体" charset="-122"/>
                <a:sym typeface="Symbol" pitchFamily="18" charset="2"/>
              </a:rPr>
              <a:t>即只能从右至左不间断缺少</a:t>
            </a:r>
            <a:r>
              <a:rPr lang="en-US" altLang="zh-CN" sz="2000" b="1" dirty="0">
                <a:solidFill>
                  <a:srgbClr val="000066"/>
                </a:solidFill>
                <a:latin typeface="宋体" charset="-122"/>
                <a:sym typeface="Symbol" pitchFamily="18" charset="2"/>
              </a:rPr>
              <a:t>)</a:t>
            </a:r>
          </a:p>
          <a:p>
            <a:pPr marL="1304925" lvl="2" indent="-395288" algn="just">
              <a:spcBef>
                <a:spcPct val="20000"/>
              </a:spcBef>
              <a:buClr>
                <a:schemeClr val="accent2"/>
              </a:buClr>
              <a:buFont typeface="Wingdings" pitchFamily="2" charset="2"/>
              <a:buChar char="o"/>
            </a:pPr>
            <a:r>
              <a:rPr kumimoji="1" lang="zh-CN" altLang="en-US" sz="2400" b="1" dirty="0">
                <a:solidFill>
                  <a:srgbClr val="000066"/>
                </a:solidFill>
              </a:rPr>
              <a:t>由定义</a:t>
            </a:r>
          </a:p>
          <a:p>
            <a:pPr marL="1693863" lvl="3" indent="-387350" algn="just">
              <a:spcBef>
                <a:spcPct val="20000"/>
              </a:spcBef>
              <a:buClr>
                <a:schemeClr val="accent2"/>
              </a:buClr>
              <a:buFont typeface="Wingdings" pitchFamily="2" charset="2"/>
              <a:buChar char="n"/>
            </a:pPr>
            <a:r>
              <a:rPr kumimoji="1" lang="zh-CN" altLang="en-US" sz="2000" b="1" dirty="0">
                <a:solidFill>
                  <a:srgbClr val="000066"/>
                </a:solidFill>
              </a:rPr>
              <a:t>结点的排列顺序遵循从上到下、从左到右的规律</a:t>
            </a:r>
          </a:p>
          <a:p>
            <a:pPr marL="2093913" lvl="4" indent="-398463" algn="just">
              <a:spcBef>
                <a:spcPct val="25000"/>
              </a:spcBef>
              <a:buClr>
                <a:schemeClr val="accent2"/>
              </a:buClr>
              <a:buFont typeface="Wingdings" pitchFamily="2" charset="2"/>
              <a:buChar char="§"/>
            </a:pPr>
            <a:r>
              <a:rPr kumimoji="1" lang="zh-CN" altLang="en-US" sz="2000" b="1" dirty="0">
                <a:solidFill>
                  <a:srgbClr val="000066"/>
                </a:solidFill>
              </a:rPr>
              <a:t>从上到下，表示本层结点数达到最大后，才能放入下一层</a:t>
            </a:r>
          </a:p>
          <a:p>
            <a:pPr marL="2093913" lvl="4" indent="-398463" algn="just">
              <a:spcBef>
                <a:spcPct val="25000"/>
              </a:spcBef>
              <a:buClr>
                <a:schemeClr val="accent2"/>
              </a:buClr>
              <a:buFont typeface="Wingdings" pitchFamily="2" charset="2"/>
              <a:buChar char="§"/>
            </a:pPr>
            <a:r>
              <a:rPr kumimoji="1" lang="zh-CN" altLang="en-US" sz="2000" b="1" dirty="0">
                <a:solidFill>
                  <a:srgbClr val="000066"/>
                </a:solidFill>
              </a:rPr>
              <a:t>从左到右，表示同一层结点必须按从左到右排列，若左边空一个位置时不能将结点放入右边</a:t>
            </a:r>
            <a:endParaRPr lang="zh-CN" altLang="en-US" sz="2000" b="1" dirty="0">
              <a:solidFill>
                <a:srgbClr val="000066"/>
              </a:solidFill>
              <a:latin typeface="宋体" charset="-122"/>
              <a:sym typeface="Symbol" pitchFamily="18" charset="2"/>
            </a:endParaRPr>
          </a:p>
        </p:txBody>
      </p:sp>
      <p:grpSp>
        <p:nvGrpSpPr>
          <p:cNvPr id="26627" name="Group 50"/>
          <p:cNvGrpSpPr>
            <a:grpSpLocks/>
          </p:cNvGrpSpPr>
          <p:nvPr/>
        </p:nvGrpSpPr>
        <p:grpSpPr bwMode="auto">
          <a:xfrm>
            <a:off x="2241136" y="4983147"/>
            <a:ext cx="2116138" cy="1428750"/>
            <a:chOff x="3359" y="338"/>
            <a:chExt cx="1333" cy="900"/>
          </a:xfrm>
        </p:grpSpPr>
        <p:grpSp>
          <p:nvGrpSpPr>
            <p:cNvPr id="26639" name="Group 49"/>
            <p:cNvGrpSpPr>
              <a:grpSpLocks/>
            </p:cNvGrpSpPr>
            <p:nvPr/>
          </p:nvGrpSpPr>
          <p:grpSpPr bwMode="auto">
            <a:xfrm>
              <a:off x="3359" y="338"/>
              <a:ext cx="1333" cy="900"/>
              <a:chOff x="3359" y="338"/>
              <a:chExt cx="1794" cy="900"/>
            </a:xfrm>
          </p:grpSpPr>
          <p:sp>
            <p:nvSpPr>
              <p:cNvPr id="26641" name="Oval 29"/>
              <p:cNvSpPr>
                <a:spLocks noChangeArrowheads="1"/>
              </p:cNvSpPr>
              <p:nvPr/>
            </p:nvSpPr>
            <p:spPr bwMode="auto">
              <a:xfrm>
                <a:off x="4295" y="33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a</a:t>
                </a:r>
              </a:p>
            </p:txBody>
          </p:sp>
          <p:sp>
            <p:nvSpPr>
              <p:cNvPr id="26642" name="Oval 30"/>
              <p:cNvSpPr>
                <a:spLocks noChangeArrowheads="1"/>
              </p:cNvSpPr>
              <p:nvPr/>
            </p:nvSpPr>
            <p:spPr bwMode="auto">
              <a:xfrm>
                <a:off x="3671" y="69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b</a:t>
                </a:r>
              </a:p>
            </p:txBody>
          </p:sp>
          <p:sp>
            <p:nvSpPr>
              <p:cNvPr id="26643" name="Oval 31"/>
              <p:cNvSpPr>
                <a:spLocks noChangeArrowheads="1"/>
              </p:cNvSpPr>
              <p:nvPr/>
            </p:nvSpPr>
            <p:spPr bwMode="auto">
              <a:xfrm>
                <a:off x="4919" y="69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dirty="0">
                    <a:solidFill>
                      <a:srgbClr val="000066"/>
                    </a:solidFill>
                  </a:rPr>
                  <a:t>c</a:t>
                </a:r>
              </a:p>
            </p:txBody>
          </p:sp>
          <p:sp>
            <p:nvSpPr>
              <p:cNvPr id="26644" name="Oval 32"/>
              <p:cNvSpPr>
                <a:spLocks noChangeArrowheads="1"/>
              </p:cNvSpPr>
              <p:nvPr/>
            </p:nvSpPr>
            <p:spPr bwMode="auto">
              <a:xfrm>
                <a:off x="3359" y="105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d</a:t>
                </a:r>
              </a:p>
            </p:txBody>
          </p:sp>
          <p:sp>
            <p:nvSpPr>
              <p:cNvPr id="26645" name="Oval 33"/>
              <p:cNvSpPr>
                <a:spLocks noChangeArrowheads="1"/>
              </p:cNvSpPr>
              <p:nvPr/>
            </p:nvSpPr>
            <p:spPr bwMode="auto">
              <a:xfrm>
                <a:off x="3983" y="105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e</a:t>
                </a:r>
              </a:p>
            </p:txBody>
          </p:sp>
          <p:sp>
            <p:nvSpPr>
              <p:cNvPr id="26646" name="Oval 34"/>
              <p:cNvSpPr>
                <a:spLocks noChangeArrowheads="1"/>
              </p:cNvSpPr>
              <p:nvPr/>
            </p:nvSpPr>
            <p:spPr bwMode="auto">
              <a:xfrm>
                <a:off x="4607" y="1058"/>
                <a:ext cx="23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f</a:t>
                </a:r>
              </a:p>
            </p:txBody>
          </p:sp>
          <p:sp>
            <p:nvSpPr>
              <p:cNvPr id="26647" name="Line 39"/>
              <p:cNvSpPr>
                <a:spLocks noChangeShapeType="1"/>
              </p:cNvSpPr>
              <p:nvPr/>
            </p:nvSpPr>
            <p:spPr bwMode="auto">
              <a:xfrm flipH="1">
                <a:off x="3788" y="446"/>
                <a:ext cx="507" cy="252"/>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Line 40"/>
              <p:cNvSpPr>
                <a:spLocks noChangeShapeType="1"/>
              </p:cNvSpPr>
              <p:nvPr/>
            </p:nvSpPr>
            <p:spPr bwMode="auto">
              <a:xfrm>
                <a:off x="4529" y="446"/>
                <a:ext cx="507" cy="252"/>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9" name="Line 41"/>
              <p:cNvSpPr>
                <a:spLocks noChangeShapeType="1"/>
              </p:cNvSpPr>
              <p:nvPr/>
            </p:nvSpPr>
            <p:spPr bwMode="auto">
              <a:xfrm flipH="1">
                <a:off x="3476" y="770"/>
                <a:ext cx="19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0" name="Line 42"/>
              <p:cNvSpPr>
                <a:spLocks noChangeShapeType="1"/>
              </p:cNvSpPr>
              <p:nvPr/>
            </p:nvSpPr>
            <p:spPr bwMode="auto">
              <a:xfrm>
                <a:off x="3905" y="770"/>
                <a:ext cx="19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1" name="Line 43"/>
              <p:cNvSpPr>
                <a:spLocks noChangeShapeType="1"/>
              </p:cNvSpPr>
              <p:nvPr/>
            </p:nvSpPr>
            <p:spPr bwMode="auto">
              <a:xfrm flipH="1">
                <a:off x="4724" y="770"/>
                <a:ext cx="19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40" name="Text Box 48"/>
            <p:cNvSpPr txBox="1">
              <a:spLocks noChangeArrowheads="1"/>
            </p:cNvSpPr>
            <p:nvPr/>
          </p:nvSpPr>
          <p:spPr bwMode="auto">
            <a:xfrm>
              <a:off x="3709" y="733"/>
              <a:ext cx="841"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dirty="0">
                  <a:solidFill>
                    <a:srgbClr val="000066"/>
                  </a:solidFill>
                </a:rPr>
                <a:t>完全二叉树</a:t>
              </a:r>
            </a:p>
          </p:txBody>
        </p:sp>
      </p:grpSp>
      <p:grpSp>
        <p:nvGrpSpPr>
          <p:cNvPr id="26628" name="Group 66"/>
          <p:cNvGrpSpPr>
            <a:grpSpLocks/>
          </p:cNvGrpSpPr>
          <p:nvPr/>
        </p:nvGrpSpPr>
        <p:grpSpPr bwMode="auto">
          <a:xfrm>
            <a:off x="6147625" y="4983147"/>
            <a:ext cx="2116138" cy="1428750"/>
            <a:chOff x="4098" y="3142"/>
            <a:chExt cx="1333" cy="900"/>
          </a:xfrm>
        </p:grpSpPr>
        <p:sp>
          <p:nvSpPr>
            <p:cNvPr id="26629" name="Text Box 51"/>
            <p:cNvSpPr txBox="1">
              <a:spLocks noChangeArrowheads="1"/>
            </p:cNvSpPr>
            <p:nvPr/>
          </p:nvSpPr>
          <p:spPr bwMode="auto">
            <a:xfrm>
              <a:off x="4222" y="3673"/>
              <a:ext cx="986"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a:solidFill>
                    <a:srgbClr val="000066"/>
                  </a:solidFill>
                </a:rPr>
                <a:t>非完全二叉树</a:t>
              </a:r>
            </a:p>
          </p:txBody>
        </p:sp>
        <p:sp>
          <p:nvSpPr>
            <p:cNvPr id="26630" name="Oval 54"/>
            <p:cNvSpPr>
              <a:spLocks noChangeArrowheads="1"/>
            </p:cNvSpPr>
            <p:nvPr/>
          </p:nvSpPr>
          <p:spPr bwMode="auto">
            <a:xfrm>
              <a:off x="4793" y="3142"/>
              <a:ext cx="17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a</a:t>
              </a:r>
            </a:p>
          </p:txBody>
        </p:sp>
        <p:sp>
          <p:nvSpPr>
            <p:cNvPr id="26631" name="Oval 55"/>
            <p:cNvSpPr>
              <a:spLocks noChangeArrowheads="1"/>
            </p:cNvSpPr>
            <p:nvPr/>
          </p:nvSpPr>
          <p:spPr bwMode="auto">
            <a:xfrm>
              <a:off x="4330" y="3502"/>
              <a:ext cx="17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b</a:t>
              </a:r>
            </a:p>
          </p:txBody>
        </p:sp>
        <p:sp>
          <p:nvSpPr>
            <p:cNvPr id="26632" name="Oval 56"/>
            <p:cNvSpPr>
              <a:spLocks noChangeArrowheads="1"/>
            </p:cNvSpPr>
            <p:nvPr/>
          </p:nvSpPr>
          <p:spPr bwMode="auto">
            <a:xfrm>
              <a:off x="5257" y="3502"/>
              <a:ext cx="17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c</a:t>
              </a:r>
            </a:p>
          </p:txBody>
        </p:sp>
        <p:sp>
          <p:nvSpPr>
            <p:cNvPr id="26633" name="Oval 57"/>
            <p:cNvSpPr>
              <a:spLocks noChangeArrowheads="1"/>
            </p:cNvSpPr>
            <p:nvPr/>
          </p:nvSpPr>
          <p:spPr bwMode="auto">
            <a:xfrm>
              <a:off x="4098" y="3862"/>
              <a:ext cx="17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d</a:t>
              </a:r>
            </a:p>
          </p:txBody>
        </p:sp>
        <p:sp>
          <p:nvSpPr>
            <p:cNvPr id="26634" name="Oval 59"/>
            <p:cNvSpPr>
              <a:spLocks noChangeArrowheads="1"/>
            </p:cNvSpPr>
            <p:nvPr/>
          </p:nvSpPr>
          <p:spPr bwMode="auto">
            <a:xfrm>
              <a:off x="5025" y="3862"/>
              <a:ext cx="174" cy="180"/>
            </a:xfrm>
            <a:prstGeom prst="ellipse">
              <a:avLst/>
            </a:prstGeom>
            <a:solidFill>
              <a:srgbClr val="FFFF99"/>
            </a:solid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f</a:t>
              </a:r>
            </a:p>
          </p:txBody>
        </p:sp>
        <p:sp>
          <p:nvSpPr>
            <p:cNvPr id="26635" name="Line 60"/>
            <p:cNvSpPr>
              <a:spLocks noChangeShapeType="1"/>
            </p:cNvSpPr>
            <p:nvPr/>
          </p:nvSpPr>
          <p:spPr bwMode="auto">
            <a:xfrm flipH="1">
              <a:off x="4417" y="3250"/>
              <a:ext cx="376" cy="252"/>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Line 61"/>
            <p:cNvSpPr>
              <a:spLocks noChangeShapeType="1"/>
            </p:cNvSpPr>
            <p:nvPr/>
          </p:nvSpPr>
          <p:spPr bwMode="auto">
            <a:xfrm>
              <a:off x="4967" y="3250"/>
              <a:ext cx="377" cy="252"/>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7" name="Line 62"/>
            <p:cNvSpPr>
              <a:spLocks noChangeShapeType="1"/>
            </p:cNvSpPr>
            <p:nvPr/>
          </p:nvSpPr>
          <p:spPr bwMode="auto">
            <a:xfrm flipH="1">
              <a:off x="4185" y="3574"/>
              <a:ext cx="14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Line 64"/>
            <p:cNvSpPr>
              <a:spLocks noChangeShapeType="1"/>
            </p:cNvSpPr>
            <p:nvPr/>
          </p:nvSpPr>
          <p:spPr bwMode="auto">
            <a:xfrm flipH="1">
              <a:off x="5112" y="3574"/>
              <a:ext cx="145" cy="288"/>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sz="half" idx="1"/>
          </p:nvPr>
        </p:nvSpPr>
        <p:spPr>
          <a:xfrm>
            <a:off x="134112" y="898525"/>
            <a:ext cx="9009888" cy="5500688"/>
          </a:xfrm>
        </p:spPr>
        <p:txBody>
          <a:bodyPr/>
          <a:lstStyle/>
          <a:p>
            <a:pPr eaLnBrk="1" hangingPunct="1"/>
            <a:r>
              <a:rPr lang="zh-CN" altLang="en-US" dirty="0"/>
              <a:t>特殊二叉树</a:t>
            </a:r>
            <a:r>
              <a:rPr lang="en-US" altLang="zh-CN" dirty="0">
                <a:latin typeface="Arial" charset="0"/>
              </a:rPr>
              <a:t>——</a:t>
            </a:r>
            <a:r>
              <a:rPr lang="zh-CN" altLang="en-US" dirty="0"/>
              <a:t>完全二叉树</a:t>
            </a:r>
            <a:r>
              <a:rPr lang="en-US" altLang="zh-CN" dirty="0">
                <a:latin typeface="宋体" charset="-122"/>
              </a:rPr>
              <a:t>(1)</a:t>
            </a:r>
            <a:endParaRPr lang="zh-CN" altLang="en-US" dirty="0" smtClean="0"/>
          </a:p>
          <a:p>
            <a:pPr lvl="1" algn="just" eaLnBrk="1" hangingPunct="1">
              <a:buClr>
                <a:srgbClr val="CC0000"/>
              </a:buClr>
            </a:pPr>
            <a:r>
              <a:rPr lang="zh-CN" altLang="zh-CN" kern="1200" dirty="0">
                <a:latin typeface="Verdana" pitchFamily="34" charset="0"/>
                <a:ea typeface="宋体" charset="-122"/>
                <a:cs typeface="+mn-cs"/>
              </a:rPr>
              <a:t>特点</a:t>
            </a:r>
          </a:p>
          <a:p>
            <a:pPr lvl="3" eaLnBrk="1" hangingPunct="1">
              <a:buClr>
                <a:srgbClr val="CC0000"/>
              </a:buClr>
            </a:pPr>
            <a:r>
              <a:rPr lang="zh-CN" altLang="en-US" kern="1200" dirty="0">
                <a:latin typeface="Verdana" pitchFamily="34" charset="0"/>
                <a:ea typeface="宋体" charset="-122"/>
                <a:cs typeface="+mn-cs"/>
              </a:rPr>
              <a:t>叶子结点只可能在层次最大的两层上出现</a:t>
            </a:r>
          </a:p>
          <a:p>
            <a:pPr lvl="3" eaLnBrk="1" hangingPunct="1">
              <a:buClr>
                <a:srgbClr val="CC0000"/>
              </a:buClr>
            </a:pPr>
            <a:r>
              <a:rPr lang="zh-CN" altLang="en-US" kern="1200" dirty="0">
                <a:latin typeface="Verdana" pitchFamily="34" charset="0"/>
                <a:ea typeface="宋体" charset="-122"/>
                <a:cs typeface="+mn-cs"/>
              </a:rPr>
              <a:t>对任一结点，若其右分支下子孙的最大层次为</a:t>
            </a:r>
            <a:r>
              <a:rPr lang="en-US" altLang="zh-CN" kern="1200" dirty="0">
                <a:latin typeface="Verdana" pitchFamily="34" charset="0"/>
                <a:ea typeface="宋体" charset="-122"/>
                <a:cs typeface="+mn-cs"/>
              </a:rPr>
              <a:t>l</a:t>
            </a:r>
            <a:r>
              <a:rPr lang="zh-CN" altLang="en-US" kern="1200" dirty="0">
                <a:latin typeface="Verdana" pitchFamily="34" charset="0"/>
                <a:ea typeface="宋体" charset="-122"/>
                <a:cs typeface="+mn-cs"/>
              </a:rPr>
              <a:t>，</a:t>
            </a:r>
            <a:r>
              <a:rPr lang="zh-CN" altLang="zh-CN" kern="1200" dirty="0">
                <a:latin typeface="Verdana" pitchFamily="34" charset="0"/>
                <a:ea typeface="宋体" charset="-122"/>
                <a:cs typeface="+mn-cs"/>
              </a:rPr>
              <a:t>则其左分支下子孙的最大层次必为</a:t>
            </a:r>
            <a:r>
              <a:rPr lang="en-US" altLang="zh-CN" kern="1200" dirty="0" smtClean="0">
                <a:latin typeface="Verdana" pitchFamily="34" charset="0"/>
                <a:ea typeface="宋体" charset="-122"/>
                <a:cs typeface="+mn-cs"/>
              </a:rPr>
              <a:t>l</a:t>
            </a:r>
            <a:r>
              <a:rPr lang="zh-CN" altLang="zh-CN" kern="1200" dirty="0" smtClean="0">
                <a:latin typeface="Verdana" pitchFamily="34" charset="0"/>
                <a:ea typeface="宋体" charset="-122"/>
                <a:cs typeface="+mn-cs"/>
              </a:rPr>
              <a:t>或</a:t>
            </a:r>
            <a:r>
              <a:rPr lang="en-US" altLang="zh-CN" kern="1200" dirty="0">
                <a:latin typeface="Verdana" pitchFamily="34" charset="0"/>
                <a:ea typeface="宋体" charset="-122"/>
                <a:cs typeface="+mn-cs"/>
              </a:rPr>
              <a:t>l+1</a:t>
            </a:r>
          </a:p>
          <a:p>
            <a:pPr lvl="1" eaLnBrk="1" hangingPunct="1"/>
            <a:r>
              <a:rPr lang="zh-CN" altLang="en-US" dirty="0" smtClean="0"/>
              <a:t>性质</a:t>
            </a:r>
            <a:r>
              <a:rPr lang="en-US" altLang="zh-CN" dirty="0" smtClean="0"/>
              <a:t>4</a:t>
            </a:r>
          </a:p>
          <a:p>
            <a:pPr lvl="2" eaLnBrk="1" hangingPunct="1"/>
            <a:r>
              <a:rPr lang="zh-CN" altLang="en-US" dirty="0" smtClean="0">
                <a:latin typeface="宋体" charset="-122"/>
              </a:rPr>
              <a:t>具有</a:t>
            </a:r>
            <a:r>
              <a:rPr lang="en-US" altLang="zh-CN" i="1" dirty="0" smtClean="0">
                <a:latin typeface="宋体" charset="-122"/>
              </a:rPr>
              <a:t>n</a:t>
            </a:r>
            <a:r>
              <a:rPr lang="zh-CN" altLang="en-US" dirty="0" smtClean="0">
                <a:latin typeface="宋体" charset="-122"/>
              </a:rPr>
              <a:t>个结点的完全二叉树的深度为</a:t>
            </a:r>
            <a:r>
              <a:rPr lang="zh-CN" altLang="en-US" i="1" dirty="0" smtClean="0">
                <a:latin typeface="宋体" charset="-122"/>
                <a:sym typeface="Symbol" pitchFamily="18" charset="2"/>
              </a:rPr>
              <a:t></a:t>
            </a:r>
            <a:r>
              <a:rPr lang="en-US" altLang="zh-CN" i="1" dirty="0" smtClean="0">
                <a:latin typeface="宋体" charset="-122"/>
              </a:rPr>
              <a:t>log</a:t>
            </a:r>
            <a:r>
              <a:rPr lang="en-US" altLang="zh-CN" i="1" baseline="-25000" dirty="0" smtClean="0">
                <a:latin typeface="宋体" charset="-122"/>
              </a:rPr>
              <a:t>2</a:t>
            </a:r>
            <a:r>
              <a:rPr lang="en-US" altLang="zh-CN" i="1" dirty="0" smtClean="0">
                <a:latin typeface="宋体" charset="-122"/>
              </a:rPr>
              <a:t>n</a:t>
            </a:r>
            <a:r>
              <a:rPr lang="en-US" altLang="zh-CN" i="1" dirty="0" smtClean="0">
                <a:latin typeface="宋体" charset="-122"/>
                <a:sym typeface="Symbol" pitchFamily="18" charset="2"/>
              </a:rPr>
              <a:t> </a:t>
            </a:r>
            <a:r>
              <a:rPr lang="en-US" altLang="zh-CN" i="1" dirty="0" smtClean="0">
                <a:latin typeface="宋体" charset="-122"/>
              </a:rPr>
              <a:t>+1</a:t>
            </a:r>
          </a:p>
        </p:txBody>
      </p:sp>
      <p:sp>
        <p:nvSpPr>
          <p:cNvPr id="25603" name="Text Box 3"/>
          <p:cNvSpPr txBox="1">
            <a:spLocks noChangeArrowheads="1"/>
          </p:cNvSpPr>
          <p:nvPr/>
        </p:nvSpPr>
        <p:spPr bwMode="auto">
          <a:xfrm>
            <a:off x="1192149" y="4047808"/>
            <a:ext cx="6278563" cy="193992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dirty="0">
                <a:solidFill>
                  <a:srgbClr val="000066"/>
                </a:solidFill>
              </a:rPr>
              <a:t>证明：</a:t>
            </a:r>
          </a:p>
          <a:p>
            <a:pPr eaLnBrk="1" hangingPunct="1"/>
            <a:r>
              <a:rPr kumimoji="1" lang="zh-CN" altLang="en-US" sz="2000" b="1" dirty="0">
                <a:solidFill>
                  <a:srgbClr val="000066"/>
                </a:solidFill>
              </a:rPr>
              <a:t>       设完全二叉树的深度为 </a:t>
            </a:r>
            <a:r>
              <a:rPr kumimoji="1" lang="en-US" altLang="zh-CN" sz="2000" b="1" i="1" dirty="0">
                <a:solidFill>
                  <a:srgbClr val="000066"/>
                </a:solidFill>
              </a:rPr>
              <a:t>k </a:t>
            </a:r>
            <a:endParaRPr kumimoji="1" lang="en-US" altLang="zh-CN" sz="2000" b="1" dirty="0">
              <a:solidFill>
                <a:srgbClr val="000066"/>
              </a:solidFill>
            </a:endParaRPr>
          </a:p>
          <a:p>
            <a:pPr eaLnBrk="1" hangingPunct="1"/>
            <a:r>
              <a:rPr kumimoji="1" lang="zh-CN" altLang="en-US" sz="2000" b="1" dirty="0">
                <a:solidFill>
                  <a:srgbClr val="000066"/>
                </a:solidFill>
              </a:rPr>
              <a:t>       则根据性质</a:t>
            </a:r>
            <a:r>
              <a:rPr kumimoji="1" lang="en-US" altLang="zh-CN" sz="2000" b="1" dirty="0">
                <a:solidFill>
                  <a:srgbClr val="000066"/>
                </a:solidFill>
              </a:rPr>
              <a:t>2</a:t>
            </a:r>
            <a:r>
              <a:rPr kumimoji="1" lang="zh-CN" altLang="en-US" sz="2000" b="1" dirty="0">
                <a:solidFill>
                  <a:srgbClr val="000066"/>
                </a:solidFill>
              </a:rPr>
              <a:t>得： </a:t>
            </a:r>
            <a:r>
              <a:rPr kumimoji="1" lang="en-US" altLang="en-US" sz="2000" b="1" i="1" dirty="0">
                <a:solidFill>
                  <a:srgbClr val="000066"/>
                </a:solidFill>
              </a:rPr>
              <a:t>2</a:t>
            </a:r>
            <a:r>
              <a:rPr kumimoji="1" lang="en-US" altLang="zh-CN" sz="2000" b="1" i="1" baseline="30000" dirty="0">
                <a:solidFill>
                  <a:srgbClr val="000066"/>
                </a:solidFill>
              </a:rPr>
              <a:t>k-1</a:t>
            </a:r>
            <a:r>
              <a:rPr kumimoji="1" lang="en-US" altLang="zh-CN" sz="2000" b="1" i="1" dirty="0">
                <a:solidFill>
                  <a:srgbClr val="000066"/>
                </a:solidFill>
              </a:rPr>
              <a:t>-1&lt;  n ≤ 2</a:t>
            </a:r>
            <a:r>
              <a:rPr kumimoji="1" lang="en-US" altLang="zh-CN" sz="2000" b="1" i="1" baseline="30000" dirty="0">
                <a:solidFill>
                  <a:srgbClr val="000066"/>
                </a:solidFill>
              </a:rPr>
              <a:t>k</a:t>
            </a:r>
            <a:r>
              <a:rPr kumimoji="1" lang="en-US" altLang="zh-CN" sz="2000" b="1" i="1" dirty="0">
                <a:solidFill>
                  <a:srgbClr val="000066"/>
                </a:solidFill>
              </a:rPr>
              <a:t>-1</a:t>
            </a:r>
            <a:endParaRPr kumimoji="1" lang="en-US" altLang="zh-CN" sz="2000" b="1" dirty="0">
              <a:solidFill>
                <a:srgbClr val="000066"/>
              </a:solidFill>
            </a:endParaRPr>
          </a:p>
          <a:p>
            <a:pPr eaLnBrk="1" hangingPunct="1"/>
            <a:r>
              <a:rPr kumimoji="1" lang="zh-CN" altLang="en-US" sz="2000" b="1" dirty="0">
                <a:solidFill>
                  <a:srgbClr val="000066"/>
                </a:solidFill>
              </a:rPr>
              <a:t>       进一步可得： </a:t>
            </a:r>
            <a:r>
              <a:rPr kumimoji="1" lang="en-US" altLang="en-US" sz="2000" b="1" i="1" dirty="0">
                <a:solidFill>
                  <a:srgbClr val="000066"/>
                </a:solidFill>
              </a:rPr>
              <a:t>2</a:t>
            </a:r>
            <a:r>
              <a:rPr kumimoji="1" lang="en-US" altLang="zh-CN" sz="2000" b="1" i="1" baseline="30000" dirty="0">
                <a:solidFill>
                  <a:srgbClr val="000066"/>
                </a:solidFill>
              </a:rPr>
              <a:t>k-1</a:t>
            </a:r>
            <a:r>
              <a:rPr kumimoji="1" lang="en-US" altLang="zh-CN" sz="2000" b="1" i="1" dirty="0">
                <a:solidFill>
                  <a:srgbClr val="000066"/>
                </a:solidFill>
              </a:rPr>
              <a:t>≤  n &lt; 2</a:t>
            </a:r>
            <a:r>
              <a:rPr kumimoji="1" lang="en-US" altLang="zh-CN" sz="2000" b="1" i="1" baseline="30000" dirty="0">
                <a:solidFill>
                  <a:srgbClr val="000066"/>
                </a:solidFill>
              </a:rPr>
              <a:t>k</a:t>
            </a:r>
            <a:r>
              <a:rPr kumimoji="1" lang="en-US" altLang="zh-CN" sz="2000" b="1" i="1" dirty="0">
                <a:solidFill>
                  <a:srgbClr val="000066"/>
                </a:solidFill>
              </a:rPr>
              <a:t>  </a:t>
            </a:r>
          </a:p>
          <a:p>
            <a:pPr eaLnBrk="1" hangingPunct="1"/>
            <a:r>
              <a:rPr kumimoji="1" lang="en-US" altLang="zh-CN" sz="2000" b="1" dirty="0">
                <a:solidFill>
                  <a:srgbClr val="000066"/>
                </a:solidFill>
              </a:rPr>
              <a:t>       </a:t>
            </a:r>
            <a:r>
              <a:rPr kumimoji="1" lang="zh-CN" altLang="en-US" sz="2000" b="1" dirty="0">
                <a:solidFill>
                  <a:srgbClr val="000066"/>
                </a:solidFill>
              </a:rPr>
              <a:t>即  </a:t>
            </a:r>
            <a:r>
              <a:rPr kumimoji="1" lang="en-US" altLang="en-US" sz="2000" b="1" i="1" dirty="0">
                <a:solidFill>
                  <a:srgbClr val="000066"/>
                </a:solidFill>
              </a:rPr>
              <a:t> </a:t>
            </a:r>
            <a:r>
              <a:rPr kumimoji="1" lang="en-US" altLang="zh-CN" sz="2000" b="1" i="1" dirty="0">
                <a:solidFill>
                  <a:srgbClr val="000066"/>
                </a:solidFill>
              </a:rPr>
              <a:t>k-1 ≤  log</a:t>
            </a:r>
            <a:r>
              <a:rPr kumimoji="1" lang="en-US" altLang="zh-CN" sz="2000" b="1" i="1" baseline="-25000" dirty="0">
                <a:solidFill>
                  <a:srgbClr val="000066"/>
                </a:solidFill>
              </a:rPr>
              <a:t>2</a:t>
            </a:r>
            <a:r>
              <a:rPr kumimoji="1" lang="en-US" altLang="zh-CN" sz="2000" b="1" i="1" dirty="0">
                <a:solidFill>
                  <a:srgbClr val="000066"/>
                </a:solidFill>
              </a:rPr>
              <a:t> n &lt; k </a:t>
            </a:r>
          </a:p>
          <a:p>
            <a:pPr eaLnBrk="1" hangingPunct="1"/>
            <a:r>
              <a:rPr kumimoji="1" lang="zh-CN" altLang="en-US" sz="2000" b="1" dirty="0">
                <a:solidFill>
                  <a:srgbClr val="000066"/>
                </a:solidFill>
              </a:rPr>
              <a:t>因为 </a:t>
            </a:r>
            <a:r>
              <a:rPr kumimoji="1" lang="en-US" altLang="zh-CN" sz="2000" b="1" i="1" dirty="0">
                <a:solidFill>
                  <a:srgbClr val="000066"/>
                </a:solidFill>
              </a:rPr>
              <a:t>k </a:t>
            </a:r>
            <a:r>
              <a:rPr kumimoji="1" lang="zh-CN" altLang="en-US" sz="2000" b="1" dirty="0">
                <a:solidFill>
                  <a:srgbClr val="000066"/>
                </a:solidFill>
              </a:rPr>
              <a:t>只能是整数，因此， </a:t>
            </a:r>
            <a:r>
              <a:rPr kumimoji="1" lang="en-US" altLang="zh-CN" sz="2000" b="1" i="1" dirty="0">
                <a:solidFill>
                  <a:srgbClr val="000066"/>
                </a:solidFill>
              </a:rPr>
              <a:t>k =</a:t>
            </a:r>
            <a:r>
              <a:rPr kumimoji="1" lang="en-US" altLang="zh-CN" sz="2000" b="1" i="1" dirty="0">
                <a:solidFill>
                  <a:srgbClr val="000066"/>
                </a:solidFill>
                <a:sym typeface="Symbol" pitchFamily="18" charset="2"/>
              </a:rPr>
              <a:t>log</a:t>
            </a:r>
            <a:r>
              <a:rPr kumimoji="1" lang="en-US" altLang="zh-CN" sz="2000" b="1" i="1" baseline="-25000" dirty="0">
                <a:solidFill>
                  <a:srgbClr val="000066"/>
                </a:solidFill>
                <a:sym typeface="Symbol" pitchFamily="18" charset="2"/>
              </a:rPr>
              <a:t>2</a:t>
            </a:r>
            <a:r>
              <a:rPr kumimoji="1" lang="en-US" altLang="zh-CN" sz="2000" b="1" i="1" dirty="0">
                <a:solidFill>
                  <a:srgbClr val="000066"/>
                </a:solidFill>
                <a:sym typeface="Symbol" pitchFamily="18" charset="2"/>
              </a:rPr>
              <a:t>n</a:t>
            </a:r>
            <a:r>
              <a:rPr kumimoji="1" lang="en-US" altLang="zh-CN" sz="2000" b="1" i="1" dirty="0">
                <a:solidFill>
                  <a:srgbClr val="000066"/>
                </a:solidFill>
              </a:rPr>
              <a:t>  + 1 </a:t>
            </a:r>
            <a:r>
              <a:rPr kumimoji="1" lang="zh-CN" altLang="en-US" sz="2000" b="1" dirty="0">
                <a:solidFill>
                  <a:srgbClr val="000066"/>
                </a:solidFill>
              </a:rPr>
              <a:t>。</a:t>
            </a:r>
          </a:p>
        </p:txBody>
      </p:sp>
    </p:spTree>
    <p:extLst>
      <p:ext uri="{BB962C8B-B14F-4D97-AF65-F5344CB8AC3E}">
        <p14:creationId xmlns:p14="http://schemas.microsoft.com/office/powerpoint/2010/main" val="1423711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30213" y="939800"/>
            <a:ext cx="8107362" cy="558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特殊二叉树</a:t>
            </a:r>
            <a:r>
              <a:rPr lang="en-US" altLang="zh-CN" sz="3200" b="1" dirty="0">
                <a:solidFill>
                  <a:srgbClr val="000066"/>
                </a:solidFill>
                <a:latin typeface="Arial" charset="0"/>
              </a:rPr>
              <a:t>——</a:t>
            </a:r>
            <a:r>
              <a:rPr lang="zh-CN" altLang="en-US" sz="3200" b="1" dirty="0">
                <a:solidFill>
                  <a:srgbClr val="000066"/>
                </a:solidFill>
              </a:rPr>
              <a:t>完全二叉树</a:t>
            </a:r>
            <a:r>
              <a:rPr lang="en-US" altLang="zh-CN" sz="3200" b="1" dirty="0" smtClean="0">
                <a:solidFill>
                  <a:srgbClr val="000066"/>
                </a:solidFill>
                <a:latin typeface="宋体" charset="-122"/>
              </a:rPr>
              <a:t>(2)</a:t>
            </a:r>
            <a:endParaRPr lang="en-US" altLang="zh-CN" sz="3200" b="1" dirty="0">
              <a:solidFill>
                <a:srgbClr val="000066"/>
              </a:solidFill>
              <a:latin typeface="宋体" charset="-122"/>
            </a:endParaRPr>
          </a:p>
          <a:p>
            <a:pPr marL="908050" lvl="1" indent="-436563">
              <a:spcBef>
                <a:spcPct val="20000"/>
              </a:spcBef>
              <a:buClr>
                <a:schemeClr val="accent2"/>
              </a:buClr>
              <a:buFont typeface="Wingdings" pitchFamily="2" charset="2"/>
              <a:buChar char="n"/>
            </a:pPr>
            <a:r>
              <a:rPr lang="zh-CN" altLang="en-US" sz="2800" b="1" dirty="0" smtClean="0">
                <a:solidFill>
                  <a:srgbClr val="000066"/>
                </a:solidFill>
              </a:rPr>
              <a:t>性质</a:t>
            </a:r>
            <a:r>
              <a:rPr lang="en-US" altLang="zh-CN" sz="2800" b="1" dirty="0">
                <a:solidFill>
                  <a:srgbClr val="000066"/>
                </a:solidFill>
              </a:rPr>
              <a:t>5</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如果将一棵有</a:t>
            </a:r>
            <a:r>
              <a:rPr kumimoji="1" lang="en-US" altLang="zh-CN" sz="2400" b="1" dirty="0">
                <a:solidFill>
                  <a:srgbClr val="000066"/>
                </a:solidFill>
                <a:latin typeface="宋体" charset="-122"/>
              </a:rPr>
              <a:t>n</a:t>
            </a:r>
            <a:r>
              <a:rPr kumimoji="1" lang="zh-CN" altLang="en-US" sz="2400" b="1" dirty="0">
                <a:solidFill>
                  <a:srgbClr val="000066"/>
                </a:solidFill>
              </a:rPr>
              <a:t>个结点的</a:t>
            </a:r>
            <a:r>
              <a:rPr kumimoji="1" lang="zh-CN" altLang="en-US" sz="2400" b="1" dirty="0">
                <a:solidFill>
                  <a:srgbClr val="FF0000"/>
                </a:solidFill>
              </a:rPr>
              <a:t>完全二叉树</a:t>
            </a:r>
            <a:r>
              <a:rPr kumimoji="1" lang="zh-CN" altLang="en-US" sz="2400" b="1" dirty="0">
                <a:solidFill>
                  <a:srgbClr val="000066"/>
                </a:solidFill>
              </a:rPr>
              <a:t>从上到下，从左到右对结点编号</a:t>
            </a:r>
            <a:r>
              <a:rPr kumimoji="1" lang="en-US" altLang="zh-CN" sz="2400" b="1" dirty="0">
                <a:solidFill>
                  <a:srgbClr val="000066"/>
                </a:solidFill>
                <a:latin typeface="宋体" charset="-122"/>
              </a:rPr>
              <a:t>1</a:t>
            </a:r>
            <a:r>
              <a:rPr kumimoji="1" lang="zh-CN" altLang="en-US" sz="2400" b="1" dirty="0">
                <a:solidFill>
                  <a:srgbClr val="000066"/>
                </a:solidFill>
                <a:latin typeface="宋体" charset="-122"/>
              </a:rPr>
              <a:t>，</a:t>
            </a:r>
            <a:r>
              <a:rPr kumimoji="1" lang="en-US" altLang="zh-CN" sz="2400" b="1" dirty="0">
                <a:solidFill>
                  <a:srgbClr val="000066"/>
                </a:solidFill>
                <a:latin typeface="宋体" charset="-122"/>
              </a:rPr>
              <a:t>2</a:t>
            </a:r>
            <a:r>
              <a:rPr kumimoji="1" lang="zh-CN" altLang="en-US" sz="2400" b="1" dirty="0">
                <a:solidFill>
                  <a:srgbClr val="000066"/>
                </a:solidFill>
                <a:latin typeface="宋体" charset="-122"/>
              </a:rPr>
              <a:t>，</a:t>
            </a:r>
            <a:r>
              <a:rPr kumimoji="1" lang="en-US" altLang="zh-CN" sz="2400" b="1" dirty="0">
                <a:solidFill>
                  <a:srgbClr val="000066"/>
                </a:solidFill>
                <a:latin typeface="宋体" charset="-122"/>
              </a:rPr>
              <a:t>…</a:t>
            </a:r>
            <a:r>
              <a:rPr kumimoji="1" lang="zh-CN" altLang="en-US" sz="2400" b="1" dirty="0">
                <a:solidFill>
                  <a:srgbClr val="000066"/>
                </a:solidFill>
                <a:latin typeface="宋体" charset="-122"/>
              </a:rPr>
              <a:t>，</a:t>
            </a:r>
            <a:r>
              <a:rPr kumimoji="1" lang="en-US" altLang="zh-CN" sz="2400" b="1" dirty="0">
                <a:solidFill>
                  <a:srgbClr val="000066"/>
                </a:solidFill>
                <a:latin typeface="宋体" charset="-122"/>
              </a:rPr>
              <a:t>n</a:t>
            </a:r>
            <a:r>
              <a:rPr kumimoji="1" lang="zh-CN" altLang="en-US" sz="2400" b="1" dirty="0">
                <a:solidFill>
                  <a:srgbClr val="000066"/>
                </a:solidFill>
              </a:rPr>
              <a:t>，然后按此编号将该二叉树中各结点顺序地存放于一个一维数组中，并简称编号为</a:t>
            </a:r>
            <a:r>
              <a:rPr kumimoji="1" lang="en-US" altLang="zh-CN" sz="2400" b="1" dirty="0">
                <a:solidFill>
                  <a:srgbClr val="000066"/>
                </a:solidFill>
                <a:latin typeface="宋体" charset="-122"/>
              </a:rPr>
              <a:t>j</a:t>
            </a:r>
            <a:r>
              <a:rPr kumimoji="1" lang="zh-CN" altLang="en-US" sz="2400" b="1" dirty="0">
                <a:solidFill>
                  <a:srgbClr val="000066"/>
                </a:solidFill>
              </a:rPr>
              <a:t>的结点为 </a:t>
            </a:r>
            <a:r>
              <a:rPr kumimoji="1" lang="en-US" altLang="zh-CN" sz="2400" b="1" dirty="0">
                <a:solidFill>
                  <a:srgbClr val="000066"/>
                </a:solidFill>
                <a:latin typeface="宋体" charset="-122"/>
              </a:rPr>
              <a:t>j</a:t>
            </a:r>
            <a:r>
              <a:rPr kumimoji="1" lang="zh-CN" altLang="en-US" sz="2400" b="1" dirty="0">
                <a:solidFill>
                  <a:srgbClr val="000066"/>
                </a:solidFill>
                <a:latin typeface="宋体" charset="-122"/>
              </a:rPr>
              <a:t>（</a:t>
            </a:r>
            <a:r>
              <a:rPr kumimoji="1" lang="en-US" altLang="zh-CN" sz="2400" b="1" dirty="0">
                <a:solidFill>
                  <a:srgbClr val="000066"/>
                </a:solidFill>
                <a:latin typeface="宋体" charset="-122"/>
              </a:rPr>
              <a:t>1≤j≤n</a:t>
            </a:r>
            <a:r>
              <a:rPr kumimoji="1" lang="zh-CN" altLang="en-US" sz="2400" b="1" dirty="0" smtClean="0">
                <a:solidFill>
                  <a:srgbClr val="000066"/>
                </a:solidFill>
                <a:latin typeface="宋体" charset="-122"/>
              </a:rPr>
              <a:t>）</a:t>
            </a:r>
            <a:endParaRPr kumimoji="1" lang="zh-CN" altLang="en-US" sz="2400" b="1" dirty="0">
              <a:solidFill>
                <a:srgbClr val="000066"/>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97536" y="925513"/>
            <a:ext cx="8814816" cy="5500687"/>
          </a:xfrm>
        </p:spPr>
        <p:txBody>
          <a:bodyPr/>
          <a:lstStyle/>
          <a:p>
            <a:pPr eaLnBrk="1" hangingPunct="1"/>
            <a:r>
              <a:rPr lang="zh-CN" altLang="en-US" dirty="0" smtClean="0"/>
              <a:t>特殊二叉树</a:t>
            </a:r>
            <a:r>
              <a:rPr lang="en-US" altLang="zh-CN" dirty="0" smtClean="0">
                <a:latin typeface="Arial" charset="0"/>
              </a:rPr>
              <a:t>——</a:t>
            </a:r>
            <a:r>
              <a:rPr lang="zh-CN" altLang="en-US" dirty="0" smtClean="0"/>
              <a:t>完全二叉树</a:t>
            </a:r>
            <a:r>
              <a:rPr lang="en-US" altLang="zh-CN" dirty="0" smtClean="0">
                <a:latin typeface="宋体" charset="-122"/>
              </a:rPr>
              <a:t>(3)</a:t>
            </a:r>
            <a:endParaRPr lang="en-US" altLang="zh-CN" dirty="0" smtClean="0"/>
          </a:p>
          <a:p>
            <a:pPr lvl="1" eaLnBrk="1" hangingPunct="1"/>
            <a:r>
              <a:rPr lang="zh-CN" altLang="en-US" dirty="0" smtClean="0"/>
              <a:t>性质</a:t>
            </a:r>
            <a:r>
              <a:rPr lang="en-US" altLang="zh-CN" dirty="0" smtClean="0"/>
              <a:t>5</a:t>
            </a:r>
          </a:p>
          <a:p>
            <a:pPr lvl="2" eaLnBrk="1" hangingPunct="1"/>
            <a:r>
              <a:rPr kumimoji="1" lang="zh-CN" altLang="en-US" dirty="0" smtClean="0"/>
              <a:t>如下结论成立</a:t>
            </a:r>
          </a:p>
          <a:p>
            <a:pPr lvl="3" eaLnBrk="1" hangingPunct="1"/>
            <a:r>
              <a:rPr kumimoji="1" lang="zh-CN" altLang="en-US" dirty="0" smtClean="0"/>
              <a:t>若 </a:t>
            </a:r>
            <a:r>
              <a:rPr kumimoji="1" lang="en-US" altLang="zh-CN" dirty="0" smtClean="0"/>
              <a:t>j=1</a:t>
            </a:r>
            <a:r>
              <a:rPr kumimoji="1" lang="zh-CN" altLang="en-US" dirty="0" smtClean="0"/>
              <a:t>，则结点</a:t>
            </a:r>
            <a:r>
              <a:rPr kumimoji="1" lang="en-US" altLang="zh-CN" dirty="0" smtClean="0"/>
              <a:t>j</a:t>
            </a:r>
            <a:r>
              <a:rPr kumimoji="1" lang="zh-CN" altLang="en-US" dirty="0" smtClean="0"/>
              <a:t>为根结点，无双亲，否则</a:t>
            </a:r>
            <a:r>
              <a:rPr kumimoji="1" lang="en-US" altLang="zh-CN" dirty="0" smtClean="0"/>
              <a:t>j</a:t>
            </a:r>
            <a:r>
              <a:rPr kumimoji="1" lang="zh-CN" altLang="en-US" dirty="0" smtClean="0"/>
              <a:t>的双亲为 </a:t>
            </a:r>
            <a:r>
              <a:rPr kumimoji="1" lang="zh-CN" altLang="en-US" dirty="0" smtClean="0">
                <a:sym typeface="Symbol" pitchFamily="18" charset="2"/>
              </a:rPr>
              <a:t></a:t>
            </a:r>
            <a:r>
              <a:rPr kumimoji="1" lang="en-US" altLang="zh-CN" dirty="0" smtClean="0"/>
              <a:t>j/2</a:t>
            </a:r>
            <a:r>
              <a:rPr kumimoji="1" lang="en-US" altLang="zh-CN" dirty="0" smtClean="0">
                <a:sym typeface="Symbol" pitchFamily="18" charset="2"/>
              </a:rPr>
              <a:t></a:t>
            </a:r>
            <a:endParaRPr kumimoji="1" lang="en-US" altLang="zh-CN" dirty="0" smtClean="0"/>
          </a:p>
          <a:p>
            <a:pPr lvl="3" eaLnBrk="1" hangingPunct="1"/>
            <a:r>
              <a:rPr kumimoji="1" lang="zh-CN" altLang="en-US" dirty="0" smtClean="0"/>
              <a:t>若</a:t>
            </a:r>
            <a:r>
              <a:rPr kumimoji="1" lang="en-US" altLang="zh-CN" dirty="0" smtClean="0"/>
              <a:t>2j≤n</a:t>
            </a:r>
            <a:r>
              <a:rPr kumimoji="1" lang="zh-CN" altLang="en-US" dirty="0" smtClean="0"/>
              <a:t>，则结点</a:t>
            </a:r>
            <a:r>
              <a:rPr kumimoji="1" lang="en-US" altLang="zh-CN" dirty="0" smtClean="0"/>
              <a:t>j</a:t>
            </a:r>
            <a:r>
              <a:rPr kumimoji="1" lang="zh-CN" altLang="en-US" dirty="0" smtClean="0"/>
              <a:t>的左孩子为</a:t>
            </a:r>
            <a:r>
              <a:rPr kumimoji="1" lang="en-US" altLang="zh-CN" dirty="0" smtClean="0"/>
              <a:t>2j</a:t>
            </a:r>
            <a:r>
              <a:rPr kumimoji="1" lang="zh-CN" altLang="en-US" dirty="0" smtClean="0"/>
              <a:t>，否则无左孩子。即满足</a:t>
            </a:r>
            <a:r>
              <a:rPr kumimoji="1" lang="en-US" altLang="zh-CN" dirty="0" smtClean="0"/>
              <a:t>2j&gt;n</a:t>
            </a:r>
            <a:r>
              <a:rPr kumimoji="1" lang="zh-CN" altLang="en-US" dirty="0" smtClean="0"/>
              <a:t>的结点为叶子结点</a:t>
            </a:r>
          </a:p>
          <a:p>
            <a:pPr lvl="3" eaLnBrk="1" hangingPunct="1"/>
            <a:r>
              <a:rPr kumimoji="1" lang="zh-CN" altLang="en-US" dirty="0" smtClean="0"/>
              <a:t>若</a:t>
            </a:r>
            <a:r>
              <a:rPr kumimoji="1" lang="en-US" altLang="zh-CN" dirty="0" smtClean="0"/>
              <a:t>2j+1≤n</a:t>
            </a:r>
            <a:r>
              <a:rPr kumimoji="1" lang="zh-CN" altLang="en-US" dirty="0" smtClean="0"/>
              <a:t>，则结点</a:t>
            </a:r>
            <a:r>
              <a:rPr kumimoji="1" lang="en-US" altLang="zh-CN" dirty="0" smtClean="0"/>
              <a:t>j</a:t>
            </a:r>
            <a:r>
              <a:rPr kumimoji="1" lang="zh-CN" altLang="en-US" dirty="0" smtClean="0"/>
              <a:t>的右孩子为</a:t>
            </a:r>
            <a:r>
              <a:rPr kumimoji="1" lang="en-US" altLang="zh-CN" dirty="0" smtClean="0"/>
              <a:t>2j+1</a:t>
            </a:r>
            <a:r>
              <a:rPr kumimoji="1" lang="zh-CN" altLang="en-US" dirty="0" smtClean="0"/>
              <a:t>，否则无右孩子</a:t>
            </a:r>
          </a:p>
          <a:p>
            <a:pPr lvl="3" eaLnBrk="1" hangingPunct="1"/>
            <a:r>
              <a:rPr kumimoji="1" lang="zh-CN" altLang="en-US" dirty="0" smtClean="0"/>
              <a:t>若结点</a:t>
            </a:r>
            <a:r>
              <a:rPr kumimoji="1" lang="en-US" altLang="zh-CN" dirty="0" smtClean="0"/>
              <a:t>j</a:t>
            </a:r>
            <a:r>
              <a:rPr kumimoji="1" lang="zh-CN" altLang="en-US" dirty="0" smtClean="0"/>
              <a:t>序号为奇数且不等于</a:t>
            </a:r>
            <a:r>
              <a:rPr kumimoji="1" lang="en-US" altLang="zh-CN" dirty="0" smtClean="0"/>
              <a:t>1</a:t>
            </a:r>
            <a:r>
              <a:rPr kumimoji="1" lang="zh-CN" altLang="en-US" dirty="0" smtClean="0"/>
              <a:t>，则它的左兄弟为</a:t>
            </a:r>
            <a:r>
              <a:rPr kumimoji="1" lang="en-US" altLang="zh-CN" dirty="0" smtClean="0"/>
              <a:t>j-1</a:t>
            </a:r>
          </a:p>
          <a:p>
            <a:pPr lvl="3" eaLnBrk="1" hangingPunct="1"/>
            <a:r>
              <a:rPr kumimoji="1" lang="zh-CN" altLang="en-US" dirty="0" smtClean="0"/>
              <a:t>若结点</a:t>
            </a:r>
            <a:r>
              <a:rPr kumimoji="1" lang="en-US" altLang="zh-CN" dirty="0" smtClean="0"/>
              <a:t>j</a:t>
            </a:r>
            <a:r>
              <a:rPr kumimoji="1" lang="zh-CN" altLang="en-US" dirty="0" smtClean="0"/>
              <a:t>序号为偶数且不等于</a:t>
            </a:r>
            <a:r>
              <a:rPr kumimoji="1" lang="en-US" altLang="zh-CN" dirty="0" smtClean="0"/>
              <a:t>n</a:t>
            </a:r>
            <a:r>
              <a:rPr kumimoji="1" lang="zh-CN" altLang="en-US" dirty="0" smtClean="0"/>
              <a:t>，它的右兄弟为</a:t>
            </a:r>
            <a:r>
              <a:rPr kumimoji="1" lang="en-US" altLang="zh-CN" dirty="0" smtClean="0"/>
              <a:t>j+1</a:t>
            </a:r>
          </a:p>
          <a:p>
            <a:pPr lvl="3" eaLnBrk="1" hangingPunct="1"/>
            <a:r>
              <a:rPr kumimoji="1" lang="zh-CN" altLang="en-US" dirty="0" smtClean="0"/>
              <a:t>结点</a:t>
            </a:r>
            <a:r>
              <a:rPr kumimoji="1" lang="en-US" altLang="zh-CN" dirty="0" smtClean="0"/>
              <a:t>j</a:t>
            </a:r>
            <a:r>
              <a:rPr kumimoji="1" lang="zh-CN" altLang="en-US" dirty="0" smtClean="0"/>
              <a:t>所在层数</a:t>
            </a:r>
            <a:r>
              <a:rPr kumimoji="1" lang="en-US" altLang="zh-CN" dirty="0" smtClean="0"/>
              <a:t>(</a:t>
            </a:r>
            <a:r>
              <a:rPr kumimoji="1" lang="zh-CN" altLang="en-US" dirty="0" smtClean="0"/>
              <a:t>层次</a:t>
            </a:r>
            <a:r>
              <a:rPr kumimoji="1" lang="en-US" altLang="zh-CN" dirty="0" smtClean="0"/>
              <a:t>)</a:t>
            </a:r>
            <a:r>
              <a:rPr kumimoji="1" lang="zh-CN" altLang="en-US" dirty="0" smtClean="0"/>
              <a:t>为</a:t>
            </a:r>
            <a:r>
              <a:rPr kumimoji="1" lang="zh-CN" altLang="en-US" dirty="0" smtClean="0">
                <a:sym typeface="Symbol" pitchFamily="18" charset="2"/>
              </a:rPr>
              <a:t></a:t>
            </a:r>
            <a:r>
              <a:rPr kumimoji="1" lang="en-US" altLang="zh-CN" dirty="0" smtClean="0"/>
              <a:t>log</a:t>
            </a:r>
            <a:r>
              <a:rPr kumimoji="1" lang="en-US" altLang="zh-CN" baseline="-25000" dirty="0" smtClean="0"/>
              <a:t>2</a:t>
            </a:r>
            <a:r>
              <a:rPr kumimoji="1" lang="en-US" altLang="zh-CN" dirty="0" smtClean="0"/>
              <a:t>j</a:t>
            </a:r>
            <a:r>
              <a:rPr kumimoji="1" lang="en-US" altLang="zh-CN" dirty="0" smtClean="0">
                <a:sym typeface="Symbol" pitchFamily="18" charset="2"/>
              </a:rPr>
              <a:t></a:t>
            </a:r>
            <a:r>
              <a:rPr kumimoji="1" lang="en-US" altLang="zh-CN" dirty="0" smtClean="0"/>
              <a:t>+1</a:t>
            </a:r>
          </a:p>
          <a:p>
            <a:pPr lvl="3" eaLnBrk="1" hangingPunct="1"/>
            <a:endParaRPr kumimoji="1"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r>
              <a:rPr lang="zh-CN" altLang="en-US" dirty="0" smtClean="0"/>
              <a:t>特殊二叉树</a:t>
            </a:r>
          </a:p>
          <a:p>
            <a:pPr lvl="1" eaLnBrk="1" hangingPunct="1"/>
            <a:r>
              <a:rPr kumimoji="1" lang="zh-CN" altLang="en-US" dirty="0" smtClean="0"/>
              <a:t>提示</a:t>
            </a:r>
          </a:p>
          <a:p>
            <a:pPr lvl="2" eaLnBrk="1" hangingPunct="1"/>
            <a:r>
              <a:rPr kumimoji="1" lang="zh-CN" altLang="en-US" dirty="0" smtClean="0"/>
              <a:t>满二叉树一定是一棵完全二叉树，反之完全二叉树不一定是一棵满二叉树</a:t>
            </a:r>
          </a:p>
          <a:p>
            <a:pPr lvl="2" eaLnBrk="1" hangingPunct="1"/>
            <a:r>
              <a:rPr kumimoji="1" lang="zh-CN" altLang="en-US" dirty="0" smtClean="0"/>
              <a:t>满二叉树的叶子结点全部在最底层，而完全二叉树的叶子结点可以分布在最下面两层</a:t>
            </a:r>
          </a:p>
          <a:p>
            <a:pPr lvl="1" eaLnBrk="1" hangingPunct="1"/>
            <a:r>
              <a:rPr kumimoji="1" lang="zh-CN" altLang="en-US" dirty="0" smtClean="0"/>
              <a:t>例：深度为</a:t>
            </a:r>
            <a:r>
              <a:rPr kumimoji="1" lang="en-US" altLang="zh-CN" dirty="0" smtClean="0"/>
              <a:t>4</a:t>
            </a:r>
            <a:r>
              <a:rPr kumimoji="1" lang="zh-CN" altLang="en-US" dirty="0" smtClean="0"/>
              <a:t>的满二叉树和完全二叉树</a:t>
            </a:r>
          </a:p>
        </p:txBody>
      </p:sp>
      <p:grpSp>
        <p:nvGrpSpPr>
          <p:cNvPr id="29699" name="Group 3"/>
          <p:cNvGrpSpPr>
            <a:grpSpLocks/>
          </p:cNvGrpSpPr>
          <p:nvPr/>
        </p:nvGrpSpPr>
        <p:grpSpPr bwMode="auto">
          <a:xfrm>
            <a:off x="1211263" y="4222750"/>
            <a:ext cx="2965450" cy="2173288"/>
            <a:chOff x="4410" y="7866"/>
            <a:chExt cx="3294" cy="2106"/>
          </a:xfrm>
        </p:grpSpPr>
        <p:sp>
          <p:nvSpPr>
            <p:cNvPr id="29733" name="Line 4"/>
            <p:cNvSpPr>
              <a:spLocks noChangeShapeType="1"/>
            </p:cNvSpPr>
            <p:nvPr/>
          </p:nvSpPr>
          <p:spPr bwMode="auto">
            <a:xfrm flipH="1">
              <a:off x="5693" y="816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Line 5"/>
            <p:cNvSpPr>
              <a:spLocks noChangeShapeType="1"/>
            </p:cNvSpPr>
            <p:nvPr/>
          </p:nvSpPr>
          <p:spPr bwMode="auto">
            <a:xfrm>
              <a:off x="6263" y="8163"/>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6"/>
            <p:cNvSpPr>
              <a:spLocks noChangeShapeType="1"/>
            </p:cNvSpPr>
            <p:nvPr/>
          </p:nvSpPr>
          <p:spPr bwMode="auto">
            <a:xfrm rot="718953">
              <a:off x="6743" y="869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7"/>
            <p:cNvSpPr>
              <a:spLocks noChangeShapeType="1"/>
            </p:cNvSpPr>
            <p:nvPr/>
          </p:nvSpPr>
          <p:spPr bwMode="auto">
            <a:xfrm rot="1105291">
              <a:off x="5867" y="9332"/>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8"/>
            <p:cNvSpPr>
              <a:spLocks noChangeShapeType="1"/>
            </p:cNvSpPr>
            <p:nvPr/>
          </p:nvSpPr>
          <p:spPr bwMode="auto">
            <a:xfrm flipH="1">
              <a:off x="5611" y="931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Line 9"/>
            <p:cNvSpPr>
              <a:spLocks noChangeShapeType="1"/>
            </p:cNvSpPr>
            <p:nvPr/>
          </p:nvSpPr>
          <p:spPr bwMode="auto">
            <a:xfrm rot="652010">
              <a:off x="4912" y="933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9" name="Line 10"/>
            <p:cNvSpPr>
              <a:spLocks noChangeShapeType="1"/>
            </p:cNvSpPr>
            <p:nvPr/>
          </p:nvSpPr>
          <p:spPr bwMode="auto">
            <a:xfrm rot="90586" flipH="1">
              <a:off x="4619" y="9288"/>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0" name="Line 11"/>
            <p:cNvSpPr>
              <a:spLocks noChangeShapeType="1"/>
            </p:cNvSpPr>
            <p:nvPr/>
          </p:nvSpPr>
          <p:spPr bwMode="auto">
            <a:xfrm flipH="1">
              <a:off x="4982" y="8638"/>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41" name="Group 12"/>
            <p:cNvGrpSpPr>
              <a:grpSpLocks/>
            </p:cNvGrpSpPr>
            <p:nvPr/>
          </p:nvGrpSpPr>
          <p:grpSpPr bwMode="auto">
            <a:xfrm>
              <a:off x="5959" y="7866"/>
              <a:ext cx="397" cy="412"/>
              <a:chOff x="8210" y="9873"/>
              <a:chExt cx="397" cy="412"/>
            </a:xfrm>
          </p:grpSpPr>
          <p:sp>
            <p:nvSpPr>
              <p:cNvPr id="29790" name="Text Box 13"/>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A</a:t>
                </a:r>
                <a:endParaRPr kumimoji="1" lang="en-US" altLang="zh-CN" sz="2800">
                  <a:latin typeface="Tahoma" pitchFamily="34" charset="0"/>
                </a:endParaRPr>
              </a:p>
            </p:txBody>
          </p:sp>
          <p:sp>
            <p:nvSpPr>
              <p:cNvPr id="29791" name="Oval 14"/>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42" name="Group 15"/>
            <p:cNvGrpSpPr>
              <a:grpSpLocks/>
            </p:cNvGrpSpPr>
            <p:nvPr/>
          </p:nvGrpSpPr>
          <p:grpSpPr bwMode="auto">
            <a:xfrm>
              <a:off x="5419" y="8354"/>
              <a:ext cx="397" cy="412"/>
              <a:chOff x="8210" y="9873"/>
              <a:chExt cx="397" cy="412"/>
            </a:xfrm>
          </p:grpSpPr>
          <p:sp>
            <p:nvSpPr>
              <p:cNvPr id="29788" name="Text Box 16"/>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B</a:t>
                </a:r>
                <a:endParaRPr kumimoji="1" lang="en-US" altLang="zh-CN" sz="2800">
                  <a:latin typeface="Tahoma" pitchFamily="34" charset="0"/>
                </a:endParaRPr>
              </a:p>
            </p:txBody>
          </p:sp>
          <p:sp>
            <p:nvSpPr>
              <p:cNvPr id="29789" name="Oval 17"/>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43" name="Group 18"/>
            <p:cNvGrpSpPr>
              <a:grpSpLocks/>
            </p:cNvGrpSpPr>
            <p:nvPr/>
          </p:nvGrpSpPr>
          <p:grpSpPr bwMode="auto">
            <a:xfrm>
              <a:off x="6479" y="8360"/>
              <a:ext cx="397" cy="412"/>
              <a:chOff x="8210" y="9873"/>
              <a:chExt cx="397" cy="412"/>
            </a:xfrm>
          </p:grpSpPr>
          <p:sp>
            <p:nvSpPr>
              <p:cNvPr id="29786" name="Text Box 19"/>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C</a:t>
                </a:r>
                <a:endParaRPr kumimoji="1" lang="en-US" altLang="zh-CN" sz="2800">
                  <a:latin typeface="Tahoma" pitchFamily="34" charset="0"/>
                </a:endParaRPr>
              </a:p>
            </p:txBody>
          </p:sp>
          <p:sp>
            <p:nvSpPr>
              <p:cNvPr id="29787" name="Oval 20"/>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44" name="Group 21"/>
            <p:cNvGrpSpPr>
              <a:grpSpLocks/>
            </p:cNvGrpSpPr>
            <p:nvPr/>
          </p:nvGrpSpPr>
          <p:grpSpPr bwMode="auto">
            <a:xfrm>
              <a:off x="4694" y="8984"/>
              <a:ext cx="397" cy="412"/>
              <a:chOff x="8210" y="9873"/>
              <a:chExt cx="397" cy="412"/>
            </a:xfrm>
          </p:grpSpPr>
          <p:sp>
            <p:nvSpPr>
              <p:cNvPr id="29784" name="Text Box 22"/>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700">
                    <a:latin typeface="Times New Roman" pitchFamily="18" charset="0"/>
                  </a:rPr>
                  <a:t>D</a:t>
                </a:r>
                <a:endParaRPr kumimoji="1" lang="en-US" altLang="zh-CN" sz="2800">
                  <a:latin typeface="Tahoma" pitchFamily="34" charset="0"/>
                </a:endParaRPr>
              </a:p>
            </p:txBody>
          </p:sp>
          <p:sp>
            <p:nvSpPr>
              <p:cNvPr id="29785" name="Oval 23"/>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45" name="Group 24"/>
            <p:cNvGrpSpPr>
              <a:grpSpLocks/>
            </p:cNvGrpSpPr>
            <p:nvPr/>
          </p:nvGrpSpPr>
          <p:grpSpPr bwMode="auto">
            <a:xfrm>
              <a:off x="5659" y="9000"/>
              <a:ext cx="397" cy="412"/>
              <a:chOff x="8210" y="9873"/>
              <a:chExt cx="397" cy="412"/>
            </a:xfrm>
          </p:grpSpPr>
          <p:sp>
            <p:nvSpPr>
              <p:cNvPr id="29782" name="Text Box 25"/>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E</a:t>
                </a:r>
                <a:endParaRPr kumimoji="1" lang="en-US" altLang="zh-CN" sz="2800">
                  <a:latin typeface="Tahoma" pitchFamily="34" charset="0"/>
                </a:endParaRPr>
              </a:p>
            </p:txBody>
          </p:sp>
          <p:sp>
            <p:nvSpPr>
              <p:cNvPr id="29783" name="Oval 26"/>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46" name="Group 27"/>
            <p:cNvGrpSpPr>
              <a:grpSpLocks/>
            </p:cNvGrpSpPr>
            <p:nvPr/>
          </p:nvGrpSpPr>
          <p:grpSpPr bwMode="auto">
            <a:xfrm>
              <a:off x="6283" y="9000"/>
              <a:ext cx="397" cy="412"/>
              <a:chOff x="8210" y="9873"/>
              <a:chExt cx="397" cy="412"/>
            </a:xfrm>
          </p:grpSpPr>
          <p:sp>
            <p:nvSpPr>
              <p:cNvPr id="29780" name="Text Box 28"/>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F</a:t>
                </a:r>
                <a:endParaRPr kumimoji="1" lang="en-US" altLang="zh-CN" sz="2800">
                  <a:latin typeface="Tahoma" pitchFamily="34" charset="0"/>
                </a:endParaRPr>
              </a:p>
            </p:txBody>
          </p:sp>
          <p:sp>
            <p:nvSpPr>
              <p:cNvPr id="29781" name="Oval 29"/>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47" name="Group 30"/>
            <p:cNvGrpSpPr>
              <a:grpSpLocks/>
            </p:cNvGrpSpPr>
            <p:nvPr/>
          </p:nvGrpSpPr>
          <p:grpSpPr bwMode="auto">
            <a:xfrm>
              <a:off x="7067" y="8968"/>
              <a:ext cx="397" cy="412"/>
              <a:chOff x="8210" y="9873"/>
              <a:chExt cx="397" cy="412"/>
            </a:xfrm>
          </p:grpSpPr>
          <p:sp>
            <p:nvSpPr>
              <p:cNvPr id="29778" name="Text Box 31"/>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G</a:t>
                </a:r>
                <a:endParaRPr kumimoji="1" lang="en-US" altLang="zh-CN" sz="2800">
                  <a:latin typeface="Tahoma" pitchFamily="34" charset="0"/>
                </a:endParaRPr>
              </a:p>
            </p:txBody>
          </p:sp>
          <p:sp>
            <p:nvSpPr>
              <p:cNvPr id="29779" name="Oval 32"/>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48" name="Group 33"/>
            <p:cNvGrpSpPr>
              <a:grpSpLocks/>
            </p:cNvGrpSpPr>
            <p:nvPr/>
          </p:nvGrpSpPr>
          <p:grpSpPr bwMode="auto">
            <a:xfrm>
              <a:off x="4410" y="9512"/>
              <a:ext cx="397" cy="412"/>
              <a:chOff x="8210" y="9873"/>
              <a:chExt cx="397" cy="412"/>
            </a:xfrm>
          </p:grpSpPr>
          <p:sp>
            <p:nvSpPr>
              <p:cNvPr id="29776" name="Text Box 34"/>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H</a:t>
                </a:r>
                <a:endParaRPr kumimoji="1" lang="en-US" altLang="zh-CN" sz="2800">
                  <a:latin typeface="Tahoma" pitchFamily="34" charset="0"/>
                </a:endParaRPr>
              </a:p>
            </p:txBody>
          </p:sp>
          <p:sp>
            <p:nvSpPr>
              <p:cNvPr id="29777" name="Oval 35"/>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49" name="Group 36"/>
            <p:cNvGrpSpPr>
              <a:grpSpLocks/>
            </p:cNvGrpSpPr>
            <p:nvPr/>
          </p:nvGrpSpPr>
          <p:grpSpPr bwMode="auto">
            <a:xfrm>
              <a:off x="4858" y="9560"/>
              <a:ext cx="397" cy="412"/>
              <a:chOff x="8210" y="9873"/>
              <a:chExt cx="397" cy="412"/>
            </a:xfrm>
          </p:grpSpPr>
          <p:sp>
            <p:nvSpPr>
              <p:cNvPr id="29774" name="Text Box 37"/>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I</a:t>
                </a:r>
                <a:endParaRPr kumimoji="1" lang="en-US" altLang="zh-CN" sz="2800">
                  <a:latin typeface="Tahoma" pitchFamily="34" charset="0"/>
                </a:endParaRPr>
              </a:p>
            </p:txBody>
          </p:sp>
          <p:sp>
            <p:nvSpPr>
              <p:cNvPr id="29775" name="Oval 38"/>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50" name="Group 39"/>
            <p:cNvGrpSpPr>
              <a:grpSpLocks/>
            </p:cNvGrpSpPr>
            <p:nvPr/>
          </p:nvGrpSpPr>
          <p:grpSpPr bwMode="auto">
            <a:xfrm>
              <a:off x="5366" y="9520"/>
              <a:ext cx="397" cy="412"/>
              <a:chOff x="8210" y="9873"/>
              <a:chExt cx="397" cy="412"/>
            </a:xfrm>
          </p:grpSpPr>
          <p:sp>
            <p:nvSpPr>
              <p:cNvPr id="29772" name="Text Box 40"/>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J</a:t>
                </a:r>
                <a:endParaRPr kumimoji="1" lang="en-US" altLang="zh-CN" sz="2800">
                  <a:latin typeface="Tahoma" pitchFamily="34" charset="0"/>
                </a:endParaRPr>
              </a:p>
            </p:txBody>
          </p:sp>
          <p:sp>
            <p:nvSpPr>
              <p:cNvPr id="29773" name="Oval 41"/>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51" name="Group 42"/>
            <p:cNvGrpSpPr>
              <a:grpSpLocks/>
            </p:cNvGrpSpPr>
            <p:nvPr/>
          </p:nvGrpSpPr>
          <p:grpSpPr bwMode="auto">
            <a:xfrm>
              <a:off x="5779" y="9560"/>
              <a:ext cx="397" cy="412"/>
              <a:chOff x="8210" y="9873"/>
              <a:chExt cx="397" cy="412"/>
            </a:xfrm>
          </p:grpSpPr>
          <p:sp>
            <p:nvSpPr>
              <p:cNvPr id="29770" name="Text Box 43"/>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K</a:t>
                </a:r>
                <a:endParaRPr kumimoji="1" lang="en-US" altLang="zh-CN" sz="2800">
                  <a:latin typeface="Tahoma" pitchFamily="34" charset="0"/>
                </a:endParaRPr>
              </a:p>
            </p:txBody>
          </p:sp>
          <p:sp>
            <p:nvSpPr>
              <p:cNvPr id="29771" name="Oval 44"/>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52" name="Group 45"/>
            <p:cNvGrpSpPr>
              <a:grpSpLocks/>
            </p:cNvGrpSpPr>
            <p:nvPr/>
          </p:nvGrpSpPr>
          <p:grpSpPr bwMode="auto">
            <a:xfrm>
              <a:off x="6063" y="9552"/>
              <a:ext cx="397" cy="412"/>
              <a:chOff x="8210" y="9873"/>
              <a:chExt cx="397" cy="412"/>
            </a:xfrm>
          </p:grpSpPr>
          <p:sp>
            <p:nvSpPr>
              <p:cNvPr id="29768" name="Text Box 46"/>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L</a:t>
                </a:r>
                <a:endParaRPr kumimoji="1" lang="en-US" altLang="zh-CN" sz="2800">
                  <a:latin typeface="Tahoma" pitchFamily="34" charset="0"/>
                </a:endParaRPr>
              </a:p>
            </p:txBody>
          </p:sp>
          <p:sp>
            <p:nvSpPr>
              <p:cNvPr id="29769" name="Oval 47"/>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53" name="Group 48"/>
            <p:cNvGrpSpPr>
              <a:grpSpLocks/>
            </p:cNvGrpSpPr>
            <p:nvPr/>
          </p:nvGrpSpPr>
          <p:grpSpPr bwMode="auto">
            <a:xfrm>
              <a:off x="6523" y="9552"/>
              <a:ext cx="397" cy="412"/>
              <a:chOff x="8210" y="9873"/>
              <a:chExt cx="397" cy="412"/>
            </a:xfrm>
          </p:grpSpPr>
          <p:sp>
            <p:nvSpPr>
              <p:cNvPr id="29766" name="Text Box 49"/>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700">
                    <a:latin typeface="Times New Roman" pitchFamily="18" charset="0"/>
                  </a:rPr>
                  <a:t>M</a:t>
                </a:r>
                <a:endParaRPr kumimoji="1" lang="en-US" altLang="zh-CN" sz="2800">
                  <a:latin typeface="Tahoma" pitchFamily="34" charset="0"/>
                </a:endParaRPr>
              </a:p>
            </p:txBody>
          </p:sp>
          <p:sp>
            <p:nvSpPr>
              <p:cNvPr id="29767" name="Oval 50"/>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54" name="Group 51"/>
            <p:cNvGrpSpPr>
              <a:grpSpLocks/>
            </p:cNvGrpSpPr>
            <p:nvPr/>
          </p:nvGrpSpPr>
          <p:grpSpPr bwMode="auto">
            <a:xfrm>
              <a:off x="6835" y="9528"/>
              <a:ext cx="397" cy="412"/>
              <a:chOff x="8210" y="9873"/>
              <a:chExt cx="397" cy="412"/>
            </a:xfrm>
          </p:grpSpPr>
          <p:sp>
            <p:nvSpPr>
              <p:cNvPr id="29764" name="Text Box 52"/>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N</a:t>
                </a:r>
                <a:endParaRPr kumimoji="1" lang="en-US" altLang="zh-CN" sz="2800">
                  <a:latin typeface="Tahoma" pitchFamily="34" charset="0"/>
                </a:endParaRPr>
              </a:p>
            </p:txBody>
          </p:sp>
          <p:sp>
            <p:nvSpPr>
              <p:cNvPr id="29765" name="Oval 53"/>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55" name="Group 54"/>
            <p:cNvGrpSpPr>
              <a:grpSpLocks/>
            </p:cNvGrpSpPr>
            <p:nvPr/>
          </p:nvGrpSpPr>
          <p:grpSpPr bwMode="auto">
            <a:xfrm>
              <a:off x="7307" y="9520"/>
              <a:ext cx="397" cy="412"/>
              <a:chOff x="8210" y="9873"/>
              <a:chExt cx="397" cy="412"/>
            </a:xfrm>
          </p:grpSpPr>
          <p:sp>
            <p:nvSpPr>
              <p:cNvPr id="29762" name="Text Box 55"/>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700">
                    <a:latin typeface="Times New Roman" pitchFamily="18" charset="0"/>
                  </a:rPr>
                  <a:t>O</a:t>
                </a:r>
                <a:endParaRPr kumimoji="1" lang="en-US" altLang="zh-CN" sz="2800">
                  <a:latin typeface="Tahoma" pitchFamily="34" charset="0"/>
                </a:endParaRPr>
              </a:p>
            </p:txBody>
          </p:sp>
          <p:sp>
            <p:nvSpPr>
              <p:cNvPr id="29763" name="Oval 56"/>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56" name="Line 57"/>
            <p:cNvSpPr>
              <a:spLocks noChangeShapeType="1"/>
            </p:cNvSpPr>
            <p:nvPr/>
          </p:nvSpPr>
          <p:spPr bwMode="auto">
            <a:xfrm>
              <a:off x="5691" y="8672"/>
              <a:ext cx="180" cy="4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7" name="Line 58"/>
            <p:cNvSpPr>
              <a:spLocks noChangeShapeType="1"/>
            </p:cNvSpPr>
            <p:nvPr/>
          </p:nvSpPr>
          <p:spPr bwMode="auto">
            <a:xfrm flipH="1">
              <a:off x="6499" y="8704"/>
              <a:ext cx="180" cy="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59"/>
            <p:cNvSpPr>
              <a:spLocks noChangeShapeType="1"/>
            </p:cNvSpPr>
            <p:nvPr/>
          </p:nvSpPr>
          <p:spPr bwMode="auto">
            <a:xfrm flipH="1">
              <a:off x="6271" y="9328"/>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60"/>
            <p:cNvSpPr>
              <a:spLocks noChangeShapeType="1"/>
            </p:cNvSpPr>
            <p:nvPr/>
          </p:nvSpPr>
          <p:spPr bwMode="auto">
            <a:xfrm>
              <a:off x="6539" y="933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0" name="Line 61"/>
            <p:cNvSpPr>
              <a:spLocks noChangeShapeType="1"/>
            </p:cNvSpPr>
            <p:nvPr/>
          </p:nvSpPr>
          <p:spPr bwMode="auto">
            <a:xfrm flipH="1">
              <a:off x="7039" y="9312"/>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62"/>
            <p:cNvSpPr>
              <a:spLocks noChangeShapeType="1"/>
            </p:cNvSpPr>
            <p:nvPr/>
          </p:nvSpPr>
          <p:spPr bwMode="auto">
            <a:xfrm>
              <a:off x="7319" y="9304"/>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0" name="Group 63"/>
          <p:cNvGrpSpPr>
            <a:grpSpLocks/>
          </p:cNvGrpSpPr>
          <p:nvPr/>
        </p:nvGrpSpPr>
        <p:grpSpPr bwMode="auto">
          <a:xfrm>
            <a:off x="5272088" y="4318000"/>
            <a:ext cx="2201862" cy="2112963"/>
            <a:chOff x="8699" y="7863"/>
            <a:chExt cx="2359" cy="2068"/>
          </a:xfrm>
        </p:grpSpPr>
        <p:sp>
          <p:nvSpPr>
            <p:cNvPr id="29702" name="Line 64"/>
            <p:cNvSpPr>
              <a:spLocks noChangeShapeType="1"/>
            </p:cNvSpPr>
            <p:nvPr/>
          </p:nvSpPr>
          <p:spPr bwMode="auto">
            <a:xfrm>
              <a:off x="10104" y="8183"/>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3" name="Line 65"/>
            <p:cNvSpPr>
              <a:spLocks noChangeShapeType="1"/>
            </p:cNvSpPr>
            <p:nvPr/>
          </p:nvSpPr>
          <p:spPr bwMode="auto">
            <a:xfrm rot="1228510">
              <a:off x="10522" y="872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Line 66"/>
            <p:cNvSpPr>
              <a:spLocks noChangeShapeType="1"/>
            </p:cNvSpPr>
            <p:nvPr/>
          </p:nvSpPr>
          <p:spPr bwMode="auto">
            <a:xfrm flipH="1">
              <a:off x="10356" y="8715"/>
              <a:ext cx="78"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5" name="Line 67"/>
            <p:cNvSpPr>
              <a:spLocks noChangeShapeType="1"/>
            </p:cNvSpPr>
            <p:nvPr/>
          </p:nvSpPr>
          <p:spPr bwMode="auto">
            <a:xfrm rot="20832421" flipH="1">
              <a:off x="9158" y="8727"/>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68"/>
            <p:cNvSpPr>
              <a:spLocks noChangeShapeType="1"/>
            </p:cNvSpPr>
            <p:nvPr/>
          </p:nvSpPr>
          <p:spPr bwMode="auto">
            <a:xfrm flipH="1">
              <a:off x="8908" y="9303"/>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07" name="Group 69"/>
            <p:cNvGrpSpPr>
              <a:grpSpLocks/>
            </p:cNvGrpSpPr>
            <p:nvPr/>
          </p:nvGrpSpPr>
          <p:grpSpPr bwMode="auto">
            <a:xfrm>
              <a:off x="9840" y="7863"/>
              <a:ext cx="397" cy="412"/>
              <a:chOff x="8210" y="9873"/>
              <a:chExt cx="397" cy="412"/>
            </a:xfrm>
          </p:grpSpPr>
          <p:sp>
            <p:nvSpPr>
              <p:cNvPr id="29731" name="Text Box 70"/>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A</a:t>
                </a:r>
                <a:endParaRPr kumimoji="1" lang="en-US" altLang="zh-CN" sz="2800">
                  <a:latin typeface="Tahoma" pitchFamily="34" charset="0"/>
                </a:endParaRPr>
              </a:p>
            </p:txBody>
          </p:sp>
          <p:sp>
            <p:nvSpPr>
              <p:cNvPr id="29732" name="Oval 71"/>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08" name="Group 72"/>
            <p:cNvGrpSpPr>
              <a:grpSpLocks/>
            </p:cNvGrpSpPr>
            <p:nvPr/>
          </p:nvGrpSpPr>
          <p:grpSpPr bwMode="auto">
            <a:xfrm>
              <a:off x="9372" y="8383"/>
              <a:ext cx="397" cy="412"/>
              <a:chOff x="8210" y="9873"/>
              <a:chExt cx="397" cy="412"/>
            </a:xfrm>
          </p:grpSpPr>
          <p:sp>
            <p:nvSpPr>
              <p:cNvPr id="29729" name="Text Box 73"/>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B</a:t>
                </a:r>
                <a:endParaRPr kumimoji="1" lang="en-US" altLang="zh-CN" sz="2800">
                  <a:latin typeface="Tahoma" pitchFamily="34" charset="0"/>
                </a:endParaRPr>
              </a:p>
            </p:txBody>
          </p:sp>
          <p:sp>
            <p:nvSpPr>
              <p:cNvPr id="29730" name="Oval 74"/>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09" name="Group 75"/>
            <p:cNvGrpSpPr>
              <a:grpSpLocks/>
            </p:cNvGrpSpPr>
            <p:nvPr/>
          </p:nvGrpSpPr>
          <p:grpSpPr bwMode="auto">
            <a:xfrm>
              <a:off x="10281" y="8387"/>
              <a:ext cx="397" cy="412"/>
              <a:chOff x="8210" y="9873"/>
              <a:chExt cx="397" cy="412"/>
            </a:xfrm>
          </p:grpSpPr>
          <p:sp>
            <p:nvSpPr>
              <p:cNvPr id="29727" name="Text Box 76"/>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C</a:t>
                </a:r>
                <a:endParaRPr kumimoji="1" lang="en-US" altLang="zh-CN" sz="2800">
                  <a:latin typeface="Tahoma" pitchFamily="34" charset="0"/>
                </a:endParaRPr>
              </a:p>
            </p:txBody>
          </p:sp>
          <p:sp>
            <p:nvSpPr>
              <p:cNvPr id="29728" name="Oval 77"/>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10" name="Group 78"/>
            <p:cNvGrpSpPr>
              <a:grpSpLocks/>
            </p:cNvGrpSpPr>
            <p:nvPr/>
          </p:nvGrpSpPr>
          <p:grpSpPr bwMode="auto">
            <a:xfrm>
              <a:off x="8944" y="8979"/>
              <a:ext cx="397" cy="412"/>
              <a:chOff x="8210" y="9873"/>
              <a:chExt cx="397" cy="412"/>
            </a:xfrm>
          </p:grpSpPr>
          <p:sp>
            <p:nvSpPr>
              <p:cNvPr id="29725" name="Text Box 79"/>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700">
                    <a:latin typeface="Times New Roman" pitchFamily="18" charset="0"/>
                  </a:rPr>
                  <a:t>D</a:t>
                </a:r>
                <a:endParaRPr kumimoji="1" lang="en-US" altLang="zh-CN" sz="2800">
                  <a:latin typeface="Tahoma" pitchFamily="34" charset="0"/>
                </a:endParaRPr>
              </a:p>
            </p:txBody>
          </p:sp>
          <p:sp>
            <p:nvSpPr>
              <p:cNvPr id="29726" name="Oval 80"/>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11" name="Group 81"/>
            <p:cNvGrpSpPr>
              <a:grpSpLocks/>
            </p:cNvGrpSpPr>
            <p:nvPr/>
          </p:nvGrpSpPr>
          <p:grpSpPr bwMode="auto">
            <a:xfrm>
              <a:off x="9608" y="8947"/>
              <a:ext cx="397" cy="412"/>
              <a:chOff x="8210" y="9873"/>
              <a:chExt cx="397" cy="412"/>
            </a:xfrm>
          </p:grpSpPr>
          <p:sp>
            <p:nvSpPr>
              <p:cNvPr id="29723" name="Text Box 82"/>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E</a:t>
                </a:r>
                <a:endParaRPr kumimoji="1" lang="en-US" altLang="zh-CN" sz="2800">
                  <a:latin typeface="Tahoma" pitchFamily="34" charset="0"/>
                </a:endParaRPr>
              </a:p>
            </p:txBody>
          </p:sp>
          <p:sp>
            <p:nvSpPr>
              <p:cNvPr id="29724" name="Oval 83"/>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12" name="Group 84"/>
            <p:cNvGrpSpPr>
              <a:grpSpLocks/>
            </p:cNvGrpSpPr>
            <p:nvPr/>
          </p:nvGrpSpPr>
          <p:grpSpPr bwMode="auto">
            <a:xfrm>
              <a:off x="10661" y="8979"/>
              <a:ext cx="397" cy="412"/>
              <a:chOff x="8210" y="9873"/>
              <a:chExt cx="397" cy="412"/>
            </a:xfrm>
          </p:grpSpPr>
          <p:sp>
            <p:nvSpPr>
              <p:cNvPr id="29721" name="Text Box 85"/>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G</a:t>
                </a:r>
                <a:endParaRPr kumimoji="1" lang="en-US" altLang="zh-CN" sz="2800">
                  <a:latin typeface="Tahoma" pitchFamily="34" charset="0"/>
                </a:endParaRPr>
              </a:p>
            </p:txBody>
          </p:sp>
          <p:sp>
            <p:nvSpPr>
              <p:cNvPr id="29722" name="Oval 86"/>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713" name="Group 87"/>
            <p:cNvGrpSpPr>
              <a:grpSpLocks/>
            </p:cNvGrpSpPr>
            <p:nvPr/>
          </p:nvGrpSpPr>
          <p:grpSpPr bwMode="auto">
            <a:xfrm>
              <a:off x="8699" y="9519"/>
              <a:ext cx="397" cy="412"/>
              <a:chOff x="8210" y="9873"/>
              <a:chExt cx="397" cy="412"/>
            </a:xfrm>
          </p:grpSpPr>
          <p:sp>
            <p:nvSpPr>
              <p:cNvPr id="29719" name="Text Box 88"/>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H</a:t>
                </a:r>
                <a:endParaRPr kumimoji="1" lang="en-US" altLang="zh-CN" sz="2800">
                  <a:latin typeface="Tahoma" pitchFamily="34" charset="0"/>
                </a:endParaRPr>
              </a:p>
            </p:txBody>
          </p:sp>
          <p:sp>
            <p:nvSpPr>
              <p:cNvPr id="29720" name="Oval 89"/>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14" name="Line 90"/>
            <p:cNvSpPr>
              <a:spLocks noChangeShapeType="1"/>
            </p:cNvSpPr>
            <p:nvPr/>
          </p:nvSpPr>
          <p:spPr bwMode="auto">
            <a:xfrm flipH="1">
              <a:off x="9596" y="8175"/>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91"/>
            <p:cNvSpPr>
              <a:spLocks noChangeShapeType="1"/>
            </p:cNvSpPr>
            <p:nvPr/>
          </p:nvSpPr>
          <p:spPr bwMode="auto">
            <a:xfrm>
              <a:off x="9620" y="8723"/>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16" name="Group 92"/>
            <p:cNvGrpSpPr>
              <a:grpSpLocks/>
            </p:cNvGrpSpPr>
            <p:nvPr/>
          </p:nvGrpSpPr>
          <p:grpSpPr bwMode="auto">
            <a:xfrm>
              <a:off x="10131" y="8991"/>
              <a:ext cx="397" cy="412"/>
              <a:chOff x="8210" y="9873"/>
              <a:chExt cx="397" cy="412"/>
            </a:xfrm>
          </p:grpSpPr>
          <p:sp>
            <p:nvSpPr>
              <p:cNvPr id="29717" name="Text Box 93"/>
              <p:cNvSpPr txBox="1">
                <a:spLocks noChangeArrowheads="1"/>
              </p:cNvSpPr>
              <p:nvPr/>
            </p:nvSpPr>
            <p:spPr bwMode="auto">
              <a:xfrm>
                <a:off x="8210" y="9873"/>
                <a:ext cx="39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kumimoji="1" lang="en-US" altLang="zh-CN" sz="900">
                    <a:latin typeface="Times New Roman" pitchFamily="18" charset="0"/>
                  </a:rPr>
                  <a:t>F</a:t>
                </a:r>
                <a:endParaRPr kumimoji="1" lang="en-US" altLang="zh-CN" sz="2800">
                  <a:latin typeface="Tahoma" pitchFamily="34" charset="0"/>
                </a:endParaRPr>
              </a:p>
            </p:txBody>
          </p:sp>
          <p:sp>
            <p:nvSpPr>
              <p:cNvPr id="29718" name="Oval 94"/>
              <p:cNvSpPr>
                <a:spLocks noChangeArrowheads="1"/>
              </p:cNvSpPr>
              <p:nvPr/>
            </p:nvSpPr>
            <p:spPr bwMode="auto">
              <a:xfrm>
                <a:off x="8298" y="9975"/>
                <a:ext cx="238" cy="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pic>
        <p:nvPicPr>
          <p:cNvPr id="29701" name="Picture 95" descr="uq159Gnud0y_B3qqkGSD2b4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42938" y="889000"/>
            <a:ext cx="7747000" cy="5321300"/>
          </a:xfrm>
        </p:spPr>
        <p:txBody>
          <a:bodyPr/>
          <a:lstStyle/>
          <a:p>
            <a:pPr eaLnBrk="1" hangingPunct="1"/>
            <a:r>
              <a:rPr lang="zh-CN" altLang="en-US" dirty="0" smtClean="0"/>
              <a:t>树的定义</a:t>
            </a:r>
          </a:p>
          <a:p>
            <a:pPr lvl="1" eaLnBrk="1" hangingPunct="1"/>
            <a:r>
              <a:rPr lang="zh-CN" altLang="en-US" dirty="0" smtClean="0"/>
              <a:t>定义</a:t>
            </a:r>
          </a:p>
          <a:p>
            <a:pPr lvl="2" eaLnBrk="1" hangingPunct="1"/>
            <a:r>
              <a:rPr lang="zh-CN" altLang="en-US" dirty="0" smtClean="0"/>
              <a:t>树</a:t>
            </a:r>
            <a:r>
              <a:rPr lang="en-US" altLang="zh-CN" dirty="0" smtClean="0"/>
              <a:t>(tree)</a:t>
            </a:r>
            <a:r>
              <a:rPr lang="zh-CN" altLang="en-US" dirty="0" smtClean="0"/>
              <a:t>是</a:t>
            </a:r>
            <a:r>
              <a:rPr lang="en-US" altLang="zh-CN" dirty="0" smtClean="0"/>
              <a:t>n(n&gt;0)</a:t>
            </a:r>
            <a:r>
              <a:rPr lang="zh-CN" altLang="zh-CN" dirty="0" smtClean="0"/>
              <a:t>个结点的有限集</a:t>
            </a:r>
            <a:r>
              <a:rPr lang="en-US" altLang="zh-CN" dirty="0" smtClean="0"/>
              <a:t>T</a:t>
            </a:r>
            <a:r>
              <a:rPr lang="zh-CN" altLang="en-US" dirty="0" smtClean="0"/>
              <a:t>，</a:t>
            </a:r>
            <a:r>
              <a:rPr lang="zh-CN" altLang="zh-CN" dirty="0" smtClean="0"/>
              <a:t>其中：</a:t>
            </a:r>
          </a:p>
          <a:p>
            <a:pPr lvl="3" eaLnBrk="1" hangingPunct="1"/>
            <a:r>
              <a:rPr lang="zh-CN" altLang="en-US" dirty="0" smtClean="0"/>
              <a:t>有且仅有一个特定的结点，称为树的根</a:t>
            </a:r>
            <a:r>
              <a:rPr lang="en-US" altLang="zh-CN" dirty="0" smtClean="0"/>
              <a:t>(root)</a:t>
            </a:r>
          </a:p>
          <a:p>
            <a:pPr lvl="3" eaLnBrk="1" hangingPunct="1"/>
            <a:r>
              <a:rPr lang="zh-CN" altLang="en-US" dirty="0" smtClean="0"/>
              <a:t>当</a:t>
            </a:r>
            <a:r>
              <a:rPr lang="en-US" altLang="zh-CN" dirty="0" smtClean="0"/>
              <a:t>n&gt;1</a:t>
            </a:r>
            <a:r>
              <a:rPr lang="zh-CN" altLang="zh-CN" dirty="0" smtClean="0"/>
              <a:t>时，其余结点可分为</a:t>
            </a:r>
            <a:r>
              <a:rPr lang="en-US" altLang="zh-CN" dirty="0" smtClean="0"/>
              <a:t>m(m&gt;0)</a:t>
            </a:r>
            <a:r>
              <a:rPr lang="zh-CN" altLang="zh-CN" dirty="0" smtClean="0"/>
              <a:t>个互不相交的有限集</a:t>
            </a:r>
            <a:r>
              <a:rPr lang="en-US" altLang="zh-CN" dirty="0" smtClean="0"/>
              <a:t>T</a:t>
            </a:r>
            <a:r>
              <a:rPr lang="en-US" altLang="zh-CN" sz="1200" dirty="0" smtClean="0"/>
              <a:t>1</a:t>
            </a:r>
            <a:r>
              <a:rPr lang="zh-CN" altLang="en-US" dirty="0" smtClean="0"/>
              <a:t>，</a:t>
            </a:r>
            <a:r>
              <a:rPr lang="en-US" altLang="zh-CN" dirty="0" smtClean="0"/>
              <a:t>T</a:t>
            </a:r>
            <a:r>
              <a:rPr lang="en-US" altLang="zh-CN" sz="1200" dirty="0" smtClean="0"/>
              <a:t>2</a:t>
            </a:r>
            <a:r>
              <a:rPr lang="zh-CN" altLang="en-US" dirty="0"/>
              <a:t>，</a:t>
            </a:r>
            <a:r>
              <a:rPr lang="en-US" altLang="zh-CN" dirty="0" smtClean="0">
                <a:latin typeface="Arial" charset="0"/>
              </a:rPr>
              <a:t>……</a:t>
            </a:r>
            <a:r>
              <a:rPr lang="zh-CN" altLang="en-US" dirty="0" smtClean="0">
                <a:latin typeface="Arial" charset="0"/>
              </a:rPr>
              <a:t>，</a:t>
            </a:r>
            <a:r>
              <a:rPr lang="en-US" altLang="zh-CN" dirty="0" smtClean="0"/>
              <a:t>T</a:t>
            </a:r>
            <a:r>
              <a:rPr lang="en-US" altLang="zh-CN" sz="1200" dirty="0" smtClean="0"/>
              <a:t>m</a:t>
            </a:r>
            <a:r>
              <a:rPr lang="zh-CN" altLang="en-US" dirty="0" smtClean="0"/>
              <a:t>，</a:t>
            </a:r>
            <a:r>
              <a:rPr lang="zh-CN" altLang="zh-CN" dirty="0" smtClean="0"/>
              <a:t>其中每一个集合本身又是一棵树，称为根的子树(</a:t>
            </a:r>
            <a:r>
              <a:rPr lang="en-US" altLang="zh-CN" dirty="0" err="1" smtClean="0"/>
              <a:t>subtree</a:t>
            </a:r>
            <a:r>
              <a:rPr lang="en-US" altLang="zh-CN" dirty="0" smtClean="0"/>
              <a:t>)</a:t>
            </a:r>
          </a:p>
          <a:p>
            <a:pPr lvl="2" eaLnBrk="1" hangingPunct="1"/>
            <a:r>
              <a:rPr lang="zh-CN" altLang="en-US" dirty="0" smtClean="0"/>
              <a:t>特点：</a:t>
            </a:r>
          </a:p>
          <a:p>
            <a:pPr lvl="3" eaLnBrk="1" hangingPunct="1"/>
            <a:r>
              <a:rPr lang="zh-CN" altLang="en-US" dirty="0" smtClean="0">
                <a:latin typeface="宋体" charset="-122"/>
                <a:sym typeface="Symbol" pitchFamily="18" charset="2"/>
              </a:rPr>
              <a:t>树的</a:t>
            </a:r>
            <a:r>
              <a:rPr lang="zh-CN" altLang="en-US" dirty="0" smtClean="0">
                <a:solidFill>
                  <a:srgbClr val="FF0000"/>
                </a:solidFill>
                <a:latin typeface="宋体" charset="-122"/>
                <a:sym typeface="Symbol" pitchFamily="18" charset="2"/>
              </a:rPr>
              <a:t>递归定义</a:t>
            </a:r>
            <a:r>
              <a:rPr lang="zh-CN" altLang="en-US" dirty="0" smtClean="0">
                <a:latin typeface="宋体" charset="-122"/>
                <a:sym typeface="Symbol" pitchFamily="18" charset="2"/>
              </a:rPr>
              <a:t>方式表示了树的一种固有的特性</a:t>
            </a:r>
          </a:p>
          <a:p>
            <a:pPr lvl="4" eaLnBrk="1" hangingPunct="1"/>
            <a:r>
              <a:rPr lang="zh-CN" altLang="en-US" dirty="0" smtClean="0"/>
              <a:t>树中至少有一个结点</a:t>
            </a:r>
            <a:r>
              <a:rPr lang="en-US" altLang="zh-CN" dirty="0" smtClean="0">
                <a:latin typeface="Arial" charset="0"/>
              </a:rPr>
              <a:t>——</a:t>
            </a:r>
            <a:r>
              <a:rPr lang="zh-CN" altLang="en-US" dirty="0" smtClean="0"/>
              <a:t>根</a:t>
            </a:r>
          </a:p>
          <a:p>
            <a:pPr lvl="4" eaLnBrk="1" hangingPunct="1"/>
            <a:r>
              <a:rPr lang="zh-CN" altLang="en-US" dirty="0" smtClean="0"/>
              <a:t>树中各子树是互不相交的集合</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42938" y="808038"/>
            <a:ext cx="7905750" cy="5588000"/>
          </a:xfrm>
        </p:spPr>
        <p:txBody>
          <a:bodyPr/>
          <a:lstStyle/>
          <a:p>
            <a:pPr eaLnBrk="1" hangingPunct="1"/>
            <a:r>
              <a:rPr lang="zh-CN" altLang="en-US" dirty="0" smtClean="0"/>
              <a:t>二叉树的存储结构</a:t>
            </a:r>
            <a:r>
              <a:rPr lang="en-US" altLang="zh-CN" dirty="0" smtClean="0">
                <a:latin typeface="Arial" charset="0"/>
              </a:rPr>
              <a:t>——</a:t>
            </a:r>
            <a:r>
              <a:rPr lang="zh-CN" altLang="en-US" dirty="0" smtClean="0"/>
              <a:t>顺序存储结构</a:t>
            </a:r>
          </a:p>
          <a:p>
            <a:pPr lvl="1" eaLnBrk="1" hangingPunct="1"/>
            <a:r>
              <a:rPr lang="zh-CN" altLang="en-US" dirty="0" smtClean="0"/>
              <a:t>实现</a:t>
            </a:r>
          </a:p>
          <a:p>
            <a:pPr lvl="2" eaLnBrk="1" hangingPunct="1"/>
            <a:r>
              <a:rPr lang="zh-CN" altLang="en-US" dirty="0" smtClean="0"/>
              <a:t>按</a:t>
            </a:r>
            <a:r>
              <a:rPr lang="zh-CN" altLang="en-US" dirty="0" smtClean="0">
                <a:solidFill>
                  <a:srgbClr val="FF0000"/>
                </a:solidFill>
              </a:rPr>
              <a:t>完全二叉树的编号次序</a:t>
            </a:r>
            <a:r>
              <a:rPr lang="zh-CN" altLang="en-US" dirty="0" smtClean="0"/>
              <a:t>进行，即编号为</a:t>
            </a:r>
            <a:r>
              <a:rPr lang="en-US" altLang="zh-CN" dirty="0" err="1" smtClean="0"/>
              <a:t>i</a:t>
            </a:r>
            <a:r>
              <a:rPr lang="zh-CN" altLang="en-US" dirty="0" smtClean="0"/>
              <a:t>的结点存储在数组中下标为</a:t>
            </a:r>
            <a:r>
              <a:rPr lang="en-US" altLang="zh-CN" dirty="0" err="1" smtClean="0"/>
              <a:t>i</a:t>
            </a:r>
            <a:r>
              <a:rPr lang="zh-CN" altLang="en-US" dirty="0" smtClean="0"/>
              <a:t>的元素中</a:t>
            </a:r>
          </a:p>
          <a:p>
            <a:pPr lvl="1" eaLnBrk="1" hangingPunct="1"/>
            <a:r>
              <a:rPr lang="zh-CN" altLang="en-US" dirty="0" smtClean="0"/>
              <a:t>特点：</a:t>
            </a:r>
          </a:p>
          <a:p>
            <a:pPr lvl="2" eaLnBrk="1" hangingPunct="1"/>
            <a:r>
              <a:rPr lang="zh-CN" altLang="en-US" dirty="0" smtClean="0"/>
              <a:t>结点间关系蕴含在其存储位置中</a:t>
            </a:r>
          </a:p>
          <a:p>
            <a:pPr lvl="2" eaLnBrk="1" hangingPunct="1"/>
            <a:r>
              <a:rPr lang="zh-CN" altLang="en-US" dirty="0" smtClean="0"/>
              <a:t>浪费空间，适于存满二叉树和完全二叉树</a:t>
            </a:r>
          </a:p>
        </p:txBody>
      </p:sp>
      <p:sp>
        <p:nvSpPr>
          <p:cNvPr id="30723" name="Text Box 4"/>
          <p:cNvSpPr txBox="1">
            <a:spLocks noChangeArrowheads="1"/>
          </p:cNvSpPr>
          <p:nvPr/>
        </p:nvSpPr>
        <p:spPr bwMode="auto">
          <a:xfrm>
            <a:off x="2889505" y="4316475"/>
            <a:ext cx="5974079" cy="2030349"/>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dirty="0">
                <a:solidFill>
                  <a:srgbClr val="000066"/>
                </a:solidFill>
                <a:latin typeface="Consolas" panose="020B0609020204030204" pitchFamily="49" charset="0"/>
              </a:rPr>
              <a:t>// </a:t>
            </a:r>
            <a:r>
              <a:rPr kumimoji="1" lang="zh-CN" altLang="en-US" sz="2000" dirty="0">
                <a:solidFill>
                  <a:srgbClr val="000066"/>
                </a:solidFill>
                <a:latin typeface="Consolas" panose="020B0609020204030204" pitchFamily="49" charset="0"/>
              </a:rPr>
              <a:t>二叉树的最大结点</a:t>
            </a:r>
            <a:r>
              <a:rPr kumimoji="1" lang="zh-CN" altLang="en-US" sz="2000" dirty="0" smtClean="0">
                <a:solidFill>
                  <a:srgbClr val="000066"/>
                </a:solidFill>
                <a:latin typeface="Consolas" panose="020B0609020204030204" pitchFamily="49" charset="0"/>
              </a:rPr>
              <a:t>数</a:t>
            </a:r>
            <a:endParaRPr kumimoji="1" lang="en-US" altLang="zh-CN" sz="2000" dirty="0" smtClean="0">
              <a:solidFill>
                <a:srgbClr val="000066"/>
              </a:solidFill>
              <a:latin typeface="Consolas" panose="020B0609020204030204" pitchFamily="49" charset="0"/>
            </a:endParaRPr>
          </a:p>
          <a:p>
            <a:pPr eaLnBrk="1" hangingPunct="1"/>
            <a:r>
              <a:rPr kumimoji="1" lang="en-US" altLang="zh-CN" sz="2000" dirty="0" smtClean="0">
                <a:solidFill>
                  <a:srgbClr val="000066"/>
                </a:solidFill>
                <a:latin typeface="Consolas" panose="020B0609020204030204" pitchFamily="49" charset="0"/>
              </a:rPr>
              <a:t>#define MAX_TREE_SIZE 100</a:t>
            </a:r>
          </a:p>
          <a:p>
            <a:pPr eaLnBrk="1" hangingPunct="1"/>
            <a:r>
              <a:rPr kumimoji="1" lang="en-US" altLang="zh-CN" sz="2000" dirty="0">
                <a:solidFill>
                  <a:srgbClr val="000066"/>
                </a:solidFill>
                <a:latin typeface="Consolas" panose="020B0609020204030204" pitchFamily="49" charset="0"/>
              </a:rPr>
              <a:t>// 0</a:t>
            </a:r>
            <a:r>
              <a:rPr kumimoji="1" lang="zh-CN" altLang="en-US" sz="2000" dirty="0">
                <a:solidFill>
                  <a:srgbClr val="000066"/>
                </a:solidFill>
                <a:latin typeface="Consolas" panose="020B0609020204030204" pitchFamily="49" charset="0"/>
              </a:rPr>
              <a:t>号单元存储根</a:t>
            </a:r>
            <a:r>
              <a:rPr kumimoji="1" lang="zh-CN" altLang="en-US" sz="2000" dirty="0" smtClean="0">
                <a:solidFill>
                  <a:srgbClr val="000066"/>
                </a:solidFill>
                <a:latin typeface="Consolas" panose="020B0609020204030204" pitchFamily="49" charset="0"/>
              </a:rPr>
              <a:t>结点</a:t>
            </a:r>
            <a:r>
              <a:rPr kumimoji="1" lang="en-US" altLang="zh-CN" sz="2000" dirty="0" smtClean="0">
                <a:solidFill>
                  <a:srgbClr val="000066"/>
                </a:solidFill>
                <a:latin typeface="Consolas" panose="020B0609020204030204" pitchFamily="49" charset="0"/>
              </a:rPr>
              <a:t>    </a:t>
            </a:r>
            <a:endParaRPr kumimoji="1" lang="en-US" altLang="zh-CN" sz="2000" dirty="0">
              <a:solidFill>
                <a:srgbClr val="000066"/>
              </a:solidFill>
              <a:latin typeface="Consolas" panose="020B0609020204030204" pitchFamily="49" charset="0"/>
            </a:endParaRPr>
          </a:p>
          <a:p>
            <a:pPr eaLnBrk="1" hangingPunct="1"/>
            <a:r>
              <a:rPr kumimoji="1" lang="en-US" altLang="zh-CN" sz="2000" dirty="0" err="1" smtClean="0">
                <a:solidFill>
                  <a:srgbClr val="000066"/>
                </a:solidFill>
                <a:latin typeface="Consolas" panose="020B0609020204030204" pitchFamily="49" charset="0"/>
              </a:rPr>
              <a:t>typedef</a:t>
            </a:r>
            <a:r>
              <a:rPr kumimoji="1" lang="en-US" altLang="zh-CN" sz="2000" dirty="0" smtClean="0">
                <a:solidFill>
                  <a:srgbClr val="000066"/>
                </a:solidFill>
                <a:latin typeface="Consolas" panose="020B0609020204030204" pitchFamily="49" charset="0"/>
              </a:rPr>
              <a:t> </a:t>
            </a:r>
            <a:r>
              <a:rPr kumimoji="1" lang="en-US" altLang="zh-CN" sz="2000" dirty="0" err="1" smtClean="0">
                <a:solidFill>
                  <a:srgbClr val="000066"/>
                </a:solidFill>
                <a:latin typeface="Consolas" panose="020B0609020204030204" pitchFamily="49" charset="0"/>
              </a:rPr>
              <a:t>TElemType</a:t>
            </a:r>
            <a:r>
              <a:rPr kumimoji="1" lang="en-US" altLang="zh-CN" sz="2000" dirty="0">
                <a:solidFill>
                  <a:srgbClr val="000066"/>
                </a:solidFill>
                <a:latin typeface="Consolas" panose="020B0609020204030204" pitchFamily="49" charset="0"/>
              </a:rPr>
              <a:t> </a:t>
            </a:r>
            <a:r>
              <a:rPr kumimoji="1" lang="en-US" altLang="zh-CN" sz="2000" dirty="0" err="1" smtClean="0">
                <a:solidFill>
                  <a:srgbClr val="000066"/>
                </a:solidFill>
                <a:latin typeface="Consolas" panose="020B0609020204030204" pitchFamily="49" charset="0"/>
              </a:rPr>
              <a:t>SqBiTree</a:t>
            </a:r>
            <a:r>
              <a:rPr kumimoji="1" lang="en-US" altLang="zh-CN" sz="2000" dirty="0" smtClean="0">
                <a:solidFill>
                  <a:srgbClr val="000066"/>
                </a:solidFill>
                <a:latin typeface="Consolas" panose="020B0609020204030204" pitchFamily="49" charset="0"/>
              </a:rPr>
              <a:t>[MAX_TREE_SIZE];</a:t>
            </a:r>
          </a:p>
          <a:p>
            <a:pPr eaLnBrk="1" hangingPunct="1"/>
            <a:endParaRPr kumimoji="1" lang="en-US" altLang="zh-CN" sz="2000" dirty="0" smtClean="0">
              <a:solidFill>
                <a:srgbClr val="000066"/>
              </a:solidFill>
              <a:latin typeface="Consolas" panose="020B0609020204030204" pitchFamily="49" charset="0"/>
            </a:endParaRPr>
          </a:p>
          <a:p>
            <a:pPr eaLnBrk="1" hangingPunct="1"/>
            <a:r>
              <a:rPr kumimoji="1" lang="en-US" altLang="zh-CN" sz="2000" dirty="0" err="1" smtClean="0">
                <a:solidFill>
                  <a:srgbClr val="000066"/>
                </a:solidFill>
                <a:latin typeface="Consolas" panose="020B0609020204030204" pitchFamily="49" charset="0"/>
              </a:rPr>
              <a:t>SqBiTree</a:t>
            </a:r>
            <a:r>
              <a:rPr kumimoji="1" lang="en-US" altLang="zh-CN" sz="2000" dirty="0" smtClean="0">
                <a:solidFill>
                  <a:srgbClr val="000066"/>
                </a:solidFill>
                <a:latin typeface="Consolas" panose="020B0609020204030204" pitchFamily="49" charset="0"/>
              </a:rPr>
              <a:t> </a:t>
            </a:r>
            <a:r>
              <a:rPr kumimoji="1" lang="en-US" altLang="zh-CN" sz="2000" dirty="0" err="1" smtClean="0">
                <a:solidFill>
                  <a:srgbClr val="000066"/>
                </a:solidFill>
                <a:latin typeface="Consolas" panose="020B0609020204030204" pitchFamily="49" charset="0"/>
              </a:rPr>
              <a:t>bt</a:t>
            </a:r>
            <a:r>
              <a:rPr kumimoji="1" lang="en-US" altLang="zh-CN" sz="2000" dirty="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
        <p:nvSpPr>
          <p:cNvPr id="30724" name="Text Box 5"/>
          <p:cNvSpPr txBox="1">
            <a:spLocks noChangeArrowheads="1"/>
          </p:cNvSpPr>
          <p:nvPr/>
        </p:nvSpPr>
        <p:spPr bwMode="auto">
          <a:xfrm>
            <a:off x="125921" y="4332288"/>
            <a:ext cx="2716212" cy="2014537"/>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b="1" dirty="0">
                <a:solidFill>
                  <a:srgbClr val="000066"/>
                </a:solidFill>
              </a:rPr>
              <a:t>若二叉树不是完全二叉树</a:t>
            </a:r>
          </a:p>
          <a:p>
            <a:pPr eaLnBrk="1" hangingPunct="1"/>
            <a:r>
              <a:rPr kumimoji="1" lang="zh-CN" altLang="en-US" b="1" dirty="0">
                <a:solidFill>
                  <a:srgbClr val="000066"/>
                </a:solidFill>
              </a:rPr>
              <a:t>形式，则为了保持结点之</a:t>
            </a:r>
          </a:p>
          <a:p>
            <a:pPr eaLnBrk="1" hangingPunct="1"/>
            <a:r>
              <a:rPr kumimoji="1" lang="zh-CN" altLang="en-US" b="1" dirty="0">
                <a:solidFill>
                  <a:srgbClr val="000066"/>
                </a:solidFill>
              </a:rPr>
              <a:t>间的关系，不得不空出许</a:t>
            </a:r>
          </a:p>
          <a:p>
            <a:pPr eaLnBrk="1" hangingPunct="1"/>
            <a:r>
              <a:rPr kumimoji="1" lang="zh-CN" altLang="en-US" b="1" dirty="0">
                <a:solidFill>
                  <a:srgbClr val="000066"/>
                </a:solidFill>
              </a:rPr>
              <a:t>多元素来，这就造成了空</a:t>
            </a:r>
          </a:p>
          <a:p>
            <a:pPr eaLnBrk="1" hangingPunct="1"/>
            <a:r>
              <a:rPr kumimoji="1" lang="zh-CN" altLang="en-US" b="1" dirty="0">
                <a:solidFill>
                  <a:srgbClr val="000066"/>
                </a:solidFill>
              </a:rPr>
              <a:t>间的浪费。依据实际结点</a:t>
            </a:r>
          </a:p>
          <a:p>
            <a:pPr eaLnBrk="1" hangingPunct="1"/>
            <a:r>
              <a:rPr kumimoji="1" lang="zh-CN" altLang="en-US" b="1" dirty="0">
                <a:solidFill>
                  <a:srgbClr val="000066"/>
                </a:solidFill>
              </a:rPr>
              <a:t>数来分配存储空间，涉及</a:t>
            </a:r>
          </a:p>
          <a:p>
            <a:pPr eaLnBrk="1" hangingPunct="1"/>
            <a:r>
              <a:rPr kumimoji="1" lang="zh-CN" altLang="en-US" b="1" dirty="0">
                <a:solidFill>
                  <a:srgbClr val="000066"/>
                </a:solidFill>
              </a:rPr>
              <a:t>到了动态链表结构</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642938" y="901700"/>
            <a:ext cx="8501062" cy="2709863"/>
          </a:xfrm>
        </p:spPr>
        <p:txBody>
          <a:bodyPr/>
          <a:lstStyle/>
          <a:p>
            <a:pPr eaLnBrk="1" hangingPunct="1"/>
            <a:r>
              <a:rPr lang="zh-CN" altLang="en-US" smtClean="0"/>
              <a:t>二叉树的存储结构</a:t>
            </a:r>
            <a:r>
              <a:rPr lang="en-US" altLang="zh-CN" smtClean="0">
                <a:latin typeface="Arial" charset="0"/>
              </a:rPr>
              <a:t>——</a:t>
            </a:r>
            <a:r>
              <a:rPr lang="zh-CN" altLang="en-US" smtClean="0"/>
              <a:t>顺序存储结构</a:t>
            </a:r>
            <a:r>
              <a:rPr lang="en-US" altLang="zh-CN" smtClean="0">
                <a:latin typeface="宋体" charset="-122"/>
              </a:rPr>
              <a:t>(1)</a:t>
            </a:r>
          </a:p>
        </p:txBody>
      </p:sp>
      <p:grpSp>
        <p:nvGrpSpPr>
          <p:cNvPr id="31747" name="Group 78"/>
          <p:cNvGrpSpPr>
            <a:grpSpLocks/>
          </p:cNvGrpSpPr>
          <p:nvPr/>
        </p:nvGrpSpPr>
        <p:grpSpPr bwMode="auto">
          <a:xfrm>
            <a:off x="468313" y="4916488"/>
            <a:ext cx="8501062" cy="1125537"/>
            <a:chOff x="295" y="3331"/>
            <a:chExt cx="5355" cy="709"/>
          </a:xfrm>
        </p:grpSpPr>
        <p:grpSp>
          <p:nvGrpSpPr>
            <p:cNvPr id="31782" name="Group 77"/>
            <p:cNvGrpSpPr>
              <a:grpSpLocks/>
            </p:cNvGrpSpPr>
            <p:nvPr/>
          </p:nvGrpSpPr>
          <p:grpSpPr bwMode="auto">
            <a:xfrm>
              <a:off x="300" y="3608"/>
              <a:ext cx="5350" cy="432"/>
              <a:chOff x="300" y="3608"/>
              <a:chExt cx="5350" cy="432"/>
            </a:xfrm>
          </p:grpSpPr>
          <p:sp>
            <p:nvSpPr>
              <p:cNvPr id="31784" name="Text Box 48"/>
              <p:cNvSpPr txBox="1">
                <a:spLocks noChangeArrowheads="1"/>
              </p:cNvSpPr>
              <p:nvPr/>
            </p:nvSpPr>
            <p:spPr bwMode="auto">
              <a:xfrm>
                <a:off x="300" y="3678"/>
                <a:ext cx="5314"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rgbClr val="000066"/>
                    </a:solidFill>
                    <a:latin typeface="Times New Roman" pitchFamily="18" charset="0"/>
                  </a:rPr>
                  <a:t> </a:t>
                </a:r>
                <a:r>
                  <a:rPr kumimoji="1" lang="en-US" altLang="zh-CN" sz="2800" b="1">
                    <a:solidFill>
                      <a:srgbClr val="990033"/>
                    </a:solidFill>
                  </a:rPr>
                  <a:t>A  B   D       C         E                                 F</a:t>
                </a:r>
              </a:p>
            </p:txBody>
          </p:sp>
          <p:grpSp>
            <p:nvGrpSpPr>
              <p:cNvPr id="31785" name="Group 76"/>
              <p:cNvGrpSpPr>
                <a:grpSpLocks/>
              </p:cNvGrpSpPr>
              <p:nvPr/>
            </p:nvGrpSpPr>
            <p:grpSpPr bwMode="auto">
              <a:xfrm>
                <a:off x="322" y="3608"/>
                <a:ext cx="5328" cy="432"/>
                <a:chOff x="322" y="3608"/>
                <a:chExt cx="5328" cy="432"/>
              </a:xfrm>
            </p:grpSpPr>
            <p:sp>
              <p:nvSpPr>
                <p:cNvPr id="31786" name="Line 46"/>
                <p:cNvSpPr>
                  <a:spLocks noChangeShapeType="1"/>
                </p:cNvSpPr>
                <p:nvPr/>
              </p:nvSpPr>
              <p:spPr bwMode="auto">
                <a:xfrm>
                  <a:off x="322" y="4040"/>
                  <a:ext cx="53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7" name="Line 45"/>
                <p:cNvSpPr>
                  <a:spLocks noChangeShapeType="1"/>
                </p:cNvSpPr>
                <p:nvPr/>
              </p:nvSpPr>
              <p:spPr bwMode="auto">
                <a:xfrm>
                  <a:off x="322" y="3608"/>
                  <a:ext cx="53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8" name="Line 47"/>
                <p:cNvSpPr>
                  <a:spLocks noChangeShapeType="1"/>
                </p:cNvSpPr>
                <p:nvPr/>
              </p:nvSpPr>
              <p:spPr bwMode="auto">
                <a:xfrm>
                  <a:off x="658"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9" name="Line 49"/>
                <p:cNvSpPr>
                  <a:spLocks noChangeShapeType="1"/>
                </p:cNvSpPr>
                <p:nvPr/>
              </p:nvSpPr>
              <p:spPr bwMode="auto">
                <a:xfrm>
                  <a:off x="1042"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0" name="Line 50"/>
                <p:cNvSpPr>
                  <a:spLocks noChangeShapeType="1"/>
                </p:cNvSpPr>
                <p:nvPr/>
              </p:nvSpPr>
              <p:spPr bwMode="auto">
                <a:xfrm>
                  <a:off x="1426"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1" name="Line 51"/>
                <p:cNvSpPr>
                  <a:spLocks noChangeShapeType="1"/>
                </p:cNvSpPr>
                <p:nvPr/>
              </p:nvSpPr>
              <p:spPr bwMode="auto">
                <a:xfrm>
                  <a:off x="1810"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2" name="Line 52"/>
                <p:cNvSpPr>
                  <a:spLocks noChangeShapeType="1"/>
                </p:cNvSpPr>
                <p:nvPr/>
              </p:nvSpPr>
              <p:spPr bwMode="auto">
                <a:xfrm>
                  <a:off x="2194"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3" name="Line 53"/>
                <p:cNvSpPr>
                  <a:spLocks noChangeShapeType="1"/>
                </p:cNvSpPr>
                <p:nvPr/>
              </p:nvSpPr>
              <p:spPr bwMode="auto">
                <a:xfrm>
                  <a:off x="2626"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4" name="Line 54"/>
                <p:cNvSpPr>
                  <a:spLocks noChangeShapeType="1"/>
                </p:cNvSpPr>
                <p:nvPr/>
              </p:nvSpPr>
              <p:spPr bwMode="auto">
                <a:xfrm>
                  <a:off x="3058"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5" name="Line 55"/>
                <p:cNvSpPr>
                  <a:spLocks noChangeShapeType="1"/>
                </p:cNvSpPr>
                <p:nvPr/>
              </p:nvSpPr>
              <p:spPr bwMode="auto">
                <a:xfrm>
                  <a:off x="3442"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6" name="Line 56"/>
                <p:cNvSpPr>
                  <a:spLocks noChangeShapeType="1"/>
                </p:cNvSpPr>
                <p:nvPr/>
              </p:nvSpPr>
              <p:spPr bwMode="auto">
                <a:xfrm>
                  <a:off x="3826"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7" name="Line 57"/>
                <p:cNvSpPr>
                  <a:spLocks noChangeShapeType="1"/>
                </p:cNvSpPr>
                <p:nvPr/>
              </p:nvSpPr>
              <p:spPr bwMode="auto">
                <a:xfrm>
                  <a:off x="4162"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8" name="Line 58"/>
                <p:cNvSpPr>
                  <a:spLocks noChangeShapeType="1"/>
                </p:cNvSpPr>
                <p:nvPr/>
              </p:nvSpPr>
              <p:spPr bwMode="auto">
                <a:xfrm>
                  <a:off x="4546"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9" name="Line 59"/>
                <p:cNvSpPr>
                  <a:spLocks noChangeShapeType="1"/>
                </p:cNvSpPr>
                <p:nvPr/>
              </p:nvSpPr>
              <p:spPr bwMode="auto">
                <a:xfrm>
                  <a:off x="4930"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0" name="Line 60"/>
                <p:cNvSpPr>
                  <a:spLocks noChangeShapeType="1"/>
                </p:cNvSpPr>
                <p:nvPr/>
              </p:nvSpPr>
              <p:spPr bwMode="auto">
                <a:xfrm>
                  <a:off x="5266"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1" name="Line 61"/>
                <p:cNvSpPr>
                  <a:spLocks noChangeShapeType="1"/>
                </p:cNvSpPr>
                <p:nvPr/>
              </p:nvSpPr>
              <p:spPr bwMode="auto">
                <a:xfrm>
                  <a:off x="5650"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2" name="Line 62"/>
                <p:cNvSpPr>
                  <a:spLocks noChangeShapeType="1"/>
                </p:cNvSpPr>
                <p:nvPr/>
              </p:nvSpPr>
              <p:spPr bwMode="auto">
                <a:xfrm>
                  <a:off x="322" y="360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1783" name="Text Box 63"/>
            <p:cNvSpPr txBox="1">
              <a:spLocks noChangeArrowheads="1"/>
            </p:cNvSpPr>
            <p:nvPr/>
          </p:nvSpPr>
          <p:spPr bwMode="auto">
            <a:xfrm>
              <a:off x="295" y="3331"/>
              <a:ext cx="531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b="1"/>
                <a:t> </a:t>
              </a:r>
              <a:r>
                <a:rPr kumimoji="1" lang="en-US" altLang="zh-CN" sz="2000" b="1"/>
                <a:t>0     1     2     3     4     5     6      7     8    9   10   11   12  13</a:t>
              </a:r>
            </a:p>
          </p:txBody>
        </p:sp>
      </p:grpSp>
      <p:grpSp>
        <p:nvGrpSpPr>
          <p:cNvPr id="31748" name="Group 114"/>
          <p:cNvGrpSpPr>
            <a:grpSpLocks/>
          </p:cNvGrpSpPr>
          <p:nvPr/>
        </p:nvGrpSpPr>
        <p:grpSpPr bwMode="auto">
          <a:xfrm>
            <a:off x="1354138" y="1501775"/>
            <a:ext cx="6270625" cy="2967038"/>
            <a:chOff x="751" y="943"/>
            <a:chExt cx="4222" cy="2055"/>
          </a:xfrm>
        </p:grpSpPr>
        <p:sp useBgFill="1">
          <p:nvSpPr>
            <p:cNvPr id="31749" name="Oval 39"/>
            <p:cNvSpPr>
              <a:spLocks noChangeArrowheads="1"/>
            </p:cNvSpPr>
            <p:nvPr/>
          </p:nvSpPr>
          <p:spPr bwMode="auto">
            <a:xfrm>
              <a:off x="2625" y="1064"/>
              <a:ext cx="371" cy="373"/>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990033"/>
                  </a:solidFill>
                </a:rPr>
                <a:t>A</a:t>
              </a:r>
              <a:endParaRPr kumimoji="1" lang="en-US" altLang="zh-CN" sz="2000" b="1"/>
            </a:p>
          </p:txBody>
        </p:sp>
        <p:sp useBgFill="1">
          <p:nvSpPr>
            <p:cNvPr id="31750" name="Oval 40"/>
            <p:cNvSpPr>
              <a:spLocks noChangeArrowheads="1"/>
            </p:cNvSpPr>
            <p:nvPr/>
          </p:nvSpPr>
          <p:spPr bwMode="auto">
            <a:xfrm>
              <a:off x="1659" y="1474"/>
              <a:ext cx="408" cy="411"/>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990033"/>
                  </a:solidFill>
                </a:rPr>
                <a:t>B</a:t>
              </a:r>
              <a:endParaRPr kumimoji="1" lang="en-US" altLang="zh-CN" sz="2000" b="1"/>
            </a:p>
          </p:txBody>
        </p:sp>
        <p:sp useBgFill="1">
          <p:nvSpPr>
            <p:cNvPr id="31751" name="Oval 41"/>
            <p:cNvSpPr>
              <a:spLocks noChangeArrowheads="1"/>
            </p:cNvSpPr>
            <p:nvPr/>
          </p:nvSpPr>
          <p:spPr bwMode="auto">
            <a:xfrm>
              <a:off x="2142" y="1996"/>
              <a:ext cx="371" cy="373"/>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990033"/>
                  </a:solidFill>
                </a:rPr>
                <a:t>C</a:t>
              </a:r>
              <a:endParaRPr kumimoji="1" lang="en-US" altLang="zh-CN" sz="2000" b="1"/>
            </a:p>
          </p:txBody>
        </p:sp>
        <p:sp useBgFill="1">
          <p:nvSpPr>
            <p:cNvPr id="31752" name="Oval 42"/>
            <p:cNvSpPr>
              <a:spLocks noChangeArrowheads="1"/>
            </p:cNvSpPr>
            <p:nvPr/>
          </p:nvSpPr>
          <p:spPr bwMode="auto">
            <a:xfrm>
              <a:off x="3553" y="1474"/>
              <a:ext cx="409" cy="411"/>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990033"/>
                  </a:solidFill>
                </a:rPr>
                <a:t>D</a:t>
              </a:r>
              <a:endParaRPr kumimoji="1" lang="en-US" altLang="zh-CN" sz="2000" b="1"/>
            </a:p>
          </p:txBody>
        </p:sp>
        <p:sp useBgFill="1">
          <p:nvSpPr>
            <p:cNvPr id="31753" name="Oval 43"/>
            <p:cNvSpPr>
              <a:spLocks noChangeArrowheads="1"/>
            </p:cNvSpPr>
            <p:nvPr/>
          </p:nvSpPr>
          <p:spPr bwMode="auto">
            <a:xfrm>
              <a:off x="4445" y="1959"/>
              <a:ext cx="409" cy="410"/>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990033"/>
                  </a:solidFill>
                </a:rPr>
                <a:t>E</a:t>
              </a:r>
              <a:endParaRPr kumimoji="1" lang="en-US" altLang="zh-CN" sz="2000" b="1"/>
            </a:p>
          </p:txBody>
        </p:sp>
        <p:sp useBgFill="1">
          <p:nvSpPr>
            <p:cNvPr id="31754" name="Oval 44"/>
            <p:cNvSpPr>
              <a:spLocks noChangeArrowheads="1"/>
            </p:cNvSpPr>
            <p:nvPr/>
          </p:nvSpPr>
          <p:spPr bwMode="auto">
            <a:xfrm>
              <a:off x="4108" y="2544"/>
              <a:ext cx="409" cy="373"/>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990033"/>
                  </a:solidFill>
                </a:rPr>
                <a:t>F</a:t>
              </a:r>
              <a:endParaRPr kumimoji="1" lang="en-US" altLang="zh-CN" sz="2000" b="1"/>
            </a:p>
          </p:txBody>
        </p:sp>
        <p:sp>
          <p:nvSpPr>
            <p:cNvPr id="31755" name="Line 64"/>
            <p:cNvSpPr>
              <a:spLocks noChangeShapeType="1"/>
            </p:cNvSpPr>
            <p:nvPr/>
          </p:nvSpPr>
          <p:spPr bwMode="auto">
            <a:xfrm flipH="1">
              <a:off x="1882" y="1251"/>
              <a:ext cx="743" cy="22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6" name="Line 65"/>
            <p:cNvSpPr>
              <a:spLocks noChangeShapeType="1"/>
            </p:cNvSpPr>
            <p:nvPr/>
          </p:nvSpPr>
          <p:spPr bwMode="auto">
            <a:xfrm>
              <a:off x="2067" y="1661"/>
              <a:ext cx="260" cy="335"/>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7" name="Line 66"/>
            <p:cNvSpPr>
              <a:spLocks noChangeShapeType="1"/>
            </p:cNvSpPr>
            <p:nvPr/>
          </p:nvSpPr>
          <p:spPr bwMode="auto">
            <a:xfrm>
              <a:off x="2996" y="1251"/>
              <a:ext cx="743" cy="22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8" name="Line 67"/>
            <p:cNvSpPr>
              <a:spLocks noChangeShapeType="1"/>
            </p:cNvSpPr>
            <p:nvPr/>
          </p:nvSpPr>
          <p:spPr bwMode="auto">
            <a:xfrm>
              <a:off x="3962" y="1661"/>
              <a:ext cx="706" cy="298"/>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9" name="Line 68"/>
            <p:cNvSpPr>
              <a:spLocks noChangeShapeType="1"/>
            </p:cNvSpPr>
            <p:nvPr/>
          </p:nvSpPr>
          <p:spPr bwMode="auto">
            <a:xfrm flipH="1">
              <a:off x="4268" y="2146"/>
              <a:ext cx="177" cy="399"/>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0" name="Text Box 69"/>
            <p:cNvSpPr txBox="1">
              <a:spLocks noChangeArrowheads="1"/>
            </p:cNvSpPr>
            <p:nvPr/>
          </p:nvSpPr>
          <p:spPr bwMode="auto">
            <a:xfrm>
              <a:off x="1661" y="1296"/>
              <a:ext cx="23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1</a:t>
              </a:r>
            </a:p>
          </p:txBody>
        </p:sp>
        <p:sp>
          <p:nvSpPr>
            <p:cNvPr id="31761" name="Text Box 70"/>
            <p:cNvSpPr txBox="1">
              <a:spLocks noChangeArrowheads="1"/>
            </p:cNvSpPr>
            <p:nvPr/>
          </p:nvSpPr>
          <p:spPr bwMode="auto">
            <a:xfrm>
              <a:off x="2351" y="1822"/>
              <a:ext cx="23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4</a:t>
              </a:r>
            </a:p>
          </p:txBody>
        </p:sp>
        <p:sp>
          <p:nvSpPr>
            <p:cNvPr id="31762" name="Text Box 71"/>
            <p:cNvSpPr txBox="1">
              <a:spLocks noChangeArrowheads="1"/>
            </p:cNvSpPr>
            <p:nvPr/>
          </p:nvSpPr>
          <p:spPr bwMode="auto">
            <a:xfrm>
              <a:off x="2535" y="943"/>
              <a:ext cx="230"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0</a:t>
              </a:r>
            </a:p>
          </p:txBody>
        </p:sp>
        <p:sp>
          <p:nvSpPr>
            <p:cNvPr id="31763" name="Text Box 72"/>
            <p:cNvSpPr txBox="1">
              <a:spLocks noChangeArrowheads="1"/>
            </p:cNvSpPr>
            <p:nvPr/>
          </p:nvSpPr>
          <p:spPr bwMode="auto">
            <a:xfrm>
              <a:off x="3936" y="2289"/>
              <a:ext cx="34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13</a:t>
              </a:r>
            </a:p>
          </p:txBody>
        </p:sp>
        <p:sp>
          <p:nvSpPr>
            <p:cNvPr id="31764" name="Text Box 73"/>
            <p:cNvSpPr txBox="1">
              <a:spLocks noChangeArrowheads="1"/>
            </p:cNvSpPr>
            <p:nvPr/>
          </p:nvSpPr>
          <p:spPr bwMode="auto">
            <a:xfrm>
              <a:off x="3851" y="1360"/>
              <a:ext cx="23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2</a:t>
              </a:r>
            </a:p>
          </p:txBody>
        </p:sp>
        <p:sp>
          <p:nvSpPr>
            <p:cNvPr id="31765" name="Text Box 74"/>
            <p:cNvSpPr txBox="1">
              <a:spLocks noChangeArrowheads="1"/>
            </p:cNvSpPr>
            <p:nvPr/>
          </p:nvSpPr>
          <p:spPr bwMode="auto">
            <a:xfrm>
              <a:off x="4740" y="1798"/>
              <a:ext cx="23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t>6</a:t>
              </a:r>
            </a:p>
          </p:txBody>
        </p:sp>
        <p:sp useBgFill="1">
          <p:nvSpPr>
            <p:cNvPr id="31766" name="Oval 97"/>
            <p:cNvSpPr>
              <a:spLocks noChangeArrowheads="1"/>
            </p:cNvSpPr>
            <p:nvPr/>
          </p:nvSpPr>
          <p:spPr bwMode="auto">
            <a:xfrm>
              <a:off x="1200" y="1948"/>
              <a:ext cx="408" cy="411"/>
            </a:xfrm>
            <a:prstGeom prst="ellipse">
              <a:avLst/>
            </a:prstGeom>
            <a:ln w="28575">
              <a:solidFill>
                <a:srgbClr val="008080"/>
              </a:solidFill>
              <a:prstDash val="dash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p>
          </p:txBody>
        </p:sp>
        <p:sp useBgFill="1">
          <p:nvSpPr>
            <p:cNvPr id="31767" name="Oval 99"/>
            <p:cNvSpPr>
              <a:spLocks noChangeArrowheads="1"/>
            </p:cNvSpPr>
            <p:nvPr/>
          </p:nvSpPr>
          <p:spPr bwMode="auto">
            <a:xfrm>
              <a:off x="3101" y="1956"/>
              <a:ext cx="408" cy="411"/>
            </a:xfrm>
            <a:prstGeom prst="ellipse">
              <a:avLst/>
            </a:prstGeom>
            <a:ln w="28575">
              <a:solidFill>
                <a:srgbClr val="008080"/>
              </a:solidFill>
              <a:prstDash val="dash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p>
          </p:txBody>
        </p:sp>
        <p:sp useBgFill="1">
          <p:nvSpPr>
            <p:cNvPr id="31768" name="Oval 100"/>
            <p:cNvSpPr>
              <a:spLocks noChangeArrowheads="1"/>
            </p:cNvSpPr>
            <p:nvPr/>
          </p:nvSpPr>
          <p:spPr bwMode="auto">
            <a:xfrm>
              <a:off x="751" y="2587"/>
              <a:ext cx="408" cy="411"/>
            </a:xfrm>
            <a:prstGeom prst="ellipse">
              <a:avLst/>
            </a:prstGeom>
            <a:ln w="28575">
              <a:solidFill>
                <a:srgbClr val="008080"/>
              </a:solidFill>
              <a:prstDash val="dash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p>
          </p:txBody>
        </p:sp>
        <p:sp useBgFill="1">
          <p:nvSpPr>
            <p:cNvPr id="31769" name="Oval 101"/>
            <p:cNvSpPr>
              <a:spLocks noChangeArrowheads="1"/>
            </p:cNvSpPr>
            <p:nvPr/>
          </p:nvSpPr>
          <p:spPr bwMode="auto">
            <a:xfrm>
              <a:off x="2562" y="2550"/>
              <a:ext cx="408" cy="411"/>
            </a:xfrm>
            <a:prstGeom prst="ellipse">
              <a:avLst/>
            </a:prstGeom>
            <a:ln w="28575">
              <a:solidFill>
                <a:srgbClr val="008080"/>
              </a:solidFill>
              <a:prstDash val="dash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a:p>
          </p:txBody>
        </p:sp>
        <p:sp useBgFill="1">
          <p:nvSpPr>
            <p:cNvPr id="31770" name="Oval 102"/>
            <p:cNvSpPr>
              <a:spLocks noChangeArrowheads="1"/>
            </p:cNvSpPr>
            <p:nvPr/>
          </p:nvSpPr>
          <p:spPr bwMode="auto">
            <a:xfrm>
              <a:off x="2022" y="2560"/>
              <a:ext cx="408" cy="411"/>
            </a:xfrm>
            <a:prstGeom prst="ellipse">
              <a:avLst/>
            </a:prstGeom>
            <a:ln w="28575">
              <a:solidFill>
                <a:srgbClr val="008080"/>
              </a:solidFill>
              <a:prstDash val="dash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p>
          </p:txBody>
        </p:sp>
        <p:sp useBgFill="1">
          <p:nvSpPr>
            <p:cNvPr id="31771" name="Oval 103"/>
            <p:cNvSpPr>
              <a:spLocks noChangeArrowheads="1"/>
            </p:cNvSpPr>
            <p:nvPr/>
          </p:nvSpPr>
          <p:spPr bwMode="auto">
            <a:xfrm>
              <a:off x="1363" y="2578"/>
              <a:ext cx="408" cy="411"/>
            </a:xfrm>
            <a:prstGeom prst="ellipse">
              <a:avLst/>
            </a:prstGeom>
            <a:ln w="28575">
              <a:solidFill>
                <a:srgbClr val="008080"/>
              </a:solidFill>
              <a:prstDash val="dash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p>
          </p:txBody>
        </p:sp>
        <p:sp useBgFill="1">
          <p:nvSpPr>
            <p:cNvPr id="31772" name="Oval 104"/>
            <p:cNvSpPr>
              <a:spLocks noChangeArrowheads="1"/>
            </p:cNvSpPr>
            <p:nvPr/>
          </p:nvSpPr>
          <p:spPr bwMode="auto">
            <a:xfrm>
              <a:off x="3056" y="2541"/>
              <a:ext cx="408" cy="411"/>
            </a:xfrm>
            <a:prstGeom prst="ellipse">
              <a:avLst/>
            </a:prstGeom>
            <a:ln w="28575">
              <a:solidFill>
                <a:srgbClr val="008080"/>
              </a:solidFill>
              <a:prstDash val="dash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p>
          </p:txBody>
        </p:sp>
        <p:sp useBgFill="1">
          <p:nvSpPr>
            <p:cNvPr id="31773" name="Oval 105"/>
            <p:cNvSpPr>
              <a:spLocks noChangeArrowheads="1"/>
            </p:cNvSpPr>
            <p:nvPr/>
          </p:nvSpPr>
          <p:spPr bwMode="auto">
            <a:xfrm>
              <a:off x="3575" y="2541"/>
              <a:ext cx="408" cy="411"/>
            </a:xfrm>
            <a:prstGeom prst="ellipse">
              <a:avLst/>
            </a:prstGeom>
            <a:ln w="28575">
              <a:solidFill>
                <a:srgbClr val="008080"/>
              </a:solidFill>
              <a:prstDash val="dash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p>
          </p:txBody>
        </p:sp>
        <p:sp>
          <p:nvSpPr>
            <p:cNvPr id="31774" name="Line 106"/>
            <p:cNvSpPr>
              <a:spLocks noChangeShapeType="1"/>
            </p:cNvSpPr>
            <p:nvPr/>
          </p:nvSpPr>
          <p:spPr bwMode="auto">
            <a:xfrm flipH="1">
              <a:off x="1448" y="1760"/>
              <a:ext cx="216" cy="197"/>
            </a:xfrm>
            <a:prstGeom prst="line">
              <a:avLst/>
            </a:prstGeom>
            <a:noFill/>
            <a:ln w="28575">
              <a:solidFill>
                <a:srgbClr val="000066"/>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Line 107"/>
            <p:cNvSpPr>
              <a:spLocks noChangeShapeType="1"/>
            </p:cNvSpPr>
            <p:nvPr/>
          </p:nvSpPr>
          <p:spPr bwMode="auto">
            <a:xfrm>
              <a:off x="1462" y="2327"/>
              <a:ext cx="141" cy="234"/>
            </a:xfrm>
            <a:prstGeom prst="line">
              <a:avLst/>
            </a:prstGeom>
            <a:noFill/>
            <a:ln w="28575">
              <a:solidFill>
                <a:srgbClr val="000066"/>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Line 108"/>
            <p:cNvSpPr>
              <a:spLocks noChangeShapeType="1"/>
            </p:cNvSpPr>
            <p:nvPr/>
          </p:nvSpPr>
          <p:spPr bwMode="auto">
            <a:xfrm>
              <a:off x="2468" y="2273"/>
              <a:ext cx="269" cy="289"/>
            </a:xfrm>
            <a:prstGeom prst="line">
              <a:avLst/>
            </a:prstGeom>
            <a:noFill/>
            <a:ln w="28575">
              <a:solidFill>
                <a:srgbClr val="000066"/>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7" name="Line 109"/>
            <p:cNvSpPr>
              <a:spLocks noChangeShapeType="1"/>
            </p:cNvSpPr>
            <p:nvPr/>
          </p:nvSpPr>
          <p:spPr bwMode="auto">
            <a:xfrm>
              <a:off x="3474" y="2245"/>
              <a:ext cx="233" cy="308"/>
            </a:xfrm>
            <a:prstGeom prst="line">
              <a:avLst/>
            </a:prstGeom>
            <a:noFill/>
            <a:ln w="28575">
              <a:solidFill>
                <a:srgbClr val="000066"/>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8" name="Line 110"/>
            <p:cNvSpPr>
              <a:spLocks noChangeShapeType="1"/>
            </p:cNvSpPr>
            <p:nvPr/>
          </p:nvSpPr>
          <p:spPr bwMode="auto">
            <a:xfrm flipH="1">
              <a:off x="3441" y="1788"/>
              <a:ext cx="142" cy="198"/>
            </a:xfrm>
            <a:prstGeom prst="line">
              <a:avLst/>
            </a:prstGeom>
            <a:noFill/>
            <a:ln w="28575">
              <a:solidFill>
                <a:srgbClr val="000066"/>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9" name="Line 111"/>
            <p:cNvSpPr>
              <a:spLocks noChangeShapeType="1"/>
            </p:cNvSpPr>
            <p:nvPr/>
          </p:nvSpPr>
          <p:spPr bwMode="auto">
            <a:xfrm flipH="1">
              <a:off x="1016" y="2290"/>
              <a:ext cx="234" cy="280"/>
            </a:xfrm>
            <a:prstGeom prst="line">
              <a:avLst/>
            </a:prstGeom>
            <a:noFill/>
            <a:ln w="28575">
              <a:solidFill>
                <a:srgbClr val="000066"/>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0" name="Line 112"/>
            <p:cNvSpPr>
              <a:spLocks noChangeShapeType="1"/>
            </p:cNvSpPr>
            <p:nvPr/>
          </p:nvSpPr>
          <p:spPr bwMode="auto">
            <a:xfrm flipH="1">
              <a:off x="2169" y="2363"/>
              <a:ext cx="142" cy="198"/>
            </a:xfrm>
            <a:prstGeom prst="line">
              <a:avLst/>
            </a:prstGeom>
            <a:noFill/>
            <a:ln w="28575">
              <a:solidFill>
                <a:srgbClr val="000066"/>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1" name="Line 113"/>
            <p:cNvSpPr>
              <a:spLocks noChangeShapeType="1"/>
            </p:cNvSpPr>
            <p:nvPr/>
          </p:nvSpPr>
          <p:spPr bwMode="auto">
            <a:xfrm flipH="1">
              <a:off x="3120" y="2390"/>
              <a:ext cx="142" cy="198"/>
            </a:xfrm>
            <a:prstGeom prst="line">
              <a:avLst/>
            </a:prstGeom>
            <a:noFill/>
            <a:ln w="28575">
              <a:solidFill>
                <a:srgbClr val="000066"/>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642938" y="895350"/>
            <a:ext cx="7727950" cy="5541963"/>
          </a:xfrm>
        </p:spPr>
        <p:txBody>
          <a:bodyPr/>
          <a:lstStyle/>
          <a:p>
            <a:pPr eaLnBrk="1" hangingPunct="1"/>
            <a:r>
              <a:rPr lang="zh-CN" altLang="en-US" dirty="0" smtClean="0"/>
              <a:t>二叉树的存储结构</a:t>
            </a:r>
            <a:r>
              <a:rPr lang="en-US" altLang="zh-CN" dirty="0" smtClean="0">
                <a:latin typeface="宋体" charset="-122"/>
              </a:rPr>
              <a:t>——</a:t>
            </a:r>
            <a:r>
              <a:rPr lang="zh-CN" altLang="en-US" dirty="0" smtClean="0"/>
              <a:t>链式存储结构</a:t>
            </a:r>
          </a:p>
          <a:p>
            <a:pPr lvl="1" eaLnBrk="1" hangingPunct="1"/>
            <a:r>
              <a:rPr lang="zh-CN" altLang="en-US" dirty="0" smtClean="0"/>
              <a:t>二叉链表</a:t>
            </a:r>
          </a:p>
          <a:p>
            <a:pPr lvl="2" eaLnBrk="1" hangingPunct="1"/>
            <a:r>
              <a:rPr lang="zh-CN" altLang="en-US" dirty="0" smtClean="0"/>
              <a:t>将一个结点分成三部分</a:t>
            </a:r>
            <a:r>
              <a:rPr lang="zh-CN" altLang="en-US" dirty="0"/>
              <a:t>，</a:t>
            </a:r>
            <a:r>
              <a:rPr lang="zh-CN" altLang="en-US" dirty="0" smtClean="0"/>
              <a:t>一部分存放结点本身信息</a:t>
            </a:r>
            <a:r>
              <a:rPr lang="zh-CN" altLang="en-US" dirty="0"/>
              <a:t>，</a:t>
            </a:r>
            <a:r>
              <a:rPr lang="zh-CN" altLang="en-US" dirty="0" smtClean="0"/>
              <a:t>另外两部分为指针</a:t>
            </a:r>
            <a:r>
              <a:rPr lang="zh-CN" altLang="en-US" dirty="0"/>
              <a:t>，</a:t>
            </a:r>
            <a:r>
              <a:rPr lang="zh-CN" altLang="en-US" dirty="0" smtClean="0"/>
              <a:t>分别存放左、右孩子的地址</a:t>
            </a:r>
          </a:p>
          <a:p>
            <a:pPr lvl="2" eaLnBrk="1" hangingPunct="1"/>
            <a:r>
              <a:rPr lang="zh-CN" altLang="en-US" dirty="0" smtClean="0"/>
              <a:t>结构描述	</a:t>
            </a:r>
          </a:p>
        </p:txBody>
      </p:sp>
      <p:sp>
        <p:nvSpPr>
          <p:cNvPr id="32771" name="Text Box 72"/>
          <p:cNvSpPr txBox="1">
            <a:spLocks noChangeArrowheads="1"/>
          </p:cNvSpPr>
          <p:nvPr/>
        </p:nvSpPr>
        <p:spPr bwMode="auto">
          <a:xfrm>
            <a:off x="2910137" y="4601147"/>
            <a:ext cx="4839786" cy="193899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dirty="0" err="1" smtClean="0">
                <a:solidFill>
                  <a:srgbClr val="000066"/>
                </a:solidFill>
                <a:latin typeface="Consolas" panose="020B0609020204030204" pitchFamily="49" charset="0"/>
              </a:rPr>
              <a:t>typedef</a:t>
            </a:r>
            <a:r>
              <a:rPr lang="en-US" altLang="zh-CN" sz="2000" b="1" dirty="0" smtClean="0">
                <a:solidFill>
                  <a:srgbClr val="000066"/>
                </a:solidFill>
                <a:latin typeface="Consolas" panose="020B0609020204030204" pitchFamily="49" charset="0"/>
              </a:rPr>
              <a:t> </a:t>
            </a:r>
            <a:r>
              <a:rPr lang="en-US" altLang="zh-CN" sz="2000" b="1" dirty="0">
                <a:solidFill>
                  <a:srgbClr val="000066"/>
                </a:solidFill>
                <a:latin typeface="Consolas" panose="020B0609020204030204" pitchFamily="49" charset="0"/>
              </a:rPr>
              <a:t>char </a:t>
            </a:r>
            <a:r>
              <a:rPr lang="en-US" altLang="zh-CN" sz="2000" b="1" dirty="0" err="1">
                <a:solidFill>
                  <a:srgbClr val="000066"/>
                </a:solidFill>
                <a:latin typeface="Consolas" panose="020B0609020204030204" pitchFamily="49" charset="0"/>
              </a:rPr>
              <a:t>datatype</a:t>
            </a:r>
            <a:r>
              <a:rPr lang="zh-CN" altLang="en-US" sz="2000" b="1" dirty="0">
                <a:solidFill>
                  <a:srgbClr val="000066"/>
                </a:solidFill>
                <a:latin typeface="Consolas" panose="020B0609020204030204" pitchFamily="49" charset="0"/>
              </a:rPr>
              <a:t>；</a:t>
            </a:r>
          </a:p>
          <a:p>
            <a:pPr eaLnBrk="1" hangingPunct="1"/>
            <a:r>
              <a:rPr lang="en-US" altLang="zh-CN" sz="2000" b="1" dirty="0" err="1" smtClean="0">
                <a:solidFill>
                  <a:srgbClr val="000066"/>
                </a:solidFill>
                <a:latin typeface="Consolas" panose="020B0609020204030204" pitchFamily="49" charset="0"/>
              </a:rPr>
              <a:t>typedef</a:t>
            </a:r>
            <a:r>
              <a:rPr lang="en-US" altLang="zh-CN" sz="2000" b="1" dirty="0" smtClean="0">
                <a:solidFill>
                  <a:srgbClr val="000066"/>
                </a:solidFill>
                <a:latin typeface="Consolas" panose="020B0609020204030204" pitchFamily="49" charset="0"/>
              </a:rPr>
              <a:t> </a:t>
            </a:r>
            <a:r>
              <a:rPr lang="en-US" altLang="zh-CN" sz="2000" b="1" dirty="0" err="1" smtClean="0">
                <a:solidFill>
                  <a:srgbClr val="000066"/>
                </a:solidFill>
                <a:latin typeface="Consolas" panose="020B0609020204030204" pitchFamily="49" charset="0"/>
              </a:rPr>
              <a:t>struct</a:t>
            </a:r>
            <a:r>
              <a:rPr lang="en-US" altLang="zh-CN" sz="2000" b="1" dirty="0" smtClean="0">
                <a:solidFill>
                  <a:srgbClr val="000066"/>
                </a:solidFill>
                <a:latin typeface="Consolas" panose="020B0609020204030204" pitchFamily="49" charset="0"/>
              </a:rPr>
              <a:t>  </a:t>
            </a:r>
            <a:endParaRPr lang="en-US" altLang="zh-CN" sz="2000" b="1" dirty="0">
              <a:solidFill>
                <a:srgbClr val="000066"/>
              </a:solidFill>
              <a:latin typeface="Consolas" panose="020B0609020204030204" pitchFamily="49" charset="0"/>
            </a:endParaRPr>
          </a:p>
          <a:p>
            <a:pPr eaLnBrk="1" hangingPunct="1"/>
            <a:r>
              <a:rPr lang="en-US" altLang="zh-CN" sz="2000" b="1" dirty="0" smtClean="0">
                <a:solidFill>
                  <a:srgbClr val="000066"/>
                </a:solidFill>
                <a:latin typeface="Consolas" panose="020B0609020204030204" pitchFamily="49" charset="0"/>
              </a:rPr>
              <a:t>{</a:t>
            </a:r>
            <a:endParaRPr lang="en-US" altLang="zh-CN" sz="2000" b="1" dirty="0">
              <a:solidFill>
                <a:srgbClr val="000066"/>
              </a:solidFill>
              <a:latin typeface="Consolas" panose="020B0609020204030204" pitchFamily="49" charset="0"/>
            </a:endParaRPr>
          </a:p>
          <a:p>
            <a:pPr eaLnBrk="1" hangingPunct="1"/>
            <a:r>
              <a:rPr lang="en-US" altLang="zh-CN" sz="2000" b="1" dirty="0" smtClean="0">
                <a:solidFill>
                  <a:srgbClr val="000066"/>
                </a:solidFill>
                <a:latin typeface="Consolas" panose="020B0609020204030204" pitchFamily="49" charset="0"/>
              </a:rPr>
              <a:t>  </a:t>
            </a:r>
            <a:r>
              <a:rPr lang="en-US" altLang="zh-CN" sz="2000" b="1" dirty="0" err="1">
                <a:solidFill>
                  <a:srgbClr val="000066"/>
                </a:solidFill>
                <a:latin typeface="Consolas" panose="020B0609020204030204" pitchFamily="49" charset="0"/>
              </a:rPr>
              <a:t>datatype</a:t>
            </a:r>
            <a:r>
              <a:rPr lang="en-US" altLang="zh-CN" sz="2000" b="1" dirty="0">
                <a:solidFill>
                  <a:srgbClr val="000066"/>
                </a:solidFill>
                <a:latin typeface="Consolas" panose="020B0609020204030204" pitchFamily="49" charset="0"/>
              </a:rPr>
              <a:t> data;</a:t>
            </a:r>
          </a:p>
          <a:p>
            <a:pPr eaLnBrk="1" hangingPunct="1"/>
            <a:r>
              <a:rPr lang="en-US" altLang="zh-CN" sz="2000" b="1" dirty="0" smtClean="0">
                <a:solidFill>
                  <a:srgbClr val="000066"/>
                </a:solidFill>
                <a:latin typeface="Consolas" panose="020B0609020204030204" pitchFamily="49" charset="0"/>
              </a:rPr>
              <a:t>  </a:t>
            </a:r>
            <a:r>
              <a:rPr lang="en-US" altLang="zh-CN" sz="2000" b="1" dirty="0" err="1">
                <a:solidFill>
                  <a:srgbClr val="000066"/>
                </a:solidFill>
                <a:latin typeface="Consolas" panose="020B0609020204030204" pitchFamily="49" charset="0"/>
              </a:rPr>
              <a:t>struct</a:t>
            </a:r>
            <a:r>
              <a:rPr lang="en-US" altLang="zh-CN" sz="2000" b="1" dirty="0">
                <a:solidFill>
                  <a:srgbClr val="000066"/>
                </a:solidFill>
                <a:latin typeface="Consolas" panose="020B0609020204030204" pitchFamily="49" charset="0"/>
              </a:rPr>
              <a:t> </a:t>
            </a:r>
            <a:r>
              <a:rPr lang="en-US" altLang="zh-CN" sz="2000" b="1" dirty="0" err="1" smtClean="0">
                <a:solidFill>
                  <a:srgbClr val="000066"/>
                </a:solidFill>
                <a:latin typeface="Consolas" panose="020B0609020204030204" pitchFamily="49" charset="0"/>
              </a:rPr>
              <a:t>Bnode</a:t>
            </a:r>
            <a:r>
              <a:rPr lang="en-US" altLang="zh-CN" sz="2000" b="1" dirty="0" smtClean="0">
                <a:solidFill>
                  <a:srgbClr val="000066"/>
                </a:solidFill>
                <a:latin typeface="Consolas" panose="020B0609020204030204" pitchFamily="49" charset="0"/>
              </a:rPr>
              <a:t> </a:t>
            </a:r>
            <a:r>
              <a:rPr lang="en-US" altLang="zh-CN" sz="2000" b="1" dirty="0">
                <a:solidFill>
                  <a:srgbClr val="000066"/>
                </a:solidFill>
                <a:latin typeface="Consolas" panose="020B0609020204030204" pitchFamily="49" charset="0"/>
              </a:rPr>
              <a:t>*</a:t>
            </a:r>
            <a:r>
              <a:rPr lang="en-US" altLang="zh-CN" sz="2000" b="1" dirty="0" err="1">
                <a:solidFill>
                  <a:srgbClr val="000066"/>
                </a:solidFill>
                <a:latin typeface="Consolas" panose="020B0609020204030204" pitchFamily="49" charset="0"/>
              </a:rPr>
              <a:t>lchild</a:t>
            </a:r>
            <a:r>
              <a:rPr lang="en-US" altLang="zh-CN" sz="2000" b="1" dirty="0">
                <a:solidFill>
                  <a:srgbClr val="000066"/>
                </a:solidFill>
                <a:latin typeface="Consolas" panose="020B0609020204030204" pitchFamily="49" charset="0"/>
              </a:rPr>
              <a:t>, *</a:t>
            </a:r>
            <a:r>
              <a:rPr lang="en-US" altLang="zh-CN" sz="2000" b="1" dirty="0" err="1">
                <a:solidFill>
                  <a:srgbClr val="000066"/>
                </a:solidFill>
                <a:latin typeface="Consolas" panose="020B0609020204030204" pitchFamily="49" charset="0"/>
              </a:rPr>
              <a:t>rchild</a:t>
            </a:r>
            <a:r>
              <a:rPr lang="en-US" altLang="zh-CN" sz="2000" b="1" dirty="0">
                <a:solidFill>
                  <a:srgbClr val="000066"/>
                </a:solidFill>
                <a:latin typeface="Consolas" panose="020B0609020204030204" pitchFamily="49" charset="0"/>
              </a:rPr>
              <a:t>;</a:t>
            </a:r>
          </a:p>
          <a:p>
            <a:pPr eaLnBrk="1" hangingPunct="1"/>
            <a:r>
              <a:rPr lang="en-US" altLang="zh-CN" sz="2000" b="1" dirty="0" smtClean="0">
                <a:solidFill>
                  <a:srgbClr val="000066"/>
                </a:solidFill>
                <a:latin typeface="Consolas" panose="020B0609020204030204" pitchFamily="49" charset="0"/>
              </a:rPr>
              <a:t>} </a:t>
            </a:r>
            <a:r>
              <a:rPr lang="en-US" altLang="zh-CN" sz="2000" b="1" dirty="0" err="1">
                <a:solidFill>
                  <a:srgbClr val="000066"/>
                </a:solidFill>
                <a:latin typeface="Consolas" panose="020B0609020204030204" pitchFamily="49" charset="0"/>
              </a:rPr>
              <a:t>Bnode</a:t>
            </a:r>
            <a:r>
              <a:rPr lang="en-US" altLang="zh-CN" sz="2000" b="1" dirty="0">
                <a:solidFill>
                  <a:srgbClr val="000066"/>
                </a:solidFill>
                <a:latin typeface="Consolas" panose="020B0609020204030204" pitchFamily="49" charset="0"/>
              </a:rPr>
              <a:t>;</a:t>
            </a:r>
            <a:endParaRPr lang="en-US" altLang="zh-CN" sz="2000" b="1" dirty="0">
              <a:latin typeface="Consolas" panose="020B0609020204030204" pitchFamily="49" charset="0"/>
            </a:endParaRPr>
          </a:p>
        </p:txBody>
      </p:sp>
      <p:grpSp>
        <p:nvGrpSpPr>
          <p:cNvPr id="32772" name="Group 73"/>
          <p:cNvGrpSpPr>
            <a:grpSpLocks/>
          </p:cNvGrpSpPr>
          <p:nvPr/>
        </p:nvGrpSpPr>
        <p:grpSpPr bwMode="auto">
          <a:xfrm>
            <a:off x="4231480" y="3778822"/>
            <a:ext cx="2109788" cy="411163"/>
            <a:chOff x="3773" y="944"/>
            <a:chExt cx="1329" cy="259"/>
          </a:xfrm>
        </p:grpSpPr>
        <p:sp>
          <p:nvSpPr>
            <p:cNvPr id="32778" name="Rectangle 74"/>
            <p:cNvSpPr>
              <a:spLocks noChangeArrowheads="1"/>
            </p:cNvSpPr>
            <p:nvPr/>
          </p:nvSpPr>
          <p:spPr bwMode="auto">
            <a:xfrm>
              <a:off x="3773" y="951"/>
              <a:ext cx="1329" cy="252"/>
            </a:xfrm>
            <a:prstGeom prst="rect">
              <a:avLst/>
            </a:prstGeom>
            <a:solidFill>
              <a:srgbClr val="CCFF99"/>
            </a:solidFill>
            <a:ln w="9525">
              <a:solidFill>
                <a:srgbClr val="00006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r>
                <a:rPr kumimoji="1" lang="en-US" altLang="zh-CN" sz="2000" dirty="0" err="1" smtClean="0">
                  <a:solidFill>
                    <a:srgbClr val="000066"/>
                  </a:solidFill>
                  <a:latin typeface="Times New Roman" pitchFamily="18" charset="0"/>
                </a:rPr>
                <a:t>lchild</a:t>
              </a:r>
              <a:r>
                <a:rPr kumimoji="1" lang="en-US" altLang="zh-CN" sz="2000" dirty="0" smtClean="0">
                  <a:solidFill>
                    <a:srgbClr val="000066"/>
                  </a:solidFill>
                  <a:latin typeface="Times New Roman" pitchFamily="18" charset="0"/>
                </a:rPr>
                <a:t>  </a:t>
              </a:r>
              <a:r>
                <a:rPr kumimoji="1" lang="en-US" altLang="zh-CN" sz="2000" dirty="0">
                  <a:solidFill>
                    <a:srgbClr val="000066"/>
                  </a:solidFill>
                  <a:latin typeface="Times New Roman" pitchFamily="18" charset="0"/>
                </a:rPr>
                <a:t>data  </a:t>
              </a:r>
              <a:r>
                <a:rPr kumimoji="1" lang="en-US" altLang="zh-CN" sz="2000" dirty="0" err="1">
                  <a:solidFill>
                    <a:srgbClr val="000066"/>
                  </a:solidFill>
                  <a:latin typeface="Times New Roman" pitchFamily="18" charset="0"/>
                </a:rPr>
                <a:t>rchild</a:t>
              </a:r>
              <a:r>
                <a:rPr kumimoji="1" lang="en-US" altLang="zh-CN" sz="2000" dirty="0">
                  <a:solidFill>
                    <a:srgbClr val="000066"/>
                  </a:solidFill>
                  <a:latin typeface="Times New Roman" pitchFamily="18" charset="0"/>
                </a:rPr>
                <a:t> </a:t>
              </a:r>
            </a:p>
          </p:txBody>
        </p:sp>
        <p:sp>
          <p:nvSpPr>
            <p:cNvPr id="32779" name="Line 75"/>
            <p:cNvSpPr>
              <a:spLocks noChangeShapeType="1"/>
            </p:cNvSpPr>
            <p:nvPr/>
          </p:nvSpPr>
          <p:spPr bwMode="auto">
            <a:xfrm>
              <a:off x="4212" y="944"/>
              <a:ext cx="0"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2780" name="Line 76"/>
            <p:cNvSpPr>
              <a:spLocks noChangeShapeType="1"/>
            </p:cNvSpPr>
            <p:nvPr/>
          </p:nvSpPr>
          <p:spPr bwMode="auto">
            <a:xfrm>
              <a:off x="4567" y="94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2773" name="Text Box 77"/>
          <p:cNvSpPr txBox="1">
            <a:spLocks noChangeArrowheads="1"/>
          </p:cNvSpPr>
          <p:nvPr/>
        </p:nvSpPr>
        <p:spPr bwMode="auto">
          <a:xfrm>
            <a:off x="6527005" y="3793110"/>
            <a:ext cx="2495550" cy="376237"/>
          </a:xfrm>
          <a:prstGeom prst="rect">
            <a:avLst/>
          </a:prstGeom>
          <a:noFill/>
          <a:ln w="9525" algn="ctr">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b="1">
                <a:solidFill>
                  <a:srgbClr val="000066"/>
                </a:solidFill>
              </a:rPr>
              <a:t>指向右孩子结点的指针</a:t>
            </a:r>
          </a:p>
        </p:txBody>
      </p:sp>
      <p:sp>
        <p:nvSpPr>
          <p:cNvPr id="32774" name="Text Box 78"/>
          <p:cNvSpPr txBox="1">
            <a:spLocks noChangeArrowheads="1"/>
          </p:cNvSpPr>
          <p:nvPr/>
        </p:nvSpPr>
        <p:spPr bwMode="auto">
          <a:xfrm>
            <a:off x="1620043" y="3813747"/>
            <a:ext cx="2495550" cy="376238"/>
          </a:xfrm>
          <a:prstGeom prst="rect">
            <a:avLst/>
          </a:prstGeom>
          <a:noFill/>
          <a:ln w="9525" algn="ctr">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b="1">
                <a:solidFill>
                  <a:srgbClr val="000066"/>
                </a:solidFill>
              </a:rPr>
              <a:t>指向左孩子结点的指针</a:t>
            </a:r>
          </a:p>
        </p:txBody>
      </p:sp>
      <p:sp>
        <p:nvSpPr>
          <p:cNvPr id="32775" name="Text Box 79"/>
          <p:cNvSpPr txBox="1">
            <a:spLocks noChangeArrowheads="1"/>
          </p:cNvSpPr>
          <p:nvPr/>
        </p:nvSpPr>
        <p:spPr bwMode="auto">
          <a:xfrm>
            <a:off x="3912393" y="3226372"/>
            <a:ext cx="2835275" cy="376238"/>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b="1" dirty="0">
                <a:solidFill>
                  <a:srgbClr val="000066"/>
                </a:solidFill>
              </a:rPr>
              <a:t>存储结点值的数据域</a:t>
            </a:r>
            <a:r>
              <a:rPr lang="en-US" altLang="zh-CN" b="1" dirty="0">
                <a:solidFill>
                  <a:srgbClr val="000066"/>
                </a:solidFill>
              </a:rPr>
              <a:t>data</a:t>
            </a:r>
          </a:p>
        </p:txBody>
      </p:sp>
      <p:sp>
        <p:nvSpPr>
          <p:cNvPr id="32776" name="Line 80"/>
          <p:cNvSpPr>
            <a:spLocks noChangeShapeType="1"/>
          </p:cNvSpPr>
          <p:nvPr/>
        </p:nvSpPr>
        <p:spPr bwMode="auto">
          <a:xfrm flipH="1">
            <a:off x="4074318" y="4136010"/>
            <a:ext cx="463550" cy="422275"/>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7" name="Line 81"/>
          <p:cNvSpPr>
            <a:spLocks noChangeShapeType="1"/>
          </p:cNvSpPr>
          <p:nvPr/>
        </p:nvSpPr>
        <p:spPr bwMode="auto">
          <a:xfrm>
            <a:off x="5776118" y="4121722"/>
            <a:ext cx="534987" cy="479425"/>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642938" y="895350"/>
            <a:ext cx="7727950" cy="5541963"/>
          </a:xfrm>
        </p:spPr>
        <p:txBody>
          <a:bodyPr/>
          <a:lstStyle/>
          <a:p>
            <a:pPr eaLnBrk="1" hangingPunct="1"/>
            <a:r>
              <a:rPr lang="zh-CN" altLang="en-US" smtClean="0"/>
              <a:t>二叉树的存储结构</a:t>
            </a:r>
            <a:r>
              <a:rPr lang="en-US" altLang="zh-CN" smtClean="0">
                <a:latin typeface="Arial" charset="0"/>
              </a:rPr>
              <a:t>——</a:t>
            </a:r>
            <a:r>
              <a:rPr lang="zh-CN" altLang="en-US" smtClean="0"/>
              <a:t>链式存储结构</a:t>
            </a:r>
            <a:endParaRPr lang="zh-CN" altLang="en-US" smtClean="0">
              <a:latin typeface="宋体" charset="-122"/>
            </a:endParaRPr>
          </a:p>
          <a:p>
            <a:pPr lvl="1" eaLnBrk="1" hangingPunct="1"/>
            <a:endParaRPr lang="zh-CN" altLang="en-US" smtClean="0"/>
          </a:p>
          <a:p>
            <a:pPr lvl="2" eaLnBrk="1" hangingPunct="1"/>
            <a:endParaRPr lang="en-US" altLang="zh-CN" smtClean="0"/>
          </a:p>
        </p:txBody>
      </p:sp>
      <p:grpSp>
        <p:nvGrpSpPr>
          <p:cNvPr id="181256" name="Group 8"/>
          <p:cNvGrpSpPr>
            <a:grpSpLocks/>
          </p:cNvGrpSpPr>
          <p:nvPr/>
        </p:nvGrpSpPr>
        <p:grpSpPr bwMode="auto">
          <a:xfrm>
            <a:off x="1565275" y="1789113"/>
            <a:ext cx="1846263" cy="3132137"/>
            <a:chOff x="703" y="2015"/>
            <a:chExt cx="1022" cy="1672"/>
          </a:xfrm>
        </p:grpSpPr>
        <p:sp>
          <p:nvSpPr>
            <p:cNvPr id="33844" name="Oval 9"/>
            <p:cNvSpPr>
              <a:spLocks noChangeArrowheads="1"/>
            </p:cNvSpPr>
            <p:nvPr/>
          </p:nvSpPr>
          <p:spPr bwMode="auto">
            <a:xfrm>
              <a:off x="1222" y="2015"/>
              <a:ext cx="255" cy="224"/>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latin typeface="Times New Roman" pitchFamily="18" charset="0"/>
                </a:rPr>
                <a:t>A</a:t>
              </a:r>
            </a:p>
          </p:txBody>
        </p:sp>
        <p:sp>
          <p:nvSpPr>
            <p:cNvPr id="33845" name="Oval 10"/>
            <p:cNvSpPr>
              <a:spLocks noChangeArrowheads="1"/>
            </p:cNvSpPr>
            <p:nvPr/>
          </p:nvSpPr>
          <p:spPr bwMode="auto">
            <a:xfrm>
              <a:off x="974" y="2367"/>
              <a:ext cx="255" cy="224"/>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latin typeface="Times New Roman" pitchFamily="18" charset="0"/>
                </a:rPr>
                <a:t>B</a:t>
              </a:r>
            </a:p>
          </p:txBody>
        </p:sp>
        <p:sp>
          <p:nvSpPr>
            <p:cNvPr id="33846" name="Oval 11"/>
            <p:cNvSpPr>
              <a:spLocks noChangeArrowheads="1"/>
            </p:cNvSpPr>
            <p:nvPr/>
          </p:nvSpPr>
          <p:spPr bwMode="auto">
            <a:xfrm>
              <a:off x="703" y="2729"/>
              <a:ext cx="255" cy="224"/>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latin typeface="Times New Roman" pitchFamily="18" charset="0"/>
                </a:rPr>
                <a:t>C</a:t>
              </a:r>
            </a:p>
          </p:txBody>
        </p:sp>
        <p:sp>
          <p:nvSpPr>
            <p:cNvPr id="33847" name="Oval 12"/>
            <p:cNvSpPr>
              <a:spLocks noChangeArrowheads="1"/>
            </p:cNvSpPr>
            <p:nvPr/>
          </p:nvSpPr>
          <p:spPr bwMode="auto">
            <a:xfrm>
              <a:off x="1215" y="2729"/>
              <a:ext cx="255" cy="224"/>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latin typeface="Times New Roman" pitchFamily="18" charset="0"/>
                </a:rPr>
                <a:t>D</a:t>
              </a:r>
            </a:p>
          </p:txBody>
        </p:sp>
        <p:sp>
          <p:nvSpPr>
            <p:cNvPr id="33848" name="Oval 13"/>
            <p:cNvSpPr>
              <a:spLocks noChangeArrowheads="1"/>
            </p:cNvSpPr>
            <p:nvPr/>
          </p:nvSpPr>
          <p:spPr bwMode="auto">
            <a:xfrm>
              <a:off x="1015" y="3051"/>
              <a:ext cx="255" cy="235"/>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latin typeface="Times New Roman" pitchFamily="18" charset="0"/>
                </a:rPr>
                <a:t>E</a:t>
              </a:r>
            </a:p>
          </p:txBody>
        </p:sp>
        <p:sp>
          <p:nvSpPr>
            <p:cNvPr id="33849" name="Oval 14"/>
            <p:cNvSpPr>
              <a:spLocks noChangeArrowheads="1"/>
            </p:cNvSpPr>
            <p:nvPr/>
          </p:nvSpPr>
          <p:spPr bwMode="auto">
            <a:xfrm>
              <a:off x="1470" y="3051"/>
              <a:ext cx="255" cy="224"/>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latin typeface="Times New Roman" pitchFamily="18" charset="0"/>
                </a:rPr>
                <a:t>F</a:t>
              </a:r>
            </a:p>
          </p:txBody>
        </p:sp>
        <p:sp>
          <p:nvSpPr>
            <p:cNvPr id="33850" name="Oval 15"/>
            <p:cNvSpPr>
              <a:spLocks noChangeArrowheads="1"/>
            </p:cNvSpPr>
            <p:nvPr/>
          </p:nvSpPr>
          <p:spPr bwMode="auto">
            <a:xfrm>
              <a:off x="1225" y="3463"/>
              <a:ext cx="255" cy="224"/>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latin typeface="Times New Roman" pitchFamily="18" charset="0"/>
                </a:rPr>
                <a:t>G</a:t>
              </a:r>
            </a:p>
          </p:txBody>
        </p:sp>
        <p:sp>
          <p:nvSpPr>
            <p:cNvPr id="33851" name="Line 16"/>
            <p:cNvSpPr>
              <a:spLocks noChangeShapeType="1"/>
            </p:cNvSpPr>
            <p:nvPr/>
          </p:nvSpPr>
          <p:spPr bwMode="auto">
            <a:xfrm flipH="1">
              <a:off x="1156" y="2200"/>
              <a:ext cx="111" cy="19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3852" name="Line 17"/>
            <p:cNvSpPr>
              <a:spLocks noChangeShapeType="1"/>
            </p:cNvSpPr>
            <p:nvPr/>
          </p:nvSpPr>
          <p:spPr bwMode="auto">
            <a:xfrm flipH="1">
              <a:off x="911" y="2566"/>
              <a:ext cx="122" cy="1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53" name="Line 18"/>
            <p:cNvSpPr>
              <a:spLocks noChangeShapeType="1"/>
            </p:cNvSpPr>
            <p:nvPr/>
          </p:nvSpPr>
          <p:spPr bwMode="auto">
            <a:xfrm>
              <a:off x="1189" y="2566"/>
              <a:ext cx="133" cy="1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54" name="Line 19"/>
            <p:cNvSpPr>
              <a:spLocks noChangeShapeType="1"/>
            </p:cNvSpPr>
            <p:nvPr/>
          </p:nvSpPr>
          <p:spPr bwMode="auto">
            <a:xfrm flipH="1">
              <a:off x="1211" y="2955"/>
              <a:ext cx="78" cy="1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55" name="Line 20"/>
            <p:cNvSpPr>
              <a:spLocks noChangeShapeType="1"/>
            </p:cNvSpPr>
            <p:nvPr/>
          </p:nvSpPr>
          <p:spPr bwMode="auto">
            <a:xfrm>
              <a:off x="1411" y="2933"/>
              <a:ext cx="112" cy="1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3856" name="Line 21"/>
            <p:cNvSpPr>
              <a:spLocks noChangeShapeType="1"/>
            </p:cNvSpPr>
            <p:nvPr/>
          </p:nvSpPr>
          <p:spPr bwMode="auto">
            <a:xfrm>
              <a:off x="1178" y="3277"/>
              <a:ext cx="133" cy="1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181270" name="Text Box 22"/>
          <p:cNvSpPr txBox="1">
            <a:spLocks noChangeArrowheads="1"/>
          </p:cNvSpPr>
          <p:nvPr/>
        </p:nvSpPr>
        <p:spPr bwMode="auto">
          <a:xfrm>
            <a:off x="582613" y="5799138"/>
            <a:ext cx="5083175" cy="396875"/>
          </a:xfrm>
          <a:prstGeom prst="rect">
            <a:avLst/>
          </a:prstGeom>
          <a:solidFill>
            <a:srgbClr val="FFFF99"/>
          </a:solidFill>
          <a:ln>
            <a:noFill/>
          </a:ln>
          <a:effectLst/>
          <a:extLs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b="1">
                <a:solidFill>
                  <a:srgbClr val="000066"/>
                </a:solidFill>
                <a:latin typeface="Times New Roman" pitchFamily="18" charset="0"/>
              </a:rPr>
              <a:t>在</a:t>
            </a:r>
            <a:r>
              <a:rPr kumimoji="1" lang="en-US" altLang="zh-CN" sz="2000" b="1">
                <a:solidFill>
                  <a:srgbClr val="000066"/>
                </a:solidFill>
                <a:latin typeface="Times New Roman" pitchFamily="18" charset="0"/>
              </a:rPr>
              <a:t>n</a:t>
            </a:r>
            <a:r>
              <a:rPr kumimoji="1" lang="zh-CN" altLang="zh-CN" sz="2000" b="1">
                <a:solidFill>
                  <a:srgbClr val="000066"/>
                </a:solidFill>
                <a:latin typeface="Times New Roman" pitchFamily="18" charset="0"/>
              </a:rPr>
              <a:t>个结点的二叉链表中，有</a:t>
            </a:r>
            <a:r>
              <a:rPr kumimoji="1" lang="en-US" altLang="zh-CN" sz="2000" b="1">
                <a:solidFill>
                  <a:srgbClr val="000066"/>
                </a:solidFill>
                <a:latin typeface="Times New Roman" pitchFamily="18" charset="0"/>
              </a:rPr>
              <a:t>n+1</a:t>
            </a:r>
            <a:r>
              <a:rPr kumimoji="1" lang="zh-CN" altLang="zh-CN" sz="2000" b="1">
                <a:solidFill>
                  <a:srgbClr val="000066"/>
                </a:solidFill>
                <a:latin typeface="Times New Roman" pitchFamily="18" charset="0"/>
              </a:rPr>
              <a:t>个空指针域</a:t>
            </a:r>
            <a:endParaRPr kumimoji="1" lang="zh-CN" altLang="en-US" sz="2000" b="1">
              <a:solidFill>
                <a:srgbClr val="000066"/>
              </a:solidFill>
              <a:latin typeface="Times New Roman" pitchFamily="18" charset="0"/>
            </a:endParaRPr>
          </a:p>
        </p:txBody>
      </p:sp>
      <p:grpSp>
        <p:nvGrpSpPr>
          <p:cNvPr id="181271" name="Group 23"/>
          <p:cNvGrpSpPr>
            <a:grpSpLocks/>
          </p:cNvGrpSpPr>
          <p:nvPr/>
        </p:nvGrpSpPr>
        <p:grpSpPr bwMode="auto">
          <a:xfrm>
            <a:off x="4632325" y="2171700"/>
            <a:ext cx="3529013" cy="3413125"/>
            <a:chOff x="2540" y="1809"/>
            <a:chExt cx="2223" cy="2150"/>
          </a:xfrm>
        </p:grpSpPr>
        <p:grpSp>
          <p:nvGrpSpPr>
            <p:cNvPr id="33816" name="Group 24"/>
            <p:cNvGrpSpPr>
              <a:grpSpLocks/>
            </p:cNvGrpSpPr>
            <p:nvPr/>
          </p:nvGrpSpPr>
          <p:grpSpPr bwMode="auto">
            <a:xfrm>
              <a:off x="3289" y="1809"/>
              <a:ext cx="778" cy="256"/>
              <a:chOff x="1700" y="2033"/>
              <a:chExt cx="778" cy="256"/>
            </a:xfrm>
          </p:grpSpPr>
          <p:sp>
            <p:nvSpPr>
              <p:cNvPr id="33841" name="Rectangle 25"/>
              <p:cNvSpPr>
                <a:spLocks noChangeArrowheads="1"/>
              </p:cNvSpPr>
              <p:nvPr/>
            </p:nvSpPr>
            <p:spPr bwMode="auto">
              <a:xfrm>
                <a:off x="1700" y="2033"/>
                <a:ext cx="778" cy="256"/>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     A</a:t>
                </a:r>
              </a:p>
            </p:txBody>
          </p:sp>
          <p:sp>
            <p:nvSpPr>
              <p:cNvPr id="33842" name="Line 26"/>
              <p:cNvSpPr>
                <a:spLocks noChangeShapeType="1"/>
              </p:cNvSpPr>
              <p:nvPr/>
            </p:nvSpPr>
            <p:spPr bwMode="auto">
              <a:xfrm>
                <a:off x="1934"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43" name="Line 27"/>
              <p:cNvSpPr>
                <a:spLocks noChangeShapeType="1"/>
              </p:cNvSpPr>
              <p:nvPr/>
            </p:nvSpPr>
            <p:spPr bwMode="auto">
              <a:xfrm>
                <a:off x="2212"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3817" name="Group 28"/>
            <p:cNvGrpSpPr>
              <a:grpSpLocks/>
            </p:cNvGrpSpPr>
            <p:nvPr/>
          </p:nvGrpSpPr>
          <p:grpSpPr bwMode="auto">
            <a:xfrm>
              <a:off x="2819" y="2217"/>
              <a:ext cx="778" cy="256"/>
              <a:chOff x="1700" y="2033"/>
              <a:chExt cx="778" cy="256"/>
            </a:xfrm>
          </p:grpSpPr>
          <p:sp>
            <p:nvSpPr>
              <p:cNvPr id="33838" name="Rectangle 29"/>
              <p:cNvSpPr>
                <a:spLocks noChangeArrowheads="1"/>
              </p:cNvSpPr>
              <p:nvPr/>
            </p:nvSpPr>
            <p:spPr bwMode="auto">
              <a:xfrm>
                <a:off x="1700" y="2033"/>
                <a:ext cx="778" cy="256"/>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B</a:t>
                </a:r>
              </a:p>
            </p:txBody>
          </p:sp>
          <p:sp>
            <p:nvSpPr>
              <p:cNvPr id="33839" name="Line 30"/>
              <p:cNvSpPr>
                <a:spLocks noChangeShapeType="1"/>
              </p:cNvSpPr>
              <p:nvPr/>
            </p:nvSpPr>
            <p:spPr bwMode="auto">
              <a:xfrm>
                <a:off x="1934"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40" name="Line 31"/>
              <p:cNvSpPr>
                <a:spLocks noChangeShapeType="1"/>
              </p:cNvSpPr>
              <p:nvPr/>
            </p:nvSpPr>
            <p:spPr bwMode="auto">
              <a:xfrm>
                <a:off x="2212"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3818" name="Group 32"/>
            <p:cNvGrpSpPr>
              <a:grpSpLocks/>
            </p:cNvGrpSpPr>
            <p:nvPr/>
          </p:nvGrpSpPr>
          <p:grpSpPr bwMode="auto">
            <a:xfrm>
              <a:off x="2540" y="2717"/>
              <a:ext cx="778" cy="256"/>
              <a:chOff x="1700" y="2033"/>
              <a:chExt cx="778" cy="256"/>
            </a:xfrm>
          </p:grpSpPr>
          <p:sp>
            <p:nvSpPr>
              <p:cNvPr id="33835" name="Rectangle 33"/>
              <p:cNvSpPr>
                <a:spLocks noChangeArrowheads="1"/>
              </p:cNvSpPr>
              <p:nvPr/>
            </p:nvSpPr>
            <p:spPr bwMode="auto">
              <a:xfrm>
                <a:off x="1700" y="2033"/>
                <a:ext cx="778" cy="256"/>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    C</a:t>
                </a:r>
              </a:p>
            </p:txBody>
          </p:sp>
          <p:sp>
            <p:nvSpPr>
              <p:cNvPr id="33836" name="Line 34"/>
              <p:cNvSpPr>
                <a:spLocks noChangeShapeType="1"/>
              </p:cNvSpPr>
              <p:nvPr/>
            </p:nvSpPr>
            <p:spPr bwMode="auto">
              <a:xfrm>
                <a:off x="1934"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37" name="Line 35"/>
              <p:cNvSpPr>
                <a:spLocks noChangeShapeType="1"/>
              </p:cNvSpPr>
              <p:nvPr/>
            </p:nvSpPr>
            <p:spPr bwMode="auto">
              <a:xfrm>
                <a:off x="2212"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3819" name="Group 36"/>
            <p:cNvGrpSpPr>
              <a:grpSpLocks/>
            </p:cNvGrpSpPr>
            <p:nvPr/>
          </p:nvGrpSpPr>
          <p:grpSpPr bwMode="auto">
            <a:xfrm>
              <a:off x="3497" y="2716"/>
              <a:ext cx="778" cy="256"/>
              <a:chOff x="1700" y="2033"/>
              <a:chExt cx="778" cy="256"/>
            </a:xfrm>
          </p:grpSpPr>
          <p:sp>
            <p:nvSpPr>
              <p:cNvPr id="33832" name="Rectangle 37"/>
              <p:cNvSpPr>
                <a:spLocks noChangeArrowheads="1"/>
              </p:cNvSpPr>
              <p:nvPr/>
            </p:nvSpPr>
            <p:spPr bwMode="auto">
              <a:xfrm>
                <a:off x="1700" y="2033"/>
                <a:ext cx="778" cy="256"/>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     D</a:t>
                </a:r>
              </a:p>
            </p:txBody>
          </p:sp>
          <p:sp>
            <p:nvSpPr>
              <p:cNvPr id="33833" name="Line 38"/>
              <p:cNvSpPr>
                <a:spLocks noChangeShapeType="1"/>
              </p:cNvSpPr>
              <p:nvPr/>
            </p:nvSpPr>
            <p:spPr bwMode="auto">
              <a:xfrm>
                <a:off x="1934"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34" name="Line 39"/>
              <p:cNvSpPr>
                <a:spLocks noChangeShapeType="1"/>
              </p:cNvSpPr>
              <p:nvPr/>
            </p:nvSpPr>
            <p:spPr bwMode="auto">
              <a:xfrm>
                <a:off x="2212"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3820" name="Group 40"/>
            <p:cNvGrpSpPr>
              <a:grpSpLocks/>
            </p:cNvGrpSpPr>
            <p:nvPr/>
          </p:nvGrpSpPr>
          <p:grpSpPr bwMode="auto">
            <a:xfrm>
              <a:off x="3052" y="3226"/>
              <a:ext cx="778" cy="256"/>
              <a:chOff x="1700" y="2033"/>
              <a:chExt cx="778" cy="256"/>
            </a:xfrm>
          </p:grpSpPr>
          <p:sp>
            <p:nvSpPr>
              <p:cNvPr id="33829" name="Rectangle 41"/>
              <p:cNvSpPr>
                <a:spLocks noChangeArrowheads="1"/>
              </p:cNvSpPr>
              <p:nvPr/>
            </p:nvSpPr>
            <p:spPr bwMode="auto">
              <a:xfrm>
                <a:off x="1700" y="2033"/>
                <a:ext cx="778" cy="256"/>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      E</a:t>
                </a:r>
              </a:p>
            </p:txBody>
          </p:sp>
          <p:sp>
            <p:nvSpPr>
              <p:cNvPr id="33830" name="Line 42"/>
              <p:cNvSpPr>
                <a:spLocks noChangeShapeType="1"/>
              </p:cNvSpPr>
              <p:nvPr/>
            </p:nvSpPr>
            <p:spPr bwMode="auto">
              <a:xfrm>
                <a:off x="1934"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31" name="Line 43"/>
              <p:cNvSpPr>
                <a:spLocks noChangeShapeType="1"/>
              </p:cNvSpPr>
              <p:nvPr/>
            </p:nvSpPr>
            <p:spPr bwMode="auto">
              <a:xfrm>
                <a:off x="2212"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3821" name="Group 44"/>
            <p:cNvGrpSpPr>
              <a:grpSpLocks/>
            </p:cNvGrpSpPr>
            <p:nvPr/>
          </p:nvGrpSpPr>
          <p:grpSpPr bwMode="auto">
            <a:xfrm>
              <a:off x="3985" y="3216"/>
              <a:ext cx="778" cy="256"/>
              <a:chOff x="1700" y="2033"/>
              <a:chExt cx="778" cy="256"/>
            </a:xfrm>
          </p:grpSpPr>
          <p:sp>
            <p:nvSpPr>
              <p:cNvPr id="33826" name="Rectangle 45"/>
              <p:cNvSpPr>
                <a:spLocks noChangeArrowheads="1"/>
              </p:cNvSpPr>
              <p:nvPr/>
            </p:nvSpPr>
            <p:spPr bwMode="auto">
              <a:xfrm>
                <a:off x="1700" y="2033"/>
                <a:ext cx="778" cy="256"/>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     F</a:t>
                </a:r>
              </a:p>
            </p:txBody>
          </p:sp>
          <p:sp>
            <p:nvSpPr>
              <p:cNvPr id="33827" name="Line 46"/>
              <p:cNvSpPr>
                <a:spLocks noChangeShapeType="1"/>
              </p:cNvSpPr>
              <p:nvPr/>
            </p:nvSpPr>
            <p:spPr bwMode="auto">
              <a:xfrm>
                <a:off x="1934"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28" name="Line 47"/>
              <p:cNvSpPr>
                <a:spLocks noChangeShapeType="1"/>
              </p:cNvSpPr>
              <p:nvPr/>
            </p:nvSpPr>
            <p:spPr bwMode="auto">
              <a:xfrm>
                <a:off x="2212"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3822" name="Group 48"/>
            <p:cNvGrpSpPr>
              <a:grpSpLocks/>
            </p:cNvGrpSpPr>
            <p:nvPr/>
          </p:nvGrpSpPr>
          <p:grpSpPr bwMode="auto">
            <a:xfrm>
              <a:off x="3517" y="3703"/>
              <a:ext cx="778" cy="256"/>
              <a:chOff x="1700" y="2033"/>
              <a:chExt cx="778" cy="256"/>
            </a:xfrm>
          </p:grpSpPr>
          <p:sp>
            <p:nvSpPr>
              <p:cNvPr id="33823" name="Rectangle 49"/>
              <p:cNvSpPr>
                <a:spLocks noChangeArrowheads="1"/>
              </p:cNvSpPr>
              <p:nvPr/>
            </p:nvSpPr>
            <p:spPr bwMode="auto">
              <a:xfrm>
                <a:off x="1700" y="2033"/>
                <a:ext cx="778" cy="256"/>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     G</a:t>
                </a:r>
              </a:p>
            </p:txBody>
          </p:sp>
          <p:sp>
            <p:nvSpPr>
              <p:cNvPr id="33824" name="Line 50"/>
              <p:cNvSpPr>
                <a:spLocks noChangeShapeType="1"/>
              </p:cNvSpPr>
              <p:nvPr/>
            </p:nvSpPr>
            <p:spPr bwMode="auto">
              <a:xfrm>
                <a:off x="1934"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3825" name="Line 51"/>
              <p:cNvSpPr>
                <a:spLocks noChangeShapeType="1"/>
              </p:cNvSpPr>
              <p:nvPr/>
            </p:nvSpPr>
            <p:spPr bwMode="auto">
              <a:xfrm>
                <a:off x="2212" y="2033"/>
                <a:ext cx="0"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sp>
        <p:nvSpPr>
          <p:cNvPr id="181300" name="Line 52"/>
          <p:cNvSpPr>
            <a:spLocks noChangeShapeType="1"/>
          </p:cNvSpPr>
          <p:nvPr/>
        </p:nvSpPr>
        <p:spPr bwMode="auto">
          <a:xfrm flipH="1">
            <a:off x="5734050" y="2455863"/>
            <a:ext cx="228600" cy="36988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81301" name="Line 53"/>
          <p:cNvSpPr>
            <a:spLocks noChangeShapeType="1"/>
          </p:cNvSpPr>
          <p:nvPr/>
        </p:nvSpPr>
        <p:spPr bwMode="auto">
          <a:xfrm flipH="1">
            <a:off x="5099050" y="3143250"/>
            <a:ext cx="176213" cy="4762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81302" name="Line 54"/>
          <p:cNvSpPr>
            <a:spLocks noChangeShapeType="1"/>
          </p:cNvSpPr>
          <p:nvPr/>
        </p:nvSpPr>
        <p:spPr bwMode="auto">
          <a:xfrm>
            <a:off x="6157913" y="3090863"/>
            <a:ext cx="511175" cy="5286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81303" name="Line 55"/>
          <p:cNvSpPr>
            <a:spLocks noChangeShapeType="1"/>
          </p:cNvSpPr>
          <p:nvPr/>
        </p:nvSpPr>
        <p:spPr bwMode="auto">
          <a:xfrm flipH="1">
            <a:off x="6051550" y="3849688"/>
            <a:ext cx="282575" cy="5635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81304" name="Line 56"/>
          <p:cNvSpPr>
            <a:spLocks noChangeShapeType="1"/>
          </p:cNvSpPr>
          <p:nvPr/>
        </p:nvSpPr>
        <p:spPr bwMode="auto">
          <a:xfrm>
            <a:off x="7162800" y="3849688"/>
            <a:ext cx="317500" cy="5635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81305" name="Line 57"/>
          <p:cNvSpPr>
            <a:spLocks noChangeShapeType="1"/>
          </p:cNvSpPr>
          <p:nvPr/>
        </p:nvSpPr>
        <p:spPr bwMode="auto">
          <a:xfrm>
            <a:off x="6421438" y="4730750"/>
            <a:ext cx="317500" cy="4587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181306" name="Group 58"/>
          <p:cNvGrpSpPr>
            <a:grpSpLocks/>
          </p:cNvGrpSpPr>
          <p:nvPr/>
        </p:nvGrpSpPr>
        <p:grpSpPr bwMode="auto">
          <a:xfrm>
            <a:off x="6069013" y="1470025"/>
            <a:ext cx="334962" cy="704850"/>
            <a:chOff x="3445" y="1367"/>
            <a:chExt cx="211" cy="444"/>
          </a:xfrm>
        </p:grpSpPr>
        <p:sp>
          <p:nvSpPr>
            <p:cNvPr id="33814" name="Freeform 59"/>
            <p:cNvSpPr>
              <a:spLocks/>
            </p:cNvSpPr>
            <p:nvPr/>
          </p:nvSpPr>
          <p:spPr bwMode="auto">
            <a:xfrm>
              <a:off x="3445" y="1367"/>
              <a:ext cx="72" cy="222"/>
            </a:xfrm>
            <a:custGeom>
              <a:avLst/>
              <a:gdLst>
                <a:gd name="T0" fmla="*/ 19 w 94"/>
                <a:gd name="T1" fmla="*/ 0 h 233"/>
                <a:gd name="T2" fmla="*/ 52 w 94"/>
                <a:gd name="T3" fmla="*/ 101 h 233"/>
                <a:gd name="T4" fmla="*/ 0 w 94"/>
                <a:gd name="T5" fmla="*/ 212 h 233"/>
                <a:gd name="T6" fmla="*/ 0 60000 65536"/>
                <a:gd name="T7" fmla="*/ 0 60000 65536"/>
                <a:gd name="T8" fmla="*/ 0 60000 65536"/>
              </a:gdLst>
              <a:ahLst/>
              <a:cxnLst>
                <a:cxn ang="T6">
                  <a:pos x="T0" y="T1"/>
                </a:cxn>
                <a:cxn ang="T7">
                  <a:pos x="T2" y="T3"/>
                </a:cxn>
                <a:cxn ang="T8">
                  <a:pos x="T4" y="T5"/>
                </a:cxn>
              </a:cxnLst>
              <a:rect l="0" t="0" r="r" b="b"/>
              <a:pathLst>
                <a:path w="94" h="233">
                  <a:moveTo>
                    <a:pt x="33" y="0"/>
                  </a:moveTo>
                  <a:cubicBezTo>
                    <a:pt x="63" y="36"/>
                    <a:pt x="94" y="72"/>
                    <a:pt x="89" y="111"/>
                  </a:cubicBezTo>
                  <a:cubicBezTo>
                    <a:pt x="84" y="150"/>
                    <a:pt x="19" y="218"/>
                    <a:pt x="0" y="233"/>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3815" name="Line 60"/>
            <p:cNvSpPr>
              <a:spLocks noChangeShapeType="1"/>
            </p:cNvSpPr>
            <p:nvPr/>
          </p:nvSpPr>
          <p:spPr bwMode="auto">
            <a:xfrm>
              <a:off x="3456" y="1589"/>
              <a:ext cx="200" cy="22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181309" name="Text Box 61"/>
          <p:cNvSpPr txBox="1">
            <a:spLocks noChangeArrowheads="1"/>
          </p:cNvSpPr>
          <p:nvPr/>
        </p:nvSpPr>
        <p:spPr bwMode="auto">
          <a:xfrm>
            <a:off x="6697663" y="2200275"/>
            <a:ext cx="403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a:t>
            </a:r>
          </a:p>
        </p:txBody>
      </p:sp>
      <p:sp>
        <p:nvSpPr>
          <p:cNvPr id="181310" name="Text Box 62"/>
          <p:cNvSpPr txBox="1">
            <a:spLocks noChangeArrowheads="1"/>
          </p:cNvSpPr>
          <p:nvPr/>
        </p:nvSpPr>
        <p:spPr bwMode="auto">
          <a:xfrm>
            <a:off x="4608513" y="3616325"/>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a:t>
            </a:r>
          </a:p>
        </p:txBody>
      </p:sp>
      <p:sp>
        <p:nvSpPr>
          <p:cNvPr id="181311" name="Text Box 63"/>
          <p:cNvSpPr txBox="1">
            <a:spLocks noChangeArrowheads="1"/>
          </p:cNvSpPr>
          <p:nvPr/>
        </p:nvSpPr>
        <p:spPr bwMode="auto">
          <a:xfrm>
            <a:off x="5465763" y="3616325"/>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a:t>
            </a:r>
          </a:p>
        </p:txBody>
      </p:sp>
      <p:sp>
        <p:nvSpPr>
          <p:cNvPr id="181312" name="Text Box 64"/>
          <p:cNvSpPr txBox="1">
            <a:spLocks noChangeArrowheads="1"/>
          </p:cNvSpPr>
          <p:nvPr/>
        </p:nvSpPr>
        <p:spPr bwMode="auto">
          <a:xfrm>
            <a:off x="5446713" y="4435475"/>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a:t>
            </a:r>
          </a:p>
        </p:txBody>
      </p:sp>
      <p:sp>
        <p:nvSpPr>
          <p:cNvPr id="181313" name="Text Box 65"/>
          <p:cNvSpPr txBox="1">
            <a:spLocks noChangeArrowheads="1"/>
          </p:cNvSpPr>
          <p:nvPr/>
        </p:nvSpPr>
        <p:spPr bwMode="auto">
          <a:xfrm>
            <a:off x="6913563" y="4416425"/>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a:t>
            </a:r>
          </a:p>
        </p:txBody>
      </p:sp>
      <p:sp>
        <p:nvSpPr>
          <p:cNvPr id="181314" name="Text Box 66"/>
          <p:cNvSpPr txBox="1">
            <a:spLocks noChangeArrowheads="1"/>
          </p:cNvSpPr>
          <p:nvPr/>
        </p:nvSpPr>
        <p:spPr bwMode="auto">
          <a:xfrm>
            <a:off x="7751763" y="4416425"/>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a:t>
            </a:r>
          </a:p>
        </p:txBody>
      </p:sp>
      <p:sp>
        <p:nvSpPr>
          <p:cNvPr id="181315" name="Text Box 67"/>
          <p:cNvSpPr txBox="1">
            <a:spLocks noChangeArrowheads="1"/>
          </p:cNvSpPr>
          <p:nvPr/>
        </p:nvSpPr>
        <p:spPr bwMode="auto">
          <a:xfrm>
            <a:off x="6170613" y="5216525"/>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a:t>
            </a:r>
          </a:p>
        </p:txBody>
      </p:sp>
      <p:sp>
        <p:nvSpPr>
          <p:cNvPr id="181316" name="Text Box 68"/>
          <p:cNvSpPr txBox="1">
            <a:spLocks noChangeArrowheads="1"/>
          </p:cNvSpPr>
          <p:nvPr/>
        </p:nvSpPr>
        <p:spPr bwMode="auto">
          <a:xfrm>
            <a:off x="7008813" y="5205413"/>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a:t>
            </a:r>
          </a:p>
        </p:txBody>
      </p:sp>
      <p:sp>
        <p:nvSpPr>
          <p:cNvPr id="33813" name="Text Box 69"/>
          <p:cNvSpPr txBox="1">
            <a:spLocks noChangeArrowheads="1"/>
          </p:cNvSpPr>
          <p:nvPr/>
        </p:nvSpPr>
        <p:spPr bwMode="auto">
          <a:xfrm>
            <a:off x="5351463" y="1446213"/>
            <a:ext cx="776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rgbClr val="000066"/>
                </a:solidFill>
              </a:rPr>
              <a:t>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1256"/>
                                        </p:tgtEl>
                                        <p:attrNameLst>
                                          <p:attrName>style.visibility</p:attrName>
                                        </p:attrNameLst>
                                      </p:cBhvr>
                                      <p:to>
                                        <p:strVal val="visible"/>
                                      </p:to>
                                    </p:set>
                                    <p:anim calcmode="lin" valueType="num">
                                      <p:cBhvr additive="base">
                                        <p:cTn id="7" dur="500" fill="hold"/>
                                        <p:tgtEl>
                                          <p:spTgt spid="181256"/>
                                        </p:tgtEl>
                                        <p:attrNameLst>
                                          <p:attrName>ppt_x</p:attrName>
                                        </p:attrNameLst>
                                      </p:cBhvr>
                                      <p:tavLst>
                                        <p:tav tm="0">
                                          <p:val>
                                            <p:strVal val="0-#ppt_w/2"/>
                                          </p:val>
                                        </p:tav>
                                        <p:tav tm="100000">
                                          <p:val>
                                            <p:strVal val="#ppt_x"/>
                                          </p:val>
                                        </p:tav>
                                      </p:tavLst>
                                    </p:anim>
                                    <p:anim calcmode="lin" valueType="num">
                                      <p:cBhvr additive="base">
                                        <p:cTn id="8" dur="500" fill="hold"/>
                                        <p:tgtEl>
                                          <p:spTgt spid="1812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3813"/>
                                        </p:tgtEl>
                                        <p:attrNameLst>
                                          <p:attrName>style.visibility</p:attrName>
                                        </p:attrNameLst>
                                      </p:cBhvr>
                                      <p:to>
                                        <p:strVal val="visible"/>
                                      </p:to>
                                    </p:set>
                                    <p:animEffect transition="in" filter="box(out)">
                                      <p:cBhvr>
                                        <p:cTn id="13" dur="500"/>
                                        <p:tgtEl>
                                          <p:spTgt spid="338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181271"/>
                                        </p:tgtEl>
                                        <p:attrNameLst>
                                          <p:attrName>style.visibility</p:attrName>
                                        </p:attrNameLst>
                                      </p:cBhvr>
                                      <p:to>
                                        <p:strVal val="visible"/>
                                      </p:to>
                                    </p:set>
                                    <p:animEffect transition="in" filter="box(out)">
                                      <p:cBhvr>
                                        <p:cTn id="18" dur="500"/>
                                        <p:tgtEl>
                                          <p:spTgt spid="1812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81306"/>
                                        </p:tgtEl>
                                        <p:attrNameLst>
                                          <p:attrName>style.visibility</p:attrName>
                                        </p:attrNameLst>
                                      </p:cBhvr>
                                      <p:to>
                                        <p:strVal val="visible"/>
                                      </p:to>
                                    </p:set>
                                    <p:animEffect transition="in" filter="box(out)">
                                      <p:cBhvr>
                                        <p:cTn id="23" dur="500"/>
                                        <p:tgtEl>
                                          <p:spTgt spid="1813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81300"/>
                                        </p:tgtEl>
                                        <p:attrNameLst>
                                          <p:attrName>style.visibility</p:attrName>
                                        </p:attrNameLst>
                                      </p:cBhvr>
                                      <p:to>
                                        <p:strVal val="visible"/>
                                      </p:to>
                                    </p:set>
                                    <p:animEffect transition="in" filter="box(out)">
                                      <p:cBhvr>
                                        <p:cTn id="28" dur="500"/>
                                        <p:tgtEl>
                                          <p:spTgt spid="1813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81309">
                                            <p:txEl>
                                              <p:pRg st="0" end="0"/>
                                            </p:txEl>
                                          </p:spTgt>
                                        </p:tgtEl>
                                        <p:attrNameLst>
                                          <p:attrName>style.visibility</p:attrName>
                                        </p:attrNameLst>
                                      </p:cBhvr>
                                      <p:to>
                                        <p:strVal val="visible"/>
                                      </p:to>
                                    </p:set>
                                    <p:animEffect transition="in" filter="box(out)">
                                      <p:cBhvr>
                                        <p:cTn id="33" dur="500"/>
                                        <p:tgtEl>
                                          <p:spTgt spid="181309">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81301"/>
                                        </p:tgtEl>
                                        <p:attrNameLst>
                                          <p:attrName>style.visibility</p:attrName>
                                        </p:attrNameLst>
                                      </p:cBhvr>
                                      <p:to>
                                        <p:strVal val="visible"/>
                                      </p:to>
                                    </p:set>
                                    <p:animEffect transition="in" filter="box(out)">
                                      <p:cBhvr>
                                        <p:cTn id="38" dur="500"/>
                                        <p:tgtEl>
                                          <p:spTgt spid="1813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81302"/>
                                        </p:tgtEl>
                                        <p:attrNameLst>
                                          <p:attrName>style.visibility</p:attrName>
                                        </p:attrNameLst>
                                      </p:cBhvr>
                                      <p:to>
                                        <p:strVal val="visible"/>
                                      </p:to>
                                    </p:set>
                                    <p:animEffect transition="in" filter="box(out)">
                                      <p:cBhvr>
                                        <p:cTn id="43" dur="500"/>
                                        <p:tgtEl>
                                          <p:spTgt spid="1813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81310">
                                            <p:txEl>
                                              <p:pRg st="0" end="0"/>
                                            </p:txEl>
                                          </p:spTgt>
                                        </p:tgtEl>
                                        <p:attrNameLst>
                                          <p:attrName>style.visibility</p:attrName>
                                        </p:attrNameLst>
                                      </p:cBhvr>
                                      <p:to>
                                        <p:strVal val="visible"/>
                                      </p:to>
                                    </p:set>
                                    <p:animEffect transition="in" filter="box(out)">
                                      <p:cBhvr>
                                        <p:cTn id="48" dur="500"/>
                                        <p:tgtEl>
                                          <p:spTgt spid="181310">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81311">
                                            <p:txEl>
                                              <p:pRg st="0" end="0"/>
                                            </p:txEl>
                                          </p:spTgt>
                                        </p:tgtEl>
                                        <p:attrNameLst>
                                          <p:attrName>style.visibility</p:attrName>
                                        </p:attrNameLst>
                                      </p:cBhvr>
                                      <p:to>
                                        <p:strVal val="visible"/>
                                      </p:to>
                                    </p:set>
                                    <p:animEffect transition="in" filter="box(out)">
                                      <p:cBhvr>
                                        <p:cTn id="53" dur="500"/>
                                        <p:tgtEl>
                                          <p:spTgt spid="181311">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81303"/>
                                        </p:tgtEl>
                                        <p:attrNameLst>
                                          <p:attrName>style.visibility</p:attrName>
                                        </p:attrNameLst>
                                      </p:cBhvr>
                                      <p:to>
                                        <p:strVal val="visible"/>
                                      </p:to>
                                    </p:set>
                                    <p:animEffect transition="in" filter="box(out)">
                                      <p:cBhvr>
                                        <p:cTn id="58" dur="500"/>
                                        <p:tgtEl>
                                          <p:spTgt spid="18130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81304"/>
                                        </p:tgtEl>
                                        <p:attrNameLst>
                                          <p:attrName>style.visibility</p:attrName>
                                        </p:attrNameLst>
                                      </p:cBhvr>
                                      <p:to>
                                        <p:strVal val="visible"/>
                                      </p:to>
                                    </p:set>
                                    <p:animEffect transition="in" filter="box(out)">
                                      <p:cBhvr>
                                        <p:cTn id="63" dur="500"/>
                                        <p:tgtEl>
                                          <p:spTgt spid="18130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81312">
                                            <p:txEl>
                                              <p:pRg st="0" end="0"/>
                                            </p:txEl>
                                          </p:spTgt>
                                        </p:tgtEl>
                                        <p:attrNameLst>
                                          <p:attrName>style.visibility</p:attrName>
                                        </p:attrNameLst>
                                      </p:cBhvr>
                                      <p:to>
                                        <p:strVal val="visible"/>
                                      </p:to>
                                    </p:set>
                                    <p:animEffect transition="in" filter="box(out)">
                                      <p:cBhvr>
                                        <p:cTn id="68" dur="500"/>
                                        <p:tgtEl>
                                          <p:spTgt spid="181312">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81305"/>
                                        </p:tgtEl>
                                        <p:attrNameLst>
                                          <p:attrName>style.visibility</p:attrName>
                                        </p:attrNameLst>
                                      </p:cBhvr>
                                      <p:to>
                                        <p:strVal val="visible"/>
                                      </p:to>
                                    </p:set>
                                    <p:animEffect transition="in" filter="box(out)">
                                      <p:cBhvr>
                                        <p:cTn id="73" dur="500"/>
                                        <p:tgtEl>
                                          <p:spTgt spid="18130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81313">
                                            <p:txEl>
                                              <p:pRg st="0" end="0"/>
                                            </p:txEl>
                                          </p:spTgt>
                                        </p:tgtEl>
                                        <p:attrNameLst>
                                          <p:attrName>style.visibility</p:attrName>
                                        </p:attrNameLst>
                                      </p:cBhvr>
                                      <p:to>
                                        <p:strVal val="visible"/>
                                      </p:to>
                                    </p:set>
                                    <p:animEffect transition="in" filter="box(out)">
                                      <p:cBhvr>
                                        <p:cTn id="78" dur="500"/>
                                        <p:tgtEl>
                                          <p:spTgt spid="181313">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81314">
                                            <p:txEl>
                                              <p:pRg st="0" end="0"/>
                                            </p:txEl>
                                          </p:spTgt>
                                        </p:tgtEl>
                                        <p:attrNameLst>
                                          <p:attrName>style.visibility</p:attrName>
                                        </p:attrNameLst>
                                      </p:cBhvr>
                                      <p:to>
                                        <p:strVal val="visible"/>
                                      </p:to>
                                    </p:set>
                                    <p:animEffect transition="in" filter="box(out)">
                                      <p:cBhvr>
                                        <p:cTn id="83" dur="500"/>
                                        <p:tgtEl>
                                          <p:spTgt spid="181314">
                                            <p:txEl>
                                              <p:pRg st="0" end="0"/>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81315">
                                            <p:txEl>
                                              <p:pRg st="0" end="0"/>
                                            </p:txEl>
                                          </p:spTgt>
                                        </p:tgtEl>
                                        <p:attrNameLst>
                                          <p:attrName>style.visibility</p:attrName>
                                        </p:attrNameLst>
                                      </p:cBhvr>
                                      <p:to>
                                        <p:strVal val="visible"/>
                                      </p:to>
                                    </p:set>
                                    <p:animEffect transition="in" filter="box(out)">
                                      <p:cBhvr>
                                        <p:cTn id="88" dur="500"/>
                                        <p:tgtEl>
                                          <p:spTgt spid="181315">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81316">
                                            <p:txEl>
                                              <p:pRg st="0" end="0"/>
                                            </p:txEl>
                                          </p:spTgt>
                                        </p:tgtEl>
                                        <p:attrNameLst>
                                          <p:attrName>style.visibility</p:attrName>
                                        </p:attrNameLst>
                                      </p:cBhvr>
                                      <p:to>
                                        <p:strVal val="visible"/>
                                      </p:to>
                                    </p:set>
                                    <p:animEffect transition="in" filter="box(out)">
                                      <p:cBhvr>
                                        <p:cTn id="93" dur="500"/>
                                        <p:tgtEl>
                                          <p:spTgt spid="181316">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181270"/>
                                        </p:tgtEl>
                                        <p:attrNameLst>
                                          <p:attrName>style.visibility</p:attrName>
                                        </p:attrNameLst>
                                      </p:cBhvr>
                                      <p:to>
                                        <p:strVal val="visible"/>
                                      </p:to>
                                    </p:set>
                                    <p:anim calcmode="lin" valueType="num">
                                      <p:cBhvr additive="base">
                                        <p:cTn id="98" dur="500" fill="hold"/>
                                        <p:tgtEl>
                                          <p:spTgt spid="181270"/>
                                        </p:tgtEl>
                                        <p:attrNameLst>
                                          <p:attrName>ppt_x</p:attrName>
                                        </p:attrNameLst>
                                      </p:cBhvr>
                                      <p:tavLst>
                                        <p:tav tm="0">
                                          <p:val>
                                            <p:strVal val="0-#ppt_w/2"/>
                                          </p:val>
                                        </p:tav>
                                        <p:tav tm="100000">
                                          <p:val>
                                            <p:strVal val="#ppt_x"/>
                                          </p:val>
                                        </p:tav>
                                      </p:tavLst>
                                    </p:anim>
                                    <p:anim calcmode="lin" valueType="num">
                                      <p:cBhvr additive="base">
                                        <p:cTn id="99" dur="500" fill="hold"/>
                                        <p:tgtEl>
                                          <p:spTgt spid="181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0" grpId="0" animBg="1"/>
      <p:bldP spid="181300" grpId="0" animBg="1"/>
      <p:bldP spid="181301" grpId="0" animBg="1"/>
      <p:bldP spid="181302" grpId="0" animBg="1"/>
      <p:bldP spid="181303" grpId="0" animBg="1"/>
      <p:bldP spid="181304" grpId="0" animBg="1"/>
      <p:bldP spid="181305" grpId="0" animBg="1"/>
      <p:bldP spid="181309" grpId="0" build="p" autoUpdateAnimBg="0"/>
      <p:bldP spid="181310" grpId="0" build="p" autoUpdateAnimBg="0"/>
      <p:bldP spid="181311" grpId="0" build="p" autoUpdateAnimBg="0"/>
      <p:bldP spid="181312" grpId="0" build="p" autoUpdateAnimBg="0"/>
      <p:bldP spid="181313" grpId="0" build="p" autoUpdateAnimBg="0"/>
      <p:bldP spid="181314" grpId="0" build="p" autoUpdateAnimBg="0"/>
      <p:bldP spid="181315" grpId="0" build="p" autoUpdateAnimBg="0"/>
      <p:bldP spid="181316" grpId="0" build="p" autoUpdateAnimBg="0"/>
      <p:bldP spid="3381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642938" y="895350"/>
            <a:ext cx="7727950" cy="5541963"/>
          </a:xfrm>
        </p:spPr>
        <p:txBody>
          <a:bodyPr/>
          <a:lstStyle/>
          <a:p>
            <a:pPr eaLnBrk="1" hangingPunct="1"/>
            <a:r>
              <a:rPr lang="zh-CN" altLang="en-US" dirty="0" smtClean="0"/>
              <a:t>二叉树的存储结构</a:t>
            </a:r>
            <a:r>
              <a:rPr lang="en-US" altLang="zh-CN" dirty="0" smtClean="0">
                <a:latin typeface="宋体" charset="-122"/>
              </a:rPr>
              <a:t>——</a:t>
            </a:r>
            <a:r>
              <a:rPr lang="zh-CN" altLang="en-US" dirty="0" smtClean="0"/>
              <a:t>链式存储结构</a:t>
            </a:r>
          </a:p>
          <a:p>
            <a:pPr lvl="1" eaLnBrk="1" hangingPunct="1"/>
            <a:r>
              <a:rPr lang="zh-CN" altLang="en-US" dirty="0" smtClean="0"/>
              <a:t>二叉链表</a:t>
            </a:r>
          </a:p>
          <a:p>
            <a:pPr lvl="2" eaLnBrk="1" hangingPunct="1"/>
            <a:r>
              <a:rPr kumimoji="1" lang="zh-CN" altLang="en-US" dirty="0" smtClean="0"/>
              <a:t>当二叉树为非完全二叉树时</a:t>
            </a:r>
            <a:r>
              <a:rPr kumimoji="1" lang="zh-CN" altLang="en-US" dirty="0"/>
              <a:t>，</a:t>
            </a:r>
            <a:r>
              <a:rPr kumimoji="1" lang="zh-CN" altLang="en-US" dirty="0" smtClean="0"/>
              <a:t>比较方便</a:t>
            </a:r>
          </a:p>
          <a:p>
            <a:pPr lvl="2" eaLnBrk="1" hangingPunct="1"/>
            <a:r>
              <a:rPr kumimoji="1" lang="zh-CN" altLang="en-US" dirty="0" smtClean="0"/>
              <a:t>若为完全二叉树时</a:t>
            </a:r>
            <a:r>
              <a:rPr kumimoji="1" lang="zh-CN" altLang="en-US" dirty="0"/>
              <a:t>，</a:t>
            </a:r>
            <a:r>
              <a:rPr kumimoji="1" lang="zh-CN" altLang="en-US" dirty="0" smtClean="0"/>
              <a:t>将会占用较多存贮单元</a:t>
            </a:r>
            <a:r>
              <a:rPr kumimoji="1" lang="en-US" altLang="zh-CN" dirty="0" smtClean="0"/>
              <a:t>(</a:t>
            </a:r>
            <a:r>
              <a:rPr kumimoji="1" lang="zh-CN" altLang="en-US" dirty="0" smtClean="0"/>
              <a:t>存放地址的指针</a:t>
            </a:r>
            <a:r>
              <a:rPr kumimoji="1" lang="en-US" altLang="zh-CN" dirty="0" smtClean="0"/>
              <a:t>)</a:t>
            </a:r>
          </a:p>
          <a:p>
            <a:pPr lvl="3" eaLnBrk="1" hangingPunct="1"/>
            <a:r>
              <a:rPr kumimoji="1" lang="zh-CN" altLang="en-US" dirty="0" smtClean="0"/>
              <a:t>若一棵二叉树有</a:t>
            </a:r>
            <a:r>
              <a:rPr kumimoji="1" lang="en-US" altLang="zh-CN" dirty="0" smtClean="0"/>
              <a:t>n</a:t>
            </a:r>
            <a:r>
              <a:rPr kumimoji="1" lang="zh-CN" altLang="en-US" dirty="0" smtClean="0"/>
              <a:t>个结点</a:t>
            </a:r>
            <a:r>
              <a:rPr kumimoji="1" lang="zh-CN" altLang="en-US" dirty="0"/>
              <a:t>，</a:t>
            </a:r>
            <a:r>
              <a:rPr kumimoji="1" lang="zh-CN" altLang="en-US" dirty="0" smtClean="0"/>
              <a:t>采用二叉链表作存贮结构时</a:t>
            </a:r>
            <a:r>
              <a:rPr kumimoji="1" lang="zh-CN" altLang="en-US" dirty="0"/>
              <a:t>，</a:t>
            </a:r>
            <a:r>
              <a:rPr kumimoji="1" lang="zh-CN" altLang="en-US" dirty="0" smtClean="0"/>
              <a:t>共有</a:t>
            </a:r>
            <a:r>
              <a:rPr kumimoji="1" lang="en-US" altLang="zh-CN" dirty="0" smtClean="0"/>
              <a:t>2n</a:t>
            </a:r>
            <a:r>
              <a:rPr kumimoji="1" lang="zh-CN" altLang="en-US" dirty="0" smtClean="0"/>
              <a:t>个指针域</a:t>
            </a:r>
            <a:r>
              <a:rPr kumimoji="1" lang="zh-CN" altLang="en-US" dirty="0"/>
              <a:t>，</a:t>
            </a:r>
            <a:r>
              <a:rPr kumimoji="1" lang="zh-CN" altLang="en-US" dirty="0" smtClean="0"/>
              <a:t>其中只有</a:t>
            </a:r>
            <a:r>
              <a:rPr kumimoji="1" lang="en-US" altLang="zh-CN" dirty="0" smtClean="0"/>
              <a:t>n-1</a:t>
            </a:r>
            <a:r>
              <a:rPr kumimoji="1" lang="zh-CN" altLang="en-US" dirty="0" smtClean="0"/>
              <a:t>个指针指向左右孩子</a:t>
            </a:r>
            <a:r>
              <a:rPr kumimoji="1" lang="zh-CN" altLang="en-US" dirty="0"/>
              <a:t>，</a:t>
            </a:r>
            <a:r>
              <a:rPr kumimoji="1" lang="zh-CN" altLang="en-US" dirty="0" smtClean="0"/>
              <a:t>其余</a:t>
            </a:r>
            <a:r>
              <a:rPr kumimoji="1" lang="en-US" altLang="zh-CN" dirty="0" smtClean="0"/>
              <a:t>n+1</a:t>
            </a:r>
            <a:r>
              <a:rPr kumimoji="1" lang="zh-CN" altLang="en-US" dirty="0" smtClean="0"/>
              <a:t>个指针为空</a:t>
            </a:r>
          </a:p>
        </p:txBody>
      </p:sp>
      <p:pic>
        <p:nvPicPr>
          <p:cNvPr id="34819" name="Picture 13" descr="uq159Gnud0y_B3qqkGSD2b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642938" y="895350"/>
            <a:ext cx="7727950" cy="5962650"/>
          </a:xfrm>
        </p:spPr>
        <p:txBody>
          <a:bodyPr/>
          <a:lstStyle/>
          <a:p>
            <a:pPr eaLnBrk="1" hangingPunct="1"/>
            <a:r>
              <a:rPr lang="zh-CN" altLang="en-US" smtClean="0"/>
              <a:t>树与二叉树的转换</a:t>
            </a:r>
          </a:p>
          <a:p>
            <a:pPr lvl="1" eaLnBrk="1" hangingPunct="1"/>
            <a:r>
              <a:rPr lang="zh-CN" altLang="en-US" smtClean="0">
                <a:latin typeface="宋体" charset="-122"/>
                <a:sym typeface="Symbol" pitchFamily="18" charset="2"/>
              </a:rPr>
              <a:t>原因</a:t>
            </a:r>
          </a:p>
          <a:p>
            <a:pPr lvl="2" eaLnBrk="1" hangingPunct="1"/>
            <a:r>
              <a:rPr lang="zh-CN" altLang="en-US" smtClean="0">
                <a:latin typeface="宋体" charset="-122"/>
                <a:sym typeface="Symbol" pitchFamily="18" charset="2"/>
              </a:rPr>
              <a:t>由于二叉树的存储结构比较简单，处理起来也比较方便，所以有时需要把复杂的树，转换为简单的二叉树后再作处理</a:t>
            </a:r>
          </a:p>
          <a:p>
            <a:pPr lvl="1" eaLnBrk="1" hangingPunct="1"/>
            <a:r>
              <a:rPr lang="zh-CN" altLang="en-US" smtClean="0">
                <a:latin typeface="宋体" charset="-122"/>
                <a:sym typeface="Symbol" pitchFamily="18" charset="2"/>
              </a:rPr>
              <a:t>树转换成二叉树</a:t>
            </a:r>
          </a:p>
          <a:p>
            <a:pPr lvl="2" eaLnBrk="1" hangingPunct="1"/>
            <a:r>
              <a:rPr lang="zh-CN" altLang="en-US" sz="2800" smtClean="0">
                <a:latin typeface="宋体" charset="-122"/>
                <a:sym typeface="Symbol" pitchFamily="18" charset="2"/>
              </a:rPr>
              <a:t>方法</a:t>
            </a:r>
          </a:p>
          <a:p>
            <a:pPr lvl="3" eaLnBrk="1" hangingPunct="1"/>
            <a:r>
              <a:rPr lang="zh-CN" altLang="en-US" smtClean="0">
                <a:latin typeface="Times New Roman" pitchFamily="18" charset="0"/>
                <a:sym typeface="Symbol" pitchFamily="18" charset="2"/>
              </a:rPr>
              <a:t>保留一个结点的最左子结点</a:t>
            </a:r>
            <a:endParaRPr lang="zh-CN" altLang="en-US" smtClean="0"/>
          </a:p>
          <a:p>
            <a:pPr lvl="3" eaLnBrk="1" hangingPunct="1"/>
            <a:r>
              <a:rPr lang="zh-CN" altLang="en-US" smtClean="0"/>
              <a:t>加线：</a:t>
            </a:r>
            <a:r>
              <a:rPr lang="zh-CN" altLang="en-US" smtClean="0">
                <a:latin typeface="Times New Roman" pitchFamily="18" charset="0"/>
                <a:sym typeface="Symbol" pitchFamily="18" charset="2"/>
              </a:rPr>
              <a:t>将兄弟结点连在一起</a:t>
            </a:r>
            <a:endParaRPr lang="zh-CN" altLang="en-US" smtClean="0"/>
          </a:p>
          <a:p>
            <a:pPr lvl="3" eaLnBrk="1" hangingPunct="1"/>
            <a:r>
              <a:rPr lang="zh-CN" altLang="en-US" smtClean="0"/>
              <a:t>抹线：对每个结点，除了其左孩子外，</a:t>
            </a:r>
            <a:r>
              <a:rPr lang="zh-CN" altLang="en-US" smtClean="0">
                <a:latin typeface="Times New Roman" pitchFamily="18" charset="0"/>
                <a:sym typeface="Symbol" pitchFamily="18" charset="2"/>
              </a:rPr>
              <a:t>抹掉其余兄弟结点与上级结点的连线</a:t>
            </a:r>
          </a:p>
          <a:p>
            <a:pPr lvl="3" eaLnBrk="1" hangingPunct="1"/>
            <a:r>
              <a:rPr lang="zh-CN" altLang="en-US" smtClean="0"/>
              <a:t>旋转：以树的根结点为轴心，将整树顺时针转</a:t>
            </a:r>
            <a:r>
              <a:rPr lang="en-US" altLang="zh-CN" smtClean="0"/>
              <a:t>45°</a:t>
            </a:r>
          </a:p>
          <a:p>
            <a:pPr lvl="2" eaLnBrk="1" hangingPunct="1"/>
            <a:r>
              <a:rPr lang="zh-CN" altLang="en-US" sz="2800" smtClean="0">
                <a:latin typeface="宋体" charset="-122"/>
              </a:rPr>
              <a:t>树转换成的二叉树其右子树一定为空</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57175" y="862013"/>
            <a:ext cx="8501063" cy="5995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a:solidFill>
                  <a:srgbClr val="000066"/>
                </a:solidFill>
              </a:rPr>
              <a:t>树与二叉树的转换</a:t>
            </a:r>
            <a:r>
              <a:rPr lang="en-US" altLang="zh-CN" sz="3200" b="1">
                <a:solidFill>
                  <a:srgbClr val="000066"/>
                </a:solidFill>
                <a:latin typeface="Arial" charset="0"/>
              </a:rPr>
              <a:t>——</a:t>
            </a:r>
            <a:r>
              <a:rPr lang="zh-CN" altLang="en-US" sz="3200" b="1">
                <a:solidFill>
                  <a:srgbClr val="000066"/>
                </a:solidFill>
              </a:rPr>
              <a:t>示例</a:t>
            </a:r>
          </a:p>
          <a:p>
            <a:pPr marL="908050" lvl="1" indent="-436563">
              <a:spcBef>
                <a:spcPct val="20000"/>
              </a:spcBef>
              <a:buClr>
                <a:schemeClr val="accent2"/>
              </a:buClr>
              <a:buFont typeface="Wingdings" pitchFamily="2" charset="2"/>
              <a:buChar char="n"/>
            </a:pPr>
            <a:r>
              <a:rPr lang="zh-CN" altLang="en-US" sz="2800" b="1">
                <a:solidFill>
                  <a:srgbClr val="000066"/>
                </a:solidFill>
              </a:rPr>
              <a:t>树转换成二叉树过程</a:t>
            </a:r>
          </a:p>
          <a:p>
            <a:pPr marL="1693863" lvl="3" indent="-387350">
              <a:spcBef>
                <a:spcPct val="20000"/>
              </a:spcBef>
              <a:buClr>
                <a:schemeClr val="accent2"/>
              </a:buClr>
              <a:buFont typeface="Wingdings" pitchFamily="2" charset="2"/>
              <a:buChar char="n"/>
            </a:pPr>
            <a:endParaRPr lang="en-US" altLang="zh-CN" sz="2000" b="1">
              <a:solidFill>
                <a:srgbClr val="000066"/>
              </a:solidFill>
            </a:endParaRPr>
          </a:p>
        </p:txBody>
      </p:sp>
      <p:grpSp>
        <p:nvGrpSpPr>
          <p:cNvPr id="36867" name="Group 3"/>
          <p:cNvGrpSpPr>
            <a:grpSpLocks/>
          </p:cNvGrpSpPr>
          <p:nvPr/>
        </p:nvGrpSpPr>
        <p:grpSpPr bwMode="auto">
          <a:xfrm>
            <a:off x="728663" y="2119313"/>
            <a:ext cx="2944812" cy="1614487"/>
            <a:chOff x="251" y="1978"/>
            <a:chExt cx="1855" cy="1017"/>
          </a:xfrm>
        </p:grpSpPr>
        <p:sp>
          <p:nvSpPr>
            <p:cNvPr id="36966" name="Oval 4"/>
            <p:cNvSpPr>
              <a:spLocks noChangeArrowheads="1"/>
            </p:cNvSpPr>
            <p:nvPr/>
          </p:nvSpPr>
          <p:spPr bwMode="auto">
            <a:xfrm>
              <a:off x="1206" y="197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A</a:t>
              </a:r>
            </a:p>
          </p:txBody>
        </p:sp>
        <p:sp>
          <p:nvSpPr>
            <p:cNvPr id="36967" name="Oval 5"/>
            <p:cNvSpPr>
              <a:spLocks noChangeArrowheads="1"/>
            </p:cNvSpPr>
            <p:nvPr/>
          </p:nvSpPr>
          <p:spPr bwMode="auto">
            <a:xfrm>
              <a:off x="659"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B</a:t>
              </a:r>
            </a:p>
          </p:txBody>
        </p:sp>
        <p:sp>
          <p:nvSpPr>
            <p:cNvPr id="36968" name="Oval 6"/>
            <p:cNvSpPr>
              <a:spLocks noChangeArrowheads="1"/>
            </p:cNvSpPr>
            <p:nvPr/>
          </p:nvSpPr>
          <p:spPr bwMode="auto">
            <a:xfrm>
              <a:off x="1206"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C</a:t>
              </a:r>
            </a:p>
          </p:txBody>
        </p:sp>
        <p:sp>
          <p:nvSpPr>
            <p:cNvPr id="36969" name="Oval 7"/>
            <p:cNvSpPr>
              <a:spLocks noChangeArrowheads="1"/>
            </p:cNvSpPr>
            <p:nvPr/>
          </p:nvSpPr>
          <p:spPr bwMode="auto">
            <a:xfrm>
              <a:off x="1684"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D</a:t>
              </a:r>
            </a:p>
          </p:txBody>
        </p:sp>
        <p:sp>
          <p:nvSpPr>
            <p:cNvPr id="36970" name="Oval 8"/>
            <p:cNvSpPr>
              <a:spLocks noChangeArrowheads="1"/>
            </p:cNvSpPr>
            <p:nvPr/>
          </p:nvSpPr>
          <p:spPr bwMode="auto">
            <a:xfrm>
              <a:off x="251"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E</a:t>
              </a:r>
            </a:p>
          </p:txBody>
        </p:sp>
        <p:sp>
          <p:nvSpPr>
            <p:cNvPr id="36971" name="Oval 9"/>
            <p:cNvSpPr>
              <a:spLocks noChangeArrowheads="1"/>
            </p:cNvSpPr>
            <p:nvPr/>
          </p:nvSpPr>
          <p:spPr bwMode="auto">
            <a:xfrm>
              <a:off x="659"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F</a:t>
              </a:r>
            </a:p>
          </p:txBody>
        </p:sp>
        <p:sp>
          <p:nvSpPr>
            <p:cNvPr id="36972" name="Oval 10"/>
            <p:cNvSpPr>
              <a:spLocks noChangeArrowheads="1"/>
            </p:cNvSpPr>
            <p:nvPr/>
          </p:nvSpPr>
          <p:spPr bwMode="auto">
            <a:xfrm>
              <a:off x="1067"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G</a:t>
              </a:r>
            </a:p>
          </p:txBody>
        </p:sp>
        <p:sp>
          <p:nvSpPr>
            <p:cNvPr id="36973" name="Oval 11"/>
            <p:cNvSpPr>
              <a:spLocks noChangeArrowheads="1"/>
            </p:cNvSpPr>
            <p:nvPr/>
          </p:nvSpPr>
          <p:spPr bwMode="auto">
            <a:xfrm>
              <a:off x="1475"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H</a:t>
              </a:r>
            </a:p>
          </p:txBody>
        </p:sp>
        <p:sp>
          <p:nvSpPr>
            <p:cNvPr id="36974" name="Oval 12"/>
            <p:cNvSpPr>
              <a:spLocks noChangeArrowheads="1"/>
            </p:cNvSpPr>
            <p:nvPr/>
          </p:nvSpPr>
          <p:spPr bwMode="auto">
            <a:xfrm>
              <a:off x="1884"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I</a:t>
              </a:r>
            </a:p>
          </p:txBody>
        </p:sp>
        <p:sp>
          <p:nvSpPr>
            <p:cNvPr id="36975" name="Line 13"/>
            <p:cNvSpPr>
              <a:spLocks noChangeShapeType="1"/>
            </p:cNvSpPr>
            <p:nvPr/>
          </p:nvSpPr>
          <p:spPr bwMode="auto">
            <a:xfrm>
              <a:off x="1311" y="2211"/>
              <a:ext cx="0"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76" name="Line 14"/>
            <p:cNvSpPr>
              <a:spLocks noChangeShapeType="1"/>
            </p:cNvSpPr>
            <p:nvPr/>
          </p:nvSpPr>
          <p:spPr bwMode="auto">
            <a:xfrm flipH="1">
              <a:off x="822" y="2133"/>
              <a:ext cx="400" cy="2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77" name="Line 15"/>
            <p:cNvSpPr>
              <a:spLocks noChangeShapeType="1"/>
            </p:cNvSpPr>
            <p:nvPr/>
          </p:nvSpPr>
          <p:spPr bwMode="auto">
            <a:xfrm>
              <a:off x="1411" y="2144"/>
              <a:ext cx="334"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78" name="Line 16"/>
            <p:cNvSpPr>
              <a:spLocks noChangeShapeType="1"/>
            </p:cNvSpPr>
            <p:nvPr/>
          </p:nvSpPr>
          <p:spPr bwMode="auto">
            <a:xfrm>
              <a:off x="767" y="2611"/>
              <a:ext cx="0" cy="15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79" name="Line 17"/>
            <p:cNvSpPr>
              <a:spLocks noChangeShapeType="1"/>
            </p:cNvSpPr>
            <p:nvPr/>
          </p:nvSpPr>
          <p:spPr bwMode="auto">
            <a:xfrm flipH="1">
              <a:off x="433" y="2555"/>
              <a:ext cx="234" cy="23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80" name="Line 18"/>
            <p:cNvSpPr>
              <a:spLocks noChangeShapeType="1"/>
            </p:cNvSpPr>
            <p:nvPr/>
          </p:nvSpPr>
          <p:spPr bwMode="auto">
            <a:xfrm>
              <a:off x="856" y="2555"/>
              <a:ext cx="244" cy="2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81" name="Line 19"/>
            <p:cNvSpPr>
              <a:spLocks noChangeShapeType="1"/>
            </p:cNvSpPr>
            <p:nvPr/>
          </p:nvSpPr>
          <p:spPr bwMode="auto">
            <a:xfrm flipH="1">
              <a:off x="1634" y="2578"/>
              <a:ext cx="111" cy="18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82" name="Line 20"/>
            <p:cNvSpPr>
              <a:spLocks noChangeShapeType="1"/>
            </p:cNvSpPr>
            <p:nvPr/>
          </p:nvSpPr>
          <p:spPr bwMode="auto">
            <a:xfrm>
              <a:off x="1878" y="2589"/>
              <a:ext cx="111" cy="17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557" name="Group 21"/>
          <p:cNvGrpSpPr>
            <a:grpSpLocks/>
          </p:cNvGrpSpPr>
          <p:nvPr/>
        </p:nvGrpSpPr>
        <p:grpSpPr bwMode="auto">
          <a:xfrm>
            <a:off x="4278313" y="2062163"/>
            <a:ext cx="2944812" cy="1614487"/>
            <a:chOff x="251" y="1978"/>
            <a:chExt cx="1855" cy="1017"/>
          </a:xfrm>
        </p:grpSpPr>
        <p:sp>
          <p:nvSpPr>
            <p:cNvPr id="36949" name="Oval 22"/>
            <p:cNvSpPr>
              <a:spLocks noChangeArrowheads="1"/>
            </p:cNvSpPr>
            <p:nvPr/>
          </p:nvSpPr>
          <p:spPr bwMode="auto">
            <a:xfrm>
              <a:off x="1206" y="197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A</a:t>
              </a:r>
            </a:p>
          </p:txBody>
        </p:sp>
        <p:sp>
          <p:nvSpPr>
            <p:cNvPr id="36950" name="Oval 23"/>
            <p:cNvSpPr>
              <a:spLocks noChangeArrowheads="1"/>
            </p:cNvSpPr>
            <p:nvPr/>
          </p:nvSpPr>
          <p:spPr bwMode="auto">
            <a:xfrm>
              <a:off x="659"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B</a:t>
              </a:r>
            </a:p>
          </p:txBody>
        </p:sp>
        <p:sp>
          <p:nvSpPr>
            <p:cNvPr id="36951" name="Oval 24"/>
            <p:cNvSpPr>
              <a:spLocks noChangeArrowheads="1"/>
            </p:cNvSpPr>
            <p:nvPr/>
          </p:nvSpPr>
          <p:spPr bwMode="auto">
            <a:xfrm>
              <a:off x="1206"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C</a:t>
              </a:r>
            </a:p>
          </p:txBody>
        </p:sp>
        <p:sp>
          <p:nvSpPr>
            <p:cNvPr id="36952" name="Oval 25"/>
            <p:cNvSpPr>
              <a:spLocks noChangeArrowheads="1"/>
            </p:cNvSpPr>
            <p:nvPr/>
          </p:nvSpPr>
          <p:spPr bwMode="auto">
            <a:xfrm>
              <a:off x="1684"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D</a:t>
              </a:r>
            </a:p>
          </p:txBody>
        </p:sp>
        <p:sp>
          <p:nvSpPr>
            <p:cNvPr id="36953" name="Oval 26"/>
            <p:cNvSpPr>
              <a:spLocks noChangeArrowheads="1"/>
            </p:cNvSpPr>
            <p:nvPr/>
          </p:nvSpPr>
          <p:spPr bwMode="auto">
            <a:xfrm>
              <a:off x="251"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E</a:t>
              </a:r>
            </a:p>
          </p:txBody>
        </p:sp>
        <p:sp>
          <p:nvSpPr>
            <p:cNvPr id="36954" name="Oval 27"/>
            <p:cNvSpPr>
              <a:spLocks noChangeArrowheads="1"/>
            </p:cNvSpPr>
            <p:nvPr/>
          </p:nvSpPr>
          <p:spPr bwMode="auto">
            <a:xfrm>
              <a:off x="659"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F</a:t>
              </a:r>
            </a:p>
          </p:txBody>
        </p:sp>
        <p:sp>
          <p:nvSpPr>
            <p:cNvPr id="36955" name="Oval 28"/>
            <p:cNvSpPr>
              <a:spLocks noChangeArrowheads="1"/>
            </p:cNvSpPr>
            <p:nvPr/>
          </p:nvSpPr>
          <p:spPr bwMode="auto">
            <a:xfrm>
              <a:off x="1067"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G</a:t>
              </a:r>
            </a:p>
          </p:txBody>
        </p:sp>
        <p:sp>
          <p:nvSpPr>
            <p:cNvPr id="36956" name="Oval 29"/>
            <p:cNvSpPr>
              <a:spLocks noChangeArrowheads="1"/>
            </p:cNvSpPr>
            <p:nvPr/>
          </p:nvSpPr>
          <p:spPr bwMode="auto">
            <a:xfrm>
              <a:off x="1475"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H</a:t>
              </a:r>
            </a:p>
          </p:txBody>
        </p:sp>
        <p:sp>
          <p:nvSpPr>
            <p:cNvPr id="36957" name="Oval 30"/>
            <p:cNvSpPr>
              <a:spLocks noChangeArrowheads="1"/>
            </p:cNvSpPr>
            <p:nvPr/>
          </p:nvSpPr>
          <p:spPr bwMode="auto">
            <a:xfrm>
              <a:off x="1884"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I</a:t>
              </a:r>
            </a:p>
          </p:txBody>
        </p:sp>
        <p:sp>
          <p:nvSpPr>
            <p:cNvPr id="36958" name="Line 31"/>
            <p:cNvSpPr>
              <a:spLocks noChangeShapeType="1"/>
            </p:cNvSpPr>
            <p:nvPr/>
          </p:nvSpPr>
          <p:spPr bwMode="auto">
            <a:xfrm>
              <a:off x="1311" y="2211"/>
              <a:ext cx="0"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59" name="Line 32"/>
            <p:cNvSpPr>
              <a:spLocks noChangeShapeType="1"/>
            </p:cNvSpPr>
            <p:nvPr/>
          </p:nvSpPr>
          <p:spPr bwMode="auto">
            <a:xfrm flipH="1">
              <a:off x="822" y="2133"/>
              <a:ext cx="400" cy="2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60" name="Line 33"/>
            <p:cNvSpPr>
              <a:spLocks noChangeShapeType="1"/>
            </p:cNvSpPr>
            <p:nvPr/>
          </p:nvSpPr>
          <p:spPr bwMode="auto">
            <a:xfrm>
              <a:off x="1411" y="2144"/>
              <a:ext cx="334"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61" name="Line 34"/>
            <p:cNvSpPr>
              <a:spLocks noChangeShapeType="1"/>
            </p:cNvSpPr>
            <p:nvPr/>
          </p:nvSpPr>
          <p:spPr bwMode="auto">
            <a:xfrm>
              <a:off x="767" y="2611"/>
              <a:ext cx="0" cy="15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62" name="Line 35"/>
            <p:cNvSpPr>
              <a:spLocks noChangeShapeType="1"/>
            </p:cNvSpPr>
            <p:nvPr/>
          </p:nvSpPr>
          <p:spPr bwMode="auto">
            <a:xfrm flipH="1">
              <a:off x="433" y="2555"/>
              <a:ext cx="234" cy="23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63" name="Line 36"/>
            <p:cNvSpPr>
              <a:spLocks noChangeShapeType="1"/>
            </p:cNvSpPr>
            <p:nvPr/>
          </p:nvSpPr>
          <p:spPr bwMode="auto">
            <a:xfrm>
              <a:off x="856" y="2555"/>
              <a:ext cx="244" cy="2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64" name="Line 37"/>
            <p:cNvSpPr>
              <a:spLocks noChangeShapeType="1"/>
            </p:cNvSpPr>
            <p:nvPr/>
          </p:nvSpPr>
          <p:spPr bwMode="auto">
            <a:xfrm flipH="1">
              <a:off x="1634" y="2578"/>
              <a:ext cx="111" cy="18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65" name="Line 38"/>
            <p:cNvSpPr>
              <a:spLocks noChangeShapeType="1"/>
            </p:cNvSpPr>
            <p:nvPr/>
          </p:nvSpPr>
          <p:spPr bwMode="auto">
            <a:xfrm>
              <a:off x="1878" y="2589"/>
              <a:ext cx="111" cy="17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65575" name="Line 39"/>
          <p:cNvSpPr>
            <a:spLocks noChangeShapeType="1"/>
          </p:cNvSpPr>
          <p:nvPr/>
        </p:nvSpPr>
        <p:spPr bwMode="auto">
          <a:xfrm>
            <a:off x="5281613" y="2943225"/>
            <a:ext cx="5111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576" name="Line 40"/>
          <p:cNvSpPr>
            <a:spLocks noChangeShapeType="1"/>
          </p:cNvSpPr>
          <p:nvPr/>
        </p:nvSpPr>
        <p:spPr bwMode="auto">
          <a:xfrm>
            <a:off x="6162675" y="2943225"/>
            <a:ext cx="3889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577" name="Line 41"/>
          <p:cNvSpPr>
            <a:spLocks noChangeShapeType="1"/>
          </p:cNvSpPr>
          <p:nvPr/>
        </p:nvSpPr>
        <p:spPr bwMode="auto">
          <a:xfrm>
            <a:off x="4629150" y="3525838"/>
            <a:ext cx="2984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578" name="Line 42"/>
          <p:cNvSpPr>
            <a:spLocks noChangeShapeType="1"/>
          </p:cNvSpPr>
          <p:nvPr/>
        </p:nvSpPr>
        <p:spPr bwMode="auto">
          <a:xfrm>
            <a:off x="5281613" y="3543300"/>
            <a:ext cx="3000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579" name="Line 43"/>
          <p:cNvSpPr>
            <a:spLocks noChangeShapeType="1"/>
          </p:cNvSpPr>
          <p:nvPr/>
        </p:nvSpPr>
        <p:spPr bwMode="auto">
          <a:xfrm>
            <a:off x="6569075" y="3525838"/>
            <a:ext cx="3000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65580" name="Group 44"/>
          <p:cNvGrpSpPr>
            <a:grpSpLocks/>
          </p:cNvGrpSpPr>
          <p:nvPr/>
        </p:nvGrpSpPr>
        <p:grpSpPr bwMode="auto">
          <a:xfrm>
            <a:off x="684213" y="4081463"/>
            <a:ext cx="2944812" cy="1614487"/>
            <a:chOff x="3905" y="1393"/>
            <a:chExt cx="1855" cy="1017"/>
          </a:xfrm>
        </p:grpSpPr>
        <p:grpSp>
          <p:nvGrpSpPr>
            <p:cNvPr id="36926" name="Group 45"/>
            <p:cNvGrpSpPr>
              <a:grpSpLocks/>
            </p:cNvGrpSpPr>
            <p:nvPr/>
          </p:nvGrpSpPr>
          <p:grpSpPr bwMode="auto">
            <a:xfrm>
              <a:off x="3905" y="1393"/>
              <a:ext cx="1855" cy="1017"/>
              <a:chOff x="251" y="1978"/>
              <a:chExt cx="1855" cy="1017"/>
            </a:xfrm>
          </p:grpSpPr>
          <p:sp>
            <p:nvSpPr>
              <p:cNvPr id="36932" name="Oval 46"/>
              <p:cNvSpPr>
                <a:spLocks noChangeArrowheads="1"/>
              </p:cNvSpPr>
              <p:nvPr/>
            </p:nvSpPr>
            <p:spPr bwMode="auto">
              <a:xfrm>
                <a:off x="1206" y="197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A</a:t>
                </a:r>
              </a:p>
            </p:txBody>
          </p:sp>
          <p:sp>
            <p:nvSpPr>
              <p:cNvPr id="36933" name="Oval 47"/>
              <p:cNvSpPr>
                <a:spLocks noChangeArrowheads="1"/>
              </p:cNvSpPr>
              <p:nvPr/>
            </p:nvSpPr>
            <p:spPr bwMode="auto">
              <a:xfrm>
                <a:off x="659"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B</a:t>
                </a:r>
              </a:p>
            </p:txBody>
          </p:sp>
          <p:sp>
            <p:nvSpPr>
              <p:cNvPr id="36934" name="Oval 48"/>
              <p:cNvSpPr>
                <a:spLocks noChangeArrowheads="1"/>
              </p:cNvSpPr>
              <p:nvPr/>
            </p:nvSpPr>
            <p:spPr bwMode="auto">
              <a:xfrm>
                <a:off x="1206"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C</a:t>
                </a:r>
              </a:p>
            </p:txBody>
          </p:sp>
          <p:sp>
            <p:nvSpPr>
              <p:cNvPr id="36935" name="Oval 49"/>
              <p:cNvSpPr>
                <a:spLocks noChangeArrowheads="1"/>
              </p:cNvSpPr>
              <p:nvPr/>
            </p:nvSpPr>
            <p:spPr bwMode="auto">
              <a:xfrm>
                <a:off x="1684"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D</a:t>
                </a:r>
              </a:p>
            </p:txBody>
          </p:sp>
          <p:sp>
            <p:nvSpPr>
              <p:cNvPr id="36936" name="Oval 50"/>
              <p:cNvSpPr>
                <a:spLocks noChangeArrowheads="1"/>
              </p:cNvSpPr>
              <p:nvPr/>
            </p:nvSpPr>
            <p:spPr bwMode="auto">
              <a:xfrm>
                <a:off x="251"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E</a:t>
                </a:r>
              </a:p>
            </p:txBody>
          </p:sp>
          <p:sp>
            <p:nvSpPr>
              <p:cNvPr id="36937" name="Oval 51"/>
              <p:cNvSpPr>
                <a:spLocks noChangeArrowheads="1"/>
              </p:cNvSpPr>
              <p:nvPr/>
            </p:nvSpPr>
            <p:spPr bwMode="auto">
              <a:xfrm>
                <a:off x="659"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F</a:t>
                </a:r>
              </a:p>
            </p:txBody>
          </p:sp>
          <p:sp>
            <p:nvSpPr>
              <p:cNvPr id="36938" name="Oval 52"/>
              <p:cNvSpPr>
                <a:spLocks noChangeArrowheads="1"/>
              </p:cNvSpPr>
              <p:nvPr/>
            </p:nvSpPr>
            <p:spPr bwMode="auto">
              <a:xfrm>
                <a:off x="1067"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G</a:t>
                </a:r>
              </a:p>
            </p:txBody>
          </p:sp>
          <p:sp>
            <p:nvSpPr>
              <p:cNvPr id="36939" name="Oval 53"/>
              <p:cNvSpPr>
                <a:spLocks noChangeArrowheads="1"/>
              </p:cNvSpPr>
              <p:nvPr/>
            </p:nvSpPr>
            <p:spPr bwMode="auto">
              <a:xfrm>
                <a:off x="1475"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H</a:t>
                </a:r>
              </a:p>
            </p:txBody>
          </p:sp>
          <p:sp>
            <p:nvSpPr>
              <p:cNvPr id="36940" name="Oval 54"/>
              <p:cNvSpPr>
                <a:spLocks noChangeArrowheads="1"/>
              </p:cNvSpPr>
              <p:nvPr/>
            </p:nvSpPr>
            <p:spPr bwMode="auto">
              <a:xfrm>
                <a:off x="1884"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I</a:t>
                </a:r>
              </a:p>
            </p:txBody>
          </p:sp>
          <p:sp>
            <p:nvSpPr>
              <p:cNvPr id="36941" name="Line 55"/>
              <p:cNvSpPr>
                <a:spLocks noChangeShapeType="1"/>
              </p:cNvSpPr>
              <p:nvPr/>
            </p:nvSpPr>
            <p:spPr bwMode="auto">
              <a:xfrm>
                <a:off x="1311" y="2211"/>
                <a:ext cx="0"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42" name="Line 56"/>
              <p:cNvSpPr>
                <a:spLocks noChangeShapeType="1"/>
              </p:cNvSpPr>
              <p:nvPr/>
            </p:nvSpPr>
            <p:spPr bwMode="auto">
              <a:xfrm flipH="1">
                <a:off x="822" y="2133"/>
                <a:ext cx="400" cy="2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43" name="Line 57"/>
              <p:cNvSpPr>
                <a:spLocks noChangeShapeType="1"/>
              </p:cNvSpPr>
              <p:nvPr/>
            </p:nvSpPr>
            <p:spPr bwMode="auto">
              <a:xfrm>
                <a:off x="1411" y="2144"/>
                <a:ext cx="334"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44" name="Line 58"/>
              <p:cNvSpPr>
                <a:spLocks noChangeShapeType="1"/>
              </p:cNvSpPr>
              <p:nvPr/>
            </p:nvSpPr>
            <p:spPr bwMode="auto">
              <a:xfrm>
                <a:off x="767" y="2611"/>
                <a:ext cx="0" cy="15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45" name="Line 59"/>
              <p:cNvSpPr>
                <a:spLocks noChangeShapeType="1"/>
              </p:cNvSpPr>
              <p:nvPr/>
            </p:nvSpPr>
            <p:spPr bwMode="auto">
              <a:xfrm flipH="1">
                <a:off x="433" y="2555"/>
                <a:ext cx="234" cy="23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46" name="Line 60"/>
              <p:cNvSpPr>
                <a:spLocks noChangeShapeType="1"/>
              </p:cNvSpPr>
              <p:nvPr/>
            </p:nvSpPr>
            <p:spPr bwMode="auto">
              <a:xfrm>
                <a:off x="856" y="2555"/>
                <a:ext cx="244" cy="2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47" name="Line 61"/>
              <p:cNvSpPr>
                <a:spLocks noChangeShapeType="1"/>
              </p:cNvSpPr>
              <p:nvPr/>
            </p:nvSpPr>
            <p:spPr bwMode="auto">
              <a:xfrm flipH="1">
                <a:off x="1634" y="2578"/>
                <a:ext cx="111" cy="18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48" name="Line 62"/>
              <p:cNvSpPr>
                <a:spLocks noChangeShapeType="1"/>
              </p:cNvSpPr>
              <p:nvPr/>
            </p:nvSpPr>
            <p:spPr bwMode="auto">
              <a:xfrm>
                <a:off x="1878" y="2589"/>
                <a:ext cx="111" cy="17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6927" name="Line 63"/>
            <p:cNvSpPr>
              <a:spLocks noChangeShapeType="1"/>
            </p:cNvSpPr>
            <p:nvPr/>
          </p:nvSpPr>
          <p:spPr bwMode="auto">
            <a:xfrm>
              <a:off x="4537" y="1930"/>
              <a:ext cx="32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28" name="Line 64"/>
            <p:cNvSpPr>
              <a:spLocks noChangeShapeType="1"/>
            </p:cNvSpPr>
            <p:nvPr/>
          </p:nvSpPr>
          <p:spPr bwMode="auto">
            <a:xfrm>
              <a:off x="5092" y="1930"/>
              <a:ext cx="24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29" name="Line 65"/>
            <p:cNvSpPr>
              <a:spLocks noChangeShapeType="1"/>
            </p:cNvSpPr>
            <p:nvPr/>
          </p:nvSpPr>
          <p:spPr bwMode="auto">
            <a:xfrm>
              <a:off x="4126" y="2297"/>
              <a:ext cx="1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30" name="Line 66"/>
            <p:cNvSpPr>
              <a:spLocks noChangeShapeType="1"/>
            </p:cNvSpPr>
            <p:nvPr/>
          </p:nvSpPr>
          <p:spPr bwMode="auto">
            <a:xfrm>
              <a:off x="4537" y="2308"/>
              <a:ext cx="18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31" name="Line 67"/>
            <p:cNvSpPr>
              <a:spLocks noChangeShapeType="1"/>
            </p:cNvSpPr>
            <p:nvPr/>
          </p:nvSpPr>
          <p:spPr bwMode="auto">
            <a:xfrm>
              <a:off x="5348" y="2297"/>
              <a:ext cx="18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604" name="Group 68"/>
          <p:cNvGrpSpPr>
            <a:grpSpLocks/>
          </p:cNvGrpSpPr>
          <p:nvPr/>
        </p:nvGrpSpPr>
        <p:grpSpPr bwMode="auto">
          <a:xfrm>
            <a:off x="2268538" y="4457700"/>
            <a:ext cx="176212" cy="176213"/>
            <a:chOff x="1978" y="3911"/>
            <a:chExt cx="111" cy="111"/>
          </a:xfrm>
        </p:grpSpPr>
        <p:sp>
          <p:nvSpPr>
            <p:cNvPr id="36924" name="Line 69"/>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25" name="Line 70"/>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607" name="Group 71"/>
          <p:cNvGrpSpPr>
            <a:grpSpLocks/>
          </p:cNvGrpSpPr>
          <p:nvPr/>
        </p:nvGrpSpPr>
        <p:grpSpPr bwMode="auto">
          <a:xfrm>
            <a:off x="2717800" y="4475163"/>
            <a:ext cx="176213" cy="176212"/>
            <a:chOff x="1978" y="3911"/>
            <a:chExt cx="111" cy="111"/>
          </a:xfrm>
        </p:grpSpPr>
        <p:sp>
          <p:nvSpPr>
            <p:cNvPr id="36922" name="Line 72"/>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23" name="Line 73"/>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610" name="Group 74"/>
          <p:cNvGrpSpPr>
            <a:grpSpLocks/>
          </p:cNvGrpSpPr>
          <p:nvPr/>
        </p:nvGrpSpPr>
        <p:grpSpPr bwMode="auto">
          <a:xfrm>
            <a:off x="1422400" y="5146675"/>
            <a:ext cx="176213" cy="176213"/>
            <a:chOff x="1978" y="3911"/>
            <a:chExt cx="111" cy="111"/>
          </a:xfrm>
        </p:grpSpPr>
        <p:sp>
          <p:nvSpPr>
            <p:cNvPr id="36920" name="Line 75"/>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21" name="Line 76"/>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613" name="Group 77"/>
          <p:cNvGrpSpPr>
            <a:grpSpLocks/>
          </p:cNvGrpSpPr>
          <p:nvPr/>
        </p:nvGrpSpPr>
        <p:grpSpPr bwMode="auto">
          <a:xfrm>
            <a:off x="1819275" y="5138738"/>
            <a:ext cx="176213" cy="176212"/>
            <a:chOff x="1978" y="3911"/>
            <a:chExt cx="111" cy="111"/>
          </a:xfrm>
        </p:grpSpPr>
        <p:sp>
          <p:nvSpPr>
            <p:cNvPr id="36918" name="Line 78"/>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19" name="Line 79"/>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616" name="Group 80"/>
          <p:cNvGrpSpPr>
            <a:grpSpLocks/>
          </p:cNvGrpSpPr>
          <p:nvPr/>
        </p:nvGrpSpPr>
        <p:grpSpPr bwMode="auto">
          <a:xfrm>
            <a:off x="3254375" y="5094288"/>
            <a:ext cx="176213" cy="176212"/>
            <a:chOff x="1978" y="3911"/>
            <a:chExt cx="111" cy="111"/>
          </a:xfrm>
        </p:grpSpPr>
        <p:sp>
          <p:nvSpPr>
            <p:cNvPr id="36916" name="Line 81"/>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17" name="Line 82"/>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619" name="Group 83"/>
          <p:cNvGrpSpPr>
            <a:grpSpLocks/>
          </p:cNvGrpSpPr>
          <p:nvPr/>
        </p:nvGrpSpPr>
        <p:grpSpPr bwMode="auto">
          <a:xfrm>
            <a:off x="3898900" y="3987800"/>
            <a:ext cx="2944813" cy="1614488"/>
            <a:chOff x="2320" y="3081"/>
            <a:chExt cx="1855" cy="1017"/>
          </a:xfrm>
        </p:grpSpPr>
        <p:sp>
          <p:nvSpPr>
            <p:cNvPr id="36899" name="Oval 84"/>
            <p:cNvSpPr>
              <a:spLocks noChangeArrowheads="1"/>
            </p:cNvSpPr>
            <p:nvPr/>
          </p:nvSpPr>
          <p:spPr bwMode="auto">
            <a:xfrm>
              <a:off x="3275" y="3081"/>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A</a:t>
              </a:r>
            </a:p>
          </p:txBody>
        </p:sp>
        <p:sp>
          <p:nvSpPr>
            <p:cNvPr id="36900" name="Oval 85"/>
            <p:cNvSpPr>
              <a:spLocks noChangeArrowheads="1"/>
            </p:cNvSpPr>
            <p:nvPr/>
          </p:nvSpPr>
          <p:spPr bwMode="auto">
            <a:xfrm>
              <a:off x="2728" y="3477"/>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B</a:t>
              </a:r>
            </a:p>
          </p:txBody>
        </p:sp>
        <p:sp>
          <p:nvSpPr>
            <p:cNvPr id="36901" name="Oval 86"/>
            <p:cNvSpPr>
              <a:spLocks noChangeArrowheads="1"/>
            </p:cNvSpPr>
            <p:nvPr/>
          </p:nvSpPr>
          <p:spPr bwMode="auto">
            <a:xfrm>
              <a:off x="3275" y="3477"/>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C</a:t>
              </a:r>
            </a:p>
          </p:txBody>
        </p:sp>
        <p:sp>
          <p:nvSpPr>
            <p:cNvPr id="36902" name="Oval 87"/>
            <p:cNvSpPr>
              <a:spLocks noChangeArrowheads="1"/>
            </p:cNvSpPr>
            <p:nvPr/>
          </p:nvSpPr>
          <p:spPr bwMode="auto">
            <a:xfrm>
              <a:off x="3753" y="3477"/>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D</a:t>
              </a:r>
            </a:p>
          </p:txBody>
        </p:sp>
        <p:sp>
          <p:nvSpPr>
            <p:cNvPr id="36903" name="Oval 88"/>
            <p:cNvSpPr>
              <a:spLocks noChangeArrowheads="1"/>
            </p:cNvSpPr>
            <p:nvPr/>
          </p:nvSpPr>
          <p:spPr bwMode="auto">
            <a:xfrm>
              <a:off x="2320" y="386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E</a:t>
              </a:r>
            </a:p>
          </p:txBody>
        </p:sp>
        <p:sp>
          <p:nvSpPr>
            <p:cNvPr id="36904" name="Oval 89"/>
            <p:cNvSpPr>
              <a:spLocks noChangeArrowheads="1"/>
            </p:cNvSpPr>
            <p:nvPr/>
          </p:nvSpPr>
          <p:spPr bwMode="auto">
            <a:xfrm>
              <a:off x="2728" y="386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F</a:t>
              </a:r>
            </a:p>
          </p:txBody>
        </p:sp>
        <p:sp>
          <p:nvSpPr>
            <p:cNvPr id="36905" name="Oval 90"/>
            <p:cNvSpPr>
              <a:spLocks noChangeArrowheads="1"/>
            </p:cNvSpPr>
            <p:nvPr/>
          </p:nvSpPr>
          <p:spPr bwMode="auto">
            <a:xfrm>
              <a:off x="3136" y="386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G</a:t>
              </a:r>
            </a:p>
          </p:txBody>
        </p:sp>
        <p:sp>
          <p:nvSpPr>
            <p:cNvPr id="36906" name="Oval 91"/>
            <p:cNvSpPr>
              <a:spLocks noChangeArrowheads="1"/>
            </p:cNvSpPr>
            <p:nvPr/>
          </p:nvSpPr>
          <p:spPr bwMode="auto">
            <a:xfrm>
              <a:off x="3544" y="386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H</a:t>
              </a:r>
            </a:p>
          </p:txBody>
        </p:sp>
        <p:sp>
          <p:nvSpPr>
            <p:cNvPr id="36907" name="Oval 92"/>
            <p:cNvSpPr>
              <a:spLocks noChangeArrowheads="1"/>
            </p:cNvSpPr>
            <p:nvPr/>
          </p:nvSpPr>
          <p:spPr bwMode="auto">
            <a:xfrm>
              <a:off x="3953" y="386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I</a:t>
              </a:r>
            </a:p>
          </p:txBody>
        </p:sp>
        <p:sp>
          <p:nvSpPr>
            <p:cNvPr id="36908" name="Line 93"/>
            <p:cNvSpPr>
              <a:spLocks noChangeShapeType="1"/>
            </p:cNvSpPr>
            <p:nvPr/>
          </p:nvSpPr>
          <p:spPr bwMode="auto">
            <a:xfrm flipH="1">
              <a:off x="2891" y="3236"/>
              <a:ext cx="400" cy="2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09" name="Line 94"/>
            <p:cNvSpPr>
              <a:spLocks noChangeShapeType="1"/>
            </p:cNvSpPr>
            <p:nvPr/>
          </p:nvSpPr>
          <p:spPr bwMode="auto">
            <a:xfrm flipH="1">
              <a:off x="2502" y="3658"/>
              <a:ext cx="234" cy="23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10" name="Line 95"/>
            <p:cNvSpPr>
              <a:spLocks noChangeShapeType="1"/>
            </p:cNvSpPr>
            <p:nvPr/>
          </p:nvSpPr>
          <p:spPr bwMode="auto">
            <a:xfrm flipH="1">
              <a:off x="3703" y="3681"/>
              <a:ext cx="111" cy="18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11" name="Line 96"/>
            <p:cNvSpPr>
              <a:spLocks noChangeShapeType="1"/>
            </p:cNvSpPr>
            <p:nvPr/>
          </p:nvSpPr>
          <p:spPr bwMode="auto">
            <a:xfrm>
              <a:off x="2952" y="3618"/>
              <a:ext cx="32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12" name="Line 97"/>
            <p:cNvSpPr>
              <a:spLocks noChangeShapeType="1"/>
            </p:cNvSpPr>
            <p:nvPr/>
          </p:nvSpPr>
          <p:spPr bwMode="auto">
            <a:xfrm>
              <a:off x="3507" y="3618"/>
              <a:ext cx="24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13" name="Line 98"/>
            <p:cNvSpPr>
              <a:spLocks noChangeShapeType="1"/>
            </p:cNvSpPr>
            <p:nvPr/>
          </p:nvSpPr>
          <p:spPr bwMode="auto">
            <a:xfrm>
              <a:off x="2541" y="3985"/>
              <a:ext cx="1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14" name="Line 99"/>
            <p:cNvSpPr>
              <a:spLocks noChangeShapeType="1"/>
            </p:cNvSpPr>
            <p:nvPr/>
          </p:nvSpPr>
          <p:spPr bwMode="auto">
            <a:xfrm>
              <a:off x="2952" y="3996"/>
              <a:ext cx="18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915" name="Line 100"/>
            <p:cNvSpPr>
              <a:spLocks noChangeShapeType="1"/>
            </p:cNvSpPr>
            <p:nvPr/>
          </p:nvSpPr>
          <p:spPr bwMode="auto">
            <a:xfrm>
              <a:off x="3763" y="3985"/>
              <a:ext cx="18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637" name="Group 101"/>
          <p:cNvGrpSpPr>
            <a:grpSpLocks/>
          </p:cNvGrpSpPr>
          <p:nvPr/>
        </p:nvGrpSpPr>
        <p:grpSpPr bwMode="auto">
          <a:xfrm>
            <a:off x="6883400" y="3690938"/>
            <a:ext cx="2260600" cy="2786062"/>
            <a:chOff x="2948" y="2565"/>
            <a:chExt cx="1424" cy="1755"/>
          </a:xfrm>
        </p:grpSpPr>
        <p:sp>
          <p:nvSpPr>
            <p:cNvPr id="36882" name="Oval 102"/>
            <p:cNvSpPr>
              <a:spLocks noChangeArrowheads="1"/>
            </p:cNvSpPr>
            <p:nvPr/>
          </p:nvSpPr>
          <p:spPr bwMode="auto">
            <a:xfrm>
              <a:off x="3614" y="256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A</a:t>
              </a:r>
            </a:p>
          </p:txBody>
        </p:sp>
        <p:sp>
          <p:nvSpPr>
            <p:cNvPr id="36883" name="Oval 103"/>
            <p:cNvSpPr>
              <a:spLocks noChangeArrowheads="1"/>
            </p:cNvSpPr>
            <p:nvPr/>
          </p:nvSpPr>
          <p:spPr bwMode="auto">
            <a:xfrm>
              <a:off x="3256" y="2827"/>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B</a:t>
              </a:r>
            </a:p>
          </p:txBody>
        </p:sp>
        <p:sp>
          <p:nvSpPr>
            <p:cNvPr id="36884" name="Oval 104"/>
            <p:cNvSpPr>
              <a:spLocks noChangeArrowheads="1"/>
            </p:cNvSpPr>
            <p:nvPr/>
          </p:nvSpPr>
          <p:spPr bwMode="auto">
            <a:xfrm>
              <a:off x="3580" y="3106"/>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C</a:t>
              </a:r>
            </a:p>
          </p:txBody>
        </p:sp>
        <p:sp>
          <p:nvSpPr>
            <p:cNvPr id="36885" name="Oval 105"/>
            <p:cNvSpPr>
              <a:spLocks noChangeArrowheads="1"/>
            </p:cNvSpPr>
            <p:nvPr/>
          </p:nvSpPr>
          <p:spPr bwMode="auto">
            <a:xfrm>
              <a:off x="3903" y="340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D</a:t>
              </a:r>
            </a:p>
          </p:txBody>
        </p:sp>
        <p:sp>
          <p:nvSpPr>
            <p:cNvPr id="36886" name="Oval 106"/>
            <p:cNvSpPr>
              <a:spLocks noChangeArrowheads="1"/>
            </p:cNvSpPr>
            <p:nvPr/>
          </p:nvSpPr>
          <p:spPr bwMode="auto">
            <a:xfrm>
              <a:off x="2948" y="3106"/>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E</a:t>
              </a:r>
            </a:p>
          </p:txBody>
        </p:sp>
        <p:sp>
          <p:nvSpPr>
            <p:cNvPr id="36887" name="Oval 107"/>
            <p:cNvSpPr>
              <a:spLocks noChangeArrowheads="1"/>
            </p:cNvSpPr>
            <p:nvPr/>
          </p:nvSpPr>
          <p:spPr bwMode="auto">
            <a:xfrm>
              <a:off x="3223" y="340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F</a:t>
              </a:r>
            </a:p>
          </p:txBody>
        </p:sp>
        <p:sp>
          <p:nvSpPr>
            <p:cNvPr id="36888" name="Oval 108"/>
            <p:cNvSpPr>
              <a:spLocks noChangeArrowheads="1"/>
            </p:cNvSpPr>
            <p:nvPr/>
          </p:nvSpPr>
          <p:spPr bwMode="auto">
            <a:xfrm>
              <a:off x="3452" y="3760"/>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G</a:t>
              </a:r>
            </a:p>
          </p:txBody>
        </p:sp>
        <p:sp>
          <p:nvSpPr>
            <p:cNvPr id="36889" name="Oval 109"/>
            <p:cNvSpPr>
              <a:spLocks noChangeArrowheads="1"/>
            </p:cNvSpPr>
            <p:nvPr/>
          </p:nvSpPr>
          <p:spPr bwMode="auto">
            <a:xfrm>
              <a:off x="3805" y="3771"/>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H</a:t>
              </a:r>
            </a:p>
          </p:txBody>
        </p:sp>
        <p:sp>
          <p:nvSpPr>
            <p:cNvPr id="36890" name="Oval 110"/>
            <p:cNvSpPr>
              <a:spLocks noChangeArrowheads="1"/>
            </p:cNvSpPr>
            <p:nvPr/>
          </p:nvSpPr>
          <p:spPr bwMode="auto">
            <a:xfrm>
              <a:off x="4150" y="4087"/>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0" hangingPunct="0"/>
              <a:r>
                <a:rPr kumimoji="1" lang="en-US" altLang="zh-CN" sz="2000">
                  <a:solidFill>
                    <a:srgbClr val="000066"/>
                  </a:solidFill>
                </a:rPr>
                <a:t>I</a:t>
              </a:r>
            </a:p>
          </p:txBody>
        </p:sp>
        <p:sp>
          <p:nvSpPr>
            <p:cNvPr id="36891" name="Line 111"/>
            <p:cNvSpPr>
              <a:spLocks noChangeShapeType="1"/>
            </p:cNvSpPr>
            <p:nvPr/>
          </p:nvSpPr>
          <p:spPr bwMode="auto">
            <a:xfrm flipH="1">
              <a:off x="3445" y="2722"/>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6892" name="Line 112"/>
            <p:cNvSpPr>
              <a:spLocks noChangeShapeType="1"/>
            </p:cNvSpPr>
            <p:nvPr/>
          </p:nvSpPr>
          <p:spPr bwMode="auto">
            <a:xfrm flipH="1">
              <a:off x="3134" y="3033"/>
              <a:ext cx="144" cy="1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893" name="Line 113"/>
            <p:cNvSpPr>
              <a:spLocks noChangeShapeType="1"/>
            </p:cNvSpPr>
            <p:nvPr/>
          </p:nvSpPr>
          <p:spPr bwMode="auto">
            <a:xfrm>
              <a:off x="3134" y="3300"/>
              <a:ext cx="133"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894" name="Line 114"/>
            <p:cNvSpPr>
              <a:spLocks noChangeShapeType="1"/>
            </p:cNvSpPr>
            <p:nvPr/>
          </p:nvSpPr>
          <p:spPr bwMode="auto">
            <a:xfrm>
              <a:off x="3400" y="3600"/>
              <a:ext cx="156" cy="15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895" name="Line 115"/>
            <p:cNvSpPr>
              <a:spLocks noChangeShapeType="1"/>
            </p:cNvSpPr>
            <p:nvPr/>
          </p:nvSpPr>
          <p:spPr bwMode="auto">
            <a:xfrm>
              <a:off x="3445" y="3022"/>
              <a:ext cx="144" cy="1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896" name="Line 116"/>
            <p:cNvSpPr>
              <a:spLocks noChangeShapeType="1"/>
            </p:cNvSpPr>
            <p:nvPr/>
          </p:nvSpPr>
          <p:spPr bwMode="auto">
            <a:xfrm>
              <a:off x="3745" y="3333"/>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897" name="Line 117"/>
            <p:cNvSpPr>
              <a:spLocks noChangeShapeType="1"/>
            </p:cNvSpPr>
            <p:nvPr/>
          </p:nvSpPr>
          <p:spPr bwMode="auto">
            <a:xfrm flipH="1">
              <a:off x="3934" y="3633"/>
              <a:ext cx="67"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6898" name="Line 118"/>
            <p:cNvSpPr>
              <a:spLocks noChangeShapeType="1"/>
            </p:cNvSpPr>
            <p:nvPr/>
          </p:nvSpPr>
          <p:spPr bwMode="auto">
            <a:xfrm>
              <a:off x="3989" y="3966"/>
              <a:ext cx="156" cy="1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57"/>
                                        </p:tgtEl>
                                        <p:attrNameLst>
                                          <p:attrName>style.visibility</p:attrName>
                                        </p:attrNameLst>
                                      </p:cBhvr>
                                      <p:to>
                                        <p:strVal val="visible"/>
                                      </p:to>
                                    </p:set>
                                    <p:animEffect transition="in" filter="blinds(horizontal)">
                                      <p:cBhvr>
                                        <p:cTn id="7" dur="500"/>
                                        <p:tgtEl>
                                          <p:spTgt spid="65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575"/>
                                        </p:tgtEl>
                                        <p:attrNameLst>
                                          <p:attrName>style.visibility</p:attrName>
                                        </p:attrNameLst>
                                      </p:cBhvr>
                                      <p:to>
                                        <p:strVal val="visible"/>
                                      </p:to>
                                    </p:set>
                                    <p:animEffect transition="in" filter="box(out)">
                                      <p:cBhvr>
                                        <p:cTn id="12" dur="500"/>
                                        <p:tgtEl>
                                          <p:spTgt spid="65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5576"/>
                                        </p:tgtEl>
                                        <p:attrNameLst>
                                          <p:attrName>style.visibility</p:attrName>
                                        </p:attrNameLst>
                                      </p:cBhvr>
                                      <p:to>
                                        <p:strVal val="visible"/>
                                      </p:to>
                                    </p:set>
                                    <p:animEffect transition="in" filter="box(out)">
                                      <p:cBhvr>
                                        <p:cTn id="17" dur="500"/>
                                        <p:tgtEl>
                                          <p:spTgt spid="655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5577"/>
                                        </p:tgtEl>
                                        <p:attrNameLst>
                                          <p:attrName>style.visibility</p:attrName>
                                        </p:attrNameLst>
                                      </p:cBhvr>
                                      <p:to>
                                        <p:strVal val="visible"/>
                                      </p:to>
                                    </p:set>
                                    <p:animEffect transition="in" filter="box(out)">
                                      <p:cBhvr>
                                        <p:cTn id="22" dur="500"/>
                                        <p:tgtEl>
                                          <p:spTgt spid="655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5578"/>
                                        </p:tgtEl>
                                        <p:attrNameLst>
                                          <p:attrName>style.visibility</p:attrName>
                                        </p:attrNameLst>
                                      </p:cBhvr>
                                      <p:to>
                                        <p:strVal val="visible"/>
                                      </p:to>
                                    </p:set>
                                    <p:animEffect transition="in" filter="box(out)">
                                      <p:cBhvr>
                                        <p:cTn id="27" dur="500"/>
                                        <p:tgtEl>
                                          <p:spTgt spid="655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5579"/>
                                        </p:tgtEl>
                                        <p:attrNameLst>
                                          <p:attrName>style.visibility</p:attrName>
                                        </p:attrNameLst>
                                      </p:cBhvr>
                                      <p:to>
                                        <p:strVal val="visible"/>
                                      </p:to>
                                    </p:set>
                                    <p:animEffect transition="in" filter="box(out)">
                                      <p:cBhvr>
                                        <p:cTn id="32" dur="500"/>
                                        <p:tgtEl>
                                          <p:spTgt spid="655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5580"/>
                                        </p:tgtEl>
                                        <p:attrNameLst>
                                          <p:attrName>style.visibility</p:attrName>
                                        </p:attrNameLst>
                                      </p:cBhvr>
                                      <p:to>
                                        <p:strVal val="visible"/>
                                      </p:to>
                                    </p:set>
                                    <p:animEffect transition="in" filter="blinds(horizontal)">
                                      <p:cBhvr>
                                        <p:cTn id="37" dur="500"/>
                                        <p:tgtEl>
                                          <p:spTgt spid="655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65604"/>
                                        </p:tgtEl>
                                        <p:attrNameLst>
                                          <p:attrName>style.visibility</p:attrName>
                                        </p:attrNameLst>
                                      </p:cBhvr>
                                      <p:to>
                                        <p:strVal val="visible"/>
                                      </p:to>
                                    </p:set>
                                    <p:animEffect transition="in" filter="box(out)">
                                      <p:cBhvr>
                                        <p:cTn id="42" dur="500"/>
                                        <p:tgtEl>
                                          <p:spTgt spid="656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65607"/>
                                        </p:tgtEl>
                                        <p:attrNameLst>
                                          <p:attrName>style.visibility</p:attrName>
                                        </p:attrNameLst>
                                      </p:cBhvr>
                                      <p:to>
                                        <p:strVal val="visible"/>
                                      </p:to>
                                    </p:set>
                                    <p:animEffect transition="in" filter="box(out)">
                                      <p:cBhvr>
                                        <p:cTn id="47" dur="500"/>
                                        <p:tgtEl>
                                          <p:spTgt spid="656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65610"/>
                                        </p:tgtEl>
                                        <p:attrNameLst>
                                          <p:attrName>style.visibility</p:attrName>
                                        </p:attrNameLst>
                                      </p:cBhvr>
                                      <p:to>
                                        <p:strVal val="visible"/>
                                      </p:to>
                                    </p:set>
                                    <p:animEffect transition="in" filter="box(out)">
                                      <p:cBhvr>
                                        <p:cTn id="52" dur="500"/>
                                        <p:tgtEl>
                                          <p:spTgt spid="656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65613"/>
                                        </p:tgtEl>
                                        <p:attrNameLst>
                                          <p:attrName>style.visibility</p:attrName>
                                        </p:attrNameLst>
                                      </p:cBhvr>
                                      <p:to>
                                        <p:strVal val="visible"/>
                                      </p:to>
                                    </p:set>
                                    <p:animEffect transition="in" filter="box(out)">
                                      <p:cBhvr>
                                        <p:cTn id="57" dur="500"/>
                                        <p:tgtEl>
                                          <p:spTgt spid="656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65616"/>
                                        </p:tgtEl>
                                        <p:attrNameLst>
                                          <p:attrName>style.visibility</p:attrName>
                                        </p:attrNameLst>
                                      </p:cBhvr>
                                      <p:to>
                                        <p:strVal val="visible"/>
                                      </p:to>
                                    </p:set>
                                    <p:animEffect transition="in" filter="box(out)">
                                      <p:cBhvr>
                                        <p:cTn id="62" dur="500"/>
                                        <p:tgtEl>
                                          <p:spTgt spid="656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5619"/>
                                        </p:tgtEl>
                                        <p:attrNameLst>
                                          <p:attrName>style.visibility</p:attrName>
                                        </p:attrNameLst>
                                      </p:cBhvr>
                                      <p:to>
                                        <p:strVal val="visible"/>
                                      </p:to>
                                    </p:set>
                                    <p:animEffect transition="in" filter="blinds(horizontal)">
                                      <p:cBhvr>
                                        <p:cTn id="67" dur="500"/>
                                        <p:tgtEl>
                                          <p:spTgt spid="656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65637"/>
                                        </p:tgtEl>
                                        <p:attrNameLst>
                                          <p:attrName>style.visibility</p:attrName>
                                        </p:attrNameLst>
                                      </p:cBhvr>
                                      <p:to>
                                        <p:strVal val="visible"/>
                                      </p:to>
                                    </p:set>
                                    <p:animEffect transition="in" filter="blinds(horizontal)">
                                      <p:cBhvr>
                                        <p:cTn id="72" dur="500"/>
                                        <p:tgtEl>
                                          <p:spTgt spid="6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5" grpId="0" animBg="1"/>
      <p:bldP spid="65576" grpId="0" animBg="1"/>
      <p:bldP spid="65577" grpId="0" animBg="1"/>
      <p:bldP spid="65578" grpId="0" animBg="1"/>
      <p:bldP spid="6557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642938" y="895350"/>
            <a:ext cx="7916862" cy="5962650"/>
          </a:xfrm>
        </p:spPr>
        <p:txBody>
          <a:bodyPr/>
          <a:lstStyle/>
          <a:p>
            <a:pPr eaLnBrk="1" hangingPunct="1"/>
            <a:r>
              <a:rPr lang="zh-CN" altLang="en-US" dirty="0" smtClean="0"/>
              <a:t>树与二叉树的转换</a:t>
            </a:r>
          </a:p>
          <a:p>
            <a:pPr lvl="1" eaLnBrk="1" hangingPunct="1"/>
            <a:r>
              <a:rPr lang="zh-CN" altLang="en-US" dirty="0" smtClean="0">
                <a:latin typeface="宋体" charset="-122"/>
                <a:sym typeface="Symbol" pitchFamily="18" charset="2"/>
              </a:rPr>
              <a:t>二叉树转换成树</a:t>
            </a:r>
          </a:p>
          <a:p>
            <a:pPr lvl="2" eaLnBrk="1" hangingPunct="1"/>
            <a:r>
              <a:rPr lang="zh-CN" altLang="en-US" dirty="0" smtClean="0">
                <a:latin typeface="宋体" charset="-122"/>
                <a:sym typeface="Symbol" pitchFamily="18" charset="2"/>
              </a:rPr>
              <a:t>方法</a:t>
            </a:r>
          </a:p>
          <a:p>
            <a:pPr lvl="3" eaLnBrk="1" hangingPunct="1"/>
            <a:r>
              <a:rPr lang="zh-CN" altLang="en-US" dirty="0" smtClean="0"/>
              <a:t>加线</a:t>
            </a:r>
          </a:p>
          <a:p>
            <a:pPr lvl="4" eaLnBrk="1" hangingPunct="1"/>
            <a:r>
              <a:rPr lang="zh-CN" altLang="en-US" dirty="0" smtClean="0"/>
              <a:t>若</a:t>
            </a:r>
            <a:r>
              <a:rPr lang="en-US" altLang="zh-CN" dirty="0" smtClean="0"/>
              <a:t>p</a:t>
            </a:r>
            <a:r>
              <a:rPr lang="zh-CN" altLang="zh-CN" dirty="0" smtClean="0"/>
              <a:t>结点是双亲结点的左孩子，则将</a:t>
            </a:r>
            <a:r>
              <a:rPr lang="en-US" altLang="zh-CN" dirty="0" smtClean="0"/>
              <a:t>p</a:t>
            </a:r>
            <a:r>
              <a:rPr lang="zh-CN" altLang="zh-CN" dirty="0" smtClean="0"/>
              <a:t>的右孩子，右孩子的右孩子，</a:t>
            </a:r>
            <a:r>
              <a:rPr lang="zh-CN" altLang="zh-CN" dirty="0" smtClean="0">
                <a:latin typeface="Arial" charset="0"/>
              </a:rPr>
              <a:t>……</a:t>
            </a:r>
            <a:r>
              <a:rPr lang="zh-CN" altLang="en-US" dirty="0" smtClean="0">
                <a:latin typeface="Arial" charset="0"/>
              </a:rPr>
              <a:t>，</a:t>
            </a:r>
            <a:r>
              <a:rPr lang="zh-CN" altLang="zh-CN" dirty="0" smtClean="0"/>
              <a:t>沿分支找到的所有右孩子，都与</a:t>
            </a:r>
            <a:r>
              <a:rPr lang="en-US" altLang="zh-CN" dirty="0" smtClean="0"/>
              <a:t>p</a:t>
            </a:r>
            <a:r>
              <a:rPr lang="zh-CN" altLang="zh-CN" dirty="0" smtClean="0"/>
              <a:t>的双亲用线连起来</a:t>
            </a:r>
            <a:endParaRPr lang="zh-CN" altLang="en-US" dirty="0" smtClean="0"/>
          </a:p>
          <a:p>
            <a:pPr lvl="3" eaLnBrk="1" hangingPunct="1"/>
            <a:r>
              <a:rPr lang="zh-CN" altLang="en-US" dirty="0" smtClean="0"/>
              <a:t>抹线</a:t>
            </a:r>
          </a:p>
          <a:p>
            <a:pPr lvl="4" eaLnBrk="1" hangingPunct="1"/>
            <a:r>
              <a:rPr lang="zh-CN" altLang="en-US" dirty="0" smtClean="0"/>
              <a:t>抹掉原二叉树中双亲与右孩子之间的连线</a:t>
            </a:r>
          </a:p>
          <a:p>
            <a:pPr lvl="3" eaLnBrk="1" hangingPunct="1"/>
            <a:r>
              <a:rPr lang="zh-CN" altLang="en-US" dirty="0" smtClean="0"/>
              <a:t>调整</a:t>
            </a:r>
          </a:p>
          <a:p>
            <a:pPr lvl="4" eaLnBrk="1" hangingPunct="1"/>
            <a:r>
              <a:rPr lang="zh-CN" altLang="en-US" dirty="0" smtClean="0"/>
              <a:t>将结点按层次排列，形成树结构</a:t>
            </a:r>
          </a:p>
          <a:p>
            <a:pPr lvl="2" eaLnBrk="1" hangingPunct="1"/>
            <a:endParaRPr lang="en-US" altLang="zh-CN" sz="2800" dirty="0" smtClean="0">
              <a:latin typeface="宋体"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938" y="919163"/>
            <a:ext cx="8501062" cy="593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a:solidFill>
                  <a:srgbClr val="000066"/>
                </a:solidFill>
              </a:rPr>
              <a:t>树与二叉树的转换</a:t>
            </a:r>
            <a:r>
              <a:rPr lang="en-US" altLang="zh-CN" sz="3200" b="1">
                <a:solidFill>
                  <a:srgbClr val="000066"/>
                </a:solidFill>
                <a:latin typeface="Arial" charset="0"/>
              </a:rPr>
              <a:t>——</a:t>
            </a:r>
            <a:r>
              <a:rPr lang="zh-CN" altLang="en-US" sz="3200" b="1">
                <a:solidFill>
                  <a:srgbClr val="000066"/>
                </a:solidFill>
              </a:rPr>
              <a:t>示例</a:t>
            </a:r>
          </a:p>
          <a:p>
            <a:pPr marL="908050" lvl="1" indent="-436563">
              <a:spcBef>
                <a:spcPct val="20000"/>
              </a:spcBef>
              <a:buClr>
                <a:schemeClr val="accent2"/>
              </a:buClr>
              <a:buFont typeface="Wingdings" pitchFamily="2" charset="2"/>
              <a:buChar char="n"/>
            </a:pPr>
            <a:r>
              <a:rPr lang="zh-CN" altLang="en-US" sz="2800" b="1">
                <a:solidFill>
                  <a:srgbClr val="000066"/>
                </a:solidFill>
              </a:rPr>
              <a:t>将</a:t>
            </a:r>
            <a:r>
              <a:rPr lang="zh-CN" altLang="zh-CN" sz="2800" b="1">
                <a:solidFill>
                  <a:srgbClr val="000066"/>
                </a:solidFill>
              </a:rPr>
              <a:t>二叉</a:t>
            </a:r>
            <a:r>
              <a:rPr lang="zh-CN" altLang="en-US" sz="2800" b="1">
                <a:solidFill>
                  <a:srgbClr val="000066"/>
                </a:solidFill>
              </a:rPr>
              <a:t>树转换成树</a:t>
            </a:r>
          </a:p>
        </p:txBody>
      </p:sp>
      <p:grpSp>
        <p:nvGrpSpPr>
          <p:cNvPr id="30723" name="Group 3"/>
          <p:cNvGrpSpPr>
            <a:grpSpLocks/>
          </p:cNvGrpSpPr>
          <p:nvPr/>
        </p:nvGrpSpPr>
        <p:grpSpPr bwMode="auto">
          <a:xfrm>
            <a:off x="517525" y="2089150"/>
            <a:ext cx="2260600" cy="2786063"/>
            <a:chOff x="2948" y="2565"/>
            <a:chExt cx="1424" cy="1755"/>
          </a:xfrm>
        </p:grpSpPr>
        <p:sp>
          <p:nvSpPr>
            <p:cNvPr id="39015" name="Oval 4"/>
            <p:cNvSpPr>
              <a:spLocks noChangeArrowheads="1"/>
            </p:cNvSpPr>
            <p:nvPr/>
          </p:nvSpPr>
          <p:spPr bwMode="auto">
            <a:xfrm>
              <a:off x="3614" y="256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A</a:t>
              </a:r>
            </a:p>
          </p:txBody>
        </p:sp>
        <p:sp>
          <p:nvSpPr>
            <p:cNvPr id="39016" name="Oval 5"/>
            <p:cNvSpPr>
              <a:spLocks noChangeArrowheads="1"/>
            </p:cNvSpPr>
            <p:nvPr/>
          </p:nvSpPr>
          <p:spPr bwMode="auto">
            <a:xfrm>
              <a:off x="3256" y="2827"/>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B</a:t>
              </a:r>
            </a:p>
          </p:txBody>
        </p:sp>
        <p:sp>
          <p:nvSpPr>
            <p:cNvPr id="39017" name="Oval 6"/>
            <p:cNvSpPr>
              <a:spLocks noChangeArrowheads="1"/>
            </p:cNvSpPr>
            <p:nvPr/>
          </p:nvSpPr>
          <p:spPr bwMode="auto">
            <a:xfrm>
              <a:off x="3580" y="3106"/>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C</a:t>
              </a:r>
            </a:p>
          </p:txBody>
        </p:sp>
        <p:sp>
          <p:nvSpPr>
            <p:cNvPr id="39018" name="Oval 7"/>
            <p:cNvSpPr>
              <a:spLocks noChangeArrowheads="1"/>
            </p:cNvSpPr>
            <p:nvPr/>
          </p:nvSpPr>
          <p:spPr bwMode="auto">
            <a:xfrm>
              <a:off x="3903" y="340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D</a:t>
              </a:r>
            </a:p>
          </p:txBody>
        </p:sp>
        <p:sp>
          <p:nvSpPr>
            <p:cNvPr id="39019" name="Oval 8"/>
            <p:cNvSpPr>
              <a:spLocks noChangeArrowheads="1"/>
            </p:cNvSpPr>
            <p:nvPr/>
          </p:nvSpPr>
          <p:spPr bwMode="auto">
            <a:xfrm>
              <a:off x="2948" y="3106"/>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E</a:t>
              </a:r>
            </a:p>
          </p:txBody>
        </p:sp>
        <p:sp>
          <p:nvSpPr>
            <p:cNvPr id="39020" name="Oval 9"/>
            <p:cNvSpPr>
              <a:spLocks noChangeArrowheads="1"/>
            </p:cNvSpPr>
            <p:nvPr/>
          </p:nvSpPr>
          <p:spPr bwMode="auto">
            <a:xfrm>
              <a:off x="3223" y="340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F</a:t>
              </a:r>
            </a:p>
          </p:txBody>
        </p:sp>
        <p:sp>
          <p:nvSpPr>
            <p:cNvPr id="39021" name="Oval 10"/>
            <p:cNvSpPr>
              <a:spLocks noChangeArrowheads="1"/>
            </p:cNvSpPr>
            <p:nvPr/>
          </p:nvSpPr>
          <p:spPr bwMode="auto">
            <a:xfrm>
              <a:off x="3452" y="3760"/>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G</a:t>
              </a:r>
            </a:p>
          </p:txBody>
        </p:sp>
        <p:sp>
          <p:nvSpPr>
            <p:cNvPr id="39022" name="Oval 11"/>
            <p:cNvSpPr>
              <a:spLocks noChangeArrowheads="1"/>
            </p:cNvSpPr>
            <p:nvPr/>
          </p:nvSpPr>
          <p:spPr bwMode="auto">
            <a:xfrm>
              <a:off x="3805" y="3771"/>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H</a:t>
              </a:r>
            </a:p>
          </p:txBody>
        </p:sp>
        <p:sp>
          <p:nvSpPr>
            <p:cNvPr id="39023" name="Oval 12"/>
            <p:cNvSpPr>
              <a:spLocks noChangeArrowheads="1"/>
            </p:cNvSpPr>
            <p:nvPr/>
          </p:nvSpPr>
          <p:spPr bwMode="auto">
            <a:xfrm>
              <a:off x="4150" y="4087"/>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I</a:t>
              </a:r>
            </a:p>
          </p:txBody>
        </p:sp>
        <p:sp>
          <p:nvSpPr>
            <p:cNvPr id="39024" name="Line 13"/>
            <p:cNvSpPr>
              <a:spLocks noChangeShapeType="1"/>
            </p:cNvSpPr>
            <p:nvPr/>
          </p:nvSpPr>
          <p:spPr bwMode="auto">
            <a:xfrm flipH="1">
              <a:off x="3445" y="2722"/>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9025" name="Line 14"/>
            <p:cNvSpPr>
              <a:spLocks noChangeShapeType="1"/>
            </p:cNvSpPr>
            <p:nvPr/>
          </p:nvSpPr>
          <p:spPr bwMode="auto">
            <a:xfrm flipH="1">
              <a:off x="3134" y="3033"/>
              <a:ext cx="144" cy="1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26" name="Line 15"/>
            <p:cNvSpPr>
              <a:spLocks noChangeShapeType="1"/>
            </p:cNvSpPr>
            <p:nvPr/>
          </p:nvSpPr>
          <p:spPr bwMode="auto">
            <a:xfrm>
              <a:off x="3134" y="3300"/>
              <a:ext cx="133"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27" name="Line 16"/>
            <p:cNvSpPr>
              <a:spLocks noChangeShapeType="1"/>
            </p:cNvSpPr>
            <p:nvPr/>
          </p:nvSpPr>
          <p:spPr bwMode="auto">
            <a:xfrm>
              <a:off x="3400" y="3600"/>
              <a:ext cx="156" cy="15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28" name="Line 17"/>
            <p:cNvSpPr>
              <a:spLocks noChangeShapeType="1"/>
            </p:cNvSpPr>
            <p:nvPr/>
          </p:nvSpPr>
          <p:spPr bwMode="auto">
            <a:xfrm>
              <a:off x="3445" y="3022"/>
              <a:ext cx="144" cy="1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29" name="Line 18"/>
            <p:cNvSpPr>
              <a:spLocks noChangeShapeType="1"/>
            </p:cNvSpPr>
            <p:nvPr/>
          </p:nvSpPr>
          <p:spPr bwMode="auto">
            <a:xfrm>
              <a:off x="3745" y="3333"/>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30" name="Line 19"/>
            <p:cNvSpPr>
              <a:spLocks noChangeShapeType="1"/>
            </p:cNvSpPr>
            <p:nvPr/>
          </p:nvSpPr>
          <p:spPr bwMode="auto">
            <a:xfrm flipH="1">
              <a:off x="3934" y="3633"/>
              <a:ext cx="67"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31" name="Line 20"/>
            <p:cNvSpPr>
              <a:spLocks noChangeShapeType="1"/>
            </p:cNvSpPr>
            <p:nvPr/>
          </p:nvSpPr>
          <p:spPr bwMode="auto">
            <a:xfrm>
              <a:off x="3989" y="3966"/>
              <a:ext cx="156" cy="1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839" name="Group 119"/>
          <p:cNvGrpSpPr>
            <a:grpSpLocks/>
          </p:cNvGrpSpPr>
          <p:nvPr/>
        </p:nvGrpSpPr>
        <p:grpSpPr bwMode="auto">
          <a:xfrm>
            <a:off x="2779713" y="2122488"/>
            <a:ext cx="2260600" cy="2786062"/>
            <a:chOff x="1715" y="1598"/>
            <a:chExt cx="1424" cy="1755"/>
          </a:xfrm>
        </p:grpSpPr>
        <p:sp>
          <p:nvSpPr>
            <p:cNvPr id="38997" name="Oval 22"/>
            <p:cNvSpPr>
              <a:spLocks noChangeArrowheads="1"/>
            </p:cNvSpPr>
            <p:nvPr/>
          </p:nvSpPr>
          <p:spPr bwMode="auto">
            <a:xfrm>
              <a:off x="2381" y="159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A</a:t>
              </a:r>
            </a:p>
          </p:txBody>
        </p:sp>
        <p:grpSp>
          <p:nvGrpSpPr>
            <p:cNvPr id="38998" name="Group 118"/>
            <p:cNvGrpSpPr>
              <a:grpSpLocks/>
            </p:cNvGrpSpPr>
            <p:nvPr/>
          </p:nvGrpSpPr>
          <p:grpSpPr bwMode="auto">
            <a:xfrm>
              <a:off x="1715" y="1755"/>
              <a:ext cx="1424" cy="1598"/>
              <a:chOff x="1715" y="1755"/>
              <a:chExt cx="1424" cy="1598"/>
            </a:xfrm>
          </p:grpSpPr>
          <p:sp>
            <p:nvSpPr>
              <p:cNvPr id="38999" name="Oval 23"/>
              <p:cNvSpPr>
                <a:spLocks noChangeArrowheads="1"/>
              </p:cNvSpPr>
              <p:nvPr/>
            </p:nvSpPr>
            <p:spPr bwMode="auto">
              <a:xfrm>
                <a:off x="2023" y="1860"/>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B</a:t>
                </a:r>
              </a:p>
            </p:txBody>
          </p:sp>
          <p:sp>
            <p:nvSpPr>
              <p:cNvPr id="39000" name="Oval 24"/>
              <p:cNvSpPr>
                <a:spLocks noChangeArrowheads="1"/>
              </p:cNvSpPr>
              <p:nvPr/>
            </p:nvSpPr>
            <p:spPr bwMode="auto">
              <a:xfrm>
                <a:off x="2347" y="2139"/>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C</a:t>
                </a:r>
              </a:p>
            </p:txBody>
          </p:sp>
          <p:sp>
            <p:nvSpPr>
              <p:cNvPr id="39001" name="Oval 25"/>
              <p:cNvSpPr>
                <a:spLocks noChangeArrowheads="1"/>
              </p:cNvSpPr>
              <p:nvPr/>
            </p:nvSpPr>
            <p:spPr bwMode="auto">
              <a:xfrm>
                <a:off x="2670" y="243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D</a:t>
                </a:r>
              </a:p>
            </p:txBody>
          </p:sp>
          <p:sp>
            <p:nvSpPr>
              <p:cNvPr id="39002" name="Oval 26"/>
              <p:cNvSpPr>
                <a:spLocks noChangeArrowheads="1"/>
              </p:cNvSpPr>
              <p:nvPr/>
            </p:nvSpPr>
            <p:spPr bwMode="auto">
              <a:xfrm>
                <a:off x="1715" y="2139"/>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E</a:t>
                </a:r>
              </a:p>
            </p:txBody>
          </p:sp>
          <p:sp>
            <p:nvSpPr>
              <p:cNvPr id="39003" name="Oval 27"/>
              <p:cNvSpPr>
                <a:spLocks noChangeArrowheads="1"/>
              </p:cNvSpPr>
              <p:nvPr/>
            </p:nvSpPr>
            <p:spPr bwMode="auto">
              <a:xfrm>
                <a:off x="1990" y="243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F</a:t>
                </a:r>
              </a:p>
            </p:txBody>
          </p:sp>
          <p:sp>
            <p:nvSpPr>
              <p:cNvPr id="39004" name="Oval 28"/>
              <p:cNvSpPr>
                <a:spLocks noChangeArrowheads="1"/>
              </p:cNvSpPr>
              <p:nvPr/>
            </p:nvSpPr>
            <p:spPr bwMode="auto">
              <a:xfrm>
                <a:off x="2219" y="2793"/>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G</a:t>
                </a:r>
              </a:p>
            </p:txBody>
          </p:sp>
          <p:sp>
            <p:nvSpPr>
              <p:cNvPr id="39005" name="Oval 29"/>
              <p:cNvSpPr>
                <a:spLocks noChangeArrowheads="1"/>
              </p:cNvSpPr>
              <p:nvPr/>
            </p:nvSpPr>
            <p:spPr bwMode="auto">
              <a:xfrm>
                <a:off x="2572" y="280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H</a:t>
                </a:r>
              </a:p>
            </p:txBody>
          </p:sp>
          <p:sp>
            <p:nvSpPr>
              <p:cNvPr id="39006" name="Oval 30"/>
              <p:cNvSpPr>
                <a:spLocks noChangeArrowheads="1"/>
              </p:cNvSpPr>
              <p:nvPr/>
            </p:nvSpPr>
            <p:spPr bwMode="auto">
              <a:xfrm>
                <a:off x="2917" y="3120"/>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I</a:t>
                </a:r>
              </a:p>
            </p:txBody>
          </p:sp>
          <p:sp>
            <p:nvSpPr>
              <p:cNvPr id="39007" name="Line 31"/>
              <p:cNvSpPr>
                <a:spLocks noChangeShapeType="1"/>
              </p:cNvSpPr>
              <p:nvPr/>
            </p:nvSpPr>
            <p:spPr bwMode="auto">
              <a:xfrm flipH="1">
                <a:off x="2212" y="1755"/>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9008" name="Line 32"/>
              <p:cNvSpPr>
                <a:spLocks noChangeShapeType="1"/>
              </p:cNvSpPr>
              <p:nvPr/>
            </p:nvSpPr>
            <p:spPr bwMode="auto">
              <a:xfrm flipH="1">
                <a:off x="1901" y="2066"/>
                <a:ext cx="144" cy="1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09" name="Line 33"/>
              <p:cNvSpPr>
                <a:spLocks noChangeShapeType="1"/>
              </p:cNvSpPr>
              <p:nvPr/>
            </p:nvSpPr>
            <p:spPr bwMode="auto">
              <a:xfrm>
                <a:off x="1901" y="2333"/>
                <a:ext cx="133"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10" name="Line 34"/>
              <p:cNvSpPr>
                <a:spLocks noChangeShapeType="1"/>
              </p:cNvSpPr>
              <p:nvPr/>
            </p:nvSpPr>
            <p:spPr bwMode="auto">
              <a:xfrm>
                <a:off x="2167" y="2633"/>
                <a:ext cx="156" cy="15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11" name="Line 35"/>
              <p:cNvSpPr>
                <a:spLocks noChangeShapeType="1"/>
              </p:cNvSpPr>
              <p:nvPr/>
            </p:nvSpPr>
            <p:spPr bwMode="auto">
              <a:xfrm>
                <a:off x="2212" y="2055"/>
                <a:ext cx="144" cy="1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12" name="Line 36"/>
              <p:cNvSpPr>
                <a:spLocks noChangeShapeType="1"/>
              </p:cNvSpPr>
              <p:nvPr/>
            </p:nvSpPr>
            <p:spPr bwMode="auto">
              <a:xfrm>
                <a:off x="2512" y="2366"/>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13" name="Line 37"/>
              <p:cNvSpPr>
                <a:spLocks noChangeShapeType="1"/>
              </p:cNvSpPr>
              <p:nvPr/>
            </p:nvSpPr>
            <p:spPr bwMode="auto">
              <a:xfrm flipH="1">
                <a:off x="2701" y="2666"/>
                <a:ext cx="67"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014" name="Line 38"/>
              <p:cNvSpPr>
                <a:spLocks noChangeShapeType="1"/>
              </p:cNvSpPr>
              <p:nvPr/>
            </p:nvSpPr>
            <p:spPr bwMode="auto">
              <a:xfrm>
                <a:off x="2756" y="2999"/>
                <a:ext cx="156" cy="1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sp>
        <p:nvSpPr>
          <p:cNvPr id="30759" name="Line 39"/>
          <p:cNvSpPr>
            <a:spLocks noChangeShapeType="1"/>
          </p:cNvSpPr>
          <p:nvPr/>
        </p:nvSpPr>
        <p:spPr bwMode="auto">
          <a:xfrm>
            <a:off x="3973513" y="2495550"/>
            <a:ext cx="0" cy="5111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60" name="Line 40"/>
          <p:cNvSpPr>
            <a:spLocks noChangeShapeType="1"/>
          </p:cNvSpPr>
          <p:nvPr/>
        </p:nvSpPr>
        <p:spPr bwMode="auto">
          <a:xfrm>
            <a:off x="4114800" y="2425700"/>
            <a:ext cx="388938" cy="10223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61" name="Line 41"/>
          <p:cNvSpPr>
            <a:spLocks noChangeShapeType="1"/>
          </p:cNvSpPr>
          <p:nvPr/>
        </p:nvSpPr>
        <p:spPr bwMode="auto">
          <a:xfrm>
            <a:off x="3427413" y="2882900"/>
            <a:ext cx="0" cy="6000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62" name="Line 42"/>
          <p:cNvSpPr>
            <a:spLocks noChangeShapeType="1"/>
          </p:cNvSpPr>
          <p:nvPr/>
        </p:nvSpPr>
        <p:spPr bwMode="auto">
          <a:xfrm>
            <a:off x="3479800" y="2882900"/>
            <a:ext cx="333375" cy="11287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63" name="Line 43"/>
          <p:cNvSpPr>
            <a:spLocks noChangeShapeType="1"/>
          </p:cNvSpPr>
          <p:nvPr/>
        </p:nvSpPr>
        <p:spPr bwMode="auto">
          <a:xfrm>
            <a:off x="4591050" y="3733800"/>
            <a:ext cx="282575" cy="8112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30841" name="Group 121"/>
          <p:cNvGrpSpPr>
            <a:grpSpLocks/>
          </p:cNvGrpSpPr>
          <p:nvPr/>
        </p:nvGrpSpPr>
        <p:grpSpPr bwMode="auto">
          <a:xfrm>
            <a:off x="4991100" y="2101850"/>
            <a:ext cx="2260600" cy="2786063"/>
            <a:chOff x="3144" y="1639"/>
            <a:chExt cx="1424" cy="1755"/>
          </a:xfrm>
        </p:grpSpPr>
        <p:sp>
          <p:nvSpPr>
            <p:cNvPr id="38975" name="Oval 45"/>
            <p:cNvSpPr>
              <a:spLocks noChangeArrowheads="1"/>
            </p:cNvSpPr>
            <p:nvPr/>
          </p:nvSpPr>
          <p:spPr bwMode="auto">
            <a:xfrm>
              <a:off x="3810" y="1639"/>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A</a:t>
              </a:r>
            </a:p>
          </p:txBody>
        </p:sp>
        <p:sp>
          <p:nvSpPr>
            <p:cNvPr id="38976" name="Oval 46"/>
            <p:cNvSpPr>
              <a:spLocks noChangeArrowheads="1"/>
            </p:cNvSpPr>
            <p:nvPr/>
          </p:nvSpPr>
          <p:spPr bwMode="auto">
            <a:xfrm>
              <a:off x="3452" y="1901"/>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B</a:t>
              </a:r>
            </a:p>
          </p:txBody>
        </p:sp>
        <p:sp>
          <p:nvSpPr>
            <p:cNvPr id="38977" name="Oval 47"/>
            <p:cNvSpPr>
              <a:spLocks noChangeArrowheads="1"/>
            </p:cNvSpPr>
            <p:nvPr/>
          </p:nvSpPr>
          <p:spPr bwMode="auto">
            <a:xfrm>
              <a:off x="3776" y="2180"/>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C</a:t>
              </a:r>
            </a:p>
          </p:txBody>
        </p:sp>
        <p:sp>
          <p:nvSpPr>
            <p:cNvPr id="38978" name="Oval 48"/>
            <p:cNvSpPr>
              <a:spLocks noChangeArrowheads="1"/>
            </p:cNvSpPr>
            <p:nvPr/>
          </p:nvSpPr>
          <p:spPr bwMode="auto">
            <a:xfrm>
              <a:off x="4099" y="2479"/>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D</a:t>
              </a:r>
            </a:p>
          </p:txBody>
        </p:sp>
        <p:sp>
          <p:nvSpPr>
            <p:cNvPr id="38979" name="Oval 49"/>
            <p:cNvSpPr>
              <a:spLocks noChangeArrowheads="1"/>
            </p:cNvSpPr>
            <p:nvPr/>
          </p:nvSpPr>
          <p:spPr bwMode="auto">
            <a:xfrm>
              <a:off x="3144" y="2180"/>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E</a:t>
              </a:r>
            </a:p>
          </p:txBody>
        </p:sp>
        <p:sp>
          <p:nvSpPr>
            <p:cNvPr id="38980" name="Oval 50"/>
            <p:cNvSpPr>
              <a:spLocks noChangeArrowheads="1"/>
            </p:cNvSpPr>
            <p:nvPr/>
          </p:nvSpPr>
          <p:spPr bwMode="auto">
            <a:xfrm>
              <a:off x="3419" y="2479"/>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F</a:t>
              </a:r>
            </a:p>
          </p:txBody>
        </p:sp>
        <p:sp>
          <p:nvSpPr>
            <p:cNvPr id="38981" name="Oval 51"/>
            <p:cNvSpPr>
              <a:spLocks noChangeArrowheads="1"/>
            </p:cNvSpPr>
            <p:nvPr/>
          </p:nvSpPr>
          <p:spPr bwMode="auto">
            <a:xfrm>
              <a:off x="3648" y="283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G</a:t>
              </a:r>
            </a:p>
          </p:txBody>
        </p:sp>
        <p:sp>
          <p:nvSpPr>
            <p:cNvPr id="38982" name="Oval 52"/>
            <p:cNvSpPr>
              <a:spLocks noChangeArrowheads="1"/>
            </p:cNvSpPr>
            <p:nvPr/>
          </p:nvSpPr>
          <p:spPr bwMode="auto">
            <a:xfrm>
              <a:off x="4001" y="2845"/>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H</a:t>
              </a:r>
            </a:p>
          </p:txBody>
        </p:sp>
        <p:sp>
          <p:nvSpPr>
            <p:cNvPr id="38983" name="Oval 53"/>
            <p:cNvSpPr>
              <a:spLocks noChangeArrowheads="1"/>
            </p:cNvSpPr>
            <p:nvPr/>
          </p:nvSpPr>
          <p:spPr bwMode="auto">
            <a:xfrm>
              <a:off x="4346" y="3161"/>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I</a:t>
              </a:r>
            </a:p>
          </p:txBody>
        </p:sp>
        <p:sp>
          <p:nvSpPr>
            <p:cNvPr id="38984" name="Line 54"/>
            <p:cNvSpPr>
              <a:spLocks noChangeShapeType="1"/>
            </p:cNvSpPr>
            <p:nvPr/>
          </p:nvSpPr>
          <p:spPr bwMode="auto">
            <a:xfrm flipH="1">
              <a:off x="3641" y="1796"/>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8985" name="Line 55"/>
            <p:cNvSpPr>
              <a:spLocks noChangeShapeType="1"/>
            </p:cNvSpPr>
            <p:nvPr/>
          </p:nvSpPr>
          <p:spPr bwMode="auto">
            <a:xfrm flipH="1">
              <a:off x="3330" y="2107"/>
              <a:ext cx="144" cy="1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86" name="Line 56"/>
            <p:cNvSpPr>
              <a:spLocks noChangeShapeType="1"/>
            </p:cNvSpPr>
            <p:nvPr/>
          </p:nvSpPr>
          <p:spPr bwMode="auto">
            <a:xfrm>
              <a:off x="3330" y="2374"/>
              <a:ext cx="133"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87" name="Line 57"/>
            <p:cNvSpPr>
              <a:spLocks noChangeShapeType="1"/>
            </p:cNvSpPr>
            <p:nvPr/>
          </p:nvSpPr>
          <p:spPr bwMode="auto">
            <a:xfrm>
              <a:off x="3596" y="2674"/>
              <a:ext cx="156" cy="15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88" name="Line 58"/>
            <p:cNvSpPr>
              <a:spLocks noChangeShapeType="1"/>
            </p:cNvSpPr>
            <p:nvPr/>
          </p:nvSpPr>
          <p:spPr bwMode="auto">
            <a:xfrm>
              <a:off x="3641" y="2096"/>
              <a:ext cx="144" cy="1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89" name="Line 59"/>
            <p:cNvSpPr>
              <a:spLocks noChangeShapeType="1"/>
            </p:cNvSpPr>
            <p:nvPr/>
          </p:nvSpPr>
          <p:spPr bwMode="auto">
            <a:xfrm>
              <a:off x="3941" y="2407"/>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90" name="Line 60"/>
            <p:cNvSpPr>
              <a:spLocks noChangeShapeType="1"/>
            </p:cNvSpPr>
            <p:nvPr/>
          </p:nvSpPr>
          <p:spPr bwMode="auto">
            <a:xfrm flipH="1">
              <a:off x="4130" y="2707"/>
              <a:ext cx="67"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91" name="Line 61"/>
            <p:cNvSpPr>
              <a:spLocks noChangeShapeType="1"/>
            </p:cNvSpPr>
            <p:nvPr/>
          </p:nvSpPr>
          <p:spPr bwMode="auto">
            <a:xfrm>
              <a:off x="4185" y="3040"/>
              <a:ext cx="156" cy="1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92" name="Line 62"/>
            <p:cNvSpPr>
              <a:spLocks noChangeShapeType="1"/>
            </p:cNvSpPr>
            <p:nvPr/>
          </p:nvSpPr>
          <p:spPr bwMode="auto">
            <a:xfrm>
              <a:off x="3896" y="1874"/>
              <a:ext cx="0" cy="32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93" name="Line 63"/>
            <p:cNvSpPr>
              <a:spLocks noChangeShapeType="1"/>
            </p:cNvSpPr>
            <p:nvPr/>
          </p:nvSpPr>
          <p:spPr bwMode="auto">
            <a:xfrm>
              <a:off x="3985" y="1830"/>
              <a:ext cx="245" cy="6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94" name="Line 64"/>
            <p:cNvSpPr>
              <a:spLocks noChangeShapeType="1"/>
            </p:cNvSpPr>
            <p:nvPr/>
          </p:nvSpPr>
          <p:spPr bwMode="auto">
            <a:xfrm>
              <a:off x="3552" y="2118"/>
              <a:ext cx="0" cy="37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95" name="Line 65"/>
            <p:cNvSpPr>
              <a:spLocks noChangeShapeType="1"/>
            </p:cNvSpPr>
            <p:nvPr/>
          </p:nvSpPr>
          <p:spPr bwMode="auto">
            <a:xfrm>
              <a:off x="3585" y="2118"/>
              <a:ext cx="210" cy="7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96" name="Line 66"/>
            <p:cNvSpPr>
              <a:spLocks noChangeShapeType="1"/>
            </p:cNvSpPr>
            <p:nvPr/>
          </p:nvSpPr>
          <p:spPr bwMode="auto">
            <a:xfrm>
              <a:off x="4285" y="2663"/>
              <a:ext cx="178" cy="5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787" name="Group 67"/>
          <p:cNvGrpSpPr>
            <a:grpSpLocks/>
          </p:cNvGrpSpPr>
          <p:nvPr/>
        </p:nvGrpSpPr>
        <p:grpSpPr bwMode="auto">
          <a:xfrm>
            <a:off x="5854700" y="2876550"/>
            <a:ext cx="176213" cy="176213"/>
            <a:chOff x="1978" y="3911"/>
            <a:chExt cx="111" cy="111"/>
          </a:xfrm>
        </p:grpSpPr>
        <p:sp>
          <p:nvSpPr>
            <p:cNvPr id="38973" name="Line 68"/>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74" name="Line 69"/>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790" name="Group 70"/>
          <p:cNvGrpSpPr>
            <a:grpSpLocks/>
          </p:cNvGrpSpPr>
          <p:nvPr/>
        </p:nvGrpSpPr>
        <p:grpSpPr bwMode="auto">
          <a:xfrm>
            <a:off x="6276975" y="3371850"/>
            <a:ext cx="176213" cy="176213"/>
            <a:chOff x="1978" y="3911"/>
            <a:chExt cx="111" cy="111"/>
          </a:xfrm>
        </p:grpSpPr>
        <p:sp>
          <p:nvSpPr>
            <p:cNvPr id="38971" name="Line 71"/>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72" name="Line 72"/>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793" name="Group 73"/>
          <p:cNvGrpSpPr>
            <a:grpSpLocks/>
          </p:cNvGrpSpPr>
          <p:nvPr/>
        </p:nvGrpSpPr>
        <p:grpSpPr bwMode="auto">
          <a:xfrm>
            <a:off x="5307013" y="3302000"/>
            <a:ext cx="176212" cy="176213"/>
            <a:chOff x="1978" y="3911"/>
            <a:chExt cx="111" cy="111"/>
          </a:xfrm>
        </p:grpSpPr>
        <p:sp>
          <p:nvSpPr>
            <p:cNvPr id="38969" name="Line 74"/>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70" name="Line 75"/>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796" name="Group 76"/>
          <p:cNvGrpSpPr>
            <a:grpSpLocks/>
          </p:cNvGrpSpPr>
          <p:nvPr/>
        </p:nvGrpSpPr>
        <p:grpSpPr bwMode="auto">
          <a:xfrm>
            <a:off x="5783263" y="3830638"/>
            <a:ext cx="176212" cy="176212"/>
            <a:chOff x="1978" y="3911"/>
            <a:chExt cx="111" cy="111"/>
          </a:xfrm>
        </p:grpSpPr>
        <p:sp>
          <p:nvSpPr>
            <p:cNvPr id="38967" name="Line 77"/>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68" name="Line 78"/>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799" name="Group 79"/>
          <p:cNvGrpSpPr>
            <a:grpSpLocks/>
          </p:cNvGrpSpPr>
          <p:nvPr/>
        </p:nvGrpSpPr>
        <p:grpSpPr bwMode="auto">
          <a:xfrm>
            <a:off x="6665913" y="4378325"/>
            <a:ext cx="176212" cy="176213"/>
            <a:chOff x="1978" y="3911"/>
            <a:chExt cx="111" cy="111"/>
          </a:xfrm>
        </p:grpSpPr>
        <p:sp>
          <p:nvSpPr>
            <p:cNvPr id="38965" name="Line 80"/>
            <p:cNvSpPr>
              <a:spLocks noChangeShapeType="1"/>
            </p:cNvSpPr>
            <p:nvPr/>
          </p:nvSpPr>
          <p:spPr bwMode="auto">
            <a:xfrm>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66" name="Line 81"/>
            <p:cNvSpPr>
              <a:spLocks noChangeShapeType="1"/>
            </p:cNvSpPr>
            <p:nvPr/>
          </p:nvSpPr>
          <p:spPr bwMode="auto">
            <a:xfrm flipH="1">
              <a:off x="1978" y="3911"/>
              <a:ext cx="111" cy="1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802" name="Group 82"/>
          <p:cNvGrpSpPr>
            <a:grpSpLocks/>
          </p:cNvGrpSpPr>
          <p:nvPr/>
        </p:nvGrpSpPr>
        <p:grpSpPr bwMode="auto">
          <a:xfrm>
            <a:off x="6883400" y="2093913"/>
            <a:ext cx="2260600" cy="2786062"/>
            <a:chOff x="4336" y="1728"/>
            <a:chExt cx="1424" cy="1755"/>
          </a:xfrm>
        </p:grpSpPr>
        <p:sp>
          <p:nvSpPr>
            <p:cNvPr id="38948" name="Oval 83"/>
            <p:cNvSpPr>
              <a:spLocks noChangeArrowheads="1"/>
            </p:cNvSpPr>
            <p:nvPr/>
          </p:nvSpPr>
          <p:spPr bwMode="auto">
            <a:xfrm>
              <a:off x="5002" y="172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A</a:t>
              </a:r>
            </a:p>
          </p:txBody>
        </p:sp>
        <p:sp>
          <p:nvSpPr>
            <p:cNvPr id="38949" name="Oval 84"/>
            <p:cNvSpPr>
              <a:spLocks noChangeArrowheads="1"/>
            </p:cNvSpPr>
            <p:nvPr/>
          </p:nvSpPr>
          <p:spPr bwMode="auto">
            <a:xfrm>
              <a:off x="4644" y="1990"/>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B</a:t>
              </a:r>
            </a:p>
          </p:txBody>
        </p:sp>
        <p:sp>
          <p:nvSpPr>
            <p:cNvPr id="38950" name="Oval 85"/>
            <p:cNvSpPr>
              <a:spLocks noChangeArrowheads="1"/>
            </p:cNvSpPr>
            <p:nvPr/>
          </p:nvSpPr>
          <p:spPr bwMode="auto">
            <a:xfrm>
              <a:off x="4968" y="2269"/>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C</a:t>
              </a:r>
            </a:p>
          </p:txBody>
        </p:sp>
        <p:sp>
          <p:nvSpPr>
            <p:cNvPr id="38951" name="Oval 86"/>
            <p:cNvSpPr>
              <a:spLocks noChangeArrowheads="1"/>
            </p:cNvSpPr>
            <p:nvPr/>
          </p:nvSpPr>
          <p:spPr bwMode="auto">
            <a:xfrm>
              <a:off x="5291" y="256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D</a:t>
              </a:r>
            </a:p>
          </p:txBody>
        </p:sp>
        <p:sp>
          <p:nvSpPr>
            <p:cNvPr id="38952" name="Oval 87"/>
            <p:cNvSpPr>
              <a:spLocks noChangeArrowheads="1"/>
            </p:cNvSpPr>
            <p:nvPr/>
          </p:nvSpPr>
          <p:spPr bwMode="auto">
            <a:xfrm>
              <a:off x="4336" y="2269"/>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E</a:t>
              </a:r>
            </a:p>
          </p:txBody>
        </p:sp>
        <p:sp>
          <p:nvSpPr>
            <p:cNvPr id="38953" name="Oval 88"/>
            <p:cNvSpPr>
              <a:spLocks noChangeArrowheads="1"/>
            </p:cNvSpPr>
            <p:nvPr/>
          </p:nvSpPr>
          <p:spPr bwMode="auto">
            <a:xfrm>
              <a:off x="4611" y="256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F</a:t>
              </a:r>
            </a:p>
          </p:txBody>
        </p:sp>
        <p:sp>
          <p:nvSpPr>
            <p:cNvPr id="38954" name="Oval 89"/>
            <p:cNvSpPr>
              <a:spLocks noChangeArrowheads="1"/>
            </p:cNvSpPr>
            <p:nvPr/>
          </p:nvSpPr>
          <p:spPr bwMode="auto">
            <a:xfrm>
              <a:off x="4840" y="2923"/>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G</a:t>
              </a:r>
            </a:p>
          </p:txBody>
        </p:sp>
        <p:sp>
          <p:nvSpPr>
            <p:cNvPr id="38955" name="Oval 90"/>
            <p:cNvSpPr>
              <a:spLocks noChangeArrowheads="1"/>
            </p:cNvSpPr>
            <p:nvPr/>
          </p:nvSpPr>
          <p:spPr bwMode="auto">
            <a:xfrm>
              <a:off x="5193" y="293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H</a:t>
              </a:r>
            </a:p>
          </p:txBody>
        </p:sp>
        <p:sp>
          <p:nvSpPr>
            <p:cNvPr id="38956" name="Oval 91"/>
            <p:cNvSpPr>
              <a:spLocks noChangeArrowheads="1"/>
            </p:cNvSpPr>
            <p:nvPr/>
          </p:nvSpPr>
          <p:spPr bwMode="auto">
            <a:xfrm>
              <a:off x="5538" y="3250"/>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I</a:t>
              </a:r>
            </a:p>
          </p:txBody>
        </p:sp>
        <p:sp>
          <p:nvSpPr>
            <p:cNvPr id="38957" name="Line 92"/>
            <p:cNvSpPr>
              <a:spLocks noChangeShapeType="1"/>
            </p:cNvSpPr>
            <p:nvPr/>
          </p:nvSpPr>
          <p:spPr bwMode="auto">
            <a:xfrm flipH="1">
              <a:off x="4833" y="1885"/>
              <a:ext cx="167"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8958" name="Line 93"/>
            <p:cNvSpPr>
              <a:spLocks noChangeShapeType="1"/>
            </p:cNvSpPr>
            <p:nvPr/>
          </p:nvSpPr>
          <p:spPr bwMode="auto">
            <a:xfrm flipH="1">
              <a:off x="4522" y="2196"/>
              <a:ext cx="144" cy="1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59" name="Line 94"/>
            <p:cNvSpPr>
              <a:spLocks noChangeShapeType="1"/>
            </p:cNvSpPr>
            <p:nvPr/>
          </p:nvSpPr>
          <p:spPr bwMode="auto">
            <a:xfrm flipH="1">
              <a:off x="5322" y="2796"/>
              <a:ext cx="67" cy="13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60" name="Line 95"/>
            <p:cNvSpPr>
              <a:spLocks noChangeShapeType="1"/>
            </p:cNvSpPr>
            <p:nvPr/>
          </p:nvSpPr>
          <p:spPr bwMode="auto">
            <a:xfrm>
              <a:off x="5088" y="1963"/>
              <a:ext cx="0" cy="3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61" name="Line 96"/>
            <p:cNvSpPr>
              <a:spLocks noChangeShapeType="1"/>
            </p:cNvSpPr>
            <p:nvPr/>
          </p:nvSpPr>
          <p:spPr bwMode="auto">
            <a:xfrm>
              <a:off x="5177" y="1919"/>
              <a:ext cx="245" cy="6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62" name="Line 97"/>
            <p:cNvSpPr>
              <a:spLocks noChangeShapeType="1"/>
            </p:cNvSpPr>
            <p:nvPr/>
          </p:nvSpPr>
          <p:spPr bwMode="auto">
            <a:xfrm>
              <a:off x="4744" y="2207"/>
              <a:ext cx="0" cy="3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63" name="Line 98"/>
            <p:cNvSpPr>
              <a:spLocks noChangeShapeType="1"/>
            </p:cNvSpPr>
            <p:nvPr/>
          </p:nvSpPr>
          <p:spPr bwMode="auto">
            <a:xfrm>
              <a:off x="4777" y="2207"/>
              <a:ext cx="210" cy="7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8964" name="Line 99"/>
            <p:cNvSpPr>
              <a:spLocks noChangeShapeType="1"/>
            </p:cNvSpPr>
            <p:nvPr/>
          </p:nvSpPr>
          <p:spPr bwMode="auto">
            <a:xfrm>
              <a:off x="5477" y="2752"/>
              <a:ext cx="178" cy="5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820" name="Group 100"/>
          <p:cNvGrpSpPr>
            <a:grpSpLocks/>
          </p:cNvGrpSpPr>
          <p:nvPr/>
        </p:nvGrpSpPr>
        <p:grpSpPr bwMode="auto">
          <a:xfrm>
            <a:off x="1987550" y="4851400"/>
            <a:ext cx="2944813" cy="1614488"/>
            <a:chOff x="251" y="1978"/>
            <a:chExt cx="1855" cy="1017"/>
          </a:xfrm>
        </p:grpSpPr>
        <p:sp>
          <p:nvSpPr>
            <p:cNvPr id="38931" name="Oval 101"/>
            <p:cNvSpPr>
              <a:spLocks noChangeArrowheads="1"/>
            </p:cNvSpPr>
            <p:nvPr/>
          </p:nvSpPr>
          <p:spPr bwMode="auto">
            <a:xfrm>
              <a:off x="1206" y="1978"/>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A</a:t>
              </a:r>
            </a:p>
          </p:txBody>
        </p:sp>
        <p:sp>
          <p:nvSpPr>
            <p:cNvPr id="38932" name="Oval 102"/>
            <p:cNvSpPr>
              <a:spLocks noChangeArrowheads="1"/>
            </p:cNvSpPr>
            <p:nvPr/>
          </p:nvSpPr>
          <p:spPr bwMode="auto">
            <a:xfrm>
              <a:off x="659"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B</a:t>
              </a:r>
            </a:p>
          </p:txBody>
        </p:sp>
        <p:sp>
          <p:nvSpPr>
            <p:cNvPr id="38933" name="Oval 103"/>
            <p:cNvSpPr>
              <a:spLocks noChangeArrowheads="1"/>
            </p:cNvSpPr>
            <p:nvPr/>
          </p:nvSpPr>
          <p:spPr bwMode="auto">
            <a:xfrm>
              <a:off x="1206"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C</a:t>
              </a:r>
            </a:p>
          </p:txBody>
        </p:sp>
        <p:sp>
          <p:nvSpPr>
            <p:cNvPr id="38934" name="Oval 104"/>
            <p:cNvSpPr>
              <a:spLocks noChangeArrowheads="1"/>
            </p:cNvSpPr>
            <p:nvPr/>
          </p:nvSpPr>
          <p:spPr bwMode="auto">
            <a:xfrm>
              <a:off x="1684" y="2374"/>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D</a:t>
              </a:r>
            </a:p>
          </p:txBody>
        </p:sp>
        <p:sp>
          <p:nvSpPr>
            <p:cNvPr id="38935" name="Oval 105"/>
            <p:cNvSpPr>
              <a:spLocks noChangeArrowheads="1"/>
            </p:cNvSpPr>
            <p:nvPr/>
          </p:nvSpPr>
          <p:spPr bwMode="auto">
            <a:xfrm>
              <a:off x="251"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E</a:t>
              </a:r>
            </a:p>
          </p:txBody>
        </p:sp>
        <p:sp>
          <p:nvSpPr>
            <p:cNvPr id="38936" name="Oval 106"/>
            <p:cNvSpPr>
              <a:spLocks noChangeArrowheads="1"/>
            </p:cNvSpPr>
            <p:nvPr/>
          </p:nvSpPr>
          <p:spPr bwMode="auto">
            <a:xfrm>
              <a:off x="659"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F</a:t>
              </a:r>
            </a:p>
          </p:txBody>
        </p:sp>
        <p:sp>
          <p:nvSpPr>
            <p:cNvPr id="38937" name="Oval 107"/>
            <p:cNvSpPr>
              <a:spLocks noChangeArrowheads="1"/>
            </p:cNvSpPr>
            <p:nvPr/>
          </p:nvSpPr>
          <p:spPr bwMode="auto">
            <a:xfrm>
              <a:off x="1067"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G</a:t>
              </a:r>
            </a:p>
          </p:txBody>
        </p:sp>
        <p:sp>
          <p:nvSpPr>
            <p:cNvPr id="38938" name="Oval 108"/>
            <p:cNvSpPr>
              <a:spLocks noChangeArrowheads="1"/>
            </p:cNvSpPr>
            <p:nvPr/>
          </p:nvSpPr>
          <p:spPr bwMode="auto">
            <a:xfrm>
              <a:off x="1475"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H</a:t>
              </a:r>
            </a:p>
          </p:txBody>
        </p:sp>
        <p:sp>
          <p:nvSpPr>
            <p:cNvPr id="38939" name="Oval 109"/>
            <p:cNvSpPr>
              <a:spLocks noChangeArrowheads="1"/>
            </p:cNvSpPr>
            <p:nvPr/>
          </p:nvSpPr>
          <p:spPr bwMode="auto">
            <a:xfrm>
              <a:off x="1884" y="2762"/>
              <a:ext cx="222" cy="233"/>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rgbClr val="000066"/>
                  </a:solidFill>
                </a:rPr>
                <a:t>I</a:t>
              </a:r>
            </a:p>
          </p:txBody>
        </p:sp>
        <p:sp>
          <p:nvSpPr>
            <p:cNvPr id="38940" name="Line 110"/>
            <p:cNvSpPr>
              <a:spLocks noChangeShapeType="1"/>
            </p:cNvSpPr>
            <p:nvPr/>
          </p:nvSpPr>
          <p:spPr bwMode="auto">
            <a:xfrm>
              <a:off x="1311" y="2211"/>
              <a:ext cx="0"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41" name="Line 111"/>
            <p:cNvSpPr>
              <a:spLocks noChangeShapeType="1"/>
            </p:cNvSpPr>
            <p:nvPr/>
          </p:nvSpPr>
          <p:spPr bwMode="auto">
            <a:xfrm flipH="1">
              <a:off x="822" y="2133"/>
              <a:ext cx="400" cy="2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42" name="Line 112"/>
            <p:cNvSpPr>
              <a:spLocks noChangeShapeType="1"/>
            </p:cNvSpPr>
            <p:nvPr/>
          </p:nvSpPr>
          <p:spPr bwMode="auto">
            <a:xfrm>
              <a:off x="1411" y="2144"/>
              <a:ext cx="334" cy="2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43" name="Line 113"/>
            <p:cNvSpPr>
              <a:spLocks noChangeShapeType="1"/>
            </p:cNvSpPr>
            <p:nvPr/>
          </p:nvSpPr>
          <p:spPr bwMode="auto">
            <a:xfrm>
              <a:off x="767" y="2611"/>
              <a:ext cx="0" cy="15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44" name="Line 114"/>
            <p:cNvSpPr>
              <a:spLocks noChangeShapeType="1"/>
            </p:cNvSpPr>
            <p:nvPr/>
          </p:nvSpPr>
          <p:spPr bwMode="auto">
            <a:xfrm flipH="1">
              <a:off x="433" y="2555"/>
              <a:ext cx="234" cy="23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45" name="Line 115"/>
            <p:cNvSpPr>
              <a:spLocks noChangeShapeType="1"/>
            </p:cNvSpPr>
            <p:nvPr/>
          </p:nvSpPr>
          <p:spPr bwMode="auto">
            <a:xfrm>
              <a:off x="856" y="2555"/>
              <a:ext cx="244" cy="24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46" name="Line 116"/>
            <p:cNvSpPr>
              <a:spLocks noChangeShapeType="1"/>
            </p:cNvSpPr>
            <p:nvPr/>
          </p:nvSpPr>
          <p:spPr bwMode="auto">
            <a:xfrm flipH="1">
              <a:off x="1634" y="2578"/>
              <a:ext cx="111" cy="18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8947" name="Line 117"/>
            <p:cNvSpPr>
              <a:spLocks noChangeShapeType="1"/>
            </p:cNvSpPr>
            <p:nvPr/>
          </p:nvSpPr>
          <p:spPr bwMode="auto">
            <a:xfrm>
              <a:off x="1878" y="2589"/>
              <a:ext cx="111" cy="17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pic>
        <p:nvPicPr>
          <p:cNvPr id="38930" name="Picture 122" descr="uq159Gnud0y_B3qqkGSD2b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839"/>
                                        </p:tgtEl>
                                        <p:attrNameLst>
                                          <p:attrName>style.visibility</p:attrName>
                                        </p:attrNameLst>
                                      </p:cBhvr>
                                      <p:to>
                                        <p:strVal val="visible"/>
                                      </p:to>
                                    </p:set>
                                    <p:animEffect transition="in" filter="blinds(horizontal)">
                                      <p:cBhvr>
                                        <p:cTn id="12" dur="500"/>
                                        <p:tgtEl>
                                          <p:spTgt spid="308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59"/>
                                        </p:tgtEl>
                                        <p:attrNameLst>
                                          <p:attrName>style.visibility</p:attrName>
                                        </p:attrNameLst>
                                      </p:cBhvr>
                                      <p:to>
                                        <p:strVal val="visible"/>
                                      </p:to>
                                    </p:set>
                                    <p:animEffect transition="in" filter="box(out)">
                                      <p:cBhvr>
                                        <p:cTn id="17" dur="500"/>
                                        <p:tgtEl>
                                          <p:spTgt spid="307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60"/>
                                        </p:tgtEl>
                                        <p:attrNameLst>
                                          <p:attrName>style.visibility</p:attrName>
                                        </p:attrNameLst>
                                      </p:cBhvr>
                                      <p:to>
                                        <p:strVal val="visible"/>
                                      </p:to>
                                    </p:set>
                                    <p:animEffect transition="in" filter="box(out)">
                                      <p:cBhvr>
                                        <p:cTn id="22" dur="500"/>
                                        <p:tgtEl>
                                          <p:spTgt spid="307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761"/>
                                        </p:tgtEl>
                                        <p:attrNameLst>
                                          <p:attrName>style.visibility</p:attrName>
                                        </p:attrNameLst>
                                      </p:cBhvr>
                                      <p:to>
                                        <p:strVal val="visible"/>
                                      </p:to>
                                    </p:set>
                                    <p:animEffect transition="in" filter="box(out)">
                                      <p:cBhvr>
                                        <p:cTn id="27" dur="500"/>
                                        <p:tgtEl>
                                          <p:spTgt spid="30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762"/>
                                        </p:tgtEl>
                                        <p:attrNameLst>
                                          <p:attrName>style.visibility</p:attrName>
                                        </p:attrNameLst>
                                      </p:cBhvr>
                                      <p:to>
                                        <p:strVal val="visible"/>
                                      </p:to>
                                    </p:set>
                                    <p:animEffect transition="in" filter="box(out)">
                                      <p:cBhvr>
                                        <p:cTn id="32" dur="500"/>
                                        <p:tgtEl>
                                          <p:spTgt spid="307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763"/>
                                        </p:tgtEl>
                                        <p:attrNameLst>
                                          <p:attrName>style.visibility</p:attrName>
                                        </p:attrNameLst>
                                      </p:cBhvr>
                                      <p:to>
                                        <p:strVal val="visible"/>
                                      </p:to>
                                    </p:set>
                                    <p:animEffect transition="in" filter="box(out)">
                                      <p:cBhvr>
                                        <p:cTn id="37" dur="500"/>
                                        <p:tgtEl>
                                          <p:spTgt spid="307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0841"/>
                                        </p:tgtEl>
                                        <p:attrNameLst>
                                          <p:attrName>style.visibility</p:attrName>
                                        </p:attrNameLst>
                                      </p:cBhvr>
                                      <p:to>
                                        <p:strVal val="visible"/>
                                      </p:to>
                                    </p:set>
                                    <p:animEffect transition="in" filter="blinds(horizontal)">
                                      <p:cBhvr>
                                        <p:cTn id="42" dur="500"/>
                                        <p:tgtEl>
                                          <p:spTgt spid="308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30787"/>
                                        </p:tgtEl>
                                        <p:attrNameLst>
                                          <p:attrName>style.visibility</p:attrName>
                                        </p:attrNameLst>
                                      </p:cBhvr>
                                      <p:to>
                                        <p:strVal val="visible"/>
                                      </p:to>
                                    </p:set>
                                    <p:animEffect transition="in" filter="box(out)">
                                      <p:cBhvr>
                                        <p:cTn id="47" dur="500"/>
                                        <p:tgtEl>
                                          <p:spTgt spid="307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30790"/>
                                        </p:tgtEl>
                                        <p:attrNameLst>
                                          <p:attrName>style.visibility</p:attrName>
                                        </p:attrNameLst>
                                      </p:cBhvr>
                                      <p:to>
                                        <p:strVal val="visible"/>
                                      </p:to>
                                    </p:set>
                                    <p:animEffect transition="in" filter="box(out)">
                                      <p:cBhvr>
                                        <p:cTn id="52" dur="500"/>
                                        <p:tgtEl>
                                          <p:spTgt spid="307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30793"/>
                                        </p:tgtEl>
                                        <p:attrNameLst>
                                          <p:attrName>style.visibility</p:attrName>
                                        </p:attrNameLst>
                                      </p:cBhvr>
                                      <p:to>
                                        <p:strVal val="visible"/>
                                      </p:to>
                                    </p:set>
                                    <p:animEffect transition="in" filter="box(out)">
                                      <p:cBhvr>
                                        <p:cTn id="57" dur="500"/>
                                        <p:tgtEl>
                                          <p:spTgt spid="307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30796"/>
                                        </p:tgtEl>
                                        <p:attrNameLst>
                                          <p:attrName>style.visibility</p:attrName>
                                        </p:attrNameLst>
                                      </p:cBhvr>
                                      <p:to>
                                        <p:strVal val="visible"/>
                                      </p:to>
                                    </p:set>
                                    <p:animEffect transition="in" filter="box(out)">
                                      <p:cBhvr>
                                        <p:cTn id="62" dur="500"/>
                                        <p:tgtEl>
                                          <p:spTgt spid="307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30799"/>
                                        </p:tgtEl>
                                        <p:attrNameLst>
                                          <p:attrName>style.visibility</p:attrName>
                                        </p:attrNameLst>
                                      </p:cBhvr>
                                      <p:to>
                                        <p:strVal val="visible"/>
                                      </p:to>
                                    </p:set>
                                    <p:animEffect transition="in" filter="box(out)">
                                      <p:cBhvr>
                                        <p:cTn id="67" dur="500"/>
                                        <p:tgtEl>
                                          <p:spTgt spid="3079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30802"/>
                                        </p:tgtEl>
                                        <p:attrNameLst>
                                          <p:attrName>style.visibility</p:attrName>
                                        </p:attrNameLst>
                                      </p:cBhvr>
                                      <p:to>
                                        <p:strVal val="visible"/>
                                      </p:to>
                                    </p:set>
                                    <p:animEffect transition="in" filter="blinds(horizontal)">
                                      <p:cBhvr>
                                        <p:cTn id="72" dur="500"/>
                                        <p:tgtEl>
                                          <p:spTgt spid="308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30820"/>
                                        </p:tgtEl>
                                        <p:attrNameLst>
                                          <p:attrName>style.visibility</p:attrName>
                                        </p:attrNameLst>
                                      </p:cBhvr>
                                      <p:to>
                                        <p:strVal val="visible"/>
                                      </p:to>
                                    </p:set>
                                    <p:animEffect transition="in" filter="blinds(horizontal)">
                                      <p:cBhvr>
                                        <p:cTn id="77" dur="500"/>
                                        <p:tgtEl>
                                          <p:spTgt spid="30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9" grpId="0" animBg="1"/>
      <p:bldP spid="30760" grpId="0" animBg="1"/>
      <p:bldP spid="30761" grpId="0" animBg="1"/>
      <p:bldP spid="30762" grpId="0" animBg="1"/>
      <p:bldP spid="3076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19088" y="941388"/>
            <a:ext cx="8477250" cy="5640387"/>
          </a:xfrm>
        </p:spPr>
        <p:txBody>
          <a:bodyPr/>
          <a:lstStyle/>
          <a:p>
            <a:pPr eaLnBrk="1" hangingPunct="1"/>
            <a:r>
              <a:rPr lang="zh-CN" altLang="en-US" dirty="0" smtClean="0"/>
              <a:t>二叉树的遍历</a:t>
            </a:r>
          </a:p>
          <a:p>
            <a:pPr lvl="1" eaLnBrk="1" hangingPunct="1"/>
            <a:r>
              <a:rPr lang="zh-CN" altLang="en-US" dirty="0" smtClean="0"/>
              <a:t>遍历</a:t>
            </a:r>
          </a:p>
          <a:p>
            <a:pPr lvl="2" eaLnBrk="1" hangingPunct="1"/>
            <a:r>
              <a:rPr lang="zh-CN" altLang="en-US" dirty="0" smtClean="0"/>
              <a:t>按一定的次序系统地访问结构中的所有结点，使每个结点</a:t>
            </a:r>
            <a:r>
              <a:rPr lang="zh-CN" altLang="en-US" dirty="0" smtClean="0">
                <a:solidFill>
                  <a:srgbClr val="FF0000"/>
                </a:solidFill>
              </a:rPr>
              <a:t>只</a:t>
            </a:r>
            <a:r>
              <a:rPr lang="zh-CN" altLang="en-US" dirty="0" smtClean="0"/>
              <a:t>被</a:t>
            </a:r>
            <a:r>
              <a:rPr lang="zh-CN" altLang="en-US" dirty="0" smtClean="0">
                <a:solidFill>
                  <a:srgbClr val="FF0000"/>
                </a:solidFill>
              </a:rPr>
              <a:t>访问一次</a:t>
            </a:r>
          </a:p>
          <a:p>
            <a:pPr lvl="3" eaLnBrk="1" hangingPunct="1"/>
            <a:r>
              <a:rPr lang="zh-CN" altLang="en-US" dirty="0"/>
              <a:t>即</a:t>
            </a:r>
            <a:r>
              <a:rPr lang="zh-CN" altLang="en-US" dirty="0" smtClean="0"/>
              <a:t>找一个完整而有规律的走法，以得到树中所有结点的一个线性排列</a:t>
            </a:r>
          </a:p>
          <a:p>
            <a:pPr lvl="2" eaLnBrk="1" hangingPunct="1"/>
            <a:r>
              <a:rPr lang="zh-CN" altLang="en-US" dirty="0" smtClean="0"/>
              <a:t>是树结构的一种重要运算</a:t>
            </a:r>
          </a:p>
          <a:p>
            <a:pPr lvl="2" eaLnBrk="1" hangingPunct="1"/>
            <a:r>
              <a:rPr lang="zh-CN" altLang="en-US" dirty="0" smtClean="0"/>
              <a:t>由于二叉树是一种非线性结构，每个结点可能有一个以上的直接后继，因此，必须规定遍历的规则</a:t>
            </a:r>
            <a:r>
              <a:rPr lang="zh-CN" altLang="en-US" dirty="0"/>
              <a:t>，</a:t>
            </a:r>
            <a:r>
              <a:rPr lang="zh-CN" altLang="en-US" dirty="0" smtClean="0"/>
              <a:t>并按此规则遍历二叉树</a:t>
            </a:r>
            <a:r>
              <a:rPr lang="zh-CN" altLang="en-US" dirty="0"/>
              <a:t>，</a:t>
            </a:r>
            <a:r>
              <a:rPr lang="zh-CN" altLang="en-US" dirty="0" smtClean="0"/>
              <a:t>最后得到二叉树所有结点的一个线性序列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72"/>
          <p:cNvGrpSpPr>
            <a:grpSpLocks/>
          </p:cNvGrpSpPr>
          <p:nvPr/>
        </p:nvGrpSpPr>
        <p:grpSpPr bwMode="auto">
          <a:xfrm>
            <a:off x="1423988" y="1592263"/>
            <a:ext cx="6246812" cy="2549525"/>
            <a:chOff x="384" y="192"/>
            <a:chExt cx="4848" cy="2544"/>
          </a:xfrm>
        </p:grpSpPr>
        <p:sp>
          <p:nvSpPr>
            <p:cNvPr id="5134" name="Oval 38"/>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FF0000"/>
                  </a:solidFill>
                </a:rPr>
                <a:t>A</a:t>
              </a:r>
              <a:endParaRPr kumimoji="1" lang="en-US" altLang="zh-CN" sz="2000"/>
            </a:p>
          </p:txBody>
        </p:sp>
        <p:sp>
          <p:nvSpPr>
            <p:cNvPr id="5135" name="Oval 39"/>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9C4E00"/>
                  </a:solidFill>
                </a:rPr>
                <a:t>B</a:t>
              </a:r>
              <a:endParaRPr kumimoji="1" lang="en-US" altLang="zh-CN" sz="2000"/>
            </a:p>
          </p:txBody>
        </p:sp>
        <p:sp>
          <p:nvSpPr>
            <p:cNvPr id="5136" name="Oval 40"/>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6600CC"/>
                  </a:solidFill>
                </a:rPr>
                <a:t>C</a:t>
              </a:r>
              <a:endParaRPr kumimoji="1" lang="en-US" altLang="zh-CN" sz="2000"/>
            </a:p>
          </p:txBody>
        </p:sp>
        <p:sp>
          <p:nvSpPr>
            <p:cNvPr id="5137" name="Oval 41"/>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003300"/>
                  </a:solidFill>
                </a:rPr>
                <a:t>D</a:t>
              </a:r>
            </a:p>
          </p:txBody>
        </p:sp>
        <p:sp>
          <p:nvSpPr>
            <p:cNvPr id="5138" name="Oval 42"/>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9C4E00"/>
                  </a:solidFill>
                </a:rPr>
                <a:t>E</a:t>
              </a:r>
              <a:endParaRPr kumimoji="1" lang="en-US" altLang="zh-CN" sz="2000"/>
            </a:p>
          </p:txBody>
        </p:sp>
        <p:sp>
          <p:nvSpPr>
            <p:cNvPr id="5139" name="Oval 43"/>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9C4E00"/>
                  </a:solidFill>
                </a:rPr>
                <a:t>F</a:t>
              </a:r>
              <a:endParaRPr kumimoji="1" lang="en-US" altLang="zh-CN" sz="2000"/>
            </a:p>
          </p:txBody>
        </p:sp>
        <p:sp>
          <p:nvSpPr>
            <p:cNvPr id="5140" name="Oval 44"/>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6600CC"/>
                  </a:solidFill>
                </a:rPr>
                <a:t>G</a:t>
              </a:r>
              <a:endParaRPr kumimoji="1" lang="en-US" altLang="zh-CN" sz="2000"/>
            </a:p>
          </p:txBody>
        </p:sp>
        <p:sp>
          <p:nvSpPr>
            <p:cNvPr id="5141" name="Oval 45"/>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003300"/>
                  </a:solidFill>
                </a:rPr>
                <a:t>H</a:t>
              </a:r>
            </a:p>
          </p:txBody>
        </p:sp>
        <p:sp>
          <p:nvSpPr>
            <p:cNvPr id="5142" name="Oval 46"/>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003300"/>
                  </a:solidFill>
                </a:rPr>
                <a:t>I</a:t>
              </a:r>
            </a:p>
          </p:txBody>
        </p:sp>
        <p:sp>
          <p:nvSpPr>
            <p:cNvPr id="5143" name="Oval 47"/>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003300"/>
                  </a:solidFill>
                </a:rPr>
                <a:t>J</a:t>
              </a:r>
            </a:p>
          </p:txBody>
        </p:sp>
        <p:sp>
          <p:nvSpPr>
            <p:cNvPr id="5144" name="Oval 48"/>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003300"/>
                  </a:solidFill>
                </a:rPr>
                <a:t>M</a:t>
              </a:r>
            </a:p>
          </p:txBody>
        </p:sp>
        <p:sp>
          <p:nvSpPr>
            <p:cNvPr id="5145" name="Oval 49"/>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9C4E00"/>
                  </a:solidFill>
                </a:rPr>
                <a:t>K</a:t>
              </a:r>
              <a:endParaRPr kumimoji="1" lang="en-US" altLang="zh-CN" sz="2000"/>
            </a:p>
          </p:txBody>
        </p:sp>
        <p:sp>
          <p:nvSpPr>
            <p:cNvPr id="5146" name="Oval 50"/>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9C4E00"/>
                  </a:solidFill>
                </a:rPr>
                <a:t>L</a:t>
              </a:r>
              <a:endParaRPr kumimoji="1" lang="en-US" altLang="zh-CN" sz="2000"/>
            </a:p>
          </p:txBody>
        </p:sp>
        <p:sp>
          <p:nvSpPr>
            <p:cNvPr id="5147" name="Line 51"/>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 name="Line 52"/>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Line 53"/>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Line 54"/>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Line 55"/>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 name="Line 56"/>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Line 57"/>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Line 58"/>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Line 59"/>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6" name="Line 60"/>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Line 61"/>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Line 62"/>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3" name="Group 73"/>
          <p:cNvGrpSpPr>
            <a:grpSpLocks/>
          </p:cNvGrpSpPr>
          <p:nvPr/>
        </p:nvGrpSpPr>
        <p:grpSpPr bwMode="auto">
          <a:xfrm>
            <a:off x="460375" y="4879975"/>
            <a:ext cx="7997825" cy="1581150"/>
            <a:chOff x="182" y="3074"/>
            <a:chExt cx="5038" cy="996"/>
          </a:xfrm>
        </p:grpSpPr>
        <p:sp>
          <p:nvSpPr>
            <p:cNvPr id="5125" name="Text Box 63"/>
            <p:cNvSpPr txBox="1">
              <a:spLocks noChangeArrowheads="1"/>
            </p:cNvSpPr>
            <p:nvPr/>
          </p:nvSpPr>
          <p:spPr bwMode="auto">
            <a:xfrm>
              <a:off x="402" y="3074"/>
              <a:ext cx="48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800" b="1">
                  <a:solidFill>
                    <a:srgbClr val="FF0000"/>
                  </a:solidFill>
                </a:rPr>
                <a:t>A( </a:t>
              </a:r>
              <a:r>
                <a:rPr kumimoji="1" lang="en-US" altLang="zh-CN" sz="2800" b="1">
                  <a:solidFill>
                    <a:srgbClr val="9C4E00"/>
                  </a:solidFill>
                </a:rPr>
                <a:t>B(E, F(K, L)),</a:t>
              </a:r>
              <a:r>
                <a:rPr kumimoji="1" lang="en-US" altLang="zh-CN" sz="2800" b="1"/>
                <a:t> </a:t>
              </a:r>
              <a:r>
                <a:rPr kumimoji="1" lang="en-US" altLang="zh-CN" sz="2800" b="1">
                  <a:solidFill>
                    <a:srgbClr val="6600CC"/>
                  </a:solidFill>
                </a:rPr>
                <a:t>C(G),</a:t>
              </a:r>
              <a:r>
                <a:rPr kumimoji="1" lang="en-US" altLang="zh-CN" sz="2800" b="1"/>
                <a:t> </a:t>
              </a:r>
              <a:r>
                <a:rPr kumimoji="1" lang="en-US" altLang="zh-CN" sz="2800" b="1">
                  <a:solidFill>
                    <a:srgbClr val="003300"/>
                  </a:solidFill>
                </a:rPr>
                <a:t>D(H, I, J(M))</a:t>
              </a:r>
              <a:r>
                <a:rPr kumimoji="1" lang="en-US" altLang="zh-CN" sz="2800" b="1"/>
                <a:t> </a:t>
              </a:r>
              <a:r>
                <a:rPr kumimoji="1" lang="en-US" altLang="zh-CN" sz="2800" b="1">
                  <a:solidFill>
                    <a:srgbClr val="FF0000"/>
                  </a:solidFill>
                </a:rPr>
                <a:t>)</a:t>
              </a:r>
              <a:endParaRPr kumimoji="1" lang="en-US" altLang="zh-CN" sz="2800"/>
            </a:p>
          </p:txBody>
        </p:sp>
        <p:sp>
          <p:nvSpPr>
            <p:cNvPr id="5126" name="AutoShape 64"/>
            <p:cNvSpPr>
              <a:spLocks/>
            </p:cNvSpPr>
            <p:nvPr/>
          </p:nvSpPr>
          <p:spPr bwMode="auto">
            <a:xfrm rot="-5446501">
              <a:off x="1511" y="2701"/>
              <a:ext cx="296" cy="1632"/>
            </a:xfrm>
            <a:prstGeom prst="leftBrace">
              <a:avLst>
                <a:gd name="adj1" fmla="val 45946"/>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 name="AutoShape 65"/>
            <p:cNvSpPr>
              <a:spLocks/>
            </p:cNvSpPr>
            <p:nvPr/>
          </p:nvSpPr>
          <p:spPr bwMode="auto">
            <a:xfrm rot="-5446501">
              <a:off x="4020" y="2717"/>
              <a:ext cx="296" cy="1585"/>
            </a:xfrm>
            <a:prstGeom prst="leftBrace">
              <a:avLst>
                <a:gd name="adj1" fmla="val 44623"/>
                <a:gd name="adj2" fmla="val 50000"/>
              </a:avLst>
            </a:prstGeom>
            <a:noFill/>
            <a:ln w="38100" cap="sq">
              <a:solidFill>
                <a:srgbClr val="00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AutoShape 66"/>
            <p:cNvSpPr>
              <a:spLocks/>
            </p:cNvSpPr>
            <p:nvPr/>
          </p:nvSpPr>
          <p:spPr bwMode="auto">
            <a:xfrm rot="-5446501">
              <a:off x="2826" y="3157"/>
              <a:ext cx="296" cy="721"/>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 name="Text Box 67"/>
            <p:cNvSpPr txBox="1">
              <a:spLocks noChangeArrowheads="1"/>
            </p:cNvSpPr>
            <p:nvPr/>
          </p:nvSpPr>
          <p:spPr bwMode="auto">
            <a:xfrm>
              <a:off x="1497" y="3610"/>
              <a:ext cx="5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sz="4000" b="1">
                  <a:solidFill>
                    <a:srgbClr val="9C4E00"/>
                  </a:solidFill>
                  <a:latin typeface="Times New Roman" pitchFamily="18" charset="0"/>
                </a:rPr>
                <a:t>T</a:t>
              </a:r>
              <a:r>
                <a:rPr kumimoji="1" lang="en-US" altLang="zh-CN" sz="4000" b="1" baseline="-25000">
                  <a:solidFill>
                    <a:srgbClr val="9C4E00"/>
                  </a:solidFill>
                  <a:latin typeface="Times New Roman" pitchFamily="18" charset="0"/>
                </a:rPr>
                <a:t>1</a:t>
              </a:r>
              <a:endParaRPr kumimoji="1" lang="en-US" altLang="zh-CN" sz="2400">
                <a:latin typeface="Times New Roman" pitchFamily="18" charset="0"/>
              </a:endParaRPr>
            </a:p>
          </p:txBody>
        </p:sp>
        <p:sp>
          <p:nvSpPr>
            <p:cNvPr id="5130" name="Text Box 68"/>
            <p:cNvSpPr txBox="1">
              <a:spLocks noChangeArrowheads="1"/>
            </p:cNvSpPr>
            <p:nvPr/>
          </p:nvSpPr>
          <p:spPr bwMode="auto">
            <a:xfrm>
              <a:off x="4006" y="3628"/>
              <a:ext cx="5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sz="4000" b="1">
                  <a:solidFill>
                    <a:srgbClr val="003300"/>
                  </a:solidFill>
                  <a:latin typeface="Times New Roman" pitchFamily="18" charset="0"/>
                </a:rPr>
                <a:t>T</a:t>
              </a:r>
              <a:r>
                <a:rPr kumimoji="1" lang="en-US" altLang="zh-CN" sz="4000" b="1" baseline="-25000">
                  <a:solidFill>
                    <a:srgbClr val="003300"/>
                  </a:solidFill>
                  <a:latin typeface="Times New Roman" pitchFamily="18" charset="0"/>
                </a:rPr>
                <a:t>3</a:t>
              </a:r>
              <a:endParaRPr kumimoji="1" lang="en-US" altLang="zh-CN" sz="2400">
                <a:solidFill>
                  <a:srgbClr val="003300"/>
                </a:solidFill>
                <a:latin typeface="Times New Roman" pitchFamily="18" charset="0"/>
              </a:endParaRPr>
            </a:p>
          </p:txBody>
        </p:sp>
        <p:sp>
          <p:nvSpPr>
            <p:cNvPr id="5131" name="Text Box 69"/>
            <p:cNvSpPr txBox="1">
              <a:spLocks noChangeArrowheads="1"/>
            </p:cNvSpPr>
            <p:nvPr/>
          </p:nvSpPr>
          <p:spPr bwMode="auto">
            <a:xfrm>
              <a:off x="2845" y="3601"/>
              <a:ext cx="5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sz="4000" b="1">
                  <a:solidFill>
                    <a:srgbClr val="6600CC"/>
                  </a:solidFill>
                  <a:latin typeface="Times New Roman" pitchFamily="18" charset="0"/>
                </a:rPr>
                <a:t>T</a:t>
              </a:r>
              <a:r>
                <a:rPr kumimoji="1" lang="en-US" altLang="zh-CN" sz="4000" b="1" baseline="-25000">
                  <a:solidFill>
                    <a:srgbClr val="6600CC"/>
                  </a:solidFill>
                  <a:latin typeface="Times New Roman" pitchFamily="18" charset="0"/>
                </a:rPr>
                <a:t>2</a:t>
              </a:r>
              <a:endParaRPr kumimoji="1" lang="en-US" altLang="zh-CN" sz="2400">
                <a:latin typeface="Times New Roman" pitchFamily="18" charset="0"/>
              </a:endParaRPr>
            </a:p>
          </p:txBody>
        </p:sp>
        <p:sp>
          <p:nvSpPr>
            <p:cNvPr id="5132" name="Line 70"/>
            <p:cNvSpPr>
              <a:spLocks noChangeShapeType="1"/>
            </p:cNvSpPr>
            <p:nvPr/>
          </p:nvSpPr>
          <p:spPr bwMode="auto">
            <a:xfrm>
              <a:off x="548" y="3361"/>
              <a:ext cx="0" cy="336"/>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Text Box 71"/>
            <p:cNvSpPr txBox="1">
              <a:spLocks noChangeArrowheads="1"/>
            </p:cNvSpPr>
            <p:nvPr/>
          </p:nvSpPr>
          <p:spPr bwMode="auto">
            <a:xfrm>
              <a:off x="182" y="3562"/>
              <a:ext cx="7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4000">
                  <a:solidFill>
                    <a:srgbClr val="FF0000"/>
                  </a:solidFill>
                  <a:latin typeface="Times New Roman" pitchFamily="18" charset="0"/>
                  <a:ea typeface="隶书" pitchFamily="49" charset="-122"/>
                </a:rPr>
                <a:t>树根</a:t>
              </a:r>
              <a:endParaRPr kumimoji="1" lang="zh-CN" altLang="en-US" sz="2400">
                <a:latin typeface="Times New Roman" pitchFamily="18" charset="0"/>
              </a:endParaRPr>
            </a:p>
          </p:txBody>
        </p:sp>
      </p:grpSp>
      <p:sp>
        <p:nvSpPr>
          <p:cNvPr id="5124" name="Rectangle 75"/>
          <p:cNvSpPr>
            <a:spLocks noChangeArrowheads="1"/>
          </p:cNvSpPr>
          <p:nvPr/>
        </p:nvSpPr>
        <p:spPr bwMode="auto">
          <a:xfrm>
            <a:off x="642938" y="889000"/>
            <a:ext cx="77470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a:solidFill>
                  <a:srgbClr val="000066"/>
                </a:solidFill>
              </a:rPr>
              <a:t>树的定义</a:t>
            </a:r>
            <a:r>
              <a:rPr lang="en-US" altLang="zh-CN" sz="3200" b="1">
                <a:solidFill>
                  <a:srgbClr val="000066"/>
                </a:solidFill>
                <a:latin typeface="Arial" charset="0"/>
              </a:rPr>
              <a:t>——</a:t>
            </a:r>
            <a:r>
              <a:rPr lang="zh-CN" altLang="en-US" sz="3200" b="1">
                <a:solidFill>
                  <a:srgbClr val="000066"/>
                </a:solidFill>
              </a:rPr>
              <a:t>示例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109728" y="941388"/>
            <a:ext cx="8863584" cy="5640387"/>
          </a:xfrm>
        </p:spPr>
        <p:txBody>
          <a:bodyPr/>
          <a:lstStyle/>
          <a:p>
            <a:pPr eaLnBrk="1" hangingPunct="1"/>
            <a:r>
              <a:rPr lang="zh-CN" altLang="en-US" dirty="0" smtClean="0"/>
              <a:t>二叉树的遍历</a:t>
            </a:r>
          </a:p>
          <a:p>
            <a:pPr lvl="1" eaLnBrk="1" hangingPunct="1"/>
            <a:r>
              <a:rPr lang="zh-CN" altLang="en-US" dirty="0" smtClean="0"/>
              <a:t>遍历二叉树可以有三条搜索路径</a:t>
            </a:r>
          </a:p>
          <a:p>
            <a:pPr lvl="2" algn="just" eaLnBrk="1" hangingPunct="1">
              <a:lnSpc>
                <a:spcPct val="110000"/>
              </a:lnSpc>
            </a:pPr>
            <a:r>
              <a:rPr lang="zh-CN" altLang="en-US" dirty="0" smtClean="0"/>
              <a:t>先上后下的按层次遍历</a:t>
            </a:r>
          </a:p>
          <a:p>
            <a:pPr lvl="2" algn="just" eaLnBrk="1" hangingPunct="1">
              <a:lnSpc>
                <a:spcPct val="110000"/>
              </a:lnSpc>
            </a:pPr>
            <a:r>
              <a:rPr lang="zh-CN" altLang="en-US" dirty="0" smtClean="0"/>
              <a:t>先左（子树）后右（子树）的遍历</a:t>
            </a:r>
          </a:p>
          <a:p>
            <a:pPr lvl="2" algn="just" eaLnBrk="1" hangingPunct="1">
              <a:lnSpc>
                <a:spcPct val="110000"/>
              </a:lnSpc>
            </a:pPr>
            <a:r>
              <a:rPr lang="zh-CN" altLang="en-US" dirty="0" smtClean="0"/>
              <a:t>先右（子树）后左（子树）的遍历</a:t>
            </a:r>
          </a:p>
          <a:p>
            <a:pPr lvl="1" eaLnBrk="1" hangingPunct="1"/>
            <a:r>
              <a:rPr kumimoji="1" lang="zh-CN" altLang="en-US" dirty="0" smtClean="0"/>
              <a:t>若规定二叉树中必须先左后右</a:t>
            </a:r>
            <a:r>
              <a:rPr kumimoji="1" lang="zh-CN" altLang="en-US" dirty="0"/>
              <a:t>（</a:t>
            </a:r>
            <a:r>
              <a:rPr kumimoji="1" lang="zh-CN" altLang="en-US" dirty="0" smtClean="0"/>
              <a:t>左右顺序不能颠倒</a:t>
            </a:r>
            <a:r>
              <a:rPr kumimoji="1" lang="zh-CN" altLang="en-US" dirty="0"/>
              <a:t>）</a:t>
            </a:r>
            <a:r>
              <a:rPr kumimoji="1" lang="zh-CN" altLang="en-US" dirty="0" smtClean="0"/>
              <a:t>，则只有</a:t>
            </a:r>
            <a:r>
              <a:rPr kumimoji="1" lang="en-US" altLang="zh-CN" dirty="0" smtClean="0">
                <a:latin typeface="宋体" charset="-122"/>
              </a:rPr>
              <a:t>TLR</a:t>
            </a:r>
            <a:r>
              <a:rPr kumimoji="1" lang="zh-CN" altLang="en-US" dirty="0" smtClean="0">
                <a:latin typeface="宋体" charset="-122"/>
              </a:rPr>
              <a:t>、</a:t>
            </a:r>
            <a:r>
              <a:rPr kumimoji="1" lang="en-US" altLang="zh-CN" dirty="0" smtClean="0">
                <a:latin typeface="宋体" charset="-122"/>
              </a:rPr>
              <a:t>LTR</a:t>
            </a:r>
            <a:r>
              <a:rPr kumimoji="1" lang="zh-CN" altLang="en-US" dirty="0" smtClean="0">
                <a:latin typeface="宋体" charset="-122"/>
              </a:rPr>
              <a:t>、</a:t>
            </a:r>
            <a:r>
              <a:rPr kumimoji="1" lang="en-US" altLang="zh-CN" dirty="0" smtClean="0">
                <a:latin typeface="宋体" charset="-122"/>
              </a:rPr>
              <a:t>LRT</a:t>
            </a:r>
            <a:r>
              <a:rPr kumimoji="1" lang="zh-CN" altLang="en-US" dirty="0" smtClean="0"/>
              <a:t>三种遍历规则</a:t>
            </a:r>
          </a:p>
          <a:p>
            <a:pPr lvl="2" algn="just" eaLnBrk="1" hangingPunct="1">
              <a:lnSpc>
                <a:spcPct val="110000"/>
              </a:lnSpc>
            </a:pPr>
            <a:r>
              <a:rPr kumimoji="1" lang="en-US" altLang="zh-CN" dirty="0" smtClean="0">
                <a:latin typeface="宋体" charset="-122"/>
              </a:rPr>
              <a:t>TLR</a:t>
            </a:r>
            <a:r>
              <a:rPr kumimoji="1" lang="zh-CN" altLang="en-US" dirty="0" smtClean="0">
                <a:latin typeface="宋体" charset="-122"/>
              </a:rPr>
              <a:t>称为前根遍历</a:t>
            </a:r>
            <a:r>
              <a:rPr kumimoji="1" lang="en-US" altLang="zh-CN" dirty="0" smtClean="0">
                <a:latin typeface="宋体" charset="-122"/>
              </a:rPr>
              <a:t>(</a:t>
            </a:r>
            <a:r>
              <a:rPr kumimoji="1" lang="zh-CN" altLang="en-US" dirty="0" smtClean="0">
                <a:latin typeface="宋体" charset="-122"/>
              </a:rPr>
              <a:t>或前序遍历、先序遍历、先根遍历</a:t>
            </a:r>
            <a:r>
              <a:rPr kumimoji="1" lang="en-US" altLang="zh-CN" dirty="0" smtClean="0">
                <a:latin typeface="宋体" charset="-122"/>
              </a:rPr>
              <a:t>)</a:t>
            </a:r>
          </a:p>
          <a:p>
            <a:pPr lvl="2" algn="just" eaLnBrk="1" hangingPunct="1">
              <a:lnSpc>
                <a:spcPct val="110000"/>
              </a:lnSpc>
            </a:pPr>
            <a:r>
              <a:rPr kumimoji="1" lang="en-US" altLang="zh-CN" dirty="0" smtClean="0">
                <a:latin typeface="宋体" charset="-122"/>
              </a:rPr>
              <a:t>LTR</a:t>
            </a:r>
            <a:r>
              <a:rPr kumimoji="1" lang="zh-CN" altLang="en-US" dirty="0" smtClean="0">
                <a:latin typeface="宋体" charset="-122"/>
              </a:rPr>
              <a:t>称为中根遍历</a:t>
            </a:r>
            <a:r>
              <a:rPr kumimoji="1" lang="en-US" altLang="zh-CN" dirty="0" smtClean="0">
                <a:latin typeface="宋体" charset="-122"/>
              </a:rPr>
              <a:t>(</a:t>
            </a:r>
            <a:r>
              <a:rPr kumimoji="1" lang="zh-CN" altLang="en-US" dirty="0" smtClean="0">
                <a:latin typeface="宋体" charset="-122"/>
              </a:rPr>
              <a:t>或中序遍历</a:t>
            </a:r>
            <a:r>
              <a:rPr kumimoji="1" lang="en-US" altLang="zh-CN" dirty="0" smtClean="0">
                <a:latin typeface="宋体" charset="-122"/>
              </a:rPr>
              <a:t>)</a:t>
            </a:r>
          </a:p>
          <a:p>
            <a:pPr lvl="2" algn="just" eaLnBrk="1" hangingPunct="1">
              <a:lnSpc>
                <a:spcPct val="110000"/>
              </a:lnSpc>
            </a:pPr>
            <a:r>
              <a:rPr kumimoji="1" lang="en-US" altLang="zh-CN" dirty="0" smtClean="0">
                <a:latin typeface="宋体" charset="-122"/>
              </a:rPr>
              <a:t>LRT</a:t>
            </a:r>
            <a:r>
              <a:rPr kumimoji="1" lang="zh-CN" altLang="en-US" dirty="0" smtClean="0">
                <a:latin typeface="宋体" charset="-122"/>
              </a:rPr>
              <a:t>称为后根遍历</a:t>
            </a:r>
            <a:r>
              <a:rPr kumimoji="1" lang="en-US" altLang="zh-CN" dirty="0" smtClean="0">
                <a:latin typeface="宋体" charset="-122"/>
              </a:rPr>
              <a:t>(</a:t>
            </a:r>
            <a:r>
              <a:rPr kumimoji="1" lang="zh-CN" altLang="en-US" dirty="0" smtClean="0">
                <a:latin typeface="宋体" charset="-122"/>
              </a:rPr>
              <a:t>或后序遍历</a:t>
            </a:r>
            <a:r>
              <a:rPr kumimoji="1" lang="en-US" altLang="zh-CN" dirty="0" smtClean="0">
                <a:latin typeface="宋体" charset="-122"/>
              </a:rPr>
              <a:t>)</a:t>
            </a:r>
          </a:p>
        </p:txBody>
      </p:sp>
      <p:grpSp>
        <p:nvGrpSpPr>
          <p:cNvPr id="40963" name="Group 3"/>
          <p:cNvGrpSpPr>
            <a:grpSpLocks/>
          </p:cNvGrpSpPr>
          <p:nvPr/>
        </p:nvGrpSpPr>
        <p:grpSpPr bwMode="auto">
          <a:xfrm>
            <a:off x="6999288" y="1539875"/>
            <a:ext cx="1401762" cy="1589088"/>
            <a:chOff x="1152" y="1776"/>
            <a:chExt cx="1248" cy="1440"/>
          </a:xfrm>
        </p:grpSpPr>
        <p:grpSp>
          <p:nvGrpSpPr>
            <p:cNvPr id="40964" name="Group 4"/>
            <p:cNvGrpSpPr>
              <a:grpSpLocks/>
            </p:cNvGrpSpPr>
            <p:nvPr/>
          </p:nvGrpSpPr>
          <p:grpSpPr bwMode="auto">
            <a:xfrm>
              <a:off x="1152" y="1872"/>
              <a:ext cx="1248" cy="1344"/>
              <a:chOff x="1152" y="1632"/>
              <a:chExt cx="1248" cy="1344"/>
            </a:xfrm>
          </p:grpSpPr>
          <p:sp>
            <p:nvSpPr>
              <p:cNvPr id="40966" name="Oval 5"/>
              <p:cNvSpPr>
                <a:spLocks noChangeArrowheads="1"/>
              </p:cNvSpPr>
              <p:nvPr/>
            </p:nvSpPr>
            <p:spPr bwMode="auto">
              <a:xfrm>
                <a:off x="1632" y="1920"/>
                <a:ext cx="336" cy="336"/>
              </a:xfrm>
              <a:prstGeom prst="ellipse">
                <a:avLst/>
              </a:prstGeom>
              <a:solidFill>
                <a:srgbClr val="FF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T</a:t>
                </a:r>
              </a:p>
            </p:txBody>
          </p:sp>
          <p:sp>
            <p:nvSpPr>
              <p:cNvPr id="40967" name="Oval 6"/>
              <p:cNvSpPr>
                <a:spLocks noChangeArrowheads="1"/>
              </p:cNvSpPr>
              <p:nvPr/>
            </p:nvSpPr>
            <p:spPr bwMode="auto">
              <a:xfrm>
                <a:off x="2064" y="2640"/>
                <a:ext cx="336" cy="336"/>
              </a:xfrm>
              <a:prstGeom prst="ellipse">
                <a:avLst/>
              </a:prstGeom>
              <a:solidFill>
                <a:srgbClr val="FF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R</a:t>
                </a:r>
              </a:p>
            </p:txBody>
          </p:sp>
          <p:sp>
            <p:nvSpPr>
              <p:cNvPr id="40968" name="Oval 7"/>
              <p:cNvSpPr>
                <a:spLocks noChangeArrowheads="1"/>
              </p:cNvSpPr>
              <p:nvPr/>
            </p:nvSpPr>
            <p:spPr bwMode="auto">
              <a:xfrm>
                <a:off x="1152" y="2640"/>
                <a:ext cx="336" cy="336"/>
              </a:xfrm>
              <a:prstGeom prst="ellipse">
                <a:avLst/>
              </a:prstGeom>
              <a:solidFill>
                <a:srgbClr val="FF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L</a:t>
                </a:r>
              </a:p>
            </p:txBody>
          </p:sp>
          <p:sp>
            <p:nvSpPr>
              <p:cNvPr id="40969" name="Line 8"/>
              <p:cNvSpPr>
                <a:spLocks noChangeShapeType="1"/>
              </p:cNvSpPr>
              <p:nvPr/>
            </p:nvSpPr>
            <p:spPr bwMode="auto">
              <a:xfrm flipH="1">
                <a:off x="1344" y="2208"/>
                <a:ext cx="336" cy="43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0970" name="Line 9"/>
              <p:cNvSpPr>
                <a:spLocks noChangeShapeType="1"/>
              </p:cNvSpPr>
              <p:nvPr/>
            </p:nvSpPr>
            <p:spPr bwMode="auto">
              <a:xfrm>
                <a:off x="1920" y="2208"/>
                <a:ext cx="288" cy="43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0971" name="Line 10"/>
              <p:cNvSpPr>
                <a:spLocks noChangeShapeType="1"/>
              </p:cNvSpPr>
              <p:nvPr/>
            </p:nvSpPr>
            <p:spPr bwMode="auto">
              <a:xfrm>
                <a:off x="1776" y="1632"/>
                <a:ext cx="0" cy="288"/>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40965" name="Text Box 11"/>
            <p:cNvSpPr txBox="1">
              <a:spLocks noChangeArrowheads="1"/>
            </p:cNvSpPr>
            <p:nvPr/>
          </p:nvSpPr>
          <p:spPr bwMode="auto">
            <a:xfrm>
              <a:off x="1777" y="1776"/>
              <a:ext cx="479" cy="41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spcBef>
                  <a:spcPct val="50000"/>
                </a:spcBef>
                <a:buClr>
                  <a:schemeClr val="accent1"/>
                </a:buClr>
                <a:buSzPct val="80000"/>
                <a:buFont typeface="Wingdings" pitchFamily="2" charset="2"/>
                <a:buNone/>
              </a:pPr>
              <a:r>
                <a:rPr kumimoji="1" lang="en-US" altLang="zh-CN" sz="2000">
                  <a:solidFill>
                    <a:srgbClr val="000066"/>
                  </a:solidFill>
                  <a:latin typeface="Times New Roman" pitchFamily="18" charset="0"/>
                  <a:ea typeface="楷体_GB2312" pitchFamily="49" charset="-122"/>
                </a:rPr>
                <a:t>T</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109728" y="941388"/>
            <a:ext cx="8900160" cy="5640387"/>
          </a:xfrm>
        </p:spPr>
        <p:txBody>
          <a:bodyPr/>
          <a:lstStyle/>
          <a:p>
            <a:pPr eaLnBrk="1" hangingPunct="1"/>
            <a:r>
              <a:rPr lang="zh-CN" altLang="en-US" dirty="0" smtClean="0"/>
              <a:t>二叉树的遍历</a:t>
            </a:r>
            <a:r>
              <a:rPr lang="en-US" altLang="zh-CN" dirty="0" smtClean="0">
                <a:latin typeface="Arial" charset="0"/>
              </a:rPr>
              <a:t>——</a:t>
            </a:r>
            <a:r>
              <a:rPr lang="zh-CN" altLang="en-US" dirty="0" smtClean="0"/>
              <a:t>常用方法</a:t>
            </a:r>
          </a:p>
          <a:p>
            <a:pPr lvl="1" eaLnBrk="1" hangingPunct="1"/>
            <a:r>
              <a:rPr lang="zh-CN" altLang="en-US" dirty="0" smtClean="0"/>
              <a:t>先序遍历</a:t>
            </a:r>
          </a:p>
          <a:p>
            <a:pPr lvl="2" eaLnBrk="1" hangingPunct="1"/>
            <a:r>
              <a:rPr lang="zh-CN" altLang="en-US" dirty="0" smtClean="0">
                <a:solidFill>
                  <a:srgbClr val="FF0000"/>
                </a:solidFill>
              </a:rPr>
              <a:t>先</a:t>
            </a:r>
            <a:r>
              <a:rPr lang="zh-CN" altLang="en-US" dirty="0" smtClean="0"/>
              <a:t>访问</a:t>
            </a:r>
            <a:r>
              <a:rPr lang="zh-CN" altLang="en-US" dirty="0" smtClean="0">
                <a:solidFill>
                  <a:srgbClr val="FF0000"/>
                </a:solidFill>
              </a:rPr>
              <a:t>根结点</a:t>
            </a:r>
            <a:r>
              <a:rPr lang="zh-CN" altLang="en-US" dirty="0"/>
              <a:t>，</a:t>
            </a:r>
            <a:r>
              <a:rPr lang="zh-CN" altLang="en-US" dirty="0" smtClean="0"/>
              <a:t>然</a:t>
            </a:r>
            <a:r>
              <a:rPr lang="zh-CN" altLang="en-US" dirty="0" smtClean="0">
                <a:solidFill>
                  <a:srgbClr val="FF0000"/>
                </a:solidFill>
              </a:rPr>
              <a:t>后</a:t>
            </a:r>
            <a:r>
              <a:rPr lang="zh-CN" altLang="en-US" dirty="0" smtClean="0"/>
              <a:t>分别先序遍历</a:t>
            </a:r>
            <a:r>
              <a:rPr lang="zh-CN" altLang="en-US" dirty="0" smtClean="0">
                <a:solidFill>
                  <a:srgbClr val="FF0000"/>
                </a:solidFill>
              </a:rPr>
              <a:t>左子树</a:t>
            </a:r>
            <a:r>
              <a:rPr lang="zh-CN" altLang="en-US" dirty="0" smtClean="0"/>
              <a:t>和</a:t>
            </a:r>
            <a:r>
              <a:rPr lang="zh-CN" altLang="en-US" dirty="0" smtClean="0">
                <a:solidFill>
                  <a:srgbClr val="FF0000"/>
                </a:solidFill>
              </a:rPr>
              <a:t>右子树</a:t>
            </a:r>
          </a:p>
          <a:p>
            <a:pPr lvl="2" eaLnBrk="1" hangingPunct="1"/>
            <a:r>
              <a:rPr lang="zh-CN" altLang="en-US" dirty="0" smtClean="0"/>
              <a:t>根结点最先遍历</a:t>
            </a:r>
          </a:p>
          <a:p>
            <a:pPr lvl="1" eaLnBrk="1" hangingPunct="1"/>
            <a:r>
              <a:rPr lang="zh-CN" altLang="en-US" dirty="0" smtClean="0"/>
              <a:t>中序遍历</a:t>
            </a:r>
          </a:p>
          <a:p>
            <a:pPr lvl="2" eaLnBrk="1" hangingPunct="1"/>
            <a:r>
              <a:rPr lang="zh-CN" altLang="en-US" sz="2000" dirty="0" smtClean="0">
                <a:solidFill>
                  <a:srgbClr val="FF0000"/>
                </a:solidFill>
              </a:rPr>
              <a:t>先</a:t>
            </a:r>
            <a:r>
              <a:rPr lang="zh-CN" altLang="en-US" sz="2000" dirty="0" smtClean="0"/>
              <a:t>中序遍历</a:t>
            </a:r>
            <a:r>
              <a:rPr lang="zh-CN" altLang="en-US" sz="2000" dirty="0" smtClean="0">
                <a:solidFill>
                  <a:srgbClr val="FF0000"/>
                </a:solidFill>
              </a:rPr>
              <a:t>左子树</a:t>
            </a:r>
            <a:r>
              <a:rPr lang="zh-CN" altLang="en-US" sz="2000" dirty="0" smtClean="0"/>
              <a:t>，然</a:t>
            </a:r>
            <a:r>
              <a:rPr lang="zh-CN" altLang="en-US" sz="2000" dirty="0" smtClean="0">
                <a:solidFill>
                  <a:srgbClr val="FF0000"/>
                </a:solidFill>
              </a:rPr>
              <a:t>后</a:t>
            </a:r>
            <a:r>
              <a:rPr lang="zh-CN" altLang="en-US" sz="2000" dirty="0" smtClean="0"/>
              <a:t>访问</a:t>
            </a:r>
            <a:r>
              <a:rPr lang="zh-CN" altLang="en-US" sz="2000" dirty="0" smtClean="0">
                <a:solidFill>
                  <a:srgbClr val="FF0000"/>
                </a:solidFill>
              </a:rPr>
              <a:t>根结点</a:t>
            </a:r>
            <a:r>
              <a:rPr lang="zh-CN" altLang="en-US" sz="2000" dirty="0" smtClean="0"/>
              <a:t>，最</a:t>
            </a:r>
            <a:r>
              <a:rPr lang="zh-CN" altLang="en-US" sz="2000" dirty="0" smtClean="0">
                <a:solidFill>
                  <a:srgbClr val="FF0000"/>
                </a:solidFill>
              </a:rPr>
              <a:t>后</a:t>
            </a:r>
            <a:r>
              <a:rPr lang="zh-CN" altLang="en-US" sz="2000" dirty="0" smtClean="0"/>
              <a:t>中序遍历</a:t>
            </a:r>
            <a:r>
              <a:rPr lang="zh-CN" altLang="en-US" sz="2000" dirty="0" smtClean="0">
                <a:solidFill>
                  <a:srgbClr val="FF0000"/>
                </a:solidFill>
              </a:rPr>
              <a:t>右子树</a:t>
            </a:r>
          </a:p>
          <a:p>
            <a:pPr lvl="2" eaLnBrk="1" hangingPunct="1"/>
            <a:r>
              <a:rPr lang="zh-CN" altLang="en-US" dirty="0" smtClean="0"/>
              <a:t>根在中间</a:t>
            </a:r>
          </a:p>
          <a:p>
            <a:pPr lvl="1" eaLnBrk="1" hangingPunct="1"/>
            <a:r>
              <a:rPr lang="zh-CN" altLang="en-US" dirty="0" smtClean="0"/>
              <a:t>后序遍历</a:t>
            </a:r>
          </a:p>
          <a:p>
            <a:pPr lvl="2" eaLnBrk="1" hangingPunct="1"/>
            <a:r>
              <a:rPr lang="zh-CN" altLang="en-US" dirty="0" smtClean="0">
                <a:solidFill>
                  <a:srgbClr val="FF0000"/>
                </a:solidFill>
              </a:rPr>
              <a:t>先</a:t>
            </a:r>
            <a:r>
              <a:rPr lang="zh-CN" altLang="en-US" dirty="0" smtClean="0"/>
              <a:t>后序遍历</a:t>
            </a:r>
            <a:r>
              <a:rPr lang="zh-CN" altLang="en-US" dirty="0" smtClean="0">
                <a:solidFill>
                  <a:srgbClr val="FF0000"/>
                </a:solidFill>
              </a:rPr>
              <a:t>左、右子树</a:t>
            </a:r>
            <a:r>
              <a:rPr lang="zh-CN" altLang="en-US" dirty="0" smtClean="0"/>
              <a:t>，然</a:t>
            </a:r>
            <a:r>
              <a:rPr lang="zh-CN" altLang="en-US" dirty="0" smtClean="0">
                <a:solidFill>
                  <a:srgbClr val="FF0000"/>
                </a:solidFill>
              </a:rPr>
              <a:t>后</a:t>
            </a:r>
            <a:r>
              <a:rPr lang="zh-CN" altLang="en-US" dirty="0" smtClean="0"/>
              <a:t>访问</a:t>
            </a:r>
            <a:r>
              <a:rPr lang="zh-CN" altLang="en-US" dirty="0" smtClean="0">
                <a:solidFill>
                  <a:srgbClr val="FF0000"/>
                </a:solidFill>
              </a:rPr>
              <a:t>根结点</a:t>
            </a:r>
          </a:p>
          <a:p>
            <a:pPr lvl="2" eaLnBrk="1" hangingPunct="1"/>
            <a:r>
              <a:rPr lang="zh-CN" altLang="en-US" dirty="0" smtClean="0"/>
              <a:t>根在最后</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6"/>
          <p:cNvSpPr>
            <a:spLocks noChangeArrowheads="1"/>
          </p:cNvSpPr>
          <p:nvPr/>
        </p:nvSpPr>
        <p:spPr bwMode="auto">
          <a:xfrm>
            <a:off x="256033" y="898525"/>
            <a:ext cx="8349806" cy="564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二叉树的遍历</a:t>
            </a:r>
            <a:r>
              <a:rPr lang="en-US" altLang="zh-CN" sz="3200" b="1" dirty="0">
                <a:solidFill>
                  <a:srgbClr val="000066"/>
                </a:solidFill>
                <a:latin typeface="Arial" charset="0"/>
              </a:rPr>
              <a:t>——</a:t>
            </a:r>
            <a:r>
              <a:rPr lang="zh-CN" altLang="en-US" sz="3200" b="1" dirty="0">
                <a:solidFill>
                  <a:srgbClr val="000066"/>
                </a:solidFill>
              </a:rPr>
              <a:t>先序</a:t>
            </a:r>
            <a:r>
              <a:rPr lang="zh-CN" altLang="en-US" sz="3200" b="1" dirty="0" smtClean="0">
                <a:solidFill>
                  <a:srgbClr val="000066"/>
                </a:solidFill>
              </a:rPr>
              <a:t>遍历（</a:t>
            </a:r>
            <a:r>
              <a:rPr lang="en-US" altLang="zh-CN" sz="3200" b="1" dirty="0">
                <a:solidFill>
                  <a:srgbClr val="000066"/>
                </a:solidFill>
              </a:rPr>
              <a:t>pre-order</a:t>
            </a:r>
            <a:r>
              <a:rPr lang="zh-CN" altLang="en-US" sz="3200" b="1" dirty="0" smtClean="0">
                <a:solidFill>
                  <a:srgbClr val="000066"/>
                </a:solidFill>
              </a:rPr>
              <a:t>）</a:t>
            </a:r>
            <a:endParaRPr lang="zh-CN" altLang="en-US" sz="3200" b="1" dirty="0">
              <a:solidFill>
                <a:srgbClr val="000066"/>
              </a:solidFill>
            </a:endParaRP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递归算法</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若二叉树为空树，则空操作</a:t>
            </a:r>
            <a:r>
              <a:rPr kumimoji="1" lang="zh-CN" altLang="en-US" sz="2400" b="1" dirty="0" smtClean="0">
                <a:solidFill>
                  <a:srgbClr val="000066"/>
                </a:solidFill>
              </a:rPr>
              <a:t>；</a:t>
            </a:r>
            <a:endParaRPr kumimoji="1" lang="en-US" altLang="zh-CN" sz="2400" b="1" dirty="0" smtClean="0">
              <a:solidFill>
                <a:srgbClr val="000066"/>
              </a:solidFill>
            </a:endParaRPr>
          </a:p>
          <a:p>
            <a:pPr marL="1304925" lvl="2" indent="-395288">
              <a:spcBef>
                <a:spcPct val="20000"/>
              </a:spcBef>
              <a:buClr>
                <a:schemeClr val="accent2"/>
              </a:buClr>
              <a:buFont typeface="Wingdings" pitchFamily="2" charset="2"/>
              <a:buChar char="o"/>
            </a:pPr>
            <a:r>
              <a:rPr kumimoji="1" lang="zh-CN" altLang="en-US" sz="2400" b="1" dirty="0" smtClean="0">
                <a:solidFill>
                  <a:srgbClr val="000066"/>
                </a:solidFill>
              </a:rPr>
              <a:t>否则，访问</a:t>
            </a:r>
            <a:r>
              <a:rPr kumimoji="1" lang="zh-CN" altLang="en-US" sz="2400" b="1" dirty="0">
                <a:solidFill>
                  <a:srgbClr val="000066"/>
                </a:solidFill>
              </a:rPr>
              <a:t>根结点</a:t>
            </a:r>
            <a:r>
              <a:rPr kumimoji="1" lang="zh-CN" altLang="en-US" sz="2400" b="1" dirty="0" smtClean="0">
                <a:solidFill>
                  <a:srgbClr val="000066"/>
                </a:solidFill>
              </a:rPr>
              <a:t>；</a:t>
            </a:r>
            <a:endParaRPr kumimoji="1" lang="en-US" altLang="zh-CN" sz="2400" b="1" dirty="0" smtClean="0">
              <a:solidFill>
                <a:srgbClr val="000066"/>
              </a:solidFill>
            </a:endParaRPr>
          </a:p>
          <a:p>
            <a:pPr marL="1304925" lvl="2" indent="-395288">
              <a:spcBef>
                <a:spcPct val="20000"/>
              </a:spcBef>
              <a:buClr>
                <a:schemeClr val="accent2"/>
              </a:buClr>
              <a:buFont typeface="Wingdings" pitchFamily="2" charset="2"/>
              <a:buChar char="o"/>
            </a:pPr>
            <a:r>
              <a:rPr kumimoji="1" lang="zh-CN" altLang="en-US" sz="2400" b="1" dirty="0" smtClean="0">
                <a:solidFill>
                  <a:srgbClr val="000066"/>
                </a:solidFill>
              </a:rPr>
              <a:t>先</a:t>
            </a:r>
            <a:r>
              <a:rPr kumimoji="1" lang="zh-CN" altLang="en-US" sz="2400" b="1" dirty="0">
                <a:solidFill>
                  <a:srgbClr val="000066"/>
                </a:solidFill>
              </a:rPr>
              <a:t>序遍历左子树</a:t>
            </a:r>
            <a:r>
              <a:rPr kumimoji="1" lang="zh-CN" altLang="en-US" sz="2400" b="1" dirty="0" smtClean="0">
                <a:solidFill>
                  <a:srgbClr val="000066"/>
                </a:solidFill>
              </a:rPr>
              <a:t>；</a:t>
            </a:r>
            <a:endParaRPr kumimoji="1" lang="en-US" altLang="zh-CN" sz="2400" b="1" dirty="0" smtClean="0">
              <a:solidFill>
                <a:srgbClr val="000066"/>
              </a:solidFill>
            </a:endParaRPr>
          </a:p>
          <a:p>
            <a:pPr marL="1304925" lvl="2" indent="-395288">
              <a:spcBef>
                <a:spcPct val="20000"/>
              </a:spcBef>
              <a:buClr>
                <a:schemeClr val="accent2"/>
              </a:buClr>
              <a:buFont typeface="Wingdings" pitchFamily="2" charset="2"/>
              <a:buChar char="o"/>
            </a:pPr>
            <a:r>
              <a:rPr kumimoji="1" lang="zh-CN" altLang="en-US" sz="2400" b="1" dirty="0" smtClean="0">
                <a:solidFill>
                  <a:srgbClr val="000066"/>
                </a:solidFill>
              </a:rPr>
              <a:t>先</a:t>
            </a:r>
            <a:r>
              <a:rPr kumimoji="1" lang="zh-CN" altLang="en-US" sz="2400" b="1" dirty="0">
                <a:solidFill>
                  <a:srgbClr val="000066"/>
                </a:solidFill>
              </a:rPr>
              <a:t>序遍历右子树</a:t>
            </a:r>
          </a:p>
        </p:txBody>
      </p:sp>
      <p:sp>
        <p:nvSpPr>
          <p:cNvPr id="43011" name="Text Box 235"/>
          <p:cNvSpPr txBox="1">
            <a:spLocks noChangeArrowheads="1"/>
          </p:cNvSpPr>
          <p:nvPr/>
        </p:nvSpPr>
        <p:spPr bwMode="auto">
          <a:xfrm>
            <a:off x="2070100" y="60594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zh-CN"/>
          </a:p>
        </p:txBody>
      </p:sp>
      <p:sp>
        <p:nvSpPr>
          <p:cNvPr id="35063" name="Text Box 247"/>
          <p:cNvSpPr txBox="1">
            <a:spLocks noChangeArrowheads="1"/>
          </p:cNvSpPr>
          <p:nvPr/>
        </p:nvSpPr>
        <p:spPr bwMode="auto">
          <a:xfrm>
            <a:off x="4504944" y="2542413"/>
            <a:ext cx="4251485" cy="3477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smtClean="0">
                <a:solidFill>
                  <a:srgbClr val="000066"/>
                </a:solidFill>
                <a:latin typeface="Consolas" panose="020B0609020204030204" pitchFamily="49" charset="0"/>
              </a:rPr>
              <a:t>void preorder(</a:t>
            </a:r>
            <a:r>
              <a:rPr kumimoji="1" lang="en-US" altLang="zh-CN" sz="2000" b="1" dirty="0" err="1" smtClean="0">
                <a:solidFill>
                  <a:srgbClr val="000066"/>
                </a:solidFill>
                <a:latin typeface="Consolas" panose="020B0609020204030204" pitchFamily="49" charset="0"/>
              </a:rPr>
              <a:t>bitree</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*root)</a:t>
            </a:r>
          </a:p>
          <a:p>
            <a:pPr eaLnBrk="1" hangingPunct="1"/>
            <a:r>
              <a:rPr kumimoji="1" lang="en-US" altLang="zh-CN" sz="2000" b="1" dirty="0">
                <a:solidFill>
                  <a:srgbClr val="000066"/>
                </a:solidFill>
                <a:latin typeface="Consolas" panose="020B0609020204030204" pitchFamily="49" charset="0"/>
              </a:rPr>
              <a:t>{    </a:t>
            </a:r>
            <a:endParaRPr kumimoji="1" lang="en-US" altLang="zh-CN" sz="2000" b="1" dirty="0" smtClean="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bitree</a:t>
            </a:r>
            <a:r>
              <a:rPr kumimoji="1" lang="en-US" altLang="zh-CN" sz="2000" b="1" dirty="0" smtClean="0">
                <a:solidFill>
                  <a:srgbClr val="000066"/>
                </a:solidFill>
                <a:latin typeface="Consolas" panose="020B0609020204030204" pitchFamily="49" charset="0"/>
              </a:rPr>
              <a:t> *p</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 = root</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if(p != NULL</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printf</a:t>
            </a:r>
            <a:r>
              <a:rPr kumimoji="1" lang="en-US" altLang="zh-CN" sz="2000" b="1" dirty="0" smtClean="0">
                <a:solidFill>
                  <a:srgbClr val="000066"/>
                </a:solidFill>
                <a:latin typeface="Consolas" panose="020B0609020204030204" pitchFamily="49" charset="0"/>
              </a:rPr>
              <a:t>(“%c”, p-</a:t>
            </a:r>
            <a:r>
              <a:rPr kumimoji="1" lang="en-US" altLang="zh-CN" sz="2000" b="1" dirty="0">
                <a:solidFill>
                  <a:srgbClr val="000066"/>
                </a:solidFill>
                <a:latin typeface="Consolas" panose="020B0609020204030204" pitchFamily="49" charset="0"/>
              </a:rPr>
              <a:t>&gt;data);</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preorder(p-</a:t>
            </a:r>
            <a:r>
              <a:rPr kumimoji="1" lang="en-US" altLang="zh-CN" sz="2000" b="1" dirty="0">
                <a:solidFill>
                  <a:srgbClr val="000066"/>
                </a:solidFill>
                <a:latin typeface="Consolas" panose="020B0609020204030204" pitchFamily="49" charset="0"/>
              </a:rPr>
              <a:t>&gt;</a:t>
            </a:r>
            <a:r>
              <a:rPr kumimoji="1" lang="en-US" altLang="zh-CN" sz="2000" b="1" dirty="0" err="1">
                <a:solidFill>
                  <a:srgbClr val="000066"/>
                </a:solidFill>
                <a:latin typeface="Consolas" panose="020B0609020204030204" pitchFamily="49" charset="0"/>
              </a:rPr>
              <a:t>lchild</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preorder(p-</a:t>
            </a:r>
            <a:r>
              <a:rPr kumimoji="1" lang="en-US" altLang="zh-CN" sz="2000" b="1" dirty="0">
                <a:solidFill>
                  <a:srgbClr val="000066"/>
                </a:solidFill>
                <a:latin typeface="Consolas" panose="020B0609020204030204" pitchFamily="49" charset="0"/>
              </a:rPr>
              <a:t>&gt;</a:t>
            </a:r>
            <a:r>
              <a:rPr kumimoji="1" lang="en-US" altLang="zh-CN" sz="2000" b="1" dirty="0" err="1">
                <a:solidFill>
                  <a:srgbClr val="000066"/>
                </a:solidFill>
                <a:latin typeface="Consolas" panose="020B0609020204030204" pitchFamily="49" charset="0"/>
              </a:rPr>
              <a:t>rchild</a:t>
            </a:r>
            <a:r>
              <a:rPr kumimoji="1" lang="en-US" altLang="zh-CN" sz="2000" b="1" dirty="0" smtClean="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a:t>
            </a:r>
            <a:endParaRPr lang="en-US" altLang="zh-CN" sz="2000" b="1" dirty="0">
              <a:solidFill>
                <a:srgbClr val="000066"/>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63"/>
                                        </p:tgtEl>
                                        <p:attrNameLst>
                                          <p:attrName>style.visibility</p:attrName>
                                        </p:attrNameLst>
                                      </p:cBhvr>
                                      <p:to>
                                        <p:strVal val="visible"/>
                                      </p:to>
                                    </p:set>
                                    <p:animEffect transition="in" filter="blinds(horizontal)">
                                      <p:cBhvr>
                                        <p:cTn id="7" dur="500"/>
                                        <p:tgtEl>
                                          <p:spTgt spid="3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6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92125" y="898525"/>
            <a:ext cx="8085138" cy="564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二叉树的遍历</a:t>
            </a:r>
            <a:r>
              <a:rPr lang="en-US" altLang="zh-CN" sz="3200" b="1" dirty="0">
                <a:solidFill>
                  <a:srgbClr val="000066"/>
                </a:solidFill>
                <a:latin typeface="Arial" charset="0"/>
              </a:rPr>
              <a:t>——</a:t>
            </a:r>
            <a:r>
              <a:rPr lang="zh-CN" altLang="en-US" sz="3200" b="1" dirty="0">
                <a:solidFill>
                  <a:srgbClr val="000066"/>
                </a:solidFill>
              </a:rPr>
              <a:t>先序遍历</a:t>
            </a:r>
            <a:r>
              <a:rPr lang="en-US" altLang="zh-CN" sz="3200" b="1" dirty="0">
                <a:solidFill>
                  <a:srgbClr val="000066"/>
                </a:solidFill>
                <a:latin typeface="宋体" charset="-122"/>
              </a:rPr>
              <a:t>(1)</a:t>
            </a:r>
            <a:endParaRPr lang="en-US" altLang="zh-CN" sz="3200" b="1" dirty="0">
              <a:solidFill>
                <a:srgbClr val="000066"/>
              </a:solidFill>
            </a:endParaRP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例</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访问根结点</a:t>
            </a:r>
            <a:r>
              <a:rPr kumimoji="1" lang="en-US" altLang="zh-CN" sz="2400" b="1" dirty="0">
                <a:solidFill>
                  <a:srgbClr val="000066"/>
                </a:solidFill>
              </a:rPr>
              <a:t>A</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先序遍历左子树：即按 </a:t>
            </a:r>
            <a:r>
              <a:rPr kumimoji="1" lang="en-US" altLang="zh-CN" sz="2400" b="1" dirty="0">
                <a:solidFill>
                  <a:srgbClr val="000066"/>
                </a:solidFill>
              </a:rPr>
              <a:t>T L R </a:t>
            </a:r>
            <a:r>
              <a:rPr kumimoji="1" lang="zh-CN" altLang="en-US" sz="2400" b="1" dirty="0">
                <a:solidFill>
                  <a:srgbClr val="000066"/>
                </a:solidFill>
              </a:rPr>
              <a:t>的顺序遍历左子树</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先序遍历右子树：即按 </a:t>
            </a:r>
            <a:r>
              <a:rPr kumimoji="1" lang="en-US" altLang="zh-CN" sz="2400" b="1" dirty="0">
                <a:solidFill>
                  <a:srgbClr val="000066"/>
                </a:solidFill>
              </a:rPr>
              <a:t>T L R </a:t>
            </a:r>
            <a:r>
              <a:rPr kumimoji="1" lang="zh-CN" altLang="en-US" sz="2400" b="1" dirty="0">
                <a:solidFill>
                  <a:srgbClr val="000066"/>
                </a:solidFill>
              </a:rPr>
              <a:t>的顺序遍历右子树</a:t>
            </a:r>
          </a:p>
        </p:txBody>
      </p:sp>
      <p:sp>
        <p:nvSpPr>
          <p:cNvPr id="193539" name="Text Box 3"/>
          <p:cNvSpPr txBox="1">
            <a:spLocks noChangeArrowheads="1"/>
          </p:cNvSpPr>
          <p:nvPr/>
        </p:nvSpPr>
        <p:spPr bwMode="auto">
          <a:xfrm>
            <a:off x="5307013" y="4230688"/>
            <a:ext cx="3074987"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 B D E H I J K C F G</a:t>
            </a:r>
          </a:p>
        </p:txBody>
      </p:sp>
      <p:grpSp>
        <p:nvGrpSpPr>
          <p:cNvPr id="193540" name="Group 4"/>
          <p:cNvGrpSpPr>
            <a:grpSpLocks/>
          </p:cNvGrpSpPr>
          <p:nvPr/>
        </p:nvGrpSpPr>
        <p:grpSpPr bwMode="auto">
          <a:xfrm>
            <a:off x="1179513" y="3311525"/>
            <a:ext cx="3001962" cy="3238500"/>
            <a:chOff x="1986" y="294"/>
            <a:chExt cx="1891" cy="2040"/>
          </a:xfrm>
        </p:grpSpPr>
        <p:sp>
          <p:nvSpPr>
            <p:cNvPr id="44038" name="Oval 5"/>
            <p:cNvSpPr>
              <a:spLocks noChangeArrowheads="1"/>
            </p:cNvSpPr>
            <p:nvPr/>
          </p:nvSpPr>
          <p:spPr bwMode="auto">
            <a:xfrm>
              <a:off x="2829" y="294"/>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A</a:t>
              </a:r>
            </a:p>
          </p:txBody>
        </p:sp>
        <p:sp>
          <p:nvSpPr>
            <p:cNvPr id="44039" name="Oval 6"/>
            <p:cNvSpPr>
              <a:spLocks noChangeArrowheads="1"/>
            </p:cNvSpPr>
            <p:nvPr/>
          </p:nvSpPr>
          <p:spPr bwMode="auto">
            <a:xfrm>
              <a:off x="2271" y="728"/>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B</a:t>
              </a:r>
            </a:p>
          </p:txBody>
        </p:sp>
        <p:sp>
          <p:nvSpPr>
            <p:cNvPr id="44040" name="Oval 7"/>
            <p:cNvSpPr>
              <a:spLocks noChangeArrowheads="1"/>
            </p:cNvSpPr>
            <p:nvPr/>
          </p:nvSpPr>
          <p:spPr bwMode="auto">
            <a:xfrm>
              <a:off x="3296" y="80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C</a:t>
              </a:r>
            </a:p>
          </p:txBody>
        </p:sp>
        <p:sp>
          <p:nvSpPr>
            <p:cNvPr id="44041" name="Oval 8"/>
            <p:cNvSpPr>
              <a:spLocks noChangeArrowheads="1"/>
            </p:cNvSpPr>
            <p:nvPr/>
          </p:nvSpPr>
          <p:spPr bwMode="auto">
            <a:xfrm>
              <a:off x="1986" y="1179"/>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D</a:t>
              </a:r>
            </a:p>
          </p:txBody>
        </p:sp>
        <p:sp>
          <p:nvSpPr>
            <p:cNvPr id="44042" name="Oval 9"/>
            <p:cNvSpPr>
              <a:spLocks noChangeArrowheads="1"/>
            </p:cNvSpPr>
            <p:nvPr/>
          </p:nvSpPr>
          <p:spPr bwMode="auto">
            <a:xfrm>
              <a:off x="2590" y="1179"/>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E</a:t>
              </a:r>
            </a:p>
          </p:txBody>
        </p:sp>
        <p:sp>
          <p:nvSpPr>
            <p:cNvPr id="44043" name="Oval 10"/>
            <p:cNvSpPr>
              <a:spLocks noChangeArrowheads="1"/>
            </p:cNvSpPr>
            <p:nvPr/>
          </p:nvSpPr>
          <p:spPr bwMode="auto">
            <a:xfrm>
              <a:off x="2340" y="164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H</a:t>
              </a:r>
            </a:p>
          </p:txBody>
        </p:sp>
        <p:sp>
          <p:nvSpPr>
            <p:cNvPr id="44044" name="Oval 11"/>
            <p:cNvSpPr>
              <a:spLocks noChangeArrowheads="1"/>
            </p:cNvSpPr>
            <p:nvPr/>
          </p:nvSpPr>
          <p:spPr bwMode="auto">
            <a:xfrm>
              <a:off x="2935" y="164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I</a:t>
              </a:r>
            </a:p>
          </p:txBody>
        </p:sp>
        <p:sp>
          <p:nvSpPr>
            <p:cNvPr id="44045" name="Line 12"/>
            <p:cNvSpPr>
              <a:spLocks noChangeShapeType="1"/>
            </p:cNvSpPr>
            <p:nvPr/>
          </p:nvSpPr>
          <p:spPr bwMode="auto">
            <a:xfrm flipH="1">
              <a:off x="2211" y="1011"/>
              <a:ext cx="146"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6" name="Line 13"/>
            <p:cNvSpPr>
              <a:spLocks noChangeShapeType="1"/>
            </p:cNvSpPr>
            <p:nvPr/>
          </p:nvSpPr>
          <p:spPr bwMode="auto">
            <a:xfrm>
              <a:off x="2489" y="989"/>
              <a:ext cx="178"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Line 14"/>
            <p:cNvSpPr>
              <a:spLocks noChangeShapeType="1"/>
            </p:cNvSpPr>
            <p:nvPr/>
          </p:nvSpPr>
          <p:spPr bwMode="auto">
            <a:xfrm>
              <a:off x="2823" y="1411"/>
              <a:ext cx="189" cy="2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8" name="Line 15"/>
            <p:cNvSpPr>
              <a:spLocks noChangeShapeType="1"/>
            </p:cNvSpPr>
            <p:nvPr/>
          </p:nvSpPr>
          <p:spPr bwMode="auto">
            <a:xfrm flipH="1">
              <a:off x="2567" y="1466"/>
              <a:ext cx="111"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9" name="Oval 16"/>
            <p:cNvSpPr>
              <a:spLocks noChangeArrowheads="1"/>
            </p:cNvSpPr>
            <p:nvPr/>
          </p:nvSpPr>
          <p:spPr bwMode="auto">
            <a:xfrm>
              <a:off x="3136" y="1254"/>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F</a:t>
              </a:r>
            </a:p>
          </p:txBody>
        </p:sp>
        <p:sp>
          <p:nvSpPr>
            <p:cNvPr id="44050" name="Oval 17"/>
            <p:cNvSpPr>
              <a:spLocks noChangeArrowheads="1"/>
            </p:cNvSpPr>
            <p:nvPr/>
          </p:nvSpPr>
          <p:spPr bwMode="auto">
            <a:xfrm>
              <a:off x="3587" y="1250"/>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G</a:t>
              </a:r>
            </a:p>
          </p:txBody>
        </p:sp>
        <p:sp>
          <p:nvSpPr>
            <p:cNvPr id="44051" name="Line 18"/>
            <p:cNvSpPr>
              <a:spLocks noChangeShapeType="1"/>
            </p:cNvSpPr>
            <p:nvPr/>
          </p:nvSpPr>
          <p:spPr bwMode="auto">
            <a:xfrm flipH="1">
              <a:off x="2534" y="511"/>
              <a:ext cx="322" cy="3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2" name="Line 19"/>
            <p:cNvSpPr>
              <a:spLocks noChangeShapeType="1"/>
            </p:cNvSpPr>
            <p:nvPr/>
          </p:nvSpPr>
          <p:spPr bwMode="auto">
            <a:xfrm>
              <a:off x="3100" y="522"/>
              <a:ext cx="302" cy="3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3" name="Line 20"/>
            <p:cNvSpPr>
              <a:spLocks noChangeShapeType="1"/>
            </p:cNvSpPr>
            <p:nvPr/>
          </p:nvSpPr>
          <p:spPr bwMode="auto">
            <a:xfrm flipH="1">
              <a:off x="3290" y="1089"/>
              <a:ext cx="111"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4" name="Line 21"/>
            <p:cNvSpPr>
              <a:spLocks noChangeShapeType="1"/>
            </p:cNvSpPr>
            <p:nvPr/>
          </p:nvSpPr>
          <p:spPr bwMode="auto">
            <a:xfrm>
              <a:off x="3545" y="1067"/>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5" name="Oval 22"/>
            <p:cNvSpPr>
              <a:spLocks noChangeArrowheads="1"/>
            </p:cNvSpPr>
            <p:nvPr/>
          </p:nvSpPr>
          <p:spPr bwMode="auto">
            <a:xfrm>
              <a:off x="2647" y="2042"/>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J</a:t>
              </a:r>
            </a:p>
          </p:txBody>
        </p:sp>
        <p:sp>
          <p:nvSpPr>
            <p:cNvPr id="44056" name="Oval 23"/>
            <p:cNvSpPr>
              <a:spLocks noChangeArrowheads="1"/>
            </p:cNvSpPr>
            <p:nvPr/>
          </p:nvSpPr>
          <p:spPr bwMode="auto">
            <a:xfrm>
              <a:off x="3225" y="2042"/>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K</a:t>
              </a:r>
            </a:p>
          </p:txBody>
        </p:sp>
        <p:sp>
          <p:nvSpPr>
            <p:cNvPr id="44057" name="Line 24"/>
            <p:cNvSpPr>
              <a:spLocks noChangeShapeType="1"/>
            </p:cNvSpPr>
            <p:nvPr/>
          </p:nvSpPr>
          <p:spPr bwMode="auto">
            <a:xfrm flipH="1">
              <a:off x="2878" y="1922"/>
              <a:ext cx="122" cy="1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8" name="Line 25"/>
            <p:cNvSpPr>
              <a:spLocks noChangeShapeType="1"/>
            </p:cNvSpPr>
            <p:nvPr/>
          </p:nvSpPr>
          <p:spPr bwMode="auto">
            <a:xfrm>
              <a:off x="3167" y="1900"/>
              <a:ext cx="133" cy="1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037" name="Text Box 26"/>
          <p:cNvSpPr txBox="1">
            <a:spLocks noChangeArrowheads="1"/>
          </p:cNvSpPr>
          <p:nvPr/>
        </p:nvSpPr>
        <p:spPr bwMode="auto">
          <a:xfrm>
            <a:off x="2070100" y="60594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3540"/>
                                        </p:tgtEl>
                                        <p:attrNameLst>
                                          <p:attrName>style.visibility</p:attrName>
                                        </p:attrNameLst>
                                      </p:cBhvr>
                                      <p:to>
                                        <p:strVal val="visible"/>
                                      </p:to>
                                    </p:set>
                                    <p:anim calcmode="lin" valueType="num">
                                      <p:cBhvr additive="base">
                                        <p:cTn id="7" dur="500" fill="hold"/>
                                        <p:tgtEl>
                                          <p:spTgt spid="193540"/>
                                        </p:tgtEl>
                                        <p:attrNameLst>
                                          <p:attrName>ppt_x</p:attrName>
                                        </p:attrNameLst>
                                      </p:cBhvr>
                                      <p:tavLst>
                                        <p:tav tm="0">
                                          <p:val>
                                            <p:strVal val="0-#ppt_w/2"/>
                                          </p:val>
                                        </p:tav>
                                        <p:tav tm="100000">
                                          <p:val>
                                            <p:strVal val="#ppt_x"/>
                                          </p:val>
                                        </p:tav>
                                      </p:tavLst>
                                    </p:anim>
                                    <p:anim calcmode="lin" valueType="num">
                                      <p:cBhvr additive="base">
                                        <p:cTn id="8" dur="500" fill="hold"/>
                                        <p:tgtEl>
                                          <p:spTgt spid="1935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93539"/>
                                        </p:tgtEl>
                                        <p:attrNameLst>
                                          <p:attrName>style.visibility</p:attrName>
                                        </p:attrNameLst>
                                      </p:cBhvr>
                                      <p:to>
                                        <p:strVal val="visible"/>
                                      </p:to>
                                    </p:set>
                                    <p:animEffect transition="in" filter="blinds(horizontal)">
                                      <p:cBhvr>
                                        <p:cTn id="13" dur="500"/>
                                        <p:tgtEl>
                                          <p:spTgt spid="19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8768" y="898525"/>
            <a:ext cx="9034271" cy="564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二叉树的遍历</a:t>
            </a:r>
            <a:r>
              <a:rPr lang="en-US" altLang="zh-CN" sz="3200" b="1" dirty="0">
                <a:solidFill>
                  <a:srgbClr val="000066"/>
                </a:solidFill>
                <a:latin typeface="Arial" charset="0"/>
              </a:rPr>
              <a:t>——</a:t>
            </a:r>
            <a:r>
              <a:rPr lang="zh-CN" altLang="en-US" sz="3200" b="1" dirty="0">
                <a:solidFill>
                  <a:srgbClr val="000066"/>
                </a:solidFill>
              </a:rPr>
              <a:t>先序遍历</a:t>
            </a:r>
            <a:r>
              <a:rPr lang="en-US" altLang="zh-CN" sz="3200" b="1" dirty="0">
                <a:solidFill>
                  <a:srgbClr val="000066"/>
                </a:solidFill>
                <a:latin typeface="宋体" charset="-122"/>
              </a:rPr>
              <a:t>(2)</a:t>
            </a: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非递归算法</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从二叉树根结点开始，沿左子树一直走到末端（左孩子为空）为止</a:t>
            </a:r>
          </a:p>
          <a:p>
            <a:pPr marL="1693863" lvl="3" indent="-387350">
              <a:spcBef>
                <a:spcPct val="20000"/>
              </a:spcBef>
              <a:buClr>
                <a:schemeClr val="accent2"/>
              </a:buClr>
              <a:buFont typeface="Wingdings" pitchFamily="2" charset="2"/>
              <a:buChar char="n"/>
            </a:pPr>
            <a:r>
              <a:rPr kumimoji="1" lang="zh-CN" altLang="en-US" sz="2000" b="1" dirty="0">
                <a:solidFill>
                  <a:srgbClr val="000066"/>
                </a:solidFill>
              </a:rPr>
              <a:t>在走的过程中，</a:t>
            </a:r>
            <a:r>
              <a:rPr kumimoji="1" lang="zh-CN" altLang="en-US" sz="2000" b="1" dirty="0">
                <a:solidFill>
                  <a:srgbClr val="FF0000"/>
                </a:solidFill>
              </a:rPr>
              <a:t>访问</a:t>
            </a:r>
            <a:r>
              <a:rPr kumimoji="1" lang="zh-CN" altLang="en-US" sz="2000" b="1" dirty="0">
                <a:solidFill>
                  <a:srgbClr val="000066"/>
                </a:solidFill>
              </a:rPr>
              <a:t>所遇结点，并依次把所遇结点进栈，当左子树为空时，从栈顶退出某结点，并将指针指向该结点的右孩子</a:t>
            </a:r>
          </a:p>
          <a:p>
            <a:pPr marL="1693863" lvl="3" indent="-387350">
              <a:spcBef>
                <a:spcPct val="20000"/>
              </a:spcBef>
              <a:buClr>
                <a:schemeClr val="accent2"/>
              </a:buClr>
              <a:buFont typeface="Wingdings" pitchFamily="2" charset="2"/>
              <a:buChar char="n"/>
            </a:pPr>
            <a:r>
              <a:rPr kumimoji="1" lang="zh-CN" altLang="en-US" sz="2000" b="1" dirty="0">
                <a:solidFill>
                  <a:srgbClr val="000066"/>
                </a:solidFill>
              </a:rPr>
              <a:t>如此重复，直到栈为空或指针为空止</a:t>
            </a:r>
          </a:p>
          <a:p>
            <a:pPr marL="1693863" lvl="3" indent="-387350">
              <a:spcBef>
                <a:spcPct val="20000"/>
              </a:spcBef>
              <a:buClr>
                <a:schemeClr val="accent2"/>
              </a:buClr>
              <a:buFont typeface="Wingdings" pitchFamily="2" charset="2"/>
              <a:buChar char="n"/>
            </a:pPr>
            <a:r>
              <a:rPr kumimoji="1" lang="zh-CN" altLang="en-US" sz="2000" b="1" dirty="0">
                <a:solidFill>
                  <a:srgbClr val="000066"/>
                </a:solidFill>
              </a:rPr>
              <a:t>利用一个一维数组作为栈，来存储二叉链表中结点</a:t>
            </a:r>
          </a:p>
        </p:txBody>
      </p:sp>
      <p:sp>
        <p:nvSpPr>
          <p:cNvPr id="45059" name="Text Box 3"/>
          <p:cNvSpPr txBox="1">
            <a:spLocks noChangeArrowheads="1"/>
          </p:cNvSpPr>
          <p:nvPr/>
        </p:nvSpPr>
        <p:spPr bwMode="auto">
          <a:xfrm>
            <a:off x="2070100" y="60594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zh-CN"/>
          </a:p>
        </p:txBody>
      </p:sp>
      <p:sp>
        <p:nvSpPr>
          <p:cNvPr id="194564" name="Text Box 4"/>
          <p:cNvSpPr txBox="1">
            <a:spLocks noChangeArrowheads="1"/>
          </p:cNvSpPr>
          <p:nvPr/>
        </p:nvSpPr>
        <p:spPr bwMode="auto">
          <a:xfrm>
            <a:off x="4102188" y="1433834"/>
            <a:ext cx="4980851" cy="532453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000066"/>
                </a:solidFill>
                <a:latin typeface="Consolas" panose="020B0609020204030204" pitchFamily="49" charset="0"/>
              </a:rPr>
              <a:t>void preorder1(</a:t>
            </a:r>
            <a:r>
              <a:rPr kumimoji="1" lang="en-US" altLang="zh-CN" sz="2000" b="1" dirty="0" err="1">
                <a:solidFill>
                  <a:srgbClr val="000066"/>
                </a:solidFill>
                <a:latin typeface="Consolas" panose="020B0609020204030204" pitchFamily="49" charset="0"/>
              </a:rPr>
              <a:t>bitree</a:t>
            </a:r>
            <a:r>
              <a:rPr kumimoji="1" lang="en-US" altLang="zh-CN" sz="2000" b="1" dirty="0">
                <a:solidFill>
                  <a:srgbClr val="000066"/>
                </a:solidFill>
                <a:latin typeface="Consolas" panose="020B0609020204030204" pitchFamily="49" charset="0"/>
              </a:rPr>
              <a:t> *root)</a:t>
            </a:r>
          </a:p>
          <a:p>
            <a:pPr eaLnBrk="1" hangingPunct="1"/>
            <a:r>
              <a:rPr kumimoji="1" lang="en-US" altLang="zh-CN" sz="2000" b="1" dirty="0">
                <a:solidFill>
                  <a:srgbClr val="000066"/>
                </a:solidFill>
                <a:latin typeface="Consolas" panose="020B0609020204030204" pitchFamily="49" charset="0"/>
              </a:rPr>
              <a:t>{ </a:t>
            </a:r>
            <a:endParaRPr kumimoji="1" lang="en-US" altLang="zh-CN" sz="2000" b="1" dirty="0" smtClean="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bitree</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*p</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node[100];</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top = 0</a:t>
            </a:r>
            <a:r>
              <a:rPr kumimoji="1" lang="en-US" altLang="zh-CN" sz="2000" b="1" dirty="0">
                <a:solidFill>
                  <a:srgbClr val="000066"/>
                </a:solidFill>
                <a:latin typeface="Consolas" panose="020B0609020204030204" pitchFamily="49" charset="0"/>
              </a:rPr>
              <a:t>;  //top</a:t>
            </a:r>
            <a:r>
              <a:rPr kumimoji="1" lang="zh-CN" altLang="en-US" sz="2000" b="1" dirty="0">
                <a:solidFill>
                  <a:srgbClr val="000066"/>
                </a:solidFill>
                <a:latin typeface="Consolas" panose="020B0609020204030204" pitchFamily="49" charset="0"/>
              </a:rPr>
              <a:t>为栈顶指针</a:t>
            </a:r>
          </a:p>
          <a:p>
            <a:pPr eaLnBrk="1" hangingPunct="1"/>
            <a:r>
              <a:rPr kumimoji="1" lang="zh-CN" altLang="en-US"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 = root</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do </a:t>
            </a:r>
            <a:r>
              <a:rPr kumimoji="1" lang="en-US" altLang="zh-CN" sz="2000" b="1" dirty="0" smtClean="0">
                <a:solidFill>
                  <a:srgbClr val="000066"/>
                </a:solidFill>
                <a:latin typeface="Consolas" panose="020B0609020204030204" pitchFamily="49" charset="0"/>
              </a:rPr>
              <a:t>{  </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while(p != NULL) {</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printf</a:t>
            </a:r>
            <a:r>
              <a:rPr kumimoji="1" lang="en-US" altLang="zh-CN" sz="2000" b="1" dirty="0">
                <a:solidFill>
                  <a:srgbClr val="000066"/>
                </a:solidFill>
                <a:latin typeface="Consolas" panose="020B0609020204030204" pitchFamily="49" charset="0"/>
              </a:rPr>
              <a:t>(“%d,”, </a:t>
            </a:r>
            <a:r>
              <a:rPr kumimoji="1" lang="en-US" altLang="zh-CN" sz="2000" b="1" dirty="0" smtClean="0">
                <a:solidFill>
                  <a:srgbClr val="000066"/>
                </a:solidFill>
                <a:latin typeface="Consolas" panose="020B0609020204030204" pitchFamily="49" charset="0"/>
              </a:rPr>
              <a:t>p-&gt;data);</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           node[++top] </a:t>
            </a:r>
            <a:r>
              <a:rPr kumimoji="1" lang="en-US" altLang="zh-CN" sz="2000" b="1" dirty="0" smtClean="0">
                <a:solidFill>
                  <a:srgbClr val="000066"/>
                </a:solidFill>
                <a:latin typeface="Consolas" panose="020B0609020204030204" pitchFamily="49" charset="0"/>
              </a:rPr>
              <a:t>= p;</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p = p-</a:t>
            </a:r>
            <a:r>
              <a:rPr kumimoji="1" lang="en-US" altLang="zh-CN" sz="2000" b="1" dirty="0">
                <a:solidFill>
                  <a:srgbClr val="000066"/>
                </a:solidFill>
                <a:latin typeface="Consolas" panose="020B0609020204030204" pitchFamily="49" charset="0"/>
              </a:rPr>
              <a:t>&gt;</a:t>
            </a:r>
            <a:r>
              <a:rPr kumimoji="1" lang="en-US" altLang="zh-CN" sz="2000" b="1" dirty="0" err="1">
                <a:solidFill>
                  <a:srgbClr val="000066"/>
                </a:solidFill>
                <a:latin typeface="Consolas" panose="020B0609020204030204" pitchFamily="49" charset="0"/>
              </a:rPr>
              <a:t>lch</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if </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top &gt; 0</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p = node[top--];</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p = p-</a:t>
            </a:r>
            <a:r>
              <a:rPr kumimoji="1" lang="en-US" altLang="zh-CN" sz="2000" b="1" dirty="0">
                <a:solidFill>
                  <a:srgbClr val="000066"/>
                </a:solidFill>
                <a:latin typeface="Consolas" panose="020B0609020204030204" pitchFamily="49" charset="0"/>
              </a:rPr>
              <a:t>&gt;</a:t>
            </a:r>
            <a:r>
              <a:rPr kumimoji="1" lang="en-US" altLang="zh-CN" sz="2000" b="1" dirty="0" err="1" smtClean="0">
                <a:solidFill>
                  <a:srgbClr val="000066"/>
                </a:solidFill>
                <a:latin typeface="Consolas" panose="020B0609020204030204" pitchFamily="49" charset="0"/>
              </a:rPr>
              <a:t>rch</a:t>
            </a:r>
            <a:r>
              <a:rPr kumimoji="1" lang="en-US" altLang="zh-CN" sz="2000" b="1" dirty="0" smtClean="0">
                <a:solidFill>
                  <a:srgbClr val="000066"/>
                </a:solidFill>
                <a:latin typeface="Consolas" panose="020B0609020204030204" pitchFamily="49" charset="0"/>
              </a:rPr>
              <a:t>;</a:t>
            </a:r>
          </a:p>
          <a:p>
            <a:pPr eaLnBrk="1" hangingPunct="1"/>
            <a:r>
              <a:rPr kumimoji="1" lang="en-US" altLang="zh-CN" sz="2000" b="1" dirty="0" smtClean="0">
                <a:solidFill>
                  <a:srgbClr val="000066"/>
                </a:solidFill>
                <a:latin typeface="Consolas" panose="020B0609020204030204" pitchFamily="49" charset="0"/>
              </a:rPr>
              <a:t>      }</a:t>
            </a:r>
          </a:p>
          <a:p>
            <a:pPr eaLnBrk="1" hangingPunct="1"/>
            <a:r>
              <a:rPr kumimoji="1" lang="en-US" altLang="zh-CN" sz="2000" b="1" dirty="0" smtClean="0">
                <a:solidFill>
                  <a:srgbClr val="000066"/>
                </a:solidFill>
                <a:latin typeface="Consolas" panose="020B0609020204030204" pitchFamily="49" charset="0"/>
              </a:rPr>
              <a:t>   } while(top&gt;0 || p</a:t>
            </a:r>
            <a:r>
              <a:rPr kumimoji="1" lang="en-US" altLang="zh-CN" sz="2000" b="1" dirty="0">
                <a:solidFill>
                  <a:srgbClr val="000066"/>
                </a:solidFill>
                <a:latin typeface="Consolas" panose="020B0609020204030204" pitchFamily="49" charset="0"/>
              </a:rPr>
              <a:t>!=NULL); </a:t>
            </a:r>
          </a:p>
          <a:p>
            <a:pPr eaLnBrk="1" hangingPunct="1"/>
            <a:r>
              <a:rPr kumimoji="1" lang="en-US" altLang="zh-CN" sz="2000" b="1" dirty="0">
                <a:solidFill>
                  <a:srgbClr val="000066"/>
                </a:solidFill>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blinds(horizontal)">
                                      <p:cBhvr>
                                        <p:cTn id="7"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92125" y="898525"/>
            <a:ext cx="7969250" cy="564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二叉树的遍历</a:t>
            </a:r>
            <a:r>
              <a:rPr lang="en-US" altLang="zh-CN" sz="3200" b="1" dirty="0">
                <a:solidFill>
                  <a:srgbClr val="000066"/>
                </a:solidFill>
                <a:latin typeface="Arial" charset="0"/>
              </a:rPr>
              <a:t>——</a:t>
            </a:r>
            <a:r>
              <a:rPr lang="zh-CN" altLang="en-US" sz="3200" b="1" dirty="0">
                <a:solidFill>
                  <a:srgbClr val="000066"/>
                </a:solidFill>
              </a:rPr>
              <a:t>中序</a:t>
            </a:r>
            <a:r>
              <a:rPr lang="zh-CN" altLang="en-US" sz="3200" b="1" dirty="0" smtClean="0">
                <a:solidFill>
                  <a:srgbClr val="000066"/>
                </a:solidFill>
              </a:rPr>
              <a:t>遍历（</a:t>
            </a:r>
            <a:r>
              <a:rPr lang="en-US" altLang="zh-CN" sz="3200" b="1" dirty="0">
                <a:solidFill>
                  <a:srgbClr val="000066"/>
                </a:solidFill>
              </a:rPr>
              <a:t>in-order</a:t>
            </a:r>
            <a:r>
              <a:rPr lang="zh-CN" altLang="en-US" sz="3200" b="1" dirty="0" smtClean="0">
                <a:solidFill>
                  <a:srgbClr val="000066"/>
                </a:solidFill>
              </a:rPr>
              <a:t>）</a:t>
            </a:r>
            <a:endParaRPr lang="zh-CN" altLang="en-US" sz="3200" b="1" dirty="0">
              <a:solidFill>
                <a:srgbClr val="000066"/>
              </a:solidFill>
            </a:endParaRP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递归算法</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若二叉树非空，中序遍历左子树</a:t>
            </a:r>
            <a:r>
              <a:rPr kumimoji="1" lang="zh-CN" altLang="en-US" sz="2400" b="1" dirty="0" smtClean="0">
                <a:solidFill>
                  <a:srgbClr val="000066"/>
                </a:solidFill>
              </a:rPr>
              <a:t>；</a:t>
            </a:r>
            <a:endParaRPr kumimoji="1" lang="en-US" altLang="zh-CN" sz="2400" b="1" dirty="0" smtClean="0">
              <a:solidFill>
                <a:srgbClr val="000066"/>
              </a:solidFill>
            </a:endParaRPr>
          </a:p>
          <a:p>
            <a:pPr marL="1304925" lvl="2" indent="-395288">
              <a:spcBef>
                <a:spcPct val="20000"/>
              </a:spcBef>
              <a:buClr>
                <a:schemeClr val="accent2"/>
              </a:buClr>
              <a:buFont typeface="Wingdings" pitchFamily="2" charset="2"/>
              <a:buChar char="o"/>
            </a:pPr>
            <a:r>
              <a:rPr kumimoji="1" lang="zh-CN" altLang="en-US" sz="2400" b="1" dirty="0" smtClean="0">
                <a:solidFill>
                  <a:srgbClr val="000066"/>
                </a:solidFill>
              </a:rPr>
              <a:t>访问</a:t>
            </a:r>
            <a:r>
              <a:rPr kumimoji="1" lang="zh-CN" altLang="en-US" sz="2400" b="1" dirty="0">
                <a:solidFill>
                  <a:srgbClr val="000066"/>
                </a:solidFill>
              </a:rPr>
              <a:t>根结点</a:t>
            </a:r>
            <a:r>
              <a:rPr kumimoji="1" lang="zh-CN" altLang="en-US" sz="2400" b="1" dirty="0" smtClean="0">
                <a:solidFill>
                  <a:srgbClr val="000066"/>
                </a:solidFill>
              </a:rPr>
              <a:t>；</a:t>
            </a:r>
            <a:endParaRPr kumimoji="1" lang="en-US" altLang="zh-CN" sz="2400" b="1" dirty="0" smtClean="0">
              <a:solidFill>
                <a:srgbClr val="000066"/>
              </a:solidFill>
            </a:endParaRPr>
          </a:p>
          <a:p>
            <a:pPr marL="1304925" lvl="2" indent="-395288">
              <a:spcBef>
                <a:spcPct val="20000"/>
              </a:spcBef>
              <a:buClr>
                <a:schemeClr val="accent2"/>
              </a:buClr>
              <a:buFont typeface="Wingdings" pitchFamily="2" charset="2"/>
              <a:buChar char="o"/>
            </a:pPr>
            <a:r>
              <a:rPr kumimoji="1" lang="zh-CN" altLang="en-US" sz="2400" b="1" dirty="0" smtClean="0">
                <a:solidFill>
                  <a:srgbClr val="000066"/>
                </a:solidFill>
              </a:rPr>
              <a:t>中</a:t>
            </a:r>
            <a:r>
              <a:rPr kumimoji="1" lang="zh-CN" altLang="en-US" sz="2400" b="1" dirty="0">
                <a:solidFill>
                  <a:srgbClr val="000066"/>
                </a:solidFill>
              </a:rPr>
              <a:t>序遍历右子树</a:t>
            </a:r>
          </a:p>
        </p:txBody>
      </p:sp>
      <p:sp>
        <p:nvSpPr>
          <p:cNvPr id="46083" name="Text Box 26"/>
          <p:cNvSpPr txBox="1">
            <a:spLocks noChangeArrowheads="1"/>
          </p:cNvSpPr>
          <p:nvPr/>
        </p:nvSpPr>
        <p:spPr bwMode="auto">
          <a:xfrm>
            <a:off x="2070100" y="60594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zh-CN"/>
          </a:p>
        </p:txBody>
      </p:sp>
      <p:sp>
        <p:nvSpPr>
          <p:cNvPr id="190524" name="Text Box 60"/>
          <p:cNvSpPr txBox="1">
            <a:spLocks noChangeArrowheads="1"/>
          </p:cNvSpPr>
          <p:nvPr/>
        </p:nvSpPr>
        <p:spPr bwMode="auto">
          <a:xfrm>
            <a:off x="4386803" y="2798318"/>
            <a:ext cx="4416594" cy="286232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dirty="0">
                <a:solidFill>
                  <a:srgbClr val="000066"/>
                </a:solidFill>
                <a:latin typeface="Consolas" panose="020B0609020204030204" pitchFamily="49" charset="0"/>
              </a:rPr>
              <a:t>void </a:t>
            </a:r>
            <a:r>
              <a:rPr kumimoji="1" lang="en-US" altLang="zh-CN" sz="2000" dirty="0" err="1">
                <a:solidFill>
                  <a:srgbClr val="000066"/>
                </a:solidFill>
                <a:latin typeface="Consolas" panose="020B0609020204030204" pitchFamily="49" charset="0"/>
              </a:rPr>
              <a:t>inorder</a:t>
            </a:r>
            <a:r>
              <a:rPr kumimoji="1" lang="en-US" altLang="zh-CN" sz="2000" dirty="0">
                <a:solidFill>
                  <a:srgbClr val="000066"/>
                </a:solidFill>
                <a:latin typeface="Consolas" panose="020B0609020204030204" pitchFamily="49" charset="0"/>
              </a:rPr>
              <a:t>(</a:t>
            </a:r>
            <a:r>
              <a:rPr kumimoji="1" lang="en-US" altLang="zh-CN" sz="2000" dirty="0" err="1">
                <a:solidFill>
                  <a:srgbClr val="000066"/>
                </a:solidFill>
                <a:latin typeface="Consolas" panose="020B0609020204030204" pitchFamily="49" charset="0"/>
              </a:rPr>
              <a:t>biteee</a:t>
            </a:r>
            <a:r>
              <a:rPr kumimoji="1" lang="en-US" altLang="zh-CN" sz="2000" dirty="0">
                <a:solidFill>
                  <a:srgbClr val="000066"/>
                </a:solidFill>
                <a:latin typeface="Consolas" panose="020B0609020204030204" pitchFamily="49" charset="0"/>
              </a:rPr>
              <a:t>  *root)</a:t>
            </a:r>
          </a:p>
          <a:p>
            <a:pPr eaLnBrk="1" hangingPunct="1"/>
            <a:r>
              <a:rPr kumimoji="1" lang="en-US" altLang="zh-CN" sz="2000" dirty="0">
                <a:solidFill>
                  <a:srgbClr val="000066"/>
                </a:solidFill>
                <a:latin typeface="Consolas" panose="020B0609020204030204" pitchFamily="49" charset="0"/>
              </a:rPr>
              <a:t>{   </a:t>
            </a:r>
            <a:r>
              <a:rPr kumimoji="1" lang="en-US" altLang="zh-CN" sz="2000" dirty="0" err="1" smtClean="0">
                <a:solidFill>
                  <a:srgbClr val="000066"/>
                </a:solidFill>
                <a:latin typeface="Consolas" panose="020B0609020204030204" pitchFamily="49" charset="0"/>
              </a:rPr>
              <a:t>bitree</a:t>
            </a:r>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*p</a:t>
            </a:r>
            <a:r>
              <a:rPr kumimoji="1" lang="en-US" altLang="zh-CN" sz="2000" dirty="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p = root</a:t>
            </a:r>
            <a:r>
              <a:rPr kumimoji="1" lang="en-US" altLang="zh-CN" sz="2000" dirty="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if </a:t>
            </a:r>
            <a:r>
              <a:rPr kumimoji="1" lang="en-US" altLang="zh-CN" sz="2000" dirty="0">
                <a:solidFill>
                  <a:srgbClr val="000066"/>
                </a:solidFill>
                <a:latin typeface="Consolas" panose="020B0609020204030204" pitchFamily="49" charset="0"/>
              </a:rPr>
              <a:t>(</a:t>
            </a:r>
            <a:r>
              <a:rPr kumimoji="1" lang="en-US" altLang="zh-CN" sz="2000" dirty="0" smtClean="0">
                <a:solidFill>
                  <a:srgbClr val="000066"/>
                </a:solidFill>
                <a:latin typeface="Consolas" panose="020B0609020204030204" pitchFamily="49" charset="0"/>
              </a:rPr>
              <a:t>p != NULL</a:t>
            </a:r>
            <a:r>
              <a:rPr kumimoji="1" lang="en-US" altLang="zh-CN" sz="2000" dirty="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   </a:t>
            </a:r>
            <a:r>
              <a:rPr kumimoji="1" lang="en-US" altLang="zh-CN" sz="2000" dirty="0" err="1">
                <a:solidFill>
                  <a:srgbClr val="000066"/>
                </a:solidFill>
                <a:latin typeface="Consolas" panose="020B0609020204030204" pitchFamily="49" charset="0"/>
              </a:rPr>
              <a:t>inorder</a:t>
            </a:r>
            <a:r>
              <a:rPr kumimoji="1" lang="en-US" altLang="zh-CN" sz="2000" dirty="0">
                <a:solidFill>
                  <a:srgbClr val="000066"/>
                </a:solidFill>
                <a:latin typeface="Consolas" panose="020B0609020204030204" pitchFamily="49" charset="0"/>
              </a:rPr>
              <a:t>(p-&gt;</a:t>
            </a:r>
            <a:r>
              <a:rPr kumimoji="1" lang="en-US" altLang="zh-CN" sz="2000" dirty="0" err="1">
                <a:solidFill>
                  <a:srgbClr val="000066"/>
                </a:solidFill>
                <a:latin typeface="Consolas" panose="020B0609020204030204" pitchFamily="49" charset="0"/>
              </a:rPr>
              <a:t>lchild</a:t>
            </a:r>
            <a:r>
              <a:rPr kumimoji="1" lang="en-US" altLang="zh-CN" sz="2000" dirty="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a:t>
            </a:r>
            <a:r>
              <a:rPr kumimoji="1" lang="en-US" altLang="zh-CN" sz="2000" dirty="0" err="1">
                <a:solidFill>
                  <a:srgbClr val="000066"/>
                </a:solidFill>
                <a:latin typeface="Consolas" panose="020B0609020204030204" pitchFamily="49" charset="0"/>
              </a:rPr>
              <a:t>printf</a:t>
            </a:r>
            <a:r>
              <a:rPr kumimoji="1" lang="en-US" altLang="zh-CN" sz="2000" dirty="0">
                <a:solidFill>
                  <a:srgbClr val="000066"/>
                </a:solidFill>
                <a:latin typeface="Consolas" panose="020B0609020204030204" pitchFamily="49" charset="0"/>
              </a:rPr>
              <a:t>(“%</a:t>
            </a:r>
            <a:r>
              <a:rPr kumimoji="1" lang="en-US" altLang="zh-CN" sz="2000" dirty="0" smtClean="0">
                <a:solidFill>
                  <a:srgbClr val="000066"/>
                </a:solidFill>
                <a:latin typeface="Consolas" panose="020B0609020204030204" pitchFamily="49" charset="0"/>
              </a:rPr>
              <a:t>c”, p-</a:t>
            </a:r>
            <a:r>
              <a:rPr kumimoji="1" lang="en-US" altLang="zh-CN" sz="2000" dirty="0">
                <a:solidFill>
                  <a:srgbClr val="000066"/>
                </a:solidFill>
                <a:latin typeface="Consolas" panose="020B0609020204030204" pitchFamily="49" charset="0"/>
              </a:rPr>
              <a:t>&gt;data);</a:t>
            </a:r>
          </a:p>
          <a:p>
            <a:pPr eaLnBrk="1" hangingPunct="1"/>
            <a:r>
              <a:rPr kumimoji="1" lang="en-US" altLang="zh-CN" sz="2000" dirty="0">
                <a:solidFill>
                  <a:srgbClr val="000066"/>
                </a:solidFill>
                <a:latin typeface="Consolas" panose="020B0609020204030204" pitchFamily="49" charset="0"/>
              </a:rPr>
              <a:t>        </a:t>
            </a:r>
            <a:r>
              <a:rPr kumimoji="1" lang="en-US" altLang="zh-CN" sz="2000" dirty="0" err="1">
                <a:solidFill>
                  <a:srgbClr val="000066"/>
                </a:solidFill>
                <a:latin typeface="Consolas" panose="020B0609020204030204" pitchFamily="49" charset="0"/>
              </a:rPr>
              <a:t>inorder</a:t>
            </a:r>
            <a:r>
              <a:rPr kumimoji="1" lang="en-US" altLang="zh-CN" sz="2000" dirty="0">
                <a:solidFill>
                  <a:srgbClr val="000066"/>
                </a:solidFill>
                <a:latin typeface="Consolas" panose="020B0609020204030204" pitchFamily="49" charset="0"/>
              </a:rPr>
              <a:t>(p-&gt;</a:t>
            </a:r>
            <a:r>
              <a:rPr kumimoji="1" lang="en-US" altLang="zh-CN" sz="2000" dirty="0" err="1">
                <a:solidFill>
                  <a:srgbClr val="000066"/>
                </a:solidFill>
                <a:latin typeface="Consolas" panose="020B0609020204030204" pitchFamily="49" charset="0"/>
              </a:rPr>
              <a:t>rchild</a:t>
            </a:r>
            <a:r>
              <a:rPr kumimoji="1" lang="en-US" altLang="zh-CN" sz="2000" dirty="0" smtClean="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   }</a:t>
            </a:r>
            <a:endParaRPr kumimoji="1" lang="en-US" altLang="zh-CN" sz="2000" dirty="0">
              <a:solidFill>
                <a:srgbClr val="000066"/>
              </a:solidFill>
              <a:latin typeface="Consolas" panose="020B0609020204030204" pitchFamily="49" charset="0"/>
            </a:endParaRPr>
          </a:p>
          <a:p>
            <a:pPr eaLnBrk="1" hangingPunct="1"/>
            <a:r>
              <a:rPr kumimoji="1" lang="en-US" altLang="zh-CN" sz="2000" dirty="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524"/>
                                        </p:tgtEl>
                                        <p:attrNameLst>
                                          <p:attrName>style.visibility</p:attrName>
                                        </p:attrNameLst>
                                      </p:cBhvr>
                                      <p:to>
                                        <p:strVal val="visible"/>
                                      </p:to>
                                    </p:set>
                                    <p:animEffect transition="in" filter="blinds(horizontal)">
                                      <p:cBhvr>
                                        <p:cTn id="7" dur="500"/>
                                        <p:tgtEl>
                                          <p:spTgt spid="190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92125" y="898525"/>
            <a:ext cx="8247063" cy="564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二叉树的遍历</a:t>
            </a:r>
            <a:r>
              <a:rPr lang="en-US" altLang="zh-CN" sz="3200" b="1" dirty="0">
                <a:solidFill>
                  <a:srgbClr val="000066"/>
                </a:solidFill>
                <a:latin typeface="Arial" charset="0"/>
              </a:rPr>
              <a:t>——</a:t>
            </a:r>
            <a:r>
              <a:rPr lang="zh-CN" altLang="en-US" sz="3200" b="1" dirty="0">
                <a:solidFill>
                  <a:srgbClr val="000066"/>
                </a:solidFill>
              </a:rPr>
              <a:t>中序遍历</a:t>
            </a:r>
            <a:r>
              <a:rPr lang="en-US" altLang="zh-CN" sz="3200" b="1" dirty="0">
                <a:solidFill>
                  <a:srgbClr val="000066"/>
                </a:solidFill>
                <a:latin typeface="宋体" charset="-122"/>
              </a:rPr>
              <a:t>(1)</a:t>
            </a:r>
            <a:endParaRPr lang="en-US" altLang="zh-CN" sz="3200" b="1" dirty="0">
              <a:solidFill>
                <a:srgbClr val="000066"/>
              </a:solidFill>
            </a:endParaRPr>
          </a:p>
          <a:p>
            <a:pPr marL="908050" lvl="1" indent="-436563">
              <a:spcBef>
                <a:spcPct val="20000"/>
              </a:spcBef>
              <a:buClr>
                <a:schemeClr val="accent2"/>
              </a:buClr>
              <a:buFont typeface="Wingdings" pitchFamily="2" charset="2"/>
              <a:buChar char="n"/>
            </a:pPr>
            <a:r>
              <a:rPr kumimoji="1" lang="zh-CN" altLang="en-US" sz="2800" b="1" dirty="0">
                <a:solidFill>
                  <a:srgbClr val="000066"/>
                </a:solidFill>
                <a:latin typeface="宋体" charset="-122"/>
              </a:rPr>
              <a:t>例</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中序遍历左子树：即按 </a:t>
            </a:r>
            <a:r>
              <a:rPr kumimoji="1" lang="en-US" altLang="zh-CN" sz="2400" b="1" dirty="0">
                <a:solidFill>
                  <a:srgbClr val="000066"/>
                </a:solidFill>
              </a:rPr>
              <a:t>L T R </a:t>
            </a:r>
            <a:r>
              <a:rPr kumimoji="1" lang="zh-CN" altLang="en-US" sz="2400" b="1" dirty="0">
                <a:solidFill>
                  <a:srgbClr val="000066"/>
                </a:solidFill>
              </a:rPr>
              <a:t>的顺序遍历左子树</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访问根结点</a:t>
            </a:r>
            <a:r>
              <a:rPr kumimoji="1" lang="en-US" altLang="zh-CN" sz="2400" b="1" dirty="0">
                <a:solidFill>
                  <a:srgbClr val="000066"/>
                </a:solidFill>
              </a:rPr>
              <a:t>A</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中序遍历右子树：即按 </a:t>
            </a:r>
            <a:r>
              <a:rPr kumimoji="1" lang="en-US" altLang="zh-CN" sz="2400" b="1" dirty="0">
                <a:solidFill>
                  <a:srgbClr val="000066"/>
                </a:solidFill>
              </a:rPr>
              <a:t>L T R </a:t>
            </a:r>
            <a:r>
              <a:rPr kumimoji="1" lang="zh-CN" altLang="en-US" sz="2400" b="1" dirty="0">
                <a:solidFill>
                  <a:srgbClr val="000066"/>
                </a:solidFill>
              </a:rPr>
              <a:t>的顺序遍历右子树</a:t>
            </a:r>
          </a:p>
        </p:txBody>
      </p:sp>
      <p:sp>
        <p:nvSpPr>
          <p:cNvPr id="195587" name="Text Box 3"/>
          <p:cNvSpPr txBox="1">
            <a:spLocks noChangeArrowheads="1"/>
          </p:cNvSpPr>
          <p:nvPr/>
        </p:nvSpPr>
        <p:spPr bwMode="auto">
          <a:xfrm>
            <a:off x="5110163" y="5524500"/>
            <a:ext cx="3424237"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000066"/>
                </a:solidFill>
              </a:rPr>
              <a:t>D B H  </a:t>
            </a:r>
            <a:r>
              <a:rPr kumimoji="1" lang="en-US" altLang="zh-CN" sz="2000" b="1" dirty="0" smtClean="0">
                <a:solidFill>
                  <a:srgbClr val="000066"/>
                </a:solidFill>
              </a:rPr>
              <a:t>E </a:t>
            </a:r>
            <a:r>
              <a:rPr kumimoji="1" lang="en-US" altLang="zh-CN" sz="2000" b="1" dirty="0">
                <a:solidFill>
                  <a:srgbClr val="000066"/>
                </a:solidFill>
              </a:rPr>
              <a:t>J  I  K A F C G</a:t>
            </a:r>
          </a:p>
        </p:txBody>
      </p:sp>
      <p:grpSp>
        <p:nvGrpSpPr>
          <p:cNvPr id="195588" name="Group 4"/>
          <p:cNvGrpSpPr>
            <a:grpSpLocks/>
          </p:cNvGrpSpPr>
          <p:nvPr/>
        </p:nvGrpSpPr>
        <p:grpSpPr bwMode="auto">
          <a:xfrm>
            <a:off x="1511300" y="3325813"/>
            <a:ext cx="3001963" cy="3238500"/>
            <a:chOff x="1986" y="294"/>
            <a:chExt cx="1891" cy="2040"/>
          </a:xfrm>
        </p:grpSpPr>
        <p:sp>
          <p:nvSpPr>
            <p:cNvPr id="47110" name="Oval 5"/>
            <p:cNvSpPr>
              <a:spLocks noChangeArrowheads="1"/>
            </p:cNvSpPr>
            <p:nvPr/>
          </p:nvSpPr>
          <p:spPr bwMode="auto">
            <a:xfrm>
              <a:off x="2829" y="294"/>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A</a:t>
              </a:r>
            </a:p>
          </p:txBody>
        </p:sp>
        <p:sp>
          <p:nvSpPr>
            <p:cNvPr id="47111" name="Oval 6"/>
            <p:cNvSpPr>
              <a:spLocks noChangeArrowheads="1"/>
            </p:cNvSpPr>
            <p:nvPr/>
          </p:nvSpPr>
          <p:spPr bwMode="auto">
            <a:xfrm>
              <a:off x="2271" y="728"/>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B</a:t>
              </a:r>
            </a:p>
          </p:txBody>
        </p:sp>
        <p:sp>
          <p:nvSpPr>
            <p:cNvPr id="47112" name="Oval 7"/>
            <p:cNvSpPr>
              <a:spLocks noChangeArrowheads="1"/>
            </p:cNvSpPr>
            <p:nvPr/>
          </p:nvSpPr>
          <p:spPr bwMode="auto">
            <a:xfrm>
              <a:off x="3296" y="80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C</a:t>
              </a:r>
            </a:p>
          </p:txBody>
        </p:sp>
        <p:sp>
          <p:nvSpPr>
            <p:cNvPr id="47113" name="Oval 8"/>
            <p:cNvSpPr>
              <a:spLocks noChangeArrowheads="1"/>
            </p:cNvSpPr>
            <p:nvPr/>
          </p:nvSpPr>
          <p:spPr bwMode="auto">
            <a:xfrm>
              <a:off x="1986" y="1179"/>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D</a:t>
              </a:r>
            </a:p>
          </p:txBody>
        </p:sp>
        <p:sp>
          <p:nvSpPr>
            <p:cNvPr id="47114" name="Oval 9"/>
            <p:cNvSpPr>
              <a:spLocks noChangeArrowheads="1"/>
            </p:cNvSpPr>
            <p:nvPr/>
          </p:nvSpPr>
          <p:spPr bwMode="auto">
            <a:xfrm>
              <a:off x="2590" y="1179"/>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E</a:t>
              </a:r>
            </a:p>
          </p:txBody>
        </p:sp>
        <p:sp>
          <p:nvSpPr>
            <p:cNvPr id="47115" name="Oval 10"/>
            <p:cNvSpPr>
              <a:spLocks noChangeArrowheads="1"/>
            </p:cNvSpPr>
            <p:nvPr/>
          </p:nvSpPr>
          <p:spPr bwMode="auto">
            <a:xfrm>
              <a:off x="2340" y="164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H</a:t>
              </a:r>
            </a:p>
          </p:txBody>
        </p:sp>
        <p:sp>
          <p:nvSpPr>
            <p:cNvPr id="47116" name="Oval 11"/>
            <p:cNvSpPr>
              <a:spLocks noChangeArrowheads="1"/>
            </p:cNvSpPr>
            <p:nvPr/>
          </p:nvSpPr>
          <p:spPr bwMode="auto">
            <a:xfrm>
              <a:off x="2935" y="164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I</a:t>
              </a:r>
            </a:p>
          </p:txBody>
        </p:sp>
        <p:sp>
          <p:nvSpPr>
            <p:cNvPr id="47117" name="Line 12"/>
            <p:cNvSpPr>
              <a:spLocks noChangeShapeType="1"/>
            </p:cNvSpPr>
            <p:nvPr/>
          </p:nvSpPr>
          <p:spPr bwMode="auto">
            <a:xfrm flipH="1">
              <a:off x="2211" y="1011"/>
              <a:ext cx="146"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8" name="Line 13"/>
            <p:cNvSpPr>
              <a:spLocks noChangeShapeType="1"/>
            </p:cNvSpPr>
            <p:nvPr/>
          </p:nvSpPr>
          <p:spPr bwMode="auto">
            <a:xfrm>
              <a:off x="2489" y="989"/>
              <a:ext cx="178"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9" name="Line 14"/>
            <p:cNvSpPr>
              <a:spLocks noChangeShapeType="1"/>
            </p:cNvSpPr>
            <p:nvPr/>
          </p:nvSpPr>
          <p:spPr bwMode="auto">
            <a:xfrm>
              <a:off x="2823" y="1411"/>
              <a:ext cx="189" cy="2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0" name="Line 15"/>
            <p:cNvSpPr>
              <a:spLocks noChangeShapeType="1"/>
            </p:cNvSpPr>
            <p:nvPr/>
          </p:nvSpPr>
          <p:spPr bwMode="auto">
            <a:xfrm flipH="1">
              <a:off x="2567" y="1466"/>
              <a:ext cx="111"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1" name="Oval 16"/>
            <p:cNvSpPr>
              <a:spLocks noChangeArrowheads="1"/>
            </p:cNvSpPr>
            <p:nvPr/>
          </p:nvSpPr>
          <p:spPr bwMode="auto">
            <a:xfrm>
              <a:off x="3136" y="1254"/>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F</a:t>
              </a:r>
            </a:p>
          </p:txBody>
        </p:sp>
        <p:sp>
          <p:nvSpPr>
            <p:cNvPr id="47122" name="Oval 17"/>
            <p:cNvSpPr>
              <a:spLocks noChangeArrowheads="1"/>
            </p:cNvSpPr>
            <p:nvPr/>
          </p:nvSpPr>
          <p:spPr bwMode="auto">
            <a:xfrm>
              <a:off x="3587" y="1250"/>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G</a:t>
              </a:r>
            </a:p>
          </p:txBody>
        </p:sp>
        <p:sp>
          <p:nvSpPr>
            <p:cNvPr id="47123" name="Line 18"/>
            <p:cNvSpPr>
              <a:spLocks noChangeShapeType="1"/>
            </p:cNvSpPr>
            <p:nvPr/>
          </p:nvSpPr>
          <p:spPr bwMode="auto">
            <a:xfrm flipH="1">
              <a:off x="2534" y="511"/>
              <a:ext cx="322" cy="3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4" name="Line 19"/>
            <p:cNvSpPr>
              <a:spLocks noChangeShapeType="1"/>
            </p:cNvSpPr>
            <p:nvPr/>
          </p:nvSpPr>
          <p:spPr bwMode="auto">
            <a:xfrm>
              <a:off x="3100" y="522"/>
              <a:ext cx="302" cy="3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5" name="Line 20"/>
            <p:cNvSpPr>
              <a:spLocks noChangeShapeType="1"/>
            </p:cNvSpPr>
            <p:nvPr/>
          </p:nvSpPr>
          <p:spPr bwMode="auto">
            <a:xfrm flipH="1">
              <a:off x="3290" y="1089"/>
              <a:ext cx="111"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6" name="Line 21"/>
            <p:cNvSpPr>
              <a:spLocks noChangeShapeType="1"/>
            </p:cNvSpPr>
            <p:nvPr/>
          </p:nvSpPr>
          <p:spPr bwMode="auto">
            <a:xfrm>
              <a:off x="3545" y="1067"/>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7" name="Oval 22"/>
            <p:cNvSpPr>
              <a:spLocks noChangeArrowheads="1"/>
            </p:cNvSpPr>
            <p:nvPr/>
          </p:nvSpPr>
          <p:spPr bwMode="auto">
            <a:xfrm>
              <a:off x="2647" y="2042"/>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J</a:t>
              </a:r>
            </a:p>
          </p:txBody>
        </p:sp>
        <p:sp>
          <p:nvSpPr>
            <p:cNvPr id="47128" name="Oval 23"/>
            <p:cNvSpPr>
              <a:spLocks noChangeArrowheads="1"/>
            </p:cNvSpPr>
            <p:nvPr/>
          </p:nvSpPr>
          <p:spPr bwMode="auto">
            <a:xfrm>
              <a:off x="3225" y="2042"/>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K</a:t>
              </a:r>
            </a:p>
          </p:txBody>
        </p:sp>
        <p:sp>
          <p:nvSpPr>
            <p:cNvPr id="47129" name="Line 24"/>
            <p:cNvSpPr>
              <a:spLocks noChangeShapeType="1"/>
            </p:cNvSpPr>
            <p:nvPr/>
          </p:nvSpPr>
          <p:spPr bwMode="auto">
            <a:xfrm flipH="1">
              <a:off x="2878" y="1922"/>
              <a:ext cx="122" cy="1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0" name="Line 25"/>
            <p:cNvSpPr>
              <a:spLocks noChangeShapeType="1"/>
            </p:cNvSpPr>
            <p:nvPr/>
          </p:nvSpPr>
          <p:spPr bwMode="auto">
            <a:xfrm>
              <a:off x="3167" y="1900"/>
              <a:ext cx="133" cy="1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09" name="Text Box 26"/>
          <p:cNvSpPr txBox="1">
            <a:spLocks noChangeArrowheads="1"/>
          </p:cNvSpPr>
          <p:nvPr/>
        </p:nvSpPr>
        <p:spPr bwMode="auto">
          <a:xfrm>
            <a:off x="2070100" y="60594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0-#ppt_w/2"/>
                                          </p:val>
                                        </p:tav>
                                        <p:tav tm="100000">
                                          <p:val>
                                            <p:strVal val="#ppt_x"/>
                                          </p:val>
                                        </p:tav>
                                      </p:tavLst>
                                    </p:anim>
                                    <p:anim calcmode="lin" valueType="num">
                                      <p:cBhvr additive="base">
                                        <p:cTn id="8" dur="500" fill="hold"/>
                                        <p:tgtEl>
                                          <p:spTgt spid="1955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95587"/>
                                        </p:tgtEl>
                                        <p:attrNameLst>
                                          <p:attrName>style.visibility</p:attrName>
                                        </p:attrNameLst>
                                      </p:cBhvr>
                                      <p:to>
                                        <p:strVal val="visible"/>
                                      </p:to>
                                    </p:set>
                                    <p:animEffect transition="in" filter="blinds(horizontal)">
                                      <p:cBhvr>
                                        <p:cTn id="13"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34112" y="898525"/>
            <a:ext cx="8863583" cy="564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二叉树的遍历</a:t>
            </a:r>
            <a:r>
              <a:rPr lang="en-US" altLang="zh-CN" sz="3200" b="1" dirty="0">
                <a:solidFill>
                  <a:srgbClr val="000066"/>
                </a:solidFill>
                <a:latin typeface="Arial" charset="0"/>
              </a:rPr>
              <a:t>——</a:t>
            </a:r>
            <a:r>
              <a:rPr lang="zh-CN" altLang="en-US" sz="3200" b="1" dirty="0">
                <a:solidFill>
                  <a:srgbClr val="000066"/>
                </a:solidFill>
              </a:rPr>
              <a:t>中序遍历</a:t>
            </a:r>
            <a:r>
              <a:rPr lang="en-US" altLang="zh-CN" sz="3200" b="1" dirty="0">
                <a:solidFill>
                  <a:srgbClr val="000066"/>
                </a:solidFill>
                <a:latin typeface="宋体" charset="-122"/>
              </a:rPr>
              <a:t>(2)</a:t>
            </a:r>
            <a:endParaRPr lang="en-US" altLang="zh-CN" sz="3200" b="1" dirty="0">
              <a:solidFill>
                <a:srgbClr val="000066"/>
              </a:solidFill>
            </a:endParaRP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非递归算法</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从二叉树根结点开始，沿左子树一直走到末端（左孩子为空）为止</a:t>
            </a:r>
          </a:p>
          <a:p>
            <a:pPr marL="1693863" lvl="3" indent="-387350">
              <a:spcBef>
                <a:spcPct val="20000"/>
              </a:spcBef>
              <a:buClr>
                <a:schemeClr val="accent2"/>
              </a:buClr>
              <a:buFont typeface="Wingdings" pitchFamily="2" charset="2"/>
              <a:buChar char="n"/>
            </a:pPr>
            <a:r>
              <a:rPr kumimoji="1" lang="zh-CN" altLang="en-US" sz="2000" b="1" dirty="0">
                <a:solidFill>
                  <a:srgbClr val="000066"/>
                </a:solidFill>
              </a:rPr>
              <a:t>在走的过程中，把依次遇到的结点进栈，待左子树为空时，从栈中退出结点并</a:t>
            </a:r>
            <a:r>
              <a:rPr kumimoji="1" lang="zh-CN" altLang="en-US" sz="2000" b="1" dirty="0">
                <a:solidFill>
                  <a:srgbClr val="FF0000"/>
                </a:solidFill>
              </a:rPr>
              <a:t>访问</a:t>
            </a:r>
            <a:r>
              <a:rPr kumimoji="1" lang="zh-CN" altLang="en-US" sz="2000" b="1" dirty="0">
                <a:solidFill>
                  <a:srgbClr val="000066"/>
                </a:solidFill>
              </a:rPr>
              <a:t>，然后再转向它的右子树</a:t>
            </a:r>
          </a:p>
          <a:p>
            <a:pPr marL="1693863" lvl="3" indent="-387350">
              <a:spcBef>
                <a:spcPct val="20000"/>
              </a:spcBef>
              <a:buClr>
                <a:schemeClr val="accent2"/>
              </a:buClr>
              <a:buFont typeface="Wingdings" pitchFamily="2" charset="2"/>
              <a:buChar char="n"/>
            </a:pPr>
            <a:r>
              <a:rPr kumimoji="1" lang="zh-CN" altLang="en-US" sz="2000" b="1" dirty="0">
                <a:solidFill>
                  <a:srgbClr val="000066"/>
                </a:solidFill>
              </a:rPr>
              <a:t>如此重复，直到栈空或指针为空止</a:t>
            </a:r>
          </a:p>
          <a:p>
            <a:pPr marL="1304925" lvl="2" indent="-395288">
              <a:spcBef>
                <a:spcPct val="20000"/>
              </a:spcBef>
              <a:buClr>
                <a:schemeClr val="accent2"/>
              </a:buClr>
              <a:buFont typeface="Wingdings" pitchFamily="2" charset="2"/>
              <a:buChar char="o"/>
            </a:pPr>
            <a:r>
              <a:rPr kumimoji="1" lang="zh-CN" altLang="en-US" sz="2400" b="1" dirty="0">
                <a:solidFill>
                  <a:srgbClr val="000066"/>
                </a:solidFill>
              </a:rPr>
              <a:t>利用一个一维数组作为栈，来存储二叉链表中结点</a:t>
            </a:r>
          </a:p>
        </p:txBody>
      </p:sp>
      <p:sp>
        <p:nvSpPr>
          <p:cNvPr id="48131" name="Text Box 3"/>
          <p:cNvSpPr txBox="1">
            <a:spLocks noChangeArrowheads="1"/>
          </p:cNvSpPr>
          <p:nvPr/>
        </p:nvSpPr>
        <p:spPr bwMode="auto">
          <a:xfrm>
            <a:off x="2070100" y="60594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zh-CN"/>
          </a:p>
        </p:txBody>
      </p:sp>
      <p:sp>
        <p:nvSpPr>
          <p:cNvPr id="196613" name="Text Box 5"/>
          <p:cNvSpPr txBox="1">
            <a:spLocks noChangeArrowheads="1"/>
          </p:cNvSpPr>
          <p:nvPr/>
        </p:nvSpPr>
        <p:spPr bwMode="auto">
          <a:xfrm>
            <a:off x="2271649" y="2049272"/>
            <a:ext cx="6774815" cy="4699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dirty="0">
                <a:solidFill>
                  <a:srgbClr val="000066"/>
                </a:solidFill>
                <a:latin typeface="Consolas" panose="020B0609020204030204" pitchFamily="49" charset="0"/>
              </a:rPr>
              <a:t>void </a:t>
            </a:r>
            <a:r>
              <a:rPr kumimoji="1" lang="en-US" altLang="zh-CN" sz="2000" dirty="0" smtClean="0">
                <a:solidFill>
                  <a:srgbClr val="000066"/>
                </a:solidFill>
                <a:latin typeface="Consolas" panose="020B0609020204030204" pitchFamily="49" charset="0"/>
              </a:rPr>
              <a:t>inorder1(</a:t>
            </a:r>
            <a:r>
              <a:rPr kumimoji="1" lang="en-US" altLang="zh-CN" sz="2000" dirty="0" err="1" smtClean="0">
                <a:solidFill>
                  <a:srgbClr val="000066"/>
                </a:solidFill>
                <a:latin typeface="Consolas" panose="020B0609020204030204" pitchFamily="49" charset="0"/>
              </a:rPr>
              <a:t>bitree</a:t>
            </a:r>
            <a:r>
              <a:rPr kumimoji="1" lang="en-US" altLang="zh-CN" sz="2000" dirty="0" smtClean="0">
                <a:solidFill>
                  <a:srgbClr val="000066"/>
                </a:solidFill>
                <a:latin typeface="Consolas" panose="020B0609020204030204" pitchFamily="49" charset="0"/>
              </a:rPr>
              <a:t> </a:t>
            </a:r>
            <a:r>
              <a:rPr kumimoji="1" lang="en-US" altLang="zh-CN" sz="2000" dirty="0">
                <a:solidFill>
                  <a:srgbClr val="000066"/>
                </a:solidFill>
                <a:latin typeface="Consolas" panose="020B0609020204030204" pitchFamily="49" charset="0"/>
              </a:rPr>
              <a:t>*root)</a:t>
            </a:r>
          </a:p>
          <a:p>
            <a:pPr eaLnBrk="1" hangingPunct="1"/>
            <a:r>
              <a:rPr kumimoji="1" lang="en-US" altLang="zh-CN" sz="2000" dirty="0">
                <a:solidFill>
                  <a:srgbClr val="000066"/>
                </a:solidFill>
                <a:latin typeface="Consolas" panose="020B0609020204030204" pitchFamily="49" charset="0"/>
              </a:rPr>
              <a:t>{ </a:t>
            </a:r>
            <a:r>
              <a:rPr kumimoji="1" lang="en-US" altLang="zh-CN" sz="2000" dirty="0" err="1">
                <a:solidFill>
                  <a:srgbClr val="000066"/>
                </a:solidFill>
                <a:latin typeface="Consolas" panose="020B0609020204030204" pitchFamily="49" charset="0"/>
              </a:rPr>
              <a:t>bitree</a:t>
            </a:r>
            <a:r>
              <a:rPr kumimoji="1" lang="en-US" altLang="zh-CN" sz="2000" dirty="0">
                <a:solidFill>
                  <a:srgbClr val="000066"/>
                </a:solidFill>
                <a:latin typeface="Consolas" panose="020B0609020204030204" pitchFamily="49" charset="0"/>
              </a:rPr>
              <a:t> *p</a:t>
            </a:r>
            <a:r>
              <a:rPr kumimoji="1" lang="en-US" altLang="zh-CN" sz="2000" dirty="0" smtClean="0">
                <a:solidFill>
                  <a:srgbClr val="000066"/>
                </a:solidFill>
                <a:latin typeface="Consolas" panose="020B0609020204030204" pitchFamily="49" charset="0"/>
              </a:rPr>
              <a:t>, *</a:t>
            </a:r>
            <a:r>
              <a:rPr kumimoji="1" lang="en-US" altLang="zh-CN" sz="2000" dirty="0">
                <a:solidFill>
                  <a:srgbClr val="000066"/>
                </a:solidFill>
                <a:latin typeface="Consolas" panose="020B0609020204030204" pitchFamily="49" charset="0"/>
              </a:rPr>
              <a:t>s[100</a:t>
            </a:r>
            <a:r>
              <a:rPr kumimoji="1" lang="en-US" altLang="zh-CN" sz="2000" dirty="0" smtClean="0">
                <a:solidFill>
                  <a:srgbClr val="000066"/>
                </a:solidFill>
                <a:latin typeface="Consolas" panose="020B0609020204030204" pitchFamily="49" charset="0"/>
              </a:rPr>
              <a:t>];  //</a:t>
            </a:r>
            <a:r>
              <a:rPr kumimoji="1" lang="en-US" altLang="zh-CN" sz="2000" dirty="0">
                <a:solidFill>
                  <a:srgbClr val="000066"/>
                </a:solidFill>
                <a:latin typeface="Consolas" panose="020B0609020204030204" pitchFamily="49" charset="0"/>
              </a:rPr>
              <a:t>s</a:t>
            </a:r>
            <a:r>
              <a:rPr kumimoji="1" lang="zh-CN" altLang="en-US" sz="2000" dirty="0">
                <a:solidFill>
                  <a:srgbClr val="000066"/>
                </a:solidFill>
                <a:latin typeface="Consolas" panose="020B0609020204030204" pitchFamily="49" charset="0"/>
              </a:rPr>
              <a:t>为一个栈，</a:t>
            </a:r>
            <a:r>
              <a:rPr kumimoji="1" lang="en-US" altLang="zh-CN" sz="2000" dirty="0">
                <a:solidFill>
                  <a:srgbClr val="000066"/>
                </a:solidFill>
                <a:latin typeface="Consolas" panose="020B0609020204030204" pitchFamily="49" charset="0"/>
              </a:rPr>
              <a:t>top</a:t>
            </a:r>
            <a:r>
              <a:rPr kumimoji="1" lang="zh-CN" altLang="en-US" sz="2000" dirty="0">
                <a:solidFill>
                  <a:srgbClr val="000066"/>
                </a:solidFill>
                <a:latin typeface="Consolas" panose="020B0609020204030204" pitchFamily="49" charset="0"/>
              </a:rPr>
              <a:t>为栈顶指针</a:t>
            </a:r>
          </a:p>
          <a:p>
            <a:pPr eaLnBrk="1" hangingPunct="1"/>
            <a:r>
              <a:rPr kumimoji="1" lang="zh-CN" altLang="en-US" sz="2000" dirty="0">
                <a:solidFill>
                  <a:srgbClr val="000066"/>
                </a:solidFill>
                <a:latin typeface="Consolas" panose="020B0609020204030204" pitchFamily="49" charset="0"/>
              </a:rPr>
              <a:t>  </a:t>
            </a:r>
            <a:r>
              <a:rPr kumimoji="1" lang="en-US" altLang="zh-CN" sz="2000" dirty="0" err="1">
                <a:solidFill>
                  <a:srgbClr val="000066"/>
                </a:solidFill>
                <a:latin typeface="Consolas" panose="020B0609020204030204" pitchFamily="49" charset="0"/>
              </a:rPr>
              <a:t>int</a:t>
            </a:r>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top = 0</a:t>
            </a:r>
            <a:r>
              <a:rPr kumimoji="1" lang="en-US" altLang="zh-CN" sz="2000" dirty="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p = root;</a:t>
            </a:r>
            <a:endParaRPr kumimoji="1" lang="en-US" altLang="zh-CN" sz="2000" dirty="0">
              <a:solidFill>
                <a:srgbClr val="000066"/>
              </a:solidFill>
              <a:latin typeface="Consolas" panose="020B0609020204030204" pitchFamily="49" charset="0"/>
            </a:endParaRPr>
          </a:p>
          <a:p>
            <a:pPr eaLnBrk="1" hangingPunct="1"/>
            <a:r>
              <a:rPr kumimoji="1" lang="en-US" altLang="zh-CN" sz="2000" dirty="0">
                <a:solidFill>
                  <a:srgbClr val="000066"/>
                </a:solidFill>
                <a:latin typeface="Consolas" panose="020B0609020204030204" pitchFamily="49" charset="0"/>
              </a:rPr>
              <a:t>  while((</a:t>
            </a:r>
            <a:r>
              <a:rPr kumimoji="1" lang="en-US" altLang="zh-CN" sz="2000" dirty="0" smtClean="0">
                <a:solidFill>
                  <a:srgbClr val="000066"/>
                </a:solidFill>
                <a:latin typeface="Consolas" panose="020B0609020204030204" pitchFamily="49" charset="0"/>
              </a:rPr>
              <a:t>p != NULL) || (</a:t>
            </a:r>
            <a:r>
              <a:rPr kumimoji="1" lang="en-US" altLang="zh-CN" sz="2000" dirty="0">
                <a:solidFill>
                  <a:srgbClr val="000066"/>
                </a:solidFill>
                <a:latin typeface="Consolas" panose="020B0609020204030204" pitchFamily="49" charset="0"/>
              </a:rPr>
              <a:t>top&gt;0)) </a:t>
            </a:r>
          </a:p>
          <a:p>
            <a:pPr eaLnBrk="1" hangingPunct="1"/>
            <a:r>
              <a:rPr kumimoji="1" lang="en-US" altLang="zh-CN" sz="2000" dirty="0">
                <a:solidFill>
                  <a:srgbClr val="000066"/>
                </a:solidFill>
                <a:latin typeface="Consolas" panose="020B0609020204030204" pitchFamily="49" charset="0"/>
              </a:rPr>
              <a:t>  {   </a:t>
            </a:r>
            <a:r>
              <a:rPr kumimoji="1" lang="en-US" altLang="zh-CN" sz="2000" dirty="0" smtClean="0">
                <a:solidFill>
                  <a:srgbClr val="000066"/>
                </a:solidFill>
                <a:latin typeface="Consolas" panose="020B0609020204030204" pitchFamily="49" charset="0"/>
              </a:rPr>
              <a:t>while(p != NULL</a:t>
            </a:r>
            <a:r>
              <a:rPr kumimoji="1" lang="en-US" altLang="zh-CN" sz="2000" dirty="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a:t>
            </a:r>
            <a:endParaRPr kumimoji="1" lang="en-US" altLang="zh-CN" sz="2000" dirty="0">
              <a:solidFill>
                <a:srgbClr val="000066"/>
              </a:solidFill>
              <a:latin typeface="Consolas" panose="020B0609020204030204" pitchFamily="49" charset="0"/>
            </a:endParaRP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   s</a:t>
            </a:r>
            <a:r>
              <a:rPr kumimoji="1" lang="en-US" altLang="zh-CN" sz="2000" dirty="0">
                <a:solidFill>
                  <a:srgbClr val="000066"/>
                </a:solidFill>
                <a:latin typeface="Consolas" panose="020B0609020204030204" pitchFamily="49" charset="0"/>
              </a:rPr>
              <a:t>[++top</a:t>
            </a:r>
            <a:r>
              <a:rPr kumimoji="1" lang="en-US" altLang="zh-CN" sz="2000" dirty="0" smtClean="0">
                <a:solidFill>
                  <a:srgbClr val="000066"/>
                </a:solidFill>
                <a:latin typeface="Consolas" panose="020B0609020204030204" pitchFamily="49" charset="0"/>
              </a:rPr>
              <a:t>] = p</a:t>
            </a:r>
            <a:r>
              <a:rPr kumimoji="1" lang="en-US" altLang="zh-CN" sz="2000" dirty="0">
                <a:solidFill>
                  <a:srgbClr val="000066"/>
                </a:solidFill>
                <a:latin typeface="Consolas" panose="020B0609020204030204" pitchFamily="49" charset="0"/>
              </a:rPr>
              <a:t>; </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   p = p-</a:t>
            </a:r>
            <a:r>
              <a:rPr kumimoji="1" lang="en-US" altLang="zh-CN" sz="2000" dirty="0">
                <a:solidFill>
                  <a:srgbClr val="000066"/>
                </a:solidFill>
                <a:latin typeface="Consolas" panose="020B0609020204030204" pitchFamily="49" charset="0"/>
              </a:rPr>
              <a:t>&gt;</a:t>
            </a:r>
            <a:r>
              <a:rPr kumimoji="1" lang="en-US" altLang="zh-CN" sz="2000" dirty="0" err="1">
                <a:solidFill>
                  <a:srgbClr val="000066"/>
                </a:solidFill>
                <a:latin typeface="Consolas" panose="020B0609020204030204" pitchFamily="49" charset="0"/>
              </a:rPr>
              <a:t>lchild</a:t>
            </a:r>
            <a:r>
              <a:rPr kumimoji="1" lang="en-US" altLang="zh-CN" sz="2000" dirty="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 }</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      p = s[top--];</a:t>
            </a:r>
            <a:endParaRPr kumimoji="1" lang="en-US" altLang="zh-CN" sz="2000" dirty="0">
              <a:solidFill>
                <a:srgbClr val="000066"/>
              </a:solidFill>
              <a:latin typeface="Consolas" panose="020B0609020204030204" pitchFamily="49" charset="0"/>
            </a:endParaRPr>
          </a:p>
          <a:p>
            <a:pPr eaLnBrk="1" hangingPunct="1"/>
            <a:r>
              <a:rPr kumimoji="1" lang="en-US" altLang="zh-CN" sz="2000" dirty="0">
                <a:solidFill>
                  <a:srgbClr val="000066"/>
                </a:solidFill>
                <a:latin typeface="Consolas" panose="020B0609020204030204" pitchFamily="49" charset="0"/>
              </a:rPr>
              <a:t>       </a:t>
            </a:r>
            <a:r>
              <a:rPr kumimoji="1" lang="en-US" altLang="zh-CN" sz="2000" dirty="0" err="1" smtClean="0">
                <a:solidFill>
                  <a:srgbClr val="000066"/>
                </a:solidFill>
                <a:latin typeface="Consolas" panose="020B0609020204030204" pitchFamily="49" charset="0"/>
              </a:rPr>
              <a:t>printf</a:t>
            </a:r>
            <a:r>
              <a:rPr kumimoji="1" lang="en-US" altLang="zh-CN" sz="2000" dirty="0">
                <a:solidFill>
                  <a:srgbClr val="000066"/>
                </a:solidFill>
                <a:latin typeface="Consolas" panose="020B0609020204030204" pitchFamily="49" charset="0"/>
              </a:rPr>
              <a:t>(“%</a:t>
            </a:r>
            <a:r>
              <a:rPr kumimoji="1" lang="en-US" altLang="zh-CN" sz="2000" dirty="0" smtClean="0">
                <a:solidFill>
                  <a:srgbClr val="000066"/>
                </a:solidFill>
                <a:latin typeface="Consolas" panose="020B0609020204030204" pitchFamily="49" charset="0"/>
              </a:rPr>
              <a:t>c”, p-</a:t>
            </a:r>
            <a:r>
              <a:rPr kumimoji="1" lang="en-US" altLang="zh-CN" sz="2000" dirty="0">
                <a:solidFill>
                  <a:srgbClr val="000066"/>
                </a:solidFill>
                <a:latin typeface="Consolas" panose="020B0609020204030204" pitchFamily="49" charset="0"/>
              </a:rPr>
              <a:t>&gt;data);</a:t>
            </a:r>
          </a:p>
          <a:p>
            <a:pPr eaLnBrk="1" hangingPunct="1"/>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p = p-</a:t>
            </a:r>
            <a:r>
              <a:rPr kumimoji="1" lang="en-US" altLang="zh-CN" sz="2000" dirty="0">
                <a:solidFill>
                  <a:srgbClr val="000066"/>
                </a:solidFill>
                <a:latin typeface="Consolas" panose="020B0609020204030204" pitchFamily="49" charset="0"/>
              </a:rPr>
              <a:t>&gt;</a:t>
            </a:r>
            <a:r>
              <a:rPr kumimoji="1" lang="en-US" altLang="zh-CN" sz="2000" dirty="0" err="1" smtClean="0">
                <a:solidFill>
                  <a:srgbClr val="000066"/>
                </a:solidFill>
                <a:latin typeface="Consolas" panose="020B0609020204030204" pitchFamily="49" charset="0"/>
              </a:rPr>
              <a:t>rchild</a:t>
            </a:r>
            <a:r>
              <a:rPr kumimoji="1" lang="en-US" altLang="zh-CN" sz="2000" dirty="0">
                <a:solidFill>
                  <a:srgbClr val="000066"/>
                </a:solidFill>
                <a:latin typeface="Consolas" panose="020B0609020204030204" pitchFamily="49" charset="0"/>
              </a:rPr>
              <a:t>;</a:t>
            </a:r>
          </a:p>
          <a:p>
            <a:pPr eaLnBrk="1" hangingPunct="1"/>
            <a:r>
              <a:rPr kumimoji="1" lang="en-US" altLang="zh-CN" sz="2000" dirty="0">
                <a:solidFill>
                  <a:srgbClr val="000066"/>
                </a:solidFill>
                <a:latin typeface="Consolas" panose="020B0609020204030204" pitchFamily="49" charset="0"/>
              </a:rPr>
              <a:t>   }</a:t>
            </a:r>
          </a:p>
          <a:p>
            <a:pPr eaLnBrk="1" hangingPunct="1"/>
            <a:r>
              <a:rPr kumimoji="1" lang="en-US" altLang="zh-CN" sz="2000" dirty="0">
                <a:solidFill>
                  <a:srgbClr val="000066"/>
                </a:solidFill>
                <a:latin typeface="Consolas" panose="020B0609020204030204" pitchFamily="49" charset="0"/>
              </a:rPr>
              <a:t>}</a:t>
            </a:r>
          </a:p>
          <a:p>
            <a:pPr eaLnBrk="1" hangingPunct="1"/>
            <a:endParaRPr lang="en-US" altLang="zh-CN" sz="2000" dirty="0">
              <a:solidFill>
                <a:srgbClr val="000066"/>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3"/>
                                        </p:tgtEl>
                                        <p:attrNameLst>
                                          <p:attrName>style.visibility</p:attrName>
                                        </p:attrNameLst>
                                      </p:cBhvr>
                                      <p:to>
                                        <p:strVal val="visible"/>
                                      </p:to>
                                    </p:set>
                                    <p:animEffect transition="in" filter="blinds(horizontal)">
                                      <p:cBhvr>
                                        <p:cTn id="7" dur="500"/>
                                        <p:tgtEl>
                                          <p:spTgt spid="196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82880" y="925513"/>
            <a:ext cx="8741664" cy="5500687"/>
          </a:xfrm>
        </p:spPr>
        <p:txBody>
          <a:bodyPr/>
          <a:lstStyle/>
          <a:p>
            <a:pPr eaLnBrk="1" hangingPunct="1"/>
            <a:r>
              <a:rPr lang="zh-CN" altLang="en-US" dirty="0" smtClean="0"/>
              <a:t>二叉树的遍历</a:t>
            </a:r>
            <a:r>
              <a:rPr lang="en-US" altLang="zh-CN" dirty="0" smtClean="0">
                <a:latin typeface="Arial" charset="0"/>
              </a:rPr>
              <a:t>——</a:t>
            </a:r>
            <a:r>
              <a:rPr lang="zh-CN" altLang="en-US" dirty="0" smtClean="0"/>
              <a:t>后序遍历（</a:t>
            </a:r>
            <a:r>
              <a:rPr lang="en-US" altLang="zh-CN" dirty="0"/>
              <a:t>post-order</a:t>
            </a:r>
            <a:r>
              <a:rPr lang="zh-CN" altLang="en-US" dirty="0" smtClean="0"/>
              <a:t>）</a:t>
            </a:r>
          </a:p>
          <a:p>
            <a:pPr lvl="1" eaLnBrk="1" hangingPunct="1"/>
            <a:r>
              <a:rPr kumimoji="1" lang="zh-CN" altLang="en-US" dirty="0" smtClean="0"/>
              <a:t>递归算法</a:t>
            </a:r>
          </a:p>
          <a:p>
            <a:pPr lvl="2" eaLnBrk="1" hangingPunct="1"/>
            <a:r>
              <a:rPr kumimoji="1" lang="zh-CN" altLang="en-US" dirty="0" smtClean="0"/>
              <a:t>若二叉树非空</a:t>
            </a:r>
            <a:r>
              <a:rPr kumimoji="1" lang="zh-CN" altLang="en-US" dirty="0"/>
              <a:t>，</a:t>
            </a:r>
            <a:r>
              <a:rPr kumimoji="1" lang="zh-CN" altLang="en-US" dirty="0" smtClean="0"/>
              <a:t>则后序遍历左子树；</a:t>
            </a:r>
            <a:endParaRPr kumimoji="1" lang="en-US" altLang="zh-CN" dirty="0" smtClean="0"/>
          </a:p>
          <a:p>
            <a:pPr lvl="2" eaLnBrk="1" hangingPunct="1"/>
            <a:r>
              <a:rPr kumimoji="1" lang="zh-CN" altLang="en-US" dirty="0" smtClean="0"/>
              <a:t>后序遍历右子树；</a:t>
            </a:r>
            <a:endParaRPr kumimoji="1" lang="en-US" altLang="zh-CN" dirty="0" smtClean="0"/>
          </a:p>
          <a:p>
            <a:pPr lvl="2" eaLnBrk="1" hangingPunct="1"/>
            <a:r>
              <a:rPr kumimoji="1" lang="zh-CN" altLang="en-US" dirty="0" smtClean="0"/>
              <a:t>访问根结点</a:t>
            </a:r>
          </a:p>
        </p:txBody>
      </p:sp>
      <p:sp>
        <p:nvSpPr>
          <p:cNvPr id="189500" name="Text Box 60"/>
          <p:cNvSpPr txBox="1">
            <a:spLocks noChangeArrowheads="1"/>
          </p:cNvSpPr>
          <p:nvPr/>
        </p:nvSpPr>
        <p:spPr bwMode="auto">
          <a:xfrm>
            <a:off x="3750374" y="3072258"/>
            <a:ext cx="4557658" cy="286232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000066"/>
                </a:solidFill>
                <a:latin typeface="Consolas" panose="020B0609020204030204" pitchFamily="49" charset="0"/>
              </a:rPr>
              <a:t>void </a:t>
            </a:r>
            <a:r>
              <a:rPr kumimoji="1" lang="en-US" altLang="zh-CN" sz="2000" b="1" dirty="0" err="1" smtClean="0">
                <a:solidFill>
                  <a:srgbClr val="000066"/>
                </a:solidFill>
                <a:latin typeface="Consolas" panose="020B0609020204030204" pitchFamily="49" charset="0"/>
              </a:rPr>
              <a:t>postorder</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bitree</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*root</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bitree</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p;</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 = root</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if (p != NULL</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    </a:t>
            </a:r>
            <a:r>
              <a:rPr kumimoji="1" lang="en-US" altLang="zh-CN" sz="2000" b="1" dirty="0" err="1">
                <a:solidFill>
                  <a:srgbClr val="000066"/>
                </a:solidFill>
                <a:latin typeface="Consolas" panose="020B0609020204030204" pitchFamily="49" charset="0"/>
              </a:rPr>
              <a:t>postorder</a:t>
            </a:r>
            <a:r>
              <a:rPr kumimoji="1" lang="en-US" altLang="zh-CN" sz="2000" b="1" dirty="0">
                <a:solidFill>
                  <a:srgbClr val="000066"/>
                </a:solidFill>
                <a:latin typeface="Consolas" panose="020B0609020204030204" pitchFamily="49" charset="0"/>
              </a:rPr>
              <a:t> (p-&gt;</a:t>
            </a:r>
            <a:r>
              <a:rPr kumimoji="1" lang="en-US" altLang="zh-CN" sz="2000" b="1" dirty="0" err="1">
                <a:solidFill>
                  <a:srgbClr val="000066"/>
                </a:solidFill>
                <a:latin typeface="Consolas" panose="020B0609020204030204" pitchFamily="49" charset="0"/>
              </a:rPr>
              <a:t>lchild</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postorder</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(p-&gt;</a:t>
            </a:r>
            <a:r>
              <a:rPr kumimoji="1" lang="en-US" altLang="zh-CN" sz="2000" b="1" dirty="0" err="1">
                <a:solidFill>
                  <a:srgbClr val="000066"/>
                </a:solidFill>
                <a:latin typeface="Consolas" panose="020B0609020204030204" pitchFamily="49" charset="0"/>
              </a:rPr>
              <a:t>rchild</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printf</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c”, p-</a:t>
            </a:r>
            <a:r>
              <a:rPr kumimoji="1" lang="en-US" altLang="zh-CN" sz="2000" b="1" dirty="0">
                <a:solidFill>
                  <a:srgbClr val="000066"/>
                </a:solidFill>
                <a:latin typeface="Consolas" panose="020B0609020204030204" pitchFamily="49" charset="0"/>
              </a:rPr>
              <a:t>&gt;data</a:t>
            </a:r>
            <a:r>
              <a:rPr kumimoji="1" lang="en-US" altLang="zh-CN" sz="2000" b="1" dirty="0" smtClean="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500"/>
                                        </p:tgtEl>
                                        <p:attrNameLst>
                                          <p:attrName>style.visibility</p:attrName>
                                        </p:attrNameLst>
                                      </p:cBhvr>
                                      <p:to>
                                        <p:strVal val="visible"/>
                                      </p:to>
                                    </p:set>
                                    <p:animEffect transition="in" filter="blinds(horizontal)">
                                      <p:cBhvr>
                                        <p:cTn id="7" dur="500"/>
                                        <p:tgtEl>
                                          <p:spTgt spid="189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0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566738" y="925513"/>
            <a:ext cx="8188325" cy="5500687"/>
          </a:xfrm>
        </p:spPr>
        <p:txBody>
          <a:bodyPr/>
          <a:lstStyle/>
          <a:p>
            <a:pPr eaLnBrk="1" hangingPunct="1"/>
            <a:r>
              <a:rPr lang="zh-CN" altLang="en-US" smtClean="0"/>
              <a:t>二叉树的遍历</a:t>
            </a:r>
            <a:r>
              <a:rPr lang="en-US" altLang="zh-CN" smtClean="0">
                <a:latin typeface="Arial" charset="0"/>
              </a:rPr>
              <a:t>——</a:t>
            </a:r>
            <a:r>
              <a:rPr lang="zh-CN" altLang="en-US" smtClean="0"/>
              <a:t>后序遍历</a:t>
            </a:r>
            <a:r>
              <a:rPr lang="en-US" altLang="zh-CN" smtClean="0">
                <a:latin typeface="宋体" charset="-122"/>
              </a:rPr>
              <a:t>(1)</a:t>
            </a:r>
            <a:endParaRPr lang="en-US" altLang="zh-CN" smtClean="0"/>
          </a:p>
          <a:p>
            <a:pPr lvl="1" eaLnBrk="1" hangingPunct="1"/>
            <a:r>
              <a:rPr kumimoji="1" lang="zh-CN" altLang="en-US" smtClean="0"/>
              <a:t>例</a:t>
            </a:r>
          </a:p>
          <a:p>
            <a:pPr lvl="2" eaLnBrk="1" hangingPunct="1"/>
            <a:r>
              <a:rPr kumimoji="1" lang="zh-CN" altLang="en-US" smtClean="0"/>
              <a:t>后序遍历左子树：即按 </a:t>
            </a:r>
            <a:r>
              <a:rPr kumimoji="1" lang="en-US" altLang="zh-CN" smtClean="0"/>
              <a:t>L R T </a:t>
            </a:r>
            <a:r>
              <a:rPr kumimoji="1" lang="zh-CN" altLang="en-US" smtClean="0"/>
              <a:t>的顺序遍历左子树</a:t>
            </a:r>
          </a:p>
          <a:p>
            <a:pPr lvl="2" eaLnBrk="1" hangingPunct="1"/>
            <a:r>
              <a:rPr kumimoji="1" lang="zh-CN" altLang="en-US" smtClean="0"/>
              <a:t>后序遍历右子树：即按 </a:t>
            </a:r>
            <a:r>
              <a:rPr kumimoji="1" lang="en-US" altLang="zh-CN" smtClean="0"/>
              <a:t>L R T </a:t>
            </a:r>
            <a:r>
              <a:rPr kumimoji="1" lang="zh-CN" altLang="en-US" smtClean="0"/>
              <a:t>的顺序遍历右子树</a:t>
            </a:r>
          </a:p>
          <a:p>
            <a:pPr lvl="2" eaLnBrk="1" hangingPunct="1"/>
            <a:r>
              <a:rPr kumimoji="1" lang="zh-CN" altLang="en-US" smtClean="0"/>
              <a:t>访问根结点</a:t>
            </a:r>
            <a:r>
              <a:rPr kumimoji="1" lang="en-US" altLang="zh-CN" smtClean="0"/>
              <a:t>A</a:t>
            </a:r>
          </a:p>
        </p:txBody>
      </p:sp>
      <p:grpSp>
        <p:nvGrpSpPr>
          <p:cNvPr id="197635" name="Group 3"/>
          <p:cNvGrpSpPr>
            <a:grpSpLocks/>
          </p:cNvGrpSpPr>
          <p:nvPr/>
        </p:nvGrpSpPr>
        <p:grpSpPr bwMode="auto">
          <a:xfrm>
            <a:off x="1512888" y="3411538"/>
            <a:ext cx="3001962" cy="3238500"/>
            <a:chOff x="1986" y="294"/>
            <a:chExt cx="1891" cy="2040"/>
          </a:xfrm>
        </p:grpSpPr>
        <p:sp>
          <p:nvSpPr>
            <p:cNvPr id="50181" name="Oval 4"/>
            <p:cNvSpPr>
              <a:spLocks noChangeArrowheads="1"/>
            </p:cNvSpPr>
            <p:nvPr/>
          </p:nvSpPr>
          <p:spPr bwMode="auto">
            <a:xfrm>
              <a:off x="2829" y="294"/>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A</a:t>
              </a:r>
            </a:p>
          </p:txBody>
        </p:sp>
        <p:sp>
          <p:nvSpPr>
            <p:cNvPr id="50182" name="Oval 5"/>
            <p:cNvSpPr>
              <a:spLocks noChangeArrowheads="1"/>
            </p:cNvSpPr>
            <p:nvPr/>
          </p:nvSpPr>
          <p:spPr bwMode="auto">
            <a:xfrm>
              <a:off x="2271" y="728"/>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B</a:t>
              </a:r>
            </a:p>
          </p:txBody>
        </p:sp>
        <p:sp>
          <p:nvSpPr>
            <p:cNvPr id="50183" name="Oval 6"/>
            <p:cNvSpPr>
              <a:spLocks noChangeArrowheads="1"/>
            </p:cNvSpPr>
            <p:nvPr/>
          </p:nvSpPr>
          <p:spPr bwMode="auto">
            <a:xfrm>
              <a:off x="3296" y="80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C</a:t>
              </a:r>
            </a:p>
          </p:txBody>
        </p:sp>
        <p:sp>
          <p:nvSpPr>
            <p:cNvPr id="50184" name="Oval 7"/>
            <p:cNvSpPr>
              <a:spLocks noChangeArrowheads="1"/>
            </p:cNvSpPr>
            <p:nvPr/>
          </p:nvSpPr>
          <p:spPr bwMode="auto">
            <a:xfrm>
              <a:off x="1986" y="1179"/>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D</a:t>
              </a:r>
            </a:p>
          </p:txBody>
        </p:sp>
        <p:sp>
          <p:nvSpPr>
            <p:cNvPr id="50185" name="Oval 8"/>
            <p:cNvSpPr>
              <a:spLocks noChangeArrowheads="1"/>
            </p:cNvSpPr>
            <p:nvPr/>
          </p:nvSpPr>
          <p:spPr bwMode="auto">
            <a:xfrm>
              <a:off x="2590" y="1179"/>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E</a:t>
              </a:r>
            </a:p>
          </p:txBody>
        </p:sp>
        <p:sp>
          <p:nvSpPr>
            <p:cNvPr id="50186" name="Oval 9"/>
            <p:cNvSpPr>
              <a:spLocks noChangeArrowheads="1"/>
            </p:cNvSpPr>
            <p:nvPr/>
          </p:nvSpPr>
          <p:spPr bwMode="auto">
            <a:xfrm>
              <a:off x="2340" y="164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H</a:t>
              </a:r>
            </a:p>
          </p:txBody>
        </p:sp>
        <p:sp>
          <p:nvSpPr>
            <p:cNvPr id="50187" name="Oval 10"/>
            <p:cNvSpPr>
              <a:spLocks noChangeArrowheads="1"/>
            </p:cNvSpPr>
            <p:nvPr/>
          </p:nvSpPr>
          <p:spPr bwMode="auto">
            <a:xfrm>
              <a:off x="2935" y="1646"/>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I</a:t>
              </a:r>
            </a:p>
          </p:txBody>
        </p:sp>
        <p:sp>
          <p:nvSpPr>
            <p:cNvPr id="50188" name="Line 11"/>
            <p:cNvSpPr>
              <a:spLocks noChangeShapeType="1"/>
            </p:cNvSpPr>
            <p:nvPr/>
          </p:nvSpPr>
          <p:spPr bwMode="auto">
            <a:xfrm flipH="1">
              <a:off x="2211" y="1011"/>
              <a:ext cx="146"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9" name="Line 12"/>
            <p:cNvSpPr>
              <a:spLocks noChangeShapeType="1"/>
            </p:cNvSpPr>
            <p:nvPr/>
          </p:nvSpPr>
          <p:spPr bwMode="auto">
            <a:xfrm>
              <a:off x="2489" y="989"/>
              <a:ext cx="178"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0" name="Line 13"/>
            <p:cNvSpPr>
              <a:spLocks noChangeShapeType="1"/>
            </p:cNvSpPr>
            <p:nvPr/>
          </p:nvSpPr>
          <p:spPr bwMode="auto">
            <a:xfrm>
              <a:off x="2823" y="1411"/>
              <a:ext cx="189" cy="2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1" name="Line 14"/>
            <p:cNvSpPr>
              <a:spLocks noChangeShapeType="1"/>
            </p:cNvSpPr>
            <p:nvPr/>
          </p:nvSpPr>
          <p:spPr bwMode="auto">
            <a:xfrm flipH="1">
              <a:off x="2567" y="1466"/>
              <a:ext cx="111"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2" name="Oval 15"/>
            <p:cNvSpPr>
              <a:spLocks noChangeArrowheads="1"/>
            </p:cNvSpPr>
            <p:nvPr/>
          </p:nvSpPr>
          <p:spPr bwMode="auto">
            <a:xfrm>
              <a:off x="3136" y="1254"/>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66"/>
                  </a:solidFill>
                </a:rPr>
                <a:t>F</a:t>
              </a:r>
            </a:p>
          </p:txBody>
        </p:sp>
        <p:sp>
          <p:nvSpPr>
            <p:cNvPr id="50193" name="Oval 16"/>
            <p:cNvSpPr>
              <a:spLocks noChangeArrowheads="1"/>
            </p:cNvSpPr>
            <p:nvPr/>
          </p:nvSpPr>
          <p:spPr bwMode="auto">
            <a:xfrm>
              <a:off x="3587" y="1250"/>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G</a:t>
              </a:r>
            </a:p>
          </p:txBody>
        </p:sp>
        <p:sp>
          <p:nvSpPr>
            <p:cNvPr id="50194" name="Line 17"/>
            <p:cNvSpPr>
              <a:spLocks noChangeShapeType="1"/>
            </p:cNvSpPr>
            <p:nvPr/>
          </p:nvSpPr>
          <p:spPr bwMode="auto">
            <a:xfrm flipH="1">
              <a:off x="2534" y="511"/>
              <a:ext cx="322" cy="3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5" name="Line 18"/>
            <p:cNvSpPr>
              <a:spLocks noChangeShapeType="1"/>
            </p:cNvSpPr>
            <p:nvPr/>
          </p:nvSpPr>
          <p:spPr bwMode="auto">
            <a:xfrm>
              <a:off x="3100" y="522"/>
              <a:ext cx="302" cy="3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Line 19"/>
            <p:cNvSpPr>
              <a:spLocks noChangeShapeType="1"/>
            </p:cNvSpPr>
            <p:nvPr/>
          </p:nvSpPr>
          <p:spPr bwMode="auto">
            <a:xfrm flipH="1">
              <a:off x="3290" y="1089"/>
              <a:ext cx="111" cy="1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7" name="Line 20"/>
            <p:cNvSpPr>
              <a:spLocks noChangeShapeType="1"/>
            </p:cNvSpPr>
            <p:nvPr/>
          </p:nvSpPr>
          <p:spPr bwMode="auto">
            <a:xfrm>
              <a:off x="3545" y="1067"/>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Oval 21"/>
            <p:cNvSpPr>
              <a:spLocks noChangeArrowheads="1"/>
            </p:cNvSpPr>
            <p:nvPr/>
          </p:nvSpPr>
          <p:spPr bwMode="auto">
            <a:xfrm>
              <a:off x="2647" y="2042"/>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J</a:t>
              </a:r>
            </a:p>
          </p:txBody>
        </p:sp>
        <p:sp>
          <p:nvSpPr>
            <p:cNvPr id="50199" name="Oval 22"/>
            <p:cNvSpPr>
              <a:spLocks noChangeArrowheads="1"/>
            </p:cNvSpPr>
            <p:nvPr/>
          </p:nvSpPr>
          <p:spPr bwMode="auto">
            <a:xfrm>
              <a:off x="3225" y="2042"/>
              <a:ext cx="290" cy="292"/>
            </a:xfrm>
            <a:prstGeom prst="ellipse">
              <a:avLst/>
            </a:prstGeom>
            <a:solidFill>
              <a:srgbClr val="FFFF99"/>
            </a:solidFill>
            <a:ln w="2857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solidFill>
                    <a:srgbClr val="000066"/>
                  </a:solidFill>
                </a:rPr>
                <a:t>K</a:t>
              </a:r>
            </a:p>
          </p:txBody>
        </p:sp>
        <p:sp>
          <p:nvSpPr>
            <p:cNvPr id="50200" name="Line 23"/>
            <p:cNvSpPr>
              <a:spLocks noChangeShapeType="1"/>
            </p:cNvSpPr>
            <p:nvPr/>
          </p:nvSpPr>
          <p:spPr bwMode="auto">
            <a:xfrm flipH="1">
              <a:off x="2878" y="1922"/>
              <a:ext cx="122" cy="15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1" name="Line 24"/>
            <p:cNvSpPr>
              <a:spLocks noChangeShapeType="1"/>
            </p:cNvSpPr>
            <p:nvPr/>
          </p:nvSpPr>
          <p:spPr bwMode="auto">
            <a:xfrm>
              <a:off x="3167" y="1900"/>
              <a:ext cx="133" cy="1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7657" name="Text Box 25"/>
          <p:cNvSpPr txBox="1">
            <a:spLocks noChangeArrowheads="1"/>
          </p:cNvSpPr>
          <p:nvPr/>
        </p:nvSpPr>
        <p:spPr bwMode="auto">
          <a:xfrm>
            <a:off x="5522913" y="5230813"/>
            <a:ext cx="3074987"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rgbClr val="000066"/>
                </a:solidFill>
              </a:rPr>
              <a:t>D H J K I E B F G C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7635"/>
                                        </p:tgtEl>
                                        <p:attrNameLst>
                                          <p:attrName>style.visibility</p:attrName>
                                        </p:attrNameLst>
                                      </p:cBhvr>
                                      <p:to>
                                        <p:strVal val="visible"/>
                                      </p:to>
                                    </p:set>
                                    <p:anim calcmode="lin" valueType="num">
                                      <p:cBhvr additive="base">
                                        <p:cTn id="7" dur="500" fill="hold"/>
                                        <p:tgtEl>
                                          <p:spTgt spid="197635"/>
                                        </p:tgtEl>
                                        <p:attrNameLst>
                                          <p:attrName>ppt_x</p:attrName>
                                        </p:attrNameLst>
                                      </p:cBhvr>
                                      <p:tavLst>
                                        <p:tav tm="0">
                                          <p:val>
                                            <p:strVal val="0-#ppt_w/2"/>
                                          </p:val>
                                        </p:tav>
                                        <p:tav tm="100000">
                                          <p:val>
                                            <p:strVal val="#ppt_x"/>
                                          </p:val>
                                        </p:tav>
                                      </p:tavLst>
                                    </p:anim>
                                    <p:anim calcmode="lin" valueType="num">
                                      <p:cBhvr additive="base">
                                        <p:cTn id="8" dur="500" fill="hold"/>
                                        <p:tgtEl>
                                          <p:spTgt spid="1976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97657"/>
                                        </p:tgtEl>
                                        <p:attrNameLst>
                                          <p:attrName>style.visibility</p:attrName>
                                        </p:attrNameLst>
                                      </p:cBhvr>
                                      <p:to>
                                        <p:strVal val="visible"/>
                                      </p:to>
                                    </p:set>
                                    <p:animEffect transition="in" filter="blinds(horizontal)">
                                      <p:cBhvr>
                                        <p:cTn id="13" dur="500"/>
                                        <p:tgtEl>
                                          <p:spTgt spid="197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482600" y="969963"/>
            <a:ext cx="77470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CC00"/>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b="1">
                <a:solidFill>
                  <a:srgbClr val="000066"/>
                </a:solidFill>
              </a:rPr>
              <a:t>树的定义</a:t>
            </a:r>
            <a:r>
              <a:rPr lang="en-US" altLang="zh-CN" sz="3200" b="1">
                <a:solidFill>
                  <a:srgbClr val="000066"/>
                </a:solidFill>
                <a:latin typeface="Arial" charset="0"/>
              </a:rPr>
              <a:t>——</a:t>
            </a:r>
            <a:r>
              <a:rPr lang="zh-CN" altLang="en-US" sz="3200" b="1">
                <a:solidFill>
                  <a:srgbClr val="000066"/>
                </a:solidFill>
                <a:latin typeface="宋体" charset="-122"/>
              </a:rPr>
              <a:t>树结构的表现形式</a:t>
            </a:r>
          </a:p>
          <a:p>
            <a:pPr marL="908050" lvl="1" indent="-436563">
              <a:spcBef>
                <a:spcPct val="20000"/>
              </a:spcBef>
              <a:buClr>
                <a:schemeClr val="accent2"/>
              </a:buClr>
              <a:buFont typeface="Wingdings" pitchFamily="2" charset="2"/>
              <a:buChar char="n"/>
            </a:pPr>
            <a:r>
              <a:rPr kumimoji="1" lang="zh-CN" altLang="en-US" sz="2800" b="1">
                <a:solidFill>
                  <a:srgbClr val="000066"/>
                </a:solidFill>
                <a:latin typeface="宋体" charset="-122"/>
              </a:rPr>
              <a:t>图形表示法</a:t>
            </a:r>
          </a:p>
          <a:p>
            <a:pPr marL="908050" lvl="1" indent="-436563">
              <a:spcBef>
                <a:spcPct val="20000"/>
              </a:spcBef>
              <a:buClr>
                <a:schemeClr val="accent2"/>
              </a:buClr>
              <a:buFont typeface="Wingdings" pitchFamily="2" charset="2"/>
              <a:buChar char="n"/>
            </a:pPr>
            <a:r>
              <a:rPr lang="zh-CN" altLang="en-US" sz="2800" b="1">
                <a:solidFill>
                  <a:srgbClr val="000066"/>
                </a:solidFill>
                <a:latin typeface="宋体" charset="-122"/>
              </a:rPr>
              <a:t>嵌套集合表示法</a:t>
            </a:r>
          </a:p>
          <a:p>
            <a:pPr marL="908050" lvl="1" indent="-436563">
              <a:spcBef>
                <a:spcPct val="20000"/>
              </a:spcBef>
              <a:buClr>
                <a:schemeClr val="accent2"/>
              </a:buClr>
              <a:buFont typeface="Wingdings" pitchFamily="2" charset="2"/>
              <a:buChar char="n"/>
            </a:pPr>
            <a:r>
              <a:rPr lang="zh-CN" altLang="en-US" sz="2800" b="1">
                <a:solidFill>
                  <a:srgbClr val="000066"/>
                </a:solidFill>
                <a:latin typeface="宋体" charset="-122"/>
              </a:rPr>
              <a:t>凹入表表示法</a:t>
            </a:r>
          </a:p>
          <a:p>
            <a:pPr marL="1304925" lvl="2" indent="-395288">
              <a:spcBef>
                <a:spcPct val="20000"/>
              </a:spcBef>
              <a:buClr>
                <a:schemeClr val="accent2"/>
              </a:buClr>
              <a:buFont typeface="Wingdings" pitchFamily="2" charset="2"/>
              <a:buChar char="o"/>
            </a:pPr>
            <a:r>
              <a:rPr lang="zh-CN" altLang="en-US" sz="2400" b="1">
                <a:solidFill>
                  <a:srgbClr val="000066"/>
                </a:solidFill>
                <a:latin typeface="宋体" charset="-122"/>
              </a:rPr>
              <a:t>类似于目录形式</a:t>
            </a:r>
          </a:p>
          <a:p>
            <a:pPr marL="908050" lvl="1" indent="-436563">
              <a:spcBef>
                <a:spcPct val="20000"/>
              </a:spcBef>
              <a:buClr>
                <a:schemeClr val="accent2"/>
              </a:buClr>
              <a:buFont typeface="Wingdings" pitchFamily="2" charset="2"/>
              <a:buChar char="n"/>
            </a:pPr>
            <a:r>
              <a:rPr lang="zh-CN" altLang="en-US" sz="2800" b="1">
                <a:solidFill>
                  <a:srgbClr val="000066"/>
                </a:solidFill>
                <a:latin typeface="宋体" charset="-122"/>
              </a:rPr>
              <a:t>广义表表示法</a:t>
            </a:r>
          </a:p>
        </p:txBody>
      </p:sp>
      <p:grpSp>
        <p:nvGrpSpPr>
          <p:cNvPr id="6147" name="Group 31"/>
          <p:cNvGrpSpPr>
            <a:grpSpLocks/>
          </p:cNvGrpSpPr>
          <p:nvPr/>
        </p:nvGrpSpPr>
        <p:grpSpPr bwMode="auto">
          <a:xfrm>
            <a:off x="149225" y="4027488"/>
            <a:ext cx="4459288" cy="1885950"/>
            <a:chOff x="384" y="192"/>
            <a:chExt cx="4848" cy="2544"/>
          </a:xfrm>
        </p:grpSpPr>
        <p:sp>
          <p:nvSpPr>
            <p:cNvPr id="6197" name="Oval 32"/>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rPr>
                <a:t>A</a:t>
              </a:r>
              <a:endParaRPr kumimoji="1" lang="en-US" altLang="zh-CN" b="1"/>
            </a:p>
          </p:txBody>
        </p:sp>
        <p:sp>
          <p:nvSpPr>
            <p:cNvPr id="6198" name="Oval 33"/>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B</a:t>
              </a:r>
              <a:endParaRPr kumimoji="1" lang="en-US" altLang="zh-CN" b="1"/>
            </a:p>
          </p:txBody>
        </p:sp>
        <p:sp>
          <p:nvSpPr>
            <p:cNvPr id="6199" name="Oval 34"/>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C</a:t>
              </a:r>
              <a:endParaRPr kumimoji="1" lang="en-US" altLang="zh-CN" b="1"/>
            </a:p>
          </p:txBody>
        </p:sp>
        <p:sp>
          <p:nvSpPr>
            <p:cNvPr id="6200" name="Oval 35"/>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D</a:t>
              </a:r>
            </a:p>
          </p:txBody>
        </p:sp>
        <p:sp>
          <p:nvSpPr>
            <p:cNvPr id="6201" name="Oval 36"/>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E</a:t>
              </a:r>
              <a:endParaRPr kumimoji="1" lang="en-US" altLang="zh-CN" b="1"/>
            </a:p>
          </p:txBody>
        </p:sp>
        <p:sp>
          <p:nvSpPr>
            <p:cNvPr id="6202" name="Oval 37"/>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F</a:t>
              </a:r>
              <a:endParaRPr kumimoji="1" lang="en-US" altLang="zh-CN" b="1"/>
            </a:p>
          </p:txBody>
        </p:sp>
        <p:sp>
          <p:nvSpPr>
            <p:cNvPr id="6203" name="Oval 38"/>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G</a:t>
              </a:r>
              <a:endParaRPr kumimoji="1" lang="en-US" altLang="zh-CN" b="1"/>
            </a:p>
          </p:txBody>
        </p:sp>
        <p:sp>
          <p:nvSpPr>
            <p:cNvPr id="6204" name="Oval 39"/>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H</a:t>
              </a:r>
            </a:p>
          </p:txBody>
        </p:sp>
        <p:sp>
          <p:nvSpPr>
            <p:cNvPr id="6205" name="Oval 40"/>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I</a:t>
              </a:r>
            </a:p>
          </p:txBody>
        </p:sp>
        <p:sp>
          <p:nvSpPr>
            <p:cNvPr id="6206" name="Oval 41"/>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J</a:t>
              </a:r>
            </a:p>
          </p:txBody>
        </p:sp>
        <p:sp>
          <p:nvSpPr>
            <p:cNvPr id="6207" name="Oval 42"/>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M</a:t>
              </a:r>
            </a:p>
          </p:txBody>
        </p:sp>
        <p:sp>
          <p:nvSpPr>
            <p:cNvPr id="6208" name="Oval 43"/>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K</a:t>
              </a:r>
              <a:endParaRPr kumimoji="1" lang="en-US" altLang="zh-CN" b="1"/>
            </a:p>
          </p:txBody>
        </p:sp>
        <p:sp>
          <p:nvSpPr>
            <p:cNvPr id="6209" name="Oval 44"/>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L</a:t>
              </a:r>
              <a:endParaRPr kumimoji="1" lang="en-US" altLang="zh-CN" b="1"/>
            </a:p>
          </p:txBody>
        </p:sp>
        <p:sp>
          <p:nvSpPr>
            <p:cNvPr id="6210" name="Line 45"/>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Line 46"/>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2" name="Line 47"/>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Line 48"/>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Line 49"/>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Line 50"/>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6" name="Line 51"/>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Line 52"/>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Line 53"/>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Line 54"/>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0" name="Line 55"/>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Line 56"/>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8" name="Group 80"/>
          <p:cNvGrpSpPr>
            <a:grpSpLocks/>
          </p:cNvGrpSpPr>
          <p:nvPr/>
        </p:nvGrpSpPr>
        <p:grpSpPr bwMode="auto">
          <a:xfrm>
            <a:off x="4238625" y="1538288"/>
            <a:ext cx="4476750" cy="3076575"/>
            <a:chOff x="2940" y="556"/>
            <a:chExt cx="2820" cy="1938"/>
          </a:xfrm>
        </p:grpSpPr>
        <p:sp>
          <p:nvSpPr>
            <p:cNvPr id="6178" name="Oval 59"/>
            <p:cNvSpPr>
              <a:spLocks noChangeArrowheads="1"/>
            </p:cNvSpPr>
            <p:nvPr/>
          </p:nvSpPr>
          <p:spPr bwMode="auto">
            <a:xfrm>
              <a:off x="2940" y="556"/>
              <a:ext cx="2820" cy="1938"/>
            </a:xfrm>
            <a:prstGeom prst="ellipse">
              <a:avLst/>
            </a:prstGeom>
            <a:solidFill>
              <a:srgbClr val="003300"/>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2700000" algn="ctr" rotWithShape="0">
                      <a:srgbClr val="00CC00">
                        <a:alpha val="50000"/>
                      </a:srgbClr>
                    </a:outerShdw>
                  </a:effectLst>
                </a14:hiddenEffects>
              </a:ext>
            </a:extLst>
          </p:spPr>
          <p:txBody>
            <a:bodyPr wrap="none" anchor="ctr"/>
            <a:lstStyle/>
            <a:p>
              <a:endParaRPr kumimoji="1" lang="zh-CN" altLang="zh-CN">
                <a:ea typeface="黑体" pitchFamily="2" charset="-122"/>
              </a:endParaRPr>
            </a:p>
          </p:txBody>
        </p:sp>
        <p:sp>
          <p:nvSpPr>
            <p:cNvPr id="6179" name="Text Box 60"/>
            <p:cNvSpPr txBox="1">
              <a:spLocks noChangeArrowheads="1"/>
            </p:cNvSpPr>
            <p:nvPr/>
          </p:nvSpPr>
          <p:spPr bwMode="auto">
            <a:xfrm>
              <a:off x="4231" y="6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chemeClr val="bg1"/>
                  </a:solidFill>
                  <a:ea typeface="黑体" pitchFamily="2" charset="-122"/>
                </a:rPr>
                <a:t>A</a:t>
              </a:r>
            </a:p>
          </p:txBody>
        </p:sp>
        <p:sp>
          <p:nvSpPr>
            <p:cNvPr id="6180" name="Oval 61"/>
            <p:cNvSpPr>
              <a:spLocks noChangeArrowheads="1"/>
            </p:cNvSpPr>
            <p:nvPr/>
          </p:nvSpPr>
          <p:spPr bwMode="auto">
            <a:xfrm>
              <a:off x="2972" y="899"/>
              <a:ext cx="1165" cy="1206"/>
            </a:xfrm>
            <a:prstGeom prst="ellipse">
              <a:avLst/>
            </a:prstGeom>
            <a:solidFill>
              <a:srgbClr val="FFFF66"/>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6181" name="Oval 62"/>
            <p:cNvSpPr>
              <a:spLocks noChangeArrowheads="1"/>
            </p:cNvSpPr>
            <p:nvPr/>
          </p:nvSpPr>
          <p:spPr bwMode="auto">
            <a:xfrm>
              <a:off x="4562" y="990"/>
              <a:ext cx="1198" cy="1106"/>
            </a:xfrm>
            <a:prstGeom prst="ellipse">
              <a:avLst/>
            </a:prstGeom>
            <a:solidFill>
              <a:srgbClr val="FFFF66"/>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a:endParaRPr kumimoji="1" lang="zh-CN" altLang="zh-CN">
                <a:ea typeface="黑体" pitchFamily="2" charset="-122"/>
              </a:endParaRPr>
            </a:p>
          </p:txBody>
        </p:sp>
        <p:sp>
          <p:nvSpPr>
            <p:cNvPr id="6182" name="Oval 63"/>
            <p:cNvSpPr>
              <a:spLocks noChangeArrowheads="1"/>
            </p:cNvSpPr>
            <p:nvPr/>
          </p:nvSpPr>
          <p:spPr bwMode="auto">
            <a:xfrm>
              <a:off x="4061" y="1706"/>
              <a:ext cx="560" cy="752"/>
            </a:xfrm>
            <a:prstGeom prst="ellipse">
              <a:avLst/>
            </a:prstGeom>
            <a:solidFill>
              <a:srgbClr val="FFFF66"/>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kumimoji="1" lang="zh-CN" altLang="zh-CN">
                <a:ea typeface="黑体" pitchFamily="2" charset="-122"/>
              </a:endParaRPr>
            </a:p>
          </p:txBody>
        </p:sp>
        <p:sp>
          <p:nvSpPr>
            <p:cNvPr id="6183" name="Text Box 64"/>
            <p:cNvSpPr txBox="1">
              <a:spLocks noChangeArrowheads="1"/>
            </p:cNvSpPr>
            <p:nvPr/>
          </p:nvSpPr>
          <p:spPr bwMode="auto">
            <a:xfrm>
              <a:off x="4223" y="174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FF0066"/>
                  </a:solidFill>
                  <a:ea typeface="黑体" pitchFamily="2" charset="-122"/>
                </a:rPr>
                <a:t>C</a:t>
              </a:r>
              <a:endParaRPr kumimoji="1" lang="en-US" altLang="zh-CN">
                <a:solidFill>
                  <a:srgbClr val="FF0066"/>
                </a:solidFill>
                <a:ea typeface="黑体" pitchFamily="2" charset="-122"/>
              </a:endParaRPr>
            </a:p>
          </p:txBody>
        </p:sp>
        <p:sp>
          <p:nvSpPr>
            <p:cNvPr id="6184" name="Oval 65"/>
            <p:cNvSpPr>
              <a:spLocks noChangeArrowheads="1"/>
            </p:cNvSpPr>
            <p:nvPr/>
          </p:nvSpPr>
          <p:spPr bwMode="auto">
            <a:xfrm>
              <a:off x="4181" y="1981"/>
              <a:ext cx="296" cy="407"/>
            </a:xfrm>
            <a:prstGeom prst="ellipse">
              <a:avLst/>
            </a:prstGeom>
            <a:solidFill>
              <a:srgbClr val="000066"/>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b="1">
                  <a:solidFill>
                    <a:schemeClr val="bg1"/>
                  </a:solidFill>
                  <a:ea typeface="黑体" pitchFamily="2" charset="-122"/>
                </a:rPr>
                <a:t>G</a:t>
              </a:r>
              <a:endParaRPr kumimoji="1" lang="en-US" altLang="zh-CN">
                <a:solidFill>
                  <a:schemeClr val="bg1"/>
                </a:solidFill>
                <a:ea typeface="黑体" pitchFamily="2" charset="-122"/>
              </a:endParaRPr>
            </a:p>
          </p:txBody>
        </p:sp>
        <p:sp>
          <p:nvSpPr>
            <p:cNvPr id="6185" name="Text Box 66"/>
            <p:cNvSpPr txBox="1">
              <a:spLocks noChangeArrowheads="1"/>
            </p:cNvSpPr>
            <p:nvPr/>
          </p:nvSpPr>
          <p:spPr bwMode="auto">
            <a:xfrm>
              <a:off x="3578" y="900"/>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b="1">
                  <a:solidFill>
                    <a:srgbClr val="FF0066"/>
                  </a:solidFill>
                  <a:ea typeface="黑体" pitchFamily="2" charset="-122"/>
                </a:rPr>
                <a:t>B</a:t>
              </a:r>
              <a:endParaRPr kumimoji="1" lang="en-US" altLang="zh-CN">
                <a:ea typeface="黑体" pitchFamily="2" charset="-122"/>
              </a:endParaRPr>
            </a:p>
          </p:txBody>
        </p:sp>
        <p:sp>
          <p:nvSpPr>
            <p:cNvPr id="6186" name="Oval 67"/>
            <p:cNvSpPr>
              <a:spLocks noChangeArrowheads="1"/>
            </p:cNvSpPr>
            <p:nvPr/>
          </p:nvSpPr>
          <p:spPr bwMode="auto">
            <a:xfrm>
              <a:off x="3128" y="1263"/>
              <a:ext cx="304" cy="482"/>
            </a:xfrm>
            <a:prstGeom prst="ellipse">
              <a:avLst/>
            </a:prstGeom>
            <a:solidFill>
              <a:srgbClr val="000066"/>
            </a:solidFill>
            <a:ln>
              <a:noFill/>
            </a:ln>
            <a:effectLst/>
            <a:extLst>
              <a:ext uri="{91240B29-F687-4F45-9708-019B960494DF}">
                <a14:hiddenLine xmlns:a14="http://schemas.microsoft.com/office/drawing/2010/main" w="12700" cap="sq" algn="ctr">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b="1">
                  <a:solidFill>
                    <a:schemeClr val="bg1"/>
                  </a:solidFill>
                  <a:ea typeface="黑体" pitchFamily="2" charset="-122"/>
                </a:rPr>
                <a:t>E</a:t>
              </a:r>
            </a:p>
          </p:txBody>
        </p:sp>
        <p:sp>
          <p:nvSpPr>
            <p:cNvPr id="6187" name="Oval 72"/>
            <p:cNvSpPr>
              <a:spLocks noChangeArrowheads="1"/>
            </p:cNvSpPr>
            <p:nvPr/>
          </p:nvSpPr>
          <p:spPr bwMode="auto">
            <a:xfrm>
              <a:off x="5228" y="1161"/>
              <a:ext cx="425" cy="768"/>
            </a:xfrm>
            <a:prstGeom prst="ellipse">
              <a:avLst/>
            </a:prstGeom>
            <a:solidFill>
              <a:srgbClr val="000066"/>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endParaRPr kumimoji="1" lang="zh-CN" altLang="zh-CN">
                <a:ea typeface="黑体" pitchFamily="2" charset="-122"/>
              </a:endParaRPr>
            </a:p>
          </p:txBody>
        </p:sp>
        <p:sp>
          <p:nvSpPr>
            <p:cNvPr id="6188" name="Oval 73"/>
            <p:cNvSpPr>
              <a:spLocks noChangeArrowheads="1"/>
            </p:cNvSpPr>
            <p:nvPr/>
          </p:nvSpPr>
          <p:spPr bwMode="auto">
            <a:xfrm>
              <a:off x="5268" y="1518"/>
              <a:ext cx="336" cy="240"/>
            </a:xfrm>
            <a:prstGeom prst="ellipse">
              <a:avLst/>
            </a:prstGeom>
            <a:solidFill>
              <a:schemeClr val="accent1"/>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b="1">
                  <a:ea typeface="黑体" pitchFamily="2" charset="-122"/>
                </a:rPr>
                <a:t>M</a:t>
              </a:r>
              <a:endParaRPr kumimoji="1" lang="en-US" altLang="zh-CN">
                <a:ea typeface="黑体" pitchFamily="2" charset="-122"/>
              </a:endParaRPr>
            </a:p>
          </p:txBody>
        </p:sp>
        <p:sp>
          <p:nvSpPr>
            <p:cNvPr id="6189" name="Text Box 74"/>
            <p:cNvSpPr txBox="1">
              <a:spLocks noChangeArrowheads="1"/>
            </p:cNvSpPr>
            <p:nvPr/>
          </p:nvSpPr>
          <p:spPr bwMode="auto">
            <a:xfrm>
              <a:off x="5326" y="124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chemeClr val="bg1"/>
                  </a:solidFill>
                  <a:ea typeface="黑体" pitchFamily="2" charset="-122"/>
                </a:rPr>
                <a:t>J</a:t>
              </a:r>
              <a:endParaRPr kumimoji="1" lang="en-US" altLang="zh-CN">
                <a:solidFill>
                  <a:schemeClr val="bg1"/>
                </a:solidFill>
                <a:ea typeface="黑体" pitchFamily="2" charset="-122"/>
              </a:endParaRPr>
            </a:p>
          </p:txBody>
        </p:sp>
        <p:sp>
          <p:nvSpPr>
            <p:cNvPr id="6190" name="Text Box 75"/>
            <p:cNvSpPr txBox="1">
              <a:spLocks noChangeArrowheads="1"/>
            </p:cNvSpPr>
            <p:nvPr/>
          </p:nvSpPr>
          <p:spPr bwMode="auto">
            <a:xfrm>
              <a:off x="4969" y="1008"/>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FF0000"/>
                  </a:solidFill>
                  <a:ea typeface="黑体" pitchFamily="2" charset="-122"/>
                </a:rPr>
                <a:t>D</a:t>
              </a:r>
            </a:p>
          </p:txBody>
        </p:sp>
        <p:sp>
          <p:nvSpPr>
            <p:cNvPr id="6191" name="Oval 76"/>
            <p:cNvSpPr>
              <a:spLocks noChangeArrowheads="1"/>
            </p:cNvSpPr>
            <p:nvPr/>
          </p:nvSpPr>
          <p:spPr bwMode="auto">
            <a:xfrm>
              <a:off x="4975" y="1305"/>
              <a:ext cx="240" cy="432"/>
            </a:xfrm>
            <a:prstGeom prst="ellipse">
              <a:avLst/>
            </a:prstGeom>
            <a:solidFill>
              <a:srgbClr val="000066"/>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b="1">
                  <a:solidFill>
                    <a:schemeClr val="bg1"/>
                  </a:solidFill>
                  <a:ea typeface="黑体" pitchFamily="2" charset="-122"/>
                </a:rPr>
                <a:t>I</a:t>
              </a:r>
            </a:p>
          </p:txBody>
        </p:sp>
        <p:sp>
          <p:nvSpPr>
            <p:cNvPr id="6192" name="Oval 77"/>
            <p:cNvSpPr>
              <a:spLocks noChangeArrowheads="1"/>
            </p:cNvSpPr>
            <p:nvPr/>
          </p:nvSpPr>
          <p:spPr bwMode="auto">
            <a:xfrm>
              <a:off x="4679" y="1301"/>
              <a:ext cx="240" cy="432"/>
            </a:xfrm>
            <a:prstGeom prst="ellipse">
              <a:avLst/>
            </a:prstGeom>
            <a:solidFill>
              <a:srgbClr val="000066"/>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b="1">
                  <a:solidFill>
                    <a:schemeClr val="bg1"/>
                  </a:solidFill>
                  <a:ea typeface="黑体" pitchFamily="2" charset="-122"/>
                </a:rPr>
                <a:t>H</a:t>
              </a:r>
            </a:p>
          </p:txBody>
        </p:sp>
        <p:sp>
          <p:nvSpPr>
            <p:cNvPr id="6193" name="Oval 78"/>
            <p:cNvSpPr>
              <a:spLocks noChangeArrowheads="1"/>
            </p:cNvSpPr>
            <p:nvPr/>
          </p:nvSpPr>
          <p:spPr bwMode="auto">
            <a:xfrm>
              <a:off x="3488" y="1158"/>
              <a:ext cx="551" cy="831"/>
            </a:xfrm>
            <a:prstGeom prst="ellipse">
              <a:avLst/>
            </a:prstGeom>
            <a:solidFill>
              <a:srgbClr val="000066"/>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endParaRPr kumimoji="1" lang="zh-CN" altLang="zh-CN">
                <a:ea typeface="黑体" pitchFamily="2" charset="-122"/>
              </a:endParaRPr>
            </a:p>
          </p:txBody>
        </p:sp>
        <p:sp>
          <p:nvSpPr>
            <p:cNvPr id="6194" name="Text Box 79"/>
            <p:cNvSpPr txBox="1">
              <a:spLocks noChangeArrowheads="1"/>
            </p:cNvSpPr>
            <p:nvPr/>
          </p:nvSpPr>
          <p:spPr bwMode="auto">
            <a:xfrm>
              <a:off x="3677" y="1203"/>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chemeClr val="bg1"/>
                  </a:solidFill>
                  <a:ea typeface="黑体" pitchFamily="2" charset="-122"/>
                </a:rPr>
                <a:t>E</a:t>
              </a:r>
            </a:p>
          </p:txBody>
        </p:sp>
        <p:sp>
          <p:nvSpPr>
            <p:cNvPr id="6195" name="Oval 70"/>
            <p:cNvSpPr>
              <a:spLocks noChangeArrowheads="1"/>
            </p:cNvSpPr>
            <p:nvPr/>
          </p:nvSpPr>
          <p:spPr bwMode="auto">
            <a:xfrm>
              <a:off x="3505" y="1502"/>
              <a:ext cx="240" cy="288"/>
            </a:xfrm>
            <a:prstGeom prst="ellipse">
              <a:avLst/>
            </a:prstGeom>
            <a:solidFill>
              <a:schemeClr val="accent1"/>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b="1">
                  <a:ea typeface="黑体" pitchFamily="2" charset="-122"/>
                </a:rPr>
                <a:t>K</a:t>
              </a:r>
              <a:endParaRPr kumimoji="1" lang="en-US" altLang="zh-CN" b="1">
                <a:solidFill>
                  <a:srgbClr val="FF0066"/>
                </a:solidFill>
                <a:ea typeface="黑体" pitchFamily="2" charset="-122"/>
              </a:endParaRPr>
            </a:p>
          </p:txBody>
        </p:sp>
        <p:sp>
          <p:nvSpPr>
            <p:cNvPr id="6196" name="Oval 71"/>
            <p:cNvSpPr>
              <a:spLocks noChangeArrowheads="1"/>
            </p:cNvSpPr>
            <p:nvPr/>
          </p:nvSpPr>
          <p:spPr bwMode="auto">
            <a:xfrm>
              <a:off x="3786" y="1457"/>
              <a:ext cx="240" cy="288"/>
            </a:xfrm>
            <a:prstGeom prst="ellipse">
              <a:avLst/>
            </a:prstGeom>
            <a:solidFill>
              <a:schemeClr val="accent1"/>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pPr algn="ctr"/>
              <a:r>
                <a:rPr kumimoji="1" lang="en-US" altLang="zh-CN" b="1">
                  <a:ea typeface="黑体" pitchFamily="2" charset="-122"/>
                </a:rPr>
                <a:t>L</a:t>
              </a:r>
              <a:endParaRPr kumimoji="1" lang="en-US" altLang="zh-CN">
                <a:ea typeface="黑体" pitchFamily="2" charset="-122"/>
              </a:endParaRPr>
            </a:p>
          </p:txBody>
        </p:sp>
      </p:grpSp>
      <p:sp>
        <p:nvSpPr>
          <p:cNvPr id="6149" name="Text Box 81"/>
          <p:cNvSpPr txBox="1">
            <a:spLocks noChangeArrowheads="1"/>
          </p:cNvSpPr>
          <p:nvPr/>
        </p:nvSpPr>
        <p:spPr bwMode="auto">
          <a:xfrm>
            <a:off x="2587625" y="5953125"/>
            <a:ext cx="6565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b="1">
                <a:solidFill>
                  <a:srgbClr val="FF0000"/>
                </a:solidFill>
              </a:rPr>
              <a:t>A( </a:t>
            </a:r>
            <a:r>
              <a:rPr kumimoji="1" lang="en-US" altLang="zh-CN" sz="2400" b="1">
                <a:solidFill>
                  <a:srgbClr val="9C4E00"/>
                </a:solidFill>
              </a:rPr>
              <a:t>B(E, F(K, L)),</a:t>
            </a:r>
            <a:r>
              <a:rPr kumimoji="1" lang="en-US" altLang="zh-CN" sz="2400" b="1"/>
              <a:t> </a:t>
            </a:r>
            <a:r>
              <a:rPr kumimoji="1" lang="en-US" altLang="zh-CN" sz="2400" b="1">
                <a:solidFill>
                  <a:srgbClr val="6600CC"/>
                </a:solidFill>
              </a:rPr>
              <a:t>C(G),</a:t>
            </a:r>
            <a:r>
              <a:rPr kumimoji="1" lang="en-US" altLang="zh-CN" sz="2400" b="1"/>
              <a:t> </a:t>
            </a:r>
            <a:r>
              <a:rPr kumimoji="1" lang="en-US" altLang="zh-CN" sz="2400" b="1">
                <a:solidFill>
                  <a:srgbClr val="003300"/>
                </a:solidFill>
              </a:rPr>
              <a:t>D(H, I, J(M))</a:t>
            </a:r>
            <a:r>
              <a:rPr kumimoji="1" lang="en-US" altLang="zh-CN" sz="2400" b="1"/>
              <a:t> </a:t>
            </a:r>
            <a:r>
              <a:rPr kumimoji="1" lang="en-US" altLang="zh-CN" sz="2400" b="1">
                <a:solidFill>
                  <a:srgbClr val="FF0000"/>
                </a:solidFill>
              </a:rPr>
              <a:t>)</a:t>
            </a:r>
            <a:endParaRPr kumimoji="1" lang="en-US" altLang="zh-CN" sz="2400"/>
          </a:p>
        </p:txBody>
      </p:sp>
      <p:grpSp>
        <p:nvGrpSpPr>
          <p:cNvPr id="6" name="组合 5"/>
          <p:cNvGrpSpPr>
            <a:grpSpLocks/>
          </p:cNvGrpSpPr>
          <p:nvPr/>
        </p:nvGrpSpPr>
        <p:grpSpPr bwMode="auto">
          <a:xfrm>
            <a:off x="4797425" y="1517650"/>
            <a:ext cx="3359150" cy="4164013"/>
            <a:chOff x="5346079" y="1563908"/>
            <a:chExt cx="3359009" cy="4163972"/>
          </a:xfrm>
        </p:grpSpPr>
        <p:sp>
          <p:nvSpPr>
            <p:cNvPr id="5" name="矩形 4"/>
            <p:cNvSpPr/>
            <p:nvPr/>
          </p:nvSpPr>
          <p:spPr>
            <a:xfrm>
              <a:off x="5346079" y="1563908"/>
              <a:ext cx="3359009" cy="4163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5822309" y="1771869"/>
              <a:ext cx="2682762" cy="246060"/>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51"/>
            <p:cNvSpPr/>
            <p:nvPr/>
          </p:nvSpPr>
          <p:spPr>
            <a:xfrm>
              <a:off x="6217580" y="2063966"/>
              <a:ext cx="2287491" cy="246060"/>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p:cNvSpPr/>
            <p:nvPr/>
          </p:nvSpPr>
          <p:spPr>
            <a:xfrm>
              <a:off x="6681111" y="2357650"/>
              <a:ext cx="1823960" cy="244473"/>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p:cNvSpPr/>
            <p:nvPr/>
          </p:nvSpPr>
          <p:spPr>
            <a:xfrm>
              <a:off x="6681111" y="2649747"/>
              <a:ext cx="1823960" cy="246061"/>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p:cNvSpPr/>
            <p:nvPr/>
          </p:nvSpPr>
          <p:spPr>
            <a:xfrm>
              <a:off x="7163691" y="2943432"/>
              <a:ext cx="1341381" cy="244473"/>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p:cNvSpPr/>
            <p:nvPr/>
          </p:nvSpPr>
          <p:spPr>
            <a:xfrm>
              <a:off x="7163691" y="3235530"/>
              <a:ext cx="1341381" cy="246060"/>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p:cNvSpPr/>
            <p:nvPr/>
          </p:nvSpPr>
          <p:spPr>
            <a:xfrm>
              <a:off x="7163691" y="5338946"/>
              <a:ext cx="1358843" cy="246061"/>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57"/>
            <p:cNvSpPr/>
            <p:nvPr/>
          </p:nvSpPr>
          <p:spPr>
            <a:xfrm>
              <a:off x="6236630" y="3535564"/>
              <a:ext cx="2285904" cy="246061"/>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矩形 58"/>
            <p:cNvSpPr/>
            <p:nvPr/>
          </p:nvSpPr>
          <p:spPr>
            <a:xfrm>
              <a:off x="6698572" y="3827661"/>
              <a:ext cx="1823961" cy="246061"/>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矩形 59"/>
            <p:cNvSpPr/>
            <p:nvPr/>
          </p:nvSpPr>
          <p:spPr>
            <a:xfrm>
              <a:off x="6236630" y="4121346"/>
              <a:ext cx="2285904" cy="244473"/>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矩形 60"/>
            <p:cNvSpPr/>
            <p:nvPr/>
          </p:nvSpPr>
          <p:spPr>
            <a:xfrm>
              <a:off x="6698572" y="4413443"/>
              <a:ext cx="1823961" cy="246060"/>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矩形 61"/>
            <p:cNvSpPr/>
            <p:nvPr/>
          </p:nvSpPr>
          <p:spPr>
            <a:xfrm>
              <a:off x="6698572" y="4707127"/>
              <a:ext cx="1823961" cy="244473"/>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矩形 62"/>
            <p:cNvSpPr/>
            <p:nvPr/>
          </p:nvSpPr>
          <p:spPr>
            <a:xfrm>
              <a:off x="6698572" y="4999224"/>
              <a:ext cx="1823961" cy="246061"/>
            </a:xfrm>
            <a:prstGeom prst="rect">
              <a:avLst/>
            </a:prstGeom>
            <a:solidFill>
              <a:srgbClr val="FFFF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65" name="TextBox 3"/>
            <p:cNvSpPr txBox="1">
              <a:spLocks noChangeArrowheads="1"/>
            </p:cNvSpPr>
            <p:nvPr/>
          </p:nvSpPr>
          <p:spPr bwMode="auto">
            <a:xfrm>
              <a:off x="5346079" y="1695292"/>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A</a:t>
              </a:r>
              <a:endParaRPr lang="zh-CN" altLang="en-US" b="1"/>
            </a:p>
          </p:txBody>
        </p:sp>
        <p:sp>
          <p:nvSpPr>
            <p:cNvPr id="6166" name="TextBox 65"/>
            <p:cNvSpPr txBox="1">
              <a:spLocks noChangeArrowheads="1"/>
            </p:cNvSpPr>
            <p:nvPr/>
          </p:nvSpPr>
          <p:spPr bwMode="auto">
            <a:xfrm>
              <a:off x="5809318" y="2002673"/>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B</a:t>
              </a:r>
              <a:endParaRPr lang="zh-CN" altLang="en-US" b="1"/>
            </a:p>
          </p:txBody>
        </p:sp>
        <p:sp>
          <p:nvSpPr>
            <p:cNvPr id="6167" name="TextBox 66"/>
            <p:cNvSpPr txBox="1">
              <a:spLocks noChangeArrowheads="1"/>
            </p:cNvSpPr>
            <p:nvPr/>
          </p:nvSpPr>
          <p:spPr bwMode="auto">
            <a:xfrm>
              <a:off x="5827436" y="3480210"/>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C</a:t>
              </a:r>
              <a:endParaRPr lang="zh-CN" altLang="en-US" b="1"/>
            </a:p>
          </p:txBody>
        </p:sp>
        <p:sp>
          <p:nvSpPr>
            <p:cNvPr id="6168" name="TextBox 67"/>
            <p:cNvSpPr txBox="1">
              <a:spLocks noChangeArrowheads="1"/>
            </p:cNvSpPr>
            <p:nvPr/>
          </p:nvSpPr>
          <p:spPr bwMode="auto">
            <a:xfrm>
              <a:off x="5827436" y="4052857"/>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D</a:t>
              </a:r>
              <a:endParaRPr lang="zh-CN" altLang="en-US" b="1"/>
            </a:p>
          </p:txBody>
        </p:sp>
        <p:sp>
          <p:nvSpPr>
            <p:cNvPr id="6169" name="TextBox 68"/>
            <p:cNvSpPr txBox="1">
              <a:spLocks noChangeArrowheads="1"/>
            </p:cNvSpPr>
            <p:nvPr/>
          </p:nvSpPr>
          <p:spPr bwMode="auto">
            <a:xfrm>
              <a:off x="6312181" y="2263171"/>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E</a:t>
              </a:r>
              <a:endParaRPr lang="zh-CN" altLang="en-US" b="1"/>
            </a:p>
          </p:txBody>
        </p:sp>
        <p:sp>
          <p:nvSpPr>
            <p:cNvPr id="6170" name="TextBox 69"/>
            <p:cNvSpPr txBox="1">
              <a:spLocks noChangeArrowheads="1"/>
            </p:cNvSpPr>
            <p:nvPr/>
          </p:nvSpPr>
          <p:spPr bwMode="auto">
            <a:xfrm>
              <a:off x="6312181" y="2563723"/>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F</a:t>
              </a:r>
              <a:endParaRPr lang="zh-CN" altLang="en-US" b="1"/>
            </a:p>
          </p:txBody>
        </p:sp>
        <p:sp>
          <p:nvSpPr>
            <p:cNvPr id="6171" name="TextBox 70"/>
            <p:cNvSpPr txBox="1">
              <a:spLocks noChangeArrowheads="1"/>
            </p:cNvSpPr>
            <p:nvPr/>
          </p:nvSpPr>
          <p:spPr bwMode="auto">
            <a:xfrm>
              <a:off x="6312181" y="3744468"/>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G</a:t>
              </a:r>
              <a:endParaRPr lang="zh-CN" altLang="en-US" b="1"/>
            </a:p>
          </p:txBody>
        </p:sp>
        <p:sp>
          <p:nvSpPr>
            <p:cNvPr id="6172" name="TextBox 71"/>
            <p:cNvSpPr txBox="1">
              <a:spLocks noChangeArrowheads="1"/>
            </p:cNvSpPr>
            <p:nvPr/>
          </p:nvSpPr>
          <p:spPr bwMode="auto">
            <a:xfrm>
              <a:off x="6312181" y="4329974"/>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H</a:t>
              </a:r>
              <a:endParaRPr lang="zh-CN" altLang="en-US" b="1"/>
            </a:p>
          </p:txBody>
        </p:sp>
        <p:sp>
          <p:nvSpPr>
            <p:cNvPr id="6173" name="TextBox 72"/>
            <p:cNvSpPr txBox="1">
              <a:spLocks noChangeArrowheads="1"/>
            </p:cNvSpPr>
            <p:nvPr/>
          </p:nvSpPr>
          <p:spPr bwMode="auto">
            <a:xfrm>
              <a:off x="6312181" y="4636814"/>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I</a:t>
              </a:r>
              <a:endParaRPr lang="zh-CN" altLang="en-US" b="1"/>
            </a:p>
          </p:txBody>
        </p:sp>
        <p:sp>
          <p:nvSpPr>
            <p:cNvPr id="6174" name="TextBox 73"/>
            <p:cNvSpPr txBox="1">
              <a:spLocks noChangeArrowheads="1"/>
            </p:cNvSpPr>
            <p:nvPr/>
          </p:nvSpPr>
          <p:spPr bwMode="auto">
            <a:xfrm>
              <a:off x="6312181" y="4960686"/>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J</a:t>
              </a:r>
              <a:endParaRPr lang="zh-CN" altLang="en-US" b="1"/>
            </a:p>
          </p:txBody>
        </p:sp>
        <p:sp>
          <p:nvSpPr>
            <p:cNvPr id="6175" name="TextBox 74"/>
            <p:cNvSpPr txBox="1">
              <a:spLocks noChangeArrowheads="1"/>
            </p:cNvSpPr>
            <p:nvPr/>
          </p:nvSpPr>
          <p:spPr bwMode="auto">
            <a:xfrm>
              <a:off x="6772231" y="2865731"/>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K</a:t>
              </a:r>
              <a:endParaRPr lang="zh-CN" altLang="en-US" b="1"/>
            </a:p>
          </p:txBody>
        </p:sp>
        <p:sp>
          <p:nvSpPr>
            <p:cNvPr id="6176" name="TextBox 75"/>
            <p:cNvSpPr txBox="1">
              <a:spLocks noChangeArrowheads="1"/>
            </p:cNvSpPr>
            <p:nvPr/>
          </p:nvSpPr>
          <p:spPr bwMode="auto">
            <a:xfrm>
              <a:off x="6772231" y="3163930"/>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L</a:t>
              </a:r>
              <a:endParaRPr lang="zh-CN" altLang="en-US" b="1"/>
            </a:p>
          </p:txBody>
        </p:sp>
        <p:sp>
          <p:nvSpPr>
            <p:cNvPr id="6177" name="TextBox 76"/>
            <p:cNvSpPr txBox="1">
              <a:spLocks noChangeArrowheads="1"/>
            </p:cNvSpPr>
            <p:nvPr/>
          </p:nvSpPr>
          <p:spPr bwMode="auto">
            <a:xfrm>
              <a:off x="6772231" y="5252921"/>
              <a:ext cx="414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b="1"/>
                <a:t>M</a:t>
              </a: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cBhvr additive="base">
                                        <p:cTn id="11" dur="500" fill="hold"/>
                                        <p:tgtEl>
                                          <p:spTgt spid="6147"/>
                                        </p:tgtEl>
                                        <p:attrNameLst>
                                          <p:attrName>ppt_x</p:attrName>
                                        </p:attrNameLst>
                                      </p:cBhvr>
                                      <p:tavLst>
                                        <p:tav tm="0">
                                          <p:val>
                                            <p:strVal val="0-#ppt_w/2"/>
                                          </p:val>
                                        </p:tav>
                                        <p:tav tm="100000">
                                          <p:val>
                                            <p:strVal val="#ppt_x"/>
                                          </p:val>
                                        </p:tav>
                                      </p:tavLst>
                                    </p:anim>
                                    <p:anim calcmode="lin" valueType="num">
                                      <p:cBhvr additive="base">
                                        <p:cTn id="12"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6148"/>
                                        </p:tgtEl>
                                        <p:attrNameLst>
                                          <p:attrName>style.visibility</p:attrName>
                                        </p:attrNameLst>
                                      </p:cBhvr>
                                      <p:to>
                                        <p:strVal val="visible"/>
                                      </p:to>
                                    </p:set>
                                    <p:anim calcmode="lin" valueType="num">
                                      <p:cBhvr additive="base">
                                        <p:cTn id="21" dur="500" fill="hold"/>
                                        <p:tgtEl>
                                          <p:spTgt spid="6148"/>
                                        </p:tgtEl>
                                        <p:attrNameLst>
                                          <p:attrName>ppt_x</p:attrName>
                                        </p:attrNameLst>
                                      </p:cBhvr>
                                      <p:tavLst>
                                        <p:tav tm="0">
                                          <p:val>
                                            <p:strVal val="1+#ppt_w/2"/>
                                          </p:val>
                                        </p:tav>
                                        <p:tav tm="100000">
                                          <p:val>
                                            <p:strVal val="#ppt_x"/>
                                          </p:val>
                                        </p:tav>
                                      </p:tavLst>
                                    </p:anim>
                                    <p:anim calcmode="lin" valueType="num">
                                      <p:cBhvr additive="base">
                                        <p:cTn id="22"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500"/>
                                        <p:tgtEl>
                                          <p:spTgt spid="6148"/>
                                        </p:tgtEl>
                                      </p:cBhvr>
                                    </p:animEffect>
                                    <p:set>
                                      <p:cBhvr>
                                        <p:cTn id="27" dur="1" fill="hold">
                                          <p:stCondLst>
                                            <p:cond delay="499"/>
                                          </p:stCondLst>
                                        </p:cTn>
                                        <p:tgtEl>
                                          <p:spTgt spid="614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6146">
                                            <p:txEl>
                                              <p:pRg st="3" end="3"/>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xit" presetSubtype="0" fill="hold" nodeType="clickEffect">
                                  <p:stCondLst>
                                    <p:cond delay="0"/>
                                  </p:stCondLst>
                                  <p:childTnLst>
                                    <p:animEffect transition="out" filter="fade">
                                      <p:cBhvr>
                                        <p:cTn id="44" dur="1000"/>
                                        <p:tgtEl>
                                          <p:spTgt spid="6"/>
                                        </p:tgtEl>
                                      </p:cBhvr>
                                    </p:animEffect>
                                    <p:anim calcmode="lin" valueType="num">
                                      <p:cBhvr>
                                        <p:cTn id="45" dur="1000"/>
                                        <p:tgtEl>
                                          <p:spTgt spid="6"/>
                                        </p:tgtEl>
                                        <p:attrNameLst>
                                          <p:attrName>ppt_x</p:attrName>
                                        </p:attrNameLst>
                                      </p:cBhvr>
                                      <p:tavLst>
                                        <p:tav tm="0">
                                          <p:val>
                                            <p:strVal val="ppt_x"/>
                                          </p:val>
                                        </p:tav>
                                        <p:tav tm="100000">
                                          <p:val>
                                            <p:strVal val="ppt_x"/>
                                          </p:val>
                                        </p:tav>
                                      </p:tavLst>
                                    </p:anim>
                                    <p:anim calcmode="lin" valueType="num">
                                      <p:cBhvr>
                                        <p:cTn id="46" dur="1000"/>
                                        <p:tgtEl>
                                          <p:spTgt spid="6"/>
                                        </p:tgtEl>
                                        <p:attrNameLst>
                                          <p:attrName>ppt_y</p:attrName>
                                        </p:attrNameLst>
                                      </p:cBhvr>
                                      <p:tavLst>
                                        <p:tav tm="0">
                                          <p:val>
                                            <p:strVal val="ppt_y"/>
                                          </p:val>
                                        </p:tav>
                                        <p:tav tm="100000">
                                          <p:val>
                                            <p:strVal val="ppt_y+.1"/>
                                          </p:val>
                                        </p:tav>
                                      </p:tavLst>
                                    </p:anim>
                                    <p:set>
                                      <p:cBhvr>
                                        <p:cTn id="47" dur="1" fill="hold">
                                          <p:stCondLst>
                                            <p:cond delay="999"/>
                                          </p:stCondLst>
                                        </p:cTn>
                                        <p:tgtEl>
                                          <p:spTgt spid="6"/>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6149"/>
                                        </p:tgtEl>
                                        <p:attrNameLst>
                                          <p:attrName>style.visibility</p:attrName>
                                        </p:attrNameLst>
                                      </p:cBhvr>
                                      <p:to>
                                        <p:strVal val="visible"/>
                                      </p:to>
                                    </p:set>
                                    <p:anim calcmode="lin" valueType="num">
                                      <p:cBhvr additive="base">
                                        <p:cTn id="56" dur="500" fill="hold"/>
                                        <p:tgtEl>
                                          <p:spTgt spid="6149"/>
                                        </p:tgtEl>
                                        <p:attrNameLst>
                                          <p:attrName>ppt_x</p:attrName>
                                        </p:attrNameLst>
                                      </p:cBhvr>
                                      <p:tavLst>
                                        <p:tav tm="0">
                                          <p:val>
                                            <p:strVal val="#ppt_x"/>
                                          </p:val>
                                        </p:tav>
                                        <p:tav tm="100000">
                                          <p:val>
                                            <p:strVal val="#ppt_x"/>
                                          </p:val>
                                        </p:tav>
                                      </p:tavLst>
                                    </p:anim>
                                    <p:anim calcmode="lin" valueType="num">
                                      <p:cBhvr additive="base">
                                        <p:cTn id="57"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231648" y="925513"/>
            <a:ext cx="8692896" cy="5500687"/>
          </a:xfrm>
        </p:spPr>
        <p:txBody>
          <a:bodyPr/>
          <a:lstStyle/>
          <a:p>
            <a:pPr eaLnBrk="1" hangingPunct="1">
              <a:lnSpc>
                <a:spcPct val="90000"/>
              </a:lnSpc>
            </a:pPr>
            <a:r>
              <a:rPr lang="zh-CN" altLang="en-US" dirty="0" smtClean="0"/>
              <a:t>二叉树的遍历</a:t>
            </a:r>
            <a:r>
              <a:rPr lang="en-US" altLang="zh-CN" dirty="0" smtClean="0">
                <a:latin typeface="Arial" charset="0"/>
              </a:rPr>
              <a:t>——</a:t>
            </a:r>
            <a:r>
              <a:rPr lang="zh-CN" altLang="en-US" dirty="0" smtClean="0"/>
              <a:t>后序遍历</a:t>
            </a:r>
            <a:r>
              <a:rPr lang="en-US" altLang="zh-CN" dirty="0" smtClean="0">
                <a:latin typeface="宋体" charset="-122"/>
              </a:rPr>
              <a:t>(2)</a:t>
            </a:r>
            <a:endParaRPr lang="en-US" altLang="zh-CN" dirty="0" smtClean="0"/>
          </a:p>
          <a:p>
            <a:pPr lvl="1" eaLnBrk="1" hangingPunct="1">
              <a:lnSpc>
                <a:spcPct val="90000"/>
              </a:lnSpc>
            </a:pPr>
            <a:r>
              <a:rPr kumimoji="1" lang="zh-CN" altLang="en-US" dirty="0" smtClean="0"/>
              <a:t>非递归算法</a:t>
            </a:r>
          </a:p>
          <a:p>
            <a:pPr lvl="2" eaLnBrk="1" hangingPunct="1">
              <a:lnSpc>
                <a:spcPct val="90000"/>
              </a:lnSpc>
            </a:pPr>
            <a:r>
              <a:rPr kumimoji="1" lang="zh-CN" altLang="en-US" dirty="0" smtClean="0"/>
              <a:t>在后序遍历中，当搜索指针指向某一个结点时，不能马上进行</a:t>
            </a:r>
            <a:r>
              <a:rPr kumimoji="1" lang="zh-CN" altLang="en-US" dirty="0" smtClean="0">
                <a:solidFill>
                  <a:srgbClr val="FF0000"/>
                </a:solidFill>
              </a:rPr>
              <a:t>访问</a:t>
            </a:r>
            <a:r>
              <a:rPr kumimoji="1" lang="zh-CN" altLang="en-US" dirty="0" smtClean="0"/>
              <a:t>，而先要遍历左子树，所以此结点应先进栈保存</a:t>
            </a:r>
          </a:p>
          <a:p>
            <a:pPr lvl="2" eaLnBrk="1" hangingPunct="1">
              <a:lnSpc>
                <a:spcPct val="90000"/>
              </a:lnSpc>
            </a:pPr>
            <a:r>
              <a:rPr kumimoji="1" lang="zh-CN" altLang="en-US" dirty="0" smtClean="0"/>
              <a:t>当遍历完它的左子树后，再次回到该结点，还不能</a:t>
            </a:r>
            <a:r>
              <a:rPr kumimoji="1" lang="zh-CN" altLang="en-US" dirty="0" smtClean="0">
                <a:solidFill>
                  <a:srgbClr val="FF0000"/>
                </a:solidFill>
              </a:rPr>
              <a:t>访问</a:t>
            </a:r>
            <a:r>
              <a:rPr kumimoji="1" lang="zh-CN" altLang="en-US" dirty="0" smtClean="0"/>
              <a:t>它，还需先遍历其右子树，所以该结点还必须再次进栈</a:t>
            </a:r>
          </a:p>
          <a:p>
            <a:pPr lvl="2" eaLnBrk="1" hangingPunct="1">
              <a:lnSpc>
                <a:spcPct val="90000"/>
              </a:lnSpc>
            </a:pPr>
            <a:r>
              <a:rPr kumimoji="1" lang="zh-CN" altLang="en-US" dirty="0" smtClean="0"/>
              <a:t>只有等它的右子树遍历完后，再次退栈时，才能</a:t>
            </a:r>
            <a:r>
              <a:rPr kumimoji="1" lang="zh-CN" altLang="en-US" dirty="0" smtClean="0">
                <a:solidFill>
                  <a:srgbClr val="FF0000"/>
                </a:solidFill>
              </a:rPr>
              <a:t>访问</a:t>
            </a:r>
            <a:r>
              <a:rPr kumimoji="1" lang="zh-CN" altLang="en-US" dirty="0" smtClean="0"/>
              <a:t>该结点</a:t>
            </a:r>
          </a:p>
          <a:p>
            <a:pPr lvl="2" eaLnBrk="1" hangingPunct="1">
              <a:lnSpc>
                <a:spcPct val="90000"/>
              </a:lnSpc>
            </a:pPr>
            <a:r>
              <a:rPr kumimoji="1" lang="zh-CN" altLang="en-US" dirty="0" smtClean="0"/>
              <a:t>为了区分同一结点的两次进栈，引入一个栈次数的标志，一个元素第一次进栈标志为</a:t>
            </a:r>
            <a:r>
              <a:rPr kumimoji="1" lang="en-US" altLang="zh-CN" dirty="0" smtClean="0"/>
              <a:t>0</a:t>
            </a:r>
            <a:r>
              <a:rPr kumimoji="1" lang="zh-CN" altLang="en-US" dirty="0" smtClean="0"/>
              <a:t>，第二次进标志为</a:t>
            </a:r>
            <a:r>
              <a:rPr kumimoji="1" lang="en-US" altLang="zh-CN" dirty="0" smtClean="0"/>
              <a:t>1</a:t>
            </a:r>
            <a:r>
              <a:rPr kumimoji="1" lang="zh-CN" altLang="en-US" dirty="0" smtClean="0"/>
              <a:t>，并将标志存入另一个栈中，当从标志栈中退出的元素为</a:t>
            </a:r>
            <a:r>
              <a:rPr kumimoji="1" lang="en-US" altLang="zh-CN" dirty="0" smtClean="0"/>
              <a:t>1</a:t>
            </a:r>
            <a:r>
              <a:rPr kumimoji="1" lang="zh-CN" altLang="en-US" dirty="0" smtClean="0"/>
              <a:t>时，</a:t>
            </a:r>
            <a:r>
              <a:rPr kumimoji="1" lang="zh-CN" altLang="en-US" dirty="0" smtClean="0">
                <a:solidFill>
                  <a:srgbClr val="FF0000"/>
                </a:solidFill>
              </a:rPr>
              <a:t>访问</a:t>
            </a:r>
            <a:r>
              <a:rPr kumimoji="1" lang="zh-CN" altLang="en-US" dirty="0" smtClean="0"/>
              <a:t>结点</a:t>
            </a:r>
          </a:p>
        </p:txBody>
      </p:sp>
      <p:sp>
        <p:nvSpPr>
          <p:cNvPr id="198659" name="Text Box 3"/>
          <p:cNvSpPr txBox="1">
            <a:spLocks noChangeArrowheads="1"/>
          </p:cNvSpPr>
          <p:nvPr/>
        </p:nvSpPr>
        <p:spPr bwMode="auto">
          <a:xfrm>
            <a:off x="73152" y="897700"/>
            <a:ext cx="9017254" cy="563231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000066"/>
                </a:solidFill>
                <a:latin typeface="Consolas" panose="020B0609020204030204" pitchFamily="49" charset="0"/>
              </a:rPr>
              <a:t>void postorder1( </a:t>
            </a:r>
            <a:r>
              <a:rPr kumimoji="1" lang="en-US" altLang="zh-CN" sz="2000" b="1" dirty="0" err="1">
                <a:solidFill>
                  <a:srgbClr val="000066"/>
                </a:solidFill>
                <a:latin typeface="Consolas" panose="020B0609020204030204" pitchFamily="49" charset="0"/>
              </a:rPr>
              <a:t>bitree</a:t>
            </a:r>
            <a:r>
              <a:rPr kumimoji="1" lang="en-US" altLang="zh-CN" sz="2000" b="1" dirty="0">
                <a:solidFill>
                  <a:srgbClr val="000066"/>
                </a:solidFill>
                <a:latin typeface="Consolas" panose="020B0609020204030204" pitchFamily="49" charset="0"/>
              </a:rPr>
              <a:t> *root)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bitree</a:t>
            </a:r>
            <a:r>
              <a:rPr kumimoji="1" lang="en-US" altLang="zh-CN" sz="2000" b="1" dirty="0">
                <a:solidFill>
                  <a:srgbClr val="000066"/>
                </a:solidFill>
                <a:latin typeface="Consolas" panose="020B0609020204030204" pitchFamily="49" charset="0"/>
              </a:rPr>
              <a:t> *p</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s1[100];     </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s1</a:t>
            </a:r>
            <a:r>
              <a:rPr kumimoji="1" lang="zh-CN" altLang="en-US" sz="2000" b="1" dirty="0">
                <a:solidFill>
                  <a:srgbClr val="000066"/>
                </a:solidFill>
                <a:latin typeface="Consolas" panose="020B0609020204030204" pitchFamily="49" charset="0"/>
              </a:rPr>
              <a:t>栈存放树中结点*</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s2[100</a:t>
            </a:r>
            <a:r>
              <a:rPr kumimoji="1" lang="en-US" altLang="zh-CN" sz="2000" b="1" dirty="0" smtClean="0">
                <a:solidFill>
                  <a:srgbClr val="000066"/>
                </a:solidFill>
                <a:latin typeface="Consolas" panose="020B0609020204030204" pitchFamily="49" charset="0"/>
              </a:rPr>
              <a:t>], top=0, b</a:t>
            </a:r>
            <a:r>
              <a:rPr kumimoji="1" lang="en-US" altLang="zh-CN" sz="2000" b="1" dirty="0">
                <a:solidFill>
                  <a:srgbClr val="000066"/>
                </a:solidFill>
                <a:latin typeface="Consolas" panose="020B0609020204030204" pitchFamily="49" charset="0"/>
              </a:rPr>
              <a:t>;    /*s2</a:t>
            </a:r>
            <a:r>
              <a:rPr kumimoji="1" lang="zh-CN" altLang="en-US" sz="2000" b="1" dirty="0">
                <a:solidFill>
                  <a:srgbClr val="000066"/>
                </a:solidFill>
                <a:latin typeface="Consolas" panose="020B0609020204030204" pitchFamily="49" charset="0"/>
              </a:rPr>
              <a:t>栈存放进栈标志*</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 = root</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do {</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while(p != NULL</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s1</a:t>
            </a:r>
            <a:r>
              <a:rPr kumimoji="1" lang="en-US" altLang="zh-CN" sz="2000" b="1" dirty="0" smtClean="0">
                <a:solidFill>
                  <a:srgbClr val="000066"/>
                </a:solidFill>
                <a:latin typeface="Consolas" panose="020B0609020204030204" pitchFamily="49" charset="0"/>
              </a:rPr>
              <a:t>[++top] = p;s2[top] = 0</a:t>
            </a:r>
            <a:r>
              <a:rPr kumimoji="1" lang="en-US" altLang="zh-CN" sz="2000" b="1" dirty="0">
                <a:solidFill>
                  <a:srgbClr val="000066"/>
                </a:solidFill>
                <a:latin typeface="Consolas" panose="020B0609020204030204" pitchFamily="49" charset="0"/>
              </a:rPr>
              <a:t>; /*</a:t>
            </a:r>
            <a:r>
              <a:rPr kumimoji="1" lang="zh-CN" altLang="en-US" sz="2000" b="1" dirty="0">
                <a:solidFill>
                  <a:srgbClr val="000066"/>
                </a:solidFill>
                <a:latin typeface="Consolas" panose="020B0609020204030204" pitchFamily="49" charset="0"/>
              </a:rPr>
              <a:t>第一次进栈标志为</a:t>
            </a:r>
            <a:r>
              <a:rPr kumimoji="1" lang="en-US" altLang="zh-CN" sz="2000" b="1" dirty="0">
                <a:solidFill>
                  <a:srgbClr val="000066"/>
                </a:solidFill>
                <a:latin typeface="Consolas" panose="020B0609020204030204" pitchFamily="49" charset="0"/>
              </a:rPr>
              <a:t>0*/</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 = p-</a:t>
            </a:r>
            <a:r>
              <a:rPr kumimoji="1" lang="en-US" altLang="zh-CN" sz="2000" b="1" dirty="0">
                <a:solidFill>
                  <a:srgbClr val="000066"/>
                </a:solidFill>
                <a:latin typeface="Consolas" panose="020B0609020204030204" pitchFamily="49" charset="0"/>
              </a:rPr>
              <a:t>&gt;</a:t>
            </a:r>
            <a:r>
              <a:rPr kumimoji="1" lang="en-US" altLang="zh-CN" sz="2000" b="1" dirty="0" err="1">
                <a:solidFill>
                  <a:srgbClr val="000066"/>
                </a:solidFill>
                <a:latin typeface="Consolas" panose="020B0609020204030204" pitchFamily="49" charset="0"/>
              </a:rPr>
              <a:t>lchild</a:t>
            </a:r>
            <a:r>
              <a:rPr kumimoji="1" lang="en-US" altLang="zh-CN" sz="2000" b="1" dirty="0">
                <a:solidFill>
                  <a:srgbClr val="000066"/>
                </a:solidFill>
                <a:latin typeface="Consolas" panose="020B0609020204030204" pitchFamily="49" charset="0"/>
              </a:rPr>
              <a:t>;  }</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if(top &gt; 0</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smtClean="0">
                <a:solidFill>
                  <a:srgbClr val="000066"/>
                </a:solidFill>
                <a:latin typeface="Consolas" panose="020B0609020204030204" pitchFamily="49" charset="0"/>
              </a:rPr>
              <a:t>       {  b = s2[top]; p = s1[top--];</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if(b == 0</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smtClean="0">
                <a:solidFill>
                  <a:srgbClr val="000066"/>
                </a:solidFill>
                <a:latin typeface="Consolas" panose="020B0609020204030204" pitchFamily="49" charset="0"/>
              </a:rPr>
              <a:t>          {  s1[++top] = p; s2[top] = 1</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第二次进栈标志为</a:t>
            </a:r>
            <a:r>
              <a:rPr kumimoji="1" lang="en-US" altLang="zh-CN" sz="2000" b="1" dirty="0">
                <a:solidFill>
                  <a:srgbClr val="000066"/>
                </a:solidFill>
                <a:latin typeface="Consolas" panose="020B0609020204030204" pitchFamily="49" charset="0"/>
              </a:rPr>
              <a:t>1</a:t>
            </a:r>
            <a:r>
              <a:rPr kumimoji="1" lang="en-US" altLang="zh-CN" sz="2000" b="1" dirty="0" smtClean="0">
                <a:solidFill>
                  <a:srgbClr val="000066"/>
                </a:solidFill>
                <a:latin typeface="Consolas" panose="020B0609020204030204" pitchFamily="49" charset="0"/>
              </a:rPr>
              <a:t>*/</a:t>
            </a:r>
          </a:p>
          <a:p>
            <a:pPr eaLnBrk="1" hangingPunct="1"/>
            <a:r>
              <a:rPr kumimoji="1" lang="en-US" altLang="zh-CN" sz="2000" b="1" dirty="0" smtClean="0">
                <a:solidFill>
                  <a:srgbClr val="000066"/>
                </a:solidFill>
                <a:latin typeface="Consolas" panose="020B0609020204030204" pitchFamily="49" charset="0"/>
              </a:rPr>
              <a:t>             p = p-&gt;</a:t>
            </a:r>
            <a:r>
              <a:rPr kumimoji="1" lang="en-US" altLang="zh-CN" sz="2000" b="1" dirty="0" err="1" smtClean="0">
                <a:solidFill>
                  <a:srgbClr val="000066"/>
                </a:solidFill>
                <a:latin typeface="Consolas" panose="020B0609020204030204" pitchFamily="49" charset="0"/>
              </a:rPr>
              <a:t>rchild</a:t>
            </a:r>
            <a:r>
              <a:rPr kumimoji="1" lang="en-US" altLang="zh-CN" sz="2000" b="1" dirty="0" smtClean="0">
                <a:solidFill>
                  <a:srgbClr val="000066"/>
                </a:solidFill>
                <a:latin typeface="Consolas" panose="020B0609020204030204" pitchFamily="49" charset="0"/>
              </a:rPr>
              <a:t>; }</a:t>
            </a:r>
          </a:p>
          <a:p>
            <a:pPr eaLnBrk="1" hangingPunct="1"/>
            <a:r>
              <a:rPr kumimoji="1" lang="en-US" altLang="zh-CN" sz="2000" b="1" dirty="0" smtClean="0">
                <a:solidFill>
                  <a:srgbClr val="000066"/>
                </a:solidFill>
                <a:latin typeface="Consolas" panose="020B0609020204030204" pitchFamily="49" charset="0"/>
              </a:rPr>
              <a:t>          else { </a:t>
            </a:r>
            <a:r>
              <a:rPr kumimoji="1" lang="en-US" altLang="zh-CN" sz="2000" b="1" dirty="0" err="1" smtClean="0">
                <a:solidFill>
                  <a:srgbClr val="000066"/>
                </a:solidFill>
                <a:latin typeface="Consolas" panose="020B0609020204030204" pitchFamily="49" charset="0"/>
              </a:rPr>
              <a:t>printf</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c”, p-</a:t>
            </a:r>
            <a:r>
              <a:rPr kumimoji="1" lang="en-US" altLang="zh-CN" sz="2000" b="1" dirty="0">
                <a:solidFill>
                  <a:srgbClr val="000066"/>
                </a:solidFill>
                <a:latin typeface="Consolas" panose="020B0609020204030204" pitchFamily="49" charset="0"/>
              </a:rPr>
              <a:t>&gt;data);</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 = NULL;}</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while(top &gt; 0</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blinds(horizontal)">
                                      <p:cBhvr>
                                        <p:cTn id="7" dur="500"/>
                                        <p:tgtEl>
                                          <p:spTgt spid="19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566738" y="925513"/>
            <a:ext cx="8362950" cy="5489575"/>
          </a:xfrm>
        </p:spPr>
        <p:txBody>
          <a:bodyPr/>
          <a:lstStyle/>
          <a:p>
            <a:pPr eaLnBrk="1" hangingPunct="1">
              <a:spcBef>
                <a:spcPct val="10000"/>
              </a:spcBef>
            </a:pPr>
            <a:r>
              <a:rPr lang="zh-CN" altLang="en-US" smtClean="0"/>
              <a:t>遍历算法思想的应用</a:t>
            </a:r>
          </a:p>
          <a:p>
            <a:pPr lvl="1" eaLnBrk="1" hangingPunct="1">
              <a:spcBef>
                <a:spcPct val="10000"/>
              </a:spcBef>
            </a:pPr>
            <a:r>
              <a:rPr lang="zh-CN" altLang="en-US" smtClean="0"/>
              <a:t>递归算法中</a:t>
            </a:r>
          </a:p>
          <a:p>
            <a:pPr lvl="2" eaLnBrk="1" hangingPunct="1">
              <a:spcBef>
                <a:spcPct val="10000"/>
              </a:spcBef>
            </a:pPr>
            <a:r>
              <a:rPr lang="zh-CN" altLang="en-US" sz="2800" smtClean="0"/>
              <a:t>要明确所要编写的算法的功能描述</a:t>
            </a:r>
          </a:p>
          <a:p>
            <a:pPr lvl="3" eaLnBrk="1" hangingPunct="1">
              <a:spcBef>
                <a:spcPct val="10000"/>
              </a:spcBef>
            </a:pPr>
            <a:r>
              <a:rPr lang="zh-CN" altLang="en-US" sz="2400" smtClean="0"/>
              <a:t>包括所涉及的各参数或变量的含义</a:t>
            </a:r>
          </a:p>
          <a:p>
            <a:pPr lvl="1" eaLnBrk="1" hangingPunct="1">
              <a:spcBef>
                <a:spcPct val="10000"/>
              </a:spcBef>
            </a:pPr>
            <a:r>
              <a:rPr lang="zh-CN" altLang="en-US" smtClean="0"/>
              <a:t>算法的实现</a:t>
            </a:r>
          </a:p>
          <a:p>
            <a:pPr lvl="2" eaLnBrk="1" hangingPunct="1">
              <a:spcBef>
                <a:spcPct val="10000"/>
              </a:spcBef>
            </a:pPr>
            <a:r>
              <a:rPr lang="zh-CN" altLang="en-US" smtClean="0"/>
              <a:t>如果</a:t>
            </a:r>
            <a:r>
              <a:rPr lang="en-US" altLang="zh-CN" smtClean="0"/>
              <a:t>T</a:t>
            </a:r>
            <a:r>
              <a:rPr lang="zh-CN" altLang="en-US" smtClean="0"/>
              <a:t>为空，则按预定功能实现对空树的操作，以满足功能要求（包括对相应参数，变量的操作）</a:t>
            </a:r>
          </a:p>
          <a:p>
            <a:pPr lvl="2" eaLnBrk="1" hangingPunct="1">
              <a:spcBef>
                <a:spcPct val="10000"/>
              </a:spcBef>
            </a:pPr>
            <a:r>
              <a:rPr lang="zh-CN" altLang="en-US" smtClean="0"/>
              <a:t>否则，假设算法对</a:t>
            </a:r>
            <a:r>
              <a:rPr lang="en-US" altLang="zh-CN" smtClean="0"/>
              <a:t>T</a:t>
            </a:r>
            <a:r>
              <a:rPr lang="zh-CN" altLang="en-US" smtClean="0"/>
              <a:t>的左右子树都能分别实现预定功能。在此基础上</a:t>
            </a:r>
          </a:p>
          <a:p>
            <a:pPr lvl="3" eaLnBrk="1" hangingPunct="1">
              <a:spcBef>
                <a:spcPct val="10000"/>
              </a:spcBef>
            </a:pPr>
            <a:r>
              <a:rPr lang="zh-CN" altLang="en-US" smtClean="0"/>
              <a:t>通过按预定要求适当调用对左右子树的算法的功能以及对当前结点的操作实现对整个二叉树的功能（包括对各变量、参数的操作）</a:t>
            </a:r>
            <a:endParaRPr lang="zh-CN" altLang="en-US" sz="16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42938" y="846138"/>
            <a:ext cx="8501062" cy="5551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遍历算法应用</a:t>
            </a:r>
          </a:p>
          <a:p>
            <a:pPr marL="908050" lvl="1" indent="-436563">
              <a:spcBef>
                <a:spcPct val="20000"/>
              </a:spcBef>
              <a:buClr>
                <a:schemeClr val="accent2"/>
              </a:buClr>
              <a:buFont typeface="Wingdings" pitchFamily="2" charset="2"/>
              <a:buChar char="n"/>
            </a:pPr>
            <a:r>
              <a:rPr lang="zh-CN" altLang="en-US" sz="2800" b="1" dirty="0">
                <a:solidFill>
                  <a:srgbClr val="000066"/>
                </a:solidFill>
              </a:rPr>
              <a:t>按先序遍历序列建立二叉树的二叉链表</a:t>
            </a:r>
          </a:p>
          <a:p>
            <a:pPr marL="908050" lvl="1" indent="-436563">
              <a:spcBef>
                <a:spcPct val="20000"/>
              </a:spcBef>
              <a:buClr>
                <a:schemeClr val="accent2"/>
              </a:buClr>
              <a:buFont typeface="Wingdings" pitchFamily="2" charset="2"/>
              <a:buChar char="n"/>
            </a:pPr>
            <a:r>
              <a:rPr lang="zh-CN" altLang="en-US" sz="2800" b="1" dirty="0">
                <a:solidFill>
                  <a:srgbClr val="000066"/>
                </a:solidFill>
              </a:rPr>
              <a:t>已知先序序列为：</a:t>
            </a:r>
            <a:r>
              <a:rPr lang="en-US" altLang="zh-CN" sz="2400" b="1" dirty="0">
                <a:solidFill>
                  <a:srgbClr val="000066"/>
                </a:solidFill>
              </a:rPr>
              <a:t>ABC</a:t>
            </a:r>
            <a:r>
              <a:rPr lang="en-US" altLang="zh-CN" sz="2400" b="1" dirty="0">
                <a:solidFill>
                  <a:srgbClr val="000066"/>
                </a:solidFill>
                <a:sym typeface="Symbol" pitchFamily="18" charset="2"/>
              </a:rPr>
              <a:t>DEGF</a:t>
            </a:r>
            <a:endParaRPr lang="en-US" altLang="zh-CN" sz="2400" b="1" dirty="0">
              <a:solidFill>
                <a:srgbClr val="000066"/>
              </a:solidFill>
            </a:endParaRPr>
          </a:p>
        </p:txBody>
      </p:sp>
      <p:grpSp>
        <p:nvGrpSpPr>
          <p:cNvPr id="43023" name="Group 15"/>
          <p:cNvGrpSpPr>
            <a:grpSpLocks/>
          </p:cNvGrpSpPr>
          <p:nvPr/>
        </p:nvGrpSpPr>
        <p:grpSpPr bwMode="auto">
          <a:xfrm>
            <a:off x="1762125" y="3167063"/>
            <a:ext cx="1622425" cy="2654300"/>
            <a:chOff x="703" y="2015"/>
            <a:chExt cx="1022" cy="1672"/>
          </a:xfrm>
        </p:grpSpPr>
        <p:sp>
          <p:nvSpPr>
            <p:cNvPr id="53293" name="Oval 16"/>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latin typeface="Times New Roman" pitchFamily="18" charset="0"/>
                </a:rPr>
                <a:t>A</a:t>
              </a:r>
            </a:p>
          </p:txBody>
        </p:sp>
        <p:sp>
          <p:nvSpPr>
            <p:cNvPr id="53294" name="Oval 17"/>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latin typeface="Times New Roman" pitchFamily="18" charset="0"/>
                </a:rPr>
                <a:t>B</a:t>
              </a:r>
            </a:p>
          </p:txBody>
        </p:sp>
        <p:sp>
          <p:nvSpPr>
            <p:cNvPr id="53295" name="Oval 18"/>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latin typeface="Times New Roman" pitchFamily="18" charset="0"/>
                </a:rPr>
                <a:t>C</a:t>
              </a:r>
            </a:p>
          </p:txBody>
        </p:sp>
        <p:sp>
          <p:nvSpPr>
            <p:cNvPr id="53296" name="Oval 19"/>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latin typeface="Times New Roman" pitchFamily="18" charset="0"/>
                </a:rPr>
                <a:t>D</a:t>
              </a:r>
            </a:p>
          </p:txBody>
        </p:sp>
        <p:sp>
          <p:nvSpPr>
            <p:cNvPr id="53297" name="Oval 20"/>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latin typeface="Times New Roman" pitchFamily="18" charset="0"/>
                </a:rPr>
                <a:t>E</a:t>
              </a:r>
            </a:p>
          </p:txBody>
        </p:sp>
        <p:sp>
          <p:nvSpPr>
            <p:cNvPr id="53298" name="Oval 21"/>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latin typeface="Times New Roman" pitchFamily="18" charset="0"/>
                </a:rPr>
                <a:t>F</a:t>
              </a:r>
            </a:p>
          </p:txBody>
        </p:sp>
        <p:sp>
          <p:nvSpPr>
            <p:cNvPr id="53299" name="Oval 22"/>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latin typeface="Times New Roman" pitchFamily="18" charset="0"/>
                </a:rPr>
                <a:t>G</a:t>
              </a:r>
            </a:p>
          </p:txBody>
        </p:sp>
        <p:sp>
          <p:nvSpPr>
            <p:cNvPr id="53300" name="Line 23"/>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53301" name="Line 24"/>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302" name="Line 25"/>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303" name="Line 26"/>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304" name="Line 27"/>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53305" name="Line 28"/>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037" name="Group 29"/>
          <p:cNvGrpSpPr>
            <a:grpSpLocks/>
          </p:cNvGrpSpPr>
          <p:nvPr/>
        </p:nvGrpSpPr>
        <p:grpSpPr bwMode="auto">
          <a:xfrm>
            <a:off x="4222750" y="2375980"/>
            <a:ext cx="3529013" cy="4114800"/>
            <a:chOff x="2540" y="1367"/>
            <a:chExt cx="2223" cy="2592"/>
          </a:xfrm>
        </p:grpSpPr>
        <p:grpSp>
          <p:nvGrpSpPr>
            <p:cNvPr id="53255" name="Group 30"/>
            <p:cNvGrpSpPr>
              <a:grpSpLocks/>
            </p:cNvGrpSpPr>
            <p:nvPr/>
          </p:nvGrpSpPr>
          <p:grpSpPr bwMode="auto">
            <a:xfrm>
              <a:off x="2540" y="1809"/>
              <a:ext cx="2223" cy="2150"/>
              <a:chOff x="1873" y="1821"/>
              <a:chExt cx="2223" cy="2150"/>
            </a:xfrm>
          </p:grpSpPr>
          <p:grpSp>
            <p:nvGrpSpPr>
              <p:cNvPr id="53259" name="Group 31"/>
              <p:cNvGrpSpPr>
                <a:grpSpLocks/>
              </p:cNvGrpSpPr>
              <p:nvPr/>
            </p:nvGrpSpPr>
            <p:grpSpPr bwMode="auto">
              <a:xfrm>
                <a:off x="2622" y="1821"/>
                <a:ext cx="778" cy="256"/>
                <a:chOff x="1700" y="2033"/>
                <a:chExt cx="778" cy="256"/>
              </a:xfrm>
            </p:grpSpPr>
            <p:sp>
              <p:nvSpPr>
                <p:cNvPr id="53290" name="Rectangle 32"/>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       A    ^   </a:t>
                  </a:r>
                </a:p>
              </p:txBody>
            </p:sp>
            <p:sp>
              <p:nvSpPr>
                <p:cNvPr id="53291" name="Line 33"/>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92" name="Line 34"/>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53260" name="Group 35"/>
              <p:cNvGrpSpPr>
                <a:grpSpLocks/>
              </p:cNvGrpSpPr>
              <p:nvPr/>
            </p:nvGrpSpPr>
            <p:grpSpPr bwMode="auto">
              <a:xfrm>
                <a:off x="2152" y="2229"/>
                <a:ext cx="778" cy="256"/>
                <a:chOff x="1700" y="2033"/>
                <a:chExt cx="778" cy="256"/>
              </a:xfrm>
            </p:grpSpPr>
            <p:sp>
              <p:nvSpPr>
                <p:cNvPr id="53287" name="Rectangle 36"/>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latin typeface="Times New Roman" pitchFamily="18" charset="0"/>
                    </a:rPr>
                    <a:t>B</a:t>
                  </a:r>
                </a:p>
              </p:txBody>
            </p:sp>
            <p:sp>
              <p:nvSpPr>
                <p:cNvPr id="53288" name="Line 37"/>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89" name="Line 38"/>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53261" name="Group 39"/>
              <p:cNvGrpSpPr>
                <a:grpSpLocks/>
              </p:cNvGrpSpPr>
              <p:nvPr/>
            </p:nvGrpSpPr>
            <p:grpSpPr bwMode="auto">
              <a:xfrm>
                <a:off x="1873" y="2729"/>
                <a:ext cx="778" cy="256"/>
                <a:chOff x="1700" y="2033"/>
                <a:chExt cx="778" cy="256"/>
              </a:xfrm>
            </p:grpSpPr>
            <p:sp>
              <p:nvSpPr>
                <p:cNvPr id="53284" name="Rectangle 40"/>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 ^    C    ^</a:t>
                  </a:r>
                </a:p>
              </p:txBody>
            </p:sp>
            <p:sp>
              <p:nvSpPr>
                <p:cNvPr id="53285" name="Line 41"/>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86" name="Line 42"/>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53262" name="Group 43"/>
              <p:cNvGrpSpPr>
                <a:grpSpLocks/>
              </p:cNvGrpSpPr>
              <p:nvPr/>
            </p:nvGrpSpPr>
            <p:grpSpPr bwMode="auto">
              <a:xfrm>
                <a:off x="2830" y="2728"/>
                <a:ext cx="778" cy="256"/>
                <a:chOff x="1700" y="2033"/>
                <a:chExt cx="778" cy="256"/>
              </a:xfrm>
            </p:grpSpPr>
            <p:sp>
              <p:nvSpPr>
                <p:cNvPr id="53281" name="Rectangle 44"/>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dirty="0">
                      <a:latin typeface="Times New Roman" pitchFamily="18" charset="0"/>
                    </a:rPr>
                    <a:t>       D</a:t>
                  </a:r>
                </a:p>
              </p:txBody>
            </p:sp>
            <p:sp>
              <p:nvSpPr>
                <p:cNvPr id="53282" name="Line 45"/>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83" name="Line 46"/>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53263" name="Group 47"/>
              <p:cNvGrpSpPr>
                <a:grpSpLocks/>
              </p:cNvGrpSpPr>
              <p:nvPr/>
            </p:nvGrpSpPr>
            <p:grpSpPr bwMode="auto">
              <a:xfrm>
                <a:off x="2385" y="3238"/>
                <a:ext cx="778" cy="256"/>
                <a:chOff x="1700" y="2033"/>
                <a:chExt cx="778" cy="256"/>
              </a:xfrm>
            </p:grpSpPr>
            <p:sp>
              <p:nvSpPr>
                <p:cNvPr id="53278" name="Rectangle 48"/>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 ^    E</a:t>
                  </a:r>
                </a:p>
              </p:txBody>
            </p:sp>
            <p:sp>
              <p:nvSpPr>
                <p:cNvPr id="53279" name="Line 49"/>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80" name="Line 50"/>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53264" name="Group 51"/>
              <p:cNvGrpSpPr>
                <a:grpSpLocks/>
              </p:cNvGrpSpPr>
              <p:nvPr/>
            </p:nvGrpSpPr>
            <p:grpSpPr bwMode="auto">
              <a:xfrm>
                <a:off x="3318" y="3228"/>
                <a:ext cx="778" cy="256"/>
                <a:chOff x="1700" y="2033"/>
                <a:chExt cx="778" cy="256"/>
              </a:xfrm>
            </p:grpSpPr>
            <p:sp>
              <p:nvSpPr>
                <p:cNvPr id="53275" name="Rectangle 52"/>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 ^     F   ^</a:t>
                  </a:r>
                </a:p>
              </p:txBody>
            </p:sp>
            <p:sp>
              <p:nvSpPr>
                <p:cNvPr id="53276" name="Line 53"/>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77" name="Line 54"/>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53265" name="Group 55"/>
              <p:cNvGrpSpPr>
                <a:grpSpLocks/>
              </p:cNvGrpSpPr>
              <p:nvPr/>
            </p:nvGrpSpPr>
            <p:grpSpPr bwMode="auto">
              <a:xfrm>
                <a:off x="2850" y="3715"/>
                <a:ext cx="778" cy="256"/>
                <a:chOff x="1700" y="2033"/>
                <a:chExt cx="778" cy="256"/>
              </a:xfrm>
            </p:grpSpPr>
            <p:sp>
              <p:nvSpPr>
                <p:cNvPr id="53272" name="Rectangle 56"/>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 ^    G     ^</a:t>
                  </a:r>
                </a:p>
              </p:txBody>
            </p:sp>
            <p:sp>
              <p:nvSpPr>
                <p:cNvPr id="53273" name="Line 57"/>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74" name="Line 58"/>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53266" name="Line 59"/>
              <p:cNvSpPr>
                <a:spLocks noChangeShapeType="1"/>
              </p:cNvSpPr>
              <p:nvPr/>
            </p:nvSpPr>
            <p:spPr bwMode="auto">
              <a:xfrm flipH="1">
                <a:off x="2567" y="2000"/>
                <a:ext cx="144"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67" name="Line 60"/>
              <p:cNvSpPr>
                <a:spLocks noChangeShapeType="1"/>
              </p:cNvSpPr>
              <p:nvPr/>
            </p:nvSpPr>
            <p:spPr bwMode="auto">
              <a:xfrm flipH="1">
                <a:off x="2167" y="2433"/>
                <a:ext cx="111"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68" name="Line 61"/>
              <p:cNvSpPr>
                <a:spLocks noChangeShapeType="1"/>
              </p:cNvSpPr>
              <p:nvPr/>
            </p:nvSpPr>
            <p:spPr bwMode="auto">
              <a:xfrm>
                <a:off x="2834" y="2400"/>
                <a:ext cx="322" cy="3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69" name="Line 62"/>
              <p:cNvSpPr>
                <a:spLocks noChangeShapeType="1"/>
              </p:cNvSpPr>
              <p:nvPr/>
            </p:nvSpPr>
            <p:spPr bwMode="auto">
              <a:xfrm flipH="1">
                <a:off x="2767" y="2878"/>
                <a:ext cx="178"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70" name="Line 63"/>
              <p:cNvSpPr>
                <a:spLocks noChangeShapeType="1"/>
              </p:cNvSpPr>
              <p:nvPr/>
            </p:nvSpPr>
            <p:spPr bwMode="auto">
              <a:xfrm>
                <a:off x="3467" y="2878"/>
                <a:ext cx="20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3271" name="Line 64"/>
              <p:cNvSpPr>
                <a:spLocks noChangeShapeType="1"/>
              </p:cNvSpPr>
              <p:nvPr/>
            </p:nvSpPr>
            <p:spPr bwMode="auto">
              <a:xfrm>
                <a:off x="3000" y="3433"/>
                <a:ext cx="200"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53256" name="Group 65"/>
            <p:cNvGrpSpPr>
              <a:grpSpLocks/>
            </p:cNvGrpSpPr>
            <p:nvPr/>
          </p:nvGrpSpPr>
          <p:grpSpPr bwMode="auto">
            <a:xfrm>
              <a:off x="3445" y="1367"/>
              <a:ext cx="211" cy="444"/>
              <a:chOff x="3445" y="1367"/>
              <a:chExt cx="211" cy="444"/>
            </a:xfrm>
          </p:grpSpPr>
          <p:sp>
            <p:nvSpPr>
              <p:cNvPr id="53257" name="Freeform 66"/>
              <p:cNvSpPr>
                <a:spLocks/>
              </p:cNvSpPr>
              <p:nvPr/>
            </p:nvSpPr>
            <p:spPr bwMode="auto">
              <a:xfrm>
                <a:off x="3445" y="1367"/>
                <a:ext cx="72" cy="222"/>
              </a:xfrm>
              <a:custGeom>
                <a:avLst/>
                <a:gdLst>
                  <a:gd name="T0" fmla="*/ 19 w 94"/>
                  <a:gd name="T1" fmla="*/ 0 h 233"/>
                  <a:gd name="T2" fmla="*/ 52 w 94"/>
                  <a:gd name="T3" fmla="*/ 101 h 233"/>
                  <a:gd name="T4" fmla="*/ 0 w 94"/>
                  <a:gd name="T5" fmla="*/ 212 h 233"/>
                  <a:gd name="T6" fmla="*/ 0 60000 65536"/>
                  <a:gd name="T7" fmla="*/ 0 60000 65536"/>
                  <a:gd name="T8" fmla="*/ 0 60000 65536"/>
                </a:gdLst>
                <a:ahLst/>
                <a:cxnLst>
                  <a:cxn ang="T6">
                    <a:pos x="T0" y="T1"/>
                  </a:cxn>
                  <a:cxn ang="T7">
                    <a:pos x="T2" y="T3"/>
                  </a:cxn>
                  <a:cxn ang="T8">
                    <a:pos x="T4" y="T5"/>
                  </a:cxn>
                </a:cxnLst>
                <a:rect l="0" t="0" r="r" b="b"/>
                <a:pathLst>
                  <a:path w="94" h="233">
                    <a:moveTo>
                      <a:pt x="33" y="0"/>
                    </a:moveTo>
                    <a:cubicBezTo>
                      <a:pt x="63" y="36"/>
                      <a:pt x="94" y="72"/>
                      <a:pt x="89" y="111"/>
                    </a:cubicBezTo>
                    <a:cubicBezTo>
                      <a:pt x="84" y="150"/>
                      <a:pt x="19" y="218"/>
                      <a:pt x="0" y="233"/>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53258" name="Line 67"/>
              <p:cNvSpPr>
                <a:spLocks noChangeShapeType="1"/>
              </p:cNvSpPr>
              <p:nvPr/>
            </p:nvSpPr>
            <p:spPr bwMode="auto">
              <a:xfrm>
                <a:off x="3456" y="1589"/>
                <a:ext cx="20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sp>
        <p:nvSpPr>
          <p:cNvPr id="57" name="Text Box 60"/>
          <p:cNvSpPr txBox="1">
            <a:spLocks noChangeArrowheads="1"/>
          </p:cNvSpPr>
          <p:nvPr/>
        </p:nvSpPr>
        <p:spPr bwMode="auto">
          <a:xfrm>
            <a:off x="579629" y="2470804"/>
            <a:ext cx="8400288" cy="409342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000066"/>
                </a:solidFill>
                <a:latin typeface="Consolas" panose="020B0609020204030204" pitchFamily="49" charset="0"/>
              </a:rPr>
              <a:t>void </a:t>
            </a:r>
            <a:r>
              <a:rPr kumimoji="1" lang="en-US" altLang="zh-CN" sz="2000" b="1" dirty="0" err="1" smtClean="0">
                <a:solidFill>
                  <a:srgbClr val="000066"/>
                </a:solidFill>
                <a:latin typeface="Consolas" panose="020B0609020204030204" pitchFamily="49" charset="0"/>
              </a:rPr>
              <a:t>CreateBinTree</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BinTree</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*T)</a:t>
            </a:r>
          </a:p>
          <a:p>
            <a:pPr eaLnBrk="1" hangingPunct="1"/>
            <a:r>
              <a:rPr kumimoji="1" lang="en-US" altLang="zh-CN" sz="2000" b="1" dirty="0" smtClean="0">
                <a:solidFill>
                  <a:srgbClr val="000066"/>
                </a:solidFill>
                <a:latin typeface="Consolas" panose="020B0609020204030204" pitchFamily="49" charset="0"/>
              </a:rPr>
              <a:t>{  //</a:t>
            </a:r>
            <a:r>
              <a:rPr kumimoji="1" lang="zh-CN" altLang="en-US" sz="2000" b="1" dirty="0">
                <a:solidFill>
                  <a:srgbClr val="000066"/>
                </a:solidFill>
                <a:latin typeface="Consolas" panose="020B0609020204030204" pitchFamily="49" charset="0"/>
              </a:rPr>
              <a:t>构造二叉链表。</a:t>
            </a:r>
            <a:endParaRPr kumimoji="1" lang="en-US" altLang="zh-CN" sz="2000" b="1" dirty="0">
              <a:solidFill>
                <a:srgbClr val="000066"/>
              </a:solidFill>
              <a:latin typeface="Consolas" panose="020B0609020204030204" pitchFamily="49" charset="0"/>
            </a:endParaRPr>
          </a:p>
          <a:p>
            <a:pPr eaLnBrk="1" hangingPunct="1"/>
            <a:r>
              <a:rPr kumimoji="1" lang="en-US" altLang="zh-CN" sz="2000" b="1" dirty="0" smtClean="0">
                <a:solidFill>
                  <a:srgbClr val="000066"/>
                </a:solidFill>
                <a:latin typeface="Consolas" panose="020B0609020204030204" pitchFamily="49" charset="0"/>
              </a:rPr>
              <a:t>   char </a:t>
            </a:r>
            <a:r>
              <a:rPr kumimoji="1" lang="en-US" altLang="zh-CN" sz="2000" b="1" dirty="0" err="1">
                <a:solidFill>
                  <a:srgbClr val="000066"/>
                </a:solidFill>
                <a:latin typeface="Consolas" panose="020B0609020204030204" pitchFamily="49" charset="0"/>
              </a:rPr>
              <a:t>ch</a:t>
            </a:r>
            <a:r>
              <a:rPr kumimoji="1" lang="zh-CN" altLang="en-US"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T</a:t>
            </a:r>
            <a:r>
              <a:rPr kumimoji="1" lang="zh-CN" altLang="en-US" sz="2000" b="1" dirty="0">
                <a:solidFill>
                  <a:srgbClr val="000066"/>
                </a:solidFill>
                <a:latin typeface="Consolas" panose="020B0609020204030204" pitchFamily="49" charset="0"/>
              </a:rPr>
              <a:t>是指向根指针的指针，故修改*</a:t>
            </a:r>
            <a:r>
              <a:rPr kumimoji="1" lang="en-US" altLang="zh-CN" sz="2000" b="1" dirty="0">
                <a:solidFill>
                  <a:srgbClr val="000066"/>
                </a:solidFill>
                <a:latin typeface="Consolas" panose="020B0609020204030204" pitchFamily="49" charset="0"/>
              </a:rPr>
              <a:t>T</a:t>
            </a:r>
            <a:r>
              <a:rPr kumimoji="1" lang="zh-CN" altLang="en-US" sz="2000" b="1" dirty="0">
                <a:solidFill>
                  <a:srgbClr val="000066"/>
                </a:solidFill>
                <a:latin typeface="Consolas" panose="020B0609020204030204" pitchFamily="49" charset="0"/>
              </a:rPr>
              <a:t>就修改了实参</a:t>
            </a:r>
            <a:r>
              <a:rPr kumimoji="1" lang="en-US" altLang="zh-CN" sz="2000" b="1" dirty="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根指针</a:t>
            </a:r>
            <a:r>
              <a:rPr kumimoji="1" lang="en-US" altLang="zh-CN" sz="2000" b="1" dirty="0">
                <a:solidFill>
                  <a:srgbClr val="000066"/>
                </a:solidFill>
                <a:latin typeface="Consolas" panose="020B0609020204030204" pitchFamily="49" charset="0"/>
              </a:rPr>
              <a:t>)</a:t>
            </a:r>
            <a:r>
              <a:rPr kumimoji="1" lang="zh-CN" altLang="en-US" sz="2000" b="1" dirty="0" smtClean="0">
                <a:solidFill>
                  <a:srgbClr val="000066"/>
                </a:solidFill>
                <a:latin typeface="Consolas" panose="020B0609020204030204" pitchFamily="49" charset="0"/>
              </a:rPr>
              <a:t>本身</a:t>
            </a:r>
            <a:endParaRPr kumimoji="1" lang="en-US" altLang="zh-CN" sz="2000" b="1" dirty="0" smtClean="0">
              <a:solidFill>
                <a:srgbClr val="000066"/>
              </a:solidFill>
              <a:latin typeface="Consolas" panose="020B0609020204030204" pitchFamily="49" charset="0"/>
            </a:endParaRPr>
          </a:p>
          <a:p>
            <a:pPr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zh-CN" altLang="en-US" sz="2000" b="1" dirty="0">
                <a:solidFill>
                  <a:srgbClr val="000066"/>
                </a:solidFill>
                <a:latin typeface="Consolas" panose="020B0609020204030204" pitchFamily="49" charset="0"/>
              </a:rPr>
              <a:t>读入空格，将相应指针置空</a:t>
            </a:r>
            <a:endParaRPr kumimoji="1" lang="en-US" altLang="zh-CN" sz="2000" b="1" dirty="0" smtClean="0">
              <a:solidFill>
                <a:srgbClr val="000066"/>
              </a:solidFill>
              <a:latin typeface="Consolas" panose="020B0609020204030204" pitchFamily="49" charset="0"/>
            </a:endParaRPr>
          </a:p>
          <a:p>
            <a:pPr eaLnBrk="1" hangingPunct="1"/>
            <a:r>
              <a:rPr kumimoji="1" lang="en-US" altLang="zh-CN" sz="2000" b="1" dirty="0" smtClean="0">
                <a:solidFill>
                  <a:srgbClr val="000066"/>
                </a:solidFill>
                <a:latin typeface="Consolas" panose="020B0609020204030204" pitchFamily="49" charset="0"/>
              </a:rPr>
              <a:t>   if((</a:t>
            </a:r>
            <a:r>
              <a:rPr kumimoji="1" lang="en-US" altLang="zh-CN" sz="2000" b="1" dirty="0" err="1">
                <a:solidFill>
                  <a:srgbClr val="000066"/>
                </a:solidFill>
                <a:latin typeface="Consolas" panose="020B0609020204030204" pitchFamily="49" charset="0"/>
              </a:rPr>
              <a:t>ch</a:t>
            </a:r>
            <a:r>
              <a:rPr kumimoji="1" lang="en-US" altLang="zh-CN" sz="2000" b="1" dirty="0">
                <a:solidFill>
                  <a:srgbClr val="000066"/>
                </a:solidFill>
                <a:latin typeface="Consolas" panose="020B0609020204030204" pitchFamily="49" charset="0"/>
              </a:rPr>
              <a:t>=</a:t>
            </a:r>
            <a:r>
              <a:rPr kumimoji="1" lang="en-US" altLang="zh-CN" sz="2000" b="1" dirty="0" err="1">
                <a:solidFill>
                  <a:srgbClr val="000066"/>
                </a:solidFill>
                <a:latin typeface="Consolas" panose="020B0609020204030204" pitchFamily="49" charset="0"/>
              </a:rPr>
              <a:t>getchar</a:t>
            </a:r>
            <a:r>
              <a:rPr kumimoji="1" lang="en-US" altLang="zh-CN" sz="2000" b="1" dirty="0" smtClean="0">
                <a:solidFill>
                  <a:srgbClr val="000066"/>
                </a:solidFill>
                <a:latin typeface="Consolas" panose="020B0609020204030204" pitchFamily="49" charset="0"/>
              </a:rPr>
              <a:t>()) == ‘ ’) </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T = NULL</a:t>
            </a:r>
            <a:r>
              <a:rPr kumimoji="1" lang="en-US" altLang="zh-CN" sz="2000" b="1" dirty="0">
                <a:solidFill>
                  <a:srgbClr val="000066"/>
                </a:solidFill>
                <a:latin typeface="Consolas" panose="020B0609020204030204" pitchFamily="49" charset="0"/>
              </a:rPr>
              <a:t>;</a:t>
            </a:r>
            <a:endParaRPr kumimoji="1" lang="zh-CN" altLang="en-US" sz="2000" b="1" dirty="0">
              <a:solidFill>
                <a:srgbClr val="000066"/>
              </a:solidFill>
              <a:latin typeface="Consolas" panose="020B0609020204030204" pitchFamily="49" charset="0"/>
            </a:endParaRPr>
          </a:p>
          <a:p>
            <a:pPr eaLnBrk="1" hangingPunct="1"/>
            <a:r>
              <a:rPr kumimoji="1" lang="zh-CN" altLang="en-US"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else { </a:t>
            </a:r>
            <a:r>
              <a:rPr kumimoji="1" lang="en-US" altLang="zh-CN" sz="2000" b="1" dirty="0">
                <a:solidFill>
                  <a:srgbClr val="000066"/>
                </a:solidFill>
                <a:latin typeface="Consolas" panose="020B0609020204030204" pitchFamily="49" charset="0"/>
              </a:rPr>
              <a:t>//</a:t>
            </a:r>
            <a:r>
              <a:rPr kumimoji="1" lang="zh-CN" altLang="en-US" sz="2000" b="1" dirty="0" smtClean="0">
                <a:solidFill>
                  <a:srgbClr val="000066"/>
                </a:solidFill>
                <a:latin typeface="Consolas" panose="020B0609020204030204" pitchFamily="49" charset="0"/>
              </a:rPr>
              <a:t>读入非</a:t>
            </a:r>
            <a:r>
              <a:rPr kumimoji="1" lang="zh-CN" altLang="en-US" sz="2000" b="1" dirty="0">
                <a:solidFill>
                  <a:srgbClr val="000066"/>
                </a:solidFill>
                <a:latin typeface="Consolas" panose="020B0609020204030204" pitchFamily="49" charset="0"/>
              </a:rPr>
              <a:t>空格</a:t>
            </a:r>
          </a:p>
          <a:p>
            <a:pPr eaLnBrk="1" hangingPunct="1"/>
            <a:r>
              <a:rPr kumimoji="1" lang="zh-CN" altLang="en-US" sz="2000" b="1" dirty="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T = (</a:t>
            </a:r>
            <a:r>
              <a:rPr kumimoji="1" lang="en-US" altLang="zh-CN" sz="2000" b="1" dirty="0" err="1">
                <a:solidFill>
                  <a:srgbClr val="000066"/>
                </a:solidFill>
                <a:latin typeface="Consolas" panose="020B0609020204030204" pitchFamily="49" charset="0"/>
              </a:rPr>
              <a:t>BinTNode</a:t>
            </a:r>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malloc</a:t>
            </a:r>
            <a:r>
              <a:rPr kumimoji="1" lang="en-US" altLang="zh-CN" sz="2000" b="1" dirty="0">
                <a:solidFill>
                  <a:srgbClr val="000066"/>
                </a:solidFill>
                <a:latin typeface="Consolas" panose="020B0609020204030204" pitchFamily="49" charset="0"/>
              </a:rPr>
              <a:t>(</a:t>
            </a:r>
            <a:r>
              <a:rPr kumimoji="1" lang="en-US" altLang="zh-CN" sz="2000" b="1" dirty="0" err="1">
                <a:solidFill>
                  <a:srgbClr val="000066"/>
                </a:solidFill>
                <a:latin typeface="Consolas" panose="020B0609020204030204" pitchFamily="49" charset="0"/>
              </a:rPr>
              <a:t>sizeof</a:t>
            </a:r>
            <a:r>
              <a:rPr kumimoji="1" lang="en-US" altLang="zh-CN" sz="2000" b="1" dirty="0">
                <a:solidFill>
                  <a:srgbClr val="000066"/>
                </a:solidFill>
                <a:latin typeface="Consolas" panose="020B0609020204030204" pitchFamily="49" charset="0"/>
              </a:rPr>
              <a:t>(</a:t>
            </a:r>
            <a:r>
              <a:rPr kumimoji="1" lang="en-US" altLang="zh-CN" sz="2000" b="1" dirty="0" err="1">
                <a:solidFill>
                  <a:srgbClr val="000066"/>
                </a:solidFill>
                <a:latin typeface="Consolas" panose="020B0609020204030204" pitchFamily="49" charset="0"/>
              </a:rPr>
              <a:t>BinTNode</a:t>
            </a:r>
            <a:r>
              <a:rPr kumimoji="1" lang="en-US" altLang="zh-CN" sz="2000" b="1" dirty="0" smtClean="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a:t>
            </a:r>
            <a:r>
              <a:rPr kumimoji="1" lang="zh-CN" altLang="en-US"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生成结点</a:t>
            </a:r>
          </a:p>
          <a:p>
            <a:pPr eaLnBrk="1" hangingPunct="1"/>
            <a:r>
              <a:rPr kumimoji="1" lang="zh-CN" altLang="en-US" sz="2000" b="1" dirty="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T)-&gt;</a:t>
            </a:r>
            <a:r>
              <a:rPr kumimoji="1" lang="en-US" altLang="zh-CN" sz="2000" b="1" dirty="0" smtClean="0">
                <a:solidFill>
                  <a:srgbClr val="000066"/>
                </a:solidFill>
                <a:latin typeface="Consolas" panose="020B0609020204030204" pitchFamily="49" charset="0"/>
              </a:rPr>
              <a:t>data = </a:t>
            </a:r>
            <a:r>
              <a:rPr kumimoji="1" lang="en-US" altLang="zh-CN" sz="2000" b="1" dirty="0" err="1" smtClean="0">
                <a:solidFill>
                  <a:srgbClr val="000066"/>
                </a:solidFill>
                <a:latin typeface="Consolas" panose="020B0609020204030204" pitchFamily="49" charset="0"/>
              </a:rPr>
              <a:t>ch</a:t>
            </a:r>
            <a:r>
              <a:rPr kumimoji="1" lang="en-US" altLang="zh-CN" sz="2000" b="1" dirty="0">
                <a:solidFill>
                  <a:srgbClr val="000066"/>
                </a:solidFill>
                <a:latin typeface="Consolas" panose="020B0609020204030204" pitchFamily="49" charset="0"/>
              </a:rPr>
              <a:t>;</a:t>
            </a:r>
            <a:endParaRPr kumimoji="1" lang="zh-CN" altLang="en-US" sz="2000" b="1" dirty="0">
              <a:solidFill>
                <a:srgbClr val="000066"/>
              </a:solidFill>
              <a:latin typeface="Consolas" panose="020B0609020204030204" pitchFamily="49" charset="0"/>
            </a:endParaRPr>
          </a:p>
          <a:p>
            <a:pPr eaLnBrk="1" hangingPunct="1"/>
            <a:r>
              <a:rPr kumimoji="1" lang="zh-CN" altLang="en-US"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CreateBinTree</a:t>
            </a:r>
            <a:r>
              <a:rPr kumimoji="1" lang="en-US" altLang="zh-CN" sz="2000" b="1" dirty="0">
                <a:solidFill>
                  <a:srgbClr val="000066"/>
                </a:solidFill>
                <a:latin typeface="Consolas" panose="020B0609020204030204" pitchFamily="49" charset="0"/>
              </a:rPr>
              <a:t>(&amp;(*T)-&gt;</a:t>
            </a:r>
            <a:r>
              <a:rPr kumimoji="1" lang="en-US" altLang="zh-CN" sz="2000" b="1" dirty="0" err="1">
                <a:solidFill>
                  <a:srgbClr val="000066"/>
                </a:solidFill>
                <a:latin typeface="Consolas" panose="020B0609020204030204" pitchFamily="49" charset="0"/>
              </a:rPr>
              <a:t>lchild</a:t>
            </a:r>
            <a:r>
              <a:rPr kumimoji="1" lang="en-US" altLang="zh-CN" sz="2000" b="1" dirty="0" smtClean="0">
                <a:solidFill>
                  <a:srgbClr val="000066"/>
                </a:solidFill>
                <a:latin typeface="Consolas" panose="020B0609020204030204" pitchFamily="49" charset="0"/>
              </a:rPr>
              <a:t>);</a:t>
            </a:r>
            <a:r>
              <a:rPr kumimoji="1" lang="zh-CN" altLang="en-US" sz="2000" b="1" dirty="0" smtClean="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构造左子树</a:t>
            </a:r>
          </a:p>
          <a:p>
            <a:pPr eaLnBrk="1" hangingPunct="1"/>
            <a:r>
              <a:rPr kumimoji="1" lang="zh-CN" altLang="en-US"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CreateBinTree</a:t>
            </a:r>
            <a:r>
              <a:rPr kumimoji="1" lang="en-US" altLang="zh-CN" sz="2000" b="1" dirty="0">
                <a:solidFill>
                  <a:srgbClr val="000066"/>
                </a:solidFill>
                <a:latin typeface="Consolas" panose="020B0609020204030204" pitchFamily="49" charset="0"/>
              </a:rPr>
              <a:t>(&amp;(*T)-&gt;</a:t>
            </a:r>
            <a:r>
              <a:rPr kumimoji="1" lang="en-US" altLang="zh-CN" sz="2000" b="1" dirty="0" err="1">
                <a:solidFill>
                  <a:srgbClr val="000066"/>
                </a:solidFill>
                <a:latin typeface="Consolas" panose="020B0609020204030204" pitchFamily="49" charset="0"/>
              </a:rPr>
              <a:t>rchild</a:t>
            </a:r>
            <a:r>
              <a:rPr kumimoji="1" lang="en-US" altLang="zh-CN" sz="2000" b="1" dirty="0" smtClean="0">
                <a:solidFill>
                  <a:srgbClr val="000066"/>
                </a:solidFill>
                <a:latin typeface="Consolas" panose="020B0609020204030204" pitchFamily="49" charset="0"/>
              </a:rPr>
              <a:t>);</a:t>
            </a:r>
            <a:r>
              <a:rPr kumimoji="1" lang="zh-CN" altLang="en-US"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构造右子树</a:t>
            </a:r>
          </a:p>
          <a:p>
            <a:pPr eaLnBrk="1" hangingPunct="1"/>
            <a:r>
              <a:rPr kumimoji="1" lang="zh-CN" altLang="en-US"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a:t>
            </a:r>
          </a:p>
          <a:p>
            <a:pPr eaLnBrk="1" hangingPunct="1"/>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7"/>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43023"/>
                                        </p:tgtEl>
                                        <p:attrNameLst>
                                          <p:attrName>style.visibility</p:attrName>
                                        </p:attrNameLst>
                                      </p:cBhvr>
                                      <p:to>
                                        <p:strVal val="visible"/>
                                      </p:to>
                                    </p:set>
                                    <p:animEffect transition="in" filter="box(out)">
                                      <p:cBhvr>
                                        <p:cTn id="16" dur="500"/>
                                        <p:tgtEl>
                                          <p:spTgt spid="43023"/>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43037"/>
                                        </p:tgtEl>
                                        <p:attrNameLst>
                                          <p:attrName>style.visibility</p:attrName>
                                        </p:attrNameLst>
                                      </p:cBhvr>
                                      <p:to>
                                        <p:strVal val="visible"/>
                                      </p:to>
                                    </p:set>
                                    <p:animEffect transition="in" filter="box(out)">
                                      <p:cBhvr>
                                        <p:cTn id="21" dur="500"/>
                                        <p:tgtEl>
                                          <p:spTgt spid="43037"/>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43840" y="885825"/>
            <a:ext cx="8644127"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线索</a:t>
            </a:r>
            <a:r>
              <a:rPr lang="zh-CN" altLang="en-US" sz="3200" b="1" dirty="0" smtClean="0">
                <a:solidFill>
                  <a:srgbClr val="000066"/>
                </a:solidFill>
              </a:rPr>
              <a:t>二叉树（</a:t>
            </a:r>
            <a:r>
              <a:rPr lang="en-US" altLang="zh-CN" sz="3200" b="1" dirty="0">
                <a:solidFill>
                  <a:srgbClr val="000066"/>
                </a:solidFill>
              </a:rPr>
              <a:t>threaded binary tree</a:t>
            </a:r>
            <a:r>
              <a:rPr lang="zh-CN" altLang="en-US" sz="3200" b="1" dirty="0" smtClean="0">
                <a:solidFill>
                  <a:srgbClr val="000066"/>
                </a:solidFill>
              </a:rPr>
              <a:t>）</a:t>
            </a:r>
            <a:endParaRPr lang="zh-CN" altLang="en-US" sz="3200" b="1" dirty="0">
              <a:solidFill>
                <a:srgbClr val="000066"/>
              </a:solidFill>
            </a:endParaRP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遍历二叉树的结果是求得结点的一个线性序列</a:t>
            </a: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指向该线性序列中的</a:t>
            </a:r>
            <a:r>
              <a:rPr kumimoji="1" lang="zh-CN" altLang="en-US" sz="2800" b="1" dirty="0">
                <a:solidFill>
                  <a:srgbClr val="000066"/>
                </a:solidFill>
                <a:latin typeface="Arial" charset="0"/>
              </a:rPr>
              <a:t>“</a:t>
            </a:r>
            <a:r>
              <a:rPr kumimoji="1" lang="zh-CN" altLang="en-US" sz="2800" b="1" dirty="0">
                <a:solidFill>
                  <a:srgbClr val="000066"/>
                </a:solidFill>
              </a:rPr>
              <a:t>前驱</a:t>
            </a:r>
            <a:r>
              <a:rPr kumimoji="1" lang="zh-CN" altLang="en-US" sz="2800" b="1" dirty="0">
                <a:solidFill>
                  <a:srgbClr val="000066"/>
                </a:solidFill>
                <a:latin typeface="Arial" charset="0"/>
              </a:rPr>
              <a:t>”</a:t>
            </a:r>
            <a:r>
              <a:rPr kumimoji="1" lang="zh-CN" altLang="en-US" sz="2800" b="1" dirty="0">
                <a:solidFill>
                  <a:srgbClr val="000066"/>
                </a:solidFill>
              </a:rPr>
              <a:t>和 </a:t>
            </a:r>
            <a:r>
              <a:rPr kumimoji="1" lang="zh-CN" altLang="en-US" sz="2800" b="1" dirty="0">
                <a:solidFill>
                  <a:srgbClr val="000066"/>
                </a:solidFill>
                <a:latin typeface="Arial" charset="0"/>
              </a:rPr>
              <a:t>“</a:t>
            </a:r>
            <a:r>
              <a:rPr kumimoji="1" lang="zh-CN" altLang="en-US" sz="2800" b="1" dirty="0">
                <a:solidFill>
                  <a:srgbClr val="000066"/>
                </a:solidFill>
              </a:rPr>
              <a:t>后继</a:t>
            </a:r>
            <a:r>
              <a:rPr kumimoji="1" lang="zh-CN" altLang="en-US" sz="2800" b="1" dirty="0">
                <a:solidFill>
                  <a:srgbClr val="000066"/>
                </a:solidFill>
                <a:latin typeface="Arial" charset="0"/>
              </a:rPr>
              <a:t>”</a:t>
            </a:r>
            <a:r>
              <a:rPr kumimoji="1" lang="zh-CN" altLang="en-US" sz="2800" b="1" dirty="0">
                <a:solidFill>
                  <a:srgbClr val="000066"/>
                </a:solidFill>
              </a:rPr>
              <a:t> 的指针，称作</a:t>
            </a:r>
            <a:r>
              <a:rPr kumimoji="1" lang="zh-CN" altLang="en-US" sz="2800" b="1" dirty="0">
                <a:solidFill>
                  <a:srgbClr val="000066"/>
                </a:solidFill>
                <a:latin typeface="Arial" charset="0"/>
              </a:rPr>
              <a:t>“</a:t>
            </a:r>
            <a:r>
              <a:rPr kumimoji="1" lang="zh-CN" altLang="en-US" sz="2800" b="1" dirty="0">
                <a:solidFill>
                  <a:srgbClr val="000066"/>
                </a:solidFill>
              </a:rPr>
              <a:t>线索</a:t>
            </a:r>
            <a:r>
              <a:rPr kumimoji="1" lang="zh-CN" altLang="en-US" sz="2800" b="1" dirty="0">
                <a:solidFill>
                  <a:srgbClr val="000066"/>
                </a:solidFill>
                <a:latin typeface="Arial" charset="0"/>
              </a:rPr>
              <a:t>”</a:t>
            </a:r>
            <a:endParaRPr kumimoji="1" lang="zh-CN" altLang="en-US" sz="2800" b="1" dirty="0">
              <a:solidFill>
                <a:srgbClr val="000066"/>
              </a:solidFill>
            </a:endParaRPr>
          </a:p>
          <a:p>
            <a:pPr marL="1304925" lvl="2" indent="-395288">
              <a:spcBef>
                <a:spcPct val="20000"/>
              </a:spcBef>
              <a:buClr>
                <a:schemeClr val="accent2"/>
              </a:buClr>
              <a:buFont typeface="Wingdings" pitchFamily="2" charset="2"/>
              <a:buChar char="o"/>
            </a:pPr>
            <a:endParaRPr lang="en-US" altLang="zh-CN" sz="2400" b="1" dirty="0">
              <a:solidFill>
                <a:srgbClr val="000066"/>
              </a:solidFill>
            </a:endParaRPr>
          </a:p>
        </p:txBody>
      </p:sp>
      <p:sp>
        <p:nvSpPr>
          <p:cNvPr id="54275" name="Rectangle 10"/>
          <p:cNvSpPr>
            <a:spLocks noChangeArrowheads="1"/>
          </p:cNvSpPr>
          <p:nvPr/>
        </p:nvSpPr>
        <p:spPr bwMode="auto">
          <a:xfrm>
            <a:off x="1549400" y="3376613"/>
            <a:ext cx="6288088" cy="519112"/>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66"/>
                </a:solidFill>
                <a:ea typeface="楷体_GB2312" pitchFamily="49" charset="-122"/>
              </a:rPr>
              <a:t>A   B   C      D      E   F   G   H   K</a:t>
            </a:r>
            <a:endParaRPr kumimoji="1" lang="en-US" altLang="zh-CN" sz="2800" dirty="0">
              <a:solidFill>
                <a:srgbClr val="000066"/>
              </a:solidFill>
              <a:ea typeface="楷体_GB2312" pitchFamily="49" charset="-122"/>
            </a:endParaRPr>
          </a:p>
        </p:txBody>
      </p:sp>
      <p:sp>
        <p:nvSpPr>
          <p:cNvPr id="54276" name="Line 13"/>
          <p:cNvSpPr>
            <a:spLocks noChangeShapeType="1"/>
          </p:cNvSpPr>
          <p:nvPr/>
        </p:nvSpPr>
        <p:spPr bwMode="auto">
          <a:xfrm>
            <a:off x="4319588" y="3630613"/>
            <a:ext cx="577850" cy="14287"/>
          </a:xfrm>
          <a:prstGeom prst="line">
            <a:avLst/>
          </a:prstGeom>
          <a:noFill/>
          <a:ln w="7620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7" name="Line 14"/>
          <p:cNvSpPr>
            <a:spLocks noChangeShapeType="1"/>
          </p:cNvSpPr>
          <p:nvPr/>
        </p:nvSpPr>
        <p:spPr bwMode="auto">
          <a:xfrm>
            <a:off x="3324225" y="3630613"/>
            <a:ext cx="577850" cy="14287"/>
          </a:xfrm>
          <a:prstGeom prst="line">
            <a:avLst/>
          </a:prstGeom>
          <a:noFill/>
          <a:ln w="762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8" name="Text Box 16"/>
          <p:cNvSpPr txBox="1">
            <a:spLocks noChangeArrowheads="1"/>
          </p:cNvSpPr>
          <p:nvPr/>
        </p:nvSpPr>
        <p:spPr bwMode="auto">
          <a:xfrm>
            <a:off x="2209800" y="5970588"/>
            <a:ext cx="1082675" cy="428625"/>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 D ^</a:t>
            </a:r>
          </a:p>
        </p:txBody>
      </p:sp>
      <p:sp>
        <p:nvSpPr>
          <p:cNvPr id="54279" name="Text Box 17"/>
          <p:cNvSpPr txBox="1">
            <a:spLocks noChangeArrowheads="1"/>
          </p:cNvSpPr>
          <p:nvPr/>
        </p:nvSpPr>
        <p:spPr bwMode="auto">
          <a:xfrm>
            <a:off x="3124200" y="4903788"/>
            <a:ext cx="1006475" cy="428625"/>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   C ^</a:t>
            </a:r>
          </a:p>
        </p:txBody>
      </p:sp>
      <p:sp>
        <p:nvSpPr>
          <p:cNvPr id="54280" name="Text Box 18"/>
          <p:cNvSpPr txBox="1">
            <a:spLocks noChangeArrowheads="1"/>
          </p:cNvSpPr>
          <p:nvPr/>
        </p:nvSpPr>
        <p:spPr bwMode="auto">
          <a:xfrm>
            <a:off x="1828800" y="3989388"/>
            <a:ext cx="990600" cy="428625"/>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 B      </a:t>
            </a:r>
          </a:p>
        </p:txBody>
      </p:sp>
      <p:sp>
        <p:nvSpPr>
          <p:cNvPr id="54281" name="Line 19"/>
          <p:cNvSpPr>
            <a:spLocks noChangeShapeType="1"/>
          </p:cNvSpPr>
          <p:nvPr/>
        </p:nvSpPr>
        <p:spPr bwMode="auto">
          <a:xfrm>
            <a:off x="2133600" y="3989388"/>
            <a:ext cx="0" cy="434975"/>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2" name="Line 20"/>
          <p:cNvSpPr>
            <a:spLocks noChangeShapeType="1"/>
          </p:cNvSpPr>
          <p:nvPr/>
        </p:nvSpPr>
        <p:spPr bwMode="auto">
          <a:xfrm>
            <a:off x="2514600" y="3989388"/>
            <a:ext cx="0" cy="449262"/>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3" name="Line 21"/>
          <p:cNvSpPr>
            <a:spLocks noChangeShapeType="1"/>
          </p:cNvSpPr>
          <p:nvPr/>
        </p:nvSpPr>
        <p:spPr bwMode="auto">
          <a:xfrm>
            <a:off x="3767138" y="4903788"/>
            <a:ext cx="0" cy="434975"/>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Line 22"/>
          <p:cNvSpPr>
            <a:spLocks noChangeShapeType="1"/>
          </p:cNvSpPr>
          <p:nvPr/>
        </p:nvSpPr>
        <p:spPr bwMode="auto">
          <a:xfrm>
            <a:off x="3429000" y="4903788"/>
            <a:ext cx="0" cy="449262"/>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5" name="Line 23"/>
          <p:cNvSpPr>
            <a:spLocks noChangeShapeType="1"/>
          </p:cNvSpPr>
          <p:nvPr/>
        </p:nvSpPr>
        <p:spPr bwMode="auto">
          <a:xfrm>
            <a:off x="2971800" y="5970588"/>
            <a:ext cx="0" cy="406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6" name="Line 24"/>
          <p:cNvSpPr>
            <a:spLocks noChangeShapeType="1"/>
          </p:cNvSpPr>
          <p:nvPr/>
        </p:nvSpPr>
        <p:spPr bwMode="auto">
          <a:xfrm>
            <a:off x="2586038" y="5970588"/>
            <a:ext cx="0" cy="420687"/>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7" name="Line 25"/>
          <p:cNvSpPr>
            <a:spLocks noChangeShapeType="1"/>
          </p:cNvSpPr>
          <p:nvPr/>
        </p:nvSpPr>
        <p:spPr bwMode="auto">
          <a:xfrm>
            <a:off x="2667000" y="4217988"/>
            <a:ext cx="9144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8" name="Line 26"/>
          <p:cNvSpPr>
            <a:spLocks noChangeShapeType="1"/>
          </p:cNvSpPr>
          <p:nvPr/>
        </p:nvSpPr>
        <p:spPr bwMode="auto">
          <a:xfrm flipH="1">
            <a:off x="2743200" y="5208588"/>
            <a:ext cx="5334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9" name="Text Box 27"/>
          <p:cNvSpPr txBox="1">
            <a:spLocks noChangeArrowheads="1"/>
          </p:cNvSpPr>
          <p:nvPr/>
        </p:nvSpPr>
        <p:spPr bwMode="auto">
          <a:xfrm>
            <a:off x="4641850" y="4068763"/>
            <a:ext cx="1117600" cy="428625"/>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en-US" altLang="zh-CN" sz="2000" b="1">
                <a:solidFill>
                  <a:srgbClr val="000066"/>
                </a:solidFill>
              </a:rPr>
              <a:t>  E   ^</a:t>
            </a:r>
          </a:p>
        </p:txBody>
      </p:sp>
      <p:sp>
        <p:nvSpPr>
          <p:cNvPr id="54290" name="Line 28"/>
          <p:cNvSpPr>
            <a:spLocks noChangeShapeType="1"/>
          </p:cNvSpPr>
          <p:nvPr/>
        </p:nvSpPr>
        <p:spPr bwMode="auto">
          <a:xfrm>
            <a:off x="4919663" y="4094163"/>
            <a:ext cx="1587" cy="392112"/>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1" name="Line 29"/>
          <p:cNvSpPr>
            <a:spLocks noChangeShapeType="1"/>
          </p:cNvSpPr>
          <p:nvPr/>
        </p:nvSpPr>
        <p:spPr bwMode="auto">
          <a:xfrm flipH="1">
            <a:off x="5329238" y="4079875"/>
            <a:ext cx="14287" cy="420688"/>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2" name="Line 30"/>
          <p:cNvSpPr>
            <a:spLocks noChangeShapeType="1"/>
          </p:cNvSpPr>
          <p:nvPr/>
        </p:nvSpPr>
        <p:spPr bwMode="auto">
          <a:xfrm flipV="1">
            <a:off x="2279650" y="5078413"/>
            <a:ext cx="871538" cy="1027112"/>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3" name="Line 31"/>
          <p:cNvSpPr>
            <a:spLocks noChangeShapeType="1"/>
          </p:cNvSpPr>
          <p:nvPr/>
        </p:nvSpPr>
        <p:spPr bwMode="auto">
          <a:xfrm flipV="1">
            <a:off x="3194050" y="4545013"/>
            <a:ext cx="1616075" cy="1601787"/>
          </a:xfrm>
          <a:prstGeom prst="line">
            <a:avLst/>
          </a:prstGeom>
          <a:noFill/>
          <a:ln w="38100">
            <a:solidFill>
              <a:srgbClr val="00CC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588" y="2602130"/>
            <a:ext cx="4440301" cy="3768289"/>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07264" y="784225"/>
            <a:ext cx="8705088" cy="550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线索二叉树</a:t>
            </a:r>
            <a:r>
              <a:rPr lang="en-US" altLang="zh-CN" sz="3200" b="1" dirty="0">
                <a:solidFill>
                  <a:srgbClr val="000066"/>
                </a:solidFill>
                <a:latin typeface="Arial" charset="0"/>
              </a:rPr>
              <a:t>——</a:t>
            </a:r>
            <a:r>
              <a:rPr lang="zh-CN" altLang="en-US" sz="3200" b="1" dirty="0">
                <a:solidFill>
                  <a:srgbClr val="000066"/>
                </a:solidFill>
              </a:rPr>
              <a:t>基本概念</a:t>
            </a:r>
          </a:p>
          <a:p>
            <a:pPr marL="908050" lvl="1" indent="-436563">
              <a:spcBef>
                <a:spcPct val="20000"/>
              </a:spcBef>
              <a:buClr>
                <a:schemeClr val="accent2"/>
              </a:buClr>
              <a:buFont typeface="Wingdings" pitchFamily="2" charset="2"/>
              <a:buChar char="n"/>
            </a:pPr>
            <a:r>
              <a:rPr lang="zh-CN" altLang="en-US" sz="2800" b="1" dirty="0">
                <a:solidFill>
                  <a:srgbClr val="000066"/>
                </a:solidFill>
              </a:rPr>
              <a:t>前驱与后继</a:t>
            </a:r>
          </a:p>
          <a:p>
            <a:pPr marL="1304925" lvl="2" indent="-395288">
              <a:spcBef>
                <a:spcPct val="20000"/>
              </a:spcBef>
              <a:buClr>
                <a:schemeClr val="accent2"/>
              </a:buClr>
              <a:buFont typeface="Wingdings" pitchFamily="2" charset="2"/>
              <a:buChar char="o"/>
            </a:pPr>
            <a:r>
              <a:rPr lang="zh-CN" altLang="en-US" sz="2400" b="1" dirty="0">
                <a:solidFill>
                  <a:srgbClr val="000066"/>
                </a:solidFill>
              </a:rPr>
              <a:t>在二叉树的先序、中序或后序遍历序列中两个相邻的结点互称为前驱与后继</a:t>
            </a:r>
          </a:p>
          <a:p>
            <a:pPr marL="908050" lvl="1" indent="-436563">
              <a:spcBef>
                <a:spcPct val="20000"/>
              </a:spcBef>
              <a:buClr>
                <a:schemeClr val="accent2"/>
              </a:buClr>
              <a:buFont typeface="Wingdings" pitchFamily="2" charset="2"/>
              <a:buChar char="n"/>
            </a:pPr>
            <a:r>
              <a:rPr lang="zh-CN" altLang="en-US" sz="2800" b="1" dirty="0">
                <a:solidFill>
                  <a:srgbClr val="000066"/>
                </a:solidFill>
              </a:rPr>
              <a:t>线索</a:t>
            </a:r>
          </a:p>
          <a:p>
            <a:pPr marL="1304925" lvl="2" indent="-395288">
              <a:spcBef>
                <a:spcPct val="20000"/>
              </a:spcBef>
              <a:buClr>
                <a:schemeClr val="accent2"/>
              </a:buClr>
              <a:buFont typeface="Wingdings" pitchFamily="2" charset="2"/>
              <a:buChar char="o"/>
            </a:pPr>
            <a:r>
              <a:rPr lang="zh-CN" altLang="en-US" sz="2400" b="1" dirty="0">
                <a:solidFill>
                  <a:srgbClr val="000066"/>
                </a:solidFill>
              </a:rPr>
              <a:t>指向前驱或后继结点的指针</a:t>
            </a:r>
          </a:p>
          <a:p>
            <a:pPr marL="908050" lvl="1" indent="-436563">
              <a:spcBef>
                <a:spcPct val="20000"/>
              </a:spcBef>
              <a:buClr>
                <a:schemeClr val="accent2"/>
              </a:buClr>
              <a:buFont typeface="Wingdings" pitchFamily="2" charset="2"/>
              <a:buChar char="n"/>
            </a:pPr>
            <a:r>
              <a:rPr lang="zh-CN" altLang="en-US" sz="2800" b="1" dirty="0">
                <a:solidFill>
                  <a:srgbClr val="000066"/>
                </a:solidFill>
              </a:rPr>
              <a:t>线索二叉树</a:t>
            </a:r>
          </a:p>
          <a:p>
            <a:pPr marL="1304925" lvl="2" indent="-395288">
              <a:spcBef>
                <a:spcPct val="20000"/>
              </a:spcBef>
              <a:buClr>
                <a:schemeClr val="accent2"/>
              </a:buClr>
              <a:buFont typeface="Wingdings" pitchFamily="2" charset="2"/>
              <a:buChar char="o"/>
            </a:pPr>
            <a:r>
              <a:rPr lang="zh-CN" altLang="en-US" sz="2400" b="1" dirty="0">
                <a:solidFill>
                  <a:srgbClr val="000066"/>
                </a:solidFill>
              </a:rPr>
              <a:t>包含 </a:t>
            </a:r>
            <a:r>
              <a:rPr lang="zh-CN" altLang="en-US" sz="2400" b="1" dirty="0">
                <a:solidFill>
                  <a:srgbClr val="000066"/>
                </a:solidFill>
                <a:latin typeface="Arial" charset="0"/>
              </a:rPr>
              <a:t>“</a:t>
            </a:r>
            <a:r>
              <a:rPr lang="zh-CN" altLang="en-US" sz="2400" b="1" dirty="0">
                <a:solidFill>
                  <a:srgbClr val="000066"/>
                </a:solidFill>
              </a:rPr>
              <a:t>线索</a:t>
            </a:r>
            <a:r>
              <a:rPr lang="zh-CN" altLang="en-US" sz="2400" b="1" dirty="0">
                <a:solidFill>
                  <a:srgbClr val="000066"/>
                </a:solidFill>
                <a:latin typeface="Arial" charset="0"/>
              </a:rPr>
              <a:t>”</a:t>
            </a:r>
            <a:r>
              <a:rPr lang="zh-CN" altLang="en-US" sz="2400" b="1" dirty="0">
                <a:solidFill>
                  <a:srgbClr val="000066"/>
                </a:solidFill>
              </a:rPr>
              <a:t> 的存储结构，称作 </a:t>
            </a:r>
            <a:r>
              <a:rPr lang="zh-CN" altLang="en-US" sz="2400" b="1" dirty="0">
                <a:solidFill>
                  <a:srgbClr val="000066"/>
                </a:solidFill>
                <a:latin typeface="Arial" charset="0"/>
              </a:rPr>
              <a:t>“</a:t>
            </a:r>
            <a:r>
              <a:rPr lang="zh-CN" altLang="en-US" sz="2400" b="1" dirty="0">
                <a:solidFill>
                  <a:srgbClr val="000066"/>
                </a:solidFill>
              </a:rPr>
              <a:t>线索链表</a:t>
            </a:r>
            <a:r>
              <a:rPr lang="zh-CN" altLang="en-US" sz="2400" b="1" dirty="0">
                <a:solidFill>
                  <a:srgbClr val="000066"/>
                </a:solidFill>
                <a:latin typeface="Arial" charset="0"/>
              </a:rPr>
              <a:t>”</a:t>
            </a:r>
            <a:endParaRPr lang="zh-CN" altLang="en-US" sz="2400" b="1" dirty="0">
              <a:solidFill>
                <a:srgbClr val="000066"/>
              </a:solidFill>
            </a:endParaRPr>
          </a:p>
          <a:p>
            <a:pPr marL="1304925" lvl="2" indent="-395288">
              <a:spcBef>
                <a:spcPct val="20000"/>
              </a:spcBef>
              <a:buClr>
                <a:schemeClr val="accent2"/>
              </a:buClr>
              <a:buFont typeface="Wingdings" pitchFamily="2" charset="2"/>
              <a:buChar char="o"/>
            </a:pPr>
            <a:r>
              <a:rPr lang="zh-CN" altLang="en-US" sz="2400" b="1" dirty="0">
                <a:solidFill>
                  <a:srgbClr val="000066"/>
                </a:solidFill>
              </a:rPr>
              <a:t>加上线索的二叉链表表示的二叉树</a:t>
            </a:r>
          </a:p>
          <a:p>
            <a:pPr marL="908050" lvl="1" indent="-436563">
              <a:spcBef>
                <a:spcPct val="20000"/>
              </a:spcBef>
              <a:buClr>
                <a:schemeClr val="accent2"/>
              </a:buClr>
              <a:buFont typeface="Wingdings" pitchFamily="2" charset="2"/>
              <a:buChar char="n"/>
            </a:pPr>
            <a:r>
              <a:rPr lang="zh-CN" altLang="en-US" sz="2800" b="1" dirty="0">
                <a:solidFill>
                  <a:srgbClr val="000066"/>
                </a:solidFill>
              </a:rPr>
              <a:t>线索化</a:t>
            </a:r>
          </a:p>
          <a:p>
            <a:pPr marL="1304925" lvl="2" indent="-395288">
              <a:spcBef>
                <a:spcPct val="20000"/>
              </a:spcBef>
              <a:buClr>
                <a:schemeClr val="accent2"/>
              </a:buClr>
              <a:buFont typeface="Wingdings" pitchFamily="2" charset="2"/>
              <a:buChar char="o"/>
            </a:pPr>
            <a:r>
              <a:rPr lang="zh-CN" altLang="en-US" sz="2400" b="1" dirty="0">
                <a:solidFill>
                  <a:srgbClr val="000066"/>
                </a:solidFill>
              </a:rPr>
              <a:t>对二叉树按某种遍历次序使其变为线索二叉树的过程</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22275" y="798513"/>
            <a:ext cx="8455025" cy="581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线索二叉树</a:t>
            </a:r>
            <a:r>
              <a:rPr lang="en-US" altLang="zh-CN" sz="3200" b="1" dirty="0">
                <a:solidFill>
                  <a:srgbClr val="000066"/>
                </a:solidFill>
                <a:latin typeface="Arial" charset="0"/>
              </a:rPr>
              <a:t>——</a:t>
            </a:r>
            <a:r>
              <a:rPr lang="zh-CN" altLang="en-US" sz="3200" b="1" dirty="0">
                <a:solidFill>
                  <a:srgbClr val="000066"/>
                </a:solidFill>
              </a:rPr>
              <a:t>实现</a:t>
            </a: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对线索链表中结点的约定</a:t>
            </a:r>
            <a:endParaRPr lang="zh-CN" altLang="en-US" sz="2800" b="1" dirty="0">
              <a:solidFill>
                <a:srgbClr val="000066"/>
              </a:solidFill>
            </a:endParaRPr>
          </a:p>
          <a:p>
            <a:pPr marL="1304925" lvl="2" indent="-395288">
              <a:spcBef>
                <a:spcPct val="20000"/>
              </a:spcBef>
              <a:buClr>
                <a:schemeClr val="accent2"/>
              </a:buClr>
              <a:buFont typeface="Wingdings" pitchFamily="2" charset="2"/>
              <a:buChar char="o"/>
            </a:pPr>
            <a:r>
              <a:rPr lang="zh-CN" altLang="en-US" sz="2400" b="1" dirty="0">
                <a:solidFill>
                  <a:srgbClr val="000066"/>
                </a:solidFill>
              </a:rPr>
              <a:t>有</a:t>
            </a:r>
            <a:r>
              <a:rPr lang="en-US" altLang="zh-CN" sz="2400" b="1" dirty="0">
                <a:solidFill>
                  <a:srgbClr val="000066"/>
                </a:solidFill>
              </a:rPr>
              <a:t>n</a:t>
            </a:r>
            <a:r>
              <a:rPr lang="zh-CN" altLang="zh-CN" sz="2400" b="1" dirty="0">
                <a:solidFill>
                  <a:srgbClr val="000066"/>
                </a:solidFill>
              </a:rPr>
              <a:t>个结点的二叉链表中必定有</a:t>
            </a:r>
            <a:r>
              <a:rPr lang="en-US" altLang="zh-CN" sz="2400" b="1" dirty="0">
                <a:solidFill>
                  <a:srgbClr val="000066"/>
                </a:solidFill>
              </a:rPr>
              <a:t>n+1</a:t>
            </a:r>
            <a:r>
              <a:rPr lang="zh-CN" altLang="zh-CN" sz="2400" b="1" dirty="0">
                <a:solidFill>
                  <a:srgbClr val="000066"/>
                </a:solidFill>
              </a:rPr>
              <a:t>个空链域</a:t>
            </a:r>
          </a:p>
          <a:p>
            <a:pPr marL="1304925" lvl="2" indent="-395288">
              <a:spcBef>
                <a:spcPct val="20000"/>
              </a:spcBef>
              <a:buClr>
                <a:schemeClr val="accent2"/>
              </a:buClr>
              <a:buFont typeface="Wingdings" pitchFamily="2" charset="2"/>
              <a:buChar char="o"/>
            </a:pPr>
            <a:r>
              <a:rPr lang="zh-CN" altLang="zh-CN" sz="2400" b="1" dirty="0">
                <a:solidFill>
                  <a:srgbClr val="000066"/>
                </a:solidFill>
              </a:rPr>
              <a:t>在线索二叉树的结点中增加两个标志域</a:t>
            </a:r>
            <a:endParaRPr lang="zh-CN" altLang="en-US" sz="2400" b="1" dirty="0">
              <a:solidFill>
                <a:srgbClr val="000066"/>
              </a:solidFill>
            </a:endParaRPr>
          </a:p>
          <a:p>
            <a:pPr marL="1693863" lvl="3" indent="-387350">
              <a:spcBef>
                <a:spcPct val="20000"/>
              </a:spcBef>
              <a:buClr>
                <a:schemeClr val="accent2"/>
              </a:buClr>
              <a:buFont typeface="Wingdings" pitchFamily="2" charset="2"/>
              <a:buChar char="n"/>
            </a:pPr>
            <a:r>
              <a:rPr lang="zh-CN" altLang="en-US" sz="2000" b="1" dirty="0">
                <a:solidFill>
                  <a:srgbClr val="000066"/>
                </a:solidFill>
              </a:rPr>
              <a:t>引入两个区分标志</a:t>
            </a:r>
            <a:r>
              <a:rPr lang="en-US" altLang="zh-CN" sz="2000" b="1" dirty="0" err="1">
                <a:solidFill>
                  <a:srgbClr val="000066"/>
                </a:solidFill>
              </a:rPr>
              <a:t>ltag</a:t>
            </a:r>
            <a:r>
              <a:rPr lang="zh-CN" altLang="en-US" sz="2000" b="1" dirty="0">
                <a:solidFill>
                  <a:srgbClr val="000066"/>
                </a:solidFill>
              </a:rPr>
              <a:t>和</a:t>
            </a:r>
            <a:r>
              <a:rPr lang="en-US" altLang="zh-CN" sz="2000" b="1" dirty="0" err="1">
                <a:solidFill>
                  <a:srgbClr val="000066"/>
                </a:solidFill>
              </a:rPr>
              <a:t>rtag</a:t>
            </a:r>
            <a:r>
              <a:rPr lang="zh-CN" altLang="en-US" sz="2000" b="1" dirty="0">
                <a:solidFill>
                  <a:srgbClr val="000066"/>
                </a:solidFill>
              </a:rPr>
              <a:t>区分二叉链表中各结点的孩子指针和</a:t>
            </a:r>
            <a:r>
              <a:rPr lang="zh-CN" altLang="en-US" sz="2000" b="1" dirty="0" smtClean="0">
                <a:solidFill>
                  <a:srgbClr val="000066"/>
                </a:solidFill>
              </a:rPr>
              <a:t>线索（是否为线索指针）</a:t>
            </a:r>
            <a:endParaRPr lang="zh-CN" altLang="zh-CN" sz="2000" b="1" dirty="0">
              <a:solidFill>
                <a:srgbClr val="000066"/>
              </a:solidFill>
            </a:endParaRPr>
          </a:p>
          <a:p>
            <a:pPr marL="1693863" lvl="3" indent="-387350">
              <a:spcBef>
                <a:spcPct val="20000"/>
              </a:spcBef>
              <a:buClr>
                <a:schemeClr val="accent2"/>
              </a:buClr>
              <a:buFont typeface="Wingdings" pitchFamily="2" charset="2"/>
              <a:buChar char="n"/>
            </a:pPr>
            <a:r>
              <a:rPr lang="en-US" altLang="zh-CN" sz="2000" b="1" dirty="0" err="1">
                <a:solidFill>
                  <a:srgbClr val="000066"/>
                </a:solidFill>
              </a:rPr>
              <a:t>ltag</a:t>
            </a:r>
            <a:r>
              <a:rPr lang="en-US" altLang="zh-CN" sz="2000" b="1" dirty="0">
                <a:solidFill>
                  <a:srgbClr val="000066"/>
                </a:solidFill>
              </a:rPr>
              <a:t> </a:t>
            </a:r>
          </a:p>
          <a:p>
            <a:pPr marL="2093913" lvl="4" indent="-398463">
              <a:spcBef>
                <a:spcPct val="25000"/>
              </a:spcBef>
              <a:buClr>
                <a:schemeClr val="accent2"/>
              </a:buClr>
              <a:buFont typeface="Wingdings" pitchFamily="2" charset="2"/>
              <a:buChar char="§"/>
            </a:pPr>
            <a:r>
              <a:rPr lang="zh-CN" altLang="zh-CN" sz="2000" b="1" dirty="0">
                <a:solidFill>
                  <a:srgbClr val="000066"/>
                </a:solidFill>
              </a:rPr>
              <a:t>若 </a:t>
            </a:r>
            <a:r>
              <a:rPr lang="en-US" altLang="zh-CN" sz="2000" b="1" dirty="0" err="1">
                <a:solidFill>
                  <a:srgbClr val="000066"/>
                </a:solidFill>
              </a:rPr>
              <a:t>ltag</a:t>
            </a:r>
            <a:r>
              <a:rPr lang="en-US" altLang="zh-CN" sz="2000" b="1" dirty="0">
                <a:solidFill>
                  <a:srgbClr val="000066"/>
                </a:solidFill>
              </a:rPr>
              <a:t> </a:t>
            </a:r>
            <a:r>
              <a:rPr lang="en-US" altLang="zh-CN" sz="2000" b="1" dirty="0" smtClean="0">
                <a:solidFill>
                  <a:srgbClr val="000066"/>
                </a:solidFill>
              </a:rPr>
              <a:t>= 0</a:t>
            </a:r>
            <a:r>
              <a:rPr lang="zh-CN" altLang="en-US" sz="2000" b="1" dirty="0" smtClean="0">
                <a:solidFill>
                  <a:srgbClr val="000066"/>
                </a:solidFill>
              </a:rPr>
              <a:t>，</a:t>
            </a:r>
            <a:r>
              <a:rPr lang="en-US" altLang="zh-CN" sz="2000" b="1" dirty="0" err="1" smtClean="0">
                <a:solidFill>
                  <a:srgbClr val="000066"/>
                </a:solidFill>
              </a:rPr>
              <a:t>lc</a:t>
            </a:r>
            <a:r>
              <a:rPr lang="zh-CN" altLang="zh-CN" sz="2000" b="1" dirty="0" smtClean="0">
                <a:solidFill>
                  <a:srgbClr val="000066"/>
                </a:solidFill>
              </a:rPr>
              <a:t>域</a:t>
            </a:r>
            <a:r>
              <a:rPr lang="zh-CN" altLang="zh-CN" sz="2000" b="1" dirty="0">
                <a:solidFill>
                  <a:srgbClr val="000066"/>
                </a:solidFill>
              </a:rPr>
              <a:t>指向左孩子</a:t>
            </a:r>
            <a:endParaRPr lang="zh-CN" altLang="en-US" sz="2000" b="1" dirty="0">
              <a:solidFill>
                <a:srgbClr val="000066"/>
              </a:solidFill>
            </a:endParaRPr>
          </a:p>
          <a:p>
            <a:pPr marL="2093913" lvl="4" indent="-398463">
              <a:spcBef>
                <a:spcPct val="25000"/>
              </a:spcBef>
              <a:buClr>
                <a:schemeClr val="accent2"/>
              </a:buClr>
              <a:buFont typeface="Wingdings" pitchFamily="2" charset="2"/>
              <a:buChar char="§"/>
            </a:pPr>
            <a:r>
              <a:rPr lang="zh-CN" altLang="zh-CN" sz="2000" b="1" dirty="0">
                <a:solidFill>
                  <a:srgbClr val="000066"/>
                </a:solidFill>
              </a:rPr>
              <a:t>若 </a:t>
            </a:r>
            <a:r>
              <a:rPr lang="en-US" altLang="zh-CN" sz="2000" b="1" dirty="0" err="1">
                <a:solidFill>
                  <a:srgbClr val="000066"/>
                </a:solidFill>
              </a:rPr>
              <a:t>ltag</a:t>
            </a:r>
            <a:r>
              <a:rPr lang="en-US" altLang="zh-CN" sz="2000" b="1" dirty="0">
                <a:solidFill>
                  <a:srgbClr val="000066"/>
                </a:solidFill>
              </a:rPr>
              <a:t> </a:t>
            </a:r>
            <a:r>
              <a:rPr lang="en-US" altLang="zh-CN" sz="2000" b="1" dirty="0" smtClean="0">
                <a:solidFill>
                  <a:srgbClr val="000066"/>
                </a:solidFill>
              </a:rPr>
              <a:t>= 1</a:t>
            </a:r>
            <a:r>
              <a:rPr lang="zh-CN" altLang="en-US" sz="2000" b="1" dirty="0" smtClean="0">
                <a:solidFill>
                  <a:srgbClr val="000066"/>
                </a:solidFill>
              </a:rPr>
              <a:t>，</a:t>
            </a:r>
            <a:r>
              <a:rPr lang="en-US" altLang="zh-CN" sz="2000" b="1" dirty="0" err="1" smtClean="0">
                <a:solidFill>
                  <a:srgbClr val="000066"/>
                </a:solidFill>
              </a:rPr>
              <a:t>lc</a:t>
            </a:r>
            <a:r>
              <a:rPr lang="zh-CN" altLang="zh-CN" sz="2000" b="1" dirty="0">
                <a:solidFill>
                  <a:srgbClr val="000066"/>
                </a:solidFill>
              </a:rPr>
              <a:t>域指向其前驱</a:t>
            </a:r>
          </a:p>
          <a:p>
            <a:pPr marL="1693863" lvl="3" indent="-387350">
              <a:spcBef>
                <a:spcPct val="20000"/>
              </a:spcBef>
              <a:buClr>
                <a:schemeClr val="accent2"/>
              </a:buClr>
              <a:buFont typeface="Wingdings" pitchFamily="2" charset="2"/>
              <a:buChar char="n"/>
            </a:pPr>
            <a:r>
              <a:rPr lang="en-US" altLang="zh-CN" sz="2000" b="1" dirty="0" err="1">
                <a:solidFill>
                  <a:srgbClr val="000066"/>
                </a:solidFill>
              </a:rPr>
              <a:t>r</a:t>
            </a:r>
            <a:r>
              <a:rPr lang="en-US" altLang="zh-CN" sz="2000" b="1" dirty="0" err="1" smtClean="0">
                <a:solidFill>
                  <a:srgbClr val="000066"/>
                </a:solidFill>
              </a:rPr>
              <a:t>tag</a:t>
            </a:r>
            <a:endParaRPr lang="en-US" altLang="zh-CN" sz="2000" b="1" dirty="0">
              <a:solidFill>
                <a:srgbClr val="000066"/>
              </a:solidFill>
            </a:endParaRPr>
          </a:p>
          <a:p>
            <a:pPr marL="2093913" lvl="4" indent="-398463">
              <a:spcBef>
                <a:spcPct val="25000"/>
              </a:spcBef>
              <a:buClr>
                <a:schemeClr val="accent2"/>
              </a:buClr>
              <a:buFont typeface="Wingdings" pitchFamily="2" charset="2"/>
              <a:buChar char="§"/>
            </a:pPr>
            <a:r>
              <a:rPr lang="zh-CN" altLang="zh-CN" sz="2000" b="1" dirty="0" smtClean="0">
                <a:solidFill>
                  <a:srgbClr val="000066"/>
                </a:solidFill>
              </a:rPr>
              <a:t>若</a:t>
            </a:r>
            <a:r>
              <a:rPr lang="en-US" altLang="zh-CN" sz="2000" b="1" dirty="0" err="1" smtClean="0">
                <a:solidFill>
                  <a:srgbClr val="000066"/>
                </a:solidFill>
              </a:rPr>
              <a:t>rtag</a:t>
            </a:r>
            <a:r>
              <a:rPr lang="en-US" altLang="zh-CN" sz="2000" b="1" dirty="0" smtClean="0">
                <a:solidFill>
                  <a:srgbClr val="000066"/>
                </a:solidFill>
              </a:rPr>
              <a:t> = 0</a:t>
            </a:r>
            <a:r>
              <a:rPr lang="zh-CN" altLang="en-US" sz="2000" b="1" dirty="0" smtClean="0">
                <a:solidFill>
                  <a:srgbClr val="000066"/>
                </a:solidFill>
              </a:rPr>
              <a:t>，</a:t>
            </a:r>
            <a:r>
              <a:rPr lang="en-US" altLang="zh-CN" sz="2000" b="1" dirty="0" err="1" smtClean="0">
                <a:solidFill>
                  <a:srgbClr val="000066"/>
                </a:solidFill>
              </a:rPr>
              <a:t>rc</a:t>
            </a:r>
            <a:r>
              <a:rPr lang="zh-CN" altLang="zh-CN" sz="2000" b="1" dirty="0" smtClean="0">
                <a:solidFill>
                  <a:srgbClr val="000066"/>
                </a:solidFill>
              </a:rPr>
              <a:t>域</a:t>
            </a:r>
            <a:r>
              <a:rPr lang="zh-CN" altLang="zh-CN" sz="2000" b="1" dirty="0">
                <a:solidFill>
                  <a:srgbClr val="000066"/>
                </a:solidFill>
              </a:rPr>
              <a:t>指向右</a:t>
            </a:r>
            <a:r>
              <a:rPr lang="zh-CN" altLang="zh-CN" sz="2000" b="1" dirty="0" smtClean="0">
                <a:solidFill>
                  <a:srgbClr val="000066"/>
                </a:solidFill>
              </a:rPr>
              <a:t>孩子</a:t>
            </a:r>
            <a:endParaRPr lang="zh-CN" altLang="en-US" sz="2000" b="1" dirty="0">
              <a:solidFill>
                <a:srgbClr val="000066"/>
              </a:solidFill>
            </a:endParaRPr>
          </a:p>
          <a:p>
            <a:pPr marL="2093913" lvl="4" indent="-398463">
              <a:spcBef>
                <a:spcPct val="25000"/>
              </a:spcBef>
              <a:buClr>
                <a:schemeClr val="accent2"/>
              </a:buClr>
              <a:buFont typeface="Wingdings" pitchFamily="2" charset="2"/>
              <a:buChar char="§"/>
            </a:pPr>
            <a:r>
              <a:rPr lang="zh-CN" altLang="zh-CN" sz="2000" b="1" dirty="0">
                <a:solidFill>
                  <a:srgbClr val="000066"/>
                </a:solidFill>
              </a:rPr>
              <a:t>若</a:t>
            </a:r>
            <a:r>
              <a:rPr lang="en-US" altLang="zh-CN" sz="2000" b="1" dirty="0" err="1">
                <a:solidFill>
                  <a:srgbClr val="000066"/>
                </a:solidFill>
              </a:rPr>
              <a:t>rtag</a:t>
            </a:r>
            <a:r>
              <a:rPr lang="en-US" altLang="zh-CN" sz="2000" b="1" dirty="0">
                <a:solidFill>
                  <a:srgbClr val="000066"/>
                </a:solidFill>
              </a:rPr>
              <a:t> </a:t>
            </a:r>
            <a:r>
              <a:rPr lang="en-US" altLang="zh-CN" sz="2000" b="1" dirty="0" smtClean="0">
                <a:solidFill>
                  <a:srgbClr val="000066"/>
                </a:solidFill>
              </a:rPr>
              <a:t>= 1</a:t>
            </a:r>
            <a:r>
              <a:rPr lang="zh-CN" altLang="en-US" sz="2000" b="1" dirty="0" smtClean="0">
                <a:solidFill>
                  <a:srgbClr val="000066"/>
                </a:solidFill>
              </a:rPr>
              <a:t>，</a:t>
            </a:r>
            <a:r>
              <a:rPr lang="en-US" altLang="zh-CN" sz="2000" b="1" dirty="0" err="1" smtClean="0">
                <a:solidFill>
                  <a:srgbClr val="000066"/>
                </a:solidFill>
              </a:rPr>
              <a:t>rc</a:t>
            </a:r>
            <a:r>
              <a:rPr lang="zh-CN" altLang="zh-CN" sz="2000" b="1" dirty="0">
                <a:solidFill>
                  <a:srgbClr val="000066"/>
                </a:solidFill>
              </a:rPr>
              <a:t>域指向其后继</a:t>
            </a:r>
          </a:p>
        </p:txBody>
      </p:sp>
      <p:grpSp>
        <p:nvGrpSpPr>
          <p:cNvPr id="56323" name="Group 4"/>
          <p:cNvGrpSpPr>
            <a:grpSpLocks/>
          </p:cNvGrpSpPr>
          <p:nvPr/>
        </p:nvGrpSpPr>
        <p:grpSpPr bwMode="auto">
          <a:xfrm>
            <a:off x="5886151" y="3378676"/>
            <a:ext cx="3087687" cy="406400"/>
            <a:chOff x="3237" y="3312"/>
            <a:chExt cx="1680" cy="256"/>
          </a:xfrm>
        </p:grpSpPr>
        <p:sp>
          <p:nvSpPr>
            <p:cNvPr id="56324" name="Rectangle 5"/>
            <p:cNvSpPr>
              <a:spLocks noChangeArrowheads="1"/>
            </p:cNvSpPr>
            <p:nvPr/>
          </p:nvSpPr>
          <p:spPr bwMode="auto">
            <a:xfrm>
              <a:off x="3237" y="3312"/>
              <a:ext cx="1680"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r>
                <a:rPr kumimoji="1" lang="en-US" altLang="zh-CN" sz="2000" dirty="0">
                  <a:latin typeface="Times New Roman" pitchFamily="18" charset="0"/>
                </a:rPr>
                <a:t>  </a:t>
              </a:r>
              <a:r>
                <a:rPr kumimoji="1" lang="en-US" altLang="zh-CN" sz="2000" dirty="0" err="1">
                  <a:latin typeface="Times New Roman" pitchFamily="18" charset="0"/>
                </a:rPr>
                <a:t>lc</a:t>
              </a:r>
              <a:r>
                <a:rPr kumimoji="1" lang="en-US" altLang="zh-CN" sz="2000" dirty="0">
                  <a:latin typeface="Times New Roman" pitchFamily="18" charset="0"/>
                </a:rPr>
                <a:t>    </a:t>
              </a:r>
              <a:r>
                <a:rPr lang="en-US" altLang="zh-CN" b="1" dirty="0" err="1">
                  <a:solidFill>
                    <a:srgbClr val="000066"/>
                  </a:solidFill>
                </a:rPr>
                <a:t>ltag</a:t>
              </a:r>
              <a:r>
                <a:rPr kumimoji="1" lang="en-US" altLang="zh-CN" sz="2000" dirty="0">
                  <a:latin typeface="Times New Roman" pitchFamily="18" charset="0"/>
                </a:rPr>
                <a:t>  data   </a:t>
              </a:r>
              <a:r>
                <a:rPr lang="en-US" altLang="zh-CN" b="1" dirty="0" err="1">
                  <a:solidFill>
                    <a:srgbClr val="000066"/>
                  </a:solidFill>
                </a:rPr>
                <a:t>rtag</a:t>
              </a:r>
              <a:r>
                <a:rPr lang="en-US" altLang="zh-CN" b="1" dirty="0">
                  <a:solidFill>
                    <a:srgbClr val="000066"/>
                  </a:solidFill>
                </a:rPr>
                <a:t> </a:t>
              </a:r>
              <a:r>
                <a:rPr kumimoji="1" lang="en-US" altLang="zh-CN" sz="2000" dirty="0">
                  <a:latin typeface="Times New Roman" pitchFamily="18" charset="0"/>
                </a:rPr>
                <a:t> </a:t>
              </a:r>
              <a:r>
                <a:rPr kumimoji="1" lang="en-US" altLang="zh-CN" sz="2000" dirty="0" err="1">
                  <a:latin typeface="Times New Roman" pitchFamily="18" charset="0"/>
                </a:rPr>
                <a:t>rc</a:t>
              </a:r>
              <a:endParaRPr kumimoji="1" lang="en-US" altLang="zh-CN" sz="2000" dirty="0">
                <a:latin typeface="Times New Roman" pitchFamily="18" charset="0"/>
              </a:endParaRPr>
            </a:p>
          </p:txBody>
        </p:sp>
        <p:sp>
          <p:nvSpPr>
            <p:cNvPr id="56325" name="Line 6"/>
            <p:cNvSpPr>
              <a:spLocks noChangeShapeType="1"/>
            </p:cNvSpPr>
            <p:nvPr/>
          </p:nvSpPr>
          <p:spPr bwMode="auto">
            <a:xfrm>
              <a:off x="3552" y="3312"/>
              <a:ext cx="0" cy="245"/>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6326" name="Line 7"/>
            <p:cNvSpPr>
              <a:spLocks noChangeShapeType="1"/>
            </p:cNvSpPr>
            <p:nvPr/>
          </p:nvSpPr>
          <p:spPr bwMode="auto">
            <a:xfrm>
              <a:off x="3888" y="3312"/>
              <a:ext cx="0" cy="256"/>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6327" name="Line 8"/>
            <p:cNvSpPr>
              <a:spLocks noChangeShapeType="1"/>
            </p:cNvSpPr>
            <p:nvPr/>
          </p:nvSpPr>
          <p:spPr bwMode="auto">
            <a:xfrm>
              <a:off x="4224" y="3312"/>
              <a:ext cx="0" cy="256"/>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56328" name="Line 9"/>
            <p:cNvSpPr>
              <a:spLocks noChangeShapeType="1"/>
            </p:cNvSpPr>
            <p:nvPr/>
          </p:nvSpPr>
          <p:spPr bwMode="auto">
            <a:xfrm>
              <a:off x="4560" y="3312"/>
              <a:ext cx="0" cy="24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22275" y="798513"/>
            <a:ext cx="8116888" cy="581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zh-CN" altLang="en-US" sz="3200" b="1" dirty="0">
                <a:solidFill>
                  <a:srgbClr val="000066"/>
                </a:solidFill>
              </a:rPr>
              <a:t>线索二叉树</a:t>
            </a:r>
            <a:r>
              <a:rPr lang="en-US" altLang="zh-CN" sz="3200" b="1" dirty="0">
                <a:solidFill>
                  <a:srgbClr val="000066"/>
                </a:solidFill>
                <a:latin typeface="Arial" charset="0"/>
              </a:rPr>
              <a:t>——</a:t>
            </a:r>
            <a:r>
              <a:rPr lang="zh-CN" altLang="en-US" sz="3200" b="1" dirty="0">
                <a:solidFill>
                  <a:srgbClr val="000066"/>
                </a:solidFill>
              </a:rPr>
              <a:t>实现</a:t>
            </a:r>
            <a:endParaRPr lang="zh-CN" altLang="en-US" sz="3200" b="1" dirty="0">
              <a:solidFill>
                <a:srgbClr val="000066"/>
              </a:solidFill>
              <a:latin typeface="宋体" charset="-122"/>
            </a:endParaRPr>
          </a:p>
          <a:p>
            <a:pPr marL="908050" lvl="1" indent="-436563">
              <a:spcBef>
                <a:spcPct val="20000"/>
              </a:spcBef>
              <a:buClr>
                <a:schemeClr val="accent2"/>
              </a:buClr>
              <a:buFont typeface="Wingdings" pitchFamily="2" charset="2"/>
              <a:buChar char="n"/>
            </a:pPr>
            <a:r>
              <a:rPr lang="zh-CN" altLang="zh-CN" sz="2800" b="1" dirty="0">
                <a:solidFill>
                  <a:srgbClr val="000066"/>
                </a:solidFill>
              </a:rPr>
              <a:t>结点定义</a:t>
            </a:r>
            <a:endParaRPr lang="zh-CN" altLang="en-US" sz="2800" b="1" dirty="0">
              <a:solidFill>
                <a:srgbClr val="000066"/>
              </a:solidFill>
            </a:endParaRPr>
          </a:p>
          <a:p>
            <a:pPr marL="908050" lvl="1" indent="-436563">
              <a:spcBef>
                <a:spcPct val="20000"/>
              </a:spcBef>
              <a:buClr>
                <a:schemeClr val="accent2"/>
              </a:buClr>
              <a:buFont typeface="Wingdings" pitchFamily="2" charset="2"/>
              <a:buChar char="n"/>
            </a:pPr>
            <a:endParaRPr lang="zh-CN" altLang="en-US" sz="2800" b="1" dirty="0">
              <a:solidFill>
                <a:srgbClr val="000066"/>
              </a:solidFill>
            </a:endParaRPr>
          </a:p>
          <a:p>
            <a:pPr marL="908050" lvl="1" indent="-436563">
              <a:spcBef>
                <a:spcPct val="20000"/>
              </a:spcBef>
              <a:buClr>
                <a:schemeClr val="accent2"/>
              </a:buClr>
              <a:buFont typeface="Wingdings" pitchFamily="2" charset="2"/>
              <a:buChar char="n"/>
            </a:pPr>
            <a:endParaRPr lang="zh-CN" altLang="en-US" sz="2800" b="1" dirty="0">
              <a:solidFill>
                <a:srgbClr val="000066"/>
              </a:solidFill>
            </a:endParaRPr>
          </a:p>
          <a:p>
            <a:pPr marL="908050" lvl="1" indent="-436563">
              <a:spcBef>
                <a:spcPct val="20000"/>
              </a:spcBef>
              <a:buClr>
                <a:schemeClr val="accent2"/>
              </a:buClr>
              <a:buFont typeface="Wingdings" pitchFamily="2" charset="2"/>
              <a:buChar char="n"/>
            </a:pPr>
            <a:r>
              <a:rPr lang="zh-CN" altLang="en-US" sz="2800" b="1" dirty="0">
                <a:solidFill>
                  <a:srgbClr val="000066"/>
                </a:solidFill>
              </a:rPr>
              <a:t>线索化</a:t>
            </a:r>
          </a:p>
          <a:p>
            <a:pPr marL="1304925" lvl="2" indent="-395288">
              <a:spcBef>
                <a:spcPct val="20000"/>
              </a:spcBef>
              <a:buClr>
                <a:schemeClr val="accent2"/>
              </a:buClr>
              <a:buFont typeface="Wingdings" pitchFamily="2" charset="2"/>
              <a:buChar char="o"/>
            </a:pPr>
            <a:r>
              <a:rPr lang="zh-CN" altLang="en-US" sz="2400" b="1" dirty="0">
                <a:solidFill>
                  <a:srgbClr val="000066"/>
                </a:solidFill>
              </a:rPr>
              <a:t>将二叉树转换成线索二叉树</a:t>
            </a:r>
          </a:p>
          <a:p>
            <a:pPr marL="1304925" lvl="2" indent="-395288">
              <a:spcBef>
                <a:spcPct val="20000"/>
              </a:spcBef>
              <a:buClr>
                <a:schemeClr val="accent2"/>
              </a:buClr>
              <a:buFont typeface="Wingdings" pitchFamily="2" charset="2"/>
              <a:buChar char="o"/>
            </a:pPr>
            <a:r>
              <a:rPr lang="zh-CN" altLang="en-US" sz="2400" b="1" dirty="0">
                <a:solidFill>
                  <a:srgbClr val="000066"/>
                </a:solidFill>
              </a:rPr>
              <a:t>过程</a:t>
            </a:r>
          </a:p>
          <a:p>
            <a:pPr marL="1693863" lvl="3" indent="-387350">
              <a:spcBef>
                <a:spcPct val="20000"/>
              </a:spcBef>
              <a:buClr>
                <a:schemeClr val="accent2"/>
              </a:buClr>
              <a:buFont typeface="Wingdings" pitchFamily="2" charset="2"/>
              <a:buChar char="n"/>
            </a:pPr>
            <a:r>
              <a:rPr lang="zh-CN" altLang="en-US" sz="2000" b="1" dirty="0">
                <a:solidFill>
                  <a:srgbClr val="000066"/>
                </a:solidFill>
              </a:rPr>
              <a:t>对每个结点需要将其中的空指针修改为指向前驱</a:t>
            </a:r>
            <a:r>
              <a:rPr lang="en-US" altLang="zh-CN" sz="2000" b="1" dirty="0">
                <a:solidFill>
                  <a:srgbClr val="000066"/>
                </a:solidFill>
              </a:rPr>
              <a:t>/</a:t>
            </a:r>
            <a:r>
              <a:rPr lang="zh-CN" altLang="en-US" sz="2000" b="1" dirty="0">
                <a:solidFill>
                  <a:srgbClr val="000066"/>
                </a:solidFill>
              </a:rPr>
              <a:t>后继的线索</a:t>
            </a:r>
          </a:p>
          <a:p>
            <a:pPr marL="1693863" lvl="3" indent="-387350">
              <a:spcBef>
                <a:spcPct val="20000"/>
              </a:spcBef>
              <a:buClr>
                <a:schemeClr val="accent2"/>
              </a:buClr>
              <a:buFont typeface="Wingdings" pitchFamily="2" charset="2"/>
              <a:buChar char="n"/>
            </a:pPr>
            <a:r>
              <a:rPr lang="zh-CN" altLang="en-US" sz="2000" b="1" dirty="0">
                <a:solidFill>
                  <a:srgbClr val="000066"/>
                </a:solidFill>
              </a:rPr>
              <a:t>对当前结点的线索化：</a:t>
            </a:r>
          </a:p>
          <a:p>
            <a:pPr marL="2093913" lvl="4" indent="-398463">
              <a:spcBef>
                <a:spcPct val="25000"/>
              </a:spcBef>
              <a:buClr>
                <a:schemeClr val="accent2"/>
              </a:buClr>
              <a:buFont typeface="Wingdings" pitchFamily="2" charset="2"/>
              <a:buChar char="§"/>
            </a:pPr>
            <a:r>
              <a:rPr lang="zh-CN" altLang="en-US" sz="2000" b="1" dirty="0">
                <a:solidFill>
                  <a:srgbClr val="000066"/>
                </a:solidFill>
              </a:rPr>
              <a:t>左空时</a:t>
            </a:r>
            <a:r>
              <a:rPr lang="zh-CN" altLang="en-US" sz="2000" b="1" dirty="0" smtClean="0">
                <a:solidFill>
                  <a:srgbClr val="000066"/>
                </a:solidFill>
              </a:rPr>
              <a:t>：</a:t>
            </a:r>
            <a:r>
              <a:rPr lang="en-US" altLang="zh-CN" sz="2000" b="1" dirty="0">
                <a:solidFill>
                  <a:srgbClr val="000066"/>
                </a:solidFill>
              </a:rPr>
              <a:t>p</a:t>
            </a:r>
            <a:r>
              <a:rPr lang="en-US" altLang="zh-CN" sz="2000" b="1" dirty="0" smtClean="0">
                <a:solidFill>
                  <a:srgbClr val="000066"/>
                </a:solidFill>
              </a:rPr>
              <a:t>-&gt;</a:t>
            </a:r>
            <a:r>
              <a:rPr lang="en-US" altLang="zh-CN" sz="2000" b="1" dirty="0" err="1" smtClean="0">
                <a:solidFill>
                  <a:srgbClr val="000066"/>
                </a:solidFill>
              </a:rPr>
              <a:t>lchild</a:t>
            </a:r>
            <a:r>
              <a:rPr lang="en-US" altLang="zh-CN" sz="2000" b="1" dirty="0" smtClean="0">
                <a:solidFill>
                  <a:srgbClr val="000066"/>
                </a:solidFill>
              </a:rPr>
              <a:t> = </a:t>
            </a:r>
            <a:r>
              <a:rPr lang="zh-CN" altLang="en-US" sz="2000" b="1" dirty="0" smtClean="0">
                <a:solidFill>
                  <a:srgbClr val="000066"/>
                </a:solidFill>
              </a:rPr>
              <a:t>前驱</a:t>
            </a:r>
            <a:endParaRPr lang="zh-CN" altLang="en-US" sz="2000" b="1" dirty="0">
              <a:solidFill>
                <a:srgbClr val="000066"/>
              </a:solidFill>
            </a:endParaRPr>
          </a:p>
          <a:p>
            <a:pPr marL="2093913" lvl="4" indent="-398463">
              <a:spcBef>
                <a:spcPct val="25000"/>
              </a:spcBef>
              <a:buClr>
                <a:schemeClr val="accent2"/>
              </a:buClr>
              <a:buFont typeface="Wingdings" pitchFamily="2" charset="2"/>
              <a:buChar char="§"/>
            </a:pPr>
            <a:r>
              <a:rPr lang="zh-CN" altLang="en-US" sz="2000" b="1" dirty="0">
                <a:solidFill>
                  <a:srgbClr val="000066"/>
                </a:solidFill>
              </a:rPr>
              <a:t>右空时</a:t>
            </a:r>
            <a:r>
              <a:rPr lang="zh-CN" altLang="en-US" sz="2000" b="1" dirty="0" smtClean="0">
                <a:solidFill>
                  <a:srgbClr val="000066"/>
                </a:solidFill>
              </a:rPr>
              <a:t>：</a:t>
            </a:r>
            <a:r>
              <a:rPr lang="en-US" altLang="zh-CN" sz="2000" b="1" dirty="0">
                <a:solidFill>
                  <a:srgbClr val="000066"/>
                </a:solidFill>
              </a:rPr>
              <a:t>p</a:t>
            </a:r>
            <a:r>
              <a:rPr lang="en-US" altLang="zh-CN" sz="2000" b="1" dirty="0" smtClean="0">
                <a:solidFill>
                  <a:srgbClr val="000066"/>
                </a:solidFill>
              </a:rPr>
              <a:t>-&gt;</a:t>
            </a:r>
            <a:r>
              <a:rPr lang="en-US" altLang="zh-CN" sz="2000" b="1" dirty="0" err="1" smtClean="0">
                <a:solidFill>
                  <a:srgbClr val="000066"/>
                </a:solidFill>
              </a:rPr>
              <a:t>rchild</a:t>
            </a:r>
            <a:r>
              <a:rPr lang="en-US" altLang="zh-CN" sz="2000" b="1" dirty="0" smtClean="0">
                <a:solidFill>
                  <a:srgbClr val="000066"/>
                </a:solidFill>
              </a:rPr>
              <a:t> = </a:t>
            </a:r>
            <a:r>
              <a:rPr lang="zh-CN" altLang="en-US" sz="2000" b="1" dirty="0" smtClean="0">
                <a:solidFill>
                  <a:srgbClr val="000066"/>
                </a:solidFill>
              </a:rPr>
              <a:t>后继</a:t>
            </a:r>
            <a:endParaRPr lang="zh-CN" altLang="en-US" sz="2000" b="1" dirty="0">
              <a:solidFill>
                <a:srgbClr val="000066"/>
              </a:solidFill>
            </a:endParaRPr>
          </a:p>
          <a:p>
            <a:pPr marL="1304925" lvl="2" indent="-395288">
              <a:spcBef>
                <a:spcPct val="20000"/>
              </a:spcBef>
              <a:buClr>
                <a:schemeClr val="accent2"/>
              </a:buClr>
              <a:buFont typeface="Wingdings" pitchFamily="2" charset="2"/>
              <a:buChar char="o"/>
            </a:pPr>
            <a:endParaRPr lang="en-US" altLang="zh-CN" sz="2400" b="1" dirty="0">
              <a:solidFill>
                <a:srgbClr val="000066"/>
              </a:solidFill>
            </a:endParaRPr>
          </a:p>
        </p:txBody>
      </p:sp>
      <p:sp>
        <p:nvSpPr>
          <p:cNvPr id="57347" name="Text Box 3"/>
          <p:cNvSpPr txBox="1">
            <a:spLocks noChangeArrowheads="1"/>
          </p:cNvSpPr>
          <p:nvPr/>
        </p:nvSpPr>
        <p:spPr bwMode="auto">
          <a:xfrm>
            <a:off x="3346449" y="1500696"/>
            <a:ext cx="3852337" cy="163121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err="1">
                <a:solidFill>
                  <a:srgbClr val="000066"/>
                </a:solidFill>
                <a:latin typeface="Consolas" panose="020B0609020204030204" pitchFamily="49" charset="0"/>
              </a:rPr>
              <a:t>typedef</a:t>
            </a:r>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node</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data</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ltag</a:t>
            </a:r>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rtag</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node *</a:t>
            </a:r>
            <a:r>
              <a:rPr kumimoji="1" lang="en-US" altLang="zh-CN" sz="2000" b="1" dirty="0" err="1">
                <a:solidFill>
                  <a:srgbClr val="000066"/>
                </a:solidFill>
                <a:latin typeface="Consolas" panose="020B0609020204030204" pitchFamily="49" charset="0"/>
              </a:rPr>
              <a:t>lc</a:t>
            </a:r>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rc</a:t>
            </a:r>
            <a:r>
              <a:rPr kumimoji="1" lang="en-US" altLang="zh-CN" sz="2000" b="1" dirty="0">
                <a:solidFill>
                  <a:srgbClr val="000066"/>
                </a:solidFill>
                <a:latin typeface="Consolas" panose="020B0609020204030204" pitchFamily="49" charset="0"/>
              </a:rPr>
              <a:t>;</a:t>
            </a:r>
          </a:p>
          <a:p>
            <a:pPr eaLnBrk="1" hangingPunct="1"/>
            <a:r>
              <a:rPr kumimoji="1" lang="en-US" altLang="zh-CN" sz="2000" b="1" dirty="0">
                <a:solidFill>
                  <a:srgbClr val="000066"/>
                </a:solidFill>
                <a:latin typeface="Consolas" panose="020B0609020204030204" pitchFamily="49" charset="0"/>
              </a:rPr>
              <a:t>}JD;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body" idx="1"/>
          </p:nvPr>
        </p:nvSpPr>
        <p:spPr>
          <a:xfrm>
            <a:off x="73152" y="865188"/>
            <a:ext cx="6236780" cy="5683250"/>
          </a:xfrm>
        </p:spPr>
        <p:txBody>
          <a:bodyPr/>
          <a:lstStyle/>
          <a:p>
            <a:pPr eaLnBrk="1" hangingPunct="1"/>
            <a:r>
              <a:rPr lang="zh-CN" altLang="en-US" dirty="0" smtClean="0"/>
              <a:t>二叉排序树</a:t>
            </a:r>
            <a:endParaRPr lang="en-US" altLang="zh-CN" dirty="0"/>
          </a:p>
          <a:p>
            <a:pPr lvl="1" eaLnBrk="1" hangingPunct="1"/>
            <a:r>
              <a:rPr lang="en-US" altLang="zh-CN" sz="2400" dirty="0" smtClean="0"/>
              <a:t>binary </a:t>
            </a:r>
            <a:r>
              <a:rPr lang="en-US" altLang="zh-CN" sz="2400" dirty="0"/>
              <a:t>search </a:t>
            </a:r>
            <a:r>
              <a:rPr lang="en-US" altLang="zh-CN" sz="2400" dirty="0" smtClean="0"/>
              <a:t>trees</a:t>
            </a:r>
            <a:r>
              <a:rPr lang="zh-CN" altLang="en-US" sz="2400" dirty="0" smtClean="0"/>
              <a:t>，</a:t>
            </a:r>
            <a:r>
              <a:rPr lang="en-US" altLang="zh-CN" sz="2400" dirty="0" smtClean="0"/>
              <a:t>BST</a:t>
            </a:r>
          </a:p>
          <a:p>
            <a:pPr lvl="1" eaLnBrk="1" hangingPunct="1"/>
            <a:r>
              <a:rPr lang="en-US" altLang="zh-CN" sz="2400" dirty="0" smtClean="0"/>
              <a:t>ordered/sorted </a:t>
            </a:r>
            <a:r>
              <a:rPr lang="en-US" altLang="zh-CN" sz="2400" dirty="0"/>
              <a:t>binary trees</a:t>
            </a:r>
            <a:endParaRPr lang="zh-CN" altLang="en-US" sz="2400" dirty="0" smtClean="0"/>
          </a:p>
          <a:p>
            <a:pPr lvl="1" eaLnBrk="1" hangingPunct="1"/>
            <a:r>
              <a:rPr lang="zh-CN" altLang="en-US" dirty="0" smtClean="0"/>
              <a:t>定义</a:t>
            </a:r>
          </a:p>
          <a:p>
            <a:pPr lvl="2" eaLnBrk="1" hangingPunct="1"/>
            <a:r>
              <a:rPr lang="zh-CN" altLang="en-US" dirty="0" smtClean="0"/>
              <a:t>二叉排序树或是一棵空树，或是具有下列性质的二叉树：</a:t>
            </a:r>
          </a:p>
          <a:p>
            <a:pPr lvl="3" eaLnBrk="1" hangingPunct="1"/>
            <a:r>
              <a:rPr lang="zh-CN" altLang="en-US" dirty="0" smtClean="0"/>
              <a:t>若它的左子树不空，则左子树上所有结点的值均小于它的根结点的值</a:t>
            </a:r>
          </a:p>
          <a:p>
            <a:pPr lvl="3" eaLnBrk="1" hangingPunct="1"/>
            <a:r>
              <a:rPr lang="zh-CN" altLang="en-US" dirty="0" smtClean="0"/>
              <a:t>若它的右子树不空，则右子树上所有结点的值均大于或等于它的根结点的值</a:t>
            </a:r>
          </a:p>
          <a:p>
            <a:pPr lvl="3" eaLnBrk="1" hangingPunct="1"/>
            <a:r>
              <a:rPr lang="zh-CN" altLang="en-US" dirty="0" smtClean="0"/>
              <a:t>它的左、右子树也分别为二叉排序树</a:t>
            </a:r>
          </a:p>
        </p:txBody>
      </p:sp>
      <p:grpSp>
        <p:nvGrpSpPr>
          <p:cNvPr id="58371" name="Group 48"/>
          <p:cNvGrpSpPr>
            <a:grpSpLocks/>
          </p:cNvGrpSpPr>
          <p:nvPr/>
        </p:nvGrpSpPr>
        <p:grpSpPr bwMode="auto">
          <a:xfrm>
            <a:off x="6576378" y="842963"/>
            <a:ext cx="2306637" cy="2727325"/>
            <a:chOff x="3921" y="531"/>
            <a:chExt cx="1453" cy="1718"/>
          </a:xfrm>
        </p:grpSpPr>
        <p:sp>
          <p:nvSpPr>
            <p:cNvPr id="58387" name="Oval 3"/>
            <p:cNvSpPr>
              <a:spLocks noChangeArrowheads="1"/>
            </p:cNvSpPr>
            <p:nvPr/>
          </p:nvSpPr>
          <p:spPr bwMode="auto">
            <a:xfrm>
              <a:off x="4360" y="531"/>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10</a:t>
              </a:r>
              <a:endParaRPr kumimoji="1" lang="en-US" altLang="zh-CN" sz="2400">
                <a:solidFill>
                  <a:srgbClr val="000066"/>
                </a:solidFill>
              </a:endParaRPr>
            </a:p>
          </p:txBody>
        </p:sp>
        <p:sp>
          <p:nvSpPr>
            <p:cNvPr id="58388" name="Oval 35"/>
            <p:cNvSpPr>
              <a:spLocks noChangeArrowheads="1"/>
            </p:cNvSpPr>
            <p:nvPr/>
          </p:nvSpPr>
          <p:spPr bwMode="auto">
            <a:xfrm>
              <a:off x="3938" y="933"/>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5</a:t>
              </a:r>
              <a:endParaRPr kumimoji="1" lang="en-US" altLang="zh-CN" sz="2400">
                <a:solidFill>
                  <a:srgbClr val="000066"/>
                </a:solidFill>
              </a:endParaRPr>
            </a:p>
          </p:txBody>
        </p:sp>
        <p:sp>
          <p:nvSpPr>
            <p:cNvPr id="58389" name="Oval 36"/>
            <p:cNvSpPr>
              <a:spLocks noChangeArrowheads="1"/>
            </p:cNvSpPr>
            <p:nvPr/>
          </p:nvSpPr>
          <p:spPr bwMode="auto">
            <a:xfrm>
              <a:off x="4816" y="933"/>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14</a:t>
              </a:r>
              <a:endParaRPr kumimoji="1" lang="en-US" altLang="zh-CN" sz="2400">
                <a:solidFill>
                  <a:srgbClr val="000066"/>
                </a:solidFill>
              </a:endParaRPr>
            </a:p>
          </p:txBody>
        </p:sp>
        <p:sp>
          <p:nvSpPr>
            <p:cNvPr id="58390" name="Oval 37"/>
            <p:cNvSpPr>
              <a:spLocks noChangeArrowheads="1"/>
            </p:cNvSpPr>
            <p:nvPr/>
          </p:nvSpPr>
          <p:spPr bwMode="auto">
            <a:xfrm>
              <a:off x="4168" y="1439"/>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7</a:t>
              </a:r>
              <a:endParaRPr kumimoji="1" lang="en-US" altLang="zh-CN" sz="2400">
                <a:solidFill>
                  <a:srgbClr val="000066"/>
                </a:solidFill>
              </a:endParaRPr>
            </a:p>
          </p:txBody>
        </p:sp>
        <p:sp>
          <p:nvSpPr>
            <p:cNvPr id="58391" name="Oval 38"/>
            <p:cNvSpPr>
              <a:spLocks noChangeArrowheads="1"/>
            </p:cNvSpPr>
            <p:nvPr/>
          </p:nvSpPr>
          <p:spPr bwMode="auto">
            <a:xfrm>
              <a:off x="4603" y="1421"/>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dirty="0">
                  <a:solidFill>
                    <a:srgbClr val="000066"/>
                  </a:solidFill>
                </a:rPr>
                <a:t>11</a:t>
              </a:r>
              <a:endParaRPr kumimoji="1" lang="en-US" altLang="zh-CN" sz="2400" dirty="0">
                <a:solidFill>
                  <a:srgbClr val="000066"/>
                </a:solidFill>
              </a:endParaRPr>
            </a:p>
          </p:txBody>
        </p:sp>
        <p:sp>
          <p:nvSpPr>
            <p:cNvPr id="58392" name="Oval 39"/>
            <p:cNvSpPr>
              <a:spLocks noChangeArrowheads="1"/>
            </p:cNvSpPr>
            <p:nvPr/>
          </p:nvSpPr>
          <p:spPr bwMode="auto">
            <a:xfrm>
              <a:off x="5072" y="1430"/>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18</a:t>
              </a:r>
              <a:endParaRPr kumimoji="1" lang="en-US" altLang="zh-CN" sz="2400">
                <a:solidFill>
                  <a:srgbClr val="000066"/>
                </a:solidFill>
              </a:endParaRPr>
            </a:p>
          </p:txBody>
        </p:sp>
        <p:sp>
          <p:nvSpPr>
            <p:cNvPr id="58393" name="Oval 40"/>
            <p:cNvSpPr>
              <a:spLocks noChangeArrowheads="1"/>
            </p:cNvSpPr>
            <p:nvPr/>
          </p:nvSpPr>
          <p:spPr bwMode="auto">
            <a:xfrm>
              <a:off x="4824" y="1933"/>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15</a:t>
              </a:r>
              <a:endParaRPr kumimoji="1" lang="en-US" altLang="zh-CN" sz="2400">
                <a:solidFill>
                  <a:srgbClr val="000066"/>
                </a:solidFill>
              </a:endParaRPr>
            </a:p>
          </p:txBody>
        </p:sp>
        <p:sp>
          <p:nvSpPr>
            <p:cNvPr id="58394" name="Line 41"/>
            <p:cNvSpPr>
              <a:spLocks noChangeShapeType="1"/>
            </p:cNvSpPr>
            <p:nvPr/>
          </p:nvSpPr>
          <p:spPr bwMode="auto">
            <a:xfrm flipH="1">
              <a:off x="4192" y="771"/>
              <a:ext cx="168" cy="21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5" name="Line 42"/>
            <p:cNvSpPr>
              <a:spLocks noChangeShapeType="1"/>
            </p:cNvSpPr>
            <p:nvPr/>
          </p:nvSpPr>
          <p:spPr bwMode="auto">
            <a:xfrm flipH="1">
              <a:off x="4735" y="1235"/>
              <a:ext cx="168" cy="21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6" name="Line 43"/>
            <p:cNvSpPr>
              <a:spLocks noChangeShapeType="1"/>
            </p:cNvSpPr>
            <p:nvPr/>
          </p:nvSpPr>
          <p:spPr bwMode="auto">
            <a:xfrm flipH="1">
              <a:off x="5002" y="1749"/>
              <a:ext cx="168" cy="21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7" name="Line 44"/>
            <p:cNvSpPr>
              <a:spLocks noChangeShapeType="1"/>
            </p:cNvSpPr>
            <p:nvPr/>
          </p:nvSpPr>
          <p:spPr bwMode="auto">
            <a:xfrm>
              <a:off x="4643" y="736"/>
              <a:ext cx="195" cy="21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8" name="Line 45"/>
            <p:cNvSpPr>
              <a:spLocks noChangeShapeType="1"/>
            </p:cNvSpPr>
            <p:nvPr/>
          </p:nvSpPr>
          <p:spPr bwMode="auto">
            <a:xfrm>
              <a:off x="5089" y="1244"/>
              <a:ext cx="195" cy="21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9" name="Line 46"/>
            <p:cNvSpPr>
              <a:spLocks noChangeShapeType="1"/>
            </p:cNvSpPr>
            <p:nvPr/>
          </p:nvSpPr>
          <p:spPr bwMode="auto">
            <a:xfrm>
              <a:off x="4150" y="1236"/>
              <a:ext cx="195" cy="21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0" name="Text Box 47"/>
            <p:cNvSpPr txBox="1">
              <a:spLocks noChangeArrowheads="1"/>
            </p:cNvSpPr>
            <p:nvPr/>
          </p:nvSpPr>
          <p:spPr bwMode="auto">
            <a:xfrm>
              <a:off x="3921" y="1931"/>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b="1">
                  <a:solidFill>
                    <a:srgbClr val="000066"/>
                  </a:solidFill>
                </a:rPr>
                <a:t>二叉排序树</a:t>
              </a:r>
            </a:p>
          </p:txBody>
        </p:sp>
      </p:grpSp>
      <p:grpSp>
        <p:nvGrpSpPr>
          <p:cNvPr id="58372" name="Group 49"/>
          <p:cNvGrpSpPr>
            <a:grpSpLocks/>
          </p:cNvGrpSpPr>
          <p:nvPr/>
        </p:nvGrpSpPr>
        <p:grpSpPr bwMode="auto">
          <a:xfrm>
            <a:off x="6449378" y="3573463"/>
            <a:ext cx="2433637" cy="2727325"/>
            <a:chOff x="3841" y="531"/>
            <a:chExt cx="1533" cy="1718"/>
          </a:xfrm>
        </p:grpSpPr>
        <p:sp>
          <p:nvSpPr>
            <p:cNvPr id="58373" name="Oval 50"/>
            <p:cNvSpPr>
              <a:spLocks noChangeArrowheads="1"/>
            </p:cNvSpPr>
            <p:nvPr/>
          </p:nvSpPr>
          <p:spPr bwMode="auto">
            <a:xfrm>
              <a:off x="4360" y="531"/>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10</a:t>
              </a:r>
              <a:endParaRPr kumimoji="1" lang="en-US" altLang="zh-CN" sz="2400">
                <a:solidFill>
                  <a:srgbClr val="000066"/>
                </a:solidFill>
              </a:endParaRPr>
            </a:p>
          </p:txBody>
        </p:sp>
        <p:sp>
          <p:nvSpPr>
            <p:cNvPr id="58374" name="Oval 51"/>
            <p:cNvSpPr>
              <a:spLocks noChangeArrowheads="1"/>
            </p:cNvSpPr>
            <p:nvPr/>
          </p:nvSpPr>
          <p:spPr bwMode="auto">
            <a:xfrm>
              <a:off x="3938" y="933"/>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5</a:t>
              </a:r>
              <a:endParaRPr kumimoji="1" lang="en-US" altLang="zh-CN" sz="2400">
                <a:solidFill>
                  <a:srgbClr val="000066"/>
                </a:solidFill>
              </a:endParaRPr>
            </a:p>
          </p:txBody>
        </p:sp>
        <p:sp>
          <p:nvSpPr>
            <p:cNvPr id="58375" name="Oval 52"/>
            <p:cNvSpPr>
              <a:spLocks noChangeArrowheads="1"/>
            </p:cNvSpPr>
            <p:nvPr/>
          </p:nvSpPr>
          <p:spPr bwMode="auto">
            <a:xfrm>
              <a:off x="4816" y="933"/>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14</a:t>
              </a:r>
              <a:endParaRPr kumimoji="1" lang="en-US" altLang="zh-CN" sz="2400">
                <a:solidFill>
                  <a:srgbClr val="000066"/>
                </a:solidFill>
              </a:endParaRPr>
            </a:p>
          </p:txBody>
        </p:sp>
        <p:sp>
          <p:nvSpPr>
            <p:cNvPr id="58376" name="Oval 53"/>
            <p:cNvSpPr>
              <a:spLocks noChangeArrowheads="1"/>
            </p:cNvSpPr>
            <p:nvPr/>
          </p:nvSpPr>
          <p:spPr bwMode="auto">
            <a:xfrm>
              <a:off x="4168" y="1439"/>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7</a:t>
              </a:r>
              <a:endParaRPr kumimoji="1" lang="en-US" altLang="zh-CN" sz="2400">
                <a:solidFill>
                  <a:srgbClr val="000066"/>
                </a:solidFill>
              </a:endParaRPr>
            </a:p>
          </p:txBody>
        </p:sp>
        <p:sp>
          <p:nvSpPr>
            <p:cNvPr id="58377" name="Oval 54"/>
            <p:cNvSpPr>
              <a:spLocks noChangeArrowheads="1"/>
            </p:cNvSpPr>
            <p:nvPr/>
          </p:nvSpPr>
          <p:spPr bwMode="auto">
            <a:xfrm>
              <a:off x="4603" y="1421"/>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11</a:t>
              </a:r>
              <a:endParaRPr kumimoji="1" lang="en-US" altLang="zh-CN" sz="2400">
                <a:solidFill>
                  <a:srgbClr val="000066"/>
                </a:solidFill>
              </a:endParaRPr>
            </a:p>
          </p:txBody>
        </p:sp>
        <p:sp>
          <p:nvSpPr>
            <p:cNvPr id="58378" name="Oval 55"/>
            <p:cNvSpPr>
              <a:spLocks noChangeArrowheads="1"/>
            </p:cNvSpPr>
            <p:nvPr/>
          </p:nvSpPr>
          <p:spPr bwMode="auto">
            <a:xfrm>
              <a:off x="5072" y="1430"/>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18</a:t>
              </a:r>
              <a:endParaRPr kumimoji="1" lang="en-US" altLang="zh-CN" sz="2400">
                <a:solidFill>
                  <a:srgbClr val="000066"/>
                </a:solidFill>
              </a:endParaRPr>
            </a:p>
          </p:txBody>
        </p:sp>
        <p:sp>
          <p:nvSpPr>
            <p:cNvPr id="58379" name="Oval 56"/>
            <p:cNvSpPr>
              <a:spLocks noChangeArrowheads="1"/>
            </p:cNvSpPr>
            <p:nvPr/>
          </p:nvSpPr>
          <p:spPr bwMode="auto">
            <a:xfrm>
              <a:off x="4824" y="1933"/>
              <a:ext cx="302" cy="316"/>
            </a:xfrm>
            <a:prstGeom prst="ellipse">
              <a:avLst/>
            </a:prstGeom>
            <a:solidFill>
              <a:srgbClr val="FFFF99"/>
            </a:solidFill>
            <a:ln w="28575" cap="sq">
              <a:solidFill>
                <a:srgbClr val="000066"/>
              </a:solidFill>
              <a:round/>
              <a:headEnd type="none" w="sm" len="sm"/>
              <a:tailEnd type="none" w="sm" len="sm"/>
            </a:ln>
            <a:effectLst>
              <a:prstShdw prst="shdw17" dist="17961" dir="2700000">
                <a:srgbClr val="00003D"/>
              </a:prstShdw>
            </a:effectLst>
          </p:spPr>
          <p:txBody>
            <a:bodyPr wrap="none" anchor="ctr"/>
            <a:lstStyle/>
            <a:p>
              <a:pPr algn="ctr"/>
              <a:r>
                <a:rPr kumimoji="1" lang="en-US" altLang="zh-CN" sz="2000" b="1">
                  <a:solidFill>
                    <a:srgbClr val="000066"/>
                  </a:solidFill>
                </a:rPr>
                <a:t>9</a:t>
              </a:r>
              <a:endParaRPr kumimoji="1" lang="en-US" altLang="zh-CN" sz="2400">
                <a:solidFill>
                  <a:srgbClr val="000066"/>
                </a:solidFill>
              </a:endParaRPr>
            </a:p>
          </p:txBody>
        </p:sp>
        <p:sp>
          <p:nvSpPr>
            <p:cNvPr id="58380" name="Line 57"/>
            <p:cNvSpPr>
              <a:spLocks noChangeShapeType="1"/>
            </p:cNvSpPr>
            <p:nvPr/>
          </p:nvSpPr>
          <p:spPr bwMode="auto">
            <a:xfrm flipH="1">
              <a:off x="4192" y="771"/>
              <a:ext cx="168" cy="21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1" name="Line 58"/>
            <p:cNvSpPr>
              <a:spLocks noChangeShapeType="1"/>
            </p:cNvSpPr>
            <p:nvPr/>
          </p:nvSpPr>
          <p:spPr bwMode="auto">
            <a:xfrm flipH="1">
              <a:off x="4735" y="1235"/>
              <a:ext cx="168" cy="21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2" name="Line 59"/>
            <p:cNvSpPr>
              <a:spLocks noChangeShapeType="1"/>
            </p:cNvSpPr>
            <p:nvPr/>
          </p:nvSpPr>
          <p:spPr bwMode="auto">
            <a:xfrm flipH="1">
              <a:off x="5002" y="1749"/>
              <a:ext cx="168" cy="21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3" name="Line 60"/>
            <p:cNvSpPr>
              <a:spLocks noChangeShapeType="1"/>
            </p:cNvSpPr>
            <p:nvPr/>
          </p:nvSpPr>
          <p:spPr bwMode="auto">
            <a:xfrm>
              <a:off x="4643" y="736"/>
              <a:ext cx="195" cy="21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4" name="Line 61"/>
            <p:cNvSpPr>
              <a:spLocks noChangeShapeType="1"/>
            </p:cNvSpPr>
            <p:nvPr/>
          </p:nvSpPr>
          <p:spPr bwMode="auto">
            <a:xfrm>
              <a:off x="5089" y="1244"/>
              <a:ext cx="195" cy="21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5" name="Line 62"/>
            <p:cNvSpPr>
              <a:spLocks noChangeShapeType="1"/>
            </p:cNvSpPr>
            <p:nvPr/>
          </p:nvSpPr>
          <p:spPr bwMode="auto">
            <a:xfrm>
              <a:off x="4150" y="1236"/>
              <a:ext cx="195" cy="21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6" name="Text Box 63"/>
            <p:cNvSpPr txBox="1">
              <a:spLocks noChangeArrowheads="1"/>
            </p:cNvSpPr>
            <p:nvPr/>
          </p:nvSpPr>
          <p:spPr bwMode="auto">
            <a:xfrm>
              <a:off x="3841" y="1931"/>
              <a:ext cx="9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b="1" dirty="0">
                  <a:solidFill>
                    <a:srgbClr val="000066"/>
                  </a:solidFill>
                </a:rPr>
                <a:t>非二叉排序树</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7570">
                                            <p:txEl>
                                              <p:pRg st="0" end="0"/>
                                            </p:txEl>
                                          </p:spTgt>
                                        </p:tgtEl>
                                        <p:attrNameLst>
                                          <p:attrName>style.visibility</p:attrName>
                                        </p:attrNameLst>
                                      </p:cBhvr>
                                      <p:to>
                                        <p:strVal val="visible"/>
                                      </p:to>
                                    </p:set>
                                    <p:anim calcmode="lin" valueType="num">
                                      <p:cBhvr additive="base">
                                        <p:cTn id="7" dur="500" fill="hold"/>
                                        <p:tgtEl>
                                          <p:spTgt spid="2375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75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7570">
                                            <p:txEl>
                                              <p:pRg st="1" end="1"/>
                                            </p:txEl>
                                          </p:spTgt>
                                        </p:tgtEl>
                                        <p:attrNameLst>
                                          <p:attrName>style.visibility</p:attrName>
                                        </p:attrNameLst>
                                      </p:cBhvr>
                                      <p:to>
                                        <p:strVal val="visible"/>
                                      </p:to>
                                    </p:set>
                                    <p:anim calcmode="lin" valueType="num">
                                      <p:cBhvr additive="base">
                                        <p:cTn id="13" dur="500" fill="hold"/>
                                        <p:tgtEl>
                                          <p:spTgt spid="2375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757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7570">
                                            <p:txEl>
                                              <p:pRg st="2" end="2"/>
                                            </p:txEl>
                                          </p:spTgt>
                                        </p:tgtEl>
                                        <p:attrNameLst>
                                          <p:attrName>style.visibility</p:attrName>
                                        </p:attrNameLst>
                                      </p:cBhvr>
                                      <p:to>
                                        <p:strVal val="visible"/>
                                      </p:to>
                                    </p:set>
                                    <p:anim calcmode="lin" valueType="num">
                                      <p:cBhvr additive="base">
                                        <p:cTn id="19" dur="500" fill="hold"/>
                                        <p:tgtEl>
                                          <p:spTgt spid="2375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757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7570">
                                            <p:txEl>
                                              <p:pRg st="3" end="3"/>
                                            </p:txEl>
                                          </p:spTgt>
                                        </p:tgtEl>
                                        <p:attrNameLst>
                                          <p:attrName>style.visibility</p:attrName>
                                        </p:attrNameLst>
                                      </p:cBhvr>
                                      <p:to>
                                        <p:strVal val="visible"/>
                                      </p:to>
                                    </p:set>
                                    <p:anim calcmode="lin" valueType="num">
                                      <p:cBhvr additive="base">
                                        <p:cTn id="25" dur="500" fill="hold"/>
                                        <p:tgtEl>
                                          <p:spTgt spid="23757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757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7570">
                                            <p:txEl>
                                              <p:pRg st="4" end="4"/>
                                            </p:txEl>
                                          </p:spTgt>
                                        </p:tgtEl>
                                        <p:attrNameLst>
                                          <p:attrName>style.visibility</p:attrName>
                                        </p:attrNameLst>
                                      </p:cBhvr>
                                      <p:to>
                                        <p:strVal val="visible"/>
                                      </p:to>
                                    </p:set>
                                    <p:anim calcmode="lin" valueType="num">
                                      <p:cBhvr additive="base">
                                        <p:cTn id="31" dur="500" fill="hold"/>
                                        <p:tgtEl>
                                          <p:spTgt spid="23757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757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7570">
                                            <p:txEl>
                                              <p:pRg st="5" end="5"/>
                                            </p:txEl>
                                          </p:spTgt>
                                        </p:tgtEl>
                                        <p:attrNameLst>
                                          <p:attrName>style.visibility</p:attrName>
                                        </p:attrNameLst>
                                      </p:cBhvr>
                                      <p:to>
                                        <p:strVal val="visible"/>
                                      </p:to>
                                    </p:set>
                                    <p:anim calcmode="lin" valueType="num">
                                      <p:cBhvr additive="base">
                                        <p:cTn id="37" dur="500" fill="hold"/>
                                        <p:tgtEl>
                                          <p:spTgt spid="23757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757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7570">
                                            <p:txEl>
                                              <p:pRg st="6" end="6"/>
                                            </p:txEl>
                                          </p:spTgt>
                                        </p:tgtEl>
                                        <p:attrNameLst>
                                          <p:attrName>style.visibility</p:attrName>
                                        </p:attrNameLst>
                                      </p:cBhvr>
                                      <p:to>
                                        <p:strVal val="visible"/>
                                      </p:to>
                                    </p:set>
                                    <p:anim calcmode="lin" valueType="num">
                                      <p:cBhvr additive="base">
                                        <p:cTn id="43" dur="500" fill="hold"/>
                                        <p:tgtEl>
                                          <p:spTgt spid="23757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757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7570">
                                            <p:txEl>
                                              <p:pRg st="7" end="7"/>
                                            </p:txEl>
                                          </p:spTgt>
                                        </p:tgtEl>
                                        <p:attrNameLst>
                                          <p:attrName>style.visibility</p:attrName>
                                        </p:attrNameLst>
                                      </p:cBhvr>
                                      <p:to>
                                        <p:strVal val="visible"/>
                                      </p:to>
                                    </p:set>
                                    <p:anim calcmode="lin" valueType="num">
                                      <p:cBhvr additive="base">
                                        <p:cTn id="49" dur="500" fill="hold"/>
                                        <p:tgtEl>
                                          <p:spTgt spid="23757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7570">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build="p" bldLvl="5"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a:xfrm>
            <a:off x="474663" y="865188"/>
            <a:ext cx="8064500" cy="6499225"/>
          </a:xfrm>
        </p:spPr>
        <p:txBody>
          <a:bodyPr/>
          <a:lstStyle/>
          <a:p>
            <a:pPr eaLnBrk="1" hangingPunct="1"/>
            <a:r>
              <a:rPr lang="zh-CN" altLang="en-US" smtClean="0"/>
              <a:t>二叉排序树</a:t>
            </a:r>
            <a:endParaRPr lang="zh-CN" altLang="en-US" smtClean="0">
              <a:latin typeface="宋体" charset="-122"/>
            </a:endParaRPr>
          </a:p>
          <a:p>
            <a:pPr lvl="1" eaLnBrk="1" hangingPunct="1"/>
            <a:r>
              <a:rPr lang="zh-CN" altLang="en-US" smtClean="0"/>
              <a:t>二叉排序树的插入</a:t>
            </a:r>
          </a:p>
          <a:p>
            <a:pPr lvl="2" eaLnBrk="1" hangingPunct="1"/>
            <a:r>
              <a:rPr lang="zh-CN" altLang="en-US" smtClean="0"/>
              <a:t>插入原则</a:t>
            </a:r>
          </a:p>
          <a:p>
            <a:pPr lvl="3" eaLnBrk="1" hangingPunct="1"/>
            <a:r>
              <a:rPr lang="zh-CN" altLang="en-US" smtClean="0"/>
              <a:t>若二叉排序树为空，则插入结点应为新的根结点；否则，继续在其左、右子树上查找，直至某个叶子结点的左子树或右子树为空为止，则插入结点应为该叶子结点的左孩子或右孩子</a:t>
            </a:r>
          </a:p>
          <a:p>
            <a:pPr lvl="2" eaLnBrk="1" hangingPunct="1"/>
            <a:r>
              <a:rPr lang="zh-CN" altLang="en-US" smtClean="0"/>
              <a:t>二叉排序树生成</a:t>
            </a:r>
          </a:p>
          <a:p>
            <a:pPr lvl="3" eaLnBrk="1" hangingPunct="1"/>
            <a:r>
              <a:rPr lang="zh-CN" altLang="en-US" smtClean="0"/>
              <a:t>从空树出发，经过一系列的查找、插入操作之后，可生成一棵二叉排序树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58">
                                            <p:txEl>
                                              <p:pRg st="0" end="0"/>
                                            </p:txEl>
                                          </p:spTgt>
                                        </p:tgtEl>
                                        <p:attrNameLst>
                                          <p:attrName>style.visibility</p:attrName>
                                        </p:attrNameLst>
                                      </p:cBhvr>
                                      <p:to>
                                        <p:strVal val="visible"/>
                                      </p:to>
                                    </p:set>
                                    <p:anim calcmode="lin" valueType="num">
                                      <p:cBhvr additive="base">
                                        <p:cTn id="7" dur="500" fill="hold"/>
                                        <p:tgtEl>
                                          <p:spTgt spid="2242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425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4258">
                                            <p:txEl>
                                              <p:pRg st="1" end="1"/>
                                            </p:txEl>
                                          </p:spTgt>
                                        </p:tgtEl>
                                        <p:attrNameLst>
                                          <p:attrName>style.visibility</p:attrName>
                                        </p:attrNameLst>
                                      </p:cBhvr>
                                      <p:to>
                                        <p:strVal val="visible"/>
                                      </p:to>
                                    </p:set>
                                    <p:anim calcmode="lin" valueType="num">
                                      <p:cBhvr additive="base">
                                        <p:cTn id="13" dur="500" fill="hold"/>
                                        <p:tgtEl>
                                          <p:spTgt spid="2242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425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4258">
                                            <p:txEl>
                                              <p:pRg st="2" end="2"/>
                                            </p:txEl>
                                          </p:spTgt>
                                        </p:tgtEl>
                                        <p:attrNameLst>
                                          <p:attrName>style.visibility</p:attrName>
                                        </p:attrNameLst>
                                      </p:cBhvr>
                                      <p:to>
                                        <p:strVal val="visible"/>
                                      </p:to>
                                    </p:set>
                                    <p:anim calcmode="lin" valueType="num">
                                      <p:cBhvr additive="base">
                                        <p:cTn id="19" dur="500" fill="hold"/>
                                        <p:tgtEl>
                                          <p:spTgt spid="2242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425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4258">
                                            <p:txEl>
                                              <p:pRg st="3" end="3"/>
                                            </p:txEl>
                                          </p:spTgt>
                                        </p:tgtEl>
                                        <p:attrNameLst>
                                          <p:attrName>style.visibility</p:attrName>
                                        </p:attrNameLst>
                                      </p:cBhvr>
                                      <p:to>
                                        <p:strVal val="visible"/>
                                      </p:to>
                                    </p:set>
                                    <p:anim calcmode="lin" valueType="num">
                                      <p:cBhvr additive="base">
                                        <p:cTn id="25" dur="500" fill="hold"/>
                                        <p:tgtEl>
                                          <p:spTgt spid="2242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425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4258">
                                            <p:txEl>
                                              <p:pRg st="4" end="4"/>
                                            </p:txEl>
                                          </p:spTgt>
                                        </p:tgtEl>
                                        <p:attrNameLst>
                                          <p:attrName>style.visibility</p:attrName>
                                        </p:attrNameLst>
                                      </p:cBhvr>
                                      <p:to>
                                        <p:strVal val="visible"/>
                                      </p:to>
                                    </p:set>
                                    <p:anim calcmode="lin" valueType="num">
                                      <p:cBhvr additive="base">
                                        <p:cTn id="31" dur="500" fill="hold"/>
                                        <p:tgtEl>
                                          <p:spTgt spid="2242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425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4258">
                                            <p:txEl>
                                              <p:pRg st="5" end="5"/>
                                            </p:txEl>
                                          </p:spTgt>
                                        </p:tgtEl>
                                        <p:attrNameLst>
                                          <p:attrName>style.visibility</p:attrName>
                                        </p:attrNameLst>
                                      </p:cBhvr>
                                      <p:to>
                                        <p:strVal val="visible"/>
                                      </p:to>
                                    </p:set>
                                    <p:anim calcmode="lin" valueType="num">
                                      <p:cBhvr additive="base">
                                        <p:cTn id="37" dur="500" fill="hold"/>
                                        <p:tgtEl>
                                          <p:spTgt spid="22425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425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uild="p" bldLvl="5"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4" name="Oval 4"/>
          <p:cNvSpPr>
            <a:spLocks noChangeArrowheads="1"/>
          </p:cNvSpPr>
          <p:nvPr/>
        </p:nvSpPr>
        <p:spPr bwMode="auto">
          <a:xfrm>
            <a:off x="1009650" y="2644775"/>
            <a:ext cx="469900" cy="427038"/>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10</a:t>
            </a:r>
          </a:p>
        </p:txBody>
      </p:sp>
      <p:sp>
        <p:nvSpPr>
          <p:cNvPr id="60419" name="Rectangle 100"/>
          <p:cNvSpPr>
            <a:spLocks noGrp="1" noChangeArrowheads="1"/>
          </p:cNvSpPr>
          <p:nvPr>
            <p:ph type="body" idx="1"/>
          </p:nvPr>
        </p:nvSpPr>
        <p:spPr>
          <a:xfrm>
            <a:off x="595313" y="939800"/>
            <a:ext cx="8001000" cy="5500688"/>
          </a:xfrm>
        </p:spPr>
        <p:txBody>
          <a:bodyPr/>
          <a:lstStyle/>
          <a:p>
            <a:pPr eaLnBrk="1" hangingPunct="1"/>
            <a:r>
              <a:rPr lang="zh-CN" altLang="en-US" dirty="0" smtClean="0"/>
              <a:t>二叉排序树</a:t>
            </a:r>
            <a:r>
              <a:rPr lang="en-US" altLang="zh-CN" dirty="0" smtClean="0">
                <a:latin typeface="宋体" charset="-122"/>
              </a:rPr>
              <a:t>——</a:t>
            </a:r>
            <a:r>
              <a:rPr lang="zh-CN" altLang="en-US" dirty="0" smtClean="0">
                <a:latin typeface="宋体" charset="-122"/>
              </a:rPr>
              <a:t>示例</a:t>
            </a:r>
          </a:p>
          <a:p>
            <a:pPr lvl="1" eaLnBrk="1" hangingPunct="1"/>
            <a:r>
              <a:rPr kumimoji="1" lang="zh-CN" altLang="en-US" dirty="0" smtClean="0"/>
              <a:t>中序遍历二叉排序树可得到一个关键字的有序序列。</a:t>
            </a:r>
            <a:r>
              <a:rPr kumimoji="1" lang="en-US" altLang="zh-CN" dirty="0" smtClean="0"/>
              <a:t>{10, 18, 3, 8, 12, 2, 7, 3}</a:t>
            </a:r>
          </a:p>
        </p:txBody>
      </p:sp>
      <p:sp>
        <p:nvSpPr>
          <p:cNvPr id="225381" name="Line 101"/>
          <p:cNvSpPr>
            <a:spLocks noChangeShapeType="1"/>
          </p:cNvSpPr>
          <p:nvPr/>
        </p:nvSpPr>
        <p:spPr bwMode="auto">
          <a:xfrm>
            <a:off x="1547813" y="2833688"/>
            <a:ext cx="604837" cy="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386" name="Group 106"/>
          <p:cNvGrpSpPr>
            <a:grpSpLocks/>
          </p:cNvGrpSpPr>
          <p:nvPr/>
        </p:nvGrpSpPr>
        <p:grpSpPr bwMode="auto">
          <a:xfrm>
            <a:off x="2338388" y="2565400"/>
            <a:ext cx="847725" cy="1019175"/>
            <a:chOff x="1473" y="1913"/>
            <a:chExt cx="534" cy="642"/>
          </a:xfrm>
        </p:grpSpPr>
        <p:sp>
          <p:nvSpPr>
            <p:cNvPr id="60515" name="Oval 102"/>
            <p:cNvSpPr>
              <a:spLocks noChangeArrowheads="1"/>
            </p:cNvSpPr>
            <p:nvPr/>
          </p:nvSpPr>
          <p:spPr bwMode="auto">
            <a:xfrm>
              <a:off x="1473" y="1913"/>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10</a:t>
              </a:r>
            </a:p>
          </p:txBody>
        </p:sp>
        <p:sp>
          <p:nvSpPr>
            <p:cNvPr id="60516" name="Oval 103"/>
            <p:cNvSpPr>
              <a:spLocks noChangeArrowheads="1"/>
            </p:cNvSpPr>
            <p:nvPr/>
          </p:nvSpPr>
          <p:spPr bwMode="auto">
            <a:xfrm>
              <a:off x="1711" y="228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18</a:t>
              </a:r>
            </a:p>
          </p:txBody>
        </p:sp>
        <p:sp>
          <p:nvSpPr>
            <p:cNvPr id="60517" name="Line 104"/>
            <p:cNvSpPr>
              <a:spLocks noChangeShapeType="1"/>
            </p:cNvSpPr>
            <p:nvPr/>
          </p:nvSpPr>
          <p:spPr bwMode="auto">
            <a:xfrm>
              <a:off x="1692" y="2171"/>
              <a:ext cx="80" cy="11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85" name="Line 105"/>
          <p:cNvSpPr>
            <a:spLocks noChangeShapeType="1"/>
          </p:cNvSpPr>
          <p:nvPr/>
        </p:nvSpPr>
        <p:spPr bwMode="auto">
          <a:xfrm>
            <a:off x="3128963" y="2811463"/>
            <a:ext cx="604837" cy="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393" name="Group 113"/>
          <p:cNvGrpSpPr>
            <a:grpSpLocks/>
          </p:cNvGrpSpPr>
          <p:nvPr/>
        </p:nvGrpSpPr>
        <p:grpSpPr bwMode="auto">
          <a:xfrm>
            <a:off x="3462338" y="2586038"/>
            <a:ext cx="1192212" cy="1082675"/>
            <a:chOff x="2181" y="1881"/>
            <a:chExt cx="751" cy="682"/>
          </a:xfrm>
        </p:grpSpPr>
        <p:grpSp>
          <p:nvGrpSpPr>
            <p:cNvPr id="60509" name="Group 107"/>
            <p:cNvGrpSpPr>
              <a:grpSpLocks/>
            </p:cNvGrpSpPr>
            <p:nvPr/>
          </p:nvGrpSpPr>
          <p:grpSpPr bwMode="auto">
            <a:xfrm>
              <a:off x="2398" y="1881"/>
              <a:ext cx="534" cy="642"/>
              <a:chOff x="1473" y="1913"/>
              <a:chExt cx="534" cy="642"/>
            </a:xfrm>
          </p:grpSpPr>
          <p:sp>
            <p:nvSpPr>
              <p:cNvPr id="60512" name="Oval 108"/>
              <p:cNvSpPr>
                <a:spLocks noChangeArrowheads="1"/>
              </p:cNvSpPr>
              <p:nvPr/>
            </p:nvSpPr>
            <p:spPr bwMode="auto">
              <a:xfrm>
                <a:off x="1473" y="1913"/>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10</a:t>
                </a:r>
              </a:p>
            </p:txBody>
          </p:sp>
          <p:sp>
            <p:nvSpPr>
              <p:cNvPr id="60513" name="Oval 109"/>
              <p:cNvSpPr>
                <a:spLocks noChangeArrowheads="1"/>
              </p:cNvSpPr>
              <p:nvPr/>
            </p:nvSpPr>
            <p:spPr bwMode="auto">
              <a:xfrm>
                <a:off x="1711" y="228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18</a:t>
                </a:r>
              </a:p>
            </p:txBody>
          </p:sp>
          <p:sp>
            <p:nvSpPr>
              <p:cNvPr id="60514" name="Line 110"/>
              <p:cNvSpPr>
                <a:spLocks noChangeShapeType="1"/>
              </p:cNvSpPr>
              <p:nvPr/>
            </p:nvSpPr>
            <p:spPr bwMode="auto">
              <a:xfrm>
                <a:off x="1692" y="2171"/>
                <a:ext cx="80" cy="11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510" name="Line 111"/>
            <p:cNvSpPr>
              <a:spLocks noChangeShapeType="1"/>
            </p:cNvSpPr>
            <p:nvPr/>
          </p:nvSpPr>
          <p:spPr bwMode="auto">
            <a:xfrm flipH="1">
              <a:off x="2375" y="2136"/>
              <a:ext cx="106"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11" name="Oval 112"/>
            <p:cNvSpPr>
              <a:spLocks noChangeArrowheads="1"/>
            </p:cNvSpPr>
            <p:nvPr/>
          </p:nvSpPr>
          <p:spPr bwMode="auto">
            <a:xfrm>
              <a:off x="2181" y="2294"/>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3</a:t>
              </a:r>
            </a:p>
          </p:txBody>
        </p:sp>
      </p:grpSp>
      <p:sp>
        <p:nvSpPr>
          <p:cNvPr id="225401" name="Line 121"/>
          <p:cNvSpPr>
            <a:spLocks noChangeShapeType="1"/>
          </p:cNvSpPr>
          <p:nvPr/>
        </p:nvSpPr>
        <p:spPr bwMode="auto">
          <a:xfrm>
            <a:off x="4581525" y="2801938"/>
            <a:ext cx="604838" cy="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411" name="Group 131"/>
          <p:cNvGrpSpPr>
            <a:grpSpLocks/>
          </p:cNvGrpSpPr>
          <p:nvPr/>
        </p:nvGrpSpPr>
        <p:grpSpPr bwMode="auto">
          <a:xfrm>
            <a:off x="5143500" y="2574925"/>
            <a:ext cx="1192213" cy="1754188"/>
            <a:chOff x="3240" y="1919"/>
            <a:chExt cx="751" cy="1105"/>
          </a:xfrm>
        </p:grpSpPr>
        <p:grpSp>
          <p:nvGrpSpPr>
            <p:cNvPr id="60500" name="Group 114"/>
            <p:cNvGrpSpPr>
              <a:grpSpLocks/>
            </p:cNvGrpSpPr>
            <p:nvPr/>
          </p:nvGrpSpPr>
          <p:grpSpPr bwMode="auto">
            <a:xfrm>
              <a:off x="3240" y="1919"/>
              <a:ext cx="751" cy="682"/>
              <a:chOff x="2181" y="1881"/>
              <a:chExt cx="751" cy="682"/>
            </a:xfrm>
          </p:grpSpPr>
          <p:grpSp>
            <p:nvGrpSpPr>
              <p:cNvPr id="60503" name="Group 115"/>
              <p:cNvGrpSpPr>
                <a:grpSpLocks/>
              </p:cNvGrpSpPr>
              <p:nvPr/>
            </p:nvGrpSpPr>
            <p:grpSpPr bwMode="auto">
              <a:xfrm>
                <a:off x="2398" y="1881"/>
                <a:ext cx="534" cy="642"/>
                <a:chOff x="1473" y="1913"/>
                <a:chExt cx="534" cy="642"/>
              </a:xfrm>
            </p:grpSpPr>
            <p:sp>
              <p:nvSpPr>
                <p:cNvPr id="60506" name="Oval 116"/>
                <p:cNvSpPr>
                  <a:spLocks noChangeArrowheads="1"/>
                </p:cNvSpPr>
                <p:nvPr/>
              </p:nvSpPr>
              <p:spPr bwMode="auto">
                <a:xfrm>
                  <a:off x="1473" y="1913"/>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10</a:t>
                  </a:r>
                </a:p>
              </p:txBody>
            </p:sp>
            <p:sp>
              <p:nvSpPr>
                <p:cNvPr id="60507" name="Oval 117"/>
                <p:cNvSpPr>
                  <a:spLocks noChangeArrowheads="1"/>
                </p:cNvSpPr>
                <p:nvPr/>
              </p:nvSpPr>
              <p:spPr bwMode="auto">
                <a:xfrm>
                  <a:off x="1711" y="228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18</a:t>
                  </a:r>
                </a:p>
              </p:txBody>
            </p:sp>
            <p:sp>
              <p:nvSpPr>
                <p:cNvPr id="60508" name="Line 118"/>
                <p:cNvSpPr>
                  <a:spLocks noChangeShapeType="1"/>
                </p:cNvSpPr>
                <p:nvPr/>
              </p:nvSpPr>
              <p:spPr bwMode="auto">
                <a:xfrm>
                  <a:off x="1692" y="2171"/>
                  <a:ext cx="80" cy="11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504" name="Line 119"/>
              <p:cNvSpPr>
                <a:spLocks noChangeShapeType="1"/>
              </p:cNvSpPr>
              <p:nvPr/>
            </p:nvSpPr>
            <p:spPr bwMode="auto">
              <a:xfrm flipH="1">
                <a:off x="2375" y="2136"/>
                <a:ext cx="106"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05" name="Oval 120"/>
              <p:cNvSpPr>
                <a:spLocks noChangeArrowheads="1"/>
              </p:cNvSpPr>
              <p:nvPr/>
            </p:nvSpPr>
            <p:spPr bwMode="auto">
              <a:xfrm>
                <a:off x="2181" y="2294"/>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3</a:t>
                </a:r>
              </a:p>
            </p:txBody>
          </p:sp>
        </p:grpSp>
        <p:sp>
          <p:nvSpPr>
            <p:cNvPr id="60501" name="Oval 122"/>
            <p:cNvSpPr>
              <a:spLocks noChangeArrowheads="1"/>
            </p:cNvSpPr>
            <p:nvPr/>
          </p:nvSpPr>
          <p:spPr bwMode="auto">
            <a:xfrm>
              <a:off x="3440" y="2755"/>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8</a:t>
              </a:r>
            </a:p>
          </p:txBody>
        </p:sp>
        <p:sp>
          <p:nvSpPr>
            <p:cNvPr id="60502" name="Line 130"/>
            <p:cNvSpPr>
              <a:spLocks noChangeShapeType="1"/>
            </p:cNvSpPr>
            <p:nvPr/>
          </p:nvSpPr>
          <p:spPr bwMode="auto">
            <a:xfrm>
              <a:off x="3447" y="2588"/>
              <a:ext cx="89"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412" name="Line 132"/>
          <p:cNvSpPr>
            <a:spLocks noChangeShapeType="1"/>
          </p:cNvSpPr>
          <p:nvPr/>
        </p:nvSpPr>
        <p:spPr bwMode="auto">
          <a:xfrm>
            <a:off x="6316663" y="2779713"/>
            <a:ext cx="604837" cy="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425" name="Group 145"/>
          <p:cNvGrpSpPr>
            <a:grpSpLocks/>
          </p:cNvGrpSpPr>
          <p:nvPr/>
        </p:nvGrpSpPr>
        <p:grpSpPr bwMode="auto">
          <a:xfrm>
            <a:off x="6905625" y="2540000"/>
            <a:ext cx="1289050" cy="1754188"/>
            <a:chOff x="4350" y="1825"/>
            <a:chExt cx="812" cy="1105"/>
          </a:xfrm>
        </p:grpSpPr>
        <p:grpSp>
          <p:nvGrpSpPr>
            <p:cNvPr id="60488" name="Group 133"/>
            <p:cNvGrpSpPr>
              <a:grpSpLocks/>
            </p:cNvGrpSpPr>
            <p:nvPr/>
          </p:nvGrpSpPr>
          <p:grpSpPr bwMode="auto">
            <a:xfrm>
              <a:off x="4350" y="1825"/>
              <a:ext cx="751" cy="1105"/>
              <a:chOff x="3240" y="1919"/>
              <a:chExt cx="751" cy="1105"/>
            </a:xfrm>
          </p:grpSpPr>
          <p:grpSp>
            <p:nvGrpSpPr>
              <p:cNvPr id="60491" name="Group 134"/>
              <p:cNvGrpSpPr>
                <a:grpSpLocks/>
              </p:cNvGrpSpPr>
              <p:nvPr/>
            </p:nvGrpSpPr>
            <p:grpSpPr bwMode="auto">
              <a:xfrm>
                <a:off x="3240" y="1919"/>
                <a:ext cx="751" cy="682"/>
                <a:chOff x="2181" y="1881"/>
                <a:chExt cx="751" cy="682"/>
              </a:xfrm>
            </p:grpSpPr>
            <p:grpSp>
              <p:nvGrpSpPr>
                <p:cNvPr id="60494" name="Group 135"/>
                <p:cNvGrpSpPr>
                  <a:grpSpLocks/>
                </p:cNvGrpSpPr>
                <p:nvPr/>
              </p:nvGrpSpPr>
              <p:grpSpPr bwMode="auto">
                <a:xfrm>
                  <a:off x="2398" y="1881"/>
                  <a:ext cx="534" cy="642"/>
                  <a:chOff x="1473" y="1913"/>
                  <a:chExt cx="534" cy="642"/>
                </a:xfrm>
              </p:grpSpPr>
              <p:sp>
                <p:nvSpPr>
                  <p:cNvPr id="60497" name="Oval 136"/>
                  <p:cNvSpPr>
                    <a:spLocks noChangeArrowheads="1"/>
                  </p:cNvSpPr>
                  <p:nvPr/>
                </p:nvSpPr>
                <p:spPr bwMode="auto">
                  <a:xfrm>
                    <a:off x="1473" y="1913"/>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10</a:t>
                    </a:r>
                  </a:p>
                </p:txBody>
              </p:sp>
              <p:sp>
                <p:nvSpPr>
                  <p:cNvPr id="60498" name="Oval 137"/>
                  <p:cNvSpPr>
                    <a:spLocks noChangeArrowheads="1"/>
                  </p:cNvSpPr>
                  <p:nvPr/>
                </p:nvSpPr>
                <p:spPr bwMode="auto">
                  <a:xfrm>
                    <a:off x="1711" y="228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18</a:t>
                    </a:r>
                  </a:p>
                </p:txBody>
              </p:sp>
              <p:sp>
                <p:nvSpPr>
                  <p:cNvPr id="60499" name="Line 138"/>
                  <p:cNvSpPr>
                    <a:spLocks noChangeShapeType="1"/>
                  </p:cNvSpPr>
                  <p:nvPr/>
                </p:nvSpPr>
                <p:spPr bwMode="auto">
                  <a:xfrm>
                    <a:off x="1692" y="2171"/>
                    <a:ext cx="80" cy="11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95" name="Line 139"/>
                <p:cNvSpPr>
                  <a:spLocks noChangeShapeType="1"/>
                </p:cNvSpPr>
                <p:nvPr/>
              </p:nvSpPr>
              <p:spPr bwMode="auto">
                <a:xfrm flipH="1">
                  <a:off x="2375" y="2136"/>
                  <a:ext cx="106"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96" name="Oval 140"/>
                <p:cNvSpPr>
                  <a:spLocks noChangeArrowheads="1"/>
                </p:cNvSpPr>
                <p:nvPr/>
              </p:nvSpPr>
              <p:spPr bwMode="auto">
                <a:xfrm>
                  <a:off x="2181" y="2294"/>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3</a:t>
                  </a:r>
                </a:p>
              </p:txBody>
            </p:sp>
          </p:grpSp>
          <p:sp>
            <p:nvSpPr>
              <p:cNvPr id="60492" name="Oval 141"/>
              <p:cNvSpPr>
                <a:spLocks noChangeArrowheads="1"/>
              </p:cNvSpPr>
              <p:nvPr/>
            </p:nvSpPr>
            <p:spPr bwMode="auto">
              <a:xfrm>
                <a:off x="3440" y="2755"/>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8</a:t>
                </a:r>
              </a:p>
            </p:txBody>
          </p:sp>
          <p:sp>
            <p:nvSpPr>
              <p:cNvPr id="60493" name="Line 142"/>
              <p:cNvSpPr>
                <a:spLocks noChangeShapeType="1"/>
              </p:cNvSpPr>
              <p:nvPr/>
            </p:nvSpPr>
            <p:spPr bwMode="auto">
              <a:xfrm>
                <a:off x="3447" y="2588"/>
                <a:ext cx="89"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89" name="Oval 143"/>
            <p:cNvSpPr>
              <a:spLocks noChangeArrowheads="1"/>
            </p:cNvSpPr>
            <p:nvPr/>
          </p:nvSpPr>
          <p:spPr bwMode="auto">
            <a:xfrm>
              <a:off x="4866" y="2640"/>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12</a:t>
              </a:r>
            </a:p>
          </p:txBody>
        </p:sp>
        <p:sp>
          <p:nvSpPr>
            <p:cNvPr id="60490" name="Line 144"/>
            <p:cNvSpPr>
              <a:spLocks noChangeShapeType="1"/>
            </p:cNvSpPr>
            <p:nvPr/>
          </p:nvSpPr>
          <p:spPr bwMode="auto">
            <a:xfrm flipH="1">
              <a:off x="4936" y="2464"/>
              <a:ext cx="80" cy="17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426" name="Line 146"/>
          <p:cNvSpPr>
            <a:spLocks noChangeShapeType="1"/>
          </p:cNvSpPr>
          <p:nvPr/>
        </p:nvSpPr>
        <p:spPr bwMode="auto">
          <a:xfrm>
            <a:off x="8066088" y="2768600"/>
            <a:ext cx="604837" cy="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442" name="Group 162"/>
          <p:cNvGrpSpPr>
            <a:grpSpLocks/>
          </p:cNvGrpSpPr>
          <p:nvPr/>
        </p:nvGrpSpPr>
        <p:grpSpPr bwMode="auto">
          <a:xfrm>
            <a:off x="271463" y="3916363"/>
            <a:ext cx="1585912" cy="1754187"/>
            <a:chOff x="152" y="2618"/>
            <a:chExt cx="999" cy="1105"/>
          </a:xfrm>
        </p:grpSpPr>
        <p:grpSp>
          <p:nvGrpSpPr>
            <p:cNvPr id="60473" name="Group 147"/>
            <p:cNvGrpSpPr>
              <a:grpSpLocks/>
            </p:cNvGrpSpPr>
            <p:nvPr/>
          </p:nvGrpSpPr>
          <p:grpSpPr bwMode="auto">
            <a:xfrm>
              <a:off x="339" y="2618"/>
              <a:ext cx="812" cy="1105"/>
              <a:chOff x="4350" y="1825"/>
              <a:chExt cx="812" cy="1105"/>
            </a:xfrm>
          </p:grpSpPr>
          <p:grpSp>
            <p:nvGrpSpPr>
              <p:cNvPr id="60476" name="Group 148"/>
              <p:cNvGrpSpPr>
                <a:grpSpLocks/>
              </p:cNvGrpSpPr>
              <p:nvPr/>
            </p:nvGrpSpPr>
            <p:grpSpPr bwMode="auto">
              <a:xfrm>
                <a:off x="4350" y="1825"/>
                <a:ext cx="751" cy="1105"/>
                <a:chOff x="3240" y="1919"/>
                <a:chExt cx="751" cy="1105"/>
              </a:xfrm>
            </p:grpSpPr>
            <p:grpSp>
              <p:nvGrpSpPr>
                <p:cNvPr id="60479" name="Group 149"/>
                <p:cNvGrpSpPr>
                  <a:grpSpLocks/>
                </p:cNvGrpSpPr>
                <p:nvPr/>
              </p:nvGrpSpPr>
              <p:grpSpPr bwMode="auto">
                <a:xfrm>
                  <a:off x="3240" y="1919"/>
                  <a:ext cx="751" cy="682"/>
                  <a:chOff x="2181" y="1881"/>
                  <a:chExt cx="751" cy="682"/>
                </a:xfrm>
              </p:grpSpPr>
              <p:grpSp>
                <p:nvGrpSpPr>
                  <p:cNvPr id="60482" name="Group 150"/>
                  <p:cNvGrpSpPr>
                    <a:grpSpLocks/>
                  </p:cNvGrpSpPr>
                  <p:nvPr/>
                </p:nvGrpSpPr>
                <p:grpSpPr bwMode="auto">
                  <a:xfrm>
                    <a:off x="2398" y="1881"/>
                    <a:ext cx="534" cy="642"/>
                    <a:chOff x="1473" y="1913"/>
                    <a:chExt cx="534" cy="642"/>
                  </a:xfrm>
                </p:grpSpPr>
                <p:sp>
                  <p:nvSpPr>
                    <p:cNvPr id="60485" name="Oval 151"/>
                    <p:cNvSpPr>
                      <a:spLocks noChangeArrowheads="1"/>
                    </p:cNvSpPr>
                    <p:nvPr/>
                  </p:nvSpPr>
                  <p:spPr bwMode="auto">
                    <a:xfrm>
                      <a:off x="1473" y="1913"/>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10</a:t>
                      </a:r>
                    </a:p>
                  </p:txBody>
                </p:sp>
                <p:sp>
                  <p:nvSpPr>
                    <p:cNvPr id="60486" name="Oval 152"/>
                    <p:cNvSpPr>
                      <a:spLocks noChangeArrowheads="1"/>
                    </p:cNvSpPr>
                    <p:nvPr/>
                  </p:nvSpPr>
                  <p:spPr bwMode="auto">
                    <a:xfrm>
                      <a:off x="1711" y="228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18</a:t>
                      </a:r>
                    </a:p>
                  </p:txBody>
                </p:sp>
                <p:sp>
                  <p:nvSpPr>
                    <p:cNvPr id="60487" name="Line 153"/>
                    <p:cNvSpPr>
                      <a:spLocks noChangeShapeType="1"/>
                    </p:cNvSpPr>
                    <p:nvPr/>
                  </p:nvSpPr>
                  <p:spPr bwMode="auto">
                    <a:xfrm>
                      <a:off x="1692" y="2171"/>
                      <a:ext cx="80" cy="11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83" name="Line 154"/>
                  <p:cNvSpPr>
                    <a:spLocks noChangeShapeType="1"/>
                  </p:cNvSpPr>
                  <p:nvPr/>
                </p:nvSpPr>
                <p:spPr bwMode="auto">
                  <a:xfrm flipH="1">
                    <a:off x="2375" y="2136"/>
                    <a:ext cx="106"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84" name="Oval 155"/>
                  <p:cNvSpPr>
                    <a:spLocks noChangeArrowheads="1"/>
                  </p:cNvSpPr>
                  <p:nvPr/>
                </p:nvSpPr>
                <p:spPr bwMode="auto">
                  <a:xfrm>
                    <a:off x="2181" y="2294"/>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3</a:t>
                    </a:r>
                  </a:p>
                </p:txBody>
              </p:sp>
            </p:grpSp>
            <p:sp>
              <p:nvSpPr>
                <p:cNvPr id="60480" name="Oval 156"/>
                <p:cNvSpPr>
                  <a:spLocks noChangeArrowheads="1"/>
                </p:cNvSpPr>
                <p:nvPr/>
              </p:nvSpPr>
              <p:spPr bwMode="auto">
                <a:xfrm>
                  <a:off x="3440" y="2755"/>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8</a:t>
                  </a:r>
                </a:p>
              </p:txBody>
            </p:sp>
            <p:sp>
              <p:nvSpPr>
                <p:cNvPr id="60481" name="Line 157"/>
                <p:cNvSpPr>
                  <a:spLocks noChangeShapeType="1"/>
                </p:cNvSpPr>
                <p:nvPr/>
              </p:nvSpPr>
              <p:spPr bwMode="auto">
                <a:xfrm>
                  <a:off x="3447" y="2588"/>
                  <a:ext cx="89"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77" name="Oval 158"/>
              <p:cNvSpPr>
                <a:spLocks noChangeArrowheads="1"/>
              </p:cNvSpPr>
              <p:nvPr/>
            </p:nvSpPr>
            <p:spPr bwMode="auto">
              <a:xfrm>
                <a:off x="4866" y="2640"/>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12</a:t>
                </a:r>
              </a:p>
            </p:txBody>
          </p:sp>
          <p:sp>
            <p:nvSpPr>
              <p:cNvPr id="60478" name="Line 159"/>
              <p:cNvSpPr>
                <a:spLocks noChangeShapeType="1"/>
              </p:cNvSpPr>
              <p:nvPr/>
            </p:nvSpPr>
            <p:spPr bwMode="auto">
              <a:xfrm flipH="1">
                <a:off x="4936" y="2464"/>
                <a:ext cx="80" cy="17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74" name="Oval 160"/>
            <p:cNvSpPr>
              <a:spLocks noChangeArrowheads="1"/>
            </p:cNvSpPr>
            <p:nvPr/>
          </p:nvSpPr>
          <p:spPr bwMode="auto">
            <a:xfrm>
              <a:off x="152" y="344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2</a:t>
              </a:r>
            </a:p>
          </p:txBody>
        </p:sp>
        <p:sp>
          <p:nvSpPr>
            <p:cNvPr id="60475" name="Line 161"/>
            <p:cNvSpPr>
              <a:spLocks noChangeShapeType="1"/>
            </p:cNvSpPr>
            <p:nvPr/>
          </p:nvSpPr>
          <p:spPr bwMode="auto">
            <a:xfrm flipH="1">
              <a:off x="319" y="3270"/>
              <a:ext cx="53" cy="16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443" name="Line 163"/>
          <p:cNvSpPr>
            <a:spLocks noChangeShapeType="1"/>
          </p:cNvSpPr>
          <p:nvPr/>
        </p:nvSpPr>
        <p:spPr bwMode="auto">
          <a:xfrm>
            <a:off x="1895475" y="4165600"/>
            <a:ext cx="604838" cy="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462" name="Group 182"/>
          <p:cNvGrpSpPr>
            <a:grpSpLocks/>
          </p:cNvGrpSpPr>
          <p:nvPr/>
        </p:nvGrpSpPr>
        <p:grpSpPr bwMode="auto">
          <a:xfrm>
            <a:off x="2328863" y="3949700"/>
            <a:ext cx="1585912" cy="2405063"/>
            <a:chOff x="1467" y="2488"/>
            <a:chExt cx="999" cy="1515"/>
          </a:xfrm>
        </p:grpSpPr>
        <p:grpSp>
          <p:nvGrpSpPr>
            <p:cNvPr id="60455" name="Group 164"/>
            <p:cNvGrpSpPr>
              <a:grpSpLocks/>
            </p:cNvGrpSpPr>
            <p:nvPr/>
          </p:nvGrpSpPr>
          <p:grpSpPr bwMode="auto">
            <a:xfrm>
              <a:off x="1467" y="2488"/>
              <a:ext cx="999" cy="1105"/>
              <a:chOff x="152" y="2618"/>
              <a:chExt cx="999" cy="1105"/>
            </a:xfrm>
          </p:grpSpPr>
          <p:grpSp>
            <p:nvGrpSpPr>
              <p:cNvPr id="60458" name="Group 165"/>
              <p:cNvGrpSpPr>
                <a:grpSpLocks/>
              </p:cNvGrpSpPr>
              <p:nvPr/>
            </p:nvGrpSpPr>
            <p:grpSpPr bwMode="auto">
              <a:xfrm>
                <a:off x="339" y="2618"/>
                <a:ext cx="812" cy="1105"/>
                <a:chOff x="4350" y="1825"/>
                <a:chExt cx="812" cy="1105"/>
              </a:xfrm>
            </p:grpSpPr>
            <p:grpSp>
              <p:nvGrpSpPr>
                <p:cNvPr id="60461" name="Group 166"/>
                <p:cNvGrpSpPr>
                  <a:grpSpLocks/>
                </p:cNvGrpSpPr>
                <p:nvPr/>
              </p:nvGrpSpPr>
              <p:grpSpPr bwMode="auto">
                <a:xfrm>
                  <a:off x="4350" y="1825"/>
                  <a:ext cx="751" cy="1105"/>
                  <a:chOff x="3240" y="1919"/>
                  <a:chExt cx="751" cy="1105"/>
                </a:xfrm>
              </p:grpSpPr>
              <p:grpSp>
                <p:nvGrpSpPr>
                  <p:cNvPr id="60464" name="Group 167"/>
                  <p:cNvGrpSpPr>
                    <a:grpSpLocks/>
                  </p:cNvGrpSpPr>
                  <p:nvPr/>
                </p:nvGrpSpPr>
                <p:grpSpPr bwMode="auto">
                  <a:xfrm>
                    <a:off x="3240" y="1919"/>
                    <a:ext cx="751" cy="682"/>
                    <a:chOff x="2181" y="1881"/>
                    <a:chExt cx="751" cy="682"/>
                  </a:xfrm>
                </p:grpSpPr>
                <p:grpSp>
                  <p:nvGrpSpPr>
                    <p:cNvPr id="60467" name="Group 168"/>
                    <p:cNvGrpSpPr>
                      <a:grpSpLocks/>
                    </p:cNvGrpSpPr>
                    <p:nvPr/>
                  </p:nvGrpSpPr>
                  <p:grpSpPr bwMode="auto">
                    <a:xfrm>
                      <a:off x="2398" y="1881"/>
                      <a:ext cx="534" cy="642"/>
                      <a:chOff x="1473" y="1913"/>
                      <a:chExt cx="534" cy="642"/>
                    </a:xfrm>
                  </p:grpSpPr>
                  <p:sp>
                    <p:nvSpPr>
                      <p:cNvPr id="60470" name="Oval 169"/>
                      <p:cNvSpPr>
                        <a:spLocks noChangeArrowheads="1"/>
                      </p:cNvSpPr>
                      <p:nvPr/>
                    </p:nvSpPr>
                    <p:spPr bwMode="auto">
                      <a:xfrm>
                        <a:off x="1473" y="1913"/>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10</a:t>
                        </a:r>
                      </a:p>
                    </p:txBody>
                  </p:sp>
                  <p:sp>
                    <p:nvSpPr>
                      <p:cNvPr id="60471" name="Oval 170"/>
                      <p:cNvSpPr>
                        <a:spLocks noChangeArrowheads="1"/>
                      </p:cNvSpPr>
                      <p:nvPr/>
                    </p:nvSpPr>
                    <p:spPr bwMode="auto">
                      <a:xfrm>
                        <a:off x="1711" y="228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18</a:t>
                        </a:r>
                      </a:p>
                    </p:txBody>
                  </p:sp>
                  <p:sp>
                    <p:nvSpPr>
                      <p:cNvPr id="60472" name="Line 171"/>
                      <p:cNvSpPr>
                        <a:spLocks noChangeShapeType="1"/>
                      </p:cNvSpPr>
                      <p:nvPr/>
                    </p:nvSpPr>
                    <p:spPr bwMode="auto">
                      <a:xfrm>
                        <a:off x="1692" y="2171"/>
                        <a:ext cx="80" cy="11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68" name="Line 172"/>
                    <p:cNvSpPr>
                      <a:spLocks noChangeShapeType="1"/>
                    </p:cNvSpPr>
                    <p:nvPr/>
                  </p:nvSpPr>
                  <p:spPr bwMode="auto">
                    <a:xfrm flipH="1">
                      <a:off x="2375" y="2136"/>
                      <a:ext cx="106"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69" name="Oval 173"/>
                    <p:cNvSpPr>
                      <a:spLocks noChangeArrowheads="1"/>
                    </p:cNvSpPr>
                    <p:nvPr/>
                  </p:nvSpPr>
                  <p:spPr bwMode="auto">
                    <a:xfrm>
                      <a:off x="2181" y="2294"/>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3</a:t>
                      </a:r>
                    </a:p>
                  </p:txBody>
                </p:sp>
              </p:grpSp>
              <p:sp>
                <p:nvSpPr>
                  <p:cNvPr id="60465" name="Oval 174"/>
                  <p:cNvSpPr>
                    <a:spLocks noChangeArrowheads="1"/>
                  </p:cNvSpPr>
                  <p:nvPr/>
                </p:nvSpPr>
                <p:spPr bwMode="auto">
                  <a:xfrm>
                    <a:off x="3440" y="2755"/>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8</a:t>
                    </a:r>
                  </a:p>
                </p:txBody>
              </p:sp>
              <p:sp>
                <p:nvSpPr>
                  <p:cNvPr id="60466" name="Line 175"/>
                  <p:cNvSpPr>
                    <a:spLocks noChangeShapeType="1"/>
                  </p:cNvSpPr>
                  <p:nvPr/>
                </p:nvSpPr>
                <p:spPr bwMode="auto">
                  <a:xfrm>
                    <a:off x="3447" y="2588"/>
                    <a:ext cx="89"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62" name="Oval 176"/>
                <p:cNvSpPr>
                  <a:spLocks noChangeArrowheads="1"/>
                </p:cNvSpPr>
                <p:nvPr/>
              </p:nvSpPr>
              <p:spPr bwMode="auto">
                <a:xfrm>
                  <a:off x="4866" y="2640"/>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12</a:t>
                  </a:r>
                </a:p>
              </p:txBody>
            </p:sp>
            <p:sp>
              <p:nvSpPr>
                <p:cNvPr id="60463" name="Line 177"/>
                <p:cNvSpPr>
                  <a:spLocks noChangeShapeType="1"/>
                </p:cNvSpPr>
                <p:nvPr/>
              </p:nvSpPr>
              <p:spPr bwMode="auto">
                <a:xfrm flipH="1">
                  <a:off x="4936" y="2464"/>
                  <a:ext cx="80" cy="17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59" name="Oval 178"/>
              <p:cNvSpPr>
                <a:spLocks noChangeArrowheads="1"/>
              </p:cNvSpPr>
              <p:nvPr/>
            </p:nvSpPr>
            <p:spPr bwMode="auto">
              <a:xfrm>
                <a:off x="152" y="344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2</a:t>
                </a:r>
              </a:p>
            </p:txBody>
          </p:sp>
          <p:sp>
            <p:nvSpPr>
              <p:cNvPr id="60460" name="Line 179"/>
              <p:cNvSpPr>
                <a:spLocks noChangeShapeType="1"/>
              </p:cNvSpPr>
              <p:nvPr/>
            </p:nvSpPr>
            <p:spPr bwMode="auto">
              <a:xfrm flipH="1">
                <a:off x="319" y="3270"/>
                <a:ext cx="53" cy="16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56" name="Oval 180"/>
            <p:cNvSpPr>
              <a:spLocks noChangeArrowheads="1"/>
            </p:cNvSpPr>
            <p:nvPr/>
          </p:nvSpPr>
          <p:spPr bwMode="auto">
            <a:xfrm>
              <a:off x="1747" y="3734"/>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7</a:t>
              </a:r>
            </a:p>
          </p:txBody>
        </p:sp>
        <p:sp>
          <p:nvSpPr>
            <p:cNvPr id="60457" name="Line 181"/>
            <p:cNvSpPr>
              <a:spLocks noChangeShapeType="1"/>
            </p:cNvSpPr>
            <p:nvPr/>
          </p:nvSpPr>
          <p:spPr bwMode="auto">
            <a:xfrm flipH="1">
              <a:off x="1905" y="3589"/>
              <a:ext cx="53" cy="15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463" name="Line 183"/>
          <p:cNvSpPr>
            <a:spLocks noChangeShapeType="1"/>
          </p:cNvSpPr>
          <p:nvPr/>
        </p:nvSpPr>
        <p:spPr bwMode="auto">
          <a:xfrm>
            <a:off x="3995738" y="4156075"/>
            <a:ext cx="604837" cy="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485" name="Group 205"/>
          <p:cNvGrpSpPr>
            <a:grpSpLocks/>
          </p:cNvGrpSpPr>
          <p:nvPr/>
        </p:nvGrpSpPr>
        <p:grpSpPr bwMode="auto">
          <a:xfrm>
            <a:off x="3997325" y="3898900"/>
            <a:ext cx="1779588" cy="2959100"/>
            <a:chOff x="2518" y="2456"/>
            <a:chExt cx="1121" cy="1864"/>
          </a:xfrm>
        </p:grpSpPr>
        <p:grpSp>
          <p:nvGrpSpPr>
            <p:cNvPr id="60434" name="Group 184"/>
            <p:cNvGrpSpPr>
              <a:grpSpLocks/>
            </p:cNvGrpSpPr>
            <p:nvPr/>
          </p:nvGrpSpPr>
          <p:grpSpPr bwMode="auto">
            <a:xfrm>
              <a:off x="2640" y="2456"/>
              <a:ext cx="999" cy="1515"/>
              <a:chOff x="1467" y="2488"/>
              <a:chExt cx="999" cy="1515"/>
            </a:xfrm>
          </p:grpSpPr>
          <p:grpSp>
            <p:nvGrpSpPr>
              <p:cNvPr id="60437" name="Group 185"/>
              <p:cNvGrpSpPr>
                <a:grpSpLocks/>
              </p:cNvGrpSpPr>
              <p:nvPr/>
            </p:nvGrpSpPr>
            <p:grpSpPr bwMode="auto">
              <a:xfrm>
                <a:off x="1467" y="2488"/>
                <a:ext cx="999" cy="1105"/>
                <a:chOff x="152" y="2618"/>
                <a:chExt cx="999" cy="1105"/>
              </a:xfrm>
            </p:grpSpPr>
            <p:grpSp>
              <p:nvGrpSpPr>
                <p:cNvPr id="60440" name="Group 186"/>
                <p:cNvGrpSpPr>
                  <a:grpSpLocks/>
                </p:cNvGrpSpPr>
                <p:nvPr/>
              </p:nvGrpSpPr>
              <p:grpSpPr bwMode="auto">
                <a:xfrm>
                  <a:off x="339" y="2618"/>
                  <a:ext cx="812" cy="1105"/>
                  <a:chOff x="4350" y="1825"/>
                  <a:chExt cx="812" cy="1105"/>
                </a:xfrm>
              </p:grpSpPr>
              <p:grpSp>
                <p:nvGrpSpPr>
                  <p:cNvPr id="60443" name="Group 187"/>
                  <p:cNvGrpSpPr>
                    <a:grpSpLocks/>
                  </p:cNvGrpSpPr>
                  <p:nvPr/>
                </p:nvGrpSpPr>
                <p:grpSpPr bwMode="auto">
                  <a:xfrm>
                    <a:off x="4350" y="1825"/>
                    <a:ext cx="751" cy="1105"/>
                    <a:chOff x="3240" y="1919"/>
                    <a:chExt cx="751" cy="1105"/>
                  </a:xfrm>
                </p:grpSpPr>
                <p:grpSp>
                  <p:nvGrpSpPr>
                    <p:cNvPr id="60446" name="Group 188"/>
                    <p:cNvGrpSpPr>
                      <a:grpSpLocks/>
                    </p:cNvGrpSpPr>
                    <p:nvPr/>
                  </p:nvGrpSpPr>
                  <p:grpSpPr bwMode="auto">
                    <a:xfrm>
                      <a:off x="3240" y="1919"/>
                      <a:ext cx="751" cy="682"/>
                      <a:chOff x="2181" y="1881"/>
                      <a:chExt cx="751" cy="682"/>
                    </a:xfrm>
                  </p:grpSpPr>
                  <p:grpSp>
                    <p:nvGrpSpPr>
                      <p:cNvPr id="60449" name="Group 189"/>
                      <p:cNvGrpSpPr>
                        <a:grpSpLocks/>
                      </p:cNvGrpSpPr>
                      <p:nvPr/>
                    </p:nvGrpSpPr>
                    <p:grpSpPr bwMode="auto">
                      <a:xfrm>
                        <a:off x="2398" y="1881"/>
                        <a:ext cx="534" cy="642"/>
                        <a:chOff x="1473" y="1913"/>
                        <a:chExt cx="534" cy="642"/>
                      </a:xfrm>
                    </p:grpSpPr>
                    <p:sp>
                      <p:nvSpPr>
                        <p:cNvPr id="60452" name="Oval 190"/>
                        <p:cNvSpPr>
                          <a:spLocks noChangeArrowheads="1"/>
                        </p:cNvSpPr>
                        <p:nvPr/>
                      </p:nvSpPr>
                      <p:spPr bwMode="auto">
                        <a:xfrm>
                          <a:off x="1473" y="1913"/>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10</a:t>
                          </a:r>
                        </a:p>
                      </p:txBody>
                    </p:sp>
                    <p:sp>
                      <p:nvSpPr>
                        <p:cNvPr id="60453" name="Oval 191"/>
                        <p:cNvSpPr>
                          <a:spLocks noChangeArrowheads="1"/>
                        </p:cNvSpPr>
                        <p:nvPr/>
                      </p:nvSpPr>
                      <p:spPr bwMode="auto">
                        <a:xfrm>
                          <a:off x="1711" y="228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18</a:t>
                          </a:r>
                        </a:p>
                      </p:txBody>
                    </p:sp>
                    <p:sp>
                      <p:nvSpPr>
                        <p:cNvPr id="60454" name="Line 192"/>
                        <p:cNvSpPr>
                          <a:spLocks noChangeShapeType="1"/>
                        </p:cNvSpPr>
                        <p:nvPr/>
                      </p:nvSpPr>
                      <p:spPr bwMode="auto">
                        <a:xfrm>
                          <a:off x="1692" y="2171"/>
                          <a:ext cx="80" cy="116"/>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50" name="Line 193"/>
                      <p:cNvSpPr>
                        <a:spLocks noChangeShapeType="1"/>
                      </p:cNvSpPr>
                      <p:nvPr/>
                    </p:nvSpPr>
                    <p:spPr bwMode="auto">
                      <a:xfrm flipH="1">
                        <a:off x="2375" y="2136"/>
                        <a:ext cx="106"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1" name="Oval 194"/>
                      <p:cNvSpPr>
                        <a:spLocks noChangeArrowheads="1"/>
                      </p:cNvSpPr>
                      <p:nvPr/>
                    </p:nvSpPr>
                    <p:spPr bwMode="auto">
                      <a:xfrm>
                        <a:off x="2181" y="2294"/>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3</a:t>
                        </a:r>
                      </a:p>
                    </p:txBody>
                  </p:sp>
                </p:grpSp>
                <p:sp>
                  <p:nvSpPr>
                    <p:cNvPr id="60447" name="Oval 195"/>
                    <p:cNvSpPr>
                      <a:spLocks noChangeArrowheads="1"/>
                    </p:cNvSpPr>
                    <p:nvPr/>
                  </p:nvSpPr>
                  <p:spPr bwMode="auto">
                    <a:xfrm>
                      <a:off x="3440" y="2755"/>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8</a:t>
                      </a:r>
                    </a:p>
                  </p:txBody>
                </p:sp>
                <p:sp>
                  <p:nvSpPr>
                    <p:cNvPr id="60448" name="Line 196"/>
                    <p:cNvSpPr>
                      <a:spLocks noChangeShapeType="1"/>
                    </p:cNvSpPr>
                    <p:nvPr/>
                  </p:nvSpPr>
                  <p:spPr bwMode="auto">
                    <a:xfrm>
                      <a:off x="3447" y="2588"/>
                      <a:ext cx="89" cy="15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44" name="Oval 197"/>
                  <p:cNvSpPr>
                    <a:spLocks noChangeArrowheads="1"/>
                  </p:cNvSpPr>
                  <p:nvPr/>
                </p:nvSpPr>
                <p:spPr bwMode="auto">
                  <a:xfrm>
                    <a:off x="4866" y="2640"/>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12</a:t>
                    </a:r>
                  </a:p>
                </p:txBody>
              </p:sp>
              <p:sp>
                <p:nvSpPr>
                  <p:cNvPr id="60445" name="Line 198"/>
                  <p:cNvSpPr>
                    <a:spLocks noChangeShapeType="1"/>
                  </p:cNvSpPr>
                  <p:nvPr/>
                </p:nvSpPr>
                <p:spPr bwMode="auto">
                  <a:xfrm flipH="1">
                    <a:off x="4936" y="2464"/>
                    <a:ext cx="80" cy="17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41" name="Oval 199"/>
                <p:cNvSpPr>
                  <a:spLocks noChangeArrowheads="1"/>
                </p:cNvSpPr>
                <p:nvPr/>
              </p:nvSpPr>
              <p:spPr bwMode="auto">
                <a:xfrm>
                  <a:off x="152" y="3446"/>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2</a:t>
                  </a:r>
                </a:p>
              </p:txBody>
            </p:sp>
            <p:sp>
              <p:nvSpPr>
                <p:cNvPr id="60442" name="Line 200"/>
                <p:cNvSpPr>
                  <a:spLocks noChangeShapeType="1"/>
                </p:cNvSpPr>
                <p:nvPr/>
              </p:nvSpPr>
              <p:spPr bwMode="auto">
                <a:xfrm flipH="1">
                  <a:off x="319" y="3270"/>
                  <a:ext cx="53" cy="16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38" name="Oval 201"/>
              <p:cNvSpPr>
                <a:spLocks noChangeArrowheads="1"/>
              </p:cNvSpPr>
              <p:nvPr/>
            </p:nvSpPr>
            <p:spPr bwMode="auto">
              <a:xfrm>
                <a:off x="1747" y="3734"/>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7</a:t>
                </a:r>
              </a:p>
            </p:txBody>
          </p:sp>
          <p:sp>
            <p:nvSpPr>
              <p:cNvPr id="60439" name="Line 202"/>
              <p:cNvSpPr>
                <a:spLocks noChangeShapeType="1"/>
              </p:cNvSpPr>
              <p:nvPr/>
            </p:nvSpPr>
            <p:spPr bwMode="auto">
              <a:xfrm flipH="1">
                <a:off x="1905" y="3589"/>
                <a:ext cx="53" cy="15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35" name="Oval 203"/>
            <p:cNvSpPr>
              <a:spLocks noChangeArrowheads="1"/>
            </p:cNvSpPr>
            <p:nvPr/>
          </p:nvSpPr>
          <p:spPr bwMode="auto">
            <a:xfrm>
              <a:off x="2518" y="4051"/>
              <a:ext cx="296" cy="269"/>
            </a:xfrm>
            <a:prstGeom prst="ellipse">
              <a:avLst/>
            </a:prstGeom>
            <a:solidFill>
              <a:srgbClr val="FFFF99"/>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b="1">
                  <a:solidFill>
                    <a:srgbClr val="000066"/>
                  </a:solidFill>
                </a:rPr>
                <a:t>3</a:t>
              </a:r>
            </a:p>
          </p:txBody>
        </p:sp>
        <p:sp>
          <p:nvSpPr>
            <p:cNvPr id="60436" name="Line 204"/>
            <p:cNvSpPr>
              <a:spLocks noChangeShapeType="1"/>
            </p:cNvSpPr>
            <p:nvPr/>
          </p:nvSpPr>
          <p:spPr bwMode="auto">
            <a:xfrm flipH="1">
              <a:off x="2783" y="3952"/>
              <a:ext cx="168" cy="11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 calcmode="lin" valueType="num">
                                      <p:cBhvr additive="base">
                                        <p:cTn id="7" dur="500" fill="hold"/>
                                        <p:tgtEl>
                                          <p:spTgt spid="225284"/>
                                        </p:tgtEl>
                                        <p:attrNameLst>
                                          <p:attrName>ppt_x</p:attrName>
                                        </p:attrNameLst>
                                      </p:cBhvr>
                                      <p:tavLst>
                                        <p:tav tm="0">
                                          <p:val>
                                            <p:strVal val="0-#ppt_w/2"/>
                                          </p:val>
                                        </p:tav>
                                        <p:tav tm="100000">
                                          <p:val>
                                            <p:strVal val="#ppt_x"/>
                                          </p:val>
                                        </p:tav>
                                      </p:tavLst>
                                    </p:anim>
                                    <p:anim calcmode="lin" valueType="num">
                                      <p:cBhvr additive="base">
                                        <p:cTn id="8" dur="500" fill="hold"/>
                                        <p:tgtEl>
                                          <p:spTgt spid="2252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381"/>
                                        </p:tgtEl>
                                        <p:attrNameLst>
                                          <p:attrName>style.visibility</p:attrName>
                                        </p:attrNameLst>
                                      </p:cBhvr>
                                      <p:to>
                                        <p:strVal val="visible"/>
                                      </p:to>
                                    </p:set>
                                    <p:animEffect transition="in" filter="blinds(horizontal)">
                                      <p:cBhvr>
                                        <p:cTn id="13" dur="500"/>
                                        <p:tgtEl>
                                          <p:spTgt spid="2253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5386"/>
                                        </p:tgtEl>
                                        <p:attrNameLst>
                                          <p:attrName>style.visibility</p:attrName>
                                        </p:attrNameLst>
                                      </p:cBhvr>
                                      <p:to>
                                        <p:strVal val="visible"/>
                                      </p:to>
                                    </p:set>
                                    <p:animEffect transition="in" filter="blinds(horizontal)">
                                      <p:cBhvr>
                                        <p:cTn id="18" dur="500"/>
                                        <p:tgtEl>
                                          <p:spTgt spid="2253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5385"/>
                                        </p:tgtEl>
                                        <p:attrNameLst>
                                          <p:attrName>style.visibility</p:attrName>
                                        </p:attrNameLst>
                                      </p:cBhvr>
                                      <p:to>
                                        <p:strVal val="visible"/>
                                      </p:to>
                                    </p:set>
                                    <p:animEffect transition="in" filter="blinds(horizontal)">
                                      <p:cBhvr>
                                        <p:cTn id="23" dur="500"/>
                                        <p:tgtEl>
                                          <p:spTgt spid="2253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25393"/>
                                        </p:tgtEl>
                                        <p:attrNameLst>
                                          <p:attrName>style.visibility</p:attrName>
                                        </p:attrNameLst>
                                      </p:cBhvr>
                                      <p:to>
                                        <p:strVal val="visible"/>
                                      </p:to>
                                    </p:set>
                                    <p:animEffect transition="in" filter="blinds(horizontal)">
                                      <p:cBhvr>
                                        <p:cTn id="28" dur="500"/>
                                        <p:tgtEl>
                                          <p:spTgt spid="2253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5401"/>
                                        </p:tgtEl>
                                        <p:attrNameLst>
                                          <p:attrName>style.visibility</p:attrName>
                                        </p:attrNameLst>
                                      </p:cBhvr>
                                      <p:to>
                                        <p:strVal val="visible"/>
                                      </p:to>
                                    </p:set>
                                    <p:animEffect transition="in" filter="blinds(horizontal)">
                                      <p:cBhvr>
                                        <p:cTn id="33" dur="500"/>
                                        <p:tgtEl>
                                          <p:spTgt spid="22540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25411"/>
                                        </p:tgtEl>
                                        <p:attrNameLst>
                                          <p:attrName>style.visibility</p:attrName>
                                        </p:attrNameLst>
                                      </p:cBhvr>
                                      <p:to>
                                        <p:strVal val="visible"/>
                                      </p:to>
                                    </p:set>
                                    <p:animEffect transition="in" filter="blinds(horizontal)">
                                      <p:cBhvr>
                                        <p:cTn id="38" dur="500"/>
                                        <p:tgtEl>
                                          <p:spTgt spid="2254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5412"/>
                                        </p:tgtEl>
                                        <p:attrNameLst>
                                          <p:attrName>style.visibility</p:attrName>
                                        </p:attrNameLst>
                                      </p:cBhvr>
                                      <p:to>
                                        <p:strVal val="visible"/>
                                      </p:to>
                                    </p:set>
                                    <p:animEffect transition="in" filter="blinds(horizontal)">
                                      <p:cBhvr>
                                        <p:cTn id="43" dur="500"/>
                                        <p:tgtEl>
                                          <p:spTgt spid="2254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25425"/>
                                        </p:tgtEl>
                                        <p:attrNameLst>
                                          <p:attrName>style.visibility</p:attrName>
                                        </p:attrNameLst>
                                      </p:cBhvr>
                                      <p:to>
                                        <p:strVal val="visible"/>
                                      </p:to>
                                    </p:set>
                                    <p:animEffect transition="in" filter="blinds(horizontal)">
                                      <p:cBhvr>
                                        <p:cTn id="48" dur="500"/>
                                        <p:tgtEl>
                                          <p:spTgt spid="22542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25426"/>
                                        </p:tgtEl>
                                        <p:attrNameLst>
                                          <p:attrName>style.visibility</p:attrName>
                                        </p:attrNameLst>
                                      </p:cBhvr>
                                      <p:to>
                                        <p:strVal val="visible"/>
                                      </p:to>
                                    </p:set>
                                    <p:animEffect transition="in" filter="blinds(horizontal)">
                                      <p:cBhvr>
                                        <p:cTn id="53" dur="500"/>
                                        <p:tgtEl>
                                          <p:spTgt spid="2254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25442"/>
                                        </p:tgtEl>
                                        <p:attrNameLst>
                                          <p:attrName>style.visibility</p:attrName>
                                        </p:attrNameLst>
                                      </p:cBhvr>
                                      <p:to>
                                        <p:strVal val="visible"/>
                                      </p:to>
                                    </p:set>
                                    <p:animEffect transition="in" filter="blinds(horizontal)">
                                      <p:cBhvr>
                                        <p:cTn id="58" dur="500"/>
                                        <p:tgtEl>
                                          <p:spTgt spid="22544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25443"/>
                                        </p:tgtEl>
                                        <p:attrNameLst>
                                          <p:attrName>style.visibility</p:attrName>
                                        </p:attrNameLst>
                                      </p:cBhvr>
                                      <p:to>
                                        <p:strVal val="visible"/>
                                      </p:to>
                                    </p:set>
                                    <p:animEffect transition="in" filter="blinds(horizontal)">
                                      <p:cBhvr>
                                        <p:cTn id="63" dur="500"/>
                                        <p:tgtEl>
                                          <p:spTgt spid="22544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25462"/>
                                        </p:tgtEl>
                                        <p:attrNameLst>
                                          <p:attrName>style.visibility</p:attrName>
                                        </p:attrNameLst>
                                      </p:cBhvr>
                                      <p:to>
                                        <p:strVal val="visible"/>
                                      </p:to>
                                    </p:set>
                                    <p:animEffect transition="in" filter="blinds(horizontal)">
                                      <p:cBhvr>
                                        <p:cTn id="68" dur="500"/>
                                        <p:tgtEl>
                                          <p:spTgt spid="22546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25463"/>
                                        </p:tgtEl>
                                        <p:attrNameLst>
                                          <p:attrName>style.visibility</p:attrName>
                                        </p:attrNameLst>
                                      </p:cBhvr>
                                      <p:to>
                                        <p:strVal val="visible"/>
                                      </p:to>
                                    </p:set>
                                    <p:animEffect transition="in" filter="blinds(horizontal)">
                                      <p:cBhvr>
                                        <p:cTn id="73" dur="500"/>
                                        <p:tgtEl>
                                          <p:spTgt spid="22546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225485"/>
                                        </p:tgtEl>
                                        <p:attrNameLst>
                                          <p:attrName>style.visibility</p:attrName>
                                        </p:attrNameLst>
                                      </p:cBhvr>
                                      <p:to>
                                        <p:strVal val="visible"/>
                                      </p:to>
                                    </p:set>
                                    <p:animEffect transition="in" filter="blinds(horizontal)">
                                      <p:cBhvr>
                                        <p:cTn id="78" dur="500"/>
                                        <p:tgtEl>
                                          <p:spTgt spid="225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nimBg="1" autoUpdateAnimBg="0"/>
      <p:bldP spid="225381" grpId="0" animBg="1"/>
      <p:bldP spid="225385" grpId="0" animBg="1"/>
      <p:bldP spid="225401" grpId="0" animBg="1"/>
      <p:bldP spid="225412" grpId="0" animBg="1"/>
      <p:bldP spid="225426" grpId="0" animBg="1"/>
      <p:bldP spid="225443" grpId="0" animBg="1"/>
      <p:bldP spid="22546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42938" y="823913"/>
            <a:ext cx="8501062" cy="5467350"/>
          </a:xfrm>
        </p:spPr>
        <p:txBody>
          <a:bodyPr/>
          <a:lstStyle/>
          <a:p>
            <a:pPr eaLnBrk="1" hangingPunct="1"/>
            <a:r>
              <a:rPr lang="zh-CN" altLang="en-US" dirty="0" smtClean="0"/>
              <a:t>树的基本术语</a:t>
            </a:r>
          </a:p>
          <a:p>
            <a:pPr lvl="1" eaLnBrk="1" hangingPunct="1"/>
            <a:r>
              <a:rPr lang="zh-CN" altLang="en-US" dirty="0" smtClean="0"/>
              <a:t>结点</a:t>
            </a:r>
            <a:r>
              <a:rPr lang="en-US" altLang="zh-CN" dirty="0" smtClean="0"/>
              <a:t>(node)</a:t>
            </a:r>
          </a:p>
          <a:p>
            <a:pPr lvl="2" eaLnBrk="1" hangingPunct="1"/>
            <a:r>
              <a:rPr lang="zh-CN" altLang="en-US" dirty="0" smtClean="0"/>
              <a:t>表示树中的元素</a:t>
            </a:r>
          </a:p>
          <a:p>
            <a:pPr lvl="2" eaLnBrk="1" hangingPunct="1"/>
            <a:r>
              <a:rPr lang="zh-CN" altLang="en-US" dirty="0" smtClean="0"/>
              <a:t>包括数据项</a:t>
            </a:r>
            <a:r>
              <a:rPr lang="zh-CN" altLang="en-US" dirty="0"/>
              <a:t>和</a:t>
            </a:r>
            <a:r>
              <a:rPr lang="zh-CN" altLang="en-US" dirty="0" smtClean="0"/>
              <a:t>若干指向其子树的分支</a:t>
            </a:r>
          </a:p>
          <a:p>
            <a:pPr lvl="2" eaLnBrk="1" hangingPunct="1"/>
            <a:r>
              <a:rPr lang="zh-CN" altLang="en-US" dirty="0" smtClean="0">
                <a:latin typeface="Times New Roman" pitchFamily="18" charset="0"/>
              </a:rPr>
              <a:t>例如： </a:t>
            </a:r>
            <a:r>
              <a:rPr lang="en-US" altLang="zh-CN"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B</a:t>
            </a:r>
            <a:r>
              <a:rPr lang="zh-CN" altLang="en-US" dirty="0">
                <a:latin typeface="Times New Roman" pitchFamily="18" charset="0"/>
              </a:rPr>
              <a:t>、</a:t>
            </a:r>
            <a:r>
              <a:rPr lang="en-US" altLang="zh-CN" dirty="0" smtClean="0">
                <a:latin typeface="Times New Roman" pitchFamily="18" charset="0"/>
              </a:rPr>
              <a:t>C</a:t>
            </a:r>
            <a:r>
              <a:rPr lang="zh-CN" altLang="en-US" dirty="0">
                <a:latin typeface="Times New Roman" pitchFamily="18" charset="0"/>
              </a:rPr>
              <a:t>、</a:t>
            </a:r>
            <a:r>
              <a:rPr lang="en-US" altLang="zh-CN" dirty="0" smtClean="0">
                <a:latin typeface="Times New Roman" pitchFamily="18" charset="0"/>
              </a:rPr>
              <a:t>D</a:t>
            </a:r>
            <a:r>
              <a:rPr lang="zh-CN" altLang="en-US" dirty="0" smtClean="0">
                <a:latin typeface="Times New Roman" pitchFamily="18" charset="0"/>
              </a:rPr>
              <a:t>等</a:t>
            </a:r>
            <a:endParaRPr lang="zh-CN" altLang="en-US" dirty="0" smtClean="0"/>
          </a:p>
          <a:p>
            <a:pPr lvl="1" eaLnBrk="1" hangingPunct="1"/>
            <a:r>
              <a:rPr lang="zh-CN" altLang="en-US" dirty="0" smtClean="0"/>
              <a:t>结点的度</a:t>
            </a:r>
            <a:r>
              <a:rPr lang="en-US" altLang="zh-CN" dirty="0" smtClean="0"/>
              <a:t>(degree)</a:t>
            </a:r>
          </a:p>
          <a:p>
            <a:pPr lvl="2" eaLnBrk="1" hangingPunct="1"/>
            <a:r>
              <a:rPr lang="zh-CN" altLang="en-US" dirty="0" smtClean="0"/>
              <a:t>结点拥有的子树数</a:t>
            </a:r>
          </a:p>
          <a:p>
            <a:pPr lvl="2" eaLnBrk="1" hangingPunct="1"/>
            <a:r>
              <a:rPr lang="zh-CN" altLang="en-US" dirty="0">
                <a:latin typeface="Times New Roman" pitchFamily="18" charset="0"/>
              </a:rPr>
              <a:t>如结点</a:t>
            </a:r>
            <a:r>
              <a:rPr lang="en-US" altLang="zh-CN" dirty="0" smtClean="0">
                <a:latin typeface="Times New Roman" pitchFamily="18" charset="0"/>
              </a:rPr>
              <a:t>A</a:t>
            </a:r>
            <a:r>
              <a:rPr lang="zh-CN" altLang="en-US" dirty="0" smtClean="0">
                <a:latin typeface="Times New Roman" pitchFamily="18" charset="0"/>
              </a:rPr>
              <a:t>的度为</a:t>
            </a:r>
            <a:r>
              <a:rPr lang="en-US" altLang="zh-CN" dirty="0" smtClean="0">
                <a:latin typeface="Times New Roman" pitchFamily="18" charset="0"/>
              </a:rPr>
              <a:t>3</a:t>
            </a:r>
            <a:endParaRPr lang="en-US" altLang="zh-CN" dirty="0" smtClean="0"/>
          </a:p>
          <a:p>
            <a:pPr lvl="1" eaLnBrk="1" hangingPunct="1"/>
            <a:r>
              <a:rPr lang="zh-CN" altLang="en-US" dirty="0" smtClean="0"/>
              <a:t>叶子</a:t>
            </a:r>
            <a:r>
              <a:rPr lang="en-US" altLang="zh-CN" dirty="0" smtClean="0"/>
              <a:t>(leaf)</a:t>
            </a:r>
          </a:p>
          <a:p>
            <a:pPr lvl="2" eaLnBrk="1" hangingPunct="1"/>
            <a:r>
              <a:rPr lang="zh-CN" altLang="en-US" dirty="0" smtClean="0"/>
              <a:t>度为</a:t>
            </a:r>
            <a:r>
              <a:rPr lang="en-US" altLang="zh-CN" dirty="0" smtClean="0"/>
              <a:t>0</a:t>
            </a:r>
            <a:r>
              <a:rPr lang="zh-CN" altLang="en-US" dirty="0" smtClean="0"/>
              <a:t>的结点</a:t>
            </a:r>
            <a:r>
              <a:rPr lang="en-US" altLang="zh-CN" dirty="0" smtClean="0"/>
              <a:t>(</a:t>
            </a:r>
            <a:r>
              <a:rPr lang="zh-CN" altLang="en-US" dirty="0" smtClean="0"/>
              <a:t>无后继节点</a:t>
            </a:r>
            <a:r>
              <a:rPr lang="en-US" altLang="zh-CN" dirty="0" smtClean="0"/>
              <a:t>)</a:t>
            </a:r>
          </a:p>
          <a:p>
            <a:pPr lvl="2" eaLnBrk="1" hangingPunct="1"/>
            <a:r>
              <a:rPr lang="zh-CN" altLang="en-US" dirty="0" smtClean="0">
                <a:latin typeface="Times New Roman" pitchFamily="18" charset="0"/>
              </a:rPr>
              <a:t>如</a:t>
            </a:r>
            <a:r>
              <a:rPr lang="en-US" altLang="zh-CN" dirty="0" smtClean="0">
                <a:latin typeface="Times New Roman" pitchFamily="18" charset="0"/>
              </a:rPr>
              <a:t>K</a:t>
            </a:r>
            <a:r>
              <a:rPr lang="zh-CN" altLang="en-US" dirty="0">
                <a:latin typeface="Times New Roman" pitchFamily="18" charset="0"/>
              </a:rPr>
              <a:t>、</a:t>
            </a:r>
            <a:r>
              <a:rPr lang="en-US" altLang="zh-CN" dirty="0" smtClean="0">
                <a:latin typeface="Times New Roman" pitchFamily="18" charset="0"/>
              </a:rPr>
              <a:t>L</a:t>
            </a:r>
            <a:r>
              <a:rPr lang="zh-CN" altLang="en-US" dirty="0">
                <a:latin typeface="Times New Roman" pitchFamily="18" charset="0"/>
              </a:rPr>
              <a:t>、</a:t>
            </a:r>
            <a:r>
              <a:rPr lang="en-US" altLang="zh-CN" dirty="0" smtClean="0">
                <a:latin typeface="Times New Roman" pitchFamily="18" charset="0"/>
              </a:rPr>
              <a:t>M</a:t>
            </a:r>
          </a:p>
        </p:txBody>
      </p:sp>
      <p:grpSp>
        <p:nvGrpSpPr>
          <p:cNvPr id="7171" name="Group 13"/>
          <p:cNvGrpSpPr>
            <a:grpSpLocks/>
          </p:cNvGrpSpPr>
          <p:nvPr/>
        </p:nvGrpSpPr>
        <p:grpSpPr bwMode="auto">
          <a:xfrm>
            <a:off x="4684713" y="477838"/>
            <a:ext cx="4459287" cy="1885950"/>
            <a:chOff x="384" y="192"/>
            <a:chExt cx="4848" cy="2544"/>
          </a:xfrm>
        </p:grpSpPr>
        <p:sp>
          <p:nvSpPr>
            <p:cNvPr id="7172" name="Oval 14"/>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rPr>
                <a:t>A</a:t>
              </a:r>
              <a:endParaRPr kumimoji="1" lang="en-US" altLang="zh-CN" b="1"/>
            </a:p>
          </p:txBody>
        </p:sp>
        <p:sp>
          <p:nvSpPr>
            <p:cNvPr id="7173" name="Oval 15"/>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B</a:t>
              </a:r>
              <a:endParaRPr kumimoji="1" lang="en-US" altLang="zh-CN" b="1"/>
            </a:p>
          </p:txBody>
        </p:sp>
        <p:sp>
          <p:nvSpPr>
            <p:cNvPr id="7174" name="Oval 16"/>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C</a:t>
              </a:r>
              <a:endParaRPr kumimoji="1" lang="en-US" altLang="zh-CN" b="1"/>
            </a:p>
          </p:txBody>
        </p:sp>
        <p:sp>
          <p:nvSpPr>
            <p:cNvPr id="7175" name="Oval 17"/>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D</a:t>
              </a:r>
            </a:p>
          </p:txBody>
        </p:sp>
        <p:sp>
          <p:nvSpPr>
            <p:cNvPr id="7176" name="Oval 18"/>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E</a:t>
              </a:r>
              <a:endParaRPr kumimoji="1" lang="en-US" altLang="zh-CN" b="1"/>
            </a:p>
          </p:txBody>
        </p:sp>
        <p:sp>
          <p:nvSpPr>
            <p:cNvPr id="7177" name="Oval 19"/>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F</a:t>
              </a:r>
              <a:endParaRPr kumimoji="1" lang="en-US" altLang="zh-CN" b="1"/>
            </a:p>
          </p:txBody>
        </p:sp>
        <p:sp>
          <p:nvSpPr>
            <p:cNvPr id="7178" name="Oval 20"/>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G</a:t>
              </a:r>
              <a:endParaRPr kumimoji="1" lang="en-US" altLang="zh-CN" b="1"/>
            </a:p>
          </p:txBody>
        </p:sp>
        <p:sp>
          <p:nvSpPr>
            <p:cNvPr id="7179" name="Oval 21"/>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H</a:t>
              </a:r>
            </a:p>
          </p:txBody>
        </p:sp>
        <p:sp>
          <p:nvSpPr>
            <p:cNvPr id="7180" name="Oval 22"/>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I</a:t>
              </a:r>
            </a:p>
          </p:txBody>
        </p:sp>
        <p:sp>
          <p:nvSpPr>
            <p:cNvPr id="7181" name="Oval 23"/>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J</a:t>
              </a:r>
            </a:p>
          </p:txBody>
        </p:sp>
        <p:sp>
          <p:nvSpPr>
            <p:cNvPr id="7182" name="Oval 24"/>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M</a:t>
              </a:r>
            </a:p>
          </p:txBody>
        </p:sp>
        <p:sp>
          <p:nvSpPr>
            <p:cNvPr id="7183" name="Oval 25"/>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K</a:t>
              </a:r>
              <a:endParaRPr kumimoji="1" lang="en-US" altLang="zh-CN" b="1"/>
            </a:p>
          </p:txBody>
        </p:sp>
        <p:sp>
          <p:nvSpPr>
            <p:cNvPr id="7184" name="Oval 26"/>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L</a:t>
              </a:r>
              <a:endParaRPr kumimoji="1" lang="en-US" altLang="zh-CN" b="1"/>
            </a:p>
          </p:txBody>
        </p:sp>
        <p:sp>
          <p:nvSpPr>
            <p:cNvPr id="7185" name="Line 27"/>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6" name="Line 28"/>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7" name="Line 29"/>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 name="Line 30"/>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9" name="Line 31"/>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Line 32"/>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1" name="Line 33"/>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2" name="Line 34"/>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3" name="Line 35"/>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4" name="Line 36"/>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5" name="Line 37"/>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6" name="Line 38"/>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85344" y="841375"/>
            <a:ext cx="8973311" cy="5451475"/>
          </a:xfrm>
        </p:spPr>
        <p:txBody>
          <a:bodyPr/>
          <a:lstStyle/>
          <a:p>
            <a:pPr eaLnBrk="1" hangingPunct="1"/>
            <a:r>
              <a:rPr lang="zh-CN" altLang="en-US" dirty="0" smtClean="0"/>
              <a:t>哈夫曼树</a:t>
            </a:r>
            <a:r>
              <a:rPr lang="en-US" altLang="zh-CN" dirty="0" smtClean="0"/>
              <a:t>(Huffman)</a:t>
            </a:r>
            <a:r>
              <a:rPr lang="en-US" altLang="zh-CN" dirty="0" smtClean="0">
                <a:latin typeface="Arial" charset="0"/>
              </a:rPr>
              <a:t>——</a:t>
            </a:r>
            <a:r>
              <a:rPr lang="zh-CN" altLang="en-US" sz="2400" dirty="0" smtClean="0"/>
              <a:t>带权路径长度最短的树</a:t>
            </a:r>
            <a:endParaRPr lang="en-US" altLang="zh-CN" sz="2400" dirty="0" smtClean="0"/>
          </a:p>
          <a:p>
            <a:pPr lvl="1" eaLnBrk="1" hangingPunct="1"/>
            <a:r>
              <a:rPr lang="zh-CN" altLang="en-US" dirty="0"/>
              <a:t>最优二叉树</a:t>
            </a:r>
            <a:endParaRPr lang="zh-CN" altLang="en-US" dirty="0" smtClean="0"/>
          </a:p>
          <a:p>
            <a:pPr lvl="1" eaLnBrk="1" hangingPunct="1"/>
            <a:r>
              <a:rPr lang="zh-CN" altLang="en-US" dirty="0" smtClean="0"/>
              <a:t>定义</a:t>
            </a:r>
          </a:p>
          <a:p>
            <a:pPr lvl="2" eaLnBrk="1" hangingPunct="1"/>
            <a:r>
              <a:rPr lang="zh-CN" altLang="en-US" dirty="0" smtClean="0"/>
              <a:t>路径</a:t>
            </a:r>
          </a:p>
          <a:p>
            <a:pPr lvl="3" eaLnBrk="1" hangingPunct="1"/>
            <a:r>
              <a:rPr lang="zh-CN" altLang="en-US" dirty="0" smtClean="0"/>
              <a:t>从树中一个结点到另一个结点之间的分支构成这两个结点间的路径</a:t>
            </a:r>
          </a:p>
          <a:p>
            <a:pPr lvl="2" eaLnBrk="1" hangingPunct="1"/>
            <a:r>
              <a:rPr lang="zh-CN" altLang="en-US" dirty="0" smtClean="0"/>
              <a:t>路径长度</a:t>
            </a:r>
          </a:p>
          <a:p>
            <a:pPr lvl="3" eaLnBrk="1" hangingPunct="1"/>
            <a:r>
              <a:rPr lang="zh-CN" altLang="en-US" dirty="0" smtClean="0"/>
              <a:t>路径上的分支数</a:t>
            </a:r>
          </a:p>
          <a:p>
            <a:pPr lvl="2" eaLnBrk="1" hangingPunct="1"/>
            <a:r>
              <a:rPr lang="zh-CN" altLang="en-US" dirty="0" smtClean="0"/>
              <a:t>树的路径长度（</a:t>
            </a:r>
            <a:r>
              <a:rPr lang="en-US" altLang="zh-CN" dirty="0" smtClean="0"/>
              <a:t>Path Length</a:t>
            </a:r>
            <a:r>
              <a:rPr lang="zh-CN" altLang="en-US" dirty="0" smtClean="0"/>
              <a:t>，</a:t>
            </a:r>
            <a:r>
              <a:rPr lang="en-US" altLang="zh-CN" dirty="0" smtClean="0"/>
              <a:t>PL</a:t>
            </a:r>
            <a:r>
              <a:rPr lang="zh-CN" altLang="en-US" dirty="0" smtClean="0"/>
              <a:t>）</a:t>
            </a:r>
          </a:p>
          <a:p>
            <a:pPr lvl="3" eaLnBrk="1" hangingPunct="1"/>
            <a:r>
              <a:rPr lang="zh-CN" altLang="en-US" dirty="0" smtClean="0"/>
              <a:t>从树根到每一个结点的路径长度之和</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54025" y="841375"/>
            <a:ext cx="8501063" cy="5451475"/>
          </a:xfrm>
        </p:spPr>
        <p:txBody>
          <a:bodyPr/>
          <a:lstStyle/>
          <a:p>
            <a:pPr eaLnBrk="1" hangingPunct="1"/>
            <a:r>
              <a:rPr lang="zh-CN" altLang="en-US" dirty="0" smtClean="0"/>
              <a:t>哈夫曼树</a:t>
            </a:r>
          </a:p>
          <a:p>
            <a:pPr lvl="1" eaLnBrk="1" hangingPunct="1"/>
            <a:r>
              <a:rPr lang="zh-CN" altLang="en-US" dirty="0" smtClean="0"/>
              <a:t>定义</a:t>
            </a:r>
          </a:p>
          <a:p>
            <a:pPr lvl="2" eaLnBrk="1" hangingPunct="1"/>
            <a:r>
              <a:rPr lang="zh-CN" altLang="en-US" dirty="0" smtClean="0"/>
              <a:t>树的带权路径长度</a:t>
            </a:r>
          </a:p>
          <a:p>
            <a:pPr lvl="3" eaLnBrk="1" hangingPunct="1"/>
            <a:r>
              <a:rPr lang="zh-CN" altLang="en-US" dirty="0" smtClean="0"/>
              <a:t>树中所有带权结点的路径长度之和</a:t>
            </a:r>
          </a:p>
          <a:p>
            <a:pPr lvl="3" eaLnBrk="1" hangingPunct="1"/>
            <a:endParaRPr lang="zh-CN" altLang="en-US" dirty="0" smtClean="0"/>
          </a:p>
          <a:p>
            <a:pPr lvl="3" eaLnBrk="1" hangingPunct="1"/>
            <a:endParaRPr lang="zh-CN" altLang="en-US" dirty="0" smtClean="0"/>
          </a:p>
          <a:p>
            <a:pPr lvl="3" eaLnBrk="1" hangingPunct="1"/>
            <a:r>
              <a:rPr lang="zh-CN" altLang="en-US" dirty="0" smtClean="0"/>
              <a:t>例如：</a:t>
            </a:r>
          </a:p>
        </p:txBody>
      </p:sp>
      <mc:AlternateContent xmlns:mc="http://schemas.openxmlformats.org/markup-compatibility/2006" xmlns:a14="http://schemas.microsoft.com/office/drawing/2010/main">
        <mc:Choice Requires="a14">
          <p:sp>
            <p:nvSpPr>
              <p:cNvPr id="62467" name="Text Box 3"/>
              <p:cNvSpPr txBox="1">
                <a:spLocks noChangeArrowheads="1"/>
              </p:cNvSpPr>
              <p:nvPr/>
            </p:nvSpPr>
            <p:spPr bwMode="auto">
              <a:xfrm>
                <a:off x="2781300" y="2824163"/>
                <a:ext cx="4405373" cy="400110"/>
              </a:xfrm>
              <a:prstGeom prst="rect">
                <a:avLst/>
              </a:prstGeom>
              <a:solidFill>
                <a:srgbClr val="FFFF99"/>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20000"/>
                  </a:spcBef>
                  <a:buClr>
                    <a:schemeClr val="accent2"/>
                  </a:buClr>
                  <a:buFont typeface="Wingdings" pitchFamily="2" charset="2"/>
                  <a:buNone/>
                </a:pPr>
                <a14:m>
                  <m:oMath xmlns:m="http://schemas.openxmlformats.org/officeDocument/2006/math">
                    <m:r>
                      <a:rPr kumimoji="1" lang="en-US" altLang="zh-CN" sz="2000" b="1" i="0" smtClean="0">
                        <a:solidFill>
                          <a:srgbClr val="000066"/>
                        </a:solidFill>
                        <a:latin typeface="Cambria Math"/>
                      </a:rPr>
                      <m:t>𝐖𝐏</m:t>
                    </m:r>
                    <m:r>
                      <a:rPr kumimoji="1" lang="en-US" altLang="zh-CN" sz="2000" b="1" i="1" smtClean="0">
                        <a:solidFill>
                          <a:srgbClr val="000066"/>
                        </a:solidFill>
                        <a:latin typeface="Cambria Math"/>
                      </a:rPr>
                      <m:t>𝑳</m:t>
                    </m:r>
                    <m:d>
                      <m:dPr>
                        <m:ctrlPr>
                          <a:rPr kumimoji="1" lang="en-US" altLang="zh-CN" sz="2000" b="1" i="1" smtClean="0">
                            <a:solidFill>
                              <a:srgbClr val="000066"/>
                            </a:solidFill>
                            <a:latin typeface="Cambria Math" panose="02040503050406030204" pitchFamily="18" charset="0"/>
                          </a:rPr>
                        </m:ctrlPr>
                      </m:dPr>
                      <m:e>
                        <m:r>
                          <a:rPr kumimoji="1" lang="en-US" altLang="zh-CN" sz="2000" b="1" i="1" smtClean="0">
                            <a:solidFill>
                              <a:srgbClr val="000066"/>
                            </a:solidFill>
                            <a:latin typeface="Cambria Math"/>
                          </a:rPr>
                          <m:t>𝑻</m:t>
                        </m:r>
                      </m:e>
                    </m:d>
                    <m:r>
                      <a:rPr kumimoji="1" lang="en-US" altLang="zh-CN" sz="2000" b="1" i="1" smtClean="0">
                        <a:solidFill>
                          <a:srgbClr val="000066"/>
                        </a:solidFill>
                        <a:latin typeface="Cambria Math"/>
                      </a:rPr>
                      <m:t>=</m:t>
                    </m:r>
                    <m:nary>
                      <m:naryPr>
                        <m:chr m:val="∑"/>
                        <m:subHide m:val="on"/>
                        <m:supHide m:val="on"/>
                        <m:ctrlPr>
                          <a:rPr kumimoji="1" lang="en-US" altLang="zh-CN" sz="2000" b="1" i="1" smtClean="0">
                            <a:solidFill>
                              <a:srgbClr val="000066"/>
                            </a:solidFill>
                            <a:latin typeface="Cambria Math" panose="02040503050406030204" pitchFamily="18" charset="0"/>
                          </a:rPr>
                        </m:ctrlPr>
                      </m:naryPr>
                      <m:sub/>
                      <m:sup/>
                      <m:e>
                        <m:sSub>
                          <m:sSubPr>
                            <m:ctrlPr>
                              <a:rPr kumimoji="1" lang="en-US" altLang="zh-CN" sz="2000" b="1" i="1" smtClean="0">
                                <a:solidFill>
                                  <a:srgbClr val="000066"/>
                                </a:solidFill>
                                <a:latin typeface="Cambria Math" panose="02040503050406030204" pitchFamily="18" charset="0"/>
                              </a:rPr>
                            </m:ctrlPr>
                          </m:sSubPr>
                          <m:e>
                            <m:r>
                              <a:rPr kumimoji="1" lang="en-US" altLang="zh-CN" sz="2000" b="1" i="1" smtClean="0">
                                <a:solidFill>
                                  <a:srgbClr val="000066"/>
                                </a:solidFill>
                                <a:latin typeface="Cambria Math"/>
                              </a:rPr>
                              <m:t>𝑾</m:t>
                            </m:r>
                          </m:e>
                          <m:sub>
                            <m:r>
                              <a:rPr kumimoji="1" lang="en-US" altLang="zh-CN" sz="2000" b="1" i="1" smtClean="0">
                                <a:solidFill>
                                  <a:srgbClr val="000066"/>
                                </a:solidFill>
                                <a:latin typeface="Cambria Math"/>
                              </a:rPr>
                              <m:t>𝒊</m:t>
                            </m:r>
                          </m:sub>
                        </m:sSub>
                        <m:sSub>
                          <m:sSubPr>
                            <m:ctrlPr>
                              <a:rPr kumimoji="1" lang="en-US" altLang="zh-CN" sz="2000" b="1" i="1" smtClean="0">
                                <a:solidFill>
                                  <a:srgbClr val="000066"/>
                                </a:solidFill>
                                <a:latin typeface="Cambria Math" panose="02040503050406030204" pitchFamily="18" charset="0"/>
                              </a:rPr>
                            </m:ctrlPr>
                          </m:sSubPr>
                          <m:e>
                            <m:r>
                              <a:rPr kumimoji="1" lang="en-US" altLang="zh-CN" sz="2000" b="1" i="1" smtClean="0">
                                <a:solidFill>
                                  <a:srgbClr val="000066"/>
                                </a:solidFill>
                                <a:latin typeface="Cambria Math"/>
                              </a:rPr>
                              <m:t>𝑳</m:t>
                            </m:r>
                          </m:e>
                          <m:sub>
                            <m:r>
                              <a:rPr kumimoji="1" lang="en-US" altLang="zh-CN" sz="2000" b="1" i="1" smtClean="0">
                                <a:solidFill>
                                  <a:srgbClr val="000066"/>
                                </a:solidFill>
                                <a:latin typeface="Cambria Math"/>
                              </a:rPr>
                              <m:t>𝒊</m:t>
                            </m:r>
                          </m:sub>
                        </m:sSub>
                      </m:e>
                    </m:nary>
                  </m:oMath>
                </a14:m>
                <a:r>
                  <a:rPr kumimoji="1" lang="en-US" altLang="zh-CN" sz="2000" b="1" dirty="0" smtClean="0">
                    <a:solidFill>
                      <a:srgbClr val="000066"/>
                    </a:solidFill>
                  </a:rPr>
                  <a:t> </a:t>
                </a:r>
                <a:r>
                  <a:rPr kumimoji="1" lang="en-US" altLang="zh-CN" sz="2000" b="1" dirty="0">
                    <a:solidFill>
                      <a:srgbClr val="000066"/>
                    </a:solidFill>
                  </a:rPr>
                  <a:t>(</a:t>
                </a:r>
                <a:r>
                  <a:rPr kumimoji="1" lang="zh-CN" altLang="en-US" sz="2000" b="1" dirty="0">
                    <a:solidFill>
                      <a:srgbClr val="000066"/>
                    </a:solidFill>
                  </a:rPr>
                  <a:t>对所有叶子结点</a:t>
                </a:r>
                <a:r>
                  <a:rPr kumimoji="1" lang="en-US" altLang="zh-CN" sz="2000" b="1" dirty="0">
                    <a:solidFill>
                      <a:srgbClr val="000066"/>
                    </a:solidFill>
                  </a:rPr>
                  <a:t>)</a:t>
                </a:r>
                <a:endParaRPr lang="en-US" altLang="zh-CN" sz="2000" b="1" dirty="0">
                  <a:solidFill>
                    <a:srgbClr val="000066"/>
                  </a:solidFill>
                </a:endParaRPr>
              </a:p>
            </p:txBody>
          </p:sp>
        </mc:Choice>
        <mc:Fallback xmlns="">
          <p:sp>
            <p:nvSpPr>
              <p:cNvPr id="62467" name="Text Box 3"/>
              <p:cNvSpPr txBox="1">
                <a:spLocks noRot="1" noChangeAspect="1" noMove="1" noResize="1" noEditPoints="1" noAdjustHandles="1" noChangeArrowheads="1" noChangeShapeType="1" noTextEdit="1"/>
              </p:cNvSpPr>
              <p:nvPr/>
            </p:nvSpPr>
            <p:spPr bwMode="auto">
              <a:xfrm>
                <a:off x="2781300" y="2824163"/>
                <a:ext cx="4405373" cy="400110"/>
              </a:xfrm>
              <a:prstGeom prst="rect">
                <a:avLst/>
              </a:prstGeom>
              <a:blipFill rotWithShape="1">
                <a:blip r:embed="rId3"/>
                <a:stretch>
                  <a:fillRect t="-119697" r="-968" b="-184848"/>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62468" name="Group 55"/>
          <p:cNvGrpSpPr>
            <a:grpSpLocks/>
          </p:cNvGrpSpPr>
          <p:nvPr/>
        </p:nvGrpSpPr>
        <p:grpSpPr bwMode="auto">
          <a:xfrm>
            <a:off x="2624138" y="3433954"/>
            <a:ext cx="2692400" cy="1927224"/>
            <a:chOff x="656" y="2415"/>
            <a:chExt cx="1696" cy="1214"/>
          </a:xfrm>
        </p:grpSpPr>
        <p:sp>
          <p:nvSpPr>
            <p:cNvPr id="62491" name="Oval 10"/>
            <p:cNvSpPr>
              <a:spLocks noChangeArrowheads="1"/>
            </p:cNvSpPr>
            <p:nvPr/>
          </p:nvSpPr>
          <p:spPr bwMode="auto">
            <a:xfrm>
              <a:off x="951" y="2689"/>
              <a:ext cx="221" cy="206"/>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2" name="Oval 11"/>
            <p:cNvSpPr>
              <a:spLocks noChangeArrowheads="1"/>
            </p:cNvSpPr>
            <p:nvPr/>
          </p:nvSpPr>
          <p:spPr bwMode="auto">
            <a:xfrm>
              <a:off x="1836" y="2689"/>
              <a:ext cx="221" cy="206"/>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3" name="Oval 12"/>
            <p:cNvSpPr>
              <a:spLocks noChangeArrowheads="1"/>
            </p:cNvSpPr>
            <p:nvPr/>
          </p:nvSpPr>
          <p:spPr bwMode="auto">
            <a:xfrm>
              <a:off x="1393" y="2415"/>
              <a:ext cx="222" cy="206"/>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4" name="Oval 13"/>
            <p:cNvSpPr>
              <a:spLocks noChangeArrowheads="1"/>
            </p:cNvSpPr>
            <p:nvPr/>
          </p:nvSpPr>
          <p:spPr bwMode="auto">
            <a:xfrm>
              <a:off x="1578" y="3032"/>
              <a:ext cx="221" cy="205"/>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5" name="Oval 14"/>
            <p:cNvSpPr>
              <a:spLocks noChangeArrowheads="1"/>
            </p:cNvSpPr>
            <p:nvPr/>
          </p:nvSpPr>
          <p:spPr bwMode="auto">
            <a:xfrm>
              <a:off x="2131" y="3032"/>
              <a:ext cx="221" cy="205"/>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6" name="Oval 15"/>
            <p:cNvSpPr>
              <a:spLocks noChangeArrowheads="1"/>
            </p:cNvSpPr>
            <p:nvPr/>
          </p:nvSpPr>
          <p:spPr bwMode="auto">
            <a:xfrm>
              <a:off x="1283" y="3408"/>
              <a:ext cx="221" cy="206"/>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66"/>
                  </a:solidFill>
                </a:rPr>
                <a:t>2</a:t>
              </a:r>
            </a:p>
          </p:txBody>
        </p:sp>
        <p:sp>
          <p:nvSpPr>
            <p:cNvPr id="62497" name="Oval 16"/>
            <p:cNvSpPr>
              <a:spLocks noChangeArrowheads="1"/>
            </p:cNvSpPr>
            <p:nvPr/>
          </p:nvSpPr>
          <p:spPr bwMode="auto">
            <a:xfrm>
              <a:off x="1799" y="3408"/>
              <a:ext cx="221" cy="206"/>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8" name="Oval 17"/>
            <p:cNvSpPr>
              <a:spLocks noChangeArrowheads="1"/>
            </p:cNvSpPr>
            <p:nvPr/>
          </p:nvSpPr>
          <p:spPr bwMode="auto">
            <a:xfrm>
              <a:off x="656" y="3032"/>
              <a:ext cx="221" cy="205"/>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9" name="Oval 25"/>
            <p:cNvSpPr>
              <a:spLocks noChangeArrowheads="1"/>
            </p:cNvSpPr>
            <p:nvPr/>
          </p:nvSpPr>
          <p:spPr bwMode="auto">
            <a:xfrm>
              <a:off x="1209" y="3032"/>
              <a:ext cx="221" cy="205"/>
            </a:xfrm>
            <a:prstGeom prst="ellipse">
              <a:avLst/>
            </a:prstGeom>
            <a:solidFill>
              <a:srgbClr val="FF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0" name="Line 26"/>
            <p:cNvSpPr>
              <a:spLocks noChangeShapeType="1"/>
            </p:cNvSpPr>
            <p:nvPr/>
          </p:nvSpPr>
          <p:spPr bwMode="auto">
            <a:xfrm flipH="1">
              <a:off x="1062" y="2518"/>
              <a:ext cx="331" cy="171"/>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1" name="Line 27"/>
            <p:cNvSpPr>
              <a:spLocks noChangeShapeType="1"/>
            </p:cNvSpPr>
            <p:nvPr/>
          </p:nvSpPr>
          <p:spPr bwMode="auto">
            <a:xfrm>
              <a:off x="1615" y="2518"/>
              <a:ext cx="331" cy="171"/>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2" name="Line 28"/>
            <p:cNvSpPr>
              <a:spLocks noChangeShapeType="1"/>
            </p:cNvSpPr>
            <p:nvPr/>
          </p:nvSpPr>
          <p:spPr bwMode="auto">
            <a:xfrm flipH="1">
              <a:off x="1688" y="2792"/>
              <a:ext cx="148" cy="24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3" name="Line 29"/>
            <p:cNvSpPr>
              <a:spLocks noChangeShapeType="1"/>
            </p:cNvSpPr>
            <p:nvPr/>
          </p:nvSpPr>
          <p:spPr bwMode="auto">
            <a:xfrm>
              <a:off x="2057" y="2792"/>
              <a:ext cx="184" cy="24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4" name="Line 30"/>
            <p:cNvSpPr>
              <a:spLocks noChangeShapeType="1"/>
            </p:cNvSpPr>
            <p:nvPr/>
          </p:nvSpPr>
          <p:spPr bwMode="auto">
            <a:xfrm flipH="1">
              <a:off x="1393" y="3134"/>
              <a:ext cx="185" cy="27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5" name="Line 31"/>
            <p:cNvSpPr>
              <a:spLocks noChangeShapeType="1"/>
            </p:cNvSpPr>
            <p:nvPr/>
          </p:nvSpPr>
          <p:spPr bwMode="auto">
            <a:xfrm>
              <a:off x="1799" y="3134"/>
              <a:ext cx="111" cy="27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6" name="Line 32"/>
            <p:cNvSpPr>
              <a:spLocks noChangeShapeType="1"/>
            </p:cNvSpPr>
            <p:nvPr/>
          </p:nvSpPr>
          <p:spPr bwMode="auto">
            <a:xfrm flipH="1">
              <a:off x="767" y="2792"/>
              <a:ext cx="184" cy="24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7" name="Line 33"/>
            <p:cNvSpPr>
              <a:spLocks noChangeShapeType="1"/>
            </p:cNvSpPr>
            <p:nvPr/>
          </p:nvSpPr>
          <p:spPr bwMode="auto">
            <a:xfrm>
              <a:off x="1172" y="2792"/>
              <a:ext cx="148" cy="24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8" name="Text Box 36"/>
            <p:cNvSpPr txBox="1">
              <a:spLocks noChangeArrowheads="1"/>
            </p:cNvSpPr>
            <p:nvPr/>
          </p:nvSpPr>
          <p:spPr bwMode="auto">
            <a:xfrm>
              <a:off x="656" y="2997"/>
              <a:ext cx="247"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b="1">
                  <a:solidFill>
                    <a:srgbClr val="000066"/>
                  </a:solidFill>
                </a:rPr>
                <a:t>7</a:t>
              </a:r>
            </a:p>
          </p:txBody>
        </p:sp>
        <p:sp>
          <p:nvSpPr>
            <p:cNvPr id="62509" name="Text Box 37"/>
            <p:cNvSpPr txBox="1">
              <a:spLocks noChangeArrowheads="1"/>
            </p:cNvSpPr>
            <p:nvPr/>
          </p:nvSpPr>
          <p:spPr bwMode="auto">
            <a:xfrm>
              <a:off x="1205" y="3018"/>
              <a:ext cx="218"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dirty="0">
                  <a:solidFill>
                    <a:srgbClr val="000066"/>
                  </a:solidFill>
                </a:rPr>
                <a:t>5</a:t>
              </a:r>
            </a:p>
          </p:txBody>
        </p:sp>
        <p:sp>
          <p:nvSpPr>
            <p:cNvPr id="62510" name="Text Box 38"/>
            <p:cNvSpPr txBox="1">
              <a:spLocks noChangeArrowheads="1"/>
            </p:cNvSpPr>
            <p:nvPr/>
          </p:nvSpPr>
          <p:spPr bwMode="auto">
            <a:xfrm>
              <a:off x="1783" y="3398"/>
              <a:ext cx="247"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b="1" dirty="0">
                  <a:solidFill>
                    <a:srgbClr val="000066"/>
                  </a:solidFill>
                </a:rPr>
                <a:t>4</a:t>
              </a:r>
            </a:p>
          </p:txBody>
        </p:sp>
        <p:sp>
          <p:nvSpPr>
            <p:cNvPr id="62511" name="Text Box 39"/>
            <p:cNvSpPr txBox="1">
              <a:spLocks noChangeArrowheads="1"/>
            </p:cNvSpPr>
            <p:nvPr/>
          </p:nvSpPr>
          <p:spPr bwMode="auto">
            <a:xfrm>
              <a:off x="2131" y="3019"/>
              <a:ext cx="218"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dirty="0">
                  <a:solidFill>
                    <a:srgbClr val="000066"/>
                  </a:solidFill>
                </a:rPr>
                <a:t>9</a:t>
              </a:r>
            </a:p>
          </p:txBody>
        </p:sp>
      </p:grpSp>
      <p:sp>
        <p:nvSpPr>
          <p:cNvPr id="239657" name="Text Box 41"/>
          <p:cNvSpPr txBox="1">
            <a:spLocks noChangeArrowheads="1"/>
          </p:cNvSpPr>
          <p:nvPr/>
        </p:nvSpPr>
        <p:spPr bwMode="auto">
          <a:xfrm>
            <a:off x="1204913" y="5630041"/>
            <a:ext cx="3482975" cy="82232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spcBef>
                <a:spcPct val="50000"/>
              </a:spcBef>
            </a:pPr>
            <a:r>
              <a:rPr kumimoji="1" lang="en-US" altLang="zh-CN" sz="2000" b="1" dirty="0">
                <a:solidFill>
                  <a:srgbClr val="000066"/>
                </a:solidFill>
                <a:latin typeface="Times New Roman" pitchFamily="18" charset="0"/>
              </a:rPr>
              <a:t>WPL(T)= 7</a:t>
            </a:r>
            <a:r>
              <a:rPr kumimoji="1" lang="en-US" altLang="zh-CN" sz="2000" b="1" dirty="0">
                <a:solidFill>
                  <a:srgbClr val="000066"/>
                </a:solidFill>
                <a:latin typeface="Times New Roman" pitchFamily="18" charset="0"/>
                <a:sym typeface="Symbol" pitchFamily="18" charset="2"/>
              </a:rPr>
              <a:t>2+52+23+43+92 =60</a:t>
            </a:r>
            <a:endParaRPr kumimoji="1" lang="en-US" altLang="zh-CN" sz="2000" b="1" dirty="0">
              <a:solidFill>
                <a:srgbClr val="000066"/>
              </a:solidFill>
              <a:latin typeface="Times New Roman" pitchFamily="18" charset="0"/>
            </a:endParaRPr>
          </a:p>
        </p:txBody>
      </p:sp>
      <p:sp>
        <p:nvSpPr>
          <p:cNvPr id="239658" name="Text Box 42"/>
          <p:cNvSpPr txBox="1">
            <a:spLocks noChangeArrowheads="1"/>
          </p:cNvSpPr>
          <p:nvPr/>
        </p:nvSpPr>
        <p:spPr bwMode="auto">
          <a:xfrm>
            <a:off x="5141120" y="5622925"/>
            <a:ext cx="3581400" cy="822325"/>
          </a:xfrm>
          <a:prstGeom prst="rect">
            <a:avLst/>
          </a:prstGeom>
          <a:solidFill>
            <a:srgbClr val="CC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kumimoji="1" lang="en-US" altLang="zh-CN" sz="2000" b="1">
                <a:solidFill>
                  <a:srgbClr val="000066"/>
                </a:solidFill>
                <a:latin typeface="Times New Roman" pitchFamily="18" charset="0"/>
              </a:rPr>
              <a:t>WPL(T)= 7</a:t>
            </a:r>
            <a:r>
              <a:rPr kumimoji="1" lang="en-US" altLang="zh-CN" sz="2000" b="1">
                <a:solidFill>
                  <a:srgbClr val="000066"/>
                </a:solidFill>
                <a:latin typeface="Times New Roman" pitchFamily="18" charset="0"/>
                <a:sym typeface="Symbol" pitchFamily="18" charset="2"/>
              </a:rPr>
              <a:t>4+94+53+42+21=89 </a:t>
            </a:r>
            <a:endParaRPr kumimoji="1" lang="en-US" altLang="zh-CN" sz="2000" b="1">
              <a:solidFill>
                <a:srgbClr val="000066"/>
              </a:solidFill>
              <a:latin typeface="Times New Roman" pitchFamily="18" charset="0"/>
            </a:endParaRPr>
          </a:p>
        </p:txBody>
      </p:sp>
      <p:grpSp>
        <p:nvGrpSpPr>
          <p:cNvPr id="62471" name="Group 57"/>
          <p:cNvGrpSpPr>
            <a:grpSpLocks/>
          </p:cNvGrpSpPr>
          <p:nvPr/>
        </p:nvGrpSpPr>
        <p:grpSpPr bwMode="auto">
          <a:xfrm>
            <a:off x="6016626" y="3433954"/>
            <a:ext cx="2698751" cy="2122488"/>
            <a:chOff x="3007" y="2128"/>
            <a:chExt cx="1700" cy="1337"/>
          </a:xfrm>
        </p:grpSpPr>
        <p:sp>
          <p:nvSpPr>
            <p:cNvPr id="62472" name="Oval 18"/>
            <p:cNvSpPr>
              <a:spLocks noChangeArrowheads="1"/>
            </p:cNvSpPr>
            <p:nvPr/>
          </p:nvSpPr>
          <p:spPr bwMode="auto">
            <a:xfrm>
              <a:off x="4143" y="2128"/>
              <a:ext cx="169" cy="196"/>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3" name="Oval 19"/>
            <p:cNvSpPr>
              <a:spLocks noChangeArrowheads="1"/>
            </p:cNvSpPr>
            <p:nvPr/>
          </p:nvSpPr>
          <p:spPr bwMode="auto">
            <a:xfrm>
              <a:off x="3805" y="2389"/>
              <a:ext cx="169" cy="196"/>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4" name="Oval 20"/>
            <p:cNvSpPr>
              <a:spLocks noChangeArrowheads="1"/>
            </p:cNvSpPr>
            <p:nvPr/>
          </p:nvSpPr>
          <p:spPr bwMode="auto">
            <a:xfrm>
              <a:off x="4538" y="2389"/>
              <a:ext cx="169" cy="196"/>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2</a:t>
              </a:r>
            </a:p>
          </p:txBody>
        </p:sp>
        <p:sp>
          <p:nvSpPr>
            <p:cNvPr id="62475" name="Oval 21"/>
            <p:cNvSpPr>
              <a:spLocks noChangeArrowheads="1"/>
            </p:cNvSpPr>
            <p:nvPr/>
          </p:nvSpPr>
          <p:spPr bwMode="auto">
            <a:xfrm>
              <a:off x="3494" y="2650"/>
              <a:ext cx="170" cy="195"/>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6" name="Oval 22"/>
            <p:cNvSpPr>
              <a:spLocks noChangeArrowheads="1"/>
            </p:cNvSpPr>
            <p:nvPr/>
          </p:nvSpPr>
          <p:spPr bwMode="auto">
            <a:xfrm>
              <a:off x="4143" y="2650"/>
              <a:ext cx="169" cy="195"/>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7" name="Oval 23"/>
            <p:cNvSpPr>
              <a:spLocks noChangeArrowheads="1"/>
            </p:cNvSpPr>
            <p:nvPr/>
          </p:nvSpPr>
          <p:spPr bwMode="auto">
            <a:xfrm>
              <a:off x="3241" y="2943"/>
              <a:ext cx="169" cy="196"/>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8" name="Oval 24"/>
            <p:cNvSpPr>
              <a:spLocks noChangeArrowheads="1"/>
            </p:cNvSpPr>
            <p:nvPr/>
          </p:nvSpPr>
          <p:spPr bwMode="auto">
            <a:xfrm>
              <a:off x="3777" y="2943"/>
              <a:ext cx="169" cy="196"/>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9" name="Oval 34"/>
            <p:cNvSpPr>
              <a:spLocks noChangeArrowheads="1"/>
            </p:cNvSpPr>
            <p:nvPr/>
          </p:nvSpPr>
          <p:spPr bwMode="auto">
            <a:xfrm>
              <a:off x="3007" y="3269"/>
              <a:ext cx="164" cy="196"/>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dirty="0">
                  <a:solidFill>
                    <a:srgbClr val="000066"/>
                  </a:solidFill>
                </a:rPr>
                <a:t>7</a:t>
              </a:r>
            </a:p>
          </p:txBody>
        </p:sp>
        <p:sp>
          <p:nvSpPr>
            <p:cNvPr id="62480" name="Oval 35"/>
            <p:cNvSpPr>
              <a:spLocks noChangeArrowheads="1"/>
            </p:cNvSpPr>
            <p:nvPr/>
          </p:nvSpPr>
          <p:spPr bwMode="auto">
            <a:xfrm>
              <a:off x="3494" y="3269"/>
              <a:ext cx="170" cy="196"/>
            </a:xfrm>
            <a:prstGeom prst="ellipse">
              <a:avLst/>
            </a:prstGeom>
            <a:solidFill>
              <a:srgbClr val="CCFF99"/>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9</a:t>
              </a:r>
            </a:p>
          </p:txBody>
        </p:sp>
        <p:sp>
          <p:nvSpPr>
            <p:cNvPr id="62481" name="Text Box 43"/>
            <p:cNvSpPr txBox="1">
              <a:spLocks noChangeArrowheads="1"/>
            </p:cNvSpPr>
            <p:nvPr/>
          </p:nvSpPr>
          <p:spPr bwMode="auto">
            <a:xfrm>
              <a:off x="3749" y="2930"/>
              <a:ext cx="218" cy="231"/>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28575"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dirty="0">
                  <a:solidFill>
                    <a:srgbClr val="000066"/>
                  </a:solidFill>
                </a:rPr>
                <a:t>5</a:t>
              </a:r>
            </a:p>
          </p:txBody>
        </p:sp>
        <p:sp>
          <p:nvSpPr>
            <p:cNvPr id="62482" name="Text Box 44"/>
            <p:cNvSpPr txBox="1">
              <a:spLocks noChangeArrowheads="1"/>
            </p:cNvSpPr>
            <p:nvPr/>
          </p:nvSpPr>
          <p:spPr bwMode="auto">
            <a:xfrm>
              <a:off x="4107" y="2643"/>
              <a:ext cx="218" cy="231"/>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28575"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dirty="0">
                  <a:solidFill>
                    <a:srgbClr val="000066"/>
                  </a:solidFill>
                </a:rPr>
                <a:t>4</a:t>
              </a:r>
            </a:p>
          </p:txBody>
        </p:sp>
        <p:sp>
          <p:nvSpPr>
            <p:cNvPr id="62483" name="Line 45"/>
            <p:cNvSpPr>
              <a:spLocks noChangeShapeType="1"/>
            </p:cNvSpPr>
            <p:nvPr/>
          </p:nvSpPr>
          <p:spPr bwMode="auto">
            <a:xfrm>
              <a:off x="4312" y="2258"/>
              <a:ext cx="254" cy="16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4" name="Line 46"/>
            <p:cNvSpPr>
              <a:spLocks noChangeShapeType="1"/>
            </p:cNvSpPr>
            <p:nvPr/>
          </p:nvSpPr>
          <p:spPr bwMode="auto">
            <a:xfrm flipH="1">
              <a:off x="3946" y="2258"/>
              <a:ext cx="197" cy="16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5" name="Line 47"/>
            <p:cNvSpPr>
              <a:spLocks noChangeShapeType="1"/>
            </p:cNvSpPr>
            <p:nvPr/>
          </p:nvSpPr>
          <p:spPr bwMode="auto">
            <a:xfrm>
              <a:off x="3974" y="2519"/>
              <a:ext cx="197" cy="16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6" name="Line 48"/>
            <p:cNvSpPr>
              <a:spLocks noChangeShapeType="1"/>
            </p:cNvSpPr>
            <p:nvPr/>
          </p:nvSpPr>
          <p:spPr bwMode="auto">
            <a:xfrm flipH="1">
              <a:off x="3635" y="2519"/>
              <a:ext cx="170" cy="16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7" name="Line 49"/>
            <p:cNvSpPr>
              <a:spLocks noChangeShapeType="1"/>
            </p:cNvSpPr>
            <p:nvPr/>
          </p:nvSpPr>
          <p:spPr bwMode="auto">
            <a:xfrm flipH="1">
              <a:off x="3100" y="3106"/>
              <a:ext cx="141" cy="16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8" name="Line 50"/>
            <p:cNvSpPr>
              <a:spLocks noChangeShapeType="1"/>
            </p:cNvSpPr>
            <p:nvPr/>
          </p:nvSpPr>
          <p:spPr bwMode="auto">
            <a:xfrm>
              <a:off x="3382" y="3106"/>
              <a:ext cx="169" cy="16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9" name="Line 51"/>
            <p:cNvSpPr>
              <a:spLocks noChangeShapeType="1"/>
            </p:cNvSpPr>
            <p:nvPr/>
          </p:nvSpPr>
          <p:spPr bwMode="auto">
            <a:xfrm>
              <a:off x="3664" y="2813"/>
              <a:ext cx="141" cy="13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0" name="Line 52"/>
            <p:cNvSpPr>
              <a:spLocks noChangeShapeType="1"/>
            </p:cNvSpPr>
            <p:nvPr/>
          </p:nvSpPr>
          <p:spPr bwMode="auto">
            <a:xfrm flipH="1">
              <a:off x="3382" y="2813"/>
              <a:ext cx="141" cy="16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39657"/>
                                        </p:tgtEl>
                                        <p:attrNameLst>
                                          <p:attrName>style.visibility</p:attrName>
                                        </p:attrNameLst>
                                      </p:cBhvr>
                                      <p:to>
                                        <p:strVal val="visible"/>
                                      </p:to>
                                    </p:set>
                                    <p:anim calcmode="lin" valueType="num">
                                      <p:cBhvr>
                                        <p:cTn id="7" dur="500" fill="hold"/>
                                        <p:tgtEl>
                                          <p:spTgt spid="239657"/>
                                        </p:tgtEl>
                                        <p:attrNameLst>
                                          <p:attrName>ppt_x</p:attrName>
                                        </p:attrNameLst>
                                      </p:cBhvr>
                                      <p:tavLst>
                                        <p:tav tm="0">
                                          <p:val>
                                            <p:strVal val="#ppt_x"/>
                                          </p:val>
                                        </p:tav>
                                        <p:tav tm="100000">
                                          <p:val>
                                            <p:strVal val="#ppt_x"/>
                                          </p:val>
                                        </p:tav>
                                      </p:tavLst>
                                    </p:anim>
                                    <p:anim calcmode="lin" valueType="num">
                                      <p:cBhvr>
                                        <p:cTn id="8" dur="500" fill="hold"/>
                                        <p:tgtEl>
                                          <p:spTgt spid="239657"/>
                                        </p:tgtEl>
                                        <p:attrNameLst>
                                          <p:attrName>ppt_y</p:attrName>
                                        </p:attrNameLst>
                                      </p:cBhvr>
                                      <p:tavLst>
                                        <p:tav tm="0">
                                          <p:val>
                                            <p:strVal val="#ppt_y-#ppt_h/2"/>
                                          </p:val>
                                        </p:tav>
                                        <p:tav tm="100000">
                                          <p:val>
                                            <p:strVal val="#ppt_y"/>
                                          </p:val>
                                        </p:tav>
                                      </p:tavLst>
                                    </p:anim>
                                    <p:anim calcmode="lin" valueType="num">
                                      <p:cBhvr>
                                        <p:cTn id="9" dur="500" fill="hold"/>
                                        <p:tgtEl>
                                          <p:spTgt spid="239657"/>
                                        </p:tgtEl>
                                        <p:attrNameLst>
                                          <p:attrName>ppt_w</p:attrName>
                                        </p:attrNameLst>
                                      </p:cBhvr>
                                      <p:tavLst>
                                        <p:tav tm="0">
                                          <p:val>
                                            <p:strVal val="#ppt_w"/>
                                          </p:val>
                                        </p:tav>
                                        <p:tav tm="100000">
                                          <p:val>
                                            <p:strVal val="#ppt_w"/>
                                          </p:val>
                                        </p:tav>
                                      </p:tavLst>
                                    </p:anim>
                                    <p:anim calcmode="lin" valueType="num">
                                      <p:cBhvr>
                                        <p:cTn id="10" dur="500" fill="hold"/>
                                        <p:tgtEl>
                                          <p:spTgt spid="23965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39658"/>
                                        </p:tgtEl>
                                        <p:attrNameLst>
                                          <p:attrName>style.visibility</p:attrName>
                                        </p:attrNameLst>
                                      </p:cBhvr>
                                      <p:to>
                                        <p:strVal val="visible"/>
                                      </p:to>
                                    </p:set>
                                    <p:anim calcmode="lin" valueType="num">
                                      <p:cBhvr>
                                        <p:cTn id="15" dur="500" fill="hold"/>
                                        <p:tgtEl>
                                          <p:spTgt spid="239658"/>
                                        </p:tgtEl>
                                        <p:attrNameLst>
                                          <p:attrName>ppt_x</p:attrName>
                                        </p:attrNameLst>
                                      </p:cBhvr>
                                      <p:tavLst>
                                        <p:tav tm="0">
                                          <p:val>
                                            <p:strVal val="#ppt_x"/>
                                          </p:val>
                                        </p:tav>
                                        <p:tav tm="100000">
                                          <p:val>
                                            <p:strVal val="#ppt_x"/>
                                          </p:val>
                                        </p:tav>
                                      </p:tavLst>
                                    </p:anim>
                                    <p:anim calcmode="lin" valueType="num">
                                      <p:cBhvr>
                                        <p:cTn id="16" dur="500" fill="hold"/>
                                        <p:tgtEl>
                                          <p:spTgt spid="239658"/>
                                        </p:tgtEl>
                                        <p:attrNameLst>
                                          <p:attrName>ppt_y</p:attrName>
                                        </p:attrNameLst>
                                      </p:cBhvr>
                                      <p:tavLst>
                                        <p:tav tm="0">
                                          <p:val>
                                            <p:strVal val="#ppt_y-#ppt_h/2"/>
                                          </p:val>
                                        </p:tav>
                                        <p:tav tm="100000">
                                          <p:val>
                                            <p:strVal val="#ppt_y"/>
                                          </p:val>
                                        </p:tav>
                                      </p:tavLst>
                                    </p:anim>
                                    <p:anim calcmode="lin" valueType="num">
                                      <p:cBhvr>
                                        <p:cTn id="17" dur="500" fill="hold"/>
                                        <p:tgtEl>
                                          <p:spTgt spid="239658"/>
                                        </p:tgtEl>
                                        <p:attrNameLst>
                                          <p:attrName>ppt_w</p:attrName>
                                        </p:attrNameLst>
                                      </p:cBhvr>
                                      <p:tavLst>
                                        <p:tav tm="0">
                                          <p:val>
                                            <p:strVal val="#ppt_w"/>
                                          </p:val>
                                        </p:tav>
                                        <p:tav tm="100000">
                                          <p:val>
                                            <p:strVal val="#ppt_w"/>
                                          </p:val>
                                        </p:tav>
                                      </p:tavLst>
                                    </p:anim>
                                    <p:anim calcmode="lin" valueType="num">
                                      <p:cBhvr>
                                        <p:cTn id="18" dur="500" fill="hold"/>
                                        <p:tgtEl>
                                          <p:spTgt spid="2396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57" grpId="0" animBg="1" autoUpdateAnimBg="0"/>
      <p:bldP spid="239658"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454025" y="841375"/>
            <a:ext cx="8501063" cy="3255963"/>
          </a:xfrm>
        </p:spPr>
        <p:txBody>
          <a:bodyPr/>
          <a:lstStyle/>
          <a:p>
            <a:pPr eaLnBrk="1" hangingPunct="1"/>
            <a:r>
              <a:rPr lang="zh-CN" altLang="en-US" dirty="0" smtClean="0"/>
              <a:t>哈夫曼树</a:t>
            </a:r>
            <a:r>
              <a:rPr lang="en-US" altLang="zh-CN" dirty="0" smtClean="0">
                <a:latin typeface="Arial" charset="0"/>
              </a:rPr>
              <a:t>——</a:t>
            </a:r>
            <a:r>
              <a:rPr lang="zh-CN" altLang="en-US" dirty="0" smtClean="0"/>
              <a:t>定义</a:t>
            </a:r>
          </a:p>
          <a:p>
            <a:pPr lvl="1" eaLnBrk="1" hangingPunct="1"/>
            <a:r>
              <a:rPr lang="en-US" altLang="zh-CN" dirty="0" smtClean="0"/>
              <a:t>Huffman</a:t>
            </a:r>
            <a:r>
              <a:rPr lang="zh-CN" altLang="zh-CN" dirty="0" smtClean="0"/>
              <a:t>树</a:t>
            </a:r>
            <a:endParaRPr lang="zh-CN" altLang="en-US" dirty="0" smtClean="0"/>
          </a:p>
          <a:p>
            <a:pPr lvl="2" eaLnBrk="1" hangingPunct="1"/>
            <a:r>
              <a:rPr kumimoji="1" lang="zh-CN" altLang="en-US" dirty="0" smtClean="0"/>
              <a:t>在所有含</a:t>
            </a:r>
            <a:r>
              <a:rPr kumimoji="1" lang="en-US" altLang="zh-CN" i="1" dirty="0" smtClean="0"/>
              <a:t>n</a:t>
            </a:r>
            <a:r>
              <a:rPr kumimoji="1" lang="zh-CN" altLang="en-US" dirty="0" smtClean="0"/>
              <a:t>个叶子结点、并带相同权值的</a:t>
            </a:r>
            <a:r>
              <a:rPr kumimoji="1" lang="en-US" altLang="zh-CN" i="1" dirty="0" smtClean="0"/>
              <a:t>m</a:t>
            </a:r>
            <a:r>
              <a:rPr kumimoji="1" lang="zh-CN" altLang="en-US" dirty="0" smtClean="0"/>
              <a:t>叉树中，必存在一棵其带权路径长度取最小值的树，称为</a:t>
            </a:r>
            <a:r>
              <a:rPr kumimoji="1" lang="zh-CN" altLang="en-US" dirty="0" smtClean="0">
                <a:latin typeface="Arial" charset="0"/>
              </a:rPr>
              <a:t>“</a:t>
            </a:r>
            <a:r>
              <a:rPr kumimoji="1" lang="zh-CN" altLang="en-US" dirty="0" smtClean="0"/>
              <a:t>最优树</a:t>
            </a:r>
            <a:r>
              <a:rPr kumimoji="1" lang="zh-CN" altLang="en-US" dirty="0" smtClean="0">
                <a:latin typeface="Arial" charset="0"/>
              </a:rPr>
              <a:t>”</a:t>
            </a:r>
            <a:r>
              <a:rPr kumimoji="1" lang="zh-CN" altLang="en-US" dirty="0" smtClean="0"/>
              <a:t>，</a:t>
            </a:r>
            <a:r>
              <a:rPr lang="zh-CN" altLang="en-US" dirty="0" smtClean="0"/>
              <a:t>也称哈夫曼树</a:t>
            </a:r>
          </a:p>
          <a:p>
            <a:pPr lvl="2" eaLnBrk="1" hangingPunct="1"/>
            <a:r>
              <a:rPr lang="zh-CN" altLang="en-US" dirty="0" smtClean="0"/>
              <a:t>并称∑</a:t>
            </a:r>
            <a:r>
              <a:rPr lang="en-US" altLang="zh-CN" dirty="0" err="1"/>
              <a:t>W</a:t>
            </a:r>
            <a:r>
              <a:rPr lang="en-US" altLang="zh-CN" baseline="-25000" dirty="0" err="1" smtClean="0"/>
              <a:t>i</a:t>
            </a:r>
            <a:r>
              <a:rPr lang="en-US" altLang="zh-CN" dirty="0" err="1" smtClean="0"/>
              <a:t>L</a:t>
            </a:r>
            <a:r>
              <a:rPr lang="en-US" altLang="zh-CN" baseline="-25000" dirty="0" err="1" smtClean="0"/>
              <a:t>i</a:t>
            </a:r>
            <a:r>
              <a:rPr lang="zh-CN" altLang="en-US" dirty="0" smtClean="0"/>
              <a:t>为带权路径长度</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48768" y="815975"/>
            <a:ext cx="9144000" cy="5810250"/>
          </a:xfrm>
        </p:spPr>
        <p:txBody>
          <a:bodyPr/>
          <a:lstStyle/>
          <a:p>
            <a:pPr eaLnBrk="1" hangingPunct="1">
              <a:lnSpc>
                <a:spcPct val="110000"/>
              </a:lnSpc>
            </a:pPr>
            <a:r>
              <a:rPr kumimoji="1" lang="zh-CN" altLang="en-US" dirty="0" smtClean="0"/>
              <a:t>哈夫曼算法</a:t>
            </a:r>
            <a:r>
              <a:rPr kumimoji="1" lang="en-US" altLang="zh-CN" dirty="0" smtClean="0">
                <a:latin typeface="Arial" charset="0"/>
              </a:rPr>
              <a:t>——</a:t>
            </a:r>
            <a:r>
              <a:rPr kumimoji="1" lang="zh-CN" altLang="en-US" dirty="0" smtClean="0"/>
              <a:t>构造最优树</a:t>
            </a:r>
            <a:endParaRPr lang="zh-CN" altLang="en-US" sz="3600" dirty="0" smtClean="0"/>
          </a:p>
          <a:p>
            <a:pPr lvl="1" eaLnBrk="1" hangingPunct="1">
              <a:lnSpc>
                <a:spcPct val="110000"/>
              </a:lnSpc>
            </a:pPr>
            <a:r>
              <a:rPr lang="zh-CN" altLang="en-US" sz="2600" dirty="0" smtClean="0"/>
              <a:t>根据给定的</a:t>
            </a:r>
            <a:r>
              <a:rPr lang="en-US" altLang="zh-CN" sz="2600" dirty="0" smtClean="0"/>
              <a:t>n</a:t>
            </a:r>
            <a:r>
              <a:rPr lang="zh-CN" altLang="en-US" sz="2600" dirty="0" smtClean="0"/>
              <a:t>个权值</a:t>
            </a:r>
            <a:r>
              <a:rPr lang="en-US" altLang="zh-CN" sz="2600" dirty="0" smtClean="0"/>
              <a:t>{w1, w2, </a:t>
            </a:r>
            <a:r>
              <a:rPr lang="en-US" altLang="zh-CN" sz="2600" dirty="0" smtClean="0">
                <a:latin typeface="Arial" charset="0"/>
              </a:rPr>
              <a:t>…</a:t>
            </a:r>
            <a:r>
              <a:rPr lang="en-US" altLang="zh-CN" sz="2600" dirty="0" smtClean="0"/>
              <a:t>, </a:t>
            </a:r>
            <a:r>
              <a:rPr lang="en-US" altLang="zh-CN" sz="2600" dirty="0" err="1" smtClean="0"/>
              <a:t>wn</a:t>
            </a:r>
            <a:r>
              <a:rPr lang="en-US" altLang="zh-CN" sz="2600" dirty="0" smtClean="0"/>
              <a:t>}</a:t>
            </a:r>
            <a:endParaRPr lang="en-US" altLang="zh-CN" sz="2600" dirty="0"/>
          </a:p>
          <a:p>
            <a:pPr marL="909637" lvl="2" indent="0" eaLnBrk="1" hangingPunct="1">
              <a:lnSpc>
                <a:spcPct val="150000"/>
              </a:lnSpc>
              <a:buNone/>
            </a:pPr>
            <a:r>
              <a:rPr lang="zh-CN" altLang="en-US" dirty="0"/>
              <a:t>（</a:t>
            </a:r>
            <a:r>
              <a:rPr lang="en-US" altLang="zh-CN" dirty="0"/>
              <a:t>1</a:t>
            </a:r>
            <a:r>
              <a:rPr lang="zh-CN" altLang="en-US" dirty="0"/>
              <a:t>）构成</a:t>
            </a:r>
            <a:r>
              <a:rPr lang="en-US" altLang="zh-CN" dirty="0"/>
              <a:t>n</a:t>
            </a:r>
            <a:r>
              <a:rPr lang="zh-CN" altLang="en-US" dirty="0"/>
              <a:t>棵二叉树的集合</a:t>
            </a:r>
            <a:r>
              <a:rPr lang="en-US" altLang="zh-CN" dirty="0"/>
              <a:t>T={T1, T2, …, </a:t>
            </a:r>
            <a:r>
              <a:rPr lang="en-US" altLang="zh-CN" dirty="0" err="1"/>
              <a:t>Tn</a:t>
            </a:r>
            <a:r>
              <a:rPr lang="en-US" altLang="zh-CN" dirty="0"/>
              <a:t>}</a:t>
            </a:r>
            <a:r>
              <a:rPr lang="zh-CN" altLang="en-US" dirty="0"/>
              <a:t>，其中每个</a:t>
            </a:r>
            <a:r>
              <a:rPr lang="en-US" altLang="zh-CN" dirty="0"/>
              <a:t>Ti</a:t>
            </a:r>
            <a:r>
              <a:rPr lang="zh-CN" altLang="en-US" dirty="0"/>
              <a:t>只有一个带权为</a:t>
            </a:r>
            <a:r>
              <a:rPr lang="en-US" altLang="zh-CN" dirty="0" err="1"/>
              <a:t>wi</a:t>
            </a:r>
            <a:r>
              <a:rPr lang="zh-CN" altLang="en-US" dirty="0"/>
              <a:t>的根结点，其左右子树均空</a:t>
            </a:r>
          </a:p>
          <a:p>
            <a:pPr marL="909637" lvl="2" indent="0" eaLnBrk="1" hangingPunct="1">
              <a:lnSpc>
                <a:spcPct val="150000"/>
              </a:lnSpc>
              <a:buNone/>
            </a:pPr>
            <a:r>
              <a:rPr lang="zh-CN" altLang="en-US" dirty="0" smtClean="0"/>
              <a:t>（</a:t>
            </a:r>
            <a:r>
              <a:rPr lang="en-US" altLang="zh-CN" dirty="0" smtClean="0"/>
              <a:t>2</a:t>
            </a:r>
            <a:r>
              <a:rPr lang="zh-CN" altLang="en-US" dirty="0" smtClean="0"/>
              <a:t>）从</a:t>
            </a:r>
            <a:r>
              <a:rPr lang="en-US" altLang="zh-CN" dirty="0" smtClean="0"/>
              <a:t>T</a:t>
            </a:r>
            <a:r>
              <a:rPr lang="zh-CN" altLang="en-US" dirty="0" smtClean="0"/>
              <a:t>中选两棵根结点的权值最小的二叉树，不妨设为</a:t>
            </a:r>
            <a:r>
              <a:rPr lang="en-US" altLang="zh-CN" dirty="0" smtClean="0"/>
              <a:t>T1’</a:t>
            </a:r>
            <a:r>
              <a:rPr lang="zh-CN" altLang="en-US" dirty="0" smtClean="0"/>
              <a:t>、</a:t>
            </a:r>
            <a:r>
              <a:rPr lang="en-US" altLang="zh-CN" dirty="0" smtClean="0"/>
              <a:t>T2’</a:t>
            </a:r>
            <a:r>
              <a:rPr lang="zh-CN" altLang="en-US" dirty="0" smtClean="0"/>
              <a:t>作为左右子树构成一棵新的二叉树</a:t>
            </a:r>
            <a:r>
              <a:rPr lang="en-US" altLang="zh-CN" dirty="0" smtClean="0"/>
              <a:t>T1’ </a:t>
            </a:r>
            <a:r>
              <a:rPr lang="zh-CN" altLang="en-US" dirty="0" smtClean="0"/>
              <a:t>，并且置新二叉树的根值为其左右子树的根结点的权值之和</a:t>
            </a:r>
          </a:p>
          <a:p>
            <a:pPr marL="909637" lvl="2" indent="0" eaLnBrk="1" hangingPunct="1">
              <a:lnSpc>
                <a:spcPct val="150000"/>
              </a:lnSpc>
              <a:buNone/>
            </a:pPr>
            <a:r>
              <a:rPr lang="zh-CN" altLang="en-US" dirty="0" smtClean="0"/>
              <a:t>（</a:t>
            </a:r>
            <a:r>
              <a:rPr lang="en-US" altLang="zh-CN" dirty="0" smtClean="0"/>
              <a:t>3</a:t>
            </a:r>
            <a:r>
              <a:rPr lang="zh-CN" altLang="en-US" dirty="0" smtClean="0"/>
              <a:t>）将新二叉树</a:t>
            </a:r>
            <a:r>
              <a:rPr lang="en-US" altLang="zh-CN" dirty="0"/>
              <a:t>T1’</a:t>
            </a:r>
            <a:r>
              <a:rPr lang="zh-CN" altLang="en-US" dirty="0" smtClean="0"/>
              <a:t>并入到</a:t>
            </a:r>
            <a:r>
              <a:rPr lang="en-US" altLang="zh-CN" dirty="0" smtClean="0"/>
              <a:t>T</a:t>
            </a:r>
            <a:r>
              <a:rPr lang="zh-CN" altLang="en-US" dirty="0" smtClean="0"/>
              <a:t>中，同时从</a:t>
            </a:r>
            <a:r>
              <a:rPr lang="en-US" altLang="zh-CN" dirty="0" smtClean="0"/>
              <a:t>T</a:t>
            </a:r>
            <a:r>
              <a:rPr lang="zh-CN" altLang="en-US" dirty="0" smtClean="0"/>
              <a:t>中删除</a:t>
            </a:r>
            <a:r>
              <a:rPr lang="en-US" altLang="zh-CN" dirty="0"/>
              <a:t>T1’ </a:t>
            </a:r>
            <a:r>
              <a:rPr lang="zh-CN" altLang="en-US" dirty="0" smtClean="0"/>
              <a:t>、</a:t>
            </a:r>
            <a:r>
              <a:rPr lang="en-US" altLang="zh-CN" dirty="0" smtClean="0"/>
              <a:t>T2’</a:t>
            </a:r>
          </a:p>
          <a:p>
            <a:pPr marL="909637" lvl="2" indent="0" eaLnBrk="1" hangingPunct="1">
              <a:lnSpc>
                <a:spcPct val="150000"/>
              </a:lnSpc>
              <a:buNone/>
            </a:pPr>
            <a:r>
              <a:rPr lang="zh-CN" altLang="en-US" dirty="0" smtClean="0"/>
              <a:t>（</a:t>
            </a:r>
            <a:r>
              <a:rPr lang="en-US" altLang="zh-CN" dirty="0" smtClean="0"/>
              <a:t>4</a:t>
            </a:r>
            <a:r>
              <a:rPr lang="zh-CN" altLang="en-US" dirty="0" smtClean="0"/>
              <a:t>）重复</a:t>
            </a:r>
            <a:r>
              <a:rPr lang="en-US" altLang="zh-CN" dirty="0" smtClean="0"/>
              <a:t>(2)</a:t>
            </a:r>
            <a:r>
              <a:rPr lang="zh-CN" altLang="en-US" dirty="0" smtClean="0"/>
              <a:t>、</a:t>
            </a:r>
            <a:r>
              <a:rPr lang="en-US" altLang="zh-CN" dirty="0" smtClean="0"/>
              <a:t>(3)</a:t>
            </a:r>
            <a:r>
              <a:rPr lang="zh-CN" altLang="en-US" dirty="0" smtClean="0"/>
              <a:t>，直到</a:t>
            </a:r>
            <a:r>
              <a:rPr lang="en-US" altLang="zh-CN" dirty="0" smtClean="0"/>
              <a:t>T</a:t>
            </a:r>
            <a:r>
              <a:rPr lang="zh-CN" altLang="en-US" dirty="0" smtClean="0"/>
              <a:t>中只有一棵树为止</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0"/>
          <p:cNvSpPr>
            <a:spLocks noChangeArrowheads="1"/>
          </p:cNvSpPr>
          <p:nvPr/>
        </p:nvSpPr>
        <p:spPr bwMode="auto">
          <a:xfrm>
            <a:off x="601663" y="771525"/>
            <a:ext cx="8050212"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nSpc>
                <a:spcPct val="110000"/>
              </a:lnSpc>
              <a:spcBef>
                <a:spcPct val="20000"/>
              </a:spcBef>
              <a:buClr>
                <a:schemeClr val="accent2"/>
              </a:buClr>
              <a:buFont typeface="Wingdings" pitchFamily="2" charset="2"/>
              <a:buChar char="o"/>
            </a:pPr>
            <a:r>
              <a:rPr kumimoji="1" lang="zh-CN" altLang="en-US" sz="3200" b="1">
                <a:solidFill>
                  <a:srgbClr val="000066"/>
                </a:solidFill>
              </a:rPr>
              <a:t>哈夫曼算法</a:t>
            </a:r>
            <a:r>
              <a:rPr kumimoji="1" lang="en-US" altLang="zh-CN" sz="3200" b="1">
                <a:solidFill>
                  <a:srgbClr val="000066"/>
                </a:solidFill>
                <a:latin typeface="Arial" charset="0"/>
              </a:rPr>
              <a:t>——</a:t>
            </a:r>
            <a:r>
              <a:rPr kumimoji="1" lang="zh-CN" altLang="en-US" sz="3200" b="1">
                <a:solidFill>
                  <a:srgbClr val="000066"/>
                </a:solidFill>
              </a:rPr>
              <a:t>构造最优树</a:t>
            </a:r>
            <a:r>
              <a:rPr kumimoji="1" lang="en-US" altLang="zh-CN" sz="3200" b="1">
                <a:solidFill>
                  <a:srgbClr val="000066"/>
                </a:solidFill>
                <a:latin typeface="宋体" charset="-122"/>
              </a:rPr>
              <a:t>(1)</a:t>
            </a:r>
          </a:p>
          <a:p>
            <a:pPr marL="908050" lvl="1" indent="-436563">
              <a:lnSpc>
                <a:spcPct val="110000"/>
              </a:lnSpc>
              <a:spcBef>
                <a:spcPct val="20000"/>
              </a:spcBef>
              <a:buClr>
                <a:schemeClr val="accent2"/>
              </a:buClr>
              <a:buFont typeface="Wingdings" pitchFamily="2" charset="2"/>
              <a:buChar char="n"/>
            </a:pPr>
            <a:r>
              <a:rPr kumimoji="1" lang="zh-CN" altLang="en-US" sz="2400" b="1">
                <a:solidFill>
                  <a:srgbClr val="000066"/>
                </a:solidFill>
              </a:rPr>
              <a:t>例：</a:t>
            </a:r>
            <a:r>
              <a:rPr lang="zh-CN" altLang="en-US" sz="2400" b="1">
                <a:solidFill>
                  <a:srgbClr val="000066"/>
                </a:solidFill>
              </a:rPr>
              <a:t>以集合</a:t>
            </a:r>
            <a:r>
              <a:rPr lang="en-US" altLang="zh-CN" sz="2400" b="1">
                <a:solidFill>
                  <a:srgbClr val="000066"/>
                </a:solidFill>
              </a:rPr>
              <a:t>{3,4,5,6,8,10,12,18}</a:t>
            </a:r>
            <a:r>
              <a:rPr lang="zh-CN" altLang="en-US" sz="2400" b="1">
                <a:solidFill>
                  <a:srgbClr val="000066"/>
                </a:solidFill>
              </a:rPr>
              <a:t>为叶子结点的权值构造哈夫曼树，并计算其带权路径长度</a:t>
            </a:r>
            <a:endParaRPr lang="zh-CN" altLang="en-US" sz="2800" b="1">
              <a:solidFill>
                <a:srgbClr val="000066"/>
              </a:solidFill>
            </a:endParaRPr>
          </a:p>
        </p:txBody>
      </p:sp>
      <p:grpSp>
        <p:nvGrpSpPr>
          <p:cNvPr id="47245" name="Group 141"/>
          <p:cNvGrpSpPr>
            <a:grpSpLocks/>
          </p:cNvGrpSpPr>
          <p:nvPr/>
        </p:nvGrpSpPr>
        <p:grpSpPr bwMode="auto">
          <a:xfrm>
            <a:off x="1230313" y="2571750"/>
            <a:ext cx="6084887" cy="457200"/>
            <a:chOff x="775" y="1413"/>
            <a:chExt cx="3833" cy="288"/>
          </a:xfrm>
        </p:grpSpPr>
        <p:grpSp>
          <p:nvGrpSpPr>
            <p:cNvPr id="65574" name="Group 92"/>
            <p:cNvGrpSpPr>
              <a:grpSpLocks/>
            </p:cNvGrpSpPr>
            <p:nvPr/>
          </p:nvGrpSpPr>
          <p:grpSpPr bwMode="auto">
            <a:xfrm>
              <a:off x="1344" y="1413"/>
              <a:ext cx="3264" cy="288"/>
              <a:chOff x="1440" y="1920"/>
              <a:chExt cx="3264" cy="288"/>
            </a:xfrm>
          </p:grpSpPr>
          <p:sp>
            <p:nvSpPr>
              <p:cNvPr id="65576" name="Rectangle 93"/>
              <p:cNvSpPr>
                <a:spLocks noChangeArrowheads="1"/>
              </p:cNvSpPr>
              <p:nvPr/>
            </p:nvSpPr>
            <p:spPr bwMode="auto">
              <a:xfrm>
                <a:off x="1440" y="1920"/>
                <a:ext cx="3264" cy="288"/>
              </a:xfrm>
              <a:prstGeom prst="rect">
                <a:avLst/>
              </a:prstGeom>
              <a:solidFill>
                <a:schemeClr val="bg1"/>
              </a:solidFill>
              <a:ln>
                <a:noFill/>
              </a:ln>
              <a:effectLst/>
              <a:extLs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solidFill>
                      <a:srgbClr val="000066"/>
                    </a:solidFill>
                    <a:latin typeface="Times New Roman" pitchFamily="18" charset="0"/>
                  </a:rPr>
                  <a:t>T={                                                         }</a:t>
                </a:r>
                <a:r>
                  <a:rPr kumimoji="1" lang="en-US" altLang="zh-CN" sz="2400">
                    <a:solidFill>
                      <a:srgbClr val="000066"/>
                    </a:solidFill>
                    <a:latin typeface="Times New Roman" pitchFamily="18" charset="0"/>
                    <a:ea typeface="楷体_GB2312" pitchFamily="49" charset="-122"/>
                  </a:rPr>
                  <a:t> </a:t>
                </a:r>
                <a:endParaRPr kumimoji="1" lang="en-US" altLang="zh-CN" sz="2400">
                  <a:solidFill>
                    <a:srgbClr val="000066"/>
                  </a:solidFill>
                  <a:latin typeface="Times New Roman" pitchFamily="18" charset="0"/>
                </a:endParaRPr>
              </a:p>
            </p:txBody>
          </p:sp>
          <p:sp>
            <p:nvSpPr>
              <p:cNvPr id="65577" name="Oval 94"/>
              <p:cNvSpPr>
                <a:spLocks noChangeArrowheads="1"/>
              </p:cNvSpPr>
              <p:nvPr/>
            </p:nvSpPr>
            <p:spPr bwMode="auto">
              <a:xfrm>
                <a:off x="1872" y="1968"/>
                <a:ext cx="240" cy="240"/>
              </a:xfrm>
              <a:prstGeom prst="ellipse">
                <a:avLst/>
              </a:prstGeom>
              <a:solidFill>
                <a:schemeClr val="bg1"/>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5578" name="Oval 95"/>
              <p:cNvSpPr>
                <a:spLocks noChangeArrowheads="1"/>
              </p:cNvSpPr>
              <p:nvPr/>
            </p:nvSpPr>
            <p:spPr bwMode="auto">
              <a:xfrm>
                <a:off x="2208" y="1968"/>
                <a:ext cx="240" cy="240"/>
              </a:xfrm>
              <a:prstGeom prst="ellipse">
                <a:avLst/>
              </a:prstGeom>
              <a:solidFill>
                <a:schemeClr val="bg1"/>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4</a:t>
                </a:r>
              </a:p>
            </p:txBody>
          </p:sp>
          <p:sp>
            <p:nvSpPr>
              <p:cNvPr id="65579" name="Oval 96"/>
              <p:cNvSpPr>
                <a:spLocks noChangeArrowheads="1"/>
              </p:cNvSpPr>
              <p:nvPr/>
            </p:nvSpPr>
            <p:spPr bwMode="auto">
              <a:xfrm>
                <a:off x="2544" y="1968"/>
                <a:ext cx="240" cy="240"/>
              </a:xfrm>
              <a:prstGeom prst="ellipse">
                <a:avLst/>
              </a:prstGeom>
              <a:solidFill>
                <a:schemeClr val="bg1"/>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5580" name="Oval 97"/>
              <p:cNvSpPr>
                <a:spLocks noChangeArrowheads="1"/>
              </p:cNvSpPr>
              <p:nvPr/>
            </p:nvSpPr>
            <p:spPr bwMode="auto">
              <a:xfrm>
                <a:off x="2880" y="1968"/>
                <a:ext cx="240" cy="240"/>
              </a:xfrm>
              <a:prstGeom prst="ellipse">
                <a:avLst/>
              </a:prstGeom>
              <a:solidFill>
                <a:schemeClr val="bg1"/>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5581" name="Oval 98"/>
              <p:cNvSpPr>
                <a:spLocks noChangeArrowheads="1"/>
              </p:cNvSpPr>
              <p:nvPr/>
            </p:nvSpPr>
            <p:spPr bwMode="auto">
              <a:xfrm>
                <a:off x="3216" y="1968"/>
                <a:ext cx="240" cy="240"/>
              </a:xfrm>
              <a:prstGeom prst="ellipse">
                <a:avLst/>
              </a:prstGeom>
              <a:solidFill>
                <a:schemeClr val="bg1"/>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8</a:t>
                </a:r>
              </a:p>
            </p:txBody>
          </p:sp>
          <p:sp>
            <p:nvSpPr>
              <p:cNvPr id="65582" name="Oval 99"/>
              <p:cNvSpPr>
                <a:spLocks noChangeArrowheads="1"/>
              </p:cNvSpPr>
              <p:nvPr/>
            </p:nvSpPr>
            <p:spPr bwMode="auto">
              <a:xfrm>
                <a:off x="3552" y="1968"/>
                <a:ext cx="240" cy="240"/>
              </a:xfrm>
              <a:prstGeom prst="ellipse">
                <a:avLst/>
              </a:prstGeom>
              <a:solidFill>
                <a:schemeClr val="bg1"/>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10</a:t>
                </a:r>
              </a:p>
            </p:txBody>
          </p:sp>
          <p:sp>
            <p:nvSpPr>
              <p:cNvPr id="65583" name="Oval 100"/>
              <p:cNvSpPr>
                <a:spLocks noChangeArrowheads="1"/>
              </p:cNvSpPr>
              <p:nvPr/>
            </p:nvSpPr>
            <p:spPr bwMode="auto">
              <a:xfrm>
                <a:off x="3888" y="1968"/>
                <a:ext cx="240" cy="240"/>
              </a:xfrm>
              <a:prstGeom prst="ellipse">
                <a:avLst/>
              </a:prstGeom>
              <a:solidFill>
                <a:schemeClr val="bg1"/>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12</a:t>
                </a:r>
              </a:p>
            </p:txBody>
          </p:sp>
          <p:sp>
            <p:nvSpPr>
              <p:cNvPr id="65584" name="Oval 101"/>
              <p:cNvSpPr>
                <a:spLocks noChangeArrowheads="1"/>
              </p:cNvSpPr>
              <p:nvPr/>
            </p:nvSpPr>
            <p:spPr bwMode="auto">
              <a:xfrm>
                <a:off x="4224" y="1968"/>
                <a:ext cx="240" cy="240"/>
              </a:xfrm>
              <a:prstGeom prst="ellipse">
                <a:avLst/>
              </a:prstGeom>
              <a:solidFill>
                <a:schemeClr val="bg1"/>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18</a:t>
                </a:r>
              </a:p>
            </p:txBody>
          </p:sp>
        </p:grpSp>
        <p:sp>
          <p:nvSpPr>
            <p:cNvPr id="65575" name="Text Box 103"/>
            <p:cNvSpPr txBox="1">
              <a:spLocks noChangeArrowheads="1"/>
            </p:cNvSpPr>
            <p:nvPr/>
          </p:nvSpPr>
          <p:spPr bwMode="auto">
            <a:xfrm>
              <a:off x="775" y="1443"/>
              <a:ext cx="374"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a:t>
              </a:r>
            </a:p>
          </p:txBody>
        </p:sp>
      </p:grpSp>
      <p:grpSp>
        <p:nvGrpSpPr>
          <p:cNvPr id="47268" name="Group 164"/>
          <p:cNvGrpSpPr>
            <a:grpSpLocks/>
          </p:cNvGrpSpPr>
          <p:nvPr/>
        </p:nvGrpSpPr>
        <p:grpSpPr bwMode="auto">
          <a:xfrm>
            <a:off x="1249363" y="3302000"/>
            <a:ext cx="6067425" cy="1147763"/>
            <a:chOff x="787" y="2413"/>
            <a:chExt cx="3822" cy="723"/>
          </a:xfrm>
        </p:grpSpPr>
        <p:sp>
          <p:nvSpPr>
            <p:cNvPr id="65560" name="Text Box 104"/>
            <p:cNvSpPr txBox="1">
              <a:spLocks noChangeArrowheads="1"/>
            </p:cNvSpPr>
            <p:nvPr/>
          </p:nvSpPr>
          <p:spPr bwMode="auto">
            <a:xfrm>
              <a:off x="787" y="244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(2)</a:t>
              </a:r>
            </a:p>
          </p:txBody>
        </p:sp>
        <p:sp>
          <p:nvSpPr>
            <p:cNvPr id="65561" name="Rectangle 107"/>
            <p:cNvSpPr>
              <a:spLocks noChangeArrowheads="1"/>
            </p:cNvSpPr>
            <p:nvPr/>
          </p:nvSpPr>
          <p:spPr bwMode="auto">
            <a:xfrm>
              <a:off x="1345" y="2413"/>
              <a:ext cx="326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solidFill>
                    <a:srgbClr val="000066"/>
                  </a:solidFill>
                  <a:latin typeface="Times New Roman" pitchFamily="18" charset="0"/>
                </a:rPr>
                <a:t>T={                                                       }</a:t>
              </a:r>
              <a:r>
                <a:rPr kumimoji="1" lang="en-US" altLang="zh-CN" sz="2400">
                  <a:solidFill>
                    <a:srgbClr val="000066"/>
                  </a:solidFill>
                  <a:latin typeface="Times New Roman" pitchFamily="18" charset="0"/>
                  <a:ea typeface="楷体_GB2312" pitchFamily="49" charset="-122"/>
                </a:rPr>
                <a:t> </a:t>
              </a:r>
              <a:endParaRPr kumimoji="1" lang="en-US" altLang="zh-CN" sz="2400">
                <a:solidFill>
                  <a:srgbClr val="000066"/>
                </a:solidFill>
                <a:latin typeface="Times New Roman" pitchFamily="18" charset="0"/>
              </a:endParaRPr>
            </a:p>
          </p:txBody>
        </p:sp>
        <p:sp>
          <p:nvSpPr>
            <p:cNvPr id="65562" name="Oval 110"/>
            <p:cNvSpPr>
              <a:spLocks noChangeArrowheads="1"/>
            </p:cNvSpPr>
            <p:nvPr/>
          </p:nvSpPr>
          <p:spPr bwMode="auto">
            <a:xfrm>
              <a:off x="2251" y="24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5563" name="Oval 111"/>
            <p:cNvSpPr>
              <a:spLocks noChangeArrowheads="1"/>
            </p:cNvSpPr>
            <p:nvPr/>
          </p:nvSpPr>
          <p:spPr bwMode="auto">
            <a:xfrm>
              <a:off x="2587" y="24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5564" name="Oval 112"/>
            <p:cNvSpPr>
              <a:spLocks noChangeArrowheads="1"/>
            </p:cNvSpPr>
            <p:nvPr/>
          </p:nvSpPr>
          <p:spPr bwMode="auto">
            <a:xfrm>
              <a:off x="2923" y="24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8</a:t>
              </a:r>
            </a:p>
          </p:txBody>
        </p:sp>
        <p:sp>
          <p:nvSpPr>
            <p:cNvPr id="65565" name="Oval 113"/>
            <p:cNvSpPr>
              <a:spLocks noChangeArrowheads="1"/>
            </p:cNvSpPr>
            <p:nvPr/>
          </p:nvSpPr>
          <p:spPr bwMode="auto">
            <a:xfrm>
              <a:off x="3259" y="24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10</a:t>
              </a:r>
            </a:p>
          </p:txBody>
        </p:sp>
        <p:sp>
          <p:nvSpPr>
            <p:cNvPr id="65566" name="Oval 114"/>
            <p:cNvSpPr>
              <a:spLocks noChangeArrowheads="1"/>
            </p:cNvSpPr>
            <p:nvPr/>
          </p:nvSpPr>
          <p:spPr bwMode="auto">
            <a:xfrm>
              <a:off x="3595" y="24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12</a:t>
              </a:r>
            </a:p>
          </p:txBody>
        </p:sp>
        <p:sp>
          <p:nvSpPr>
            <p:cNvPr id="65567" name="Oval 115"/>
            <p:cNvSpPr>
              <a:spLocks noChangeArrowheads="1"/>
            </p:cNvSpPr>
            <p:nvPr/>
          </p:nvSpPr>
          <p:spPr bwMode="auto">
            <a:xfrm>
              <a:off x="3931" y="24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18</a:t>
              </a:r>
            </a:p>
          </p:txBody>
        </p:sp>
        <p:grpSp>
          <p:nvGrpSpPr>
            <p:cNvPr id="65568" name="Group 119"/>
            <p:cNvGrpSpPr>
              <a:grpSpLocks/>
            </p:cNvGrpSpPr>
            <p:nvPr/>
          </p:nvGrpSpPr>
          <p:grpSpPr bwMode="auto">
            <a:xfrm>
              <a:off x="1600" y="2455"/>
              <a:ext cx="638" cy="681"/>
              <a:chOff x="1600" y="2221"/>
              <a:chExt cx="638" cy="681"/>
            </a:xfrm>
          </p:grpSpPr>
          <p:sp>
            <p:nvSpPr>
              <p:cNvPr id="65569" name="Oval 108"/>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5570" name="Oval 109"/>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4</a:t>
                </a:r>
              </a:p>
            </p:txBody>
          </p:sp>
          <p:sp>
            <p:nvSpPr>
              <p:cNvPr id="65571" name="Oval 116"/>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7</a:t>
                </a:r>
              </a:p>
            </p:txBody>
          </p:sp>
          <p:sp>
            <p:nvSpPr>
              <p:cNvPr id="65572" name="Line 117"/>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3" name="Line 118"/>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7269" name="Group 165"/>
          <p:cNvGrpSpPr>
            <a:grpSpLocks/>
          </p:cNvGrpSpPr>
          <p:nvPr/>
        </p:nvGrpSpPr>
        <p:grpSpPr bwMode="auto">
          <a:xfrm>
            <a:off x="1236663" y="4746625"/>
            <a:ext cx="6067425" cy="1152525"/>
            <a:chOff x="779" y="3215"/>
            <a:chExt cx="3822" cy="726"/>
          </a:xfrm>
        </p:grpSpPr>
        <p:sp>
          <p:nvSpPr>
            <p:cNvPr id="65542" name="Text Box 120"/>
            <p:cNvSpPr txBox="1">
              <a:spLocks noChangeArrowheads="1"/>
            </p:cNvSpPr>
            <p:nvPr/>
          </p:nvSpPr>
          <p:spPr bwMode="auto">
            <a:xfrm>
              <a:off x="779" y="3250"/>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(3)</a:t>
              </a:r>
            </a:p>
          </p:txBody>
        </p:sp>
        <p:sp>
          <p:nvSpPr>
            <p:cNvPr id="65543" name="Rectangle 121"/>
            <p:cNvSpPr>
              <a:spLocks noChangeArrowheads="1"/>
            </p:cNvSpPr>
            <p:nvPr/>
          </p:nvSpPr>
          <p:spPr bwMode="auto">
            <a:xfrm>
              <a:off x="1337" y="3215"/>
              <a:ext cx="326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solidFill>
                    <a:srgbClr val="000066"/>
                  </a:solidFill>
                  <a:latin typeface="Times New Roman" pitchFamily="18" charset="0"/>
                </a:rPr>
                <a:t>T={                                                       }</a:t>
              </a:r>
              <a:r>
                <a:rPr kumimoji="1" lang="en-US" altLang="zh-CN" sz="2400">
                  <a:solidFill>
                    <a:srgbClr val="000066"/>
                  </a:solidFill>
                  <a:latin typeface="Times New Roman" pitchFamily="18" charset="0"/>
                  <a:ea typeface="楷体_GB2312" pitchFamily="49" charset="-122"/>
                </a:rPr>
                <a:t> </a:t>
              </a:r>
              <a:endParaRPr kumimoji="1" lang="en-US" altLang="zh-CN" sz="2400">
                <a:solidFill>
                  <a:srgbClr val="000066"/>
                </a:solidFill>
                <a:latin typeface="Times New Roman" pitchFamily="18" charset="0"/>
              </a:endParaRPr>
            </a:p>
          </p:txBody>
        </p:sp>
        <p:grpSp>
          <p:nvGrpSpPr>
            <p:cNvPr id="65544" name="Group 122"/>
            <p:cNvGrpSpPr>
              <a:grpSpLocks/>
            </p:cNvGrpSpPr>
            <p:nvPr/>
          </p:nvGrpSpPr>
          <p:grpSpPr bwMode="auto">
            <a:xfrm>
              <a:off x="1592" y="3257"/>
              <a:ext cx="638" cy="681"/>
              <a:chOff x="1600" y="2221"/>
              <a:chExt cx="638" cy="681"/>
            </a:xfrm>
          </p:grpSpPr>
          <p:sp>
            <p:nvSpPr>
              <p:cNvPr id="65555" name="Oval 123"/>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5556" name="Oval 124"/>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4</a:t>
                </a:r>
              </a:p>
            </p:txBody>
          </p:sp>
          <p:sp>
            <p:nvSpPr>
              <p:cNvPr id="65557" name="Oval 125"/>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7</a:t>
                </a:r>
              </a:p>
            </p:txBody>
          </p:sp>
          <p:sp>
            <p:nvSpPr>
              <p:cNvPr id="65558" name="Line 126"/>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9" name="Line 127"/>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545" name="Oval 131"/>
            <p:cNvSpPr>
              <a:spLocks noChangeArrowheads="1"/>
            </p:cNvSpPr>
            <p:nvPr/>
          </p:nvSpPr>
          <p:spPr bwMode="auto">
            <a:xfrm>
              <a:off x="3041" y="3254"/>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8</a:t>
              </a:r>
            </a:p>
          </p:txBody>
        </p:sp>
        <p:sp>
          <p:nvSpPr>
            <p:cNvPr id="65546" name="Oval 132"/>
            <p:cNvSpPr>
              <a:spLocks noChangeArrowheads="1"/>
            </p:cNvSpPr>
            <p:nvPr/>
          </p:nvSpPr>
          <p:spPr bwMode="auto">
            <a:xfrm>
              <a:off x="3377" y="3254"/>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10</a:t>
              </a:r>
            </a:p>
          </p:txBody>
        </p:sp>
        <p:sp>
          <p:nvSpPr>
            <p:cNvPr id="65547" name="Oval 133"/>
            <p:cNvSpPr>
              <a:spLocks noChangeArrowheads="1"/>
            </p:cNvSpPr>
            <p:nvPr/>
          </p:nvSpPr>
          <p:spPr bwMode="auto">
            <a:xfrm>
              <a:off x="3713" y="3254"/>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12</a:t>
              </a:r>
            </a:p>
          </p:txBody>
        </p:sp>
        <p:sp>
          <p:nvSpPr>
            <p:cNvPr id="65548" name="Oval 134"/>
            <p:cNvSpPr>
              <a:spLocks noChangeArrowheads="1"/>
            </p:cNvSpPr>
            <p:nvPr/>
          </p:nvSpPr>
          <p:spPr bwMode="auto">
            <a:xfrm>
              <a:off x="4049" y="3254"/>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18</a:t>
              </a:r>
            </a:p>
          </p:txBody>
        </p:sp>
        <p:grpSp>
          <p:nvGrpSpPr>
            <p:cNvPr id="65549" name="Group 135"/>
            <p:cNvGrpSpPr>
              <a:grpSpLocks/>
            </p:cNvGrpSpPr>
            <p:nvPr/>
          </p:nvGrpSpPr>
          <p:grpSpPr bwMode="auto">
            <a:xfrm>
              <a:off x="2339" y="3260"/>
              <a:ext cx="638" cy="681"/>
              <a:chOff x="1600" y="2221"/>
              <a:chExt cx="638" cy="681"/>
            </a:xfrm>
          </p:grpSpPr>
          <p:sp>
            <p:nvSpPr>
              <p:cNvPr id="65550" name="Oval 136"/>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5551" name="Oval 137"/>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5552" name="Oval 138"/>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11</a:t>
                </a:r>
              </a:p>
            </p:txBody>
          </p:sp>
          <p:sp>
            <p:nvSpPr>
              <p:cNvPr id="65553" name="Line 139"/>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4" name="Line 140"/>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245"/>
                                        </p:tgtEl>
                                        <p:attrNameLst>
                                          <p:attrName>style.visibility</p:attrName>
                                        </p:attrNameLst>
                                      </p:cBhvr>
                                      <p:to>
                                        <p:strVal val="visible"/>
                                      </p:to>
                                    </p:set>
                                    <p:animEffect transition="in" filter="blinds(horizontal)">
                                      <p:cBhvr>
                                        <p:cTn id="7" dur="500"/>
                                        <p:tgtEl>
                                          <p:spTgt spid="47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268"/>
                                        </p:tgtEl>
                                        <p:attrNameLst>
                                          <p:attrName>style.visibility</p:attrName>
                                        </p:attrNameLst>
                                      </p:cBhvr>
                                      <p:to>
                                        <p:strVal val="visible"/>
                                      </p:to>
                                    </p:set>
                                    <p:animEffect transition="in" filter="blinds(horizontal)">
                                      <p:cBhvr>
                                        <p:cTn id="12" dur="500"/>
                                        <p:tgtEl>
                                          <p:spTgt spid="47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269"/>
                                        </p:tgtEl>
                                        <p:attrNameLst>
                                          <p:attrName>style.visibility</p:attrName>
                                        </p:attrNameLst>
                                      </p:cBhvr>
                                      <p:to>
                                        <p:strVal val="visible"/>
                                      </p:to>
                                    </p:set>
                                    <p:animEffect transition="in" filter="blinds(horizontal)">
                                      <p:cBhvr>
                                        <p:cTn id="17" dur="500"/>
                                        <p:tgtEl>
                                          <p:spTgt spid="47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42938" y="844550"/>
            <a:ext cx="7966075"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nSpc>
                <a:spcPct val="110000"/>
              </a:lnSpc>
              <a:spcBef>
                <a:spcPct val="20000"/>
              </a:spcBef>
              <a:buClr>
                <a:schemeClr val="accent2"/>
              </a:buClr>
              <a:buFont typeface="Wingdings" pitchFamily="2" charset="2"/>
              <a:buChar char="o"/>
            </a:pPr>
            <a:r>
              <a:rPr kumimoji="1" lang="zh-CN" altLang="en-US" sz="3200" b="1">
                <a:solidFill>
                  <a:srgbClr val="000066"/>
                </a:solidFill>
              </a:rPr>
              <a:t>哈夫曼算法</a:t>
            </a:r>
            <a:r>
              <a:rPr kumimoji="1" lang="en-US" altLang="zh-CN" sz="3200" b="1">
                <a:solidFill>
                  <a:srgbClr val="000066"/>
                </a:solidFill>
                <a:latin typeface="Arial" charset="0"/>
              </a:rPr>
              <a:t>——</a:t>
            </a:r>
            <a:r>
              <a:rPr kumimoji="1" lang="zh-CN" altLang="en-US" sz="3200" b="1">
                <a:solidFill>
                  <a:srgbClr val="000066"/>
                </a:solidFill>
              </a:rPr>
              <a:t>构造最优树</a:t>
            </a:r>
            <a:r>
              <a:rPr kumimoji="1" lang="en-US" altLang="zh-CN" sz="3200" b="1">
                <a:solidFill>
                  <a:srgbClr val="000066"/>
                </a:solidFill>
                <a:latin typeface="宋体" charset="-122"/>
              </a:rPr>
              <a:t>(2)</a:t>
            </a:r>
            <a:endParaRPr kumimoji="1" lang="en-US" altLang="zh-CN" sz="3200" b="1">
              <a:solidFill>
                <a:srgbClr val="000066"/>
              </a:solidFill>
            </a:endParaRPr>
          </a:p>
          <a:p>
            <a:pPr marL="908050" lvl="1" indent="-436563">
              <a:lnSpc>
                <a:spcPct val="110000"/>
              </a:lnSpc>
              <a:spcBef>
                <a:spcPct val="20000"/>
              </a:spcBef>
              <a:buClr>
                <a:schemeClr val="accent2"/>
              </a:buClr>
              <a:buFont typeface="Wingdings" pitchFamily="2" charset="2"/>
              <a:buChar char="n"/>
            </a:pPr>
            <a:endParaRPr lang="en-US" altLang="zh-CN" sz="2800" b="1">
              <a:solidFill>
                <a:srgbClr val="000066"/>
              </a:solidFill>
            </a:endParaRPr>
          </a:p>
        </p:txBody>
      </p:sp>
      <p:grpSp>
        <p:nvGrpSpPr>
          <p:cNvPr id="242778" name="Group 90"/>
          <p:cNvGrpSpPr>
            <a:grpSpLocks/>
          </p:cNvGrpSpPr>
          <p:nvPr/>
        </p:nvGrpSpPr>
        <p:grpSpPr bwMode="auto">
          <a:xfrm>
            <a:off x="1236663" y="1531938"/>
            <a:ext cx="6067425" cy="1855787"/>
            <a:chOff x="779" y="965"/>
            <a:chExt cx="3822" cy="1169"/>
          </a:xfrm>
        </p:grpSpPr>
        <p:sp>
          <p:nvSpPr>
            <p:cNvPr id="66595" name="Text Box 28"/>
            <p:cNvSpPr txBox="1">
              <a:spLocks noChangeArrowheads="1"/>
            </p:cNvSpPr>
            <p:nvPr/>
          </p:nvSpPr>
          <p:spPr bwMode="auto">
            <a:xfrm>
              <a:off x="779" y="1000"/>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(4)</a:t>
              </a:r>
            </a:p>
          </p:txBody>
        </p:sp>
        <p:sp>
          <p:nvSpPr>
            <p:cNvPr id="66596" name="Rectangle 29"/>
            <p:cNvSpPr>
              <a:spLocks noChangeArrowheads="1"/>
            </p:cNvSpPr>
            <p:nvPr/>
          </p:nvSpPr>
          <p:spPr bwMode="auto">
            <a:xfrm>
              <a:off x="1337" y="965"/>
              <a:ext cx="326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solidFill>
                    <a:srgbClr val="000066"/>
                  </a:solidFill>
                  <a:latin typeface="Times New Roman" pitchFamily="18" charset="0"/>
                </a:rPr>
                <a:t>T={                                                       }</a:t>
              </a:r>
              <a:r>
                <a:rPr kumimoji="1" lang="en-US" altLang="zh-CN" sz="2400">
                  <a:solidFill>
                    <a:srgbClr val="000066"/>
                  </a:solidFill>
                  <a:latin typeface="Times New Roman" pitchFamily="18" charset="0"/>
                  <a:ea typeface="楷体_GB2312" pitchFamily="49" charset="-122"/>
                </a:rPr>
                <a:t> </a:t>
              </a:r>
              <a:endParaRPr kumimoji="1" lang="en-US" altLang="zh-CN" sz="2400">
                <a:solidFill>
                  <a:srgbClr val="000066"/>
                </a:solidFill>
                <a:latin typeface="Times New Roman" pitchFamily="18" charset="0"/>
              </a:endParaRPr>
            </a:p>
          </p:txBody>
        </p:sp>
        <p:sp>
          <p:nvSpPr>
            <p:cNvPr id="66597" name="Oval 37"/>
            <p:cNvSpPr>
              <a:spLocks noChangeArrowheads="1"/>
            </p:cNvSpPr>
            <p:nvPr/>
          </p:nvSpPr>
          <p:spPr bwMode="auto">
            <a:xfrm>
              <a:off x="3269" y="1004"/>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10</a:t>
              </a:r>
            </a:p>
          </p:txBody>
        </p:sp>
        <p:sp>
          <p:nvSpPr>
            <p:cNvPr id="66598" name="Oval 38"/>
            <p:cNvSpPr>
              <a:spLocks noChangeArrowheads="1"/>
            </p:cNvSpPr>
            <p:nvPr/>
          </p:nvSpPr>
          <p:spPr bwMode="auto">
            <a:xfrm>
              <a:off x="3605" y="1004"/>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12</a:t>
              </a:r>
            </a:p>
          </p:txBody>
        </p:sp>
        <p:sp>
          <p:nvSpPr>
            <p:cNvPr id="66599" name="Oval 39"/>
            <p:cNvSpPr>
              <a:spLocks noChangeArrowheads="1"/>
            </p:cNvSpPr>
            <p:nvPr/>
          </p:nvSpPr>
          <p:spPr bwMode="auto">
            <a:xfrm>
              <a:off x="3941" y="1004"/>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18</a:t>
              </a:r>
            </a:p>
          </p:txBody>
        </p:sp>
        <p:grpSp>
          <p:nvGrpSpPr>
            <p:cNvPr id="66600" name="Group 40"/>
            <p:cNvGrpSpPr>
              <a:grpSpLocks/>
            </p:cNvGrpSpPr>
            <p:nvPr/>
          </p:nvGrpSpPr>
          <p:grpSpPr bwMode="auto">
            <a:xfrm>
              <a:off x="1594" y="1010"/>
              <a:ext cx="638" cy="681"/>
              <a:chOff x="1600" y="2221"/>
              <a:chExt cx="638" cy="681"/>
            </a:xfrm>
          </p:grpSpPr>
          <p:sp>
            <p:nvSpPr>
              <p:cNvPr id="66614" name="Oval 41"/>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6615" name="Oval 42"/>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6616" name="Oval 43"/>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11</a:t>
                </a:r>
              </a:p>
            </p:txBody>
          </p:sp>
          <p:sp>
            <p:nvSpPr>
              <p:cNvPr id="66617" name="Line 44"/>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8" name="Line 45"/>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601" name="Group 52"/>
            <p:cNvGrpSpPr>
              <a:grpSpLocks/>
            </p:cNvGrpSpPr>
            <p:nvPr/>
          </p:nvGrpSpPr>
          <p:grpSpPr bwMode="auto">
            <a:xfrm>
              <a:off x="2136" y="1007"/>
              <a:ext cx="865" cy="1127"/>
              <a:chOff x="1365" y="1007"/>
              <a:chExt cx="865" cy="1127"/>
            </a:xfrm>
          </p:grpSpPr>
          <p:grpSp>
            <p:nvGrpSpPr>
              <p:cNvPr id="66602" name="Group 30"/>
              <p:cNvGrpSpPr>
                <a:grpSpLocks/>
              </p:cNvGrpSpPr>
              <p:nvPr/>
            </p:nvGrpSpPr>
            <p:grpSpPr bwMode="auto">
              <a:xfrm>
                <a:off x="1592" y="1007"/>
                <a:ext cx="638" cy="681"/>
                <a:chOff x="1600" y="2221"/>
                <a:chExt cx="638" cy="681"/>
              </a:xfrm>
            </p:grpSpPr>
            <p:sp>
              <p:nvSpPr>
                <p:cNvPr id="66609" name="Oval 31"/>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6610" name="Oval 32"/>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8</a:t>
                  </a:r>
                </a:p>
              </p:txBody>
            </p:sp>
            <p:sp>
              <p:nvSpPr>
                <p:cNvPr id="66611" name="Oval 33"/>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15</a:t>
                  </a:r>
                </a:p>
              </p:txBody>
            </p:sp>
            <p:sp>
              <p:nvSpPr>
                <p:cNvPr id="66612" name="Line 34"/>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3" name="Line 35"/>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603" name="Group 46"/>
              <p:cNvGrpSpPr>
                <a:grpSpLocks/>
              </p:cNvGrpSpPr>
              <p:nvPr/>
            </p:nvGrpSpPr>
            <p:grpSpPr bwMode="auto">
              <a:xfrm>
                <a:off x="1365" y="1453"/>
                <a:ext cx="638" cy="681"/>
                <a:chOff x="1600" y="2221"/>
                <a:chExt cx="638" cy="681"/>
              </a:xfrm>
            </p:grpSpPr>
            <p:sp>
              <p:nvSpPr>
                <p:cNvPr id="66604" name="Oval 47"/>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6605" name="Oval 48"/>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4</a:t>
                  </a:r>
                </a:p>
              </p:txBody>
            </p:sp>
            <p:sp>
              <p:nvSpPr>
                <p:cNvPr id="66606" name="Oval 49"/>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7</a:t>
                  </a:r>
                </a:p>
              </p:txBody>
            </p:sp>
            <p:sp>
              <p:nvSpPr>
                <p:cNvPr id="66607" name="Line 50"/>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8" name="Line 51"/>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242779" name="Group 91"/>
          <p:cNvGrpSpPr>
            <a:grpSpLocks/>
          </p:cNvGrpSpPr>
          <p:nvPr/>
        </p:nvGrpSpPr>
        <p:grpSpPr bwMode="auto">
          <a:xfrm>
            <a:off x="1195388" y="3805238"/>
            <a:ext cx="6067425" cy="1889125"/>
            <a:chOff x="753" y="2244"/>
            <a:chExt cx="3822" cy="1190"/>
          </a:xfrm>
        </p:grpSpPr>
        <p:sp>
          <p:nvSpPr>
            <p:cNvPr id="66565" name="Text Box 53"/>
            <p:cNvSpPr txBox="1">
              <a:spLocks noChangeArrowheads="1"/>
            </p:cNvSpPr>
            <p:nvPr/>
          </p:nvSpPr>
          <p:spPr bwMode="auto">
            <a:xfrm>
              <a:off x="753" y="2279"/>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(5)</a:t>
              </a:r>
            </a:p>
          </p:txBody>
        </p:sp>
        <p:sp>
          <p:nvSpPr>
            <p:cNvPr id="66566" name="Rectangle 54"/>
            <p:cNvSpPr>
              <a:spLocks noChangeArrowheads="1"/>
            </p:cNvSpPr>
            <p:nvPr/>
          </p:nvSpPr>
          <p:spPr bwMode="auto">
            <a:xfrm>
              <a:off x="1311" y="2244"/>
              <a:ext cx="326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solidFill>
                    <a:srgbClr val="000066"/>
                  </a:solidFill>
                  <a:latin typeface="Times New Roman" pitchFamily="18" charset="0"/>
                </a:rPr>
                <a:t>T={                                                       }</a:t>
              </a:r>
              <a:r>
                <a:rPr kumimoji="1" lang="en-US" altLang="zh-CN" sz="2400">
                  <a:solidFill>
                    <a:srgbClr val="000066"/>
                  </a:solidFill>
                  <a:latin typeface="Times New Roman" pitchFamily="18" charset="0"/>
                  <a:ea typeface="楷体_GB2312" pitchFamily="49" charset="-122"/>
                </a:rPr>
                <a:t> </a:t>
              </a:r>
              <a:endParaRPr kumimoji="1" lang="en-US" altLang="zh-CN" sz="2400">
                <a:solidFill>
                  <a:srgbClr val="000066"/>
                </a:solidFill>
                <a:latin typeface="Times New Roman" pitchFamily="18" charset="0"/>
              </a:endParaRPr>
            </a:p>
          </p:txBody>
        </p:sp>
        <p:sp>
          <p:nvSpPr>
            <p:cNvPr id="66567" name="Oval 56"/>
            <p:cNvSpPr>
              <a:spLocks noChangeArrowheads="1"/>
            </p:cNvSpPr>
            <p:nvPr/>
          </p:nvSpPr>
          <p:spPr bwMode="auto">
            <a:xfrm>
              <a:off x="3327" y="2283"/>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12</a:t>
              </a:r>
            </a:p>
          </p:txBody>
        </p:sp>
        <p:sp>
          <p:nvSpPr>
            <p:cNvPr id="66568" name="Oval 57"/>
            <p:cNvSpPr>
              <a:spLocks noChangeArrowheads="1"/>
            </p:cNvSpPr>
            <p:nvPr/>
          </p:nvSpPr>
          <p:spPr bwMode="auto">
            <a:xfrm>
              <a:off x="3663" y="2283"/>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18</a:t>
              </a:r>
            </a:p>
          </p:txBody>
        </p:sp>
        <p:grpSp>
          <p:nvGrpSpPr>
            <p:cNvPr id="66569" name="Group 64"/>
            <p:cNvGrpSpPr>
              <a:grpSpLocks/>
            </p:cNvGrpSpPr>
            <p:nvPr/>
          </p:nvGrpSpPr>
          <p:grpSpPr bwMode="auto">
            <a:xfrm>
              <a:off x="1463" y="2278"/>
              <a:ext cx="865" cy="1127"/>
              <a:chOff x="1365" y="1007"/>
              <a:chExt cx="865" cy="1127"/>
            </a:xfrm>
          </p:grpSpPr>
          <p:grpSp>
            <p:nvGrpSpPr>
              <p:cNvPr id="66583" name="Group 65"/>
              <p:cNvGrpSpPr>
                <a:grpSpLocks/>
              </p:cNvGrpSpPr>
              <p:nvPr/>
            </p:nvGrpSpPr>
            <p:grpSpPr bwMode="auto">
              <a:xfrm>
                <a:off x="1592" y="1007"/>
                <a:ext cx="638" cy="681"/>
                <a:chOff x="1600" y="2221"/>
                <a:chExt cx="638" cy="681"/>
              </a:xfrm>
            </p:grpSpPr>
            <p:sp>
              <p:nvSpPr>
                <p:cNvPr id="66590" name="Oval 66"/>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6591" name="Oval 67"/>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8</a:t>
                  </a:r>
                </a:p>
              </p:txBody>
            </p:sp>
            <p:sp>
              <p:nvSpPr>
                <p:cNvPr id="66592" name="Oval 68"/>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15</a:t>
                  </a:r>
                </a:p>
              </p:txBody>
            </p:sp>
            <p:sp>
              <p:nvSpPr>
                <p:cNvPr id="66593" name="Line 69"/>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4" name="Line 70"/>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84" name="Group 71"/>
              <p:cNvGrpSpPr>
                <a:grpSpLocks/>
              </p:cNvGrpSpPr>
              <p:nvPr/>
            </p:nvGrpSpPr>
            <p:grpSpPr bwMode="auto">
              <a:xfrm>
                <a:off x="1365" y="1453"/>
                <a:ext cx="638" cy="681"/>
                <a:chOff x="1600" y="2221"/>
                <a:chExt cx="638" cy="681"/>
              </a:xfrm>
            </p:grpSpPr>
            <p:sp>
              <p:nvSpPr>
                <p:cNvPr id="66585" name="Oval 72"/>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6586" name="Oval 73"/>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4</a:t>
                  </a:r>
                </a:p>
              </p:txBody>
            </p:sp>
            <p:sp>
              <p:nvSpPr>
                <p:cNvPr id="66587" name="Oval 74"/>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7</a:t>
                  </a:r>
                </a:p>
              </p:txBody>
            </p:sp>
            <p:sp>
              <p:nvSpPr>
                <p:cNvPr id="66588" name="Line 75"/>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9" name="Line 76"/>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6570" name="Group 77"/>
            <p:cNvGrpSpPr>
              <a:grpSpLocks/>
            </p:cNvGrpSpPr>
            <p:nvPr/>
          </p:nvGrpSpPr>
          <p:grpSpPr bwMode="auto">
            <a:xfrm>
              <a:off x="2300" y="2307"/>
              <a:ext cx="865" cy="1127"/>
              <a:chOff x="1365" y="1007"/>
              <a:chExt cx="865" cy="1127"/>
            </a:xfrm>
          </p:grpSpPr>
          <p:grpSp>
            <p:nvGrpSpPr>
              <p:cNvPr id="66571" name="Group 78"/>
              <p:cNvGrpSpPr>
                <a:grpSpLocks/>
              </p:cNvGrpSpPr>
              <p:nvPr/>
            </p:nvGrpSpPr>
            <p:grpSpPr bwMode="auto">
              <a:xfrm>
                <a:off x="1592" y="1007"/>
                <a:ext cx="638" cy="681"/>
                <a:chOff x="1600" y="2221"/>
                <a:chExt cx="638" cy="681"/>
              </a:xfrm>
            </p:grpSpPr>
            <p:sp>
              <p:nvSpPr>
                <p:cNvPr id="66578" name="Oval 79"/>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6579" name="Oval 80"/>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10</a:t>
                  </a:r>
                </a:p>
              </p:txBody>
            </p:sp>
            <p:sp>
              <p:nvSpPr>
                <p:cNvPr id="66580" name="Oval 81"/>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21</a:t>
                  </a:r>
                </a:p>
              </p:txBody>
            </p:sp>
            <p:sp>
              <p:nvSpPr>
                <p:cNvPr id="66581" name="Line 82"/>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2" name="Line 83"/>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72" name="Group 84"/>
              <p:cNvGrpSpPr>
                <a:grpSpLocks/>
              </p:cNvGrpSpPr>
              <p:nvPr/>
            </p:nvGrpSpPr>
            <p:grpSpPr bwMode="auto">
              <a:xfrm>
                <a:off x="1365" y="1453"/>
                <a:ext cx="638" cy="681"/>
                <a:chOff x="1600" y="2221"/>
                <a:chExt cx="638" cy="681"/>
              </a:xfrm>
            </p:grpSpPr>
            <p:sp>
              <p:nvSpPr>
                <p:cNvPr id="66573" name="Oval 85"/>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6574" name="Oval 86"/>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6575" name="Oval 87"/>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11</a:t>
                  </a:r>
                </a:p>
              </p:txBody>
            </p:sp>
            <p:sp>
              <p:nvSpPr>
                <p:cNvPr id="66576" name="Line 88"/>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7" name="Line 89"/>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2778"/>
                                        </p:tgtEl>
                                        <p:attrNameLst>
                                          <p:attrName>style.visibility</p:attrName>
                                        </p:attrNameLst>
                                      </p:cBhvr>
                                      <p:to>
                                        <p:strVal val="visible"/>
                                      </p:to>
                                    </p:set>
                                    <p:animEffect transition="in" filter="blinds(horizontal)">
                                      <p:cBhvr>
                                        <p:cTn id="7" dur="500"/>
                                        <p:tgtEl>
                                          <p:spTgt spid="242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2779"/>
                                        </p:tgtEl>
                                        <p:attrNameLst>
                                          <p:attrName>style.visibility</p:attrName>
                                        </p:attrNameLst>
                                      </p:cBhvr>
                                      <p:to>
                                        <p:strVal val="visible"/>
                                      </p:to>
                                    </p:set>
                                    <p:animEffect transition="in" filter="blinds(horizontal)">
                                      <p:cBhvr>
                                        <p:cTn id="12" dur="500"/>
                                        <p:tgtEl>
                                          <p:spTgt spid="24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42938" y="844550"/>
            <a:ext cx="7966075"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nSpc>
                <a:spcPct val="110000"/>
              </a:lnSpc>
              <a:spcBef>
                <a:spcPct val="20000"/>
              </a:spcBef>
              <a:buClr>
                <a:schemeClr val="accent2"/>
              </a:buClr>
              <a:buFont typeface="Wingdings" pitchFamily="2" charset="2"/>
              <a:buChar char="o"/>
            </a:pPr>
            <a:r>
              <a:rPr kumimoji="1" lang="zh-CN" altLang="en-US" sz="3200" b="1">
                <a:solidFill>
                  <a:srgbClr val="000066"/>
                </a:solidFill>
              </a:rPr>
              <a:t>哈夫曼算法</a:t>
            </a:r>
            <a:r>
              <a:rPr kumimoji="1" lang="en-US" altLang="zh-CN" sz="3200" b="1">
                <a:solidFill>
                  <a:srgbClr val="000066"/>
                </a:solidFill>
                <a:latin typeface="Arial" charset="0"/>
              </a:rPr>
              <a:t>——</a:t>
            </a:r>
            <a:r>
              <a:rPr kumimoji="1" lang="zh-CN" altLang="en-US" sz="3200" b="1">
                <a:solidFill>
                  <a:srgbClr val="000066"/>
                </a:solidFill>
              </a:rPr>
              <a:t>构造最优树</a:t>
            </a:r>
            <a:r>
              <a:rPr kumimoji="1" lang="en-US" altLang="zh-CN" sz="3200" b="1">
                <a:solidFill>
                  <a:srgbClr val="000066"/>
                </a:solidFill>
                <a:latin typeface="宋体" charset="-122"/>
              </a:rPr>
              <a:t>(2)</a:t>
            </a:r>
            <a:endParaRPr kumimoji="1" lang="en-US" altLang="zh-CN" sz="3200" b="1">
              <a:solidFill>
                <a:srgbClr val="000066"/>
              </a:solidFill>
            </a:endParaRPr>
          </a:p>
          <a:p>
            <a:pPr marL="908050" lvl="1" indent="-436563">
              <a:lnSpc>
                <a:spcPct val="110000"/>
              </a:lnSpc>
              <a:spcBef>
                <a:spcPct val="20000"/>
              </a:spcBef>
              <a:buClr>
                <a:schemeClr val="accent2"/>
              </a:buClr>
              <a:buFont typeface="Wingdings" pitchFamily="2" charset="2"/>
              <a:buChar char="n"/>
            </a:pPr>
            <a:endParaRPr lang="en-US" altLang="zh-CN" sz="2800" b="1">
              <a:solidFill>
                <a:srgbClr val="000066"/>
              </a:solidFill>
            </a:endParaRPr>
          </a:p>
        </p:txBody>
      </p:sp>
      <p:grpSp>
        <p:nvGrpSpPr>
          <p:cNvPr id="243818" name="Group 106"/>
          <p:cNvGrpSpPr>
            <a:grpSpLocks/>
          </p:cNvGrpSpPr>
          <p:nvPr/>
        </p:nvGrpSpPr>
        <p:grpSpPr bwMode="auto">
          <a:xfrm>
            <a:off x="1195388" y="1460500"/>
            <a:ext cx="6067425" cy="2490788"/>
            <a:chOff x="753" y="983"/>
            <a:chExt cx="3822" cy="1569"/>
          </a:xfrm>
        </p:grpSpPr>
        <p:sp>
          <p:nvSpPr>
            <p:cNvPr id="67630" name="Text Box 27"/>
            <p:cNvSpPr txBox="1">
              <a:spLocks noChangeArrowheads="1"/>
            </p:cNvSpPr>
            <p:nvPr/>
          </p:nvSpPr>
          <p:spPr bwMode="auto">
            <a:xfrm>
              <a:off x="753" y="1019"/>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(6)</a:t>
              </a:r>
            </a:p>
          </p:txBody>
        </p:sp>
        <p:sp>
          <p:nvSpPr>
            <p:cNvPr id="67631" name="Rectangle 28"/>
            <p:cNvSpPr>
              <a:spLocks noChangeArrowheads="1"/>
            </p:cNvSpPr>
            <p:nvPr/>
          </p:nvSpPr>
          <p:spPr bwMode="auto">
            <a:xfrm>
              <a:off x="1311" y="984"/>
              <a:ext cx="326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solidFill>
                    <a:srgbClr val="000066"/>
                  </a:solidFill>
                  <a:latin typeface="Times New Roman" pitchFamily="18" charset="0"/>
                </a:rPr>
                <a:t>T={                                                       }</a:t>
              </a:r>
              <a:r>
                <a:rPr kumimoji="1" lang="en-US" altLang="zh-CN" sz="2400">
                  <a:solidFill>
                    <a:srgbClr val="000066"/>
                  </a:solidFill>
                  <a:latin typeface="Times New Roman" pitchFamily="18" charset="0"/>
                  <a:ea typeface="楷体_GB2312" pitchFamily="49" charset="-122"/>
                </a:rPr>
                <a:t> </a:t>
              </a:r>
              <a:endParaRPr kumimoji="1" lang="en-US" altLang="zh-CN" sz="2400">
                <a:solidFill>
                  <a:srgbClr val="000066"/>
                </a:solidFill>
                <a:latin typeface="Times New Roman" pitchFamily="18" charset="0"/>
              </a:endParaRPr>
            </a:p>
          </p:txBody>
        </p:sp>
        <p:sp>
          <p:nvSpPr>
            <p:cNvPr id="67632" name="Oval 30"/>
            <p:cNvSpPr>
              <a:spLocks noChangeArrowheads="1"/>
            </p:cNvSpPr>
            <p:nvPr/>
          </p:nvSpPr>
          <p:spPr bwMode="auto">
            <a:xfrm>
              <a:off x="3627" y="1023"/>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18</a:t>
              </a:r>
            </a:p>
          </p:txBody>
        </p:sp>
        <p:grpSp>
          <p:nvGrpSpPr>
            <p:cNvPr id="67633" name="Group 44"/>
            <p:cNvGrpSpPr>
              <a:grpSpLocks/>
            </p:cNvGrpSpPr>
            <p:nvPr/>
          </p:nvGrpSpPr>
          <p:grpSpPr bwMode="auto">
            <a:xfrm>
              <a:off x="1370" y="1003"/>
              <a:ext cx="865" cy="1127"/>
              <a:chOff x="1365" y="1007"/>
              <a:chExt cx="865" cy="1127"/>
            </a:xfrm>
          </p:grpSpPr>
          <p:grpSp>
            <p:nvGrpSpPr>
              <p:cNvPr id="67654" name="Group 45"/>
              <p:cNvGrpSpPr>
                <a:grpSpLocks/>
              </p:cNvGrpSpPr>
              <p:nvPr/>
            </p:nvGrpSpPr>
            <p:grpSpPr bwMode="auto">
              <a:xfrm>
                <a:off x="1592" y="1007"/>
                <a:ext cx="638" cy="681"/>
                <a:chOff x="1600" y="2221"/>
                <a:chExt cx="638" cy="681"/>
              </a:xfrm>
            </p:grpSpPr>
            <p:sp>
              <p:nvSpPr>
                <p:cNvPr id="67661" name="Oval 46"/>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662" name="Oval 47"/>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10</a:t>
                  </a:r>
                </a:p>
              </p:txBody>
            </p:sp>
            <p:sp>
              <p:nvSpPr>
                <p:cNvPr id="67663" name="Oval 48"/>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21</a:t>
                  </a:r>
                </a:p>
              </p:txBody>
            </p:sp>
            <p:sp>
              <p:nvSpPr>
                <p:cNvPr id="67664" name="Line 49"/>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65" name="Line 50"/>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55" name="Group 51"/>
              <p:cNvGrpSpPr>
                <a:grpSpLocks/>
              </p:cNvGrpSpPr>
              <p:nvPr/>
            </p:nvGrpSpPr>
            <p:grpSpPr bwMode="auto">
              <a:xfrm>
                <a:off x="1365" y="1453"/>
                <a:ext cx="638" cy="681"/>
                <a:chOff x="1600" y="2221"/>
                <a:chExt cx="638" cy="681"/>
              </a:xfrm>
            </p:grpSpPr>
            <p:sp>
              <p:nvSpPr>
                <p:cNvPr id="67656" name="Oval 52"/>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7657" name="Oval 53"/>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7658" name="Oval 54"/>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11</a:t>
                  </a:r>
                </a:p>
              </p:txBody>
            </p:sp>
            <p:sp>
              <p:nvSpPr>
                <p:cNvPr id="67659" name="Line 55"/>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60" name="Line 56"/>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7634" name="Group 63"/>
            <p:cNvGrpSpPr>
              <a:grpSpLocks/>
            </p:cNvGrpSpPr>
            <p:nvPr/>
          </p:nvGrpSpPr>
          <p:grpSpPr bwMode="auto">
            <a:xfrm>
              <a:off x="2102" y="983"/>
              <a:ext cx="1084" cy="1569"/>
              <a:chOff x="2102" y="1019"/>
              <a:chExt cx="1084" cy="1569"/>
            </a:xfrm>
          </p:grpSpPr>
          <p:grpSp>
            <p:nvGrpSpPr>
              <p:cNvPr id="67635" name="Group 57"/>
              <p:cNvGrpSpPr>
                <a:grpSpLocks/>
              </p:cNvGrpSpPr>
              <p:nvPr/>
            </p:nvGrpSpPr>
            <p:grpSpPr bwMode="auto">
              <a:xfrm>
                <a:off x="2548" y="1019"/>
                <a:ext cx="638" cy="681"/>
                <a:chOff x="1600" y="2221"/>
                <a:chExt cx="638" cy="681"/>
              </a:xfrm>
            </p:grpSpPr>
            <p:sp>
              <p:nvSpPr>
                <p:cNvPr id="67649" name="Oval 58"/>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650" name="Oval 59"/>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12</a:t>
                  </a:r>
                </a:p>
              </p:txBody>
            </p:sp>
            <p:sp>
              <p:nvSpPr>
                <p:cNvPr id="67651" name="Oval 60"/>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27</a:t>
                  </a:r>
                </a:p>
              </p:txBody>
            </p:sp>
            <p:sp>
              <p:nvSpPr>
                <p:cNvPr id="67652" name="Line 61"/>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53" name="Line 62"/>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36" name="Group 31"/>
              <p:cNvGrpSpPr>
                <a:grpSpLocks/>
              </p:cNvGrpSpPr>
              <p:nvPr/>
            </p:nvGrpSpPr>
            <p:grpSpPr bwMode="auto">
              <a:xfrm>
                <a:off x="2102" y="1461"/>
                <a:ext cx="865" cy="1127"/>
                <a:chOff x="1365" y="1007"/>
                <a:chExt cx="865" cy="1127"/>
              </a:xfrm>
            </p:grpSpPr>
            <p:grpSp>
              <p:nvGrpSpPr>
                <p:cNvPr id="67637" name="Group 32"/>
                <p:cNvGrpSpPr>
                  <a:grpSpLocks/>
                </p:cNvGrpSpPr>
                <p:nvPr/>
              </p:nvGrpSpPr>
              <p:grpSpPr bwMode="auto">
                <a:xfrm>
                  <a:off x="1592" y="1007"/>
                  <a:ext cx="638" cy="681"/>
                  <a:chOff x="1600" y="2221"/>
                  <a:chExt cx="638" cy="681"/>
                </a:xfrm>
              </p:grpSpPr>
              <p:sp>
                <p:nvSpPr>
                  <p:cNvPr id="67644" name="Oval 33"/>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645" name="Oval 34"/>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8</a:t>
                    </a:r>
                  </a:p>
                </p:txBody>
              </p:sp>
              <p:sp>
                <p:nvSpPr>
                  <p:cNvPr id="67646" name="Oval 35"/>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15</a:t>
                    </a:r>
                  </a:p>
                </p:txBody>
              </p:sp>
              <p:sp>
                <p:nvSpPr>
                  <p:cNvPr id="67647" name="Line 36"/>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48" name="Line 37"/>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38" name="Group 38"/>
                <p:cNvGrpSpPr>
                  <a:grpSpLocks/>
                </p:cNvGrpSpPr>
                <p:nvPr/>
              </p:nvGrpSpPr>
              <p:grpSpPr bwMode="auto">
                <a:xfrm>
                  <a:off x="1365" y="1453"/>
                  <a:ext cx="638" cy="681"/>
                  <a:chOff x="1600" y="2221"/>
                  <a:chExt cx="638" cy="681"/>
                </a:xfrm>
              </p:grpSpPr>
              <p:sp>
                <p:nvSpPr>
                  <p:cNvPr id="67639" name="Oval 39"/>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640" name="Oval 40"/>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4</a:t>
                    </a:r>
                  </a:p>
                </p:txBody>
              </p:sp>
              <p:sp>
                <p:nvSpPr>
                  <p:cNvPr id="67641" name="Oval 41"/>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7</a:t>
                    </a:r>
                  </a:p>
                </p:txBody>
              </p:sp>
              <p:sp>
                <p:nvSpPr>
                  <p:cNvPr id="67642" name="Line 42"/>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43" name="Line 43"/>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243819" name="Group 107"/>
          <p:cNvGrpSpPr>
            <a:grpSpLocks/>
          </p:cNvGrpSpPr>
          <p:nvPr/>
        </p:nvGrpSpPr>
        <p:grpSpPr bwMode="auto">
          <a:xfrm>
            <a:off x="1168400" y="4046538"/>
            <a:ext cx="6026150" cy="2535237"/>
            <a:chOff x="736" y="2666"/>
            <a:chExt cx="3796" cy="1597"/>
          </a:xfrm>
        </p:grpSpPr>
        <p:grpSp>
          <p:nvGrpSpPr>
            <p:cNvPr id="67589" name="Group 64"/>
            <p:cNvGrpSpPr>
              <a:grpSpLocks/>
            </p:cNvGrpSpPr>
            <p:nvPr/>
          </p:nvGrpSpPr>
          <p:grpSpPr bwMode="auto">
            <a:xfrm>
              <a:off x="3390" y="2666"/>
              <a:ext cx="638" cy="681"/>
              <a:chOff x="1600" y="2221"/>
              <a:chExt cx="638" cy="681"/>
            </a:xfrm>
          </p:grpSpPr>
          <p:sp>
            <p:nvSpPr>
              <p:cNvPr id="67625" name="Oval 65"/>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626" name="Oval 66"/>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18</a:t>
                </a:r>
              </a:p>
            </p:txBody>
          </p:sp>
          <p:sp>
            <p:nvSpPr>
              <p:cNvPr id="67627" name="Oval 67"/>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39</a:t>
                </a:r>
              </a:p>
            </p:txBody>
          </p:sp>
          <p:sp>
            <p:nvSpPr>
              <p:cNvPr id="67628" name="Line 68"/>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9" name="Line 69"/>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7590" name="Text Box 70"/>
            <p:cNvSpPr txBox="1">
              <a:spLocks noChangeArrowheads="1"/>
            </p:cNvSpPr>
            <p:nvPr/>
          </p:nvSpPr>
          <p:spPr bwMode="auto">
            <a:xfrm>
              <a:off x="736" y="2730"/>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(7)</a:t>
              </a:r>
            </a:p>
          </p:txBody>
        </p:sp>
        <p:sp>
          <p:nvSpPr>
            <p:cNvPr id="67591" name="Rectangle 71"/>
            <p:cNvSpPr>
              <a:spLocks noChangeArrowheads="1"/>
            </p:cNvSpPr>
            <p:nvPr/>
          </p:nvSpPr>
          <p:spPr bwMode="auto">
            <a:xfrm>
              <a:off x="1268" y="2668"/>
              <a:ext cx="326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solidFill>
                    <a:srgbClr val="000066"/>
                  </a:solidFill>
                  <a:latin typeface="Times New Roman" pitchFamily="18" charset="0"/>
                </a:rPr>
                <a:t>T={                                                       }</a:t>
              </a:r>
              <a:r>
                <a:rPr kumimoji="1" lang="en-US" altLang="zh-CN" sz="2400">
                  <a:solidFill>
                    <a:srgbClr val="000066"/>
                  </a:solidFill>
                  <a:latin typeface="Times New Roman" pitchFamily="18" charset="0"/>
                  <a:ea typeface="楷体_GB2312" pitchFamily="49" charset="-122"/>
                </a:rPr>
                <a:t> </a:t>
              </a:r>
              <a:endParaRPr kumimoji="1" lang="en-US" altLang="zh-CN" sz="2400">
                <a:solidFill>
                  <a:srgbClr val="000066"/>
                </a:solidFill>
                <a:latin typeface="Times New Roman" pitchFamily="18" charset="0"/>
              </a:endParaRPr>
            </a:p>
          </p:txBody>
        </p:sp>
        <p:grpSp>
          <p:nvGrpSpPr>
            <p:cNvPr id="67592" name="Group 73"/>
            <p:cNvGrpSpPr>
              <a:grpSpLocks/>
            </p:cNvGrpSpPr>
            <p:nvPr/>
          </p:nvGrpSpPr>
          <p:grpSpPr bwMode="auto">
            <a:xfrm>
              <a:off x="2940" y="3105"/>
              <a:ext cx="865" cy="1127"/>
              <a:chOff x="1365" y="1007"/>
              <a:chExt cx="865" cy="1127"/>
            </a:xfrm>
          </p:grpSpPr>
          <p:grpSp>
            <p:nvGrpSpPr>
              <p:cNvPr id="67613" name="Group 74"/>
              <p:cNvGrpSpPr>
                <a:grpSpLocks/>
              </p:cNvGrpSpPr>
              <p:nvPr/>
            </p:nvGrpSpPr>
            <p:grpSpPr bwMode="auto">
              <a:xfrm>
                <a:off x="1592" y="1007"/>
                <a:ext cx="638" cy="681"/>
                <a:chOff x="1600" y="2221"/>
                <a:chExt cx="638" cy="681"/>
              </a:xfrm>
            </p:grpSpPr>
            <p:sp>
              <p:nvSpPr>
                <p:cNvPr id="67620" name="Oval 75"/>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621" name="Oval 76"/>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10</a:t>
                  </a:r>
                </a:p>
              </p:txBody>
            </p:sp>
            <p:sp>
              <p:nvSpPr>
                <p:cNvPr id="67622" name="Oval 77"/>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21</a:t>
                  </a:r>
                </a:p>
              </p:txBody>
            </p:sp>
            <p:sp>
              <p:nvSpPr>
                <p:cNvPr id="67623" name="Line 78"/>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4" name="Line 79"/>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14" name="Group 80"/>
              <p:cNvGrpSpPr>
                <a:grpSpLocks/>
              </p:cNvGrpSpPr>
              <p:nvPr/>
            </p:nvGrpSpPr>
            <p:grpSpPr bwMode="auto">
              <a:xfrm>
                <a:off x="1365" y="1453"/>
                <a:ext cx="638" cy="681"/>
                <a:chOff x="1600" y="2221"/>
                <a:chExt cx="638" cy="681"/>
              </a:xfrm>
            </p:grpSpPr>
            <p:sp>
              <p:nvSpPr>
                <p:cNvPr id="67615" name="Oval 81"/>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7616" name="Oval 82"/>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7617" name="Oval 83"/>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11</a:t>
                  </a:r>
                </a:p>
              </p:txBody>
            </p:sp>
            <p:sp>
              <p:nvSpPr>
                <p:cNvPr id="67618" name="Line 84"/>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9" name="Line 85"/>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7593" name="Group 86"/>
            <p:cNvGrpSpPr>
              <a:grpSpLocks/>
            </p:cNvGrpSpPr>
            <p:nvPr/>
          </p:nvGrpSpPr>
          <p:grpSpPr bwMode="auto">
            <a:xfrm>
              <a:off x="2085" y="2694"/>
              <a:ext cx="1084" cy="1569"/>
              <a:chOff x="2102" y="1019"/>
              <a:chExt cx="1084" cy="1569"/>
            </a:xfrm>
          </p:grpSpPr>
          <p:grpSp>
            <p:nvGrpSpPr>
              <p:cNvPr id="67594" name="Group 87"/>
              <p:cNvGrpSpPr>
                <a:grpSpLocks/>
              </p:cNvGrpSpPr>
              <p:nvPr/>
            </p:nvGrpSpPr>
            <p:grpSpPr bwMode="auto">
              <a:xfrm>
                <a:off x="2548" y="1019"/>
                <a:ext cx="638" cy="681"/>
                <a:chOff x="1600" y="2221"/>
                <a:chExt cx="638" cy="681"/>
              </a:xfrm>
            </p:grpSpPr>
            <p:sp>
              <p:nvSpPr>
                <p:cNvPr id="67608" name="Oval 88"/>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609" name="Oval 89"/>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12</a:t>
                  </a:r>
                </a:p>
              </p:txBody>
            </p:sp>
            <p:sp>
              <p:nvSpPr>
                <p:cNvPr id="67610" name="Oval 90"/>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27</a:t>
                  </a:r>
                </a:p>
              </p:txBody>
            </p:sp>
            <p:sp>
              <p:nvSpPr>
                <p:cNvPr id="67611" name="Line 91"/>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2" name="Line 92"/>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5" name="Group 93"/>
              <p:cNvGrpSpPr>
                <a:grpSpLocks/>
              </p:cNvGrpSpPr>
              <p:nvPr/>
            </p:nvGrpSpPr>
            <p:grpSpPr bwMode="auto">
              <a:xfrm>
                <a:off x="2102" y="1461"/>
                <a:ext cx="865" cy="1127"/>
                <a:chOff x="1365" y="1007"/>
                <a:chExt cx="865" cy="1127"/>
              </a:xfrm>
            </p:grpSpPr>
            <p:grpSp>
              <p:nvGrpSpPr>
                <p:cNvPr id="67596" name="Group 94"/>
                <p:cNvGrpSpPr>
                  <a:grpSpLocks/>
                </p:cNvGrpSpPr>
                <p:nvPr/>
              </p:nvGrpSpPr>
              <p:grpSpPr bwMode="auto">
                <a:xfrm>
                  <a:off x="1592" y="1007"/>
                  <a:ext cx="638" cy="681"/>
                  <a:chOff x="1600" y="2221"/>
                  <a:chExt cx="638" cy="681"/>
                </a:xfrm>
              </p:grpSpPr>
              <p:sp>
                <p:nvSpPr>
                  <p:cNvPr id="67603" name="Oval 95"/>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604" name="Oval 96"/>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8</a:t>
                    </a:r>
                  </a:p>
                </p:txBody>
              </p:sp>
              <p:sp>
                <p:nvSpPr>
                  <p:cNvPr id="67605" name="Oval 97"/>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15</a:t>
                    </a:r>
                  </a:p>
                </p:txBody>
              </p:sp>
              <p:sp>
                <p:nvSpPr>
                  <p:cNvPr id="67606" name="Line 98"/>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7" name="Line 99"/>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597" name="Group 100"/>
                <p:cNvGrpSpPr>
                  <a:grpSpLocks/>
                </p:cNvGrpSpPr>
                <p:nvPr/>
              </p:nvGrpSpPr>
              <p:grpSpPr bwMode="auto">
                <a:xfrm>
                  <a:off x="1365" y="1453"/>
                  <a:ext cx="638" cy="681"/>
                  <a:chOff x="1600" y="2221"/>
                  <a:chExt cx="638" cy="681"/>
                </a:xfrm>
              </p:grpSpPr>
              <p:sp>
                <p:nvSpPr>
                  <p:cNvPr id="67598" name="Oval 101"/>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7599" name="Oval 102"/>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4</a:t>
                    </a:r>
                  </a:p>
                </p:txBody>
              </p:sp>
              <p:sp>
                <p:nvSpPr>
                  <p:cNvPr id="67600" name="Oval 103"/>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7</a:t>
                    </a:r>
                  </a:p>
                </p:txBody>
              </p:sp>
              <p:sp>
                <p:nvSpPr>
                  <p:cNvPr id="67601" name="Line 104"/>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2" name="Line 105"/>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3818"/>
                                        </p:tgtEl>
                                        <p:attrNameLst>
                                          <p:attrName>style.visibility</p:attrName>
                                        </p:attrNameLst>
                                      </p:cBhvr>
                                      <p:to>
                                        <p:strVal val="visible"/>
                                      </p:to>
                                    </p:set>
                                    <p:animEffect transition="in" filter="blinds(horizontal)">
                                      <p:cBhvr>
                                        <p:cTn id="7" dur="500"/>
                                        <p:tgtEl>
                                          <p:spTgt spid="243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3819"/>
                                        </p:tgtEl>
                                        <p:attrNameLst>
                                          <p:attrName>style.visibility</p:attrName>
                                        </p:attrNameLst>
                                      </p:cBhvr>
                                      <p:to>
                                        <p:strVal val="visible"/>
                                      </p:to>
                                    </p:set>
                                    <p:animEffect transition="in" filter="blinds(horizontal)">
                                      <p:cBhvr>
                                        <p:cTn id="12" dur="500"/>
                                        <p:tgtEl>
                                          <p:spTgt spid="243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642938" y="844550"/>
            <a:ext cx="7966075"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nSpc>
                <a:spcPct val="110000"/>
              </a:lnSpc>
              <a:spcBef>
                <a:spcPct val="20000"/>
              </a:spcBef>
              <a:buClr>
                <a:schemeClr val="accent2"/>
              </a:buClr>
              <a:buFont typeface="Wingdings" pitchFamily="2" charset="2"/>
              <a:buChar char="o"/>
            </a:pPr>
            <a:r>
              <a:rPr kumimoji="1" lang="zh-CN" altLang="en-US" sz="3200" b="1">
                <a:solidFill>
                  <a:srgbClr val="000066"/>
                </a:solidFill>
              </a:rPr>
              <a:t>哈夫曼算法</a:t>
            </a:r>
            <a:r>
              <a:rPr kumimoji="1" lang="en-US" altLang="zh-CN" sz="3200" b="1">
                <a:solidFill>
                  <a:srgbClr val="000066"/>
                </a:solidFill>
                <a:latin typeface="Arial" charset="0"/>
              </a:rPr>
              <a:t>——</a:t>
            </a:r>
            <a:r>
              <a:rPr kumimoji="1" lang="zh-CN" altLang="en-US" sz="3200" b="1">
                <a:solidFill>
                  <a:srgbClr val="000066"/>
                </a:solidFill>
              </a:rPr>
              <a:t>构造最优树</a:t>
            </a:r>
            <a:r>
              <a:rPr kumimoji="1" lang="en-US" altLang="zh-CN" sz="3200" b="1">
                <a:solidFill>
                  <a:srgbClr val="000066"/>
                </a:solidFill>
                <a:latin typeface="宋体" charset="-122"/>
              </a:rPr>
              <a:t>(2)</a:t>
            </a:r>
            <a:endParaRPr kumimoji="1" lang="en-US" altLang="zh-CN" sz="3200" b="1">
              <a:solidFill>
                <a:srgbClr val="000066"/>
              </a:solidFill>
            </a:endParaRPr>
          </a:p>
          <a:p>
            <a:pPr marL="908050" lvl="1" indent="-436563">
              <a:lnSpc>
                <a:spcPct val="110000"/>
              </a:lnSpc>
              <a:spcBef>
                <a:spcPct val="20000"/>
              </a:spcBef>
              <a:buClr>
                <a:schemeClr val="accent2"/>
              </a:buClr>
              <a:buFont typeface="Wingdings" pitchFamily="2" charset="2"/>
              <a:buChar char="n"/>
            </a:pPr>
            <a:endParaRPr lang="en-US" altLang="zh-CN" sz="2800" b="1">
              <a:solidFill>
                <a:srgbClr val="000066"/>
              </a:solidFill>
            </a:endParaRPr>
          </a:p>
        </p:txBody>
      </p:sp>
      <p:grpSp>
        <p:nvGrpSpPr>
          <p:cNvPr id="244825" name="Group 89"/>
          <p:cNvGrpSpPr>
            <a:grpSpLocks/>
          </p:cNvGrpSpPr>
          <p:nvPr/>
        </p:nvGrpSpPr>
        <p:grpSpPr bwMode="auto">
          <a:xfrm>
            <a:off x="1419225" y="1439863"/>
            <a:ext cx="6026150" cy="3206750"/>
            <a:chOff x="515" y="1180"/>
            <a:chExt cx="3796" cy="2020"/>
          </a:xfrm>
        </p:grpSpPr>
        <p:sp>
          <p:nvSpPr>
            <p:cNvPr id="68614" name="Text Box 45"/>
            <p:cNvSpPr txBox="1">
              <a:spLocks noChangeArrowheads="1"/>
            </p:cNvSpPr>
            <p:nvPr/>
          </p:nvSpPr>
          <p:spPr bwMode="auto">
            <a:xfrm>
              <a:off x="515" y="1180"/>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(8)</a:t>
              </a:r>
            </a:p>
          </p:txBody>
        </p:sp>
        <p:sp>
          <p:nvSpPr>
            <p:cNvPr id="68615" name="Rectangle 46"/>
            <p:cNvSpPr>
              <a:spLocks noChangeArrowheads="1"/>
            </p:cNvSpPr>
            <p:nvPr/>
          </p:nvSpPr>
          <p:spPr bwMode="auto">
            <a:xfrm>
              <a:off x="1047" y="1180"/>
              <a:ext cx="326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solidFill>
                    <a:srgbClr val="000066"/>
                  </a:solidFill>
                  <a:latin typeface="Times New Roman" pitchFamily="18" charset="0"/>
                </a:rPr>
                <a:t>T={                                                       }</a:t>
              </a:r>
              <a:r>
                <a:rPr kumimoji="1" lang="en-US" altLang="zh-CN" sz="2400">
                  <a:solidFill>
                    <a:srgbClr val="000066"/>
                  </a:solidFill>
                  <a:latin typeface="Times New Roman" pitchFamily="18" charset="0"/>
                  <a:ea typeface="楷体_GB2312" pitchFamily="49" charset="-122"/>
                </a:rPr>
                <a:t> </a:t>
              </a:r>
              <a:endParaRPr kumimoji="1" lang="en-US" altLang="zh-CN" sz="2400">
                <a:solidFill>
                  <a:srgbClr val="000066"/>
                </a:solidFill>
                <a:latin typeface="Times New Roman" pitchFamily="18" charset="0"/>
              </a:endParaRPr>
            </a:p>
          </p:txBody>
        </p:sp>
        <p:grpSp>
          <p:nvGrpSpPr>
            <p:cNvPr id="68616" name="Group 88"/>
            <p:cNvGrpSpPr>
              <a:grpSpLocks/>
            </p:cNvGrpSpPr>
            <p:nvPr/>
          </p:nvGrpSpPr>
          <p:grpSpPr bwMode="auto">
            <a:xfrm>
              <a:off x="925" y="1226"/>
              <a:ext cx="2446" cy="1974"/>
              <a:chOff x="925" y="1037"/>
              <a:chExt cx="2446" cy="1974"/>
            </a:xfrm>
          </p:grpSpPr>
          <p:sp>
            <p:nvSpPr>
              <p:cNvPr id="68617" name="Oval 82"/>
              <p:cNvSpPr>
                <a:spLocks noChangeArrowheads="1"/>
              </p:cNvSpPr>
              <p:nvPr/>
            </p:nvSpPr>
            <p:spPr bwMode="auto">
              <a:xfrm>
                <a:off x="1594" y="1450"/>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8618" name="Oval 83"/>
              <p:cNvSpPr>
                <a:spLocks noChangeArrowheads="1"/>
              </p:cNvSpPr>
              <p:nvPr/>
            </p:nvSpPr>
            <p:spPr bwMode="auto">
              <a:xfrm>
                <a:off x="2957" y="1425"/>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8619" name="Oval 84"/>
              <p:cNvSpPr>
                <a:spLocks noChangeArrowheads="1"/>
              </p:cNvSpPr>
              <p:nvPr/>
            </p:nvSpPr>
            <p:spPr bwMode="auto">
              <a:xfrm>
                <a:off x="2308" y="1037"/>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66</a:t>
                </a:r>
              </a:p>
            </p:txBody>
          </p:sp>
          <p:sp>
            <p:nvSpPr>
              <p:cNvPr id="68620" name="Line 85"/>
              <p:cNvSpPr>
                <a:spLocks noChangeShapeType="1"/>
              </p:cNvSpPr>
              <p:nvPr/>
            </p:nvSpPr>
            <p:spPr bwMode="auto">
              <a:xfrm flipH="1">
                <a:off x="1766" y="1190"/>
                <a:ext cx="540" cy="25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1" name="Line 86"/>
              <p:cNvSpPr>
                <a:spLocks noChangeShapeType="1"/>
              </p:cNvSpPr>
              <p:nvPr/>
            </p:nvSpPr>
            <p:spPr bwMode="auto">
              <a:xfrm>
                <a:off x="2527" y="1191"/>
                <a:ext cx="461" cy="24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8622" name="Group 87"/>
              <p:cNvGrpSpPr>
                <a:grpSpLocks/>
              </p:cNvGrpSpPr>
              <p:nvPr/>
            </p:nvGrpSpPr>
            <p:grpSpPr bwMode="auto">
              <a:xfrm>
                <a:off x="2283" y="1430"/>
                <a:ext cx="1088" cy="1566"/>
                <a:chOff x="2719" y="1520"/>
                <a:chExt cx="1088" cy="1566"/>
              </a:xfrm>
            </p:grpSpPr>
            <p:grpSp>
              <p:nvGrpSpPr>
                <p:cNvPr id="68643" name="Group 48"/>
                <p:cNvGrpSpPr>
                  <a:grpSpLocks/>
                </p:cNvGrpSpPr>
                <p:nvPr/>
              </p:nvGrpSpPr>
              <p:grpSpPr bwMode="auto">
                <a:xfrm>
                  <a:off x="2719" y="1959"/>
                  <a:ext cx="865" cy="1127"/>
                  <a:chOff x="1365" y="1007"/>
                  <a:chExt cx="865" cy="1127"/>
                </a:xfrm>
              </p:grpSpPr>
              <p:grpSp>
                <p:nvGrpSpPr>
                  <p:cNvPr id="68650" name="Group 49"/>
                  <p:cNvGrpSpPr>
                    <a:grpSpLocks/>
                  </p:cNvGrpSpPr>
                  <p:nvPr/>
                </p:nvGrpSpPr>
                <p:grpSpPr bwMode="auto">
                  <a:xfrm>
                    <a:off x="1592" y="1007"/>
                    <a:ext cx="638" cy="681"/>
                    <a:chOff x="1600" y="2221"/>
                    <a:chExt cx="638" cy="681"/>
                  </a:xfrm>
                </p:grpSpPr>
                <p:sp>
                  <p:nvSpPr>
                    <p:cNvPr id="68657" name="Oval 50"/>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8658" name="Oval 51"/>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10</a:t>
                      </a:r>
                    </a:p>
                  </p:txBody>
                </p:sp>
                <p:sp>
                  <p:nvSpPr>
                    <p:cNvPr id="68659" name="Oval 52"/>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21</a:t>
                      </a:r>
                    </a:p>
                  </p:txBody>
                </p:sp>
                <p:sp>
                  <p:nvSpPr>
                    <p:cNvPr id="68660" name="Line 53"/>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1" name="Line 54"/>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51" name="Group 55"/>
                  <p:cNvGrpSpPr>
                    <a:grpSpLocks/>
                  </p:cNvGrpSpPr>
                  <p:nvPr/>
                </p:nvGrpSpPr>
                <p:grpSpPr bwMode="auto">
                  <a:xfrm>
                    <a:off x="1365" y="1453"/>
                    <a:ext cx="638" cy="681"/>
                    <a:chOff x="1600" y="2221"/>
                    <a:chExt cx="638" cy="681"/>
                  </a:xfrm>
                </p:grpSpPr>
                <p:sp>
                  <p:nvSpPr>
                    <p:cNvPr id="68652" name="Oval 56"/>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5</a:t>
                      </a:r>
                    </a:p>
                  </p:txBody>
                </p:sp>
                <p:sp>
                  <p:nvSpPr>
                    <p:cNvPr id="68653" name="Oval 57"/>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6</a:t>
                      </a:r>
                    </a:p>
                  </p:txBody>
                </p:sp>
                <p:sp>
                  <p:nvSpPr>
                    <p:cNvPr id="68654" name="Oval 58"/>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11</a:t>
                      </a:r>
                    </a:p>
                  </p:txBody>
                </p:sp>
                <p:sp>
                  <p:nvSpPr>
                    <p:cNvPr id="68655" name="Line 59"/>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6" name="Line 60"/>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8644" name="Group 39"/>
                <p:cNvGrpSpPr>
                  <a:grpSpLocks/>
                </p:cNvGrpSpPr>
                <p:nvPr/>
              </p:nvGrpSpPr>
              <p:grpSpPr bwMode="auto">
                <a:xfrm>
                  <a:off x="3169" y="1520"/>
                  <a:ext cx="638" cy="681"/>
                  <a:chOff x="1600" y="2221"/>
                  <a:chExt cx="638" cy="681"/>
                </a:xfrm>
              </p:grpSpPr>
              <p:sp>
                <p:nvSpPr>
                  <p:cNvPr id="68645" name="Oval 40"/>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21</a:t>
                    </a:r>
                  </a:p>
                </p:txBody>
              </p:sp>
              <p:sp>
                <p:nvSpPr>
                  <p:cNvPr id="68646" name="Oval 41"/>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18</a:t>
                    </a:r>
                  </a:p>
                </p:txBody>
              </p:sp>
              <p:sp>
                <p:nvSpPr>
                  <p:cNvPr id="68647" name="Oval 42"/>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39</a:t>
                    </a:r>
                  </a:p>
                </p:txBody>
              </p:sp>
              <p:sp>
                <p:nvSpPr>
                  <p:cNvPr id="68648" name="Line 43"/>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9" name="Line 44"/>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8623" name="Group 61"/>
              <p:cNvGrpSpPr>
                <a:grpSpLocks/>
              </p:cNvGrpSpPr>
              <p:nvPr/>
            </p:nvGrpSpPr>
            <p:grpSpPr bwMode="auto">
              <a:xfrm>
                <a:off x="925" y="1442"/>
                <a:ext cx="1084" cy="1569"/>
                <a:chOff x="2102" y="1019"/>
                <a:chExt cx="1084" cy="1569"/>
              </a:xfrm>
            </p:grpSpPr>
            <p:grpSp>
              <p:nvGrpSpPr>
                <p:cNvPr id="68624" name="Group 62"/>
                <p:cNvGrpSpPr>
                  <a:grpSpLocks/>
                </p:cNvGrpSpPr>
                <p:nvPr/>
              </p:nvGrpSpPr>
              <p:grpSpPr bwMode="auto">
                <a:xfrm>
                  <a:off x="2548" y="1019"/>
                  <a:ext cx="638" cy="681"/>
                  <a:chOff x="1600" y="2221"/>
                  <a:chExt cx="638" cy="681"/>
                </a:xfrm>
              </p:grpSpPr>
              <p:sp>
                <p:nvSpPr>
                  <p:cNvPr id="68638" name="Oval 63"/>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8639" name="Oval 64"/>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12</a:t>
                    </a:r>
                  </a:p>
                </p:txBody>
              </p:sp>
              <p:sp>
                <p:nvSpPr>
                  <p:cNvPr id="68640" name="Oval 65"/>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27</a:t>
                    </a:r>
                  </a:p>
                </p:txBody>
              </p:sp>
              <p:sp>
                <p:nvSpPr>
                  <p:cNvPr id="68641" name="Line 66"/>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2" name="Line 67"/>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25" name="Group 68"/>
                <p:cNvGrpSpPr>
                  <a:grpSpLocks/>
                </p:cNvGrpSpPr>
                <p:nvPr/>
              </p:nvGrpSpPr>
              <p:grpSpPr bwMode="auto">
                <a:xfrm>
                  <a:off x="2102" y="1461"/>
                  <a:ext cx="865" cy="1127"/>
                  <a:chOff x="1365" y="1007"/>
                  <a:chExt cx="865" cy="1127"/>
                </a:xfrm>
              </p:grpSpPr>
              <p:grpSp>
                <p:nvGrpSpPr>
                  <p:cNvPr id="68626" name="Group 69"/>
                  <p:cNvGrpSpPr>
                    <a:grpSpLocks/>
                  </p:cNvGrpSpPr>
                  <p:nvPr/>
                </p:nvGrpSpPr>
                <p:grpSpPr bwMode="auto">
                  <a:xfrm>
                    <a:off x="1592" y="1007"/>
                    <a:ext cx="638" cy="681"/>
                    <a:chOff x="1600" y="2221"/>
                    <a:chExt cx="638" cy="681"/>
                  </a:xfrm>
                </p:grpSpPr>
                <p:sp>
                  <p:nvSpPr>
                    <p:cNvPr id="68633" name="Oval 70"/>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8634" name="Oval 71"/>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8</a:t>
                      </a:r>
                    </a:p>
                  </p:txBody>
                </p:sp>
                <p:sp>
                  <p:nvSpPr>
                    <p:cNvPr id="68635" name="Oval 72"/>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15</a:t>
                      </a:r>
                    </a:p>
                  </p:txBody>
                </p:sp>
                <p:sp>
                  <p:nvSpPr>
                    <p:cNvPr id="68636" name="Line 73"/>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7" name="Line 74"/>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27" name="Group 75"/>
                  <p:cNvGrpSpPr>
                    <a:grpSpLocks/>
                  </p:cNvGrpSpPr>
                  <p:nvPr/>
                </p:nvGrpSpPr>
                <p:grpSpPr bwMode="auto">
                  <a:xfrm>
                    <a:off x="1365" y="1453"/>
                    <a:ext cx="638" cy="681"/>
                    <a:chOff x="1600" y="2221"/>
                    <a:chExt cx="638" cy="681"/>
                  </a:xfrm>
                </p:grpSpPr>
                <p:sp>
                  <p:nvSpPr>
                    <p:cNvPr id="68628" name="Oval 76"/>
                    <p:cNvSpPr>
                      <a:spLocks noChangeArrowheads="1"/>
                    </p:cNvSpPr>
                    <p:nvPr/>
                  </p:nvSpPr>
                  <p:spPr bwMode="auto">
                    <a:xfrm>
                      <a:off x="1600" y="266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3</a:t>
                      </a:r>
                    </a:p>
                  </p:txBody>
                </p:sp>
                <p:sp>
                  <p:nvSpPr>
                    <p:cNvPr id="68629" name="Oval 77"/>
                    <p:cNvSpPr>
                      <a:spLocks noChangeArrowheads="1"/>
                    </p:cNvSpPr>
                    <p:nvPr/>
                  </p:nvSpPr>
                  <p:spPr bwMode="auto">
                    <a:xfrm>
                      <a:off x="1998" y="2662"/>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4</a:t>
                      </a:r>
                    </a:p>
                  </p:txBody>
                </p:sp>
                <p:sp>
                  <p:nvSpPr>
                    <p:cNvPr id="68630" name="Oval 78"/>
                    <p:cNvSpPr>
                      <a:spLocks noChangeArrowheads="1"/>
                    </p:cNvSpPr>
                    <p:nvPr/>
                  </p:nvSpPr>
                  <p:spPr bwMode="auto">
                    <a:xfrm>
                      <a:off x="1826" y="2221"/>
                      <a:ext cx="240" cy="240"/>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400">
                          <a:solidFill>
                            <a:srgbClr val="000066"/>
                          </a:solidFill>
                          <a:latin typeface="Times New Roman" pitchFamily="18" charset="0"/>
                          <a:ea typeface="楷体_GB2312" pitchFamily="49" charset="-122"/>
                        </a:rPr>
                        <a:t>7</a:t>
                      </a:r>
                    </a:p>
                  </p:txBody>
                </p:sp>
                <p:sp>
                  <p:nvSpPr>
                    <p:cNvPr id="68631" name="Line 79"/>
                    <p:cNvSpPr>
                      <a:spLocks noChangeShapeType="1"/>
                    </p:cNvSpPr>
                    <p:nvPr/>
                  </p:nvSpPr>
                  <p:spPr bwMode="auto">
                    <a:xfrm flipH="1">
                      <a:off x="1772" y="2454"/>
                      <a:ext cx="106"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2" name="Line 80"/>
                    <p:cNvSpPr>
                      <a:spLocks noChangeShapeType="1"/>
                    </p:cNvSpPr>
                    <p:nvPr/>
                  </p:nvSpPr>
                  <p:spPr bwMode="auto">
                    <a:xfrm>
                      <a:off x="1985" y="2464"/>
                      <a:ext cx="106" cy="20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sp>
        <p:nvSpPr>
          <p:cNvPr id="244826" name="Text Box 90"/>
          <p:cNvSpPr txBox="1">
            <a:spLocks noChangeArrowheads="1"/>
          </p:cNvSpPr>
          <p:nvPr/>
        </p:nvSpPr>
        <p:spPr bwMode="auto">
          <a:xfrm>
            <a:off x="434975" y="5518150"/>
            <a:ext cx="84470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b="1">
                <a:solidFill>
                  <a:srgbClr val="000066"/>
                </a:solidFill>
              </a:rPr>
              <a:t>将所有分支结点的值加起来，即</a:t>
            </a:r>
            <a:r>
              <a:rPr kumimoji="1" lang="en-US" altLang="zh-CN" sz="2000" b="1">
                <a:solidFill>
                  <a:srgbClr val="000066"/>
                </a:solidFill>
              </a:rPr>
              <a:t>66</a:t>
            </a:r>
            <a:r>
              <a:rPr kumimoji="1" lang="zh-CN" altLang="en-US" sz="2000" b="1">
                <a:solidFill>
                  <a:srgbClr val="000066"/>
                </a:solidFill>
              </a:rPr>
              <a:t>＋</a:t>
            </a:r>
            <a:r>
              <a:rPr kumimoji="1" lang="en-US" altLang="zh-CN" sz="2000" b="1">
                <a:solidFill>
                  <a:srgbClr val="000066"/>
                </a:solidFill>
              </a:rPr>
              <a:t>39</a:t>
            </a:r>
            <a:r>
              <a:rPr kumimoji="1" lang="zh-CN" altLang="en-US" sz="2000" b="1">
                <a:solidFill>
                  <a:srgbClr val="000066"/>
                </a:solidFill>
              </a:rPr>
              <a:t>＋</a:t>
            </a:r>
            <a:r>
              <a:rPr kumimoji="1" lang="en-US" altLang="zh-CN" sz="2000" b="1">
                <a:solidFill>
                  <a:srgbClr val="000066"/>
                </a:solidFill>
              </a:rPr>
              <a:t>27</a:t>
            </a:r>
            <a:r>
              <a:rPr kumimoji="1" lang="zh-CN" altLang="en-US" sz="2000" b="1">
                <a:solidFill>
                  <a:srgbClr val="000066"/>
                </a:solidFill>
              </a:rPr>
              <a:t>＋</a:t>
            </a:r>
            <a:r>
              <a:rPr kumimoji="1" lang="en-US" altLang="zh-CN" sz="2000" b="1">
                <a:solidFill>
                  <a:srgbClr val="000066"/>
                </a:solidFill>
              </a:rPr>
              <a:t>21</a:t>
            </a:r>
            <a:r>
              <a:rPr kumimoji="1" lang="zh-CN" altLang="en-US" sz="2000" b="1">
                <a:solidFill>
                  <a:srgbClr val="000066"/>
                </a:solidFill>
              </a:rPr>
              <a:t>＋</a:t>
            </a:r>
            <a:r>
              <a:rPr kumimoji="1" lang="en-US" altLang="zh-CN" sz="2000" b="1">
                <a:solidFill>
                  <a:srgbClr val="000066"/>
                </a:solidFill>
              </a:rPr>
              <a:t>15</a:t>
            </a:r>
            <a:r>
              <a:rPr kumimoji="1" lang="zh-CN" altLang="en-US" sz="2000" b="1">
                <a:solidFill>
                  <a:srgbClr val="000066"/>
                </a:solidFill>
              </a:rPr>
              <a:t>＋</a:t>
            </a:r>
            <a:r>
              <a:rPr kumimoji="1" lang="en-US" altLang="zh-CN" sz="2000" b="1">
                <a:solidFill>
                  <a:srgbClr val="000066"/>
                </a:solidFill>
              </a:rPr>
              <a:t>11</a:t>
            </a:r>
            <a:r>
              <a:rPr kumimoji="1" lang="zh-CN" altLang="en-US" sz="2000" b="1">
                <a:solidFill>
                  <a:srgbClr val="000066"/>
                </a:solidFill>
              </a:rPr>
              <a:t>＋</a:t>
            </a:r>
            <a:r>
              <a:rPr kumimoji="1" lang="en-US" altLang="zh-CN" sz="2000" b="1">
                <a:solidFill>
                  <a:srgbClr val="000066"/>
                </a:solidFill>
              </a:rPr>
              <a:t>7</a:t>
            </a:r>
            <a:r>
              <a:rPr kumimoji="1" lang="zh-CN" altLang="en-US" sz="2000" b="1">
                <a:solidFill>
                  <a:srgbClr val="000066"/>
                </a:solidFill>
              </a:rPr>
              <a:t>＝</a:t>
            </a:r>
            <a:r>
              <a:rPr kumimoji="1" lang="en-US" altLang="zh-CN" sz="2000" b="1">
                <a:solidFill>
                  <a:srgbClr val="000066"/>
                </a:solidFill>
              </a:rPr>
              <a:t>186</a:t>
            </a:r>
          </a:p>
          <a:p>
            <a:pPr eaLnBrk="1" hangingPunct="1"/>
            <a:r>
              <a:rPr kumimoji="1" lang="zh-CN" altLang="en-US" sz="2000" b="1">
                <a:solidFill>
                  <a:srgbClr val="000066"/>
                </a:solidFill>
              </a:rPr>
              <a:t>可以证明，任意一棵哈夫曼树的带权路径长度均具有这一性质，即等于所</a:t>
            </a:r>
          </a:p>
          <a:p>
            <a:pPr eaLnBrk="1" hangingPunct="1"/>
            <a:r>
              <a:rPr kumimoji="1" lang="zh-CN" altLang="en-US" sz="2000" b="1">
                <a:solidFill>
                  <a:srgbClr val="000066"/>
                </a:solidFill>
              </a:rPr>
              <a:t>有分支结点权值之和。</a:t>
            </a:r>
          </a:p>
        </p:txBody>
      </p:sp>
      <p:sp>
        <p:nvSpPr>
          <p:cNvPr id="244827" name="Text Box 91"/>
          <p:cNvSpPr txBox="1">
            <a:spLocks noChangeArrowheads="1"/>
          </p:cNvSpPr>
          <p:nvPr/>
        </p:nvSpPr>
        <p:spPr bwMode="auto">
          <a:xfrm>
            <a:off x="736600" y="4467225"/>
            <a:ext cx="7769225" cy="1006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WPL</a:t>
            </a:r>
          </a:p>
          <a:p>
            <a:pPr eaLnBrk="1" hangingPunct="1"/>
            <a:r>
              <a:rPr kumimoji="1" lang="zh-CN" altLang="en-US" sz="2000" b="1">
                <a:solidFill>
                  <a:srgbClr val="000066"/>
                </a:solidFill>
              </a:rPr>
              <a:t>＝（</a:t>
            </a:r>
            <a:r>
              <a:rPr kumimoji="1" lang="en-US" altLang="zh-CN" sz="2000" b="1">
                <a:solidFill>
                  <a:srgbClr val="000066"/>
                </a:solidFill>
              </a:rPr>
              <a:t>3</a:t>
            </a:r>
            <a:r>
              <a:rPr kumimoji="1" lang="zh-CN" altLang="en-US" sz="2000" b="1">
                <a:solidFill>
                  <a:srgbClr val="000066"/>
                </a:solidFill>
              </a:rPr>
              <a:t>＋</a:t>
            </a:r>
            <a:r>
              <a:rPr kumimoji="1" lang="en-US" altLang="zh-CN" sz="2000" b="1">
                <a:solidFill>
                  <a:srgbClr val="000066"/>
                </a:solidFill>
              </a:rPr>
              <a:t>4</a:t>
            </a:r>
            <a:r>
              <a:rPr kumimoji="1" lang="zh-CN" altLang="en-US" sz="2000" b="1">
                <a:solidFill>
                  <a:srgbClr val="000066"/>
                </a:solidFill>
              </a:rPr>
              <a:t>＋</a:t>
            </a:r>
            <a:r>
              <a:rPr kumimoji="1" lang="en-US" altLang="zh-CN" sz="2000" b="1">
                <a:solidFill>
                  <a:srgbClr val="000066"/>
                </a:solidFill>
              </a:rPr>
              <a:t>5</a:t>
            </a:r>
            <a:r>
              <a:rPr kumimoji="1" lang="zh-CN" altLang="en-US" sz="2000" b="1">
                <a:solidFill>
                  <a:srgbClr val="000066"/>
                </a:solidFill>
              </a:rPr>
              <a:t>＋</a:t>
            </a:r>
            <a:r>
              <a:rPr kumimoji="1" lang="en-US" altLang="zh-CN" sz="2000" b="1">
                <a:solidFill>
                  <a:srgbClr val="000066"/>
                </a:solidFill>
              </a:rPr>
              <a:t>6</a:t>
            </a:r>
            <a:r>
              <a:rPr kumimoji="1" lang="zh-CN" altLang="en-US" sz="2000" b="1">
                <a:solidFill>
                  <a:srgbClr val="000066"/>
                </a:solidFill>
              </a:rPr>
              <a:t>）</a:t>
            </a:r>
            <a:r>
              <a:rPr kumimoji="1" lang="en-US" altLang="zh-CN" sz="2000" b="1">
                <a:solidFill>
                  <a:srgbClr val="000066"/>
                </a:solidFill>
              </a:rPr>
              <a:t>×4</a:t>
            </a:r>
            <a:r>
              <a:rPr kumimoji="1" lang="zh-CN" altLang="en-US" sz="2000" b="1">
                <a:solidFill>
                  <a:srgbClr val="000066"/>
                </a:solidFill>
              </a:rPr>
              <a:t>＋（</a:t>
            </a:r>
            <a:r>
              <a:rPr kumimoji="1" lang="en-US" altLang="zh-CN" sz="2000" b="1">
                <a:solidFill>
                  <a:srgbClr val="000066"/>
                </a:solidFill>
              </a:rPr>
              <a:t>8</a:t>
            </a:r>
            <a:r>
              <a:rPr kumimoji="1" lang="zh-CN" altLang="en-US" sz="2000" b="1">
                <a:solidFill>
                  <a:srgbClr val="000066"/>
                </a:solidFill>
              </a:rPr>
              <a:t>＋</a:t>
            </a:r>
            <a:r>
              <a:rPr kumimoji="1" lang="en-US" altLang="zh-CN" sz="2000" b="1">
                <a:solidFill>
                  <a:srgbClr val="000066"/>
                </a:solidFill>
              </a:rPr>
              <a:t>10</a:t>
            </a:r>
            <a:r>
              <a:rPr kumimoji="1" lang="zh-CN" altLang="en-US" sz="2000" b="1">
                <a:solidFill>
                  <a:srgbClr val="000066"/>
                </a:solidFill>
              </a:rPr>
              <a:t>）</a:t>
            </a:r>
            <a:r>
              <a:rPr kumimoji="1" lang="en-US" altLang="zh-CN" sz="2000" b="1">
                <a:solidFill>
                  <a:srgbClr val="000066"/>
                </a:solidFill>
              </a:rPr>
              <a:t>×3</a:t>
            </a:r>
            <a:r>
              <a:rPr kumimoji="1" lang="zh-CN" altLang="en-US" sz="2000" b="1">
                <a:solidFill>
                  <a:srgbClr val="000066"/>
                </a:solidFill>
              </a:rPr>
              <a:t>＋（</a:t>
            </a:r>
            <a:r>
              <a:rPr kumimoji="1" lang="en-US" altLang="zh-CN" sz="2000" b="1">
                <a:solidFill>
                  <a:srgbClr val="000066"/>
                </a:solidFill>
              </a:rPr>
              <a:t>12</a:t>
            </a:r>
            <a:r>
              <a:rPr kumimoji="1" lang="zh-CN" altLang="en-US" sz="2000" b="1">
                <a:solidFill>
                  <a:srgbClr val="000066"/>
                </a:solidFill>
              </a:rPr>
              <a:t>＋</a:t>
            </a:r>
            <a:r>
              <a:rPr kumimoji="1" lang="en-US" altLang="zh-CN" sz="2000" b="1">
                <a:solidFill>
                  <a:srgbClr val="000066"/>
                </a:solidFill>
              </a:rPr>
              <a:t>18</a:t>
            </a:r>
            <a:r>
              <a:rPr kumimoji="1" lang="zh-CN" altLang="en-US" sz="2000" b="1">
                <a:solidFill>
                  <a:srgbClr val="000066"/>
                </a:solidFill>
              </a:rPr>
              <a:t>）</a:t>
            </a:r>
            <a:r>
              <a:rPr kumimoji="1" lang="en-US" altLang="zh-CN" sz="2000" b="1">
                <a:solidFill>
                  <a:srgbClr val="000066"/>
                </a:solidFill>
              </a:rPr>
              <a:t>×2</a:t>
            </a:r>
          </a:p>
          <a:p>
            <a:pPr eaLnBrk="1" hangingPunct="1"/>
            <a:r>
              <a:rPr kumimoji="1" lang="zh-CN" altLang="en-US" sz="2000" b="1">
                <a:solidFill>
                  <a:srgbClr val="000066"/>
                </a:solidFill>
              </a:rPr>
              <a:t>＝</a:t>
            </a:r>
            <a:r>
              <a:rPr kumimoji="1" lang="en-US" altLang="zh-CN" sz="2000" b="1">
                <a:solidFill>
                  <a:srgbClr val="000066"/>
                </a:solidFill>
              </a:rPr>
              <a:t>186</a:t>
            </a:r>
            <a:endParaRPr lang="en-US" altLang="zh-CN" sz="2000" b="1">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825"/>
                                        </p:tgtEl>
                                        <p:attrNameLst>
                                          <p:attrName>style.visibility</p:attrName>
                                        </p:attrNameLst>
                                      </p:cBhvr>
                                      <p:to>
                                        <p:strVal val="visible"/>
                                      </p:to>
                                    </p:set>
                                    <p:animEffect transition="in" filter="blinds(horizontal)">
                                      <p:cBhvr>
                                        <p:cTn id="7" dur="500"/>
                                        <p:tgtEl>
                                          <p:spTgt spid="244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4827"/>
                                        </p:tgtEl>
                                        <p:attrNameLst>
                                          <p:attrName>style.visibility</p:attrName>
                                        </p:attrNameLst>
                                      </p:cBhvr>
                                      <p:to>
                                        <p:strVal val="visible"/>
                                      </p:to>
                                    </p:set>
                                    <p:animEffect transition="in" filter="blinds(horizontal)">
                                      <p:cBhvr>
                                        <p:cTn id="12" dur="500"/>
                                        <p:tgtEl>
                                          <p:spTgt spid="244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4826"/>
                                        </p:tgtEl>
                                        <p:attrNameLst>
                                          <p:attrName>style.visibility</p:attrName>
                                        </p:attrNameLst>
                                      </p:cBhvr>
                                      <p:to>
                                        <p:strVal val="visible"/>
                                      </p:to>
                                    </p:set>
                                    <p:animEffect transition="in" filter="blinds(horizontal)">
                                      <p:cBhvr>
                                        <p:cTn id="17" dur="500"/>
                                        <p:tgtEl>
                                          <p:spTgt spid="24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826" grpId="0"/>
      <p:bldP spid="24482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402336" y="895350"/>
            <a:ext cx="8073327" cy="540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en-US" altLang="zh-CN" sz="3200" b="1" dirty="0">
                <a:solidFill>
                  <a:srgbClr val="000066"/>
                </a:solidFill>
              </a:rPr>
              <a:t>Huffman</a:t>
            </a:r>
            <a:r>
              <a:rPr lang="zh-CN" altLang="zh-CN" sz="3200" b="1" dirty="0">
                <a:solidFill>
                  <a:srgbClr val="000066"/>
                </a:solidFill>
              </a:rPr>
              <a:t>编码</a:t>
            </a:r>
            <a:r>
              <a:rPr lang="zh-CN" altLang="en-US" sz="3200" b="1" dirty="0">
                <a:solidFill>
                  <a:srgbClr val="000066"/>
                </a:solidFill>
              </a:rPr>
              <a:t>应用</a:t>
            </a:r>
          </a:p>
          <a:p>
            <a:pPr marL="908050" lvl="1" indent="-436563">
              <a:spcBef>
                <a:spcPct val="20000"/>
              </a:spcBef>
              <a:buClr>
                <a:schemeClr val="accent2"/>
              </a:buClr>
              <a:buFont typeface="Wingdings" pitchFamily="2" charset="2"/>
              <a:buChar char="n"/>
            </a:pPr>
            <a:r>
              <a:rPr kumimoji="1" lang="zh-CN" altLang="en-US" sz="2800" b="1" dirty="0">
                <a:solidFill>
                  <a:srgbClr val="000066"/>
                </a:solidFill>
              </a:rPr>
              <a:t>利用哈夫曼树可以构造一种不等长的二进制编码，并且构造所得的哈夫曼编码是一种最优前缀编码，即使所传电文的总长度最短</a:t>
            </a:r>
          </a:p>
          <a:p>
            <a:pPr marL="908050" lvl="1" indent="-436563">
              <a:spcBef>
                <a:spcPct val="20000"/>
              </a:spcBef>
              <a:buClr>
                <a:schemeClr val="accent2"/>
              </a:buClr>
              <a:buFont typeface="Wingdings" pitchFamily="2" charset="2"/>
              <a:buChar char="n"/>
            </a:pPr>
            <a:r>
              <a:rPr lang="zh-CN" altLang="zh-CN" sz="2800" b="1" dirty="0">
                <a:solidFill>
                  <a:srgbClr val="000066"/>
                </a:solidFill>
              </a:rPr>
              <a:t>数据通信用的二进制编码</a:t>
            </a:r>
            <a:endParaRPr lang="zh-CN" altLang="en-US" sz="2800" b="1" dirty="0">
              <a:solidFill>
                <a:srgbClr val="000066"/>
              </a:solidFill>
            </a:endParaRPr>
          </a:p>
          <a:p>
            <a:pPr marL="908050" lvl="1" indent="-436563">
              <a:spcBef>
                <a:spcPct val="20000"/>
              </a:spcBef>
              <a:buClr>
                <a:schemeClr val="accent2"/>
              </a:buClr>
              <a:buFont typeface="Wingdings" pitchFamily="2" charset="2"/>
              <a:buChar char="n"/>
            </a:pPr>
            <a:r>
              <a:rPr lang="zh-CN" altLang="en-US" sz="2800" b="1" dirty="0">
                <a:solidFill>
                  <a:srgbClr val="000066"/>
                </a:solidFill>
              </a:rPr>
              <a:t>思想</a:t>
            </a:r>
          </a:p>
          <a:p>
            <a:pPr marL="1304925" lvl="2" indent="-395288">
              <a:spcBef>
                <a:spcPct val="20000"/>
              </a:spcBef>
              <a:buClr>
                <a:schemeClr val="accent2"/>
              </a:buClr>
              <a:buFont typeface="Wingdings" pitchFamily="2" charset="2"/>
              <a:buChar char="o"/>
            </a:pPr>
            <a:r>
              <a:rPr lang="zh-CN" altLang="en-US" sz="2400" b="1" dirty="0">
                <a:solidFill>
                  <a:srgbClr val="000066"/>
                </a:solidFill>
              </a:rPr>
              <a:t>根据字符出现频率编码，使电文总长最短编码</a:t>
            </a:r>
          </a:p>
          <a:p>
            <a:pPr marL="1693863" lvl="3" indent="-387350">
              <a:spcBef>
                <a:spcPct val="20000"/>
              </a:spcBef>
              <a:buClr>
                <a:schemeClr val="accent2"/>
              </a:buClr>
              <a:buFont typeface="Wingdings" pitchFamily="2" charset="2"/>
              <a:buChar char="n"/>
            </a:pPr>
            <a:r>
              <a:rPr lang="zh-CN" altLang="en-US" sz="2000" b="1" dirty="0">
                <a:solidFill>
                  <a:srgbClr val="000066"/>
                </a:solidFill>
              </a:rPr>
              <a:t>根据字符出现频率构造</a:t>
            </a:r>
            <a:r>
              <a:rPr lang="en-US" altLang="zh-CN" sz="2000" b="1" dirty="0">
                <a:solidFill>
                  <a:srgbClr val="000066"/>
                </a:solidFill>
              </a:rPr>
              <a:t>Huffman</a:t>
            </a:r>
            <a:r>
              <a:rPr lang="zh-CN" altLang="zh-CN" sz="2000" b="1" dirty="0">
                <a:solidFill>
                  <a:srgbClr val="000066"/>
                </a:solidFill>
              </a:rPr>
              <a:t>树，然后将树中结点引向其左孩子的分支标</a:t>
            </a:r>
            <a:r>
              <a:rPr lang="zh-CN" altLang="zh-CN" sz="2000" b="1" dirty="0">
                <a:solidFill>
                  <a:srgbClr val="000066"/>
                </a:solidFill>
                <a:latin typeface="Arial" charset="0"/>
              </a:rPr>
              <a:t>“</a:t>
            </a:r>
            <a:r>
              <a:rPr lang="zh-CN" altLang="zh-CN" sz="2000" b="1" dirty="0">
                <a:solidFill>
                  <a:srgbClr val="000066"/>
                </a:solidFill>
              </a:rPr>
              <a:t>0</a:t>
            </a:r>
            <a:r>
              <a:rPr lang="zh-CN" altLang="zh-CN" sz="2000" b="1" dirty="0">
                <a:solidFill>
                  <a:srgbClr val="000066"/>
                </a:solidFill>
                <a:latin typeface="Arial" charset="0"/>
              </a:rPr>
              <a:t>”</a:t>
            </a:r>
            <a:r>
              <a:rPr lang="zh-CN" altLang="zh-CN" sz="2000" b="1" dirty="0">
                <a:solidFill>
                  <a:srgbClr val="000066"/>
                </a:solidFill>
              </a:rPr>
              <a:t>，引向其右孩子的分支标</a:t>
            </a:r>
            <a:r>
              <a:rPr lang="zh-CN" altLang="zh-CN" sz="2000" b="1" dirty="0">
                <a:solidFill>
                  <a:srgbClr val="000066"/>
                </a:solidFill>
                <a:latin typeface="Arial" charset="0"/>
              </a:rPr>
              <a:t>“</a:t>
            </a:r>
            <a:r>
              <a:rPr lang="zh-CN" altLang="zh-CN" sz="2000" b="1" dirty="0">
                <a:solidFill>
                  <a:srgbClr val="000066"/>
                </a:solidFill>
              </a:rPr>
              <a:t>1</a:t>
            </a:r>
            <a:r>
              <a:rPr lang="zh-CN" altLang="zh-CN" sz="2000" b="1" dirty="0">
                <a:solidFill>
                  <a:srgbClr val="000066"/>
                </a:solidFill>
                <a:latin typeface="Arial" charset="0"/>
              </a:rPr>
              <a:t>”</a:t>
            </a:r>
            <a:r>
              <a:rPr lang="zh-CN" altLang="zh-CN" sz="2000" b="1" dirty="0">
                <a:solidFill>
                  <a:srgbClr val="000066"/>
                </a:solidFill>
              </a:rPr>
              <a:t>；每个字符的编码即为从根到每个叶子的路径上得到的0、1序列</a:t>
            </a:r>
            <a:endParaRPr lang="zh-CN" altLang="en-US" sz="2000" b="1" dirty="0">
              <a:solidFill>
                <a:srgbClr val="000066"/>
              </a:solidFill>
            </a:endParaRPr>
          </a:p>
          <a:p>
            <a:pPr marL="2093913" lvl="4" indent="-398463">
              <a:spcBef>
                <a:spcPct val="25000"/>
              </a:spcBef>
              <a:buClr>
                <a:schemeClr val="accent2"/>
              </a:buClr>
              <a:buFont typeface="Wingdings" pitchFamily="2" charset="2"/>
              <a:buChar char="§"/>
            </a:pPr>
            <a:endParaRPr lang="en-US" altLang="zh-CN" sz="2000" b="1" dirty="0">
              <a:solidFill>
                <a:srgbClr val="000066"/>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12064" y="874713"/>
            <a:ext cx="8485632" cy="4865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en-US" altLang="zh-CN" sz="3200" b="1" dirty="0">
                <a:solidFill>
                  <a:srgbClr val="000066"/>
                </a:solidFill>
              </a:rPr>
              <a:t>Huffman</a:t>
            </a:r>
            <a:r>
              <a:rPr lang="zh-CN" altLang="zh-CN" sz="3200" b="1" dirty="0">
                <a:solidFill>
                  <a:srgbClr val="000066"/>
                </a:solidFill>
              </a:rPr>
              <a:t>编码</a:t>
            </a:r>
            <a:r>
              <a:rPr lang="zh-CN" altLang="en-US" sz="3200" b="1" dirty="0">
                <a:solidFill>
                  <a:srgbClr val="000066"/>
                </a:solidFill>
              </a:rPr>
              <a:t>应用</a:t>
            </a:r>
          </a:p>
          <a:p>
            <a:pPr marL="908050" lvl="1" indent="-436563">
              <a:spcBef>
                <a:spcPct val="20000"/>
              </a:spcBef>
              <a:buClr>
                <a:schemeClr val="accent2"/>
              </a:buClr>
              <a:buFont typeface="Wingdings" pitchFamily="2" charset="2"/>
              <a:buChar char="n"/>
            </a:pPr>
            <a:r>
              <a:rPr lang="zh-CN" altLang="en-US" sz="2800" b="1" dirty="0" smtClean="0">
                <a:solidFill>
                  <a:srgbClr val="000066"/>
                </a:solidFill>
              </a:rPr>
              <a:t>例如</a:t>
            </a:r>
            <a:r>
              <a:rPr lang="zh-CN" altLang="en-US" sz="2800" b="1" dirty="0">
                <a:solidFill>
                  <a:srgbClr val="000066"/>
                </a:solidFill>
              </a:rPr>
              <a:t>：</a:t>
            </a:r>
            <a:r>
              <a:rPr lang="zh-CN" altLang="en-US" sz="2400" b="1" dirty="0" smtClean="0">
                <a:solidFill>
                  <a:srgbClr val="000066"/>
                </a:solidFill>
              </a:rPr>
              <a:t>要</a:t>
            </a:r>
            <a:r>
              <a:rPr lang="zh-CN" altLang="en-US" sz="2400" b="1" dirty="0">
                <a:solidFill>
                  <a:srgbClr val="000066"/>
                </a:solidFill>
              </a:rPr>
              <a:t>输出的字符集中有</a:t>
            </a:r>
            <a:r>
              <a:rPr lang="en-US" altLang="zh-CN" sz="2400" b="1" dirty="0">
                <a:solidFill>
                  <a:srgbClr val="000066"/>
                </a:solidFill>
              </a:rPr>
              <a:t>8</a:t>
            </a:r>
            <a:r>
              <a:rPr lang="zh-CN" altLang="en-US" sz="2400" b="1" dirty="0">
                <a:solidFill>
                  <a:srgbClr val="000066"/>
                </a:solidFill>
              </a:rPr>
              <a:t>个不同的字符</a:t>
            </a:r>
            <a:r>
              <a:rPr lang="en-US" altLang="zh-CN" sz="2400" b="1" dirty="0">
                <a:solidFill>
                  <a:srgbClr val="000066"/>
                </a:solidFill>
              </a:rPr>
              <a:t>C=(C,H,A,I,N,O,K,L)</a:t>
            </a:r>
            <a:r>
              <a:rPr lang="zh-CN" altLang="en-US" sz="2400" b="1" dirty="0">
                <a:solidFill>
                  <a:srgbClr val="000066"/>
                </a:solidFill>
              </a:rPr>
              <a:t>，各字符出现的频率分别是</a:t>
            </a:r>
            <a:r>
              <a:rPr lang="en-US" altLang="zh-CN" sz="2400" b="1" dirty="0">
                <a:solidFill>
                  <a:srgbClr val="000066"/>
                </a:solidFill>
              </a:rPr>
              <a:t>W={3,4,5,10,13,15,20,21</a:t>
            </a:r>
            <a:r>
              <a:rPr lang="en-US" altLang="zh-CN" sz="2400" b="1" dirty="0" smtClean="0">
                <a:solidFill>
                  <a:srgbClr val="000066"/>
                </a:solidFill>
              </a:rPr>
              <a:t>}</a:t>
            </a:r>
            <a:r>
              <a:rPr lang="zh-CN" altLang="en-US" sz="2400" b="1" dirty="0" smtClean="0">
                <a:solidFill>
                  <a:srgbClr val="000066"/>
                </a:solidFill>
              </a:rPr>
              <a:t>，试构造</a:t>
            </a:r>
            <a:r>
              <a:rPr lang="zh-CN" altLang="en-US" sz="2400" b="1" dirty="0">
                <a:solidFill>
                  <a:srgbClr val="000066"/>
                </a:solidFill>
              </a:rPr>
              <a:t>电文最短编码</a:t>
            </a:r>
          </a:p>
          <a:p>
            <a:pPr marL="1304925" lvl="2" indent="-395288">
              <a:spcBef>
                <a:spcPct val="20000"/>
              </a:spcBef>
              <a:buClr>
                <a:schemeClr val="accent2"/>
              </a:buClr>
              <a:buFont typeface="Wingdings" pitchFamily="2" charset="2"/>
              <a:buChar char="o"/>
            </a:pPr>
            <a:endParaRPr lang="en-US" altLang="zh-CN" sz="2400" b="1" dirty="0">
              <a:solidFill>
                <a:srgbClr val="000066"/>
              </a:solidFill>
            </a:endParaRPr>
          </a:p>
        </p:txBody>
      </p:sp>
      <p:grpSp>
        <p:nvGrpSpPr>
          <p:cNvPr id="51240" name="Group 40"/>
          <p:cNvGrpSpPr>
            <a:grpSpLocks/>
          </p:cNvGrpSpPr>
          <p:nvPr/>
        </p:nvGrpSpPr>
        <p:grpSpPr bwMode="auto">
          <a:xfrm>
            <a:off x="1233488" y="2838450"/>
            <a:ext cx="5334000" cy="3429000"/>
            <a:chOff x="1056" y="1776"/>
            <a:chExt cx="3360" cy="2160"/>
          </a:xfrm>
        </p:grpSpPr>
        <p:sp>
          <p:nvSpPr>
            <p:cNvPr id="70676" name="Line 41"/>
            <p:cNvSpPr>
              <a:spLocks noChangeShapeType="1"/>
            </p:cNvSpPr>
            <p:nvPr/>
          </p:nvSpPr>
          <p:spPr bwMode="auto">
            <a:xfrm flipH="1" flipV="1">
              <a:off x="3456" y="1968"/>
              <a:ext cx="384" cy="19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7" name="Line 42"/>
            <p:cNvSpPr>
              <a:spLocks noChangeShapeType="1"/>
            </p:cNvSpPr>
            <p:nvPr/>
          </p:nvSpPr>
          <p:spPr bwMode="auto">
            <a:xfrm flipH="1">
              <a:off x="1968" y="2736"/>
              <a:ext cx="192" cy="19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8" name="Line 43"/>
            <p:cNvSpPr>
              <a:spLocks noChangeShapeType="1"/>
            </p:cNvSpPr>
            <p:nvPr/>
          </p:nvSpPr>
          <p:spPr bwMode="auto">
            <a:xfrm flipH="1">
              <a:off x="1632" y="3120"/>
              <a:ext cx="144" cy="19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9" name="Line 44"/>
            <p:cNvSpPr>
              <a:spLocks noChangeShapeType="1"/>
            </p:cNvSpPr>
            <p:nvPr/>
          </p:nvSpPr>
          <p:spPr bwMode="auto">
            <a:xfrm>
              <a:off x="1632" y="3504"/>
              <a:ext cx="144" cy="19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0" name="Line 45"/>
            <p:cNvSpPr>
              <a:spLocks noChangeShapeType="1"/>
            </p:cNvSpPr>
            <p:nvPr/>
          </p:nvSpPr>
          <p:spPr bwMode="auto">
            <a:xfrm>
              <a:off x="2784" y="2352"/>
              <a:ext cx="288" cy="19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1" name="Line 46"/>
            <p:cNvSpPr>
              <a:spLocks noChangeShapeType="1"/>
            </p:cNvSpPr>
            <p:nvPr/>
          </p:nvSpPr>
          <p:spPr bwMode="auto">
            <a:xfrm>
              <a:off x="1968" y="3120"/>
              <a:ext cx="144" cy="19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2" name="Line 47"/>
            <p:cNvSpPr>
              <a:spLocks noChangeShapeType="1"/>
            </p:cNvSpPr>
            <p:nvPr/>
          </p:nvSpPr>
          <p:spPr bwMode="auto">
            <a:xfrm flipH="1">
              <a:off x="2352" y="2352"/>
              <a:ext cx="240" cy="19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3" name="Oval 48"/>
            <p:cNvSpPr>
              <a:spLocks noChangeArrowheads="1"/>
            </p:cNvSpPr>
            <p:nvPr/>
          </p:nvSpPr>
          <p:spPr bwMode="auto">
            <a:xfrm>
              <a:off x="3168" y="1776"/>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91</a:t>
              </a:r>
            </a:p>
          </p:txBody>
        </p:sp>
        <p:sp>
          <p:nvSpPr>
            <p:cNvPr id="70684" name="Oval 49"/>
            <p:cNvSpPr>
              <a:spLocks noChangeArrowheads="1"/>
            </p:cNvSpPr>
            <p:nvPr/>
          </p:nvSpPr>
          <p:spPr bwMode="auto">
            <a:xfrm>
              <a:off x="2544" y="2112"/>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50</a:t>
              </a:r>
            </a:p>
          </p:txBody>
        </p:sp>
        <p:sp>
          <p:nvSpPr>
            <p:cNvPr id="70685" name="Oval 50"/>
            <p:cNvSpPr>
              <a:spLocks noChangeArrowheads="1"/>
            </p:cNvSpPr>
            <p:nvPr/>
          </p:nvSpPr>
          <p:spPr bwMode="auto">
            <a:xfrm>
              <a:off x="3792" y="2112"/>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41</a:t>
              </a:r>
            </a:p>
          </p:txBody>
        </p:sp>
        <p:sp>
          <p:nvSpPr>
            <p:cNvPr id="70686" name="Oval 51"/>
            <p:cNvSpPr>
              <a:spLocks noChangeArrowheads="1"/>
            </p:cNvSpPr>
            <p:nvPr/>
          </p:nvSpPr>
          <p:spPr bwMode="auto">
            <a:xfrm>
              <a:off x="2112" y="2496"/>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22</a:t>
              </a:r>
            </a:p>
          </p:txBody>
        </p:sp>
        <p:sp>
          <p:nvSpPr>
            <p:cNvPr id="70687" name="Oval 52"/>
            <p:cNvSpPr>
              <a:spLocks noChangeArrowheads="1"/>
            </p:cNvSpPr>
            <p:nvPr/>
          </p:nvSpPr>
          <p:spPr bwMode="auto">
            <a:xfrm>
              <a:off x="3024" y="2496"/>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28</a:t>
              </a:r>
            </a:p>
          </p:txBody>
        </p:sp>
        <p:sp>
          <p:nvSpPr>
            <p:cNvPr id="70688" name="Oval 53"/>
            <p:cNvSpPr>
              <a:spLocks noChangeArrowheads="1"/>
            </p:cNvSpPr>
            <p:nvPr/>
          </p:nvSpPr>
          <p:spPr bwMode="auto">
            <a:xfrm>
              <a:off x="1728" y="2880"/>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12</a:t>
              </a:r>
            </a:p>
          </p:txBody>
        </p:sp>
        <p:sp>
          <p:nvSpPr>
            <p:cNvPr id="70689" name="Oval 54"/>
            <p:cNvSpPr>
              <a:spLocks noChangeArrowheads="1"/>
            </p:cNvSpPr>
            <p:nvPr/>
          </p:nvSpPr>
          <p:spPr bwMode="auto">
            <a:xfrm>
              <a:off x="2400" y="2880"/>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10</a:t>
              </a:r>
            </a:p>
          </p:txBody>
        </p:sp>
        <p:sp>
          <p:nvSpPr>
            <p:cNvPr id="70690" name="Oval 55"/>
            <p:cNvSpPr>
              <a:spLocks noChangeArrowheads="1"/>
            </p:cNvSpPr>
            <p:nvPr/>
          </p:nvSpPr>
          <p:spPr bwMode="auto">
            <a:xfrm>
              <a:off x="2064" y="3264"/>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5</a:t>
              </a:r>
            </a:p>
          </p:txBody>
        </p:sp>
        <p:sp>
          <p:nvSpPr>
            <p:cNvPr id="70691" name="Oval 56"/>
            <p:cNvSpPr>
              <a:spLocks noChangeArrowheads="1"/>
            </p:cNvSpPr>
            <p:nvPr/>
          </p:nvSpPr>
          <p:spPr bwMode="auto">
            <a:xfrm>
              <a:off x="1392" y="3264"/>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7</a:t>
              </a:r>
            </a:p>
          </p:txBody>
        </p:sp>
        <p:sp>
          <p:nvSpPr>
            <p:cNvPr id="70692" name="Oval 57"/>
            <p:cNvSpPr>
              <a:spLocks noChangeArrowheads="1"/>
            </p:cNvSpPr>
            <p:nvPr/>
          </p:nvSpPr>
          <p:spPr bwMode="auto">
            <a:xfrm>
              <a:off x="1728" y="3648"/>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4</a:t>
              </a:r>
            </a:p>
          </p:txBody>
        </p:sp>
        <p:sp>
          <p:nvSpPr>
            <p:cNvPr id="70693" name="Oval 58"/>
            <p:cNvSpPr>
              <a:spLocks noChangeArrowheads="1"/>
            </p:cNvSpPr>
            <p:nvPr/>
          </p:nvSpPr>
          <p:spPr bwMode="auto">
            <a:xfrm>
              <a:off x="1056" y="3648"/>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3</a:t>
              </a:r>
            </a:p>
          </p:txBody>
        </p:sp>
        <p:sp>
          <p:nvSpPr>
            <p:cNvPr id="70694" name="Line 59"/>
            <p:cNvSpPr>
              <a:spLocks noChangeShapeType="1"/>
            </p:cNvSpPr>
            <p:nvPr/>
          </p:nvSpPr>
          <p:spPr bwMode="auto">
            <a:xfrm>
              <a:off x="2352" y="2736"/>
              <a:ext cx="144" cy="144"/>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95" name="Line 60"/>
            <p:cNvSpPr>
              <a:spLocks noChangeShapeType="1"/>
            </p:cNvSpPr>
            <p:nvPr/>
          </p:nvSpPr>
          <p:spPr bwMode="auto">
            <a:xfrm flipH="1">
              <a:off x="2832" y="1968"/>
              <a:ext cx="336" cy="24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96" name="Oval 61"/>
            <p:cNvSpPr>
              <a:spLocks noChangeArrowheads="1"/>
            </p:cNvSpPr>
            <p:nvPr/>
          </p:nvSpPr>
          <p:spPr bwMode="auto">
            <a:xfrm>
              <a:off x="3312" y="2880"/>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15</a:t>
              </a:r>
            </a:p>
          </p:txBody>
        </p:sp>
        <p:sp>
          <p:nvSpPr>
            <p:cNvPr id="70697" name="Oval 62"/>
            <p:cNvSpPr>
              <a:spLocks noChangeArrowheads="1"/>
            </p:cNvSpPr>
            <p:nvPr/>
          </p:nvSpPr>
          <p:spPr bwMode="auto">
            <a:xfrm>
              <a:off x="2736" y="2880"/>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13</a:t>
              </a:r>
            </a:p>
          </p:txBody>
        </p:sp>
        <p:sp>
          <p:nvSpPr>
            <p:cNvPr id="70698" name="Line 63"/>
            <p:cNvSpPr>
              <a:spLocks noChangeShapeType="1"/>
            </p:cNvSpPr>
            <p:nvPr/>
          </p:nvSpPr>
          <p:spPr bwMode="auto">
            <a:xfrm flipH="1">
              <a:off x="2928" y="2736"/>
              <a:ext cx="144" cy="144"/>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0699" name="Line 64"/>
            <p:cNvSpPr>
              <a:spLocks noChangeShapeType="1"/>
            </p:cNvSpPr>
            <p:nvPr/>
          </p:nvSpPr>
          <p:spPr bwMode="auto">
            <a:xfrm>
              <a:off x="3264" y="2736"/>
              <a:ext cx="144" cy="144"/>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0700" name="Oval 65"/>
            <p:cNvSpPr>
              <a:spLocks noChangeArrowheads="1"/>
            </p:cNvSpPr>
            <p:nvPr/>
          </p:nvSpPr>
          <p:spPr bwMode="auto">
            <a:xfrm>
              <a:off x="4128" y="2496"/>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21</a:t>
              </a:r>
            </a:p>
          </p:txBody>
        </p:sp>
        <p:sp>
          <p:nvSpPr>
            <p:cNvPr id="70701" name="Oval 66"/>
            <p:cNvSpPr>
              <a:spLocks noChangeArrowheads="1"/>
            </p:cNvSpPr>
            <p:nvPr/>
          </p:nvSpPr>
          <p:spPr bwMode="auto">
            <a:xfrm>
              <a:off x="3456" y="2496"/>
              <a:ext cx="288" cy="288"/>
            </a:xfrm>
            <a:prstGeom prst="ellipse">
              <a:avLst/>
            </a:prstGeom>
            <a:solidFill>
              <a:srgbClr val="CCFF99"/>
            </a:solid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120000"/>
                </a:lnSpc>
                <a:spcBef>
                  <a:spcPct val="20000"/>
                </a:spcBef>
                <a:buClr>
                  <a:schemeClr val="accent1"/>
                </a:buClr>
                <a:buSzPct val="80000"/>
                <a:buFont typeface="Wingdings" pitchFamily="2" charset="2"/>
                <a:buNone/>
              </a:pPr>
              <a:r>
                <a:rPr kumimoji="1" lang="en-US" altLang="zh-CN" sz="2000" b="1">
                  <a:solidFill>
                    <a:srgbClr val="000066"/>
                  </a:solidFill>
                  <a:ea typeface="楷体_GB2312" pitchFamily="49" charset="-122"/>
                </a:rPr>
                <a:t>20</a:t>
              </a:r>
            </a:p>
          </p:txBody>
        </p:sp>
        <p:sp>
          <p:nvSpPr>
            <p:cNvPr id="70702" name="Line 67"/>
            <p:cNvSpPr>
              <a:spLocks noChangeShapeType="1"/>
            </p:cNvSpPr>
            <p:nvPr/>
          </p:nvSpPr>
          <p:spPr bwMode="auto">
            <a:xfrm flipH="1">
              <a:off x="3648" y="2352"/>
              <a:ext cx="192" cy="144"/>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0703" name="Line 68"/>
            <p:cNvSpPr>
              <a:spLocks noChangeShapeType="1"/>
            </p:cNvSpPr>
            <p:nvPr/>
          </p:nvSpPr>
          <p:spPr bwMode="auto">
            <a:xfrm>
              <a:off x="4032" y="2352"/>
              <a:ext cx="240" cy="144"/>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0704" name="Line 69"/>
            <p:cNvSpPr>
              <a:spLocks noChangeShapeType="1"/>
            </p:cNvSpPr>
            <p:nvPr/>
          </p:nvSpPr>
          <p:spPr bwMode="auto">
            <a:xfrm flipH="1">
              <a:off x="1296" y="3504"/>
              <a:ext cx="144" cy="19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1270" name="Text Box 70"/>
          <p:cNvSpPr txBox="1">
            <a:spLocks noChangeArrowheads="1"/>
          </p:cNvSpPr>
          <p:nvPr/>
        </p:nvSpPr>
        <p:spPr bwMode="auto">
          <a:xfrm>
            <a:off x="3698494" y="5609654"/>
            <a:ext cx="5202238" cy="860425"/>
          </a:xfrm>
          <a:prstGeom prst="rect">
            <a:avLst/>
          </a:prstGeom>
          <a:solidFill>
            <a:srgbClr val="CCFF99"/>
          </a:solidFill>
          <a:ln w="381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spcBef>
                <a:spcPct val="50000"/>
              </a:spcBef>
              <a:buClr>
                <a:schemeClr val="accent1"/>
              </a:buClr>
              <a:buSzPct val="80000"/>
              <a:buFont typeface="Wingdings" pitchFamily="2" charset="2"/>
              <a:buNone/>
            </a:pPr>
            <a:r>
              <a:rPr kumimoji="1" lang="en-US" altLang="zh-CN" sz="2000" b="1">
                <a:solidFill>
                  <a:srgbClr val="000066"/>
                </a:solidFill>
                <a:ea typeface="楷体_GB2312" pitchFamily="49" charset="-122"/>
              </a:rPr>
              <a:t>WPL=</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3</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4</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×5</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5×4</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10</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13</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15</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×3</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20</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21</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×2</a:t>
            </a:r>
            <a:r>
              <a:rPr kumimoji="1" lang="zh-CN" altLang="en-US" sz="2000" b="1">
                <a:solidFill>
                  <a:srgbClr val="000066"/>
                </a:solidFill>
                <a:ea typeface="楷体_GB2312" pitchFamily="49" charset="-122"/>
              </a:rPr>
              <a:t>＝</a:t>
            </a:r>
            <a:r>
              <a:rPr kumimoji="1" lang="en-US" altLang="zh-CN" sz="2000" b="1">
                <a:solidFill>
                  <a:srgbClr val="000066"/>
                </a:solidFill>
                <a:ea typeface="楷体_GB2312" pitchFamily="49" charset="-122"/>
              </a:rPr>
              <a:t>251</a:t>
            </a:r>
          </a:p>
        </p:txBody>
      </p:sp>
      <p:grpSp>
        <p:nvGrpSpPr>
          <p:cNvPr id="51271" name="Group 71"/>
          <p:cNvGrpSpPr>
            <a:grpSpLocks/>
          </p:cNvGrpSpPr>
          <p:nvPr/>
        </p:nvGrpSpPr>
        <p:grpSpPr bwMode="auto">
          <a:xfrm>
            <a:off x="738188" y="3667125"/>
            <a:ext cx="5791200" cy="2968625"/>
            <a:chOff x="816" y="2304"/>
            <a:chExt cx="3648" cy="1870"/>
          </a:xfrm>
        </p:grpSpPr>
        <p:sp>
          <p:nvSpPr>
            <p:cNvPr id="70662" name="Text Box 72"/>
            <p:cNvSpPr txBox="1">
              <a:spLocks noChangeArrowheads="1"/>
            </p:cNvSpPr>
            <p:nvPr/>
          </p:nvSpPr>
          <p:spPr bwMode="auto">
            <a:xfrm>
              <a:off x="3840" y="2304"/>
              <a:ext cx="1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1</a:t>
              </a:r>
            </a:p>
          </p:txBody>
        </p:sp>
        <p:sp>
          <p:nvSpPr>
            <p:cNvPr id="70663" name="Text Box 73"/>
            <p:cNvSpPr txBox="1">
              <a:spLocks noChangeArrowheads="1"/>
            </p:cNvSpPr>
            <p:nvPr/>
          </p:nvSpPr>
          <p:spPr bwMode="auto">
            <a:xfrm>
              <a:off x="2592" y="2304"/>
              <a:ext cx="1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a:t>
              </a:r>
            </a:p>
          </p:txBody>
        </p:sp>
        <p:sp>
          <p:nvSpPr>
            <p:cNvPr id="70664" name="Text Box 74"/>
            <p:cNvSpPr txBox="1">
              <a:spLocks noChangeArrowheads="1"/>
            </p:cNvSpPr>
            <p:nvPr/>
          </p:nvSpPr>
          <p:spPr bwMode="auto">
            <a:xfrm>
              <a:off x="2064" y="2688"/>
              <a:ext cx="3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00</a:t>
              </a:r>
            </a:p>
          </p:txBody>
        </p:sp>
        <p:sp>
          <p:nvSpPr>
            <p:cNvPr id="70665" name="Text Box 75"/>
            <p:cNvSpPr txBox="1">
              <a:spLocks noChangeArrowheads="1"/>
            </p:cNvSpPr>
            <p:nvPr/>
          </p:nvSpPr>
          <p:spPr bwMode="auto">
            <a:xfrm>
              <a:off x="2976" y="2690"/>
              <a:ext cx="3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01</a:t>
              </a:r>
            </a:p>
          </p:txBody>
        </p:sp>
        <p:sp>
          <p:nvSpPr>
            <p:cNvPr id="70666" name="Text Box 76"/>
            <p:cNvSpPr txBox="1">
              <a:spLocks noChangeArrowheads="1"/>
            </p:cNvSpPr>
            <p:nvPr/>
          </p:nvSpPr>
          <p:spPr bwMode="auto">
            <a:xfrm>
              <a:off x="1584" y="3072"/>
              <a:ext cx="48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000</a:t>
              </a:r>
            </a:p>
          </p:txBody>
        </p:sp>
        <p:sp>
          <p:nvSpPr>
            <p:cNvPr id="70667" name="Text Box 77"/>
            <p:cNvSpPr txBox="1">
              <a:spLocks noChangeArrowheads="1"/>
            </p:cNvSpPr>
            <p:nvPr/>
          </p:nvSpPr>
          <p:spPr bwMode="auto">
            <a:xfrm>
              <a:off x="1200" y="3456"/>
              <a:ext cx="57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0000</a:t>
              </a:r>
            </a:p>
          </p:txBody>
        </p:sp>
        <p:sp>
          <p:nvSpPr>
            <p:cNvPr id="70668" name="Text Box 78"/>
            <p:cNvSpPr txBox="1">
              <a:spLocks noChangeArrowheads="1"/>
            </p:cNvSpPr>
            <p:nvPr/>
          </p:nvSpPr>
          <p:spPr bwMode="auto">
            <a:xfrm>
              <a:off x="816" y="3840"/>
              <a:ext cx="67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00000</a:t>
              </a:r>
            </a:p>
          </p:txBody>
        </p:sp>
        <p:sp>
          <p:nvSpPr>
            <p:cNvPr id="70669" name="Text Box 79"/>
            <p:cNvSpPr txBox="1">
              <a:spLocks noChangeArrowheads="1"/>
            </p:cNvSpPr>
            <p:nvPr/>
          </p:nvSpPr>
          <p:spPr bwMode="auto">
            <a:xfrm>
              <a:off x="1536" y="3840"/>
              <a:ext cx="67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00001</a:t>
              </a:r>
            </a:p>
          </p:txBody>
        </p:sp>
        <p:sp>
          <p:nvSpPr>
            <p:cNvPr id="70670" name="Text Box 80"/>
            <p:cNvSpPr txBox="1">
              <a:spLocks noChangeArrowheads="1"/>
            </p:cNvSpPr>
            <p:nvPr/>
          </p:nvSpPr>
          <p:spPr bwMode="auto">
            <a:xfrm>
              <a:off x="1824" y="3456"/>
              <a:ext cx="67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0001</a:t>
              </a:r>
            </a:p>
          </p:txBody>
        </p:sp>
        <p:sp>
          <p:nvSpPr>
            <p:cNvPr id="70671" name="Text Box 81"/>
            <p:cNvSpPr txBox="1">
              <a:spLocks noChangeArrowheads="1"/>
            </p:cNvSpPr>
            <p:nvPr/>
          </p:nvSpPr>
          <p:spPr bwMode="auto">
            <a:xfrm>
              <a:off x="2256" y="3072"/>
              <a:ext cx="48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001</a:t>
              </a:r>
            </a:p>
          </p:txBody>
        </p:sp>
        <p:sp>
          <p:nvSpPr>
            <p:cNvPr id="70672" name="Text Box 82"/>
            <p:cNvSpPr txBox="1">
              <a:spLocks noChangeArrowheads="1"/>
            </p:cNvSpPr>
            <p:nvPr/>
          </p:nvSpPr>
          <p:spPr bwMode="auto">
            <a:xfrm>
              <a:off x="2592" y="3072"/>
              <a:ext cx="48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010</a:t>
              </a:r>
            </a:p>
          </p:txBody>
        </p:sp>
        <p:sp>
          <p:nvSpPr>
            <p:cNvPr id="70673" name="Text Box 83"/>
            <p:cNvSpPr txBox="1">
              <a:spLocks noChangeArrowheads="1"/>
            </p:cNvSpPr>
            <p:nvPr/>
          </p:nvSpPr>
          <p:spPr bwMode="auto">
            <a:xfrm>
              <a:off x="3216" y="3072"/>
              <a:ext cx="48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011</a:t>
              </a:r>
            </a:p>
          </p:txBody>
        </p:sp>
        <p:sp>
          <p:nvSpPr>
            <p:cNvPr id="70674" name="Text Box 84"/>
            <p:cNvSpPr txBox="1">
              <a:spLocks noChangeArrowheads="1"/>
            </p:cNvSpPr>
            <p:nvPr/>
          </p:nvSpPr>
          <p:spPr bwMode="auto">
            <a:xfrm>
              <a:off x="3456" y="2688"/>
              <a:ext cx="3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10</a:t>
              </a:r>
            </a:p>
          </p:txBody>
        </p:sp>
        <p:sp>
          <p:nvSpPr>
            <p:cNvPr id="70675" name="Text Box 85"/>
            <p:cNvSpPr txBox="1">
              <a:spLocks noChangeArrowheads="1"/>
            </p:cNvSpPr>
            <p:nvPr/>
          </p:nvSpPr>
          <p:spPr bwMode="auto">
            <a:xfrm>
              <a:off x="4128" y="2690"/>
              <a:ext cx="3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lnSpc>
                  <a:spcPct val="120000"/>
                </a:lnSpc>
                <a:spcBef>
                  <a:spcPct val="50000"/>
                </a:spcBef>
                <a:buClr>
                  <a:schemeClr val="accent1"/>
                </a:buClr>
                <a:buSzPct val="80000"/>
                <a:buFont typeface="Wingdings" pitchFamily="2" charset="2"/>
                <a:buNone/>
              </a:pPr>
              <a:r>
                <a:rPr kumimoji="1" lang="en-US" altLang="zh-CN" sz="2400">
                  <a:solidFill>
                    <a:srgbClr val="CC0099"/>
                  </a:solidFill>
                  <a:latin typeface="Times New Roman" pitchFamily="18" charset="0"/>
                  <a:ea typeface="楷体_GB2312" pitchFamily="49" charset="-122"/>
                </a:rPr>
                <a:t>11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 calcmode="lin" valueType="num">
                                      <p:cBhvr additive="base">
                                        <p:cTn id="13" dur="500" fill="hold"/>
                                        <p:tgtEl>
                                          <p:spTgt spid="512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51240"/>
                                        </p:tgtEl>
                                        <p:attrNameLst>
                                          <p:attrName>style.visibility</p:attrName>
                                        </p:attrNameLst>
                                      </p:cBhvr>
                                      <p:to>
                                        <p:strVal val="visible"/>
                                      </p:to>
                                    </p:set>
                                    <p:anim calcmode="lin" valueType="num">
                                      <p:cBhvr>
                                        <p:cTn id="19" dur="500" fill="hold"/>
                                        <p:tgtEl>
                                          <p:spTgt spid="51240"/>
                                        </p:tgtEl>
                                        <p:attrNameLst>
                                          <p:attrName>ppt_w</p:attrName>
                                        </p:attrNameLst>
                                      </p:cBhvr>
                                      <p:tavLst>
                                        <p:tav tm="0">
                                          <p:val>
                                            <p:fltVal val="0"/>
                                          </p:val>
                                        </p:tav>
                                        <p:tav tm="100000">
                                          <p:val>
                                            <p:strVal val="#ppt_w"/>
                                          </p:val>
                                        </p:tav>
                                      </p:tavLst>
                                    </p:anim>
                                    <p:anim calcmode="lin" valueType="num">
                                      <p:cBhvr>
                                        <p:cTn id="20" dur="500" fill="hold"/>
                                        <p:tgtEl>
                                          <p:spTgt spid="51240"/>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51270"/>
                                        </p:tgtEl>
                                        <p:attrNameLst>
                                          <p:attrName>style.visibility</p:attrName>
                                        </p:attrNameLst>
                                      </p:cBhvr>
                                      <p:to>
                                        <p:strVal val="visible"/>
                                      </p:to>
                                    </p:set>
                                    <p:animEffect transition="in" filter="barn(outVertical)">
                                      <p:cBhvr>
                                        <p:cTn id="25" dur="500"/>
                                        <p:tgtEl>
                                          <p:spTgt spid="512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51271"/>
                                        </p:tgtEl>
                                        <p:attrNameLst>
                                          <p:attrName>style.visibility</p:attrName>
                                        </p:attrNameLst>
                                      </p:cBhvr>
                                      <p:to>
                                        <p:strVal val="visible"/>
                                      </p:to>
                                    </p:set>
                                    <p:animEffect transition="in" filter="wipe(up)">
                                      <p:cBhvr>
                                        <p:cTn id="30" dur="500"/>
                                        <p:tgtEl>
                                          <p:spTgt spid="5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bldLvl="5" autoUpdateAnimBg="0"/>
      <p:bldP spid="5127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642938" y="823913"/>
            <a:ext cx="8035925" cy="5808662"/>
          </a:xfrm>
        </p:spPr>
        <p:txBody>
          <a:bodyPr/>
          <a:lstStyle/>
          <a:p>
            <a:pPr eaLnBrk="1" hangingPunct="1"/>
            <a:r>
              <a:rPr lang="zh-CN" altLang="en-US" dirty="0" smtClean="0"/>
              <a:t>树的基本术语</a:t>
            </a:r>
            <a:r>
              <a:rPr lang="en-US" altLang="zh-CN" dirty="0" smtClean="0">
                <a:latin typeface="宋体" charset="-122"/>
              </a:rPr>
              <a:t>(1)</a:t>
            </a:r>
          </a:p>
          <a:p>
            <a:pPr lvl="1" eaLnBrk="1" hangingPunct="1"/>
            <a:r>
              <a:rPr lang="zh-CN" altLang="en-US" dirty="0" smtClean="0"/>
              <a:t>孩子</a:t>
            </a:r>
            <a:r>
              <a:rPr lang="en-US" altLang="zh-CN" dirty="0" smtClean="0"/>
              <a:t>(child)</a:t>
            </a:r>
          </a:p>
          <a:p>
            <a:pPr lvl="2" eaLnBrk="1" hangingPunct="1"/>
            <a:r>
              <a:rPr lang="zh-CN" altLang="en-US" dirty="0" smtClean="0"/>
              <a:t>结点子树的根称为该结点的孩子</a:t>
            </a:r>
          </a:p>
          <a:p>
            <a:pPr lvl="2" eaLnBrk="1" hangingPunct="1"/>
            <a:r>
              <a:rPr lang="zh-CN" altLang="en-US" dirty="0" smtClean="0">
                <a:latin typeface="Times New Roman" pitchFamily="18" charset="0"/>
              </a:rPr>
              <a:t>例：结点</a:t>
            </a:r>
            <a:r>
              <a:rPr lang="en-US" altLang="zh-CN" dirty="0" smtClean="0">
                <a:latin typeface="Times New Roman" pitchFamily="18" charset="0"/>
              </a:rPr>
              <a:t>A</a:t>
            </a:r>
            <a:r>
              <a:rPr lang="zh-CN" altLang="en-US" dirty="0" smtClean="0">
                <a:latin typeface="Times New Roman" pitchFamily="18" charset="0"/>
              </a:rPr>
              <a:t>的子结点为</a:t>
            </a:r>
            <a:r>
              <a:rPr lang="en-US" altLang="zh-CN" dirty="0" smtClean="0">
                <a:latin typeface="Times New Roman" pitchFamily="18" charset="0"/>
              </a:rPr>
              <a:t>B</a:t>
            </a:r>
            <a:r>
              <a:rPr lang="zh-CN" altLang="en-US" dirty="0">
                <a:latin typeface="Times New Roman" pitchFamily="18" charset="0"/>
              </a:rPr>
              <a:t>、</a:t>
            </a:r>
            <a:r>
              <a:rPr lang="en-US" altLang="zh-CN" dirty="0" smtClean="0">
                <a:latin typeface="Times New Roman" pitchFamily="18" charset="0"/>
              </a:rPr>
              <a:t>C</a:t>
            </a:r>
            <a:r>
              <a:rPr lang="zh-CN" altLang="en-US" dirty="0">
                <a:latin typeface="Times New Roman" pitchFamily="18" charset="0"/>
              </a:rPr>
              <a:t>、</a:t>
            </a:r>
            <a:r>
              <a:rPr lang="en-US" altLang="zh-CN" dirty="0" smtClean="0">
                <a:latin typeface="Times New Roman" pitchFamily="18" charset="0"/>
              </a:rPr>
              <a:t>D</a:t>
            </a:r>
            <a:endParaRPr lang="en-US" altLang="zh-CN" dirty="0" smtClean="0"/>
          </a:p>
          <a:p>
            <a:pPr lvl="1" eaLnBrk="1" hangingPunct="1"/>
            <a:r>
              <a:rPr lang="zh-CN" altLang="en-US" dirty="0" smtClean="0"/>
              <a:t>双亲</a:t>
            </a:r>
            <a:r>
              <a:rPr lang="en-US" altLang="zh-CN" dirty="0" smtClean="0"/>
              <a:t>(parents)</a:t>
            </a:r>
          </a:p>
          <a:p>
            <a:pPr lvl="2" eaLnBrk="1" hangingPunct="1"/>
            <a:r>
              <a:rPr lang="zh-CN" altLang="en-US" dirty="0" smtClean="0"/>
              <a:t>孩子结点的上层结点</a:t>
            </a:r>
          </a:p>
          <a:p>
            <a:pPr lvl="2" eaLnBrk="1" hangingPunct="1"/>
            <a:r>
              <a:rPr lang="zh-CN" altLang="en-US" dirty="0" smtClean="0"/>
              <a:t>例：子结点</a:t>
            </a:r>
            <a:r>
              <a:rPr lang="en-US" altLang="zh-CN" dirty="0" smtClean="0"/>
              <a:t>B</a:t>
            </a:r>
            <a:r>
              <a:rPr lang="zh-CN" altLang="en-US" dirty="0"/>
              <a:t>、</a:t>
            </a:r>
            <a:r>
              <a:rPr lang="en-US" altLang="zh-CN" dirty="0" smtClean="0"/>
              <a:t>C</a:t>
            </a:r>
            <a:r>
              <a:rPr lang="zh-CN" altLang="en-US" dirty="0"/>
              <a:t>、</a:t>
            </a:r>
            <a:r>
              <a:rPr lang="en-US" altLang="zh-CN" dirty="0" smtClean="0"/>
              <a:t>D</a:t>
            </a:r>
            <a:r>
              <a:rPr lang="zh-CN" altLang="en-US" dirty="0" smtClean="0"/>
              <a:t>的父结点为</a:t>
            </a:r>
            <a:r>
              <a:rPr lang="en-US" altLang="zh-CN" dirty="0" smtClean="0"/>
              <a:t>A</a:t>
            </a:r>
          </a:p>
          <a:p>
            <a:pPr lvl="1" eaLnBrk="1" hangingPunct="1"/>
            <a:r>
              <a:rPr lang="zh-CN" altLang="en-US" dirty="0" smtClean="0"/>
              <a:t>兄弟</a:t>
            </a:r>
            <a:r>
              <a:rPr lang="en-US" altLang="zh-CN" dirty="0" smtClean="0"/>
              <a:t>(sibling)</a:t>
            </a:r>
          </a:p>
          <a:p>
            <a:pPr lvl="2" eaLnBrk="1" hangingPunct="1"/>
            <a:r>
              <a:rPr lang="zh-CN" altLang="en-US" dirty="0" smtClean="0"/>
              <a:t>同一双亲的孩子</a:t>
            </a:r>
          </a:p>
          <a:p>
            <a:pPr lvl="2" eaLnBrk="1" hangingPunct="1"/>
            <a:r>
              <a:rPr lang="zh-CN" altLang="en-US" dirty="0" smtClean="0"/>
              <a:t>例：</a:t>
            </a:r>
            <a:r>
              <a:rPr lang="en-US" altLang="zh-CN" dirty="0" smtClean="0"/>
              <a:t>H</a:t>
            </a:r>
            <a:r>
              <a:rPr lang="zh-CN" altLang="en-US" dirty="0"/>
              <a:t>、</a:t>
            </a:r>
            <a:r>
              <a:rPr lang="en-US" altLang="zh-CN" dirty="0" smtClean="0"/>
              <a:t>I</a:t>
            </a:r>
            <a:r>
              <a:rPr lang="zh-CN" altLang="en-US" dirty="0"/>
              <a:t>、</a:t>
            </a:r>
            <a:r>
              <a:rPr lang="en-US" altLang="zh-CN" dirty="0" smtClean="0"/>
              <a:t>J</a:t>
            </a:r>
            <a:r>
              <a:rPr lang="zh-CN" altLang="en-US" dirty="0" smtClean="0"/>
              <a:t>互为兄弟</a:t>
            </a:r>
          </a:p>
        </p:txBody>
      </p:sp>
      <p:grpSp>
        <p:nvGrpSpPr>
          <p:cNvPr id="8195" name="Group 3"/>
          <p:cNvGrpSpPr>
            <a:grpSpLocks/>
          </p:cNvGrpSpPr>
          <p:nvPr/>
        </p:nvGrpSpPr>
        <p:grpSpPr bwMode="auto">
          <a:xfrm>
            <a:off x="4438650" y="111125"/>
            <a:ext cx="4459288" cy="1885950"/>
            <a:chOff x="384" y="192"/>
            <a:chExt cx="4848" cy="2544"/>
          </a:xfrm>
        </p:grpSpPr>
        <p:sp>
          <p:nvSpPr>
            <p:cNvPr id="8196" name="Oval 4"/>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rPr>
                <a:t>A</a:t>
              </a:r>
              <a:endParaRPr kumimoji="1" lang="en-US" altLang="zh-CN" b="1"/>
            </a:p>
          </p:txBody>
        </p:sp>
        <p:sp>
          <p:nvSpPr>
            <p:cNvPr id="8197" name="Oval 5"/>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B</a:t>
              </a:r>
              <a:endParaRPr kumimoji="1" lang="en-US" altLang="zh-CN" b="1"/>
            </a:p>
          </p:txBody>
        </p:sp>
        <p:sp>
          <p:nvSpPr>
            <p:cNvPr id="8198" name="Oval 6"/>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C</a:t>
              </a:r>
              <a:endParaRPr kumimoji="1" lang="en-US" altLang="zh-CN" b="1"/>
            </a:p>
          </p:txBody>
        </p:sp>
        <p:sp>
          <p:nvSpPr>
            <p:cNvPr id="8199" name="Oval 7"/>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D</a:t>
              </a:r>
            </a:p>
          </p:txBody>
        </p:sp>
        <p:sp>
          <p:nvSpPr>
            <p:cNvPr id="8200" name="Oval 8"/>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E</a:t>
              </a:r>
              <a:endParaRPr kumimoji="1" lang="en-US" altLang="zh-CN" b="1"/>
            </a:p>
          </p:txBody>
        </p:sp>
        <p:sp>
          <p:nvSpPr>
            <p:cNvPr id="8201" name="Oval 9"/>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F</a:t>
              </a:r>
              <a:endParaRPr kumimoji="1" lang="en-US" altLang="zh-CN" b="1"/>
            </a:p>
          </p:txBody>
        </p:sp>
        <p:sp>
          <p:nvSpPr>
            <p:cNvPr id="8202" name="Oval 10"/>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G</a:t>
              </a:r>
              <a:endParaRPr kumimoji="1" lang="en-US" altLang="zh-CN" b="1"/>
            </a:p>
          </p:txBody>
        </p:sp>
        <p:sp>
          <p:nvSpPr>
            <p:cNvPr id="8203" name="Oval 11"/>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H</a:t>
              </a:r>
            </a:p>
          </p:txBody>
        </p:sp>
        <p:sp>
          <p:nvSpPr>
            <p:cNvPr id="8204" name="Oval 12"/>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I</a:t>
              </a:r>
            </a:p>
          </p:txBody>
        </p:sp>
        <p:sp>
          <p:nvSpPr>
            <p:cNvPr id="8205" name="Oval 13"/>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J</a:t>
              </a:r>
            </a:p>
          </p:txBody>
        </p:sp>
        <p:sp>
          <p:nvSpPr>
            <p:cNvPr id="8206" name="Oval 14"/>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M</a:t>
              </a:r>
            </a:p>
          </p:txBody>
        </p:sp>
        <p:sp>
          <p:nvSpPr>
            <p:cNvPr id="8207" name="Oval 15"/>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K</a:t>
              </a:r>
              <a:endParaRPr kumimoji="1" lang="en-US" altLang="zh-CN" b="1"/>
            </a:p>
          </p:txBody>
        </p:sp>
        <p:sp>
          <p:nvSpPr>
            <p:cNvPr id="8208" name="Oval 16"/>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L</a:t>
              </a:r>
              <a:endParaRPr kumimoji="1" lang="en-US" altLang="zh-CN" b="1"/>
            </a:p>
          </p:txBody>
        </p:sp>
        <p:sp>
          <p:nvSpPr>
            <p:cNvPr id="8209" name="Line 17"/>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0" name="Line 18"/>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19"/>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Line 20"/>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3" name="Line 21"/>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Line 22"/>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23"/>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Line 24"/>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7" name="Line 25"/>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8" name="Line 26"/>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9" name="Line 27"/>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Line 28"/>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r>
              <a:rPr lang="en-US" altLang="zh-CN" dirty="0"/>
              <a:t>Huffman</a:t>
            </a:r>
            <a:r>
              <a:rPr lang="zh-CN" altLang="zh-CN" dirty="0"/>
              <a:t>编码</a:t>
            </a:r>
            <a:r>
              <a:rPr lang="zh-CN" altLang="en-US" dirty="0"/>
              <a:t>应用</a:t>
            </a:r>
          </a:p>
          <a:p>
            <a:pPr lvl="1"/>
            <a:r>
              <a:rPr lang="en-US" altLang="zh-CN" b="0" dirty="0" smtClean="0"/>
              <a:t>"this </a:t>
            </a:r>
            <a:r>
              <a:rPr lang="en-US" altLang="zh-CN" b="0" dirty="0"/>
              <a:t>is an example of a </a:t>
            </a:r>
            <a:r>
              <a:rPr lang="en-US" altLang="zh-CN" b="0" dirty="0" err="1"/>
              <a:t>huffman</a:t>
            </a:r>
            <a:r>
              <a:rPr lang="en-US" altLang="zh-CN" b="0" dirty="0"/>
              <a:t> </a:t>
            </a:r>
            <a:r>
              <a:rPr lang="en-US" altLang="zh-CN" b="0" dirty="0" smtClean="0"/>
              <a:t>tree“</a:t>
            </a:r>
          </a:p>
          <a:p>
            <a:pPr lvl="2"/>
            <a:r>
              <a:rPr lang="zh-CN" altLang="en-US" b="0" dirty="0" smtClean="0"/>
              <a:t>根据</a:t>
            </a:r>
            <a:r>
              <a:rPr lang="zh-CN" altLang="en-US" b="0" dirty="0"/>
              <a:t>字符出现</a:t>
            </a:r>
            <a:r>
              <a:rPr lang="zh-CN" altLang="en-US" b="0" dirty="0" smtClean="0"/>
              <a:t>的频率来构造</a:t>
            </a:r>
            <a:r>
              <a:rPr lang="en-US" altLang="zh-CN" b="0" dirty="0" smtClean="0"/>
              <a:t>Huffman</a:t>
            </a:r>
            <a:r>
              <a:rPr lang="zh-CN" altLang="en-US" b="0" dirty="0" smtClean="0"/>
              <a:t>树</a:t>
            </a:r>
            <a:endParaRPr lang="en-US" altLang="zh-CN" b="0" dirty="0"/>
          </a:p>
          <a:p>
            <a:pPr lvl="2"/>
            <a:r>
              <a:rPr lang="zh-CN" altLang="en-US" b="0" dirty="0" smtClean="0"/>
              <a:t>计算传输该字符串时所需的最小比特数</a:t>
            </a:r>
            <a:endParaRPr lang="zh-CN" altLang="en-US" dirty="0"/>
          </a:p>
        </p:txBody>
      </p:sp>
    </p:spTree>
    <p:extLst>
      <p:ext uri="{BB962C8B-B14F-4D97-AF65-F5344CB8AC3E}">
        <p14:creationId xmlns:p14="http://schemas.microsoft.com/office/powerpoint/2010/main" val="40124444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r>
              <a:rPr lang="en-US" altLang="zh-CN" dirty="0"/>
              <a:t>Huffman</a:t>
            </a:r>
            <a:r>
              <a:rPr lang="zh-CN" altLang="zh-CN" dirty="0"/>
              <a:t>编码</a:t>
            </a:r>
            <a:r>
              <a:rPr lang="zh-CN" altLang="en-US" dirty="0"/>
              <a:t>应用</a:t>
            </a:r>
          </a:p>
          <a:p>
            <a:pPr lvl="1"/>
            <a:r>
              <a:rPr lang="en-US" altLang="zh-CN" b="0" dirty="0" smtClean="0"/>
              <a:t>"this </a:t>
            </a:r>
            <a:r>
              <a:rPr lang="en-US" altLang="zh-CN" b="0" dirty="0"/>
              <a:t>is an example of a </a:t>
            </a:r>
            <a:r>
              <a:rPr lang="en-US" altLang="zh-CN" b="0" dirty="0" err="1"/>
              <a:t>huffman</a:t>
            </a:r>
            <a:r>
              <a:rPr lang="en-US" altLang="zh-CN" b="0" dirty="0"/>
              <a:t> </a:t>
            </a:r>
            <a:r>
              <a:rPr lang="en-US" altLang="zh-CN" b="0" dirty="0" smtClean="0"/>
              <a:t>tree“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 y="2090546"/>
            <a:ext cx="6200718" cy="3993262"/>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977707333"/>
              </p:ext>
            </p:extLst>
          </p:nvPr>
        </p:nvGraphicFramePr>
        <p:xfrm>
          <a:off x="6376416" y="1409192"/>
          <a:ext cx="2588578" cy="5298912"/>
        </p:xfrm>
        <a:graphic>
          <a:graphicData uri="http://schemas.openxmlformats.org/drawingml/2006/table">
            <a:tbl>
              <a:tblPr firstRow="1" bandRow="1">
                <a:tableStyleId>{5C22544A-7EE6-4342-B048-85BDC9FD1C3A}</a:tableStyleId>
              </a:tblPr>
              <a:tblGrid>
                <a:gridCol w="855980">
                  <a:extLst>
                    <a:ext uri="{9D8B030D-6E8A-4147-A177-3AD203B41FA5}">
                      <a16:colId xmlns:a16="http://schemas.microsoft.com/office/drawing/2014/main" val="20000"/>
                    </a:ext>
                  </a:extLst>
                </a:gridCol>
                <a:gridCol w="836930">
                  <a:extLst>
                    <a:ext uri="{9D8B030D-6E8A-4147-A177-3AD203B41FA5}">
                      <a16:colId xmlns:a16="http://schemas.microsoft.com/office/drawing/2014/main" val="20001"/>
                    </a:ext>
                  </a:extLst>
                </a:gridCol>
                <a:gridCol w="895668">
                  <a:extLst>
                    <a:ext uri="{9D8B030D-6E8A-4147-A177-3AD203B41FA5}">
                      <a16:colId xmlns:a16="http://schemas.microsoft.com/office/drawing/2014/main" val="20002"/>
                    </a:ext>
                  </a:extLst>
                </a:gridCol>
              </a:tblGrid>
              <a:tr h="351058">
                <a:tc>
                  <a:txBody>
                    <a:bodyPr/>
                    <a:lstStyle/>
                    <a:p>
                      <a:r>
                        <a:rPr lang="en-US" altLang="zh-CN" dirty="0" smtClean="0"/>
                        <a:t>Char</a:t>
                      </a:r>
                      <a:endParaRPr lang="zh-CN" altLang="en-US" dirty="0"/>
                    </a:p>
                  </a:txBody>
                  <a:tcPr/>
                </a:tc>
                <a:tc>
                  <a:txBody>
                    <a:bodyPr/>
                    <a:lstStyle/>
                    <a:p>
                      <a:r>
                        <a:rPr lang="en-US" altLang="zh-CN" dirty="0" err="1" smtClean="0"/>
                        <a:t>Freq</a:t>
                      </a:r>
                      <a:endParaRPr lang="zh-CN" altLang="en-US" dirty="0"/>
                    </a:p>
                  </a:txBody>
                  <a:tcPr/>
                </a:tc>
                <a:tc>
                  <a:txBody>
                    <a:bodyPr/>
                    <a:lstStyle/>
                    <a:p>
                      <a:r>
                        <a:rPr lang="en-US" altLang="zh-CN" dirty="0" smtClean="0"/>
                        <a:t>Code</a:t>
                      </a:r>
                      <a:endParaRPr lang="zh-CN" altLang="en-US" dirty="0"/>
                    </a:p>
                  </a:txBody>
                  <a:tcPr/>
                </a:tc>
                <a:extLst>
                  <a:ext uri="{0D108BD9-81ED-4DB2-BD59-A6C34878D82A}">
                    <a16:rowId xmlns:a16="http://schemas.microsoft.com/office/drawing/2014/main" val="10000"/>
                  </a:ext>
                </a:extLst>
              </a:tr>
              <a:tr h="308322">
                <a:tc>
                  <a:txBody>
                    <a:bodyPr/>
                    <a:lstStyle/>
                    <a:p>
                      <a:pPr algn="ctr"/>
                      <a:r>
                        <a:rPr lang="en-US" sz="1400" dirty="0" smtClean="0">
                          <a:effectLst/>
                        </a:rPr>
                        <a:t>space</a:t>
                      </a:r>
                      <a:endParaRPr lang="en-US" sz="1400" dirty="0">
                        <a:effectLst/>
                      </a:endParaRPr>
                    </a:p>
                  </a:txBody>
                  <a:tcPr anchor="ctr"/>
                </a:tc>
                <a:tc>
                  <a:txBody>
                    <a:bodyPr/>
                    <a:lstStyle/>
                    <a:p>
                      <a:pPr algn="ctr"/>
                      <a:r>
                        <a:rPr lang="en-US" altLang="zh-CN" sz="1400">
                          <a:effectLst/>
                        </a:rPr>
                        <a:t>7</a:t>
                      </a:r>
                    </a:p>
                  </a:txBody>
                  <a:tcPr anchor="ctr"/>
                </a:tc>
                <a:tc>
                  <a:txBody>
                    <a:bodyPr/>
                    <a:lstStyle/>
                    <a:p>
                      <a:pPr algn="ctr"/>
                      <a:r>
                        <a:rPr lang="en-US" altLang="zh-CN" sz="1400" dirty="0">
                          <a:effectLst/>
                        </a:rPr>
                        <a:t>111</a:t>
                      </a:r>
                    </a:p>
                  </a:txBody>
                  <a:tcPr anchor="ctr"/>
                </a:tc>
                <a:extLst>
                  <a:ext uri="{0D108BD9-81ED-4DB2-BD59-A6C34878D82A}">
                    <a16:rowId xmlns:a16="http://schemas.microsoft.com/office/drawing/2014/main" val="10001"/>
                  </a:ext>
                </a:extLst>
              </a:tr>
              <a:tr h="308322">
                <a:tc>
                  <a:txBody>
                    <a:bodyPr/>
                    <a:lstStyle/>
                    <a:p>
                      <a:pPr algn="ctr"/>
                      <a:r>
                        <a:rPr lang="en-US" sz="1400" dirty="0">
                          <a:effectLst/>
                        </a:rPr>
                        <a:t>a</a:t>
                      </a:r>
                    </a:p>
                  </a:txBody>
                  <a:tcPr anchor="ctr"/>
                </a:tc>
                <a:tc>
                  <a:txBody>
                    <a:bodyPr/>
                    <a:lstStyle/>
                    <a:p>
                      <a:pPr algn="ctr"/>
                      <a:r>
                        <a:rPr lang="en-US" altLang="zh-CN" sz="1400">
                          <a:effectLst/>
                        </a:rPr>
                        <a:t>4</a:t>
                      </a:r>
                    </a:p>
                  </a:txBody>
                  <a:tcPr anchor="ctr"/>
                </a:tc>
                <a:tc>
                  <a:txBody>
                    <a:bodyPr/>
                    <a:lstStyle/>
                    <a:p>
                      <a:pPr algn="ctr"/>
                      <a:r>
                        <a:rPr lang="en-US" altLang="zh-CN" sz="1400">
                          <a:effectLst/>
                        </a:rPr>
                        <a:t>010</a:t>
                      </a:r>
                    </a:p>
                  </a:txBody>
                  <a:tcPr anchor="ctr"/>
                </a:tc>
                <a:extLst>
                  <a:ext uri="{0D108BD9-81ED-4DB2-BD59-A6C34878D82A}">
                    <a16:rowId xmlns:a16="http://schemas.microsoft.com/office/drawing/2014/main" val="10002"/>
                  </a:ext>
                </a:extLst>
              </a:tr>
              <a:tr h="308322">
                <a:tc>
                  <a:txBody>
                    <a:bodyPr/>
                    <a:lstStyle/>
                    <a:p>
                      <a:pPr algn="ctr"/>
                      <a:r>
                        <a:rPr lang="en-US" sz="1400" dirty="0">
                          <a:effectLst/>
                        </a:rPr>
                        <a:t>e</a:t>
                      </a:r>
                    </a:p>
                  </a:txBody>
                  <a:tcPr anchor="ctr"/>
                </a:tc>
                <a:tc>
                  <a:txBody>
                    <a:bodyPr/>
                    <a:lstStyle/>
                    <a:p>
                      <a:pPr algn="ctr"/>
                      <a:r>
                        <a:rPr lang="en-US" altLang="zh-CN" sz="1400">
                          <a:effectLst/>
                        </a:rPr>
                        <a:t>4</a:t>
                      </a:r>
                    </a:p>
                  </a:txBody>
                  <a:tcPr anchor="ctr"/>
                </a:tc>
                <a:tc>
                  <a:txBody>
                    <a:bodyPr/>
                    <a:lstStyle/>
                    <a:p>
                      <a:pPr algn="ctr"/>
                      <a:r>
                        <a:rPr lang="en-US" altLang="zh-CN" sz="1400">
                          <a:effectLst/>
                        </a:rPr>
                        <a:t>000</a:t>
                      </a:r>
                    </a:p>
                  </a:txBody>
                  <a:tcPr anchor="ctr"/>
                </a:tc>
                <a:extLst>
                  <a:ext uri="{0D108BD9-81ED-4DB2-BD59-A6C34878D82A}">
                    <a16:rowId xmlns:a16="http://schemas.microsoft.com/office/drawing/2014/main" val="10003"/>
                  </a:ext>
                </a:extLst>
              </a:tr>
              <a:tr h="308322">
                <a:tc>
                  <a:txBody>
                    <a:bodyPr/>
                    <a:lstStyle/>
                    <a:p>
                      <a:pPr algn="ctr"/>
                      <a:r>
                        <a:rPr lang="en-US" sz="1400">
                          <a:effectLst/>
                        </a:rPr>
                        <a:t>f</a:t>
                      </a:r>
                    </a:p>
                  </a:txBody>
                  <a:tcPr anchor="ctr"/>
                </a:tc>
                <a:tc>
                  <a:txBody>
                    <a:bodyPr/>
                    <a:lstStyle/>
                    <a:p>
                      <a:pPr algn="ctr"/>
                      <a:r>
                        <a:rPr lang="en-US" altLang="zh-CN" sz="1400" dirty="0">
                          <a:effectLst/>
                        </a:rPr>
                        <a:t>3</a:t>
                      </a:r>
                    </a:p>
                  </a:txBody>
                  <a:tcPr anchor="ctr"/>
                </a:tc>
                <a:tc>
                  <a:txBody>
                    <a:bodyPr/>
                    <a:lstStyle/>
                    <a:p>
                      <a:pPr algn="ctr"/>
                      <a:r>
                        <a:rPr lang="en-US" altLang="zh-CN" sz="1400" dirty="0">
                          <a:effectLst/>
                        </a:rPr>
                        <a:t>1101</a:t>
                      </a:r>
                    </a:p>
                  </a:txBody>
                  <a:tcPr anchor="ctr"/>
                </a:tc>
                <a:extLst>
                  <a:ext uri="{0D108BD9-81ED-4DB2-BD59-A6C34878D82A}">
                    <a16:rowId xmlns:a16="http://schemas.microsoft.com/office/drawing/2014/main" val="10004"/>
                  </a:ext>
                </a:extLst>
              </a:tr>
              <a:tr h="308322">
                <a:tc>
                  <a:txBody>
                    <a:bodyPr/>
                    <a:lstStyle/>
                    <a:p>
                      <a:pPr algn="ctr"/>
                      <a:r>
                        <a:rPr lang="en-US" sz="1400">
                          <a:effectLst/>
                        </a:rPr>
                        <a:t>h</a:t>
                      </a:r>
                    </a:p>
                  </a:txBody>
                  <a:tcPr anchor="ctr"/>
                </a:tc>
                <a:tc>
                  <a:txBody>
                    <a:bodyPr/>
                    <a:lstStyle/>
                    <a:p>
                      <a:pPr algn="ctr"/>
                      <a:r>
                        <a:rPr lang="en-US" altLang="zh-CN" sz="1400" dirty="0">
                          <a:effectLst/>
                        </a:rPr>
                        <a:t>2</a:t>
                      </a:r>
                    </a:p>
                  </a:txBody>
                  <a:tcPr anchor="ctr"/>
                </a:tc>
                <a:tc>
                  <a:txBody>
                    <a:bodyPr/>
                    <a:lstStyle/>
                    <a:p>
                      <a:pPr algn="ctr"/>
                      <a:r>
                        <a:rPr lang="en-US" altLang="zh-CN" sz="1400">
                          <a:effectLst/>
                        </a:rPr>
                        <a:t>1010</a:t>
                      </a:r>
                    </a:p>
                  </a:txBody>
                  <a:tcPr anchor="ctr"/>
                </a:tc>
                <a:extLst>
                  <a:ext uri="{0D108BD9-81ED-4DB2-BD59-A6C34878D82A}">
                    <a16:rowId xmlns:a16="http://schemas.microsoft.com/office/drawing/2014/main" val="10005"/>
                  </a:ext>
                </a:extLst>
              </a:tr>
              <a:tr h="308322">
                <a:tc>
                  <a:txBody>
                    <a:bodyPr/>
                    <a:lstStyle/>
                    <a:p>
                      <a:pPr algn="ctr"/>
                      <a:r>
                        <a:rPr lang="en-US" sz="1400">
                          <a:effectLst/>
                        </a:rPr>
                        <a:t>i</a:t>
                      </a:r>
                    </a:p>
                  </a:txBody>
                  <a:tcPr anchor="ctr"/>
                </a:tc>
                <a:tc>
                  <a:txBody>
                    <a:bodyPr/>
                    <a:lstStyle/>
                    <a:p>
                      <a:pPr algn="ctr"/>
                      <a:r>
                        <a:rPr lang="en-US" altLang="zh-CN" sz="1400" dirty="0">
                          <a:effectLst/>
                        </a:rPr>
                        <a:t>2</a:t>
                      </a:r>
                    </a:p>
                  </a:txBody>
                  <a:tcPr anchor="ctr"/>
                </a:tc>
                <a:tc>
                  <a:txBody>
                    <a:bodyPr/>
                    <a:lstStyle/>
                    <a:p>
                      <a:pPr algn="ctr"/>
                      <a:r>
                        <a:rPr lang="en-US" altLang="zh-CN" sz="1400" dirty="0">
                          <a:effectLst/>
                        </a:rPr>
                        <a:t>1000</a:t>
                      </a:r>
                    </a:p>
                  </a:txBody>
                  <a:tcPr anchor="ctr"/>
                </a:tc>
                <a:extLst>
                  <a:ext uri="{0D108BD9-81ED-4DB2-BD59-A6C34878D82A}">
                    <a16:rowId xmlns:a16="http://schemas.microsoft.com/office/drawing/2014/main" val="10006"/>
                  </a:ext>
                </a:extLst>
              </a:tr>
              <a:tr h="308322">
                <a:tc>
                  <a:txBody>
                    <a:bodyPr/>
                    <a:lstStyle/>
                    <a:p>
                      <a:pPr algn="ctr"/>
                      <a:r>
                        <a:rPr lang="en-US" sz="1400">
                          <a:effectLst/>
                        </a:rPr>
                        <a:t>m</a:t>
                      </a:r>
                    </a:p>
                  </a:txBody>
                  <a:tcPr anchor="ctr"/>
                </a:tc>
                <a:tc>
                  <a:txBody>
                    <a:bodyPr/>
                    <a:lstStyle/>
                    <a:p>
                      <a:pPr algn="ctr"/>
                      <a:r>
                        <a:rPr lang="en-US" altLang="zh-CN" sz="1400" dirty="0">
                          <a:effectLst/>
                        </a:rPr>
                        <a:t>2</a:t>
                      </a:r>
                    </a:p>
                  </a:txBody>
                  <a:tcPr anchor="ctr"/>
                </a:tc>
                <a:tc>
                  <a:txBody>
                    <a:bodyPr/>
                    <a:lstStyle/>
                    <a:p>
                      <a:pPr algn="ctr"/>
                      <a:r>
                        <a:rPr lang="en-US" altLang="zh-CN" sz="1400">
                          <a:effectLst/>
                        </a:rPr>
                        <a:t>0111</a:t>
                      </a:r>
                    </a:p>
                  </a:txBody>
                  <a:tcPr anchor="ctr"/>
                </a:tc>
                <a:extLst>
                  <a:ext uri="{0D108BD9-81ED-4DB2-BD59-A6C34878D82A}">
                    <a16:rowId xmlns:a16="http://schemas.microsoft.com/office/drawing/2014/main" val="10007"/>
                  </a:ext>
                </a:extLst>
              </a:tr>
              <a:tr h="308322">
                <a:tc>
                  <a:txBody>
                    <a:bodyPr/>
                    <a:lstStyle/>
                    <a:p>
                      <a:pPr algn="ctr"/>
                      <a:r>
                        <a:rPr lang="en-US" sz="1400">
                          <a:effectLst/>
                        </a:rPr>
                        <a:t>n</a:t>
                      </a:r>
                    </a:p>
                  </a:txBody>
                  <a:tcPr anchor="ctr"/>
                </a:tc>
                <a:tc>
                  <a:txBody>
                    <a:bodyPr/>
                    <a:lstStyle/>
                    <a:p>
                      <a:pPr algn="ctr"/>
                      <a:r>
                        <a:rPr lang="en-US" altLang="zh-CN" sz="1400" dirty="0">
                          <a:effectLst/>
                        </a:rPr>
                        <a:t>2</a:t>
                      </a:r>
                    </a:p>
                  </a:txBody>
                  <a:tcPr anchor="ctr"/>
                </a:tc>
                <a:tc>
                  <a:txBody>
                    <a:bodyPr/>
                    <a:lstStyle/>
                    <a:p>
                      <a:pPr algn="ctr"/>
                      <a:r>
                        <a:rPr lang="en-US" altLang="zh-CN" sz="1400">
                          <a:effectLst/>
                        </a:rPr>
                        <a:t>0010</a:t>
                      </a:r>
                    </a:p>
                  </a:txBody>
                  <a:tcPr anchor="ctr"/>
                </a:tc>
                <a:extLst>
                  <a:ext uri="{0D108BD9-81ED-4DB2-BD59-A6C34878D82A}">
                    <a16:rowId xmlns:a16="http://schemas.microsoft.com/office/drawing/2014/main" val="10008"/>
                  </a:ext>
                </a:extLst>
              </a:tr>
              <a:tr h="308322">
                <a:tc>
                  <a:txBody>
                    <a:bodyPr/>
                    <a:lstStyle/>
                    <a:p>
                      <a:pPr algn="ctr"/>
                      <a:r>
                        <a:rPr lang="en-US" sz="1400">
                          <a:effectLst/>
                        </a:rPr>
                        <a:t>s</a:t>
                      </a:r>
                    </a:p>
                  </a:txBody>
                  <a:tcPr anchor="ctr"/>
                </a:tc>
                <a:tc>
                  <a:txBody>
                    <a:bodyPr/>
                    <a:lstStyle/>
                    <a:p>
                      <a:pPr algn="ctr"/>
                      <a:r>
                        <a:rPr lang="en-US" altLang="zh-CN" sz="1400" dirty="0">
                          <a:effectLst/>
                        </a:rPr>
                        <a:t>2</a:t>
                      </a:r>
                    </a:p>
                  </a:txBody>
                  <a:tcPr anchor="ctr"/>
                </a:tc>
                <a:tc>
                  <a:txBody>
                    <a:bodyPr/>
                    <a:lstStyle/>
                    <a:p>
                      <a:pPr algn="ctr"/>
                      <a:r>
                        <a:rPr lang="en-US" altLang="zh-CN" sz="1400" dirty="0">
                          <a:effectLst/>
                        </a:rPr>
                        <a:t>1011</a:t>
                      </a:r>
                    </a:p>
                  </a:txBody>
                  <a:tcPr anchor="ctr"/>
                </a:tc>
                <a:extLst>
                  <a:ext uri="{0D108BD9-81ED-4DB2-BD59-A6C34878D82A}">
                    <a16:rowId xmlns:a16="http://schemas.microsoft.com/office/drawing/2014/main" val="10009"/>
                  </a:ext>
                </a:extLst>
              </a:tr>
              <a:tr h="308322">
                <a:tc>
                  <a:txBody>
                    <a:bodyPr/>
                    <a:lstStyle/>
                    <a:p>
                      <a:pPr algn="ctr"/>
                      <a:r>
                        <a:rPr lang="en-US" sz="1400">
                          <a:effectLst/>
                        </a:rPr>
                        <a:t>t</a:t>
                      </a:r>
                    </a:p>
                  </a:txBody>
                  <a:tcPr anchor="ctr"/>
                </a:tc>
                <a:tc>
                  <a:txBody>
                    <a:bodyPr/>
                    <a:lstStyle/>
                    <a:p>
                      <a:pPr algn="ctr"/>
                      <a:r>
                        <a:rPr lang="en-US" altLang="zh-CN" sz="1400">
                          <a:effectLst/>
                        </a:rPr>
                        <a:t>2</a:t>
                      </a:r>
                    </a:p>
                  </a:txBody>
                  <a:tcPr anchor="ctr"/>
                </a:tc>
                <a:tc>
                  <a:txBody>
                    <a:bodyPr/>
                    <a:lstStyle/>
                    <a:p>
                      <a:pPr algn="ctr"/>
                      <a:r>
                        <a:rPr lang="en-US" altLang="zh-CN" sz="1400" dirty="0">
                          <a:effectLst/>
                        </a:rPr>
                        <a:t>0110</a:t>
                      </a:r>
                    </a:p>
                  </a:txBody>
                  <a:tcPr anchor="ctr"/>
                </a:tc>
                <a:extLst>
                  <a:ext uri="{0D108BD9-81ED-4DB2-BD59-A6C34878D82A}">
                    <a16:rowId xmlns:a16="http://schemas.microsoft.com/office/drawing/2014/main" val="10010"/>
                  </a:ext>
                </a:extLst>
              </a:tr>
              <a:tr h="308322">
                <a:tc>
                  <a:txBody>
                    <a:bodyPr/>
                    <a:lstStyle/>
                    <a:p>
                      <a:pPr algn="ctr"/>
                      <a:r>
                        <a:rPr lang="en-US" sz="1400">
                          <a:effectLst/>
                        </a:rPr>
                        <a:t>l</a:t>
                      </a:r>
                    </a:p>
                  </a:txBody>
                  <a:tcPr anchor="ctr"/>
                </a:tc>
                <a:tc>
                  <a:txBody>
                    <a:bodyPr/>
                    <a:lstStyle/>
                    <a:p>
                      <a:pPr algn="ctr"/>
                      <a:r>
                        <a:rPr lang="en-US" altLang="zh-CN" sz="1400">
                          <a:effectLst/>
                        </a:rPr>
                        <a:t>1</a:t>
                      </a:r>
                    </a:p>
                  </a:txBody>
                  <a:tcPr anchor="ctr"/>
                </a:tc>
                <a:tc>
                  <a:txBody>
                    <a:bodyPr/>
                    <a:lstStyle/>
                    <a:p>
                      <a:pPr algn="ctr"/>
                      <a:r>
                        <a:rPr lang="en-US" altLang="zh-CN" sz="1400" dirty="0">
                          <a:effectLst/>
                        </a:rPr>
                        <a:t>11001</a:t>
                      </a:r>
                    </a:p>
                  </a:txBody>
                  <a:tcPr anchor="ctr"/>
                </a:tc>
                <a:extLst>
                  <a:ext uri="{0D108BD9-81ED-4DB2-BD59-A6C34878D82A}">
                    <a16:rowId xmlns:a16="http://schemas.microsoft.com/office/drawing/2014/main" val="10011"/>
                  </a:ext>
                </a:extLst>
              </a:tr>
              <a:tr h="308322">
                <a:tc>
                  <a:txBody>
                    <a:bodyPr/>
                    <a:lstStyle/>
                    <a:p>
                      <a:pPr algn="ctr"/>
                      <a:r>
                        <a:rPr lang="en-US" sz="1400">
                          <a:effectLst/>
                        </a:rPr>
                        <a:t>o</a:t>
                      </a:r>
                    </a:p>
                  </a:txBody>
                  <a:tcPr anchor="ctr"/>
                </a:tc>
                <a:tc>
                  <a:txBody>
                    <a:bodyPr/>
                    <a:lstStyle/>
                    <a:p>
                      <a:pPr algn="ctr"/>
                      <a:r>
                        <a:rPr lang="en-US" altLang="zh-CN" sz="1400">
                          <a:effectLst/>
                        </a:rPr>
                        <a:t>1</a:t>
                      </a:r>
                    </a:p>
                  </a:txBody>
                  <a:tcPr anchor="ctr"/>
                </a:tc>
                <a:tc>
                  <a:txBody>
                    <a:bodyPr/>
                    <a:lstStyle/>
                    <a:p>
                      <a:pPr algn="ctr"/>
                      <a:r>
                        <a:rPr lang="en-US" altLang="zh-CN" sz="1400" dirty="0">
                          <a:effectLst/>
                        </a:rPr>
                        <a:t>00110</a:t>
                      </a:r>
                    </a:p>
                  </a:txBody>
                  <a:tcPr anchor="ctr"/>
                </a:tc>
                <a:extLst>
                  <a:ext uri="{0D108BD9-81ED-4DB2-BD59-A6C34878D82A}">
                    <a16:rowId xmlns:a16="http://schemas.microsoft.com/office/drawing/2014/main" val="10012"/>
                  </a:ext>
                </a:extLst>
              </a:tr>
              <a:tr h="308322">
                <a:tc>
                  <a:txBody>
                    <a:bodyPr/>
                    <a:lstStyle/>
                    <a:p>
                      <a:pPr algn="ctr"/>
                      <a:r>
                        <a:rPr lang="en-US" sz="1400">
                          <a:effectLst/>
                        </a:rPr>
                        <a:t>p</a:t>
                      </a:r>
                    </a:p>
                  </a:txBody>
                  <a:tcPr anchor="ctr"/>
                </a:tc>
                <a:tc>
                  <a:txBody>
                    <a:bodyPr/>
                    <a:lstStyle/>
                    <a:p>
                      <a:pPr algn="ctr"/>
                      <a:r>
                        <a:rPr lang="en-US" altLang="zh-CN" sz="1400">
                          <a:effectLst/>
                        </a:rPr>
                        <a:t>1</a:t>
                      </a:r>
                    </a:p>
                  </a:txBody>
                  <a:tcPr anchor="ctr"/>
                </a:tc>
                <a:tc>
                  <a:txBody>
                    <a:bodyPr/>
                    <a:lstStyle/>
                    <a:p>
                      <a:pPr algn="ctr"/>
                      <a:r>
                        <a:rPr lang="en-US" altLang="zh-CN" sz="1400" dirty="0">
                          <a:effectLst/>
                        </a:rPr>
                        <a:t>10011</a:t>
                      </a:r>
                    </a:p>
                  </a:txBody>
                  <a:tcPr anchor="ctr"/>
                </a:tc>
                <a:extLst>
                  <a:ext uri="{0D108BD9-81ED-4DB2-BD59-A6C34878D82A}">
                    <a16:rowId xmlns:a16="http://schemas.microsoft.com/office/drawing/2014/main" val="10013"/>
                  </a:ext>
                </a:extLst>
              </a:tr>
              <a:tr h="308322">
                <a:tc>
                  <a:txBody>
                    <a:bodyPr/>
                    <a:lstStyle/>
                    <a:p>
                      <a:pPr algn="ctr"/>
                      <a:r>
                        <a:rPr lang="en-US" sz="1400">
                          <a:effectLst/>
                        </a:rPr>
                        <a:t>r</a:t>
                      </a:r>
                    </a:p>
                  </a:txBody>
                  <a:tcPr anchor="ctr"/>
                </a:tc>
                <a:tc>
                  <a:txBody>
                    <a:bodyPr/>
                    <a:lstStyle/>
                    <a:p>
                      <a:pPr algn="ctr"/>
                      <a:r>
                        <a:rPr lang="en-US" altLang="zh-CN" sz="1400">
                          <a:effectLst/>
                        </a:rPr>
                        <a:t>1</a:t>
                      </a:r>
                    </a:p>
                  </a:txBody>
                  <a:tcPr anchor="ctr"/>
                </a:tc>
                <a:tc>
                  <a:txBody>
                    <a:bodyPr/>
                    <a:lstStyle/>
                    <a:p>
                      <a:pPr algn="ctr"/>
                      <a:r>
                        <a:rPr lang="en-US" altLang="zh-CN" sz="1400" dirty="0">
                          <a:effectLst/>
                        </a:rPr>
                        <a:t>11000</a:t>
                      </a:r>
                    </a:p>
                  </a:txBody>
                  <a:tcPr anchor="ctr"/>
                </a:tc>
                <a:extLst>
                  <a:ext uri="{0D108BD9-81ED-4DB2-BD59-A6C34878D82A}">
                    <a16:rowId xmlns:a16="http://schemas.microsoft.com/office/drawing/2014/main" val="10014"/>
                  </a:ext>
                </a:extLst>
              </a:tr>
              <a:tr h="308322">
                <a:tc>
                  <a:txBody>
                    <a:bodyPr/>
                    <a:lstStyle/>
                    <a:p>
                      <a:pPr algn="ctr"/>
                      <a:r>
                        <a:rPr lang="en-US" sz="1400">
                          <a:effectLst/>
                        </a:rPr>
                        <a:t>u</a:t>
                      </a:r>
                    </a:p>
                  </a:txBody>
                  <a:tcPr anchor="ctr"/>
                </a:tc>
                <a:tc>
                  <a:txBody>
                    <a:bodyPr/>
                    <a:lstStyle/>
                    <a:p>
                      <a:pPr algn="ctr"/>
                      <a:r>
                        <a:rPr lang="en-US" altLang="zh-CN" sz="1400">
                          <a:effectLst/>
                        </a:rPr>
                        <a:t>1</a:t>
                      </a:r>
                    </a:p>
                  </a:txBody>
                  <a:tcPr anchor="ctr"/>
                </a:tc>
                <a:tc>
                  <a:txBody>
                    <a:bodyPr/>
                    <a:lstStyle/>
                    <a:p>
                      <a:pPr algn="ctr"/>
                      <a:r>
                        <a:rPr lang="en-US" altLang="zh-CN" sz="1400" dirty="0">
                          <a:effectLst/>
                        </a:rPr>
                        <a:t>00111</a:t>
                      </a:r>
                    </a:p>
                  </a:txBody>
                  <a:tcPr anchor="ctr"/>
                </a:tc>
                <a:extLst>
                  <a:ext uri="{0D108BD9-81ED-4DB2-BD59-A6C34878D82A}">
                    <a16:rowId xmlns:a16="http://schemas.microsoft.com/office/drawing/2014/main" val="10015"/>
                  </a:ext>
                </a:extLst>
              </a:tr>
              <a:tr h="308322">
                <a:tc>
                  <a:txBody>
                    <a:bodyPr/>
                    <a:lstStyle/>
                    <a:p>
                      <a:pPr algn="ctr"/>
                      <a:r>
                        <a:rPr lang="en-US" sz="1400">
                          <a:effectLst/>
                        </a:rPr>
                        <a:t>x</a:t>
                      </a:r>
                    </a:p>
                  </a:txBody>
                  <a:tcPr anchor="ctr"/>
                </a:tc>
                <a:tc>
                  <a:txBody>
                    <a:bodyPr/>
                    <a:lstStyle/>
                    <a:p>
                      <a:pPr algn="ctr"/>
                      <a:r>
                        <a:rPr lang="en-US" altLang="zh-CN" sz="1400">
                          <a:effectLst/>
                        </a:rPr>
                        <a:t>1</a:t>
                      </a:r>
                    </a:p>
                  </a:txBody>
                  <a:tcPr anchor="ctr"/>
                </a:tc>
                <a:tc>
                  <a:txBody>
                    <a:bodyPr/>
                    <a:lstStyle/>
                    <a:p>
                      <a:pPr algn="ctr"/>
                      <a:r>
                        <a:rPr lang="en-US" altLang="zh-CN" sz="1400" dirty="0">
                          <a:effectLst/>
                        </a:rPr>
                        <a:t>10010</a:t>
                      </a:r>
                    </a:p>
                  </a:txBody>
                  <a:tcPr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726285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280416" y="823913"/>
            <a:ext cx="8863584" cy="6569075"/>
          </a:xfrm>
        </p:spPr>
        <p:txBody>
          <a:bodyPr/>
          <a:lstStyle/>
          <a:p>
            <a:pPr eaLnBrk="1" hangingPunct="1"/>
            <a:r>
              <a:rPr lang="zh-CN" altLang="en-US" dirty="0" smtClean="0"/>
              <a:t>树的基本术语</a:t>
            </a:r>
            <a:r>
              <a:rPr lang="en-US" altLang="zh-CN" dirty="0" smtClean="0">
                <a:latin typeface="宋体" charset="-122"/>
              </a:rPr>
              <a:t>(2)</a:t>
            </a:r>
            <a:endParaRPr lang="en-US" altLang="zh-CN" dirty="0" smtClean="0"/>
          </a:p>
          <a:p>
            <a:pPr lvl="1" eaLnBrk="1" hangingPunct="1"/>
            <a:r>
              <a:rPr lang="zh-CN" altLang="en-US" dirty="0" smtClean="0"/>
              <a:t>树的度</a:t>
            </a:r>
          </a:p>
          <a:p>
            <a:pPr lvl="2" eaLnBrk="1" hangingPunct="1"/>
            <a:r>
              <a:rPr lang="zh-CN" altLang="en-US" dirty="0" smtClean="0"/>
              <a:t>一棵树中最大的结点度数</a:t>
            </a:r>
          </a:p>
          <a:p>
            <a:pPr lvl="2" eaLnBrk="1" hangingPunct="1"/>
            <a:r>
              <a:rPr lang="zh-CN" altLang="en-US" dirty="0" smtClean="0">
                <a:latin typeface="Times New Roman" pitchFamily="18" charset="0"/>
              </a:rPr>
              <a:t>例：树的度为</a:t>
            </a:r>
            <a:r>
              <a:rPr lang="en-US" altLang="zh-CN" dirty="0" smtClean="0">
                <a:latin typeface="Times New Roman" pitchFamily="18" charset="0"/>
              </a:rPr>
              <a:t>3</a:t>
            </a:r>
            <a:endParaRPr lang="en-US" altLang="zh-CN" dirty="0" smtClean="0"/>
          </a:p>
          <a:p>
            <a:pPr lvl="1" eaLnBrk="1" hangingPunct="1"/>
            <a:r>
              <a:rPr lang="zh-CN" altLang="en-US" dirty="0" smtClean="0"/>
              <a:t>结点的层次</a:t>
            </a:r>
            <a:r>
              <a:rPr lang="en-US" altLang="zh-CN" dirty="0" smtClean="0"/>
              <a:t>(level)</a:t>
            </a:r>
          </a:p>
          <a:p>
            <a:pPr lvl="2" eaLnBrk="1" hangingPunct="1"/>
            <a:r>
              <a:rPr lang="zh-CN" altLang="en-US" dirty="0" smtClean="0"/>
              <a:t>从根结点算起，根为第一层，它的孩子为第二层</a:t>
            </a:r>
            <a:r>
              <a:rPr lang="en-US" altLang="zh-CN" dirty="0" smtClean="0">
                <a:latin typeface="Arial" charset="0"/>
              </a:rPr>
              <a:t>……</a:t>
            </a:r>
            <a:endParaRPr lang="en-US" altLang="zh-CN" dirty="0" smtClean="0"/>
          </a:p>
          <a:p>
            <a:pPr lvl="2" eaLnBrk="1" hangingPunct="1"/>
            <a:r>
              <a:rPr lang="zh-CN" altLang="en-US" dirty="0" smtClean="0">
                <a:sym typeface="Symbol" pitchFamily="18" charset="2"/>
              </a:rPr>
              <a:t>如阶层</a:t>
            </a:r>
            <a:r>
              <a:rPr lang="en-US" altLang="zh-CN" dirty="0" smtClean="0">
                <a:sym typeface="Symbol" pitchFamily="18" charset="2"/>
              </a:rPr>
              <a:t>1</a:t>
            </a:r>
            <a:r>
              <a:rPr lang="zh-CN" altLang="en-US" dirty="0" smtClean="0">
                <a:sym typeface="Symbol" pitchFamily="18" charset="2"/>
              </a:rPr>
              <a:t>有结点</a:t>
            </a:r>
            <a:r>
              <a:rPr lang="en-US" altLang="zh-CN" dirty="0" smtClean="0">
                <a:sym typeface="Symbol" pitchFamily="18" charset="2"/>
              </a:rPr>
              <a:t>A</a:t>
            </a:r>
            <a:r>
              <a:rPr lang="zh-CN" altLang="en-US" dirty="0" smtClean="0">
                <a:sym typeface="Symbol" pitchFamily="18" charset="2"/>
              </a:rPr>
              <a:t>，阶层</a:t>
            </a:r>
            <a:r>
              <a:rPr lang="en-US" altLang="zh-CN" dirty="0" smtClean="0">
                <a:sym typeface="Symbol" pitchFamily="18" charset="2"/>
              </a:rPr>
              <a:t>2</a:t>
            </a:r>
            <a:r>
              <a:rPr lang="zh-CN" altLang="en-US" dirty="0" smtClean="0">
                <a:sym typeface="Symbol" pitchFamily="18" charset="2"/>
              </a:rPr>
              <a:t>有结点</a:t>
            </a:r>
            <a:r>
              <a:rPr lang="en-US" altLang="zh-CN" dirty="0" smtClean="0">
                <a:sym typeface="Symbol" pitchFamily="18" charset="2"/>
              </a:rPr>
              <a:t>B</a:t>
            </a:r>
            <a:r>
              <a:rPr lang="zh-CN" altLang="en-US" dirty="0">
                <a:sym typeface="Symbol" pitchFamily="18" charset="2"/>
              </a:rPr>
              <a:t>、</a:t>
            </a:r>
            <a:r>
              <a:rPr lang="en-US" altLang="zh-CN" dirty="0" smtClean="0">
                <a:sym typeface="Symbol" pitchFamily="18" charset="2"/>
              </a:rPr>
              <a:t>C</a:t>
            </a:r>
            <a:r>
              <a:rPr lang="zh-CN" altLang="en-US" dirty="0">
                <a:sym typeface="Symbol" pitchFamily="18" charset="2"/>
              </a:rPr>
              <a:t>、</a:t>
            </a:r>
            <a:r>
              <a:rPr lang="en-US" altLang="zh-CN" dirty="0" smtClean="0">
                <a:sym typeface="Symbol" pitchFamily="18" charset="2"/>
              </a:rPr>
              <a:t>D</a:t>
            </a:r>
          </a:p>
          <a:p>
            <a:pPr lvl="1" eaLnBrk="1" hangingPunct="1"/>
            <a:r>
              <a:rPr lang="zh-CN" altLang="en-US" dirty="0" smtClean="0"/>
              <a:t>高度（深度）</a:t>
            </a:r>
            <a:r>
              <a:rPr lang="en-US" altLang="zh-CN" dirty="0" smtClean="0"/>
              <a:t>(height/depth)</a:t>
            </a:r>
          </a:p>
          <a:p>
            <a:pPr lvl="2" eaLnBrk="1" hangingPunct="1"/>
            <a:r>
              <a:rPr lang="zh-CN" altLang="en-US" dirty="0" smtClean="0"/>
              <a:t>树中结点的最大层次数</a:t>
            </a:r>
          </a:p>
          <a:p>
            <a:pPr lvl="2" eaLnBrk="1" hangingPunct="1"/>
            <a:r>
              <a:rPr lang="zh-CN" altLang="en-US" dirty="0" smtClean="0"/>
              <a:t>例如：结点</a:t>
            </a:r>
            <a:r>
              <a:rPr lang="en-US" altLang="zh-CN" dirty="0" smtClean="0"/>
              <a:t>A</a:t>
            </a:r>
            <a:r>
              <a:rPr lang="zh-CN" altLang="en-US" dirty="0" smtClean="0"/>
              <a:t>到</a:t>
            </a:r>
            <a:r>
              <a:rPr lang="en-US" altLang="zh-CN" dirty="0" smtClean="0"/>
              <a:t>M</a:t>
            </a:r>
            <a:r>
              <a:rPr lang="zh-CN" altLang="en-US" dirty="0" smtClean="0"/>
              <a:t>的高度为</a:t>
            </a:r>
            <a:r>
              <a:rPr lang="en-US" altLang="zh-CN" dirty="0" smtClean="0"/>
              <a:t>4</a:t>
            </a:r>
            <a:endParaRPr lang="zh-CN" altLang="en-US" dirty="0" smtClean="0"/>
          </a:p>
        </p:txBody>
      </p:sp>
      <p:grpSp>
        <p:nvGrpSpPr>
          <p:cNvPr id="9219" name="Group 3"/>
          <p:cNvGrpSpPr>
            <a:grpSpLocks/>
          </p:cNvGrpSpPr>
          <p:nvPr/>
        </p:nvGrpSpPr>
        <p:grpSpPr bwMode="auto">
          <a:xfrm>
            <a:off x="4438650" y="111125"/>
            <a:ext cx="4459288" cy="1885950"/>
            <a:chOff x="384" y="192"/>
            <a:chExt cx="4848" cy="2544"/>
          </a:xfrm>
        </p:grpSpPr>
        <p:sp>
          <p:nvSpPr>
            <p:cNvPr id="9220" name="Oval 4"/>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rPr>
                <a:t>A</a:t>
              </a:r>
              <a:endParaRPr kumimoji="1" lang="en-US" altLang="zh-CN" b="1"/>
            </a:p>
          </p:txBody>
        </p:sp>
        <p:sp>
          <p:nvSpPr>
            <p:cNvPr id="9221" name="Oval 5"/>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B</a:t>
              </a:r>
              <a:endParaRPr kumimoji="1" lang="en-US" altLang="zh-CN" b="1"/>
            </a:p>
          </p:txBody>
        </p:sp>
        <p:sp>
          <p:nvSpPr>
            <p:cNvPr id="9222" name="Oval 6"/>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C</a:t>
              </a:r>
              <a:endParaRPr kumimoji="1" lang="en-US" altLang="zh-CN" b="1"/>
            </a:p>
          </p:txBody>
        </p:sp>
        <p:sp>
          <p:nvSpPr>
            <p:cNvPr id="9223" name="Oval 7"/>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D</a:t>
              </a:r>
            </a:p>
          </p:txBody>
        </p:sp>
        <p:sp>
          <p:nvSpPr>
            <p:cNvPr id="9224" name="Oval 8"/>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E</a:t>
              </a:r>
              <a:endParaRPr kumimoji="1" lang="en-US" altLang="zh-CN" b="1"/>
            </a:p>
          </p:txBody>
        </p:sp>
        <p:sp>
          <p:nvSpPr>
            <p:cNvPr id="9225" name="Oval 9"/>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F</a:t>
              </a:r>
              <a:endParaRPr kumimoji="1" lang="en-US" altLang="zh-CN" b="1"/>
            </a:p>
          </p:txBody>
        </p:sp>
        <p:sp>
          <p:nvSpPr>
            <p:cNvPr id="9226" name="Oval 10"/>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G</a:t>
              </a:r>
              <a:endParaRPr kumimoji="1" lang="en-US" altLang="zh-CN" b="1"/>
            </a:p>
          </p:txBody>
        </p:sp>
        <p:sp>
          <p:nvSpPr>
            <p:cNvPr id="9227" name="Oval 11"/>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H</a:t>
              </a:r>
            </a:p>
          </p:txBody>
        </p:sp>
        <p:sp>
          <p:nvSpPr>
            <p:cNvPr id="9228" name="Oval 12"/>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I</a:t>
              </a:r>
            </a:p>
          </p:txBody>
        </p:sp>
        <p:sp>
          <p:nvSpPr>
            <p:cNvPr id="9229" name="Oval 13"/>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J</a:t>
              </a:r>
            </a:p>
          </p:txBody>
        </p:sp>
        <p:sp>
          <p:nvSpPr>
            <p:cNvPr id="9230" name="Oval 14"/>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M</a:t>
              </a:r>
            </a:p>
          </p:txBody>
        </p:sp>
        <p:sp>
          <p:nvSpPr>
            <p:cNvPr id="9231" name="Oval 15"/>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K</a:t>
              </a:r>
              <a:endParaRPr kumimoji="1" lang="en-US" altLang="zh-CN" b="1"/>
            </a:p>
          </p:txBody>
        </p:sp>
        <p:sp>
          <p:nvSpPr>
            <p:cNvPr id="9232" name="Oval 16"/>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L</a:t>
              </a:r>
              <a:endParaRPr kumimoji="1" lang="en-US" altLang="zh-CN" b="1"/>
            </a:p>
          </p:txBody>
        </p:sp>
        <p:sp>
          <p:nvSpPr>
            <p:cNvPr id="9233" name="Line 17"/>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Line 18"/>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5" name="Line 19"/>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 name="Line 20"/>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7" name="Line 21"/>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8" name="Line 22"/>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9" name="Line 23"/>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Line 24"/>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Line 25"/>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Line 26"/>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3" name="Line 27"/>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Line 28"/>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42938" y="823913"/>
            <a:ext cx="8501062" cy="6569075"/>
          </a:xfrm>
        </p:spPr>
        <p:txBody>
          <a:bodyPr/>
          <a:lstStyle/>
          <a:p>
            <a:pPr eaLnBrk="1" hangingPunct="1"/>
            <a:r>
              <a:rPr lang="zh-CN" altLang="en-US" dirty="0" smtClean="0"/>
              <a:t>树的基本术语</a:t>
            </a:r>
            <a:r>
              <a:rPr lang="en-US" altLang="zh-CN" dirty="0" smtClean="0">
                <a:latin typeface="宋体" charset="-122"/>
              </a:rPr>
              <a:t>(3)</a:t>
            </a:r>
            <a:endParaRPr lang="en-US" altLang="zh-CN" dirty="0" smtClean="0"/>
          </a:p>
          <a:p>
            <a:pPr lvl="1" eaLnBrk="1" hangingPunct="1"/>
            <a:r>
              <a:rPr lang="zh-CN" altLang="en-US" dirty="0" smtClean="0">
                <a:latin typeface="Times New Roman" pitchFamily="18" charset="0"/>
              </a:rPr>
              <a:t>根结点</a:t>
            </a:r>
          </a:p>
          <a:p>
            <a:pPr lvl="2" eaLnBrk="1" hangingPunct="1"/>
            <a:r>
              <a:rPr lang="zh-CN" altLang="en-US" dirty="0" smtClean="0"/>
              <a:t>无前趋结点（或无父结点）的结点</a:t>
            </a:r>
          </a:p>
          <a:p>
            <a:pPr lvl="2" eaLnBrk="1" hangingPunct="1"/>
            <a:r>
              <a:rPr lang="zh-CN" altLang="en-US" dirty="0" smtClean="0"/>
              <a:t>例：</a:t>
            </a:r>
            <a:r>
              <a:rPr lang="en-US" altLang="zh-CN" dirty="0" smtClean="0"/>
              <a:t>A</a:t>
            </a:r>
            <a:r>
              <a:rPr lang="zh-CN" altLang="en-US" dirty="0" smtClean="0"/>
              <a:t>结点</a:t>
            </a:r>
          </a:p>
          <a:p>
            <a:pPr lvl="1" eaLnBrk="1" hangingPunct="1"/>
            <a:r>
              <a:rPr lang="zh-CN" altLang="en-US" dirty="0" smtClean="0"/>
              <a:t>森林</a:t>
            </a:r>
            <a:r>
              <a:rPr lang="en-US" altLang="zh-CN" dirty="0" smtClean="0"/>
              <a:t>(forest)</a:t>
            </a:r>
          </a:p>
          <a:p>
            <a:pPr lvl="2" eaLnBrk="1" hangingPunct="1"/>
            <a:r>
              <a:rPr lang="en-US" altLang="zh-CN" dirty="0" smtClean="0"/>
              <a:t>m(m</a:t>
            </a:r>
            <a:r>
              <a:rPr lang="en-US" altLang="zh-CN" dirty="0" smtClean="0">
                <a:sym typeface="Symbol" pitchFamily="18" charset="2"/>
              </a:rPr>
              <a:t></a:t>
            </a:r>
            <a:r>
              <a:rPr lang="en-US" altLang="zh-CN" dirty="0" smtClean="0"/>
              <a:t>0)</a:t>
            </a:r>
            <a:r>
              <a:rPr lang="zh-CN" altLang="zh-CN" dirty="0" smtClean="0"/>
              <a:t>棵互不相交的树的集合</a:t>
            </a:r>
            <a:endParaRPr lang="zh-CN" altLang="en-US" dirty="0" smtClean="0"/>
          </a:p>
          <a:p>
            <a:pPr lvl="2" eaLnBrk="1" hangingPunct="1"/>
            <a:r>
              <a:rPr lang="zh-CN" altLang="en-US" dirty="0" smtClean="0"/>
              <a:t>对树中每个结点而言，其子树的集合即为森林</a:t>
            </a:r>
          </a:p>
          <a:p>
            <a:pPr lvl="1" eaLnBrk="1" hangingPunct="1"/>
            <a:r>
              <a:rPr lang="zh-CN" altLang="en-US" dirty="0" smtClean="0">
                <a:latin typeface="Times New Roman" pitchFamily="18" charset="0"/>
              </a:rPr>
              <a:t>祖先</a:t>
            </a:r>
            <a:r>
              <a:rPr lang="en-US" altLang="zh-CN" dirty="0" smtClean="0"/>
              <a:t>(ancestor)</a:t>
            </a:r>
            <a:endParaRPr lang="zh-CN" altLang="en-US" dirty="0" smtClean="0"/>
          </a:p>
          <a:p>
            <a:pPr lvl="2" eaLnBrk="1" hangingPunct="1"/>
            <a:r>
              <a:rPr lang="zh-CN" altLang="en-US" dirty="0" smtClean="0">
                <a:latin typeface="Times New Roman" pitchFamily="18" charset="0"/>
              </a:rPr>
              <a:t>由某结点到根结点路径上的所有结点均为该结点的祖先</a:t>
            </a:r>
          </a:p>
          <a:p>
            <a:pPr lvl="2" eaLnBrk="1" hangingPunct="1"/>
            <a:r>
              <a:rPr lang="zh-CN" altLang="en-US" dirty="0" smtClean="0">
                <a:latin typeface="Times New Roman" pitchFamily="18" charset="0"/>
              </a:rPr>
              <a:t>例：</a:t>
            </a:r>
            <a:r>
              <a:rPr lang="en-US" altLang="zh-CN" dirty="0" smtClean="0">
                <a:latin typeface="Times New Roman" pitchFamily="18" charset="0"/>
              </a:rPr>
              <a:t>G</a:t>
            </a:r>
            <a:r>
              <a:rPr lang="zh-CN" altLang="en-US" dirty="0" smtClean="0">
                <a:latin typeface="Times New Roman" pitchFamily="18" charset="0"/>
              </a:rPr>
              <a:t>祖先为</a:t>
            </a:r>
            <a:r>
              <a:rPr lang="en-US" altLang="zh-CN" dirty="0">
                <a:latin typeface="Times New Roman" pitchFamily="18" charset="0"/>
              </a:rPr>
              <a:t>C</a:t>
            </a:r>
            <a:r>
              <a:rPr lang="zh-CN" altLang="en-US" dirty="0" smtClean="0">
                <a:latin typeface="Times New Roman" pitchFamily="18" charset="0"/>
              </a:rPr>
              <a:t>和</a:t>
            </a:r>
            <a:r>
              <a:rPr lang="en-US" altLang="zh-CN" dirty="0">
                <a:latin typeface="Times New Roman" pitchFamily="18" charset="0"/>
              </a:rPr>
              <a:t>A</a:t>
            </a:r>
            <a:endParaRPr lang="en-US" altLang="zh-CN" dirty="0" smtClean="0"/>
          </a:p>
        </p:txBody>
      </p:sp>
      <p:grpSp>
        <p:nvGrpSpPr>
          <p:cNvPr id="10243" name="Group 3"/>
          <p:cNvGrpSpPr>
            <a:grpSpLocks/>
          </p:cNvGrpSpPr>
          <p:nvPr/>
        </p:nvGrpSpPr>
        <p:grpSpPr bwMode="auto">
          <a:xfrm>
            <a:off x="4438650" y="96838"/>
            <a:ext cx="4459288" cy="1885950"/>
            <a:chOff x="384" y="192"/>
            <a:chExt cx="4848" cy="2544"/>
          </a:xfrm>
        </p:grpSpPr>
        <p:sp>
          <p:nvSpPr>
            <p:cNvPr id="10244" name="Oval 4"/>
            <p:cNvSpPr>
              <a:spLocks noChangeArrowheads="1"/>
            </p:cNvSpPr>
            <p:nvPr/>
          </p:nvSpPr>
          <p:spPr bwMode="auto">
            <a:xfrm>
              <a:off x="2544" y="19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rPr>
                <a:t>A</a:t>
              </a:r>
              <a:endParaRPr kumimoji="1" lang="en-US" altLang="zh-CN" b="1"/>
            </a:p>
          </p:txBody>
        </p:sp>
        <p:sp>
          <p:nvSpPr>
            <p:cNvPr id="10245" name="Oval 5"/>
            <p:cNvSpPr>
              <a:spLocks noChangeArrowheads="1"/>
            </p:cNvSpPr>
            <p:nvPr/>
          </p:nvSpPr>
          <p:spPr bwMode="auto">
            <a:xfrm>
              <a:off x="1008" y="960"/>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B</a:t>
              </a:r>
              <a:endParaRPr kumimoji="1" lang="en-US" altLang="zh-CN" b="1"/>
            </a:p>
          </p:txBody>
        </p:sp>
        <p:sp>
          <p:nvSpPr>
            <p:cNvPr id="10246" name="Oval 6"/>
            <p:cNvSpPr>
              <a:spLocks noChangeArrowheads="1"/>
            </p:cNvSpPr>
            <p:nvPr/>
          </p:nvSpPr>
          <p:spPr bwMode="auto">
            <a:xfrm>
              <a:off x="2544"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C</a:t>
              </a:r>
              <a:endParaRPr kumimoji="1" lang="en-US" altLang="zh-CN" b="1"/>
            </a:p>
          </p:txBody>
        </p:sp>
        <p:sp>
          <p:nvSpPr>
            <p:cNvPr id="10247" name="Oval 7"/>
            <p:cNvSpPr>
              <a:spLocks noChangeArrowheads="1"/>
            </p:cNvSpPr>
            <p:nvPr/>
          </p:nvSpPr>
          <p:spPr bwMode="auto">
            <a:xfrm>
              <a:off x="4080" y="91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D</a:t>
              </a:r>
            </a:p>
          </p:txBody>
        </p:sp>
        <p:sp>
          <p:nvSpPr>
            <p:cNvPr id="10248" name="Oval 8"/>
            <p:cNvSpPr>
              <a:spLocks noChangeArrowheads="1"/>
            </p:cNvSpPr>
            <p:nvPr/>
          </p:nvSpPr>
          <p:spPr bwMode="auto">
            <a:xfrm>
              <a:off x="38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E</a:t>
              </a:r>
              <a:endParaRPr kumimoji="1" lang="en-US" altLang="zh-CN" b="1"/>
            </a:p>
          </p:txBody>
        </p:sp>
        <p:sp>
          <p:nvSpPr>
            <p:cNvPr id="10249" name="Oval 9"/>
            <p:cNvSpPr>
              <a:spLocks noChangeArrowheads="1"/>
            </p:cNvSpPr>
            <p:nvPr/>
          </p:nvSpPr>
          <p:spPr bwMode="auto">
            <a:xfrm>
              <a:off x="163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F</a:t>
              </a:r>
              <a:endParaRPr kumimoji="1" lang="en-US" altLang="zh-CN" b="1"/>
            </a:p>
          </p:txBody>
        </p:sp>
        <p:sp>
          <p:nvSpPr>
            <p:cNvPr id="10250" name="Oval 10"/>
            <p:cNvSpPr>
              <a:spLocks noChangeArrowheads="1"/>
            </p:cNvSpPr>
            <p:nvPr/>
          </p:nvSpPr>
          <p:spPr bwMode="auto">
            <a:xfrm>
              <a:off x="2544"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6600CC"/>
                  </a:solidFill>
                </a:rPr>
                <a:t>G</a:t>
              </a:r>
              <a:endParaRPr kumimoji="1" lang="en-US" altLang="zh-CN" b="1"/>
            </a:p>
          </p:txBody>
        </p:sp>
        <p:sp>
          <p:nvSpPr>
            <p:cNvPr id="10251" name="Oval 11"/>
            <p:cNvSpPr>
              <a:spLocks noChangeArrowheads="1"/>
            </p:cNvSpPr>
            <p:nvPr/>
          </p:nvSpPr>
          <p:spPr bwMode="auto">
            <a:xfrm>
              <a:off x="3312"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H</a:t>
              </a:r>
            </a:p>
          </p:txBody>
        </p:sp>
        <p:sp>
          <p:nvSpPr>
            <p:cNvPr id="10252" name="Oval 12"/>
            <p:cNvSpPr>
              <a:spLocks noChangeArrowheads="1"/>
            </p:cNvSpPr>
            <p:nvPr/>
          </p:nvSpPr>
          <p:spPr bwMode="auto">
            <a:xfrm>
              <a:off x="4080"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I</a:t>
              </a:r>
            </a:p>
          </p:txBody>
        </p:sp>
        <p:sp>
          <p:nvSpPr>
            <p:cNvPr id="10253" name="Oval 13"/>
            <p:cNvSpPr>
              <a:spLocks noChangeArrowheads="1"/>
            </p:cNvSpPr>
            <p:nvPr/>
          </p:nvSpPr>
          <p:spPr bwMode="auto">
            <a:xfrm>
              <a:off x="4848" y="163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J</a:t>
              </a:r>
            </a:p>
          </p:txBody>
        </p:sp>
        <p:sp>
          <p:nvSpPr>
            <p:cNvPr id="10254" name="Oval 14"/>
            <p:cNvSpPr>
              <a:spLocks noChangeArrowheads="1"/>
            </p:cNvSpPr>
            <p:nvPr/>
          </p:nvSpPr>
          <p:spPr bwMode="auto">
            <a:xfrm>
              <a:off x="4848"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3300"/>
                  </a:solidFill>
                </a:rPr>
                <a:t>M</a:t>
              </a:r>
            </a:p>
          </p:txBody>
        </p:sp>
        <p:sp>
          <p:nvSpPr>
            <p:cNvPr id="10255" name="Oval 15"/>
            <p:cNvSpPr>
              <a:spLocks noChangeArrowheads="1"/>
            </p:cNvSpPr>
            <p:nvPr/>
          </p:nvSpPr>
          <p:spPr bwMode="auto">
            <a:xfrm>
              <a:off x="1104"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K</a:t>
              </a:r>
              <a:endParaRPr kumimoji="1" lang="en-US" altLang="zh-CN" b="1"/>
            </a:p>
          </p:txBody>
        </p:sp>
        <p:sp>
          <p:nvSpPr>
            <p:cNvPr id="10256" name="Oval 16"/>
            <p:cNvSpPr>
              <a:spLocks noChangeArrowheads="1"/>
            </p:cNvSpPr>
            <p:nvPr/>
          </p:nvSpPr>
          <p:spPr bwMode="auto">
            <a:xfrm>
              <a:off x="2160" y="2352"/>
              <a:ext cx="384" cy="384"/>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9C4E00"/>
                  </a:solidFill>
                </a:rPr>
                <a:t>L</a:t>
              </a:r>
              <a:endParaRPr kumimoji="1" lang="en-US" altLang="zh-CN" b="1"/>
            </a:p>
          </p:txBody>
        </p:sp>
        <p:sp>
          <p:nvSpPr>
            <p:cNvPr id="10257" name="Line 17"/>
            <p:cNvSpPr>
              <a:spLocks noChangeShapeType="1"/>
            </p:cNvSpPr>
            <p:nvPr/>
          </p:nvSpPr>
          <p:spPr bwMode="auto">
            <a:xfrm>
              <a:off x="2736" y="57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8" name="Line 18"/>
            <p:cNvSpPr>
              <a:spLocks noChangeShapeType="1"/>
            </p:cNvSpPr>
            <p:nvPr/>
          </p:nvSpPr>
          <p:spPr bwMode="auto">
            <a:xfrm>
              <a:off x="2736"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9" name="Line 19"/>
            <p:cNvSpPr>
              <a:spLocks noChangeShapeType="1"/>
            </p:cNvSpPr>
            <p:nvPr/>
          </p:nvSpPr>
          <p:spPr bwMode="auto">
            <a:xfrm>
              <a:off x="4272" y="129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0" name="Line 20"/>
            <p:cNvSpPr>
              <a:spLocks noChangeShapeType="1"/>
            </p:cNvSpPr>
            <p:nvPr/>
          </p:nvSpPr>
          <p:spPr bwMode="auto">
            <a:xfrm>
              <a:off x="5040" y="2016"/>
              <a:ext cx="0" cy="336"/>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1" name="Line 21"/>
            <p:cNvSpPr>
              <a:spLocks noChangeShapeType="1"/>
            </p:cNvSpPr>
            <p:nvPr/>
          </p:nvSpPr>
          <p:spPr bwMode="auto">
            <a:xfrm flipH="1">
              <a:off x="350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2" name="Line 22"/>
            <p:cNvSpPr>
              <a:spLocks noChangeShapeType="1"/>
            </p:cNvSpPr>
            <p:nvPr/>
          </p:nvSpPr>
          <p:spPr bwMode="auto">
            <a:xfrm>
              <a:off x="4464" y="1104"/>
              <a:ext cx="57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3" name="Line 23"/>
            <p:cNvSpPr>
              <a:spLocks noChangeShapeType="1"/>
            </p:cNvSpPr>
            <p:nvPr/>
          </p:nvSpPr>
          <p:spPr bwMode="auto">
            <a:xfrm>
              <a:off x="2928" y="384"/>
              <a:ext cx="1344"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4" name="Line 24"/>
            <p:cNvSpPr>
              <a:spLocks noChangeShapeType="1"/>
            </p:cNvSpPr>
            <p:nvPr/>
          </p:nvSpPr>
          <p:spPr bwMode="auto">
            <a:xfrm flipH="1">
              <a:off x="576"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5" name="Line 25"/>
            <p:cNvSpPr>
              <a:spLocks noChangeShapeType="1"/>
            </p:cNvSpPr>
            <p:nvPr/>
          </p:nvSpPr>
          <p:spPr bwMode="auto">
            <a:xfrm>
              <a:off x="1392" y="1152"/>
              <a:ext cx="432"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6" name="Line 26"/>
            <p:cNvSpPr>
              <a:spLocks noChangeShapeType="1"/>
            </p:cNvSpPr>
            <p:nvPr/>
          </p:nvSpPr>
          <p:spPr bwMode="auto">
            <a:xfrm flipH="1">
              <a:off x="129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7" name="Line 27"/>
            <p:cNvSpPr>
              <a:spLocks noChangeShapeType="1"/>
            </p:cNvSpPr>
            <p:nvPr/>
          </p:nvSpPr>
          <p:spPr bwMode="auto">
            <a:xfrm>
              <a:off x="2016" y="1824"/>
              <a:ext cx="336" cy="52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Line 28"/>
            <p:cNvSpPr>
              <a:spLocks noChangeShapeType="1"/>
            </p:cNvSpPr>
            <p:nvPr/>
          </p:nvSpPr>
          <p:spPr bwMode="auto">
            <a:xfrm flipH="1">
              <a:off x="1200" y="384"/>
              <a:ext cx="1344" cy="57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3160</TotalTime>
  <Words>6832</Words>
  <Application>Microsoft Office PowerPoint</Application>
  <PresentationFormat>On-screen Show (4:3)</PresentationFormat>
  <Paragraphs>1401</Paragraphs>
  <Slides>71</Slides>
  <Notes>22</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88" baseType="lpstr">
      <vt:lpstr>黑体</vt:lpstr>
      <vt:lpstr>华文隶书</vt:lpstr>
      <vt:lpstr>楷体_GB2312</vt:lpstr>
      <vt:lpstr>隶书</vt:lpstr>
      <vt:lpstr>宋体</vt:lpstr>
      <vt:lpstr>幼圆</vt:lpstr>
      <vt:lpstr>Arial</vt:lpstr>
      <vt:lpstr>Cambria Math</vt:lpstr>
      <vt:lpstr>Consolas</vt:lpstr>
      <vt:lpstr>Symbol</vt:lpstr>
      <vt:lpstr>Tahoma</vt:lpstr>
      <vt:lpstr>Times New Roman</vt:lpstr>
      <vt:lpstr>Verdana</vt:lpstr>
      <vt:lpstr>Wingdings</vt:lpstr>
      <vt:lpstr>Profile</vt:lpstr>
      <vt:lpstr>1_Profile</vt:lpstr>
      <vt:lpstr>公式</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树</dc:title>
  <dc:creator>hyg</dc:creator>
  <cp:lastModifiedBy>Maimez XU</cp:lastModifiedBy>
  <cp:revision>700</cp:revision>
  <cp:lastPrinted>2013-10-09T03:37:42Z</cp:lastPrinted>
  <dcterms:created xsi:type="dcterms:W3CDTF">1999-12-26T13:51:59Z</dcterms:created>
  <dcterms:modified xsi:type="dcterms:W3CDTF">2018-10-29T16:10:06Z</dcterms:modified>
</cp:coreProperties>
</file>